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451" r:id="rId5"/>
    <p:sldId id="326" r:id="rId6"/>
    <p:sldId id="328" r:id="rId7"/>
    <p:sldId id="360" r:id="rId8"/>
    <p:sldId id="294" r:id="rId9"/>
    <p:sldId id="295" r:id="rId10"/>
    <p:sldId id="362" r:id="rId11"/>
    <p:sldId id="365" r:id="rId12"/>
    <p:sldId id="414" r:id="rId13"/>
    <p:sldId id="415" r:id="rId14"/>
    <p:sldId id="487" r:id="rId15"/>
    <p:sldId id="329" r:id="rId16"/>
    <p:sldId id="306" r:id="rId17"/>
    <p:sldId id="482" r:id="rId18"/>
    <p:sldId id="434" r:id="rId19"/>
    <p:sldId id="436" r:id="rId20"/>
    <p:sldId id="481" r:id="rId21"/>
    <p:sldId id="491" r:id="rId22"/>
    <p:sldId id="483" r:id="rId23"/>
    <p:sldId id="489" r:id="rId24"/>
    <p:sldId id="316" r:id="rId25"/>
    <p:sldId id="494" r:id="rId26"/>
    <p:sldId id="318" r:id="rId2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7370"/>
    <a:srgbClr val="FBE5D6"/>
    <a:srgbClr val="009999"/>
    <a:srgbClr val="4F855D"/>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89" d="100"/>
          <a:sy n="89" d="100"/>
        </p:scale>
        <p:origin x="-330" y="-108"/>
      </p:cViewPr>
      <p:guideLst>
        <p:guide orient="horz" pos="2143"/>
        <p:guide pos="3882"/>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4"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4718804" y="2149075"/>
            <a:ext cx="3193547" cy="1015663"/>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6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散步</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5493743" y="3661428"/>
            <a:ext cx="1616075" cy="583565"/>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3200" b="1" dirty="0" smtClean="0">
                <a:ln w="28575">
                  <a:noFill/>
                </a:ln>
                <a:solidFill>
                  <a:schemeClr val="bg2">
                    <a:lumMod val="25000"/>
                  </a:schemeClr>
                </a:solidFill>
                <a:latin typeface="思源黑体 CN Regular" panose="020B0500000000000000" charset="-122"/>
                <a:ea typeface="思源黑体 CN Regular" panose="020B0500000000000000" charset="-122"/>
              </a:rPr>
              <a:t>莫怀戚</a:t>
            </a:r>
            <a:endParaRPr sz="3200" b="1" dirty="0" smtClean="0">
              <a:ln w="28575">
                <a:noFill/>
              </a:ln>
              <a:solidFill>
                <a:schemeClr val="bg2">
                  <a:lumMod val="25000"/>
                </a:schemeClr>
              </a:solidFill>
              <a:latin typeface="思源黑体 CN Regular" panose="020B0500000000000000" charset="-122"/>
              <a:ea typeface="思源黑体 CN Regular" panose="020B0500000000000000"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22529" name="文本框 70662"/>
          <p:cNvSpPr txBox="1"/>
          <p:nvPr/>
        </p:nvSpPr>
        <p:spPr>
          <a:xfrm>
            <a:off x="2907665" y="525780"/>
            <a:ext cx="9058275" cy="977265"/>
          </a:xfrm>
          <a:prstGeom prst="rect">
            <a:avLst/>
          </a:prstGeom>
          <a:noFill/>
          <a:ln w="9525">
            <a:noFill/>
          </a:ln>
        </p:spPr>
        <p:txBody>
          <a:bodyPr wrap="square" anchor="t" anchorCtr="0">
            <a:spAutoFit/>
          </a:bodyPr>
          <a:p>
            <a:pPr>
              <a:lnSpc>
                <a:spcPct val="90000"/>
              </a:lnSpc>
              <a:spcBef>
                <a:spcPct val="50000"/>
              </a:spcBef>
            </a:pPr>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课文中多处运用对称的句子</a:t>
            </a:r>
            <a:r>
              <a:rPr lang="zh-CN" altLang="en-US" sz="3200" b="1" dirty="0">
                <a:latin typeface="Arial" panose="020B0604020202020204" pitchFamily="34" charset="0"/>
                <a:ea typeface="宋体" panose="02010600030101010101" pitchFamily="2" charset="-122"/>
                <a:sym typeface="宋体" panose="02010600030101010101" pitchFamily="2" charset="-122"/>
              </a:rPr>
              <a:t>。在文中对称句前标出序号</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sym typeface="宋体" panose="02010600030101010101" pitchFamily="2" charset="-122"/>
              </a:rPr>
              <a:t>仿照示例</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sym typeface="宋体" panose="02010600030101010101" pitchFamily="2" charset="-122"/>
              </a:rPr>
              <a:t>并写下你的发现</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p:txBody>
      </p:sp>
      <p:sp>
        <p:nvSpPr>
          <p:cNvPr id="45061" name="矩形 45060"/>
          <p:cNvSpPr/>
          <p:nvPr/>
        </p:nvSpPr>
        <p:spPr>
          <a:xfrm>
            <a:off x="1035685" y="1740535"/>
            <a:ext cx="10729595" cy="1076325"/>
          </a:xfrm>
          <a:prstGeom prst="rect">
            <a:avLst/>
          </a:prstGeom>
          <a:noFill/>
          <a:ln w="9525">
            <a:noFill/>
          </a:ln>
        </p:spPr>
        <p:txBody>
          <a:bodyPr wrap="square" anchor="t" anchorCtr="0">
            <a:spAutoFit/>
          </a:bodyPr>
          <a:p>
            <a:r>
              <a:rPr lang="zh-CN" altLang="en-US" sz="3200" b="1" dirty="0">
                <a:latin typeface="Arial" panose="020B0604020202020204" pitchFamily="34" charset="0"/>
                <a:ea typeface="宋体" panose="02010600030101010101" pitchFamily="2" charset="-122"/>
                <a:sym typeface="宋体" panose="02010600030101010101" pitchFamily="2" charset="-122"/>
              </a:rPr>
              <a:t>示例：小家伙突然叫起来</a:t>
            </a:r>
            <a:r>
              <a:rPr kumimoji="1" lang="zh-CN" altLang="en-US" sz="3200" b="1" dirty="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宋体" panose="02010600030101010101" pitchFamily="2" charset="-122"/>
              </a:rPr>
              <a:t>“</a:t>
            </a:r>
            <a:r>
              <a:rPr lang="zh-CN" altLang="en-US" sz="32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前面也是妈妈和儿子</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后面也是妈妈和儿子！”</a:t>
            </a:r>
            <a:endParaRPr lang="zh-CN" altLang="en-US" sz="3200" b="1" dirty="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p:txBody>
      </p:sp>
      <p:sp>
        <p:nvSpPr>
          <p:cNvPr id="13313" name="文本框 99"/>
          <p:cNvSpPr txBox="1"/>
          <p:nvPr/>
        </p:nvSpPr>
        <p:spPr>
          <a:xfrm>
            <a:off x="1035685" y="2864485"/>
            <a:ext cx="10156190" cy="1076325"/>
          </a:xfrm>
          <a:prstGeom prst="rect">
            <a:avLst/>
          </a:prstGeom>
          <a:noFill/>
          <a:ln w="9525">
            <a:noFill/>
          </a:ln>
        </p:spPr>
        <p:txBody>
          <a:bodyPr wrap="square" anchor="t" anchorCtr="0">
            <a:spAutoFit/>
          </a:bodyPr>
          <a:p>
            <a:r>
              <a:rPr lang="zh-CN" altLang="zh-CN" sz="3200" b="1" dirty="0">
                <a:solidFill>
                  <a:srgbClr val="F70F30"/>
                </a:solidFill>
                <a:latin typeface="Arial" panose="020B0604020202020204" pitchFamily="34" charset="0"/>
                <a:ea typeface="宋体" panose="02010600030101010101" pitchFamily="2" charset="-122"/>
              </a:rPr>
              <a:t>对称式的语句出自孩子之口</a:t>
            </a:r>
            <a:r>
              <a:rPr lang="en-US" altLang="zh-CN" sz="32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70F30"/>
                </a:solidFill>
                <a:latin typeface="Arial" panose="020B0604020202020204" pitchFamily="34" charset="0"/>
                <a:ea typeface="宋体" panose="02010600030101010101" pitchFamily="2" charset="-122"/>
              </a:rPr>
              <a:t>充满童趣</a:t>
            </a:r>
            <a:r>
              <a:rPr lang="en-US" altLang="zh-CN" sz="32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70F30"/>
                </a:solidFill>
                <a:latin typeface="Arial" panose="020B0604020202020204" pitchFamily="34" charset="0"/>
                <a:ea typeface="宋体" panose="02010600030101010101" pitchFamily="2" charset="-122"/>
              </a:rPr>
              <a:t>尽显孩子的天真可爱、聪明机灵</a:t>
            </a:r>
            <a:r>
              <a:rPr lang="en-US" altLang="zh-CN" sz="32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70F30"/>
                </a:solidFill>
                <a:latin typeface="Arial" panose="020B0604020202020204" pitchFamily="34" charset="0"/>
                <a:ea typeface="宋体" panose="02010600030101010101" pitchFamily="2" charset="-122"/>
              </a:rPr>
              <a:t>展现了一幅幸福和谐的生活图景。</a:t>
            </a:r>
            <a:endParaRPr lang="zh-CN" altLang="zh-CN" sz="3200" b="1">
              <a:solidFill>
                <a:srgbClr val="F70F30"/>
              </a:solidFill>
              <a:latin typeface="Arial" panose="020B0604020202020204" pitchFamily="34" charset="0"/>
              <a:ea typeface="宋体" panose="02010600030101010101" pitchFamily="2" charset="-122"/>
            </a:endParaRPr>
          </a:p>
        </p:txBody>
      </p:sp>
      <p:sp>
        <p:nvSpPr>
          <p:cNvPr id="23553" name="TextBox 1"/>
          <p:cNvSpPr txBox="1"/>
          <p:nvPr/>
        </p:nvSpPr>
        <p:spPr>
          <a:xfrm>
            <a:off x="728345" y="3988435"/>
            <a:ext cx="11237595" cy="583565"/>
          </a:xfrm>
          <a:prstGeom prst="rect">
            <a:avLst/>
          </a:prstGeom>
          <a:noFill/>
          <a:ln w="9525">
            <a:noFill/>
          </a:ln>
        </p:spPr>
        <p:txBody>
          <a:bodyPr wrap="square" anchor="t" anchorCtr="0">
            <a:spAutoFit/>
          </a:bodyPr>
          <a:p>
            <a:r>
              <a:rPr lang="zh-CN" altLang="zh-CN" sz="3200" b="1" dirty="0">
                <a:solidFill>
                  <a:srgbClr val="0000FF"/>
                </a:solidFill>
                <a:latin typeface="Arial" panose="020B0604020202020204" pitchFamily="34" charset="0"/>
                <a:ea typeface="宋体" panose="02010600030101010101" pitchFamily="2" charset="-122"/>
              </a:rPr>
              <a:t>⑩</a:t>
            </a:r>
            <a:r>
              <a:rPr lang="zh-CN" altLang="en-US" sz="3200" b="1" dirty="0">
                <a:solidFill>
                  <a:srgbClr val="0000FF"/>
                </a:solidFill>
                <a:latin typeface="Arial" panose="020B0604020202020204" pitchFamily="34" charset="0"/>
                <a:ea typeface="宋体" panose="02010600030101010101" pitchFamily="2" charset="-122"/>
              </a:rPr>
              <a:t>我蹲下来</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rPr>
              <a:t>背起了我的母亲</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rPr>
              <a:t>妻子也蹲下来</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rPr>
              <a:t>背起来我们的儿子。</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3" name="文本框 99"/>
          <p:cNvSpPr txBox="1"/>
          <p:nvPr/>
        </p:nvSpPr>
        <p:spPr>
          <a:xfrm>
            <a:off x="975360" y="4619625"/>
            <a:ext cx="10742930" cy="1076325"/>
          </a:xfrm>
          <a:prstGeom prst="rect">
            <a:avLst/>
          </a:prstGeom>
          <a:noFill/>
          <a:ln w="9525">
            <a:noFill/>
          </a:ln>
        </p:spPr>
        <p:txBody>
          <a:bodyPr wrap="square" anchor="t" anchorCtr="0">
            <a:spAutoFit/>
          </a:bodyPr>
          <a:p>
            <a:r>
              <a:rPr lang="zh-CN" altLang="en-US" sz="3200" b="1" dirty="0">
                <a:solidFill>
                  <a:srgbClr val="0000FF"/>
                </a:solidFill>
                <a:latin typeface="Arial" panose="020B0604020202020204" pitchFamily="34" charset="0"/>
                <a:ea typeface="宋体" panose="02010600030101010101" pitchFamily="2" charset="-122"/>
              </a:rPr>
              <a:t>这话照应上文</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分别说</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我</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背起母亲</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妻子背起儿子</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70F30"/>
                </a:solidFill>
                <a:latin typeface="Arial" panose="020B0604020202020204" pitchFamily="34" charset="0"/>
                <a:ea typeface="宋体" panose="02010600030101010101" pitchFamily="2" charset="-122"/>
              </a:rPr>
              <a:t>在</a:t>
            </a:r>
            <a:r>
              <a:rPr lang="zh-CN" altLang="zh-CN" sz="3200" b="1" dirty="0">
                <a:solidFill>
                  <a:srgbClr val="F70F30"/>
                </a:solidFill>
                <a:latin typeface="Arial" panose="020B0604020202020204" pitchFamily="34" charset="0"/>
                <a:ea typeface="宋体" panose="02010600030101010101" pitchFamily="2" charset="-122"/>
              </a:rPr>
              <a:t>对称式的</a:t>
            </a:r>
            <a:r>
              <a:rPr lang="zh-CN" altLang="en-US" sz="3200" b="1" dirty="0">
                <a:solidFill>
                  <a:srgbClr val="F70F30"/>
                </a:solidFill>
                <a:latin typeface="Arial" panose="020B0604020202020204" pitchFamily="34" charset="0"/>
                <a:ea typeface="宋体" panose="02010600030101010101" pitchFamily="2" charset="-122"/>
              </a:rPr>
              <a:t>表达和对比中</a:t>
            </a:r>
            <a:r>
              <a:rPr lang="en-US" altLang="zh-CN" sz="32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70F30"/>
                </a:solidFill>
                <a:latin typeface="Arial" panose="020B0604020202020204" pitchFamily="34" charset="0"/>
                <a:ea typeface="宋体" panose="02010600030101010101" pitchFamily="2" charset="-122"/>
              </a:rPr>
              <a:t>突出中年人责任</a:t>
            </a:r>
            <a:r>
              <a:rPr lang="zh-CN" altLang="zh-CN" sz="3200" b="1" dirty="0">
                <a:solidFill>
                  <a:srgbClr val="F70F30"/>
                </a:solidFill>
                <a:latin typeface="Arial" panose="020B0604020202020204" pitchFamily="34" charset="0"/>
                <a:ea typeface="宋体" panose="02010600030101010101" pitchFamily="2" charset="-122"/>
              </a:rPr>
              <a:t>的</a:t>
            </a:r>
            <a:r>
              <a:rPr lang="zh-CN" altLang="en-US" sz="3200" b="1" dirty="0">
                <a:solidFill>
                  <a:srgbClr val="F70F30"/>
                </a:solidFill>
                <a:latin typeface="Arial" panose="020B0604020202020204" pitchFamily="34" charset="0"/>
                <a:ea typeface="宋体" panose="02010600030101010101" pitchFamily="2" charset="-122"/>
              </a:rPr>
              <a:t>重大以及家庭亲情之美</a:t>
            </a:r>
            <a:r>
              <a:rPr lang="zh-CN" altLang="zh-CN" sz="3200" b="1" dirty="0">
                <a:solidFill>
                  <a:srgbClr val="F70F30"/>
                </a:solidFill>
                <a:latin typeface="Arial" panose="020B0604020202020204" pitchFamily="34" charset="0"/>
                <a:ea typeface="宋体" panose="02010600030101010101" pitchFamily="2" charset="-122"/>
              </a:rPr>
              <a:t>。</a:t>
            </a:r>
            <a:endParaRPr lang="zh-CN" altLang="zh-CN" sz="3200" b="1">
              <a:solidFill>
                <a:srgbClr val="F70F30"/>
              </a:solidFill>
              <a:latin typeface="Arial" panose="020B0604020202020204" pitchFamily="34" charset="0"/>
              <a:ea typeface="宋体" panose="02010600030101010101" pitchFamily="2" charset="-122"/>
            </a:endParaRPr>
          </a:p>
        </p:txBody>
      </p:sp>
      <p:grpSp>
        <p:nvGrpSpPr>
          <p:cNvPr id="5" name="组合 4"/>
          <p:cNvGrpSpPr/>
          <p:nvPr/>
        </p:nvGrpSpPr>
        <p:grpSpPr>
          <a:xfrm>
            <a:off x="342900" y="657860"/>
            <a:ext cx="2383155" cy="713740"/>
            <a:chOff x="2356" y="640"/>
            <a:chExt cx="3471" cy="1124"/>
          </a:xfrm>
        </p:grpSpPr>
        <p:sp>
          <p:nvSpPr>
            <p:cNvPr id="6"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6"/>
            <p:cNvSpPr txBox="1"/>
            <p:nvPr/>
          </p:nvSpPr>
          <p:spPr>
            <a:xfrm>
              <a:off x="2644" y="741"/>
              <a:ext cx="2895" cy="923"/>
            </a:xfrm>
            <a:prstGeom prst="rect">
              <a:avLst/>
            </a:prstGeom>
            <a:noFill/>
          </p:spPr>
          <p:txBody>
            <a:bodyPr wrap="square" lIns="94531" tIns="47265" rIns="94531" bIns="47265" rtlCol="0">
              <a:spAutoFit/>
            </a:bodyPr>
            <a:p>
              <a:pPr algn="dist"/>
              <a:r>
                <a:rPr lang="zh-CN" altLang="en-US" sz="3200" b="1" dirty="0" smtClean="0">
                  <a:solidFill>
                    <a:schemeClr val="bg1"/>
                  </a:solidFill>
                  <a:latin typeface="思源宋体 CN SemiBold" panose="02020600000000000000" charset="-122"/>
                  <a:ea typeface="思源宋体 CN SemiBold" panose="02020600000000000000" charset="-122"/>
                </a:rPr>
                <a:t>语言特点</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 calcmode="lin" valueType="num">
                                      <p:cBhvr additive="base">
                                        <p:cTn id="7" dur="500" fill="hold"/>
                                        <p:tgtEl>
                                          <p:spTgt spid="45061"/>
                                        </p:tgtEl>
                                        <p:attrNameLst>
                                          <p:attrName>ppt_x</p:attrName>
                                        </p:attrNameLst>
                                      </p:cBhvr>
                                      <p:tavLst>
                                        <p:tav tm="0">
                                          <p:val>
                                            <p:strVal val="#ppt_x"/>
                                          </p:val>
                                        </p:tav>
                                        <p:tav tm="100000">
                                          <p:val>
                                            <p:strVal val="#ppt_x"/>
                                          </p:val>
                                        </p:tav>
                                      </p:tavLst>
                                    </p:anim>
                                    <p:anim calcmode="lin" valueType="num">
                                      <p:cBhvr additive="base">
                                        <p:cTn id="8"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3"/>
                                        </p:tgtEl>
                                        <p:attrNameLst>
                                          <p:attrName>style.visibility</p:attrName>
                                        </p:attrNameLst>
                                      </p:cBhvr>
                                      <p:to>
                                        <p:strVal val="visible"/>
                                      </p:to>
                                    </p:set>
                                    <p:anim calcmode="lin" valueType="num">
                                      <p:cBhvr additive="base">
                                        <p:cTn id="13" dur="500" fill="hold"/>
                                        <p:tgtEl>
                                          <p:spTgt spid="13313"/>
                                        </p:tgtEl>
                                        <p:attrNameLst>
                                          <p:attrName>ppt_x</p:attrName>
                                        </p:attrNameLst>
                                      </p:cBhvr>
                                      <p:tavLst>
                                        <p:tav tm="0">
                                          <p:val>
                                            <p:strVal val="#ppt_x"/>
                                          </p:val>
                                        </p:tav>
                                        <p:tav tm="100000">
                                          <p:val>
                                            <p:strVal val="#ppt_x"/>
                                          </p:val>
                                        </p:tav>
                                      </p:tavLst>
                                    </p:anim>
                                    <p:anim calcmode="lin" valueType="num">
                                      <p:cBhvr additive="base">
                                        <p:cTn id="14" dur="500" fill="hold"/>
                                        <p:tgtEl>
                                          <p:spTgt spid="133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3"/>
                                        </p:tgtEl>
                                        <p:attrNameLst>
                                          <p:attrName>style.visibility</p:attrName>
                                        </p:attrNameLst>
                                      </p:cBhvr>
                                      <p:to>
                                        <p:strVal val="visible"/>
                                      </p:to>
                                    </p:set>
                                    <p:anim calcmode="lin" valueType="num">
                                      <p:cBhvr additive="base">
                                        <p:cTn id="19" dur="500" fill="hold"/>
                                        <p:tgtEl>
                                          <p:spTgt spid="23553"/>
                                        </p:tgtEl>
                                        <p:attrNameLst>
                                          <p:attrName>ppt_x</p:attrName>
                                        </p:attrNameLst>
                                      </p:cBhvr>
                                      <p:tavLst>
                                        <p:tav tm="0">
                                          <p:val>
                                            <p:strVal val="#ppt_x"/>
                                          </p:val>
                                        </p:tav>
                                        <p:tav tm="100000">
                                          <p:val>
                                            <p:strVal val="#ppt_x"/>
                                          </p:val>
                                        </p:tav>
                                      </p:tavLst>
                                    </p:anim>
                                    <p:anim calcmode="lin" valueType="num">
                                      <p:cBhvr additive="base">
                                        <p:cTn id="20" dur="500" fill="hold"/>
                                        <p:tgtEl>
                                          <p:spTgt spid="2355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P spid="13313" grpId="0"/>
      <p:bldP spid="23553"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3313" name="文本框 99"/>
          <p:cNvSpPr txBox="1"/>
          <p:nvPr/>
        </p:nvSpPr>
        <p:spPr>
          <a:xfrm>
            <a:off x="1169035" y="2019300"/>
            <a:ext cx="10260330" cy="1076325"/>
          </a:xfrm>
          <a:prstGeom prst="rect">
            <a:avLst/>
          </a:prstGeom>
          <a:noFill/>
          <a:ln w="9525">
            <a:noFill/>
          </a:ln>
        </p:spPr>
        <p:txBody>
          <a:bodyPr wrap="square" anchor="t" anchorCtr="0">
            <a:spAutoFit/>
          </a:bodyPr>
          <a:p>
            <a:r>
              <a:rPr lang="zh-CN" altLang="zh-CN" sz="3200" b="1" dirty="0">
                <a:solidFill>
                  <a:srgbClr val="0000FF"/>
                </a:solidFill>
                <a:latin typeface="Arial" panose="020B0604020202020204" pitchFamily="34" charset="0"/>
                <a:ea typeface="宋体" panose="02010600030101010101" pitchFamily="2" charset="-122"/>
              </a:rPr>
              <a:t>这些对称句</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70F30"/>
                </a:solidFill>
                <a:latin typeface="Arial" panose="020B0604020202020204" pitchFamily="34" charset="0"/>
                <a:ea typeface="宋体" panose="02010600030101010101" pitchFamily="2" charset="-122"/>
              </a:rPr>
              <a:t>把事物的两个方面并列、对举着说</a:t>
            </a:r>
            <a:r>
              <a:rPr lang="en-US" altLang="zh-CN" sz="32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70F30"/>
                </a:solidFill>
                <a:latin typeface="Arial" panose="020B0604020202020204" pitchFamily="34" charset="0"/>
                <a:ea typeface="黑体" panose="02010609060101010101" charset="-122"/>
              </a:rPr>
              <a:t>从语义表达上看</a:t>
            </a:r>
            <a:r>
              <a:rPr lang="en-US" altLang="zh-CN" sz="32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70F30"/>
                </a:solidFill>
                <a:latin typeface="Arial" panose="020B0604020202020204" pitchFamily="34" charset="0"/>
                <a:ea typeface="黑体" panose="02010609060101010101" charset="-122"/>
              </a:rPr>
              <a:t>增加了思想内涵的张力</a:t>
            </a:r>
            <a:r>
              <a:rPr lang="en-US" altLang="zh-CN" sz="32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70F30"/>
                </a:solidFill>
                <a:latin typeface="黑体" panose="02010609060101010101" charset="-122"/>
                <a:ea typeface="黑体" panose="02010609060101010101" charset="-122"/>
              </a:rPr>
              <a:t>引人注意</a:t>
            </a:r>
            <a:r>
              <a:rPr lang="en-US" altLang="zh-CN" sz="32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70F30"/>
                </a:solidFill>
                <a:latin typeface="黑体" panose="02010609060101010101" charset="-122"/>
                <a:ea typeface="黑体" panose="02010609060101010101" charset="-122"/>
              </a:rPr>
              <a:t>耐人寻味</a:t>
            </a:r>
            <a:r>
              <a:rPr lang="zh-CN" altLang="zh-CN" sz="3200" b="1" dirty="0">
                <a:solidFill>
                  <a:srgbClr val="F70F30"/>
                </a:solidFill>
                <a:latin typeface="Arial" panose="020B0604020202020204" pitchFamily="34" charset="0"/>
                <a:ea typeface="宋体" panose="02010600030101010101" pitchFamily="2" charset="-122"/>
              </a:rPr>
              <a:t>；</a:t>
            </a:r>
            <a:endParaRPr lang="zh-CN" altLang="zh-CN" sz="3200" b="1">
              <a:solidFill>
                <a:srgbClr val="F70F30"/>
              </a:solidFill>
              <a:latin typeface="Arial" panose="020B0604020202020204" pitchFamily="34" charset="0"/>
              <a:ea typeface="宋体" panose="02010600030101010101" pitchFamily="2" charset="-122"/>
            </a:endParaRPr>
          </a:p>
        </p:txBody>
      </p:sp>
      <p:sp>
        <p:nvSpPr>
          <p:cNvPr id="2" name="文本框 99"/>
          <p:cNvSpPr txBox="1"/>
          <p:nvPr/>
        </p:nvSpPr>
        <p:spPr>
          <a:xfrm>
            <a:off x="1169035" y="3289935"/>
            <a:ext cx="10260330" cy="1076325"/>
          </a:xfrm>
          <a:prstGeom prst="rect">
            <a:avLst/>
          </a:prstGeom>
          <a:noFill/>
          <a:ln w="9525">
            <a:noFill/>
          </a:ln>
        </p:spPr>
        <p:txBody>
          <a:bodyPr wrap="square" anchor="t" anchorCtr="0">
            <a:spAutoFit/>
          </a:bodyPr>
          <a:p>
            <a:r>
              <a:rPr lang="zh-CN" altLang="zh-CN" sz="3200" b="1" dirty="0">
                <a:solidFill>
                  <a:srgbClr val="F70F30"/>
                </a:solidFill>
                <a:uFillTx/>
                <a:latin typeface="Arial" panose="020B0604020202020204" pitchFamily="34" charset="0"/>
                <a:ea typeface="黑体" panose="02010609060101010101" charset="-122"/>
              </a:rPr>
              <a:t>从语音美感上看</a:t>
            </a:r>
            <a:r>
              <a:rPr lang="en-US" altLang="zh-CN" sz="3200" b="1">
                <a:solidFill>
                  <a:srgbClr val="F70F30"/>
                </a:solidFill>
                <a:uFillTx/>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70F30"/>
                </a:solidFill>
                <a:uFillTx/>
                <a:latin typeface="Arial" panose="020B0604020202020204" pitchFamily="34" charset="0"/>
                <a:ea typeface="黑体" panose="02010609060101010101" charset="-122"/>
              </a:rPr>
              <a:t>句</a:t>
            </a:r>
            <a:r>
              <a:rPr lang="zh-CN" altLang="zh-CN" sz="3200" b="1" dirty="0">
                <a:solidFill>
                  <a:srgbClr val="F70F30"/>
                </a:solidFill>
                <a:uFillTx/>
                <a:latin typeface="黑体" panose="02010609060101010101" charset="-122"/>
                <a:ea typeface="黑体" panose="02010609060101010101" charset="-122"/>
              </a:rPr>
              <a:t>式整齐</a:t>
            </a:r>
            <a:r>
              <a:rPr lang="en-US" altLang="zh-CN" sz="3200" b="1">
                <a:solidFill>
                  <a:srgbClr val="F70F30"/>
                </a:solidFill>
                <a:uFillTx/>
                <a:latin typeface="黑体" panose="02010609060101010101" charset="-122"/>
                <a:ea typeface="黑体" panose="02010609060101010101" charset="-122"/>
                <a:sym typeface="宋体" panose="02010600030101010101" pitchFamily="2" charset="-122"/>
              </a:rPr>
              <a:t>,</a:t>
            </a:r>
            <a:r>
              <a:rPr lang="zh-CN" altLang="zh-CN" sz="3200" b="1" dirty="0">
                <a:solidFill>
                  <a:srgbClr val="F70F30"/>
                </a:solidFill>
                <a:uFillTx/>
                <a:latin typeface="黑体" panose="02010609060101010101" charset="-122"/>
                <a:ea typeface="黑体" panose="02010609060101010101" charset="-122"/>
              </a:rPr>
              <a:t>富有对称美</a:t>
            </a:r>
            <a:r>
              <a:rPr lang="en-US" altLang="zh-CN" sz="3200" b="1">
                <a:solidFill>
                  <a:srgbClr val="F70F30"/>
                </a:solidFill>
                <a:uFillTx/>
                <a:latin typeface="黑体" panose="02010609060101010101" charset="-122"/>
                <a:ea typeface="黑体" panose="02010609060101010101" charset="-122"/>
                <a:sym typeface="宋体" panose="02010600030101010101" pitchFamily="2" charset="-122"/>
              </a:rPr>
              <a:t>,</a:t>
            </a:r>
            <a:r>
              <a:rPr lang="zh-CN" altLang="zh-CN" sz="3200" b="1" dirty="0">
                <a:solidFill>
                  <a:srgbClr val="F70F30"/>
                </a:solidFill>
                <a:uFillTx/>
                <a:latin typeface="黑体" panose="02010609060101010101" charset="-122"/>
                <a:ea typeface="黑体" panose="02010609060101010101" charset="-122"/>
              </a:rPr>
              <a:t>两句互相映衬</a:t>
            </a:r>
            <a:r>
              <a:rPr lang="en-US" altLang="zh-CN" sz="3200" b="1">
                <a:solidFill>
                  <a:srgbClr val="F70F30"/>
                </a:solidFill>
                <a:uFillTx/>
                <a:latin typeface="黑体" panose="02010609060101010101" charset="-122"/>
                <a:ea typeface="黑体" panose="02010609060101010101" charset="-122"/>
                <a:sym typeface="宋体" panose="02010600030101010101" pitchFamily="2" charset="-122"/>
              </a:rPr>
              <a:t>,</a:t>
            </a:r>
            <a:r>
              <a:rPr lang="zh-CN" altLang="zh-CN" sz="3200" b="1" dirty="0">
                <a:solidFill>
                  <a:srgbClr val="F70F30"/>
                </a:solidFill>
                <a:uFillTx/>
                <a:latin typeface="黑体" panose="02010609060101010101" charset="-122"/>
                <a:ea typeface="黑体" panose="02010609060101010101" charset="-122"/>
              </a:rPr>
              <a:t>很有情趣</a:t>
            </a:r>
            <a:r>
              <a:rPr lang="zh-CN" altLang="zh-CN" sz="3200" b="1" dirty="0">
                <a:solidFill>
                  <a:srgbClr val="F70F30"/>
                </a:solidFill>
                <a:uFillTx/>
                <a:latin typeface="Arial" panose="020B0604020202020204" pitchFamily="34" charset="0"/>
                <a:ea typeface="宋体" panose="02010600030101010101" pitchFamily="2" charset="-122"/>
              </a:rPr>
              <a:t>。</a:t>
            </a:r>
            <a:endParaRPr lang="zh-CN" altLang="zh-CN" sz="3200" b="1" dirty="0">
              <a:solidFill>
                <a:srgbClr val="F70F30"/>
              </a:solidFill>
              <a:uFillTx/>
              <a:latin typeface="Arial" panose="020B0604020202020204" pitchFamily="34" charset="0"/>
              <a:ea typeface="宋体" panose="02010600030101010101" pitchFamily="2" charset="-122"/>
            </a:endParaRPr>
          </a:p>
        </p:txBody>
      </p:sp>
      <p:sp>
        <p:nvSpPr>
          <p:cNvPr id="22529" name="文本框 70662"/>
          <p:cNvSpPr txBox="1"/>
          <p:nvPr/>
        </p:nvSpPr>
        <p:spPr>
          <a:xfrm>
            <a:off x="1369695" y="1290955"/>
            <a:ext cx="8534400" cy="534035"/>
          </a:xfrm>
          <a:prstGeom prst="rect">
            <a:avLst/>
          </a:prstGeom>
          <a:noFill/>
          <a:ln w="9525">
            <a:noFill/>
          </a:ln>
        </p:spPr>
        <p:txBody>
          <a:bodyPr anchor="t" anchorCtr="0">
            <a:spAutoFit/>
          </a:bodyPr>
          <a:p>
            <a:pPr>
              <a:lnSpc>
                <a:spcPct val="90000"/>
              </a:lnSpc>
              <a:spcBef>
                <a:spcPct val="50000"/>
              </a:spcBef>
            </a:pPr>
            <a:r>
              <a:rPr lang="zh-CN" altLang="en-US" sz="3200" b="1" dirty="0">
                <a:latin typeface="宋体" panose="02010600030101010101" pitchFamily="2" charset="-122"/>
                <a:ea typeface="宋体" panose="02010600030101010101" pitchFamily="2" charset="-122"/>
              </a:rPr>
              <a:t>这样写的好处：</a:t>
            </a:r>
            <a:endParaRPr lang="zh-CN" altLang="en-US" sz="32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additive="base">
                                        <p:cTn id="7" dur="500" fill="hold"/>
                                        <p:tgtEl>
                                          <p:spTgt spid="13313"/>
                                        </p:tgtEl>
                                        <p:attrNameLst>
                                          <p:attrName>ppt_x</p:attrName>
                                        </p:attrNameLst>
                                      </p:cBhvr>
                                      <p:tavLst>
                                        <p:tav tm="0">
                                          <p:val>
                                            <p:strVal val="#ppt_x"/>
                                          </p:val>
                                        </p:tav>
                                        <p:tav tm="100000">
                                          <p:val>
                                            <p:strVal val="#ppt_x"/>
                                          </p:val>
                                        </p:tav>
                                      </p:tavLst>
                                    </p:anim>
                                    <p:anim calcmode="lin" valueType="num">
                                      <p:cBhvr additive="base">
                                        <p:cTn id="8" dur="500" fill="hold"/>
                                        <p:tgtEl>
                                          <p:spTgt spid="133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22529" name="文本框 70662"/>
          <p:cNvSpPr txBox="1"/>
          <p:nvPr/>
        </p:nvSpPr>
        <p:spPr>
          <a:xfrm>
            <a:off x="1010285" y="769620"/>
            <a:ext cx="10323195" cy="977265"/>
          </a:xfrm>
          <a:prstGeom prst="rect">
            <a:avLst/>
          </a:prstGeom>
          <a:noFill/>
          <a:ln w="9525">
            <a:noFill/>
          </a:ln>
        </p:spPr>
        <p:txBody>
          <a:bodyPr wrap="square" anchor="t" anchorCtr="0">
            <a:spAutoFit/>
          </a:bodyPr>
          <a:p>
            <a:pPr>
              <a:lnSpc>
                <a:spcPct val="90000"/>
              </a:lnSpc>
              <a:spcBef>
                <a:spcPct val="50000"/>
              </a:spcBef>
            </a:pPr>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课文还运用了回环句</a:t>
            </a:r>
            <a:r>
              <a:rPr lang="zh-CN" altLang="en-US" sz="3200" b="1" dirty="0">
                <a:latin typeface="Arial" panose="020B0604020202020204" pitchFamily="34" charset="0"/>
                <a:ea typeface="宋体" panose="02010600030101010101" pitchFamily="2" charset="-122"/>
                <a:sym typeface="宋体" panose="02010600030101010101" pitchFamily="2" charset="-122"/>
              </a:rPr>
              <a:t>。说说你对</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00"/>
                </a:solidFill>
                <a:latin typeface="Arial" panose="020B0604020202020204" pitchFamily="34" charset="0"/>
                <a:ea typeface="宋体" panose="02010600030101010101" pitchFamily="2" charset="-122"/>
                <a:cs typeface="+mn-ea"/>
                <a:sym typeface="宋体" panose="02010600030101010101" pitchFamily="2" charset="-122"/>
              </a:rPr>
              <a:t>她现在很听我的话</a:t>
            </a:r>
            <a:r>
              <a:rPr lang="zh-CN" altLang="zh-CN" sz="3200" b="1">
                <a:solidFill>
                  <a:srgbClr val="000000"/>
                </a:solidFill>
                <a:latin typeface="Arial" panose="020B0604020202020204" pitchFamily="34" charset="0"/>
                <a:ea typeface="宋体" panose="02010600030101010101" pitchFamily="2" charset="-122"/>
                <a:cs typeface="+mn-ea"/>
                <a:sym typeface="+mn-ea"/>
              </a:rPr>
              <a:t>,</a:t>
            </a:r>
            <a:r>
              <a:rPr lang="zh-CN" altLang="en-US" sz="3200" b="1" dirty="0">
                <a:solidFill>
                  <a:srgbClr val="000000"/>
                </a:solidFill>
                <a:latin typeface="Arial" panose="020B0604020202020204" pitchFamily="34" charset="0"/>
                <a:ea typeface="宋体" panose="02010600030101010101" pitchFamily="2" charset="-122"/>
                <a:cs typeface="+mn-ea"/>
                <a:sym typeface="宋体" panose="02010600030101010101" pitchFamily="2" charset="-122"/>
              </a:rPr>
              <a:t>就像我小时候很听她的话一样。</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这句话</a:t>
            </a:r>
            <a:r>
              <a:rPr lang="zh-CN" altLang="en-US" sz="3200" b="1">
                <a:latin typeface="Arial" panose="020B0604020202020204" pitchFamily="34" charset="0"/>
                <a:ea typeface="宋体" panose="02010600030101010101" pitchFamily="2" charset="-122"/>
                <a:sym typeface="宋体" panose="02010600030101010101" pitchFamily="2" charset="-122"/>
              </a:rPr>
              <a:t>的理解</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p:txBody>
      </p:sp>
      <p:sp>
        <p:nvSpPr>
          <p:cNvPr id="13313" name="文本框 99"/>
          <p:cNvSpPr txBox="1"/>
          <p:nvPr/>
        </p:nvSpPr>
        <p:spPr>
          <a:xfrm>
            <a:off x="1046480" y="1746885"/>
            <a:ext cx="10224135" cy="1014730"/>
          </a:xfrm>
          <a:prstGeom prst="rect">
            <a:avLst/>
          </a:prstGeom>
          <a:noFill/>
          <a:ln w="9525">
            <a:noFill/>
          </a:ln>
        </p:spPr>
        <p:txBody>
          <a:bodyPr wrap="square" anchor="t" anchorCtr="0">
            <a:spAutoFit/>
          </a:bodyPr>
          <a:p>
            <a:r>
              <a:rPr lang="en-US" altLang="zh-CN" sz="3000" b="1" dirty="0">
                <a:solidFill>
                  <a:srgbClr val="F70F30"/>
                </a:solidFill>
                <a:latin typeface="Arial" panose="020B0604020202020204" pitchFamily="34" charset="0"/>
                <a:ea typeface="宋体" panose="02010600030101010101" pitchFamily="2" charset="-122"/>
              </a:rPr>
              <a:t>       </a:t>
            </a:r>
            <a:r>
              <a:rPr lang="zh-CN" altLang="zh-CN" sz="3000" b="1" dirty="0">
                <a:solidFill>
                  <a:srgbClr val="F70F30"/>
                </a:solidFill>
                <a:latin typeface="Arial" panose="020B0604020202020204" pitchFamily="34" charset="0"/>
                <a:ea typeface="宋体" panose="02010600030101010101" pitchFamily="2" charset="-122"/>
              </a:rPr>
              <a:t>把母子关系倒溯到几十年前</a:t>
            </a:r>
            <a:r>
              <a:rPr lang="en-US" altLang="zh-CN" sz="30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000" b="1" dirty="0">
                <a:solidFill>
                  <a:srgbClr val="F70F30"/>
                </a:solidFill>
                <a:latin typeface="宋体" panose="02010600030101010101" pitchFamily="2" charset="-122"/>
                <a:ea typeface="宋体" panose="02010600030101010101" pitchFamily="2" charset="-122"/>
              </a:rPr>
              <a:t>幼童的柔弱乖顺、老人的孤弱依赖、生命的轮回之感尽在其中</a:t>
            </a:r>
            <a:r>
              <a:rPr lang="en-US" altLang="zh-CN" sz="30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000" b="1" dirty="0">
                <a:solidFill>
                  <a:srgbClr val="F70F30"/>
                </a:solidFill>
                <a:latin typeface="宋体" panose="02010600030101010101" pitchFamily="2" charset="-122"/>
                <a:ea typeface="宋体" panose="02010600030101010101" pitchFamily="2" charset="-122"/>
              </a:rPr>
              <a:t>读来不能不为之动容</a:t>
            </a:r>
            <a:r>
              <a:rPr lang="zh-CN" sz="3000" b="1" dirty="0">
                <a:solidFill>
                  <a:srgbClr val="F70F30"/>
                </a:solidFill>
                <a:latin typeface="宋体" panose="02010600030101010101" pitchFamily="2" charset="-122"/>
                <a:ea typeface="宋体" panose="02010600030101010101" pitchFamily="2" charset="-122"/>
              </a:rPr>
              <a:t>。</a:t>
            </a:r>
            <a:endParaRPr lang="zh-CN" sz="3000" b="1">
              <a:solidFill>
                <a:srgbClr val="F70F30"/>
              </a:solidFill>
              <a:latin typeface="Arial" panose="020B0604020202020204" pitchFamily="34" charset="0"/>
              <a:ea typeface="宋体" panose="02010600030101010101" pitchFamily="2" charset="-122"/>
            </a:endParaRPr>
          </a:p>
        </p:txBody>
      </p:sp>
      <p:sp>
        <p:nvSpPr>
          <p:cNvPr id="2" name="文本框 70662"/>
          <p:cNvSpPr txBox="1"/>
          <p:nvPr/>
        </p:nvSpPr>
        <p:spPr>
          <a:xfrm>
            <a:off x="1046480" y="2896235"/>
            <a:ext cx="10099040" cy="1863725"/>
          </a:xfrm>
          <a:prstGeom prst="rect">
            <a:avLst/>
          </a:prstGeom>
          <a:noFill/>
          <a:ln w="9525">
            <a:noFill/>
          </a:ln>
        </p:spPr>
        <p:txBody>
          <a:bodyPr wrap="square" anchor="t" anchorCtr="0">
            <a:spAutoFit/>
          </a:bodyPr>
          <a:p>
            <a:pPr>
              <a:lnSpc>
                <a:spcPct val="90000"/>
              </a:lnSpc>
              <a:spcBef>
                <a:spcPct val="50000"/>
              </a:spcBef>
            </a:pPr>
            <a:r>
              <a:rPr lang="en-US" altLang="zh-CN" sz="3200" b="1" dirty="0">
                <a:latin typeface="宋体" panose="02010600030101010101" pitchFamily="2" charset="-122"/>
                <a:ea typeface="宋体" panose="02010600030101010101" pitchFamily="2" charset="-122"/>
              </a:rPr>
              <a:t>3.</a:t>
            </a:r>
            <a:r>
              <a:rPr lang="zh-CN" altLang="en-US" sz="3200" b="1" dirty="0">
                <a:latin typeface="宋体" panose="02010600030101010101" pitchFamily="2" charset="-122"/>
                <a:ea typeface="宋体" panose="02010600030101010101" pitchFamily="2" charset="-122"/>
              </a:rPr>
              <a:t>课文语言朴素亲切</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简约而耐人咀嚼</a:t>
            </a:r>
            <a:r>
              <a:rPr lang="zh-CN" altLang="en-US" sz="3200" b="1" dirty="0">
                <a:latin typeface="Arial" panose="020B0604020202020204" pitchFamily="34" charset="0"/>
                <a:ea typeface="宋体" panose="02010600030101010101" pitchFamily="2" charset="-122"/>
                <a:sym typeface="宋体" panose="02010600030101010101" pitchFamily="2" charset="-122"/>
              </a:rPr>
              <a:t>。说说你对</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a:solidFill>
                  <a:srgbClr val="000000"/>
                </a:solidFill>
                <a:latin typeface="Arial" panose="020B0604020202020204" pitchFamily="34" charset="0"/>
                <a:ea typeface="宋体" panose="02010600030101010101" pitchFamily="2" charset="-122"/>
                <a:cs typeface="+mn-ea"/>
              </a:rPr>
              <a:t>母亲本不愿出来的；她老了</a:t>
            </a:r>
            <a:r>
              <a:rPr lang="zh-CN" altLang="zh-CN" sz="3200" b="1">
                <a:solidFill>
                  <a:srgbClr val="000000"/>
                </a:solidFill>
                <a:latin typeface="Arial" panose="020B0604020202020204" pitchFamily="34" charset="0"/>
                <a:ea typeface="宋体" panose="02010600030101010101" pitchFamily="2" charset="-122"/>
                <a:cs typeface="+mn-ea"/>
                <a:sym typeface="+mn-ea"/>
              </a:rPr>
              <a:t>,</a:t>
            </a:r>
            <a:r>
              <a:rPr lang="zh-CN" sz="3200" b="1">
                <a:solidFill>
                  <a:srgbClr val="000000"/>
                </a:solidFill>
                <a:latin typeface="Arial" panose="020B0604020202020204" pitchFamily="34" charset="0"/>
                <a:ea typeface="宋体" panose="02010600030101010101" pitchFamily="2" charset="-122"/>
                <a:cs typeface="+mn-ea"/>
              </a:rPr>
              <a:t>身体不好</a:t>
            </a:r>
            <a:r>
              <a:rPr lang="zh-CN" altLang="zh-CN" sz="3200" b="1">
                <a:solidFill>
                  <a:srgbClr val="000000"/>
                </a:solidFill>
                <a:latin typeface="Arial" panose="020B0604020202020204" pitchFamily="34" charset="0"/>
                <a:ea typeface="宋体" panose="02010600030101010101" pitchFamily="2" charset="-122"/>
                <a:cs typeface="+mn-ea"/>
                <a:sym typeface="+mn-ea"/>
              </a:rPr>
              <a:t>,</a:t>
            </a:r>
            <a:r>
              <a:rPr lang="zh-CN" sz="3200" b="1">
                <a:solidFill>
                  <a:srgbClr val="000000"/>
                </a:solidFill>
                <a:latin typeface="Arial" panose="020B0604020202020204" pitchFamily="34" charset="0"/>
                <a:ea typeface="宋体" panose="02010600030101010101" pitchFamily="2" charset="-122"/>
                <a:cs typeface="+mn-ea"/>
              </a:rPr>
              <a:t>走远一点儿就觉得累。我说</a:t>
            </a:r>
            <a:r>
              <a:rPr lang="zh-CN" altLang="zh-CN" sz="3200" b="1">
                <a:solidFill>
                  <a:srgbClr val="000000"/>
                </a:solidFill>
                <a:latin typeface="Arial" panose="020B0604020202020204" pitchFamily="34" charset="0"/>
                <a:ea typeface="宋体" panose="02010600030101010101" pitchFamily="2" charset="-122"/>
                <a:cs typeface="+mn-ea"/>
                <a:sym typeface="+mn-ea"/>
              </a:rPr>
              <a:t>,</a:t>
            </a:r>
            <a:r>
              <a:rPr lang="zh-CN" sz="3200" b="1">
                <a:solidFill>
                  <a:srgbClr val="000000"/>
                </a:solidFill>
                <a:latin typeface="Arial" panose="020B0604020202020204" pitchFamily="34" charset="0"/>
                <a:ea typeface="宋体" panose="02010600030101010101" pitchFamily="2" charset="-122"/>
                <a:cs typeface="+mn-ea"/>
              </a:rPr>
              <a:t>正因为如此</a:t>
            </a:r>
            <a:r>
              <a:rPr lang="zh-CN" altLang="zh-CN" sz="3200" b="1">
                <a:solidFill>
                  <a:srgbClr val="000000"/>
                </a:solidFill>
                <a:latin typeface="Arial" panose="020B0604020202020204" pitchFamily="34" charset="0"/>
                <a:ea typeface="宋体" panose="02010600030101010101" pitchFamily="2" charset="-122"/>
                <a:cs typeface="+mn-ea"/>
                <a:sym typeface="+mn-ea"/>
              </a:rPr>
              <a:t>,</a:t>
            </a:r>
            <a:r>
              <a:rPr lang="zh-CN" sz="3200" b="1">
                <a:solidFill>
                  <a:srgbClr val="000000"/>
                </a:solidFill>
                <a:latin typeface="Arial" panose="020B0604020202020204" pitchFamily="34" charset="0"/>
                <a:ea typeface="宋体" panose="02010600030101010101" pitchFamily="2" charset="-122"/>
                <a:cs typeface="+mn-ea"/>
              </a:rPr>
              <a:t>才应该多走走。母亲信服地点点头</a:t>
            </a:r>
            <a:r>
              <a:rPr lang="zh-CN" altLang="zh-CN" sz="3200" b="1">
                <a:solidFill>
                  <a:srgbClr val="000000"/>
                </a:solidFill>
                <a:latin typeface="Arial" panose="020B0604020202020204" pitchFamily="34" charset="0"/>
                <a:ea typeface="宋体" panose="02010600030101010101" pitchFamily="2" charset="-122"/>
                <a:cs typeface="+mn-ea"/>
                <a:sym typeface="+mn-ea"/>
              </a:rPr>
              <a:t>,</a:t>
            </a:r>
            <a:r>
              <a:rPr lang="zh-CN" sz="3200" b="1">
                <a:solidFill>
                  <a:srgbClr val="000000"/>
                </a:solidFill>
                <a:latin typeface="Arial" panose="020B0604020202020204" pitchFamily="34" charset="0"/>
                <a:ea typeface="宋体" panose="02010600030101010101" pitchFamily="2" charset="-122"/>
                <a:cs typeface="+mn-ea"/>
              </a:rPr>
              <a:t>便去拿外套。</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这句话</a:t>
            </a:r>
            <a:r>
              <a:rPr lang="zh-CN" altLang="en-US" sz="3200" b="1">
                <a:latin typeface="Arial" panose="020B0604020202020204" pitchFamily="34" charset="0"/>
                <a:ea typeface="宋体" panose="02010600030101010101" pitchFamily="2" charset="-122"/>
                <a:sym typeface="宋体" panose="02010600030101010101" pitchFamily="2" charset="-122"/>
              </a:rPr>
              <a:t>的理解</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p:txBody>
      </p:sp>
      <p:sp>
        <p:nvSpPr>
          <p:cNvPr id="3" name="文本框 99"/>
          <p:cNvSpPr txBox="1"/>
          <p:nvPr/>
        </p:nvSpPr>
        <p:spPr>
          <a:xfrm>
            <a:off x="1139190" y="4688205"/>
            <a:ext cx="10454640" cy="1014730"/>
          </a:xfrm>
          <a:prstGeom prst="rect">
            <a:avLst/>
          </a:prstGeom>
          <a:noFill/>
          <a:ln w="9525">
            <a:noFill/>
          </a:ln>
        </p:spPr>
        <p:txBody>
          <a:bodyPr wrap="square" anchor="t" anchorCtr="0">
            <a:spAutoFit/>
          </a:bodyPr>
          <a:p>
            <a:r>
              <a:rPr lang="en-US" altLang="zh-CN" sz="3000" b="1" dirty="0">
                <a:solidFill>
                  <a:srgbClr val="F70F30"/>
                </a:solidFill>
                <a:latin typeface="Arial" panose="020B0604020202020204" pitchFamily="34" charset="0"/>
                <a:ea typeface="宋体" panose="02010600030101010101" pitchFamily="2" charset="-122"/>
              </a:rPr>
              <a:t>       </a:t>
            </a:r>
            <a:r>
              <a:rPr lang="zh-CN" altLang="zh-CN" sz="3000" b="1" dirty="0">
                <a:solidFill>
                  <a:srgbClr val="F70F30"/>
                </a:solidFill>
                <a:latin typeface="Arial" panose="020B0604020202020204" pitchFamily="34" charset="0"/>
                <a:ea typeface="宋体" panose="02010600030101010101" pitchFamily="2" charset="-122"/>
              </a:rPr>
              <a:t>把母子</a:t>
            </a:r>
            <a:r>
              <a:rPr lang="zh-CN" sz="3000" b="1" dirty="0">
                <a:solidFill>
                  <a:srgbClr val="F70F30"/>
                </a:solidFill>
                <a:latin typeface="Arial" panose="020B0604020202020204" pitchFamily="34" charset="0"/>
                <a:ea typeface="宋体" panose="02010600030101010101" pitchFamily="2" charset="-122"/>
              </a:rPr>
              <a:t>二人的情态充分显现出来</a:t>
            </a:r>
            <a:r>
              <a:rPr lang="en-US" altLang="zh-CN" sz="30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en-US" sz="3000" b="1">
                <a:solidFill>
                  <a:srgbClr val="F70F30"/>
                </a:solidFill>
                <a:latin typeface="Arial" panose="020B0604020202020204" pitchFamily="34" charset="0"/>
                <a:ea typeface="宋体" panose="02010600030101010101" pitchFamily="2" charset="-122"/>
                <a:sym typeface="宋体" panose="02010600030101010101" pitchFamily="2" charset="-122"/>
              </a:rPr>
              <a:t>母亲的老迈、顺从</a:t>
            </a:r>
            <a:r>
              <a:rPr lang="en-US" altLang="zh-CN" sz="30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en-US" sz="3000" b="1">
                <a:solidFill>
                  <a:srgbClr val="F70F30"/>
                </a:solidFill>
                <a:latin typeface="Arial" panose="020B0604020202020204" pitchFamily="34" charset="0"/>
                <a:ea typeface="宋体" panose="02010600030101010101" pitchFamily="2" charset="-122"/>
                <a:sym typeface="宋体" panose="02010600030101010101" pitchFamily="2" charset="-122"/>
              </a:rPr>
              <a:t>儿子的诚恳、孝敬</a:t>
            </a:r>
            <a:r>
              <a:rPr lang="en-US" altLang="zh-CN" sz="30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zh-CN" sz="3000" b="1" dirty="0">
                <a:solidFill>
                  <a:srgbClr val="F70F30"/>
                </a:solidFill>
                <a:latin typeface="宋体" panose="02010600030101010101" pitchFamily="2" charset="-122"/>
                <a:ea typeface="宋体" panose="02010600030101010101" pitchFamily="2" charset="-122"/>
              </a:rPr>
              <a:t>跃然纸上</a:t>
            </a:r>
            <a:r>
              <a:rPr lang="zh-CN" sz="3000" b="1" dirty="0">
                <a:solidFill>
                  <a:srgbClr val="F70F30"/>
                </a:solidFill>
                <a:latin typeface="宋体" panose="02010600030101010101" pitchFamily="2" charset="-122"/>
                <a:ea typeface="宋体" panose="02010600030101010101" pitchFamily="2" charset="-122"/>
              </a:rPr>
              <a:t>。</a:t>
            </a:r>
            <a:endParaRPr lang="zh-CN" sz="3000" b="1">
              <a:solidFill>
                <a:srgbClr val="F70F3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additive="base">
                                        <p:cTn id="7" dur="500" fill="hold"/>
                                        <p:tgtEl>
                                          <p:spTgt spid="13313"/>
                                        </p:tgtEl>
                                        <p:attrNameLst>
                                          <p:attrName>ppt_x</p:attrName>
                                        </p:attrNameLst>
                                      </p:cBhvr>
                                      <p:tavLst>
                                        <p:tav tm="0">
                                          <p:val>
                                            <p:strVal val="#ppt_x"/>
                                          </p:val>
                                        </p:tav>
                                        <p:tav tm="100000">
                                          <p:val>
                                            <p:strVal val="#ppt_x"/>
                                          </p:val>
                                        </p:tav>
                                      </p:tavLst>
                                    </p:anim>
                                    <p:anim calcmode="lin" valueType="num">
                                      <p:cBhvr additive="base">
                                        <p:cTn id="8" dur="500" fill="hold"/>
                                        <p:tgtEl>
                                          <p:spTgt spid="133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00357" name="WordArt 5"/>
          <p:cNvSpPr>
            <a:spLocks noChangeArrowheads="1" noChangeShapeType="1" noTextEdit="1"/>
          </p:cNvSpPr>
          <p:nvPr/>
        </p:nvSpPr>
        <p:spPr bwMode="auto">
          <a:xfrm>
            <a:off x="3259565" y="849854"/>
            <a:ext cx="5474205" cy="84189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zh-CN" altLang="en-US" sz="3600" b="1" kern="10" dirty="0" smtClean="0">
                <a:solidFill>
                  <a:srgbClr val="800000"/>
                </a:solidFill>
                <a:effectLst>
                  <a:outerShdw dist="35921" dir="2700000" algn="ctr" rotWithShape="0">
                    <a:srgbClr val="C0C0C0"/>
                  </a:outerShdw>
                </a:effectLst>
                <a:latin typeface="黑体" panose="02010609060101010101" charset="-122"/>
                <a:ea typeface="黑体" panose="02010609060101010101" charset="-122"/>
              </a:rPr>
              <a:t>第二课时</a:t>
            </a:r>
            <a:endParaRPr lang="zh-CN" altLang="en-US" sz="3600" b="1" kern="10" dirty="0">
              <a:solidFill>
                <a:srgbClr val="800000"/>
              </a:solidFill>
              <a:effectLst>
                <a:outerShdw dist="35921" dir="2700000" algn="ctr" rotWithShape="0">
                  <a:srgbClr val="C0C0C0"/>
                </a:outerShdw>
              </a:effectLst>
              <a:latin typeface="黑体" panose="02010609060101010101" charset="-122"/>
              <a:ea typeface="黑体" panose="02010609060101010101"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65383" y="1905617"/>
            <a:ext cx="4862568" cy="458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ppt_x"/>
                                          </p:val>
                                        </p:tav>
                                        <p:tav tm="100000">
                                          <p:val>
                                            <p:strVal val="#ppt_x"/>
                                          </p:val>
                                        </p:tav>
                                      </p:tavLst>
                                    </p:anim>
                                    <p:anim calcmode="lin" valueType="num">
                                      <p:cBhvr additive="base">
                                        <p:cTn id="8" dur="500" fill="hold"/>
                                        <p:tgtEl>
                                          <p:spTgt spid="10035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342900" y="657860"/>
            <a:ext cx="2383155" cy="713740"/>
            <a:chOff x="2356" y="640"/>
            <a:chExt cx="3471" cy="1124"/>
          </a:xfrm>
        </p:grpSpPr>
        <p:sp>
          <p:nvSpPr>
            <p:cNvPr id="4"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6"/>
            <p:cNvSpPr txBox="1"/>
            <p:nvPr/>
          </p:nvSpPr>
          <p:spPr>
            <a:xfrm>
              <a:off x="2644" y="741"/>
              <a:ext cx="2895" cy="923"/>
            </a:xfrm>
            <a:prstGeom prst="rect">
              <a:avLst/>
            </a:prstGeom>
            <a:noFill/>
          </p:spPr>
          <p:txBody>
            <a:bodyPr wrap="square" lIns="94531" tIns="47265" rIns="94531" bIns="47265" rtlCol="0">
              <a:spAutoFit/>
            </a:bodyPr>
            <a:p>
              <a:pPr algn="dist"/>
              <a:r>
                <a:rPr lang="zh-CN" altLang="en-US" sz="3200" b="1" dirty="0" smtClean="0">
                  <a:solidFill>
                    <a:schemeClr val="bg1"/>
                  </a:solidFill>
                  <a:latin typeface="思源宋体 CN SemiBold" panose="02020600000000000000" charset="-122"/>
                  <a:ea typeface="思源宋体 CN SemiBold" panose="02020600000000000000" charset="-122"/>
                </a:rPr>
                <a:t>探究主旨</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2529" name="文本框 70662"/>
          <p:cNvSpPr txBox="1"/>
          <p:nvPr/>
        </p:nvSpPr>
        <p:spPr>
          <a:xfrm>
            <a:off x="1031240" y="1371600"/>
            <a:ext cx="8825230" cy="706755"/>
          </a:xfrm>
          <a:prstGeom prst="rect">
            <a:avLst/>
          </a:prstGeom>
          <a:noFill/>
          <a:ln w="9525">
            <a:noFill/>
          </a:ln>
        </p:spPr>
        <p:txBody>
          <a:bodyPr wrap="square" anchor="t" anchorCtr="0">
            <a:spAutoFit/>
          </a:bodyPr>
          <a:p>
            <a:pPr>
              <a:lnSpc>
                <a:spcPct val="125000"/>
              </a:lnSpc>
              <a:spcBef>
                <a:spcPts val="50"/>
              </a:spcBef>
              <a:spcAft>
                <a:spcPts val="0"/>
              </a:spcAft>
            </a:pPr>
            <a:r>
              <a:rPr lang="en-US" altLang="zh-CN" sz="3200" b="1">
                <a:latin typeface="宋体" panose="02010600030101010101" pitchFamily="2" charset="-122"/>
                <a:ea typeface="宋体" panose="02010600030101010101" pitchFamily="2" charset="-122"/>
              </a:rPr>
              <a:t>1.</a:t>
            </a:r>
            <a:r>
              <a:rPr lang="zh-CN" sz="3200" b="1" dirty="0">
                <a:latin typeface="Arial" panose="020B0604020202020204" pitchFamily="34" charset="0"/>
                <a:ea typeface="宋体" panose="02010600030101010101" pitchFamily="2" charset="-122"/>
                <a:sym typeface="宋体" panose="02010600030101010101" pitchFamily="2" charset="-122"/>
              </a:rPr>
              <a:t>研读结尾段,探究主旨</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p:txBody>
      </p:sp>
      <p:sp>
        <p:nvSpPr>
          <p:cNvPr id="9" name="文本框 99"/>
          <p:cNvSpPr txBox="1"/>
          <p:nvPr/>
        </p:nvSpPr>
        <p:spPr>
          <a:xfrm>
            <a:off x="1099185" y="3182620"/>
            <a:ext cx="10327640" cy="1076325"/>
          </a:xfrm>
          <a:prstGeom prst="rect">
            <a:avLst/>
          </a:prstGeom>
          <a:noFill/>
          <a:ln w="9525">
            <a:noFill/>
          </a:ln>
        </p:spPr>
        <p:txBody>
          <a:bodyPr wrap="square" anchor="t" anchorCtr="0">
            <a:spAutoFit/>
          </a:bodyPr>
          <a:p>
            <a:r>
              <a:rPr lang="zh-CN" altLang="en-US" sz="3200" b="1" dirty="0">
                <a:solidFill>
                  <a:srgbClr val="0000FF"/>
                </a:solidFill>
                <a:latin typeface="Arial" panose="020B0604020202020204" pitchFamily="34" charset="0"/>
                <a:ea typeface="宋体" panose="02010600030101010101" pitchFamily="2" charset="-122"/>
              </a:rPr>
              <a:t>不一样。</a:t>
            </a:r>
            <a:r>
              <a:rPr lang="zh-CN" sz="3200" b="1">
                <a:solidFill>
                  <a:srgbClr val="0000FF"/>
                </a:solidFill>
                <a:latin typeface="Arial" panose="020B0604020202020204" pitchFamily="34" charset="0"/>
                <a:ea typeface="宋体" panose="02010600030101010101" pitchFamily="2" charset="-122"/>
                <a:sym typeface="宋体" panose="02010600030101010101" pitchFamily="2" charset="-122"/>
              </a:rPr>
              <a:t>前</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两个</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背</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sz="3200" b="1" dirty="0">
                <a:solidFill>
                  <a:srgbClr val="0000FF"/>
                </a:solidFill>
                <a:latin typeface="Arial" panose="020B0604020202020204" pitchFamily="34" charset="0"/>
                <a:ea typeface="宋体" panose="02010600030101010101" pitchFamily="2" charset="-122"/>
                <a:sym typeface="+mn-ea"/>
              </a:rPr>
              <a:t>字读</a:t>
            </a:r>
            <a:r>
              <a:rPr lang="en-US" altLang="zh-CN" sz="2800" b="1" err="1">
                <a:solidFill>
                  <a:srgbClr val="F70F30"/>
                </a:solidFill>
                <a:latin typeface="宋体" panose="02010600030101010101" pitchFamily="2" charset="-122"/>
                <a:ea typeface="宋体" panose="02010600030101010101" pitchFamily="2" charset="-122"/>
                <a:sym typeface="+mn-ea"/>
              </a:rPr>
              <a:t>b</a:t>
            </a:r>
            <a:r>
              <a:rPr lang="en-US" altLang="en-US" sz="2800" b="1" err="1">
                <a:solidFill>
                  <a:srgbClr val="F70F30"/>
                </a:solidFill>
                <a:latin typeface="宋体" panose="02010600030101010101" pitchFamily="2" charset="-122"/>
                <a:ea typeface="宋体" panose="02010600030101010101" pitchFamily="2" charset="-122"/>
                <a:sym typeface="+mn-ea"/>
              </a:rPr>
              <a:t>ē</a:t>
            </a:r>
            <a:r>
              <a:rPr lang="en-US" altLang="zh-CN" sz="2800" b="1" err="1">
                <a:solidFill>
                  <a:srgbClr val="F70F30"/>
                </a:solidFill>
                <a:latin typeface="宋体" panose="02010600030101010101" pitchFamily="2" charset="-122"/>
                <a:ea typeface="宋体" panose="02010600030101010101" pitchFamily="2" charset="-122"/>
                <a:sym typeface="+mn-ea"/>
              </a:rPr>
              <a:t>i</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sz="3200" b="1">
                <a:solidFill>
                  <a:srgbClr val="0000FF"/>
                </a:solidFill>
                <a:latin typeface="Arial" panose="020B0604020202020204" pitchFamily="34" charset="0"/>
                <a:ea typeface="宋体" panose="02010600030101010101" pitchFamily="2" charset="-122"/>
              </a:rPr>
              <a:t>意为</a:t>
            </a:r>
            <a:r>
              <a:rPr lang="en-US" altLang="zh-CN" sz="3200">
                <a:solidFill>
                  <a:srgbClr val="0000FF"/>
                </a:solidFill>
                <a:latin typeface="方正楷体_GBK" charset="0"/>
                <a:ea typeface="微软雅黑" panose="020B0503020204020204" charset="-122"/>
                <a:sym typeface="微软雅黑" panose="020B0503020204020204" charset="-122"/>
              </a:rPr>
              <a:t>(</a:t>
            </a:r>
            <a:r>
              <a:rPr lang="zh-CN" sz="3200" b="1">
                <a:solidFill>
                  <a:srgbClr val="F70F30"/>
                </a:solidFill>
                <a:latin typeface="Arial" panose="020B0604020202020204" pitchFamily="34" charset="0"/>
                <a:ea typeface="宋体" panose="02010600030101010101" pitchFamily="2" charset="-122"/>
                <a:sym typeface="+mn-ea"/>
              </a:rPr>
              <a:t>人</a:t>
            </a:r>
            <a:r>
              <a:rPr lang="en-US" altLang="zh-CN" sz="3200">
                <a:solidFill>
                  <a:srgbClr val="0000FF"/>
                </a:solidFill>
                <a:latin typeface="方正楷体_GBK" charset="0"/>
                <a:ea typeface="微软雅黑" panose="020B0503020204020204" charset="-122"/>
                <a:sym typeface="微软雅黑" panose="020B0503020204020204" charset="-122"/>
              </a:rPr>
              <a:t>)</a:t>
            </a:r>
            <a:r>
              <a:rPr sz="3200" b="1">
                <a:solidFill>
                  <a:srgbClr val="F70F30"/>
                </a:solidFill>
                <a:latin typeface="Arial" panose="020B0604020202020204" pitchFamily="34" charset="0"/>
                <a:ea typeface="宋体" panose="02010600030101010101" pitchFamily="2" charset="-122"/>
              </a:rPr>
              <a:t>用脊背驮</a:t>
            </a:r>
            <a:r>
              <a:rPr lang="zh-CN" altLang="zh-CN" sz="3200" b="1" dirty="0">
                <a:solidFill>
                  <a:srgbClr val="0000FF"/>
                </a:solidFill>
                <a:latin typeface="Arial" panose="020B0604020202020204" pitchFamily="34" charset="0"/>
                <a:ea typeface="宋体" panose="02010600030101010101" pitchFamily="2" charset="-122"/>
              </a:rPr>
              <a:t>；</a:t>
            </a:r>
            <a:r>
              <a:rPr lang="zh-CN" sz="3200" b="1">
                <a:solidFill>
                  <a:srgbClr val="0000FF"/>
                </a:solidFill>
                <a:latin typeface="Arial" panose="020B0604020202020204" pitchFamily="34" charset="0"/>
                <a:ea typeface="宋体" panose="02010600030101010101" pitchFamily="2" charset="-122"/>
                <a:sym typeface="宋体" panose="02010600030101010101" pitchFamily="2" charset="-122"/>
              </a:rPr>
              <a:t>后</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两个</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背</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sz="3200" b="1" dirty="0">
                <a:solidFill>
                  <a:srgbClr val="0000FF"/>
                </a:solidFill>
                <a:latin typeface="Arial" panose="020B0604020202020204" pitchFamily="34" charset="0"/>
                <a:ea typeface="宋体" panose="02010600030101010101" pitchFamily="2" charset="-122"/>
                <a:sym typeface="+mn-ea"/>
              </a:rPr>
              <a:t>字读</a:t>
            </a:r>
            <a:r>
              <a:rPr lang="en-US" altLang="zh-CN" sz="2800" b="1" err="1">
                <a:solidFill>
                  <a:srgbClr val="F70F30"/>
                </a:solidFill>
                <a:latin typeface="宋体" panose="02010600030101010101" pitchFamily="2" charset="-122"/>
                <a:ea typeface="宋体" panose="02010600030101010101" pitchFamily="2" charset="-122"/>
                <a:sym typeface="+mn-ea"/>
              </a:rPr>
              <a:t>b</a:t>
            </a:r>
            <a:r>
              <a:rPr lang="en-US" altLang="en-US" sz="2800" b="1" err="1">
                <a:solidFill>
                  <a:srgbClr val="F70F30"/>
                </a:solidFill>
                <a:latin typeface="宋体" panose="02010600030101010101" pitchFamily="2" charset="-122"/>
                <a:ea typeface="宋体" panose="02010600030101010101" pitchFamily="2" charset="-122"/>
                <a:sym typeface="+mn-ea"/>
              </a:rPr>
              <a:t>è</a:t>
            </a:r>
            <a:r>
              <a:rPr lang="en-US" altLang="zh-CN" sz="2800" b="1" err="1">
                <a:solidFill>
                  <a:srgbClr val="F70F30"/>
                </a:solidFill>
                <a:latin typeface="宋体" panose="02010600030101010101" pitchFamily="2" charset="-122"/>
                <a:ea typeface="宋体" panose="02010600030101010101" pitchFamily="2" charset="-122"/>
                <a:sym typeface="+mn-ea"/>
              </a:rPr>
              <a:t>i</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sz="3200" b="1">
                <a:solidFill>
                  <a:srgbClr val="0000FF"/>
                </a:solidFill>
                <a:latin typeface="Arial" panose="020B0604020202020204" pitchFamily="34" charset="0"/>
                <a:ea typeface="宋体" panose="02010600030101010101" pitchFamily="2" charset="-122"/>
                <a:sym typeface="+mn-ea"/>
              </a:rPr>
              <a:t>意为</a:t>
            </a:r>
            <a:r>
              <a:rPr sz="3200" b="1">
                <a:solidFill>
                  <a:srgbClr val="F70F30"/>
                </a:solidFill>
                <a:latin typeface="Arial" panose="020B0604020202020204" pitchFamily="34" charset="0"/>
                <a:ea typeface="宋体" panose="02010600030101010101" pitchFamily="2" charset="-122"/>
                <a:sym typeface="+mn-ea"/>
              </a:rPr>
              <a:t>躯干的后部</a:t>
            </a:r>
            <a:r>
              <a:rPr lang="zh-CN" altLang="zh-CN" sz="3200" b="1" dirty="0">
                <a:solidFill>
                  <a:srgbClr val="0000FF"/>
                </a:solidFill>
                <a:latin typeface="Arial" panose="020B0604020202020204" pitchFamily="34" charset="0"/>
                <a:ea typeface="宋体" panose="02010600030101010101" pitchFamily="2" charset="-122"/>
                <a:sym typeface="+mn-ea"/>
              </a:rPr>
              <a:t>。</a:t>
            </a:r>
            <a:endParaRPr lang="zh-CN" altLang="zh-CN" sz="3200" b="1" dirty="0">
              <a:solidFill>
                <a:srgbClr val="0000FF"/>
              </a:solidFill>
              <a:latin typeface="Arial" panose="020B0604020202020204" pitchFamily="34" charset="0"/>
              <a:ea typeface="宋体" panose="02010600030101010101" pitchFamily="2" charset="-122"/>
            </a:endParaRPr>
          </a:p>
        </p:txBody>
      </p:sp>
      <p:sp>
        <p:nvSpPr>
          <p:cNvPr id="2" name="文本框 70662"/>
          <p:cNvSpPr txBox="1"/>
          <p:nvPr/>
        </p:nvSpPr>
        <p:spPr>
          <a:xfrm>
            <a:off x="1223645" y="2141855"/>
            <a:ext cx="10742295" cy="977265"/>
          </a:xfrm>
          <a:prstGeom prst="rect">
            <a:avLst/>
          </a:prstGeom>
          <a:noFill/>
          <a:ln w="9525">
            <a:noFill/>
          </a:ln>
        </p:spPr>
        <p:txBody>
          <a:bodyPr wrap="square" anchor="t" anchorCtr="0">
            <a:spAutoFit/>
          </a:bodyPr>
          <a:p>
            <a:pPr>
              <a:lnSpc>
                <a:spcPct val="90000"/>
              </a:lnSpc>
              <a:spcBef>
                <a:spcPct val="50000"/>
              </a:spcBef>
            </a:pPr>
            <a:r>
              <a:rPr lang="en-US" altLang="zh-CN" sz="3200" b="1">
                <a:latin typeface="宋体" panose="02010600030101010101" pitchFamily="2" charset="-122"/>
                <a:ea typeface="宋体" panose="02010600030101010101" pitchFamily="2" charset="-122"/>
              </a:rPr>
              <a:t>⑴</a:t>
            </a:r>
            <a:r>
              <a:rPr lang="zh-CN" altLang="en-US" sz="3200" b="1" dirty="0">
                <a:latin typeface="宋体" panose="02010600030101010101" pitchFamily="2" charset="-122"/>
                <a:ea typeface="宋体" panose="02010600030101010101" pitchFamily="2" charset="-122"/>
              </a:rPr>
              <a:t>课文结尾段中的</a:t>
            </a:r>
            <a:r>
              <a:rPr lang="en-US" altLang="zh-CN" sz="3200" b="1" dirty="0">
                <a:latin typeface="Arial" panose="020B0604020202020204" pitchFamily="34" charset="0"/>
                <a:ea typeface="宋体" panose="02010600030101010101" pitchFamily="2" charset="-122"/>
                <a:cs typeface="Arial" panose="020B0604020202020204" pitchFamily="34" charset="0"/>
              </a:rPr>
              <a:t>“</a:t>
            </a:r>
            <a:r>
              <a:rPr lang="zh-CN" altLang="en-US" sz="3200" b="1" dirty="0">
                <a:latin typeface="Arial" panose="020B0604020202020204" pitchFamily="34" charset="0"/>
                <a:ea typeface="宋体" panose="02010600030101010101" pitchFamily="2" charset="-122"/>
                <a:cs typeface="Arial" panose="020B0604020202020204" pitchFamily="34" charset="0"/>
              </a:rPr>
              <a:t>背</a:t>
            </a:r>
            <a:r>
              <a:rPr lang="en-US" altLang="zh-CN" sz="3200" b="1" dirty="0">
                <a:latin typeface="Arial" panose="020B0604020202020204" pitchFamily="34" charset="0"/>
                <a:ea typeface="宋体" panose="02010600030101010101" pitchFamily="2" charset="-122"/>
                <a:cs typeface="Arial" panose="020B0604020202020204" pitchFamily="34" charset="0"/>
              </a:rPr>
              <a:t>”</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sym typeface="宋体" panose="02010600030101010101" pitchFamily="2" charset="-122"/>
              </a:rPr>
              <a:t>读音和意思都一样吗？</a:t>
            </a:r>
            <a:r>
              <a:rPr lang="zh-CN" sz="3200" b="1" dirty="0">
                <a:latin typeface="Arial" panose="020B0604020202020204" pitchFamily="34" charset="0"/>
                <a:ea typeface="宋体" panose="02010600030101010101" pitchFamily="2" charset="-122"/>
                <a:sym typeface="宋体" panose="02010600030101010101" pitchFamily="2" charset="-122"/>
              </a:rPr>
              <a:t>请结合具体内容加以分析</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4341" name="Rectangle 5"/>
          <p:cNvSpPr/>
          <p:nvPr/>
        </p:nvSpPr>
        <p:spPr>
          <a:xfrm>
            <a:off x="792480" y="3491865"/>
            <a:ext cx="10743565" cy="1568450"/>
          </a:xfrm>
          <a:prstGeom prst="rect">
            <a:avLst/>
          </a:prstGeom>
          <a:noFill/>
          <a:ln w="9525">
            <a:noFill/>
          </a:ln>
        </p:spPr>
        <p:txBody>
          <a:bodyPr wrap="square">
            <a:spAutoFit/>
          </a:bodyPr>
          <a:p>
            <a:pPr fontAlgn="base">
              <a:spcBef>
                <a:spcPts val="50"/>
              </a:spcBef>
            </a:pPr>
            <a:r>
              <a:rPr lang="zh-CN" altLang="en-US" sz="3200" b="1" strike="noStrike" noProof="1" dirty="0">
                <a:solidFill>
                  <a:srgbClr val="0000FF"/>
                </a:solidFill>
                <a:uFillTx/>
                <a:latin typeface="Arial" panose="020B0604020202020204" pitchFamily="34" charset="0"/>
                <a:ea typeface="SimSun-ExtB" panose="02010609060101010101" pitchFamily="49" charset="-122"/>
                <a:cs typeface="+mn-cs"/>
                <a:sym typeface="宋体" panose="02010600030101010101" pitchFamily="2" charset="-122"/>
              </a:rPr>
              <a:t>“</a:t>
            </a:r>
            <a:r>
              <a:rPr lang="zh-CN" altLang="en-US" sz="3200" b="1" strike="noStrike" noProof="1" dirty="0">
                <a:solidFill>
                  <a:srgbClr val="0000FF"/>
                </a:solidFill>
                <a:uFillTx/>
                <a:latin typeface="华文楷体" panose="02010600040101010101" pitchFamily="2" charset="-122"/>
                <a:ea typeface="华文楷体" panose="02010600040101010101" pitchFamily="2" charset="-122"/>
                <a:cs typeface="+mn-cs"/>
                <a:sym typeface="宋体" panose="02010600030101010101" pitchFamily="2" charset="-122"/>
              </a:rPr>
              <a:t>慢慢地</a:t>
            </a:r>
            <a:r>
              <a:rPr lang="zh-CN" altLang="en-US" sz="3200" b="1" strike="noStrike" noProof="1" dirty="0">
                <a:solidFill>
                  <a:srgbClr val="0000FF"/>
                </a:solidFill>
                <a:uFillTx/>
                <a:latin typeface="Arial" panose="020B0604020202020204" pitchFamily="34" charset="0"/>
                <a:ea typeface="SimSun-ExtB" panose="02010609060101010101" pitchFamily="49" charset="-122"/>
                <a:cs typeface="+mn-cs"/>
                <a:sym typeface="宋体" panose="02010600030101010101" pitchFamily="2" charset="-122"/>
              </a:rPr>
              <a:t>”</a:t>
            </a:r>
            <a:r>
              <a:rPr lang="zh-CN" altLang="en-US" sz="3200" b="1" dirty="0">
                <a:solidFill>
                  <a:srgbClr val="0000FF"/>
                </a:solidFill>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0000FF"/>
                </a:solidFill>
                <a:uFillTx/>
                <a:latin typeface="华文楷体" panose="02010600040101010101" pitchFamily="2" charset="-122"/>
                <a:ea typeface="华文楷体" panose="02010600040101010101" pitchFamily="2" charset="-122"/>
                <a:sym typeface="宋体" panose="02010600030101010101" pitchFamily="2" charset="-122"/>
              </a:rPr>
              <a:t>稳稳地</a:t>
            </a:r>
            <a:r>
              <a:rPr lang="zh-CN" altLang="en-US" sz="3200" b="1" dirty="0">
                <a:solidFill>
                  <a:srgbClr val="0000FF"/>
                </a:solidFill>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uFillTx/>
                <a:latin typeface="华文楷体" panose="02010600040101010101" pitchFamily="2" charset="-122"/>
                <a:ea typeface="华文楷体" panose="02010600040101010101" pitchFamily="2" charset="-122"/>
                <a:sym typeface="宋体" panose="02010600030101010101" pitchFamily="2" charset="-122"/>
              </a:rPr>
              <a:t>可看出</a:t>
            </a:r>
            <a:r>
              <a:rPr lang="zh-CN" altLang="en-US" sz="3200" b="1" dirty="0">
                <a:solidFill>
                  <a:srgbClr val="FF0000"/>
                </a:solidFill>
                <a:uFillTx/>
                <a:latin typeface="华文楷体" panose="02010600040101010101" pitchFamily="2" charset="-122"/>
                <a:ea typeface="华文楷体" panose="02010600040101010101" pitchFamily="2" charset="-122"/>
                <a:sym typeface="宋体" panose="02010600030101010101" pitchFamily="2" charset="-122"/>
              </a:rPr>
              <a:t>中年人照顾一家老小、</a:t>
            </a:r>
            <a:r>
              <a:rPr lang="zh-CN" altLang="en-US" sz="3200" b="1" strike="noStrike" noProof="1" dirty="0">
                <a:solidFill>
                  <a:srgbClr val="FF0000"/>
                </a:solidFill>
                <a:latin typeface="华文楷体" panose="02010600040101010101" pitchFamily="2" charset="-122"/>
                <a:ea typeface="华文楷体" panose="02010600040101010101" pitchFamily="2" charset="-122"/>
                <a:cs typeface="+mn-cs"/>
              </a:rPr>
              <a:t>肩负家庭责任时的小心、稳重</a:t>
            </a:r>
            <a:r>
              <a:rPr lang="zh-CN" altLang="en-US" sz="3200" b="1" strike="noStrike" noProof="1" dirty="0">
                <a:solidFill>
                  <a:srgbClr val="0000FF"/>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dirty="0">
                <a:solidFill>
                  <a:srgbClr val="0000FF"/>
                </a:solidFill>
                <a:uFillTx/>
                <a:latin typeface="Arial" panose="020B0604020202020204" pitchFamily="34" charset="0"/>
                <a:ea typeface="SimSun-ExtB" panose="02010609060101010101" pitchFamily="49" charset="-122"/>
                <a:sym typeface="宋体" panose="02010600030101010101" pitchFamily="2" charset="-122"/>
              </a:rPr>
              <a:t>“</a:t>
            </a:r>
            <a:r>
              <a:rPr lang="zh-CN" altLang="en-US" sz="3200" b="1" strike="noStrike" noProof="1" dirty="0">
                <a:solidFill>
                  <a:srgbClr val="0000FF"/>
                </a:solidFill>
                <a:uFillTx/>
                <a:latin typeface="华文楷体" panose="02010600040101010101" pitchFamily="2" charset="-122"/>
                <a:ea typeface="华文楷体" panose="02010600040101010101" pitchFamily="2" charset="-122"/>
                <a:cs typeface="华文楷体" panose="02010600040101010101" pitchFamily="2" charset="-122"/>
              </a:rPr>
              <a:t>整个世界</a:t>
            </a:r>
            <a:r>
              <a:rPr lang="zh-CN" altLang="en-US" sz="3200" b="1" dirty="0">
                <a:solidFill>
                  <a:srgbClr val="0000FF"/>
                </a:solidFill>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0000FF"/>
                </a:solidFill>
                <a:uFillTx/>
                <a:latin typeface="楷体" panose="02010609060101010101" pitchFamily="49" charset="-122"/>
                <a:ea typeface="楷体" panose="02010609060101010101" pitchFamily="49" charset="-122"/>
                <a:sym typeface="宋体" panose="02010600030101010101" pitchFamily="2" charset="-122"/>
              </a:rPr>
              <a:t>的感受</a:t>
            </a:r>
            <a:r>
              <a:rPr lang="zh-CN" altLang="en-US" sz="32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表现了人到中年的心情：亲人的平安、健康、快乐</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就是最大的心愿</a:t>
            </a:r>
            <a:r>
              <a:rPr lang="zh-CN" altLang="en-US" sz="3200" b="1" strike="noStrike" noProof="1" dirty="0">
                <a:solidFill>
                  <a:srgbClr val="0000FF"/>
                </a:solidFill>
                <a:latin typeface="Arial" panose="020B0604020202020204" pitchFamily="34" charset="0"/>
                <a:ea typeface="华文楷体" panose="02010600040101010101" pitchFamily="2" charset="-122"/>
                <a:cs typeface="+mn-cs"/>
              </a:rPr>
              <a:t>。</a:t>
            </a:r>
            <a:endParaRPr lang="zh-CN" altLang="en-US" sz="3200" b="1" strike="noStrike" noProof="1" dirty="0">
              <a:solidFill>
                <a:srgbClr val="0000FF"/>
              </a:solidFill>
              <a:latin typeface="Arial" panose="020B0604020202020204" pitchFamily="34" charset="0"/>
              <a:ea typeface="华文楷体" panose="02010600040101010101" pitchFamily="2" charset="-122"/>
              <a:cs typeface="+mn-cs"/>
            </a:endParaRPr>
          </a:p>
        </p:txBody>
      </p:sp>
      <p:sp>
        <p:nvSpPr>
          <p:cNvPr id="10" name="文本框 70662"/>
          <p:cNvSpPr txBox="1"/>
          <p:nvPr/>
        </p:nvSpPr>
        <p:spPr>
          <a:xfrm>
            <a:off x="792480" y="885190"/>
            <a:ext cx="11153140" cy="1869440"/>
          </a:xfrm>
          <a:prstGeom prst="rect">
            <a:avLst/>
          </a:prstGeom>
          <a:noFill/>
          <a:ln w="9525">
            <a:noFill/>
          </a:ln>
        </p:spPr>
        <p:txBody>
          <a:bodyPr wrap="square" anchor="t" anchorCtr="0">
            <a:spAutoFit/>
          </a:bodyPr>
          <a:p>
            <a:pPr>
              <a:lnSpc>
                <a:spcPct val="120000"/>
              </a:lnSpc>
              <a:spcBef>
                <a:spcPts val="50"/>
              </a:spcBef>
              <a:spcAft>
                <a:spcPts val="0"/>
              </a:spcAft>
            </a:pPr>
            <a:r>
              <a:rPr lang="en-US" altLang="zh-CN" sz="3200" b="1">
                <a:latin typeface="宋体" panose="02010600030101010101" pitchFamily="2" charset="-122"/>
                <a:ea typeface="宋体" panose="02010600030101010101" pitchFamily="2" charset="-122"/>
              </a:rPr>
              <a:t>⑵</a:t>
            </a:r>
            <a:r>
              <a:rPr lang="zh-CN" altLang="en-US" sz="3200" b="1" dirty="0">
                <a:latin typeface="宋体" panose="02010600030101010101" pitchFamily="2" charset="-122"/>
                <a:ea typeface="宋体" panose="02010600030101010101" pitchFamily="2" charset="-122"/>
              </a:rPr>
              <a:t>课文结尾段的</a:t>
            </a:r>
            <a:r>
              <a:rPr lang="zh-CN" sz="3200" b="1" dirty="0">
                <a:latin typeface="Arial" panose="020B0604020202020204" pitchFamily="34" charset="0"/>
                <a:ea typeface="宋体" panose="02010600030101010101" pitchFamily="2" charset="-122"/>
                <a:cs typeface="Arial" panose="020B0604020202020204" pitchFamily="34" charset="0"/>
              </a:rPr>
              <a:t>感情基调是什么</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请你为末句进行朗读设计</a:t>
            </a:r>
            <a:r>
              <a:rPr lang="zh-CN" altLang="en-US" sz="3200" b="1" dirty="0">
                <a:latin typeface="宋体" panose="02010600030101010101" pitchFamily="2" charset="-122"/>
                <a:ea typeface="宋体" panose="02010600030101010101" pitchFamily="2" charset="-122"/>
              </a:rPr>
              <a:t>。</a:t>
            </a:r>
            <a:r>
              <a:rPr lang="zh-CN" sz="3200" b="1" dirty="0">
                <a:latin typeface="Arial" panose="020B0604020202020204" pitchFamily="34" charset="0"/>
                <a:ea typeface="宋体" panose="02010600030101010101" pitchFamily="2" charset="-122"/>
                <a:cs typeface="Arial" panose="020B0604020202020204" pitchFamily="34" charset="0"/>
                <a:sym typeface="+mn-ea"/>
              </a:rPr>
              <a:t>感情基调：</a:t>
            </a:r>
            <a:endParaRPr lang="zh-CN" sz="3200" b="1" dirty="0">
              <a:latin typeface="Arial" panose="020B0604020202020204" pitchFamily="34" charset="0"/>
              <a:ea typeface="宋体" panose="02010600030101010101" pitchFamily="2" charset="-122"/>
              <a:cs typeface="Arial" panose="020B0604020202020204" pitchFamily="34" charset="0"/>
              <a:sym typeface="+mn-ea"/>
            </a:endParaRPr>
          </a:p>
          <a:p>
            <a:pPr>
              <a:lnSpc>
                <a:spcPct val="120000"/>
              </a:lnSpc>
              <a:spcBef>
                <a:spcPts val="50"/>
              </a:spcBef>
              <a:spcAft>
                <a:spcPts val="0"/>
              </a:spcAft>
            </a:pPr>
            <a:r>
              <a:rPr lang="zh-CN" sz="3200" b="1" dirty="0">
                <a:latin typeface="Arial" panose="020B0604020202020204" pitchFamily="34" charset="0"/>
                <a:ea typeface="宋体" panose="02010600030101010101" pitchFamily="2" charset="-122"/>
                <a:sym typeface="宋体" panose="02010600030101010101" pitchFamily="2" charset="-122"/>
              </a:rPr>
              <a:t>朗读设计：</a:t>
            </a:r>
            <a:endParaRPr lang="zh-CN" altLang="en-US" sz="3200" b="1" dirty="0">
              <a:latin typeface="宋体" panose="02010600030101010101" pitchFamily="2" charset="-122"/>
              <a:ea typeface="宋体" panose="02010600030101010101" pitchFamily="2" charset="-122"/>
            </a:endParaRPr>
          </a:p>
        </p:txBody>
      </p:sp>
      <p:sp>
        <p:nvSpPr>
          <p:cNvPr id="35" name="文本框 34"/>
          <p:cNvSpPr txBox="1"/>
          <p:nvPr/>
        </p:nvSpPr>
        <p:spPr>
          <a:xfrm>
            <a:off x="2695575" y="1528445"/>
            <a:ext cx="2224405" cy="583565"/>
          </a:xfrm>
          <a:prstGeom prst="rect">
            <a:avLst/>
          </a:prstGeom>
          <a:noFill/>
        </p:spPr>
        <p:txBody>
          <a:bodyPr wrap="none" rtlCol="0" anchor="t">
            <a:spAutoFit/>
          </a:bodyPr>
          <a:p>
            <a:r>
              <a:rPr lang="zh-CN" altLang="en-US" sz="3200" b="1">
                <a:solidFill>
                  <a:srgbClr val="FF0000"/>
                </a:solidFill>
                <a:latin typeface="楷体" panose="02010609060101010101" pitchFamily="49" charset="-122"/>
                <a:ea typeface="楷体" panose="02010609060101010101" pitchFamily="49" charset="-122"/>
                <a:sym typeface="+mn-ea"/>
              </a:rPr>
              <a:t>舒缓而坚定</a:t>
            </a:r>
            <a:endParaRPr lang="zh-CN" altLang="en-US" sz="3200" b="1">
              <a:solidFill>
                <a:srgbClr val="FF0000"/>
              </a:solidFill>
              <a:latin typeface="楷体" panose="02010609060101010101" pitchFamily="49" charset="-122"/>
              <a:ea typeface="楷体" panose="02010609060101010101" pitchFamily="49" charset="-122"/>
              <a:sym typeface="+mn-ea"/>
            </a:endParaRPr>
          </a:p>
        </p:txBody>
      </p:sp>
      <p:sp>
        <p:nvSpPr>
          <p:cNvPr id="27651" name="文本框 70662"/>
          <p:cNvSpPr txBox="1"/>
          <p:nvPr/>
        </p:nvSpPr>
        <p:spPr>
          <a:xfrm>
            <a:off x="2695575" y="2112010"/>
            <a:ext cx="8458200" cy="1198880"/>
          </a:xfrm>
          <a:prstGeom prst="rect">
            <a:avLst/>
          </a:prstGeom>
          <a:noFill/>
          <a:ln w="9525">
            <a:noFill/>
          </a:ln>
        </p:spPr>
        <p:txBody>
          <a:bodyPr anchor="t" anchorCtr="0">
            <a:spAutoFit/>
          </a:bodyPr>
          <a:p>
            <a:pPr>
              <a:lnSpc>
                <a:spcPct val="120000"/>
              </a:lnSpc>
              <a:spcBef>
                <a:spcPts val="50"/>
              </a:spcBef>
              <a:spcAft>
                <a:spcPts val="0"/>
              </a:spcAft>
            </a:pPr>
            <a:r>
              <a:rPr sz="3000" b="1">
                <a:latin typeface="宋体" panose="02010600030101010101" pitchFamily="2" charset="-122"/>
                <a:ea typeface="宋体" panose="02010600030101010101" pitchFamily="2" charset="-122"/>
              </a:rPr>
              <a:t>但我和妻子都是慢慢地</a:t>
            </a:r>
            <a:r>
              <a:rPr sz="3000" b="1">
                <a:solidFill>
                  <a:srgbClr val="FF0000"/>
                </a:solidFill>
                <a:latin typeface="黑体" panose="02010609060101010101" charset="-122"/>
                <a:ea typeface="黑体" panose="02010609060101010101" charset="-122"/>
              </a:rPr>
              <a:t>～</a:t>
            </a:r>
            <a:r>
              <a:rPr lang="en-US" altLang="zh-CN" sz="3000" b="1">
                <a:latin typeface="Arial" panose="020B0604020202020204" pitchFamily="34" charset="0"/>
                <a:ea typeface="宋体" panose="02010600030101010101" pitchFamily="2" charset="-122"/>
                <a:sym typeface="宋体" panose="02010600030101010101" pitchFamily="2" charset="-122"/>
              </a:rPr>
              <a:t>,</a:t>
            </a:r>
            <a:r>
              <a:rPr sz="3000" b="1">
                <a:latin typeface="宋体" panose="02010600030101010101" pitchFamily="2" charset="-122"/>
                <a:ea typeface="宋体" panose="02010600030101010101" pitchFamily="2" charset="-122"/>
              </a:rPr>
              <a:t>稳稳地</a:t>
            </a:r>
            <a:r>
              <a:rPr sz="3000" b="1">
                <a:solidFill>
                  <a:srgbClr val="FF0000"/>
                </a:solidFill>
                <a:latin typeface="黑体" panose="02010609060101010101" charset="-122"/>
                <a:ea typeface="黑体" panose="02010609060101010101" charset="-122"/>
                <a:sym typeface="+mn-ea"/>
              </a:rPr>
              <a:t>～</a:t>
            </a:r>
            <a:r>
              <a:rPr lang="en-US" altLang="zh-CN" sz="3000" b="1">
                <a:latin typeface="Arial" panose="020B0604020202020204" pitchFamily="34" charset="0"/>
                <a:ea typeface="宋体" panose="02010600030101010101" pitchFamily="2" charset="-122"/>
                <a:sym typeface="宋体" panose="02010600030101010101" pitchFamily="2" charset="-122"/>
              </a:rPr>
              <a:t>,</a:t>
            </a:r>
            <a:r>
              <a:rPr sz="3000" b="1">
                <a:latin typeface="宋体" panose="02010600030101010101" pitchFamily="2" charset="-122"/>
                <a:ea typeface="宋体" panose="02010600030101010101" pitchFamily="2" charset="-122"/>
              </a:rPr>
              <a:t>走得很仔细</a:t>
            </a:r>
            <a:r>
              <a:rPr lang="en-US" altLang="zh-CN" sz="3000" b="1">
                <a:latin typeface="Arial" panose="020B0604020202020204" pitchFamily="34" charset="0"/>
                <a:ea typeface="宋体" panose="02010600030101010101" pitchFamily="2" charset="-122"/>
                <a:sym typeface="宋体" panose="02010600030101010101" pitchFamily="2" charset="-122"/>
              </a:rPr>
              <a:t>,</a:t>
            </a:r>
            <a:r>
              <a:rPr sz="3000" b="1">
                <a:latin typeface="宋体" panose="02010600030101010101" pitchFamily="2" charset="-122"/>
                <a:ea typeface="宋体" panose="02010600030101010101" pitchFamily="2" charset="-122"/>
              </a:rPr>
              <a:t>好像我背上的</a:t>
            </a:r>
            <a:r>
              <a:rPr lang="en-US" altLang="zh-CN" sz="3000">
                <a:solidFill>
                  <a:srgbClr val="000000"/>
                </a:solidFill>
                <a:uFillTx/>
                <a:latin typeface="Arial" panose="020B0604020202020204" pitchFamily="34" charset="0"/>
                <a:ea typeface="SimSun-ExtB" panose="02010609060101010101" pitchFamily="49" charset="-122"/>
                <a:cs typeface="+mn-ea"/>
                <a:sym typeface="+mn-ea"/>
              </a:rPr>
              <a:t>V</a:t>
            </a:r>
            <a:r>
              <a:rPr sz="3000" b="1">
                <a:latin typeface="宋体" panose="02010600030101010101" pitchFamily="2" charset="-122"/>
                <a:ea typeface="宋体" panose="02010600030101010101" pitchFamily="2" charset="-122"/>
              </a:rPr>
              <a:t>同她背上的加起来</a:t>
            </a:r>
            <a:r>
              <a:rPr lang="en-US" altLang="zh-CN" sz="3000" b="1">
                <a:latin typeface="Arial" panose="020B0604020202020204" pitchFamily="34" charset="0"/>
                <a:ea typeface="宋体" panose="02010600030101010101" pitchFamily="2" charset="-122"/>
                <a:sym typeface="宋体" panose="02010600030101010101" pitchFamily="2" charset="-122"/>
              </a:rPr>
              <a:t>,</a:t>
            </a:r>
            <a:r>
              <a:rPr sz="3000" b="1">
                <a:latin typeface="宋体" panose="02010600030101010101" pitchFamily="2" charset="-122"/>
                <a:ea typeface="宋体" panose="02010600030101010101" pitchFamily="2" charset="-122"/>
              </a:rPr>
              <a:t>就是</a:t>
            </a:r>
            <a:r>
              <a:rPr lang="en-US" altLang="zh-CN" sz="3000">
                <a:uFillTx/>
                <a:latin typeface="Arial" panose="020B0604020202020204" pitchFamily="34" charset="0"/>
                <a:ea typeface="SimSun-ExtB" panose="02010609060101010101" pitchFamily="49" charset="-122"/>
                <a:sym typeface="+mn-ea"/>
              </a:rPr>
              <a:t>V</a:t>
            </a:r>
            <a:r>
              <a:rPr sz="3000" b="1">
                <a:latin typeface="宋体" panose="02010600030101010101" pitchFamily="2" charset="-122"/>
                <a:ea typeface="宋体" panose="02010600030101010101" pitchFamily="2" charset="-122"/>
              </a:rPr>
              <a:t>整个世界。</a:t>
            </a:r>
            <a:endParaRPr sz="3000" b="1">
              <a:latin typeface="宋体" panose="02010600030101010101" pitchFamily="2" charset="-122"/>
              <a:ea typeface="宋体" panose="02010600030101010101" pitchFamily="2" charset="-122"/>
            </a:endParaRPr>
          </a:p>
        </p:txBody>
      </p:sp>
      <p:sp>
        <p:nvSpPr>
          <p:cNvPr id="11" name="矩形 22540"/>
          <p:cNvSpPr/>
          <p:nvPr/>
        </p:nvSpPr>
        <p:spPr>
          <a:xfrm>
            <a:off x="5382260" y="2450148"/>
            <a:ext cx="1331595" cy="553085"/>
          </a:xfrm>
          <a:prstGeom prst="rect">
            <a:avLst/>
          </a:prstGeom>
          <a:noFill/>
          <a:ln w="9525">
            <a:noFill/>
          </a:ln>
        </p:spPr>
        <p:txBody>
          <a:bodyPr wrap="none" anchor="t" anchorCtr="0">
            <a:spAutoFit/>
          </a:bodyPr>
          <a:p>
            <a:r>
              <a:rPr lang="en-US" altLang="zh-CN" sz="3000" b="1">
                <a:solidFill>
                  <a:srgbClr val="FF0000"/>
                </a:solidFill>
                <a:latin typeface="黑体" panose="02010609060101010101" charset="-122"/>
                <a:ea typeface="黑体" panose="02010609060101010101" charset="-122"/>
              </a:rPr>
              <a:t>﹒</a:t>
            </a:r>
            <a:r>
              <a:rPr lang="en-US" altLang="zh-CN" sz="3000" b="1">
                <a:solidFill>
                  <a:srgbClr val="FF0000"/>
                </a:solidFill>
                <a:latin typeface="Arial" panose="020B0604020202020204" pitchFamily="34" charset="0"/>
                <a:ea typeface="黑体" panose="02010609060101010101" charset="-122"/>
              </a:rPr>
              <a:t>﹒﹒</a:t>
            </a:r>
            <a:endParaRPr lang="en-US" altLang="zh-CN" sz="3000" b="1" dirty="0">
              <a:solidFill>
                <a:srgbClr val="FF0000"/>
              </a:solidFill>
              <a:latin typeface="Arial" panose="020B0604020202020204" pitchFamily="34" charset="0"/>
              <a:ea typeface="黑体" panose="02010609060101010101" charset="-122"/>
            </a:endParaRPr>
          </a:p>
        </p:txBody>
      </p:sp>
      <p:sp>
        <p:nvSpPr>
          <p:cNvPr id="12" name="矩形 22540"/>
          <p:cNvSpPr/>
          <p:nvPr/>
        </p:nvSpPr>
        <p:spPr>
          <a:xfrm>
            <a:off x="7101205" y="2466023"/>
            <a:ext cx="1331595" cy="553085"/>
          </a:xfrm>
          <a:prstGeom prst="rect">
            <a:avLst/>
          </a:prstGeom>
          <a:noFill/>
          <a:ln w="9525">
            <a:noFill/>
          </a:ln>
        </p:spPr>
        <p:txBody>
          <a:bodyPr wrap="none" anchor="t" anchorCtr="0">
            <a:spAutoFit/>
          </a:bodyPr>
          <a:p>
            <a:r>
              <a:rPr lang="en-US" altLang="zh-CN" sz="3000" b="1">
                <a:solidFill>
                  <a:srgbClr val="FF0000"/>
                </a:solidFill>
                <a:latin typeface="黑体" panose="02010609060101010101" charset="-122"/>
                <a:ea typeface="黑体" panose="02010609060101010101" charset="-122"/>
              </a:rPr>
              <a:t>﹒</a:t>
            </a:r>
            <a:r>
              <a:rPr lang="en-US" altLang="zh-CN" sz="3000" b="1">
                <a:solidFill>
                  <a:srgbClr val="FF0000"/>
                </a:solidFill>
                <a:latin typeface="Arial" panose="020B0604020202020204" pitchFamily="34" charset="0"/>
                <a:ea typeface="黑体" panose="02010609060101010101" charset="-122"/>
              </a:rPr>
              <a:t>﹒﹒</a:t>
            </a:r>
            <a:endParaRPr lang="en-US" altLang="zh-CN" sz="3000" b="1" dirty="0">
              <a:solidFill>
                <a:srgbClr val="FF0000"/>
              </a:solidFill>
              <a:latin typeface="Arial" panose="020B0604020202020204" pitchFamily="34" charset="0"/>
              <a:ea typeface="黑体" panose="02010609060101010101" charset="-122"/>
            </a:endParaRPr>
          </a:p>
        </p:txBody>
      </p:sp>
      <p:sp>
        <p:nvSpPr>
          <p:cNvPr id="4" name="矩形 22540"/>
          <p:cNvSpPr/>
          <p:nvPr/>
        </p:nvSpPr>
        <p:spPr>
          <a:xfrm>
            <a:off x="9500235" y="2434908"/>
            <a:ext cx="1331595" cy="553085"/>
          </a:xfrm>
          <a:prstGeom prst="rect">
            <a:avLst/>
          </a:prstGeom>
          <a:noFill/>
          <a:ln w="9525">
            <a:noFill/>
          </a:ln>
        </p:spPr>
        <p:txBody>
          <a:bodyPr wrap="none" anchor="t" anchorCtr="0">
            <a:spAutoFit/>
          </a:bodyPr>
          <a:p>
            <a:r>
              <a:rPr lang="en-US" altLang="zh-CN" sz="3000" b="1">
                <a:solidFill>
                  <a:srgbClr val="FF0000"/>
                </a:solidFill>
                <a:latin typeface="黑体" panose="02010609060101010101" charset="-122"/>
                <a:ea typeface="黑体" panose="02010609060101010101" charset="-122"/>
              </a:rPr>
              <a:t>﹒</a:t>
            </a:r>
            <a:r>
              <a:rPr lang="en-US" altLang="zh-CN" sz="3000" b="1">
                <a:solidFill>
                  <a:srgbClr val="FF0000"/>
                </a:solidFill>
                <a:latin typeface="Arial" panose="020B0604020202020204" pitchFamily="34" charset="0"/>
                <a:ea typeface="黑体" panose="02010609060101010101" charset="-122"/>
              </a:rPr>
              <a:t>﹒﹒</a:t>
            </a:r>
            <a:endParaRPr lang="en-US" altLang="zh-CN" sz="3000" b="1" dirty="0">
              <a:solidFill>
                <a:srgbClr val="FF0000"/>
              </a:solidFill>
              <a:latin typeface="Arial" panose="020B0604020202020204" pitchFamily="34" charset="0"/>
              <a:ea typeface="黑体" panose="02010609060101010101" charset="-122"/>
            </a:endParaRPr>
          </a:p>
        </p:txBody>
      </p:sp>
      <p:sp>
        <p:nvSpPr>
          <p:cNvPr id="13" name="矩形 22540"/>
          <p:cNvSpPr/>
          <p:nvPr/>
        </p:nvSpPr>
        <p:spPr>
          <a:xfrm>
            <a:off x="9436100" y="3019425"/>
            <a:ext cx="2031365" cy="553085"/>
          </a:xfrm>
          <a:prstGeom prst="rect">
            <a:avLst/>
          </a:prstGeom>
          <a:noFill/>
          <a:ln w="9525">
            <a:noFill/>
          </a:ln>
        </p:spPr>
        <p:txBody>
          <a:bodyPr wrap="square" anchor="t" anchorCtr="0">
            <a:spAutoFit/>
          </a:bodyPr>
          <a:p>
            <a:r>
              <a:rPr lang="en-US" altLang="zh-CN" sz="3000" b="1">
                <a:solidFill>
                  <a:srgbClr val="FF0000"/>
                </a:solidFill>
                <a:latin typeface="黑体" panose="02010609060101010101" charset="-122"/>
                <a:ea typeface="黑体" panose="02010609060101010101" charset="-122"/>
              </a:rPr>
              <a:t>﹒</a:t>
            </a:r>
            <a:r>
              <a:rPr lang="en-US" altLang="zh-CN" sz="3000" b="1">
                <a:solidFill>
                  <a:srgbClr val="FF0000"/>
                </a:solidFill>
                <a:latin typeface="Arial" panose="020B0604020202020204" pitchFamily="34" charset="0"/>
                <a:ea typeface="黑体" panose="02010609060101010101" charset="-122"/>
              </a:rPr>
              <a:t>﹒﹒</a:t>
            </a:r>
            <a:r>
              <a:rPr lang="en-US" altLang="zh-CN" sz="3000" b="1">
                <a:solidFill>
                  <a:srgbClr val="FF0000"/>
                </a:solidFill>
                <a:latin typeface="Arial" panose="020B0604020202020204" pitchFamily="34" charset="0"/>
                <a:ea typeface="黑体" panose="02010609060101010101" charset="-122"/>
                <a:sym typeface="+mn-ea"/>
              </a:rPr>
              <a:t>﹒</a:t>
            </a:r>
            <a:endParaRPr lang="en-US" altLang="zh-CN" sz="3000" b="1" dirty="0">
              <a:solidFill>
                <a:srgbClr val="FF0000"/>
              </a:solidFill>
              <a:latin typeface="Arial" panose="020B0604020202020204" pitchFamily="34" charset="0"/>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341"/>
                                        </p:tgtEl>
                                        <p:attrNameLst>
                                          <p:attrName>style.visibility</p:attrName>
                                        </p:attrNameLst>
                                      </p:cBhvr>
                                      <p:to>
                                        <p:strVal val="visible"/>
                                      </p:to>
                                    </p:set>
                                    <p:anim calcmode="lin" valueType="num">
                                      <p:cBhvr additive="base">
                                        <p:cTn id="37" dur="500" fill="hold"/>
                                        <p:tgtEl>
                                          <p:spTgt spid="14341"/>
                                        </p:tgtEl>
                                        <p:attrNameLst>
                                          <p:attrName>ppt_x</p:attrName>
                                        </p:attrNameLst>
                                      </p:cBhvr>
                                      <p:tavLst>
                                        <p:tav tm="0">
                                          <p:val>
                                            <p:strVal val="#ppt_x"/>
                                          </p:val>
                                        </p:tav>
                                        <p:tav tm="100000">
                                          <p:val>
                                            <p:strVal val="#ppt_x"/>
                                          </p:val>
                                        </p:tav>
                                      </p:tavLst>
                                    </p:anim>
                                    <p:anim calcmode="lin" valueType="num">
                                      <p:cBhvr additive="base">
                                        <p:cTn id="38"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1" grpId="0"/>
      <p:bldP spid="12" grpId="0"/>
      <p:bldP spid="4" grpId="0"/>
      <p:bldP spid="13" grpId="0"/>
      <p:bldP spid="1434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2529" name="文本框 70662"/>
          <p:cNvSpPr txBox="1"/>
          <p:nvPr/>
        </p:nvSpPr>
        <p:spPr>
          <a:xfrm>
            <a:off x="724535" y="788670"/>
            <a:ext cx="11176000" cy="977265"/>
          </a:xfrm>
          <a:prstGeom prst="rect">
            <a:avLst/>
          </a:prstGeom>
          <a:noFill/>
          <a:ln w="9525">
            <a:noFill/>
          </a:ln>
        </p:spPr>
        <p:txBody>
          <a:bodyPr wrap="square" anchor="t" anchorCtr="0">
            <a:spAutoFit/>
          </a:bodyPr>
          <a:p>
            <a:pPr>
              <a:lnSpc>
                <a:spcPct val="90000"/>
              </a:lnSpc>
              <a:spcBef>
                <a:spcPct val="50000"/>
              </a:spcBef>
            </a:pPr>
            <a:r>
              <a:rPr lang="en-US" altLang="zh-CN" sz="3200" b="1">
                <a:latin typeface="宋体" panose="02010600030101010101" pitchFamily="2" charset="-122"/>
                <a:ea typeface="宋体" panose="02010600030101010101" pitchFamily="2" charset="-122"/>
              </a:rPr>
              <a:t>⑶</a:t>
            </a:r>
            <a:r>
              <a:rPr lang="zh-CN" altLang="en-US" sz="3200" b="1">
                <a:latin typeface="宋体" panose="02010600030101010101" pitchFamily="2" charset="-122"/>
                <a:ea typeface="宋体" panose="02010600030101010101" pitchFamily="2" charset="-122"/>
              </a:rPr>
              <a:t>小组讨论</a:t>
            </a:r>
            <a:r>
              <a:rPr kumimoji="1" lang="zh-CN" altLang="en-US" sz="3200" b="1" dirty="0">
                <a:uFillTx/>
                <a:latin typeface="Arial" panose="020B0604020202020204" pitchFamily="34" charset="0"/>
                <a:ea typeface="SimSun-ExtB" panose="02010609060101010101" pitchFamily="49" charset="-122"/>
                <a:cs typeface="Arial" panose="020B0604020202020204" pitchFamily="34" charset="0"/>
                <a:sym typeface="+mn-ea"/>
              </a:rPr>
              <a:t>:从</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背</a:t>
            </a:r>
            <a:r>
              <a:rPr lang="en-US" altLang="zh-CN" sz="32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dirty="0">
                <a:latin typeface="Arial" panose="020B0604020202020204" pitchFamily="34" charset="0"/>
                <a:ea typeface="宋体" panose="02010600030101010101" pitchFamily="2" charset="-122"/>
                <a:cs typeface="Arial" panose="020B0604020202020204" pitchFamily="34" charset="0"/>
                <a:sym typeface="+mn-ea"/>
              </a:rPr>
              <a:t>的小篆看</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你从中发现了什么？</a:t>
            </a:r>
            <a:r>
              <a:rPr lang="zh-CN" altLang="en-US" sz="3200" b="1" dirty="0">
                <a:latin typeface="宋体" panose="02010600030101010101" pitchFamily="2" charset="-122"/>
                <a:ea typeface="宋体" panose="02010600030101010101" pitchFamily="2" charset="-122"/>
              </a:rPr>
              <a:t>结合</a:t>
            </a:r>
            <a:r>
              <a:rPr lang="en-US" altLang="zh-CN" sz="3200" b="1" dirty="0">
                <a:latin typeface="Arial" panose="020B0604020202020204" pitchFamily="34" charset="0"/>
                <a:ea typeface="宋体" panose="02010600030101010101" pitchFamily="2" charset="-122"/>
                <a:cs typeface="Arial" panose="020B0604020202020204" pitchFamily="34" charset="0"/>
              </a:rPr>
              <a:t>“</a:t>
            </a:r>
            <a:r>
              <a:rPr lang="zh-CN" altLang="en-US" sz="3200" b="1" dirty="0">
                <a:latin typeface="Arial" panose="020B0604020202020204" pitchFamily="34" charset="0"/>
                <a:ea typeface="宋体" panose="02010600030101010101" pitchFamily="2" charset="-122"/>
                <a:cs typeface="Arial" panose="020B0604020202020204" pitchFamily="34" charset="0"/>
              </a:rPr>
              <a:t>背</a:t>
            </a:r>
            <a:r>
              <a:rPr lang="en-US" altLang="zh-CN" sz="3200" b="1" dirty="0">
                <a:latin typeface="Arial" panose="020B0604020202020204" pitchFamily="34" charset="0"/>
                <a:ea typeface="宋体" panose="02010600030101010101" pitchFamily="2" charset="-122"/>
                <a:cs typeface="Arial" panose="020B0604020202020204" pitchFamily="34" charset="0"/>
              </a:rPr>
              <a:t>”</a:t>
            </a:r>
            <a:r>
              <a:rPr lang="zh-CN" altLang="en-US" sz="3200" b="1" dirty="0">
                <a:latin typeface="Arial" panose="020B0604020202020204" pitchFamily="34" charset="0"/>
                <a:ea typeface="宋体" panose="02010600030101010101" pitchFamily="2" charset="-122"/>
                <a:cs typeface="Arial" panose="020B0604020202020204" pitchFamily="34" charset="0"/>
              </a:rPr>
              <a:t>字的本义和课文内容</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sym typeface="宋体" panose="02010600030101010101" pitchFamily="2" charset="-122"/>
              </a:rPr>
              <a:t>谈谈对</a:t>
            </a:r>
            <a:r>
              <a:rPr lang="zh-CN" sz="3200" b="1" dirty="0">
                <a:latin typeface="Arial" panose="020B0604020202020204" pitchFamily="34" charset="0"/>
                <a:ea typeface="宋体" panose="02010600030101010101" pitchFamily="2" charset="-122"/>
                <a:sym typeface="宋体" panose="02010600030101010101" pitchFamily="2" charset="-122"/>
              </a:rPr>
              <a:t>末句的理解</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p:txBody>
      </p:sp>
      <p:sp>
        <p:nvSpPr>
          <p:cNvPr id="9" name="文本框 99"/>
          <p:cNvSpPr txBox="1"/>
          <p:nvPr/>
        </p:nvSpPr>
        <p:spPr>
          <a:xfrm>
            <a:off x="724535" y="1765935"/>
            <a:ext cx="11015980" cy="2061210"/>
          </a:xfrm>
          <a:prstGeom prst="rect">
            <a:avLst/>
          </a:prstGeom>
          <a:noFill/>
          <a:ln w="9525">
            <a:noFill/>
          </a:ln>
        </p:spPr>
        <p:txBody>
          <a:bodyPr wrap="square" anchor="t" anchorCtr="0">
            <a:spAutoFit/>
          </a:bodyPr>
          <a:p>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从</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背</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字的演变来看</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背</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是由</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北</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加</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肉</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sz="3200" b="1" dirty="0">
                <a:solidFill>
                  <a:srgbClr val="0000FF"/>
                </a:solidFill>
                <a:latin typeface="Arial" panose="020B0604020202020204" pitchFamily="34" charset="0"/>
                <a:ea typeface="宋体" panose="02010600030101010101" pitchFamily="2" charset="-122"/>
                <a:sym typeface="+mn-ea"/>
              </a:rPr>
              <a:t>组合而成的</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北</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sz="3200" b="1">
                <a:solidFill>
                  <a:srgbClr val="0000FF"/>
                </a:solidFill>
                <a:latin typeface="Arial" panose="020B0604020202020204" pitchFamily="34" charset="0"/>
                <a:ea typeface="宋体" panose="02010600030101010101" pitchFamily="2" charset="-122"/>
                <a:sym typeface="宋体" panose="02010600030101010101" pitchFamily="2" charset="-122"/>
              </a:rPr>
              <a:t>是背对背站着的两个人</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就像文中发生分歧的母亲和儿子。</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肉</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sz="3200" b="1">
                <a:solidFill>
                  <a:srgbClr val="0000FF"/>
                </a:solidFill>
                <a:latin typeface="Arial" panose="020B0604020202020204" pitchFamily="34" charset="0"/>
                <a:ea typeface="宋体" panose="02010600030101010101" pitchFamily="2" charset="-122"/>
                <a:sym typeface="+mn-ea"/>
              </a:rPr>
              <a:t>一般与身体的器官有关</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比如</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肩</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臂</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等</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就像肩负起</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敬老</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和</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sym typeface="+mn-ea"/>
              </a:rPr>
              <a:t>爱幼</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两大责任的</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我</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和妻子</a:t>
            </a:r>
            <a:r>
              <a:rPr lang="zh-CN" altLang="zh-CN" sz="3200" b="1" dirty="0">
                <a:solidFill>
                  <a:srgbClr val="0000FF"/>
                </a:solidFill>
                <a:latin typeface="Arial" panose="020B0604020202020204" pitchFamily="34" charset="0"/>
                <a:ea typeface="宋体" panose="02010600030101010101" pitchFamily="2" charset="-122"/>
                <a:sym typeface="+mn-ea"/>
              </a:rPr>
              <a:t>。</a:t>
            </a:r>
            <a:endParaRPr lang="zh-CN" altLang="zh-CN" sz="3200" b="1" dirty="0">
              <a:solidFill>
                <a:srgbClr val="0000FF"/>
              </a:solidFill>
              <a:latin typeface="Arial" panose="020B0604020202020204" pitchFamily="34" charset="0"/>
              <a:ea typeface="宋体" panose="02010600030101010101" pitchFamily="2" charset="-122"/>
            </a:endParaRPr>
          </a:p>
        </p:txBody>
      </p:sp>
      <p:sp>
        <p:nvSpPr>
          <p:cNvPr id="14341" name="Rectangle 5"/>
          <p:cNvSpPr/>
          <p:nvPr/>
        </p:nvSpPr>
        <p:spPr>
          <a:xfrm>
            <a:off x="723900" y="3978910"/>
            <a:ext cx="10743565" cy="2061210"/>
          </a:xfrm>
          <a:prstGeom prst="rect">
            <a:avLst/>
          </a:prstGeom>
          <a:noFill/>
          <a:ln w="9525">
            <a:noFill/>
          </a:ln>
        </p:spPr>
        <p:txBody>
          <a:bodyPr wrap="square">
            <a:spAutoFit/>
          </a:bodyPr>
          <a:p>
            <a:pPr fontAlgn="base">
              <a:spcBef>
                <a:spcPts val="50"/>
              </a:spcBef>
            </a:pPr>
            <a:r>
              <a:rPr lang="zh-CN" altLang="en-US" sz="3200" b="1" strike="noStrike" noProof="1" dirty="0">
                <a:solidFill>
                  <a:srgbClr val="0000FF"/>
                </a:solidFill>
                <a:latin typeface="Arial" panose="020B0604020202020204" pitchFamily="34" charset="0"/>
                <a:ea typeface="华文楷体" panose="02010600040101010101" pitchFamily="2" charset="-122"/>
                <a:cs typeface="+mn-cs"/>
                <a:sym typeface="宋体" panose="02010600030101010101" pitchFamily="2" charset="-122"/>
              </a:rPr>
              <a:t>在</a:t>
            </a:r>
            <a:r>
              <a:rPr lang="zh-CN" altLang="en-US" sz="3200" b="1" strike="noStrike" noProof="1" dirty="0">
                <a:solidFill>
                  <a:srgbClr val="0000FF"/>
                </a:solidFill>
                <a:uFillTx/>
                <a:latin typeface="Arial" panose="020B0604020202020204" pitchFamily="34" charset="0"/>
                <a:ea typeface="SimSun-ExtB" panose="02010609060101010101" pitchFamily="49" charset="-122"/>
                <a:cs typeface="+mn-cs"/>
                <a:sym typeface="宋体" panose="02010600030101010101" pitchFamily="2" charset="-122"/>
              </a:rPr>
              <a:t>“</a:t>
            </a:r>
            <a:r>
              <a:rPr lang="zh-CN" altLang="en-US" sz="3200" b="1" strike="noStrike" noProof="1" dirty="0">
                <a:solidFill>
                  <a:srgbClr val="0000FF"/>
                </a:solidFill>
                <a:uFillTx/>
                <a:latin typeface="华文楷体" panose="02010600040101010101" pitchFamily="2" charset="-122"/>
                <a:ea typeface="华文楷体" panose="02010600040101010101" pitchFamily="2" charset="-122"/>
                <a:cs typeface="+mn-cs"/>
                <a:sym typeface="宋体" panose="02010600030101010101" pitchFamily="2" charset="-122"/>
              </a:rPr>
              <a:t>我</a:t>
            </a:r>
            <a:r>
              <a:rPr lang="zh-CN" altLang="en-US" sz="3200" b="1" strike="noStrike" noProof="1" dirty="0">
                <a:solidFill>
                  <a:srgbClr val="0000FF"/>
                </a:solidFill>
                <a:uFillTx/>
                <a:latin typeface="Arial" panose="020B0604020202020204" pitchFamily="34" charset="0"/>
                <a:ea typeface="SimSun-ExtB" panose="02010609060101010101" pitchFamily="49" charset="-122"/>
                <a:cs typeface="+mn-cs"/>
                <a:sym typeface="宋体" panose="02010600030101010101" pitchFamily="2" charset="-122"/>
              </a:rPr>
              <a:t>”</a:t>
            </a:r>
            <a:r>
              <a:rPr lang="zh-CN" altLang="en-US" sz="3200" b="1" strike="noStrike" noProof="1" dirty="0">
                <a:solidFill>
                  <a:srgbClr val="0000FF"/>
                </a:solidFill>
                <a:latin typeface="Arial" panose="020B0604020202020204" pitchFamily="34" charset="0"/>
                <a:ea typeface="华文楷体" panose="02010600040101010101" pitchFamily="2" charset="-122"/>
                <a:cs typeface="+mn-cs"/>
                <a:sym typeface="宋体" panose="02010600030101010101" pitchFamily="2" charset="-122"/>
              </a:rPr>
              <a:t>和妻子心中</a:t>
            </a:r>
            <a:r>
              <a:rPr lang="zh-CN" altLang="en-US" sz="3200" b="1" strike="noStrike" noProof="1" dirty="0">
                <a:solidFill>
                  <a:srgbClr val="0000FF"/>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solidFill>
                  <a:srgbClr val="FF0000"/>
                </a:solidFill>
                <a:latin typeface="华文楷体" panose="02010600040101010101" pitchFamily="2" charset="-122"/>
                <a:ea typeface="华文楷体" panose="02010600040101010101" pitchFamily="2" charset="-122"/>
                <a:cs typeface="+mn-cs"/>
              </a:rPr>
              <a:t>母亲和儿子如世界般重要</a:t>
            </a:r>
            <a:r>
              <a:rPr lang="zh-CN" altLang="en-US" sz="3200" b="1" strike="noStrike" noProof="1" dirty="0">
                <a:solidFill>
                  <a:srgbClr val="0000FF"/>
                </a:solidFill>
                <a:latin typeface="华文楷体" panose="02010600040101010101" pitchFamily="2" charset="-122"/>
                <a:ea typeface="华文楷体" panose="02010600040101010101" pitchFamily="2" charset="-122"/>
                <a:cs typeface="华文楷体" panose="02010600040101010101" pitchFamily="2" charset="-122"/>
                <a:sym typeface="宋体" panose="02010600030101010101" pitchFamily="2" charset="-122"/>
              </a:rPr>
              <a:t>,这一个</a:t>
            </a:r>
            <a:r>
              <a:rPr lang="zh-CN" altLang="en-US" sz="3200" b="1" dirty="0">
                <a:solidFill>
                  <a:srgbClr val="0000FF"/>
                </a:solidFill>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0000FF"/>
                </a:solidFill>
                <a:uFillTx/>
                <a:latin typeface="华文楷体" panose="02010600040101010101" pitchFamily="2" charset="-122"/>
                <a:ea typeface="华文楷体" panose="02010600040101010101" pitchFamily="2" charset="-122"/>
                <a:sym typeface="宋体" panose="02010600030101010101" pitchFamily="2" charset="-122"/>
              </a:rPr>
              <a:t>背</a:t>
            </a:r>
            <a:r>
              <a:rPr lang="zh-CN" altLang="en-US" sz="3200" b="1" dirty="0">
                <a:solidFill>
                  <a:srgbClr val="0000FF"/>
                </a:solidFill>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0000FF"/>
                </a:solidFill>
                <a:uFillTx/>
                <a:latin typeface="华文楷体" panose="02010600040101010101" pitchFamily="2" charset="-122"/>
                <a:ea typeface="华文楷体" panose="02010600040101010101" pitchFamily="2" charset="-122"/>
                <a:sym typeface="宋体" panose="02010600030101010101" pitchFamily="2" charset="-122"/>
              </a:rPr>
              <a:t>字涵盖了一家三代。而</a:t>
            </a:r>
            <a:r>
              <a:rPr lang="zh-CN" altLang="en-US" sz="3200" b="1" strike="noStrike" noProof="1" dirty="0">
                <a:solidFill>
                  <a:srgbClr val="FF0000"/>
                </a:solidFill>
                <a:latin typeface="华文楷体" panose="02010600040101010101" pitchFamily="2" charset="-122"/>
                <a:ea typeface="华文楷体" panose="02010600040101010101" pitchFamily="2" charset="-122"/>
                <a:cs typeface="+mn-cs"/>
              </a:rPr>
              <a:t>整个世界和家庭一样</a:t>
            </a:r>
            <a:r>
              <a:rPr lang="zh-CN" altLang="en-US" sz="3200" b="1" strike="noStrike"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solidFill>
                  <a:srgbClr val="FF0000"/>
                </a:solidFill>
                <a:latin typeface="华文楷体" panose="02010600040101010101" pitchFamily="2" charset="-122"/>
                <a:ea typeface="华文楷体" panose="02010600040101010101" pitchFamily="2" charset="-122"/>
                <a:cs typeface="+mn-cs"/>
              </a:rPr>
              <a:t>也是由老、中、幼三代构成的</a:t>
            </a:r>
            <a:r>
              <a:rPr lang="zh-CN" altLang="en-US" sz="3200" b="1" strike="noStrike" noProof="1" dirty="0">
                <a:solidFill>
                  <a:srgbClr val="0000FF"/>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solidFill>
                  <a:srgbClr val="FF0000"/>
                </a:solidFill>
                <a:latin typeface="Arial" panose="020B0604020202020204" pitchFamily="34" charset="0"/>
                <a:ea typeface="华文楷体" panose="02010600040101010101" pitchFamily="2" charset="-122"/>
                <a:cs typeface="+mn-cs"/>
                <a:sym typeface="宋体" panose="02010600030101010101" pitchFamily="2" charset="-122"/>
              </a:rPr>
              <a:t>中年人</a:t>
            </a:r>
            <a:r>
              <a:rPr lang="zh-CN" altLang="en-US" sz="3200" b="1" strike="noStrike" noProof="1" dirty="0">
                <a:solidFill>
                  <a:srgbClr val="FF0000"/>
                </a:solidFill>
                <a:latin typeface="华文楷体" panose="02010600040101010101" pitchFamily="2" charset="-122"/>
                <a:ea typeface="华文楷体" panose="02010600040101010101" pitchFamily="2" charset="-122"/>
                <a:cs typeface="+mn-cs"/>
              </a:rPr>
              <a:t>肩负着赡养老人和抚养孩子的重任</a:t>
            </a:r>
            <a:r>
              <a:rPr lang="zh-CN" altLang="en-US" sz="3200" b="1" strike="noStrike" noProof="1" dirty="0">
                <a:solidFill>
                  <a:srgbClr val="0000FF"/>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3200" b="1" strike="noStrike" noProof="1" dirty="0">
                <a:solidFill>
                  <a:srgbClr val="0000FF"/>
                </a:solidFill>
                <a:latin typeface="华文楷体" panose="02010600040101010101" pitchFamily="2" charset="-122"/>
                <a:ea typeface="华文楷体" panose="02010600040101010101" pitchFamily="2" charset="-122"/>
                <a:cs typeface="+mn-cs"/>
              </a:rPr>
              <a:t>所以说背起的是</a:t>
            </a:r>
            <a:r>
              <a:rPr lang="zh-CN" altLang="en-US" sz="3200" b="1" dirty="0">
                <a:solidFill>
                  <a:srgbClr val="0000FF"/>
                </a:solidFill>
                <a:uFillTx/>
                <a:latin typeface="Arial" panose="020B0604020202020204" pitchFamily="34" charset="0"/>
                <a:ea typeface="SimSun-ExtB" panose="02010609060101010101" pitchFamily="49" charset="-122"/>
                <a:sym typeface="宋体" panose="02010600030101010101" pitchFamily="2" charset="-122"/>
              </a:rPr>
              <a:t>“</a:t>
            </a:r>
            <a:r>
              <a:rPr lang="zh-CN" altLang="en-US" sz="3200" b="1" strike="noStrike" noProof="1" dirty="0">
                <a:solidFill>
                  <a:srgbClr val="0000FF"/>
                </a:solidFill>
                <a:uFillTx/>
                <a:latin typeface="华文楷体" panose="02010600040101010101" pitchFamily="2" charset="-122"/>
                <a:ea typeface="华文楷体" panose="02010600040101010101" pitchFamily="2" charset="-122"/>
                <a:cs typeface="华文楷体" panose="02010600040101010101" pitchFamily="2" charset="-122"/>
              </a:rPr>
              <a:t>整个世界</a:t>
            </a:r>
            <a:r>
              <a:rPr lang="zh-CN" altLang="en-US" sz="3200" b="1" dirty="0">
                <a:solidFill>
                  <a:srgbClr val="0000FF"/>
                </a:solidFill>
                <a:uFillTx/>
                <a:latin typeface="Arial" panose="020B0604020202020204" pitchFamily="34" charset="0"/>
                <a:ea typeface="SimSun-ExtB" panose="02010609060101010101" pitchFamily="49" charset="-122"/>
                <a:sym typeface="宋体" panose="02010600030101010101" pitchFamily="2" charset="-122"/>
              </a:rPr>
              <a:t>”</a:t>
            </a:r>
            <a:r>
              <a:rPr lang="zh-CN" altLang="en-US" sz="3200" b="1" strike="noStrike" noProof="1" dirty="0">
                <a:solidFill>
                  <a:srgbClr val="0000FF"/>
                </a:solidFill>
                <a:latin typeface="Arial" panose="020B0604020202020204" pitchFamily="34" charset="0"/>
                <a:ea typeface="华文楷体" panose="02010600040101010101" pitchFamily="2" charset="-122"/>
                <a:cs typeface="+mn-cs"/>
              </a:rPr>
              <a:t>。</a:t>
            </a:r>
            <a:endParaRPr lang="zh-CN" altLang="en-US" sz="3200" b="1" strike="noStrike" noProof="1" dirty="0">
              <a:solidFill>
                <a:srgbClr val="0000FF"/>
              </a:solidFill>
              <a:latin typeface="Arial" panose="020B0604020202020204" pitchFamily="34" charset="0"/>
              <a:ea typeface="华文楷体" panose="020106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1"/>
                                        </p:tgtEl>
                                        <p:attrNameLst>
                                          <p:attrName>style.visibility</p:attrName>
                                        </p:attrNameLst>
                                      </p:cBhvr>
                                      <p:to>
                                        <p:strVal val="visible"/>
                                      </p:to>
                                    </p:set>
                                    <p:anim calcmode="lin" valueType="num">
                                      <p:cBhvr additive="base">
                                        <p:cTn id="13" dur="500" fill="hold"/>
                                        <p:tgtEl>
                                          <p:spTgt spid="14341"/>
                                        </p:tgtEl>
                                        <p:attrNameLst>
                                          <p:attrName>ppt_x</p:attrName>
                                        </p:attrNameLst>
                                      </p:cBhvr>
                                      <p:tavLst>
                                        <p:tav tm="0">
                                          <p:val>
                                            <p:strVal val="#ppt_x"/>
                                          </p:val>
                                        </p:tav>
                                        <p:tav tm="100000">
                                          <p:val>
                                            <p:strVal val="#ppt_x"/>
                                          </p:val>
                                        </p:tav>
                                      </p:tavLst>
                                    </p:anim>
                                    <p:anim calcmode="lin" valueType="num">
                                      <p:cBhvr additive="base">
                                        <p:cTn id="14"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34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8673" name="文本框 1"/>
          <p:cNvSpPr txBox="1"/>
          <p:nvPr/>
        </p:nvSpPr>
        <p:spPr>
          <a:xfrm>
            <a:off x="1205230" y="2199005"/>
            <a:ext cx="10699115" cy="534035"/>
          </a:xfrm>
          <a:prstGeom prst="rect">
            <a:avLst/>
          </a:prstGeom>
          <a:noFill/>
          <a:ln w="9525">
            <a:noFill/>
          </a:ln>
        </p:spPr>
        <p:txBody>
          <a:bodyPr wrap="square" anchor="t" anchorCtr="0">
            <a:spAutoFit/>
          </a:bodyPr>
          <a:p>
            <a:pPr>
              <a:lnSpc>
                <a:spcPct val="90000"/>
              </a:lnSpc>
              <a:spcBef>
                <a:spcPts val="0"/>
              </a:spcBef>
              <a:spcAft>
                <a:spcPts val="0"/>
              </a:spcAft>
            </a:pPr>
            <a:r>
              <a:rPr sz="3200" b="1">
                <a:latin typeface="宋体" panose="02010600030101010101" pitchFamily="2" charset="-122"/>
                <a:ea typeface="宋体" panose="02010600030101010101" pitchFamily="2" charset="-122"/>
              </a:rPr>
              <a:t>⑴</a:t>
            </a:r>
            <a:r>
              <a:rPr lang="zh-CN" altLang="en-US" sz="3200" b="1" dirty="0">
                <a:latin typeface="宋体" panose="02010600030101010101" pitchFamily="2" charset="-122"/>
                <a:ea typeface="宋体" panose="02010600030101010101" pitchFamily="2" charset="-122"/>
                <a:sym typeface="+mn-ea"/>
              </a:rPr>
              <a:t>说说文章</a:t>
            </a:r>
            <a:r>
              <a:rPr lang="zh-CN" altLang="en-US" sz="3200" b="1" dirty="0">
                <a:latin typeface="宋体" panose="02010600030101010101" pitchFamily="2" charset="-122"/>
                <a:ea typeface="宋体" panose="02010600030101010101" pitchFamily="2" charset="-122"/>
                <a:sym typeface="+mn-ea"/>
              </a:rPr>
              <a:t>为什么</a:t>
            </a:r>
            <a:r>
              <a:rPr lang="zh-CN" altLang="en-US" sz="3200" b="1" dirty="0">
                <a:latin typeface="宋体" panose="02010600030101010101" pitchFamily="2" charset="-122"/>
                <a:ea typeface="宋体" panose="02010600030101010101" pitchFamily="2" charset="-122"/>
                <a:sym typeface="+mn-ea"/>
              </a:rPr>
              <a:t>取题为《散步》？</a:t>
            </a:r>
            <a:endParaRPr lang="zh-CN" altLang="zh-CN" sz="3200" b="1" dirty="0">
              <a:latin typeface="宋体" panose="02010600030101010101" pitchFamily="2" charset="-122"/>
              <a:ea typeface="宋体" panose="02010600030101010101" pitchFamily="2" charset="-122"/>
            </a:endParaRPr>
          </a:p>
        </p:txBody>
      </p:sp>
      <p:sp>
        <p:nvSpPr>
          <p:cNvPr id="28674" name="文本框 2"/>
          <p:cNvSpPr txBox="1"/>
          <p:nvPr/>
        </p:nvSpPr>
        <p:spPr>
          <a:xfrm>
            <a:off x="2498725" y="3290888"/>
            <a:ext cx="7104063" cy="583565"/>
          </a:xfrm>
          <a:prstGeom prst="rect">
            <a:avLst/>
          </a:prstGeom>
          <a:noFill/>
          <a:ln w="9525">
            <a:noFill/>
          </a:ln>
        </p:spPr>
        <p:txBody>
          <a:bodyPr anchor="t" anchorCtr="0">
            <a:spAutoFit/>
          </a:bodyPr>
          <a:p>
            <a:r>
              <a:rPr lang="en-US" altLang="zh-CN" sz="3200" b="1">
                <a:solidFill>
                  <a:srgbClr val="FF0000"/>
                </a:solidFill>
                <a:latin typeface="Arial" panose="020B0604020202020204" pitchFamily="34" charset="0"/>
                <a:ea typeface="宋体" panose="02010600030101010101" pitchFamily="2" charset="-122"/>
              </a:rPr>
              <a:t>       </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28677" name="文本框 70662"/>
          <p:cNvSpPr txBox="1"/>
          <p:nvPr/>
        </p:nvSpPr>
        <p:spPr>
          <a:xfrm>
            <a:off x="931545" y="1577975"/>
            <a:ext cx="8229600" cy="534035"/>
          </a:xfrm>
          <a:prstGeom prst="rect">
            <a:avLst/>
          </a:prstGeom>
          <a:noFill/>
          <a:ln w="9525">
            <a:noFill/>
          </a:ln>
        </p:spPr>
        <p:txBody>
          <a:bodyPr anchor="t" anchorCtr="0">
            <a:spAutoFit/>
          </a:bodyPr>
          <a:p>
            <a:pPr>
              <a:lnSpc>
                <a:spcPct val="90000"/>
              </a:lnSpc>
              <a:spcBef>
                <a:spcPct val="50000"/>
              </a:spcBef>
            </a:pPr>
            <a:r>
              <a:rPr lang="en-US" altLang="zh-CN" sz="3200" b="1">
                <a:latin typeface="宋体" panose="02010600030101010101" pitchFamily="2" charset="-122"/>
                <a:ea typeface="宋体" panose="02010600030101010101" pitchFamily="2" charset="-122"/>
              </a:rPr>
              <a:t>2.</a:t>
            </a:r>
            <a:r>
              <a:rPr lang="zh-CN" altLang="en-US" sz="3200" b="1">
                <a:latin typeface="宋体" panose="02010600030101010101" pitchFamily="2" charset="-122"/>
                <a:ea typeface="宋体" panose="02010600030101010101" pitchFamily="2" charset="-122"/>
              </a:rPr>
              <a:t>另</a:t>
            </a:r>
            <a:r>
              <a:rPr lang="zh-CN" altLang="en-US" sz="3200" b="1" dirty="0">
                <a:latin typeface="宋体" panose="02010600030101010101" pitchFamily="2" charset="-122"/>
                <a:ea typeface="宋体" panose="02010600030101010101" pitchFamily="2" charset="-122"/>
              </a:rPr>
              <a:t>拟题目</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探究主旨。</a:t>
            </a:r>
            <a:endParaRPr lang="zh-CN" altLang="en-US" sz="3200" b="1" dirty="0">
              <a:latin typeface="宋体" panose="02010600030101010101" pitchFamily="2" charset="-122"/>
              <a:ea typeface="宋体" panose="02010600030101010101" pitchFamily="2" charset="-122"/>
            </a:endParaRPr>
          </a:p>
        </p:txBody>
      </p:sp>
      <p:sp>
        <p:nvSpPr>
          <p:cNvPr id="32770" name="文本框 2"/>
          <p:cNvSpPr txBox="1"/>
          <p:nvPr/>
        </p:nvSpPr>
        <p:spPr>
          <a:xfrm>
            <a:off x="1341755" y="2733040"/>
            <a:ext cx="9628505" cy="2061210"/>
          </a:xfrm>
          <a:prstGeom prst="rect">
            <a:avLst/>
          </a:prstGeom>
          <a:noFill/>
          <a:ln w="9525">
            <a:noFill/>
          </a:ln>
        </p:spPr>
        <p:txBody>
          <a:bodyPr wrap="square" anchor="t" anchorCtr="0">
            <a:spAutoFit/>
          </a:bodyPr>
          <a:p>
            <a:r>
              <a:rPr lang="en-US" altLang="zh-CN" sz="3200" b="1">
                <a:solidFill>
                  <a:srgbClr val="FF0000"/>
                </a:solidFill>
                <a:latin typeface="Arial" panose="020B0604020202020204" pitchFamily="34" charset="0"/>
                <a:ea typeface="宋体" panose="02010600030101010101" pitchFamily="2" charset="-122"/>
              </a:rPr>
              <a:t>   </a:t>
            </a:r>
            <a:r>
              <a:rPr lang="en-US" altLang="zh-CN" sz="3200" b="1">
                <a:solidFill>
                  <a:srgbClr val="0000FF"/>
                </a:solidFill>
                <a:latin typeface="Arial" panose="020B0604020202020204" pitchFamily="34" charset="0"/>
                <a:ea typeface="宋体" panose="02010600030101010101" pitchFamily="2" charset="-122"/>
              </a:rPr>
              <a:t>  </a:t>
            </a:r>
            <a:r>
              <a:rPr lang="zh-CN" altLang="en-US" sz="3200" b="1" dirty="0">
                <a:solidFill>
                  <a:srgbClr val="0000FF"/>
                </a:solidFill>
                <a:latin typeface="Arial" panose="020B0604020202020204" pitchFamily="34" charset="0"/>
                <a:ea typeface="SimSun-ExtB" panose="02010609060101010101" pitchFamily="49" charset="-122"/>
              </a:rPr>
              <a:t>“散步”不仅</a:t>
            </a:r>
            <a:r>
              <a:rPr lang="zh-CN" altLang="en-US" sz="3200" b="1" dirty="0">
                <a:solidFill>
                  <a:srgbClr val="FF0000"/>
                </a:solidFill>
                <a:latin typeface="Arial" panose="020B0604020202020204" pitchFamily="34" charset="0"/>
                <a:ea typeface="宋体" panose="02010600030101010101" pitchFamily="2" charset="-122"/>
              </a:rPr>
              <a:t>直接点明了本文叙述的主要事件</a:t>
            </a:r>
            <a:r>
              <a:rPr lang="zh-CN" altLang="en-US" sz="3200" b="1" dirty="0">
                <a:solidFill>
                  <a:srgbClr val="0000FF"/>
                </a:solidFill>
                <a:latin typeface="Arial" panose="020B0604020202020204" pitchFamily="34" charset="0"/>
                <a:ea typeface="宋体" panose="02010600030101010101" pitchFamily="2" charset="-122"/>
                <a:sym typeface="宋体" panose="02010600030101010101" pitchFamily="2" charset="-122"/>
              </a:rPr>
              <a:t>,而且</a:t>
            </a:r>
            <a:r>
              <a:rPr lang="zh-CN" altLang="en-US" sz="3200" b="1" dirty="0">
                <a:solidFill>
                  <a:srgbClr val="FF0000"/>
                </a:solidFill>
                <a:latin typeface="Arial" panose="020B0604020202020204" pitchFamily="34" charset="0"/>
                <a:ea typeface="宋体" panose="02010600030101010101" pitchFamily="2" charset="-122"/>
              </a:rPr>
              <a:t>传达出舒缓从容、娓娓道来的感情基调</a:t>
            </a:r>
            <a:r>
              <a:rPr lang="zh-CN" altLang="en-US" sz="3200" b="1" dirty="0">
                <a:latin typeface="Arial" panose="020B0604020202020204" pitchFamily="34" charset="0"/>
                <a:ea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rPr>
              <a:t>具象化的题目</a:t>
            </a:r>
            <a:r>
              <a:rPr lang="zh-CN" altLang="en-US" sz="32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rPr>
              <a:t>没有说破文章主旨</a:t>
            </a:r>
            <a:r>
              <a:rPr lang="zh-CN" altLang="en-US" sz="32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rPr>
              <a:t>留给了读者更多的想象、回味、思考的空间</a:t>
            </a:r>
            <a:r>
              <a:rPr lang="zh-CN" altLang="en-US" sz="3200" b="1" dirty="0">
                <a:latin typeface="Arial" panose="020B0604020202020204" pitchFamily="34" charset="0"/>
                <a:ea typeface="宋体" panose="02010600030101010101" pitchFamily="2" charset="-122"/>
              </a:rPr>
              <a:t>。</a:t>
            </a:r>
            <a:endParaRPr lang="zh-CN" altLang="en-US" sz="32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ppt_x"/>
                                          </p:val>
                                        </p:tav>
                                        <p:tav tm="100000">
                                          <p:val>
                                            <p:strVal val="#ppt_x"/>
                                          </p:val>
                                        </p:tav>
                                      </p:tavLst>
                                    </p:anim>
                                    <p:anim calcmode="lin" valueType="num">
                                      <p:cBhvr additive="base">
                                        <p:cTn id="8"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8673" name="文本框 1"/>
          <p:cNvSpPr txBox="1"/>
          <p:nvPr/>
        </p:nvSpPr>
        <p:spPr>
          <a:xfrm>
            <a:off x="840105" y="373380"/>
            <a:ext cx="10699115" cy="977265"/>
          </a:xfrm>
          <a:prstGeom prst="rect">
            <a:avLst/>
          </a:prstGeom>
          <a:noFill/>
          <a:ln w="9525">
            <a:noFill/>
          </a:ln>
        </p:spPr>
        <p:txBody>
          <a:bodyPr wrap="square" anchor="t" anchorCtr="0">
            <a:spAutoFit/>
          </a:bodyPr>
          <a:p>
            <a:pPr>
              <a:lnSpc>
                <a:spcPct val="90000"/>
              </a:lnSpc>
              <a:spcBef>
                <a:spcPts val="0"/>
              </a:spcBef>
              <a:spcAft>
                <a:spcPts val="0"/>
              </a:spcAft>
            </a:pPr>
            <a:r>
              <a:rPr sz="3200" b="1">
                <a:ea typeface="宋体" panose="02010600030101010101" pitchFamily="2" charset="-122"/>
                <a:sym typeface="+mn-ea"/>
              </a:rPr>
              <a:t>⑵</a:t>
            </a:r>
            <a:r>
              <a:rPr lang="zh-CN" altLang="en-US" sz="3200" b="1" dirty="0">
                <a:latin typeface="宋体" panose="02010600030101010101" pitchFamily="2" charset="-122"/>
                <a:ea typeface="宋体" panose="02010600030101010101" pitchFamily="2" charset="-122"/>
              </a:rPr>
              <a:t>如果换个角度给</a:t>
            </a:r>
            <a:r>
              <a:rPr lang="zh-CN" altLang="zh-CN" sz="3200" b="1" dirty="0">
                <a:latin typeface="宋体" panose="02010600030101010101" pitchFamily="2" charset="-122"/>
                <a:ea typeface="宋体" panose="02010600030101010101" pitchFamily="2" charset="-122"/>
              </a:rPr>
              <a:t>课文另拟一个题目</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你会取什么题目？说明你的理由。</a:t>
            </a:r>
            <a:endParaRPr lang="zh-CN" altLang="zh-CN" sz="3200" b="1" dirty="0">
              <a:latin typeface="宋体" panose="02010600030101010101" pitchFamily="2" charset="-122"/>
              <a:ea typeface="宋体" panose="02010600030101010101" pitchFamily="2" charset="-122"/>
            </a:endParaRPr>
          </a:p>
        </p:txBody>
      </p:sp>
      <p:sp>
        <p:nvSpPr>
          <p:cNvPr id="28674" name="文本框 2"/>
          <p:cNvSpPr txBox="1"/>
          <p:nvPr/>
        </p:nvSpPr>
        <p:spPr>
          <a:xfrm>
            <a:off x="2498725" y="3290888"/>
            <a:ext cx="7104063" cy="583565"/>
          </a:xfrm>
          <a:prstGeom prst="rect">
            <a:avLst/>
          </a:prstGeom>
          <a:noFill/>
          <a:ln w="9525">
            <a:noFill/>
          </a:ln>
        </p:spPr>
        <p:txBody>
          <a:bodyPr anchor="t" anchorCtr="0">
            <a:spAutoFit/>
          </a:bodyPr>
          <a:p>
            <a:r>
              <a:rPr lang="en-US" altLang="zh-CN" sz="3200" b="1">
                <a:solidFill>
                  <a:srgbClr val="FF0000"/>
                </a:solidFill>
                <a:latin typeface="Arial" panose="020B0604020202020204" pitchFamily="34" charset="0"/>
                <a:ea typeface="宋体" panose="02010600030101010101" pitchFamily="2" charset="-122"/>
              </a:rPr>
              <a:t>       </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33795" name="TextBox 3"/>
          <p:cNvSpPr txBox="1"/>
          <p:nvPr/>
        </p:nvSpPr>
        <p:spPr>
          <a:xfrm>
            <a:off x="1017270" y="1887855"/>
            <a:ext cx="10576560" cy="865505"/>
          </a:xfrm>
          <a:prstGeom prst="rect">
            <a:avLst/>
          </a:prstGeom>
          <a:noFill/>
          <a:ln w="9525">
            <a:noFill/>
          </a:ln>
        </p:spPr>
        <p:txBody>
          <a:bodyPr wrap="square" anchor="t" anchorCtr="0">
            <a:spAutoFit/>
          </a:bodyPr>
          <a:p>
            <a:pPr>
              <a:lnSpc>
                <a:spcPct val="90000"/>
              </a:lnSpc>
              <a:spcBef>
                <a:spcPts val="0"/>
              </a:spcBef>
              <a:spcAft>
                <a:spcPts val="0"/>
              </a:spcAft>
            </a:pPr>
            <a:r>
              <a:rPr lang="en-US" altLang="zh-CN" sz="2800" b="1"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和谐</a:t>
            </a:r>
            <a:r>
              <a:rPr lang="en-US" altLang="zh-CN" sz="2800" b="1"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。全家出行</a:t>
            </a:r>
            <a:r>
              <a:rPr lang="zh-CN" altLang="en-US"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遇到分歧互相体谅谦让</a:t>
            </a:r>
            <a:r>
              <a:rPr lang="zh-CN" altLang="en-US"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营造了一家人互敬互爱、互相谦让的和谐氛围。</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47111" name="矩形 47110"/>
          <p:cNvSpPr/>
          <p:nvPr/>
        </p:nvSpPr>
        <p:spPr>
          <a:xfrm>
            <a:off x="1089660" y="2764155"/>
            <a:ext cx="10575925" cy="865505"/>
          </a:xfrm>
          <a:prstGeom prst="rect">
            <a:avLst/>
          </a:prstGeom>
          <a:noFill/>
          <a:ln w="9525">
            <a:noFill/>
          </a:ln>
        </p:spPr>
        <p:txBody>
          <a:bodyPr wrap="square">
            <a:spAutoFit/>
          </a:bodyPr>
          <a:p>
            <a:pPr fontAlgn="base">
              <a:lnSpc>
                <a:spcPct val="90000"/>
              </a:lnSpc>
              <a:spcBef>
                <a:spcPts val="0"/>
              </a:spcBef>
              <a:spcAft>
                <a:spcPts val="0"/>
              </a:spcAft>
            </a:pPr>
            <a:r>
              <a:rPr lang="en-US" altLang="zh-CN" sz="2800" b="1" strike="noStrike" noProof="1" dirty="0">
                <a:solidFill>
                  <a:srgbClr val="0000FF"/>
                </a:solidFill>
                <a:latin typeface="Arial" panose="020B0604020202020204" pitchFamily="34" charset="0"/>
                <a:ea typeface="宋体" panose="02010600030101010101" pitchFamily="2" charset="-122"/>
                <a:cs typeface="+mn-cs"/>
              </a:rPr>
              <a:t>“</a:t>
            </a:r>
            <a:r>
              <a:rPr lang="zh-CN" altLang="en-US" sz="2800" b="1" strike="noStrike" noProof="1" dirty="0">
                <a:solidFill>
                  <a:srgbClr val="0000FF"/>
                </a:solidFill>
                <a:latin typeface="Arial" panose="020B0604020202020204" pitchFamily="34" charset="0"/>
                <a:ea typeface="宋体" panose="02010600030101010101" pitchFamily="2" charset="-122"/>
                <a:cs typeface="+mn-cs"/>
              </a:rPr>
              <a:t>孝道</a:t>
            </a:r>
            <a:r>
              <a:rPr lang="en-US" altLang="zh-CN" sz="2800" b="1" strike="noStrike" noProof="1" dirty="0">
                <a:solidFill>
                  <a:srgbClr val="0000FF"/>
                </a:solidFill>
                <a:latin typeface="Arial" panose="020B0604020202020204" pitchFamily="34" charset="0"/>
                <a:ea typeface="宋体" panose="02010600030101010101" pitchFamily="2" charset="-122"/>
                <a:cs typeface="+mn-cs"/>
              </a:rPr>
              <a:t>”</a:t>
            </a:r>
            <a:r>
              <a:rPr lang="zh-CN" altLang="en-US" sz="2800" b="1" strike="noStrike" noProof="1" dirty="0">
                <a:solidFill>
                  <a:srgbClr val="0000FF"/>
                </a:solidFill>
                <a:latin typeface="Arial" panose="020B0604020202020204" pitchFamily="34" charset="0"/>
                <a:ea typeface="宋体" panose="02010600030101010101" pitchFamily="2" charset="-122"/>
                <a:cs typeface="+mn-cs"/>
              </a:rPr>
              <a:t>。本文写在决定走哪条路时</a:t>
            </a:r>
            <a:r>
              <a:rPr lang="zh-CN" altLang="en-US" sz="2800" b="1" strike="noStrike" noProof="1" dirty="0">
                <a:solidFill>
                  <a:srgbClr val="0000FF"/>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2800" b="1" strike="noStrike" noProof="1" dirty="0">
                <a:solidFill>
                  <a:srgbClr val="0000FF"/>
                </a:solidFill>
                <a:latin typeface="Arial" panose="020B0604020202020204" pitchFamily="34" charset="0"/>
                <a:ea typeface="宋体" panose="02010600030101010101" pitchFamily="2" charset="-122"/>
                <a:cs typeface="+mn-cs"/>
              </a:rPr>
              <a:t>为了照顾年迈的母亲</a:t>
            </a:r>
            <a:r>
              <a:rPr lang="zh-CN" altLang="en-US" sz="2800" b="1" strike="noStrike" noProof="1" dirty="0">
                <a:solidFill>
                  <a:srgbClr val="0000FF"/>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2800" b="1" strike="noStrike" noProof="1" dirty="0">
                <a:solidFill>
                  <a:srgbClr val="0000FF"/>
                </a:solidFill>
                <a:uFillTx/>
                <a:latin typeface="Arial" panose="020B0604020202020204" pitchFamily="34" charset="0"/>
                <a:ea typeface="SimSun-ExtB" panose="02010609060101010101" pitchFamily="49" charset="-122"/>
                <a:cs typeface="+mn-cs"/>
              </a:rPr>
              <a:t>“我”</a:t>
            </a:r>
            <a:r>
              <a:rPr lang="zh-CN" altLang="en-US" sz="2800" b="1" strike="noStrike" noProof="1" dirty="0">
                <a:solidFill>
                  <a:srgbClr val="0000FF"/>
                </a:solidFill>
                <a:latin typeface="Arial" panose="020B0604020202020204" pitchFamily="34" charset="0"/>
                <a:ea typeface="宋体" panose="02010600030101010101" pitchFamily="2" charset="-122"/>
                <a:cs typeface="+mn-cs"/>
              </a:rPr>
              <a:t>决定走大路</a:t>
            </a:r>
            <a:r>
              <a:rPr lang="zh-CN" altLang="en-US" sz="2800" b="1" strike="noStrike" noProof="1" dirty="0">
                <a:solidFill>
                  <a:srgbClr val="0000FF"/>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2800" b="1" strike="noStrike" noProof="1" dirty="0">
                <a:solidFill>
                  <a:srgbClr val="0000FF"/>
                </a:solidFill>
                <a:latin typeface="Arial" panose="020B0604020202020204" pitchFamily="34" charset="0"/>
                <a:ea typeface="宋体" panose="02010600030101010101" pitchFamily="2" charset="-122"/>
                <a:cs typeface="+mn-cs"/>
              </a:rPr>
              <a:t>赞美了儿女对父母孝心的可贵。</a:t>
            </a:r>
            <a:endParaRPr lang="zh-CN" altLang="en-US" sz="2800" b="1" strike="noStrike" noProof="1" dirty="0">
              <a:solidFill>
                <a:srgbClr val="0000FF"/>
              </a:solidFill>
              <a:latin typeface="Arial" panose="020B0604020202020204" pitchFamily="34" charset="0"/>
              <a:cs typeface="+mn-cs"/>
            </a:endParaRPr>
          </a:p>
        </p:txBody>
      </p:sp>
      <p:sp>
        <p:nvSpPr>
          <p:cNvPr id="2" name="文本框 1"/>
          <p:cNvSpPr txBox="1"/>
          <p:nvPr/>
        </p:nvSpPr>
        <p:spPr>
          <a:xfrm>
            <a:off x="1106170" y="3629660"/>
            <a:ext cx="10686415" cy="865505"/>
          </a:xfrm>
          <a:prstGeom prst="rect">
            <a:avLst/>
          </a:prstGeom>
          <a:noFill/>
        </p:spPr>
        <p:txBody>
          <a:bodyPr wrap="square" rtlCol="0" anchor="t">
            <a:spAutoFit/>
          </a:bodyPr>
          <a:p>
            <a:pPr>
              <a:lnSpc>
                <a:spcPct val="90000"/>
              </a:lnSpc>
              <a:spcBef>
                <a:spcPts val="0"/>
              </a:spcBef>
              <a:spcAft>
                <a:spcPts val="0"/>
              </a:spcAft>
            </a:pPr>
            <a:r>
              <a:rPr lang="en-US" altLang="zh-CN" sz="2800" b="1" noProof="1">
                <a:solidFill>
                  <a:srgbClr val="FF0000"/>
                </a:solidFill>
                <a:latin typeface="Arial" panose="020B0604020202020204" pitchFamily="34" charset="0"/>
                <a:ea typeface="宋体" panose="02010600030101010101" pitchFamily="2" charset="-122"/>
                <a:cs typeface="+mn-cs"/>
              </a:rPr>
              <a:t>“</a:t>
            </a:r>
            <a:r>
              <a:rPr lang="zh-CN" altLang="en-US" sz="2800" b="1" noProof="1">
                <a:solidFill>
                  <a:srgbClr val="FF0000"/>
                </a:solidFill>
                <a:latin typeface="Arial" panose="020B0604020202020204" pitchFamily="34" charset="0"/>
                <a:ea typeface="宋体" panose="02010600030101010101" pitchFamily="2" charset="-122"/>
                <a:cs typeface="+mn-cs"/>
              </a:rPr>
              <a:t>责任</a:t>
            </a:r>
            <a:r>
              <a:rPr lang="en-US" altLang="zh-CN" sz="2800" b="1" noProof="1">
                <a:solidFill>
                  <a:srgbClr val="FF0000"/>
                </a:solidFill>
                <a:latin typeface="Arial" panose="020B0604020202020204" pitchFamily="34" charset="0"/>
                <a:ea typeface="宋体" panose="02010600030101010101" pitchFamily="2" charset="-122"/>
                <a:cs typeface="+mn-cs"/>
              </a:rPr>
              <a:t>”</a:t>
            </a:r>
            <a:r>
              <a:rPr lang="zh-CN" altLang="en-US" sz="2800" b="1" noProof="1">
                <a:solidFill>
                  <a:srgbClr val="FF0000"/>
                </a:solidFill>
                <a:latin typeface="Arial" panose="020B0604020202020204" pitchFamily="34" charset="0"/>
                <a:ea typeface="宋体" panose="02010600030101010101" pitchFamily="2" charset="-122"/>
                <a:cs typeface="+mn-cs"/>
              </a:rPr>
              <a:t>。从文章结尾看</a:t>
            </a:r>
            <a:r>
              <a:rPr lang="zh-CN" altLang="en-US" sz="28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2800" b="1" noProof="1">
                <a:solidFill>
                  <a:srgbClr val="FF0000"/>
                </a:solidFill>
                <a:latin typeface="Arial" panose="020B0604020202020204" pitchFamily="34" charset="0"/>
                <a:ea typeface="SimSun-ExtB" panose="02010609060101010101" pitchFamily="49" charset="-122"/>
                <a:cs typeface="+mn-cs"/>
              </a:rPr>
              <a:t>“我背上的和她背上的加起来</a:t>
            </a:r>
            <a:r>
              <a:rPr lang="zh-CN" altLang="en-US" sz="2800" b="1" noProof="1" dirty="0">
                <a:solidFill>
                  <a:srgbClr val="FF0000"/>
                </a:solidFill>
                <a:latin typeface="Arial" panose="020B0604020202020204" pitchFamily="34" charset="0"/>
                <a:ea typeface="SimSun-ExtB" panose="02010609060101010101" pitchFamily="49" charset="-122"/>
                <a:cs typeface="+mn-cs"/>
                <a:sym typeface="宋体" panose="02010600030101010101" pitchFamily="2" charset="-122"/>
              </a:rPr>
              <a:t>,</a:t>
            </a:r>
            <a:r>
              <a:rPr lang="zh-CN" altLang="en-US" sz="2800" b="1" noProof="1">
                <a:solidFill>
                  <a:srgbClr val="FF0000"/>
                </a:solidFill>
                <a:latin typeface="Arial" panose="020B0604020202020204" pitchFamily="34" charset="0"/>
                <a:ea typeface="SimSun-ExtB" panose="02010609060101010101" pitchFamily="49" charset="-122"/>
                <a:cs typeface="+mn-cs"/>
              </a:rPr>
              <a:t>就是整个世界”</a:t>
            </a:r>
            <a:r>
              <a:rPr lang="zh-CN" altLang="en-US" sz="28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2800" b="1" noProof="1">
                <a:solidFill>
                  <a:srgbClr val="FF0000"/>
                </a:solidFill>
                <a:latin typeface="Arial" panose="020B0604020202020204" pitchFamily="34" charset="0"/>
                <a:ea typeface="宋体" panose="02010600030101010101" pitchFamily="2" charset="-122"/>
                <a:cs typeface="+mn-cs"/>
              </a:rPr>
              <a:t>表现了中年人在家庭中的特殊身份和担当。</a:t>
            </a:r>
            <a:endParaRPr lang="zh-CN" altLang="en-US" sz="2800" b="1" noProof="1">
              <a:solidFill>
                <a:srgbClr val="FF0000"/>
              </a:solidFill>
              <a:latin typeface="Arial" panose="020B0604020202020204" pitchFamily="34" charset="0"/>
              <a:ea typeface="宋体" panose="02010600030101010101" pitchFamily="2" charset="-122"/>
              <a:cs typeface="+mn-cs"/>
            </a:endParaRPr>
          </a:p>
        </p:txBody>
      </p:sp>
      <p:sp>
        <p:nvSpPr>
          <p:cNvPr id="3" name="Text Box 4"/>
          <p:cNvSpPr txBox="1"/>
          <p:nvPr/>
        </p:nvSpPr>
        <p:spPr>
          <a:xfrm>
            <a:off x="1106170" y="4412615"/>
            <a:ext cx="10929620" cy="1252855"/>
          </a:xfrm>
          <a:prstGeom prst="rect">
            <a:avLst/>
          </a:prstGeom>
          <a:noFill/>
          <a:ln w="9525">
            <a:noFill/>
          </a:ln>
        </p:spPr>
        <p:txBody>
          <a:bodyPr wrap="square" anchor="t" anchorCtr="0">
            <a:spAutoFit/>
          </a:bodyPr>
          <a:p>
            <a:pPr>
              <a:lnSpc>
                <a:spcPct val="90000"/>
              </a:lnSpc>
              <a:spcBef>
                <a:spcPts val="20"/>
              </a:spcBef>
              <a:spcAft>
                <a:spcPts val="0"/>
              </a:spcAft>
            </a:pPr>
            <a:r>
              <a:rPr lang="en-US" altLang="zh-CN" sz="2800" b="1" dirty="0">
                <a:solidFill>
                  <a:srgbClr val="0000FF"/>
                </a:solidFill>
                <a:latin typeface="Arial" panose="020B0604020202020204" pitchFamily="34" charset="0"/>
                <a:ea typeface="宋体" panose="02010600030101010101" pitchFamily="2" charset="-122"/>
              </a:rPr>
              <a:t>“</a:t>
            </a:r>
            <a:r>
              <a:rPr lang="zh-CN" altLang="zh-CN" sz="2800" b="1" dirty="0">
                <a:solidFill>
                  <a:srgbClr val="0000FF"/>
                </a:solidFill>
                <a:latin typeface="Arial" panose="020B0604020202020204" pitchFamily="34" charset="0"/>
                <a:ea typeface="宋体" panose="02010600030101010101" pitchFamily="2" charset="-122"/>
              </a:rPr>
              <a:t>生命</a:t>
            </a:r>
            <a:r>
              <a:rPr lang="en-US" altLang="zh-CN" sz="2800" b="1" dirty="0">
                <a:solidFill>
                  <a:srgbClr val="0000FF"/>
                </a:solidFill>
                <a:latin typeface="Arial" panose="020B0604020202020204" pitchFamily="34" charset="0"/>
                <a:ea typeface="宋体" panose="02010600030101010101" pitchFamily="2" charset="-122"/>
              </a:rPr>
              <a:t>”</a:t>
            </a:r>
            <a:r>
              <a:rPr lang="zh-CN" altLang="zh-CN" sz="2800" b="1" dirty="0">
                <a:solidFill>
                  <a:srgbClr val="0000FF"/>
                </a:solidFill>
                <a:latin typeface="Arial" panose="020B0604020202020204" pitchFamily="34" charset="0"/>
                <a:ea typeface="宋体" panose="02010600030101010101" pitchFamily="2" charset="-122"/>
              </a:rPr>
              <a:t>。本文旨在表达一种生命的感慨。生命是可贵的</a:t>
            </a:r>
            <a:r>
              <a:rPr lang="zh-CN" altLang="en-US" sz="28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zh-CN" sz="2800" b="1" dirty="0">
                <a:solidFill>
                  <a:srgbClr val="0000FF"/>
                </a:solidFill>
                <a:latin typeface="Arial" panose="020B0604020202020204" pitchFamily="34" charset="0"/>
                <a:ea typeface="宋体" panose="02010600030101010101" pitchFamily="2" charset="-122"/>
              </a:rPr>
              <a:t>生活是美好的。我们也要像文中的一家人一样</a:t>
            </a:r>
            <a:r>
              <a:rPr lang="zh-CN" altLang="en-US" sz="28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zh-CN" sz="2800" b="1" dirty="0">
                <a:solidFill>
                  <a:srgbClr val="0000FF"/>
                </a:solidFill>
                <a:latin typeface="Arial" panose="020B0604020202020204" pitchFamily="34" charset="0"/>
                <a:ea typeface="宋体" panose="02010600030101010101" pitchFamily="2" charset="-122"/>
              </a:rPr>
              <a:t>互相关爱、携手共进</a:t>
            </a:r>
            <a:r>
              <a:rPr lang="zh-CN" altLang="en-US" sz="2800" b="1" dirty="0">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zh-CN" sz="2800" b="1" dirty="0">
                <a:solidFill>
                  <a:srgbClr val="0000FF"/>
                </a:solidFill>
                <a:latin typeface="Arial" panose="020B0604020202020204" pitchFamily="34" charset="0"/>
                <a:ea typeface="宋体" panose="02010600030101010101" pitchFamily="2" charset="-122"/>
              </a:rPr>
              <a:t>去享受生命的美好。</a:t>
            </a:r>
            <a:endParaRPr lang="zh-CN" altLang="zh-CN" sz="2800" b="1" dirty="0">
              <a:solidFill>
                <a:srgbClr val="0000FF"/>
              </a:solidFill>
              <a:latin typeface="Arial" panose="020B0604020202020204" pitchFamily="34" charset="0"/>
              <a:ea typeface="宋体" panose="02010600030101010101" pitchFamily="2" charset="-122"/>
            </a:endParaRPr>
          </a:p>
        </p:txBody>
      </p:sp>
      <p:sp>
        <p:nvSpPr>
          <p:cNvPr id="4" name="文本框 3"/>
          <p:cNvSpPr txBox="1"/>
          <p:nvPr/>
        </p:nvSpPr>
        <p:spPr>
          <a:xfrm>
            <a:off x="1106805" y="5665470"/>
            <a:ext cx="10878820" cy="865505"/>
          </a:xfrm>
          <a:prstGeom prst="rect">
            <a:avLst/>
          </a:prstGeom>
          <a:noFill/>
        </p:spPr>
        <p:txBody>
          <a:bodyPr wrap="square" rtlCol="0" anchor="t">
            <a:spAutoFit/>
          </a:bodyPr>
          <a:p>
            <a:pPr>
              <a:lnSpc>
                <a:spcPct val="90000"/>
              </a:lnSpc>
              <a:spcBef>
                <a:spcPts val="0"/>
              </a:spcBef>
              <a:spcAft>
                <a:spcPts val="0"/>
              </a:spcAft>
            </a:pPr>
            <a:r>
              <a:rPr lang="en-US" altLang="zh-CN" sz="2800" b="1" noProof="1">
                <a:solidFill>
                  <a:srgbClr val="FF0000"/>
                </a:solidFill>
                <a:latin typeface="Arial" panose="020B0604020202020204" pitchFamily="34" charset="0"/>
                <a:ea typeface="宋体" panose="02010600030101010101" pitchFamily="2" charset="-122"/>
                <a:cs typeface="+mn-cs"/>
              </a:rPr>
              <a:t>“</a:t>
            </a:r>
            <a:r>
              <a:rPr lang="zh-CN" altLang="en-US" sz="2800" b="1" noProof="1">
                <a:solidFill>
                  <a:srgbClr val="FF0000"/>
                </a:solidFill>
                <a:latin typeface="Arial" panose="020B0604020202020204" pitchFamily="34" charset="0"/>
                <a:ea typeface="宋体" panose="02010600030101010101" pitchFamily="2" charset="-122"/>
                <a:cs typeface="+mn-cs"/>
              </a:rPr>
              <a:t>选择</a:t>
            </a:r>
            <a:r>
              <a:rPr lang="en-US" altLang="zh-CN" sz="2800" b="1" noProof="1">
                <a:solidFill>
                  <a:srgbClr val="FF0000"/>
                </a:solidFill>
                <a:latin typeface="Arial" panose="020B0604020202020204" pitchFamily="34" charset="0"/>
                <a:ea typeface="宋体" panose="02010600030101010101" pitchFamily="2" charset="-122"/>
                <a:cs typeface="+mn-cs"/>
              </a:rPr>
              <a:t>”</a:t>
            </a:r>
            <a:r>
              <a:rPr lang="zh-CN" altLang="en-US" sz="2800" b="1" noProof="1">
                <a:solidFill>
                  <a:srgbClr val="FF0000"/>
                </a:solidFill>
                <a:latin typeface="Arial" panose="020B0604020202020204" pitchFamily="34" charset="0"/>
                <a:ea typeface="宋体" panose="02010600030101010101" pitchFamily="2" charset="-122"/>
                <a:cs typeface="+mn-cs"/>
              </a:rPr>
              <a:t>。全家出行</a:t>
            </a:r>
            <a:r>
              <a:rPr lang="zh-CN" altLang="en-US" sz="28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2800" b="1" noProof="1">
                <a:solidFill>
                  <a:srgbClr val="FF0000"/>
                </a:solidFill>
                <a:latin typeface="Arial" panose="020B0604020202020204" pitchFamily="34" charset="0"/>
                <a:ea typeface="宋体" panose="02010600030101010101" pitchFamily="2" charset="-122"/>
                <a:cs typeface="+mn-cs"/>
              </a:rPr>
              <a:t>遇到岔路</a:t>
            </a:r>
            <a:r>
              <a:rPr lang="zh-CN" altLang="en-US" sz="28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2800" b="1" noProof="1">
                <a:solidFill>
                  <a:srgbClr val="FF0000"/>
                </a:solidFill>
                <a:latin typeface="Arial" panose="020B0604020202020204" pitchFamily="34" charset="0"/>
                <a:ea typeface="宋体" panose="02010600030101010101" pitchFamily="2" charset="-122"/>
                <a:cs typeface="+mn-cs"/>
              </a:rPr>
              <a:t>儿子、母亲各自选择道路</a:t>
            </a:r>
            <a:r>
              <a:rPr lang="zh-CN" altLang="en-US" sz="28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2800" b="1" noProof="1">
                <a:solidFill>
                  <a:srgbClr val="FF0000"/>
                </a:solidFill>
                <a:latin typeface="Arial" panose="020B0604020202020204" pitchFamily="34" charset="0"/>
                <a:ea typeface="宋体" panose="02010600030101010101" pitchFamily="2" charset="-122"/>
                <a:cs typeface="+mn-cs"/>
              </a:rPr>
              <a:t>而</a:t>
            </a:r>
            <a:r>
              <a:rPr lang="zh-CN" altLang="en-US" sz="2800" b="1" noProof="1">
                <a:solidFill>
                  <a:srgbClr val="FF0000"/>
                </a:solidFill>
                <a:latin typeface="Arial" panose="020B0604020202020204" pitchFamily="34" charset="0"/>
                <a:ea typeface="SimSun-ExtB" panose="02010609060101010101" pitchFamily="49" charset="-122"/>
                <a:cs typeface="+mn-cs"/>
              </a:rPr>
              <a:t>“我”</a:t>
            </a:r>
            <a:r>
              <a:rPr lang="zh-CN" altLang="en-US" sz="2800" b="1" noProof="1">
                <a:solidFill>
                  <a:srgbClr val="FF0000"/>
                </a:solidFill>
                <a:latin typeface="Arial" panose="020B0604020202020204" pitchFamily="34" charset="0"/>
                <a:ea typeface="宋体" panose="02010600030101010101" pitchFamily="2" charset="-122"/>
                <a:cs typeface="+mn-cs"/>
              </a:rPr>
              <a:t>也面临着选择哪一条路走的问题</a:t>
            </a:r>
            <a:r>
              <a:rPr lang="zh-CN" altLang="en-US" sz="2800" b="1" noProof="1" dirty="0">
                <a:solidFill>
                  <a:srgbClr val="FF0000"/>
                </a:solidFill>
                <a:latin typeface="Arial" panose="020B0604020202020204" pitchFamily="34" charset="0"/>
                <a:ea typeface="宋体" panose="02010600030101010101" pitchFamily="2" charset="-122"/>
                <a:cs typeface="+mn-cs"/>
                <a:sym typeface="宋体" panose="02010600030101010101" pitchFamily="2" charset="-122"/>
              </a:rPr>
              <a:t>,</a:t>
            </a:r>
            <a:r>
              <a:rPr lang="zh-CN" altLang="en-US" sz="2800" b="1" noProof="1">
                <a:solidFill>
                  <a:srgbClr val="FF0000"/>
                </a:solidFill>
                <a:latin typeface="Arial" panose="020B0604020202020204" pitchFamily="34" charset="0"/>
                <a:ea typeface="宋体" panose="02010600030101010101" pitchFamily="2" charset="-122"/>
                <a:cs typeface="+mn-cs"/>
              </a:rPr>
              <a:t>本文蕴含着</a:t>
            </a:r>
            <a:r>
              <a:rPr lang="zh-CN" altLang="en-US" sz="2800" b="1" noProof="1">
                <a:solidFill>
                  <a:srgbClr val="FF0000"/>
                </a:solidFill>
                <a:latin typeface="Arial" panose="020B0604020202020204" pitchFamily="34" charset="0"/>
                <a:ea typeface="SimSun-ExtB" panose="02010609060101010101" pitchFamily="49" charset="-122"/>
                <a:cs typeface="+mn-cs"/>
              </a:rPr>
              <a:t>“人生无处不在选择”</a:t>
            </a:r>
            <a:r>
              <a:rPr lang="zh-CN" altLang="en-US" sz="2800" b="1" noProof="1">
                <a:solidFill>
                  <a:srgbClr val="FF0000"/>
                </a:solidFill>
                <a:latin typeface="Arial" panose="020B0604020202020204" pitchFamily="34" charset="0"/>
                <a:ea typeface="宋体" panose="02010600030101010101" pitchFamily="2" charset="-122"/>
                <a:cs typeface="+mn-cs"/>
              </a:rPr>
              <a:t>的感悟。</a:t>
            </a:r>
            <a:endParaRPr lang="zh-CN" altLang="en-US" sz="2800" b="1" noProof="1">
              <a:solidFill>
                <a:srgbClr val="FF0000"/>
              </a:solidFill>
              <a:latin typeface="Arial" panose="020B0604020202020204" pitchFamily="34" charset="0"/>
              <a:ea typeface="宋体" panose="02010600030101010101" pitchFamily="2" charset="-122"/>
              <a:cs typeface="+mn-cs"/>
            </a:endParaRPr>
          </a:p>
        </p:txBody>
      </p:sp>
      <p:sp>
        <p:nvSpPr>
          <p:cNvPr id="5" name="Text Box 4"/>
          <p:cNvSpPr txBox="1"/>
          <p:nvPr/>
        </p:nvSpPr>
        <p:spPr>
          <a:xfrm>
            <a:off x="1043940" y="1350645"/>
            <a:ext cx="10748645" cy="478155"/>
          </a:xfrm>
          <a:prstGeom prst="rect">
            <a:avLst/>
          </a:prstGeom>
          <a:noFill/>
          <a:ln w="9525">
            <a:noFill/>
          </a:ln>
        </p:spPr>
        <p:txBody>
          <a:bodyPr wrap="square" anchor="t" anchorCtr="0">
            <a:spAutoFit/>
          </a:bodyPr>
          <a:p>
            <a:pPr>
              <a:lnSpc>
                <a:spcPct val="90000"/>
              </a:lnSpc>
              <a:spcBef>
                <a:spcPts val="20"/>
              </a:spcBef>
              <a:spcAft>
                <a:spcPts val="0"/>
              </a:spcAft>
            </a:pPr>
            <a:r>
              <a:rPr lang="zh-CN" altLang="zh-CN" sz="2800" b="1" dirty="0">
                <a:solidFill>
                  <a:srgbClr val="0000FF"/>
                </a:solidFill>
                <a:latin typeface="Arial" panose="020B0604020202020204" pitchFamily="34" charset="0"/>
                <a:ea typeface="宋体" panose="02010600030101010101" pitchFamily="2" charset="-122"/>
              </a:rPr>
              <a:t>《一家人》《三代》《儿子和母亲》《初春的田野》等。</a:t>
            </a:r>
            <a:endParaRPr lang="zh-CN" altLang="zh-CN" sz="2800" b="1" dirty="0">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 calcmode="lin" valueType="num">
                                      <p:cBhvr additive="base">
                                        <p:cTn id="13" dur="500" fill="hold"/>
                                        <p:tgtEl>
                                          <p:spTgt spid="33795"/>
                                        </p:tgtEl>
                                        <p:attrNameLst>
                                          <p:attrName>ppt_x</p:attrName>
                                        </p:attrNameLst>
                                      </p:cBhvr>
                                      <p:tavLst>
                                        <p:tav tm="0">
                                          <p:val>
                                            <p:strVal val="#ppt_x"/>
                                          </p:val>
                                        </p:tav>
                                        <p:tav tm="100000">
                                          <p:val>
                                            <p:strVal val="#ppt_x"/>
                                          </p:val>
                                        </p:tav>
                                      </p:tavLst>
                                    </p:anim>
                                    <p:anim calcmode="lin" valueType="num">
                                      <p:cBhvr additive="base">
                                        <p:cTn id="14" dur="500" fill="hold"/>
                                        <p:tgtEl>
                                          <p:spTgt spid="3379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111"/>
                                        </p:tgtEl>
                                        <p:attrNameLst>
                                          <p:attrName>style.visibility</p:attrName>
                                        </p:attrNameLst>
                                      </p:cBhvr>
                                      <p:to>
                                        <p:strVal val="visible"/>
                                      </p:to>
                                    </p:set>
                                    <p:anim calcmode="lin" valueType="num">
                                      <p:cBhvr additive="base">
                                        <p:cTn id="19" dur="500" fill="hold"/>
                                        <p:tgtEl>
                                          <p:spTgt spid="47111"/>
                                        </p:tgtEl>
                                        <p:attrNameLst>
                                          <p:attrName>ppt_x</p:attrName>
                                        </p:attrNameLst>
                                      </p:cBhvr>
                                      <p:tavLst>
                                        <p:tav tm="0">
                                          <p:val>
                                            <p:strVal val="#ppt_x"/>
                                          </p:val>
                                        </p:tav>
                                        <p:tav tm="100000">
                                          <p:val>
                                            <p:strVal val="#ppt_x"/>
                                          </p:val>
                                        </p:tav>
                                      </p:tavLst>
                                    </p:anim>
                                    <p:anim calcmode="lin" valueType="num">
                                      <p:cBhvr additive="base">
                                        <p:cTn id="20" dur="500" fill="hold"/>
                                        <p:tgtEl>
                                          <p:spTgt spid="471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ppt_x</p:attrName>
                                        </p:attrNameLst>
                                      </p:cBhvr>
                                      <p:tavLst>
                                        <p:tav tm="0">
                                          <p:val>
                                            <p:strVal val="#ppt_x"/>
                                          </p:val>
                                        </p:tav>
                                        <p:tav tm="100000">
                                          <p:val>
                                            <p:strVal val="#ppt_x"/>
                                          </p:val>
                                        </p:tav>
                                      </p:tavLst>
                                    </p:anim>
                                    <p:anim calcmode="lin" valueType="num">
                                      <p:cBhvr>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charRg st="0" end="71"/>
                                            </p:txEl>
                                          </p:spTgt>
                                        </p:tgtEl>
                                        <p:attrNameLst>
                                          <p:attrName>style.visibility</p:attrName>
                                        </p:attrNameLst>
                                      </p:cBhvr>
                                      <p:to>
                                        <p:strVal val="visible"/>
                                      </p:to>
                                    </p:set>
                                    <p:anim calcmode="lin" valueType="num">
                                      <p:cBhvr additive="base">
                                        <p:cTn id="37" dur="500" fill="hold"/>
                                        <p:tgtEl>
                                          <p:spTgt spid="4">
                                            <p:txEl>
                                              <p:charRg st="0" end="7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charRg st="0" end="7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47111" grpId="0"/>
      <p:bldP spid="2" grpId="0"/>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3797" name="Rectangle 5"/>
          <p:cNvSpPr>
            <a:spLocks noChangeArrowheads="1"/>
          </p:cNvSpPr>
          <p:nvPr/>
        </p:nvSpPr>
        <p:spPr bwMode="auto">
          <a:xfrm>
            <a:off x="1420285" y="1844676"/>
            <a:ext cx="4178300" cy="1223963"/>
          </a:xfrm>
          <a:prstGeom prst="rect">
            <a:avLst/>
          </a:prstGeom>
          <a:noFill/>
          <a:ln w="25400">
            <a:solidFill>
              <a:srgbClr val="00FFFF"/>
            </a:solidFill>
            <a:prstDash val="sysDot"/>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黑体" panose="02010609060101010101" charset="-122"/>
              <a:ea typeface="黑体" panose="02010609060101010101" charset="-122"/>
            </a:endParaRPr>
          </a:p>
        </p:txBody>
      </p:sp>
      <p:sp>
        <p:nvSpPr>
          <p:cNvPr id="33798" name="Text Box 6"/>
          <p:cNvSpPr txBox="1">
            <a:spLocks noChangeArrowheads="1"/>
          </p:cNvSpPr>
          <p:nvPr/>
        </p:nvSpPr>
        <p:spPr bwMode="auto">
          <a:xfrm>
            <a:off x="1708171" y="2209800"/>
            <a:ext cx="787474" cy="6413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defRPr/>
            </a:pPr>
            <a:r>
              <a:rPr kumimoji="1" lang="zh-CN" altLang="en-US" sz="3600" b="1" dirty="0">
                <a:solidFill>
                  <a:srgbClr val="6666FF"/>
                </a:solidFill>
                <a:effectLst>
                  <a:outerShdw blurRad="38100" dist="38100" dir="2700000" algn="tl">
                    <a:srgbClr val="C0C0C0"/>
                  </a:outerShdw>
                </a:effectLst>
                <a:latin typeface="黑体" panose="02010609060101010101" charset="-122"/>
                <a:ea typeface="黑体" panose="02010609060101010101" charset="-122"/>
              </a:rPr>
              <a:t>我</a:t>
            </a:r>
            <a:endParaRPr kumimoji="1" lang="zh-CN" altLang="en-US" sz="3600" b="1" dirty="0">
              <a:solidFill>
                <a:srgbClr val="6666FF"/>
              </a:solidFill>
              <a:effectLst>
                <a:outerShdw blurRad="38100" dist="38100" dir="2700000" algn="tl">
                  <a:srgbClr val="C0C0C0"/>
                </a:outerShdw>
              </a:effectLst>
              <a:latin typeface="黑体" panose="02010609060101010101" charset="-122"/>
              <a:ea typeface="黑体" panose="02010609060101010101" charset="-122"/>
            </a:endParaRPr>
          </a:p>
        </p:txBody>
      </p:sp>
      <p:grpSp>
        <p:nvGrpSpPr>
          <p:cNvPr id="33799" name="Group 7"/>
          <p:cNvGrpSpPr/>
          <p:nvPr/>
        </p:nvGrpSpPr>
        <p:grpSpPr bwMode="auto">
          <a:xfrm>
            <a:off x="2448984" y="1947035"/>
            <a:ext cx="1727200" cy="568325"/>
            <a:chOff x="1427" y="2795"/>
            <a:chExt cx="771" cy="272"/>
          </a:xfrm>
        </p:grpSpPr>
        <p:sp>
          <p:nvSpPr>
            <p:cNvPr id="33813" name="Line 8"/>
            <p:cNvSpPr>
              <a:spLocks noChangeShapeType="1"/>
            </p:cNvSpPr>
            <p:nvPr/>
          </p:nvSpPr>
          <p:spPr bwMode="auto">
            <a:xfrm flipH="1">
              <a:off x="1427" y="3067"/>
              <a:ext cx="771" cy="0"/>
            </a:xfrm>
            <a:prstGeom prst="line">
              <a:avLst/>
            </a:prstGeom>
            <a:noFill/>
            <a:ln w="38100" cap="sq">
              <a:solidFill>
                <a:srgbClr val="CCFF33"/>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33814" name="Text Box 9"/>
            <p:cNvSpPr txBox="1">
              <a:spLocks noChangeArrowheads="1"/>
            </p:cNvSpPr>
            <p:nvPr/>
          </p:nvSpPr>
          <p:spPr bwMode="auto">
            <a:xfrm>
              <a:off x="1556" y="2795"/>
              <a:ext cx="63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dirty="0">
                  <a:solidFill>
                    <a:srgbClr val="006666"/>
                  </a:solidFill>
                  <a:latin typeface="黑体" panose="02010609060101010101" charset="-122"/>
                  <a:ea typeface="黑体" panose="02010609060101010101" charset="-122"/>
                </a:rPr>
                <a:t>尊老</a:t>
              </a:r>
              <a:endParaRPr kumimoji="1" lang="zh-CN" altLang="en-US" sz="2800" b="1" dirty="0">
                <a:solidFill>
                  <a:srgbClr val="006666"/>
                </a:solidFill>
                <a:latin typeface="黑体" panose="02010609060101010101" charset="-122"/>
                <a:ea typeface="黑体" panose="02010609060101010101" charset="-122"/>
              </a:endParaRPr>
            </a:p>
          </p:txBody>
        </p:sp>
      </p:grpSp>
      <p:sp>
        <p:nvSpPr>
          <p:cNvPr id="33802" name="Text Box 10"/>
          <p:cNvSpPr txBox="1">
            <a:spLocks noChangeArrowheads="1"/>
          </p:cNvSpPr>
          <p:nvPr/>
        </p:nvSpPr>
        <p:spPr bwMode="auto">
          <a:xfrm>
            <a:off x="4271433" y="2205038"/>
            <a:ext cx="3168651" cy="6461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defRPr/>
            </a:pPr>
            <a:r>
              <a:rPr kumimoji="1" lang="zh-CN" altLang="en-US" sz="3600" b="1" dirty="0">
                <a:solidFill>
                  <a:srgbClr val="6666FF"/>
                </a:solidFill>
                <a:effectLst>
                  <a:outerShdw blurRad="38100" dist="38100" dir="2700000" algn="tl">
                    <a:srgbClr val="C0C0C0"/>
                  </a:outerShdw>
                </a:effectLst>
                <a:latin typeface="黑体" panose="02010609060101010101" charset="-122"/>
                <a:ea typeface="黑体" panose="02010609060101010101" charset="-122"/>
              </a:rPr>
              <a:t>母亲 </a:t>
            </a:r>
            <a:r>
              <a:rPr kumimoji="1" lang="zh-CN" altLang="en-US" sz="3600" b="1" dirty="0" smtClean="0">
                <a:solidFill>
                  <a:srgbClr val="6666FF"/>
                </a:solidFill>
                <a:effectLst>
                  <a:outerShdw blurRad="38100" dist="38100" dir="2700000" algn="tl">
                    <a:srgbClr val="C0C0C0"/>
                  </a:outerShdw>
                </a:effectLst>
                <a:latin typeface="黑体" panose="02010609060101010101" charset="-122"/>
                <a:ea typeface="黑体" panose="02010609060101010101" charset="-122"/>
              </a:rPr>
              <a:t>   妻子</a:t>
            </a:r>
            <a:endParaRPr kumimoji="1" lang="zh-CN" altLang="en-US" sz="3600" b="1" dirty="0">
              <a:solidFill>
                <a:srgbClr val="6666FF"/>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33803" name="Rectangle 11"/>
          <p:cNvSpPr>
            <a:spLocks noChangeArrowheads="1"/>
          </p:cNvSpPr>
          <p:nvPr/>
        </p:nvSpPr>
        <p:spPr bwMode="auto">
          <a:xfrm>
            <a:off x="6022975" y="1827212"/>
            <a:ext cx="4366684" cy="1223963"/>
          </a:xfrm>
          <a:prstGeom prst="rect">
            <a:avLst/>
          </a:prstGeom>
          <a:noFill/>
          <a:ln w="25400">
            <a:solidFill>
              <a:srgbClr val="00FFFF"/>
            </a:solidFill>
            <a:prstDash val="sysDot"/>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黑体" panose="02010609060101010101" charset="-122"/>
              <a:ea typeface="黑体" panose="02010609060101010101" charset="-122"/>
            </a:endParaRPr>
          </a:p>
        </p:txBody>
      </p:sp>
      <p:grpSp>
        <p:nvGrpSpPr>
          <p:cNvPr id="33804" name="Group 12"/>
          <p:cNvGrpSpPr/>
          <p:nvPr/>
        </p:nvGrpSpPr>
        <p:grpSpPr bwMode="auto">
          <a:xfrm>
            <a:off x="7158119" y="1927441"/>
            <a:ext cx="1727200" cy="609600"/>
            <a:chOff x="3390" y="1584"/>
            <a:chExt cx="912" cy="384"/>
          </a:xfrm>
        </p:grpSpPr>
        <p:sp>
          <p:nvSpPr>
            <p:cNvPr id="33811" name="Line 13"/>
            <p:cNvSpPr>
              <a:spLocks noChangeShapeType="1"/>
            </p:cNvSpPr>
            <p:nvPr/>
          </p:nvSpPr>
          <p:spPr bwMode="auto">
            <a:xfrm>
              <a:off x="3390" y="1968"/>
              <a:ext cx="912" cy="0"/>
            </a:xfrm>
            <a:prstGeom prst="line">
              <a:avLst/>
            </a:prstGeom>
            <a:noFill/>
            <a:ln w="38100" cap="sq">
              <a:solidFill>
                <a:srgbClr val="CCFF33"/>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黑体" panose="02010609060101010101" charset="-122"/>
                <a:ea typeface="黑体" panose="02010609060101010101" charset="-122"/>
              </a:endParaRPr>
            </a:p>
          </p:txBody>
        </p:sp>
        <p:sp>
          <p:nvSpPr>
            <p:cNvPr id="33812" name="Text Box 14"/>
            <p:cNvSpPr txBox="1">
              <a:spLocks noChangeArrowheads="1"/>
            </p:cNvSpPr>
            <p:nvPr/>
          </p:nvSpPr>
          <p:spPr bwMode="auto">
            <a:xfrm>
              <a:off x="3600" y="1584"/>
              <a:ext cx="69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dirty="0">
                  <a:solidFill>
                    <a:srgbClr val="006666"/>
                  </a:solidFill>
                  <a:latin typeface="黑体" panose="02010609060101010101" charset="-122"/>
                  <a:ea typeface="黑体" panose="02010609060101010101" charset="-122"/>
                </a:rPr>
                <a:t>爱幼</a:t>
              </a:r>
              <a:endParaRPr kumimoji="1" lang="zh-CN" altLang="en-US" sz="2800" b="1" dirty="0">
                <a:solidFill>
                  <a:srgbClr val="006666"/>
                </a:solidFill>
                <a:latin typeface="黑体" panose="02010609060101010101" charset="-122"/>
                <a:ea typeface="黑体" panose="02010609060101010101" charset="-122"/>
              </a:endParaRPr>
            </a:p>
          </p:txBody>
        </p:sp>
      </p:grpSp>
      <p:sp>
        <p:nvSpPr>
          <p:cNvPr id="33807" name="Text Box 15"/>
          <p:cNvSpPr txBox="1">
            <a:spLocks noChangeArrowheads="1"/>
          </p:cNvSpPr>
          <p:nvPr/>
        </p:nvSpPr>
        <p:spPr bwMode="auto">
          <a:xfrm>
            <a:off x="8942506" y="2205038"/>
            <a:ext cx="1244997" cy="6463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defRPr/>
            </a:pPr>
            <a:r>
              <a:rPr kumimoji="1" lang="zh-CN" altLang="en-US" sz="3600" b="1" dirty="0">
                <a:solidFill>
                  <a:srgbClr val="6666FF"/>
                </a:solidFill>
                <a:effectLst>
                  <a:outerShdw blurRad="38100" dist="38100" dir="2700000" algn="tl">
                    <a:srgbClr val="C0C0C0"/>
                  </a:outerShdw>
                </a:effectLst>
                <a:latin typeface="黑体" panose="02010609060101010101" charset="-122"/>
                <a:ea typeface="黑体" panose="02010609060101010101" charset="-122"/>
              </a:rPr>
              <a:t>儿子</a:t>
            </a:r>
            <a:endParaRPr kumimoji="1" lang="zh-CN" altLang="en-US" sz="3600" b="1" dirty="0">
              <a:solidFill>
                <a:srgbClr val="6666FF"/>
              </a:solidFill>
              <a:effectLst>
                <a:outerShdw blurRad="38100" dist="38100" dir="2700000" algn="tl">
                  <a:srgbClr val="C0C0C0"/>
                </a:outerShdw>
              </a:effectLst>
              <a:latin typeface="黑体" panose="02010609060101010101" charset="-122"/>
              <a:ea typeface="黑体" panose="02010609060101010101" charset="-122"/>
            </a:endParaRPr>
          </a:p>
        </p:txBody>
      </p:sp>
      <p:sp>
        <p:nvSpPr>
          <p:cNvPr id="2" name="Text Box 16"/>
          <p:cNvSpPr txBox="1">
            <a:spLocks noChangeArrowheads="1"/>
          </p:cNvSpPr>
          <p:nvPr/>
        </p:nvSpPr>
        <p:spPr bwMode="auto">
          <a:xfrm>
            <a:off x="3312584" y="3051175"/>
            <a:ext cx="1056216"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zh-CN" altLang="en-US" sz="3200" b="1" dirty="0">
                <a:solidFill>
                  <a:srgbClr val="FF3300"/>
                </a:solidFill>
                <a:latin typeface="黑体" panose="02010609060101010101" charset="-122"/>
                <a:ea typeface="黑体" panose="02010609060101010101" charset="-122"/>
              </a:rPr>
              <a:t>背</a:t>
            </a:r>
            <a:endParaRPr kumimoji="1" lang="zh-CN" altLang="en-US" sz="3200" b="1" dirty="0">
              <a:solidFill>
                <a:srgbClr val="FF3300"/>
              </a:solidFill>
              <a:latin typeface="黑体" panose="02010609060101010101" charset="-122"/>
              <a:ea typeface="黑体" panose="02010609060101010101" charset="-122"/>
            </a:endParaRPr>
          </a:p>
        </p:txBody>
      </p:sp>
      <p:sp>
        <p:nvSpPr>
          <p:cNvPr id="3" name="Text Box 17"/>
          <p:cNvSpPr txBox="1">
            <a:spLocks noChangeArrowheads="1"/>
          </p:cNvSpPr>
          <p:nvPr/>
        </p:nvSpPr>
        <p:spPr bwMode="auto">
          <a:xfrm>
            <a:off x="7535333" y="3051175"/>
            <a:ext cx="670984"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zh-CN" altLang="en-US" sz="3600" dirty="0">
                <a:solidFill>
                  <a:srgbClr val="FF3300"/>
                </a:solidFill>
                <a:latin typeface="黑体" panose="02010609060101010101" charset="-122"/>
                <a:ea typeface="黑体" panose="02010609060101010101" charset="-122"/>
              </a:rPr>
              <a:t>背</a:t>
            </a:r>
            <a:endParaRPr kumimoji="1" lang="zh-CN" altLang="en-US" sz="3600" dirty="0">
              <a:solidFill>
                <a:srgbClr val="FF3300"/>
              </a:solidFill>
              <a:latin typeface="黑体" panose="02010609060101010101" charset="-122"/>
              <a:ea typeface="黑体" panose="02010609060101010101" charset="-122"/>
            </a:endParaRPr>
          </a:p>
        </p:txBody>
      </p:sp>
      <p:grpSp>
        <p:nvGrpSpPr>
          <p:cNvPr id="33810" name="Group 18"/>
          <p:cNvGrpSpPr/>
          <p:nvPr/>
        </p:nvGrpSpPr>
        <p:grpSpPr bwMode="auto">
          <a:xfrm>
            <a:off x="1421130" y="2835275"/>
            <a:ext cx="10233025" cy="2495550"/>
            <a:chOff x="1292" y="2704"/>
            <a:chExt cx="3085" cy="1572"/>
          </a:xfrm>
        </p:grpSpPr>
        <p:sp>
          <p:nvSpPr>
            <p:cNvPr id="33805" name="Line 19"/>
            <p:cNvSpPr>
              <a:spLocks noChangeShapeType="1"/>
            </p:cNvSpPr>
            <p:nvPr/>
          </p:nvSpPr>
          <p:spPr bwMode="auto">
            <a:xfrm>
              <a:off x="3742" y="2704"/>
              <a:ext cx="0" cy="545"/>
            </a:xfrm>
            <a:prstGeom prst="line">
              <a:avLst/>
            </a:prstGeom>
            <a:noFill/>
            <a:ln w="9525">
              <a:solidFill>
                <a:srgbClr val="FF33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100">
                <a:latin typeface="黑体" panose="02010609060101010101" charset="-122"/>
                <a:ea typeface="黑体" panose="02010609060101010101" charset="-122"/>
              </a:endParaRPr>
            </a:p>
          </p:txBody>
        </p:sp>
        <p:grpSp>
          <p:nvGrpSpPr>
            <p:cNvPr id="33806" name="Group 20"/>
            <p:cNvGrpSpPr/>
            <p:nvPr/>
          </p:nvGrpSpPr>
          <p:grpSpPr bwMode="auto">
            <a:xfrm>
              <a:off x="1292" y="2704"/>
              <a:ext cx="3085" cy="1572"/>
              <a:chOff x="1292" y="2704"/>
              <a:chExt cx="3085" cy="1572"/>
            </a:xfrm>
          </p:grpSpPr>
          <p:grpSp>
            <p:nvGrpSpPr>
              <p:cNvPr id="4" name="Group 21"/>
              <p:cNvGrpSpPr/>
              <p:nvPr/>
            </p:nvGrpSpPr>
            <p:grpSpPr bwMode="auto">
              <a:xfrm>
                <a:off x="1791" y="2704"/>
                <a:ext cx="1996" cy="499"/>
                <a:chOff x="1791" y="2704"/>
                <a:chExt cx="1996" cy="499"/>
              </a:xfrm>
            </p:grpSpPr>
            <p:sp>
              <p:nvSpPr>
                <p:cNvPr id="33809" name="Line 22"/>
                <p:cNvSpPr>
                  <a:spLocks noChangeShapeType="1"/>
                </p:cNvSpPr>
                <p:nvPr/>
              </p:nvSpPr>
              <p:spPr bwMode="auto">
                <a:xfrm>
                  <a:off x="1791" y="2704"/>
                  <a:ext cx="0" cy="499"/>
                </a:xfrm>
                <a:prstGeom prst="line">
                  <a:avLst/>
                </a:prstGeom>
                <a:noFill/>
                <a:ln w="9525">
                  <a:solidFill>
                    <a:srgbClr val="FF33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100">
                    <a:latin typeface="黑体" panose="02010609060101010101" charset="-122"/>
                    <a:ea typeface="黑体" panose="02010609060101010101" charset="-122"/>
                  </a:endParaRPr>
                </a:p>
              </p:txBody>
            </p:sp>
            <p:sp>
              <p:nvSpPr>
                <p:cNvPr id="5" name="Line 23"/>
                <p:cNvSpPr>
                  <a:spLocks noChangeShapeType="1"/>
                </p:cNvSpPr>
                <p:nvPr/>
              </p:nvSpPr>
              <p:spPr bwMode="auto">
                <a:xfrm>
                  <a:off x="1791" y="3203"/>
                  <a:ext cx="1996" cy="0"/>
                </a:xfrm>
                <a:prstGeom prst="line">
                  <a:avLst/>
                </a:prstGeom>
                <a:noFill/>
                <a:ln w="9525">
                  <a:solidFill>
                    <a:srgbClr val="FF33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100">
                    <a:latin typeface="黑体" panose="02010609060101010101" charset="-122"/>
                    <a:ea typeface="黑体" panose="02010609060101010101" charset="-122"/>
                  </a:endParaRPr>
                </a:p>
              </p:txBody>
            </p:sp>
          </p:grpSp>
          <p:sp>
            <p:nvSpPr>
              <p:cNvPr id="33808" name="Text Box 24"/>
              <p:cNvSpPr txBox="1">
                <a:spLocks noChangeArrowheads="1"/>
              </p:cNvSpPr>
              <p:nvPr/>
            </p:nvSpPr>
            <p:spPr bwMode="auto">
              <a:xfrm>
                <a:off x="1292" y="3443"/>
                <a:ext cx="3085" cy="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zh-CN" altLang="en-US" sz="3200" b="1" dirty="0">
                    <a:solidFill>
                      <a:srgbClr val="0000FF"/>
                    </a:solidFill>
                    <a:latin typeface="黑体" panose="02010609060101010101" charset="-122"/>
                    <a:ea typeface="黑体" panose="02010609060101010101" charset="-122"/>
                  </a:rPr>
                  <a:t>主题：表达了</a:t>
                </a:r>
                <a:r>
                  <a:rPr kumimoji="1" lang="zh-CN" altLang="en-US" sz="3200" b="1" dirty="0">
                    <a:solidFill>
                      <a:srgbClr val="FF0066"/>
                    </a:solidFill>
                    <a:latin typeface="黑体" panose="02010609060101010101" charset="-122"/>
                    <a:ea typeface="黑体" panose="02010609060101010101" charset="-122"/>
                  </a:rPr>
                  <a:t>尊老爱幼、孝顺第一</a:t>
                </a:r>
                <a:r>
                  <a:rPr kumimoji="1" lang="zh-CN" altLang="en-US" sz="3200" b="1" dirty="0">
                    <a:solidFill>
                      <a:srgbClr val="0000FF"/>
                    </a:solidFill>
                    <a:latin typeface="黑体" panose="02010609060101010101" charset="-122"/>
                    <a:ea typeface="黑体" panose="02010609060101010101" charset="-122"/>
                  </a:rPr>
                  <a:t>的家庭伦理思想</a:t>
                </a:r>
                <a:r>
                  <a:rPr kumimoji="1" lang="zh-CN" altLang="en-US" sz="3200" b="1" dirty="0" smtClean="0">
                    <a:solidFill>
                      <a:srgbClr val="0000FF"/>
                    </a:solidFill>
                    <a:latin typeface="黑体" panose="02010609060101010101" charset="-122"/>
                    <a:ea typeface="黑体" panose="02010609060101010101" charset="-122"/>
                  </a:rPr>
                  <a:t>。</a:t>
                </a:r>
                <a:endParaRPr kumimoji="1" lang="en-US" altLang="zh-CN" sz="3200" b="1" dirty="0" smtClean="0">
                  <a:solidFill>
                    <a:srgbClr val="0000FF"/>
                  </a:solidFill>
                  <a:latin typeface="黑体" panose="02010609060101010101" charset="-122"/>
                  <a:ea typeface="黑体" panose="02010609060101010101" charset="-122"/>
                </a:endParaRPr>
              </a:p>
              <a:p>
                <a:pPr algn="ctr" eaLnBrk="1" hangingPunct="1">
                  <a:spcBef>
                    <a:spcPct val="50000"/>
                  </a:spcBef>
                </a:pPr>
                <a:r>
                  <a:rPr kumimoji="1" lang="zh-CN" altLang="en-US" sz="3200" b="1" dirty="0" smtClean="0">
                    <a:solidFill>
                      <a:srgbClr val="0000FF"/>
                    </a:solidFill>
                    <a:latin typeface="黑体" panose="02010609060101010101" charset="-122"/>
                    <a:ea typeface="黑体" panose="02010609060101010101" charset="-122"/>
                  </a:rPr>
                  <a:t>（互敬互爱、中年担当、生命感慨、人生无处不在选择）</a:t>
                </a:r>
                <a:endParaRPr kumimoji="1" lang="zh-CN" altLang="en-US" sz="3200" b="1" dirty="0">
                  <a:solidFill>
                    <a:srgbClr val="0000FF"/>
                  </a:solidFill>
                  <a:latin typeface="黑体" panose="02010609060101010101" charset="-122"/>
                  <a:ea typeface="黑体" panose="02010609060101010101" charset="-122"/>
                </a:endParaRPr>
              </a:p>
            </p:txBody>
          </p:sp>
        </p:grpSp>
      </p:grpSp>
      <p:grpSp>
        <p:nvGrpSpPr>
          <p:cNvPr id="23" name="组合 22"/>
          <p:cNvGrpSpPr/>
          <p:nvPr/>
        </p:nvGrpSpPr>
        <p:grpSpPr>
          <a:xfrm>
            <a:off x="898183" y="530860"/>
            <a:ext cx="1457742" cy="713740"/>
            <a:chOff x="2356" y="640"/>
            <a:chExt cx="3471" cy="1124"/>
          </a:xfrm>
        </p:grpSpPr>
        <p:sp>
          <p:nvSpPr>
            <p:cNvPr id="24"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25" name="TextBox 24"/>
            <p:cNvSpPr txBox="1"/>
            <p:nvPr/>
          </p:nvSpPr>
          <p:spPr>
            <a:xfrm>
              <a:off x="2644" y="741"/>
              <a:ext cx="2895" cy="923"/>
            </a:xfrm>
            <a:prstGeom prst="rect">
              <a:avLst/>
            </a:prstGeom>
            <a:noFill/>
          </p:spPr>
          <p:txBody>
            <a:bodyPr wrap="square" lIns="94531" tIns="47265" rIns="94531" bIns="47265" rtlCol="0">
              <a:spAutoFit/>
            </a:body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499"/>
                                          </p:stCondLst>
                                        </p:cTn>
                                        <p:tgtEl>
                                          <p:spTgt spid="33803"/>
                                        </p:tgtEl>
                                        <p:attrNameLst>
                                          <p:attrName>style.visibility</p:attrName>
                                        </p:attrNameLst>
                                      </p:cBhvr>
                                      <p:to>
                                        <p:strVal val="visible"/>
                                      </p:to>
                                    </p:set>
                                  </p:childTnLst>
                                </p:cTn>
                              </p:par>
                            </p:childTnLst>
                          </p:cTn>
                        </p:par>
                        <p:par>
                          <p:cTn id="7" fill="hold">
                            <p:stCondLst>
                              <p:cond delay="1500"/>
                            </p:stCondLst>
                            <p:childTnLst>
                              <p:par>
                                <p:cTn id="8" presetID="1" presetClass="entr" presetSubtype="0" fill="hold" grpId="0" nodeType="afterEffect">
                                  <p:stCondLst>
                                    <p:cond delay="0"/>
                                  </p:stCondLst>
                                  <p:childTnLst>
                                    <p:set>
                                      <p:cBhvr>
                                        <p:cTn id="9" dur="1" fill="hold">
                                          <p:stCondLst>
                                            <p:cond delay="499"/>
                                          </p:stCondLst>
                                        </p:cTn>
                                        <p:tgtEl>
                                          <p:spTgt spid="3379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3798"/>
                                        </p:tgtEl>
                                        <p:attrNameLst>
                                          <p:attrName>style.visibility</p:attrName>
                                        </p:attrNameLst>
                                      </p:cBhvr>
                                      <p:to>
                                        <p:strVal val="visible"/>
                                      </p:to>
                                    </p:set>
                                    <p:anim calcmode="lin" valueType="num">
                                      <p:cBhvr additive="base">
                                        <p:cTn id="14" dur="500" fill="hold"/>
                                        <p:tgtEl>
                                          <p:spTgt spid="33798"/>
                                        </p:tgtEl>
                                        <p:attrNameLst>
                                          <p:attrName>ppt_x</p:attrName>
                                        </p:attrNameLst>
                                      </p:cBhvr>
                                      <p:tavLst>
                                        <p:tav tm="0">
                                          <p:val>
                                            <p:strVal val="#ppt_x"/>
                                          </p:val>
                                        </p:tav>
                                        <p:tav tm="100000">
                                          <p:val>
                                            <p:strVal val="#ppt_x"/>
                                          </p:val>
                                        </p:tav>
                                      </p:tavLst>
                                    </p:anim>
                                    <p:anim calcmode="lin" valueType="num">
                                      <p:cBhvr additive="base">
                                        <p:cTn id="15" dur="500" fill="hold"/>
                                        <p:tgtEl>
                                          <p:spTgt spid="3379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3802"/>
                                        </p:tgtEl>
                                        <p:attrNameLst>
                                          <p:attrName>style.visibility</p:attrName>
                                        </p:attrNameLst>
                                      </p:cBhvr>
                                      <p:to>
                                        <p:strVal val="visible"/>
                                      </p:to>
                                    </p:set>
                                    <p:anim calcmode="lin" valueType="num">
                                      <p:cBhvr additive="base">
                                        <p:cTn id="20" dur="500" fill="hold"/>
                                        <p:tgtEl>
                                          <p:spTgt spid="33802"/>
                                        </p:tgtEl>
                                        <p:attrNameLst>
                                          <p:attrName>ppt_x</p:attrName>
                                        </p:attrNameLst>
                                      </p:cBhvr>
                                      <p:tavLst>
                                        <p:tav tm="0">
                                          <p:val>
                                            <p:strVal val="#ppt_x"/>
                                          </p:val>
                                        </p:tav>
                                        <p:tav tm="100000">
                                          <p:val>
                                            <p:strVal val="#ppt_x"/>
                                          </p:val>
                                        </p:tav>
                                      </p:tavLst>
                                    </p:anim>
                                    <p:anim calcmode="lin" valueType="num">
                                      <p:cBhvr additive="base">
                                        <p:cTn id="21" dur="500" fill="hold"/>
                                        <p:tgtEl>
                                          <p:spTgt spid="3380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3807"/>
                                        </p:tgtEl>
                                        <p:attrNameLst>
                                          <p:attrName>style.visibility</p:attrName>
                                        </p:attrNameLst>
                                      </p:cBhvr>
                                      <p:to>
                                        <p:strVal val="visible"/>
                                      </p:to>
                                    </p:set>
                                    <p:anim calcmode="lin" valueType="num">
                                      <p:cBhvr additive="base">
                                        <p:cTn id="26" dur="500" fill="hold"/>
                                        <p:tgtEl>
                                          <p:spTgt spid="33807"/>
                                        </p:tgtEl>
                                        <p:attrNameLst>
                                          <p:attrName>ppt_x</p:attrName>
                                        </p:attrNameLst>
                                      </p:cBhvr>
                                      <p:tavLst>
                                        <p:tav tm="0">
                                          <p:val>
                                            <p:strVal val="#ppt_x"/>
                                          </p:val>
                                        </p:tav>
                                        <p:tav tm="100000">
                                          <p:val>
                                            <p:strVal val="#ppt_x"/>
                                          </p:val>
                                        </p:tav>
                                      </p:tavLst>
                                    </p:anim>
                                    <p:anim calcmode="lin" valueType="num">
                                      <p:cBhvr additive="base">
                                        <p:cTn id="27" dur="500" fill="hold"/>
                                        <p:tgtEl>
                                          <p:spTgt spid="3380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3799"/>
                                        </p:tgtEl>
                                        <p:attrNameLst>
                                          <p:attrName>style.visibility</p:attrName>
                                        </p:attrNameLst>
                                      </p:cBhvr>
                                      <p:to>
                                        <p:strVal val="visible"/>
                                      </p:to>
                                    </p:set>
                                    <p:animEffect transition="in" filter="fade">
                                      <p:cBhvr>
                                        <p:cTn id="38" dur="500"/>
                                        <p:tgtEl>
                                          <p:spTgt spid="3379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3804"/>
                                        </p:tgtEl>
                                        <p:attrNameLst>
                                          <p:attrName>style.visibility</p:attrName>
                                        </p:attrNameLst>
                                      </p:cBhvr>
                                      <p:to>
                                        <p:strVal val="visible"/>
                                      </p:to>
                                    </p:set>
                                    <p:animEffect transition="in" filter="fade">
                                      <p:cBhvr>
                                        <p:cTn id="49" dur="500"/>
                                        <p:tgtEl>
                                          <p:spTgt spid="33804"/>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nodeType="clickEffect">
                                  <p:stCondLst>
                                    <p:cond delay="0"/>
                                  </p:stCondLst>
                                  <p:childTnLst>
                                    <p:set>
                                      <p:cBhvr>
                                        <p:cTn id="53" dur="1" fill="hold">
                                          <p:stCondLst>
                                            <p:cond delay="0"/>
                                          </p:stCondLst>
                                        </p:cTn>
                                        <p:tgtEl>
                                          <p:spTgt spid="33810"/>
                                        </p:tgtEl>
                                        <p:attrNameLst>
                                          <p:attrName>style.visibility</p:attrName>
                                        </p:attrNameLst>
                                      </p:cBhvr>
                                      <p:to>
                                        <p:strVal val="visible"/>
                                      </p:to>
                                    </p:set>
                                    <p:animEffect transition="in" filter="checkerboard(across)">
                                      <p:cBhvr>
                                        <p:cTn id="54" dur="500"/>
                                        <p:tgtEl>
                                          <p:spTgt spid="33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bldLvl="0" animBg="1"/>
      <p:bldP spid="33798" grpId="0" bldLvl="0" animBg="1"/>
      <p:bldP spid="33802" grpId="0" bldLvl="0" animBg="1"/>
      <p:bldP spid="33803" grpId="0" bldLvl="0" animBg="1"/>
      <p:bldP spid="33807" grpId="0" bldLvl="0" animBg="1"/>
      <p:bldP spid="2" grpId="0" bldLvl="0" animBg="1"/>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1102785" y="549276"/>
            <a:ext cx="3168649"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b="0"/>
          </a:p>
        </p:txBody>
      </p:sp>
      <p:grpSp>
        <p:nvGrpSpPr>
          <p:cNvPr id="7" name="组合 6"/>
          <p:cNvGrpSpPr/>
          <p:nvPr/>
        </p:nvGrpSpPr>
        <p:grpSpPr>
          <a:xfrm>
            <a:off x="1018461" y="887730"/>
            <a:ext cx="2715899" cy="713740"/>
            <a:chOff x="2356" y="640"/>
            <a:chExt cx="3471" cy="1124"/>
          </a:xfrm>
        </p:grpSpPr>
        <p:sp>
          <p:nvSpPr>
            <p:cNvPr id="8"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8"/>
            <p:cNvSpPr txBox="1"/>
            <p:nvPr/>
          </p:nvSpPr>
          <p:spPr>
            <a:xfrm>
              <a:off x="2644" y="741"/>
              <a:ext cx="2895" cy="923"/>
            </a:xfrm>
            <a:prstGeom prst="rect">
              <a:avLst/>
            </a:prstGeom>
            <a:noFill/>
          </p:spPr>
          <p:txBody>
            <a:bodyPr wrap="square" lIns="94531" tIns="47265" rIns="94531" bIns="47265" rtlCol="0">
              <a:spAutoFit/>
            </a:body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1267" name="Rectangle 3"/>
          <p:cNvSpPr>
            <a:spLocks noGrp="1"/>
          </p:cNvSpPr>
          <p:nvPr/>
        </p:nvSpPr>
        <p:spPr>
          <a:xfrm>
            <a:off x="1487805" y="2159635"/>
            <a:ext cx="9507855" cy="2252980"/>
          </a:xfrm>
          <a:prstGeom prst="rect">
            <a:avLst/>
          </a:prstGeom>
          <a:noFill/>
          <a:ln w="9525">
            <a:noFill/>
          </a:ln>
        </p:spPr>
        <p:txBody>
          <a:bodyPr anchor="t"/>
          <a:p>
            <a:pPr marL="342900" indent="-342900" fontAlgn="base">
              <a:spcBef>
                <a:spcPct val="20000"/>
              </a:spcBef>
            </a:pPr>
            <a:r>
              <a:rPr lang="zh-CN" altLang="zh-CN" sz="3200" b="1" strike="noStrike" noProof="1" dirty="0">
                <a:latin typeface="宋体" panose="02010600030101010101" pitchFamily="2" charset="-122"/>
                <a:ea typeface="宋体" panose="02010600030101010101" pitchFamily="2" charset="-122"/>
                <a:cs typeface="宋体" panose="02010600030101010101" pitchFamily="2" charset="-122"/>
              </a:rPr>
              <a:t>1</a:t>
            </a:r>
            <a:r>
              <a:rPr lang="en-US" altLang="zh-CN" sz="3200" b="1" strike="noStrike" noProof="1" dirty="0">
                <a:latin typeface="宋体" panose="02010600030101010101" pitchFamily="2" charset="-122"/>
                <a:ea typeface="宋体" panose="02010600030101010101" pitchFamily="2" charset="-122"/>
                <a:cs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多角度理解课文的思想感情</a:t>
            </a:r>
            <a:r>
              <a:rPr lang="en-US" altLang="zh-CN"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领会文章的深层意蕴</a:t>
            </a:r>
            <a:r>
              <a:rPr lang="zh-CN" altLang="en-US" sz="3200" b="1" strike="noStrike" noProof="1" dirty="0">
                <a:latin typeface="宋体" panose="02010600030101010101" pitchFamily="2" charset="-122"/>
                <a:ea typeface="宋体" panose="02010600030101010101" pitchFamily="2" charset="-122"/>
                <a:cs typeface="宋体" panose="02010600030101010101" pitchFamily="2" charset="-122"/>
              </a:rPr>
              <a:t>。</a:t>
            </a:r>
            <a:endParaRPr lang="zh-CN" altLang="en-US" sz="3200" b="1" strike="noStrike" noProof="1" dirty="0">
              <a:latin typeface="宋体" panose="02010600030101010101" pitchFamily="2" charset="-122"/>
              <a:cs typeface="宋体" panose="02010600030101010101" pitchFamily="2" charset="-122"/>
            </a:endParaRPr>
          </a:p>
          <a:p>
            <a:pPr marL="342900" indent="-342900" fontAlgn="base">
              <a:spcBef>
                <a:spcPct val="20000"/>
              </a:spcBef>
            </a:pPr>
            <a:r>
              <a:rPr lang="zh-CN" altLang="zh-CN" sz="3200" b="1" strike="noStrike" noProof="1" dirty="0">
                <a:latin typeface="宋体" panose="02010600030101010101" pitchFamily="2" charset="-122"/>
                <a:ea typeface="宋体" panose="02010600030101010101" pitchFamily="2" charset="-122"/>
                <a:cs typeface="宋体" panose="02010600030101010101" pitchFamily="2" charset="-122"/>
              </a:rPr>
              <a:t>2</a:t>
            </a:r>
            <a:r>
              <a:rPr lang="en-US" altLang="zh-CN" sz="3200" b="1" strike="noStrike" noProof="1" dirty="0">
                <a:latin typeface="宋体" panose="02010600030101010101" pitchFamily="2" charset="-122"/>
                <a:ea typeface="宋体" panose="02010600030101010101" pitchFamily="2" charset="-122"/>
                <a:cs typeface="宋体" panose="02010600030101010101" pitchFamily="2" charset="-122"/>
              </a:rPr>
              <a:t>.</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继续学习朗读,把</a:t>
            </a:r>
            <a:r>
              <a:rPr lang="zh-CN" altLang="en-US" sz="3200" b="1">
                <a:uFillTx/>
                <a:latin typeface="Arial" panose="020B0604020202020204" pitchFamily="34" charset="0"/>
                <a:ea typeface="SimSun-ExtB" panose="02010609060101010101" pitchFamily="49" charset="-122"/>
                <a:cs typeface="+mj-cs"/>
                <a:sym typeface="宋体" panose="02010600030101010101" pitchFamily="2" charset="-122"/>
              </a:rPr>
              <a:t>握全文的感情基调,训练</a:t>
            </a:r>
            <a:r>
              <a:rPr lang="zh-CN" altLang="en-US" sz="3200" b="1" strike="noStrike" noProof="1">
                <a:uFillTx/>
                <a:latin typeface="Arial" panose="020B0604020202020204" pitchFamily="34" charset="0"/>
                <a:ea typeface="SimSun-ExtB" panose="02010609060101010101" pitchFamily="49" charset="-122"/>
                <a:cs typeface="+mj-cs"/>
                <a:sym typeface="宋体" panose="02010600030101010101" pitchFamily="2" charset="-122"/>
              </a:rPr>
              <a:t>语气、节奏的技巧。</a:t>
            </a:r>
            <a:endParaRPr lang="en-US" altLang="zh-CN" sz="3200" b="1" strike="noStrike" noProof="1">
              <a:uFillTx/>
              <a:ea typeface="SimSun-ExtB" panose="02010609060101010101" pitchFamily="49" charset="-122"/>
              <a:cs typeface="+mj-cs"/>
              <a:sym typeface="宋体" panose="02010600030101010101" pitchFamily="2" charset="-122"/>
            </a:endParaRPr>
          </a:p>
          <a:p>
            <a:pPr marL="342900" indent="-342900" fontAlgn="base">
              <a:spcBef>
                <a:spcPct val="20000"/>
              </a:spcBef>
            </a:pPr>
            <a:r>
              <a:rPr lang="en-US" altLang="zh-CN" sz="3200" b="1" strike="noStrike" noProof="1">
                <a:uFillTx/>
                <a:latin typeface="宋体" panose="02010600030101010101" pitchFamily="2" charset="-122"/>
                <a:ea typeface="宋体" panose="02010600030101010101" pitchFamily="2" charset="-122"/>
                <a:cs typeface="+mj-cs"/>
                <a:sym typeface="宋体" panose="02010600030101010101" pitchFamily="2" charset="-122"/>
              </a:rPr>
              <a:t>3.</a:t>
            </a:r>
            <a:r>
              <a:rPr lang="zh-CN" altLang="en-US" sz="3200" b="1" strike="noStrike" noProof="1">
                <a:uFillTx/>
                <a:latin typeface="宋体" panose="02010600030101010101" pitchFamily="2" charset="-122"/>
                <a:ea typeface="宋体" panose="02010600030101010101" pitchFamily="2" charset="-122"/>
                <a:cs typeface="+mj-cs"/>
                <a:sym typeface="宋体" panose="02010600030101010101" pitchFamily="2" charset="-122"/>
              </a:rPr>
              <a:t>探究总结本文的语言特点</a:t>
            </a:r>
            <a:r>
              <a:rPr lang="zh-CN" altLang="en-US" sz="3200" b="1" strike="noStrike" noProof="1" dirty="0">
                <a:latin typeface="宋体" panose="02010600030101010101" pitchFamily="2" charset="-122"/>
                <a:ea typeface="宋体" panose="02010600030101010101" pitchFamily="2" charset="-122"/>
                <a:cs typeface="宋体" panose="02010600030101010101" pitchFamily="2" charset="-122"/>
              </a:rPr>
              <a:t>。</a:t>
            </a:r>
            <a:endParaRPr lang="zh-CN" altLang="en-US" sz="3200" b="1" strike="noStrike" noProof="1" dirty="0">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342900" y="657860"/>
            <a:ext cx="2383155" cy="713740"/>
            <a:chOff x="2356" y="640"/>
            <a:chExt cx="3471" cy="1124"/>
          </a:xfrm>
        </p:grpSpPr>
        <p:sp>
          <p:nvSpPr>
            <p:cNvPr id="4"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6"/>
            <p:cNvSpPr txBox="1"/>
            <p:nvPr/>
          </p:nvSpPr>
          <p:spPr>
            <a:xfrm>
              <a:off x="2644" y="741"/>
              <a:ext cx="2895" cy="923"/>
            </a:xfrm>
            <a:prstGeom prst="rect">
              <a:avLst/>
            </a:prstGeom>
            <a:noFill/>
          </p:spPr>
          <p:txBody>
            <a:bodyPr wrap="square" lIns="94531" tIns="47265" rIns="94531" bIns="47265" rtlCol="0">
              <a:spAutoFit/>
            </a:bodyPr>
            <a:p>
              <a:pPr algn="dist"/>
              <a:r>
                <a:rPr lang="zh-CN" altLang="en-US" sz="3200" b="1" dirty="0" smtClean="0">
                  <a:solidFill>
                    <a:schemeClr val="bg1"/>
                  </a:solidFill>
                  <a:latin typeface="思源宋体 CN SemiBold" panose="02020600000000000000" charset="-122"/>
                  <a:ea typeface="思源宋体 CN SemiBold" panose="02020600000000000000" charset="-122"/>
                </a:rPr>
                <a:t>写景作用</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2529" name="文本框 70662"/>
          <p:cNvSpPr txBox="1"/>
          <p:nvPr/>
        </p:nvSpPr>
        <p:spPr>
          <a:xfrm>
            <a:off x="3150870" y="664845"/>
            <a:ext cx="8825230" cy="1076325"/>
          </a:xfrm>
          <a:prstGeom prst="rect">
            <a:avLst/>
          </a:prstGeom>
          <a:noFill/>
          <a:ln w="9525">
            <a:noFill/>
          </a:ln>
        </p:spPr>
        <p:txBody>
          <a:bodyPr wrap="square" anchor="t" anchorCtr="0">
            <a:spAutoFit/>
          </a:bodyPr>
          <a:p>
            <a:pPr fontAlgn="auto">
              <a:lnSpc>
                <a:spcPct val="100000"/>
              </a:lnSpc>
              <a:spcBef>
                <a:spcPts val="0"/>
              </a:spcBef>
              <a:spcAft>
                <a:spcPts val="0"/>
              </a:spcAft>
            </a:pPr>
            <a:r>
              <a:rPr sz="3200" b="1">
                <a:ea typeface="宋体" panose="02010600030101010101" pitchFamily="2" charset="-122"/>
              </a:rPr>
              <a:t>本文以叙事为主</a:t>
            </a:r>
            <a:r>
              <a:rPr lang="zh-CN" sz="3200" b="1" dirty="0">
                <a:latin typeface="Arial" panose="020B0604020202020204" pitchFamily="34" charset="0"/>
                <a:ea typeface="宋体" panose="02010600030101010101" pitchFamily="2" charset="-122"/>
                <a:sym typeface="宋体" panose="02010600030101010101" pitchFamily="2" charset="-122"/>
              </a:rPr>
              <a:t>,其中</a:t>
            </a:r>
            <a:r>
              <a:rPr lang="zh-CN" altLang="en-US" sz="3200" b="1" dirty="0">
                <a:latin typeface="Arial" panose="020B0604020202020204" pitchFamily="34" charset="0"/>
                <a:ea typeface="宋体" panose="02010600030101010101" pitchFamily="2" charset="-122"/>
                <a:sym typeface="+mn-ea"/>
              </a:rPr>
              <a:t>穿插了一些写景的语句</a:t>
            </a:r>
            <a:r>
              <a:rPr 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ea typeface="宋体" panose="02010600030101010101" pitchFamily="2" charset="-122"/>
              </a:rPr>
              <a:t>把它们找出来</a:t>
            </a:r>
            <a:r>
              <a:rPr 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ea typeface="宋体" panose="02010600030101010101" pitchFamily="2" charset="-122"/>
              </a:rPr>
              <a:t>品味这些景物描写的作用。</a:t>
            </a:r>
            <a:endParaRPr lang="zh-CN" sz="3200" b="1" dirty="0">
              <a:ea typeface="宋体" panose="02010600030101010101" pitchFamily="2" charset="-122"/>
            </a:endParaRPr>
          </a:p>
        </p:txBody>
      </p:sp>
      <p:sp>
        <p:nvSpPr>
          <p:cNvPr id="80902" name="TextBox 4"/>
          <p:cNvSpPr txBox="1"/>
          <p:nvPr/>
        </p:nvSpPr>
        <p:spPr>
          <a:xfrm>
            <a:off x="830580" y="1986915"/>
            <a:ext cx="10749280" cy="1419225"/>
          </a:xfrm>
          <a:prstGeom prst="rect">
            <a:avLst/>
          </a:prstGeom>
          <a:noFill/>
          <a:ln w="9525">
            <a:noFill/>
          </a:ln>
        </p:spPr>
        <p:txBody>
          <a:bodyPr wrap="square" lIns="91424" tIns="45712" rIns="91424" bIns="45712" anchor="t" anchorCtr="0">
            <a:spAutoFit/>
          </a:bodyPr>
          <a:p>
            <a:pPr defTabSz="913130">
              <a:lnSpc>
                <a:spcPct val="90000"/>
              </a:lnSpc>
              <a:spcBef>
                <a:spcPct val="50000"/>
              </a:spcBef>
            </a:pPr>
            <a:r>
              <a:rPr lang="en-US" altLang="zh-CN" sz="28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这</a:t>
            </a:r>
            <a:r>
              <a:rPr lang="zh-CN" altLang="en-US" sz="3200" b="1" dirty="0">
                <a:latin typeface="楷体" panose="02010609060101010101" pitchFamily="49" charset="-122"/>
                <a:ea typeface="楷体" panose="02010609060101010101" pitchFamily="49" charset="-122"/>
              </a:rPr>
              <a:t>南方的初春的田野！大块儿小块儿的新绿随意地铺着</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楷体" panose="02010609060101010101" pitchFamily="49" charset="-122"/>
                <a:ea typeface="楷体" panose="02010609060101010101" pitchFamily="49" charset="-122"/>
              </a:rPr>
              <a:t>有的浓</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楷体" panose="02010609060101010101" pitchFamily="49" charset="-122"/>
                <a:ea typeface="楷体" panose="02010609060101010101" pitchFamily="49" charset="-122"/>
              </a:rPr>
              <a:t>有的淡；树枝上的嫩芽儿也密了；田里的冬水也咕咕地起着水泡</a:t>
            </a:r>
            <a:r>
              <a:rPr lang="en-US" altLang="zh-CN" sz="3200" b="1">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这一切都使人想着一样东西</a:t>
            </a:r>
            <a:r>
              <a:rPr lang="en-US" altLang="zh-CN" sz="3200" b="1">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生命。 </a:t>
            </a:r>
            <a:endParaRPr lang="zh-CN" altLang="en-US" sz="3200" b="1" dirty="0">
              <a:latin typeface="楷体" panose="02010609060101010101" pitchFamily="49" charset="-122"/>
              <a:ea typeface="楷体" panose="02010609060101010101" pitchFamily="49" charset="-122"/>
            </a:endParaRPr>
          </a:p>
        </p:txBody>
      </p:sp>
      <p:sp>
        <p:nvSpPr>
          <p:cNvPr id="18438" name="矩形 2"/>
          <p:cNvSpPr/>
          <p:nvPr/>
        </p:nvSpPr>
        <p:spPr>
          <a:xfrm>
            <a:off x="830580" y="3406140"/>
            <a:ext cx="10542270" cy="975995"/>
          </a:xfrm>
          <a:prstGeom prst="rect">
            <a:avLst/>
          </a:prstGeom>
          <a:noFill/>
          <a:ln w="9525">
            <a:noFill/>
          </a:ln>
        </p:spPr>
        <p:txBody>
          <a:bodyPr wrap="square" lIns="91424" tIns="45712" rIns="91424" bIns="45712" anchor="t" anchorCtr="0">
            <a:spAutoFit/>
          </a:bodyPr>
          <a:p>
            <a:pPr defTabSz="913130">
              <a:lnSpc>
                <a:spcPct val="90000"/>
              </a:lnSpc>
              <a:spcBef>
                <a:spcPct val="50000"/>
              </a:spcBef>
            </a:pPr>
            <a:r>
              <a:rPr lang="en-US" altLang="zh-CN" sz="2800" b="1">
                <a:latin typeface="楷体" panose="02010609060101010101" pitchFamily="49" charset="-122"/>
                <a:ea typeface="楷体" panose="02010609060101010101" pitchFamily="49" charset="-122"/>
              </a:rPr>
              <a:t>    </a:t>
            </a:r>
            <a:r>
              <a:rPr lang="zh-CN" altLang="en-US" sz="3200" b="1" dirty="0">
                <a:solidFill>
                  <a:schemeClr val="tx1"/>
                </a:solidFill>
                <a:uFillTx/>
                <a:latin typeface="楷体" panose="02010609060101010101" pitchFamily="49" charset="-122"/>
                <a:ea typeface="楷体" panose="02010609060101010101" pitchFamily="49" charset="-122"/>
              </a:rPr>
              <a:t>她的眼睛顺小路望过去：那里有金色的菜花</a:t>
            </a:r>
            <a:r>
              <a:rPr 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tx1"/>
                </a:solidFill>
                <a:uFillTx/>
                <a:latin typeface="楷体" panose="02010609060101010101" pitchFamily="49" charset="-122"/>
                <a:ea typeface="楷体" panose="02010609060101010101" pitchFamily="49" charset="-122"/>
              </a:rPr>
              <a:t>两行整齐的桑树</a:t>
            </a:r>
            <a:r>
              <a:rPr 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tx1"/>
                </a:solidFill>
                <a:uFillTx/>
                <a:latin typeface="楷体" panose="02010609060101010101" pitchFamily="49" charset="-122"/>
                <a:ea typeface="楷体" panose="02010609060101010101" pitchFamily="49" charset="-122"/>
              </a:rPr>
              <a:t>尽头一口水波粼粼的鱼塘。 </a:t>
            </a:r>
            <a:endParaRPr lang="zh-CN" altLang="en-US" sz="3200" b="1" dirty="0">
              <a:solidFill>
                <a:schemeClr val="tx1"/>
              </a:solidFill>
              <a:uFillTx/>
              <a:latin typeface="楷体" panose="02010609060101010101" pitchFamily="49" charset="-122"/>
              <a:ea typeface="楷体" panose="02010609060101010101" pitchFamily="49" charset="-122"/>
            </a:endParaRPr>
          </a:p>
        </p:txBody>
      </p:sp>
      <p:sp>
        <p:nvSpPr>
          <p:cNvPr id="23556" name="矩形 24581"/>
          <p:cNvSpPr/>
          <p:nvPr/>
        </p:nvSpPr>
        <p:spPr>
          <a:xfrm>
            <a:off x="892175" y="4382135"/>
            <a:ext cx="10688320" cy="1076325"/>
          </a:xfrm>
          <a:prstGeom prst="rect">
            <a:avLst/>
          </a:prstGeom>
          <a:noFill/>
          <a:ln w="9525">
            <a:noFill/>
          </a:ln>
        </p:spPr>
        <p:txBody>
          <a:bodyPr wrap="square" anchor="t" anchorCtr="0">
            <a:spAutoFit/>
          </a:bodyPr>
          <a:p>
            <a:r>
              <a:rPr lang="en-US" altLang="zh-CN" sz="2800" b="1" dirty="0">
                <a:latin typeface="Arial" panose="020B0604020202020204" pitchFamily="34" charset="0"/>
                <a:ea typeface="宋体" panose="02010600030101010101" pitchFamily="2" charset="-122"/>
              </a:rPr>
              <a:t>        </a:t>
            </a:r>
            <a:r>
              <a:rPr lang="zh-CN" altLang="en-US" sz="3200" b="1" dirty="0">
                <a:solidFill>
                  <a:srgbClr val="0000FF"/>
                </a:solidFill>
                <a:latin typeface="Arial" panose="020B0604020202020204" pitchFamily="34" charset="0"/>
                <a:ea typeface="宋体" panose="02010600030101010101" pitchFamily="2" charset="-122"/>
              </a:rPr>
              <a:t>这些景物描写</a:t>
            </a:r>
            <a:r>
              <a:rPr lang="zh-CN" altLang="en-US" sz="3200" b="1" dirty="0">
                <a:solidFill>
                  <a:srgbClr val="F70F30"/>
                </a:solidFill>
                <a:latin typeface="Arial" panose="020B0604020202020204" pitchFamily="34" charset="0"/>
                <a:ea typeface="宋体" panose="02010600030101010101" pitchFamily="2" charset="-122"/>
              </a:rPr>
              <a:t>点染了春天的美丽和生机</a:t>
            </a:r>
            <a:r>
              <a:rPr lang="en-US" altLang="zh-CN" sz="32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70F30"/>
                </a:solidFill>
                <a:latin typeface="Arial" panose="020B0604020202020204" pitchFamily="34" charset="0"/>
                <a:ea typeface="宋体" panose="02010600030101010101" pitchFamily="2" charset="-122"/>
                <a:sym typeface="宋体" panose="02010600030101010101" pitchFamily="2" charset="-122"/>
              </a:rPr>
              <a:t>传达出万物复苏的生命感慨</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宋体" panose="02010600030101010101" pitchFamily="2" charset="-122"/>
              </a:rPr>
              <a:t>还</a:t>
            </a:r>
            <a:r>
              <a:rPr lang="zh-CN" altLang="en-US" sz="3200" b="1">
                <a:solidFill>
                  <a:srgbClr val="F70F30"/>
                </a:solidFill>
                <a:latin typeface="Arial" panose="020B0604020202020204" pitchFamily="34" charset="0"/>
                <a:ea typeface="宋体" panose="02010600030101010101" pitchFamily="2" charset="-122"/>
                <a:sym typeface="宋体" panose="02010600030101010101" pitchFamily="2" charset="-122"/>
              </a:rPr>
              <a:t>展现</a:t>
            </a:r>
            <a:r>
              <a:rPr lang="zh-CN" altLang="en-US" sz="3200" b="1" dirty="0">
                <a:solidFill>
                  <a:srgbClr val="F70F30"/>
                </a:solidFill>
                <a:latin typeface="Arial" panose="020B0604020202020204" pitchFamily="34" charset="0"/>
                <a:ea typeface="宋体" panose="02010600030101010101" pitchFamily="2" charset="-122"/>
              </a:rPr>
              <a:t>了一家人散步的美好情景和幸福心情</a:t>
            </a:r>
            <a:r>
              <a:rPr lang="zh-CN" altLang="en-US" sz="3200" b="1" dirty="0">
                <a:solidFill>
                  <a:srgbClr val="0000FF"/>
                </a:solidFill>
                <a:latin typeface="Arial" panose="020B0604020202020204" pitchFamily="34" charset="0"/>
                <a:ea typeface="宋体" panose="02010600030101010101" pitchFamily="2" charset="-122"/>
              </a:rPr>
              <a:t>。</a:t>
            </a:r>
            <a:endParaRPr lang="zh-CN" altLang="en-US" sz="3200" b="1" dirty="0">
              <a:solidFill>
                <a:srgbClr val="0000FF"/>
              </a:solidFill>
              <a:latin typeface="Arial" panose="020B0604020202020204" pitchFamily="34" charset="0"/>
              <a:ea typeface="宋体" panose="02010600030101010101" pitchFamily="2"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902">
                                            <p:txEl>
                                              <p:charRg st="0" end="80"/>
                                            </p:txEl>
                                          </p:spTgt>
                                        </p:tgtEl>
                                        <p:attrNameLst>
                                          <p:attrName>style.visibility</p:attrName>
                                        </p:attrNameLst>
                                      </p:cBhvr>
                                      <p:to>
                                        <p:strVal val="visible"/>
                                      </p:to>
                                    </p:set>
                                    <p:animEffect transition="in" filter="blinds(horizontal)">
                                      <p:cBhvr>
                                        <p:cTn id="7" dur="500"/>
                                        <p:tgtEl>
                                          <p:spTgt spid="80902">
                                            <p:txEl>
                                              <p:charRg st="0" end="8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8438"/>
                                        </p:tgtEl>
                                        <p:attrNameLst>
                                          <p:attrName>style.visibility</p:attrName>
                                        </p:attrNameLst>
                                      </p:cBhvr>
                                      <p:to>
                                        <p:strVal val="visible"/>
                                      </p:to>
                                    </p:set>
                                    <p:anim calcmode="lin" valueType="num">
                                      <p:cBhvr>
                                        <p:cTn id="12" dur="500" fill="hold"/>
                                        <p:tgtEl>
                                          <p:spTgt spid="18438"/>
                                        </p:tgtEl>
                                        <p:attrNameLst>
                                          <p:attrName>ppt_x</p:attrName>
                                        </p:attrNameLst>
                                      </p:cBhvr>
                                      <p:tavLst>
                                        <p:tav tm="0">
                                          <p:val>
                                            <p:strVal val="#ppt_x"/>
                                          </p:val>
                                        </p:tav>
                                        <p:tav tm="100000">
                                          <p:val>
                                            <p:strVal val="#ppt_x"/>
                                          </p:val>
                                        </p:tav>
                                      </p:tavLst>
                                    </p:anim>
                                    <p:anim calcmode="lin" valueType="num">
                                      <p:cBhvr>
                                        <p:cTn id="13"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556"/>
                                        </p:tgtEl>
                                        <p:attrNameLst>
                                          <p:attrName>style.visibility</p:attrName>
                                        </p:attrNameLst>
                                      </p:cBhvr>
                                      <p:to>
                                        <p:strVal val="visible"/>
                                      </p:to>
                                    </p:set>
                                    <p:anim calcmode="lin" valueType="num">
                                      <p:cBhvr additive="base">
                                        <p:cTn id="18" dur="500" fill="hold"/>
                                        <p:tgtEl>
                                          <p:spTgt spid="23556"/>
                                        </p:tgtEl>
                                        <p:attrNameLst>
                                          <p:attrName>ppt_x</p:attrName>
                                        </p:attrNameLst>
                                      </p:cBhvr>
                                      <p:tavLst>
                                        <p:tav tm="0">
                                          <p:val>
                                            <p:strVal val="#ppt_x"/>
                                          </p:val>
                                        </p:tav>
                                        <p:tav tm="100000">
                                          <p:val>
                                            <p:strVal val="#ppt_x"/>
                                          </p:val>
                                        </p:tav>
                                      </p:tavLst>
                                    </p:anim>
                                    <p:anim calcmode="lin" valueType="num">
                                      <p:cBhvr additive="base">
                                        <p:cTn id="19"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2355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25601" name="Text Box 2"/>
          <p:cNvSpPr txBox="1"/>
          <p:nvPr/>
        </p:nvSpPr>
        <p:spPr>
          <a:xfrm>
            <a:off x="2625725" y="255588"/>
            <a:ext cx="7820025" cy="922020"/>
          </a:xfrm>
          <a:prstGeom prst="rect">
            <a:avLst/>
          </a:prstGeom>
          <a:noFill/>
          <a:ln w="9525">
            <a:noFill/>
          </a:ln>
        </p:spPr>
        <p:txBody>
          <a:bodyPr anchor="t" anchorCtr="0">
            <a:spAutoFit/>
          </a:bodyPr>
          <a:p>
            <a:pPr>
              <a:lnSpc>
                <a:spcPct val="150000"/>
              </a:lnSpc>
            </a:pPr>
            <a:r>
              <a:rPr lang="zh-CN" altLang="en-US" sz="3600" b="1" dirty="0">
                <a:solidFill>
                  <a:srgbClr val="000000"/>
                </a:solidFill>
                <a:latin typeface="宋体" panose="02010600030101010101" pitchFamily="2" charset="-122"/>
                <a:ea typeface="宋体" panose="02010600030101010101" pitchFamily="2" charset="-122"/>
              </a:rPr>
              <a:t>板书设计</a:t>
            </a:r>
            <a:endParaRPr lang="zh-CN" altLang="en-US" sz="3600" b="1" dirty="0">
              <a:solidFill>
                <a:srgbClr val="000000"/>
              </a:solidFill>
              <a:latin typeface="宋体" panose="02010600030101010101" pitchFamily="2" charset="-122"/>
              <a:ea typeface="宋体" panose="02010600030101010101" pitchFamily="2" charset="-122"/>
            </a:endParaRPr>
          </a:p>
        </p:txBody>
      </p:sp>
      <p:pic>
        <p:nvPicPr>
          <p:cNvPr id="25602" name="Picture 3"/>
          <p:cNvPicPr>
            <a:picLocks noChangeAspect="1"/>
          </p:cNvPicPr>
          <p:nvPr/>
        </p:nvPicPr>
        <p:blipFill>
          <a:blip r:embed="rId1"/>
          <a:stretch>
            <a:fillRect/>
          </a:stretch>
        </p:blipFill>
        <p:spPr>
          <a:xfrm>
            <a:off x="2063750" y="1125538"/>
            <a:ext cx="7848600" cy="4864100"/>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342900" y="657860"/>
            <a:ext cx="2383155" cy="713740"/>
            <a:chOff x="2356" y="640"/>
            <a:chExt cx="3471" cy="1124"/>
          </a:xfrm>
        </p:grpSpPr>
        <p:sp>
          <p:nvSpPr>
            <p:cNvPr id="4"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6"/>
            <p:cNvSpPr txBox="1"/>
            <p:nvPr/>
          </p:nvSpPr>
          <p:spPr>
            <a:xfrm>
              <a:off x="2644" y="741"/>
              <a:ext cx="2895" cy="923"/>
            </a:xfrm>
            <a:prstGeom prst="rect">
              <a:avLst/>
            </a:prstGeom>
            <a:noFill/>
          </p:spPr>
          <p:txBody>
            <a:bodyPr wrap="square" lIns="94531" tIns="47265" rIns="94531" bIns="47265" rtlCol="0">
              <a:spAutoFit/>
            </a:bodyPr>
            <a:p>
              <a:pPr algn="dist"/>
              <a:r>
                <a:rPr lang="zh-CN" altLang="en-US" sz="3200" b="1" dirty="0" smtClean="0">
                  <a:solidFill>
                    <a:schemeClr val="bg1"/>
                  </a:solidFill>
                  <a:latin typeface="思源宋体 CN SemiBold" panose="02020600000000000000" charset="-122"/>
                  <a:ea typeface="思源宋体 CN SemiBold" panose="02020600000000000000" charset="-122"/>
                </a:rPr>
                <a:t>大词小用</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Rectangle 3"/>
          <p:cNvSpPr>
            <a:spLocks noGrp="1" noRot="1" noChangeArrowheads="1"/>
          </p:cNvSpPr>
          <p:nvPr/>
        </p:nvSpPr>
        <p:spPr>
          <a:xfrm>
            <a:off x="2916555" y="441960"/>
            <a:ext cx="8820785" cy="10109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00000"/>
              </a:lnSpc>
              <a:buNone/>
            </a:pPr>
            <a:r>
              <a:rPr lang="zh-CN" altLang="en-US" sz="3200" b="1" dirty="0" smtClean="0">
                <a:solidFill>
                  <a:srgbClr val="FF0000"/>
                </a:solidFill>
                <a:latin typeface="宋体" panose="02010600030101010101" pitchFamily="2" charset="-122"/>
                <a:ea typeface="宋体" panose="02010600030101010101" pitchFamily="2" charset="-122"/>
              </a:rPr>
              <a:t>大词小用、</a:t>
            </a:r>
            <a:r>
              <a:rPr lang="zh-CN" altLang="en-US" sz="3200" b="1" dirty="0" smtClean="0">
                <a:solidFill>
                  <a:srgbClr val="FF0000"/>
                </a:solidFill>
                <a:latin typeface="宋体" panose="02010600030101010101" pitchFamily="2" charset="-122"/>
                <a:ea typeface="宋体" panose="02010600030101010101" pitchFamily="2" charset="-122"/>
                <a:sym typeface="+mn-ea"/>
              </a:rPr>
              <a:t>小题大做</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宋体" panose="02010600030101010101" pitchFamily="2" charset="-122"/>
              </a:rPr>
              <a:t>是本文的显著特点</a:t>
            </a:r>
            <a:r>
              <a:rPr lang="zh-CN" altLang="en-US" sz="3200" b="1" dirty="0" smtClean="0">
                <a:solidFill>
                  <a:schemeClr val="tx1"/>
                </a:solidFill>
                <a:latin typeface="宋体" panose="02010600030101010101" pitchFamily="2" charset="-122"/>
                <a:ea typeface="宋体" panose="02010600030101010101" pitchFamily="2" charset="-122"/>
              </a:rPr>
              <a:t>。从文中找出相关例句</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dirty="0" smtClean="0">
                <a:solidFill>
                  <a:schemeClr val="tx1"/>
                </a:solidFill>
                <a:latin typeface="宋体" panose="02010600030101010101" pitchFamily="2" charset="-122"/>
                <a:ea typeface="宋体" panose="02010600030101010101" pitchFamily="2" charset="-122"/>
              </a:rPr>
              <a:t>分析这样用有怎样的表达效果？</a:t>
            </a:r>
            <a:endParaRPr lang="zh-CN" altLang="en-US" sz="3200" b="1" dirty="0" smtClean="0">
              <a:solidFill>
                <a:schemeClr val="tx1"/>
              </a:solidFill>
              <a:latin typeface="宋体" panose="02010600030101010101" pitchFamily="2" charset="-122"/>
              <a:ea typeface="宋体" panose="02010600030101010101" pitchFamily="2" charset="-122"/>
            </a:endParaRPr>
          </a:p>
        </p:txBody>
      </p:sp>
      <p:sp>
        <p:nvSpPr>
          <p:cNvPr id="126979" name="Rectangle 3"/>
          <p:cNvSpPr>
            <a:spLocks noGrp="1" noRot="1" noChangeArrowheads="1"/>
          </p:cNvSpPr>
          <p:nvPr>
            <p:ph idx="1"/>
          </p:nvPr>
        </p:nvSpPr>
        <p:spPr bwMode="auto">
          <a:xfrm>
            <a:off x="845820" y="4380865"/>
            <a:ext cx="10754995" cy="7645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p>
            <a:pPr algn="just">
              <a:lnSpc>
                <a:spcPct val="100000"/>
              </a:lnSpc>
              <a:buFont typeface="Wingdings" panose="05000000000000000000" pitchFamily="2" charset="2"/>
              <a:buNone/>
            </a:pPr>
            <a:r>
              <a:rPr lang="zh-CN" altLang="en-US" sz="3200" b="1" dirty="0" smtClean="0">
                <a:latin typeface="宋体" panose="02010600030101010101" pitchFamily="2" charset="-122"/>
                <a:ea typeface="宋体" panose="02010600030101010101" pitchFamily="2" charset="-122"/>
                <a:cs typeface="宋体" panose="02010600030101010101" pitchFamily="2" charset="-122"/>
              </a:rPr>
              <a:t>③结尾说</a:t>
            </a:r>
            <a:r>
              <a:rPr lang="zh-CN" altLang="en-US" sz="32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好像我背上的同她背上的加起来</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就是整个世界</a:t>
            </a:r>
            <a:r>
              <a:rPr lang="zh-CN" altLang="en-US" sz="3200" b="1" dirty="0" smtClean="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a:t>
            </a:r>
            <a:endParaRPr lang="zh-CN" altLang="en-US" sz="3200"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6" name="Rectangle 3"/>
          <p:cNvSpPr>
            <a:spLocks noGrp="1" noRot="1" noChangeArrowheads="1"/>
          </p:cNvSpPr>
          <p:nvPr/>
        </p:nvSpPr>
        <p:spPr bwMode="auto">
          <a:xfrm>
            <a:off x="845820" y="1917700"/>
            <a:ext cx="10754995" cy="1695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Wingdings" panose="05000000000000000000" pitchFamily="2" charset="2"/>
              <a:buNone/>
            </a:pPr>
            <a:r>
              <a:rPr lang="en-US" altLang="zh-CN" sz="3200" b="1" dirty="0" smtClean="0">
                <a:latin typeface="宋体" panose="02010600030101010101" pitchFamily="2" charset="-122"/>
                <a:ea typeface="宋体" panose="02010600030101010101" pitchFamily="2" charset="-122"/>
                <a:cs typeface="宋体" panose="02010600030101010101" pitchFamily="2" charset="-122"/>
              </a:rPr>
              <a:t>①</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把母亲要走大路</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儿子要走小路</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说成</a:t>
            </a:r>
            <a:r>
              <a:rPr lang="zh-CN" altLang="en-US" sz="3200" b="1" dirty="0" smtClean="0">
                <a:solidFill>
                  <a:schemeClr val="tx1">
                    <a:lumMod val="75000"/>
                    <a:lumOff val="25000"/>
                  </a:schemeClr>
                </a:solidFill>
                <a:uFillTx/>
                <a:latin typeface="Arial" panose="020B0604020202020204" pitchFamily="34" charset="0"/>
                <a:ea typeface="SimSun-ExtB" panose="02010609060101010101" pitchFamily="49" charset="-122"/>
                <a:cs typeface="Arial" panose="020B0604020202020204" pitchFamily="34" charset="0"/>
              </a:rPr>
              <a:t>“分歧”</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a:t>
            </a:r>
            <a:endParaRPr lang="en-US" altLang="zh-CN" sz="3200" b="1" dirty="0" smtClean="0">
              <a:latin typeface="宋体" panose="02010600030101010101" pitchFamily="2" charset="-122"/>
              <a:ea typeface="宋体" panose="02010600030101010101" pitchFamily="2" charset="-122"/>
              <a:cs typeface="宋体" panose="02010600030101010101" pitchFamily="2" charset="-122"/>
            </a:endParaRPr>
          </a:p>
          <a:p>
            <a:pPr algn="just">
              <a:lnSpc>
                <a:spcPct val="100000"/>
              </a:lnSpc>
              <a:buFont typeface="Wingdings" panose="05000000000000000000" pitchFamily="2" charset="2"/>
              <a:buNone/>
            </a:pPr>
            <a:r>
              <a:rPr lang="zh-CN" altLang="en-US" sz="3200" b="1" dirty="0" smtClean="0">
                <a:latin typeface="宋体" panose="02010600030101010101" pitchFamily="2" charset="-122"/>
                <a:ea typeface="宋体" panose="02010600030101010101" pitchFamily="2" charset="-122"/>
                <a:cs typeface="宋体" panose="02010600030101010101" pitchFamily="2" charset="-122"/>
              </a:rPr>
              <a:t>②面对</a:t>
            </a:r>
            <a:r>
              <a:rPr lang="zh-CN" altLang="en-US" sz="3200" b="1" dirty="0" smtClean="0">
                <a:uFillTx/>
                <a:latin typeface="Arial" panose="020B0604020202020204" pitchFamily="34" charset="0"/>
                <a:ea typeface="SimSun-ExtB" panose="02010609060101010101" pitchFamily="49" charset="-122"/>
                <a:cs typeface="Arial" panose="020B0604020202020204" pitchFamily="34" charset="0"/>
                <a:sym typeface="+mn-ea"/>
              </a:rPr>
              <a:t>“分歧”</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宋体" panose="02010600030101010101" pitchFamily="2" charset="-122"/>
              </a:rPr>
              <a:t>一霎时</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我感到了责任的重大</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mn-ea"/>
              </a:rPr>
              <a:t>就像领袖人物在严重关头时那样</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a:t>
            </a:r>
            <a:endParaRPr lang="zh-CN" altLang="en-US" sz="3200"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126980" name="Text Box 4"/>
          <p:cNvSpPr txBox="1">
            <a:spLocks noChangeArrowheads="1"/>
          </p:cNvSpPr>
          <p:nvPr/>
        </p:nvSpPr>
        <p:spPr bwMode="auto">
          <a:xfrm>
            <a:off x="1104066" y="3613220"/>
            <a:ext cx="9643533"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solidFill>
                  <a:srgbClr val="FF0000"/>
                </a:solidFill>
              </a:rPr>
              <a:t>大词</a:t>
            </a:r>
            <a:r>
              <a:rPr lang="zh-CN" altLang="en-US" sz="3200" b="1" dirty="0">
                <a:solidFill>
                  <a:srgbClr val="FF0000"/>
                </a:solidFill>
              </a:rPr>
              <a:t>小用</a:t>
            </a:r>
            <a:r>
              <a:rPr lang="zh-CN" altLang="en-US" sz="3200" b="1">
                <a:solidFill>
                  <a:srgbClr val="FF0000"/>
                </a:solidFill>
                <a:ea typeface="黑体" panose="02010609060101010101" charset="-122"/>
                <a:sym typeface="宋体" panose="02010600030101010101" pitchFamily="2" charset="-122"/>
              </a:rPr>
              <a:t>,</a:t>
            </a:r>
            <a:r>
              <a:rPr lang="zh-CN" altLang="en-US" sz="3200" b="1" dirty="0">
                <a:solidFill>
                  <a:srgbClr val="FF0000"/>
                </a:solidFill>
              </a:rPr>
              <a:t>增加了文章的幽默感和生活</a:t>
            </a:r>
            <a:r>
              <a:rPr lang="zh-CN" altLang="en-US" sz="3200" b="1" dirty="0" smtClean="0">
                <a:solidFill>
                  <a:srgbClr val="FF0000"/>
                </a:solidFill>
              </a:rPr>
              <a:t>情趣。</a:t>
            </a:r>
            <a:endParaRPr lang="zh-CN" altLang="en-US" sz="3200" b="1" dirty="0" smtClean="0">
              <a:solidFill>
                <a:srgbClr val="FF0000"/>
              </a:solidFill>
            </a:endParaRPr>
          </a:p>
        </p:txBody>
      </p:sp>
      <p:sp>
        <p:nvSpPr>
          <p:cNvPr id="7" name="Text Box 4"/>
          <p:cNvSpPr txBox="1">
            <a:spLocks noChangeArrowheads="1"/>
          </p:cNvSpPr>
          <p:nvPr/>
        </p:nvSpPr>
        <p:spPr bwMode="auto">
          <a:xfrm>
            <a:off x="1104265" y="4969510"/>
            <a:ext cx="1049718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solidFill>
                  <a:srgbClr val="0000FF"/>
                </a:solidFill>
                <a:latin typeface="宋体" panose="02010600030101010101" pitchFamily="2" charset="-122"/>
                <a:sym typeface="+mn-ea"/>
              </a:rPr>
              <a:t>似乎有点儿小题大做</a:t>
            </a:r>
            <a:r>
              <a:rPr lang="zh-CN" altLang="en-US" sz="3200" b="1">
                <a:solidFill>
                  <a:srgbClr val="0000FF"/>
                </a:solidFill>
                <a:ea typeface="黑体" panose="02010609060101010101" charset="-122"/>
                <a:sym typeface="宋体" panose="02010600030101010101" pitchFamily="2" charset="-122"/>
              </a:rPr>
              <a:t>,</a:t>
            </a:r>
            <a:r>
              <a:rPr lang="zh-CN" altLang="en-US" sz="3200" b="1">
                <a:solidFill>
                  <a:srgbClr val="0000FF"/>
                </a:solidFill>
                <a:latin typeface="宋体" panose="02010600030101010101" pitchFamily="2" charset="-122"/>
                <a:sym typeface="宋体" panose="02010600030101010101" pitchFamily="2" charset="-122"/>
              </a:rPr>
              <a:t>但</a:t>
            </a:r>
            <a:r>
              <a:rPr lang="zh-CN" altLang="en-US" sz="3200" b="1">
                <a:solidFill>
                  <a:srgbClr val="FF0000"/>
                </a:solidFill>
                <a:latin typeface="宋体" panose="02010600030101010101" pitchFamily="2" charset="-122"/>
                <a:sym typeface="宋体" panose="02010600030101010101" pitchFamily="2" charset="-122"/>
              </a:rPr>
              <a:t>这个结尾富含深意、</a:t>
            </a:r>
            <a:r>
              <a:rPr lang="zh-CN" altLang="en-US" sz="3200" b="1" dirty="0" smtClean="0">
                <a:solidFill>
                  <a:srgbClr val="FF0000"/>
                </a:solidFill>
              </a:rPr>
              <a:t>耐人寻味</a:t>
            </a:r>
            <a:r>
              <a:rPr lang="zh-CN" altLang="en-US" sz="3200" b="1">
                <a:solidFill>
                  <a:srgbClr val="FF0000"/>
                </a:solidFill>
                <a:ea typeface="黑体" panose="02010609060101010101" charset="-122"/>
                <a:sym typeface="宋体" panose="02010600030101010101" pitchFamily="2" charset="-122"/>
              </a:rPr>
              <a:t>,</a:t>
            </a:r>
            <a:r>
              <a:rPr lang="zh-CN" altLang="en-US" sz="3200" b="1" dirty="0" smtClean="0">
                <a:solidFill>
                  <a:srgbClr val="FF0000"/>
                </a:solidFill>
              </a:rPr>
              <a:t>使读者一下子领悟到中年人特有的心境和责任感</a:t>
            </a:r>
            <a:r>
              <a:rPr lang="zh-CN" altLang="en-US" sz="3200" b="1" dirty="0" smtClean="0">
                <a:solidFill>
                  <a:srgbClr val="FF0000"/>
                </a:solidFill>
              </a:rPr>
              <a:t>。</a:t>
            </a:r>
            <a:endParaRPr lang="zh-CN" altLang="en-US" sz="3200" b="1" dirty="0" smtClean="0">
              <a:solidFill>
                <a:srgbClr val="FF0000"/>
              </a:solidFill>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1"/>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126980"/>
                                        </p:tgtEl>
                                        <p:attrNameLst>
                                          <p:attrName>style.visibility</p:attrName>
                                        </p:attrNameLst>
                                      </p:cBhvr>
                                      <p:to>
                                        <p:strVal val="visible"/>
                                      </p:to>
                                    </p:set>
                                    <p:animEffect transition="in" filter="fade">
                                      <p:cBhvr>
                                        <p:cTn id="21" dur="1000"/>
                                        <p:tgtEl>
                                          <p:spTgt spid="126980"/>
                                        </p:tgtEl>
                                      </p:cBhvr>
                                    </p:animEffect>
                                    <p:anim calcmode="lin" valueType="num">
                                      <p:cBhvr>
                                        <p:cTn id="22" dur="1000" fill="hold"/>
                                        <p:tgtEl>
                                          <p:spTgt spid="126980"/>
                                        </p:tgtEl>
                                        <p:attrNameLst>
                                          <p:attrName>ppt_x</p:attrName>
                                        </p:attrNameLst>
                                      </p:cBhvr>
                                      <p:tavLst>
                                        <p:tav tm="0">
                                          <p:val>
                                            <p:strVal val="#ppt_x-.1"/>
                                          </p:val>
                                        </p:tav>
                                        <p:tav tm="100000">
                                          <p:val>
                                            <p:strVal val="#ppt_x"/>
                                          </p:val>
                                        </p:tav>
                                      </p:tavLst>
                                    </p:anim>
                                    <p:anim calcmode="lin" valueType="num">
                                      <p:cBhvr>
                                        <p:cTn id="23" dur="1000" fill="hold"/>
                                        <p:tgtEl>
                                          <p:spTgt spid="12698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26979">
                                            <p:txEl>
                                              <p:pRg st="0" end="0"/>
                                            </p:txEl>
                                          </p:spTgt>
                                        </p:tgtEl>
                                        <p:attrNameLst>
                                          <p:attrName>style.visibility</p:attrName>
                                        </p:attrNameLst>
                                      </p:cBhvr>
                                      <p:to>
                                        <p:strVal val="visible"/>
                                      </p:to>
                                    </p:set>
                                    <p:anim calcmode="lin" valueType="num">
                                      <p:cBhvr additive="base">
                                        <p:cTn id="28" dur="500" fill="hold"/>
                                        <p:tgtEl>
                                          <p:spTgt spid="126979">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69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0" presetClass="entr" presetSubtype="0" fill="hold" grpId="0" nodeType="clickEffect">
                                  <p:stCondLst>
                                    <p:cond delay="0"/>
                                  </p:stCondLst>
                                  <p:iterate type="lt">
                                    <p:tmPct val="10000"/>
                                  </p:iterate>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1"/>
                                          </p:val>
                                        </p:tav>
                                        <p:tav tm="100000">
                                          <p:val>
                                            <p:strVal val="#ppt_x"/>
                                          </p:val>
                                        </p:tav>
                                      </p:tavLst>
                                    </p:anim>
                                    <p:anim calcmode="lin" valueType="num">
                                      <p:cBhvr>
                                        <p:cTn id="36"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0" grpId="0"/>
      <p:bldP spid="126979" grpId="0" build="p"/>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1508" name="文本框 70662"/>
          <p:cNvSpPr txBox="1"/>
          <p:nvPr/>
        </p:nvSpPr>
        <p:spPr>
          <a:xfrm>
            <a:off x="3228340" y="657860"/>
            <a:ext cx="8534400" cy="1420495"/>
          </a:xfrm>
          <a:prstGeom prst="rect">
            <a:avLst/>
          </a:prstGeom>
          <a:noFill/>
          <a:ln w="9525">
            <a:noFill/>
          </a:ln>
        </p:spPr>
        <p:txBody>
          <a:bodyPr anchor="t" anchorCtr="0">
            <a:spAutoFit/>
          </a:bodyPr>
          <a:p>
            <a:pPr>
              <a:lnSpc>
                <a:spcPct val="90000"/>
              </a:lnSpc>
              <a:spcBef>
                <a:spcPct val="50000"/>
              </a:spcBef>
            </a:pPr>
            <a:r>
              <a:rPr lang="zh-CN" altLang="en-US" sz="3200" b="1" dirty="0">
                <a:latin typeface="宋体" panose="02010600030101010101" pitchFamily="2" charset="-122"/>
                <a:ea typeface="宋体" panose="02010600030101010101" pitchFamily="2" charset="-122"/>
              </a:rPr>
              <a:t>本文与</a:t>
            </a:r>
            <a:r>
              <a:rPr lang="en-US" altLang="zh-CN" sz="3200" b="1">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秋天的怀念</a:t>
            </a:r>
            <a:r>
              <a:rPr lang="en-US" altLang="zh-CN" sz="3200" b="1">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有着不同的感情基调</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与同学一起探究本文的感情基调</a:t>
            </a:r>
            <a:r>
              <a:rPr lang="en-US"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Arial" panose="020B0604020202020204" pitchFamily="34" charset="0"/>
                <a:ea typeface="宋体" panose="02010600030101010101" pitchFamily="2" charset="-122"/>
                <a:sym typeface="宋体" panose="02010600030101010101" pitchFamily="2" charset="-122"/>
              </a:rPr>
              <a:t>并试着通过朗读来准确传达作者的情感。</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p:txBody>
      </p:sp>
      <p:sp>
        <p:nvSpPr>
          <p:cNvPr id="34818" name="TextBox 1"/>
          <p:cNvSpPr txBox="1"/>
          <p:nvPr/>
        </p:nvSpPr>
        <p:spPr>
          <a:xfrm>
            <a:off x="1056640" y="2470785"/>
            <a:ext cx="10396855" cy="1076325"/>
          </a:xfrm>
          <a:prstGeom prst="rect">
            <a:avLst/>
          </a:prstGeom>
          <a:noFill/>
          <a:ln w="9525">
            <a:noFill/>
          </a:ln>
        </p:spPr>
        <p:txBody>
          <a:bodyPr wrap="square" anchor="t" anchorCtr="0">
            <a:spAutoFit/>
          </a:bodyPr>
          <a:p>
            <a:r>
              <a:rPr lang="en-US" altLang="zh-CN" sz="3200" b="1">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秋天的怀念</a:t>
            </a:r>
            <a:r>
              <a:rPr lang="en-US" altLang="zh-CN" sz="3200" b="1">
                <a:solidFill>
                  <a:srgbClr val="0000FF"/>
                </a:solidFill>
                <a:latin typeface="楷体" panose="02010609060101010101" pitchFamily="49" charset="-122"/>
                <a:ea typeface="楷体" panose="02010609060101010101" pitchFamily="49" charset="-122"/>
              </a:rPr>
              <a:t>》</a:t>
            </a:r>
            <a:r>
              <a:rPr lang="zh-CN" altLang="en-US" sz="3200" b="1">
                <a:solidFill>
                  <a:srgbClr val="0000FF"/>
                </a:solidFill>
                <a:latin typeface="楷体" panose="02010609060101010101" pitchFamily="49" charset="-122"/>
                <a:ea typeface="楷体" panose="02010609060101010101" pitchFamily="49" charset="-122"/>
              </a:rPr>
              <a:t>的感情基调是</a:t>
            </a:r>
            <a:r>
              <a:rPr lang="zh-CN" altLang="en-US" sz="3200" b="1" dirty="0">
                <a:solidFill>
                  <a:srgbClr val="0000FF"/>
                </a:solidFill>
                <a:latin typeface="楷体_GB2312" pitchFamily="49" charset="-122"/>
                <a:ea typeface="楷体_GB2312" pitchFamily="49" charset="-122"/>
              </a:rPr>
              <a:t>：</a:t>
            </a:r>
            <a:r>
              <a:rPr lang="zh-CN" altLang="en-US" sz="3200" b="1" dirty="0">
                <a:solidFill>
                  <a:srgbClr val="FF0000"/>
                </a:solidFill>
                <a:latin typeface="楷体_GB2312" pitchFamily="49" charset="-122"/>
                <a:ea typeface="楷体_GB2312" pitchFamily="49" charset="-122"/>
              </a:rPr>
              <a:t>沉痛、感伤、悲愤、压抑</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楷体_GB2312" pitchFamily="49" charset="-122"/>
                <a:ea typeface="楷体_GB2312" pitchFamily="49" charset="-122"/>
              </a:rPr>
              <a:t>结尾处又有一种</a:t>
            </a:r>
            <a:r>
              <a:rPr lang="zh-CN" altLang="en-US" sz="3200" b="1" dirty="0">
                <a:solidFill>
                  <a:srgbClr val="F70F30"/>
                </a:solidFill>
                <a:latin typeface="楷体_GB2312" pitchFamily="49" charset="-122"/>
                <a:ea typeface="楷体_GB2312" pitchFamily="49" charset="-122"/>
              </a:rPr>
              <a:t>达观释然的宁静</a:t>
            </a:r>
            <a:r>
              <a:rPr lang="zh-CN" altLang="en-US" sz="3200" b="1" dirty="0">
                <a:solidFill>
                  <a:srgbClr val="0000FF"/>
                </a:solidFill>
                <a:latin typeface="楷体_GB2312" pitchFamily="49" charset="-122"/>
                <a:ea typeface="楷体_GB2312" pitchFamily="49" charset="-122"/>
              </a:rPr>
              <a:t>。</a:t>
            </a:r>
            <a:endParaRPr lang="zh-CN" altLang="en-US" sz="3200" b="1" dirty="0">
              <a:solidFill>
                <a:srgbClr val="0000FF"/>
              </a:solidFill>
              <a:latin typeface="楷体_GB2312" pitchFamily="49" charset="-122"/>
              <a:ea typeface="楷体_GB2312" pitchFamily="49" charset="-122"/>
            </a:endParaRPr>
          </a:p>
        </p:txBody>
      </p:sp>
      <p:sp>
        <p:nvSpPr>
          <p:cNvPr id="34819" name="TextBox 1"/>
          <p:cNvSpPr txBox="1"/>
          <p:nvPr/>
        </p:nvSpPr>
        <p:spPr>
          <a:xfrm>
            <a:off x="1164590" y="3692525"/>
            <a:ext cx="10448925" cy="1076325"/>
          </a:xfrm>
          <a:prstGeom prst="rect">
            <a:avLst/>
          </a:prstGeom>
          <a:noFill/>
          <a:ln w="9525">
            <a:noFill/>
          </a:ln>
        </p:spPr>
        <p:txBody>
          <a:bodyPr wrap="square" anchor="t" anchorCtr="0">
            <a:spAutoFit/>
          </a:bodyPr>
          <a:p>
            <a:r>
              <a:rPr lang="zh-CN" altLang="en-US" sz="3200" b="1" dirty="0">
                <a:solidFill>
                  <a:srgbClr val="0000FF"/>
                </a:solidFill>
                <a:latin typeface="楷体" panose="02010609060101010101" pitchFamily="49" charset="-122"/>
                <a:ea typeface="楷体" panose="02010609060101010101" pitchFamily="49" charset="-122"/>
              </a:rPr>
              <a:t>《散步》的感情基调</a:t>
            </a:r>
            <a:r>
              <a:rPr lang="zh-CN" altLang="en-US" sz="3200" b="1" dirty="0">
                <a:solidFill>
                  <a:srgbClr val="0000FF"/>
                </a:solidFill>
                <a:latin typeface="楷体_GB2312" pitchFamily="49" charset="-122"/>
                <a:ea typeface="楷体_GB2312" pitchFamily="49" charset="-122"/>
                <a:sym typeface="宋体" panose="02010600030101010101" pitchFamily="2" charset="-122"/>
              </a:rPr>
              <a:t>：</a:t>
            </a:r>
            <a:r>
              <a:rPr lang="zh-CN" altLang="en-US" sz="3200" b="1" dirty="0">
                <a:solidFill>
                  <a:srgbClr val="F70F30"/>
                </a:solidFill>
                <a:latin typeface="楷体_GB2312" pitchFamily="49" charset="-122"/>
                <a:ea typeface="楷体_GB2312" pitchFamily="49" charset="-122"/>
                <a:sym typeface="宋体" panose="02010600030101010101" pitchFamily="2" charset="-122"/>
              </a:rPr>
              <a:t>清新、明朗、</a:t>
            </a:r>
            <a:r>
              <a:rPr lang="zh-CN" altLang="en-US" sz="3200" b="1" dirty="0">
                <a:solidFill>
                  <a:srgbClr val="FF0000"/>
                </a:solidFill>
                <a:latin typeface="楷体_GB2312" pitchFamily="49" charset="-122"/>
                <a:ea typeface="楷体_GB2312" pitchFamily="49" charset="-122"/>
                <a:sym typeface="宋体" panose="02010600030101010101" pitchFamily="2" charset="-122"/>
              </a:rPr>
              <a:t>愉悦、亲切、舒缓、从容</a:t>
            </a:r>
            <a:r>
              <a:rPr lang="en-US" altLang="zh-CN" sz="3200" b="1">
                <a:solidFill>
                  <a:srgbClr val="0000FF"/>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0000FF"/>
                </a:solidFill>
                <a:latin typeface="楷体_GB2312" pitchFamily="49" charset="-122"/>
                <a:ea typeface="楷体_GB2312" pitchFamily="49" charset="-122"/>
                <a:sym typeface="宋体" panose="02010600030101010101" pitchFamily="2" charset="-122"/>
              </a:rPr>
              <a:t>有些语句也有</a:t>
            </a:r>
            <a:r>
              <a:rPr lang="zh-CN" altLang="en-US" sz="3200" b="1" dirty="0">
                <a:solidFill>
                  <a:srgbClr val="FF0000"/>
                </a:solidFill>
                <a:latin typeface="楷体_GB2312" pitchFamily="49" charset="-122"/>
                <a:ea typeface="楷体_GB2312" pitchFamily="49" charset="-122"/>
                <a:sym typeface="宋体" panose="02010600030101010101" pitchFamily="2" charset="-122"/>
              </a:rPr>
              <a:t>含蓄</a:t>
            </a:r>
            <a:r>
              <a:rPr lang="zh-CN" altLang="en-US" sz="3200" b="1" dirty="0">
                <a:solidFill>
                  <a:srgbClr val="0000FF"/>
                </a:solidFill>
                <a:latin typeface="楷体_GB2312" pitchFamily="49" charset="-122"/>
                <a:ea typeface="楷体_GB2312" pitchFamily="49" charset="-122"/>
                <a:sym typeface="宋体" panose="02010600030101010101" pitchFamily="2" charset="-122"/>
              </a:rPr>
              <a:t>未言的深意。</a:t>
            </a:r>
            <a:endParaRPr lang="zh-CN" altLang="en-US" sz="3200" b="1" dirty="0">
              <a:solidFill>
                <a:srgbClr val="0000FF"/>
              </a:solidFill>
              <a:latin typeface="楷体_GB2312" pitchFamily="49" charset="-122"/>
              <a:ea typeface="楷体_GB2312" pitchFamily="49" charset="-122"/>
              <a:sym typeface="宋体" panose="02010600030101010101" pitchFamily="2" charset="-122"/>
            </a:endParaRPr>
          </a:p>
        </p:txBody>
      </p:sp>
      <p:grpSp>
        <p:nvGrpSpPr>
          <p:cNvPr id="3" name="组合 2"/>
          <p:cNvGrpSpPr/>
          <p:nvPr/>
        </p:nvGrpSpPr>
        <p:grpSpPr>
          <a:xfrm>
            <a:off x="342900" y="657860"/>
            <a:ext cx="2383155" cy="713740"/>
            <a:chOff x="2356" y="640"/>
            <a:chExt cx="3471" cy="1124"/>
          </a:xfrm>
        </p:grpSpPr>
        <p:sp>
          <p:nvSpPr>
            <p:cNvPr id="4"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6"/>
            <p:cNvSpPr txBox="1"/>
            <p:nvPr/>
          </p:nvSpPr>
          <p:spPr>
            <a:xfrm>
              <a:off x="2644" y="741"/>
              <a:ext cx="2895" cy="923"/>
            </a:xfrm>
            <a:prstGeom prst="rect">
              <a:avLst/>
            </a:prstGeom>
            <a:noFill/>
          </p:spPr>
          <p:txBody>
            <a:bodyPr wrap="square" lIns="94531" tIns="47265" rIns="94531" bIns="47265" rtlCol="0">
              <a:spAutoFit/>
            </a:bodyPr>
            <a:p>
              <a:pPr algn="dist"/>
              <a:r>
                <a:rPr lang="zh-CN" altLang="en-US" sz="3200" b="1" dirty="0" smtClean="0">
                  <a:solidFill>
                    <a:schemeClr val="bg1"/>
                  </a:solidFill>
                  <a:latin typeface="思源宋体 CN SemiBold" panose="02020600000000000000" charset="-122"/>
                  <a:ea typeface="思源宋体 CN SemiBold" panose="02020600000000000000" charset="-122"/>
                </a:rPr>
                <a:t>感情基调</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fill="hold"/>
                                        <p:tgtEl>
                                          <p:spTgt spid="34818"/>
                                        </p:tgtEl>
                                        <p:attrNameLst>
                                          <p:attrName>ppt_x</p:attrName>
                                        </p:attrNameLst>
                                      </p:cBhvr>
                                      <p:tavLst>
                                        <p:tav tm="0">
                                          <p:val>
                                            <p:strVal val="#ppt_x"/>
                                          </p:val>
                                        </p:tav>
                                        <p:tav tm="100000">
                                          <p:val>
                                            <p:strVal val="#ppt_x"/>
                                          </p:val>
                                        </p:tav>
                                      </p:tavLst>
                                    </p:anim>
                                    <p:anim calcmode="lin" valueType="num">
                                      <p:cBhvr additive="base">
                                        <p:cTn id="8" dur="500" fill="hold"/>
                                        <p:tgtEl>
                                          <p:spTgt spid="348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19"/>
                                        </p:tgtEl>
                                        <p:attrNameLst>
                                          <p:attrName>style.visibility</p:attrName>
                                        </p:attrNameLst>
                                      </p:cBhvr>
                                      <p:to>
                                        <p:strVal val="visible"/>
                                      </p:to>
                                    </p:set>
                                    <p:anim calcmode="lin" valueType="num">
                                      <p:cBhvr additive="base">
                                        <p:cTn id="13" dur="500" fill="hold"/>
                                        <p:tgtEl>
                                          <p:spTgt spid="34819"/>
                                        </p:tgtEl>
                                        <p:attrNameLst>
                                          <p:attrName>ppt_x</p:attrName>
                                        </p:attrNameLst>
                                      </p:cBhvr>
                                      <p:tavLst>
                                        <p:tav tm="0">
                                          <p:val>
                                            <p:strVal val="#ppt_x"/>
                                          </p:val>
                                        </p:tav>
                                        <p:tav tm="100000">
                                          <p:val>
                                            <p:strVal val="#ppt_x"/>
                                          </p:val>
                                        </p:tav>
                                      </p:tavLst>
                                    </p:anim>
                                    <p:anim calcmode="lin" valueType="num">
                                      <p:cBhvr additive="base">
                                        <p:cTn id="14" dur="500" fill="hold"/>
                                        <p:tgtEl>
                                          <p:spTgt spid="348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9154" name="Text Box 3"/>
          <p:cNvSpPr txBox="1">
            <a:spLocks noChangeArrowheads="1"/>
          </p:cNvSpPr>
          <p:nvPr/>
        </p:nvSpPr>
        <p:spPr bwMode="auto">
          <a:xfrm>
            <a:off x="897680" y="1542098"/>
            <a:ext cx="10553700" cy="2061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just" eaLnBrk="1" hangingPunct="1">
              <a:lnSpc>
                <a:spcPct val="100000"/>
              </a:lnSpc>
              <a:spcBef>
                <a:spcPct val="20000"/>
              </a:spcBef>
            </a:pPr>
            <a:r>
              <a:rPr kumimoji="1" lang="en-US" altLang="zh-CN" sz="2800" b="1" dirty="0">
                <a:solidFill>
                  <a:srgbClr val="0033CC"/>
                </a:solidFill>
                <a:latin typeface="楷体" panose="02010609060101010101" pitchFamily="49" charset="-122"/>
                <a:ea typeface="楷体" panose="02010609060101010101" pitchFamily="49" charset="-122"/>
              </a:rPr>
              <a:t>    </a:t>
            </a:r>
            <a:r>
              <a:rPr kumimoji="1" lang="en-US" altLang="zh-CN" sz="2800" b="1" dirty="0" smtClean="0">
                <a:solidFill>
                  <a:srgbClr val="0033CC"/>
                </a:solidFill>
                <a:latin typeface="楷体" panose="02010609060101010101" pitchFamily="49" charset="-122"/>
                <a:ea typeface="楷体" panose="02010609060101010101" pitchFamily="49" charset="-122"/>
              </a:rPr>
              <a:t> </a:t>
            </a:r>
            <a:r>
              <a:rPr kumimoji="1" lang="zh-CN" altLang="en-US" sz="3200" b="1" dirty="0" smtClean="0">
                <a:solidFill>
                  <a:schemeClr val="tx1"/>
                </a:solidFill>
                <a:latin typeface="楷体" panose="02010609060101010101" pitchFamily="49" charset="-122"/>
                <a:ea typeface="楷体" panose="02010609060101010101" pitchFamily="49" charset="-122"/>
              </a:rPr>
              <a:t>同学们</a:t>
            </a:r>
            <a:r>
              <a:rPr lang="zh-CN" altLang="en-US" sz="3200" b="1">
                <a:solidFill>
                  <a:schemeClr val="tx1"/>
                </a:solidFill>
                <a:ea typeface="黑体" panose="02010609060101010101" charset="-122"/>
                <a:sym typeface="宋体" panose="02010600030101010101" pitchFamily="2" charset="-122"/>
              </a:rPr>
              <a:t>,</a:t>
            </a:r>
            <a:r>
              <a:rPr kumimoji="1" lang="zh-CN" altLang="en-US" sz="3200" b="1" dirty="0">
                <a:solidFill>
                  <a:schemeClr val="tx1"/>
                </a:solidFill>
                <a:latin typeface="楷体" panose="02010609060101010101" pitchFamily="49" charset="-122"/>
                <a:ea typeface="楷体" panose="02010609060101010101" pitchFamily="49" charset="-122"/>
              </a:rPr>
              <a:t>亲情不单靠今天课堂上片刻的时间来体会</a:t>
            </a:r>
            <a:r>
              <a:rPr lang="zh-CN" altLang="en-US" sz="3200" b="1">
                <a:solidFill>
                  <a:schemeClr val="tx1"/>
                </a:solidFill>
                <a:ea typeface="黑体" panose="02010609060101010101" charset="-122"/>
                <a:sym typeface="宋体" panose="02010600030101010101" pitchFamily="2" charset="-122"/>
              </a:rPr>
              <a:t>,</a:t>
            </a:r>
            <a:r>
              <a:rPr kumimoji="1" lang="zh-CN" altLang="en-US" sz="3200" b="1" dirty="0">
                <a:solidFill>
                  <a:schemeClr val="tx1"/>
                </a:solidFill>
                <a:latin typeface="楷体" panose="02010609060101010101" pitchFamily="49" charset="-122"/>
                <a:ea typeface="楷体" panose="02010609060101010101" pitchFamily="49" charset="-122"/>
              </a:rPr>
              <a:t>它更需要我们用一生的光阴来感悟。亲情不单是父母无条件的付出</a:t>
            </a:r>
            <a:r>
              <a:rPr lang="zh-CN" altLang="en-US" sz="3200" b="1">
                <a:solidFill>
                  <a:schemeClr val="tx1"/>
                </a:solidFill>
                <a:ea typeface="黑体" panose="02010609060101010101" charset="-122"/>
                <a:sym typeface="宋体" panose="02010600030101010101" pitchFamily="2" charset="-122"/>
              </a:rPr>
              <a:t>,</a:t>
            </a:r>
            <a:r>
              <a:rPr kumimoji="1" lang="zh-CN" altLang="en-US" sz="3200" b="1" dirty="0">
                <a:solidFill>
                  <a:schemeClr val="tx1"/>
                </a:solidFill>
                <a:latin typeface="楷体" panose="02010609060101010101" pitchFamily="49" charset="-122"/>
                <a:ea typeface="楷体" panose="02010609060101010101" pitchFamily="49" charset="-122"/>
              </a:rPr>
              <a:t>它更应该是儿女们无言的回报。让我们的家永远洋溢着亲情</a:t>
            </a:r>
            <a:r>
              <a:rPr lang="zh-CN" altLang="en-US" sz="3200" b="1">
                <a:solidFill>
                  <a:schemeClr val="tx1"/>
                </a:solidFill>
                <a:ea typeface="黑体" panose="02010609060101010101" charset="-122"/>
                <a:sym typeface="宋体" panose="02010600030101010101" pitchFamily="2" charset="-122"/>
              </a:rPr>
              <a:t>,</a:t>
            </a:r>
            <a:r>
              <a:rPr kumimoji="1" lang="zh-CN" altLang="en-US" sz="3200" b="1" dirty="0">
                <a:solidFill>
                  <a:schemeClr val="tx1"/>
                </a:solidFill>
                <a:latin typeface="楷体" panose="02010609060101010101" pitchFamily="49" charset="-122"/>
                <a:ea typeface="楷体" panose="02010609060101010101" pitchFamily="49" charset="-122"/>
              </a:rPr>
              <a:t>让我们的家永远充满爱！</a:t>
            </a:r>
            <a:endParaRPr kumimoji="1" lang="zh-CN" altLang="en-US" sz="3200" b="1" dirty="0">
              <a:solidFill>
                <a:schemeClr val="tx1"/>
              </a:solidFill>
              <a:latin typeface="楷体" panose="02010609060101010101" pitchFamily="49" charset="-122"/>
              <a:ea typeface="楷体" panose="02010609060101010101" pitchFamily="49" charset="-122"/>
            </a:endParaRPr>
          </a:p>
        </p:txBody>
      </p:sp>
      <p:grpSp>
        <p:nvGrpSpPr>
          <p:cNvPr id="4" name="组合 3"/>
          <p:cNvGrpSpPr/>
          <p:nvPr/>
        </p:nvGrpSpPr>
        <p:grpSpPr>
          <a:xfrm>
            <a:off x="898182" y="530860"/>
            <a:ext cx="2715899" cy="713740"/>
            <a:chOff x="2356" y="640"/>
            <a:chExt cx="3471" cy="1124"/>
          </a:xfrm>
        </p:grpSpPr>
        <p:sp>
          <p:nvSpPr>
            <p:cNvPr id="5"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5"/>
            <p:cNvSpPr txBox="1"/>
            <p:nvPr/>
          </p:nvSpPr>
          <p:spPr>
            <a:xfrm>
              <a:off x="2644" y="741"/>
              <a:ext cx="2895" cy="923"/>
            </a:xfrm>
            <a:prstGeom prst="rect">
              <a:avLst/>
            </a:prstGeom>
            <a:noFill/>
          </p:spPr>
          <p:txBody>
            <a:bodyPr wrap="square" lIns="94531" tIns="47265" rIns="94531" bIns="47265" rtlCol="0">
              <a:spAutoFit/>
            </a:body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教师心语</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00354" name="Text Box 2"/>
          <p:cNvSpPr txBox="1">
            <a:spLocks noChangeArrowheads="1"/>
          </p:cNvSpPr>
          <p:nvPr/>
        </p:nvSpPr>
        <p:spPr bwMode="auto">
          <a:xfrm>
            <a:off x="991870" y="3691890"/>
            <a:ext cx="10703560" cy="2091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spcBef>
                <a:spcPts val="0"/>
              </a:spcBef>
              <a:spcAft>
                <a:spcPts val="0"/>
              </a:spcAft>
            </a:pPr>
            <a:r>
              <a:rPr kumimoji="1" lang="zh-CN" altLang="en-US" sz="3600" b="1" dirty="0">
                <a:solidFill>
                  <a:srgbClr val="0033CC"/>
                </a:solidFill>
                <a:latin typeface="楷体" panose="02010609060101010101" pitchFamily="49" charset="-122"/>
                <a:ea typeface="楷体" panose="02010609060101010101" pitchFamily="49" charset="-122"/>
              </a:rPr>
              <a:t>   </a:t>
            </a:r>
            <a:r>
              <a:rPr kumimoji="1" lang="zh-CN" altLang="en-US" sz="3200" b="1" dirty="0">
                <a:solidFill>
                  <a:srgbClr val="0000FF"/>
                </a:solidFill>
                <a:latin typeface="楷体" panose="02010609060101010101" pitchFamily="49" charset="-122"/>
                <a:ea typeface="楷体" panose="02010609060101010101" pitchFamily="49" charset="-122"/>
              </a:rPr>
              <a:t>家</a:t>
            </a:r>
            <a:r>
              <a:rPr lang="zh-CN" altLang="en-US" sz="3200" b="1">
                <a:solidFill>
                  <a:srgbClr val="0000FF"/>
                </a:solidFill>
                <a:ea typeface="黑体" panose="02010609060101010101" charset="-122"/>
                <a:sym typeface="宋体" panose="02010600030101010101" pitchFamily="2" charset="-122"/>
              </a:rPr>
              <a:t>,</a:t>
            </a:r>
            <a:r>
              <a:rPr kumimoji="1" lang="zh-CN" altLang="en-US" sz="3200" b="1" dirty="0">
                <a:solidFill>
                  <a:srgbClr val="0000FF"/>
                </a:solidFill>
                <a:latin typeface="楷体" panose="02010609060101010101" pitchFamily="49" charset="-122"/>
                <a:ea typeface="楷体" panose="02010609060101010101" pitchFamily="49" charset="-122"/>
              </a:rPr>
              <a:t>是一个幸福的摇篮</a:t>
            </a:r>
            <a:r>
              <a:rPr lang="zh-CN" altLang="en-US" sz="3200" b="1">
                <a:solidFill>
                  <a:srgbClr val="0000FF"/>
                </a:solidFill>
                <a:ea typeface="黑体" panose="02010609060101010101" charset="-122"/>
                <a:sym typeface="宋体" panose="02010600030101010101" pitchFamily="2" charset="-122"/>
              </a:rPr>
              <a:t>,</a:t>
            </a:r>
            <a:r>
              <a:rPr kumimoji="1" lang="zh-CN" altLang="en-US" sz="3200" b="1" dirty="0">
                <a:solidFill>
                  <a:srgbClr val="0000FF"/>
                </a:solidFill>
                <a:latin typeface="楷体" panose="02010609060101010101" pitchFamily="49" charset="-122"/>
                <a:ea typeface="楷体" panose="02010609060101010101" pitchFamily="49" charset="-122"/>
              </a:rPr>
              <a:t>需要我们</a:t>
            </a:r>
            <a:r>
              <a:rPr kumimoji="1" lang="zh-CN" altLang="en-US" sz="3200" b="1" dirty="0">
                <a:solidFill>
                  <a:srgbClr val="FF0000"/>
                </a:solidFill>
                <a:latin typeface="楷体" panose="02010609060101010101" pitchFamily="49" charset="-122"/>
                <a:ea typeface="楷体" panose="02010609060101010101" pitchFamily="49" charset="-122"/>
              </a:rPr>
              <a:t>用心灵</a:t>
            </a:r>
            <a:r>
              <a:rPr kumimoji="1" lang="zh-CN" altLang="en-US" sz="3200" b="1" dirty="0">
                <a:solidFill>
                  <a:srgbClr val="FF0000"/>
                </a:solidFill>
                <a:latin typeface="楷体" panose="02010609060101010101" pitchFamily="49" charset="-122"/>
                <a:ea typeface="楷体" panose="02010609060101010101" pitchFamily="49" charset="-122"/>
              </a:rPr>
              <a:t>来呵护</a:t>
            </a:r>
            <a:r>
              <a:rPr kumimoji="1" lang="zh-CN" altLang="en-US" sz="3200" b="1" dirty="0">
                <a:solidFill>
                  <a:srgbClr val="0000FF"/>
                </a:solidFill>
                <a:latin typeface="楷体" panose="02010609060101010101" pitchFamily="49" charset="-122"/>
                <a:ea typeface="楷体" panose="02010609060101010101" pitchFamily="49" charset="-122"/>
              </a:rPr>
              <a:t>。</a:t>
            </a:r>
            <a:endParaRPr kumimoji="1" lang="zh-CN" altLang="en-US" sz="3200" b="1" dirty="0">
              <a:solidFill>
                <a:srgbClr val="0000FF"/>
              </a:solidFill>
              <a:latin typeface="楷体" panose="02010609060101010101" pitchFamily="49" charset="-122"/>
              <a:ea typeface="楷体" panose="02010609060101010101" pitchFamily="49" charset="-122"/>
            </a:endParaRPr>
          </a:p>
          <a:p>
            <a:pPr algn="just" eaLnBrk="1" hangingPunct="1">
              <a:lnSpc>
                <a:spcPct val="125000"/>
              </a:lnSpc>
              <a:spcBef>
                <a:spcPts val="0"/>
              </a:spcBef>
              <a:spcAft>
                <a:spcPts val="0"/>
              </a:spcAft>
            </a:pPr>
            <a:r>
              <a:rPr kumimoji="1" lang="zh-CN" altLang="en-US" sz="3200" b="1" dirty="0">
                <a:solidFill>
                  <a:srgbClr val="0000FF"/>
                </a:solidFill>
                <a:latin typeface="楷体" panose="02010609060101010101" pitchFamily="49" charset="-122"/>
                <a:ea typeface="楷体" panose="02010609060101010101" pitchFamily="49" charset="-122"/>
              </a:rPr>
              <a:t>   家</a:t>
            </a:r>
            <a:r>
              <a:rPr lang="zh-CN" altLang="en-US" sz="3200" b="1">
                <a:solidFill>
                  <a:srgbClr val="0000FF"/>
                </a:solidFill>
                <a:ea typeface="黑体" panose="02010609060101010101" charset="-122"/>
                <a:sym typeface="宋体" panose="02010600030101010101" pitchFamily="2" charset="-122"/>
              </a:rPr>
              <a:t>,</a:t>
            </a:r>
            <a:r>
              <a:rPr kumimoji="1" lang="zh-CN" altLang="en-US" sz="3200" b="1" dirty="0">
                <a:solidFill>
                  <a:srgbClr val="0000FF"/>
                </a:solidFill>
                <a:latin typeface="楷体" panose="02010609060101010101" pitchFamily="49" charset="-122"/>
                <a:ea typeface="楷体" panose="02010609060101010101" pitchFamily="49" charset="-122"/>
              </a:rPr>
              <a:t>是一副沉沉的担子</a:t>
            </a:r>
            <a:r>
              <a:rPr lang="zh-CN" altLang="en-US" sz="3200" b="1">
                <a:solidFill>
                  <a:srgbClr val="0000FF"/>
                </a:solidFill>
                <a:ea typeface="黑体" panose="02010609060101010101" charset="-122"/>
                <a:sym typeface="宋体" panose="02010600030101010101" pitchFamily="2" charset="-122"/>
              </a:rPr>
              <a:t>,</a:t>
            </a:r>
            <a:r>
              <a:rPr kumimoji="1" lang="zh-CN" altLang="en-US" sz="3200" b="1" dirty="0">
                <a:solidFill>
                  <a:srgbClr val="0000FF"/>
                </a:solidFill>
                <a:latin typeface="楷体" panose="02010609060101010101" pitchFamily="49" charset="-122"/>
                <a:ea typeface="楷体" panose="02010609060101010101" pitchFamily="49" charset="-122"/>
              </a:rPr>
              <a:t>需要我们</a:t>
            </a:r>
            <a:r>
              <a:rPr kumimoji="1" lang="zh-CN" altLang="en-US" sz="3200" b="1" dirty="0">
                <a:solidFill>
                  <a:srgbClr val="FF0000"/>
                </a:solidFill>
                <a:latin typeface="楷体" panose="02010609060101010101" pitchFamily="49" charset="-122"/>
                <a:ea typeface="楷体" panose="02010609060101010101" pitchFamily="49" charset="-122"/>
              </a:rPr>
              <a:t>用责任</a:t>
            </a:r>
            <a:r>
              <a:rPr kumimoji="1" lang="zh-CN" altLang="en-US" sz="3200" b="1" dirty="0">
                <a:solidFill>
                  <a:srgbClr val="FF0000"/>
                </a:solidFill>
                <a:latin typeface="楷体" panose="02010609060101010101" pitchFamily="49" charset="-122"/>
                <a:ea typeface="楷体" panose="02010609060101010101" pitchFamily="49" charset="-122"/>
              </a:rPr>
              <a:t>来担当</a:t>
            </a:r>
            <a:r>
              <a:rPr kumimoji="1" lang="zh-CN" altLang="en-US" sz="3200" b="1" dirty="0">
                <a:solidFill>
                  <a:srgbClr val="0000FF"/>
                </a:solidFill>
                <a:latin typeface="楷体" panose="02010609060101010101" pitchFamily="49" charset="-122"/>
                <a:ea typeface="楷体" panose="02010609060101010101" pitchFamily="49" charset="-122"/>
              </a:rPr>
              <a:t>。</a:t>
            </a:r>
            <a:endParaRPr kumimoji="1" lang="zh-CN" altLang="en-US" sz="3200" b="1" dirty="0">
              <a:solidFill>
                <a:srgbClr val="0000FF"/>
              </a:solidFill>
              <a:latin typeface="楷体" panose="02010609060101010101" pitchFamily="49" charset="-122"/>
              <a:ea typeface="楷体" panose="02010609060101010101" pitchFamily="49" charset="-122"/>
            </a:endParaRPr>
          </a:p>
          <a:p>
            <a:pPr algn="just" eaLnBrk="1" hangingPunct="1">
              <a:lnSpc>
                <a:spcPct val="125000"/>
              </a:lnSpc>
              <a:spcBef>
                <a:spcPts val="0"/>
              </a:spcBef>
              <a:spcAft>
                <a:spcPts val="0"/>
              </a:spcAft>
            </a:pPr>
            <a:r>
              <a:rPr kumimoji="1" lang="zh-CN" altLang="en-US" sz="3200" b="1" dirty="0">
                <a:solidFill>
                  <a:srgbClr val="0000FF"/>
                </a:solidFill>
                <a:latin typeface="楷体" panose="02010609060101010101" pitchFamily="49" charset="-122"/>
                <a:ea typeface="楷体" panose="02010609060101010101" pitchFamily="49" charset="-122"/>
              </a:rPr>
              <a:t>   家</a:t>
            </a:r>
            <a:r>
              <a:rPr lang="zh-CN" altLang="en-US" sz="3200" b="1">
                <a:solidFill>
                  <a:srgbClr val="0000FF"/>
                </a:solidFill>
                <a:ea typeface="黑体" panose="02010609060101010101" charset="-122"/>
                <a:sym typeface="宋体" panose="02010600030101010101" pitchFamily="2" charset="-122"/>
              </a:rPr>
              <a:t>,</a:t>
            </a:r>
            <a:r>
              <a:rPr kumimoji="1" lang="zh-CN" altLang="en-US" sz="3200" b="1" dirty="0">
                <a:solidFill>
                  <a:srgbClr val="0000FF"/>
                </a:solidFill>
                <a:latin typeface="楷体" panose="02010609060101010101" pitchFamily="49" charset="-122"/>
                <a:ea typeface="楷体" panose="02010609060101010101" pitchFamily="49" charset="-122"/>
              </a:rPr>
              <a:t>是一代代美德的传承</a:t>
            </a:r>
            <a:r>
              <a:rPr lang="zh-CN" altLang="en-US" sz="3200" b="1">
                <a:solidFill>
                  <a:srgbClr val="0000FF"/>
                </a:solidFill>
                <a:ea typeface="黑体" panose="02010609060101010101" charset="-122"/>
                <a:sym typeface="宋体" panose="02010600030101010101" pitchFamily="2" charset="-122"/>
              </a:rPr>
              <a:t>,</a:t>
            </a:r>
            <a:r>
              <a:rPr kumimoji="1" lang="zh-CN" altLang="en-US" sz="3200" b="1" dirty="0">
                <a:solidFill>
                  <a:srgbClr val="0000FF"/>
                </a:solidFill>
                <a:latin typeface="楷体" panose="02010609060101010101" pitchFamily="49" charset="-122"/>
                <a:ea typeface="楷体" panose="02010609060101010101" pitchFamily="49" charset="-122"/>
              </a:rPr>
              <a:t>需要我们</a:t>
            </a:r>
            <a:r>
              <a:rPr kumimoji="1" lang="zh-CN" altLang="en-US" sz="3200" b="1" dirty="0">
                <a:solidFill>
                  <a:srgbClr val="FF0000"/>
                </a:solidFill>
                <a:latin typeface="楷体" panose="02010609060101010101" pitchFamily="49" charset="-122"/>
                <a:ea typeface="楷体" panose="02010609060101010101" pitchFamily="49" charset="-122"/>
              </a:rPr>
              <a:t>用家风家训来传承</a:t>
            </a:r>
            <a:r>
              <a:rPr kumimoji="1" lang="zh-CN" altLang="en-US" sz="3200" b="1" dirty="0">
                <a:solidFill>
                  <a:srgbClr val="0000FF"/>
                </a:solidFill>
                <a:latin typeface="楷体" panose="02010609060101010101" pitchFamily="49" charset="-122"/>
                <a:ea typeface="楷体" panose="02010609060101010101" pitchFamily="49" charset="-122"/>
              </a:rPr>
              <a:t>。</a:t>
            </a:r>
            <a:r>
              <a:rPr kumimoji="1" lang="zh-CN" altLang="en-US" sz="3600" b="1" dirty="0">
                <a:solidFill>
                  <a:srgbClr val="0033CC"/>
                </a:solidFill>
                <a:latin typeface="楷体" panose="02010609060101010101" pitchFamily="49" charset="-122"/>
                <a:ea typeface="楷体" panose="02010609060101010101" pitchFamily="49" charset="-122"/>
              </a:rPr>
              <a:t> </a:t>
            </a:r>
            <a:endParaRPr kumimoji="1" lang="zh-CN" altLang="en-US" sz="36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additive="base">
                                        <p:cTn id="7" dur="5000" fill="hold"/>
                                        <p:tgtEl>
                                          <p:spTgt spid="100354"/>
                                        </p:tgtEl>
                                        <p:attrNameLst>
                                          <p:attrName>ppt_x</p:attrName>
                                        </p:attrNameLst>
                                      </p:cBhvr>
                                      <p:tavLst>
                                        <p:tav tm="0">
                                          <p:val>
                                            <p:strVal val="#ppt_x"/>
                                          </p:val>
                                        </p:tav>
                                        <p:tav tm="100000">
                                          <p:val>
                                            <p:strVal val="#ppt_x"/>
                                          </p:val>
                                        </p:tav>
                                      </p:tavLst>
                                    </p:anim>
                                    <p:anim calcmode="lin" valueType="num">
                                      <p:cBhvr additive="base">
                                        <p:cTn id="8" dur="5000" fill="hold"/>
                                        <p:tgtEl>
                                          <p:spTgt spid="1003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00357" name="WordArt 5"/>
          <p:cNvSpPr>
            <a:spLocks noChangeArrowheads="1" noChangeShapeType="1" noTextEdit="1"/>
          </p:cNvSpPr>
          <p:nvPr/>
        </p:nvSpPr>
        <p:spPr bwMode="auto">
          <a:xfrm>
            <a:off x="3259565" y="849854"/>
            <a:ext cx="5474205" cy="84189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zh-CN" altLang="en-US" sz="3600" b="1" kern="10" dirty="0">
                <a:solidFill>
                  <a:srgbClr val="800000"/>
                </a:solidFill>
                <a:effectLst>
                  <a:outerShdw dist="35921" dir="2700000" algn="ctr" rotWithShape="0">
                    <a:srgbClr val="C0C0C0"/>
                  </a:outerShdw>
                </a:effectLst>
                <a:latin typeface="黑体" panose="02010609060101010101" charset="-122"/>
                <a:ea typeface="黑体" panose="02010609060101010101" charset="-122"/>
              </a:rPr>
              <a:t>第一课时</a:t>
            </a:r>
            <a:endParaRPr lang="zh-CN" altLang="en-US" sz="3600" b="1" kern="10" dirty="0">
              <a:solidFill>
                <a:srgbClr val="800000"/>
              </a:solidFill>
              <a:effectLst>
                <a:outerShdw dist="35921" dir="2700000" algn="ctr" rotWithShape="0">
                  <a:srgbClr val="C0C0C0"/>
                </a:outerShdw>
              </a:effectLst>
              <a:latin typeface="黑体" panose="02010609060101010101" charset="-122"/>
              <a:ea typeface="黑体" panose="02010609060101010101" charset="-122"/>
            </a:endParaRPr>
          </a:p>
        </p:txBody>
      </p:sp>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86003" y="1896147"/>
            <a:ext cx="6035042" cy="4331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ppt_x"/>
                                          </p:val>
                                        </p:tav>
                                        <p:tav tm="100000">
                                          <p:val>
                                            <p:strVal val="#ppt_x"/>
                                          </p:val>
                                        </p:tav>
                                      </p:tavLst>
                                    </p:anim>
                                    <p:anim calcmode="lin" valueType="num">
                                      <p:cBhvr additive="base">
                                        <p:cTn id="8" dur="500" fill="hold"/>
                                        <p:tgtEl>
                                          <p:spTgt spid="10035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293370" y="1360805"/>
            <a:ext cx="11604625" cy="4831080"/>
          </a:xfrm>
          <a:prstGeom prst="rect">
            <a:avLst/>
          </a:prstGeom>
        </p:spPr>
        <p:txBody>
          <a:bodyPr wrap="square">
            <a:spAutoFit/>
          </a:bodyPr>
          <a:lstStyle/>
          <a:p>
            <a:r>
              <a:rPr lang="en-US" altLang="zh-CN" sz="2000" dirty="0" smtClean="0"/>
              <a:t>       </a:t>
            </a:r>
            <a:r>
              <a:rPr lang="en-US" altLang="zh-CN" sz="2800" b="1" dirty="0" smtClean="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散步</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写于</a:t>
            </a:r>
            <a:r>
              <a:rPr lang="en-US" altLang="zh-CN" sz="2800" b="1" dirty="0">
                <a:latin typeface="宋体" panose="02010600030101010101" pitchFamily="2" charset="-122"/>
                <a:ea typeface="宋体" panose="02010600030101010101" pitchFamily="2" charset="-122"/>
              </a:rPr>
              <a:t>1985</a:t>
            </a:r>
            <a:r>
              <a:rPr lang="zh-CN" altLang="en-US" sz="2800" b="1" dirty="0">
                <a:latin typeface="宋体" panose="02010600030101010101" pitchFamily="2" charset="-122"/>
                <a:ea typeface="宋体" panose="02010600030101010101" pitchFamily="2" charset="-122"/>
              </a:rPr>
              <a:t>年</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写作的契机是我与来西南政法学院进修中国民事诉讼法的美国汉学家柯尔特先生相熟后</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常就中西文化的异同进行浅层次交谈。出我意料的是他对中国文化中的“孝悌”的看法</a:t>
            </a:r>
            <a:r>
              <a:rPr lang="en-US"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他将其拆开</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反对“悌”</a:t>
            </a:r>
            <a:r>
              <a:rPr lang="en-US" altLang="zh-CN" sz="2800" dirty="0">
                <a:solidFill>
                  <a:schemeClr val="tx1"/>
                </a:solidFill>
                <a:uFillTx/>
                <a:latin typeface="Arial" panose="020B0604020202020204" pitchFamily="34" charset="0"/>
                <a:ea typeface="SimSun-ExtB" panose="02010609060101010101" pitchFamily="49" charset="-122"/>
                <a:cs typeface="Arial" panose="020B0604020202020204" pitchFamily="34" charset="0"/>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他说弟弟没有必要高看兄长</a:t>
            </a:r>
            <a:r>
              <a:rPr lang="en-US" altLang="zh-CN" sz="2800" dirty="0">
                <a:solidFill>
                  <a:schemeClr val="tx1"/>
                </a:solidFill>
                <a:uFillTx/>
                <a:latin typeface="Arial" panose="020B0604020202020204" pitchFamily="34" charset="0"/>
                <a:ea typeface="SimSun-ExtB" panose="02010609060101010101" pitchFamily="49" charset="-122"/>
                <a:cs typeface="Arial" panose="020B0604020202020204" pitchFamily="34" charset="0"/>
              </a:rPr>
              <a:t>)</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而对“孝”</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却大加赞赏</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说</a:t>
            </a:r>
            <a:r>
              <a:rPr lang="zh-CN" altLang="en-US" sz="2800" b="1" dirty="0">
                <a:solidFill>
                  <a:srgbClr val="FF0000"/>
                </a:solidFill>
                <a:uFillTx/>
                <a:latin typeface="Arial" panose="020B0604020202020204" pitchFamily="34" charset="0"/>
                <a:ea typeface="SimSun-ExtB" panose="02010609060101010101" pitchFamily="49" charset="-122"/>
                <a:cs typeface="Arial" panose="020B0604020202020204" pitchFamily="34" charset="0"/>
              </a:rPr>
              <a:t>中国人的敬老爱幼</a:t>
            </a:r>
            <a:r>
              <a:rPr lang="zh-CN" altLang="zh-CN" sz="2800" b="1">
                <a:solidFill>
                  <a:srgbClr val="FF0000"/>
                </a:solidFill>
                <a:latin typeface="Arial" panose="020B0604020202020204" pitchFamily="34" charset="0"/>
                <a:ea typeface="宋体" panose="02010600030101010101" pitchFamily="2" charset="-122"/>
                <a:sym typeface="+mn-ea"/>
              </a:rPr>
              <a:t>,</a:t>
            </a:r>
            <a:r>
              <a:rPr lang="zh-CN" altLang="en-US" sz="2800" b="1" dirty="0">
                <a:solidFill>
                  <a:srgbClr val="FF0000"/>
                </a:solidFill>
                <a:uFillTx/>
                <a:latin typeface="Arial" panose="020B0604020202020204" pitchFamily="34" charset="0"/>
                <a:ea typeface="SimSun-ExtB" panose="02010609060101010101" pitchFamily="49" charset="-122"/>
                <a:cs typeface="Arial" panose="020B0604020202020204" pitchFamily="34" charset="0"/>
              </a:rPr>
              <a:t>是“文化的精髓”</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又说英国哲学家培根说过</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a:t>
            </a:r>
            <a:r>
              <a:rPr lang="zh-CN" altLang="en-US" sz="2800" b="1" dirty="0">
                <a:solidFill>
                  <a:srgbClr val="FF0000"/>
                </a:solidFill>
                <a:uFillTx/>
                <a:latin typeface="Arial" panose="020B0604020202020204" pitchFamily="34" charset="0"/>
                <a:ea typeface="SimSun-ExtB" panose="02010609060101010101" pitchFamily="49" charset="-122"/>
                <a:cs typeface="Arial" panose="020B0604020202020204" pitchFamily="34" charset="0"/>
              </a:rPr>
              <a:t>哺育子女是动物也有的本能</a:t>
            </a:r>
            <a:r>
              <a:rPr lang="zh-CN" altLang="zh-CN" sz="2800" b="1">
                <a:solidFill>
                  <a:srgbClr val="FF0000"/>
                </a:solidFill>
                <a:latin typeface="Arial" panose="020B0604020202020204" pitchFamily="34" charset="0"/>
                <a:ea typeface="宋体" panose="02010600030101010101" pitchFamily="2" charset="-122"/>
                <a:sym typeface="+mn-ea"/>
              </a:rPr>
              <a:t>,</a:t>
            </a:r>
            <a:r>
              <a:rPr lang="zh-CN" altLang="en-US" sz="2800" b="1" dirty="0">
                <a:solidFill>
                  <a:srgbClr val="FF0000"/>
                </a:solidFill>
                <a:uFillTx/>
                <a:latin typeface="Arial" panose="020B0604020202020204" pitchFamily="34" charset="0"/>
                <a:ea typeface="SimSun-ExtB" panose="02010609060101010101" pitchFamily="49" charset="-122"/>
                <a:cs typeface="Arial" panose="020B0604020202020204" pitchFamily="34" charset="0"/>
              </a:rPr>
              <a:t>赡养父母才是人类的文化之举</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这个</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全世界数中国人做得最好。他还同我一起看过中央电视台举办的春节联欢晚会</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说这种“由政府出面召集</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全国像一家人在过年的事</a:t>
            </a:r>
            <a:r>
              <a:rPr lang="zh-CN" altLang="zh-CN" sz="2800" b="1">
                <a:latin typeface="Arial" panose="020B0604020202020204" pitchFamily="34" charset="0"/>
                <a:ea typeface="宋体" panose="02010600030101010101" pitchFamily="2" charset="-122"/>
                <a:sym typeface="+mn-ea"/>
              </a:rPr>
              <a:t>,</a:t>
            </a: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在美国是不可想象的”</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    我们</a:t>
            </a:r>
            <a:r>
              <a:rPr lang="zh-CN" altLang="en-US" sz="2800" b="1" dirty="0">
                <a:latin typeface="宋体" panose="02010600030101010101" pitchFamily="2" charset="-122"/>
                <a:ea typeface="宋体" panose="02010600030101010101" pitchFamily="2" charset="-122"/>
              </a:rPr>
              <a:t>自己丢掉的</a:t>
            </a:r>
            <a:r>
              <a:rPr lang="zh-CN" altLang="zh-CN" sz="2800" b="1">
                <a:latin typeface="Arial" panose="020B0604020202020204" pitchFamily="34" charset="0"/>
                <a:ea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rPr>
              <a:t>发达国度的人却拾起来</a:t>
            </a:r>
            <a:r>
              <a:rPr lang="zh-CN" altLang="zh-CN" sz="2800" b="1">
                <a:latin typeface="Arial" panose="020B0604020202020204" pitchFamily="34" charset="0"/>
                <a:ea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rPr>
              <a:t>如获至宝</a:t>
            </a:r>
            <a:r>
              <a:rPr lang="zh-CN" altLang="zh-CN" sz="2800" b="1">
                <a:latin typeface="Arial" panose="020B0604020202020204" pitchFamily="34" charset="0"/>
                <a:ea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rPr>
              <a:t>这使我感慨不已</a:t>
            </a:r>
            <a:r>
              <a:rPr lang="zh-CN" altLang="zh-CN" sz="2800" b="1">
                <a:latin typeface="Arial" panose="020B0604020202020204" pitchFamily="34" charset="0"/>
                <a:ea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rPr>
              <a:t>开始重新正视这份看起来很陈旧已无什么油水的民族遗产。写作的念头就此产生了。</a:t>
            </a:r>
            <a:endParaRPr lang="zh-CN" altLang="en-US" sz="2800" b="1" dirty="0">
              <a:latin typeface="宋体" panose="02010600030101010101" pitchFamily="2" charset="-122"/>
              <a:ea typeface="宋体" panose="02010600030101010101" pitchFamily="2" charset="-122"/>
            </a:endParaRPr>
          </a:p>
        </p:txBody>
      </p:sp>
      <p:grpSp>
        <p:nvGrpSpPr>
          <p:cNvPr id="3" name="组合 2"/>
          <p:cNvGrpSpPr/>
          <p:nvPr/>
        </p:nvGrpSpPr>
        <p:grpSpPr>
          <a:xfrm>
            <a:off x="320040" y="233045"/>
            <a:ext cx="2715899" cy="713740"/>
            <a:chOff x="2356" y="640"/>
            <a:chExt cx="3471" cy="1124"/>
          </a:xfrm>
        </p:grpSpPr>
        <p:sp>
          <p:nvSpPr>
            <p:cNvPr id="4"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4"/>
            <p:cNvSpPr txBox="1"/>
            <p:nvPr/>
          </p:nvSpPr>
          <p:spPr>
            <a:xfrm>
              <a:off x="2644" y="741"/>
              <a:ext cx="2895" cy="923"/>
            </a:xfrm>
            <a:prstGeom prst="rect">
              <a:avLst/>
            </a:prstGeom>
            <a:noFill/>
          </p:spPr>
          <p:txBody>
            <a:bodyPr wrap="square" lIns="94531" tIns="47265" rIns="94531" bIns="47265" rtlCol="0">
              <a:spAutoFit/>
            </a:body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写作缘由</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290" name="标题 8194"/>
          <p:cNvSpPr>
            <a:spLocks noGrp="1" noRot="1" noChangeArrowheads="1"/>
          </p:cNvSpPr>
          <p:nvPr>
            <p:ph type="title"/>
          </p:nvPr>
        </p:nvSpPr>
        <p:spPr>
          <a:xfrm>
            <a:off x="719667" y="621460"/>
            <a:ext cx="4127500" cy="855662"/>
          </a:xfrm>
        </p:spPr>
        <p:txBody>
          <a:bodyPr>
            <a:normAutofit/>
          </a:bodyPr>
          <a:lstStyle/>
          <a:p>
            <a:pPr eaLnBrk="1" hangingPunct="1"/>
            <a:r>
              <a:rPr lang="zh-CN" altLang="zh-CN" sz="4800" dirty="0" smtClean="0">
                <a:effectLst/>
                <a:latin typeface="黑体" panose="02010609060101010101" charset="-122"/>
                <a:ea typeface="黑体" panose="02010609060101010101" charset="-122"/>
              </a:rPr>
              <a:t>你能读</a:t>
            </a:r>
            <a:r>
              <a:rPr lang="zh-CN" altLang="en-US" sz="4800" dirty="0" smtClean="0">
                <a:effectLst/>
                <a:latin typeface="黑体" panose="02010609060101010101" charset="-122"/>
                <a:ea typeface="黑体" panose="02010609060101010101" charset="-122"/>
              </a:rPr>
              <a:t>得</a:t>
            </a:r>
            <a:r>
              <a:rPr lang="zh-CN" altLang="zh-CN" sz="4800" dirty="0" smtClean="0">
                <a:effectLst/>
                <a:latin typeface="黑体" panose="02010609060101010101" charset="-122"/>
                <a:ea typeface="黑体" panose="02010609060101010101" charset="-122"/>
              </a:rPr>
              <a:t>准吗？</a:t>
            </a:r>
            <a:endParaRPr lang="zh-CN" altLang="en-US" sz="4800" b="1" dirty="0" smtClean="0">
              <a:effectLst/>
              <a:latin typeface="黑体" panose="02010609060101010101" charset="-122"/>
              <a:ea typeface="黑体" panose="02010609060101010101" charset="-122"/>
            </a:endParaRPr>
          </a:p>
        </p:txBody>
      </p:sp>
      <p:sp>
        <p:nvSpPr>
          <p:cNvPr id="12" name="内容占位符 20481"/>
          <p:cNvSpPr>
            <a:spLocks noGrp="1" noChangeArrowheads="1"/>
          </p:cNvSpPr>
          <p:nvPr>
            <p:ph idx="1"/>
          </p:nvPr>
        </p:nvSpPr>
        <p:spPr>
          <a:xfrm>
            <a:off x="1475740" y="1858645"/>
            <a:ext cx="1486535" cy="3555365"/>
          </a:xfrm>
        </p:spPr>
        <p:txBody>
          <a:bodyPr>
            <a:normAutofit/>
          </a:bodyPr>
          <a:lstStyle/>
          <a:p>
            <a:pPr eaLnBrk="1" hangingPunct="1">
              <a:lnSpc>
                <a:spcPct val="120000"/>
              </a:lnSpc>
              <a:spcBef>
                <a:spcPts val="1000"/>
              </a:spcBef>
              <a:spcAft>
                <a:spcPts val="0"/>
              </a:spcAft>
              <a:buFont typeface="Wingdings" panose="05000000000000000000" pitchFamily="2" charset="2"/>
              <a:buNone/>
            </a:pPr>
            <a:r>
              <a:rPr lang="zh-CN" altLang="en-US" sz="4000" b="1" dirty="0" smtClean="0">
                <a:solidFill>
                  <a:srgbClr val="FF0000"/>
                </a:solidFill>
                <a:latin typeface="宋体" panose="02010600030101010101" pitchFamily="2" charset="-122"/>
                <a:ea typeface="宋体" panose="02010600030101010101" pitchFamily="2" charset="-122"/>
              </a:rPr>
              <a:t>散</a:t>
            </a:r>
            <a:r>
              <a:rPr lang="zh-CN" altLang="en-US" sz="4000" b="1" dirty="0" smtClean="0">
                <a:latin typeface="宋体" panose="02010600030101010101" pitchFamily="2" charset="-122"/>
                <a:ea typeface="宋体" panose="02010600030101010101" pitchFamily="2" charset="-122"/>
              </a:rPr>
              <a:t>步</a:t>
            </a:r>
            <a:endParaRPr lang="zh-CN" altLang="en-US" sz="4000" b="1" dirty="0" smtClean="0">
              <a:latin typeface="宋体" panose="02010600030101010101" pitchFamily="2" charset="-122"/>
              <a:ea typeface="宋体" panose="02010600030101010101" pitchFamily="2" charset="-122"/>
            </a:endParaRPr>
          </a:p>
          <a:p>
            <a:pPr eaLnBrk="1" hangingPunct="1">
              <a:lnSpc>
                <a:spcPct val="120000"/>
              </a:lnSpc>
              <a:spcBef>
                <a:spcPts val="1000"/>
              </a:spcBef>
              <a:spcAft>
                <a:spcPts val="0"/>
              </a:spcAft>
              <a:buFont typeface="Wingdings" panose="05000000000000000000" pitchFamily="2" charset="2"/>
              <a:buNone/>
            </a:pPr>
            <a:r>
              <a:rPr lang="zh-CN" altLang="en-US" sz="4000" b="1" dirty="0" smtClean="0">
                <a:solidFill>
                  <a:schemeClr val="tx1"/>
                </a:solidFill>
                <a:latin typeface="宋体" panose="02010600030101010101" pitchFamily="2" charset="-122"/>
                <a:ea typeface="宋体" panose="02010600030101010101" pitchFamily="2" charset="-122"/>
              </a:rPr>
              <a:t>很</a:t>
            </a:r>
            <a:r>
              <a:rPr lang="zh-CN" altLang="en-US" sz="4000" b="1" dirty="0" smtClean="0">
                <a:solidFill>
                  <a:srgbClr val="FF3300"/>
                </a:solidFill>
                <a:latin typeface="宋体" panose="02010600030101010101" pitchFamily="2" charset="-122"/>
                <a:ea typeface="宋体" panose="02010600030101010101" pitchFamily="2" charset="-122"/>
              </a:rPr>
              <a:t>累</a:t>
            </a:r>
            <a:endParaRPr lang="zh-CN" altLang="en-US" sz="4000" b="1" dirty="0" smtClean="0">
              <a:solidFill>
                <a:srgbClr val="FF3300"/>
              </a:solidFill>
              <a:latin typeface="宋体" panose="02010600030101010101" pitchFamily="2" charset="-122"/>
              <a:ea typeface="宋体" panose="02010600030101010101" pitchFamily="2" charset="-122"/>
            </a:endParaRPr>
          </a:p>
          <a:p>
            <a:pPr eaLnBrk="1" hangingPunct="1">
              <a:lnSpc>
                <a:spcPct val="120000"/>
              </a:lnSpc>
              <a:spcBef>
                <a:spcPts val="1000"/>
              </a:spcBef>
              <a:spcAft>
                <a:spcPts val="0"/>
              </a:spcAft>
              <a:buFont typeface="Wingdings" panose="05000000000000000000" pitchFamily="2" charset="2"/>
              <a:buNone/>
            </a:pPr>
            <a:r>
              <a:rPr lang="zh-CN" altLang="en-US" sz="4000" b="1" dirty="0" smtClean="0">
                <a:solidFill>
                  <a:srgbClr val="FF0000"/>
                </a:solidFill>
                <a:latin typeface="宋体" panose="02010600030101010101" pitchFamily="2" charset="-122"/>
                <a:ea typeface="宋体" panose="02010600030101010101" pitchFamily="2" charset="-122"/>
              </a:rPr>
              <a:t>熬</a:t>
            </a:r>
            <a:endParaRPr lang="zh-CN" altLang="en-US" sz="4000" b="1" dirty="0" smtClean="0">
              <a:latin typeface="宋体" panose="02010600030101010101" pitchFamily="2" charset="-122"/>
              <a:ea typeface="宋体" panose="02010600030101010101" pitchFamily="2" charset="-122"/>
            </a:endParaRPr>
          </a:p>
          <a:p>
            <a:pPr eaLnBrk="1" hangingPunct="1">
              <a:lnSpc>
                <a:spcPct val="120000"/>
              </a:lnSpc>
              <a:spcBef>
                <a:spcPts val="1000"/>
              </a:spcBef>
              <a:spcAft>
                <a:spcPts val="0"/>
              </a:spcAft>
              <a:buFont typeface="Wingdings" panose="05000000000000000000" pitchFamily="2" charset="2"/>
              <a:buNone/>
            </a:pPr>
            <a:r>
              <a:rPr lang="zh-CN" altLang="en-US" sz="4000" b="1" dirty="0" smtClean="0">
                <a:solidFill>
                  <a:srgbClr val="FF0000"/>
                </a:solidFill>
                <a:latin typeface="宋体" panose="02010600030101010101" pitchFamily="2" charset="-122"/>
                <a:ea typeface="宋体" panose="02010600030101010101" pitchFamily="2" charset="-122"/>
              </a:rPr>
              <a:t>拆</a:t>
            </a:r>
            <a:r>
              <a:rPr lang="zh-CN" altLang="en-US" sz="4000" b="1" dirty="0" smtClean="0">
                <a:solidFill>
                  <a:schemeClr val="tx1"/>
                </a:solidFill>
                <a:latin typeface="宋体" panose="02010600030101010101" pitchFamily="2" charset="-122"/>
                <a:ea typeface="宋体" panose="02010600030101010101" pitchFamily="2" charset="-122"/>
              </a:rPr>
              <a:t>散</a:t>
            </a:r>
            <a:endParaRPr lang="zh-CN" altLang="en-US" sz="4000" b="1" dirty="0" smtClean="0">
              <a:solidFill>
                <a:schemeClr val="tx1"/>
              </a:solidFill>
              <a:latin typeface="宋体" panose="02010600030101010101" pitchFamily="2" charset="-122"/>
              <a:ea typeface="宋体" panose="02010600030101010101" pitchFamily="2" charset="-122"/>
            </a:endParaRPr>
          </a:p>
        </p:txBody>
      </p:sp>
      <p:sp>
        <p:nvSpPr>
          <p:cNvPr id="13" name="矩形 12"/>
          <p:cNvSpPr>
            <a:spLocks noRot="1" noChangeArrowheads="1"/>
          </p:cNvSpPr>
          <p:nvPr/>
        </p:nvSpPr>
        <p:spPr bwMode="auto">
          <a:xfrm>
            <a:off x="7580630" y="1858645"/>
            <a:ext cx="2536825" cy="4176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20000"/>
              </a:lnSpc>
              <a:spcBef>
                <a:spcPts val="20"/>
              </a:spcBef>
              <a:spcAft>
                <a:spcPts val="0"/>
              </a:spcAft>
              <a:buClr>
                <a:schemeClr val="tx1"/>
              </a:buClr>
              <a:buSzPct val="75000"/>
              <a:buFont typeface="Wingdings" panose="05000000000000000000" pitchFamily="2" charset="2"/>
              <a:buNone/>
            </a:pPr>
            <a:r>
              <a:rPr lang="zh-CN" altLang="en-US" sz="4000" b="1" dirty="0">
                <a:latin typeface="宋体" panose="02010600030101010101" pitchFamily="2" charset="-122"/>
                <a:ea typeface="宋体" panose="02010600030101010101" pitchFamily="2" charset="-122"/>
              </a:rPr>
              <a:t>分</a:t>
            </a:r>
            <a:r>
              <a:rPr lang="zh-CN" altLang="en-US" sz="4000" dirty="0">
                <a:ea typeface="宋体" panose="02010600030101010101" pitchFamily="2" charset="-122"/>
              </a:rPr>
              <a:t>qí</a:t>
            </a:r>
            <a:endParaRPr lang="zh-CN" altLang="en-US" sz="4000" dirty="0">
              <a:ea typeface="宋体" panose="02010600030101010101" pitchFamily="2" charset="-122"/>
            </a:endParaRPr>
          </a:p>
          <a:p>
            <a:pPr marL="342900" indent="-342900">
              <a:lnSpc>
                <a:spcPct val="120000"/>
              </a:lnSpc>
              <a:spcBef>
                <a:spcPts val="20"/>
              </a:spcBef>
              <a:spcAft>
                <a:spcPts val="0"/>
              </a:spcAft>
              <a:buClr>
                <a:schemeClr val="tx1"/>
              </a:buClr>
              <a:buSzPct val="75000"/>
              <a:buFont typeface="Wingdings" panose="05000000000000000000" pitchFamily="2" charset="2"/>
              <a:buNone/>
            </a:pPr>
            <a:r>
              <a:rPr lang="zh-CN" altLang="en-US" sz="4000" b="1" dirty="0">
                <a:latin typeface="宋体" panose="02010600030101010101" pitchFamily="2" charset="-122"/>
                <a:ea typeface="宋体" panose="02010600030101010101" pitchFamily="2" charset="-122"/>
              </a:rPr>
              <a:t>nèn芽</a:t>
            </a:r>
            <a:endParaRPr lang="zh-CN" altLang="en-US" sz="4000" b="1" dirty="0">
              <a:latin typeface="宋体" panose="02010600030101010101" pitchFamily="2" charset="-122"/>
              <a:ea typeface="宋体" panose="02010600030101010101" pitchFamily="2" charset="-122"/>
            </a:endParaRPr>
          </a:p>
          <a:p>
            <a:pPr marL="342900" indent="-342900">
              <a:lnSpc>
                <a:spcPct val="120000"/>
              </a:lnSpc>
              <a:spcBef>
                <a:spcPts val="20"/>
              </a:spcBef>
              <a:spcAft>
                <a:spcPts val="0"/>
              </a:spcAft>
              <a:buClr>
                <a:schemeClr val="tx1"/>
              </a:buClr>
              <a:buSzPct val="75000"/>
              <a:buFont typeface="Wingdings" panose="05000000000000000000" pitchFamily="2" charset="2"/>
              <a:buNone/>
            </a:pPr>
            <a:r>
              <a:rPr lang="zh-CN" altLang="en-US" sz="4000" b="1" dirty="0">
                <a:latin typeface="宋体" panose="02010600030101010101" pitchFamily="2" charset="-122"/>
                <a:ea typeface="宋体" panose="02010600030101010101" pitchFamily="2" charset="-122"/>
              </a:rPr>
              <a:t>一shà时</a:t>
            </a:r>
            <a:endParaRPr lang="zh-CN" altLang="en-US" sz="4000" b="1" dirty="0">
              <a:latin typeface="宋体" panose="02010600030101010101" pitchFamily="2" charset="-122"/>
              <a:ea typeface="宋体" panose="02010600030101010101" pitchFamily="2" charset="-122"/>
            </a:endParaRPr>
          </a:p>
          <a:p>
            <a:pPr marL="342900" indent="-342900">
              <a:lnSpc>
                <a:spcPct val="120000"/>
              </a:lnSpc>
              <a:spcBef>
                <a:spcPts val="20"/>
              </a:spcBef>
              <a:spcAft>
                <a:spcPts val="0"/>
              </a:spcAft>
              <a:buClr>
                <a:schemeClr val="tx1"/>
              </a:buClr>
              <a:buSzPct val="75000"/>
              <a:buFont typeface="Wingdings" panose="05000000000000000000" pitchFamily="2" charset="2"/>
              <a:buNone/>
            </a:pPr>
            <a:r>
              <a:rPr sz="4000" b="1" dirty="0">
                <a:ea typeface="宋体" panose="02010600030101010101" pitchFamily="2" charset="-122"/>
              </a:rPr>
              <a:t>水波</a:t>
            </a:r>
            <a:r>
              <a:rPr sz="4000" dirty="0">
                <a:ea typeface="宋体" panose="02010600030101010101" pitchFamily="2" charset="-122"/>
              </a:rPr>
              <a:t>línlín</a:t>
            </a:r>
            <a:endParaRPr sz="4000" dirty="0">
              <a:ea typeface="宋体" panose="02010600030101010101" pitchFamily="2" charset="-122"/>
            </a:endParaRPr>
          </a:p>
        </p:txBody>
      </p:sp>
      <p:sp>
        <p:nvSpPr>
          <p:cNvPr id="14" name="矩形 13"/>
          <p:cNvSpPr>
            <a:spLocks noRot="1" noChangeArrowheads="1"/>
          </p:cNvSpPr>
          <p:nvPr/>
        </p:nvSpPr>
        <p:spPr bwMode="auto">
          <a:xfrm>
            <a:off x="2740025" y="1688465"/>
            <a:ext cx="1332865" cy="348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fontAlgn="auto">
              <a:lnSpc>
                <a:spcPct val="140000"/>
              </a:lnSpc>
              <a:spcBef>
                <a:spcPts val="0"/>
              </a:spcBef>
              <a:spcAft>
                <a:spcPts val="0"/>
              </a:spcAft>
              <a:buClr>
                <a:schemeClr val="tx1"/>
              </a:buClr>
              <a:buSzPct val="75000"/>
              <a:buFont typeface="Wingdings" panose="05000000000000000000" pitchFamily="2" charset="2"/>
              <a:buNone/>
            </a:pPr>
            <a:r>
              <a:rPr lang="en-US" altLang="zh-CN" sz="4000" dirty="0" err="1">
                <a:solidFill>
                  <a:srgbClr val="0000FF"/>
                </a:solidFill>
                <a:latin typeface="Arial" panose="020B0604020202020204" pitchFamily="34" charset="0"/>
                <a:ea typeface="宋体" panose="02010600030101010101" pitchFamily="2" charset="-122"/>
                <a:cs typeface="Arial" panose="020B0604020202020204" pitchFamily="34" charset="0"/>
              </a:rPr>
              <a:t>s</a:t>
            </a:r>
            <a:r>
              <a:rPr lang="en-US" altLang="zh-CN" sz="4000" b="1" dirty="0" err="1">
                <a:solidFill>
                  <a:srgbClr val="0000FF"/>
                </a:solidFill>
                <a:latin typeface="宋体" panose="02010600030101010101" pitchFamily="2" charset="-122"/>
                <a:ea typeface="宋体" panose="02010600030101010101" pitchFamily="2" charset="-122"/>
                <a:cs typeface="Arial" panose="020B0604020202020204" pitchFamily="34" charset="0"/>
              </a:rPr>
              <a:t>à</a:t>
            </a:r>
            <a:r>
              <a:rPr lang="en-US" altLang="zh-CN" sz="4000" dirty="0" err="1">
                <a:solidFill>
                  <a:srgbClr val="0000FF"/>
                </a:solidFill>
                <a:latin typeface="Arial" panose="020B0604020202020204" pitchFamily="34" charset="0"/>
                <a:ea typeface="宋体" panose="02010600030101010101" pitchFamily="2" charset="-122"/>
                <a:cs typeface="Arial" panose="020B0604020202020204" pitchFamily="34" charset="0"/>
              </a:rPr>
              <a:t>n</a:t>
            </a:r>
            <a:endParaRPr lang="en-US" altLang="zh-CN" sz="4000" dirty="0" err="1">
              <a:solidFill>
                <a:srgbClr val="0000FF"/>
              </a:solidFill>
              <a:latin typeface="Arial" panose="020B0604020202020204" pitchFamily="34" charset="0"/>
              <a:ea typeface="宋体" panose="02010600030101010101" pitchFamily="2" charset="-122"/>
              <a:cs typeface="Arial" panose="020B0604020202020204" pitchFamily="34" charset="0"/>
            </a:endParaRPr>
          </a:p>
          <a:p>
            <a:pPr marL="342900" indent="-342900" fontAlgn="auto">
              <a:lnSpc>
                <a:spcPct val="140000"/>
              </a:lnSpc>
              <a:spcBef>
                <a:spcPts val="0"/>
              </a:spcBef>
              <a:spcAft>
                <a:spcPts val="0"/>
              </a:spcAft>
              <a:buClr>
                <a:schemeClr val="tx1"/>
              </a:buClr>
              <a:buSzPct val="75000"/>
              <a:buFont typeface="Wingdings" panose="05000000000000000000" pitchFamily="2" charset="2"/>
              <a:buNone/>
            </a:pPr>
            <a:r>
              <a:rPr lang="en-US" altLang="zh-CN" sz="4000" b="1" dirty="0" err="1">
                <a:solidFill>
                  <a:srgbClr val="0000FF"/>
                </a:solidFill>
                <a:latin typeface="宋体" panose="02010600030101010101" pitchFamily="2" charset="-122"/>
                <a:ea typeface="宋体" panose="02010600030101010101" pitchFamily="2" charset="-122"/>
              </a:rPr>
              <a:t>lèi</a:t>
            </a:r>
            <a:endParaRPr lang="en-US" altLang="zh-CN" sz="4000" b="1" dirty="0" err="1">
              <a:solidFill>
                <a:srgbClr val="0000FF"/>
              </a:solidFill>
              <a:latin typeface="宋体" panose="02010600030101010101" pitchFamily="2" charset="-122"/>
              <a:ea typeface="宋体" panose="02010600030101010101" pitchFamily="2" charset="-122"/>
            </a:endParaRPr>
          </a:p>
          <a:p>
            <a:pPr marL="342900" indent="-342900" fontAlgn="auto">
              <a:lnSpc>
                <a:spcPct val="140000"/>
              </a:lnSpc>
              <a:spcBef>
                <a:spcPts val="0"/>
              </a:spcBef>
              <a:spcAft>
                <a:spcPts val="0"/>
              </a:spcAft>
              <a:buClr>
                <a:schemeClr val="tx1"/>
              </a:buClr>
              <a:buSzPct val="75000"/>
              <a:buFont typeface="Wingdings" panose="05000000000000000000" pitchFamily="2" charset="2"/>
              <a:buNone/>
            </a:pPr>
            <a:r>
              <a:rPr lang="en-US" altLang="zh-CN" sz="4000" b="1" dirty="0">
                <a:solidFill>
                  <a:srgbClr val="0000FF"/>
                </a:solidFill>
                <a:latin typeface="宋体" panose="02010600030101010101" pitchFamily="2" charset="-122"/>
                <a:ea typeface="宋体" panose="02010600030101010101" pitchFamily="2" charset="-122"/>
              </a:rPr>
              <a:t>áo</a:t>
            </a:r>
            <a:endParaRPr lang="en-US" altLang="zh-CN" sz="4000" b="1" dirty="0">
              <a:solidFill>
                <a:srgbClr val="0000FF"/>
              </a:solidFill>
              <a:latin typeface="宋体" panose="02010600030101010101" pitchFamily="2" charset="-122"/>
              <a:ea typeface="宋体" panose="02010600030101010101" pitchFamily="2" charset="-122"/>
            </a:endParaRPr>
          </a:p>
          <a:p>
            <a:pPr marL="342900" indent="-342900" fontAlgn="auto">
              <a:lnSpc>
                <a:spcPct val="140000"/>
              </a:lnSpc>
              <a:spcBef>
                <a:spcPts val="0"/>
              </a:spcBef>
              <a:spcAft>
                <a:spcPts val="0"/>
              </a:spcAft>
              <a:buClr>
                <a:schemeClr val="tx1"/>
              </a:buClr>
              <a:buSzPct val="75000"/>
              <a:buFont typeface="Wingdings" panose="05000000000000000000" pitchFamily="2" charset="2"/>
              <a:buNone/>
            </a:pPr>
            <a:r>
              <a:rPr lang="en-US" altLang="zh-CN" sz="4000" b="1" dirty="0">
                <a:solidFill>
                  <a:srgbClr val="0000FF"/>
                </a:solidFill>
                <a:latin typeface="宋体" panose="02010600030101010101" pitchFamily="2" charset="-122"/>
                <a:ea typeface="宋体" panose="02010600030101010101" pitchFamily="2" charset="-122"/>
              </a:rPr>
              <a:t>chāi</a:t>
            </a:r>
            <a:r>
              <a:rPr lang="en-US" altLang="zh-CN" sz="4000" b="1" dirty="0" err="1">
                <a:solidFill>
                  <a:srgbClr val="0000FF"/>
                </a:solidFill>
                <a:latin typeface="宋体" panose="02010600030101010101" pitchFamily="2" charset="-122"/>
                <a:ea typeface="宋体" panose="02010600030101010101" pitchFamily="2" charset="-122"/>
              </a:rPr>
              <a:t>     </a:t>
            </a:r>
            <a:endParaRPr lang="en-US" altLang="zh-CN" sz="4000" b="1" dirty="0" err="1">
              <a:solidFill>
                <a:srgbClr val="0000FF"/>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endParaRPr lang="zh-CN" altLang="en-US" sz="4000" b="1" dirty="0">
              <a:latin typeface="宋体" panose="02010600030101010101" pitchFamily="2" charset="-122"/>
              <a:ea typeface="宋体" panose="02010600030101010101" pitchFamily="2" charset="-122"/>
            </a:endParaRPr>
          </a:p>
        </p:txBody>
      </p:sp>
      <p:sp>
        <p:nvSpPr>
          <p:cNvPr id="15" name="矩形 14"/>
          <p:cNvSpPr>
            <a:spLocks noRot="1" noChangeArrowheads="1"/>
          </p:cNvSpPr>
          <p:nvPr/>
        </p:nvSpPr>
        <p:spPr bwMode="auto">
          <a:xfrm>
            <a:off x="10117455" y="1987550"/>
            <a:ext cx="1685290"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Clr>
                <a:schemeClr val="tx1"/>
              </a:buClr>
              <a:buSzPct val="75000"/>
              <a:buFont typeface="Wingdings" panose="05000000000000000000" pitchFamily="2" charset="2"/>
              <a:buNone/>
            </a:pPr>
            <a:r>
              <a:rPr lang="en-US" altLang="zh-CN" sz="4000" b="1" dirty="0" err="1">
                <a:solidFill>
                  <a:srgbClr val="FF0000"/>
                </a:solidFill>
                <a:latin typeface="宋体" panose="02010600030101010101" pitchFamily="2" charset="-122"/>
                <a:ea typeface="宋体" panose="02010600030101010101" pitchFamily="2" charset="-122"/>
              </a:rPr>
              <a:t>歧</a:t>
            </a:r>
            <a:endParaRPr lang="en-US" altLang="zh-CN" sz="4000" b="1" dirty="0" err="1">
              <a:solidFill>
                <a:srgbClr val="FF0000"/>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r>
              <a:rPr lang="en-US" altLang="zh-CN" sz="4000" b="1" dirty="0" err="1">
                <a:solidFill>
                  <a:srgbClr val="FF0000"/>
                </a:solidFill>
                <a:latin typeface="宋体" panose="02010600030101010101" pitchFamily="2" charset="-122"/>
                <a:ea typeface="宋体" panose="02010600030101010101" pitchFamily="2" charset="-122"/>
              </a:rPr>
              <a:t>嫩</a:t>
            </a:r>
            <a:endParaRPr lang="en-US" altLang="zh-CN" sz="4000" b="1" dirty="0">
              <a:solidFill>
                <a:srgbClr val="FF0000"/>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r>
              <a:rPr lang="en-US" altLang="zh-CN" sz="4000" b="1" dirty="0">
                <a:solidFill>
                  <a:srgbClr val="FF0000"/>
                </a:solidFill>
                <a:latin typeface="宋体" panose="02010600030101010101" pitchFamily="2" charset="-122"/>
                <a:ea typeface="宋体" panose="02010600030101010101" pitchFamily="2" charset="-122"/>
              </a:rPr>
              <a:t>霎</a:t>
            </a:r>
            <a:endParaRPr lang="en-US" altLang="zh-CN" sz="4000" b="1" dirty="0">
              <a:solidFill>
                <a:srgbClr val="FF0000"/>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r>
              <a:rPr lang="en-US" altLang="zh-CN" sz="4000" b="1" dirty="0">
                <a:solidFill>
                  <a:srgbClr val="FF0000"/>
                </a:solidFill>
                <a:latin typeface="宋体" panose="02010600030101010101" pitchFamily="2" charset="-122"/>
                <a:ea typeface="宋体" panose="02010600030101010101" pitchFamily="2" charset="-122"/>
              </a:rPr>
              <a:t>粼粼</a:t>
            </a:r>
            <a:endParaRPr lang="en-US" altLang="zh-CN" sz="4000" b="1" dirty="0">
              <a:solidFill>
                <a:srgbClr val="FF0000"/>
              </a:solidFill>
              <a:latin typeface="宋体" panose="02010600030101010101" pitchFamily="2" charset="-122"/>
              <a:ea typeface="宋体" panose="02010600030101010101" pitchFamily="2" charset="-122"/>
            </a:endParaRPr>
          </a:p>
        </p:txBody>
      </p:sp>
      <p:sp>
        <p:nvSpPr>
          <p:cNvPr id="2" name="标题 8194"/>
          <p:cNvSpPr>
            <a:spLocks noGrp="1" noRot="1" noChangeArrowheads="1"/>
          </p:cNvSpPr>
          <p:nvPr/>
        </p:nvSpPr>
        <p:spPr>
          <a:xfrm>
            <a:off x="6959812" y="621460"/>
            <a:ext cx="4127500" cy="855662"/>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400" b="1" kern="1200">
                <a:solidFill>
                  <a:schemeClr val="tx1"/>
                </a:solidFill>
                <a:effectLst>
                  <a:outerShdw blurRad="38100" dist="38100" dir="2700000" algn="tl">
                    <a:srgbClr val="000000">
                      <a:alpha val="43137"/>
                    </a:srgbClr>
                  </a:outerShdw>
                </a:effectLst>
                <a:latin typeface="+mj-lt"/>
                <a:ea typeface="+mj-ea"/>
                <a:cs typeface="+mj-cs"/>
              </a:defRPr>
            </a:lvl1pPr>
          </a:lstStyle>
          <a:p>
            <a:pPr eaLnBrk="1" hangingPunct="1"/>
            <a:r>
              <a:rPr lang="zh-CN" altLang="zh-CN" sz="4800" dirty="0" smtClean="0">
                <a:effectLst/>
                <a:latin typeface="黑体" panose="02010609060101010101" charset="-122"/>
                <a:ea typeface="黑体" panose="02010609060101010101" charset="-122"/>
              </a:rPr>
              <a:t>你能写</a:t>
            </a:r>
            <a:r>
              <a:rPr lang="zh-CN" altLang="en-US" sz="4800" dirty="0" smtClean="0">
                <a:effectLst/>
                <a:latin typeface="黑体" panose="02010609060101010101" charset="-122"/>
                <a:ea typeface="黑体" panose="02010609060101010101" charset="-122"/>
              </a:rPr>
              <a:t>得</a:t>
            </a:r>
            <a:r>
              <a:rPr lang="zh-CN" altLang="zh-CN" sz="4800" dirty="0" smtClean="0">
                <a:effectLst/>
                <a:latin typeface="黑体" panose="02010609060101010101" charset="-122"/>
                <a:ea typeface="黑体" panose="02010609060101010101" charset="-122"/>
              </a:rPr>
              <a:t>对</a:t>
            </a:r>
            <a:r>
              <a:rPr lang="zh-CN" altLang="zh-CN" sz="4800" dirty="0" smtClean="0">
                <a:effectLst/>
                <a:latin typeface="黑体" panose="02010609060101010101" charset="-122"/>
                <a:ea typeface="黑体" panose="02010609060101010101" charset="-122"/>
              </a:rPr>
              <a:t>吗？</a:t>
            </a:r>
            <a:endParaRPr lang="zh-CN" altLang="en-US" sz="4800" b="1" dirty="0" smtClean="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bg>
      <p:bgPr>
        <a:noFill/>
        <a:effectLst/>
      </p:bgPr>
    </p:bg>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983567" y="3429000"/>
            <a:ext cx="7008284" cy="83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35000"/>
              </a:lnSpc>
              <a:defRPr/>
            </a:pPr>
            <a:endParaRPr lang="zh-CN" altLang="zh-CN" sz="3600" b="1">
              <a:solidFill>
                <a:srgbClr val="0000FF"/>
              </a:solidFill>
              <a:effectLst>
                <a:outerShdw blurRad="38100" dist="38100" dir="2700000" algn="tl">
                  <a:srgbClr val="C0C0C0"/>
                </a:outerShdw>
              </a:effectLst>
              <a:latin typeface="楷体_GB2312" pitchFamily="49" charset="-122"/>
              <a:ea typeface="楷体_GB2312" pitchFamily="49" charset="-122"/>
            </a:endParaRPr>
          </a:p>
        </p:txBody>
      </p:sp>
      <p:sp>
        <p:nvSpPr>
          <p:cNvPr id="12291" name="Rectangle 3"/>
          <p:cNvSpPr>
            <a:spLocks noChangeArrowheads="1"/>
          </p:cNvSpPr>
          <p:nvPr/>
        </p:nvSpPr>
        <p:spPr bwMode="auto">
          <a:xfrm>
            <a:off x="6191251" y="1700213"/>
            <a:ext cx="2921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zh-CN" altLang="zh-CN" sz="3600" b="1" i="1">
              <a:solidFill>
                <a:srgbClr val="FF0000"/>
              </a:solidFill>
              <a:effectLst>
                <a:outerShdw blurRad="38100" dist="38100" dir="2700000" algn="tl">
                  <a:srgbClr val="C0C0C0"/>
                </a:outerShdw>
              </a:effectLst>
              <a:latin typeface="华文细黑" panose="02010600040101010101" pitchFamily="2" charset="-122"/>
              <a:ea typeface="华文细黑" panose="02010600040101010101" pitchFamily="2" charset="-122"/>
            </a:endParaRPr>
          </a:p>
        </p:txBody>
      </p:sp>
      <p:sp>
        <p:nvSpPr>
          <p:cNvPr id="12292" name="Rectangle 4"/>
          <p:cNvSpPr>
            <a:spLocks noChangeArrowheads="1"/>
          </p:cNvSpPr>
          <p:nvPr/>
        </p:nvSpPr>
        <p:spPr bwMode="auto">
          <a:xfrm>
            <a:off x="1007533" y="2093914"/>
            <a:ext cx="9120717"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50000"/>
              </a:lnSpc>
              <a:defRPr/>
            </a:pPr>
            <a:r>
              <a:rPr lang="zh-CN" altLang="en-US" sz="3200" b="1" dirty="0">
                <a:latin typeface="楷体" panose="02010609060101010101" pitchFamily="49" charset="-122"/>
                <a:ea typeface="楷体" panose="02010609060101010101" pitchFamily="49" charset="-122"/>
              </a:rPr>
              <a:t>信服：</a:t>
            </a:r>
            <a:r>
              <a:rPr lang="zh-CN" altLang="en-US" sz="3200" b="1" dirty="0">
                <a:solidFill>
                  <a:srgbClr val="FF0066"/>
                </a:solidFill>
                <a:latin typeface="楷体" panose="02010609060101010101" pitchFamily="49" charset="-122"/>
                <a:ea typeface="楷体" panose="02010609060101010101" pitchFamily="49" charset="-122"/>
              </a:rPr>
              <a:t>相信并佩服。</a:t>
            </a:r>
            <a:endParaRPr lang="zh-CN" altLang="en-US" sz="3200" b="1" dirty="0">
              <a:solidFill>
                <a:srgbClr val="FF0066"/>
              </a:solidFill>
              <a:latin typeface="楷体" panose="02010609060101010101" pitchFamily="49" charset="-122"/>
              <a:ea typeface="楷体" panose="02010609060101010101" pitchFamily="49" charset="-122"/>
            </a:endParaRPr>
          </a:p>
          <a:p>
            <a:pPr algn="just">
              <a:lnSpc>
                <a:spcPct val="150000"/>
              </a:lnSpc>
              <a:defRPr/>
            </a:pPr>
            <a:r>
              <a:rPr lang="zh-CN" altLang="en-US" sz="3200" b="1" dirty="0">
                <a:latin typeface="楷体" panose="02010609060101010101" pitchFamily="49" charset="-122"/>
                <a:ea typeface="楷体" panose="02010609060101010101" pitchFamily="49" charset="-122"/>
              </a:rPr>
              <a:t>分歧：</a:t>
            </a:r>
            <a:r>
              <a:rPr lang="zh-CN" altLang="en-US" sz="3200" b="1" dirty="0">
                <a:solidFill>
                  <a:srgbClr val="FF0066"/>
                </a:solidFill>
                <a:latin typeface="楷体" panose="02010609060101010101" pitchFamily="49" charset="-122"/>
                <a:ea typeface="楷体" panose="02010609060101010101" pitchFamily="49" charset="-122"/>
              </a:rPr>
              <a:t>不一致，有差别。</a:t>
            </a:r>
            <a:endParaRPr lang="zh-CN" altLang="en-US" sz="3200" b="1" dirty="0">
              <a:solidFill>
                <a:srgbClr val="FF0066"/>
              </a:solidFill>
              <a:latin typeface="楷体" panose="02010609060101010101" pitchFamily="49" charset="-122"/>
              <a:ea typeface="楷体" panose="02010609060101010101" pitchFamily="49" charset="-122"/>
            </a:endParaRPr>
          </a:p>
          <a:p>
            <a:pPr algn="just">
              <a:lnSpc>
                <a:spcPct val="150000"/>
              </a:lnSpc>
              <a:defRPr/>
            </a:pPr>
            <a:r>
              <a:rPr lang="zh-CN" altLang="en-US" sz="3200" b="1" dirty="0">
                <a:latin typeface="楷体" panose="02010609060101010101" pitchFamily="49" charset="-122"/>
                <a:ea typeface="楷体" panose="02010609060101010101" pitchFamily="49" charset="-122"/>
              </a:rPr>
              <a:t>霎时：</a:t>
            </a:r>
            <a:r>
              <a:rPr lang="zh-CN" altLang="en-US" sz="3200" b="1" dirty="0">
                <a:solidFill>
                  <a:srgbClr val="FF0066"/>
                </a:solidFill>
                <a:latin typeface="楷体" panose="02010609060101010101" pitchFamily="49" charset="-122"/>
                <a:ea typeface="楷体" panose="02010609060101010101" pitchFamily="49" charset="-122"/>
              </a:rPr>
              <a:t>短时间，一会儿。</a:t>
            </a:r>
            <a:endParaRPr lang="zh-CN" altLang="en-US" sz="3200" b="1" dirty="0">
              <a:solidFill>
                <a:srgbClr val="FF0066"/>
              </a:solidFill>
              <a:latin typeface="楷体" panose="02010609060101010101" pitchFamily="49" charset="-122"/>
              <a:ea typeface="楷体" panose="02010609060101010101" pitchFamily="49" charset="-122"/>
            </a:endParaRPr>
          </a:p>
          <a:p>
            <a:pPr algn="just">
              <a:lnSpc>
                <a:spcPct val="150000"/>
              </a:lnSpc>
              <a:defRPr/>
            </a:pPr>
            <a:r>
              <a:rPr lang="zh-CN" altLang="en-US" sz="3200" b="1" dirty="0">
                <a:latin typeface="楷体" panose="02010609060101010101" pitchFamily="49" charset="-122"/>
                <a:ea typeface="楷体" panose="02010609060101010101" pitchFamily="49" charset="-122"/>
              </a:rPr>
              <a:t>各得其所：</a:t>
            </a:r>
            <a:r>
              <a:rPr lang="zh-CN" altLang="en-US" sz="3200" b="1" dirty="0">
                <a:solidFill>
                  <a:srgbClr val="FF0066"/>
                </a:solidFill>
                <a:latin typeface="楷体" panose="02010609060101010101" pitchFamily="49" charset="-122"/>
                <a:ea typeface="楷体" panose="02010609060101010101" pitchFamily="49" charset="-122"/>
              </a:rPr>
              <a:t>每一个人或事物都得到合适的安顿。</a:t>
            </a:r>
            <a:endParaRPr lang="zh-CN" altLang="en-US" sz="3200" b="1" dirty="0">
              <a:solidFill>
                <a:srgbClr val="FF0066"/>
              </a:solidFill>
              <a:latin typeface="楷体" panose="02010609060101010101" pitchFamily="49" charset="-122"/>
              <a:ea typeface="楷体" panose="02010609060101010101" pitchFamily="49" charset="-122"/>
            </a:endParaRPr>
          </a:p>
        </p:txBody>
      </p:sp>
      <p:sp>
        <p:nvSpPr>
          <p:cNvPr id="12293" name="Rectangle 5"/>
          <p:cNvSpPr>
            <a:spLocks noChangeArrowheads="1"/>
          </p:cNvSpPr>
          <p:nvPr/>
        </p:nvSpPr>
        <p:spPr bwMode="auto">
          <a:xfrm>
            <a:off x="6479117" y="6216650"/>
            <a:ext cx="172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endParaRPr lang="zh-CN" altLang="zh-CN" sz="3600" b="1" i="1">
              <a:solidFill>
                <a:srgbClr val="FF0000"/>
              </a:solidFill>
              <a:effectLst>
                <a:outerShdw blurRad="38100" dist="38100" dir="2700000" algn="tl">
                  <a:srgbClr val="C0C0C0"/>
                </a:outerShdw>
              </a:effectLst>
              <a:latin typeface="华文细黑" panose="02010600040101010101" pitchFamily="2" charset="-122"/>
              <a:ea typeface="华文细黑" panose="02010600040101010101" pitchFamily="2" charset="-122"/>
            </a:endParaRPr>
          </a:p>
        </p:txBody>
      </p:sp>
      <p:grpSp>
        <p:nvGrpSpPr>
          <p:cNvPr id="7" name="组合 6"/>
          <p:cNvGrpSpPr/>
          <p:nvPr/>
        </p:nvGrpSpPr>
        <p:grpSpPr>
          <a:xfrm>
            <a:off x="863824" y="893426"/>
            <a:ext cx="2715899" cy="713740"/>
            <a:chOff x="2356" y="640"/>
            <a:chExt cx="3471" cy="1124"/>
          </a:xfrm>
        </p:grpSpPr>
        <p:sp>
          <p:nvSpPr>
            <p:cNvPr id="8"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8"/>
            <p:cNvSpPr txBox="1"/>
            <p:nvPr/>
          </p:nvSpPr>
          <p:spPr>
            <a:xfrm>
              <a:off x="2644" y="741"/>
              <a:ext cx="2895" cy="923"/>
            </a:xfrm>
            <a:prstGeom prst="rect">
              <a:avLst/>
            </a:prstGeom>
            <a:noFill/>
          </p:spPr>
          <p:txBody>
            <a:bodyPr wrap="square" lIns="94531" tIns="47265" rIns="94531" bIns="47265" rtlCol="0">
              <a:spAutoFit/>
            </a:body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词语解释</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122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2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499"/>
                                          </p:stCondLst>
                                        </p:cTn>
                                        <p:tgtEl>
                                          <p:spTgt spid="12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utoUpdateAnimBg="0"/>
      <p:bldP spid="12292" grpId="0" autoUpdateAnimBg="0"/>
      <p:bldP spid="1229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4339" name="Text Box 3"/>
          <p:cNvSpPr txBox="1">
            <a:spLocks noChangeArrowheads="1"/>
          </p:cNvSpPr>
          <p:nvPr/>
        </p:nvSpPr>
        <p:spPr bwMode="auto">
          <a:xfrm>
            <a:off x="368300" y="1590040"/>
            <a:ext cx="11754485" cy="20612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b">
            <a:spAutoFit/>
          </a:bodyPr>
          <a:lstStyle/>
          <a:p>
            <a:pPr>
              <a:defRPr/>
            </a:pPr>
            <a:r>
              <a:rPr kumimoji="1" lang="en-US" altLang="zh-CN" sz="3200" b="1" dirty="0">
                <a:latin typeface="宋体" panose="02010600030101010101" pitchFamily="2" charset="-122"/>
                <a:ea typeface="宋体" panose="02010600030101010101" pitchFamily="2" charset="-122"/>
                <a:cs typeface="宋体" panose="02010600030101010101" pitchFamily="2" charset="-122"/>
              </a:rPr>
              <a:t>1.</a:t>
            </a:r>
            <a:r>
              <a:rPr kumimoji="1" lang="zh-CN" altLang="en-US" sz="3200" b="1" dirty="0">
                <a:latin typeface="宋体" panose="02010600030101010101" pitchFamily="2" charset="-122"/>
                <a:ea typeface="宋体" panose="02010600030101010101" pitchFamily="2" charset="-122"/>
                <a:cs typeface="宋体" panose="02010600030101010101" pitchFamily="2" charset="-122"/>
              </a:rPr>
              <a:t>为下列句子中的</a:t>
            </a:r>
            <a:r>
              <a:rPr kumimoji="1" lang="en-US" altLang="zh-CN" sz="3200" b="1" dirty="0">
                <a:latin typeface="Arial" panose="020B0604020202020204" pitchFamily="34" charset="0"/>
                <a:ea typeface="宋体" panose="02010600030101010101" pitchFamily="2" charset="-122"/>
                <a:cs typeface="Arial" panose="020B0604020202020204" pitchFamily="34" charset="0"/>
              </a:rPr>
              <a:t>“</a:t>
            </a:r>
            <a:r>
              <a:rPr kumimoji="1" lang="zh-CN" altLang="en-US" sz="3200" b="1" dirty="0">
                <a:latin typeface="Arial" panose="020B0604020202020204" pitchFamily="34" charset="0"/>
                <a:ea typeface="宋体" panose="02010600030101010101" pitchFamily="2" charset="-122"/>
                <a:cs typeface="Arial" panose="020B0604020202020204" pitchFamily="34" charset="0"/>
              </a:rPr>
              <a:t>自然</a:t>
            </a:r>
            <a:r>
              <a:rPr kumimoji="1" lang="en-US" altLang="zh-CN" sz="3200" b="1" dirty="0">
                <a:latin typeface="Arial" panose="020B0604020202020204" pitchFamily="34" charset="0"/>
                <a:ea typeface="宋体" panose="02010600030101010101" pitchFamily="2" charset="-122"/>
                <a:cs typeface="Arial" panose="020B0604020202020204" pitchFamily="34" charset="0"/>
              </a:rPr>
              <a:t>”</a:t>
            </a:r>
            <a:r>
              <a:rPr kumimoji="1" lang="zh-CN" altLang="en-US" sz="3200" b="1" dirty="0">
                <a:latin typeface="Arial" panose="020B0604020202020204" pitchFamily="34" charset="0"/>
                <a:ea typeface="宋体" panose="02010600030101010101" pitchFamily="2" charset="-122"/>
                <a:cs typeface="Arial" panose="020B0604020202020204" pitchFamily="34" charset="0"/>
              </a:rPr>
              <a:t>一词选择合适的义项</a:t>
            </a:r>
            <a:r>
              <a:rPr lang="zh-CN" altLang="zh-CN" sz="3200" b="1">
                <a:latin typeface="Arial" panose="020B0604020202020204" pitchFamily="34" charset="0"/>
                <a:ea typeface="宋体" panose="02010600030101010101" pitchFamily="2" charset="-122"/>
                <a:sym typeface="+mn-ea"/>
              </a:rPr>
              <a:t>,</a:t>
            </a:r>
            <a:r>
              <a:rPr kumimoji="1" lang="zh-CN" altLang="en-US" sz="3200" b="1" dirty="0">
                <a:latin typeface="Arial" panose="020B0604020202020204" pitchFamily="34" charset="0"/>
                <a:ea typeface="宋体" panose="02010600030101010101" pitchFamily="2" charset="-122"/>
                <a:cs typeface="Arial" panose="020B0604020202020204" pitchFamily="34" charset="0"/>
              </a:rPr>
              <a:t>将序号填入括号里。</a:t>
            </a:r>
            <a:endParaRPr kumimoji="1" lang="zh-CN" altLang="en-US" sz="3200" b="1" dirty="0">
              <a:latin typeface="宋体" panose="02010600030101010101" pitchFamily="2" charset="-122"/>
              <a:ea typeface="宋体" panose="02010600030101010101" pitchFamily="2" charset="-122"/>
              <a:cs typeface="宋体" panose="02010600030101010101" pitchFamily="2" charset="-122"/>
            </a:endParaRPr>
          </a:p>
          <a:p>
            <a:pPr>
              <a:defRPr/>
            </a:pPr>
            <a:r>
              <a:rPr kumimoji="1" lang="en-US" altLang="zh-CN" sz="3200" b="1" dirty="0">
                <a:latin typeface="宋体" panose="02010600030101010101" pitchFamily="2" charset="-122"/>
                <a:ea typeface="宋体" panose="02010600030101010101" pitchFamily="2" charset="-122"/>
              </a:rPr>
              <a:t>A.</a:t>
            </a:r>
            <a:r>
              <a:rPr kumimoji="1" lang="zh-CN" altLang="en-US" sz="3200" b="1" dirty="0">
                <a:latin typeface="楷体" panose="02010609060101010101" pitchFamily="49" charset="-122"/>
                <a:ea typeface="楷体" panose="02010609060101010101" pitchFamily="49" charset="-122"/>
              </a:rPr>
              <a:t>你先别问</a:t>
            </a:r>
            <a:r>
              <a:rPr lang="zh-CN" altLang="zh-CN" sz="3200" b="1">
                <a:latin typeface="Arial" panose="020B0604020202020204" pitchFamily="34" charset="0"/>
                <a:ea typeface="宋体" panose="02010600030101010101" pitchFamily="2" charset="-122"/>
                <a:sym typeface="+mn-ea"/>
              </a:rPr>
              <a:t>,</a:t>
            </a:r>
            <a:r>
              <a:rPr lang="zh-CN" altLang="zh-CN" sz="3200" b="1">
                <a:latin typeface="楷体" panose="02010609060101010101" pitchFamily="49" charset="-122"/>
                <a:ea typeface="楷体" panose="02010609060101010101" pitchFamily="49" charset="-122"/>
                <a:sym typeface="+mn-ea"/>
              </a:rPr>
              <a:t>到时候你自然会明白。</a:t>
            </a:r>
            <a:r>
              <a:rPr lang="zh-CN" altLang="zh-CN" sz="3200" b="1">
                <a:latin typeface="Arial" panose="020B0604020202020204" pitchFamily="34" charset="0"/>
                <a:ea typeface="宋体" panose="02010600030101010101" pitchFamily="2" charset="-122"/>
                <a:sym typeface="+mn-ea"/>
              </a:rPr>
              <a:t>（</a:t>
            </a:r>
            <a:r>
              <a:rPr lang="en-US" altLang="zh-CN" sz="3200" b="1">
                <a:latin typeface="Arial" panose="020B0604020202020204" pitchFamily="34" charset="0"/>
                <a:ea typeface="宋体" panose="02010600030101010101" pitchFamily="2" charset="-122"/>
                <a:sym typeface="+mn-ea"/>
              </a:rPr>
              <a:t>       </a:t>
            </a:r>
            <a:r>
              <a:rPr lang="zh-CN" altLang="zh-CN" sz="3200" b="1">
                <a:latin typeface="Arial" panose="020B0604020202020204" pitchFamily="34" charset="0"/>
                <a:ea typeface="宋体" panose="02010600030101010101" pitchFamily="2" charset="-122"/>
                <a:sym typeface="+mn-ea"/>
              </a:rPr>
              <a:t>）</a:t>
            </a:r>
            <a:endParaRPr kumimoji="1" lang="zh-CN" altLang="en-US" sz="3200" b="1" dirty="0">
              <a:latin typeface="楷体" panose="02010609060101010101" pitchFamily="49" charset="-122"/>
              <a:ea typeface="楷体" panose="02010609060101010101" pitchFamily="49" charset="-122"/>
            </a:endParaRPr>
          </a:p>
          <a:p>
            <a:pPr>
              <a:defRPr/>
            </a:pPr>
            <a:r>
              <a:rPr kumimoji="1" lang="en-US" altLang="zh-CN" sz="3200" b="1" dirty="0">
                <a:latin typeface="宋体" panose="02010600030101010101" pitchFamily="2" charset="-122"/>
                <a:ea typeface="宋体" panose="02010600030101010101" pitchFamily="2" charset="-122"/>
              </a:rPr>
              <a:t>B.</a:t>
            </a:r>
            <a:r>
              <a:rPr kumimoji="1" lang="zh-CN" altLang="en-US" sz="3200" b="1" dirty="0">
                <a:latin typeface="楷体" panose="02010609060101010101" pitchFamily="49" charset="-122"/>
                <a:ea typeface="楷体" panose="02010609060101010101" pitchFamily="49" charset="-122"/>
              </a:rPr>
              <a:t>我的母亲虽然高大</a:t>
            </a:r>
            <a:r>
              <a:rPr lang="zh-CN" altLang="zh-CN" sz="3200" b="1">
                <a:latin typeface="Arial" panose="020B0604020202020204" pitchFamily="34" charset="0"/>
                <a:ea typeface="宋体" panose="02010600030101010101" pitchFamily="2" charset="-122"/>
                <a:sym typeface="+mn-ea"/>
              </a:rPr>
              <a:t>,</a:t>
            </a:r>
            <a:r>
              <a:rPr kumimoji="1" lang="zh-CN" altLang="en-US" sz="3200" b="1" dirty="0">
                <a:latin typeface="楷体" panose="02010609060101010101" pitchFamily="49" charset="-122"/>
                <a:ea typeface="楷体" panose="02010609060101010101" pitchFamily="49" charset="-122"/>
              </a:rPr>
              <a:t>然而很瘦</a:t>
            </a:r>
            <a:r>
              <a:rPr lang="zh-CN" altLang="zh-CN" sz="3200" b="1">
                <a:latin typeface="Arial" panose="020B0604020202020204" pitchFamily="34" charset="0"/>
                <a:ea typeface="宋体" panose="02010600030101010101" pitchFamily="2" charset="-122"/>
                <a:sym typeface="+mn-ea"/>
              </a:rPr>
              <a:t>,</a:t>
            </a:r>
            <a:r>
              <a:rPr kumimoji="1" lang="zh-CN" altLang="en-US" sz="3200" b="1" dirty="0">
                <a:latin typeface="楷体" panose="02010609060101010101" pitchFamily="49" charset="-122"/>
                <a:ea typeface="楷体" panose="02010609060101010101" pitchFamily="49" charset="-122"/>
              </a:rPr>
              <a:t>自然不算重</a:t>
            </a:r>
            <a:r>
              <a:rPr lang="en-US" altLang="zh-CN" sz="3200" b="1">
                <a:latin typeface="宋体" panose="02010600030101010101" pitchFamily="2" charset="-122"/>
                <a:ea typeface="宋体" panose="02010600030101010101" pitchFamily="2" charset="-122"/>
                <a:sym typeface="+mn-ea"/>
              </a:rPr>
              <a:t>……</a:t>
            </a:r>
            <a:r>
              <a:rPr lang="zh-CN" altLang="zh-CN" sz="3200" b="1">
                <a:latin typeface="Arial" panose="020B0604020202020204" pitchFamily="34" charset="0"/>
                <a:ea typeface="宋体" panose="02010600030101010101" pitchFamily="2" charset="-122"/>
                <a:sym typeface="+mn-ea"/>
              </a:rPr>
              <a:t>（</a:t>
            </a:r>
            <a:r>
              <a:rPr lang="en-US" altLang="zh-CN" sz="3200" b="1">
                <a:latin typeface="Arial" panose="020B0604020202020204" pitchFamily="34" charset="0"/>
                <a:ea typeface="宋体" panose="02010600030101010101" pitchFamily="2" charset="-122"/>
                <a:sym typeface="+mn-ea"/>
              </a:rPr>
              <a:t>       </a:t>
            </a:r>
            <a:r>
              <a:rPr lang="zh-CN" altLang="zh-CN" sz="3200" b="1">
                <a:latin typeface="Arial" panose="020B0604020202020204" pitchFamily="34" charset="0"/>
                <a:ea typeface="宋体" panose="02010600030101010101" pitchFamily="2" charset="-122"/>
                <a:sym typeface="+mn-ea"/>
              </a:rPr>
              <a:t>）</a:t>
            </a:r>
            <a:endParaRPr lang="en-US" altLang="zh-CN" sz="3200" b="1">
              <a:latin typeface="宋体" panose="02010600030101010101" pitchFamily="2" charset="-122"/>
              <a:ea typeface="宋体" panose="02010600030101010101" pitchFamily="2" charset="-122"/>
              <a:sym typeface="+mn-ea"/>
            </a:endParaRPr>
          </a:p>
          <a:p>
            <a:pPr>
              <a:defRPr/>
            </a:pPr>
            <a:r>
              <a:rPr kumimoji="1" lang="en-US" altLang="zh-CN" sz="3200" b="1" dirty="0">
                <a:latin typeface="宋体" panose="02010600030101010101" pitchFamily="2" charset="-122"/>
                <a:ea typeface="宋体" panose="02010600030101010101" pitchFamily="2" charset="-122"/>
              </a:rPr>
              <a:t>C.</a:t>
            </a:r>
            <a:r>
              <a:rPr kumimoji="1" lang="zh-CN" altLang="en-US" sz="3200" b="1" dirty="0">
                <a:latin typeface="楷体" panose="02010609060101010101" pitchFamily="49" charset="-122"/>
                <a:ea typeface="楷体" panose="02010609060101010101" pitchFamily="49" charset="-122"/>
              </a:rPr>
              <a:t>他虽然是初次参加演出</a:t>
            </a:r>
            <a:r>
              <a:rPr lang="zh-CN" altLang="zh-CN" sz="3200" b="1">
                <a:latin typeface="Arial" panose="020B0604020202020204" pitchFamily="34" charset="0"/>
                <a:ea typeface="宋体" panose="02010600030101010101" pitchFamily="2" charset="-122"/>
                <a:sym typeface="+mn-ea"/>
              </a:rPr>
              <a:t>,</a:t>
            </a:r>
            <a:r>
              <a:rPr kumimoji="1" lang="zh-CN" altLang="en-US" sz="3200" b="1" dirty="0">
                <a:latin typeface="楷体" panose="02010609060101010101" pitchFamily="49" charset="-122"/>
                <a:ea typeface="楷体" panose="02010609060101010101" pitchFamily="49" charset="-122"/>
              </a:rPr>
              <a:t>但确实演得挺自然。</a:t>
            </a:r>
            <a:r>
              <a:rPr lang="zh-CN" altLang="zh-CN" sz="3200" b="1">
                <a:latin typeface="Arial" panose="020B0604020202020204" pitchFamily="34" charset="0"/>
                <a:ea typeface="宋体" panose="02010600030101010101" pitchFamily="2" charset="-122"/>
                <a:sym typeface="+mn-ea"/>
              </a:rPr>
              <a:t>（</a:t>
            </a:r>
            <a:r>
              <a:rPr lang="en-US" altLang="zh-CN" sz="3200" b="1">
                <a:latin typeface="Arial" panose="020B0604020202020204" pitchFamily="34" charset="0"/>
                <a:ea typeface="宋体" panose="02010600030101010101" pitchFamily="2" charset="-122"/>
                <a:sym typeface="+mn-ea"/>
              </a:rPr>
              <a:t>       </a:t>
            </a:r>
            <a:r>
              <a:rPr lang="zh-CN" altLang="zh-CN" sz="3200" b="1">
                <a:latin typeface="Arial" panose="020B0604020202020204" pitchFamily="34" charset="0"/>
                <a:ea typeface="宋体" panose="02010600030101010101" pitchFamily="2" charset="-122"/>
                <a:sym typeface="+mn-ea"/>
              </a:rPr>
              <a:t>）</a:t>
            </a:r>
            <a:endParaRPr kumimoji="1" lang="zh-CN" altLang="en-US" sz="3200" b="1" dirty="0">
              <a:latin typeface="楷体" panose="02010609060101010101" pitchFamily="49" charset="-122"/>
              <a:ea typeface="楷体" panose="02010609060101010101" pitchFamily="49" charset="-122"/>
            </a:endParaRPr>
          </a:p>
        </p:txBody>
      </p:sp>
      <p:grpSp>
        <p:nvGrpSpPr>
          <p:cNvPr id="5" name="组合 4"/>
          <p:cNvGrpSpPr/>
          <p:nvPr/>
        </p:nvGrpSpPr>
        <p:grpSpPr>
          <a:xfrm>
            <a:off x="898182" y="530860"/>
            <a:ext cx="2715899" cy="713740"/>
            <a:chOff x="2356" y="640"/>
            <a:chExt cx="3471" cy="1124"/>
          </a:xfrm>
        </p:grpSpPr>
        <p:sp>
          <p:nvSpPr>
            <p:cNvPr id="6"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6"/>
            <p:cNvSpPr txBox="1"/>
            <p:nvPr/>
          </p:nvSpPr>
          <p:spPr>
            <a:xfrm>
              <a:off x="2644" y="741"/>
              <a:ext cx="2895" cy="923"/>
            </a:xfrm>
            <a:prstGeom prst="rect">
              <a:avLst/>
            </a:prstGeom>
            <a:noFill/>
          </p:spPr>
          <p:txBody>
            <a:bodyPr wrap="square" lIns="94531" tIns="47265" rIns="94531" bIns="47265" rtlCol="0">
              <a:spAutoFit/>
            </a:body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课前预学</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文本框 2"/>
          <p:cNvSpPr txBox="1"/>
          <p:nvPr/>
        </p:nvSpPr>
        <p:spPr>
          <a:xfrm>
            <a:off x="368935" y="3996690"/>
            <a:ext cx="11423650" cy="156845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自然</a:t>
            </a:r>
            <a:r>
              <a:rPr kumimoji="1" lang="zh-CN" altLang="en-US" sz="3200" b="1" dirty="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①自然界。②自由发展；不经人力干预。③表示理所当然。④连接分句或句子</a:t>
            </a:r>
            <a:r>
              <a:rPr lang="zh-CN" altLang="zh-CN" sz="3200" b="1">
                <a:latin typeface="Arial" panose="020B0604020202020204" pitchFamily="34" charset="0"/>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表示语义转折或追加说明。⑤不勉强；不局促；不呆板。</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7270115" y="2129155"/>
            <a:ext cx="591185" cy="583565"/>
          </a:xfrm>
          <a:prstGeom prst="rect">
            <a:avLst/>
          </a:prstGeom>
          <a:noFill/>
        </p:spPr>
        <p:txBody>
          <a:bodyPr wrap="none" rtlCol="0" anchor="t">
            <a:spAutoFit/>
          </a:bodyPr>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②</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nvSpPr>
        <p:spPr>
          <a:xfrm>
            <a:off x="9409430" y="2508885"/>
            <a:ext cx="591185" cy="583565"/>
          </a:xfrm>
          <a:prstGeom prst="rect">
            <a:avLst/>
          </a:prstGeom>
          <a:noFill/>
        </p:spPr>
        <p:txBody>
          <a:bodyPr wrap="none" rtlCol="0" anchor="t">
            <a:spAutoFit/>
          </a:bodyPr>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③</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nvSpPr>
        <p:spPr>
          <a:xfrm>
            <a:off x="9259570" y="3136900"/>
            <a:ext cx="591185" cy="583565"/>
          </a:xfrm>
          <a:prstGeom prst="rect">
            <a:avLst/>
          </a:prstGeom>
          <a:noFill/>
        </p:spPr>
        <p:txBody>
          <a:bodyPr wrap="none" rtlCol="0" anchor="t">
            <a:spAutoFit/>
          </a:bodyPr>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⑤</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zoom/>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4339" name="Text Box 3"/>
          <p:cNvSpPr txBox="1">
            <a:spLocks noChangeArrowheads="1"/>
          </p:cNvSpPr>
          <p:nvPr/>
        </p:nvSpPr>
        <p:spPr bwMode="auto">
          <a:xfrm>
            <a:off x="408305" y="432435"/>
            <a:ext cx="11605895" cy="2676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b">
            <a:spAutoFit/>
          </a:bodyPr>
          <a:p>
            <a:pPr>
              <a:defRPr/>
            </a:pPr>
            <a:r>
              <a:rPr kumimoji="1" lang="en-US" altLang="zh-CN" sz="2800" b="1" dirty="0">
                <a:latin typeface="宋体" panose="02010600030101010101" pitchFamily="2" charset="-122"/>
                <a:ea typeface="宋体" panose="02010600030101010101" pitchFamily="2" charset="-122"/>
                <a:cs typeface="宋体" panose="02010600030101010101" pitchFamily="2" charset="-122"/>
              </a:rPr>
              <a:t>2.</a:t>
            </a:r>
            <a:r>
              <a:rPr kumimoji="1" lang="zh-CN" sz="2800" b="1" dirty="0">
                <a:latin typeface="宋体" panose="02010600030101010101" pitchFamily="2" charset="-122"/>
                <a:ea typeface="宋体" panose="02010600030101010101" pitchFamily="2" charset="-122"/>
                <a:cs typeface="宋体" panose="02010600030101010101" pitchFamily="2" charset="-122"/>
              </a:rPr>
              <a:t>小组预习时</a:t>
            </a:r>
            <a:r>
              <a:rPr lang="zh-CN" altLang="zh-CN" sz="2800" b="1">
                <a:latin typeface="Arial" panose="020B0604020202020204" pitchFamily="34" charset="0"/>
                <a:ea typeface="宋体" panose="02010600030101010101" pitchFamily="2" charset="-122"/>
                <a:sym typeface="+mn-ea"/>
              </a:rPr>
              <a:t>,有几名同学对课文的第一句话提出了质疑。再次朗读课文</a:t>
            </a:r>
            <a:r>
              <a:rPr lang="zh-CN" altLang="zh-CN" sz="2800" b="1">
                <a:latin typeface="Arial" panose="020B0604020202020204" pitchFamily="34" charset="0"/>
                <a:ea typeface="宋体" panose="02010600030101010101" pitchFamily="2" charset="-122"/>
                <a:sym typeface="+mn-ea"/>
              </a:rPr>
              <a:t>,</a:t>
            </a:r>
            <a:r>
              <a:rPr lang="zh-CN" altLang="zh-CN" sz="2800" b="1">
                <a:latin typeface="Arial" panose="020B0604020202020204" pitchFamily="34" charset="0"/>
                <a:ea typeface="宋体" panose="02010600030101010101" pitchFamily="2" charset="-122"/>
                <a:sym typeface="+mn-ea"/>
              </a:rPr>
              <a:t>尝试回答他们的问题</a:t>
            </a:r>
            <a:r>
              <a:rPr kumimoji="1" lang="zh-CN" altLang="en-US" sz="2800" b="1" dirty="0">
                <a:latin typeface="Arial" panose="020B0604020202020204" pitchFamily="34" charset="0"/>
                <a:ea typeface="宋体" panose="02010600030101010101" pitchFamily="2" charset="-122"/>
                <a:cs typeface="Arial" panose="020B0604020202020204" pitchFamily="34" charset="0"/>
              </a:rPr>
              <a:t>。</a:t>
            </a:r>
            <a:endParaRPr kumimoji="1" lang="zh-CN" altLang="en-US" sz="2800" b="1" dirty="0">
              <a:latin typeface="宋体" panose="02010600030101010101" pitchFamily="2" charset="-122"/>
              <a:ea typeface="宋体" panose="02010600030101010101" pitchFamily="2" charset="-122"/>
              <a:cs typeface="宋体" panose="02010600030101010101" pitchFamily="2" charset="-122"/>
            </a:endParaRPr>
          </a:p>
          <a:p>
            <a:pPr>
              <a:defRPr/>
            </a:pPr>
            <a:r>
              <a:rPr kumimoji="1" lang="zh-CN" sz="2800" b="1" dirty="0">
                <a:latin typeface="宋体" panose="02010600030101010101" pitchFamily="2" charset="-122"/>
                <a:ea typeface="宋体" panose="02010600030101010101" pitchFamily="2" charset="-122"/>
              </a:rPr>
              <a:t>小文</a:t>
            </a:r>
            <a:r>
              <a:rPr kumimoji="1" lang="zh-CN" altLang="en-US" sz="2800" b="1" dirty="0">
                <a:uFillTx/>
                <a:latin typeface="Arial" panose="020B0604020202020204" pitchFamily="34" charset="0"/>
                <a:ea typeface="SimSun-ExtB" panose="02010609060101010101" pitchFamily="49" charset="-122"/>
                <a:cs typeface="Arial" panose="020B0604020202020204" pitchFamily="34" charset="0"/>
                <a:sym typeface="+mn-ea"/>
              </a:rPr>
              <a:t>:</a:t>
            </a:r>
            <a:r>
              <a:rPr kumimoji="1" sz="2800" b="1" dirty="0">
                <a:latin typeface="宋体" panose="02010600030101010101" pitchFamily="2" charset="-122"/>
                <a:ea typeface="宋体" panose="02010600030101010101" pitchFamily="2" charset="-122"/>
              </a:rPr>
              <a:t>原文中的逗号是不是改为顿号更</a:t>
            </a:r>
            <a:r>
              <a:rPr kumimoji="1" lang="zh-CN" sz="2800" b="1" dirty="0">
                <a:latin typeface="宋体" panose="02010600030101010101" pitchFamily="2" charset="-122"/>
                <a:ea typeface="宋体" panose="02010600030101010101" pitchFamily="2" charset="-122"/>
              </a:rPr>
              <a:t>合适</a:t>
            </a:r>
            <a:r>
              <a:rPr kumimoji="1" sz="2800" b="1" dirty="0">
                <a:latin typeface="宋体" panose="02010600030101010101" pitchFamily="2" charset="-122"/>
                <a:ea typeface="宋体" panose="02010600030101010101" pitchFamily="2" charset="-122"/>
              </a:rPr>
              <a:t>？</a:t>
            </a:r>
            <a:endParaRPr kumimoji="1" sz="2800" b="1" dirty="0">
              <a:latin typeface="宋体" panose="02010600030101010101" pitchFamily="2" charset="-122"/>
              <a:ea typeface="宋体" panose="02010600030101010101" pitchFamily="2" charset="-122"/>
            </a:endParaRPr>
          </a:p>
          <a:p>
            <a:pPr>
              <a:defRPr/>
            </a:pPr>
            <a:r>
              <a:rPr kumimoji="1" lang="zh-CN" altLang="en-US" sz="2800" b="1" dirty="0">
                <a:latin typeface="宋体" panose="02010600030101010101" pitchFamily="2" charset="-122"/>
                <a:ea typeface="宋体" panose="02010600030101010101" pitchFamily="2" charset="-122"/>
              </a:rPr>
              <a:t>小语</a:t>
            </a:r>
            <a:r>
              <a:rPr kumimoji="1" lang="zh-CN" altLang="en-US" sz="2800" b="1" dirty="0">
                <a:uFillTx/>
                <a:latin typeface="Arial" panose="020B0604020202020204" pitchFamily="34" charset="0"/>
                <a:ea typeface="SimSun-ExtB" panose="02010609060101010101" pitchFamily="49" charset="-122"/>
                <a:cs typeface="Arial" panose="020B0604020202020204" pitchFamily="34" charset="0"/>
                <a:sym typeface="+mn-ea"/>
              </a:rPr>
              <a:t>:</a:t>
            </a:r>
            <a:r>
              <a:rPr sz="2800" b="1">
                <a:latin typeface="宋体" panose="02010600030101010101" pitchFamily="2" charset="-122"/>
                <a:ea typeface="宋体" panose="02010600030101010101" pitchFamily="2" charset="-122"/>
              </a:rPr>
              <a:t>如果去掉两个</a:t>
            </a:r>
            <a:r>
              <a:rPr sz="2800" b="1"/>
              <a:t>“</a:t>
            </a:r>
            <a:r>
              <a:rPr sz="2800" b="1">
                <a:latin typeface="宋体" panose="02010600030101010101" pitchFamily="2" charset="-122"/>
                <a:ea typeface="宋体" panose="02010600030101010101" pitchFamily="2" charset="-122"/>
              </a:rPr>
              <a:t>我的</a:t>
            </a:r>
            <a:r>
              <a:rPr sz="2800" b="1"/>
              <a:t>”,</a:t>
            </a:r>
            <a:r>
              <a:rPr sz="2800" b="1">
                <a:latin typeface="宋体" panose="02010600030101010101" pitchFamily="2" charset="-122"/>
                <a:ea typeface="宋体" panose="02010600030101010101" pitchFamily="2" charset="-122"/>
              </a:rPr>
              <a:t>语言是不是更简练？</a:t>
            </a:r>
            <a:endParaRPr sz="2800" b="1"/>
          </a:p>
          <a:p>
            <a:pPr>
              <a:defRPr/>
            </a:pPr>
            <a:r>
              <a:rPr kumimoji="1" lang="zh-CN" altLang="en-US" sz="2800" b="1" dirty="0">
                <a:latin typeface="宋体" panose="02010600030101010101" pitchFamily="2" charset="-122"/>
                <a:ea typeface="宋体" panose="02010600030101010101" pitchFamily="2" charset="-122"/>
                <a:sym typeface="+mn-ea"/>
              </a:rPr>
              <a:t>小兴</a:t>
            </a:r>
            <a:r>
              <a:rPr kumimoji="1"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a:t>
            </a:r>
            <a:r>
              <a:rPr kumimoji="1" 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在中国传统文化里</a:t>
            </a:r>
            <a:r>
              <a:rPr sz="2800" b="1">
                <a:sym typeface="+mn-ea"/>
              </a:rPr>
              <a:t>,</a:t>
            </a:r>
            <a:r>
              <a:rPr kumimoji="1" lang="en-US"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a:t>
            </a:r>
            <a:r>
              <a:rPr kumimoji="1"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排名见尊卑</a:t>
            </a:r>
            <a:r>
              <a:rPr kumimoji="1" lang="en-US"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a:t>
            </a:r>
            <a:r>
              <a:rPr sz="2800" b="1">
                <a:sym typeface="+mn-ea"/>
              </a:rPr>
              <a:t>,</a:t>
            </a:r>
            <a:r>
              <a:rPr lang="zh-CN" sz="2800" b="1">
                <a:latin typeface="宋体" panose="02010600030101010101" pitchFamily="2" charset="-122"/>
                <a:ea typeface="宋体" panose="02010600030101010101" pitchFamily="2" charset="-122"/>
                <a:sym typeface="+mn-ea"/>
              </a:rPr>
              <a:t>这里改为</a:t>
            </a:r>
            <a:r>
              <a:rPr lang="en-US" altLang="zh-CN" sz="2800" b="1">
                <a:sym typeface="+mn-ea"/>
              </a:rPr>
              <a:t>“</a:t>
            </a:r>
            <a:r>
              <a:rPr lang="zh-CN" altLang="en-US" sz="2800" b="1" dirty="0">
                <a:latin typeface="宋体" panose="02010600030101010101" pitchFamily="2" charset="-122"/>
                <a:ea typeface="宋体" panose="02010600030101010101" pitchFamily="2" charset="-122"/>
                <a:sym typeface="+mn-ea"/>
              </a:rPr>
              <a:t>我的母亲</a:t>
            </a:r>
            <a:r>
              <a:rPr sz="2800" b="1">
                <a:sym typeface="+mn-ea"/>
              </a:rPr>
              <a:t>,</a:t>
            </a:r>
            <a:r>
              <a:rPr lang="zh-CN" altLang="en-US" sz="2800" b="1" dirty="0">
                <a:latin typeface="宋体" panose="02010600030101010101" pitchFamily="2" charset="-122"/>
                <a:ea typeface="宋体" panose="02010600030101010101" pitchFamily="2" charset="-122"/>
                <a:sym typeface="+mn-ea"/>
              </a:rPr>
              <a:t>我</a:t>
            </a:r>
            <a:r>
              <a:rPr sz="2800" b="1">
                <a:sym typeface="+mn-ea"/>
              </a:rPr>
              <a:t>,</a:t>
            </a:r>
            <a:r>
              <a:rPr lang="zh-CN" altLang="en-US" sz="2800" b="1" dirty="0">
                <a:latin typeface="宋体" panose="02010600030101010101" pitchFamily="2" charset="-122"/>
                <a:ea typeface="宋体" panose="02010600030101010101" pitchFamily="2" charset="-122"/>
                <a:sym typeface="+mn-ea"/>
              </a:rPr>
              <a:t>我的妻子和儿子</a:t>
            </a:r>
            <a:r>
              <a:rPr lang="en-US" altLang="zh-CN" sz="2800" b="1">
                <a:sym typeface="+mn-ea"/>
              </a:rPr>
              <a:t>”</a:t>
            </a:r>
            <a:r>
              <a:rPr sz="2800" b="1">
                <a:sym typeface="+mn-ea"/>
              </a:rPr>
              <a:t>,</a:t>
            </a:r>
            <a:r>
              <a:rPr lang="zh-CN" altLang="en-US" sz="2800" b="1">
                <a:latin typeface="宋体" panose="02010600030101010101" pitchFamily="2" charset="-122"/>
                <a:ea typeface="宋体" panose="02010600030101010101" pitchFamily="2" charset="-122"/>
                <a:sym typeface="+mn-ea"/>
              </a:rPr>
              <a:t>是不是更好？</a:t>
            </a:r>
            <a:endParaRPr kumimoji="1" lang="zh-CN" altLang="en-US" sz="2800" b="1" dirty="0">
              <a:solidFill>
                <a:schemeClr val="tx1"/>
              </a:solidFill>
              <a:uFillTx/>
              <a:latin typeface="宋体" panose="02010600030101010101" pitchFamily="2" charset="-122"/>
              <a:ea typeface="宋体" panose="02010600030101010101" pitchFamily="2" charset="-122"/>
              <a:cs typeface="Arial" panose="020B0604020202020204" pitchFamily="34" charset="0"/>
              <a:sym typeface="+mn-ea"/>
            </a:endParaRPr>
          </a:p>
        </p:txBody>
      </p:sp>
      <p:sp>
        <p:nvSpPr>
          <p:cNvPr id="17421" name="文本框 1"/>
          <p:cNvSpPr txBox="1"/>
          <p:nvPr/>
        </p:nvSpPr>
        <p:spPr>
          <a:xfrm>
            <a:off x="408305" y="3108960"/>
            <a:ext cx="11403965" cy="953135"/>
          </a:xfrm>
          <a:prstGeom prst="rect">
            <a:avLst/>
          </a:prstGeom>
          <a:noFill/>
          <a:ln w="9525">
            <a:noFill/>
          </a:ln>
        </p:spPr>
        <p:txBody>
          <a:bodyPr wrap="square" anchor="t" anchorCtr="0">
            <a:spAutoFit/>
          </a:bodyPr>
          <a:p>
            <a:r>
              <a:rPr lang="en-US" altLang="zh-CN" sz="2800" b="1">
                <a:latin typeface="Arial" panose="020B0604020202020204" pitchFamily="34" charset="0"/>
                <a:ea typeface="SimSun-ExtB" panose="02010609060101010101" pitchFamily="49" charset="-122"/>
                <a:sym typeface="宋体" panose="02010600030101010101" pitchFamily="2" charset="-122"/>
              </a:rPr>
              <a:t>       </a:t>
            </a:r>
            <a:r>
              <a:rPr lang="zh-CN" altLang="en-US" sz="2800" b="1" dirty="0">
                <a:latin typeface="Arial" panose="020B0604020202020204" pitchFamily="34" charset="0"/>
                <a:ea typeface="SimSun-ExtB" panose="02010609060101010101" pitchFamily="49" charset="-122"/>
                <a:sym typeface="宋体" panose="02010600030101010101" pitchFamily="2" charset="-122"/>
              </a:rPr>
              <a:t>小文</a:t>
            </a:r>
            <a:r>
              <a:rPr kumimoji="1" lang="zh-CN" altLang="en-US" sz="2800" b="1" dirty="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solidFill>
                  <a:srgbClr val="F70F30"/>
                </a:solidFill>
                <a:latin typeface="Arial" panose="020B0604020202020204" pitchFamily="34" charset="0"/>
                <a:ea typeface="SimSun-ExtB" panose="02010609060101010101" pitchFamily="49" charset="-122"/>
                <a:sym typeface="宋体" panose="02010600030101010101" pitchFamily="2" charset="-122"/>
              </a:rPr>
              <a:t>逗号的停顿时间比顿号长</a:t>
            </a:r>
            <a:r>
              <a:rPr lang="en-US"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Arial" panose="020B0604020202020204" pitchFamily="34" charset="0"/>
                <a:ea typeface="SimSun-ExtB" panose="02010609060101010101" pitchFamily="49" charset="-122"/>
                <a:sym typeface="宋体" panose="02010600030101010101" pitchFamily="2" charset="-122"/>
              </a:rPr>
              <a:t>说明这些人对“我”来说</a:t>
            </a:r>
            <a:r>
              <a:rPr lang="en-US" altLang="zh-CN" sz="2800" b="1">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sym typeface="宋体" panose="02010600030101010101" pitchFamily="2" charset="-122"/>
              </a:rPr>
              <a:t>都很重要</a:t>
            </a:r>
            <a:r>
              <a:rPr lang="en-US"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70F30"/>
                </a:solidFill>
                <a:latin typeface="Arial" panose="020B0604020202020204" pitchFamily="34" charset="0"/>
                <a:ea typeface="宋体" panose="02010600030101010101" pitchFamily="2" charset="-122"/>
                <a:sym typeface="宋体" panose="02010600030101010101" pitchFamily="2" charset="-122"/>
              </a:rPr>
              <a:t>需要一个个地</a:t>
            </a:r>
            <a:r>
              <a:rPr lang="zh-CN" altLang="en-US" sz="2800" b="1" dirty="0">
                <a:solidFill>
                  <a:srgbClr val="F70F30"/>
                </a:solidFill>
                <a:latin typeface="宋体" panose="02010600030101010101" pitchFamily="2" charset="-122"/>
                <a:ea typeface="宋体" panose="02010600030101010101" pitchFamily="2" charset="-122"/>
                <a:sym typeface="宋体" panose="02010600030101010101" pitchFamily="2" charset="-122"/>
              </a:rPr>
              <a:t>隆</a:t>
            </a:r>
            <a:r>
              <a:rPr lang="zh-CN" altLang="en-US"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重介绍</a:t>
            </a:r>
            <a:r>
              <a:rPr lang="zh-CN" altLang="en-US" sz="2800" b="1" dirty="0">
                <a:latin typeface="宋体" panose="02010600030101010101" pitchFamily="2" charset="-122"/>
                <a:ea typeface="宋体" panose="02010600030101010101" pitchFamily="2" charset="-122"/>
                <a:sym typeface="宋体" panose="02010600030101010101" pitchFamily="2" charset="-122"/>
              </a:rPr>
              <a:t>。</a:t>
            </a:r>
            <a:endParaRPr lang="zh-CN" altLang="en-US" sz="2800" b="1">
              <a:latin typeface="宋体" panose="02010600030101010101" pitchFamily="2" charset="-122"/>
              <a:ea typeface="宋体" panose="02010600030101010101" pitchFamily="2" charset="-122"/>
              <a:sym typeface="宋体" panose="02010600030101010101" pitchFamily="2" charset="-122"/>
            </a:endParaRPr>
          </a:p>
        </p:txBody>
      </p:sp>
      <p:sp>
        <p:nvSpPr>
          <p:cNvPr id="17423" name="文本框 1"/>
          <p:cNvSpPr txBox="1"/>
          <p:nvPr/>
        </p:nvSpPr>
        <p:spPr>
          <a:xfrm>
            <a:off x="394335" y="4062095"/>
            <a:ext cx="11403965" cy="865505"/>
          </a:xfrm>
          <a:prstGeom prst="rect">
            <a:avLst/>
          </a:prstGeom>
          <a:noFill/>
          <a:ln w="9525">
            <a:noFill/>
          </a:ln>
        </p:spPr>
        <p:txBody>
          <a:bodyPr wrap="square" anchor="t" anchorCtr="0">
            <a:spAutoFit/>
          </a:bodyPr>
          <a:p>
            <a:pPr>
              <a:lnSpc>
                <a:spcPct val="90000"/>
              </a:lnSpc>
            </a:pPr>
            <a:r>
              <a:rPr lang="en-US" altLang="zh-CN" sz="2800" b="1">
                <a:latin typeface="Arial" panose="020B0604020202020204" pitchFamily="34" charset="0"/>
                <a:ea typeface="SimSun-ExtB" panose="02010609060101010101" pitchFamily="49" charset="-122"/>
                <a:sym typeface="宋体" panose="02010600030101010101" pitchFamily="2" charset="-122"/>
              </a:rPr>
              <a:t>       </a:t>
            </a:r>
            <a:r>
              <a:rPr lang="zh-CN" altLang="en-US" sz="2800" b="1" dirty="0">
                <a:latin typeface="Arial" panose="020B0604020202020204" pitchFamily="34" charset="0"/>
                <a:ea typeface="SimSun-ExtB" panose="02010609060101010101" pitchFamily="49" charset="-122"/>
                <a:sym typeface="宋体" panose="02010600030101010101" pitchFamily="2" charset="-122"/>
              </a:rPr>
              <a:t>小语</a:t>
            </a:r>
            <a:r>
              <a:rPr kumimoji="1" lang="zh-CN" altLang="en-US" sz="2800" b="1" dirty="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2800" b="1" dirty="0">
                <a:latin typeface="Arial" panose="020B0604020202020204" pitchFamily="34" charset="0"/>
                <a:ea typeface="SimSun-ExtB" panose="02010609060101010101" pitchFamily="49" charset="-122"/>
                <a:sym typeface="宋体" panose="02010600030101010101" pitchFamily="2" charset="-122"/>
              </a:rPr>
              <a:t>两个“我的</a:t>
            </a:r>
            <a:r>
              <a:rPr lang="en-US" altLang="zh-CN" sz="2800" b="1">
                <a:latin typeface="Arial" panose="020B0604020202020204" pitchFamily="34" charset="0"/>
                <a:ea typeface="SimSun-ExtB" panose="02010609060101010101" pitchFamily="49" charset="-122"/>
                <a:sym typeface="宋体" panose="02010600030101010101" pitchFamily="2" charset="-122"/>
              </a:rPr>
              <a:t>”</a:t>
            </a:r>
            <a:r>
              <a:rPr lang="zh-CN" altLang="en-US" sz="2800" b="1" dirty="0">
                <a:solidFill>
                  <a:srgbClr val="F70F30"/>
                </a:solidFill>
                <a:latin typeface="Arial" panose="020B0604020202020204" pitchFamily="34" charset="0"/>
                <a:ea typeface="SimSun-ExtB" panose="02010609060101010101" pitchFamily="49" charset="-122"/>
                <a:sym typeface="宋体" panose="02010600030101010101" pitchFamily="2" charset="-122"/>
              </a:rPr>
              <a:t>强调的是“我</a:t>
            </a:r>
            <a:r>
              <a:rPr lang="en-US" altLang="zh-CN" sz="2800" b="1">
                <a:solidFill>
                  <a:srgbClr val="F70F30"/>
                </a:solidFill>
                <a:latin typeface="Arial" panose="020B0604020202020204" pitchFamily="34" charset="0"/>
                <a:ea typeface="SimSun-ExtB" panose="02010609060101010101" pitchFamily="49" charset="-122"/>
                <a:sym typeface="宋体" panose="02010600030101010101" pitchFamily="2" charset="-122"/>
              </a:rPr>
              <a:t>”</a:t>
            </a:r>
            <a:r>
              <a:rPr lang="zh-CN" altLang="en-US" sz="2800" b="1" dirty="0">
                <a:solidFill>
                  <a:srgbClr val="F70F30"/>
                </a:solidFill>
                <a:latin typeface="Arial" panose="020B0604020202020204" pitchFamily="34" charset="0"/>
                <a:ea typeface="SimSun-ExtB" panose="02010609060101010101" pitchFamily="49" charset="-122"/>
                <a:sym typeface="宋体" panose="02010600030101010101" pitchFamily="2" charset="-122"/>
              </a:rPr>
              <a:t>与母亲、妻子、儿子之间的挚爱真情</a:t>
            </a:r>
            <a:r>
              <a:rPr lang="en-US"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Arial" panose="020B0604020202020204" pitchFamily="34" charset="0"/>
                <a:ea typeface="SimSun-ExtB" panose="02010609060101010101" pitchFamily="49" charset="-122"/>
                <a:sym typeface="宋体" panose="02010600030101010101" pitchFamily="2" charset="-122"/>
              </a:rPr>
              <a:t>删去不合适</a:t>
            </a:r>
            <a:r>
              <a:rPr lang="zh-CN" altLang="en-US" sz="2800" b="1" dirty="0">
                <a:latin typeface="宋体" panose="02010600030101010101" pitchFamily="2" charset="-122"/>
                <a:ea typeface="宋体" panose="02010600030101010101" pitchFamily="2" charset="-122"/>
                <a:sym typeface="宋体" panose="02010600030101010101" pitchFamily="2" charset="-122"/>
              </a:rPr>
              <a:t>。</a:t>
            </a:r>
            <a:endParaRPr lang="zh-CN" altLang="en-US" sz="2800" b="1">
              <a:latin typeface="宋体" panose="02010600030101010101" pitchFamily="2" charset="-122"/>
              <a:ea typeface="宋体" panose="02010600030101010101" pitchFamily="2" charset="-122"/>
              <a:sym typeface="宋体" panose="02010600030101010101" pitchFamily="2" charset="-122"/>
            </a:endParaRPr>
          </a:p>
        </p:txBody>
      </p:sp>
      <p:sp>
        <p:nvSpPr>
          <p:cNvPr id="17417" name="文本框 1"/>
          <p:cNvSpPr txBox="1"/>
          <p:nvPr/>
        </p:nvSpPr>
        <p:spPr>
          <a:xfrm>
            <a:off x="387985" y="5015865"/>
            <a:ext cx="11625580" cy="1252855"/>
          </a:xfrm>
          <a:prstGeom prst="rect">
            <a:avLst/>
          </a:prstGeom>
          <a:noFill/>
          <a:ln w="9525">
            <a:noFill/>
          </a:ln>
        </p:spPr>
        <p:txBody>
          <a:bodyPr wrap="square" anchor="t" anchorCtr="0">
            <a:spAutoFit/>
          </a:bodyPr>
          <a:p>
            <a:pPr>
              <a:lnSpc>
                <a:spcPct val="90000"/>
              </a:lnSpc>
            </a:pPr>
            <a:r>
              <a:rPr lang="en-US" altLang="zh-CN" sz="2800" b="1">
                <a:latin typeface="Arial" panose="020B0604020202020204" pitchFamily="34" charset="0"/>
                <a:ea typeface="SimSun-ExtB" panose="02010609060101010101" pitchFamily="49" charset="-122"/>
                <a:sym typeface="宋体" panose="02010600030101010101" pitchFamily="2" charset="-122"/>
              </a:rPr>
              <a:t>       </a:t>
            </a:r>
            <a:r>
              <a:rPr lang="zh-CN" altLang="en-US" sz="2800" b="1" dirty="0">
                <a:latin typeface="Arial" panose="020B0604020202020204" pitchFamily="34" charset="0"/>
                <a:ea typeface="SimSun-ExtB" panose="02010609060101010101" pitchFamily="49" charset="-122"/>
                <a:sym typeface="宋体" panose="02010600030101010101" pitchFamily="2" charset="-122"/>
              </a:rPr>
              <a:t>小兴</a:t>
            </a:r>
            <a:r>
              <a:rPr kumimoji="1" lang="zh-CN" altLang="en-US" sz="2800" b="1" dirty="0">
                <a:uFillTx/>
                <a:latin typeface="Arial" panose="020B0604020202020204" pitchFamily="34" charset="0"/>
                <a:ea typeface="SimSun-ExtB" panose="02010609060101010101" pitchFamily="49" charset="-122"/>
                <a:cs typeface="Arial" panose="020B0604020202020204" pitchFamily="34" charset="0"/>
                <a:sym typeface="+mn-ea"/>
              </a:rPr>
              <a:t>:作者把</a:t>
            </a:r>
            <a:r>
              <a:rPr lang="en-US" altLang="zh-CN" sz="2800" b="1">
                <a:latin typeface="Arial" panose="020B0604020202020204" pitchFamily="34" charset="0"/>
                <a:ea typeface="SimSun-ExtB" panose="02010609060101010101" pitchFamily="49" charset="-122"/>
                <a:sym typeface="宋体" panose="02010600030101010101" pitchFamily="2" charset="-122"/>
              </a:rPr>
              <a:t>“</a:t>
            </a:r>
            <a:r>
              <a:rPr lang="zh-CN" altLang="en-US" sz="2800" b="1" dirty="0">
                <a:latin typeface="Arial" panose="020B0604020202020204" pitchFamily="34" charset="0"/>
                <a:ea typeface="SimSun-ExtB" panose="02010609060101010101" pitchFamily="49" charset="-122"/>
                <a:sym typeface="宋体" panose="02010600030101010101" pitchFamily="2" charset="-122"/>
              </a:rPr>
              <a:t>我</a:t>
            </a:r>
            <a:r>
              <a:rPr lang="en-US" altLang="zh-CN" sz="2800" b="1">
                <a:latin typeface="Arial" panose="020B0604020202020204" pitchFamily="34" charset="0"/>
                <a:ea typeface="SimSun-ExtB" panose="02010609060101010101" pitchFamily="49" charset="-122"/>
                <a:sym typeface="宋体" panose="02010600030101010101" pitchFamily="2" charset="-122"/>
              </a:rPr>
              <a:t>”</a:t>
            </a:r>
            <a:r>
              <a:rPr lang="zh-CN" altLang="en-US" sz="2800" b="1" dirty="0">
                <a:latin typeface="Arial" panose="020B0604020202020204" pitchFamily="34" charset="0"/>
                <a:ea typeface="SimSun-ExtB" panose="02010609060101010101" pitchFamily="49" charset="-122"/>
                <a:sym typeface="宋体" panose="02010600030101010101" pitchFamily="2" charset="-122"/>
              </a:rPr>
              <a:t>放</a:t>
            </a:r>
            <a:r>
              <a:rPr lang="zh-CN" altLang="en-US" sz="2800" b="1" dirty="0">
                <a:latin typeface="Arial" panose="020B0604020202020204" pitchFamily="34" charset="0"/>
                <a:ea typeface="SimSun-ExtB" panose="02010609060101010101" pitchFamily="49" charset="-122"/>
                <a:sym typeface="宋体" panose="02010600030101010101" pitchFamily="2" charset="-122"/>
              </a:rPr>
              <a:t>在首位</a:t>
            </a:r>
            <a:r>
              <a:rPr lang="en-US"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70F30"/>
                </a:solidFill>
                <a:latin typeface="Arial" panose="020B0604020202020204" pitchFamily="34" charset="0"/>
                <a:ea typeface="SimSun-ExtB" panose="02010609060101010101" pitchFamily="49" charset="-122"/>
                <a:sym typeface="宋体" panose="02010600030101010101" pitchFamily="2" charset="-122"/>
              </a:rPr>
              <a:t>是因为</a:t>
            </a:r>
            <a:r>
              <a:rPr lang="zh-CN" altLang="en-US" sz="2800" b="1" dirty="0">
                <a:solidFill>
                  <a:srgbClr val="F70F30"/>
                </a:solidFill>
                <a:latin typeface="Arial" panose="020B0604020202020204" pitchFamily="34" charset="0"/>
                <a:ea typeface="SimSun-ExtB" panose="02010609060101010101" pitchFamily="49" charset="-122"/>
                <a:sym typeface="宋体" panose="02010600030101010101" pitchFamily="2" charset="-122"/>
              </a:rPr>
              <a:t>“我</a:t>
            </a:r>
            <a:r>
              <a:rPr lang="en-US" altLang="zh-CN" sz="2800" b="1">
                <a:solidFill>
                  <a:srgbClr val="F70F30"/>
                </a:solidFill>
                <a:latin typeface="Arial" panose="020B0604020202020204" pitchFamily="34" charset="0"/>
                <a:ea typeface="SimSun-ExtB" panose="02010609060101010101" pitchFamily="49" charset="-122"/>
                <a:sym typeface="宋体" panose="02010600030101010101" pitchFamily="2" charset="-122"/>
              </a:rPr>
              <a:t>”</a:t>
            </a:r>
            <a:r>
              <a:rPr lang="zh-CN" altLang="en-US" sz="2800" b="1" dirty="0">
                <a:solidFill>
                  <a:srgbClr val="F70F30"/>
                </a:solidFill>
                <a:latin typeface="Arial" panose="020B0604020202020204" pitchFamily="34" charset="0"/>
                <a:ea typeface="SimSun-ExtB" panose="02010609060101010101" pitchFamily="49" charset="-122"/>
                <a:sym typeface="宋体" panose="02010600030101010101" pitchFamily="2" charset="-122"/>
              </a:rPr>
              <a:t>是家庭中的顶梁柱</a:t>
            </a:r>
            <a:r>
              <a:rPr lang="en-US" altLang="zh-CN" sz="2800" b="1">
                <a:solidFill>
                  <a:srgbClr val="F70F3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70F30"/>
                </a:solidFill>
                <a:latin typeface="Arial" panose="020B0604020202020204" pitchFamily="34" charset="0"/>
                <a:ea typeface="SimSun-ExtB" panose="02010609060101010101" pitchFamily="49" charset="-122"/>
                <a:sym typeface="宋体" panose="02010600030101010101" pitchFamily="2" charset="-122"/>
              </a:rPr>
              <a:t>是家庭重担的承担者</a:t>
            </a:r>
            <a:r>
              <a:rPr lang="en-US"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sym typeface="宋体" panose="02010600030101010101" pitchFamily="2" charset="-122"/>
              </a:rPr>
              <a:t>在</a:t>
            </a:r>
            <a:r>
              <a:rPr lang="zh-CN" altLang="en-US" sz="2800" b="1" dirty="0">
                <a:latin typeface="Arial" panose="020B0604020202020204" pitchFamily="34" charset="0"/>
                <a:ea typeface="SimSun-ExtB" panose="02010609060101010101" pitchFamily="49" charset="-122"/>
                <a:sym typeface="宋体" panose="02010600030101010101" pitchFamily="2" charset="-122"/>
              </a:rPr>
              <a:t>“我”</a:t>
            </a:r>
            <a:r>
              <a:rPr lang="zh-CN" altLang="en-US" sz="2800" b="1" dirty="0">
                <a:latin typeface="宋体" panose="02010600030101010101" pitchFamily="2" charset="-122"/>
                <a:ea typeface="宋体" panose="02010600030101010101" pitchFamily="2" charset="-122"/>
                <a:sym typeface="宋体" panose="02010600030101010101" pitchFamily="2" charset="-122"/>
              </a:rPr>
              <a:t>的身上</a:t>
            </a:r>
            <a:r>
              <a:rPr lang="zh-CN" altLang="en-US" sz="2800" b="1" dirty="0">
                <a:solidFill>
                  <a:srgbClr val="F70F30"/>
                </a:solidFill>
                <a:latin typeface="宋体" panose="02010600030101010101" pitchFamily="2" charset="-122"/>
                <a:ea typeface="宋体" panose="02010600030101010101" pitchFamily="2" charset="-122"/>
                <a:sym typeface="宋体" panose="02010600030101010101" pitchFamily="2" charset="-122"/>
              </a:rPr>
              <a:t>凝聚着作者作为男子汉的担当意识和强烈的家庭责任感</a:t>
            </a:r>
            <a:r>
              <a:rPr lang="zh-CN" altLang="en-US" sz="2800" b="1" dirty="0">
                <a:latin typeface="宋体" panose="02010600030101010101" pitchFamily="2" charset="-122"/>
                <a:ea typeface="宋体" panose="02010600030101010101" pitchFamily="2" charset="-122"/>
                <a:sym typeface="宋体" panose="02010600030101010101" pitchFamily="2" charset="-122"/>
              </a:rPr>
              <a:t>；而且从身份来看</a:t>
            </a:r>
            <a:r>
              <a:rPr lang="en-US"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sym typeface="宋体" panose="02010600030101010101" pitchFamily="2" charset="-122"/>
              </a:rPr>
              <a:t>四个人分别以母子形式出场</a:t>
            </a:r>
            <a:r>
              <a:rPr lang="en-US" altLang="zh-CN" sz="2800" b="1">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表现生命的传承</a:t>
            </a:r>
            <a:r>
              <a:rPr lang="zh-CN" altLang="en-US" sz="2800" b="1" dirty="0">
                <a:latin typeface="宋体" panose="02010600030101010101" pitchFamily="2" charset="-122"/>
                <a:ea typeface="宋体" panose="02010600030101010101" pitchFamily="2" charset="-122"/>
                <a:sym typeface="宋体" panose="02010600030101010101" pitchFamily="2" charset="-122"/>
              </a:rPr>
              <a:t>。</a:t>
            </a:r>
            <a:endParaRPr lang="zh-CN" altLang="en-US" sz="2800" b="1">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21"/>
                                        </p:tgtEl>
                                        <p:attrNameLst>
                                          <p:attrName>style.visibility</p:attrName>
                                        </p:attrNameLst>
                                      </p:cBhvr>
                                      <p:to>
                                        <p:strVal val="visible"/>
                                      </p:to>
                                    </p:set>
                                    <p:anim calcmode="lin" valueType="num">
                                      <p:cBhvr additive="base">
                                        <p:cTn id="7" dur="500" fill="hold"/>
                                        <p:tgtEl>
                                          <p:spTgt spid="17421"/>
                                        </p:tgtEl>
                                        <p:attrNameLst>
                                          <p:attrName>ppt_x</p:attrName>
                                        </p:attrNameLst>
                                      </p:cBhvr>
                                      <p:tavLst>
                                        <p:tav tm="0">
                                          <p:val>
                                            <p:strVal val="#ppt_x"/>
                                          </p:val>
                                        </p:tav>
                                        <p:tav tm="100000">
                                          <p:val>
                                            <p:strVal val="#ppt_x"/>
                                          </p:val>
                                        </p:tav>
                                      </p:tavLst>
                                    </p:anim>
                                    <p:anim calcmode="lin" valueType="num">
                                      <p:cBhvr additive="base">
                                        <p:cTn id="8" dur="500" fill="hold"/>
                                        <p:tgtEl>
                                          <p:spTgt spid="174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23"/>
                                        </p:tgtEl>
                                        <p:attrNameLst>
                                          <p:attrName>style.visibility</p:attrName>
                                        </p:attrNameLst>
                                      </p:cBhvr>
                                      <p:to>
                                        <p:strVal val="visible"/>
                                      </p:to>
                                    </p:set>
                                    <p:anim calcmode="lin" valueType="num">
                                      <p:cBhvr additive="base">
                                        <p:cTn id="13" dur="500" fill="hold"/>
                                        <p:tgtEl>
                                          <p:spTgt spid="17423"/>
                                        </p:tgtEl>
                                        <p:attrNameLst>
                                          <p:attrName>ppt_x</p:attrName>
                                        </p:attrNameLst>
                                      </p:cBhvr>
                                      <p:tavLst>
                                        <p:tav tm="0">
                                          <p:val>
                                            <p:strVal val="#ppt_x"/>
                                          </p:val>
                                        </p:tav>
                                        <p:tav tm="100000">
                                          <p:val>
                                            <p:strVal val="#ppt_x"/>
                                          </p:val>
                                        </p:tav>
                                      </p:tavLst>
                                    </p:anim>
                                    <p:anim calcmode="lin" valueType="num">
                                      <p:cBhvr additive="base">
                                        <p:cTn id="14" dur="500" fill="hold"/>
                                        <p:tgtEl>
                                          <p:spTgt spid="174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7"/>
                                        </p:tgtEl>
                                        <p:attrNameLst>
                                          <p:attrName>style.visibility</p:attrName>
                                        </p:attrNameLst>
                                      </p:cBhvr>
                                      <p:to>
                                        <p:strVal val="visible"/>
                                      </p:to>
                                    </p:set>
                                    <p:anim calcmode="lin" valueType="num">
                                      <p:cBhvr additive="base">
                                        <p:cTn id="19" dur="500" fill="hold"/>
                                        <p:tgtEl>
                                          <p:spTgt spid="17417"/>
                                        </p:tgtEl>
                                        <p:attrNameLst>
                                          <p:attrName>ppt_x</p:attrName>
                                        </p:attrNameLst>
                                      </p:cBhvr>
                                      <p:tavLst>
                                        <p:tav tm="0">
                                          <p:val>
                                            <p:strVal val="#ppt_x"/>
                                          </p:val>
                                        </p:tav>
                                        <p:tav tm="100000">
                                          <p:val>
                                            <p:strVal val="#ppt_x"/>
                                          </p:val>
                                        </p:tav>
                                      </p:tavLst>
                                    </p:anim>
                                    <p:anim calcmode="lin" valueType="num">
                                      <p:cBhvr additive="base">
                                        <p:cTn id="20"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1" grpId="0"/>
      <p:bldP spid="17423" grpId="0"/>
      <p:bldP spid="1741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342900" y="657860"/>
            <a:ext cx="2383155" cy="713740"/>
            <a:chOff x="2356" y="640"/>
            <a:chExt cx="3471" cy="1124"/>
          </a:xfrm>
        </p:grpSpPr>
        <p:sp>
          <p:nvSpPr>
            <p:cNvPr id="6" name="MH_Entry_1"/>
            <p:cNvSpPr>
              <a:spLocks noChangeArrowheads="1"/>
            </p:cNvSpPr>
            <p:nvPr/>
          </p:nvSpPr>
          <p:spPr bwMode="auto">
            <a:xfrm flipH="1">
              <a:off x="2356" y="6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6"/>
            <p:cNvSpPr txBox="1"/>
            <p:nvPr/>
          </p:nvSpPr>
          <p:spPr>
            <a:xfrm>
              <a:off x="2644" y="741"/>
              <a:ext cx="2895" cy="923"/>
            </a:xfrm>
            <a:prstGeom prst="rect">
              <a:avLst/>
            </a:prstGeom>
            <a:noFill/>
          </p:spPr>
          <p:txBody>
            <a:bodyPr wrap="square" lIns="94531" tIns="47265" rIns="94531" bIns="47265" rtlCol="0">
              <a:spAutoFit/>
            </a:body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梳理内容</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Rectangle 3"/>
          <p:cNvSpPr>
            <a:spLocks noGrp="1" noRot="1" noChangeArrowheads="1"/>
          </p:cNvSpPr>
          <p:nvPr/>
        </p:nvSpPr>
        <p:spPr>
          <a:xfrm>
            <a:off x="2916555" y="297180"/>
            <a:ext cx="8820785" cy="10109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00000"/>
              </a:lnSpc>
              <a:buNone/>
            </a:pPr>
            <a:r>
              <a:rPr lang="zh-CN" altLang="en-US" sz="3200" b="1" dirty="0" smtClean="0">
                <a:solidFill>
                  <a:schemeClr val="tx1"/>
                </a:solidFill>
                <a:latin typeface="宋体" panose="02010600030101010101" pitchFamily="2" charset="-122"/>
                <a:ea typeface="宋体" panose="02010600030101010101" pitchFamily="2" charset="-122"/>
              </a:rPr>
              <a:t>朗读课文</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宋体" panose="02010600030101010101" pitchFamily="2" charset="-122"/>
              </a:rPr>
              <a:t>完成思维导图</a:t>
            </a:r>
            <a:r>
              <a:rPr lang="zh-CN" altLang="en-US" sz="3200" b="1">
                <a:latin typeface="Arial" panose="020B0604020202020204" pitchFamily="34" charset="0"/>
                <a:ea typeface="黑体" panose="02010609060101010101" charset="-122"/>
                <a:sym typeface="宋体" panose="02010600030101010101" pitchFamily="2" charset="-122"/>
              </a:rPr>
              <a:t>,</a:t>
            </a:r>
            <a:r>
              <a:rPr lang="zh-CN" altLang="en-US" sz="3200" b="1" dirty="0" smtClean="0">
                <a:solidFill>
                  <a:schemeClr val="tx1"/>
                </a:solidFill>
                <a:latin typeface="宋体" panose="02010600030101010101" pitchFamily="2" charset="-122"/>
                <a:ea typeface="宋体" panose="02010600030101010101" pitchFamily="2" charset="-122"/>
              </a:rPr>
              <a:t>并探究一家人相处和睦融洽的原因</a:t>
            </a:r>
            <a:r>
              <a:rPr lang="zh-CN" altLang="en-US" sz="3200" b="1" dirty="0" smtClean="0">
                <a:solidFill>
                  <a:schemeClr val="tx1"/>
                </a:solidFill>
                <a:latin typeface="宋体" panose="02010600030101010101" pitchFamily="2" charset="-122"/>
                <a:ea typeface="宋体" panose="02010600030101010101" pitchFamily="2" charset="-122"/>
              </a:rPr>
              <a:t>。</a:t>
            </a:r>
            <a:endParaRPr lang="zh-CN" altLang="en-US" sz="3200" b="1" dirty="0" smtClean="0">
              <a:solidFill>
                <a:schemeClr val="tx1"/>
              </a:solidFill>
              <a:latin typeface="宋体" panose="02010600030101010101" pitchFamily="2" charset="-122"/>
              <a:ea typeface="宋体" panose="02010600030101010101" pitchFamily="2" charset="-122"/>
            </a:endParaRPr>
          </a:p>
          <a:p>
            <a:pPr marL="0" indent="0" algn="just" fontAlgn="auto">
              <a:lnSpc>
                <a:spcPct val="100000"/>
              </a:lnSpc>
              <a:buNone/>
            </a:pPr>
            <a:endParaRPr lang="zh-CN" altLang="en-US" sz="3200" b="1" dirty="0" smtClean="0">
              <a:solidFill>
                <a:schemeClr val="tx1"/>
              </a:solidFill>
              <a:latin typeface="宋体" panose="02010600030101010101" pitchFamily="2" charset="-122"/>
              <a:ea typeface="宋体" panose="02010600030101010101" pitchFamily="2" charset="-122"/>
            </a:endParaRPr>
          </a:p>
        </p:txBody>
      </p:sp>
      <p:sp>
        <p:nvSpPr>
          <p:cNvPr id="13" name="文本框 12"/>
          <p:cNvSpPr txBox="1"/>
          <p:nvPr/>
        </p:nvSpPr>
        <p:spPr>
          <a:xfrm>
            <a:off x="3499485" y="2833370"/>
            <a:ext cx="1090295"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b="1">
                <a:latin typeface="宋体" panose="02010600030101010101" pitchFamily="2" charset="-122"/>
                <a:ea typeface="宋体" panose="02010600030101010101" pitchFamily="2" charset="-122"/>
              </a:rPr>
              <a:t>①</a:t>
            </a:r>
            <a:endParaRPr lang="zh-CN" altLang="en-US" sz="2800" b="1">
              <a:latin typeface="宋体" panose="02010600030101010101" pitchFamily="2" charset="-122"/>
              <a:ea typeface="宋体" panose="02010600030101010101" pitchFamily="2" charset="-122"/>
            </a:endParaRPr>
          </a:p>
        </p:txBody>
      </p:sp>
      <p:sp>
        <p:nvSpPr>
          <p:cNvPr id="15" name="文本框 14"/>
          <p:cNvSpPr txBox="1"/>
          <p:nvPr/>
        </p:nvSpPr>
        <p:spPr>
          <a:xfrm>
            <a:off x="7336155" y="1740535"/>
            <a:ext cx="2023745" cy="583565"/>
          </a:xfrm>
          <a:prstGeom prst="rect">
            <a:avLst/>
          </a:prstGeom>
          <a:noFill/>
        </p:spPr>
        <p:txBody>
          <a:bodyPr wrap="square" rtlCol="0">
            <a:spAutoFit/>
          </a:bodyPr>
          <a:p>
            <a:endParaRPr lang="zh-CN" altLang="en-US" sz="3200" b="1">
              <a:latin typeface="宋体" panose="02010600030101010101" pitchFamily="2" charset="-122"/>
              <a:ea typeface="宋体" panose="02010600030101010101" pitchFamily="2" charset="-122"/>
            </a:endParaRPr>
          </a:p>
        </p:txBody>
      </p:sp>
      <p:sp>
        <p:nvSpPr>
          <p:cNvPr id="17" name="文本框 16"/>
          <p:cNvSpPr txBox="1"/>
          <p:nvPr/>
        </p:nvSpPr>
        <p:spPr>
          <a:xfrm>
            <a:off x="920750" y="1830070"/>
            <a:ext cx="1057275" cy="52197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p>
            <a:r>
              <a:rPr lang="zh-CN" altLang="en-US" sz="2800" b="1">
                <a:ln>
                  <a:noFill/>
                </a:ln>
                <a:latin typeface="宋体" panose="02010600030101010101" pitchFamily="2" charset="-122"/>
                <a:ea typeface="宋体" panose="02010600030101010101" pitchFamily="2" charset="-122"/>
              </a:rPr>
              <a:t>散步</a:t>
            </a:r>
            <a:endParaRPr lang="zh-CN" altLang="en-US" sz="2800" b="1">
              <a:ln>
                <a:noFill/>
              </a:ln>
              <a:latin typeface="宋体" panose="02010600030101010101" pitchFamily="2" charset="-122"/>
              <a:ea typeface="宋体" panose="02010600030101010101" pitchFamily="2" charset="-122"/>
            </a:endParaRPr>
          </a:p>
        </p:txBody>
      </p:sp>
      <p:sp>
        <p:nvSpPr>
          <p:cNvPr id="22" name="文本框 21"/>
          <p:cNvSpPr txBox="1"/>
          <p:nvPr/>
        </p:nvSpPr>
        <p:spPr>
          <a:xfrm>
            <a:off x="2204720" y="2612390"/>
            <a:ext cx="143700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取决于</a:t>
            </a:r>
            <a:endParaRPr lang="zh-CN" altLang="en-US" sz="2800" b="1">
              <a:latin typeface="宋体" panose="02010600030101010101" pitchFamily="2" charset="-122"/>
              <a:ea typeface="宋体" panose="02010600030101010101" pitchFamily="2" charset="-122"/>
            </a:endParaRPr>
          </a:p>
        </p:txBody>
      </p:sp>
      <p:sp>
        <p:nvSpPr>
          <p:cNvPr id="24" name="Text Box 3"/>
          <p:cNvSpPr txBox="1"/>
          <p:nvPr/>
        </p:nvSpPr>
        <p:spPr>
          <a:xfrm>
            <a:off x="3992245" y="2861310"/>
            <a:ext cx="606425" cy="583565"/>
          </a:xfrm>
          <a:prstGeom prst="rect">
            <a:avLst/>
          </a:prstGeom>
          <a:noFill/>
          <a:ln w="9525">
            <a:noFill/>
          </a:ln>
        </p:spPr>
        <p:txBody>
          <a:bodyPr wrap="square" anchor="t">
            <a:spAutoFit/>
          </a:bodyPr>
          <a:p>
            <a:r>
              <a:rPr lang="zh-CN" altLang="en-US" sz="3200" b="1" dirty="0">
                <a:solidFill>
                  <a:srgbClr val="FF0000"/>
                </a:solidFill>
                <a:latin typeface="楷体" panose="02010609060101010101" pitchFamily="49" charset="-122"/>
                <a:ea typeface="楷体" panose="02010609060101010101" pitchFamily="49" charset="-122"/>
              </a:rPr>
              <a:t>我</a:t>
            </a:r>
            <a:endParaRPr lang="zh-CN" altLang="en-US" sz="3200" b="1" dirty="0">
              <a:solidFill>
                <a:srgbClr val="FF0000"/>
              </a:solidFill>
              <a:latin typeface="楷体" panose="02010609060101010101" pitchFamily="49" charset="-122"/>
              <a:ea typeface="楷体" panose="02010609060101010101" pitchFamily="49" charset="-122"/>
            </a:endParaRPr>
          </a:p>
        </p:txBody>
      </p:sp>
      <p:cxnSp>
        <p:nvCxnSpPr>
          <p:cNvPr id="4" name="直接箭头连接符 3"/>
          <p:cNvCxnSpPr/>
          <p:nvPr/>
        </p:nvCxnSpPr>
        <p:spPr>
          <a:xfrm flipH="1">
            <a:off x="1443990" y="2332355"/>
            <a:ext cx="10160" cy="5289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926465" y="2874010"/>
            <a:ext cx="1057275" cy="52197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p>
            <a:r>
              <a:rPr lang="zh-CN" altLang="en-US" sz="2800" b="1">
                <a:ln>
                  <a:noFill/>
                </a:ln>
                <a:latin typeface="宋体" panose="02010600030101010101" pitchFamily="2" charset="-122"/>
                <a:ea typeface="宋体" panose="02010600030101010101" pitchFamily="2" charset="-122"/>
              </a:rPr>
              <a:t>分歧</a:t>
            </a:r>
            <a:endParaRPr lang="zh-CN" altLang="en-US" sz="2800" b="1">
              <a:ln>
                <a:noFill/>
              </a:ln>
              <a:latin typeface="宋体" panose="02010600030101010101" pitchFamily="2" charset="-122"/>
              <a:ea typeface="宋体" panose="02010600030101010101" pitchFamily="2" charset="-122"/>
            </a:endParaRPr>
          </a:p>
        </p:txBody>
      </p:sp>
      <p:cxnSp>
        <p:nvCxnSpPr>
          <p:cNvPr id="10" name="直接箭头连接符 9"/>
          <p:cNvCxnSpPr>
            <a:stCxn id="8" idx="3"/>
          </p:cNvCxnSpPr>
          <p:nvPr/>
        </p:nvCxnSpPr>
        <p:spPr>
          <a:xfrm flipV="1">
            <a:off x="1983740" y="3126740"/>
            <a:ext cx="1496695" cy="82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107815" y="1725930"/>
            <a:ext cx="635" cy="1123315"/>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4156710" y="1737360"/>
            <a:ext cx="2715895" cy="19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095750" y="3424555"/>
            <a:ext cx="12065" cy="643890"/>
          </a:xfrm>
          <a:prstGeom prst="line">
            <a:avLst/>
          </a:prstGeom>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014855" y="4140835"/>
            <a:ext cx="339344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b="1">
                <a:latin typeface="宋体" panose="02010600030101010101" pitchFamily="2" charset="-122"/>
                <a:ea typeface="宋体" panose="02010600030101010101" pitchFamily="2" charset="-122"/>
              </a:rPr>
              <a:t>孝顺、②</a:t>
            </a:r>
            <a:endParaRPr lang="zh-CN" altLang="en-US" sz="2800" b="1">
              <a:latin typeface="宋体" panose="02010600030101010101" pitchFamily="2" charset="-122"/>
              <a:ea typeface="宋体" panose="02010600030101010101" pitchFamily="2" charset="-122"/>
            </a:endParaRPr>
          </a:p>
        </p:txBody>
      </p:sp>
      <p:sp>
        <p:nvSpPr>
          <p:cNvPr id="35" name="文本框 34"/>
          <p:cNvSpPr txBox="1"/>
          <p:nvPr/>
        </p:nvSpPr>
        <p:spPr>
          <a:xfrm>
            <a:off x="3592195" y="4081145"/>
            <a:ext cx="1816100" cy="583565"/>
          </a:xfrm>
          <a:prstGeom prst="rect">
            <a:avLst/>
          </a:prstGeom>
          <a:noFill/>
        </p:spPr>
        <p:txBody>
          <a:bodyPr wrap="none" rtlCol="0" anchor="t">
            <a:spAutoFit/>
          </a:bodyPr>
          <a:p>
            <a:r>
              <a:rPr lang="zh-CN" altLang="en-US" sz="3200" b="1">
                <a:solidFill>
                  <a:srgbClr val="FF0000"/>
                </a:solidFill>
                <a:latin typeface="楷体" panose="02010609060101010101" pitchFamily="49" charset="-122"/>
                <a:ea typeface="楷体" panose="02010609060101010101" pitchFamily="49" charset="-122"/>
                <a:sym typeface="+mn-ea"/>
              </a:rPr>
              <a:t>有责任心</a:t>
            </a:r>
            <a:endParaRPr lang="zh-CN" altLang="en-US" sz="3200" b="1">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6225540" y="1921510"/>
            <a:ext cx="165608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b="1">
                <a:latin typeface="宋体" panose="02010600030101010101" pitchFamily="2" charset="-122"/>
                <a:ea typeface="宋体" panose="02010600030101010101" pitchFamily="2" charset="-122"/>
              </a:rPr>
              <a:t>③</a:t>
            </a:r>
            <a:endParaRPr lang="zh-CN" altLang="en-US" sz="2800" b="1">
              <a:latin typeface="宋体" panose="02010600030101010101" pitchFamily="2" charset="-122"/>
              <a:ea typeface="宋体" panose="02010600030101010101" pitchFamily="2" charset="-122"/>
            </a:endParaRPr>
          </a:p>
        </p:txBody>
      </p:sp>
      <p:cxnSp>
        <p:nvCxnSpPr>
          <p:cNvPr id="9" name="直接连接符 8"/>
          <p:cNvCxnSpPr/>
          <p:nvPr/>
        </p:nvCxnSpPr>
        <p:spPr>
          <a:xfrm flipH="1">
            <a:off x="6861175" y="1725930"/>
            <a:ext cx="11430" cy="195580"/>
          </a:xfrm>
          <a:prstGeom prst="line">
            <a:avLst/>
          </a:prstGeom>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8665845" y="1948815"/>
            <a:ext cx="2931795"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b="1">
                <a:latin typeface="宋体" panose="02010600030101010101" pitchFamily="2" charset="-122"/>
                <a:ea typeface="宋体" panose="02010600030101010101" pitchFamily="2" charset="-122"/>
              </a:rPr>
              <a:t>④</a:t>
            </a:r>
            <a:endParaRPr lang="zh-CN" altLang="en-US" sz="2800" b="1">
              <a:latin typeface="宋体" panose="02010600030101010101" pitchFamily="2" charset="-122"/>
              <a:ea typeface="宋体" panose="02010600030101010101" pitchFamily="2" charset="-122"/>
            </a:endParaRPr>
          </a:p>
        </p:txBody>
      </p:sp>
      <p:cxnSp>
        <p:nvCxnSpPr>
          <p:cNvPr id="26" name="直接连接符 25"/>
          <p:cNvCxnSpPr>
            <a:stCxn id="3" idx="3"/>
            <a:endCxn id="21" idx="1"/>
          </p:cNvCxnSpPr>
          <p:nvPr/>
        </p:nvCxnSpPr>
        <p:spPr>
          <a:xfrm>
            <a:off x="7881620" y="2182495"/>
            <a:ext cx="784225" cy="27305"/>
          </a:xfrm>
          <a:prstGeom prst="line">
            <a:avLst/>
          </a:prstGeom>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6238240" y="2625725"/>
            <a:ext cx="165608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b="1">
                <a:latin typeface="宋体" panose="02010600030101010101" pitchFamily="2" charset="-122"/>
                <a:ea typeface="宋体" panose="02010600030101010101" pitchFamily="2" charset="-122"/>
              </a:rPr>
              <a:t>妻子</a:t>
            </a:r>
            <a:endParaRPr lang="zh-CN" altLang="en-US" sz="2800" b="1">
              <a:latin typeface="宋体" panose="02010600030101010101" pitchFamily="2" charset="-122"/>
              <a:ea typeface="宋体" panose="02010600030101010101" pitchFamily="2" charset="-122"/>
            </a:endParaRPr>
          </a:p>
        </p:txBody>
      </p:sp>
      <p:sp>
        <p:nvSpPr>
          <p:cNvPr id="36" name="文本框 35"/>
          <p:cNvSpPr txBox="1"/>
          <p:nvPr/>
        </p:nvSpPr>
        <p:spPr>
          <a:xfrm>
            <a:off x="8665845" y="2625725"/>
            <a:ext cx="2917825"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b="1">
                <a:latin typeface="宋体" panose="02010600030101010101" pitchFamily="2" charset="-122"/>
                <a:ea typeface="宋体" panose="02010600030101010101" pitchFamily="2" charset="-122"/>
              </a:rPr>
              <a:t>贤惠</a:t>
            </a:r>
            <a:endParaRPr lang="zh-CN" altLang="en-US" sz="2800" b="1">
              <a:latin typeface="宋体" panose="02010600030101010101" pitchFamily="2" charset="-122"/>
              <a:ea typeface="宋体" panose="02010600030101010101" pitchFamily="2" charset="-122"/>
            </a:endParaRPr>
          </a:p>
        </p:txBody>
      </p:sp>
      <p:sp>
        <p:nvSpPr>
          <p:cNvPr id="37" name="文本框 36"/>
          <p:cNvSpPr txBox="1"/>
          <p:nvPr/>
        </p:nvSpPr>
        <p:spPr>
          <a:xfrm>
            <a:off x="6225540" y="3416935"/>
            <a:ext cx="165608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b="1">
                <a:latin typeface="宋体" panose="02010600030101010101" pitchFamily="2" charset="-122"/>
                <a:ea typeface="宋体" panose="02010600030101010101" pitchFamily="2" charset="-122"/>
              </a:rPr>
              <a:t>⑤</a:t>
            </a:r>
            <a:endParaRPr lang="zh-CN" altLang="en-US" sz="2800" b="1">
              <a:latin typeface="宋体" panose="02010600030101010101" pitchFamily="2" charset="-122"/>
              <a:ea typeface="宋体" panose="02010600030101010101" pitchFamily="2" charset="-122"/>
            </a:endParaRPr>
          </a:p>
        </p:txBody>
      </p:sp>
      <p:sp>
        <p:nvSpPr>
          <p:cNvPr id="38" name="文本框 37"/>
          <p:cNvSpPr txBox="1"/>
          <p:nvPr/>
        </p:nvSpPr>
        <p:spPr>
          <a:xfrm>
            <a:off x="8665845" y="3449320"/>
            <a:ext cx="291719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b="1">
                <a:latin typeface="宋体" panose="02010600030101010101" pitchFamily="2" charset="-122"/>
                <a:ea typeface="宋体" panose="02010600030101010101" pitchFamily="2" charset="-122"/>
              </a:rPr>
              <a:t>⑥</a:t>
            </a:r>
            <a:endParaRPr lang="zh-CN" altLang="en-US" sz="2800" b="1">
              <a:latin typeface="宋体" panose="02010600030101010101" pitchFamily="2" charset="-122"/>
              <a:ea typeface="宋体" panose="02010600030101010101" pitchFamily="2" charset="-122"/>
            </a:endParaRPr>
          </a:p>
        </p:txBody>
      </p:sp>
      <p:cxnSp>
        <p:nvCxnSpPr>
          <p:cNvPr id="39" name="直接连接符 38"/>
          <p:cNvCxnSpPr/>
          <p:nvPr/>
        </p:nvCxnSpPr>
        <p:spPr>
          <a:xfrm>
            <a:off x="7894320" y="2873375"/>
            <a:ext cx="7842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894320" y="3710305"/>
            <a:ext cx="7842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stCxn id="3" idx="1"/>
          </p:cNvCxnSpPr>
          <p:nvPr/>
        </p:nvCxnSpPr>
        <p:spPr>
          <a:xfrm flipH="1">
            <a:off x="4611370" y="2182495"/>
            <a:ext cx="1614170" cy="7740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a:stCxn id="29" idx="1"/>
            <a:endCxn id="13" idx="3"/>
          </p:cNvCxnSpPr>
          <p:nvPr/>
        </p:nvCxnSpPr>
        <p:spPr>
          <a:xfrm flipH="1">
            <a:off x="4589780" y="2886710"/>
            <a:ext cx="1648460" cy="2076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37" idx="1"/>
          </p:cNvCxnSpPr>
          <p:nvPr/>
        </p:nvCxnSpPr>
        <p:spPr>
          <a:xfrm flipH="1" flipV="1">
            <a:off x="4634865" y="3232785"/>
            <a:ext cx="1590675" cy="4451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 Box 3"/>
          <p:cNvSpPr txBox="1"/>
          <p:nvPr/>
        </p:nvSpPr>
        <p:spPr>
          <a:xfrm>
            <a:off x="6728460" y="1918335"/>
            <a:ext cx="1157605" cy="583565"/>
          </a:xfrm>
          <a:prstGeom prst="rect">
            <a:avLst/>
          </a:prstGeom>
          <a:noFill/>
          <a:ln w="9525">
            <a:noFill/>
          </a:ln>
        </p:spPr>
        <p:txBody>
          <a:bodyPr wrap="square" anchor="t">
            <a:spAutoFit/>
          </a:bodyPr>
          <a:p>
            <a:r>
              <a:rPr lang="zh-CN" altLang="en-US" sz="3200" b="1" dirty="0">
                <a:solidFill>
                  <a:srgbClr val="FF0000"/>
                </a:solidFill>
                <a:latin typeface="楷体" panose="02010609060101010101" pitchFamily="49" charset="-122"/>
                <a:ea typeface="楷体" panose="02010609060101010101" pitchFamily="49" charset="-122"/>
              </a:rPr>
              <a:t>母亲</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2" name="Text Box 3"/>
          <p:cNvSpPr txBox="1"/>
          <p:nvPr/>
        </p:nvSpPr>
        <p:spPr>
          <a:xfrm>
            <a:off x="9095740" y="1940560"/>
            <a:ext cx="2727960" cy="583565"/>
          </a:xfrm>
          <a:prstGeom prst="rect">
            <a:avLst/>
          </a:prstGeom>
          <a:noFill/>
          <a:ln w="9525">
            <a:noFill/>
          </a:ln>
        </p:spPr>
        <p:txBody>
          <a:bodyPr wrap="square" anchor="t">
            <a:spAutoFit/>
          </a:bodyPr>
          <a:p>
            <a:r>
              <a:rPr lang="zh-CN" altLang="en-US" sz="3200" b="1" dirty="0">
                <a:solidFill>
                  <a:srgbClr val="FF0000"/>
                </a:solidFill>
                <a:latin typeface="楷体" panose="02010609060101010101" pitchFamily="49" charset="-122"/>
                <a:ea typeface="楷体" panose="02010609060101010101" pitchFamily="49" charset="-122"/>
              </a:rPr>
              <a:t>慈爱</a:t>
            </a:r>
            <a:r>
              <a:rPr lang="zh-CN" altLang="en-US" sz="3200" b="1" dirty="0">
                <a:solidFill>
                  <a:srgbClr val="0000CC"/>
                </a:solidFill>
                <a:latin typeface="Arial" panose="020B0604020202020204" pitchFamily="34" charset="0"/>
                <a:ea typeface="宋体" panose="02010600030101010101" pitchFamily="2" charset="-122"/>
                <a:sym typeface="+mn-ea"/>
              </a:rPr>
              <a:t>善解人意</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6" name="Text Box 3"/>
          <p:cNvSpPr txBox="1"/>
          <p:nvPr/>
        </p:nvSpPr>
        <p:spPr>
          <a:xfrm>
            <a:off x="6752590" y="3402330"/>
            <a:ext cx="1170305" cy="583565"/>
          </a:xfrm>
          <a:prstGeom prst="rect">
            <a:avLst/>
          </a:prstGeom>
          <a:noFill/>
          <a:ln w="9525">
            <a:noFill/>
          </a:ln>
        </p:spPr>
        <p:txBody>
          <a:bodyPr wrap="square" anchor="t">
            <a:spAutoFit/>
          </a:bodyPr>
          <a:p>
            <a:r>
              <a:rPr lang="zh-CN" altLang="en-US" sz="3200" b="1" dirty="0">
                <a:solidFill>
                  <a:srgbClr val="FF0000"/>
                </a:solidFill>
                <a:latin typeface="楷体" panose="02010609060101010101" pitchFamily="49" charset="-122"/>
                <a:ea typeface="楷体" panose="02010609060101010101" pitchFamily="49" charset="-122"/>
              </a:rPr>
              <a:t>儿子</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8" name="Text Box 3"/>
          <p:cNvSpPr txBox="1"/>
          <p:nvPr/>
        </p:nvSpPr>
        <p:spPr>
          <a:xfrm>
            <a:off x="9095740" y="3426460"/>
            <a:ext cx="2727960" cy="583565"/>
          </a:xfrm>
          <a:prstGeom prst="rect">
            <a:avLst/>
          </a:prstGeom>
          <a:noFill/>
          <a:ln w="9525">
            <a:noFill/>
          </a:ln>
        </p:spPr>
        <p:txBody>
          <a:bodyPr wrap="square" anchor="t">
            <a:spAutoFit/>
          </a:bodyPr>
          <a:p>
            <a:r>
              <a:rPr lang="zh-CN" altLang="en-US" sz="3200" b="1" dirty="0">
                <a:solidFill>
                  <a:srgbClr val="FF0000"/>
                </a:solidFill>
                <a:latin typeface="楷体" panose="02010609060101010101" pitchFamily="49" charset="-122"/>
                <a:ea typeface="楷体" panose="02010609060101010101" pitchFamily="49" charset="-122"/>
              </a:rPr>
              <a:t>乖巧</a:t>
            </a:r>
            <a:r>
              <a:rPr lang="zh-CN" altLang="en-US" sz="3200" b="1" dirty="0">
                <a:solidFill>
                  <a:srgbClr val="0000FF"/>
                </a:solidFill>
                <a:latin typeface="宋体" panose="02010600030101010101" pitchFamily="2" charset="-122"/>
                <a:ea typeface="宋体" panose="02010600030101010101" pitchFamily="2" charset="-122"/>
              </a:rPr>
              <a:t>聪慧活泼</a:t>
            </a:r>
            <a:endParaRPr lang="zh-CN" altLang="en-US" sz="3200" b="1" dirty="0">
              <a:solidFill>
                <a:srgbClr val="0000FF"/>
              </a:solidFill>
              <a:latin typeface="宋体" panose="02010600030101010101" pitchFamily="2" charset="-122"/>
              <a:ea typeface="宋体" panose="02010600030101010101" pitchFamily="2" charset="-122"/>
              <a:sym typeface="+mn-ea"/>
            </a:endParaRPr>
          </a:p>
        </p:txBody>
      </p:sp>
      <p:sp>
        <p:nvSpPr>
          <p:cNvPr id="40967" name="Rectangle 7"/>
          <p:cNvSpPr/>
          <p:nvPr/>
        </p:nvSpPr>
        <p:spPr>
          <a:xfrm>
            <a:off x="935355" y="4672965"/>
            <a:ext cx="10662285" cy="1383665"/>
          </a:xfrm>
          <a:prstGeom prst="rect">
            <a:avLst/>
          </a:prstGeom>
          <a:noFill/>
          <a:ln w="9525">
            <a:noFill/>
          </a:ln>
        </p:spPr>
        <p:txBody>
          <a:bodyPr wrap="square" anchor="t" anchorCtr="0">
            <a:spAutoFit/>
          </a:bodyPr>
          <a:p>
            <a:r>
              <a:rPr lang="zh-CN" altLang="en-US" sz="2800" b="1" dirty="0">
                <a:solidFill>
                  <a:srgbClr val="0000CC"/>
                </a:solidFill>
                <a:latin typeface="Arial" panose="020B0604020202020204" pitchFamily="34" charset="0"/>
                <a:ea typeface="宋体" panose="02010600030101010101" pitchFamily="2" charset="-122"/>
              </a:rPr>
              <a:t>在产生分歧到解决分歧的过程中</a:t>
            </a:r>
            <a:r>
              <a:rPr lang="en-US" altLang="zh-CN" sz="2800" b="1">
                <a:solidFill>
                  <a:srgbClr val="0000FF"/>
                </a:solidFill>
                <a:latin typeface="Arial" panose="020B0604020202020204" pitchFamily="34" charset="0"/>
                <a:ea typeface="宋体" panose="02010600030101010101" pitchFamily="2" charset="-122"/>
                <a:sym typeface="+mn-ea"/>
              </a:rPr>
              <a:t>,</a:t>
            </a:r>
            <a:r>
              <a:rPr lang="zh-CN" altLang="en-US" sz="2800" b="1" dirty="0">
                <a:solidFill>
                  <a:srgbClr val="0000CC"/>
                </a:solidFill>
                <a:latin typeface="Arial" panose="020B0604020202020204" pitchFamily="34" charset="0"/>
                <a:ea typeface="宋体" panose="02010600030101010101" pitchFamily="2" charset="-122"/>
              </a:rPr>
              <a:t>一家人</a:t>
            </a:r>
            <a:r>
              <a:rPr lang="zh-CN" altLang="en-US" sz="2800" b="1" dirty="0">
                <a:solidFill>
                  <a:srgbClr val="FF0000"/>
                </a:solidFill>
                <a:latin typeface="Arial" panose="020B0604020202020204" pitchFamily="34" charset="0"/>
                <a:ea typeface="宋体" panose="02010600030101010101" pitchFamily="2" charset="-122"/>
              </a:rPr>
              <a:t>彼此信任、彼此尊重、彼此关爱、彼此谦让</a:t>
            </a:r>
            <a:r>
              <a:rPr lang="en-US" altLang="zh-CN" sz="2800" b="1">
                <a:solidFill>
                  <a:srgbClr val="0000FF"/>
                </a:solidFill>
                <a:latin typeface="Arial" panose="020B0604020202020204" pitchFamily="34" charset="0"/>
                <a:ea typeface="宋体" panose="02010600030101010101" pitchFamily="2" charset="-122"/>
              </a:rPr>
              <a:t>,</a:t>
            </a:r>
            <a:r>
              <a:rPr lang="zh-CN" altLang="en-US" sz="2800" b="1" dirty="0">
                <a:solidFill>
                  <a:srgbClr val="0000CC"/>
                </a:solidFill>
                <a:latin typeface="Arial" panose="020B0604020202020204" pitchFamily="34" charset="0"/>
                <a:ea typeface="宋体" panose="02010600030101010101" pitchFamily="2" charset="-122"/>
              </a:rPr>
              <a:t>是</a:t>
            </a:r>
            <a:r>
              <a:rPr lang="en-US" altLang="zh-CN" sz="2800" b="1">
                <a:solidFill>
                  <a:srgbClr val="0000CC"/>
                </a:solidFill>
                <a:latin typeface="Arial" panose="020B0604020202020204" pitchFamily="34" charset="0"/>
                <a:ea typeface="宋体" panose="02010600030101010101" pitchFamily="2" charset="-122"/>
              </a:rPr>
              <a:t>“</a:t>
            </a:r>
            <a:r>
              <a:rPr lang="zh-CN" altLang="en-US" sz="2800" b="1" dirty="0">
                <a:solidFill>
                  <a:srgbClr val="0000CC"/>
                </a:solidFill>
                <a:latin typeface="Arial" panose="020B0604020202020204" pitchFamily="34" charset="0"/>
                <a:ea typeface="宋体" panose="02010600030101010101" pitchFamily="2" charset="-122"/>
              </a:rPr>
              <a:t>爱</a:t>
            </a:r>
            <a:r>
              <a:rPr lang="en-US" altLang="zh-CN" sz="2800" b="1">
                <a:solidFill>
                  <a:srgbClr val="0000CC"/>
                </a:solidFill>
                <a:latin typeface="Arial" panose="020B0604020202020204" pitchFamily="34" charset="0"/>
                <a:ea typeface="宋体" panose="02010600030101010101" pitchFamily="2" charset="-122"/>
              </a:rPr>
              <a:t>”</a:t>
            </a:r>
            <a:r>
              <a:rPr lang="zh-CN" altLang="en-US" sz="2800" b="1" dirty="0">
                <a:solidFill>
                  <a:srgbClr val="0000CC"/>
                </a:solidFill>
                <a:latin typeface="Arial" panose="020B0604020202020204" pitchFamily="34" charset="0"/>
                <a:ea typeface="宋体" panose="02010600030101010101" pitchFamily="2" charset="-122"/>
              </a:rPr>
              <a:t>帮他们做出了决定</a:t>
            </a:r>
            <a:r>
              <a:rPr lang="en-US" altLang="zh-CN" sz="2800" b="1">
                <a:solidFill>
                  <a:srgbClr val="0000FF"/>
                </a:solidFill>
                <a:latin typeface="Arial" panose="020B0604020202020204" pitchFamily="34" charset="0"/>
                <a:ea typeface="宋体" panose="02010600030101010101" pitchFamily="2" charset="-122"/>
              </a:rPr>
              <a:t>,</a:t>
            </a:r>
            <a:r>
              <a:rPr lang="zh-CN" altLang="en-US" sz="2800" b="1" dirty="0">
                <a:solidFill>
                  <a:srgbClr val="0000CC"/>
                </a:solidFill>
                <a:latin typeface="Arial" panose="020B0604020202020204" pitchFamily="34" charset="0"/>
                <a:ea typeface="宋体" panose="02010600030101010101" pitchFamily="2" charset="-122"/>
              </a:rPr>
              <a:t>解决了分歧</a:t>
            </a:r>
            <a:r>
              <a:rPr lang="en-US" altLang="zh-CN" sz="2800" b="1">
                <a:solidFill>
                  <a:srgbClr val="0000FF"/>
                </a:solidFill>
                <a:latin typeface="Arial" panose="020B0604020202020204" pitchFamily="34" charset="0"/>
                <a:ea typeface="宋体" panose="02010600030101010101" pitchFamily="2" charset="-122"/>
                <a:sym typeface="+mn-ea"/>
              </a:rPr>
              <a:t>,</a:t>
            </a:r>
            <a:r>
              <a:rPr lang="zh-CN" altLang="en-US" sz="2800" b="1" dirty="0">
                <a:solidFill>
                  <a:srgbClr val="0000CC"/>
                </a:solidFill>
                <a:latin typeface="Arial" panose="020B0604020202020204" pitchFamily="34" charset="0"/>
                <a:ea typeface="宋体" panose="02010600030101010101" pitchFamily="2" charset="-122"/>
                <a:sym typeface="+mn-ea"/>
              </a:rPr>
              <a:t>是</a:t>
            </a:r>
            <a:r>
              <a:rPr lang="en-US" altLang="zh-CN" sz="2800" b="1">
                <a:solidFill>
                  <a:srgbClr val="0000CC"/>
                </a:solidFill>
                <a:latin typeface="Arial" panose="020B0604020202020204" pitchFamily="34" charset="0"/>
                <a:ea typeface="宋体" panose="02010600030101010101" pitchFamily="2" charset="-122"/>
                <a:sym typeface="+mn-ea"/>
              </a:rPr>
              <a:t>“</a:t>
            </a:r>
            <a:r>
              <a:rPr lang="zh-CN" altLang="en-US" sz="2800" b="1" dirty="0">
                <a:solidFill>
                  <a:srgbClr val="0000CC"/>
                </a:solidFill>
                <a:latin typeface="Arial" panose="020B0604020202020204" pitchFamily="34" charset="0"/>
                <a:ea typeface="宋体" panose="02010600030101010101" pitchFamily="2" charset="-122"/>
                <a:sym typeface="+mn-ea"/>
              </a:rPr>
              <a:t>爱</a:t>
            </a:r>
            <a:r>
              <a:rPr lang="en-US" altLang="zh-CN" sz="2800" b="1">
                <a:solidFill>
                  <a:srgbClr val="0000CC"/>
                </a:solidFill>
                <a:latin typeface="Arial" panose="020B0604020202020204" pitchFamily="34" charset="0"/>
                <a:ea typeface="宋体" panose="02010600030101010101" pitchFamily="2" charset="-122"/>
                <a:sym typeface="+mn-ea"/>
              </a:rPr>
              <a:t>”</a:t>
            </a:r>
            <a:r>
              <a:rPr lang="zh-CN" altLang="en-US" sz="2800" b="1" dirty="0">
                <a:solidFill>
                  <a:srgbClr val="0000CC"/>
                </a:solidFill>
                <a:latin typeface="Arial" panose="020B0604020202020204" pitchFamily="34" charset="0"/>
                <a:ea typeface="宋体" panose="02010600030101010101" pitchFamily="2" charset="-122"/>
                <a:sym typeface="+mn-ea"/>
              </a:rPr>
              <a:t>让</a:t>
            </a:r>
            <a:r>
              <a:rPr lang="zh-CN" altLang="en-US" sz="2800" b="1" dirty="0">
                <a:solidFill>
                  <a:srgbClr val="0000CC"/>
                </a:solidFill>
                <a:latin typeface="Arial" panose="020B0604020202020204" pitchFamily="34" charset="0"/>
                <a:ea typeface="宋体" panose="02010600030101010101" pitchFamily="2" charset="-122"/>
                <a:sym typeface="+mn-ea"/>
              </a:rPr>
              <a:t>他们享受到家的温馨</a:t>
            </a:r>
            <a:r>
              <a:rPr lang="zh-CN" altLang="en-US" sz="2800" b="1" dirty="0">
                <a:solidFill>
                  <a:srgbClr val="0000CC"/>
                </a:solidFill>
                <a:latin typeface="Arial" panose="020B0604020202020204" pitchFamily="34" charset="0"/>
                <a:ea typeface="宋体" panose="02010600030101010101" pitchFamily="2" charset="-122"/>
              </a:rPr>
              <a:t>。</a:t>
            </a:r>
            <a:endParaRPr lang="zh-CN" altLang="en-US" sz="2800" b="1" dirty="0">
              <a:solidFill>
                <a:srgbClr val="0000CC"/>
              </a:solidFill>
              <a:latin typeface="Arial" panose="020B0604020202020204" pitchFamily="34" charset="0"/>
              <a:ea typeface="宋体" panose="02010600030101010101" pitchFamily="2" charset="-122"/>
            </a:endParaRPr>
          </a:p>
        </p:txBody>
      </p:sp>
      <p:sp>
        <p:nvSpPr>
          <p:cNvPr id="19" name="Rectangle 7"/>
          <p:cNvSpPr/>
          <p:nvPr/>
        </p:nvSpPr>
        <p:spPr>
          <a:xfrm>
            <a:off x="1030605" y="6064885"/>
            <a:ext cx="10416540" cy="521970"/>
          </a:xfrm>
          <a:prstGeom prst="rect">
            <a:avLst/>
          </a:prstGeom>
          <a:noFill/>
          <a:ln w="9525">
            <a:noFill/>
          </a:ln>
        </p:spPr>
        <p:txBody>
          <a:bodyPr wrap="square" anchor="t" anchorCtr="0">
            <a:spAutoFit/>
          </a:bodyPr>
          <a:p>
            <a:r>
              <a:rPr lang="en-US" altLang="zh-CN" sz="2800" b="1">
                <a:solidFill>
                  <a:srgbClr val="F70F30"/>
                </a:solidFill>
                <a:latin typeface="Arial" panose="020B0604020202020204" pitchFamily="34" charset="0"/>
                <a:ea typeface="宋体" panose="02010600030101010101" pitchFamily="2" charset="-122"/>
              </a:rPr>
              <a:t>“</a:t>
            </a:r>
            <a:r>
              <a:rPr lang="zh-CN" altLang="en-US" sz="2800" b="1" dirty="0">
                <a:solidFill>
                  <a:srgbClr val="F70F30"/>
                </a:solidFill>
                <a:latin typeface="Arial" panose="020B0604020202020204" pitchFamily="34" charset="0"/>
                <a:ea typeface="宋体" panose="02010600030101010101" pitchFamily="2" charset="-122"/>
              </a:rPr>
              <a:t>我</a:t>
            </a:r>
            <a:r>
              <a:rPr lang="en-US" altLang="zh-CN" sz="2800" b="1">
                <a:solidFill>
                  <a:srgbClr val="F70F30"/>
                </a:solidFill>
                <a:latin typeface="Arial" panose="020B0604020202020204" pitchFamily="34" charset="0"/>
                <a:ea typeface="宋体" panose="02010600030101010101" pitchFamily="2" charset="-122"/>
              </a:rPr>
              <a:t>”</a:t>
            </a:r>
            <a:r>
              <a:rPr lang="zh-CN" altLang="en-US" sz="2800" b="1" dirty="0">
                <a:solidFill>
                  <a:srgbClr val="F70F30"/>
                </a:solidFill>
                <a:latin typeface="Arial" panose="020B0604020202020204" pitchFamily="34" charset="0"/>
                <a:ea typeface="宋体" panose="02010600030101010101" pitchFamily="2" charset="-122"/>
              </a:rPr>
              <a:t>身上所担起的</a:t>
            </a:r>
            <a:r>
              <a:rPr lang="zh-CN" altLang="en-US" sz="2800" b="1" dirty="0">
                <a:solidFill>
                  <a:srgbClr val="0000CC"/>
                </a:solidFill>
                <a:latin typeface="Arial" panose="020B0604020202020204" pitchFamily="34" charset="0"/>
                <a:ea typeface="宋体" panose="02010600030101010101" pitchFamily="2" charset="-122"/>
              </a:rPr>
              <a:t>维护家庭平衡的</a:t>
            </a:r>
            <a:r>
              <a:rPr lang="zh-CN" altLang="en-US" sz="2800" b="1" dirty="0">
                <a:solidFill>
                  <a:srgbClr val="FF0000"/>
                </a:solidFill>
                <a:latin typeface="Arial" panose="020B0604020202020204" pitchFamily="34" charset="0"/>
                <a:ea typeface="宋体" panose="02010600030101010101" pitchFamily="2" charset="-122"/>
              </a:rPr>
              <a:t>责任</a:t>
            </a:r>
            <a:r>
              <a:rPr lang="en-US" altLang="zh-CN" sz="2800" b="1">
                <a:solidFill>
                  <a:srgbClr val="0000FF"/>
                </a:solidFill>
                <a:latin typeface="Arial" panose="020B0604020202020204" pitchFamily="34" charset="0"/>
                <a:ea typeface="宋体" panose="02010600030101010101" pitchFamily="2" charset="-122"/>
                <a:sym typeface="+mn-ea"/>
              </a:rPr>
              <a:t>,</a:t>
            </a:r>
            <a:r>
              <a:rPr lang="zh-CN" altLang="en-US" sz="2800" b="1" dirty="0">
                <a:solidFill>
                  <a:srgbClr val="0000CC"/>
                </a:solidFill>
                <a:latin typeface="Arial" panose="020B0604020202020204" pitchFamily="34" charset="0"/>
                <a:ea typeface="宋体" panose="02010600030101010101" pitchFamily="2" charset="-122"/>
                <a:sym typeface="+mn-ea"/>
              </a:rPr>
              <a:t>让家变得更和谐融洽</a:t>
            </a:r>
            <a:r>
              <a:rPr lang="zh-CN" altLang="en-US" sz="2800" b="1" dirty="0">
                <a:solidFill>
                  <a:srgbClr val="0000CC"/>
                </a:solidFill>
                <a:latin typeface="Arial" panose="020B0604020202020204" pitchFamily="34" charset="0"/>
                <a:ea typeface="宋体" panose="02010600030101010101" pitchFamily="2" charset="-122"/>
              </a:rPr>
              <a:t>。</a:t>
            </a:r>
            <a:endParaRPr lang="zh-CN" altLang="en-US" sz="2800" b="1" dirty="0">
              <a:solidFill>
                <a:srgbClr val="0000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100000">
                                          <p:val>
                                            <p:strVal val="#ppt_x"/>
                                          </p:val>
                                        </p:tav>
                                      </p:tavLst>
                                    </p:anim>
                                    <p:anim calcmode="lin" valueType="num">
                                      <p:cBhvr>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ppt_x"/>
                                          </p:val>
                                        </p:tav>
                                        <p:tav tm="100000">
                                          <p:val>
                                            <p:strVal val="#ppt_x"/>
                                          </p:val>
                                        </p:tav>
                                      </p:tavLst>
                                    </p:anim>
                                    <p:anim calcmode="lin" valueType="num">
                                      <p:cBhvr>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0967"/>
                                        </p:tgtEl>
                                        <p:attrNameLst>
                                          <p:attrName>style.visibility</p:attrName>
                                        </p:attrNameLst>
                                      </p:cBhvr>
                                      <p:to>
                                        <p:strVal val="visible"/>
                                      </p:to>
                                    </p:set>
                                    <p:anim calcmode="lin" valueType="num">
                                      <p:cBhvr>
                                        <p:cTn id="43" dur="500" fill="hold"/>
                                        <p:tgtEl>
                                          <p:spTgt spid="40967"/>
                                        </p:tgtEl>
                                        <p:attrNameLst>
                                          <p:attrName>ppt_x</p:attrName>
                                        </p:attrNameLst>
                                      </p:cBhvr>
                                      <p:tavLst>
                                        <p:tav tm="0">
                                          <p:val>
                                            <p:strVal val="#ppt_x"/>
                                          </p:val>
                                        </p:tav>
                                        <p:tav tm="100000">
                                          <p:val>
                                            <p:strVal val="#ppt_x"/>
                                          </p:val>
                                        </p:tav>
                                      </p:tavLst>
                                    </p:anim>
                                    <p:anim calcmode="lin" valueType="num">
                                      <p:cBhvr>
                                        <p:cTn id="44" dur="500" fill="hold"/>
                                        <p:tgtEl>
                                          <p:spTgt spid="4096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ppt_x</p:attrName>
                                        </p:attrNameLst>
                                      </p:cBhvr>
                                      <p:tavLst>
                                        <p:tav tm="0">
                                          <p:val>
                                            <p:strVal val="#ppt_x"/>
                                          </p:val>
                                        </p:tav>
                                        <p:tav tm="100000">
                                          <p:val>
                                            <p:strVal val="#ppt_x"/>
                                          </p:val>
                                        </p:tav>
                                      </p:tavLst>
                                    </p:anim>
                                    <p:anim calcmode="lin" valueType="num">
                                      <p:cBhvr>
                                        <p:cTn id="5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p:bldP spid="35" grpId="0"/>
      <p:bldP spid="11" grpId="0" bldLvl="0"/>
      <p:bldP spid="12" grpId="0" bldLvl="0"/>
      <p:bldP spid="16" grpId="0" bldLvl="0"/>
      <p:bldP spid="18" grpId="0" bldLvl="0"/>
      <p:bldP spid="40967" grpId="0"/>
      <p:bldP spid="19"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3606</Words>
  <Application>WPS 演示</Application>
  <PresentationFormat>自定义</PresentationFormat>
  <Paragraphs>261</Paragraphs>
  <Slides>24</Slides>
  <Notes>6</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Arial</vt:lpstr>
      <vt:lpstr>宋体</vt:lpstr>
      <vt:lpstr>Wingdings</vt:lpstr>
      <vt:lpstr>思源黑体 CN Bold</vt:lpstr>
      <vt:lpstr>黑体</vt:lpstr>
      <vt:lpstr>思源黑体 CN Regular</vt:lpstr>
      <vt:lpstr>Calibri</vt:lpstr>
      <vt:lpstr>思源宋体 CN SemiBold</vt:lpstr>
      <vt:lpstr>SimSun-ExtB</vt:lpstr>
      <vt:lpstr>楷体_GB2312</vt:lpstr>
      <vt:lpstr>华文细黑</vt:lpstr>
      <vt:lpstr>楷体</vt:lpstr>
      <vt:lpstr>微软雅黑</vt:lpstr>
      <vt:lpstr>Arial Unicode MS</vt:lpstr>
      <vt:lpstr>等线</vt:lpstr>
      <vt:lpstr>方正楷体_GBK</vt:lpstr>
      <vt:lpstr>华文楷体</vt:lpstr>
      <vt:lpstr>新宋体</vt:lpstr>
      <vt:lpstr>Office 主题​​</vt:lpstr>
      <vt:lpstr>PowerPoint 演示文稿</vt:lpstr>
      <vt:lpstr>PowerPoint 演示文稿</vt:lpstr>
      <vt:lpstr>PowerPoint 演示文稿</vt:lpstr>
      <vt:lpstr>PowerPoint 演示文稿</vt:lpstr>
      <vt:lpstr>你能读得准吗？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dell</cp:lastModifiedBy>
  <cp:revision>470</cp:revision>
  <dcterms:created xsi:type="dcterms:W3CDTF">2017-08-03T09:01:00Z</dcterms:created>
  <dcterms:modified xsi:type="dcterms:W3CDTF">2021-10-08T06:10:34Z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E33BC68046A744BDBECAEDA5C1469C52</vt:lpwstr>
  </property>
</Properties>
</file>