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60" r:id="rId3"/>
    <p:sldId id="258" r:id="rId4"/>
    <p:sldId id="261" r:id="rId5"/>
    <p:sldId id="275" r:id="rId6"/>
    <p:sldId id="276" r:id="rId7"/>
    <p:sldId id="285" r:id="rId8"/>
    <p:sldId id="287" r:id="rId9"/>
    <p:sldId id="284" r:id="rId10"/>
    <p:sldId id="286" r:id="rId11"/>
    <p:sldId id="283" r:id="rId12"/>
    <p:sldId id="282" r:id="rId13"/>
    <p:sldId id="281" r:id="rId14"/>
    <p:sldId id="280" r:id="rId15"/>
    <p:sldId id="279" r:id="rId16"/>
    <p:sldId id="288" r:id="rId17"/>
    <p:sldId id="278" r:id="rId18"/>
    <p:sldId id="274" r:id="rId19"/>
    <p:sldId id="290" r:id="rId20"/>
    <p:sldId id="289" r:id="rId21"/>
    <p:sldId id="273" r:id="rId22"/>
    <p:sldId id="272" r:id="rId23"/>
    <p:sldId id="271" r:id="rId24"/>
    <p:sldId id="270" r:id="rId25"/>
    <p:sldId id="269" r:id="rId26"/>
    <p:sldId id="268" r:id="rId27"/>
    <p:sldId id="267" r:id="rId28"/>
    <p:sldId id="266" r:id="rId29"/>
    <p:sldId id="265" r:id="rId30"/>
    <p:sldId id="264" r:id="rId31"/>
    <p:sldId id="263" r:id="rId32"/>
    <p:sldId id="262" r:id="rId33"/>
    <p:sldId id="295" r:id="rId34"/>
    <p:sldId id="294" r:id="rId35"/>
    <p:sldId id="293" r:id="rId36"/>
    <p:sldId id="292" r:id="rId37"/>
  </p:sldIdLst>
  <p:sldSz cx="9144000" cy="6858000" type="screen4x3"/>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17" autoAdjust="0"/>
    <p:restoredTop sz="94660"/>
  </p:normalViewPr>
  <p:slideViewPr>
    <p:cSldViewPr>
      <p:cViewPr varScale="1">
        <p:scale>
          <a:sx n="84" d="100"/>
          <a:sy n="84" d="100"/>
        </p:scale>
        <p:origin x="-990" y="-90"/>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tags" Target="tags/tag1.xml" /><Relationship Id="rId39" Type="http://schemas.openxmlformats.org/officeDocument/2006/relationships/presProps" Target="presProps.xml" /><Relationship Id="rId4" Type="http://schemas.openxmlformats.org/officeDocument/2006/relationships/slide" Target="slides/slide3.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8"/>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2"/>
            <a:ext cx="2133600" cy="365125"/>
          </a:xfrm>
          <a:prstGeom prst="rect">
            <a:avLst/>
          </a:prstGeom>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a:xfrm>
            <a:off x="3124200" y="6356352"/>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2"/>
            <a:ext cx="2133600" cy="365125"/>
          </a:xfrm>
          <a:prstGeom prst="rect">
            <a:avLst/>
          </a:prstGeom>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836712"/>
            <a:ext cx="8229600" cy="936104"/>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927373"/>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6356352"/>
            <a:ext cx="2133600" cy="365125"/>
          </a:xfrm>
          <a:prstGeom prst="rect">
            <a:avLst/>
          </a:prstGeom>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a:xfrm>
            <a:off x="3124200" y="6356352"/>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2"/>
            <a:ext cx="2133600" cy="365125"/>
          </a:xfrm>
          <a:prstGeom prst="rect">
            <a:avLst/>
          </a:prstGeom>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垂直排列标题与文本">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image" Target="../media/image1.jpeg" /><Relationship Id="rId6" Type="http://schemas.openxmlformats.org/officeDocument/2006/relationships/image" Target="../media/image2.png" /><Relationship Id="rId7"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6512" y="13553"/>
            <a:ext cx="9144000" cy="6840503"/>
          </a:xfrm>
          <a:prstGeom prst="rect">
            <a:avLst/>
          </a:prstGeom>
        </p:spPr>
      </p:pic>
      <p:pic>
        <p:nvPicPr>
          <p:cNvPr id="9" name="图片 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5496" y="720795"/>
            <a:ext cx="9036496" cy="59485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dpi="0" rotWithShape="1">
          <a:blip r:embed="rId3">
            <a:lum/>
          </a:blip>
          <a:stretch>
            <a:fillRect/>
          </a:stretch>
        </a:blipFill>
        <a:effectLst/>
      </p:bgPr>
    </p:bg>
    <p:spTree>
      <p:nvGrpSpPr>
        <p:cNvPr id="1" name=""/>
        <p:cNvGrpSpPr/>
        <p:nvPr/>
      </p:nvGrpSpPr>
      <p:grpSpPr>
        <a:xfrm>
          <a:off x="0" y="0"/>
          <a:ext cx="0" cy="0"/>
        </a:xfrm>
      </p:grpSpPr>
      <p:sp>
        <p:nvSpPr>
          <p:cNvPr id="8" name="TextBox 7"/>
          <p:cNvSpPr txBox="1"/>
          <p:nvPr/>
        </p:nvSpPr>
        <p:spPr>
          <a:xfrm>
            <a:off x="448916" y="1988305"/>
            <a:ext cx="8245554" cy="1754326"/>
          </a:xfrm>
          <a:prstGeom prst="rect">
            <a:avLst/>
          </a:prstGeom>
          <a:noFill/>
        </p:spPr>
        <p:txBody>
          <a:bodyPr wrap="square" rtlCol="0">
            <a:spAutoFit/>
          </a:bodyPr>
          <a:lstStyle/>
          <a:p>
            <a:pPr algn="ctr">
              <a:lnSpc>
                <a:spcPct val="150000"/>
              </a:lnSpc>
            </a:pPr>
            <a:r>
              <a:rPr lang="en-US" altLang="zh-CN" sz="4400" b="1" smtClean="0">
                <a:solidFill>
                  <a:srgbClr val="F60A75"/>
                </a:solidFill>
                <a:latin typeface="Times New Roman" panose="02020603050405020304" pitchFamily="18" charset="0"/>
                <a:cs typeface="Times New Roman" panose="02020603050405020304" pitchFamily="18" charset="0"/>
              </a:rPr>
              <a:t>4    </a:t>
            </a:r>
            <a:r>
              <a:rPr lang="zh-CN" altLang="en-US" sz="4400" b="1" smtClean="0">
                <a:solidFill>
                  <a:srgbClr val="F60A75"/>
                </a:solidFill>
                <a:latin typeface="Times New Roman" panose="02020603050405020304" pitchFamily="18" charset="0"/>
                <a:cs typeface="Times New Roman" panose="02020603050405020304" pitchFamily="18" charset="0"/>
              </a:rPr>
              <a:t>一着惊海天</a:t>
            </a:r>
            <a:endParaRPr lang="en-US" altLang="zh-CN" sz="4400" b="1" smtClean="0">
              <a:solidFill>
                <a:srgbClr val="F60A75"/>
              </a:solidFill>
              <a:latin typeface="Times New Roman" panose="02020603050405020304" pitchFamily="18" charset="0"/>
              <a:cs typeface="Times New Roman" panose="02020603050405020304" pitchFamily="18" charset="0"/>
            </a:endParaRPr>
          </a:p>
          <a:p>
            <a:pPr algn="ctr">
              <a:lnSpc>
                <a:spcPct val="150000"/>
              </a:lnSpc>
            </a:pPr>
            <a:r>
              <a:rPr lang="en-US" altLang="zh-CN" sz="2800" b="1" smtClean="0">
                <a:solidFill>
                  <a:srgbClr val="F60A75"/>
                </a:solidFill>
                <a:latin typeface="Times New Roman" panose="02020603050405020304" pitchFamily="18" charset="0"/>
                <a:cs typeface="Times New Roman" panose="02020603050405020304" pitchFamily="18" charset="0"/>
              </a:rPr>
              <a:t>         ——</a:t>
            </a:r>
            <a:r>
              <a:rPr lang="zh-CN" altLang="en-US" sz="2800" b="1" smtClean="0">
                <a:solidFill>
                  <a:srgbClr val="F60A75"/>
                </a:solidFill>
                <a:latin typeface="Times New Roman" panose="02020603050405020304" pitchFamily="18" charset="0"/>
                <a:cs typeface="Times New Roman" panose="02020603050405020304" pitchFamily="18" charset="0"/>
              </a:rPr>
              <a:t>目击我国航母舰载战斗机首架次成功着舰</a:t>
            </a:r>
            <a:endParaRPr lang="zh-CN" altLang="en-US" sz="2800" b="1">
              <a:solidFill>
                <a:srgbClr val="F60A75"/>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6236" y="1328181"/>
            <a:ext cx="954026" cy="804675"/>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952328"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26564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重点词语解释</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矩形 3"/>
          <p:cNvSpPr/>
          <p:nvPr/>
        </p:nvSpPr>
        <p:spPr>
          <a:xfrm>
            <a:off x="539552" y="2204864"/>
            <a:ext cx="8280920" cy="3539430"/>
          </a:xfrm>
          <a:prstGeom prst="rect">
            <a:avLst/>
          </a:prstGeom>
        </p:spPr>
        <p:txBody>
          <a:bodyPr wrap="square">
            <a:spAutoFit/>
          </a:bodyPr>
          <a:lstStyle/>
          <a:p>
            <a:r>
              <a:rPr lang="en-US" altLang="zh-CN" sz="2800" smtClean="0"/>
              <a:t>【</a:t>
            </a:r>
            <a:r>
              <a:rPr lang="zh-CN" altLang="en-US" sz="2800">
                <a:solidFill>
                  <a:srgbClr val="FF0000"/>
                </a:solidFill>
              </a:rPr>
              <a:t>一丝不苟</a:t>
            </a:r>
            <a:r>
              <a:rPr lang="en-US" altLang="zh-CN" sz="2800"/>
              <a:t>】 </a:t>
            </a:r>
            <a:r>
              <a:rPr lang="zh-CN" altLang="en-US" sz="2800"/>
              <a:t>连最细微的地方也不马虎，形容办事认真。</a:t>
            </a:r>
            <a:endParaRPr lang="zh-CN" altLang="en-US" sz="2800"/>
          </a:p>
          <a:p>
            <a:r>
              <a:rPr lang="en-US" altLang="zh-CN" sz="2800"/>
              <a:t>【</a:t>
            </a:r>
            <a:r>
              <a:rPr lang="zh-CN" altLang="en-US" sz="2800">
                <a:solidFill>
                  <a:srgbClr val="FF0000"/>
                </a:solidFill>
              </a:rPr>
              <a:t>惊心动魄</a:t>
            </a:r>
            <a:r>
              <a:rPr lang="en-US" altLang="zh-CN" sz="2800"/>
              <a:t>】 </a:t>
            </a:r>
            <a:r>
              <a:rPr lang="zh-CN" altLang="en-US" sz="2800"/>
              <a:t>形容使人感受很深，震动很大。</a:t>
            </a:r>
            <a:endParaRPr lang="zh-CN" altLang="en-US" sz="2800"/>
          </a:p>
          <a:p>
            <a:r>
              <a:rPr lang="en-US" altLang="zh-CN" sz="2800"/>
              <a:t>【</a:t>
            </a:r>
            <a:r>
              <a:rPr lang="zh-CN" altLang="en-US" sz="2800">
                <a:solidFill>
                  <a:srgbClr val="FF0000"/>
                </a:solidFill>
              </a:rPr>
              <a:t>白手起家</a:t>
            </a:r>
            <a:r>
              <a:rPr lang="en-US" altLang="zh-CN" sz="2800"/>
              <a:t>】 </a:t>
            </a:r>
            <a:r>
              <a:rPr lang="zh-CN" altLang="en-US" sz="2800"/>
              <a:t>形容原来没有基础或条件很差而创立起一番事业。</a:t>
            </a:r>
            <a:endParaRPr lang="zh-CN" altLang="en-US" sz="2800"/>
          </a:p>
          <a:p>
            <a:r>
              <a:rPr lang="en-US" altLang="zh-CN" sz="2800"/>
              <a:t>【</a:t>
            </a:r>
            <a:r>
              <a:rPr lang="zh-CN" altLang="en-US" sz="2800">
                <a:solidFill>
                  <a:srgbClr val="FF0000"/>
                </a:solidFill>
              </a:rPr>
              <a:t>殚精竭虑</a:t>
            </a:r>
            <a:r>
              <a:rPr lang="en-US" altLang="zh-CN" sz="2800"/>
              <a:t>】 </a:t>
            </a:r>
            <a:r>
              <a:rPr lang="zh-CN" altLang="en-US" sz="2800"/>
              <a:t>用尽精力，费尽心思。</a:t>
            </a:r>
            <a:endParaRPr lang="zh-CN" altLang="en-US" sz="2800"/>
          </a:p>
          <a:p>
            <a:r>
              <a:rPr lang="en-US" altLang="zh-CN" sz="2800"/>
              <a:t>【</a:t>
            </a:r>
            <a:r>
              <a:rPr lang="zh-CN" altLang="en-US" sz="2800">
                <a:solidFill>
                  <a:srgbClr val="FF0000"/>
                </a:solidFill>
              </a:rPr>
              <a:t>无怨无悔</a:t>
            </a:r>
            <a:r>
              <a:rPr lang="en-US" altLang="zh-CN" sz="2800"/>
              <a:t>】 </a:t>
            </a:r>
            <a:r>
              <a:rPr lang="zh-CN" altLang="en-US" sz="2800"/>
              <a:t>既没有怨恨，也不后悔。指心甘情愿地接受某种事实或结果</a:t>
            </a:r>
            <a:r>
              <a:rPr lang="zh-CN" altLang="en-US" sz="2800" smtClean="0"/>
              <a:t>。</a:t>
            </a:r>
            <a:endParaRPr lang="zh-CN" altLang="en-US" sz="2800"/>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走进课文</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文本框 5"/>
          <p:cNvSpPr txBox="1">
            <a:spLocks noChangeArrowheads="1"/>
          </p:cNvSpPr>
          <p:nvPr/>
        </p:nvSpPr>
        <p:spPr bwMode="auto">
          <a:xfrm>
            <a:off x="480139" y="1988840"/>
            <a:ext cx="5027965" cy="500137"/>
          </a:xfrm>
          <a:prstGeom prst="rect">
            <a:avLst/>
          </a:prstGeom>
          <a:noFill/>
          <a:ln w="9525">
            <a:noFill/>
            <a:miter lim="800000"/>
          </a:ln>
        </p:spPr>
        <p:txBody>
          <a:bodyPr wrap="square" lIns="68580" tIns="34290" rIns="68580" bIns="34290">
            <a:spAutoFit/>
          </a:bodyPr>
          <a:lstStyle/>
          <a:p>
            <a:pPr marL="342900" indent="-342900" eaLnBrk="1" hangingPunct="1">
              <a:spcBef>
                <a:spcPts val="1800"/>
              </a:spcBef>
              <a:buFont typeface="Arial" panose="020b0604020202020204" pitchFamily="34" charset="0"/>
              <a:buChar char="•"/>
            </a:pPr>
            <a:r>
              <a:rPr lang="zh-CN" altLang="en-US" sz="2800" b="1">
                <a:latin typeface="黑体" panose="02010609060101010101" pitchFamily="49" charset="-122"/>
                <a:ea typeface="黑体" panose="02010609060101010101" pitchFamily="49" charset="-122"/>
              </a:rPr>
              <a:t>阅读课文，理清课文</a:t>
            </a:r>
            <a:r>
              <a:rPr lang="zh-CN" altLang="en-US" sz="2800" b="1" smtClean="0">
                <a:latin typeface="黑体" panose="02010609060101010101" pitchFamily="49" charset="-122"/>
                <a:ea typeface="黑体" panose="02010609060101010101" pitchFamily="49" charset="-122"/>
              </a:rPr>
              <a:t>结构。</a:t>
            </a:r>
            <a:endParaRPr lang="zh-CN" altLang="en-US" sz="2800" b="1">
              <a:latin typeface="黑体" panose="02010609060101010101" pitchFamily="49" charset="-122"/>
              <a:ea typeface="黑体" panose="02010609060101010101" pitchFamily="49" charset="-122"/>
            </a:endParaRPr>
          </a:p>
        </p:txBody>
      </p:sp>
      <p:sp>
        <p:nvSpPr>
          <p:cNvPr id="5" name="矩形 4"/>
          <p:cNvSpPr>
            <a:spLocks noChangeArrowheads="1"/>
          </p:cNvSpPr>
          <p:nvPr/>
        </p:nvSpPr>
        <p:spPr bwMode="auto">
          <a:xfrm>
            <a:off x="480139" y="2852936"/>
            <a:ext cx="8266112" cy="2853089"/>
          </a:xfrm>
          <a:prstGeom prst="rect">
            <a:avLst/>
          </a:prstGeom>
          <a:solidFill>
            <a:schemeClr val="bg1">
              <a:alpha val="50195"/>
            </a:schemeClr>
          </a:solidFill>
          <a:ln w="9525">
            <a:noFill/>
            <a:miter lim="800000"/>
          </a:ln>
        </p:spPr>
        <p:txBody>
          <a:bodyPr>
            <a:spAutoFit/>
          </a:bodyPr>
          <a:lstStyle/>
          <a:p>
            <a:pPr>
              <a:lnSpc>
                <a:spcPct val="130000"/>
              </a:lnSpc>
            </a:pPr>
            <a:r>
              <a:rPr lang="zh-CN" altLang="en-US" sz="2600" b="1">
                <a:solidFill>
                  <a:srgbClr val="FF0000"/>
                </a:solidFill>
                <a:latin typeface="黑体" panose="02010609060101010101" pitchFamily="49" charset="-122"/>
                <a:ea typeface="黑体" panose="02010609060101010101" pitchFamily="49" charset="-122"/>
              </a:rPr>
              <a:t>第一部分</a:t>
            </a:r>
            <a:r>
              <a:rPr lang="zh-CN" altLang="en-US" sz="2600" b="1" smtClean="0">
                <a:solidFill>
                  <a:srgbClr val="FF0000"/>
                </a:solidFill>
                <a:latin typeface="黑体" panose="02010609060101010101" pitchFamily="49" charset="-122"/>
                <a:ea typeface="黑体" panose="02010609060101010101" pitchFamily="49" charset="-122"/>
              </a:rPr>
              <a:t>（</a:t>
            </a:r>
            <a:r>
              <a:rPr lang="en-US" altLang="zh-CN" sz="2600" b="1" smtClean="0">
                <a:solidFill>
                  <a:srgbClr val="FF0000"/>
                </a:solidFill>
                <a:latin typeface="黑体" panose="02010609060101010101" pitchFamily="49" charset="-122"/>
                <a:ea typeface="黑体" panose="02010609060101010101" pitchFamily="49" charset="-122"/>
              </a:rPr>
              <a:t>1-4</a:t>
            </a:r>
            <a:r>
              <a:rPr lang="zh-CN" altLang="en-US" sz="2600" b="1" smtClean="0">
                <a:solidFill>
                  <a:srgbClr val="FF0000"/>
                </a:solidFill>
                <a:latin typeface="黑体" panose="02010609060101010101" pitchFamily="49" charset="-122"/>
                <a:ea typeface="黑体" panose="02010609060101010101" pitchFamily="49" charset="-122"/>
              </a:rPr>
              <a:t>）</a:t>
            </a:r>
            <a:r>
              <a:rPr lang="zh-CN" altLang="en-US" sz="2800"/>
              <a:t>：</a:t>
            </a:r>
            <a:r>
              <a:rPr lang="zh-CN" altLang="zh-CN" sz="2800" smtClean="0"/>
              <a:t>交代着舰前的场景、准备活动和重要意义。</a:t>
            </a:r>
            <a:endParaRPr lang="en-US" altLang="zh-CN" sz="2600" b="1">
              <a:solidFill>
                <a:srgbClr val="0000FF"/>
              </a:solidFill>
              <a:latin typeface="黑体" panose="02010609060101010101" pitchFamily="49" charset="-122"/>
              <a:ea typeface="黑体" panose="02010609060101010101" pitchFamily="49" charset="-122"/>
            </a:endParaRPr>
          </a:p>
          <a:p>
            <a:pPr>
              <a:lnSpc>
                <a:spcPct val="130000"/>
              </a:lnSpc>
            </a:pPr>
            <a:r>
              <a:rPr lang="zh-CN" altLang="en-US" sz="2600" b="1">
                <a:solidFill>
                  <a:srgbClr val="FF0000"/>
                </a:solidFill>
                <a:latin typeface="黑体" panose="02010609060101010101" pitchFamily="49" charset="-122"/>
                <a:ea typeface="黑体" panose="02010609060101010101" pitchFamily="49" charset="-122"/>
              </a:rPr>
              <a:t>第二部分</a:t>
            </a:r>
            <a:r>
              <a:rPr lang="zh-CN" altLang="en-US" sz="2600" b="1" smtClean="0">
                <a:solidFill>
                  <a:srgbClr val="FF0000"/>
                </a:solidFill>
                <a:latin typeface="黑体" panose="02010609060101010101" pitchFamily="49" charset="-122"/>
                <a:ea typeface="黑体" panose="02010609060101010101" pitchFamily="49" charset="-122"/>
              </a:rPr>
              <a:t>（</a:t>
            </a:r>
            <a:r>
              <a:rPr lang="en-US" altLang="zh-CN" sz="2600" b="1" smtClean="0">
                <a:solidFill>
                  <a:srgbClr val="FF0000"/>
                </a:solidFill>
                <a:latin typeface="黑体" panose="02010609060101010101" pitchFamily="49" charset="-122"/>
                <a:ea typeface="黑体" panose="02010609060101010101" pitchFamily="49" charset="-122"/>
              </a:rPr>
              <a:t>5-20</a:t>
            </a:r>
            <a:r>
              <a:rPr lang="zh-CN" altLang="en-US" sz="2600" b="1" smtClean="0">
                <a:solidFill>
                  <a:srgbClr val="FF0000"/>
                </a:solidFill>
                <a:latin typeface="黑体" panose="02010609060101010101" pitchFamily="49" charset="-122"/>
                <a:ea typeface="黑体" panose="02010609060101010101" pitchFamily="49" charset="-122"/>
              </a:rPr>
              <a:t>）</a:t>
            </a:r>
            <a:r>
              <a:rPr lang="zh-CN" altLang="en-US" sz="2800"/>
              <a:t>：</a:t>
            </a:r>
            <a:r>
              <a:rPr lang="zh-CN" altLang="zh-CN" sz="2800" smtClean="0"/>
              <a:t>具体介绍舰载战斗机着舰的过程。</a:t>
            </a:r>
            <a:endParaRPr lang="zh-CN" altLang="zh-CN" sz="2800" smtClean="0"/>
          </a:p>
          <a:p>
            <a:pPr eaLnBrk="1" hangingPunct="1">
              <a:lnSpc>
                <a:spcPct val="130000"/>
              </a:lnSpc>
            </a:pPr>
            <a:endParaRPr lang="en-US" altLang="zh-CN" sz="2600" b="1">
              <a:solidFill>
                <a:srgbClr val="0000FF"/>
              </a:solidFill>
              <a:latin typeface="黑体" panose="02010609060101010101" pitchFamily="49" charset="-122"/>
              <a:ea typeface="黑体" panose="02010609060101010101" pitchFamily="49" charset="-122"/>
            </a:endParaRPr>
          </a:p>
          <a:p>
            <a:pPr>
              <a:lnSpc>
                <a:spcPct val="130000"/>
              </a:lnSpc>
            </a:pPr>
            <a:r>
              <a:rPr lang="zh-CN" altLang="en-US" sz="2600" b="1">
                <a:solidFill>
                  <a:srgbClr val="FF0000"/>
                </a:solidFill>
                <a:latin typeface="黑体" panose="02010609060101010101" pitchFamily="49" charset="-122"/>
                <a:ea typeface="黑体" panose="02010609060101010101" pitchFamily="49" charset="-122"/>
              </a:rPr>
              <a:t>第三部分</a:t>
            </a:r>
            <a:r>
              <a:rPr lang="zh-CN" altLang="en-US" sz="2600" b="1" smtClean="0">
                <a:solidFill>
                  <a:srgbClr val="FF0000"/>
                </a:solidFill>
                <a:latin typeface="黑体" panose="02010609060101010101" pitchFamily="49" charset="-122"/>
                <a:ea typeface="黑体" panose="02010609060101010101" pitchFamily="49" charset="-122"/>
              </a:rPr>
              <a:t>（</a:t>
            </a:r>
            <a:r>
              <a:rPr lang="en-US" altLang="zh-CN" sz="2600" b="1" smtClean="0">
                <a:solidFill>
                  <a:srgbClr val="FF0000"/>
                </a:solidFill>
                <a:latin typeface="黑体" panose="02010609060101010101" pitchFamily="49" charset="-122"/>
                <a:ea typeface="黑体" panose="02010609060101010101" pitchFamily="49" charset="-122"/>
              </a:rPr>
              <a:t>21-26</a:t>
            </a:r>
            <a:r>
              <a:rPr lang="zh-CN" altLang="en-US" sz="2600" b="1" smtClean="0">
                <a:solidFill>
                  <a:srgbClr val="FF0000"/>
                </a:solidFill>
                <a:latin typeface="黑体" panose="02010609060101010101" pitchFamily="49" charset="-122"/>
                <a:ea typeface="黑体" panose="02010609060101010101" pitchFamily="49" charset="-122"/>
              </a:rPr>
              <a:t>）</a:t>
            </a:r>
            <a:r>
              <a:rPr lang="zh-CN" altLang="en-US" sz="2800"/>
              <a:t>：</a:t>
            </a:r>
            <a:r>
              <a:rPr lang="zh-CN" altLang="zh-CN" sz="2800" smtClean="0"/>
              <a:t>写着舰成功后的现场。</a:t>
            </a:r>
            <a:endParaRPr lang="en-US" altLang="zh-CN" sz="2600" b="1">
              <a:solidFill>
                <a:srgbClr val="0000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23528" y="1124744"/>
            <a:ext cx="3791423" cy="573042"/>
          </a:xfrm>
          <a:prstGeom prst="rect">
            <a:avLst/>
          </a:prstGeom>
        </p:spPr>
        <p:txBody>
          <a:bodyPr wrap="none">
            <a:spAutoFit/>
          </a:bodyPr>
          <a:lstStyle/>
          <a:p>
            <a:pPr>
              <a:lnSpc>
                <a:spcPct val="130000"/>
              </a:lnSpc>
            </a:pPr>
            <a:r>
              <a:rPr lang="zh-CN" altLang="en-US" sz="2800" b="1">
                <a:solidFill>
                  <a:srgbClr val="FF0000"/>
                </a:solidFill>
                <a:latin typeface="黑体" panose="02010609060101010101" pitchFamily="49" charset="-122"/>
                <a:ea typeface="黑体" panose="02010609060101010101" pitchFamily="49" charset="-122"/>
              </a:rPr>
              <a:t>再读课文，思考问题：</a:t>
            </a:r>
            <a:endParaRPr lang="en-US" altLang="zh-CN" sz="2800" b="1">
              <a:solidFill>
                <a:srgbClr val="FF0000"/>
              </a:solidFill>
              <a:latin typeface="黑体" panose="02010609060101010101" pitchFamily="49" charset="-122"/>
              <a:ea typeface="黑体" panose="02010609060101010101" pitchFamily="49" charset="-122"/>
            </a:endParaRPr>
          </a:p>
        </p:txBody>
      </p:sp>
      <p:sp>
        <p:nvSpPr>
          <p:cNvPr id="3" name="矩形 2"/>
          <p:cNvSpPr/>
          <p:nvPr/>
        </p:nvSpPr>
        <p:spPr>
          <a:xfrm>
            <a:off x="467544" y="1916832"/>
            <a:ext cx="5832648" cy="954107"/>
          </a:xfrm>
          <a:prstGeom prst="rect">
            <a:avLst/>
          </a:prstGeom>
        </p:spPr>
        <p:txBody>
          <a:bodyPr wrap="square">
            <a:spAutoFit/>
          </a:bodyPr>
          <a:lstStyle/>
          <a:p>
            <a:r>
              <a:rPr lang="en-US" altLang="zh-CN" sz="2800" b="1" smtClean="0">
                <a:latin typeface="+mn-ea"/>
              </a:rPr>
              <a:t>1.</a:t>
            </a:r>
            <a:r>
              <a:rPr lang="zh-CN" altLang="en-US" sz="2800" b="1" smtClean="0">
                <a:latin typeface="+mn-ea"/>
              </a:rPr>
              <a:t>文章开头是什么描写？有什么作用？</a:t>
            </a:r>
            <a:endParaRPr lang="zh-CN" altLang="en-US" sz="2800" b="1">
              <a:latin typeface="+mn-ea"/>
            </a:endParaRPr>
          </a:p>
        </p:txBody>
      </p:sp>
      <p:sp>
        <p:nvSpPr>
          <p:cNvPr id="4" name="矩形 3"/>
          <p:cNvSpPr/>
          <p:nvPr/>
        </p:nvSpPr>
        <p:spPr>
          <a:xfrm>
            <a:off x="593800" y="2619311"/>
            <a:ext cx="3996444" cy="3539430"/>
          </a:xfrm>
          <a:prstGeom prst="rect">
            <a:avLst/>
          </a:prstGeom>
        </p:spPr>
        <p:txBody>
          <a:bodyPr wrap="square">
            <a:spAutoFit/>
          </a:bodyPr>
          <a:lstStyle/>
          <a:p>
            <a:r>
              <a:rPr lang="zh-CN" altLang="en-US" sz="2800" b="1" smtClean="0">
                <a:solidFill>
                  <a:srgbClr val="0070C0"/>
                </a:solidFill>
                <a:latin typeface="楷体" panose="02010609060101010101" pitchFamily="49" charset="-122"/>
                <a:ea typeface="楷体" panose="02010609060101010101" pitchFamily="49" charset="-122"/>
              </a:rPr>
              <a:t>     环境</a:t>
            </a:r>
            <a:r>
              <a:rPr lang="zh-CN" altLang="en-US" sz="2800" b="1">
                <a:solidFill>
                  <a:srgbClr val="0070C0"/>
                </a:solidFill>
                <a:latin typeface="楷体" panose="02010609060101010101" pitchFamily="49" charset="-122"/>
                <a:ea typeface="楷体" panose="02010609060101010101" pitchFamily="49" charset="-122"/>
              </a:rPr>
              <a:t>描写。一方面交代活动的场景，点破标题中“海天”这一内容；另一方面，这样一个全景式描写，使航空母舰、海洋、风浪、军旗交织出一种壮美的意境，为下文做铺垫。</a:t>
            </a:r>
            <a:endParaRPr lang="zh-CN" altLang="en-US" sz="2800" b="1">
              <a:solidFill>
                <a:srgbClr val="0070C0"/>
              </a:solidFill>
              <a:latin typeface="楷体" panose="02010609060101010101" pitchFamily="49" charset="-122"/>
              <a:ea typeface="楷体" panose="02010609060101010101" pitchFamily="49" charset="-122"/>
            </a:endParaRPr>
          </a:p>
        </p:txBody>
      </p:sp>
      <p:pic>
        <p:nvPicPr>
          <p:cNvPr id="5" name="Picture 18" descr="http://pic27.nipic.com/20130306/7878741_113429431000_2.jpg"/>
          <p:cNvPicPr>
            <a:picLocks noChangeAspect="1" noChangeArrowheads="1"/>
          </p:cNvPicPr>
          <p:nvPr/>
        </p:nvPicPr>
        <p:blipFill>
          <a:blip r:embed="rId2">
            <a:extLst>
              <a:ext uri="{28A0092B-C50C-407E-A947-70E740481C1C}">
                <a14:useLocalDpi xmlns:a14="http://schemas.microsoft.com/office/drawing/2010/main" val="0"/>
              </a:ext>
            </a:extLst>
          </a:blip>
          <a:srcRect b="4735"/>
          <a:stretch>
            <a:fillRect/>
          </a:stretch>
        </p:blipFill>
        <p:spPr bwMode="auto">
          <a:xfrm>
            <a:off x="4644008" y="2420888"/>
            <a:ext cx="4131905" cy="393627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5536" y="1196752"/>
            <a:ext cx="5832648" cy="523220"/>
          </a:xfrm>
          <a:prstGeom prst="rect">
            <a:avLst/>
          </a:prstGeom>
        </p:spPr>
        <p:txBody>
          <a:bodyPr wrap="square">
            <a:spAutoFit/>
          </a:bodyPr>
          <a:lstStyle/>
          <a:p>
            <a:r>
              <a:rPr lang="en-US" altLang="zh-CN" sz="2800" b="1" smtClean="0">
                <a:latin typeface="+mn-ea"/>
              </a:rPr>
              <a:t>2.</a:t>
            </a:r>
            <a:r>
              <a:rPr lang="zh-CN" altLang="en-US" sz="2800" b="1" smtClean="0">
                <a:latin typeface="+mn-ea"/>
              </a:rPr>
              <a:t>第</a:t>
            </a:r>
            <a:r>
              <a:rPr lang="en-US" altLang="zh-CN" sz="2800" b="1" smtClean="0">
                <a:latin typeface="+mn-ea"/>
              </a:rPr>
              <a:t>3</a:t>
            </a:r>
            <a:r>
              <a:rPr lang="zh-CN" altLang="en-US" sz="2800" b="1" smtClean="0">
                <a:latin typeface="+mn-ea"/>
              </a:rPr>
              <a:t>、</a:t>
            </a:r>
            <a:r>
              <a:rPr lang="en-US" altLang="zh-CN" sz="2800" b="1" smtClean="0">
                <a:latin typeface="+mn-ea"/>
              </a:rPr>
              <a:t>4</a:t>
            </a:r>
            <a:r>
              <a:rPr lang="zh-CN" altLang="en-US" sz="2800" b="1" smtClean="0">
                <a:latin typeface="+mn-ea"/>
              </a:rPr>
              <a:t>两段在文中有什么作用？</a:t>
            </a:r>
            <a:endParaRPr lang="zh-CN" altLang="en-US" sz="2800" b="1">
              <a:latin typeface="+mn-ea"/>
            </a:endParaRPr>
          </a:p>
        </p:txBody>
      </p:sp>
      <p:sp>
        <p:nvSpPr>
          <p:cNvPr id="3" name="矩形 2"/>
          <p:cNvSpPr/>
          <p:nvPr/>
        </p:nvSpPr>
        <p:spPr>
          <a:xfrm>
            <a:off x="595335" y="2276872"/>
            <a:ext cx="6346803" cy="3539430"/>
          </a:xfrm>
          <a:prstGeom prst="rect">
            <a:avLst/>
          </a:prstGeom>
        </p:spPr>
        <p:txBody>
          <a:bodyPr wrap="square">
            <a:spAutoFit/>
          </a:bodyPr>
          <a:lstStyle/>
          <a:p>
            <a:r>
              <a:rPr lang="zh-CN" altLang="en-US" sz="2800" b="1" smtClean="0">
                <a:solidFill>
                  <a:srgbClr val="0070C0"/>
                </a:solidFill>
                <a:latin typeface="楷体" panose="02010609060101010101" pitchFamily="49" charset="-122"/>
                <a:ea typeface="楷体" panose="02010609060101010101" pitchFamily="49" charset="-122"/>
              </a:rPr>
              <a:t>    揭示</a:t>
            </a:r>
            <a:r>
              <a:rPr lang="zh-CN" altLang="en-US" sz="2800" b="1">
                <a:solidFill>
                  <a:srgbClr val="0070C0"/>
                </a:solidFill>
                <a:latin typeface="楷体" panose="02010609060101010101" pitchFamily="49" charset="-122"/>
                <a:ea typeface="楷体" panose="02010609060101010101" pitchFamily="49" charset="-122"/>
              </a:rPr>
              <a:t>了我国航母舰载战斗机首次着舰的意义</a:t>
            </a:r>
            <a:r>
              <a:rPr lang="en-US" altLang="zh-CN" sz="2800" b="1">
                <a:solidFill>
                  <a:srgbClr val="0070C0"/>
                </a:solidFill>
                <a:latin typeface="楷体" panose="02010609060101010101" pitchFamily="49" charset="-122"/>
                <a:ea typeface="楷体" panose="02010609060101010101" pitchFamily="49" charset="-122"/>
              </a:rPr>
              <a:t>——</a:t>
            </a:r>
            <a:r>
              <a:rPr lang="zh-CN" altLang="en-US" sz="2800" b="1">
                <a:solidFill>
                  <a:srgbClr val="0070C0"/>
                </a:solidFill>
                <a:latin typeface="楷体" panose="02010609060101010101" pitchFamily="49" charset="-122"/>
                <a:ea typeface="楷体" panose="02010609060101010101" pitchFamily="49" charset="-122"/>
              </a:rPr>
              <a:t>它承载着国人的强军梦想，交代航母舰载战斗机着舰是世界公认的最具风险的难题。这些插入的内容使文章更丰富，渲染出紧张的氛围，能够引起读者的关注和阅读兴趣，为下文写我国航母舰载战斗机首架次成功着舰后人们的喜悦做铺垫。</a:t>
            </a:r>
            <a:endParaRPr lang="zh-CN" altLang="en-US" sz="2800" b="1">
              <a:solidFill>
                <a:srgbClr val="0070C0"/>
              </a:solidFill>
              <a:latin typeface="楷体" panose="02010609060101010101" pitchFamily="49" charset="-122"/>
              <a:ea typeface="楷体" panose="02010609060101010101" pitchFamily="49" charset="-122"/>
            </a:endParaRPr>
          </a:p>
        </p:txBody>
      </p:sp>
      <p:grpSp>
        <p:nvGrpSpPr>
          <p:cNvPr id="4" name="组合 7"/>
          <p:cNvGrpSpPr/>
          <p:nvPr/>
        </p:nvGrpSpPr>
        <p:grpSpPr>
          <a:xfrm>
            <a:off x="6942138" y="3871127"/>
            <a:ext cx="1587500" cy="2294177"/>
            <a:chOff x="6942125" y="2450592"/>
            <a:chExt cx="1587398" cy="2099462"/>
          </a:xfrm>
        </p:grpSpPr>
        <p:sp>
          <p:nvSpPr>
            <p:cNvPr id="5" name="竖卷形 4"/>
            <p:cNvSpPr/>
            <p:nvPr/>
          </p:nvSpPr>
          <p:spPr>
            <a:xfrm>
              <a:off x="6942125" y="2450592"/>
              <a:ext cx="1587398" cy="2099462"/>
            </a:xfrm>
            <a:prstGeom prst="verticalScroll">
              <a:avLst/>
            </a:prstGeom>
            <a:solidFill>
              <a:srgbClr val="66FFFF"/>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TextBox 6"/>
            <p:cNvSpPr txBox="1">
              <a:spLocks noChangeArrowheads="1"/>
            </p:cNvSpPr>
            <p:nvPr/>
          </p:nvSpPr>
          <p:spPr bwMode="auto">
            <a:xfrm>
              <a:off x="7335765" y="2696737"/>
              <a:ext cx="800168" cy="1205830"/>
            </a:xfrm>
            <a:prstGeom prst="rect">
              <a:avLst/>
            </a:prstGeom>
            <a:noFill/>
            <a:ln w="9525">
              <a:noFill/>
              <a:miter lim="800000"/>
            </a:ln>
          </p:spPr>
          <p:txBody>
            <a:bodyPr vert="eaVert" wrap="none">
              <a:spAutoFit/>
            </a:bodyPr>
            <a:lstStyle/>
            <a:p>
              <a:pPr eaLnBrk="1" hangingPunct="1"/>
              <a:r>
                <a:rPr lang="zh-CN" altLang="en-US" sz="4000" b="1">
                  <a:solidFill>
                    <a:srgbClr val="FF00FF"/>
                  </a:solidFill>
                  <a:latin typeface="黑体" panose="02010609060101010101" pitchFamily="49" charset="-122"/>
                  <a:ea typeface="黑体" panose="02010609060101010101" pitchFamily="49" charset="-122"/>
                </a:rPr>
                <a:t>紧迫性</a:t>
              </a:r>
              <a:endParaRPr lang="zh-CN" altLang="en-US" sz="4000" b="1">
                <a:solidFill>
                  <a:srgbClr val="FF00FF"/>
                </a:solidFill>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0351" y="956733"/>
            <a:ext cx="8501063" cy="2160591"/>
          </a:xfrm>
          <a:prstGeom prst="rect">
            <a:avLst/>
          </a:prstGeom>
        </p:spPr>
        <p:txBody>
          <a:bodyPr>
            <a:spAutoFit/>
          </a:bodyPr>
          <a:lstStyle/>
          <a:p>
            <a:pPr eaLnBrk="1" hangingPunct="1">
              <a:lnSpc>
                <a:spcPct val="120000"/>
              </a:lnSpc>
              <a:defRPr/>
            </a:pPr>
            <a:r>
              <a:rPr lang="zh-CN" altLang="en-US" sz="2800" b="1">
                <a:latin typeface="楷体" panose="02010609060101010101" pitchFamily="49" charset="-122"/>
                <a:ea typeface="楷体" panose="02010609060101010101" pitchFamily="49" charset="-122"/>
              </a:rPr>
              <a:t>    这更不是一次普通的降落。这是世界公认的最具风险的难题。</a:t>
            </a:r>
            <a:r>
              <a:rPr lang="zh-CN" altLang="en-US" sz="2800" b="1" u="sng">
                <a:uFill>
                  <a:solidFill>
                    <a:srgbClr val="FF0000"/>
                  </a:solidFill>
                </a:uFill>
                <a:latin typeface="楷体" panose="02010609060101010101" pitchFamily="49" charset="-122"/>
                <a:ea typeface="楷体" panose="02010609060101010101" pitchFamily="49" charset="-122"/>
              </a:rPr>
              <a:t>从高速飞行的舰载战斗机上往下看，航母就像汪洋中的一片树叶，在海上起伏行进</a:t>
            </a:r>
            <a:r>
              <a:rPr lang="zh-CN" altLang="en-US" sz="2800" b="1">
                <a:latin typeface="楷体" panose="02010609060101010101" pitchFamily="49" charset="-122"/>
                <a:ea typeface="楷体" panose="02010609060101010101" pitchFamily="49" charset="-122"/>
              </a:rPr>
              <a:t>，飞机每次着舰都面临着生与死的考验。</a:t>
            </a:r>
            <a:endParaRPr lang="zh-CN" altLang="en-US" sz="2800" b="1">
              <a:latin typeface="楷体" panose="02010609060101010101" pitchFamily="49" charset="-122"/>
              <a:ea typeface="楷体" panose="02010609060101010101" pitchFamily="49" charset="-122"/>
            </a:endParaRPr>
          </a:p>
        </p:txBody>
      </p:sp>
      <p:grpSp>
        <p:nvGrpSpPr>
          <p:cNvPr id="3" name="组合 5"/>
          <p:cNvGrpSpPr/>
          <p:nvPr/>
        </p:nvGrpSpPr>
        <p:grpSpPr>
          <a:xfrm>
            <a:off x="390526" y="4798485"/>
            <a:ext cx="4271963" cy="1534583"/>
            <a:chOff x="390036" y="3598858"/>
            <a:chExt cx="4272077" cy="1150817"/>
          </a:xfrm>
        </p:grpSpPr>
        <p:sp>
          <p:nvSpPr>
            <p:cNvPr id="4" name="圆角矩形标注 3"/>
            <p:cNvSpPr/>
            <p:nvPr/>
          </p:nvSpPr>
          <p:spPr>
            <a:xfrm>
              <a:off x="390036" y="3598858"/>
              <a:ext cx="4272077" cy="1150817"/>
            </a:xfrm>
            <a:prstGeom prst="wedgeRoundRectCallout">
              <a:avLst>
                <a:gd name="adj1" fmla="val 53140"/>
                <a:gd name="adj2" fmla="val -77343"/>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TextBox 2"/>
            <p:cNvSpPr txBox="1">
              <a:spLocks noChangeArrowheads="1"/>
            </p:cNvSpPr>
            <p:nvPr/>
          </p:nvSpPr>
          <p:spPr bwMode="auto">
            <a:xfrm>
              <a:off x="390036" y="3645371"/>
              <a:ext cx="4260600" cy="844758"/>
            </a:xfrm>
            <a:prstGeom prst="rect">
              <a:avLst/>
            </a:prstGeom>
            <a:noFill/>
            <a:ln w="9525">
              <a:noFill/>
              <a:miter lim="800000"/>
            </a:ln>
          </p:spPr>
          <p:txBody>
            <a:bodyPr>
              <a:spAutoFit/>
            </a:bodyPr>
            <a:lstStyle/>
            <a:p>
              <a:pPr eaLnBrk="1" hangingPunct="1">
                <a:lnSpc>
                  <a:spcPct val="120000"/>
                </a:lnSpc>
              </a:pPr>
              <a:r>
                <a:rPr lang="zh-CN" altLang="en-US" sz="2800" b="1">
                  <a:solidFill>
                    <a:schemeClr val="bg1"/>
                  </a:solidFill>
                  <a:latin typeface="黑体" panose="02010609060101010101" pitchFamily="49" charset="-122"/>
                  <a:ea typeface="黑体" panose="02010609060101010101" pitchFamily="49" charset="-122"/>
                </a:rPr>
                <a:t>    比喻，突出舰载机着舰难度很</a:t>
              </a:r>
              <a:r>
                <a:rPr lang="zh-CN" altLang="en-US" sz="2800" b="1" smtClean="0">
                  <a:solidFill>
                    <a:schemeClr val="bg1"/>
                  </a:solidFill>
                  <a:latin typeface="黑体" panose="02010609060101010101" pitchFamily="49" charset="-122"/>
                  <a:ea typeface="黑体" panose="02010609060101010101" pitchFamily="49" charset="-122"/>
                </a:rPr>
                <a:t>高，危险性大。</a:t>
              </a:r>
              <a:endParaRPr lang="zh-CN" altLang="en-US" sz="2800" b="1">
                <a:solidFill>
                  <a:schemeClr val="bg1"/>
                </a:solidFill>
                <a:latin typeface="黑体" panose="02010609060101010101" pitchFamily="49" charset="-122"/>
                <a:ea typeface="黑体" panose="02010609060101010101" pitchFamily="49" charset="-122"/>
              </a:endParaRPr>
            </a:p>
          </p:txBody>
        </p:sp>
      </p:grpSp>
      <p:sp>
        <p:nvSpPr>
          <p:cNvPr id="6" name="TextBox 5"/>
          <p:cNvSpPr txBox="1">
            <a:spLocks noChangeArrowheads="1"/>
          </p:cNvSpPr>
          <p:nvPr/>
        </p:nvSpPr>
        <p:spPr bwMode="auto">
          <a:xfrm>
            <a:off x="231633" y="3717032"/>
            <a:ext cx="4700407" cy="523220"/>
          </a:xfrm>
          <a:prstGeom prst="rect">
            <a:avLst/>
          </a:prstGeom>
          <a:noFill/>
          <a:ln w="9525">
            <a:noFill/>
            <a:miter lim="800000"/>
          </a:ln>
        </p:spPr>
        <p:txBody>
          <a:bodyPr wrap="square">
            <a:spAutoFit/>
          </a:bodyPr>
          <a:lstStyle/>
          <a:p>
            <a:pPr eaLnBrk="1" hangingPunct="1"/>
            <a:r>
              <a:rPr lang="zh-CN" altLang="en-US" sz="2800" b="1">
                <a:solidFill>
                  <a:srgbClr val="0000FF"/>
                </a:solidFill>
                <a:latin typeface="黑体" panose="02010609060101010101" pitchFamily="49" charset="-122"/>
                <a:ea typeface="黑体" panose="02010609060101010101" pitchFamily="49" charset="-122"/>
              </a:rPr>
              <a:t>这一句运用了</a:t>
            </a:r>
            <a:r>
              <a:rPr lang="zh-CN" altLang="en-US" sz="2800" b="1" smtClean="0">
                <a:solidFill>
                  <a:srgbClr val="0000FF"/>
                </a:solidFill>
                <a:latin typeface="黑体" panose="02010609060101010101" pitchFamily="49" charset="-122"/>
                <a:ea typeface="黑体" panose="02010609060101010101" pitchFamily="49" charset="-122"/>
              </a:rPr>
              <a:t>什么修辞手法</a:t>
            </a:r>
            <a:r>
              <a:rPr lang="zh-CN" altLang="en-US" sz="2800" b="1">
                <a:solidFill>
                  <a:srgbClr val="0000FF"/>
                </a:solidFill>
                <a:latin typeface="黑体" panose="02010609060101010101" pitchFamily="49" charset="-122"/>
                <a:ea typeface="黑体" panose="02010609060101010101" pitchFamily="49" charset="-122"/>
              </a:rPr>
              <a:t>？</a:t>
            </a:r>
            <a:endParaRPr lang="zh-CN" altLang="en-US" sz="2800" b="1">
              <a:solidFill>
                <a:srgbClr val="0000FF"/>
              </a:solidFill>
              <a:latin typeface="黑体" panose="02010609060101010101" pitchFamily="49" charset="-122"/>
              <a:ea typeface="黑体" panose="02010609060101010101" pitchFamily="49" charset="-122"/>
            </a:endParaRPr>
          </a:p>
        </p:txBody>
      </p:sp>
      <p:pic>
        <p:nvPicPr>
          <p:cNvPr id="7" name="Picture 2" descr="http://img1.gtimg.com/news/pics/hv1/122/156/1477/96081827.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57688" y="3128433"/>
            <a:ext cx="3608738" cy="31426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par>
                          <p:cTn id="8" fill="hold" nodeType="afterGroup">
                            <p:stCondLst>
                              <p:cond delay="2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a:spLocks noChangeArrowheads="1"/>
          </p:cNvSpPr>
          <p:nvPr/>
        </p:nvSpPr>
        <p:spPr bwMode="auto">
          <a:xfrm>
            <a:off x="328614" y="1219201"/>
            <a:ext cx="8142287" cy="2160591"/>
          </a:xfrm>
          <a:prstGeom prst="rect">
            <a:avLst/>
          </a:prstGeom>
          <a:noFill/>
          <a:ln w="9525">
            <a:noFill/>
            <a:miter lim="800000"/>
          </a:ln>
        </p:spPr>
        <p:txBody>
          <a:bodyPr>
            <a:spAutoFit/>
          </a:bodyPr>
          <a:lstStyle/>
          <a:p>
            <a:pPr eaLnBrk="1" hangingPunct="1">
              <a:lnSpc>
                <a:spcPct val="120000"/>
              </a:lnSpc>
            </a:pPr>
            <a:r>
              <a:rPr lang="zh-CN" altLang="en-US" sz="2800" b="1">
                <a:latin typeface="楷体" panose="02010609060101010101" pitchFamily="49" charset="-122"/>
                <a:ea typeface="楷体" panose="02010609060101010101" pitchFamily="49" charset="-122"/>
              </a:rPr>
              <a:t>    据统计，航母大国舰载机</a:t>
            </a:r>
            <a:r>
              <a:rPr lang="en-US" altLang="zh-CN" sz="2800" b="1">
                <a:latin typeface="楷体" panose="02010609060101010101" pitchFamily="49" charset="-122"/>
                <a:ea typeface="楷体" panose="02010609060101010101" pitchFamily="49" charset="-122"/>
              </a:rPr>
              <a:t>80%</a:t>
            </a:r>
            <a:r>
              <a:rPr lang="zh-CN" altLang="en-US" sz="2800" b="1">
                <a:latin typeface="楷体" panose="02010609060101010101" pitchFamily="49" charset="-122"/>
                <a:ea typeface="楷体" panose="02010609060101010101" pitchFamily="49" charset="-122"/>
              </a:rPr>
              <a:t>的事故发生在着舰过程中。第二次世界大战结束到现在，某大国海军已经坠毁了</a:t>
            </a:r>
            <a:r>
              <a:rPr lang="en-US" altLang="zh-CN" sz="2800" b="1">
                <a:latin typeface="楷体" panose="02010609060101010101" pitchFamily="49" charset="-122"/>
                <a:ea typeface="楷体" panose="02010609060101010101" pitchFamily="49" charset="-122"/>
              </a:rPr>
              <a:t>1000</a:t>
            </a:r>
            <a:r>
              <a:rPr lang="zh-CN" altLang="en-US" sz="2800" b="1">
                <a:latin typeface="楷体" panose="02010609060101010101" pitchFamily="49" charset="-122"/>
                <a:ea typeface="楷体" panose="02010609060101010101" pitchFamily="49" charset="-122"/>
              </a:rPr>
              <a:t>多架飞机，</a:t>
            </a:r>
            <a:r>
              <a:rPr lang="en-US" altLang="zh-CN" sz="2800" b="1">
                <a:latin typeface="楷体" panose="02010609060101010101" pitchFamily="49" charset="-122"/>
                <a:ea typeface="楷体" panose="02010609060101010101" pitchFamily="49" charset="-122"/>
              </a:rPr>
              <a:t>700</a:t>
            </a:r>
            <a:r>
              <a:rPr lang="zh-CN" altLang="en-US" sz="2800" b="1">
                <a:latin typeface="楷体" panose="02010609060101010101" pitchFamily="49" charset="-122"/>
                <a:ea typeface="楷体" panose="02010609060101010101" pitchFamily="49" charset="-122"/>
              </a:rPr>
              <a:t>多名飞行员丧生，其中绝大部分事故是发生在着舰的时候。</a:t>
            </a:r>
            <a:endParaRPr lang="zh-CN" altLang="en-US" sz="2800" b="1">
              <a:latin typeface="楷体" panose="02010609060101010101" pitchFamily="49" charset="-122"/>
              <a:ea typeface="楷体" panose="02010609060101010101" pitchFamily="49" charset="-122"/>
            </a:endParaRPr>
          </a:p>
        </p:txBody>
      </p:sp>
      <p:sp>
        <p:nvSpPr>
          <p:cNvPr id="3" name="TextBox 2"/>
          <p:cNvSpPr txBox="1">
            <a:spLocks noChangeArrowheads="1"/>
          </p:cNvSpPr>
          <p:nvPr/>
        </p:nvSpPr>
        <p:spPr bwMode="auto">
          <a:xfrm>
            <a:off x="4978401" y="1248834"/>
            <a:ext cx="728084" cy="523220"/>
          </a:xfrm>
          <a:prstGeom prst="rect">
            <a:avLst/>
          </a:prstGeom>
          <a:noFill/>
          <a:ln w="9525">
            <a:noFill/>
            <a:miter lim="800000"/>
          </a:ln>
        </p:spPr>
        <p:txBody>
          <a:bodyPr wrap="none">
            <a:spAutoFit/>
          </a:bodyPr>
          <a:lstStyle/>
          <a:p>
            <a:pPr eaLnBrk="1" hangingPunct="1"/>
            <a:r>
              <a:rPr lang="en-US" altLang="zh-CN" sz="2800" b="1">
                <a:solidFill>
                  <a:srgbClr val="FF0000"/>
                </a:solidFill>
                <a:latin typeface="楷体" panose="02010609060101010101" pitchFamily="49" charset="-122"/>
                <a:ea typeface="楷体" panose="02010609060101010101" pitchFamily="49" charset="-122"/>
              </a:rPr>
              <a:t>80%</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4" name="TextBox 3"/>
          <p:cNvSpPr txBox="1">
            <a:spLocks noChangeArrowheads="1"/>
          </p:cNvSpPr>
          <p:nvPr/>
        </p:nvSpPr>
        <p:spPr bwMode="auto">
          <a:xfrm>
            <a:off x="2476500" y="2276872"/>
            <a:ext cx="909223" cy="523220"/>
          </a:xfrm>
          <a:prstGeom prst="rect">
            <a:avLst/>
          </a:prstGeom>
          <a:noFill/>
          <a:ln w="9525">
            <a:noFill/>
            <a:miter lim="800000"/>
          </a:ln>
        </p:spPr>
        <p:txBody>
          <a:bodyPr wrap="none">
            <a:spAutoFit/>
          </a:bodyPr>
          <a:lstStyle/>
          <a:p>
            <a:pPr eaLnBrk="1" hangingPunct="1"/>
            <a:r>
              <a:rPr lang="en-US" altLang="zh-CN" sz="2800" b="1">
                <a:solidFill>
                  <a:srgbClr val="FF0000"/>
                </a:solidFill>
                <a:latin typeface="楷体" panose="02010609060101010101" pitchFamily="49" charset="-122"/>
                <a:ea typeface="楷体" panose="02010609060101010101" pitchFamily="49" charset="-122"/>
              </a:rPr>
              <a:t>1000</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5" name="TextBox 4"/>
          <p:cNvSpPr txBox="1">
            <a:spLocks noChangeArrowheads="1"/>
          </p:cNvSpPr>
          <p:nvPr/>
        </p:nvSpPr>
        <p:spPr bwMode="auto">
          <a:xfrm>
            <a:off x="4978401" y="2276872"/>
            <a:ext cx="728084" cy="523220"/>
          </a:xfrm>
          <a:prstGeom prst="rect">
            <a:avLst/>
          </a:prstGeom>
          <a:noFill/>
          <a:ln w="9525">
            <a:noFill/>
            <a:miter lim="800000"/>
          </a:ln>
        </p:spPr>
        <p:txBody>
          <a:bodyPr wrap="none">
            <a:spAutoFit/>
          </a:bodyPr>
          <a:lstStyle/>
          <a:p>
            <a:pPr eaLnBrk="1" hangingPunct="1"/>
            <a:r>
              <a:rPr lang="en-US" altLang="zh-CN" sz="2800" b="1">
                <a:solidFill>
                  <a:srgbClr val="FF0000"/>
                </a:solidFill>
                <a:latin typeface="楷体" panose="02010609060101010101" pitchFamily="49" charset="-122"/>
                <a:ea typeface="楷体" panose="02010609060101010101" pitchFamily="49" charset="-122"/>
              </a:rPr>
              <a:t>700</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 name="TextBox 5"/>
          <p:cNvSpPr txBox="1">
            <a:spLocks noChangeArrowheads="1"/>
          </p:cNvSpPr>
          <p:nvPr/>
        </p:nvSpPr>
        <p:spPr bwMode="auto">
          <a:xfrm>
            <a:off x="561974" y="4106334"/>
            <a:ext cx="8114481" cy="1532727"/>
          </a:xfrm>
          <a:prstGeom prst="rect">
            <a:avLst/>
          </a:prstGeom>
          <a:noFill/>
          <a:ln w="9525">
            <a:noFill/>
            <a:miter lim="800000"/>
          </a:ln>
        </p:spPr>
        <p:txBody>
          <a:bodyPr wrap="square">
            <a:spAutoFit/>
          </a:bodyPr>
          <a:lstStyle/>
          <a:p>
            <a:pPr eaLnBrk="1" hangingPunct="1">
              <a:lnSpc>
                <a:spcPct val="130000"/>
              </a:lnSpc>
            </a:pPr>
            <a:r>
              <a:rPr lang="zh-CN" altLang="en-US" sz="3200" b="1">
                <a:solidFill>
                  <a:srgbClr val="FF00FF"/>
                </a:solidFill>
              </a:rPr>
              <a:t>       运用具体数字举例说明写航母舰载战斗机着舰的</a:t>
            </a:r>
            <a:r>
              <a:rPr lang="zh-CN" altLang="en-US" sz="4000" b="1">
                <a:solidFill>
                  <a:srgbClr val="00B050"/>
                </a:solidFill>
              </a:rPr>
              <a:t>危险性</a:t>
            </a:r>
            <a:r>
              <a:rPr lang="zh-CN" altLang="en-US" sz="3200" b="1">
                <a:solidFill>
                  <a:srgbClr val="FF00FF"/>
                </a:solidFill>
              </a:rPr>
              <a:t>。</a:t>
            </a:r>
            <a:endParaRPr lang="zh-CN" altLang="en-US" sz="3200" b="1">
              <a:solidFill>
                <a:srgbClr val="FF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3"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1484784"/>
            <a:ext cx="8229600" cy="1368152"/>
          </a:xfrm>
        </p:spPr>
        <p:txBody>
          <a:bodyPr/>
          <a:lstStyle/>
          <a:p>
            <a:pPr algn="l"/>
            <a:r>
              <a:rPr lang="zh-CN" altLang="en-US" sz="2800" b="1" smtClean="0"/>
              <a:t>        “‘刀尖上的舞蹈’ 就要</a:t>
            </a:r>
            <a:r>
              <a:rPr lang="zh-CN" altLang="en-US" sz="2800" b="1"/>
              <a:t>开始了，现场所有的人都捏着一把汗</a:t>
            </a:r>
            <a:r>
              <a:rPr lang="zh-CN" altLang="en-US" sz="2800" b="1" smtClean="0"/>
              <a:t>。</a:t>
            </a:r>
            <a:r>
              <a:rPr lang="zh-CN" altLang="en-US" sz="2800" b="1"/>
              <a:t>”</a:t>
            </a:r>
            <a:r>
              <a:rPr lang="zh-CN" altLang="en-US" sz="2800" b="1" smtClean="0"/>
              <a:t>这</a:t>
            </a:r>
            <a:r>
              <a:rPr lang="zh-CN" altLang="en-US" sz="2800" b="1"/>
              <a:t>句话运用了什么修辞手法？有什么作用？</a:t>
            </a:r>
            <a:endParaRPr lang="zh-CN" altLang="en-US" sz="2800" b="1"/>
          </a:p>
        </p:txBody>
      </p:sp>
      <p:sp>
        <p:nvSpPr>
          <p:cNvPr id="3" name="内容占位符 2"/>
          <p:cNvSpPr>
            <a:spLocks noGrp="1"/>
          </p:cNvSpPr>
          <p:nvPr>
            <p:ph idx="1"/>
          </p:nvPr>
        </p:nvSpPr>
        <p:spPr>
          <a:xfrm>
            <a:off x="395536" y="3429000"/>
            <a:ext cx="8229600" cy="2077691"/>
          </a:xfrm>
        </p:spPr>
        <p:txBody>
          <a:bodyPr/>
          <a:lstStyle/>
          <a:p>
            <a:pPr marL="0" indent="0">
              <a:buNone/>
            </a:pPr>
            <a:r>
              <a:rPr lang="zh-CN" altLang="en-US" b="1" smtClean="0">
                <a:latin typeface="楷体" panose="02010609060101010101" pitchFamily="49" charset="-122"/>
                <a:ea typeface="楷体" panose="02010609060101010101" pitchFamily="49" charset="-122"/>
              </a:rPr>
              <a:t>    </a:t>
            </a:r>
            <a:r>
              <a:rPr lang="zh-CN" altLang="en-US" b="1" smtClean="0">
                <a:solidFill>
                  <a:srgbClr val="0070C0"/>
                </a:solidFill>
                <a:latin typeface="楷体" panose="02010609060101010101" pitchFamily="49" charset="-122"/>
                <a:ea typeface="楷体" panose="02010609060101010101" pitchFamily="49" charset="-122"/>
              </a:rPr>
              <a:t>比喻</a:t>
            </a:r>
            <a:r>
              <a:rPr lang="zh-CN" altLang="en-US" b="1">
                <a:solidFill>
                  <a:srgbClr val="0070C0"/>
                </a:solidFill>
                <a:latin typeface="楷体" panose="02010609060101010101" pitchFamily="49" charset="-122"/>
                <a:ea typeface="楷体" panose="02010609060101010101" pitchFamily="49" charset="-122"/>
              </a:rPr>
              <a:t>。把航母舰载战斗机着舰比作“刀尖上的舞蹈”，生动形象地写出了航母舰载战斗机着舰的技术要求之高、风险之大，富有表现力。</a:t>
            </a:r>
            <a:endParaRPr lang="zh-CN" altLang="en-US" b="1">
              <a:solidFill>
                <a:srgbClr val="0070C0"/>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a:spLocks noChangeArrowheads="1"/>
          </p:cNvSpPr>
          <p:nvPr/>
        </p:nvSpPr>
        <p:spPr bwMode="auto">
          <a:xfrm>
            <a:off x="417514" y="833622"/>
            <a:ext cx="7629525" cy="1384995"/>
          </a:xfrm>
          <a:prstGeom prst="rect">
            <a:avLst/>
          </a:prstGeom>
          <a:noFill/>
          <a:ln w="9525">
            <a:noFill/>
            <a:miter lim="800000"/>
          </a:ln>
        </p:spPr>
        <p:txBody>
          <a:bodyPr>
            <a:spAutoFit/>
          </a:bodyPr>
          <a:lstStyle/>
          <a:p>
            <a:pPr eaLnBrk="1" hangingPunct="1">
              <a:lnSpc>
                <a:spcPct val="150000"/>
              </a:lnSpc>
            </a:pPr>
            <a:r>
              <a:rPr lang="en-US" altLang="zh-CN" sz="2800" b="1">
                <a:solidFill>
                  <a:srgbClr val="0000FF"/>
                </a:solidFill>
                <a:latin typeface="黑体" panose="02010609060101010101" pitchFamily="49" charset="-122"/>
                <a:ea typeface="黑体" panose="02010609060101010101" pitchFamily="49" charset="-122"/>
              </a:rPr>
              <a:t>   “</a:t>
            </a:r>
            <a:r>
              <a:rPr lang="zh-CN" altLang="en-US" sz="2800" b="1">
                <a:solidFill>
                  <a:srgbClr val="0000FF"/>
                </a:solidFill>
                <a:latin typeface="黑体" panose="02010609060101010101" pitchFamily="49" charset="-122"/>
                <a:ea typeface="黑体" panose="02010609060101010101" pitchFamily="49" charset="-122"/>
              </a:rPr>
              <a:t>塔台内，时钟指针的每一次跳动，都在揪着人心。”一句蕴含着人物怎样的情感？</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3" name="TextBox 2"/>
          <p:cNvSpPr txBox="1">
            <a:spLocks noChangeArrowheads="1"/>
          </p:cNvSpPr>
          <p:nvPr/>
        </p:nvSpPr>
        <p:spPr bwMode="auto">
          <a:xfrm>
            <a:off x="592137" y="2656071"/>
            <a:ext cx="7868295" cy="2012859"/>
          </a:xfrm>
          <a:prstGeom prst="rect">
            <a:avLst/>
          </a:prstGeom>
          <a:noFill/>
          <a:ln w="9525">
            <a:noFill/>
            <a:miter lim="800000"/>
          </a:ln>
        </p:spPr>
        <p:txBody>
          <a:bodyPr wrap="square">
            <a:spAutoFit/>
          </a:bodyPr>
          <a:lstStyle/>
          <a:p>
            <a:pPr eaLnBrk="1" hangingPunct="1">
              <a:lnSpc>
                <a:spcPct val="130000"/>
              </a:lnSpc>
            </a:pPr>
            <a:r>
              <a:rPr lang="zh-CN" altLang="en-US" sz="3200" b="1"/>
              <a:t>        作者笔端情感流露的自然表达，寥寥数字虽无声，却将个人情绪融入着舰过程，渲染了着舰工作人员紧张、激动的心情。</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a:spLocks noChangeArrowheads="1"/>
          </p:cNvSpPr>
          <p:nvPr/>
        </p:nvSpPr>
        <p:spPr bwMode="auto">
          <a:xfrm>
            <a:off x="387350" y="751417"/>
            <a:ext cx="8142288" cy="2031325"/>
          </a:xfrm>
          <a:prstGeom prst="rect">
            <a:avLst/>
          </a:prstGeom>
          <a:noFill/>
          <a:ln w="9525">
            <a:noFill/>
            <a:miter lim="800000"/>
          </a:ln>
        </p:spPr>
        <p:txBody>
          <a:bodyPr>
            <a:spAutoFit/>
          </a:bodyPr>
          <a:lstStyle/>
          <a:p>
            <a:pPr eaLnBrk="1" hangingPunct="1">
              <a:lnSpc>
                <a:spcPct val="150000"/>
              </a:lnSpc>
            </a:pPr>
            <a:r>
              <a:rPr lang="zh-CN" altLang="en-US" sz="2800" b="1">
                <a:latin typeface="楷体" panose="02010609060101010101" pitchFamily="49" charset="-122"/>
                <a:ea typeface="楷体" panose="02010609060101010101" pitchFamily="49" charset="-122"/>
              </a:rPr>
              <a:t>    飞行塔台内，一双双布满血丝的眼睛，紧盯着监视屏幕上不断跳动的参数和曲线，密切跟踪正在空中调整飞行姿态的舰载机。</a:t>
            </a:r>
            <a:endParaRPr lang="zh-CN" altLang="en-US" sz="2800" b="1">
              <a:latin typeface="楷体" panose="02010609060101010101" pitchFamily="49" charset="-122"/>
              <a:ea typeface="楷体" panose="02010609060101010101" pitchFamily="49" charset="-122"/>
            </a:endParaRPr>
          </a:p>
        </p:txBody>
      </p:sp>
      <p:grpSp>
        <p:nvGrpSpPr>
          <p:cNvPr id="3" name="组合 5"/>
          <p:cNvGrpSpPr/>
          <p:nvPr/>
        </p:nvGrpSpPr>
        <p:grpSpPr>
          <a:xfrm>
            <a:off x="6058002" y="3386950"/>
            <a:ext cx="2619375" cy="1413933"/>
            <a:chOff x="5142585" y="2394158"/>
            <a:chExt cx="2618841" cy="1060704"/>
          </a:xfrm>
        </p:grpSpPr>
        <p:sp>
          <p:nvSpPr>
            <p:cNvPr id="4" name="云形标注 3"/>
            <p:cNvSpPr/>
            <p:nvPr/>
          </p:nvSpPr>
          <p:spPr>
            <a:xfrm>
              <a:off x="5142585" y="2394158"/>
              <a:ext cx="2618841" cy="1060704"/>
            </a:xfrm>
            <a:prstGeom prst="cloudCallout">
              <a:avLst>
                <a:gd name="adj1" fmla="val -44017"/>
                <a:gd name="adj2" fmla="val -96121"/>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TextBox 4"/>
            <p:cNvSpPr txBox="1">
              <a:spLocks noChangeArrowheads="1"/>
            </p:cNvSpPr>
            <p:nvPr/>
          </p:nvSpPr>
          <p:spPr bwMode="auto">
            <a:xfrm>
              <a:off x="5535728" y="2632122"/>
              <a:ext cx="1832179" cy="438686"/>
            </a:xfrm>
            <a:prstGeom prst="rect">
              <a:avLst/>
            </a:prstGeom>
            <a:noFill/>
            <a:ln w="9525">
              <a:noFill/>
              <a:miter lim="800000"/>
            </a:ln>
          </p:spPr>
          <p:txBody>
            <a:bodyPr wrap="none">
              <a:spAutoFit/>
            </a:bodyPr>
            <a:lstStyle/>
            <a:p>
              <a:pPr eaLnBrk="1" hangingPunct="1"/>
              <a:r>
                <a:rPr lang="zh-CN" altLang="en-US" sz="3200" b="1">
                  <a:solidFill>
                    <a:schemeClr val="bg1"/>
                  </a:solidFill>
                </a:rPr>
                <a:t>神态描写</a:t>
              </a:r>
              <a:endParaRPr lang="zh-CN" altLang="en-US" sz="3200" b="1">
                <a:solidFill>
                  <a:schemeClr val="bg1"/>
                </a:solidFill>
              </a:endParaRPr>
            </a:p>
          </p:txBody>
        </p:sp>
      </p:grpSp>
      <p:sp>
        <p:nvSpPr>
          <p:cNvPr id="6" name="TextBox 5"/>
          <p:cNvSpPr txBox="1">
            <a:spLocks noChangeArrowheads="1"/>
          </p:cNvSpPr>
          <p:nvPr/>
        </p:nvSpPr>
        <p:spPr bwMode="auto">
          <a:xfrm>
            <a:off x="365315" y="3072348"/>
            <a:ext cx="5873751" cy="3508653"/>
          </a:xfrm>
          <a:prstGeom prst="rect">
            <a:avLst/>
          </a:prstGeom>
          <a:noFill/>
          <a:ln w="9525">
            <a:noFill/>
            <a:miter lim="800000"/>
          </a:ln>
        </p:spPr>
        <p:txBody>
          <a:bodyPr wrap="square">
            <a:spAutoFit/>
          </a:bodyPr>
          <a:lstStyle/>
          <a:p>
            <a:pPr>
              <a:lnSpc>
                <a:spcPct val="150000"/>
              </a:lnSpc>
            </a:pPr>
            <a:r>
              <a:rPr lang="zh-CN" altLang="en-US" sz="3200" b="1">
                <a:solidFill>
                  <a:srgbClr val="0000FF"/>
                </a:solidFill>
              </a:rPr>
              <a:t>       </a:t>
            </a:r>
            <a:r>
              <a:rPr lang="zh-CN" altLang="en-US" sz="2800" b="1">
                <a:solidFill>
                  <a:srgbClr val="0000FF"/>
                </a:solidFill>
              </a:rPr>
              <a:t> “布满血丝”表现了工作人员为了此次着舰日夜操劳；“紧盯”“密切跟踪”等词，生动形象地展现出塔台内的紧张气氛，暗示了着舰的危险性</a:t>
            </a:r>
            <a:r>
              <a:rPr lang="zh-CN" altLang="en-US" sz="3200" b="1">
                <a:solidFill>
                  <a:srgbClr val="0000FF"/>
                </a:solidFill>
              </a:rPr>
              <a:t>。</a:t>
            </a:r>
            <a:endParaRPr lang="zh-CN" altLang="en-US" sz="3200" b="1">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a:spLocks noChangeArrowheads="1"/>
          </p:cNvSpPr>
          <p:nvPr/>
        </p:nvSpPr>
        <p:spPr bwMode="auto">
          <a:xfrm>
            <a:off x="293026" y="1003726"/>
            <a:ext cx="8647112" cy="2160591"/>
          </a:xfrm>
          <a:prstGeom prst="rect">
            <a:avLst/>
          </a:prstGeom>
          <a:noFill/>
          <a:ln w="9525">
            <a:noFill/>
            <a:miter lim="800000"/>
          </a:ln>
        </p:spPr>
        <p:txBody>
          <a:bodyPr>
            <a:spAutoFit/>
          </a:bodyPr>
          <a:lstStyle/>
          <a:p>
            <a:pPr eaLnBrk="1" hangingPunct="1">
              <a:lnSpc>
                <a:spcPct val="120000"/>
              </a:lnSpc>
            </a:pPr>
            <a:r>
              <a:rPr lang="zh-CN" altLang="en-US" sz="2800" b="1">
                <a:latin typeface="楷体" panose="02010609060101010101" pitchFamily="49" charset="-122"/>
                <a:ea typeface="楷体" panose="02010609060101010101" pitchFamily="49" charset="-122"/>
              </a:rPr>
              <a:t>    发动机的咆哮声越来越大，舰载机越来越近了。绕舰一转弯，二转弯，放下起落架，放下尾钩，歼</a:t>
            </a:r>
            <a:r>
              <a:rPr lang="en-US" altLang="zh-CN" sz="2800" b="1">
                <a:latin typeface="楷体" panose="02010609060101010101" pitchFamily="49" charset="-122"/>
                <a:ea typeface="楷体" panose="02010609060101010101" pitchFamily="49" charset="-122"/>
              </a:rPr>
              <a:t>-15</a:t>
            </a:r>
            <a:r>
              <a:rPr lang="zh-CN" altLang="en-US" sz="2800" b="1">
                <a:latin typeface="楷体" panose="02010609060101010101" pitchFamily="49" charset="-122"/>
                <a:ea typeface="楷体" panose="02010609060101010101" pitchFamily="49" charset="-122"/>
              </a:rPr>
              <a:t>舰载机像凌波海燕，轻巧灵活地调整好姿态飞至舰艉后上方，对准甲板跑道，以几近完美的轨迹迅速下滑。</a:t>
            </a:r>
            <a:endParaRPr lang="zh-CN" altLang="en-US" sz="2800" b="1">
              <a:latin typeface="楷体" panose="02010609060101010101" pitchFamily="49" charset="-122"/>
              <a:ea typeface="楷体" panose="02010609060101010101" pitchFamily="49" charset="-122"/>
            </a:endParaRPr>
          </a:p>
        </p:txBody>
      </p:sp>
      <p:grpSp>
        <p:nvGrpSpPr>
          <p:cNvPr id="5" name="组合 5"/>
          <p:cNvGrpSpPr/>
          <p:nvPr/>
        </p:nvGrpSpPr>
        <p:grpSpPr>
          <a:xfrm>
            <a:off x="7024027" y="4273975"/>
            <a:ext cx="1697037" cy="1413933"/>
            <a:chOff x="5142585" y="2394158"/>
            <a:chExt cx="1697127" cy="1060704"/>
          </a:xfrm>
        </p:grpSpPr>
        <p:sp>
          <p:nvSpPr>
            <p:cNvPr id="6" name="云形标注 5"/>
            <p:cNvSpPr/>
            <p:nvPr/>
          </p:nvSpPr>
          <p:spPr>
            <a:xfrm>
              <a:off x="5142585" y="2394158"/>
              <a:ext cx="1697127" cy="1060704"/>
            </a:xfrm>
            <a:prstGeom prst="cloudCallout">
              <a:avLst>
                <a:gd name="adj1" fmla="val -44017"/>
                <a:gd name="adj2" fmla="val -96121"/>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TextBox 4"/>
            <p:cNvSpPr txBox="1">
              <a:spLocks noChangeArrowheads="1"/>
            </p:cNvSpPr>
            <p:nvPr/>
          </p:nvSpPr>
          <p:spPr bwMode="auto">
            <a:xfrm>
              <a:off x="5535728" y="2632122"/>
              <a:ext cx="1008662" cy="438686"/>
            </a:xfrm>
            <a:prstGeom prst="rect">
              <a:avLst/>
            </a:prstGeom>
            <a:noFill/>
            <a:ln w="9525">
              <a:noFill/>
              <a:miter lim="800000"/>
            </a:ln>
          </p:spPr>
          <p:txBody>
            <a:bodyPr wrap="none">
              <a:spAutoFit/>
            </a:bodyPr>
            <a:lstStyle/>
            <a:p>
              <a:pPr eaLnBrk="1" hangingPunct="1"/>
              <a:r>
                <a:rPr lang="zh-CN" altLang="en-US" sz="3200" b="1">
                  <a:solidFill>
                    <a:schemeClr val="bg1"/>
                  </a:solidFill>
                </a:rPr>
                <a:t>比喻</a:t>
              </a:r>
              <a:endParaRPr lang="zh-CN" altLang="en-US" sz="3200" b="1">
                <a:solidFill>
                  <a:schemeClr val="bg1"/>
                </a:solidFill>
              </a:endParaRPr>
            </a:p>
          </p:txBody>
        </p:sp>
      </p:grpSp>
      <p:sp>
        <p:nvSpPr>
          <p:cNvPr id="8" name="TextBox 7"/>
          <p:cNvSpPr txBox="1"/>
          <p:nvPr/>
        </p:nvSpPr>
        <p:spPr>
          <a:xfrm>
            <a:off x="381926" y="3645024"/>
            <a:ext cx="6494330" cy="2308324"/>
          </a:xfrm>
          <a:prstGeom prst="rect">
            <a:avLst/>
          </a:prstGeom>
          <a:solidFill>
            <a:srgbClr val="99FFCC"/>
          </a:solidFill>
        </p:spPr>
        <p:style>
          <a:lnRef idx="3">
            <a:schemeClr val="lt1"/>
          </a:lnRef>
          <a:fillRef idx="1">
            <a:schemeClr val="accent3"/>
          </a:fillRef>
          <a:effectRef idx="1">
            <a:schemeClr val="accent3"/>
          </a:effectRef>
          <a:fontRef idx="minor">
            <a:schemeClr val="lt1"/>
          </a:fontRef>
        </p:style>
        <p:txBody>
          <a:bodyPr wrap="square">
            <a:spAutoFit/>
          </a:bodyPr>
          <a:lstStyle/>
          <a:p>
            <a:pPr>
              <a:lnSpc>
                <a:spcPct val="150000"/>
              </a:lnSpc>
              <a:defRPr/>
            </a:pPr>
            <a:r>
              <a:rPr lang="zh-CN" altLang="en-US" sz="3200" b="1">
                <a:solidFill>
                  <a:srgbClr val="0000FF"/>
                </a:solidFill>
              </a:rPr>
              <a:t>把即将着舰</a:t>
            </a:r>
            <a:r>
              <a:rPr lang="zh-CN" altLang="en-US" sz="3200" b="1" smtClean="0">
                <a:solidFill>
                  <a:srgbClr val="0000FF"/>
                </a:solidFill>
              </a:rPr>
              <a:t>的歼</a:t>
            </a:r>
            <a:r>
              <a:rPr lang="en-US" altLang="zh-CN" sz="3200" b="1" smtClean="0">
                <a:solidFill>
                  <a:srgbClr val="0000FF"/>
                </a:solidFill>
              </a:rPr>
              <a:t>- 15</a:t>
            </a:r>
            <a:r>
              <a:rPr lang="zh-CN" altLang="en-US" sz="3200" b="1">
                <a:solidFill>
                  <a:srgbClr val="0000FF"/>
                </a:solidFill>
              </a:rPr>
              <a:t>舰载机比喻成“凌波海燕”，生动形象地写出</a:t>
            </a:r>
            <a:r>
              <a:rPr lang="zh-CN" altLang="en-US" sz="3200" b="1" smtClean="0">
                <a:solidFill>
                  <a:srgbClr val="0000FF"/>
                </a:solidFill>
              </a:rPr>
              <a:t>了</a:t>
            </a:r>
            <a:r>
              <a:rPr lang="zh-CN" altLang="en-US" sz="3200" b="1">
                <a:solidFill>
                  <a:srgbClr val="0000FF"/>
                </a:solidFill>
              </a:rPr>
              <a:t>歼</a:t>
            </a:r>
            <a:r>
              <a:rPr lang="en-US" altLang="zh-CN" sz="3200" b="1">
                <a:solidFill>
                  <a:srgbClr val="0000FF"/>
                </a:solidFill>
              </a:rPr>
              <a:t>- 15</a:t>
            </a:r>
            <a:r>
              <a:rPr lang="zh-CN" altLang="en-US" sz="3200" b="1" smtClean="0">
                <a:solidFill>
                  <a:srgbClr val="0000FF"/>
                </a:solidFill>
              </a:rPr>
              <a:t>舰载</a:t>
            </a:r>
            <a:r>
              <a:rPr lang="zh-CN" altLang="en-US" sz="3200" b="1">
                <a:solidFill>
                  <a:srgbClr val="0000FF"/>
                </a:solidFill>
              </a:rPr>
              <a:t>机的姿态，富有表现力。</a:t>
            </a:r>
            <a:endParaRPr lang="zh-CN" altLang="en-US" sz="3200" b="1">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467544" y="2079890"/>
            <a:ext cx="4536504" cy="401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30000"/>
              </a:lnSpc>
              <a:defRPr/>
            </a:pPr>
            <a:r>
              <a:rPr lang="zh-CN" altLang="en-US" sz="2800" b="1">
                <a:latin typeface="+mn-ea"/>
                <a:ea typeface="+mn-ea"/>
              </a:rPr>
              <a:t>    多少年来，航母建设一直承载着国人百年强国强军的梦想，</a:t>
            </a:r>
            <a:r>
              <a:rPr lang="zh-CN" altLang="en-US" sz="2800" b="1">
                <a:latin typeface="+mn-ea"/>
              </a:rPr>
              <a:t>“着舰”和“起飞”是航母建设的两道坎，其中着舰是世界公认的高风险难题，被称为“刀尖上的舞蹈”</a:t>
            </a:r>
            <a:r>
              <a:rPr lang="zh-CN" altLang="en-US" sz="2800" b="1" smtClean="0">
                <a:latin typeface="+mn-ea"/>
              </a:rPr>
              <a:t>。</a:t>
            </a:r>
            <a:endParaRPr lang="zh-CN" altLang="en-US" sz="2800" b="1">
              <a:latin typeface="+mn-ea"/>
              <a:ea typeface="+mn-ea"/>
            </a:endParaRPr>
          </a:p>
        </p:txBody>
      </p:sp>
      <p:sp>
        <p:nvSpPr>
          <p:cNvPr id="3" name="圆角矩形 2"/>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6"/>
          <p:cNvSpPr txBox="1">
            <a:spLocks noChangeArrowheads="1"/>
          </p:cNvSpPr>
          <p:nvPr/>
        </p:nvSpPr>
        <p:spPr bwMode="auto">
          <a:xfrm>
            <a:off x="3325317" y="1084069"/>
            <a:ext cx="1832258" cy="58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3366FF"/>
                </a:solidFill>
                <a:latin typeface="Franklin Gothic Medium" panose="020b0603020102020204" pitchFamily="34" charset="0"/>
                <a:ea typeface="黑体" panose="02010609060101010101" pitchFamily="49" charset="-122"/>
              </a:rPr>
              <a:t>新课导入</a:t>
            </a:r>
            <a:endParaRPr lang="zh-CN" altLang="en-US" sz="3200" b="1">
              <a:solidFill>
                <a:srgbClr val="3366FF"/>
              </a:solidFill>
              <a:latin typeface="Franklin Gothic Medium" panose="020b0603020102020204" pitchFamily="34" charset="0"/>
              <a:ea typeface="黑体" panose="02010609060101010101" pitchFamily="49" charset="-122"/>
            </a:endParaRPr>
          </a:p>
        </p:txBody>
      </p:sp>
      <p:pic>
        <p:nvPicPr>
          <p:cNvPr id="5" name="Picture 6" descr="http://i5.ce.cn/ce/xwzx/gnsz/gdxw/201302/28/W020130228278686073186.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20072" y="1844824"/>
            <a:ext cx="2952328" cy="44481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1484784"/>
            <a:ext cx="8229600" cy="648072"/>
          </a:xfrm>
        </p:spPr>
        <p:txBody>
          <a:bodyPr/>
          <a:lstStyle/>
          <a:p>
            <a:pPr algn="l"/>
            <a:r>
              <a:rPr lang="zh-CN" altLang="en-US" sz="2800" b="1" smtClean="0"/>
              <a:t> </a:t>
            </a:r>
            <a:r>
              <a:rPr lang="en-US" altLang="zh-CN" sz="2800" b="1" smtClean="0"/>
              <a:t>3.</a:t>
            </a:r>
            <a:r>
              <a:rPr lang="zh-CN" altLang="en-US" sz="2800" b="1" smtClean="0"/>
              <a:t>试分析第</a:t>
            </a:r>
            <a:r>
              <a:rPr lang="en-US" altLang="zh-CN" sz="2800" b="1" smtClean="0"/>
              <a:t>19</a:t>
            </a:r>
            <a:r>
              <a:rPr lang="zh-CN" altLang="en-US" sz="2800" b="1" smtClean="0"/>
              <a:t>段中的细节描写。</a:t>
            </a:r>
            <a:endParaRPr lang="zh-CN" altLang="en-US" sz="2800" b="1"/>
          </a:p>
        </p:txBody>
      </p:sp>
      <p:sp>
        <p:nvSpPr>
          <p:cNvPr id="3" name="内容占位符 2"/>
          <p:cNvSpPr>
            <a:spLocks noGrp="1"/>
          </p:cNvSpPr>
          <p:nvPr>
            <p:ph idx="1"/>
          </p:nvPr>
        </p:nvSpPr>
        <p:spPr>
          <a:xfrm>
            <a:off x="539552" y="2564904"/>
            <a:ext cx="8229600" cy="3672408"/>
          </a:xfrm>
        </p:spPr>
        <p:txBody>
          <a:bodyPr/>
          <a:lstStyle/>
          <a:p>
            <a:pPr marL="0" indent="0">
              <a:buNone/>
            </a:pPr>
            <a:r>
              <a:rPr lang="zh-CN" altLang="en-US" b="1" smtClean="0">
                <a:latin typeface="楷体" panose="02010609060101010101" pitchFamily="49" charset="-122"/>
                <a:ea typeface="楷体" panose="02010609060101010101" pitchFamily="49" charset="-122"/>
              </a:rPr>
              <a:t>    </a:t>
            </a:r>
            <a:r>
              <a:rPr lang="zh-CN" altLang="en-US" b="1" smtClean="0">
                <a:solidFill>
                  <a:srgbClr val="0070C0"/>
                </a:solidFill>
                <a:latin typeface="楷体" panose="02010609060101010101" pitchFamily="49" charset="-122"/>
                <a:ea typeface="楷体" panose="02010609060101010101" pitchFamily="49" charset="-122"/>
              </a:rPr>
              <a:t>运用</a:t>
            </a:r>
            <a:r>
              <a:rPr lang="zh-CN" altLang="en-US" b="1">
                <a:solidFill>
                  <a:srgbClr val="0070C0"/>
                </a:solidFill>
                <a:latin typeface="楷体" panose="02010609060101010101" pitchFamily="49" charset="-122"/>
                <a:ea typeface="楷体" panose="02010609060101010101" pitchFamily="49" charset="-122"/>
              </a:rPr>
              <a:t>细节描写，生动形象地描绘出舰载战斗机着舰的情形。“震耳欲聋”“轰鸣”描绘出舰载战斗机着舰时巨大的声音，“眨眼之间”“刹那间”“疾如闪电”等词描绘出舰载战斗机着舰时震撼人心的速度，“牢牢地”“稳稳地”表现了舰载战斗机着舰十分顺利。</a:t>
            </a:r>
            <a:endParaRPr lang="zh-CN" altLang="en-US" b="1">
              <a:solidFill>
                <a:srgbClr val="0070C0"/>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392113" y="1005418"/>
            <a:ext cx="8678862" cy="1643527"/>
          </a:xfrm>
          <a:prstGeom prst="rect">
            <a:avLst/>
          </a:prstGeom>
          <a:noFill/>
        </p:spPr>
        <p:txBody>
          <a:bodyPr>
            <a:spAutoFit/>
          </a:bodyPr>
          <a:lstStyle/>
          <a:p>
            <a:pPr eaLnBrk="1" hangingPunct="1">
              <a:lnSpc>
                <a:spcPct val="120000"/>
              </a:lnSpc>
              <a:defRPr/>
            </a:pPr>
            <a:r>
              <a:rPr lang="zh-CN" altLang="en-US" sz="2800" b="1">
                <a:solidFill>
                  <a:srgbClr val="0000FF"/>
                </a:solidFill>
                <a:latin typeface="黑体" panose="02010609060101010101" pitchFamily="49" charset="-122"/>
                <a:ea typeface="黑体" panose="02010609060101010101" pitchFamily="49" charset="-122"/>
              </a:rPr>
              <a:t>    舰载机首次着舰飞行是一项复杂、系统的现代工程，检查、指挥、滑行、着舰</a:t>
            </a:r>
            <a:r>
              <a:rPr lang="en-US" altLang="zh-CN" sz="2800" b="1">
                <a:solidFill>
                  <a:srgbClr val="0000FF"/>
                </a:solidFill>
                <a:latin typeface="+mj-ea"/>
                <a:ea typeface="+mj-ea"/>
              </a:rPr>
              <a:t>……</a:t>
            </a:r>
            <a:r>
              <a:rPr lang="zh-CN" altLang="en-US" sz="2800" b="1">
                <a:solidFill>
                  <a:srgbClr val="0000FF"/>
                </a:solidFill>
                <a:latin typeface="黑体" panose="02010609060101010101" pitchFamily="49" charset="-122"/>
                <a:ea typeface="黑体" panose="02010609060101010101" pitchFamily="49" charset="-122"/>
              </a:rPr>
              <a:t>作者在报道时是如何兼顾的？</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3" name="TextBox 2"/>
          <p:cNvSpPr txBox="1">
            <a:spLocks noChangeArrowheads="1"/>
          </p:cNvSpPr>
          <p:nvPr/>
        </p:nvSpPr>
        <p:spPr bwMode="auto">
          <a:xfrm>
            <a:off x="392113" y="3037418"/>
            <a:ext cx="8407400" cy="2677656"/>
          </a:xfrm>
          <a:prstGeom prst="rect">
            <a:avLst/>
          </a:prstGeom>
          <a:noFill/>
          <a:ln w="9525">
            <a:noFill/>
            <a:miter lim="800000"/>
          </a:ln>
        </p:spPr>
        <p:txBody>
          <a:bodyPr>
            <a:spAutoFit/>
          </a:bodyPr>
          <a:lstStyle/>
          <a:p>
            <a:pPr eaLnBrk="1" hangingPunct="1">
              <a:lnSpc>
                <a:spcPct val="120000"/>
              </a:lnSpc>
            </a:pPr>
            <a:r>
              <a:rPr lang="zh-CN" altLang="en-US" sz="2800" b="1">
                <a:solidFill>
                  <a:srgbClr val="FF0000"/>
                </a:solidFill>
              </a:rPr>
              <a:t>       在一些关键环节，作者将能够体现稿件主题的情节准确无误地大写特写，对不相干的“边角料”则果断舍弃。如写到“飞行塔台内的广播响了</a:t>
            </a:r>
            <a:r>
              <a:rPr lang="en-US" altLang="zh-CN" sz="2800" b="1">
                <a:solidFill>
                  <a:srgbClr val="FF0000"/>
                </a:solidFill>
                <a:latin typeface="宋体" panose="02010600030101010101" pitchFamily="2" charset="-122"/>
              </a:rPr>
              <a:t>……</a:t>
            </a:r>
            <a:r>
              <a:rPr lang="en-US" altLang="zh-CN" sz="2800" b="1">
                <a:solidFill>
                  <a:srgbClr val="FF0000"/>
                </a:solidFill>
              </a:rPr>
              <a:t>”</a:t>
            </a:r>
            <a:r>
              <a:rPr lang="zh-CN" altLang="en-US" sz="2800" b="1">
                <a:solidFill>
                  <a:srgbClr val="FF0000"/>
                </a:solidFill>
              </a:rPr>
              <a:t>，就把口令声翔实地做了呈现；描写关键的着舰环节， “咆哮声” “一转弯”“主轮触到航母甲板上”</a:t>
            </a:r>
            <a:endParaRPr lang="zh-CN" altLang="en-US" sz="2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a:spLocks noChangeArrowheads="1"/>
          </p:cNvSpPr>
          <p:nvPr/>
        </p:nvSpPr>
        <p:spPr bwMode="auto">
          <a:xfrm>
            <a:off x="322263" y="1030818"/>
            <a:ext cx="8609012" cy="2160591"/>
          </a:xfrm>
          <a:prstGeom prst="rect">
            <a:avLst/>
          </a:prstGeom>
          <a:noFill/>
          <a:ln w="9525">
            <a:noFill/>
            <a:miter lim="800000"/>
          </a:ln>
        </p:spPr>
        <p:txBody>
          <a:bodyPr>
            <a:spAutoFit/>
          </a:bodyPr>
          <a:lstStyle/>
          <a:p>
            <a:pPr eaLnBrk="1" hangingPunct="1">
              <a:lnSpc>
                <a:spcPct val="120000"/>
              </a:lnSpc>
            </a:pPr>
            <a:r>
              <a:rPr lang="zh-CN" altLang="en-US" sz="2800" b="1">
                <a:solidFill>
                  <a:srgbClr val="FF0000"/>
                </a:solidFill>
              </a:rPr>
              <a:t>“机腹后方的尾钩”等一系列紧凑的动作细节，作者都不惜笔墨地做了详细描述，把读者的眼睛死死地吸引在着舰过程中。纵观全文，构成了一帧帧战鹰着航母的动作画面，精湛而又全面。</a:t>
            </a:r>
            <a:endParaRPr lang="zh-CN" altLang="en-US" sz="2800" b="1">
              <a:solidFill>
                <a:srgbClr val="FF0000"/>
              </a:solidFill>
            </a:endParaRPr>
          </a:p>
        </p:txBody>
      </p:sp>
      <p:pic>
        <p:nvPicPr>
          <p:cNvPr id="3" name="Picture 2" descr="http://img.bimg.126.net/photo/ZAVmv7uvVv_kLg43SegPnA==/4846436149020862518.jpg"/>
          <p:cNvPicPr>
            <a:picLocks noChangeAspect="1" noChangeArrowheads="1"/>
          </p:cNvPicPr>
          <p:nvPr/>
        </p:nvPicPr>
        <p:blipFill>
          <a:blip r:embed="rId2">
            <a:extLst>
              <a:ext uri="{28A0092B-C50C-407E-A947-70E740481C1C}">
                <a14:useLocalDpi xmlns:a14="http://schemas.microsoft.com/office/drawing/2010/main" val="0"/>
              </a:ext>
            </a:extLst>
          </a:blip>
          <a:srcRect b="31827"/>
          <a:stretch>
            <a:fillRect/>
          </a:stretch>
        </p:blipFill>
        <p:spPr bwMode="auto">
          <a:xfrm>
            <a:off x="2694084" y="3501008"/>
            <a:ext cx="3823759" cy="27805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a:spLocks noChangeArrowheads="1"/>
          </p:cNvSpPr>
          <p:nvPr/>
        </p:nvSpPr>
        <p:spPr bwMode="auto">
          <a:xfrm>
            <a:off x="338139" y="1035051"/>
            <a:ext cx="8410575" cy="1212640"/>
          </a:xfrm>
          <a:prstGeom prst="rect">
            <a:avLst/>
          </a:prstGeom>
          <a:noFill/>
          <a:ln w="9525">
            <a:noFill/>
            <a:miter lim="800000"/>
          </a:ln>
        </p:spPr>
        <p:txBody>
          <a:bodyPr>
            <a:spAutoFit/>
          </a:bodyPr>
          <a:lstStyle/>
          <a:p>
            <a:pPr eaLnBrk="1" hangingPunct="1">
              <a:lnSpc>
                <a:spcPct val="130000"/>
              </a:lnSpc>
            </a:pPr>
            <a:r>
              <a:rPr lang="en-US" altLang="zh-CN" sz="2800" b="1">
                <a:solidFill>
                  <a:srgbClr val="0000FF"/>
                </a:solidFill>
                <a:latin typeface="黑体" panose="02010609060101010101" pitchFamily="49" charset="-122"/>
                <a:ea typeface="黑体" panose="02010609060101010101" pitchFamily="49" charset="-122"/>
              </a:rPr>
              <a:t>    </a:t>
            </a:r>
            <a:r>
              <a:rPr lang="zh-CN" altLang="en-US" sz="2800" b="1">
                <a:solidFill>
                  <a:srgbClr val="0000FF"/>
                </a:solidFill>
                <a:latin typeface="黑体" panose="02010609060101010101" pitchFamily="49" charset="-122"/>
                <a:ea typeface="黑体" panose="02010609060101010101" pitchFamily="49" charset="-122"/>
              </a:rPr>
              <a:t>“声如千骑疾，气卷万山来。”试分析这句话的表达作用。</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3" name="TextBox 2"/>
          <p:cNvSpPr txBox="1">
            <a:spLocks noChangeArrowheads="1"/>
          </p:cNvSpPr>
          <p:nvPr/>
        </p:nvSpPr>
        <p:spPr bwMode="auto">
          <a:xfrm>
            <a:off x="403225" y="2590801"/>
            <a:ext cx="4205288" cy="2677656"/>
          </a:xfrm>
          <a:prstGeom prst="rect">
            <a:avLst/>
          </a:prstGeom>
          <a:noFill/>
          <a:ln w="9525">
            <a:noFill/>
            <a:miter lim="800000"/>
          </a:ln>
        </p:spPr>
        <p:txBody>
          <a:bodyPr>
            <a:spAutoFit/>
          </a:bodyPr>
          <a:lstStyle/>
          <a:p>
            <a:pPr eaLnBrk="1" hangingPunct="1">
              <a:lnSpc>
                <a:spcPct val="120000"/>
              </a:lnSpc>
            </a:pPr>
            <a:r>
              <a:rPr lang="zh-CN" altLang="en-US" sz="2800" b="1">
                <a:solidFill>
                  <a:srgbClr val="FF0000"/>
                </a:solidFill>
                <a:latin typeface="黑体" panose="02010609060101010101" pitchFamily="49" charset="-122"/>
                <a:ea typeface="黑体" panose="02010609060101010101" pitchFamily="49" charset="-122"/>
              </a:rPr>
              <a:t>    运用对偶和比喻的修辞手法，增强文章气势，生动形象地表现了战斗机着舰时的浩大声势，富有感染力。</a:t>
            </a:r>
            <a:endParaRPr lang="zh-CN" altLang="en-US" sz="2800" b="1">
              <a:solidFill>
                <a:srgbClr val="FF0000"/>
              </a:solidFill>
              <a:latin typeface="黑体" panose="02010609060101010101" pitchFamily="49" charset="-122"/>
              <a:ea typeface="黑体" panose="02010609060101010101" pitchFamily="49" charset="-122"/>
            </a:endParaRPr>
          </a:p>
        </p:txBody>
      </p:sp>
      <p:pic>
        <p:nvPicPr>
          <p:cNvPr id="4" name="Picture 2" descr="http://photocdn.sohu.com/20140914/Img404296335.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43291" y="2482333"/>
            <a:ext cx="4205688" cy="37315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heckerboard(across)">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11560" y="2705205"/>
            <a:ext cx="7776864" cy="2246769"/>
          </a:xfrm>
          <a:prstGeom prst="rect">
            <a:avLst/>
          </a:prstGeom>
        </p:spPr>
        <p:txBody>
          <a:bodyPr wrap="square">
            <a:spAutoFit/>
          </a:bodyPr>
          <a:lstStyle/>
          <a:p>
            <a:r>
              <a:rPr lang="zh-CN" altLang="en-US" sz="2800" b="1" smtClean="0">
                <a:solidFill>
                  <a:srgbClr val="0070C0"/>
                </a:solidFill>
                <a:latin typeface="楷体" panose="02010609060101010101" pitchFamily="49" charset="-122"/>
                <a:ea typeface="楷体" panose="02010609060101010101" pitchFamily="49" charset="-122"/>
              </a:rPr>
              <a:t>    把</a:t>
            </a:r>
            <a:r>
              <a:rPr lang="zh-CN" altLang="en-US" sz="2800" b="1">
                <a:solidFill>
                  <a:srgbClr val="0070C0"/>
                </a:solidFill>
                <a:latin typeface="楷体" panose="02010609060101010101" pitchFamily="49" charset="-122"/>
                <a:ea typeface="楷体" panose="02010609060101010101" pitchFamily="49" charset="-122"/>
              </a:rPr>
              <a:t>舰载战斗机成功着舰后阻拦索拉伸的情景巧妙地想象成一个巨大的“</a:t>
            </a:r>
            <a:r>
              <a:rPr lang="en-US" altLang="zh-CN" sz="2800" b="1">
                <a:solidFill>
                  <a:srgbClr val="0070C0"/>
                </a:solidFill>
                <a:latin typeface="楷体" panose="02010609060101010101" pitchFamily="49" charset="-122"/>
                <a:ea typeface="楷体" panose="02010609060101010101" pitchFamily="49" charset="-122"/>
              </a:rPr>
              <a:t>V”</a:t>
            </a:r>
            <a:r>
              <a:rPr lang="zh-CN" altLang="en-US" sz="2800" b="1">
                <a:solidFill>
                  <a:srgbClr val="0070C0"/>
                </a:solidFill>
                <a:latin typeface="楷体" panose="02010609060101010101" pitchFamily="49" charset="-122"/>
                <a:ea typeface="楷体" panose="02010609060101010101" pitchFamily="49" charset="-122"/>
              </a:rPr>
              <a:t>字，既形象地展示了阻拦索的实际形状，又通过象征胜利的“</a:t>
            </a:r>
            <a:r>
              <a:rPr lang="en-US" altLang="zh-CN" sz="2800" b="1">
                <a:solidFill>
                  <a:srgbClr val="0070C0"/>
                </a:solidFill>
                <a:latin typeface="楷体" panose="02010609060101010101" pitchFamily="49" charset="-122"/>
                <a:ea typeface="楷体" panose="02010609060101010101" pitchFamily="49" charset="-122"/>
              </a:rPr>
              <a:t>V”</a:t>
            </a:r>
            <a:r>
              <a:rPr lang="zh-CN" altLang="en-US" sz="2800" b="1">
                <a:solidFill>
                  <a:srgbClr val="0070C0"/>
                </a:solidFill>
                <a:latin typeface="楷体" panose="02010609060101010101" pitchFamily="49" charset="-122"/>
                <a:ea typeface="楷体" panose="02010609060101010101" pitchFamily="49" charset="-122"/>
              </a:rPr>
              <a:t>字表现了强烈的感情，增强了作品的感染力和震撼力。</a:t>
            </a:r>
            <a:endParaRPr lang="zh-CN" altLang="en-US" sz="2800" b="1">
              <a:solidFill>
                <a:srgbClr val="0070C0"/>
              </a:solidFill>
              <a:latin typeface="楷体" panose="02010609060101010101" pitchFamily="49" charset="-122"/>
              <a:ea typeface="楷体" panose="02010609060101010101" pitchFamily="49" charset="-122"/>
            </a:endParaRPr>
          </a:p>
        </p:txBody>
      </p:sp>
      <p:sp>
        <p:nvSpPr>
          <p:cNvPr id="3" name="矩形 2"/>
          <p:cNvSpPr/>
          <p:nvPr/>
        </p:nvSpPr>
        <p:spPr>
          <a:xfrm>
            <a:off x="395536" y="1434908"/>
            <a:ext cx="4713262" cy="523220"/>
          </a:xfrm>
          <a:prstGeom prst="rect">
            <a:avLst/>
          </a:prstGeom>
        </p:spPr>
        <p:txBody>
          <a:bodyPr wrap="square">
            <a:spAutoFit/>
          </a:bodyPr>
          <a:lstStyle/>
          <a:p>
            <a:r>
              <a:rPr lang="en-US" altLang="zh-CN" sz="2800" b="1" smtClean="0">
                <a:solidFill>
                  <a:prstClr val="black"/>
                </a:solidFill>
                <a:latin typeface="+mj-ea"/>
                <a:ea typeface="+mj-ea"/>
              </a:rPr>
              <a:t>4.</a:t>
            </a:r>
            <a:r>
              <a:rPr lang="zh-CN" altLang="en-US" sz="2800" b="1" smtClean="0">
                <a:solidFill>
                  <a:prstClr val="black"/>
                </a:solidFill>
                <a:latin typeface="+mj-ea"/>
                <a:ea typeface="+mj-ea"/>
              </a:rPr>
              <a:t>试</a:t>
            </a:r>
            <a:r>
              <a:rPr lang="zh-CN" altLang="en-US" sz="2800" b="1">
                <a:solidFill>
                  <a:prstClr val="black"/>
                </a:solidFill>
                <a:latin typeface="+mj-ea"/>
                <a:ea typeface="+mj-ea"/>
              </a:rPr>
              <a:t>简要</a:t>
            </a:r>
            <a:r>
              <a:rPr lang="zh-CN" altLang="en-US" sz="2800" b="1" smtClean="0">
                <a:solidFill>
                  <a:prstClr val="black"/>
                </a:solidFill>
                <a:latin typeface="+mj-ea"/>
                <a:ea typeface="+mj-ea"/>
              </a:rPr>
              <a:t>分析第</a:t>
            </a:r>
            <a:r>
              <a:rPr lang="en-US" altLang="zh-CN" sz="2800" b="1" smtClean="0">
                <a:solidFill>
                  <a:prstClr val="black"/>
                </a:solidFill>
                <a:latin typeface="+mj-ea"/>
                <a:ea typeface="+mj-ea"/>
              </a:rPr>
              <a:t>20</a:t>
            </a:r>
            <a:r>
              <a:rPr lang="zh-CN" altLang="en-US" sz="2800" b="1" smtClean="0">
                <a:solidFill>
                  <a:prstClr val="black"/>
                </a:solidFill>
                <a:latin typeface="+mj-ea"/>
                <a:ea typeface="+mj-ea"/>
              </a:rPr>
              <a:t>段</a:t>
            </a:r>
            <a:r>
              <a:rPr lang="zh-CN" altLang="en-US" sz="2800" b="1">
                <a:solidFill>
                  <a:prstClr val="black"/>
                </a:solidFill>
                <a:latin typeface="+mj-ea"/>
                <a:ea typeface="+mj-ea"/>
              </a:rPr>
              <a:t>的妙处。</a:t>
            </a:r>
            <a:endParaRPr lang="zh-CN" altLang="en-US" sz="2800" b="1">
              <a:latin typeface="+mj-ea"/>
              <a:ea typeface="+mj-ea"/>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11560" y="1196752"/>
            <a:ext cx="7632848" cy="954107"/>
          </a:xfrm>
          <a:prstGeom prst="rect">
            <a:avLst/>
          </a:prstGeom>
        </p:spPr>
        <p:txBody>
          <a:bodyPr wrap="square">
            <a:spAutoFit/>
          </a:bodyPr>
          <a:lstStyle/>
          <a:p>
            <a:r>
              <a:rPr lang="zh-CN" altLang="en-US" sz="2800" b="1">
                <a:solidFill>
                  <a:srgbClr val="FF0000"/>
                </a:solidFill>
                <a:latin typeface="+mj-ea"/>
                <a:ea typeface="+mj-ea"/>
              </a:rPr>
              <a:t>文中多次描写了人们的神态和心情，结合上下文简要分析作者这样写的用意。</a:t>
            </a:r>
            <a:endParaRPr lang="zh-CN" altLang="en-US" sz="2800" b="1">
              <a:solidFill>
                <a:srgbClr val="FF0000"/>
              </a:solidFill>
              <a:latin typeface="+mj-ea"/>
              <a:ea typeface="+mj-ea"/>
            </a:endParaRPr>
          </a:p>
        </p:txBody>
      </p:sp>
      <p:sp>
        <p:nvSpPr>
          <p:cNvPr id="3" name="矩形 2"/>
          <p:cNvSpPr/>
          <p:nvPr/>
        </p:nvSpPr>
        <p:spPr>
          <a:xfrm>
            <a:off x="611560" y="3215196"/>
            <a:ext cx="7920880" cy="1815882"/>
          </a:xfrm>
          <a:prstGeom prst="rect">
            <a:avLst/>
          </a:prstGeom>
        </p:spPr>
        <p:txBody>
          <a:bodyPr wrap="square">
            <a:spAutoFit/>
          </a:bodyPr>
          <a:lstStyle/>
          <a:p>
            <a:pPr lvl="0"/>
            <a:r>
              <a:rPr lang="zh-CN" altLang="en-US" sz="2800" b="1" smtClean="0">
                <a:solidFill>
                  <a:prstClr val="black"/>
                </a:solidFill>
                <a:latin typeface="楷体" panose="02010609060101010101" pitchFamily="49" charset="-122"/>
                <a:ea typeface="楷体" panose="02010609060101010101" pitchFamily="49" charset="-122"/>
              </a:rPr>
              <a:t>    表现</a:t>
            </a:r>
            <a:r>
              <a:rPr lang="zh-CN" altLang="en-US" sz="2800" b="1">
                <a:solidFill>
                  <a:prstClr val="black"/>
                </a:solidFill>
                <a:latin typeface="楷体" panose="02010609060101010101" pitchFamily="49" charset="-122"/>
                <a:ea typeface="楷体" panose="02010609060101010101" pitchFamily="49" charset="-122"/>
              </a:rPr>
              <a:t>人们对我国航母舰载战斗机首次着舰的关注；烘托当时紧张的氛围或胜利的喜悦等；增强新闻的现场感，增强感染力；侧面表现舰载战斗机着舰风险极大、意义重大，从而突出主题。</a:t>
            </a:r>
            <a:endParaRPr lang="zh-CN" altLang="en-US" sz="2800" b="1">
              <a:solidFill>
                <a:prstClr val="black"/>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39553" y="2564904"/>
            <a:ext cx="5760640" cy="2246769"/>
          </a:xfrm>
          <a:prstGeom prst="rect">
            <a:avLst/>
          </a:prstGeom>
        </p:spPr>
        <p:txBody>
          <a:bodyPr wrap="square">
            <a:spAutoFit/>
          </a:bodyPr>
          <a:lstStyle/>
          <a:p>
            <a:r>
              <a:rPr lang="zh-CN" altLang="en-US" sz="2800" b="1" smtClean="0">
                <a:solidFill>
                  <a:srgbClr val="0070C0"/>
                </a:solidFill>
                <a:latin typeface="楷体" panose="02010609060101010101" pitchFamily="49" charset="-122"/>
                <a:ea typeface="楷体" panose="02010609060101010101" pitchFamily="49" charset="-122"/>
              </a:rPr>
              <a:t>    本</a:t>
            </a:r>
            <a:r>
              <a:rPr lang="zh-CN" altLang="en-US" sz="2800" b="1">
                <a:solidFill>
                  <a:srgbClr val="0070C0"/>
                </a:solidFill>
                <a:latin typeface="楷体" panose="02010609060101010101" pitchFamily="49" charset="-122"/>
                <a:ea typeface="楷体" panose="02010609060101010101" pitchFamily="49" charset="-122"/>
              </a:rPr>
              <a:t>段是插入的资料，回溯了中国科研工作者顽强攻关、打破封锁的历程，突出了本次着舰的不易，强调了它在精神方面的价值，进一步将气氛推向高潮。</a:t>
            </a:r>
            <a:endParaRPr lang="zh-CN" altLang="en-US" sz="2800" b="1">
              <a:solidFill>
                <a:srgbClr val="0070C0"/>
              </a:solidFill>
              <a:latin typeface="楷体" panose="02010609060101010101" pitchFamily="49" charset="-122"/>
              <a:ea typeface="楷体" panose="02010609060101010101" pitchFamily="49" charset="-122"/>
            </a:endParaRPr>
          </a:p>
        </p:txBody>
      </p:sp>
      <p:sp>
        <p:nvSpPr>
          <p:cNvPr id="3" name="矩形 2"/>
          <p:cNvSpPr/>
          <p:nvPr/>
        </p:nvSpPr>
        <p:spPr>
          <a:xfrm>
            <a:off x="539552" y="1168212"/>
            <a:ext cx="5599610" cy="523220"/>
          </a:xfrm>
          <a:prstGeom prst="rect">
            <a:avLst/>
          </a:prstGeom>
        </p:spPr>
        <p:txBody>
          <a:bodyPr wrap="none">
            <a:spAutoFit/>
          </a:bodyPr>
          <a:lstStyle/>
          <a:p>
            <a:r>
              <a:rPr lang="en-US" altLang="zh-CN" sz="2800" b="1" smtClean="0">
                <a:solidFill>
                  <a:prstClr val="black"/>
                </a:solidFill>
                <a:latin typeface="+mj-ea"/>
                <a:ea typeface="+mj-ea"/>
              </a:rPr>
              <a:t>5.</a:t>
            </a:r>
            <a:r>
              <a:rPr lang="zh-CN" altLang="en-US" sz="2800" b="1" smtClean="0">
                <a:solidFill>
                  <a:prstClr val="black"/>
                </a:solidFill>
                <a:latin typeface="+mj-ea"/>
                <a:ea typeface="+mj-ea"/>
              </a:rPr>
              <a:t>课文第 </a:t>
            </a:r>
            <a:r>
              <a:rPr lang="en-US" altLang="zh-CN" sz="2800" b="1" smtClean="0">
                <a:solidFill>
                  <a:prstClr val="black"/>
                </a:solidFill>
                <a:latin typeface="+mj-ea"/>
                <a:ea typeface="+mj-ea"/>
              </a:rPr>
              <a:t>22 </a:t>
            </a:r>
            <a:r>
              <a:rPr lang="zh-CN" altLang="en-US" sz="2800" b="1" smtClean="0">
                <a:solidFill>
                  <a:prstClr val="black"/>
                </a:solidFill>
                <a:latin typeface="+mj-ea"/>
                <a:ea typeface="+mj-ea"/>
              </a:rPr>
              <a:t>段</a:t>
            </a:r>
            <a:r>
              <a:rPr lang="zh-CN" altLang="en-US" sz="2800" b="1">
                <a:solidFill>
                  <a:prstClr val="black"/>
                </a:solidFill>
                <a:latin typeface="+mj-ea"/>
                <a:ea typeface="+mj-ea"/>
              </a:rPr>
              <a:t>主要有什么作用？</a:t>
            </a:r>
            <a:endParaRPr lang="zh-CN" altLang="en-US" sz="2800" b="1">
              <a:solidFill>
                <a:prstClr val="black"/>
              </a:solidFill>
              <a:latin typeface="+mj-ea"/>
              <a:ea typeface="+mj-ea"/>
            </a:endParaRPr>
          </a:p>
        </p:txBody>
      </p:sp>
      <p:sp>
        <p:nvSpPr>
          <p:cNvPr id="4" name="矩形 3"/>
          <p:cNvSpPr/>
          <p:nvPr/>
        </p:nvSpPr>
        <p:spPr>
          <a:xfrm>
            <a:off x="7236296" y="1718795"/>
            <a:ext cx="1602360" cy="3770263"/>
          </a:xfrm>
          <a:prstGeom prst="rect">
            <a:avLst/>
          </a:prstGeom>
          <a:noFill/>
        </p:spPr>
        <p:txBody>
          <a:bodyPr wrap="square" lIns="91440" tIns="45720" rIns="91440" bIns="45720">
            <a:spAutoFit/>
          </a:bodyPr>
          <a:lstStyle/>
          <a:p>
            <a:pPr algn="ctr"/>
            <a:r>
              <a:rPr lang="zh-CN" altLang="en-US" sz="239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zh-CN" altLang="en-US" sz="239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a:spLocks noChangeArrowheads="1"/>
          </p:cNvSpPr>
          <p:nvPr/>
        </p:nvSpPr>
        <p:spPr bwMode="auto">
          <a:xfrm>
            <a:off x="238125" y="1728323"/>
            <a:ext cx="8686800" cy="1643527"/>
          </a:xfrm>
          <a:prstGeom prst="rect">
            <a:avLst/>
          </a:prstGeom>
          <a:noFill/>
          <a:ln w="9525">
            <a:noFill/>
            <a:miter lim="800000"/>
          </a:ln>
        </p:spPr>
        <p:txBody>
          <a:bodyPr>
            <a:spAutoFit/>
          </a:bodyPr>
          <a:lstStyle/>
          <a:p>
            <a:pPr eaLnBrk="1" hangingPunct="1">
              <a:lnSpc>
                <a:spcPct val="120000"/>
              </a:lnSpc>
            </a:pPr>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有人说，第③、④两个自然段插叙航母舰载战斗机着舰的特殊性，与这次报道歼－</a:t>
            </a:r>
            <a:r>
              <a:rPr lang="en-US" altLang="zh-CN" sz="2800" b="1">
                <a:latin typeface="黑体" panose="02010609060101010101" pitchFamily="49" charset="-122"/>
                <a:ea typeface="黑体" panose="02010609060101010101" pitchFamily="49" charset="-122"/>
              </a:rPr>
              <a:t>15</a:t>
            </a:r>
            <a:r>
              <a:rPr lang="zh-CN" altLang="en-US" sz="2800" b="1">
                <a:latin typeface="黑体" panose="02010609060101010101" pitchFamily="49" charset="-122"/>
                <a:ea typeface="黑体" panose="02010609060101010101" pitchFamily="49" charset="-122"/>
              </a:rPr>
              <a:t>舰载机着舰的关系不大，可以删除。你认为呢？</a:t>
            </a:r>
            <a:endParaRPr lang="zh-CN" altLang="en-US" sz="2800" b="1">
              <a:latin typeface="黑体" panose="02010609060101010101" pitchFamily="49" charset="-122"/>
              <a:ea typeface="黑体" panose="02010609060101010101" pitchFamily="49" charset="-122"/>
            </a:endParaRPr>
          </a:p>
        </p:txBody>
      </p:sp>
      <p:sp>
        <p:nvSpPr>
          <p:cNvPr id="3" name="TextBox 2"/>
          <p:cNvSpPr txBox="1">
            <a:spLocks noChangeArrowheads="1"/>
          </p:cNvSpPr>
          <p:nvPr/>
        </p:nvSpPr>
        <p:spPr bwMode="auto">
          <a:xfrm>
            <a:off x="238126" y="3573016"/>
            <a:ext cx="8482013" cy="2462213"/>
          </a:xfrm>
          <a:prstGeom prst="rect">
            <a:avLst/>
          </a:prstGeom>
          <a:noFill/>
          <a:ln w="9525">
            <a:noFill/>
            <a:miter lim="800000"/>
          </a:ln>
        </p:spPr>
        <p:txBody>
          <a:bodyPr>
            <a:spAutoFit/>
          </a:bodyPr>
          <a:lstStyle/>
          <a:p>
            <a:pPr eaLnBrk="1" hangingPunct="1">
              <a:lnSpc>
                <a:spcPct val="110000"/>
              </a:lnSpc>
            </a:pPr>
            <a:r>
              <a:rPr lang="zh-CN" altLang="en-US" sz="2800" b="1">
                <a:solidFill>
                  <a:srgbClr val="FF0000"/>
                </a:solidFill>
                <a:latin typeface="黑体" panose="02010609060101010101" pitchFamily="49" charset="-122"/>
                <a:ea typeface="黑体" panose="02010609060101010101" pitchFamily="49" charset="-122"/>
              </a:rPr>
              <a:t>    这两段将新闻的价值展现得淋漓尽致，不仅增强了读者的阅读兴趣，其中描述的危险性也让读者不由自主地担心起来。读者会想，首次着舰能不能成功？首次着舰的过程是怎样的？读者有了这样的品读胃口，反映出作品的吸引力所在。虽属插叙，却很有必要。</a:t>
            </a:r>
            <a:endParaRPr lang="zh-CN" altLang="en-US" sz="2600" b="1">
              <a:solidFill>
                <a:srgbClr val="FF0000"/>
              </a:solidFill>
              <a:latin typeface="黑体" panose="02010609060101010101" pitchFamily="49" charset="-122"/>
              <a:ea typeface="黑体" panose="02010609060101010101" pitchFamily="49" charset="-122"/>
            </a:endParaRPr>
          </a:p>
        </p:txBody>
      </p:sp>
      <p:sp>
        <p:nvSpPr>
          <p:cNvPr id="4" name="圆角矩形 3"/>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疑难突破</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a:spLocks noChangeArrowheads="1"/>
          </p:cNvSpPr>
          <p:nvPr/>
        </p:nvSpPr>
        <p:spPr bwMode="auto">
          <a:xfrm>
            <a:off x="252413" y="1123951"/>
            <a:ext cx="8401050" cy="1126462"/>
          </a:xfrm>
          <a:prstGeom prst="rect">
            <a:avLst/>
          </a:prstGeom>
          <a:noFill/>
          <a:ln w="9525">
            <a:noFill/>
            <a:miter lim="800000"/>
          </a:ln>
        </p:spPr>
        <p:txBody>
          <a:bodyPr>
            <a:spAutoFit/>
          </a:bodyPr>
          <a:lstStyle/>
          <a:p>
            <a:pPr eaLnBrk="1" hangingPunct="1">
              <a:lnSpc>
                <a:spcPct val="120000"/>
              </a:lnSpc>
            </a:pPr>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这是一篇振奋人心、凝聚正能量的通讯。请结合文章内容和现实，谈谈你的理解。</a:t>
            </a:r>
            <a:endParaRPr lang="zh-CN" altLang="en-US" sz="2800" b="1">
              <a:latin typeface="黑体" panose="02010609060101010101" pitchFamily="49" charset="-122"/>
              <a:ea typeface="黑体" panose="02010609060101010101" pitchFamily="49" charset="-122"/>
            </a:endParaRPr>
          </a:p>
        </p:txBody>
      </p:sp>
      <p:pic>
        <p:nvPicPr>
          <p:cNvPr id="3" name="Picture 6"/>
          <p:cNvPicPr>
            <a:picLocks noChangeAspect="1" noChangeArrowheads="1"/>
          </p:cNvPicPr>
          <p:nvPr/>
        </p:nvPicPr>
        <p:blipFill>
          <a:blip r:embed="rId2"/>
          <a:stretch>
            <a:fillRect/>
          </a:stretch>
        </p:blipFill>
        <p:spPr bwMode="auto">
          <a:xfrm>
            <a:off x="187326" y="2927351"/>
            <a:ext cx="2174875" cy="3208867"/>
          </a:xfrm>
          <a:prstGeom prst="rect">
            <a:avLst/>
          </a:prstGeom>
          <a:noFill/>
          <a:ln w="9525">
            <a:noFill/>
            <a:miter lim="800000"/>
          </a:ln>
          <a:effectLst/>
        </p:spPr>
      </p:pic>
      <p:grpSp>
        <p:nvGrpSpPr>
          <p:cNvPr id="4" name="组合 4"/>
          <p:cNvGrpSpPr/>
          <p:nvPr/>
        </p:nvGrpSpPr>
        <p:grpSpPr>
          <a:xfrm>
            <a:off x="2785501" y="2927351"/>
            <a:ext cx="5903912" cy="2735806"/>
            <a:chOff x="2801722" y="1924302"/>
            <a:chExt cx="5903366" cy="2382389"/>
          </a:xfrm>
        </p:grpSpPr>
        <p:sp>
          <p:nvSpPr>
            <p:cNvPr id="5" name="圆角矩形标注 4"/>
            <p:cNvSpPr/>
            <p:nvPr/>
          </p:nvSpPr>
          <p:spPr>
            <a:xfrm>
              <a:off x="2801722" y="1968744"/>
              <a:ext cx="5903366" cy="2337947"/>
            </a:xfrm>
            <a:prstGeom prst="wedgeRoundRectCallout">
              <a:avLst>
                <a:gd name="adj1" fmla="val -63649"/>
                <a:gd name="adj2" fmla="val -11763"/>
                <a:gd name="adj3" fmla="val 1666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0000"/>
                </a:solidFill>
              </a:endParaRPr>
            </a:p>
          </p:txBody>
        </p:sp>
        <p:sp>
          <p:nvSpPr>
            <p:cNvPr id="6" name="TextBox 3"/>
            <p:cNvSpPr txBox="1">
              <a:spLocks noChangeArrowheads="1"/>
            </p:cNvSpPr>
            <p:nvPr/>
          </p:nvSpPr>
          <p:spPr bwMode="auto">
            <a:xfrm>
              <a:off x="2948026" y="1924302"/>
              <a:ext cx="5610758" cy="2007899"/>
            </a:xfrm>
            <a:prstGeom prst="rect">
              <a:avLst/>
            </a:prstGeom>
            <a:noFill/>
            <a:ln w="9525">
              <a:noFill/>
              <a:miter lim="800000"/>
            </a:ln>
          </p:spPr>
          <p:txBody>
            <a:bodyPr>
              <a:spAutoFit/>
            </a:bodyPr>
            <a:lstStyle/>
            <a:p>
              <a:pPr eaLnBrk="1" hangingPunct="1"/>
              <a:r>
                <a:rPr lang="zh-CN" altLang="en-US" sz="2800" b="1">
                  <a:solidFill>
                    <a:srgbClr val="6600FF"/>
                  </a:solidFill>
                  <a:latin typeface="楷体" panose="02010609060101010101" pitchFamily="49" charset="-122"/>
                  <a:ea typeface="楷体" panose="02010609060101010101" pitchFamily="49" charset="-122"/>
                </a:rPr>
                <a:t>    鸦片战争以来，由于落后于人，中华民族先后遭受到帝国主义国家的侵略，经历了百年屈辱。惨痛的历史教训让中国人民懂得了“落后就要挨打”的道理，富国强兵，一直是中国人民的梦想。</a:t>
              </a:r>
              <a:endParaRPr lang="zh-CN" altLang="en-US" sz="2800" b="1">
                <a:solidFill>
                  <a:srgbClr val="6600FF"/>
                </a:solidFill>
                <a:latin typeface="楷体" panose="02010609060101010101" pitchFamily="49" charset="-122"/>
                <a:ea typeface="楷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4"/>
          <p:cNvPicPr>
            <a:picLocks noChangeAspect="1" noChangeArrowheads="1"/>
          </p:cNvPicPr>
          <p:nvPr/>
        </p:nvPicPr>
        <p:blipFill>
          <a:blip r:embed="rId2"/>
          <a:stretch>
            <a:fillRect/>
          </a:stretch>
        </p:blipFill>
        <p:spPr bwMode="auto">
          <a:xfrm>
            <a:off x="7107239" y="1824567"/>
            <a:ext cx="1882775" cy="2895600"/>
          </a:xfrm>
          <a:prstGeom prst="rect">
            <a:avLst/>
          </a:prstGeom>
          <a:noFill/>
          <a:ln w="9525">
            <a:noFill/>
            <a:miter lim="800000"/>
          </a:ln>
          <a:effectLst/>
        </p:spPr>
      </p:pic>
      <p:grpSp>
        <p:nvGrpSpPr>
          <p:cNvPr id="3" name="组合 2"/>
          <p:cNvGrpSpPr/>
          <p:nvPr/>
        </p:nvGrpSpPr>
        <p:grpSpPr>
          <a:xfrm>
            <a:off x="659438" y="2276872"/>
            <a:ext cx="5902325" cy="2246770"/>
            <a:chOff x="2801722" y="1924302"/>
            <a:chExt cx="5903366" cy="2246770"/>
          </a:xfrm>
        </p:grpSpPr>
        <p:sp>
          <p:nvSpPr>
            <p:cNvPr id="4" name="圆角矩形标注 3"/>
            <p:cNvSpPr/>
            <p:nvPr/>
          </p:nvSpPr>
          <p:spPr>
            <a:xfrm>
              <a:off x="2801722" y="1968761"/>
              <a:ext cx="5903366" cy="2202311"/>
            </a:xfrm>
            <a:prstGeom prst="wedgeRoundRectCallout">
              <a:avLst>
                <a:gd name="adj1" fmla="val 60267"/>
                <a:gd name="adj2" fmla="val 4474"/>
                <a:gd name="adj3" fmla="val 1666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0000"/>
                </a:solidFill>
              </a:endParaRPr>
            </a:p>
          </p:txBody>
        </p:sp>
        <p:sp>
          <p:nvSpPr>
            <p:cNvPr id="5" name="TextBox 4"/>
            <p:cNvSpPr txBox="1">
              <a:spLocks noChangeArrowheads="1"/>
            </p:cNvSpPr>
            <p:nvPr/>
          </p:nvSpPr>
          <p:spPr bwMode="auto">
            <a:xfrm>
              <a:off x="2948026" y="1924302"/>
              <a:ext cx="5610758" cy="1685420"/>
            </a:xfrm>
            <a:prstGeom prst="rect">
              <a:avLst/>
            </a:prstGeom>
            <a:noFill/>
            <a:ln w="9525">
              <a:noFill/>
              <a:miter lim="800000"/>
            </a:ln>
          </p:spPr>
          <p:txBody>
            <a:bodyPr>
              <a:spAutoFit/>
            </a:bodyPr>
            <a:lstStyle/>
            <a:p>
              <a:pPr eaLnBrk="1" hangingPunct="1"/>
              <a:r>
                <a:rPr lang="zh-CN" altLang="en-US" sz="2800" b="1">
                  <a:solidFill>
                    <a:srgbClr val="6600FF"/>
                  </a:solidFill>
                  <a:latin typeface="楷体" panose="02010609060101010101" pitchFamily="49" charset="-122"/>
                  <a:ea typeface="楷体" panose="02010609060101010101" pitchFamily="49" charset="-122"/>
                </a:rPr>
                <a:t>    这篇文章向我们介绍了“辽宁舰”舰载机首次着舰并获得成功的过程，这是中国人民在富国强兵的道路上取得的一次大胜利，所以振奋人心。</a:t>
              </a:r>
              <a:endParaRPr lang="zh-CN" altLang="en-US" sz="2800" b="1">
                <a:solidFill>
                  <a:srgbClr val="6600FF"/>
                </a:solidFill>
                <a:latin typeface="楷体" panose="02010609060101010101" pitchFamily="49" charset="-122"/>
                <a:ea typeface="楷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1"/>
          <p:cNvSpPr>
            <a:spLocks noChangeArrowheads="1"/>
          </p:cNvSpPr>
          <p:nvPr/>
        </p:nvSpPr>
        <p:spPr bwMode="auto">
          <a:xfrm>
            <a:off x="1259632" y="2132856"/>
            <a:ext cx="6840760" cy="233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30000"/>
              </a:lnSpc>
              <a:defRPr/>
            </a:pPr>
            <a:r>
              <a:rPr lang="en-US" altLang="zh-CN" sz="2800" b="1" smtClean="0">
                <a:latin typeface="+mn-ea"/>
                <a:ea typeface="+mn-ea"/>
              </a:rPr>
              <a:t>    2012</a:t>
            </a:r>
            <a:r>
              <a:rPr lang="zh-CN" altLang="en-US" sz="2800" b="1">
                <a:latin typeface="+mn-ea"/>
                <a:ea typeface="+mn-ea"/>
              </a:rPr>
              <a:t>年</a:t>
            </a:r>
            <a:r>
              <a:rPr lang="en-US" altLang="zh-CN" sz="2800" b="1">
                <a:latin typeface="+mn-ea"/>
                <a:ea typeface="+mn-ea"/>
              </a:rPr>
              <a:t>11</a:t>
            </a:r>
            <a:r>
              <a:rPr lang="zh-CN" altLang="en-US" sz="2800" b="1">
                <a:latin typeface="+mn-ea"/>
                <a:ea typeface="+mn-ea"/>
              </a:rPr>
              <a:t>月</a:t>
            </a:r>
            <a:r>
              <a:rPr lang="en-US" altLang="zh-CN" sz="2800" b="1">
                <a:latin typeface="+mn-ea"/>
                <a:ea typeface="+mn-ea"/>
              </a:rPr>
              <a:t>23</a:t>
            </a:r>
            <a:r>
              <a:rPr lang="zh-CN" altLang="en-US" sz="2800" b="1">
                <a:latin typeface="+mn-ea"/>
                <a:ea typeface="+mn-ea"/>
              </a:rPr>
              <a:t>日，备受瞩目的中国航母舰载战斗机首次着舰进入最关键时刻，这艘举世期待的航母就是</a:t>
            </a:r>
            <a:r>
              <a:rPr lang="zh-CN" altLang="en-US" sz="2800" b="1">
                <a:latin typeface="+mn-ea"/>
              </a:rPr>
              <a:t>中国首艘真正意义上的航母</a:t>
            </a:r>
            <a:r>
              <a:rPr lang="en-US" altLang="zh-CN" sz="2800" b="1">
                <a:latin typeface="+mn-ea"/>
              </a:rPr>
              <a:t>——</a:t>
            </a:r>
            <a:r>
              <a:rPr lang="zh-CN" altLang="en-US" sz="2800" b="1">
                <a:latin typeface="+mn-ea"/>
              </a:rPr>
              <a:t>辽宁舰</a:t>
            </a:r>
            <a:r>
              <a:rPr lang="zh-CN" altLang="en-US" sz="2800" b="1">
                <a:latin typeface="+mn-ea"/>
                <a:ea typeface="+mn-ea"/>
              </a:rPr>
              <a:t>。</a:t>
            </a:r>
            <a:endParaRPr lang="zh-CN" altLang="en-US" sz="2800" b="1">
              <a:latin typeface="+mn-ea"/>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2720976" y="1816101"/>
            <a:ext cx="5903913" cy="2765027"/>
            <a:chOff x="2801722" y="1924302"/>
            <a:chExt cx="5903366" cy="2677656"/>
          </a:xfrm>
        </p:grpSpPr>
        <p:sp>
          <p:nvSpPr>
            <p:cNvPr id="3" name="圆角矩形标注 2"/>
            <p:cNvSpPr/>
            <p:nvPr/>
          </p:nvSpPr>
          <p:spPr>
            <a:xfrm>
              <a:off x="2801722" y="1968744"/>
              <a:ext cx="5903366" cy="2633214"/>
            </a:xfrm>
            <a:prstGeom prst="wedgeRoundRectCallout">
              <a:avLst>
                <a:gd name="adj1" fmla="val -62162"/>
                <a:gd name="adj2" fmla="val 9771"/>
                <a:gd name="adj3" fmla="val 1666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0000"/>
                </a:solidFill>
              </a:endParaRPr>
            </a:p>
          </p:txBody>
        </p:sp>
        <p:sp>
          <p:nvSpPr>
            <p:cNvPr id="4" name="TextBox 4"/>
            <p:cNvSpPr txBox="1">
              <a:spLocks noChangeArrowheads="1"/>
            </p:cNvSpPr>
            <p:nvPr/>
          </p:nvSpPr>
          <p:spPr bwMode="auto">
            <a:xfrm>
              <a:off x="2948026" y="1924302"/>
              <a:ext cx="5610758" cy="2007899"/>
            </a:xfrm>
            <a:prstGeom prst="rect">
              <a:avLst/>
            </a:prstGeom>
            <a:noFill/>
            <a:ln w="9525">
              <a:noFill/>
              <a:miter lim="800000"/>
            </a:ln>
          </p:spPr>
          <p:txBody>
            <a:bodyPr>
              <a:spAutoFit/>
            </a:bodyPr>
            <a:lstStyle/>
            <a:p>
              <a:pPr eaLnBrk="1" hangingPunct="1"/>
              <a:r>
                <a:rPr lang="zh-CN" altLang="en-US" sz="2800" b="1">
                  <a:solidFill>
                    <a:srgbClr val="6600FF"/>
                  </a:solidFill>
                  <a:latin typeface="楷体" panose="02010609060101010101" pitchFamily="49" charset="-122"/>
                  <a:ea typeface="楷体" panose="02010609060101010101" pitchFamily="49" charset="-122"/>
                </a:rPr>
                <a:t>    这篇文章让我们看到我国在富国强兵的道路上取得了巨大进步，增强了中华民族的自豪感，增强了中国人民坚持党的领导、坚持社会主义道路的信心，增强了中华民族的凝聚力。</a:t>
              </a:r>
              <a:endParaRPr lang="zh-CN" altLang="en-US" sz="2800" b="1">
                <a:solidFill>
                  <a:srgbClr val="6600FF"/>
                </a:solidFill>
                <a:latin typeface="楷体" panose="02010609060101010101" pitchFamily="49" charset="-122"/>
                <a:ea typeface="楷体" panose="02010609060101010101" pitchFamily="49" charset="-122"/>
              </a:endParaRPr>
            </a:p>
          </p:txBody>
        </p:sp>
      </p:grpSp>
      <p:pic>
        <p:nvPicPr>
          <p:cNvPr id="5" name="Picture 5"/>
          <p:cNvPicPr>
            <a:picLocks noChangeAspect="1" noChangeArrowheads="1"/>
          </p:cNvPicPr>
          <p:nvPr/>
        </p:nvPicPr>
        <p:blipFill>
          <a:blip r:embed="rId2"/>
          <a:stretch>
            <a:fillRect/>
          </a:stretch>
        </p:blipFill>
        <p:spPr bwMode="auto">
          <a:xfrm>
            <a:off x="349250" y="2262717"/>
            <a:ext cx="1639888" cy="2895600"/>
          </a:xfrm>
          <a:prstGeom prst="rect">
            <a:avLst/>
          </a:prstGeom>
          <a:noFill/>
          <a:ln w="9525">
            <a:noFill/>
            <a:miter lim="800000"/>
          </a:ln>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7"/>
          <p:cNvSpPr txBox="1">
            <a:spLocks noChangeArrowheads="1"/>
          </p:cNvSpPr>
          <p:nvPr/>
        </p:nvSpPr>
        <p:spPr bwMode="auto">
          <a:xfrm>
            <a:off x="1101105" y="2437510"/>
            <a:ext cx="677108" cy="3280833"/>
          </a:xfrm>
          <a:prstGeom prst="rect">
            <a:avLst/>
          </a:prstGeom>
          <a:noFill/>
          <a:ln w="9525">
            <a:noFill/>
            <a:miter lim="800000"/>
          </a:ln>
        </p:spPr>
        <p:txBody>
          <a:bodyPr vert="eaVert">
            <a:spAutoFit/>
          </a:bodyPr>
          <a:lstStyle/>
          <a:p>
            <a:pPr algn="ctr" eaLnBrk="1" hangingPunct="1"/>
            <a:r>
              <a:rPr lang="zh-CN" altLang="en-US" sz="3200" b="1">
                <a:solidFill>
                  <a:srgbClr val="FF0000"/>
                </a:solidFill>
                <a:latin typeface="黑体" panose="02010609060101010101" pitchFamily="49" charset="-122"/>
                <a:ea typeface="黑体" panose="02010609060101010101" pitchFamily="49" charset="-122"/>
              </a:rPr>
              <a:t>一着惊海天</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3" name="左大括号 2"/>
          <p:cNvSpPr/>
          <p:nvPr/>
        </p:nvSpPr>
        <p:spPr>
          <a:xfrm>
            <a:off x="1922301" y="3084207"/>
            <a:ext cx="210430" cy="2218246"/>
          </a:xfrm>
          <a:prstGeom prst="leftBrace">
            <a:avLst>
              <a:gd name="adj1" fmla="val 67139"/>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a:p>
        </p:txBody>
      </p:sp>
      <p:sp>
        <p:nvSpPr>
          <p:cNvPr id="4" name="TextBox 3"/>
          <p:cNvSpPr txBox="1">
            <a:spLocks noChangeArrowheads="1"/>
          </p:cNvSpPr>
          <p:nvPr/>
        </p:nvSpPr>
        <p:spPr bwMode="auto">
          <a:xfrm>
            <a:off x="2132731" y="3024683"/>
            <a:ext cx="4130427" cy="523220"/>
          </a:xfrm>
          <a:prstGeom prst="rect">
            <a:avLst/>
          </a:prstGeom>
          <a:noFill/>
          <a:ln w="9525">
            <a:noFill/>
            <a:miter lim="800000"/>
          </a:ln>
        </p:spPr>
        <p:txBody>
          <a:bodyPr wrap="square">
            <a:spAutoFit/>
          </a:bodyPr>
          <a:lstStyle/>
          <a:p>
            <a:pPr eaLnBrk="1" hangingPunct="1"/>
            <a:r>
              <a:rPr lang="zh-CN" altLang="en-US" sz="2800" b="1" smtClean="0">
                <a:latin typeface="黑体" panose="02010609060101010101" pitchFamily="49" charset="-122"/>
                <a:ea typeface="黑体" panose="02010609060101010101" pitchFamily="49" charset="-122"/>
              </a:rPr>
              <a:t>着陆前准备</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一丝不苟</a:t>
            </a:r>
            <a:endParaRPr lang="zh-CN" altLang="en-US" sz="2800" b="1">
              <a:latin typeface="黑体" panose="02010609060101010101" pitchFamily="49" charset="-122"/>
              <a:ea typeface="黑体" panose="02010609060101010101" pitchFamily="49" charset="-122"/>
            </a:endParaRPr>
          </a:p>
        </p:txBody>
      </p:sp>
      <p:sp>
        <p:nvSpPr>
          <p:cNvPr id="5" name="TextBox 4"/>
          <p:cNvSpPr txBox="1">
            <a:spLocks noChangeArrowheads="1"/>
          </p:cNvSpPr>
          <p:nvPr/>
        </p:nvSpPr>
        <p:spPr bwMode="auto">
          <a:xfrm>
            <a:off x="2132731" y="3816317"/>
            <a:ext cx="4789660" cy="523220"/>
          </a:xfrm>
          <a:prstGeom prst="rect">
            <a:avLst/>
          </a:prstGeom>
          <a:noFill/>
          <a:ln w="9525">
            <a:noFill/>
            <a:miter lim="800000"/>
          </a:ln>
        </p:spPr>
        <p:txBody>
          <a:bodyPr wrap="square">
            <a:spAutoFit/>
          </a:bodyPr>
          <a:lstStyle/>
          <a:p>
            <a:pPr eaLnBrk="1" hangingPunct="1"/>
            <a:r>
              <a:rPr lang="zh-CN" altLang="en-US" sz="2800" b="1" smtClean="0">
                <a:latin typeface="黑体" panose="02010609060101010101" pitchFamily="49" charset="-122"/>
                <a:ea typeface="黑体" panose="02010609060101010101" pitchFamily="49" charset="-122"/>
              </a:rPr>
              <a:t>着陆的过程</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气氛紧张</a:t>
            </a:r>
            <a:endParaRPr lang="zh-CN" altLang="en-US" sz="2800" b="1">
              <a:latin typeface="黑体" panose="02010609060101010101" pitchFamily="49" charset="-122"/>
              <a:ea typeface="黑体" panose="02010609060101010101" pitchFamily="49" charset="-122"/>
            </a:endParaRPr>
          </a:p>
        </p:txBody>
      </p:sp>
      <p:sp>
        <p:nvSpPr>
          <p:cNvPr id="6" name="右大括号 5"/>
          <p:cNvSpPr/>
          <p:nvPr/>
        </p:nvSpPr>
        <p:spPr>
          <a:xfrm>
            <a:off x="6407174" y="3084207"/>
            <a:ext cx="169862" cy="2099198"/>
          </a:xfrm>
          <a:prstGeom prst="rightBrace">
            <a:avLst>
              <a:gd name="adj1" fmla="val 26018"/>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7" name="TextBox 6"/>
          <p:cNvSpPr txBox="1">
            <a:spLocks noChangeArrowheads="1"/>
          </p:cNvSpPr>
          <p:nvPr/>
        </p:nvSpPr>
        <p:spPr bwMode="auto">
          <a:xfrm>
            <a:off x="6717028" y="2710678"/>
            <a:ext cx="1169551" cy="2861733"/>
          </a:xfrm>
          <a:prstGeom prst="rect">
            <a:avLst/>
          </a:prstGeom>
          <a:noFill/>
          <a:ln w="9525">
            <a:noFill/>
            <a:miter lim="800000"/>
          </a:ln>
        </p:spPr>
        <p:txBody>
          <a:bodyPr vert="eaVert">
            <a:spAutoFit/>
          </a:bodyPr>
          <a:lstStyle/>
          <a:p>
            <a:pPr algn="ctr" eaLnBrk="1" hangingPunct="1"/>
            <a:r>
              <a:rPr lang="zh-CN" altLang="en-US" sz="3200" b="1" smtClean="0">
                <a:solidFill>
                  <a:srgbClr val="FF0000"/>
                </a:solidFill>
                <a:latin typeface="黑体" panose="02010609060101010101" pitchFamily="49" charset="-122"/>
                <a:ea typeface="黑体" panose="02010609060101010101" pitchFamily="49" charset="-122"/>
              </a:rPr>
              <a:t>惊心动魄</a:t>
            </a:r>
            <a:endParaRPr lang="en-US" altLang="zh-CN" sz="3200" b="1" smtClean="0">
              <a:solidFill>
                <a:srgbClr val="FF0000"/>
              </a:solidFill>
              <a:latin typeface="黑体" panose="02010609060101010101" pitchFamily="49" charset="-122"/>
              <a:ea typeface="黑体" panose="02010609060101010101" pitchFamily="49" charset="-122"/>
            </a:endParaRPr>
          </a:p>
          <a:p>
            <a:pPr algn="ctr" eaLnBrk="1" hangingPunct="1"/>
            <a:r>
              <a:rPr lang="zh-CN" altLang="en-US" sz="3200" b="1" smtClean="0">
                <a:solidFill>
                  <a:srgbClr val="FF0000"/>
                </a:solidFill>
                <a:latin typeface="黑体" panose="02010609060101010101" pitchFamily="49" charset="-122"/>
                <a:ea typeface="黑体" panose="02010609060101010101" pitchFamily="49" charset="-122"/>
              </a:rPr>
              <a:t>充满自豪感</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10" name="TextBox 9"/>
          <p:cNvSpPr txBox="1">
            <a:spLocks noChangeArrowheads="1"/>
          </p:cNvSpPr>
          <p:nvPr/>
        </p:nvSpPr>
        <p:spPr bwMode="auto">
          <a:xfrm>
            <a:off x="2132731" y="4509661"/>
            <a:ext cx="4562475" cy="573042"/>
          </a:xfrm>
          <a:prstGeom prst="rect">
            <a:avLst/>
          </a:prstGeom>
          <a:noFill/>
          <a:ln w="9525">
            <a:noFill/>
            <a:miter lim="800000"/>
          </a:ln>
        </p:spPr>
        <p:txBody>
          <a:bodyPr wrap="square">
            <a:spAutoFit/>
          </a:bodyPr>
          <a:lstStyle/>
          <a:p>
            <a:pPr eaLnBrk="1" hangingPunct="1">
              <a:lnSpc>
                <a:spcPct val="130000"/>
              </a:lnSpc>
            </a:pPr>
            <a:r>
              <a:rPr lang="zh-CN" altLang="en-US" sz="2800" b="1" smtClean="0">
                <a:latin typeface="黑体" panose="02010609060101010101" pitchFamily="49" charset="-122"/>
                <a:ea typeface="黑体" panose="02010609060101010101" pitchFamily="49" charset="-122"/>
              </a:rPr>
              <a:t>着舰后</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激动万分</a:t>
            </a:r>
            <a:endParaRPr lang="en-US" altLang="zh-CN" sz="2800" b="1">
              <a:latin typeface="黑体" panose="02010609060101010101" pitchFamily="49" charset="-122"/>
              <a:ea typeface="黑体" panose="02010609060101010101" pitchFamily="49" charset="-122"/>
            </a:endParaRPr>
          </a:p>
        </p:txBody>
      </p:sp>
      <p:sp>
        <p:nvSpPr>
          <p:cNvPr id="14" name="圆角矩形 13"/>
          <p:cNvSpPr/>
          <p:nvPr/>
        </p:nvSpPr>
        <p:spPr>
          <a:xfrm>
            <a:off x="3333848" y="1117248"/>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6"/>
          <p:cNvSpPr txBox="1">
            <a:spLocks noChangeArrowheads="1"/>
          </p:cNvSpPr>
          <p:nvPr/>
        </p:nvSpPr>
        <p:spPr bwMode="auto">
          <a:xfrm>
            <a:off x="3455317" y="1210757"/>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结构脉络</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nodeType="afterGroup">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6"/>
          <p:cNvSpPr>
            <a:spLocks noChangeArrowheads="1"/>
          </p:cNvSpPr>
          <p:nvPr/>
        </p:nvSpPr>
        <p:spPr bwMode="auto">
          <a:xfrm>
            <a:off x="1115616" y="2780928"/>
            <a:ext cx="6768752" cy="2456057"/>
          </a:xfrm>
          <a:prstGeom prst="rect">
            <a:avLst/>
          </a:prstGeom>
          <a:noFill/>
          <a:ln w="9525">
            <a:noFill/>
            <a:miter lim="800000"/>
          </a:ln>
        </p:spPr>
        <p:txBody>
          <a:bodyPr wrap="square">
            <a:spAutoFit/>
          </a:bodyPr>
          <a:lstStyle/>
          <a:p>
            <a:pPr>
              <a:lnSpc>
                <a:spcPct val="120000"/>
              </a:lnSpc>
            </a:pPr>
            <a:r>
              <a:rPr lang="zh-CN" altLang="en-US" sz="3200" b="1" smtClean="0">
                <a:latin typeface="黑体" panose="02010609060101010101" pitchFamily="49" charset="-122"/>
                <a:ea typeface="黑体" panose="02010609060101010101" pitchFamily="49" charset="-122"/>
              </a:rPr>
              <a:t>    本文</a:t>
            </a:r>
            <a:r>
              <a:rPr lang="zh-CN" altLang="en-US" sz="3200" b="1">
                <a:latin typeface="黑体" panose="02010609060101010101" pitchFamily="49" charset="-122"/>
                <a:ea typeface="黑体" panose="02010609060101010101" pitchFamily="49" charset="-122"/>
              </a:rPr>
              <a:t>生动地再现了我国航母舰载战斗机首架次成功着舰这一具有历史意义的事件，流露出作者强烈的自豪感和爱国情怀。</a:t>
            </a:r>
            <a:endParaRPr lang="zh-CN" altLang="en-US" sz="3200" b="1">
              <a:latin typeface="黑体" panose="02010609060101010101" pitchFamily="49" charset="-122"/>
              <a:ea typeface="黑体" panose="02010609060101010101" pitchFamily="49" charset="-122"/>
            </a:endParaRPr>
          </a:p>
        </p:txBody>
      </p:sp>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主旨归纳</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课堂小练</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矩形 3"/>
          <p:cNvSpPr/>
          <p:nvPr/>
        </p:nvSpPr>
        <p:spPr>
          <a:xfrm>
            <a:off x="575048" y="1916832"/>
            <a:ext cx="7309320" cy="2400657"/>
          </a:xfrm>
          <a:prstGeom prst="rect">
            <a:avLst/>
          </a:prstGeom>
        </p:spPr>
        <p:txBody>
          <a:bodyPr wrap="square">
            <a:spAutoFit/>
          </a:bodyPr>
          <a:lstStyle/>
          <a:p>
            <a:pPr>
              <a:lnSpc>
                <a:spcPct val="150000"/>
              </a:lnSpc>
            </a:pPr>
            <a:r>
              <a:rPr lang="en-US" altLang="zh-CN" sz="2000" b="1" smtClean="0">
                <a:latin typeface="+mn-ea"/>
              </a:rPr>
              <a:t>1.</a:t>
            </a:r>
            <a:r>
              <a:rPr lang="zh-CN" altLang="zh-CN" sz="2000" b="1" smtClean="0">
                <a:latin typeface="+mn-ea"/>
              </a:rPr>
              <a:t>下列加</a:t>
            </a:r>
            <a:r>
              <a:rPr lang="zh-CN" altLang="en-US" sz="2000" b="1" smtClean="0">
                <a:latin typeface="+mn-ea"/>
              </a:rPr>
              <a:t>线</a:t>
            </a:r>
            <a:r>
              <a:rPr lang="zh-CN" altLang="zh-CN" sz="2000" b="1" smtClean="0">
                <a:latin typeface="+mn-ea"/>
              </a:rPr>
              <a:t>字的注音全部正确的一项是（</a:t>
            </a:r>
            <a:r>
              <a:rPr lang="en-US" altLang="zh-CN" sz="2000" b="1" smtClean="0">
                <a:latin typeface="+mn-ea"/>
              </a:rPr>
              <a:t>    </a:t>
            </a:r>
            <a:r>
              <a:rPr lang="zh-CN" altLang="zh-CN" sz="2000" b="1" smtClean="0">
                <a:latin typeface="+mn-ea"/>
              </a:rPr>
              <a:t>）</a:t>
            </a:r>
            <a:endParaRPr lang="zh-CN" altLang="zh-CN" sz="2000" b="1" smtClean="0">
              <a:latin typeface="+mn-ea"/>
            </a:endParaRPr>
          </a:p>
          <a:p>
            <a:pPr>
              <a:lnSpc>
                <a:spcPct val="150000"/>
              </a:lnSpc>
            </a:pPr>
            <a:r>
              <a:rPr lang="en-US" altLang="zh-CN" sz="2000" b="1" smtClean="0">
                <a:latin typeface="+mn-ea"/>
              </a:rPr>
              <a:t>A.</a:t>
            </a:r>
            <a:r>
              <a:rPr lang="zh-CN" altLang="zh-CN" sz="2000" b="1" smtClean="0">
                <a:latin typeface="+mn-ea"/>
              </a:rPr>
              <a:t>澎</a:t>
            </a:r>
            <a:r>
              <a:rPr lang="zh-CN" altLang="zh-CN" sz="2000" b="1" u="sng" smtClean="0">
                <a:latin typeface="+mn-ea"/>
              </a:rPr>
              <a:t>湃</a:t>
            </a:r>
            <a:r>
              <a:rPr lang="zh-CN" altLang="zh-CN" sz="2000" b="1" smtClean="0">
                <a:latin typeface="+mn-ea"/>
              </a:rPr>
              <a:t>（</a:t>
            </a:r>
            <a:r>
              <a:rPr lang="en-US" altLang="zh-CN" sz="2000" b="1" smtClean="0">
                <a:latin typeface="+mn-ea"/>
              </a:rPr>
              <a:t>b</a:t>
            </a:r>
            <a:r>
              <a:rPr lang="zh-CN" altLang="zh-CN" sz="2000" b="1" smtClean="0">
                <a:latin typeface="+mn-ea"/>
              </a:rPr>
              <a:t>à</a:t>
            </a:r>
            <a:r>
              <a:rPr lang="en-US" altLang="zh-CN" sz="2000" b="1" err="1" smtClean="0">
                <a:latin typeface="+mn-ea"/>
              </a:rPr>
              <a:t>i</a:t>
            </a:r>
            <a:r>
              <a:rPr lang="zh-CN" altLang="zh-CN" sz="2000" b="1" smtClean="0">
                <a:latin typeface="+mn-ea"/>
              </a:rPr>
              <a:t>）</a:t>
            </a:r>
            <a:r>
              <a:rPr lang="en-US" altLang="zh-CN" sz="2000" b="1" smtClean="0">
                <a:latin typeface="+mn-ea"/>
              </a:rPr>
              <a:t>  </a:t>
            </a:r>
            <a:r>
              <a:rPr lang="zh-CN" altLang="zh-CN" sz="2000" b="1" smtClean="0">
                <a:latin typeface="+mn-ea"/>
              </a:rPr>
              <a:t>咆</a:t>
            </a:r>
            <a:r>
              <a:rPr lang="zh-CN" altLang="zh-CN" sz="2000" b="1" u="sng" smtClean="0">
                <a:latin typeface="+mn-ea"/>
              </a:rPr>
              <a:t>哮</a:t>
            </a:r>
            <a:r>
              <a:rPr lang="zh-CN" altLang="zh-CN" sz="2000" b="1" smtClean="0">
                <a:latin typeface="+mn-ea"/>
              </a:rPr>
              <a:t>（</a:t>
            </a:r>
            <a:r>
              <a:rPr lang="en-US" altLang="zh-CN" sz="2000" b="1" smtClean="0">
                <a:latin typeface="+mn-ea"/>
              </a:rPr>
              <a:t>xi</a:t>
            </a:r>
            <a:r>
              <a:rPr lang="zh-CN" altLang="zh-CN" sz="2000" b="1" smtClean="0">
                <a:latin typeface="+mn-ea"/>
              </a:rPr>
              <a:t>à</a:t>
            </a:r>
            <a:r>
              <a:rPr lang="en-US" altLang="zh-CN" sz="2000" b="1" smtClean="0">
                <a:latin typeface="+mn-ea"/>
              </a:rPr>
              <a:t>o</a:t>
            </a:r>
            <a:r>
              <a:rPr lang="zh-CN" altLang="zh-CN" sz="2000" b="1" smtClean="0">
                <a:latin typeface="+mn-ea"/>
              </a:rPr>
              <a:t>）</a:t>
            </a:r>
            <a:r>
              <a:rPr lang="en-US" altLang="zh-CN" sz="2000" b="1" smtClean="0">
                <a:latin typeface="+mn-ea"/>
              </a:rPr>
              <a:t>   </a:t>
            </a:r>
            <a:r>
              <a:rPr lang="zh-CN" altLang="zh-CN" sz="2000" b="1" u="sng" smtClean="0">
                <a:latin typeface="+mn-ea"/>
              </a:rPr>
              <a:t>殚</a:t>
            </a:r>
            <a:r>
              <a:rPr lang="zh-CN" altLang="zh-CN" sz="2000" b="1" smtClean="0">
                <a:latin typeface="+mn-ea"/>
              </a:rPr>
              <a:t>精竭虑（</a:t>
            </a:r>
            <a:r>
              <a:rPr lang="en-US" altLang="zh-CN" sz="2000" b="1" smtClean="0">
                <a:latin typeface="+mn-ea"/>
              </a:rPr>
              <a:t>d</a:t>
            </a:r>
            <a:r>
              <a:rPr lang="zh-CN" altLang="zh-CN" sz="2000" b="1" smtClean="0">
                <a:latin typeface="+mn-ea"/>
              </a:rPr>
              <a:t>ā</a:t>
            </a:r>
            <a:r>
              <a:rPr lang="en-US" altLang="zh-CN" sz="2000" b="1" smtClean="0">
                <a:latin typeface="+mn-ea"/>
              </a:rPr>
              <a:t>n</a:t>
            </a:r>
            <a:r>
              <a:rPr lang="zh-CN" altLang="zh-CN" sz="2000" b="1" smtClean="0">
                <a:latin typeface="+mn-ea"/>
              </a:rPr>
              <a:t>）</a:t>
            </a:r>
            <a:endParaRPr lang="zh-CN" altLang="zh-CN" sz="2000" b="1" smtClean="0">
              <a:latin typeface="+mn-ea"/>
            </a:endParaRPr>
          </a:p>
          <a:p>
            <a:pPr>
              <a:lnSpc>
                <a:spcPct val="150000"/>
              </a:lnSpc>
            </a:pPr>
            <a:r>
              <a:rPr lang="en-US" altLang="zh-CN" sz="2000" b="1" smtClean="0">
                <a:latin typeface="+mn-ea"/>
              </a:rPr>
              <a:t>B.</a:t>
            </a:r>
            <a:r>
              <a:rPr lang="zh-CN" altLang="zh-CN" sz="2000" b="1" u="sng" smtClean="0">
                <a:latin typeface="+mn-ea"/>
              </a:rPr>
              <a:t>桅</a:t>
            </a:r>
            <a:r>
              <a:rPr lang="zh-CN" altLang="zh-CN" sz="2000" b="1" smtClean="0">
                <a:latin typeface="+mn-ea"/>
              </a:rPr>
              <a:t>杆（</a:t>
            </a:r>
            <a:r>
              <a:rPr lang="en-US" altLang="zh-CN" sz="2000" b="1" smtClean="0">
                <a:latin typeface="+mn-ea"/>
              </a:rPr>
              <a:t>w</a:t>
            </a:r>
            <a:r>
              <a:rPr lang="zh-CN" altLang="zh-CN" sz="2000" b="1" smtClean="0">
                <a:latin typeface="+mn-ea"/>
              </a:rPr>
              <a:t>é</a:t>
            </a:r>
            <a:r>
              <a:rPr lang="en-US" altLang="zh-CN" sz="2000" b="1" err="1" smtClean="0">
                <a:latin typeface="+mn-ea"/>
              </a:rPr>
              <a:t>i</a:t>
            </a:r>
            <a:r>
              <a:rPr lang="zh-CN" altLang="zh-CN" sz="2000" b="1" smtClean="0">
                <a:latin typeface="+mn-ea"/>
              </a:rPr>
              <a:t>）</a:t>
            </a:r>
            <a:r>
              <a:rPr lang="en-US" altLang="zh-CN" sz="2000" b="1" smtClean="0">
                <a:latin typeface="+mn-ea"/>
              </a:rPr>
              <a:t>  </a:t>
            </a:r>
            <a:r>
              <a:rPr lang="zh-CN" altLang="zh-CN" sz="2000" b="1" u="sng" smtClean="0">
                <a:latin typeface="+mn-ea"/>
              </a:rPr>
              <a:t>娴</a:t>
            </a:r>
            <a:r>
              <a:rPr lang="zh-CN" altLang="zh-CN" sz="2000" b="1" smtClean="0">
                <a:latin typeface="+mn-ea"/>
              </a:rPr>
              <a:t>熟（</a:t>
            </a:r>
            <a:r>
              <a:rPr lang="en-US" altLang="zh-CN" sz="2000" b="1" smtClean="0">
                <a:latin typeface="+mn-ea"/>
              </a:rPr>
              <a:t>xi</a:t>
            </a:r>
            <a:r>
              <a:rPr lang="zh-CN" altLang="zh-CN" sz="2000" b="1" smtClean="0">
                <a:latin typeface="+mn-ea"/>
              </a:rPr>
              <a:t>á</a:t>
            </a:r>
            <a:r>
              <a:rPr lang="en-US" altLang="zh-CN" sz="2000" b="1" smtClean="0">
                <a:latin typeface="+mn-ea"/>
              </a:rPr>
              <a:t>n</a:t>
            </a:r>
            <a:r>
              <a:rPr lang="zh-CN" altLang="zh-CN" sz="2000" b="1" smtClean="0">
                <a:latin typeface="+mn-ea"/>
              </a:rPr>
              <a:t>）</a:t>
            </a:r>
            <a:r>
              <a:rPr lang="en-US" altLang="zh-CN" sz="2000" b="1" smtClean="0">
                <a:latin typeface="+mn-ea"/>
              </a:rPr>
              <a:t>   </a:t>
            </a:r>
            <a:r>
              <a:rPr lang="zh-CN" altLang="zh-CN" sz="2000" b="1" smtClean="0">
                <a:latin typeface="+mn-ea"/>
              </a:rPr>
              <a:t>一丝不</a:t>
            </a:r>
            <a:r>
              <a:rPr lang="zh-CN" altLang="zh-CN" sz="2000" b="1" u="sng" smtClean="0">
                <a:latin typeface="+mn-ea"/>
              </a:rPr>
              <a:t>苟</a:t>
            </a:r>
            <a:r>
              <a:rPr lang="zh-CN" altLang="zh-CN" sz="2000" b="1" smtClean="0">
                <a:latin typeface="+mn-ea"/>
              </a:rPr>
              <a:t>（</a:t>
            </a:r>
            <a:r>
              <a:rPr lang="en-US" altLang="zh-CN" sz="2000" b="1" smtClean="0">
                <a:latin typeface="+mn-ea"/>
              </a:rPr>
              <a:t>g</a:t>
            </a:r>
            <a:r>
              <a:rPr lang="zh-CN" altLang="zh-CN" sz="2000" b="1" smtClean="0">
                <a:latin typeface="+mn-ea"/>
              </a:rPr>
              <a:t>ǒ</a:t>
            </a:r>
            <a:r>
              <a:rPr lang="en-US" altLang="zh-CN" sz="2000" b="1" smtClean="0">
                <a:latin typeface="+mn-ea"/>
              </a:rPr>
              <a:t>u</a:t>
            </a:r>
            <a:r>
              <a:rPr lang="zh-CN" altLang="zh-CN" sz="2000" b="1" smtClean="0">
                <a:latin typeface="+mn-ea"/>
              </a:rPr>
              <a:t>）</a:t>
            </a:r>
            <a:endParaRPr lang="zh-CN" altLang="zh-CN" sz="2000" b="1" smtClean="0">
              <a:latin typeface="+mn-ea"/>
            </a:endParaRPr>
          </a:p>
          <a:p>
            <a:pPr>
              <a:lnSpc>
                <a:spcPct val="150000"/>
              </a:lnSpc>
            </a:pPr>
            <a:r>
              <a:rPr lang="en-US" altLang="zh-CN" sz="2000" b="1" smtClean="0">
                <a:latin typeface="+mn-ea"/>
              </a:rPr>
              <a:t>C.</a:t>
            </a:r>
            <a:r>
              <a:rPr lang="zh-CN" altLang="zh-CN" sz="2000" b="1" smtClean="0">
                <a:latin typeface="+mn-ea"/>
              </a:rPr>
              <a:t>浩</a:t>
            </a:r>
            <a:r>
              <a:rPr lang="zh-CN" altLang="zh-CN" sz="2000" b="1" u="sng" smtClean="0">
                <a:latin typeface="+mn-ea"/>
              </a:rPr>
              <a:t>瀚</a:t>
            </a:r>
            <a:r>
              <a:rPr lang="zh-CN" altLang="zh-CN" sz="2000" b="1" smtClean="0">
                <a:latin typeface="+mn-ea"/>
              </a:rPr>
              <a:t>（</a:t>
            </a:r>
            <a:r>
              <a:rPr lang="en-US" altLang="zh-CN" sz="2000" b="1" smtClean="0">
                <a:latin typeface="+mn-ea"/>
              </a:rPr>
              <a:t>h</a:t>
            </a:r>
            <a:r>
              <a:rPr lang="zh-CN" altLang="zh-CN" sz="2000" b="1" smtClean="0">
                <a:latin typeface="+mn-ea"/>
              </a:rPr>
              <a:t>à</a:t>
            </a:r>
            <a:r>
              <a:rPr lang="en-US" altLang="zh-CN" sz="2000" b="1" smtClean="0">
                <a:latin typeface="+mn-ea"/>
              </a:rPr>
              <a:t>n</a:t>
            </a:r>
            <a:r>
              <a:rPr lang="zh-CN" altLang="zh-CN" sz="2000" b="1" smtClean="0">
                <a:latin typeface="+mn-ea"/>
              </a:rPr>
              <a:t>）</a:t>
            </a:r>
            <a:r>
              <a:rPr lang="en-US" altLang="zh-CN" sz="2000" b="1" smtClean="0">
                <a:latin typeface="+mn-ea"/>
              </a:rPr>
              <a:t>  </a:t>
            </a:r>
            <a:r>
              <a:rPr lang="zh-CN" altLang="zh-CN" sz="2000" b="1" u="sng" smtClean="0">
                <a:latin typeface="+mn-ea"/>
              </a:rPr>
              <a:t>湛</a:t>
            </a:r>
            <a:r>
              <a:rPr lang="zh-CN" altLang="zh-CN" sz="2000" b="1" smtClean="0">
                <a:latin typeface="+mn-ea"/>
              </a:rPr>
              <a:t>蓝（</a:t>
            </a:r>
            <a:r>
              <a:rPr lang="en-US" altLang="zh-CN" sz="2000" b="1" err="1" smtClean="0">
                <a:latin typeface="+mn-ea"/>
              </a:rPr>
              <a:t>sh</a:t>
            </a:r>
            <a:r>
              <a:rPr lang="zh-CN" altLang="zh-CN" sz="2000" b="1" smtClean="0">
                <a:latin typeface="+mn-ea"/>
              </a:rPr>
              <a:t>è</a:t>
            </a:r>
            <a:r>
              <a:rPr lang="en-US" altLang="zh-CN" sz="2000" b="1" smtClean="0">
                <a:latin typeface="+mn-ea"/>
              </a:rPr>
              <a:t>n</a:t>
            </a:r>
            <a:r>
              <a:rPr lang="zh-CN" altLang="zh-CN" sz="2000" b="1" smtClean="0">
                <a:latin typeface="+mn-ea"/>
              </a:rPr>
              <a:t>）</a:t>
            </a:r>
            <a:r>
              <a:rPr lang="en-US" altLang="zh-CN" sz="2000" b="1" smtClean="0">
                <a:latin typeface="+mn-ea"/>
              </a:rPr>
              <a:t>   </a:t>
            </a:r>
            <a:r>
              <a:rPr lang="zh-CN" altLang="zh-CN" sz="2000" b="1" smtClean="0">
                <a:latin typeface="+mn-ea"/>
              </a:rPr>
              <a:t>震耳欲</a:t>
            </a:r>
            <a:r>
              <a:rPr lang="zh-CN" altLang="zh-CN" sz="2000" b="1" u="sng" smtClean="0">
                <a:latin typeface="+mn-ea"/>
              </a:rPr>
              <a:t>聋</a:t>
            </a:r>
            <a:r>
              <a:rPr lang="zh-CN" altLang="zh-CN" sz="2000" b="1" smtClean="0">
                <a:latin typeface="+mn-ea"/>
              </a:rPr>
              <a:t>（</a:t>
            </a:r>
            <a:r>
              <a:rPr lang="en-US" altLang="zh-CN" sz="2000" b="1" smtClean="0">
                <a:latin typeface="+mn-ea"/>
              </a:rPr>
              <a:t>l</a:t>
            </a:r>
            <a:r>
              <a:rPr lang="zh-CN" altLang="zh-CN" sz="2000" b="1" smtClean="0">
                <a:latin typeface="+mn-ea"/>
              </a:rPr>
              <a:t>ó</a:t>
            </a:r>
            <a:r>
              <a:rPr lang="en-US" altLang="zh-CN" sz="2000" b="1" err="1" smtClean="0">
                <a:latin typeface="+mn-ea"/>
              </a:rPr>
              <a:t>ng</a:t>
            </a:r>
            <a:r>
              <a:rPr lang="zh-CN" altLang="zh-CN" sz="2000" b="1" smtClean="0">
                <a:latin typeface="+mn-ea"/>
              </a:rPr>
              <a:t>）</a:t>
            </a:r>
            <a:endParaRPr lang="zh-CN" altLang="zh-CN" sz="2000" b="1" smtClean="0">
              <a:latin typeface="+mn-ea"/>
            </a:endParaRPr>
          </a:p>
          <a:p>
            <a:pPr>
              <a:lnSpc>
                <a:spcPct val="150000"/>
              </a:lnSpc>
            </a:pPr>
            <a:r>
              <a:rPr lang="en-US" altLang="zh-CN" sz="2000" b="1" smtClean="0">
                <a:latin typeface="+mn-ea"/>
              </a:rPr>
              <a:t>D.</a:t>
            </a:r>
            <a:r>
              <a:rPr lang="zh-CN" altLang="zh-CN" sz="2000" b="1" smtClean="0">
                <a:latin typeface="+mn-ea"/>
              </a:rPr>
              <a:t>默</a:t>
            </a:r>
            <a:r>
              <a:rPr lang="zh-CN" altLang="zh-CN" sz="2000" b="1" u="sng" smtClean="0">
                <a:latin typeface="+mn-ea"/>
              </a:rPr>
              <a:t>契</a:t>
            </a:r>
            <a:r>
              <a:rPr lang="zh-CN" altLang="zh-CN" sz="2000" b="1" smtClean="0">
                <a:latin typeface="+mn-ea"/>
              </a:rPr>
              <a:t>（</a:t>
            </a:r>
            <a:r>
              <a:rPr lang="en-US" altLang="zh-CN" sz="2000" b="1" smtClean="0">
                <a:latin typeface="+mn-ea"/>
              </a:rPr>
              <a:t>q</a:t>
            </a:r>
            <a:r>
              <a:rPr lang="zh-CN" altLang="zh-CN" sz="2000" b="1" smtClean="0">
                <a:latin typeface="+mn-ea"/>
              </a:rPr>
              <a:t>ì）</a:t>
            </a:r>
            <a:r>
              <a:rPr lang="en-US" altLang="zh-CN" sz="2000" b="1" smtClean="0">
                <a:latin typeface="+mn-ea"/>
              </a:rPr>
              <a:t>   </a:t>
            </a:r>
            <a:r>
              <a:rPr lang="zh-CN" altLang="zh-CN" sz="2000" b="1" u="sng" smtClean="0">
                <a:latin typeface="+mn-ea"/>
              </a:rPr>
              <a:t>镌</a:t>
            </a:r>
            <a:r>
              <a:rPr lang="zh-CN" altLang="zh-CN" sz="2000" b="1" smtClean="0">
                <a:latin typeface="+mn-ea"/>
              </a:rPr>
              <a:t>刻（</a:t>
            </a:r>
            <a:r>
              <a:rPr lang="en-US" altLang="zh-CN" sz="2000" b="1" err="1" smtClean="0">
                <a:latin typeface="+mn-ea"/>
              </a:rPr>
              <a:t>ju</a:t>
            </a:r>
            <a:r>
              <a:rPr lang="zh-CN" altLang="zh-CN" sz="2000" b="1" smtClean="0">
                <a:latin typeface="+mn-ea"/>
              </a:rPr>
              <a:t>ā</a:t>
            </a:r>
            <a:r>
              <a:rPr lang="en-US" altLang="zh-CN" sz="2000" b="1" smtClean="0">
                <a:latin typeface="+mn-ea"/>
              </a:rPr>
              <a:t>n</a:t>
            </a:r>
            <a:r>
              <a:rPr lang="zh-CN" altLang="zh-CN" sz="2000" b="1" smtClean="0">
                <a:latin typeface="+mn-ea"/>
              </a:rPr>
              <a:t>）</a:t>
            </a:r>
            <a:r>
              <a:rPr lang="en-US" altLang="zh-CN" sz="2000" b="1" smtClean="0">
                <a:latin typeface="+mn-ea"/>
              </a:rPr>
              <a:t>   </a:t>
            </a:r>
            <a:r>
              <a:rPr lang="zh-CN" altLang="zh-CN" sz="2000" b="1" u="sng" smtClean="0">
                <a:latin typeface="+mn-ea"/>
              </a:rPr>
              <a:t>济</a:t>
            </a:r>
            <a:r>
              <a:rPr lang="zh-CN" altLang="zh-CN" sz="2000" b="1" smtClean="0">
                <a:latin typeface="+mn-ea"/>
              </a:rPr>
              <a:t>济一堂（</a:t>
            </a:r>
            <a:r>
              <a:rPr lang="en-US" altLang="zh-CN" sz="2000" b="1" smtClean="0">
                <a:latin typeface="+mn-ea"/>
              </a:rPr>
              <a:t>j</a:t>
            </a:r>
            <a:r>
              <a:rPr lang="zh-CN" altLang="zh-CN" sz="2000" b="1" smtClean="0">
                <a:latin typeface="+mn-ea"/>
              </a:rPr>
              <a:t>ì）</a:t>
            </a:r>
            <a:endParaRPr lang="zh-CN" altLang="zh-CN" sz="2000" b="1" smtClean="0">
              <a:latin typeface="+mn-ea"/>
            </a:endParaRPr>
          </a:p>
        </p:txBody>
      </p:sp>
      <p:sp>
        <p:nvSpPr>
          <p:cNvPr id="5" name="矩形 4"/>
          <p:cNvSpPr/>
          <p:nvPr/>
        </p:nvSpPr>
        <p:spPr>
          <a:xfrm>
            <a:off x="575048" y="4582869"/>
            <a:ext cx="6517232" cy="460382"/>
          </a:xfrm>
          <a:prstGeom prst="rect">
            <a:avLst/>
          </a:prstGeom>
        </p:spPr>
        <p:txBody>
          <a:bodyPr wrap="square">
            <a:spAutoFit/>
          </a:bodyPr>
          <a:lstStyle/>
          <a:p>
            <a:pPr>
              <a:lnSpc>
                <a:spcPct val="150000"/>
              </a:lnSpc>
            </a:pPr>
            <a:r>
              <a:rPr lang="zh-CN" altLang="en-US" b="1" smtClean="0">
                <a:solidFill>
                  <a:schemeClr val="accent3">
                    <a:lumMod val="50000"/>
                  </a:schemeClr>
                </a:solidFill>
              </a:rPr>
              <a:t>答案：</a:t>
            </a:r>
            <a:r>
              <a:rPr lang="en-US" altLang="zh-CN" b="1" smtClean="0">
                <a:solidFill>
                  <a:schemeClr val="accent3">
                    <a:lumMod val="50000"/>
                  </a:schemeClr>
                </a:solidFill>
              </a:rPr>
              <a:t>B</a:t>
            </a:r>
            <a:r>
              <a:rPr lang="zh-CN" altLang="zh-CN" b="1" smtClean="0">
                <a:solidFill>
                  <a:schemeClr val="accent3">
                    <a:lumMod val="50000"/>
                  </a:schemeClr>
                </a:solidFill>
              </a:rPr>
              <a:t>【点拨】</a:t>
            </a:r>
            <a:r>
              <a:rPr lang="en-US" altLang="zh-CN" b="1" smtClean="0">
                <a:solidFill>
                  <a:schemeClr val="accent3">
                    <a:lumMod val="50000"/>
                  </a:schemeClr>
                </a:solidFill>
              </a:rPr>
              <a:t>A.</a:t>
            </a:r>
            <a:r>
              <a:rPr lang="zh-CN" altLang="zh-CN" b="1" smtClean="0">
                <a:solidFill>
                  <a:schemeClr val="accent3">
                    <a:lumMod val="50000"/>
                  </a:schemeClr>
                </a:solidFill>
              </a:rPr>
              <a:t>湃—ｐàｉ。</a:t>
            </a:r>
            <a:r>
              <a:rPr lang="en-US" altLang="zh-CN" b="1" smtClean="0">
                <a:solidFill>
                  <a:schemeClr val="accent3">
                    <a:lumMod val="50000"/>
                  </a:schemeClr>
                </a:solidFill>
              </a:rPr>
              <a:t>C.</a:t>
            </a:r>
            <a:r>
              <a:rPr lang="zh-CN" altLang="zh-CN" b="1" smtClean="0">
                <a:solidFill>
                  <a:schemeClr val="accent3">
                    <a:lumMod val="50000"/>
                  </a:schemeClr>
                </a:solidFill>
              </a:rPr>
              <a:t>湛—</a:t>
            </a:r>
            <a:r>
              <a:rPr lang="en-US" altLang="zh-CN" b="1" err="1" smtClean="0">
                <a:solidFill>
                  <a:schemeClr val="accent3">
                    <a:lumMod val="50000"/>
                  </a:schemeClr>
                </a:solidFill>
              </a:rPr>
              <a:t>zh</a:t>
            </a:r>
            <a:r>
              <a:rPr lang="zh-CN" altLang="zh-CN" b="1" smtClean="0">
                <a:solidFill>
                  <a:schemeClr val="accent3">
                    <a:lumMod val="50000"/>
                  </a:schemeClr>
                </a:solidFill>
              </a:rPr>
              <a:t>à</a:t>
            </a:r>
            <a:r>
              <a:rPr lang="en-US" altLang="zh-CN" b="1" smtClean="0">
                <a:solidFill>
                  <a:schemeClr val="accent3">
                    <a:lumMod val="50000"/>
                  </a:schemeClr>
                </a:solidFill>
              </a:rPr>
              <a:t>n</a:t>
            </a:r>
            <a:r>
              <a:rPr lang="zh-CN" altLang="zh-CN" b="1" smtClean="0">
                <a:solidFill>
                  <a:schemeClr val="accent3">
                    <a:lumMod val="50000"/>
                  </a:schemeClr>
                </a:solidFill>
              </a:rPr>
              <a:t>。</a:t>
            </a:r>
            <a:r>
              <a:rPr lang="en-US" altLang="zh-CN" b="1" smtClean="0">
                <a:solidFill>
                  <a:schemeClr val="accent3">
                    <a:lumMod val="50000"/>
                  </a:schemeClr>
                </a:solidFill>
              </a:rPr>
              <a:t>D.</a:t>
            </a:r>
            <a:r>
              <a:rPr lang="zh-CN" altLang="zh-CN" b="1" smtClean="0">
                <a:solidFill>
                  <a:schemeClr val="accent3">
                    <a:lumMod val="50000"/>
                  </a:schemeClr>
                </a:solidFill>
              </a:rPr>
              <a:t>济—</a:t>
            </a:r>
            <a:r>
              <a:rPr lang="en-US" altLang="zh-CN" b="1" smtClean="0">
                <a:solidFill>
                  <a:schemeClr val="accent3">
                    <a:lumMod val="50000"/>
                  </a:schemeClr>
                </a:solidFill>
              </a:rPr>
              <a:t>j</a:t>
            </a:r>
            <a:r>
              <a:rPr lang="zh-CN" altLang="zh-CN" b="1" smtClean="0">
                <a:solidFill>
                  <a:schemeClr val="accent3">
                    <a:lumMod val="50000"/>
                  </a:schemeClr>
                </a:solidFill>
              </a:rPr>
              <a:t>ǐ。</a:t>
            </a:r>
            <a:endParaRPr lang="zh-CN" altLang="zh-CN" b="1" smtClean="0">
              <a:solidFill>
                <a:schemeClr val="accent3">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75048" y="1124744"/>
            <a:ext cx="6877272" cy="3170099"/>
          </a:xfrm>
          <a:prstGeom prst="rect">
            <a:avLst/>
          </a:prstGeom>
        </p:spPr>
        <p:txBody>
          <a:bodyPr wrap="square">
            <a:spAutoFit/>
          </a:bodyPr>
          <a:lstStyle/>
          <a:p>
            <a:pPr>
              <a:lnSpc>
                <a:spcPct val="200000"/>
              </a:lnSpc>
            </a:pPr>
            <a:r>
              <a:rPr lang="en-US" altLang="zh-CN" sz="2000" b="1" smtClean="0">
                <a:latin typeface="+mn-ea"/>
              </a:rPr>
              <a:t>2.</a:t>
            </a:r>
            <a:r>
              <a:rPr lang="zh-CN" altLang="zh-CN" sz="2000" b="1" smtClean="0">
                <a:latin typeface="+mn-ea"/>
              </a:rPr>
              <a:t>下列词语中没有错别字的一项是（</a:t>
            </a:r>
            <a:r>
              <a:rPr lang="en-US" altLang="zh-CN" sz="2000" b="1" smtClean="0">
                <a:latin typeface="+mn-ea"/>
              </a:rPr>
              <a:t>    </a:t>
            </a:r>
            <a:r>
              <a:rPr lang="zh-CN" altLang="zh-CN" sz="2000" b="1" smtClean="0">
                <a:latin typeface="+mn-ea"/>
              </a:rPr>
              <a:t>）</a:t>
            </a:r>
            <a:endParaRPr lang="zh-CN" altLang="zh-CN" sz="2000" b="1" smtClean="0">
              <a:latin typeface="+mn-ea"/>
            </a:endParaRPr>
          </a:p>
          <a:p>
            <a:pPr>
              <a:lnSpc>
                <a:spcPct val="200000"/>
              </a:lnSpc>
            </a:pPr>
            <a:r>
              <a:rPr lang="en-US" altLang="zh-CN" sz="2000" b="1" smtClean="0">
                <a:latin typeface="+mn-ea"/>
              </a:rPr>
              <a:t>A.</a:t>
            </a:r>
            <a:r>
              <a:rPr lang="zh-CN" altLang="zh-CN" sz="2000" b="1" smtClean="0">
                <a:latin typeface="+mn-ea"/>
              </a:rPr>
              <a:t>海域</a:t>
            </a:r>
            <a:r>
              <a:rPr lang="en-US" altLang="zh-CN" sz="2000" b="1" smtClean="0">
                <a:latin typeface="+mn-ea"/>
              </a:rPr>
              <a:t>   </a:t>
            </a:r>
            <a:r>
              <a:rPr lang="zh-CN" altLang="zh-CN" sz="2000" b="1" smtClean="0">
                <a:latin typeface="+mn-ea"/>
              </a:rPr>
              <a:t>呼啸</a:t>
            </a:r>
            <a:r>
              <a:rPr lang="en-US" altLang="zh-CN" sz="2000" b="1" smtClean="0">
                <a:latin typeface="+mn-ea"/>
              </a:rPr>
              <a:t>   </a:t>
            </a:r>
            <a:r>
              <a:rPr lang="zh-CN" altLang="zh-CN" sz="2000" b="1" smtClean="0">
                <a:latin typeface="+mn-ea"/>
              </a:rPr>
              <a:t>刹那间</a:t>
            </a:r>
            <a:r>
              <a:rPr lang="en-US" altLang="zh-CN" sz="2000" b="1" smtClean="0">
                <a:latin typeface="+mn-ea"/>
              </a:rPr>
              <a:t>   </a:t>
            </a:r>
            <a:r>
              <a:rPr lang="zh-CN" altLang="zh-CN" sz="2000" b="1" smtClean="0">
                <a:latin typeface="+mn-ea"/>
              </a:rPr>
              <a:t>出其不意</a:t>
            </a:r>
            <a:endParaRPr lang="zh-CN" altLang="zh-CN" sz="2000" b="1" smtClean="0">
              <a:latin typeface="+mn-ea"/>
            </a:endParaRPr>
          </a:p>
          <a:p>
            <a:pPr>
              <a:lnSpc>
                <a:spcPct val="200000"/>
              </a:lnSpc>
            </a:pPr>
            <a:r>
              <a:rPr lang="en-US" altLang="zh-CN" sz="2000" b="1" smtClean="0">
                <a:latin typeface="+mn-ea"/>
              </a:rPr>
              <a:t>B.</a:t>
            </a:r>
            <a:r>
              <a:rPr lang="zh-CN" altLang="zh-CN" sz="2000" b="1" smtClean="0">
                <a:latin typeface="+mn-ea"/>
              </a:rPr>
              <a:t>辽阔</a:t>
            </a:r>
            <a:r>
              <a:rPr lang="en-US" altLang="zh-CN" sz="2000" b="1" smtClean="0">
                <a:latin typeface="+mn-ea"/>
              </a:rPr>
              <a:t>   </a:t>
            </a:r>
            <a:r>
              <a:rPr lang="zh-CN" altLang="zh-CN" sz="2000" b="1" smtClean="0">
                <a:latin typeface="+mn-ea"/>
              </a:rPr>
              <a:t>期盼</a:t>
            </a:r>
            <a:r>
              <a:rPr lang="en-US" altLang="zh-CN" sz="2000" b="1" smtClean="0">
                <a:latin typeface="+mn-ea"/>
              </a:rPr>
              <a:t>   </a:t>
            </a:r>
            <a:r>
              <a:rPr lang="zh-CN" altLang="zh-CN" sz="2000" b="1" smtClean="0">
                <a:latin typeface="+mn-ea"/>
              </a:rPr>
              <a:t>明信片</a:t>
            </a:r>
            <a:r>
              <a:rPr lang="en-US" altLang="zh-CN" sz="2000" b="1" smtClean="0">
                <a:latin typeface="+mn-ea"/>
              </a:rPr>
              <a:t>   </a:t>
            </a:r>
            <a:r>
              <a:rPr lang="zh-CN" altLang="zh-CN" sz="2000" b="1" smtClean="0">
                <a:latin typeface="+mn-ea"/>
              </a:rPr>
              <a:t>穿流不息</a:t>
            </a:r>
            <a:endParaRPr lang="zh-CN" altLang="zh-CN" sz="2000" b="1" smtClean="0">
              <a:latin typeface="+mn-ea"/>
            </a:endParaRPr>
          </a:p>
          <a:p>
            <a:pPr>
              <a:lnSpc>
                <a:spcPct val="200000"/>
              </a:lnSpc>
            </a:pPr>
            <a:r>
              <a:rPr lang="en-US" altLang="zh-CN" sz="2000" b="1" smtClean="0">
                <a:latin typeface="+mn-ea"/>
              </a:rPr>
              <a:t>C.</a:t>
            </a:r>
            <a:r>
              <a:rPr lang="zh-CN" altLang="zh-CN" sz="2000" b="1" smtClean="0">
                <a:latin typeface="+mn-ea"/>
              </a:rPr>
              <a:t>考验</a:t>
            </a:r>
            <a:r>
              <a:rPr lang="en-US" altLang="zh-CN" sz="2000" b="1" smtClean="0">
                <a:latin typeface="+mn-ea"/>
              </a:rPr>
              <a:t>   </a:t>
            </a:r>
            <a:r>
              <a:rPr lang="zh-CN" altLang="zh-CN" sz="2000" b="1" smtClean="0">
                <a:latin typeface="+mn-ea"/>
              </a:rPr>
              <a:t>轨迹</a:t>
            </a:r>
            <a:r>
              <a:rPr lang="en-US" altLang="zh-CN" sz="2000" b="1" smtClean="0">
                <a:latin typeface="+mn-ea"/>
              </a:rPr>
              <a:t>   </a:t>
            </a:r>
            <a:r>
              <a:rPr lang="zh-CN" altLang="zh-CN" sz="2000" b="1" smtClean="0">
                <a:latin typeface="+mn-ea"/>
              </a:rPr>
              <a:t>入场卷</a:t>
            </a:r>
            <a:r>
              <a:rPr lang="en-US" altLang="zh-CN" sz="2000" b="1" smtClean="0">
                <a:latin typeface="+mn-ea"/>
              </a:rPr>
              <a:t>   </a:t>
            </a:r>
            <a:r>
              <a:rPr lang="zh-CN" altLang="zh-CN" sz="2000" b="1" smtClean="0">
                <a:latin typeface="+mn-ea"/>
              </a:rPr>
              <a:t>从容不迫</a:t>
            </a:r>
            <a:endParaRPr lang="zh-CN" altLang="zh-CN" sz="2000" b="1" smtClean="0">
              <a:latin typeface="+mn-ea"/>
            </a:endParaRPr>
          </a:p>
          <a:p>
            <a:pPr>
              <a:lnSpc>
                <a:spcPct val="200000"/>
              </a:lnSpc>
            </a:pPr>
            <a:r>
              <a:rPr lang="en-US" altLang="zh-CN" sz="2000" b="1" smtClean="0">
                <a:latin typeface="+mn-ea"/>
              </a:rPr>
              <a:t>D.</a:t>
            </a:r>
            <a:r>
              <a:rPr lang="zh-CN" altLang="zh-CN" sz="2000" b="1" smtClean="0">
                <a:latin typeface="+mn-ea"/>
              </a:rPr>
              <a:t>天幕</a:t>
            </a:r>
            <a:r>
              <a:rPr lang="en-US" altLang="zh-CN" sz="2000" b="1" smtClean="0">
                <a:latin typeface="+mn-ea"/>
              </a:rPr>
              <a:t>   </a:t>
            </a:r>
            <a:r>
              <a:rPr lang="zh-CN" altLang="zh-CN" sz="2000" b="1" smtClean="0">
                <a:latin typeface="+mn-ea"/>
              </a:rPr>
              <a:t>绽放</a:t>
            </a:r>
            <a:r>
              <a:rPr lang="en-US" altLang="zh-CN" sz="2000" b="1" smtClean="0">
                <a:latin typeface="+mn-ea"/>
              </a:rPr>
              <a:t>   </a:t>
            </a:r>
            <a:r>
              <a:rPr lang="zh-CN" altLang="zh-CN" sz="2000" b="1" smtClean="0">
                <a:latin typeface="+mn-ea"/>
              </a:rPr>
              <a:t>大拇指</a:t>
            </a:r>
            <a:r>
              <a:rPr lang="en-US" altLang="zh-CN" sz="2000" b="1" smtClean="0">
                <a:latin typeface="+mn-ea"/>
              </a:rPr>
              <a:t>   </a:t>
            </a:r>
            <a:r>
              <a:rPr lang="zh-CN" altLang="zh-CN" sz="2000" b="1" smtClean="0">
                <a:latin typeface="+mn-ea"/>
              </a:rPr>
              <a:t>眼花瞭乱</a:t>
            </a:r>
            <a:endParaRPr lang="zh-CN" altLang="zh-CN" sz="2000" b="1">
              <a:latin typeface="+mn-ea"/>
            </a:endParaRPr>
          </a:p>
        </p:txBody>
      </p:sp>
      <p:sp>
        <p:nvSpPr>
          <p:cNvPr id="3" name="矩形 2"/>
          <p:cNvSpPr/>
          <p:nvPr/>
        </p:nvSpPr>
        <p:spPr>
          <a:xfrm>
            <a:off x="575048" y="4365104"/>
            <a:ext cx="7957392" cy="507831"/>
          </a:xfrm>
          <a:prstGeom prst="rect">
            <a:avLst/>
          </a:prstGeom>
        </p:spPr>
        <p:txBody>
          <a:bodyPr wrap="square">
            <a:spAutoFit/>
          </a:bodyPr>
          <a:lstStyle/>
          <a:p>
            <a:pPr>
              <a:lnSpc>
                <a:spcPct val="150000"/>
              </a:lnSpc>
            </a:pPr>
            <a:r>
              <a:rPr lang="zh-CN" altLang="en-US" b="1" smtClean="0">
                <a:solidFill>
                  <a:schemeClr val="accent3">
                    <a:lumMod val="50000"/>
                  </a:schemeClr>
                </a:solidFill>
              </a:rPr>
              <a:t>答案：</a:t>
            </a:r>
            <a:r>
              <a:rPr lang="en-US" altLang="zh-CN" b="1" smtClean="0">
                <a:solidFill>
                  <a:schemeClr val="accent3">
                    <a:lumMod val="50000"/>
                  </a:schemeClr>
                </a:solidFill>
              </a:rPr>
              <a:t>A</a:t>
            </a:r>
            <a:r>
              <a:rPr lang="zh-CN" altLang="zh-CN" b="1" smtClean="0">
                <a:solidFill>
                  <a:schemeClr val="accent3">
                    <a:lumMod val="50000"/>
                  </a:schemeClr>
                </a:solidFill>
              </a:rPr>
              <a:t>【点拨】</a:t>
            </a:r>
            <a:r>
              <a:rPr lang="en-US" altLang="zh-CN" b="1" smtClean="0">
                <a:solidFill>
                  <a:schemeClr val="accent3">
                    <a:lumMod val="50000"/>
                  </a:schemeClr>
                </a:solidFill>
              </a:rPr>
              <a:t>B.</a:t>
            </a:r>
            <a:r>
              <a:rPr lang="zh-CN" altLang="zh-CN" b="1" smtClean="0">
                <a:solidFill>
                  <a:schemeClr val="accent3">
                    <a:lumMod val="50000"/>
                  </a:schemeClr>
                </a:solidFill>
              </a:rPr>
              <a:t>穿—川。</a:t>
            </a:r>
            <a:r>
              <a:rPr lang="en-US" altLang="zh-CN" b="1" smtClean="0">
                <a:solidFill>
                  <a:schemeClr val="accent3">
                    <a:lumMod val="50000"/>
                  </a:schemeClr>
                </a:solidFill>
              </a:rPr>
              <a:t>C.</a:t>
            </a:r>
            <a:r>
              <a:rPr lang="zh-CN" altLang="zh-CN" b="1" smtClean="0">
                <a:solidFill>
                  <a:schemeClr val="accent3">
                    <a:lumMod val="50000"/>
                  </a:schemeClr>
                </a:solidFill>
              </a:rPr>
              <a:t>卷—券。</a:t>
            </a:r>
            <a:r>
              <a:rPr lang="en-US" altLang="zh-CN" b="1" smtClean="0">
                <a:solidFill>
                  <a:schemeClr val="accent3">
                    <a:lumMod val="50000"/>
                  </a:schemeClr>
                </a:solidFill>
              </a:rPr>
              <a:t>D.</a:t>
            </a:r>
            <a:r>
              <a:rPr lang="zh-CN" altLang="zh-CN" b="1" smtClean="0">
                <a:solidFill>
                  <a:schemeClr val="accent3">
                    <a:lumMod val="50000"/>
                  </a:schemeClr>
                </a:solidFill>
              </a:rPr>
              <a:t>瞭—缭。</a:t>
            </a:r>
            <a:endParaRPr lang="zh-CN" altLang="zh-CN" b="1" smtClean="0">
              <a:solidFill>
                <a:schemeClr val="accent3">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39552" y="1340768"/>
            <a:ext cx="7920880" cy="2862322"/>
          </a:xfrm>
          <a:prstGeom prst="rect">
            <a:avLst/>
          </a:prstGeom>
        </p:spPr>
        <p:txBody>
          <a:bodyPr wrap="square">
            <a:spAutoFit/>
          </a:bodyPr>
          <a:lstStyle/>
          <a:p>
            <a:pPr>
              <a:lnSpc>
                <a:spcPct val="150000"/>
              </a:lnSpc>
            </a:pPr>
            <a:r>
              <a:rPr lang="en-US" altLang="zh-CN" sz="2000" b="1" smtClean="0">
                <a:latin typeface="+mn-ea"/>
              </a:rPr>
              <a:t>3.</a:t>
            </a:r>
            <a:r>
              <a:rPr lang="zh-CN" altLang="zh-CN" sz="2000" b="1" smtClean="0">
                <a:latin typeface="+mn-ea"/>
              </a:rPr>
              <a:t>下列句子中加</a:t>
            </a:r>
            <a:r>
              <a:rPr lang="zh-CN" altLang="en-US" sz="2000" b="1" smtClean="0">
                <a:latin typeface="+mn-ea"/>
              </a:rPr>
              <a:t>线</a:t>
            </a:r>
            <a:r>
              <a:rPr lang="zh-CN" altLang="zh-CN" sz="2000" b="1" smtClean="0">
                <a:latin typeface="+mn-ea"/>
              </a:rPr>
              <a:t>成语运用有误的一项是（</a:t>
            </a:r>
            <a:r>
              <a:rPr lang="en-US" altLang="zh-CN" sz="2000" b="1" smtClean="0">
                <a:latin typeface="+mn-ea"/>
              </a:rPr>
              <a:t>    </a:t>
            </a:r>
            <a:r>
              <a:rPr lang="zh-CN" altLang="zh-CN" sz="2000" b="1" smtClean="0">
                <a:latin typeface="+mn-ea"/>
              </a:rPr>
              <a:t>）</a:t>
            </a:r>
            <a:endParaRPr lang="zh-CN" altLang="zh-CN" sz="2000" b="1" smtClean="0">
              <a:latin typeface="+mn-ea"/>
            </a:endParaRPr>
          </a:p>
          <a:p>
            <a:pPr>
              <a:lnSpc>
                <a:spcPct val="150000"/>
              </a:lnSpc>
            </a:pPr>
            <a:r>
              <a:rPr lang="en-US" altLang="zh-CN" sz="2000" b="1" smtClean="0">
                <a:latin typeface="+mn-ea"/>
              </a:rPr>
              <a:t>A.</a:t>
            </a:r>
            <a:r>
              <a:rPr lang="zh-CN" altLang="zh-CN" sz="2000" b="1" smtClean="0">
                <a:latin typeface="+mn-ea"/>
              </a:rPr>
              <a:t>人民解放军势如破竹，以排山倒海之势歼灭了敌人的残余部队。</a:t>
            </a:r>
            <a:endParaRPr lang="zh-CN" altLang="zh-CN" sz="2000" b="1" smtClean="0">
              <a:latin typeface="+mn-ea"/>
            </a:endParaRPr>
          </a:p>
          <a:p>
            <a:pPr>
              <a:lnSpc>
                <a:spcPct val="150000"/>
              </a:lnSpc>
            </a:pPr>
            <a:r>
              <a:rPr lang="en-US" altLang="zh-CN" sz="2000" b="1" smtClean="0">
                <a:latin typeface="+mn-ea"/>
              </a:rPr>
              <a:t>B.</a:t>
            </a:r>
            <a:r>
              <a:rPr lang="zh-CN" altLang="zh-CN" sz="2000" b="1" smtClean="0">
                <a:latin typeface="+mn-ea"/>
              </a:rPr>
              <a:t>舰载战斗机上舰，中国白手起家，一切从零开始。</a:t>
            </a:r>
            <a:endParaRPr lang="en-US" altLang="zh-CN" sz="2000" b="1" smtClean="0">
              <a:latin typeface="+mn-ea"/>
            </a:endParaRPr>
          </a:p>
          <a:p>
            <a:pPr>
              <a:lnSpc>
                <a:spcPct val="150000"/>
              </a:lnSpc>
            </a:pPr>
            <a:r>
              <a:rPr lang="en-US" altLang="zh-CN" sz="2000" b="1" smtClean="0">
                <a:latin typeface="+mn-ea"/>
              </a:rPr>
              <a:t>C.</a:t>
            </a:r>
            <a:r>
              <a:rPr lang="zh-CN" altLang="zh-CN" sz="2000" b="1" smtClean="0">
                <a:latin typeface="+mn-ea"/>
              </a:rPr>
              <a:t>谈起战斗机，这孩子说得头头是道、左右逢源，连专家都惊叹不已。</a:t>
            </a:r>
            <a:endParaRPr lang="zh-CN" altLang="zh-CN" sz="2000" b="1" smtClean="0">
              <a:latin typeface="+mn-ea"/>
            </a:endParaRPr>
          </a:p>
          <a:p>
            <a:pPr>
              <a:lnSpc>
                <a:spcPct val="150000"/>
              </a:lnSpc>
            </a:pPr>
            <a:r>
              <a:rPr lang="en-US" altLang="zh-CN" sz="2000" b="1" smtClean="0">
                <a:latin typeface="+mn-ea"/>
              </a:rPr>
              <a:t>D.</a:t>
            </a:r>
            <a:r>
              <a:rPr lang="zh-CN" altLang="zh-CN" sz="2000" b="1" smtClean="0">
                <a:latin typeface="+mn-ea"/>
              </a:rPr>
              <a:t>体操比赛开始了，我们班的队伍步伐整齐、精神抖擞地进场了，同学们个个昂首挺胸，展示了我们班的风采。</a:t>
            </a:r>
            <a:endParaRPr lang="zh-CN" altLang="zh-CN" sz="2000" b="1" smtClean="0">
              <a:latin typeface="+mn-ea"/>
            </a:endParaRPr>
          </a:p>
        </p:txBody>
      </p:sp>
      <p:sp>
        <p:nvSpPr>
          <p:cNvPr id="3" name="矩形 2"/>
          <p:cNvSpPr/>
          <p:nvPr/>
        </p:nvSpPr>
        <p:spPr>
          <a:xfrm>
            <a:off x="467544" y="4365104"/>
            <a:ext cx="8064896" cy="875881"/>
          </a:xfrm>
          <a:prstGeom prst="rect">
            <a:avLst/>
          </a:prstGeom>
        </p:spPr>
        <p:txBody>
          <a:bodyPr wrap="square">
            <a:spAutoFit/>
          </a:bodyPr>
          <a:lstStyle/>
          <a:p>
            <a:pPr>
              <a:lnSpc>
                <a:spcPct val="150000"/>
              </a:lnSpc>
            </a:pPr>
            <a:r>
              <a:rPr lang="zh-CN" altLang="en-US" b="1" smtClean="0">
                <a:solidFill>
                  <a:schemeClr val="accent3">
                    <a:lumMod val="50000"/>
                  </a:schemeClr>
                </a:solidFill>
              </a:rPr>
              <a:t>答案：</a:t>
            </a:r>
            <a:r>
              <a:rPr lang="en-US" altLang="zh-CN" b="1" smtClean="0">
                <a:solidFill>
                  <a:schemeClr val="accent3">
                    <a:lumMod val="50000"/>
                  </a:schemeClr>
                </a:solidFill>
              </a:rPr>
              <a:t>C</a:t>
            </a:r>
            <a:r>
              <a:rPr lang="zh-CN" altLang="zh-CN" b="1" smtClean="0">
                <a:solidFill>
                  <a:schemeClr val="accent3">
                    <a:lumMod val="50000"/>
                  </a:schemeClr>
                </a:solidFill>
              </a:rPr>
              <a:t>【点拨】“左右逢源”形容做事得心应手，怎样进行都很顺利，也形容办事圆滑。用来形容“说”不符合语境。</a:t>
            </a:r>
            <a:endParaRPr lang="zh-CN" altLang="zh-CN" b="1" smtClean="0">
              <a:solidFill>
                <a:schemeClr val="accent3">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5536" y="1052736"/>
            <a:ext cx="8064896" cy="3251852"/>
          </a:xfrm>
          <a:prstGeom prst="rect">
            <a:avLst/>
          </a:prstGeom>
        </p:spPr>
        <p:txBody>
          <a:bodyPr wrap="square">
            <a:spAutoFit/>
          </a:bodyPr>
          <a:lstStyle/>
          <a:p>
            <a:pPr>
              <a:lnSpc>
                <a:spcPct val="150000"/>
              </a:lnSpc>
            </a:pPr>
            <a:r>
              <a:rPr lang="en-US" altLang="zh-CN" sz="2000" b="1" smtClean="0">
                <a:latin typeface="+mn-ea"/>
              </a:rPr>
              <a:t>4.</a:t>
            </a:r>
            <a:r>
              <a:rPr lang="zh-CN" altLang="zh-CN" sz="2000" b="1" smtClean="0">
                <a:latin typeface="+mn-ea"/>
              </a:rPr>
              <a:t>下列句子中标点符号使用不规范的一项是（</a:t>
            </a:r>
            <a:r>
              <a:rPr lang="en-US" altLang="zh-CN" sz="2000" b="1" smtClean="0">
                <a:latin typeface="+mn-ea"/>
              </a:rPr>
              <a:t>    </a:t>
            </a:r>
            <a:r>
              <a:rPr lang="zh-CN" altLang="zh-CN" sz="2000" b="1" smtClean="0">
                <a:latin typeface="+mn-ea"/>
              </a:rPr>
              <a:t>）</a:t>
            </a:r>
            <a:endParaRPr lang="zh-CN" altLang="zh-CN" sz="2000" b="1" smtClean="0">
              <a:latin typeface="+mn-ea"/>
            </a:endParaRPr>
          </a:p>
          <a:p>
            <a:pPr>
              <a:lnSpc>
                <a:spcPct val="150000"/>
              </a:lnSpc>
            </a:pPr>
            <a:r>
              <a:rPr lang="en-US" altLang="zh-CN" sz="2000" b="1" smtClean="0">
                <a:latin typeface="+mn-ea"/>
              </a:rPr>
              <a:t>A.</a:t>
            </a:r>
            <a:r>
              <a:rPr lang="zh-CN" altLang="zh-CN" sz="2000" b="1" smtClean="0">
                <a:latin typeface="+mn-ea"/>
              </a:rPr>
              <a:t>大量事实证明：沉溺于网络会影响青少年的身心健康，所以我们要理性上网。</a:t>
            </a:r>
            <a:endParaRPr lang="zh-CN" altLang="zh-CN" sz="2000" b="1" smtClean="0">
              <a:latin typeface="+mn-ea"/>
            </a:endParaRPr>
          </a:p>
          <a:p>
            <a:pPr>
              <a:lnSpc>
                <a:spcPct val="150000"/>
              </a:lnSpc>
            </a:pPr>
            <a:r>
              <a:rPr lang="en-US" altLang="zh-CN" sz="2000" b="1" smtClean="0">
                <a:latin typeface="+mn-ea"/>
              </a:rPr>
              <a:t>B</a:t>
            </a:r>
            <a:r>
              <a:rPr lang="zh-CN" altLang="zh-CN" sz="2000" b="1" smtClean="0">
                <a:latin typeface="+mn-ea"/>
              </a:rPr>
              <a:t>．辽阔的海面上，我国第一艘航空母舰——辽宁舰斩浪向前。</a:t>
            </a:r>
            <a:endParaRPr lang="zh-CN" altLang="zh-CN" sz="2000" b="1" smtClean="0">
              <a:latin typeface="+mn-ea"/>
            </a:endParaRPr>
          </a:p>
          <a:p>
            <a:pPr>
              <a:lnSpc>
                <a:spcPct val="150000"/>
              </a:lnSpc>
            </a:pPr>
            <a:r>
              <a:rPr lang="en-US" altLang="zh-CN" sz="2000" b="1" smtClean="0">
                <a:latin typeface="+mn-ea"/>
              </a:rPr>
              <a:t>C</a:t>
            </a:r>
            <a:r>
              <a:rPr lang="zh-CN" altLang="zh-CN" sz="2000" b="1" smtClean="0">
                <a:latin typeface="+mn-ea"/>
              </a:rPr>
              <a:t>．飞行塔台内的广播响了：“歼</a:t>
            </a:r>
            <a:r>
              <a:rPr lang="en-US" altLang="zh-CN" sz="2000" b="1" smtClean="0">
                <a:latin typeface="+mn-ea"/>
              </a:rPr>
              <a:t>15</a:t>
            </a:r>
            <a:r>
              <a:rPr lang="zh-CN" altLang="zh-CN" sz="2000" b="1" smtClean="0">
                <a:latin typeface="+mn-ea"/>
              </a:rPr>
              <a:t>飞机</a:t>
            </a:r>
            <a:r>
              <a:rPr lang="en-US" altLang="zh-CN" sz="2000" b="1" smtClean="0">
                <a:latin typeface="+mn-ea"/>
              </a:rPr>
              <a:t>552</a:t>
            </a:r>
            <a:r>
              <a:rPr lang="zh-CN" altLang="zh-CN" sz="2000" b="1" smtClean="0">
                <a:latin typeface="+mn-ea"/>
              </a:rPr>
              <a:t>号已于××××起飞，预计××××临空！”</a:t>
            </a:r>
            <a:endParaRPr lang="zh-CN" altLang="zh-CN" sz="2000" b="1" smtClean="0">
              <a:latin typeface="+mn-ea"/>
            </a:endParaRPr>
          </a:p>
          <a:p>
            <a:pPr>
              <a:lnSpc>
                <a:spcPct val="150000"/>
              </a:lnSpc>
            </a:pPr>
            <a:r>
              <a:rPr lang="en-US" altLang="zh-CN" sz="2000" b="1" smtClean="0">
                <a:latin typeface="+mn-ea"/>
              </a:rPr>
              <a:t>D</a:t>
            </a:r>
            <a:r>
              <a:rPr lang="zh-CN" altLang="zh-CN" sz="2000" b="1" smtClean="0">
                <a:latin typeface="+mn-ea"/>
              </a:rPr>
              <a:t>．“成功了！”欢呼声中，一颗颗揪紧的心，一下子舒展开来。</a:t>
            </a:r>
            <a:endParaRPr lang="zh-CN" altLang="zh-CN" sz="2000" b="1">
              <a:latin typeface="+mn-ea"/>
            </a:endParaRPr>
          </a:p>
        </p:txBody>
      </p:sp>
      <p:sp>
        <p:nvSpPr>
          <p:cNvPr id="3" name="矩形 2"/>
          <p:cNvSpPr/>
          <p:nvPr/>
        </p:nvSpPr>
        <p:spPr>
          <a:xfrm>
            <a:off x="395536" y="4513885"/>
            <a:ext cx="8136904" cy="875881"/>
          </a:xfrm>
          <a:prstGeom prst="rect">
            <a:avLst/>
          </a:prstGeom>
        </p:spPr>
        <p:txBody>
          <a:bodyPr wrap="square">
            <a:spAutoFit/>
          </a:bodyPr>
          <a:lstStyle/>
          <a:p>
            <a:pPr>
              <a:lnSpc>
                <a:spcPct val="150000"/>
              </a:lnSpc>
            </a:pPr>
            <a:r>
              <a:rPr lang="zh-CN" altLang="en-US" b="1" smtClean="0">
                <a:solidFill>
                  <a:schemeClr val="accent3">
                    <a:lumMod val="50000"/>
                  </a:schemeClr>
                </a:solidFill>
              </a:rPr>
              <a:t>答案：</a:t>
            </a:r>
            <a:r>
              <a:rPr lang="en-US" altLang="zh-CN" b="1" smtClean="0">
                <a:solidFill>
                  <a:schemeClr val="accent3">
                    <a:lumMod val="50000"/>
                  </a:schemeClr>
                </a:solidFill>
              </a:rPr>
              <a:t>A</a:t>
            </a:r>
            <a:r>
              <a:rPr lang="zh-CN" altLang="zh-CN" b="1" smtClean="0">
                <a:solidFill>
                  <a:schemeClr val="accent3">
                    <a:lumMod val="50000"/>
                  </a:schemeClr>
                </a:solidFill>
              </a:rPr>
              <a:t>【点拨】</a:t>
            </a:r>
            <a:r>
              <a:rPr lang="en-US" altLang="zh-CN" b="1" smtClean="0">
                <a:solidFill>
                  <a:schemeClr val="accent3">
                    <a:lumMod val="50000"/>
                  </a:schemeClr>
                </a:solidFill>
              </a:rPr>
              <a:t>A</a:t>
            </a:r>
            <a:r>
              <a:rPr lang="zh-CN" altLang="zh-CN" b="1" smtClean="0">
                <a:solidFill>
                  <a:schemeClr val="accent3">
                    <a:lumMod val="50000"/>
                  </a:schemeClr>
                </a:solidFill>
              </a:rPr>
              <a:t>项中冒号提示的部分到“身心健康”就结束了，所以“身心健康”后面的逗号应该改为句号，表示提示到此结束。</a:t>
            </a:r>
            <a:endParaRPr lang="zh-CN" altLang="zh-CN" b="1">
              <a:solidFill>
                <a:schemeClr val="accent3">
                  <a:lumMod val="50000"/>
                </a:schemeClr>
              </a:solidFill>
            </a:endParaRPr>
          </a:p>
        </p:txBody>
      </p:sp>
      <p:pic>
        <p:nvPicPr>
          <p:cNvPr id="4" name="New picture"/>
          <p:cNvPicPr/>
          <p:nvPr/>
        </p:nvPicPr>
        <p:blipFill>
          <a:blip r:embed="rId2"/>
          <a:stretch>
            <a:fillRect/>
          </a:stretch>
        </p:blipFill>
        <p:spPr>
          <a:xfrm>
            <a:off x="10604500" y="111506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2" descr="http://i1.ce.cn/ce/xwzx/gnsz/gdxw/201302/28/W020130228278685995247.jpg"/>
          <p:cNvPicPr>
            <a:picLocks noChangeAspect="1" noChangeArrowheads="1"/>
          </p:cNvPicPr>
          <p:nvPr/>
        </p:nvPicPr>
        <p:blipFill>
          <a:blip r:embed="rId2"/>
          <a:stretch>
            <a:fillRect/>
          </a:stretch>
        </p:blipFill>
        <p:spPr bwMode="auto">
          <a:xfrm>
            <a:off x="395536" y="908720"/>
            <a:ext cx="8352928" cy="5544616"/>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10" descr="http://img1.gtimg.com/news/pics/hv1/122/156/1477/96081827.jpg"/>
          <p:cNvPicPr>
            <a:picLocks noChangeAspect="1" noChangeArrowheads="1"/>
          </p:cNvPicPr>
          <p:nvPr/>
        </p:nvPicPr>
        <p:blipFill>
          <a:blip r:embed="rId2"/>
          <a:stretch>
            <a:fillRect/>
          </a:stretch>
        </p:blipFill>
        <p:spPr bwMode="auto">
          <a:xfrm>
            <a:off x="323528" y="836712"/>
            <a:ext cx="8424936" cy="5660664"/>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1"/>
            <a:ext cx="8229600" cy="4464496"/>
          </a:xfrm>
        </p:spPr>
        <p:txBody>
          <a:bodyPr>
            <a:normAutofit lnSpcReduction="10000"/>
          </a:bodyPr>
          <a:lstStyle/>
          <a:p>
            <a:pPr>
              <a:lnSpc>
                <a:spcPct val="150000"/>
              </a:lnSpc>
              <a:buNone/>
            </a:pPr>
            <a:r>
              <a:rPr lang="en-US" altLang="zh-CN" sz="2800" b="1" smtClean="0">
                <a:latin typeface="+mn-ea"/>
              </a:rPr>
              <a:t>1.</a:t>
            </a:r>
            <a:r>
              <a:rPr lang="zh-CN" altLang="zh-CN" sz="2800" b="1" smtClean="0">
                <a:latin typeface="+mn-ea"/>
              </a:rPr>
              <a:t>掌握通讯这一新闻体裁，了解本文报道的事件的来龙去脉与重要意义。</a:t>
            </a:r>
            <a:endParaRPr lang="zh-CN" altLang="zh-CN" sz="2800" b="1" smtClean="0">
              <a:latin typeface="+mn-ea"/>
            </a:endParaRPr>
          </a:p>
          <a:p>
            <a:pPr>
              <a:lnSpc>
                <a:spcPct val="150000"/>
              </a:lnSpc>
              <a:buNone/>
            </a:pPr>
            <a:r>
              <a:rPr lang="en-US" altLang="zh-CN" sz="2800" b="1" smtClean="0">
                <a:latin typeface="+mn-ea"/>
              </a:rPr>
              <a:t>2.</a:t>
            </a:r>
            <a:r>
              <a:rPr lang="zh-CN" altLang="zh-CN" sz="2800" b="1" smtClean="0">
                <a:latin typeface="+mn-ea"/>
              </a:rPr>
              <a:t>了解作者获取新闻事实的途径及组织材料的方法，品味文中富有表现力的语言，学习文章的写作方法。</a:t>
            </a:r>
            <a:r>
              <a:rPr lang="zh-CN" altLang="en-US" sz="2800" b="1" smtClean="0">
                <a:latin typeface="+mn-ea"/>
              </a:rPr>
              <a:t>（重点）</a:t>
            </a:r>
            <a:endParaRPr lang="zh-CN" altLang="zh-CN" sz="2800" b="1" smtClean="0">
              <a:latin typeface="+mn-ea"/>
            </a:endParaRPr>
          </a:p>
          <a:p>
            <a:pPr>
              <a:lnSpc>
                <a:spcPct val="150000"/>
              </a:lnSpc>
              <a:buNone/>
            </a:pPr>
            <a:r>
              <a:rPr lang="en-US" altLang="zh-CN" sz="2800" b="1" smtClean="0">
                <a:latin typeface="+mn-ea"/>
              </a:rPr>
              <a:t>3.</a:t>
            </a:r>
            <a:r>
              <a:rPr lang="zh-CN" altLang="zh-CN" sz="2800" b="1" smtClean="0">
                <a:latin typeface="+mn-ea"/>
              </a:rPr>
              <a:t>理解作者在文中寄寓的思想感情，强化爱国意识，培养民族自豪感和自信心。</a:t>
            </a:r>
            <a:endParaRPr lang="zh-CN" altLang="en-US" sz="2800" b="1">
              <a:latin typeface="+mn-ea"/>
            </a:endParaRPr>
          </a:p>
        </p:txBody>
      </p:sp>
      <p:sp>
        <p:nvSpPr>
          <p:cNvPr id="4"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学习目标</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圆角矩形 14"/>
          <p:cNvSpPr/>
          <p:nvPr/>
        </p:nvSpPr>
        <p:spPr>
          <a:xfrm>
            <a:off x="3203848" y="990560"/>
            <a:ext cx="2365994"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6"/>
          <p:cNvSpPr txBox="1">
            <a:spLocks noChangeArrowheads="1"/>
          </p:cNvSpPr>
          <p:nvPr/>
        </p:nvSpPr>
        <p:spPr bwMode="auto">
          <a:xfrm>
            <a:off x="3325317" y="1084069"/>
            <a:ext cx="2244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重点字注音</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17" name="TextBox 16"/>
          <p:cNvSpPr txBox="1"/>
          <p:nvPr/>
        </p:nvSpPr>
        <p:spPr>
          <a:xfrm>
            <a:off x="642939" y="2287373"/>
            <a:ext cx="8378825" cy="4401205"/>
          </a:xfrm>
          <a:prstGeom prst="rect">
            <a:avLst/>
          </a:prstGeom>
          <a:noFill/>
        </p:spPr>
        <p:txBody>
          <a:bodyPr>
            <a:spAutoFit/>
          </a:bodyPr>
          <a:lstStyle/>
          <a:p>
            <a:pPr>
              <a:lnSpc>
                <a:spcPct val="200000"/>
              </a:lnSpc>
              <a:defRPr/>
            </a:pPr>
            <a:r>
              <a:rPr lang="zh-CN" altLang="en-US" sz="2800" b="1" smtClean="0">
                <a:latin typeface="+mn-ea"/>
                <a:ea typeface="+mn-ea"/>
              </a:rPr>
              <a:t>呼</a:t>
            </a:r>
            <a:r>
              <a:rPr lang="zh-CN" altLang="en-US" sz="2800" b="1" smtClean="0">
                <a:solidFill>
                  <a:srgbClr val="0000FF"/>
                </a:solidFill>
                <a:latin typeface="+mn-ea"/>
                <a:ea typeface="+mn-ea"/>
              </a:rPr>
              <a:t>啸</a:t>
            </a:r>
            <a:r>
              <a:rPr lang="zh-CN" altLang="en-US" sz="2800" b="1">
                <a:latin typeface="+mn-ea"/>
                <a:ea typeface="+mn-ea"/>
              </a:rPr>
              <a:t>（    ）   </a:t>
            </a:r>
            <a:r>
              <a:rPr lang="zh-CN" altLang="en-US" sz="2800" b="1">
                <a:solidFill>
                  <a:srgbClr val="0000FF"/>
                </a:solidFill>
                <a:latin typeface="+mn-ea"/>
                <a:ea typeface="+mn-ea"/>
              </a:rPr>
              <a:t>镌</a:t>
            </a:r>
            <a:r>
              <a:rPr lang="zh-CN" altLang="en-US" sz="2800" b="1">
                <a:latin typeface="+mn-ea"/>
                <a:ea typeface="+mn-ea"/>
              </a:rPr>
              <a:t>刻（</a:t>
            </a:r>
            <a:r>
              <a:rPr lang="en-US" altLang="zh-CN" sz="2800" b="1">
                <a:latin typeface="+mn-ea"/>
                <a:ea typeface="+mn-ea"/>
              </a:rPr>
              <a:t>    </a:t>
            </a:r>
            <a:r>
              <a:rPr lang="zh-CN" altLang="en-US" sz="2800" b="1" smtClean="0">
                <a:latin typeface="+mn-ea"/>
                <a:ea typeface="+mn-ea"/>
              </a:rPr>
              <a:t>）</a:t>
            </a:r>
            <a:r>
              <a:rPr lang="zh-CN" altLang="en-US" sz="2800" b="1">
                <a:solidFill>
                  <a:srgbClr val="0000FF"/>
                </a:solidFill>
                <a:latin typeface="+mn-ea"/>
              </a:rPr>
              <a:t>咆哮</a:t>
            </a:r>
            <a:endParaRPr lang="en-US" altLang="zh-CN" sz="2800" b="1">
              <a:latin typeface="+mn-ea"/>
              <a:ea typeface="+mn-ea"/>
            </a:endParaRPr>
          </a:p>
          <a:p>
            <a:pPr>
              <a:lnSpc>
                <a:spcPct val="200000"/>
              </a:lnSpc>
              <a:defRPr/>
            </a:pPr>
            <a:r>
              <a:rPr lang="zh-CN" altLang="en-US" sz="2800" b="1">
                <a:latin typeface="+mn-ea"/>
                <a:ea typeface="+mn-ea"/>
              </a:rPr>
              <a:t>一丝不</a:t>
            </a:r>
            <a:r>
              <a:rPr lang="zh-CN" altLang="en-US" sz="2800" b="1">
                <a:solidFill>
                  <a:srgbClr val="0000FF"/>
                </a:solidFill>
                <a:latin typeface="+mn-ea"/>
                <a:ea typeface="+mn-ea"/>
              </a:rPr>
              <a:t>苟</a:t>
            </a:r>
            <a:r>
              <a:rPr lang="zh-CN" altLang="en-US" sz="2800" b="1">
                <a:latin typeface="+mn-ea"/>
                <a:ea typeface="+mn-ea"/>
              </a:rPr>
              <a:t>（</a:t>
            </a:r>
            <a:r>
              <a:rPr lang="en-US" altLang="zh-CN" sz="2800" b="1">
                <a:latin typeface="+mn-ea"/>
                <a:ea typeface="+mn-ea"/>
              </a:rPr>
              <a:t>   </a:t>
            </a:r>
            <a:r>
              <a:rPr lang="zh-CN" altLang="en-US" sz="2800" b="1">
                <a:latin typeface="+mn-ea"/>
                <a:ea typeface="+mn-ea"/>
              </a:rPr>
              <a:t>）   </a:t>
            </a:r>
            <a:r>
              <a:rPr lang="zh-CN" altLang="en-US" sz="2800" b="1">
                <a:solidFill>
                  <a:srgbClr val="0000FF"/>
                </a:solidFill>
                <a:latin typeface="+mn-ea"/>
                <a:ea typeface="+mn-ea"/>
              </a:rPr>
              <a:t>桅</a:t>
            </a:r>
            <a:r>
              <a:rPr lang="zh-CN" altLang="en-US" sz="2800" b="1">
                <a:latin typeface="+mn-ea"/>
                <a:ea typeface="+mn-ea"/>
              </a:rPr>
              <a:t>杆（   ）    </a:t>
            </a:r>
            <a:r>
              <a:rPr lang="zh-CN" altLang="en-US" sz="2800" b="1">
                <a:latin typeface="+mn-ea"/>
              </a:rPr>
              <a:t>默</a:t>
            </a:r>
            <a:r>
              <a:rPr lang="zh-CN" altLang="en-US" sz="2800" b="1">
                <a:solidFill>
                  <a:srgbClr val="0000FF"/>
                </a:solidFill>
                <a:latin typeface="+mn-ea"/>
                <a:ea typeface="+mn-ea"/>
              </a:rPr>
              <a:t>契</a:t>
            </a:r>
            <a:r>
              <a:rPr lang="zh-CN" altLang="en-US" sz="2800" b="1">
                <a:latin typeface="+mn-ea"/>
              </a:rPr>
              <a:t>（   </a:t>
            </a:r>
            <a:r>
              <a:rPr lang="en-US" altLang="zh-CN" sz="2800" b="1">
                <a:latin typeface="+mn-ea"/>
              </a:rPr>
              <a:t> </a:t>
            </a:r>
            <a:r>
              <a:rPr lang="zh-CN" altLang="en-US" sz="2800" b="1" smtClean="0">
                <a:latin typeface="+mn-ea"/>
              </a:rPr>
              <a:t>）</a:t>
            </a:r>
            <a:r>
              <a:rPr lang="zh-CN" altLang="en-US" sz="2800" b="1" smtClean="0">
                <a:latin typeface="+mn-ea"/>
                <a:ea typeface="+mn-ea"/>
              </a:rPr>
              <a:t>浩</a:t>
            </a:r>
            <a:r>
              <a:rPr lang="zh-CN" altLang="en-US" sz="2800" b="1" smtClean="0">
                <a:solidFill>
                  <a:srgbClr val="0000FF"/>
                </a:solidFill>
                <a:latin typeface="+mn-ea"/>
                <a:ea typeface="+mn-ea"/>
              </a:rPr>
              <a:t>瀚</a:t>
            </a:r>
            <a:r>
              <a:rPr lang="zh-CN" altLang="en-US" sz="2800" b="1">
                <a:latin typeface="+mn-ea"/>
                <a:ea typeface="+mn-ea"/>
              </a:rPr>
              <a:t>（    ）   </a:t>
            </a:r>
            <a:r>
              <a:rPr lang="zh-CN" altLang="en-US" sz="2800" b="1">
                <a:solidFill>
                  <a:srgbClr val="0000FF"/>
                </a:solidFill>
                <a:latin typeface="+mn-ea"/>
                <a:ea typeface="+mn-ea"/>
              </a:rPr>
              <a:t>娴</a:t>
            </a:r>
            <a:r>
              <a:rPr lang="zh-CN" altLang="en-US" sz="2800" b="1">
                <a:latin typeface="+mn-ea"/>
                <a:ea typeface="+mn-ea"/>
              </a:rPr>
              <a:t>熟（    </a:t>
            </a:r>
            <a:r>
              <a:rPr lang="zh-CN" altLang="en-US" sz="2800" b="1" smtClean="0">
                <a:latin typeface="+mn-ea"/>
                <a:ea typeface="+mn-ea"/>
              </a:rPr>
              <a:t>）   </a:t>
            </a:r>
            <a:r>
              <a:rPr lang="zh-CN" altLang="en-US" sz="2800" b="1" smtClean="0">
                <a:solidFill>
                  <a:srgbClr val="0000FF"/>
                </a:solidFill>
                <a:latin typeface="+mn-ea"/>
              </a:rPr>
              <a:t>殚</a:t>
            </a:r>
            <a:r>
              <a:rPr lang="zh-CN" altLang="en-US" sz="2800" b="1" smtClean="0">
                <a:latin typeface="+mn-ea"/>
              </a:rPr>
              <a:t>精竭虑</a:t>
            </a:r>
            <a:r>
              <a:rPr lang="zh-CN" altLang="en-US" sz="2800" b="1">
                <a:latin typeface="+mn-ea"/>
              </a:rPr>
              <a:t>（</a:t>
            </a:r>
            <a:r>
              <a:rPr lang="en-US" altLang="zh-CN" sz="2800" b="1" err="1">
                <a:solidFill>
                  <a:srgbClr val="FF00FF"/>
                </a:solidFill>
                <a:latin typeface="+mn-ea"/>
              </a:rPr>
              <a:t>dān</a:t>
            </a:r>
            <a:r>
              <a:rPr lang="zh-CN" altLang="en-US" sz="2800" b="1">
                <a:latin typeface="+mn-ea"/>
              </a:rPr>
              <a:t>）</a:t>
            </a:r>
            <a:endParaRPr lang="en-US" altLang="zh-CN" sz="2800" b="1">
              <a:latin typeface="+mn-ea"/>
            </a:endParaRPr>
          </a:p>
          <a:p>
            <a:pPr>
              <a:lnSpc>
                <a:spcPct val="200000"/>
              </a:lnSpc>
              <a:defRPr/>
            </a:pPr>
            <a:r>
              <a:rPr lang="zh-CN" altLang="en-US" sz="2800" b="1">
                <a:solidFill>
                  <a:srgbClr val="0000FF"/>
                </a:solidFill>
                <a:latin typeface="+mn-ea"/>
              </a:rPr>
              <a:t>凛冽</a:t>
            </a:r>
            <a:r>
              <a:rPr lang="zh-CN" altLang="en-US" sz="2800" b="1">
                <a:latin typeface="+mn-ea"/>
              </a:rPr>
              <a:t>（</a:t>
            </a:r>
            <a:r>
              <a:rPr lang="en-US" altLang="zh-CN" sz="2800" b="1">
                <a:latin typeface="+mn-ea"/>
              </a:rPr>
              <a:t>    </a:t>
            </a:r>
            <a:r>
              <a:rPr lang="zh-CN" altLang="en-US" sz="2800" b="1">
                <a:latin typeface="+mn-ea"/>
              </a:rPr>
              <a:t>）</a:t>
            </a:r>
            <a:endParaRPr lang="en-US" altLang="zh-CN" sz="2800" b="1">
              <a:latin typeface="+mn-ea"/>
            </a:endParaRPr>
          </a:p>
          <a:p>
            <a:pPr eaLnBrk="1" hangingPunct="1">
              <a:lnSpc>
                <a:spcPct val="200000"/>
              </a:lnSpc>
              <a:buFont typeface="Arial" panose="020b0604020202020204" pitchFamily="34" charset="0"/>
              <a:buNone/>
              <a:defRPr/>
            </a:pPr>
            <a:r>
              <a:rPr lang="zh-CN" altLang="en-US" sz="2800" b="1" smtClean="0">
                <a:latin typeface="+mn-ea"/>
                <a:ea typeface="+mn-ea"/>
              </a:rPr>
              <a:t>  </a:t>
            </a:r>
            <a:endParaRPr lang="en-US" altLang="zh-CN" sz="2800" b="1">
              <a:latin typeface="+mn-ea"/>
              <a:ea typeface="+mn-ea"/>
            </a:endParaRPr>
          </a:p>
        </p:txBody>
      </p:sp>
      <p:sp>
        <p:nvSpPr>
          <p:cNvPr id="18" name="TextBox 17"/>
          <p:cNvSpPr txBox="1"/>
          <p:nvPr/>
        </p:nvSpPr>
        <p:spPr>
          <a:xfrm>
            <a:off x="1730790" y="2493724"/>
            <a:ext cx="909223" cy="523220"/>
          </a:xfrm>
          <a:prstGeom prst="rect">
            <a:avLst/>
          </a:prstGeom>
          <a:noFill/>
        </p:spPr>
        <p:txBody>
          <a:bodyPr wrap="none">
            <a:spAutoFit/>
          </a:bodyPr>
          <a:lstStyle/>
          <a:p>
            <a:pPr eaLnBrk="1" hangingPunct="1">
              <a:buFont typeface="Arial" panose="020b0604020202020204" pitchFamily="34" charset="0"/>
              <a:buNone/>
              <a:defRPr/>
            </a:pPr>
            <a:r>
              <a:rPr lang="en-US" altLang="zh-CN" sz="2800" b="1" err="1">
                <a:solidFill>
                  <a:srgbClr val="FF00FF"/>
                </a:solidFill>
                <a:latin typeface="+mn-ea"/>
                <a:ea typeface="+mn-ea"/>
              </a:rPr>
              <a:t>xiào</a:t>
            </a:r>
            <a:endParaRPr lang="zh-CN" altLang="en-US" sz="2800" b="1">
              <a:solidFill>
                <a:srgbClr val="FF00FF"/>
              </a:solidFill>
              <a:latin typeface="+mn-ea"/>
              <a:ea typeface="+mn-ea"/>
            </a:endParaRPr>
          </a:p>
        </p:txBody>
      </p:sp>
      <p:sp>
        <p:nvSpPr>
          <p:cNvPr id="19" name="TextBox 18"/>
          <p:cNvSpPr txBox="1"/>
          <p:nvPr/>
        </p:nvSpPr>
        <p:spPr>
          <a:xfrm>
            <a:off x="4406033" y="2493724"/>
            <a:ext cx="909223" cy="523220"/>
          </a:xfrm>
          <a:prstGeom prst="rect">
            <a:avLst/>
          </a:prstGeom>
          <a:noFill/>
        </p:spPr>
        <p:txBody>
          <a:bodyPr wrap="none">
            <a:spAutoFit/>
          </a:bodyPr>
          <a:lstStyle/>
          <a:p>
            <a:pPr eaLnBrk="1" hangingPunct="1">
              <a:buFont typeface="Arial" panose="020b0604020202020204" pitchFamily="34" charset="0"/>
              <a:buNone/>
              <a:defRPr/>
            </a:pPr>
            <a:r>
              <a:rPr lang="en-US" altLang="zh-CN" sz="2800" b="1" err="1">
                <a:solidFill>
                  <a:srgbClr val="FF00FF"/>
                </a:solidFill>
                <a:latin typeface="+mn-ea"/>
                <a:ea typeface="+mn-ea"/>
              </a:rPr>
              <a:t>juān</a:t>
            </a:r>
            <a:endParaRPr lang="zh-CN" altLang="en-US" sz="2800" b="1">
              <a:solidFill>
                <a:srgbClr val="FF00FF"/>
              </a:solidFill>
              <a:latin typeface="+mn-ea"/>
              <a:ea typeface="+mn-ea"/>
            </a:endParaRPr>
          </a:p>
        </p:txBody>
      </p:sp>
      <p:sp>
        <p:nvSpPr>
          <p:cNvPr id="20" name="TextBox 19"/>
          <p:cNvSpPr txBox="1"/>
          <p:nvPr/>
        </p:nvSpPr>
        <p:spPr>
          <a:xfrm>
            <a:off x="2444751" y="3338274"/>
            <a:ext cx="728084" cy="523220"/>
          </a:xfrm>
          <a:prstGeom prst="rect">
            <a:avLst/>
          </a:prstGeom>
          <a:noFill/>
        </p:spPr>
        <p:txBody>
          <a:bodyPr wrap="none">
            <a:spAutoFit/>
          </a:bodyPr>
          <a:lstStyle/>
          <a:p>
            <a:pPr eaLnBrk="1" hangingPunct="1">
              <a:buFont typeface="Arial" panose="020b0604020202020204" pitchFamily="34" charset="0"/>
              <a:buNone/>
              <a:defRPr/>
            </a:pPr>
            <a:r>
              <a:rPr lang="en-US" altLang="zh-CN" sz="2800" b="1" err="1">
                <a:solidFill>
                  <a:srgbClr val="FF00FF"/>
                </a:solidFill>
                <a:latin typeface="+mn-ea"/>
              </a:rPr>
              <a:t>ɡǒu</a:t>
            </a:r>
            <a:endParaRPr lang="zh-CN" altLang="en-US" sz="2800" b="1">
              <a:solidFill>
                <a:srgbClr val="FF00FF"/>
              </a:solidFill>
              <a:latin typeface="+mn-ea"/>
              <a:ea typeface="+mn-ea"/>
            </a:endParaRPr>
          </a:p>
        </p:txBody>
      </p:sp>
      <p:sp>
        <p:nvSpPr>
          <p:cNvPr id="21" name="TextBox 20"/>
          <p:cNvSpPr txBox="1"/>
          <p:nvPr/>
        </p:nvSpPr>
        <p:spPr>
          <a:xfrm>
            <a:off x="1822451" y="5046424"/>
            <a:ext cx="728084" cy="523220"/>
          </a:xfrm>
          <a:prstGeom prst="rect">
            <a:avLst/>
          </a:prstGeom>
          <a:noFill/>
        </p:spPr>
        <p:txBody>
          <a:bodyPr wrap="none">
            <a:spAutoFit/>
          </a:bodyPr>
          <a:lstStyle/>
          <a:p>
            <a:pPr eaLnBrk="1" hangingPunct="1">
              <a:defRPr/>
            </a:pPr>
            <a:r>
              <a:rPr lang="en-US" altLang="zh-CN" sz="2800" b="1" err="1" smtClean="0">
                <a:solidFill>
                  <a:srgbClr val="FF00FF"/>
                </a:solidFill>
                <a:latin typeface="+mn-ea"/>
                <a:ea typeface="+mn-ea"/>
              </a:rPr>
              <a:t>liè</a:t>
            </a:r>
            <a:endParaRPr lang="zh-CN" altLang="en-US" sz="2800" b="1">
              <a:solidFill>
                <a:srgbClr val="FF00FF"/>
              </a:solidFill>
              <a:latin typeface="+mn-ea"/>
            </a:endParaRPr>
          </a:p>
        </p:txBody>
      </p:sp>
      <p:sp>
        <p:nvSpPr>
          <p:cNvPr id="22" name="TextBox 21"/>
          <p:cNvSpPr txBox="1"/>
          <p:nvPr/>
        </p:nvSpPr>
        <p:spPr>
          <a:xfrm>
            <a:off x="4941888" y="3340391"/>
            <a:ext cx="728084" cy="523220"/>
          </a:xfrm>
          <a:prstGeom prst="rect">
            <a:avLst/>
          </a:prstGeom>
          <a:noFill/>
        </p:spPr>
        <p:txBody>
          <a:bodyPr wrap="none">
            <a:spAutoFit/>
          </a:bodyPr>
          <a:lstStyle/>
          <a:p>
            <a:pPr eaLnBrk="1" hangingPunct="1">
              <a:buFont typeface="Arial" panose="020b0604020202020204" pitchFamily="34" charset="0"/>
              <a:buNone/>
              <a:defRPr/>
            </a:pPr>
            <a:r>
              <a:rPr lang="en-US" altLang="zh-CN" sz="2800" b="1" err="1">
                <a:solidFill>
                  <a:srgbClr val="FF00FF"/>
                </a:solidFill>
                <a:latin typeface="+mn-ea"/>
                <a:ea typeface="+mn-ea"/>
              </a:rPr>
              <a:t>wéi</a:t>
            </a:r>
            <a:endParaRPr lang="zh-CN" altLang="en-US" sz="2800" b="1">
              <a:solidFill>
                <a:srgbClr val="FF00FF"/>
              </a:solidFill>
              <a:latin typeface="+mn-ea"/>
              <a:ea typeface="+mn-ea"/>
            </a:endParaRPr>
          </a:p>
        </p:txBody>
      </p:sp>
      <p:sp>
        <p:nvSpPr>
          <p:cNvPr id="23" name="TextBox 22"/>
          <p:cNvSpPr txBox="1"/>
          <p:nvPr/>
        </p:nvSpPr>
        <p:spPr>
          <a:xfrm>
            <a:off x="1833127" y="4226365"/>
            <a:ext cx="728084" cy="523220"/>
          </a:xfrm>
          <a:prstGeom prst="rect">
            <a:avLst/>
          </a:prstGeom>
          <a:noFill/>
        </p:spPr>
        <p:txBody>
          <a:bodyPr wrap="none">
            <a:spAutoFit/>
          </a:bodyPr>
          <a:lstStyle/>
          <a:p>
            <a:pPr eaLnBrk="1" hangingPunct="1">
              <a:buFont typeface="Arial" panose="020b0604020202020204" pitchFamily="34" charset="0"/>
              <a:buNone/>
              <a:defRPr/>
            </a:pPr>
            <a:r>
              <a:rPr lang="en-US" altLang="zh-CN" sz="2800" b="1" err="1">
                <a:solidFill>
                  <a:srgbClr val="FF00FF"/>
                </a:solidFill>
                <a:latin typeface="+mn-ea"/>
                <a:ea typeface="+mn-ea"/>
              </a:rPr>
              <a:t>hàn</a:t>
            </a:r>
            <a:endParaRPr lang="zh-CN" altLang="en-US" sz="2800" b="1">
              <a:solidFill>
                <a:srgbClr val="FF00FF"/>
              </a:solidFill>
              <a:latin typeface="+mn-ea"/>
              <a:ea typeface="+mn-ea"/>
            </a:endParaRPr>
          </a:p>
        </p:txBody>
      </p:sp>
      <p:sp>
        <p:nvSpPr>
          <p:cNvPr id="24" name="TextBox 23"/>
          <p:cNvSpPr txBox="1"/>
          <p:nvPr/>
        </p:nvSpPr>
        <p:spPr>
          <a:xfrm>
            <a:off x="4394151" y="4205694"/>
            <a:ext cx="909223" cy="523220"/>
          </a:xfrm>
          <a:prstGeom prst="rect">
            <a:avLst/>
          </a:prstGeom>
          <a:noFill/>
        </p:spPr>
        <p:txBody>
          <a:bodyPr wrap="none">
            <a:spAutoFit/>
          </a:bodyPr>
          <a:lstStyle/>
          <a:p>
            <a:pPr eaLnBrk="1" hangingPunct="1">
              <a:buFont typeface="Arial" panose="020b0604020202020204" pitchFamily="34" charset="0"/>
              <a:buNone/>
              <a:defRPr/>
            </a:pPr>
            <a:r>
              <a:rPr lang="en-US" altLang="zh-CN" sz="2800" b="1" err="1">
                <a:solidFill>
                  <a:srgbClr val="FF00FF"/>
                </a:solidFill>
                <a:latin typeface="+mn-ea"/>
                <a:ea typeface="+mn-ea"/>
              </a:rPr>
              <a:t>xián</a:t>
            </a:r>
            <a:endParaRPr lang="zh-CN" altLang="en-US" sz="2800" b="1">
              <a:solidFill>
                <a:srgbClr val="FF00FF"/>
              </a:solidFill>
              <a:latin typeface="+mn-ea"/>
              <a:ea typeface="+mn-ea"/>
            </a:endParaRPr>
          </a:p>
        </p:txBody>
      </p:sp>
      <p:sp>
        <p:nvSpPr>
          <p:cNvPr id="25" name="TextBox 24"/>
          <p:cNvSpPr txBox="1"/>
          <p:nvPr/>
        </p:nvSpPr>
        <p:spPr>
          <a:xfrm>
            <a:off x="7816850" y="3327691"/>
            <a:ext cx="546945" cy="523220"/>
          </a:xfrm>
          <a:prstGeom prst="rect">
            <a:avLst/>
          </a:prstGeom>
          <a:noFill/>
        </p:spPr>
        <p:txBody>
          <a:bodyPr wrap="none">
            <a:spAutoFit/>
          </a:bodyPr>
          <a:lstStyle/>
          <a:p>
            <a:pPr eaLnBrk="1" hangingPunct="1">
              <a:buFont typeface="Arial" panose="020b0604020202020204" pitchFamily="34" charset="0"/>
              <a:buNone/>
              <a:defRPr/>
            </a:pPr>
            <a:r>
              <a:rPr lang="en-US" altLang="zh-CN" sz="2800" b="1" err="1">
                <a:solidFill>
                  <a:srgbClr val="FF00FF"/>
                </a:solidFill>
                <a:latin typeface="+mn-ea"/>
                <a:ea typeface="+mn-ea"/>
              </a:rPr>
              <a:t>qì</a:t>
            </a:r>
            <a:endParaRPr lang="zh-CN" altLang="en-US" sz="2800" b="1">
              <a:solidFill>
                <a:srgbClr val="FF00FF"/>
              </a:solidFill>
              <a:latin typeface="+mn-ea"/>
              <a:ea typeface="+mn-ea"/>
            </a:endParaRPr>
          </a:p>
        </p:txBody>
      </p:sp>
      <p:sp>
        <p:nvSpPr>
          <p:cNvPr id="26" name="TextBox 25"/>
          <p:cNvSpPr txBox="1"/>
          <p:nvPr/>
        </p:nvSpPr>
        <p:spPr>
          <a:xfrm>
            <a:off x="6164561" y="2542616"/>
            <a:ext cx="2304255" cy="523220"/>
          </a:xfrm>
          <a:prstGeom prst="rect">
            <a:avLst/>
          </a:prstGeom>
          <a:noFill/>
        </p:spPr>
        <p:txBody>
          <a:bodyPr wrap="square">
            <a:spAutoFit/>
          </a:bodyPr>
          <a:lstStyle/>
          <a:p>
            <a:pPr>
              <a:defRPr/>
            </a:pPr>
            <a:r>
              <a:rPr lang="zh-CN" altLang="en-US" sz="2800" b="1" smtClean="0">
                <a:latin typeface="+mn-ea"/>
              </a:rPr>
              <a:t>（</a:t>
            </a:r>
            <a:r>
              <a:rPr lang="en-US" altLang="zh-CN" sz="2800" b="1" err="1" smtClean="0">
                <a:solidFill>
                  <a:srgbClr val="FF00FF"/>
                </a:solidFill>
                <a:latin typeface="+mn-ea"/>
              </a:rPr>
              <a:t>páo xiào</a:t>
            </a:r>
            <a:r>
              <a:rPr lang="zh-CN" altLang="en-US" sz="2800" b="1" smtClean="0">
                <a:latin typeface="+mn-ea"/>
              </a:rPr>
              <a:t>）</a:t>
            </a:r>
            <a:endParaRPr lang="en-US" altLang="zh-CN" sz="2800" b="1">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inVertical)">
                                      <p:cBhvr>
                                        <p:cTn id="27" dur="500"/>
                                        <p:tgtEl>
                                          <p:spTgt spid="2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arn(inVertical)">
                                      <p:cBhvr>
                                        <p:cTn id="37" dur="500"/>
                                        <p:tgtEl>
                                          <p:spTgt spid="2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inVertical)">
                                      <p:cBhvr>
                                        <p:cTn id="42" dur="500"/>
                                        <p:tgtEl>
                                          <p:spTgt spid="2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inVertical)">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rrowheads="1"/>
          </p:cNvSpPr>
          <p:nvPr/>
        </p:nvSpPr>
        <p:spPr bwMode="auto">
          <a:xfrm>
            <a:off x="1109664" y="2221996"/>
            <a:ext cx="3127375" cy="2677656"/>
          </a:xfrm>
          <a:prstGeom prst="rect">
            <a:avLst/>
          </a:prstGeom>
          <a:noFill/>
          <a:ln w="9525">
            <a:noFill/>
            <a:miter lim="800000"/>
          </a:ln>
        </p:spPr>
        <p:txBody>
          <a:bodyPr>
            <a:spAutoFit/>
          </a:bodyPr>
          <a:lstStyle/>
          <a:p>
            <a:pPr eaLnBrk="1" hangingPunct="1">
              <a:lnSpc>
                <a:spcPct val="150000"/>
              </a:lnSpc>
            </a:pPr>
            <a:r>
              <a:rPr lang="zh-CN" altLang="en-US" sz="2800" b="1">
                <a:solidFill>
                  <a:srgbClr val="FF0000"/>
                </a:solidFill>
                <a:latin typeface="楷体" panose="02010609060101010101" pitchFamily="49" charset="-122"/>
                <a:ea typeface="楷体" panose="02010609060101010101" pitchFamily="49" charset="-122"/>
              </a:rPr>
              <a:t>（    </a:t>
            </a:r>
            <a:r>
              <a:rPr lang="zh-CN" altLang="en-US" sz="2800" b="1" smtClean="0">
                <a:solidFill>
                  <a:srgbClr val="FF0000"/>
                </a:solidFill>
                <a:latin typeface="楷体" panose="02010609060101010101" pitchFamily="49" charset="-122"/>
                <a:ea typeface="楷体" panose="02010609060101010101" pitchFamily="49" charset="-122"/>
              </a:rPr>
              <a:t>）着舰（    ）走着（    ）着凉（    ）棋高一着</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 name="矩形 5"/>
          <p:cNvSpPr>
            <a:spLocks noChangeArrowheads="1"/>
          </p:cNvSpPr>
          <p:nvPr/>
        </p:nvSpPr>
        <p:spPr bwMode="auto">
          <a:xfrm>
            <a:off x="473075" y="3284984"/>
            <a:ext cx="545342" cy="637675"/>
          </a:xfrm>
          <a:prstGeom prst="rect">
            <a:avLst/>
          </a:prstGeom>
          <a:noFill/>
          <a:ln w="9525">
            <a:noFill/>
            <a:miter lim="800000"/>
          </a:ln>
        </p:spPr>
        <p:txBody>
          <a:bodyPr wrap="none">
            <a:spAutoFit/>
          </a:bodyPr>
          <a:lstStyle/>
          <a:p>
            <a:pPr eaLnBrk="1" hangingPunct="1">
              <a:lnSpc>
                <a:spcPct val="150000"/>
              </a:lnSpc>
            </a:pPr>
            <a:r>
              <a:rPr lang="zh-CN" altLang="en-US" sz="2800" b="1">
                <a:solidFill>
                  <a:srgbClr val="FF0000"/>
                </a:solidFill>
                <a:latin typeface="楷体" panose="02010609060101010101" pitchFamily="49" charset="-122"/>
                <a:ea typeface="楷体" panose="02010609060101010101" pitchFamily="49" charset="-122"/>
              </a:rPr>
              <a:t>着</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7" name="左大括号 6"/>
          <p:cNvSpPr/>
          <p:nvPr/>
        </p:nvSpPr>
        <p:spPr>
          <a:xfrm>
            <a:off x="1001712" y="2569129"/>
            <a:ext cx="329927" cy="2228023"/>
          </a:xfrm>
          <a:prstGeom prst="leftBrace">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800">
              <a:solidFill>
                <a:srgbClr val="FF0000"/>
              </a:solidFill>
            </a:endParaRPr>
          </a:p>
        </p:txBody>
      </p:sp>
      <p:sp>
        <p:nvSpPr>
          <p:cNvPr id="8" name="矩形 7"/>
          <p:cNvSpPr/>
          <p:nvPr/>
        </p:nvSpPr>
        <p:spPr>
          <a:xfrm>
            <a:off x="1438275" y="2296078"/>
            <a:ext cx="909223" cy="523220"/>
          </a:xfrm>
          <a:prstGeom prst="rect">
            <a:avLst/>
          </a:prstGeom>
        </p:spPr>
        <p:txBody>
          <a:bodyPr wrap="none">
            <a:spAutoFit/>
          </a:bodyPr>
          <a:lstStyle/>
          <a:p>
            <a:pPr eaLnBrk="1" hangingPunct="1">
              <a:defRPr/>
            </a:pPr>
            <a:r>
              <a:rPr lang="en-US" altLang="zh-CN" sz="2800" b="1" err="1">
                <a:solidFill>
                  <a:srgbClr val="FF0000"/>
                </a:solidFill>
                <a:latin typeface="+mn-ea"/>
                <a:ea typeface="+mn-ea"/>
              </a:rPr>
              <a:t>zhuó</a:t>
            </a:r>
            <a:endParaRPr lang="zh-CN" altLang="en-US" sz="2800">
              <a:solidFill>
                <a:srgbClr val="FF0000"/>
              </a:solidFill>
              <a:latin typeface="+mn-ea"/>
              <a:ea typeface="+mn-ea"/>
            </a:endParaRPr>
          </a:p>
        </p:txBody>
      </p:sp>
      <p:sp>
        <p:nvSpPr>
          <p:cNvPr id="9" name="矩形 8"/>
          <p:cNvSpPr/>
          <p:nvPr/>
        </p:nvSpPr>
        <p:spPr>
          <a:xfrm>
            <a:off x="1469515" y="3554546"/>
            <a:ext cx="909223" cy="523220"/>
          </a:xfrm>
          <a:prstGeom prst="rect">
            <a:avLst/>
          </a:prstGeom>
        </p:spPr>
        <p:txBody>
          <a:bodyPr wrap="none">
            <a:spAutoFit/>
          </a:bodyPr>
          <a:lstStyle/>
          <a:p>
            <a:pPr eaLnBrk="1" hangingPunct="1">
              <a:defRPr/>
            </a:pPr>
            <a:r>
              <a:rPr lang="en-US" altLang="zh-CN" sz="2800" b="1" err="1">
                <a:solidFill>
                  <a:srgbClr val="FF0000"/>
                </a:solidFill>
                <a:latin typeface="+mn-ea"/>
                <a:ea typeface="+mn-ea"/>
              </a:rPr>
              <a:t>zháo</a:t>
            </a:r>
            <a:endParaRPr lang="zh-CN" altLang="en-US" sz="2800">
              <a:solidFill>
                <a:srgbClr val="FF0000"/>
              </a:solidFill>
              <a:latin typeface="+mn-ea"/>
              <a:ea typeface="+mn-ea"/>
            </a:endParaRPr>
          </a:p>
        </p:txBody>
      </p:sp>
      <p:sp>
        <p:nvSpPr>
          <p:cNvPr id="10" name="矩形 9"/>
          <p:cNvSpPr/>
          <p:nvPr/>
        </p:nvSpPr>
        <p:spPr>
          <a:xfrm>
            <a:off x="1469515" y="4201924"/>
            <a:ext cx="909223" cy="523220"/>
          </a:xfrm>
          <a:prstGeom prst="rect">
            <a:avLst/>
          </a:prstGeom>
        </p:spPr>
        <p:txBody>
          <a:bodyPr wrap="none">
            <a:spAutoFit/>
          </a:bodyPr>
          <a:lstStyle/>
          <a:p>
            <a:pPr eaLnBrk="1" hangingPunct="1">
              <a:defRPr/>
            </a:pPr>
            <a:r>
              <a:rPr lang="en-US" altLang="zh-CN" sz="2800" b="1" err="1">
                <a:solidFill>
                  <a:srgbClr val="FF0000"/>
                </a:solidFill>
                <a:latin typeface="+mn-ea"/>
                <a:ea typeface="+mn-ea"/>
              </a:rPr>
              <a:t>zhāo</a:t>
            </a:r>
            <a:endParaRPr lang="zh-CN" altLang="en-US" sz="2800">
              <a:solidFill>
                <a:srgbClr val="FF0000"/>
              </a:solidFill>
              <a:latin typeface="+mn-ea"/>
              <a:ea typeface="+mn-ea"/>
            </a:endParaRPr>
          </a:p>
        </p:txBody>
      </p:sp>
      <p:sp>
        <p:nvSpPr>
          <p:cNvPr id="11" name="矩形 10"/>
          <p:cNvSpPr>
            <a:spLocks noChangeArrowheads="1"/>
          </p:cNvSpPr>
          <p:nvPr/>
        </p:nvSpPr>
        <p:spPr bwMode="auto">
          <a:xfrm>
            <a:off x="4678362" y="1481459"/>
            <a:ext cx="3638053" cy="1815882"/>
          </a:xfrm>
          <a:prstGeom prst="rect">
            <a:avLst/>
          </a:prstGeom>
          <a:noFill/>
          <a:ln w="9525">
            <a:noFill/>
            <a:miter lim="800000"/>
          </a:ln>
        </p:spPr>
        <p:txBody>
          <a:bodyPr wrap="square">
            <a:spAutoFit/>
          </a:bodyPr>
          <a:lstStyle/>
          <a:p>
            <a:pPr>
              <a:lnSpc>
                <a:spcPct val="200000"/>
              </a:lnSpc>
            </a:pPr>
            <a:r>
              <a:rPr lang="zh-CN" altLang="en-US" sz="2800" b="1" smtClean="0">
                <a:solidFill>
                  <a:srgbClr val="FF0000"/>
                </a:solidFill>
                <a:latin typeface="楷体" panose="02010609060101010101" pitchFamily="49" charset="-122"/>
                <a:ea typeface="楷体" panose="02010609060101010101" pitchFamily="49" charset="-122"/>
              </a:rPr>
              <a:t>（</a:t>
            </a:r>
            <a:r>
              <a:rPr lang="en-US" altLang="zh-CN" sz="2800" b="1" err="1" smtClean="0">
                <a:solidFill>
                  <a:srgbClr val="FF0000"/>
                </a:solidFill>
                <a:latin typeface="楷体" panose="02010609060101010101" pitchFamily="49" charset="-122"/>
                <a:ea typeface="楷体" panose="02010609060101010101" pitchFamily="49" charset="-122"/>
              </a:rPr>
              <a:t>jiàng</a:t>
            </a:r>
            <a:r>
              <a:rPr lang="zh-CN" altLang="en-US" sz="2800" b="1" smtClean="0">
                <a:solidFill>
                  <a:srgbClr val="FF0000"/>
                </a:solidFill>
                <a:latin typeface="楷体" panose="02010609060101010101" pitchFamily="49" charset="-122"/>
                <a:ea typeface="楷体" panose="02010609060101010101" pitchFamily="49" charset="-122"/>
              </a:rPr>
              <a:t>）降落（</a:t>
            </a:r>
            <a:r>
              <a:rPr lang="en-US" altLang="zh-CN" sz="2800" b="1" err="1" smtClean="0">
                <a:solidFill>
                  <a:srgbClr val="FF0000"/>
                </a:solidFill>
                <a:latin typeface="楷体" panose="02010609060101010101" pitchFamily="49" charset="-122"/>
                <a:ea typeface="楷体" panose="02010609060101010101" pitchFamily="49" charset="-122"/>
              </a:rPr>
              <a:t>xiáng</a:t>
            </a:r>
            <a:r>
              <a:rPr lang="zh-CN" altLang="en-US" sz="2800" b="1" smtClean="0">
                <a:solidFill>
                  <a:srgbClr val="FF0000"/>
                </a:solidFill>
                <a:latin typeface="楷体" panose="02010609060101010101" pitchFamily="49" charset="-122"/>
                <a:ea typeface="楷体" panose="02010609060101010101" pitchFamily="49" charset="-122"/>
              </a:rPr>
              <a:t>）投降</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2" name="矩形 11"/>
          <p:cNvSpPr>
            <a:spLocks noChangeArrowheads="1"/>
          </p:cNvSpPr>
          <p:nvPr/>
        </p:nvSpPr>
        <p:spPr bwMode="auto">
          <a:xfrm>
            <a:off x="4111625" y="1988840"/>
            <a:ext cx="545342" cy="637675"/>
          </a:xfrm>
          <a:prstGeom prst="rect">
            <a:avLst/>
          </a:prstGeom>
          <a:noFill/>
          <a:ln w="9525">
            <a:noFill/>
            <a:miter lim="800000"/>
          </a:ln>
        </p:spPr>
        <p:txBody>
          <a:bodyPr wrap="none">
            <a:spAutoFit/>
          </a:bodyPr>
          <a:lstStyle/>
          <a:p>
            <a:pPr eaLnBrk="1" hangingPunct="1">
              <a:lnSpc>
                <a:spcPct val="150000"/>
              </a:lnSpc>
            </a:pPr>
            <a:r>
              <a:rPr lang="zh-CN" altLang="en-US" sz="2800" b="1" smtClean="0">
                <a:solidFill>
                  <a:srgbClr val="FF0000"/>
                </a:solidFill>
                <a:latin typeface="楷体" panose="02010609060101010101" pitchFamily="49" charset="-122"/>
                <a:ea typeface="楷体" panose="02010609060101010101" pitchFamily="49" charset="-122"/>
              </a:rPr>
              <a:t>降</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3" name="左大括号 12"/>
          <p:cNvSpPr/>
          <p:nvPr/>
        </p:nvSpPr>
        <p:spPr>
          <a:xfrm>
            <a:off x="4657727" y="1912963"/>
            <a:ext cx="202306" cy="1155998"/>
          </a:xfrm>
          <a:prstGeom prst="leftBrace">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800">
              <a:solidFill>
                <a:srgbClr val="FF0000"/>
              </a:solidFill>
            </a:endParaRPr>
          </a:p>
        </p:txBody>
      </p:sp>
      <p:sp>
        <p:nvSpPr>
          <p:cNvPr id="14" name="矩形 13"/>
          <p:cNvSpPr/>
          <p:nvPr/>
        </p:nvSpPr>
        <p:spPr>
          <a:xfrm>
            <a:off x="1560085" y="2961292"/>
            <a:ext cx="728084" cy="523220"/>
          </a:xfrm>
          <a:prstGeom prst="rect">
            <a:avLst/>
          </a:prstGeom>
        </p:spPr>
        <p:txBody>
          <a:bodyPr wrap="none">
            <a:spAutoFit/>
          </a:bodyPr>
          <a:lstStyle/>
          <a:p>
            <a:pPr eaLnBrk="1" hangingPunct="1">
              <a:defRPr/>
            </a:pPr>
            <a:r>
              <a:rPr lang="en-US" altLang="zh-CN" sz="2800" b="1" err="1">
                <a:solidFill>
                  <a:srgbClr val="FF0000"/>
                </a:solidFill>
                <a:latin typeface="+mn-ea"/>
                <a:ea typeface="+mn-ea"/>
              </a:rPr>
              <a:t>zhe</a:t>
            </a:r>
            <a:endParaRPr lang="zh-CN" altLang="en-US" sz="2800">
              <a:solidFill>
                <a:srgbClr val="FF0000"/>
              </a:solidFill>
              <a:latin typeface="+mn-ea"/>
              <a:ea typeface="+mn-ea"/>
            </a:endParaRPr>
          </a:p>
        </p:txBody>
      </p:sp>
      <p:sp>
        <p:nvSpPr>
          <p:cNvPr id="15" name="矩形 14"/>
          <p:cNvSpPr>
            <a:spLocks noChangeArrowheads="1"/>
          </p:cNvSpPr>
          <p:nvPr/>
        </p:nvSpPr>
        <p:spPr bwMode="auto">
          <a:xfrm>
            <a:off x="4783138" y="4118529"/>
            <a:ext cx="3319462" cy="1815882"/>
          </a:xfrm>
          <a:prstGeom prst="rect">
            <a:avLst/>
          </a:prstGeom>
          <a:noFill/>
          <a:ln w="9525">
            <a:noFill/>
            <a:miter lim="800000"/>
          </a:ln>
        </p:spPr>
        <p:txBody>
          <a:bodyPr>
            <a:spAutoFit/>
          </a:bodyPr>
          <a:lstStyle/>
          <a:p>
            <a:pPr>
              <a:lnSpc>
                <a:spcPct val="200000"/>
              </a:lnSpc>
            </a:pPr>
            <a:r>
              <a:rPr lang="zh-CN" altLang="en-US" sz="2800" b="1" smtClean="0">
                <a:solidFill>
                  <a:srgbClr val="FF0000"/>
                </a:solidFill>
                <a:latin typeface="楷体" panose="02010609060101010101" pitchFamily="49" charset="-122"/>
                <a:ea typeface="楷体" panose="02010609060101010101" pitchFamily="49" charset="-122"/>
              </a:rPr>
              <a:t>（</a:t>
            </a:r>
            <a:r>
              <a:rPr lang="en-US" altLang="zh-CN" sz="2800" b="1" err="1" smtClean="0">
                <a:solidFill>
                  <a:srgbClr val="FF0000"/>
                </a:solidFill>
                <a:latin typeface="楷体" panose="02010609060101010101" pitchFamily="49" charset="-122"/>
                <a:ea typeface="楷体" panose="02010609060101010101" pitchFamily="49" charset="-122"/>
              </a:rPr>
              <a:t>sàng</a:t>
            </a:r>
            <a:r>
              <a:rPr lang="zh-CN" altLang="en-US" sz="2800" b="1" smtClean="0">
                <a:solidFill>
                  <a:srgbClr val="FF0000"/>
                </a:solidFill>
                <a:latin typeface="楷体" panose="02010609060101010101" pitchFamily="49" charset="-122"/>
                <a:ea typeface="楷体" panose="02010609060101010101" pitchFamily="49" charset="-122"/>
              </a:rPr>
              <a:t>）丧生（</a:t>
            </a:r>
            <a:r>
              <a:rPr lang="en-US" altLang="zh-CN" sz="2800" b="1" err="1">
                <a:solidFill>
                  <a:srgbClr val="FF0000"/>
                </a:solidFill>
                <a:latin typeface="楷体" panose="02010609060101010101" pitchFamily="49" charset="-122"/>
                <a:ea typeface="楷体" panose="02010609060101010101" pitchFamily="49" charset="-122"/>
              </a:rPr>
              <a:t>sāng</a:t>
            </a:r>
            <a:r>
              <a:rPr lang="zh-CN" altLang="en-US" sz="2800" b="1" smtClean="0">
                <a:solidFill>
                  <a:srgbClr val="FF0000"/>
                </a:solidFill>
                <a:latin typeface="楷体" panose="02010609060101010101" pitchFamily="49" charset="-122"/>
                <a:ea typeface="楷体" panose="02010609060101010101" pitchFamily="49" charset="-122"/>
              </a:rPr>
              <a:t>）丧葬</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 name="矩形 15"/>
          <p:cNvSpPr>
            <a:spLocks noChangeArrowheads="1"/>
          </p:cNvSpPr>
          <p:nvPr/>
        </p:nvSpPr>
        <p:spPr bwMode="auto">
          <a:xfrm>
            <a:off x="4111625" y="4725144"/>
            <a:ext cx="545342" cy="637675"/>
          </a:xfrm>
          <a:prstGeom prst="rect">
            <a:avLst/>
          </a:prstGeom>
          <a:noFill/>
          <a:ln w="9525">
            <a:noFill/>
            <a:miter lim="800000"/>
          </a:ln>
        </p:spPr>
        <p:txBody>
          <a:bodyPr wrap="none">
            <a:spAutoFit/>
          </a:bodyPr>
          <a:lstStyle/>
          <a:p>
            <a:pPr eaLnBrk="1" hangingPunct="1">
              <a:lnSpc>
                <a:spcPct val="150000"/>
              </a:lnSpc>
            </a:pPr>
            <a:r>
              <a:rPr lang="zh-CN" altLang="en-US" sz="2800" b="1" smtClean="0">
                <a:solidFill>
                  <a:srgbClr val="FF0000"/>
                </a:solidFill>
                <a:latin typeface="楷体" panose="02010609060101010101" pitchFamily="49" charset="-122"/>
                <a:ea typeface="楷体" panose="02010609060101010101" pitchFamily="49" charset="-122"/>
              </a:rPr>
              <a:t>丧</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7" name="左大括号 16"/>
          <p:cNvSpPr/>
          <p:nvPr/>
        </p:nvSpPr>
        <p:spPr>
          <a:xfrm>
            <a:off x="4657726" y="4463534"/>
            <a:ext cx="346322" cy="1427257"/>
          </a:xfrm>
          <a:prstGeom prst="leftBrace">
            <a:avLst>
              <a:gd name="adj1" fmla="val 0"/>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800">
              <a:solidFill>
                <a:srgbClr val="FF0000"/>
              </a:solidFill>
            </a:endParaRPr>
          </a:p>
        </p:txBody>
      </p:sp>
      <p:sp>
        <p:nvSpPr>
          <p:cNvPr id="18" name="圆角矩形 17"/>
          <p:cNvSpPr/>
          <p:nvPr/>
        </p:nvSpPr>
        <p:spPr>
          <a:xfrm>
            <a:off x="3185648" y="896569"/>
            <a:ext cx="2365994"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6"/>
          <p:cNvSpPr txBox="1">
            <a:spLocks noChangeArrowheads="1"/>
          </p:cNvSpPr>
          <p:nvPr/>
        </p:nvSpPr>
        <p:spPr bwMode="auto">
          <a:xfrm>
            <a:off x="3307117" y="990078"/>
            <a:ext cx="2244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重点字辨音</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952328"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26564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重点词语解释</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矩形 3"/>
          <p:cNvSpPr/>
          <p:nvPr/>
        </p:nvSpPr>
        <p:spPr>
          <a:xfrm>
            <a:off x="611560" y="1988840"/>
            <a:ext cx="8136904" cy="4401205"/>
          </a:xfrm>
          <a:prstGeom prst="rect">
            <a:avLst/>
          </a:prstGeom>
        </p:spPr>
        <p:txBody>
          <a:bodyPr wrap="square">
            <a:spAutoFit/>
          </a:bodyPr>
          <a:lstStyle/>
          <a:p>
            <a:r>
              <a:rPr lang="en-US" altLang="zh-CN" sz="2800"/>
              <a:t>【</a:t>
            </a:r>
            <a:r>
              <a:rPr lang="zh-CN" altLang="en-US" sz="2800">
                <a:solidFill>
                  <a:srgbClr val="FF0000"/>
                </a:solidFill>
              </a:rPr>
              <a:t>呼啸</a:t>
            </a:r>
            <a:r>
              <a:rPr lang="en-US" altLang="zh-CN" sz="2800"/>
              <a:t>】 </a:t>
            </a:r>
            <a:r>
              <a:rPr lang="zh-CN" altLang="en-US" sz="2800"/>
              <a:t>发出高而长的声音。</a:t>
            </a:r>
            <a:endParaRPr lang="zh-CN" altLang="en-US" sz="2800"/>
          </a:p>
          <a:p>
            <a:r>
              <a:rPr lang="en-US" altLang="zh-CN" sz="2800"/>
              <a:t>【</a:t>
            </a:r>
            <a:r>
              <a:rPr lang="zh-CN" altLang="en-US" sz="2800">
                <a:solidFill>
                  <a:srgbClr val="FF0000"/>
                </a:solidFill>
              </a:rPr>
              <a:t>澎湃</a:t>
            </a:r>
            <a:r>
              <a:rPr lang="en-US" altLang="zh-CN" sz="2800"/>
              <a:t>】 </a:t>
            </a:r>
            <a:r>
              <a:rPr lang="zh-CN" altLang="en-US" sz="2800"/>
              <a:t>形容波浪互相撞击。</a:t>
            </a:r>
            <a:endParaRPr lang="zh-CN" altLang="en-US" sz="2800"/>
          </a:p>
          <a:p>
            <a:r>
              <a:rPr lang="en-US" altLang="zh-CN" sz="2800" smtClean="0"/>
              <a:t>【</a:t>
            </a:r>
            <a:r>
              <a:rPr lang="zh-CN" altLang="en-US" sz="2800">
                <a:solidFill>
                  <a:srgbClr val="FF0000"/>
                </a:solidFill>
              </a:rPr>
              <a:t>凛冽</a:t>
            </a:r>
            <a:r>
              <a:rPr lang="en-US" altLang="zh-CN" sz="2800"/>
              <a:t>】 </a:t>
            </a:r>
            <a:r>
              <a:rPr lang="zh-CN" altLang="en-US" sz="2800"/>
              <a:t>刺骨地寒冷</a:t>
            </a:r>
            <a:r>
              <a:rPr lang="zh-CN" altLang="en-US" sz="2800" smtClean="0"/>
              <a:t>。</a:t>
            </a:r>
            <a:endParaRPr lang="en-US" altLang="zh-CN" sz="2800" smtClean="0"/>
          </a:p>
          <a:p>
            <a:r>
              <a:rPr lang="en-US" altLang="zh-CN" sz="2800" smtClean="0"/>
              <a:t>【</a:t>
            </a:r>
            <a:r>
              <a:rPr lang="zh-CN" altLang="en-US" sz="2800">
                <a:solidFill>
                  <a:srgbClr val="FF0000"/>
                </a:solidFill>
              </a:rPr>
              <a:t>浩瀚</a:t>
            </a:r>
            <a:r>
              <a:rPr lang="en-US" altLang="zh-CN" sz="2800"/>
              <a:t>】 </a:t>
            </a:r>
            <a:r>
              <a:rPr lang="zh-CN" altLang="en-US" sz="2800"/>
              <a:t>水势盛大。</a:t>
            </a:r>
            <a:endParaRPr lang="zh-CN" altLang="en-US" sz="2800"/>
          </a:p>
          <a:p>
            <a:r>
              <a:rPr lang="en-US" altLang="zh-CN" sz="2800"/>
              <a:t>【</a:t>
            </a:r>
            <a:r>
              <a:rPr lang="zh-CN" altLang="en-US" sz="2800">
                <a:solidFill>
                  <a:srgbClr val="FF0000"/>
                </a:solidFill>
              </a:rPr>
              <a:t>娴熟</a:t>
            </a:r>
            <a:r>
              <a:rPr lang="en-US" altLang="zh-CN" sz="2800"/>
              <a:t>】 </a:t>
            </a:r>
            <a:r>
              <a:rPr lang="zh-CN" altLang="en-US" sz="2800"/>
              <a:t>熟练。</a:t>
            </a:r>
            <a:endParaRPr lang="zh-CN" altLang="en-US" sz="2800"/>
          </a:p>
          <a:p>
            <a:r>
              <a:rPr lang="en-US" altLang="zh-CN" sz="2800" smtClean="0"/>
              <a:t>【</a:t>
            </a:r>
            <a:r>
              <a:rPr lang="zh-CN" altLang="en-US" sz="2800">
                <a:solidFill>
                  <a:srgbClr val="FF0000"/>
                </a:solidFill>
              </a:rPr>
              <a:t>湛蓝</a:t>
            </a:r>
            <a:r>
              <a:rPr lang="en-US" altLang="zh-CN" sz="2800"/>
              <a:t>】 </a:t>
            </a:r>
            <a:r>
              <a:rPr lang="zh-CN" altLang="en-US" sz="2800"/>
              <a:t>状态词。深蓝色（多形容天空、湖海等）。</a:t>
            </a:r>
            <a:endParaRPr lang="zh-CN" altLang="en-US" sz="2800"/>
          </a:p>
          <a:p>
            <a:r>
              <a:rPr lang="en-US" altLang="zh-CN" sz="2800"/>
              <a:t>【</a:t>
            </a:r>
            <a:r>
              <a:rPr lang="zh-CN" altLang="en-US" sz="2800">
                <a:solidFill>
                  <a:srgbClr val="FF0000"/>
                </a:solidFill>
              </a:rPr>
              <a:t>默契</a:t>
            </a:r>
            <a:r>
              <a:rPr lang="en-US" altLang="zh-CN" sz="2800"/>
              <a:t>】 </a:t>
            </a:r>
            <a:r>
              <a:rPr lang="zh-CN" altLang="en-US" sz="2800"/>
              <a:t>双方的意思没有明白说出而彼此有一致的了解。</a:t>
            </a:r>
            <a:endParaRPr lang="zh-CN" altLang="en-US" sz="2800"/>
          </a:p>
          <a:p>
            <a:r>
              <a:rPr lang="en-US" altLang="zh-CN" sz="2800"/>
              <a:t>【</a:t>
            </a:r>
            <a:r>
              <a:rPr lang="zh-CN" altLang="en-US" sz="2800">
                <a:solidFill>
                  <a:srgbClr val="FF0000"/>
                </a:solidFill>
              </a:rPr>
              <a:t>风采</a:t>
            </a:r>
            <a:r>
              <a:rPr lang="en-US" altLang="zh-CN" sz="2800"/>
              <a:t>】 </a:t>
            </a:r>
            <a:r>
              <a:rPr lang="zh-CN" altLang="en-US" sz="2800"/>
              <a:t>风度神采。</a:t>
            </a:r>
            <a:endParaRPr lang="zh-CN" altLang="en-US" sz="2800"/>
          </a:p>
          <a:p>
            <a:r>
              <a:rPr lang="en-US" altLang="zh-CN" sz="2800"/>
              <a:t>【</a:t>
            </a:r>
            <a:r>
              <a:rPr lang="zh-CN" altLang="en-US" sz="2800">
                <a:solidFill>
                  <a:srgbClr val="FF0000"/>
                </a:solidFill>
              </a:rPr>
              <a:t>镌刻</a:t>
            </a:r>
            <a:r>
              <a:rPr lang="en-US" altLang="zh-CN" sz="2800"/>
              <a:t>】 </a:t>
            </a:r>
            <a:r>
              <a:rPr lang="zh-CN" altLang="en-US" sz="2800"/>
              <a:t>雕刻</a:t>
            </a:r>
            <a:r>
              <a:rPr lang="zh-CN" altLang="en-US" sz="2800" smtClean="0"/>
              <a:t>。</a:t>
            </a:r>
            <a:endParaRPr lang="zh-CN" altLang="en-US" sz="2800"/>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134</Paragraphs>
  <Slides>36</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36</vt:i4>
      </vt:variant>
    </vt:vector>
  </HeadingPairs>
  <TitlesOfParts>
    <vt:vector baseType="lpstr" size="44">
      <vt:lpstr>Arial</vt:lpstr>
      <vt:lpstr>Calibri</vt:lpstr>
      <vt:lpstr>Times New Roman</vt:lpstr>
      <vt:lpstr>宋体</vt:lpstr>
      <vt:lpstr>Franklin Gothic Medium</vt:lpstr>
      <vt:lpstr>黑体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“‘刀尖上的舞蹈’ 就要开始了，现场所有的人都捏着一把汗。”这句话运用了什么修辞手法？有什么作用？</vt:lpstr>
      <vt:lpstr>PowerPoint Presentation</vt:lpstr>
      <vt:lpstr>PowerPoint Presentation</vt:lpstr>
      <vt:lpstr>PowerPoint Presentation</vt:lpstr>
      <vt:lpstr> 3.试分析第19段中的细节描写。</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2021-01-08T17:55:09.889</cp:lastPrinted>
  <dcterms:created xsi:type="dcterms:W3CDTF">2021-01-08T17:55:09Z</dcterms:created>
  <dcterms:modified xsi:type="dcterms:W3CDTF">2021-01-08T09:55:23Z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