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omments/comment1.xml" ContentType="application/vnd.openxmlformats-officedocument.presentationml.comment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9" r:id="rId2"/>
    <p:sldId id="274" r:id="rId3"/>
    <p:sldId id="297" r:id="rId4"/>
    <p:sldId id="298" r:id="rId5"/>
    <p:sldId id="299" r:id="rId6"/>
    <p:sldId id="256" r:id="rId7"/>
    <p:sldId id="257" r:id="rId8"/>
    <p:sldId id="287" r:id="rId9"/>
    <p:sldId id="300" r:id="rId10"/>
    <p:sldId id="326" r:id="rId11"/>
    <p:sldId id="301" r:id="rId12"/>
    <p:sldId id="328" r:id="rId13"/>
    <p:sldId id="314" r:id="rId14"/>
    <p:sldId id="315" r:id="rId15"/>
    <p:sldId id="325" r:id="rId16"/>
    <p:sldId id="258" r:id="rId17"/>
    <p:sldId id="289" r:id="rId18"/>
    <p:sldId id="329" r:id="rId19"/>
    <p:sldId id="343" r:id="rId20"/>
    <p:sldId id="344" r:id="rId21"/>
    <p:sldId id="345" r:id="rId22"/>
    <p:sldId id="275" r:id="rId23"/>
    <p:sldId id="262" r:id="rId24"/>
    <p:sldId id="264" r:id="rId25"/>
    <p:sldId id="272" r:id="rId26"/>
    <p:sldId id="260" r:id="rId27"/>
  </p:sldIdLst>
  <p:sldSz cx="9144000" cy="6858000" type="screen4x3"/>
  <p:notesSz cx="6858000" cy="9144000"/>
  <p:custDataLst>
    <p:tags r:id="rId28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36">
          <p15:clr>
            <a:srgbClr val="A4A3A4"/>
          </p15:clr>
        </p15:guide>
        <p15:guide id="2" pos="2869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HelloWorld" initials="H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  <p:ext uri="{1BD7E111-0CB8-44D6-8891-C1BB2F81B7CC}">
      <p1710:readonlyRecommended xmlns:p1710="http://schemas.microsoft.com/office/powerpoint/2017/10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-354" y="-102"/>
      </p:cViewPr>
      <p:guideLst>
        <p:guide orient="horz" pos="2136"/>
        <p:guide pos="2869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21-03-30T10:33:31.691" idx="1">
    <p:pos x="10" y="10"/>
    <p:text/>
    <p:extLst>
      <p:ext uri="{C676402C-5697-4E1C-873F-D02D1690AC5C}">
        <p15:threadingInfo xmlns:p15="http://schemas.microsoft.com/office/powerpoint/2012/main" xmlns="" timeZoneBias="0"/>
      </p:ext>
    </p:extLst>
  </p:cm>
</p:cmLst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1026"/>
          <p:cNvSpPr>
            <a:spLocks noGrp="1"/>
          </p:cNvSpPr>
          <p:nvPr>
            <p:ph type="body" idx="5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 indent="-285750"/>
            <a:r>
              <a:rPr lang="zh-CN" altLang="en-US"/>
              <a:t>第二级</a:t>
            </a:r>
          </a:p>
          <a:p>
            <a:pPr lvl="2" indent="-228600"/>
            <a:r>
              <a:rPr lang="zh-CN" altLang="en-US"/>
              <a:t>第三级</a:t>
            </a:r>
          </a:p>
          <a:p>
            <a:pPr lvl="3" indent="-228600"/>
            <a:r>
              <a:rPr lang="zh-CN" altLang="en-US"/>
              <a:t>第四级</a:t>
            </a:r>
          </a:p>
          <a:p>
            <a:pPr lvl="4" indent="-228600"/>
            <a:r>
              <a:rPr lang="zh-CN" altLang="en-US"/>
              <a:t>第五级</a:t>
            </a:r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audio" Target="../media/audio4.wav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omments" Target="../comments/comment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内容占位符 2"/>
          <p:cNvSpPr>
            <a:spLocks noGrp="1"/>
          </p:cNvSpPr>
          <p:nvPr>
            <p:ph idx="1"/>
          </p:nvPr>
        </p:nvSpPr>
        <p:spPr>
          <a:xfrm>
            <a:off x="1013460" y="1420813"/>
            <a:ext cx="8229600" cy="4525962"/>
          </a:xfrm>
        </p:spPr>
        <p:txBody>
          <a:bodyPr anchor="t"/>
          <a:lstStyle/>
          <a:p>
            <a:pPr marL="0" indent="0">
              <a:buNone/>
            </a:pPr>
            <a:r>
              <a:rPr lang="zh-CN" altLang="en-US" sz="5400" b="1">
                <a:solidFill>
                  <a:srgbClr val="0070C0"/>
                </a:solidFill>
              </a:rPr>
              <a:t>初中语文作文教学的探讨</a:t>
            </a:r>
          </a:p>
          <a:p>
            <a:pPr marL="0" indent="0">
              <a:buNone/>
            </a:pPr>
            <a:r>
              <a:rPr lang="zh-CN" altLang="en-US"/>
              <a:t>                                     </a:t>
            </a:r>
          </a:p>
          <a:p>
            <a:pPr marL="0" indent="0">
              <a:buNone/>
            </a:pPr>
            <a:endParaRPr lang="zh-CN" altLang="en-US"/>
          </a:p>
          <a:p>
            <a:pPr marL="0" indent="0">
              <a:buNone/>
            </a:pPr>
            <a:r>
              <a:rPr lang="zh-CN" altLang="en-US"/>
              <a:t>                                             </a:t>
            </a:r>
          </a:p>
          <a:p>
            <a:pPr marL="0" indent="0">
              <a:buNone/>
            </a:pPr>
            <a:r>
              <a:rPr lang="zh-CN" altLang="en-US"/>
              <a:t>                                                    </a:t>
            </a:r>
          </a:p>
        </p:txBody>
      </p:sp>
      <p:pic>
        <p:nvPicPr>
          <p:cNvPr id="2053" name="Picture 13" descr="pic_25309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998" y="2779395"/>
            <a:ext cx="5894387" cy="31956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098" name="Rectangle 7"/>
          <p:cNvSpPr/>
          <p:nvPr/>
        </p:nvSpPr>
        <p:spPr>
          <a:xfrm>
            <a:off x="-176212" y="6163945"/>
            <a:ext cx="9405937" cy="404813"/>
          </a:xfrm>
          <a:prstGeom prst="rect">
            <a:avLst/>
          </a:prstGeom>
          <a:solidFill>
            <a:schemeClr val="folHlink"/>
          </a:solidFill>
          <a:ln w="9525">
            <a:noFill/>
          </a:ln>
        </p:spPr>
        <p:txBody>
          <a:bodyPr wrap="none" anchor="ctr"/>
          <a:lstStyle/>
          <a:p>
            <a:pPr lvl="0" eaLnBrk="1" hangingPunct="1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7"/>
          <p:cNvSpPr/>
          <p:nvPr/>
        </p:nvSpPr>
        <p:spPr>
          <a:xfrm>
            <a:off x="-176212" y="6235700"/>
            <a:ext cx="9405937" cy="404813"/>
          </a:xfrm>
          <a:prstGeom prst="rect">
            <a:avLst/>
          </a:prstGeom>
          <a:solidFill>
            <a:schemeClr val="folHlink"/>
          </a:solidFill>
          <a:ln w="9525">
            <a:noFill/>
          </a:ln>
        </p:spPr>
        <p:txBody>
          <a:bodyPr wrap="none" anchor="ctr"/>
          <a:lstStyle/>
          <a:p>
            <a:pPr lvl="0" eaLnBrk="1" hangingPunct="1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186815" y="1343025"/>
            <a:ext cx="6868160" cy="31381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>
                <a:solidFill>
                  <a:srgbClr val="FF0000"/>
                </a:solidFill>
              </a:rPr>
              <a:t>（</a:t>
            </a:r>
            <a:r>
              <a:rPr lang="en-US" altLang="zh-CN" b="1">
                <a:solidFill>
                  <a:srgbClr val="FF0000"/>
                </a:solidFill>
              </a:rPr>
              <a:t>2020.</a:t>
            </a:r>
            <a:r>
              <a:rPr lang="zh-CN" altLang="en-US" b="1">
                <a:solidFill>
                  <a:srgbClr val="FF0000"/>
                </a:solidFill>
              </a:rPr>
              <a:t>常州中考真题）</a:t>
            </a:r>
            <a:r>
              <a:rPr lang="en-US" altLang="zh-CN" b="1">
                <a:solidFill>
                  <a:srgbClr val="FF0000"/>
                </a:solidFill>
              </a:rPr>
              <a:t>     </a:t>
            </a:r>
            <a:r>
              <a:rPr lang="zh-CN" altLang="en-US" b="1">
                <a:solidFill>
                  <a:srgbClr val="FF0000"/>
                </a:solidFill>
              </a:rPr>
              <a:t>作文（60分，书写分3分）</a:t>
            </a:r>
            <a:endParaRPr lang="zh-CN" altLang="en-US"/>
          </a:p>
          <a:p>
            <a:endParaRPr lang="zh-CN" altLang="en-US"/>
          </a:p>
          <a:p>
            <a:r>
              <a:rPr lang="zh-CN" altLang="en-US"/>
              <a:t>21. 阅读下面的材料，根据要求写作。</a:t>
            </a:r>
          </a:p>
          <a:p>
            <a:r>
              <a:rPr lang="zh-CN" altLang="en-US"/>
              <a:t>社区，是指特定的区域里，生活上相互关联的人构成的一个大集体，小区、村庄、养老院……是社区的常见形态</a:t>
            </a:r>
            <a:r>
              <a:rPr lang="zh-CN" altLang="en-US" sz="1800"/>
              <a:t>。每个人都有自己的社区，每个社区都流淌着丰富多彩的生活画面，都有很多</a:t>
            </a:r>
            <a:r>
              <a:rPr lang="zh-CN" altLang="en-US" sz="1800" b="1">
                <a:solidFill>
                  <a:srgbClr val="FF0000"/>
                </a:solidFill>
              </a:rPr>
              <a:t>难忘</a:t>
            </a:r>
            <a:r>
              <a:rPr lang="zh-CN" altLang="en-US" sz="1800"/>
              <a:t>的时刻，值得我们用文字把它铭刻并与他人分享。</a:t>
            </a:r>
          </a:p>
          <a:p>
            <a:r>
              <a:rPr lang="zh-CN" altLang="en-US" sz="1800"/>
              <a:t>请以“社区的傍晚”为题，</a:t>
            </a:r>
            <a:r>
              <a:rPr lang="zh-CN" altLang="en-US"/>
              <a:t>写一篇文章。</a:t>
            </a:r>
          </a:p>
          <a:p>
            <a:r>
              <a:rPr lang="zh-CN" altLang="en-US"/>
              <a:t>要求：①要联系自己的生活经历和思考感悟，不得抄袭；②除诗歌、戏剧外，文体自选；③不少于600字；④请勿透露考生个人信息，如地名、校名和人名。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2483485" y="692785"/>
            <a:ext cx="48069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chemeClr val="accent6"/>
                </a:solidFill>
              </a:rPr>
              <a:t>立意训练：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1700530" y="4545965"/>
            <a:ext cx="540448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00B0F0"/>
                </a:solidFill>
              </a:rPr>
              <a:t>抒发乡愁、表达思念之情；</a:t>
            </a:r>
          </a:p>
          <a:p>
            <a:r>
              <a:rPr lang="zh-CN" altLang="en-US" sz="2400" b="1">
                <a:solidFill>
                  <a:srgbClr val="00B0F0"/>
                </a:solidFill>
              </a:rPr>
              <a:t>呼吁大家传递善、滋养爱；</a:t>
            </a:r>
          </a:p>
          <a:p>
            <a:r>
              <a:rPr lang="zh-CN" altLang="en-US" sz="2400" b="1">
                <a:solidFill>
                  <a:srgbClr val="00B0F0"/>
                </a:solidFill>
              </a:rPr>
              <a:t>诠释幸福就在你我身边；</a:t>
            </a:r>
          </a:p>
          <a:p>
            <a:r>
              <a:rPr lang="zh-CN" altLang="en-US" sz="2400" b="1">
                <a:solidFill>
                  <a:srgbClr val="00B0F0"/>
                </a:solidFill>
              </a:rPr>
              <a:t>呼吁对动物的保护、对环境的热爱</a:t>
            </a:r>
            <a:r>
              <a:rPr lang="en-US" altLang="zh-CN" sz="2400" b="1">
                <a:solidFill>
                  <a:srgbClr val="00B0F0"/>
                </a:solidFill>
              </a:rPr>
              <a:t>……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7"/>
          <p:cNvSpPr/>
          <p:nvPr/>
        </p:nvSpPr>
        <p:spPr>
          <a:xfrm>
            <a:off x="-176212" y="6235700"/>
            <a:ext cx="9405937" cy="404813"/>
          </a:xfrm>
          <a:prstGeom prst="rect">
            <a:avLst/>
          </a:prstGeom>
          <a:solidFill>
            <a:schemeClr val="folHlink"/>
          </a:solidFill>
          <a:ln w="9525">
            <a:noFill/>
          </a:ln>
        </p:spPr>
        <p:txBody>
          <a:bodyPr wrap="none" anchor="ctr"/>
          <a:lstStyle/>
          <a:p>
            <a:pPr lvl="0" eaLnBrk="1" hangingPunct="1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346200" y="1123950"/>
            <a:ext cx="6321425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chemeClr val="accent6"/>
                </a:solidFill>
                <a:sym typeface="+mn-ea"/>
              </a:rPr>
              <a:t>（三）</a:t>
            </a:r>
            <a:r>
              <a:rPr lang="zh-CN" altLang="en-US" sz="2800" b="1">
                <a:solidFill>
                  <a:schemeClr val="accent6"/>
                </a:solidFill>
              </a:rPr>
              <a:t>选材：</a:t>
            </a:r>
            <a:r>
              <a:rPr lang="zh-CN" altLang="en-US"/>
              <a:t>要围绕中心选择材料。选材要精确，明了，运用自己熟悉的材料作文，这样才能突出真情实感，表述才能明了，精当。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2917825" y="2853055"/>
            <a:ext cx="323659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rgbClr val="00B0F0"/>
                </a:solidFill>
              </a:rPr>
              <a:t>身边的平凡小事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944880" y="2367915"/>
            <a:ext cx="675005" cy="300545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3200" b="1"/>
              <a:t>以</a:t>
            </a:r>
            <a:r>
              <a:rPr lang="en-US" altLang="zh-CN" sz="3200" b="1"/>
              <a:t>  </a:t>
            </a:r>
            <a:r>
              <a:rPr lang="zh-CN" altLang="en-US" sz="3200" b="1">
                <a:solidFill>
                  <a:srgbClr val="00B0F0"/>
                </a:solidFill>
              </a:rPr>
              <a:t>小</a:t>
            </a:r>
            <a:r>
              <a:rPr lang="en-US" altLang="zh-CN" sz="3200" b="1"/>
              <a:t>   </a:t>
            </a:r>
            <a:r>
              <a:rPr lang="zh-CN" altLang="en-US" sz="3200" b="1"/>
              <a:t>见</a:t>
            </a:r>
            <a:r>
              <a:rPr lang="en-US" altLang="zh-CN" sz="3200" b="1"/>
              <a:t>  </a:t>
            </a:r>
            <a:r>
              <a:rPr lang="zh-CN" altLang="en-US" sz="3200" b="1">
                <a:solidFill>
                  <a:srgbClr val="00B0F0"/>
                </a:solidFill>
              </a:rPr>
              <a:t>大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2123440" y="2780665"/>
            <a:ext cx="741680" cy="76835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4400" b="1">
                <a:solidFill>
                  <a:srgbClr val="FF0000"/>
                </a:solidFill>
                <a:cs typeface="Arial" panose="020B0604020202020204" pitchFamily="34" charset="0"/>
              </a:rPr>
              <a:t>→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2123440" y="4149090"/>
            <a:ext cx="741680" cy="76835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4400" b="1">
                <a:solidFill>
                  <a:srgbClr val="FF0000"/>
                </a:solidFill>
                <a:cs typeface="Arial" panose="020B0604020202020204" pitchFamily="34" charset="0"/>
              </a:rPr>
              <a:t>→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2989580" y="4200525"/>
            <a:ext cx="305562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solidFill>
                  <a:srgbClr val="00B0F0"/>
                </a:solidFill>
              </a:rPr>
              <a:t>深刻的立意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5868035" y="3436620"/>
            <a:ext cx="119697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</a:rPr>
              <a:t>引导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6876415" y="2780665"/>
            <a:ext cx="27184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/>
              <a:t>热爱生活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6948805" y="3861435"/>
            <a:ext cx="145605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/>
              <a:t>善于观察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  <p:bldP spid="12" grpId="0"/>
      <p:bldP spid="2" grpId="0"/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7"/>
          <p:cNvSpPr/>
          <p:nvPr/>
        </p:nvSpPr>
        <p:spPr>
          <a:xfrm>
            <a:off x="-176212" y="6235700"/>
            <a:ext cx="9405937" cy="404813"/>
          </a:xfrm>
          <a:prstGeom prst="rect">
            <a:avLst/>
          </a:prstGeom>
          <a:solidFill>
            <a:schemeClr val="folHlink"/>
          </a:solidFill>
          <a:ln w="9525">
            <a:noFill/>
          </a:ln>
        </p:spPr>
        <p:txBody>
          <a:bodyPr wrap="none" anchor="ctr"/>
          <a:lstStyle/>
          <a:p>
            <a:pPr lvl="0" eaLnBrk="1" hangingPunct="1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187450" y="980440"/>
            <a:ext cx="6917055" cy="25533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chemeClr val="accent6"/>
                </a:solidFill>
                <a:sym typeface="+mn-ea"/>
              </a:rPr>
              <a:t>（四）</a:t>
            </a:r>
            <a:r>
              <a:rPr lang="zh-CN" altLang="en-US" sz="3200" b="1">
                <a:solidFill>
                  <a:schemeClr val="accent6"/>
                </a:solidFill>
              </a:rPr>
              <a:t>结构：安排写作内容的思路。</a:t>
            </a:r>
          </a:p>
          <a:p>
            <a:r>
              <a:rPr lang="en-US" altLang="zh-CN" sz="3200" b="1">
                <a:solidFill>
                  <a:schemeClr val="accent6"/>
                </a:solidFill>
              </a:rPr>
              <a:t>      </a:t>
            </a:r>
            <a:r>
              <a:rPr lang="en-US" altLang="zh-CN" sz="3200" b="1">
                <a:solidFill>
                  <a:schemeClr val="tx1"/>
                </a:solidFill>
              </a:rPr>
              <a:t>  </a:t>
            </a:r>
          </a:p>
          <a:p>
            <a:r>
              <a:rPr lang="en-US" altLang="zh-CN" sz="3200" b="1">
                <a:solidFill>
                  <a:schemeClr val="tx1"/>
                </a:solidFill>
              </a:rPr>
              <a:t>          </a:t>
            </a:r>
            <a:r>
              <a:rPr lang="zh-CN" altLang="en-US" sz="2400" b="1">
                <a:solidFill>
                  <a:schemeClr val="tx1"/>
                </a:solidFill>
              </a:rPr>
              <a:t>一等结构严谨、二等结构完整、</a:t>
            </a:r>
          </a:p>
          <a:p>
            <a:r>
              <a:rPr lang="zh-CN" altLang="en-US" sz="2400" b="1">
                <a:solidFill>
                  <a:schemeClr val="tx1"/>
                </a:solidFill>
              </a:rPr>
              <a:t> </a:t>
            </a:r>
            <a:r>
              <a:rPr lang="en-US" altLang="zh-CN" sz="2400" b="1">
                <a:solidFill>
                  <a:schemeClr val="tx1"/>
                </a:solidFill>
              </a:rPr>
              <a:t>            </a:t>
            </a:r>
            <a:r>
              <a:rPr lang="zh-CN" altLang="en-US" sz="2400" b="1">
                <a:solidFill>
                  <a:schemeClr val="tx1"/>
                </a:solidFill>
              </a:rPr>
              <a:t>三等结构基本完整、四等结构混乱；</a:t>
            </a:r>
            <a:r>
              <a:rPr lang="zh-CN" altLang="en-US" sz="3200" b="1">
                <a:solidFill>
                  <a:schemeClr val="tx1"/>
                </a:solidFill>
              </a:rPr>
              <a:t> </a:t>
            </a:r>
            <a:r>
              <a:rPr lang="en-US" altLang="zh-CN" sz="3200" b="1">
                <a:solidFill>
                  <a:schemeClr val="tx1"/>
                </a:solidFill>
              </a:rPr>
              <a:t> </a:t>
            </a:r>
            <a:endParaRPr lang="en-US" altLang="zh-CN" sz="3200" b="1">
              <a:solidFill>
                <a:schemeClr val="accent6"/>
              </a:solidFill>
            </a:endParaRPr>
          </a:p>
          <a:p>
            <a:r>
              <a:rPr lang="en-US" altLang="zh-CN" sz="3200" b="1">
                <a:solidFill>
                  <a:srgbClr val="FF0000"/>
                </a:solidFill>
              </a:rPr>
              <a:t>      </a:t>
            </a:r>
            <a:endParaRPr lang="zh-CN" altLang="en-US" sz="3200" b="1">
              <a:solidFill>
                <a:schemeClr val="accent6"/>
              </a:solidFill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59205" y="3716655"/>
            <a:ext cx="7339330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/>
              <a:t>1.</a:t>
            </a:r>
            <a:r>
              <a:rPr lang="zh-CN" altLang="en-US" sz="2800" b="1"/>
              <a:t>六要素</a:t>
            </a:r>
            <a:r>
              <a:rPr lang="en-US" altLang="zh-CN" sz="2800" b="1"/>
              <a:t> 2.</a:t>
            </a:r>
            <a:r>
              <a:rPr lang="zh-CN" altLang="en-US" sz="2800" b="1"/>
              <a:t>详略处理</a:t>
            </a:r>
            <a:r>
              <a:rPr lang="en-US" altLang="zh-CN" sz="2800" b="1"/>
              <a:t>  3.</a:t>
            </a:r>
            <a:r>
              <a:rPr lang="zh-CN" altLang="en-US" sz="2800" b="1"/>
              <a:t>人称</a:t>
            </a:r>
            <a:r>
              <a:rPr lang="en-US" altLang="zh-CN" sz="2800" b="1"/>
              <a:t> 4.</a:t>
            </a:r>
            <a:r>
              <a:rPr lang="zh-CN" altLang="en-US" sz="2800" b="1"/>
              <a:t>记叙顺序</a:t>
            </a:r>
            <a:r>
              <a:rPr lang="en-US" altLang="zh-CN" sz="2800" b="1"/>
              <a:t> </a:t>
            </a:r>
            <a:r>
              <a:rPr lang="zh-CN" altLang="en-US" sz="2800" b="1"/>
              <a:t>等</a:t>
            </a:r>
            <a:r>
              <a:rPr lang="en-US" altLang="zh-CN" sz="2800" b="1">
                <a:solidFill>
                  <a:srgbClr val="FF0000"/>
                </a:solidFill>
                <a:sym typeface="+mn-ea"/>
              </a:rPr>
              <a:t> </a:t>
            </a:r>
          </a:p>
          <a:p>
            <a:endParaRPr lang="zh-CN" altLang="en-US" sz="2800" b="1">
              <a:solidFill>
                <a:srgbClr val="FF0000"/>
              </a:solidFill>
              <a:sym typeface="+mn-ea"/>
            </a:endParaRPr>
          </a:p>
          <a:p>
            <a:r>
              <a:rPr lang="zh-CN" altLang="en-US" sz="2800" b="1">
                <a:solidFill>
                  <a:srgbClr val="FF0000"/>
                </a:solidFill>
                <a:sym typeface="+mn-ea"/>
              </a:rPr>
              <a:t>（结合阅读技巧）</a:t>
            </a:r>
            <a:endParaRPr lang="zh-CN" altLang="en-US" sz="2800" b="1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7"/>
          <p:cNvSpPr/>
          <p:nvPr/>
        </p:nvSpPr>
        <p:spPr>
          <a:xfrm>
            <a:off x="-176212" y="6235700"/>
            <a:ext cx="9405937" cy="404813"/>
          </a:xfrm>
          <a:prstGeom prst="rect">
            <a:avLst/>
          </a:prstGeom>
          <a:solidFill>
            <a:schemeClr val="folHlink"/>
          </a:solidFill>
          <a:ln w="9525">
            <a:noFill/>
          </a:ln>
        </p:spPr>
        <p:txBody>
          <a:bodyPr wrap="none" anchor="ctr"/>
          <a:lstStyle/>
          <a:p>
            <a:pPr lvl="0" eaLnBrk="1" hangingPunct="1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187450" y="1196340"/>
            <a:ext cx="6532880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solidFill>
                  <a:schemeClr val="accent6"/>
                </a:solidFill>
                <a:sym typeface="+mn-ea"/>
              </a:rPr>
              <a:t>（五）</a:t>
            </a:r>
            <a:r>
              <a:rPr lang="zh-CN" altLang="en-US" sz="3600" b="1">
                <a:solidFill>
                  <a:schemeClr val="accent6"/>
                </a:solidFill>
              </a:rPr>
              <a:t>语言</a:t>
            </a:r>
            <a:r>
              <a:rPr lang="zh-CN" altLang="en-US" sz="4400" b="1"/>
              <a:t>：</a:t>
            </a:r>
            <a:r>
              <a:rPr lang="zh-CN" altLang="en-US" sz="3200" b="1"/>
              <a:t>生动形象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1043940" y="2204720"/>
            <a:ext cx="664464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/>
              <a:t>记叙文：多用</a:t>
            </a:r>
            <a:r>
              <a:rPr lang="zh-CN" altLang="en-US" sz="2400" b="1">
                <a:solidFill>
                  <a:srgbClr val="FF0000"/>
                </a:solidFill>
              </a:rPr>
              <a:t>描写性</a:t>
            </a:r>
            <a:r>
              <a:rPr lang="zh-CN" altLang="en-US" sz="2400"/>
              <a:t>的语言，少用</a:t>
            </a:r>
            <a:r>
              <a:rPr lang="zh-CN" altLang="en-US" sz="2400" b="1">
                <a:solidFill>
                  <a:srgbClr val="FF0000"/>
                </a:solidFill>
              </a:rPr>
              <a:t>记叙性</a:t>
            </a:r>
            <a:r>
              <a:rPr lang="zh-CN" altLang="en-US" sz="2400"/>
              <a:t>的语言；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899795" y="3500755"/>
            <a:ext cx="440055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00B0F0"/>
                </a:solidFill>
              </a:rPr>
              <a:t>描写性：人物描写、细节描写</a:t>
            </a:r>
          </a:p>
          <a:p>
            <a:r>
              <a:rPr lang="en-US" altLang="zh-CN" sz="2400" b="1">
                <a:solidFill>
                  <a:srgbClr val="00B0F0"/>
                </a:solidFill>
              </a:rPr>
              <a:t>               </a:t>
            </a:r>
            <a:r>
              <a:rPr lang="zh-CN" altLang="en-US" sz="2400" b="1">
                <a:solidFill>
                  <a:srgbClr val="00B0F0"/>
                </a:solidFill>
              </a:rPr>
              <a:t>环境描写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5507990" y="3644900"/>
            <a:ext cx="25031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/>
              <a:t>一秒钟的事能写几百字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65455" y="1268730"/>
            <a:ext cx="8101965" cy="39693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/>
              <a:t>只见我班的吴泽涛同学人高马大，抢到了篮板球。</a:t>
            </a:r>
          </a:p>
          <a:p>
            <a:r>
              <a:rPr lang="zh-CN" altLang="en-US"/>
              <a:t>他迅速转身，眼睛注视着前方，迅速把球往对方的球篮运过去，</a:t>
            </a:r>
          </a:p>
          <a:p>
            <a:r>
              <a:rPr lang="zh-CN" altLang="en-US"/>
              <a:t>一会往左，一会往右，绕过一个又一个防守队员，终于来到了篮板下，</a:t>
            </a:r>
          </a:p>
          <a:p>
            <a:r>
              <a:rPr lang="zh-CN" altLang="en-US"/>
              <a:t>一个漂亮的三步篮，纵身，起跳，球进了。</a:t>
            </a:r>
          </a:p>
          <a:p>
            <a:r>
              <a:rPr lang="zh-CN" altLang="en-US"/>
              <a:t>操场上响起了热烈的掌声。他听到掌声后很高兴，他知道这掌声是对他的肯定，也是对他辛苦训练的回报。</a:t>
            </a:r>
          </a:p>
          <a:p>
            <a:r>
              <a:rPr lang="zh-CN" altLang="en-US"/>
              <a:t>为了练就篮球技能，他不知吃了多少苦，流了多少汗。</a:t>
            </a:r>
          </a:p>
          <a:p>
            <a:r>
              <a:rPr lang="zh-CN" altLang="en-US"/>
              <a:t>每天早上六点钟就到学校，晚上很晚才离开学校。双休日除了作业，他把其他时间都用在了练球上。他的脸晒黑了，脚磕破了，人也瘦了许多。</a:t>
            </a:r>
          </a:p>
          <a:p>
            <a:r>
              <a:rPr lang="zh-CN" altLang="en-US"/>
              <a:t>功夫不负苦心人，他终于练成了一身技艺。</a:t>
            </a:r>
          </a:p>
          <a:p>
            <a:r>
              <a:rPr lang="zh-CN" altLang="en-US"/>
              <a:t>比赛结束后，他的眉头舒展了，刚才一脸的紧张也松弛下来了。</a:t>
            </a:r>
          </a:p>
          <a:p>
            <a:r>
              <a:rPr lang="zh-CN" altLang="en-US"/>
              <a:t>看到他灿烂的笑容，我们也很开心。大家围着他，又是羡慕，又是兴奋，问这问那，赞叹声一声连着一声：你真棒，吴泽涛，你是我们班上的篮球明星，你是我们班的乔丹、科比，你为我们学校争了光，我们非常感谢你。</a:t>
            </a:r>
          </a:p>
        </p:txBody>
      </p:sp>
      <p:sp>
        <p:nvSpPr>
          <p:cNvPr id="4098" name="Rectangle 7"/>
          <p:cNvSpPr/>
          <p:nvPr/>
        </p:nvSpPr>
        <p:spPr>
          <a:xfrm>
            <a:off x="-176212" y="6522720"/>
            <a:ext cx="9405937" cy="404813"/>
          </a:xfrm>
          <a:prstGeom prst="rect">
            <a:avLst/>
          </a:prstGeom>
          <a:solidFill>
            <a:schemeClr val="folHlink"/>
          </a:solidFill>
          <a:ln w="9525">
            <a:noFill/>
          </a:ln>
        </p:spPr>
        <p:txBody>
          <a:bodyPr wrap="none" anchor="ctr"/>
          <a:lstStyle/>
          <a:p>
            <a:pPr lvl="0" eaLnBrk="1" hangingPunct="1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580380" y="404495"/>
            <a:ext cx="3124835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sym typeface="+mn-ea"/>
              </a:rPr>
              <a:t>300</a:t>
            </a:r>
            <a:r>
              <a:rPr lang="zh-CN" altLang="en-US" sz="2800" b="1">
                <a:solidFill>
                  <a:srgbClr val="FF0000"/>
                </a:solidFill>
                <a:sym typeface="+mn-ea"/>
              </a:rPr>
              <a:t>字描写</a:t>
            </a:r>
            <a:r>
              <a:rPr lang="en-US" altLang="zh-CN" sz="2800" b="1">
                <a:solidFill>
                  <a:srgbClr val="FF0000"/>
                </a:solidFill>
                <a:sym typeface="+mn-ea"/>
              </a:rPr>
              <a:t>1</a:t>
            </a:r>
            <a:r>
              <a:rPr lang="zh-CN" altLang="en-US" sz="2800" b="1">
                <a:solidFill>
                  <a:srgbClr val="FF0000"/>
                </a:solidFill>
                <a:sym typeface="+mn-ea"/>
              </a:rPr>
              <a:t>秒钟：</a:t>
            </a:r>
            <a:r>
              <a:rPr lang="en-US" altLang="zh-CN" sz="2800" b="1">
                <a:solidFill>
                  <a:srgbClr val="FF0000"/>
                </a:solidFill>
                <a:sym typeface="+mn-ea"/>
              </a:rPr>
              <a:t> </a:t>
            </a:r>
          </a:p>
          <a:p>
            <a:r>
              <a:rPr lang="en-US" altLang="zh-CN" sz="2800" b="1">
                <a:solidFill>
                  <a:srgbClr val="FF0000"/>
                </a:solidFill>
                <a:sym typeface="+mn-ea"/>
              </a:rPr>
              <a:t> </a:t>
            </a:r>
            <a:r>
              <a:rPr lang="zh-CN" altLang="en-US" sz="2800" b="1">
                <a:solidFill>
                  <a:srgbClr val="FF0000"/>
                </a:solidFill>
                <a:sym typeface="+mn-ea"/>
              </a:rPr>
              <a:t>打篮球的场面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99695" y="5310505"/>
            <a:ext cx="897191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</a:rPr>
              <a:t>描写性语言：动作描写、心理描写、神态描写、细节描写</a:t>
            </a:r>
            <a:r>
              <a:rPr lang="en-US" altLang="zh-CN" sz="2400" b="1">
                <a:solidFill>
                  <a:srgbClr val="FF0000"/>
                </a:solidFill>
              </a:rPr>
              <a:t>…… </a:t>
            </a:r>
          </a:p>
          <a:p>
            <a:r>
              <a:rPr lang="en-US" altLang="zh-CN" sz="2400" b="1">
                <a:solidFill>
                  <a:srgbClr val="FF0000"/>
                </a:solidFill>
              </a:rPr>
              <a:t>                      </a:t>
            </a:r>
            <a:r>
              <a:rPr lang="zh-CN" altLang="en-US" sz="2400" b="1">
                <a:solidFill>
                  <a:srgbClr val="FF0000"/>
                </a:solidFill>
              </a:rPr>
              <a:t>联想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7"/>
          <p:cNvSpPr/>
          <p:nvPr/>
        </p:nvSpPr>
        <p:spPr>
          <a:xfrm>
            <a:off x="-176212" y="6235700"/>
            <a:ext cx="9405937" cy="404813"/>
          </a:xfrm>
          <a:prstGeom prst="rect">
            <a:avLst/>
          </a:prstGeom>
          <a:solidFill>
            <a:schemeClr val="folHlink"/>
          </a:solidFill>
          <a:ln w="9525">
            <a:noFill/>
          </a:ln>
        </p:spPr>
        <p:txBody>
          <a:bodyPr wrap="none" anchor="ctr"/>
          <a:lstStyle/>
          <a:p>
            <a:pPr lvl="0" eaLnBrk="1" hangingPunct="1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27405" y="1148715"/>
            <a:ext cx="653288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/>
              <a:t>（五）语言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1043940" y="2061210"/>
            <a:ext cx="77476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/>
              <a:t>1.</a:t>
            </a:r>
            <a:r>
              <a:rPr lang="zh-CN" altLang="en-US" sz="2400"/>
              <a:t>记叙文：多用</a:t>
            </a:r>
            <a:r>
              <a:rPr lang="zh-CN" altLang="en-US" sz="2400" b="1">
                <a:solidFill>
                  <a:srgbClr val="FF0000"/>
                </a:solidFill>
              </a:rPr>
              <a:t>描写性</a:t>
            </a:r>
            <a:r>
              <a:rPr lang="zh-CN" altLang="en-US" sz="2400"/>
              <a:t>的语言，少用</a:t>
            </a:r>
            <a:r>
              <a:rPr lang="zh-CN" altLang="en-US" sz="2400" b="1">
                <a:solidFill>
                  <a:srgbClr val="FF0000"/>
                </a:solidFill>
              </a:rPr>
              <a:t>记叙性</a:t>
            </a:r>
            <a:r>
              <a:rPr lang="zh-CN" altLang="en-US" sz="2400"/>
              <a:t>的语言；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1403985" y="2781300"/>
            <a:ext cx="395033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solidFill>
                  <a:srgbClr val="00B0F0"/>
                </a:solidFill>
              </a:rPr>
              <a:t>描写性：人物描写、细节描写</a:t>
            </a:r>
          </a:p>
          <a:p>
            <a:r>
              <a:rPr lang="en-US" altLang="zh-CN">
                <a:solidFill>
                  <a:srgbClr val="00B0F0"/>
                </a:solidFill>
              </a:rPr>
              <a:t>               </a:t>
            </a:r>
            <a:r>
              <a:rPr lang="zh-CN" altLang="en-US">
                <a:solidFill>
                  <a:srgbClr val="00B0F0"/>
                </a:solidFill>
              </a:rPr>
              <a:t>环境描写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5354320" y="2996565"/>
            <a:ext cx="25031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/>
              <a:t>一秒钟的事能写几百字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1122045" y="3599815"/>
            <a:ext cx="719518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/>
              <a:t>2.</a:t>
            </a:r>
            <a:r>
              <a:rPr lang="zh-CN" altLang="en-US" sz="2000"/>
              <a:t>罗马不是一日建成的。</a:t>
            </a:r>
          </a:p>
          <a:p>
            <a:r>
              <a:rPr lang="zh-CN" altLang="en-US" sz="2000"/>
              <a:t> </a:t>
            </a:r>
            <a:r>
              <a:rPr lang="en-US" altLang="zh-CN" sz="2000"/>
              <a:t>     </a:t>
            </a:r>
            <a:r>
              <a:rPr lang="zh-CN" altLang="en-US" sz="2800" b="1">
                <a:solidFill>
                  <a:srgbClr val="00B0F0"/>
                </a:solidFill>
              </a:rPr>
              <a:t>善于积累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标题 1"/>
          <p:cNvSpPr>
            <a:spLocks noGrp="1"/>
          </p:cNvSpPr>
          <p:nvPr>
            <p:ph type="title"/>
          </p:nvPr>
        </p:nvSpPr>
        <p:spPr>
          <a:xfrm>
            <a:off x="-182428" y="692696"/>
            <a:ext cx="8229600" cy="1143000"/>
          </a:xfrm>
        </p:spPr>
        <p:txBody>
          <a:bodyPr anchor="ctr"/>
          <a:lstStyle/>
          <a:p>
            <a:r>
              <a:rPr lang="zh-CN" altLang="en-US" b="1">
                <a:solidFill>
                  <a:srgbClr val="C00000"/>
                </a:solidFill>
              </a:rPr>
              <a:t>他山之石，可以攻玉</a:t>
            </a:r>
            <a:endParaRPr lang="zh-CN" altLang="en-US"/>
          </a:p>
        </p:txBody>
      </p:sp>
      <p:sp>
        <p:nvSpPr>
          <p:cNvPr id="6146" name="内容占位符 2"/>
          <p:cNvSpPr>
            <a:spLocks noGrp="1"/>
          </p:cNvSpPr>
          <p:nvPr>
            <p:ph idx="1"/>
          </p:nvPr>
        </p:nvSpPr>
        <p:spPr>
          <a:xfrm>
            <a:off x="1031240" y="2031048"/>
            <a:ext cx="8229600" cy="4525962"/>
          </a:xfrm>
        </p:spPr>
        <p:txBody>
          <a:bodyPr anchor="t"/>
          <a:lstStyle/>
          <a:p>
            <a:pPr marL="0" indent="0">
              <a:buNone/>
            </a:pPr>
            <a:r>
              <a:rPr lang="zh-CN" altLang="en-US"/>
              <a:t>善于借鉴他人优秀的教学经验</a:t>
            </a:r>
            <a:endParaRPr lang="en-US" altLang="zh-CN"/>
          </a:p>
          <a:p>
            <a:pPr marL="0" indent="0">
              <a:buNone/>
            </a:pPr>
            <a:r>
              <a:rPr lang="en-US" altLang="zh-CN"/>
              <a:t>      </a:t>
            </a:r>
            <a:r>
              <a:rPr lang="zh-CN" altLang="en-US" sz="2000" b="1"/>
              <a:t>作文教学经验收集</a:t>
            </a:r>
            <a:endParaRPr lang="en-US" altLang="zh-CN"/>
          </a:p>
          <a:p>
            <a:pPr marL="0" indent="0">
              <a:buNone/>
            </a:pPr>
            <a:endParaRPr lang="zh-CN" altLang="en-US"/>
          </a:p>
          <a:p>
            <a:pPr marL="0" indent="0">
              <a:buNone/>
            </a:pPr>
            <a:r>
              <a:rPr lang="zh-CN" altLang="en-US"/>
              <a:t>善于引导学生借鉴：语言、素材、创作角度</a:t>
            </a:r>
          </a:p>
          <a:p>
            <a:pPr marL="0" indent="0">
              <a:buNone/>
            </a:pPr>
            <a:r>
              <a:rPr lang="zh-CN" altLang="en-US"/>
              <a:t>      </a:t>
            </a:r>
            <a:r>
              <a:rPr lang="zh-CN" altLang="en-US" sz="2000" b="1"/>
              <a:t>笔记本的运用</a:t>
            </a:r>
          </a:p>
        </p:txBody>
      </p:sp>
      <p:sp>
        <p:nvSpPr>
          <p:cNvPr id="4098" name="Rectangle 7"/>
          <p:cNvSpPr/>
          <p:nvPr/>
        </p:nvSpPr>
        <p:spPr>
          <a:xfrm>
            <a:off x="-176212" y="6379210"/>
            <a:ext cx="9405937" cy="404813"/>
          </a:xfrm>
          <a:prstGeom prst="rect">
            <a:avLst/>
          </a:prstGeom>
          <a:solidFill>
            <a:schemeClr val="folHlink"/>
          </a:solidFill>
          <a:ln w="9525">
            <a:noFill/>
          </a:ln>
        </p:spPr>
        <p:txBody>
          <a:bodyPr wrap="none" anchor="ctr"/>
          <a:lstStyle/>
          <a:p>
            <a:pPr lvl="0" eaLnBrk="1" hangingPunct="1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标题 1"/>
          <p:cNvSpPr>
            <a:spLocks noGrp="1"/>
          </p:cNvSpPr>
          <p:nvPr>
            <p:ph type="title"/>
          </p:nvPr>
        </p:nvSpPr>
        <p:spPr>
          <a:xfrm>
            <a:off x="-855345" y="1169988"/>
            <a:ext cx="8229600" cy="1143000"/>
          </a:xfrm>
        </p:spPr>
        <p:txBody>
          <a:bodyPr anchor="ctr"/>
          <a:lstStyle/>
          <a:p>
            <a:r>
              <a:rPr lang="zh-CN" altLang="zh-CN" b="1">
                <a:solidFill>
                  <a:srgbClr val="C00000"/>
                </a:solidFill>
              </a:rPr>
              <a:t>笔记的意义</a:t>
            </a:r>
          </a:p>
        </p:txBody>
      </p:sp>
      <p:sp>
        <p:nvSpPr>
          <p:cNvPr id="9218" name="内容占位符 2"/>
          <p:cNvSpPr>
            <a:spLocks noGrp="1"/>
          </p:cNvSpPr>
          <p:nvPr>
            <p:ph idx="1"/>
          </p:nvPr>
        </p:nvSpPr>
        <p:spPr>
          <a:xfrm>
            <a:off x="457200" y="1959610"/>
            <a:ext cx="8229600" cy="4525963"/>
          </a:xfrm>
        </p:spPr>
        <p:txBody>
          <a:bodyPr anchor="t"/>
          <a:lstStyle/>
          <a:p>
            <a:pPr marL="0" indent="0">
              <a:buNone/>
            </a:pPr>
            <a:endParaRPr lang="zh-CN" altLang="en-US"/>
          </a:p>
          <a:p>
            <a:pPr marL="0" indent="0">
              <a:buNone/>
            </a:pPr>
            <a:endParaRPr lang="en-US" altLang="zh-CN"/>
          </a:p>
          <a:p>
            <a:pPr marL="0" indent="0">
              <a:buNone/>
            </a:pPr>
            <a:endParaRPr lang="zh-CN" altLang="en-US"/>
          </a:p>
        </p:txBody>
      </p:sp>
      <p:sp>
        <p:nvSpPr>
          <p:cNvPr id="4098" name="Rectangle 7"/>
          <p:cNvSpPr/>
          <p:nvPr/>
        </p:nvSpPr>
        <p:spPr>
          <a:xfrm>
            <a:off x="-176212" y="6307455"/>
            <a:ext cx="9405937" cy="404813"/>
          </a:xfrm>
          <a:prstGeom prst="rect">
            <a:avLst/>
          </a:prstGeom>
          <a:solidFill>
            <a:schemeClr val="folHlink"/>
          </a:solidFill>
          <a:ln w="9525">
            <a:noFill/>
          </a:ln>
        </p:spPr>
        <p:txBody>
          <a:bodyPr wrap="none" anchor="ctr"/>
          <a:lstStyle/>
          <a:p>
            <a:pPr lvl="0" eaLnBrk="1" hangingPunct="1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5" name="图片 4" descr="IMG_4021(1)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41645" y="1673860"/>
            <a:ext cx="3145155" cy="4194175"/>
          </a:xfrm>
          <a:prstGeom prst="rect">
            <a:avLst/>
          </a:prstGeom>
        </p:spPr>
      </p:pic>
      <p:pic>
        <p:nvPicPr>
          <p:cNvPr id="7" name="图片 6" descr="IMG_4024(1)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81100" y="2400300"/>
            <a:ext cx="3114040" cy="331216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7"/>
          <p:cNvSpPr/>
          <p:nvPr/>
        </p:nvSpPr>
        <p:spPr>
          <a:xfrm>
            <a:off x="-176212" y="6235700"/>
            <a:ext cx="9405937" cy="404813"/>
          </a:xfrm>
          <a:prstGeom prst="rect">
            <a:avLst/>
          </a:prstGeom>
          <a:solidFill>
            <a:schemeClr val="folHlink"/>
          </a:solidFill>
          <a:ln w="9525">
            <a:noFill/>
          </a:ln>
        </p:spPr>
        <p:txBody>
          <a:bodyPr wrap="none" anchor="ctr"/>
          <a:lstStyle/>
          <a:p>
            <a:pPr lvl="0" eaLnBrk="1" hangingPunct="1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91235" y="1198880"/>
            <a:ext cx="653288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/>
              <a:t>（五）语言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1043940" y="2061210"/>
            <a:ext cx="77476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/>
              <a:t>1.</a:t>
            </a:r>
            <a:r>
              <a:rPr lang="zh-CN" altLang="en-US" sz="2400"/>
              <a:t>记叙文：多用</a:t>
            </a:r>
            <a:r>
              <a:rPr lang="zh-CN" altLang="en-US" sz="2400" b="1">
                <a:solidFill>
                  <a:srgbClr val="FF0000"/>
                </a:solidFill>
              </a:rPr>
              <a:t>描写性</a:t>
            </a:r>
            <a:r>
              <a:rPr lang="zh-CN" altLang="en-US" sz="2400"/>
              <a:t>的语言，少用</a:t>
            </a:r>
            <a:r>
              <a:rPr lang="zh-CN" altLang="en-US" sz="2400" b="1">
                <a:solidFill>
                  <a:srgbClr val="FF0000"/>
                </a:solidFill>
              </a:rPr>
              <a:t>记叙性</a:t>
            </a:r>
            <a:r>
              <a:rPr lang="zh-CN" altLang="en-US" sz="2400"/>
              <a:t>的语言；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1403985" y="2781300"/>
            <a:ext cx="395033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solidFill>
                  <a:srgbClr val="00B0F0"/>
                </a:solidFill>
              </a:rPr>
              <a:t>描写性：人物描写、细节描写</a:t>
            </a:r>
          </a:p>
          <a:p>
            <a:r>
              <a:rPr lang="en-US" altLang="zh-CN">
                <a:solidFill>
                  <a:srgbClr val="00B0F0"/>
                </a:solidFill>
              </a:rPr>
              <a:t>               </a:t>
            </a:r>
            <a:r>
              <a:rPr lang="zh-CN" altLang="en-US">
                <a:solidFill>
                  <a:srgbClr val="00B0F0"/>
                </a:solidFill>
              </a:rPr>
              <a:t>环境描写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5354320" y="2996565"/>
            <a:ext cx="25031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/>
              <a:t>一秒钟的事能写几百字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1122045" y="3599815"/>
            <a:ext cx="719518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/>
              <a:t>2.</a:t>
            </a:r>
            <a:r>
              <a:rPr lang="zh-CN" altLang="en-US" sz="2000"/>
              <a:t>罗马不是一日建成的。</a:t>
            </a:r>
          </a:p>
          <a:p>
            <a:r>
              <a:rPr lang="zh-CN" altLang="en-US" sz="2000"/>
              <a:t> </a:t>
            </a:r>
            <a:r>
              <a:rPr lang="en-US" altLang="zh-CN" sz="2000"/>
              <a:t>     </a:t>
            </a:r>
            <a:r>
              <a:rPr lang="zh-CN" altLang="en-US" sz="2800" b="1">
                <a:solidFill>
                  <a:srgbClr val="00B0F0"/>
                </a:solidFill>
              </a:rPr>
              <a:t>善于积累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1176020" y="4714240"/>
            <a:ext cx="4116070" cy="675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/>
              <a:t>3.</a:t>
            </a:r>
            <a:r>
              <a:rPr lang="zh-CN" altLang="en-US" sz="2000"/>
              <a:t>积累不是目的，会运用才是王道</a:t>
            </a:r>
            <a:r>
              <a:rPr lang="zh-CN" altLang="en-US"/>
              <a:t>。（作业布置、了解考试作文情况）</a:t>
            </a:r>
            <a:endParaRPr lang="en-US" altLang="zh-CN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7"/>
          <p:cNvSpPr/>
          <p:nvPr/>
        </p:nvSpPr>
        <p:spPr>
          <a:xfrm>
            <a:off x="-176212" y="6235700"/>
            <a:ext cx="9405937" cy="404813"/>
          </a:xfrm>
          <a:prstGeom prst="rect">
            <a:avLst/>
          </a:prstGeom>
          <a:solidFill>
            <a:schemeClr val="folHlink"/>
          </a:solidFill>
          <a:ln w="9525">
            <a:noFill/>
          </a:ln>
        </p:spPr>
        <p:txBody>
          <a:bodyPr wrap="none" anchor="ctr"/>
          <a:lstStyle/>
          <a:p>
            <a:pPr lvl="0" eaLnBrk="1" hangingPunct="1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268855" y="404495"/>
            <a:ext cx="662178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/>
              <a:t>议论文写作（</a:t>
            </a:r>
            <a:r>
              <a:rPr lang="en-US" altLang="zh-CN" sz="4000" b="1"/>
              <a:t>2021.</a:t>
            </a:r>
            <a:r>
              <a:rPr lang="zh-CN" altLang="en-US" sz="4000" b="1"/>
              <a:t>一模作文）</a:t>
            </a:r>
          </a:p>
        </p:txBody>
      </p:sp>
      <p:sp>
        <p:nvSpPr>
          <p:cNvPr id="9219" name="Rectangle 3"/>
          <p:cNvSpPr>
            <a:spLocks noGrp="1" noRot="1"/>
          </p:cNvSpPr>
          <p:nvPr>
            <p:ph idx="1"/>
          </p:nvPr>
        </p:nvSpPr>
        <p:spPr>
          <a:xfrm>
            <a:off x="323850" y="992505"/>
            <a:ext cx="8964613" cy="5937250"/>
          </a:xfrm>
        </p:spPr>
        <p:txBody>
          <a:bodyPr vert="horz" wrap="square" lIns="91440" tIns="45720" rIns="91440" bIns="45720" anchor="t" anchorCtr="0"/>
          <a:lstStyle/>
          <a:p>
            <a:pPr eaLnBrk="1" hangingPunct="1">
              <a:buNone/>
            </a:pPr>
            <a:r>
              <a:rPr lang="zh-CN" altLang="en-US" b="1">
                <a:solidFill>
                  <a:srgbClr val="FF0000"/>
                </a:solidFill>
                <a:ea typeface="黑体" panose="02010609060101010101" pitchFamily="2" charset="-122"/>
              </a:rPr>
              <a:t>一、议论文的特点</a:t>
            </a:r>
            <a:r>
              <a:rPr lang="zh-CN" altLang="en-US" b="1"/>
              <a:t>：</a:t>
            </a:r>
            <a:r>
              <a:rPr lang="zh-CN" altLang="en-US" b="1">
                <a:ea typeface="黑体" panose="02010609060101010101" pitchFamily="2" charset="-122"/>
              </a:rPr>
              <a:t>以议论为主要表达方式，可兼用其他表达方式，以鲜明的态度表明自己的观点和主张，以充分的材料证明其观点和主张。</a:t>
            </a:r>
          </a:p>
          <a:p>
            <a:pPr eaLnBrk="1" hangingPunct="1">
              <a:buNone/>
            </a:pPr>
            <a:r>
              <a:rPr lang="zh-CN" altLang="en-US" b="1">
                <a:solidFill>
                  <a:srgbClr val="FF0000"/>
                </a:solidFill>
                <a:ea typeface="黑体" panose="02010609060101010101" pitchFamily="2" charset="-122"/>
              </a:rPr>
              <a:t>二、议论文的三要素</a:t>
            </a:r>
            <a:r>
              <a:rPr lang="zh-CN" altLang="en-US" b="1"/>
              <a:t>（论点、论据、论证）</a:t>
            </a:r>
          </a:p>
          <a:p>
            <a:pPr eaLnBrk="1" hangingPunct="1">
              <a:buNone/>
            </a:pPr>
            <a:r>
              <a:rPr lang="zh-CN" altLang="en-US" b="1" u="sng">
                <a:solidFill>
                  <a:srgbClr val="8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论点</a:t>
            </a:r>
            <a:r>
              <a:rPr lang="zh-CN" altLang="en-US" b="1">
                <a:latin typeface="黑体" panose="02010609060101010101" pitchFamily="2" charset="-122"/>
                <a:ea typeface="黑体" panose="02010609060101010101" pitchFamily="2" charset="-122"/>
              </a:rPr>
              <a:t>：即文章所要议论、阐述的观点，是作者要表达的看法和主张</a:t>
            </a:r>
            <a:r>
              <a:rPr lang="zh-CN" altLang="en-US">
                <a:latin typeface="黑体" panose="02010609060101010101" pitchFamily="2" charset="-122"/>
                <a:ea typeface="黑体" panose="02010609060101010101" pitchFamily="2" charset="-122"/>
              </a:rPr>
              <a:t>。须</a:t>
            </a:r>
            <a:r>
              <a:rPr lang="zh-CN" altLang="en-US" b="1">
                <a:latin typeface="黑体" panose="02010609060101010101" pitchFamily="2" charset="-122"/>
                <a:ea typeface="黑体" panose="02010609060101010101" pitchFamily="2" charset="-122"/>
              </a:rPr>
              <a:t>做到正确、鲜明、新颖。</a:t>
            </a:r>
          </a:p>
          <a:p>
            <a:pPr eaLnBrk="1" hangingPunct="1">
              <a:buNone/>
            </a:pPr>
            <a:r>
              <a:rPr lang="zh-CN" altLang="en-US" b="1" u="sng">
                <a:solidFill>
                  <a:srgbClr val="8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论据</a:t>
            </a:r>
            <a:r>
              <a:rPr lang="zh-CN" altLang="en-US" b="1">
                <a:latin typeface="黑体" panose="02010609060101010101" pitchFamily="2" charset="-122"/>
                <a:ea typeface="黑体" panose="02010609060101010101" pitchFamily="2" charset="-122"/>
              </a:rPr>
              <a:t>：做到可靠、典型、新鲜</a:t>
            </a:r>
          </a:p>
          <a:p>
            <a:pPr eaLnBrk="1" hangingPunct="1">
              <a:buNone/>
            </a:pPr>
            <a:r>
              <a:rPr lang="zh-CN" altLang="en-US" b="1" u="sng">
                <a:solidFill>
                  <a:srgbClr val="8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论证</a:t>
            </a:r>
            <a:r>
              <a:rPr lang="zh-CN" altLang="en-US" b="1">
                <a:latin typeface="黑体" panose="02010609060101010101" pitchFamily="2" charset="-122"/>
                <a:ea typeface="黑体" panose="02010609060101010101" pitchFamily="2" charset="-122"/>
              </a:rPr>
              <a:t>：做到有效论证，须议论有条有理，从而条理清晰，论证透彻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9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3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2000"/>
                                        <p:tgtEl>
                                          <p:spTgt spid="92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6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2000"/>
                                        <p:tgtEl>
                                          <p:spTgt spid="92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9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1" dur="2000"/>
                                        <p:tgtEl>
                                          <p:spTgt spid="92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9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073"/>
          <p:cNvSpPr txBox="1"/>
          <p:nvPr/>
        </p:nvSpPr>
        <p:spPr>
          <a:xfrm>
            <a:off x="179666" y="117009"/>
            <a:ext cx="7848872" cy="1326009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400" b="0" i="0" u="none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zh-CN" b="1">
                <a:solidFill>
                  <a:srgbClr val="C00000"/>
                </a:solidFill>
              </a:rPr>
              <a:t>一、</a:t>
            </a:r>
            <a:r>
              <a:rPr lang="zh-CN" altLang="en-US" b="1">
                <a:solidFill>
                  <a:srgbClr val="C00000"/>
                </a:solidFill>
              </a:rPr>
              <a:t>知己知彼</a:t>
            </a:r>
            <a:endParaRPr lang="en-US" altLang="zh-CN" b="1">
              <a:solidFill>
                <a:srgbClr val="C00000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27584" y="1196915"/>
            <a:ext cx="7200800" cy="66160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7030A0"/>
                </a:solidFill>
              </a:rPr>
              <a:t>己：</a:t>
            </a:r>
            <a:r>
              <a:rPr lang="zh-CN" altLang="zh-CN" sz="2800" b="1" dirty="0">
                <a:solidFill>
                  <a:srgbClr val="7030A0"/>
                </a:solidFill>
              </a:rPr>
              <a:t>写</a:t>
            </a:r>
            <a:r>
              <a:rPr lang="zh-CN" altLang="en-US" sz="2800" b="1" dirty="0">
                <a:solidFill>
                  <a:srgbClr val="7030A0"/>
                </a:solidFill>
              </a:rPr>
              <a:t>作要求</a:t>
            </a:r>
            <a:r>
              <a:rPr lang="zh-CN" altLang="zh-CN" sz="2800" b="1" dirty="0"/>
              <a:t>　</a:t>
            </a:r>
            <a:r>
              <a:rPr lang="en-US" altLang="zh-CN" sz="2000" b="1" dirty="0"/>
              <a:t> </a:t>
            </a:r>
            <a:r>
              <a:rPr lang="zh-CN" altLang="zh-CN" sz="2000" b="1" dirty="0"/>
              <a:t>　</a:t>
            </a:r>
            <a:endParaRPr lang="zh-CN" altLang="zh-CN" sz="2000" dirty="0"/>
          </a:p>
          <a:p>
            <a:r>
              <a:rPr lang="zh-CN" altLang="zh-CN" sz="2000" dirty="0"/>
              <a:t>能写记叙类、论述类文章。</a:t>
            </a:r>
          </a:p>
          <a:p>
            <a:r>
              <a:rPr lang="zh-CN" altLang="zh-CN" sz="2000" dirty="0"/>
              <a:t>作文考试的要求分为基础等级和发展等级。</a:t>
            </a:r>
          </a:p>
          <a:p>
            <a:r>
              <a:rPr lang="en-US" altLang="zh-CN" sz="2000" dirty="0"/>
              <a:t>1</a:t>
            </a:r>
            <a:r>
              <a:rPr lang="zh-CN" altLang="zh-CN" sz="2000" dirty="0"/>
              <a:t>．基础等级</a:t>
            </a:r>
          </a:p>
          <a:p>
            <a:r>
              <a:rPr lang="zh-CN" altLang="zh-CN" sz="2000" dirty="0"/>
              <a:t>（</a:t>
            </a:r>
            <a:r>
              <a:rPr lang="en-US" altLang="zh-CN" sz="2000" dirty="0"/>
              <a:t>1</a:t>
            </a:r>
            <a:r>
              <a:rPr lang="zh-CN" altLang="zh-CN" sz="2000" dirty="0"/>
              <a:t>）符合题意（</a:t>
            </a:r>
            <a:r>
              <a:rPr lang="en-US" altLang="zh-CN" sz="2000" dirty="0"/>
              <a:t>2</a:t>
            </a:r>
            <a:r>
              <a:rPr lang="zh-CN" altLang="zh-CN" sz="2000" dirty="0"/>
              <a:t>）符合文体要求</a:t>
            </a:r>
            <a:r>
              <a:rPr lang="en-US" altLang="zh-CN" sz="2000" dirty="0"/>
              <a:t> </a:t>
            </a:r>
            <a:r>
              <a:rPr lang="zh-CN" altLang="zh-CN" sz="2000" dirty="0"/>
              <a:t>（</a:t>
            </a:r>
            <a:r>
              <a:rPr lang="en-US" altLang="zh-CN" sz="2000" dirty="0"/>
              <a:t>3</a:t>
            </a:r>
            <a:r>
              <a:rPr lang="zh-CN" altLang="zh-CN" sz="2000" dirty="0"/>
              <a:t>）思想健康，感情真挚</a:t>
            </a:r>
          </a:p>
          <a:p>
            <a:r>
              <a:rPr lang="zh-CN" altLang="zh-CN" sz="2000" dirty="0"/>
              <a:t>（</a:t>
            </a:r>
            <a:r>
              <a:rPr lang="en-US" altLang="zh-CN" sz="2000" dirty="0"/>
              <a:t>4</a:t>
            </a:r>
            <a:r>
              <a:rPr lang="zh-CN" altLang="zh-CN" sz="2000" dirty="0"/>
              <a:t>）中心明确，内容充实（</a:t>
            </a:r>
            <a:r>
              <a:rPr lang="en-US" altLang="zh-CN" sz="2000" dirty="0"/>
              <a:t>5</a:t>
            </a:r>
            <a:r>
              <a:rPr lang="zh-CN" altLang="zh-CN" sz="2000" dirty="0"/>
              <a:t>）结构完整，语言通顺</a:t>
            </a:r>
          </a:p>
          <a:p>
            <a:r>
              <a:rPr lang="zh-CN" altLang="zh-CN" sz="2000" dirty="0"/>
              <a:t>（</a:t>
            </a:r>
            <a:r>
              <a:rPr lang="en-US" altLang="zh-CN" sz="2000" dirty="0"/>
              <a:t>6</a:t>
            </a:r>
            <a:r>
              <a:rPr lang="zh-CN" altLang="zh-CN" sz="2000" dirty="0"/>
              <a:t>）标点正确，不写错别字</a:t>
            </a:r>
          </a:p>
          <a:p>
            <a:r>
              <a:rPr lang="en-US" altLang="zh-CN" sz="2000" dirty="0"/>
              <a:t>2</a:t>
            </a:r>
            <a:r>
              <a:rPr lang="zh-CN" altLang="zh-CN" sz="2000" dirty="0"/>
              <a:t>．发展等级</a:t>
            </a:r>
            <a:r>
              <a:rPr lang="en-US" altLang="zh-CN" sz="2000" dirty="0"/>
              <a:t> </a:t>
            </a:r>
            <a:endParaRPr lang="zh-CN" altLang="zh-CN" sz="2000" dirty="0"/>
          </a:p>
          <a:p>
            <a:r>
              <a:rPr lang="zh-CN" altLang="zh-CN" sz="2000" dirty="0"/>
              <a:t>（</a:t>
            </a:r>
            <a:r>
              <a:rPr lang="en-US" altLang="zh-CN" sz="2000" dirty="0"/>
              <a:t>1</a:t>
            </a:r>
            <a:r>
              <a:rPr lang="zh-CN" altLang="zh-CN" sz="2000" dirty="0"/>
              <a:t>）深刻（</a:t>
            </a:r>
            <a:r>
              <a:rPr lang="en-US" altLang="zh-CN" sz="2000" dirty="0"/>
              <a:t>2</a:t>
            </a:r>
            <a:r>
              <a:rPr lang="zh-CN" altLang="zh-CN" sz="2000" dirty="0"/>
              <a:t>）丰富（</a:t>
            </a:r>
            <a:r>
              <a:rPr lang="en-US" altLang="zh-CN" sz="2000" dirty="0"/>
              <a:t>3</a:t>
            </a:r>
            <a:r>
              <a:rPr lang="zh-CN" altLang="zh-CN" sz="2000" dirty="0"/>
              <a:t>）有文采（</a:t>
            </a:r>
            <a:r>
              <a:rPr lang="en-US" altLang="zh-CN" sz="2000" dirty="0"/>
              <a:t>4</a:t>
            </a:r>
            <a:r>
              <a:rPr lang="zh-CN" altLang="zh-CN" sz="2000" dirty="0"/>
              <a:t>）有创新</a:t>
            </a:r>
          </a:p>
          <a:p>
            <a:r>
              <a:rPr lang="en-US" altLang="zh-CN" sz="2000" b="1" dirty="0"/>
              <a:t> </a:t>
            </a:r>
            <a:r>
              <a:rPr lang="en-US" altLang="zh-CN" sz="2000" dirty="0"/>
              <a:t> </a:t>
            </a:r>
            <a:r>
              <a:rPr lang="zh-CN" altLang="zh-CN" sz="2000" b="1" dirty="0">
                <a:solidFill>
                  <a:srgbClr val="FF0000"/>
                </a:solidFill>
              </a:rPr>
              <a:t>只要写两种文体：记叙文、议论文。</a:t>
            </a:r>
          </a:p>
          <a:p>
            <a:r>
              <a:rPr lang="en-US" altLang="zh-CN" sz="2000" b="1" dirty="0">
                <a:solidFill>
                  <a:srgbClr val="FF0000"/>
                </a:solidFill>
              </a:rPr>
              <a:t> </a:t>
            </a:r>
            <a:r>
              <a:rPr lang="zh-CN" altLang="zh-CN" sz="2000" b="1" dirty="0">
                <a:solidFill>
                  <a:srgbClr val="FF0000"/>
                </a:solidFill>
              </a:rPr>
              <a:t>文体意识一定要强</a:t>
            </a:r>
            <a:r>
              <a:rPr lang="zh-CN" altLang="en-US" sz="2000" b="1" dirty="0">
                <a:solidFill>
                  <a:srgbClr val="FF0000"/>
                </a:solidFill>
              </a:rPr>
              <a:t>，</a:t>
            </a:r>
            <a:r>
              <a:rPr lang="zh-CN" altLang="zh-CN" sz="2000" b="1" dirty="0">
                <a:solidFill>
                  <a:srgbClr val="FF0000"/>
                </a:solidFill>
              </a:rPr>
              <a:t>一个方面即可</a:t>
            </a:r>
            <a:r>
              <a:rPr lang="zh-CN" altLang="en-US" sz="2000" b="1" dirty="0">
                <a:solidFill>
                  <a:srgbClr val="FF0000"/>
                </a:solidFill>
              </a:rPr>
              <a:t>！</a:t>
            </a:r>
            <a:endParaRPr lang="en-US" altLang="zh-CN" sz="2000" b="1" dirty="0">
              <a:solidFill>
                <a:srgbClr val="FF0000"/>
              </a:solidFill>
            </a:endParaRPr>
          </a:p>
          <a:p>
            <a:r>
              <a:rPr lang="zh-CN" altLang="en-US" sz="2800" b="1" dirty="0">
                <a:solidFill>
                  <a:srgbClr val="7030A0"/>
                </a:solidFill>
              </a:rPr>
              <a:t>彼：学生实情</a:t>
            </a:r>
            <a:endParaRPr lang="en-US" altLang="zh-CN" sz="2800" b="1" dirty="0">
              <a:solidFill>
                <a:srgbClr val="7030A0"/>
              </a:solidFill>
            </a:endParaRPr>
          </a:p>
          <a:p>
            <a:r>
              <a:rPr lang="en-US" altLang="zh-CN" sz="2000" dirty="0"/>
              <a:t> </a:t>
            </a:r>
            <a:r>
              <a:rPr lang="zh-CN" altLang="en-US" sz="2000" dirty="0"/>
              <a:t>畏难情绪、素材积累少而旧</a:t>
            </a:r>
            <a:endParaRPr lang="en-US" altLang="zh-CN" sz="2000" dirty="0"/>
          </a:p>
          <a:p>
            <a:r>
              <a:rPr lang="zh-CN" altLang="en-US" sz="2000" dirty="0"/>
              <a:t>语言表达能力：议论文的例子采用记叙性语言</a:t>
            </a:r>
            <a:endParaRPr lang="en-US" altLang="zh-CN" sz="2000" dirty="0"/>
          </a:p>
          <a:p>
            <a:r>
              <a:rPr lang="zh-CN" altLang="en-US" sz="2000" dirty="0"/>
              <a:t>分析能力弱：难见有力度的分析</a:t>
            </a:r>
            <a:endParaRPr lang="en-US" altLang="zh-CN" sz="2000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zh-CN" altLang="en-US" dirty="0"/>
          </a:p>
        </p:txBody>
      </p:sp>
      <p:sp>
        <p:nvSpPr>
          <p:cNvPr id="4098" name="Rectangle 7"/>
          <p:cNvSpPr/>
          <p:nvPr/>
        </p:nvSpPr>
        <p:spPr>
          <a:xfrm>
            <a:off x="-176212" y="6163945"/>
            <a:ext cx="9405937" cy="404813"/>
          </a:xfrm>
          <a:prstGeom prst="rect">
            <a:avLst/>
          </a:prstGeom>
          <a:solidFill>
            <a:schemeClr val="folHlink"/>
          </a:solidFill>
          <a:ln w="9525">
            <a:noFill/>
          </a:ln>
        </p:spPr>
        <p:txBody>
          <a:bodyPr wrap="none" anchor="ctr"/>
          <a:lstStyle/>
          <a:p>
            <a:pPr lvl="0" eaLnBrk="1" hangingPunct="1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7"/>
          <p:cNvSpPr/>
          <p:nvPr/>
        </p:nvSpPr>
        <p:spPr>
          <a:xfrm>
            <a:off x="-176212" y="6235700"/>
            <a:ext cx="9405937" cy="404813"/>
          </a:xfrm>
          <a:prstGeom prst="rect">
            <a:avLst/>
          </a:prstGeom>
          <a:solidFill>
            <a:schemeClr val="folHlink"/>
          </a:solidFill>
          <a:ln w="9525">
            <a:noFill/>
          </a:ln>
        </p:spPr>
        <p:txBody>
          <a:bodyPr wrap="none" anchor="ctr"/>
          <a:lstStyle/>
          <a:p>
            <a:pPr lvl="0" eaLnBrk="1" hangingPunct="1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196" name="Rectangle 3"/>
          <p:cNvSpPr>
            <a:spLocks noGrp="1" noRot="1"/>
          </p:cNvSpPr>
          <p:nvPr>
            <p:ph idx="1"/>
          </p:nvPr>
        </p:nvSpPr>
        <p:spPr>
          <a:xfrm>
            <a:off x="395605" y="836613"/>
            <a:ext cx="8229600" cy="5649912"/>
          </a:xfrm>
        </p:spPr>
        <p:txBody>
          <a:bodyPr vert="horz" wrap="square" lIns="91440" tIns="45720" rIns="91440" bIns="45720" anchor="t" anchorCtr="0"/>
          <a:lstStyle/>
          <a:p>
            <a:pPr eaLnBrk="1" hangingPunct="1">
              <a:buNone/>
            </a:pPr>
            <a:r>
              <a:rPr lang="en-US" altLang="zh-CN" sz="3600" b="1"/>
              <a:t>   </a:t>
            </a:r>
            <a:r>
              <a:rPr lang="zh-CN" altLang="en-US" sz="3600" b="1">
                <a:ea typeface="黑体" panose="02010609060101010101" pitchFamily="2" charset="-122"/>
              </a:rPr>
              <a:t>三、论证的基本结构</a:t>
            </a:r>
          </a:p>
          <a:p>
            <a:pPr eaLnBrk="1" hangingPunct="1">
              <a:buNone/>
            </a:pPr>
            <a:endParaRPr lang="en-US" altLang="zh-CN" sz="3600" b="1"/>
          </a:p>
        </p:txBody>
      </p:sp>
      <p:sp>
        <p:nvSpPr>
          <p:cNvPr id="10244" name="Text Box 4"/>
          <p:cNvSpPr txBox="1"/>
          <p:nvPr/>
        </p:nvSpPr>
        <p:spPr>
          <a:xfrm>
            <a:off x="539750" y="2276475"/>
            <a:ext cx="915988" cy="2736850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800" b="1">
                <a:latin typeface="Arial" panose="020B0604020202020204" pitchFamily="34" charset="0"/>
              </a:rPr>
              <a:t>议论文</a:t>
            </a:r>
          </a:p>
        </p:txBody>
      </p:sp>
      <p:sp>
        <p:nvSpPr>
          <p:cNvPr id="8198" name="AutoShape 6"/>
          <p:cNvSpPr/>
          <p:nvPr/>
        </p:nvSpPr>
        <p:spPr>
          <a:xfrm>
            <a:off x="1619250" y="1773238"/>
            <a:ext cx="1008063" cy="2951162"/>
          </a:xfrm>
          <a:prstGeom prst="leftBrace">
            <a:avLst>
              <a:gd name="adj1" fmla="val 24396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10247" name="Text Box 7"/>
          <p:cNvSpPr txBox="1"/>
          <p:nvPr/>
        </p:nvSpPr>
        <p:spPr>
          <a:xfrm>
            <a:off x="2771775" y="1700213"/>
            <a:ext cx="5905500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latin typeface="Arial" panose="020B0604020202020204" pitchFamily="34" charset="0"/>
                <a:ea typeface="黑体" panose="02010609060101010101" pitchFamily="2" charset="-122"/>
              </a:rPr>
              <a:t>引论</a:t>
            </a:r>
            <a:r>
              <a:rPr lang="en-US" altLang="zh-CN" sz="3200" b="1">
                <a:latin typeface="Arial" panose="020B0604020202020204" pitchFamily="34" charset="0"/>
                <a:ea typeface="黑体" panose="02010609060101010101" pitchFamily="2" charset="-122"/>
              </a:rPr>
              <a:t>———</a:t>
            </a:r>
            <a:r>
              <a:rPr lang="zh-CN" altLang="en-US" sz="3200" b="1">
                <a:latin typeface="Arial" panose="020B0604020202020204" pitchFamily="34" charset="0"/>
                <a:ea typeface="黑体" panose="02010609060101010101" pitchFamily="2" charset="-122"/>
              </a:rPr>
              <a:t>开头部分，提出问题</a:t>
            </a:r>
          </a:p>
        </p:txBody>
      </p:sp>
      <p:sp>
        <p:nvSpPr>
          <p:cNvPr id="10248" name="Text Box 8"/>
          <p:cNvSpPr txBox="1"/>
          <p:nvPr/>
        </p:nvSpPr>
        <p:spPr>
          <a:xfrm>
            <a:off x="2771775" y="2997200"/>
            <a:ext cx="59055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latin typeface="Arial" panose="020B0604020202020204" pitchFamily="34" charset="0"/>
                <a:ea typeface="黑体" panose="02010609060101010101" pitchFamily="2" charset="-122"/>
              </a:rPr>
              <a:t>本论</a:t>
            </a:r>
            <a:r>
              <a:rPr lang="en-US" altLang="zh-CN" sz="3200" b="1">
                <a:latin typeface="Arial" panose="020B0604020202020204" pitchFamily="34" charset="0"/>
                <a:ea typeface="黑体" panose="02010609060101010101" pitchFamily="2" charset="-122"/>
              </a:rPr>
              <a:t>———</a:t>
            </a:r>
            <a:r>
              <a:rPr lang="zh-CN" altLang="en-US" sz="3200" b="1">
                <a:latin typeface="Arial" panose="020B0604020202020204" pitchFamily="34" charset="0"/>
                <a:ea typeface="黑体" panose="02010609060101010101" pitchFamily="2" charset="-122"/>
              </a:rPr>
              <a:t>主体部分，分析问题</a:t>
            </a:r>
          </a:p>
        </p:txBody>
      </p:sp>
      <p:sp>
        <p:nvSpPr>
          <p:cNvPr id="10249" name="Text Box 9"/>
          <p:cNvSpPr txBox="1"/>
          <p:nvPr/>
        </p:nvSpPr>
        <p:spPr>
          <a:xfrm>
            <a:off x="2771775" y="4292600"/>
            <a:ext cx="6084888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latin typeface="Arial" panose="020B0604020202020204" pitchFamily="34" charset="0"/>
                <a:ea typeface="黑体" panose="02010609060101010101" pitchFamily="2" charset="-122"/>
              </a:rPr>
              <a:t>结论</a:t>
            </a:r>
            <a:r>
              <a:rPr lang="en-US" altLang="zh-CN" sz="3200" b="1">
                <a:latin typeface="Arial" panose="020B0604020202020204" pitchFamily="34" charset="0"/>
                <a:ea typeface="黑体" panose="02010609060101010101" pitchFamily="2" charset="-122"/>
              </a:rPr>
              <a:t>———</a:t>
            </a:r>
            <a:r>
              <a:rPr lang="zh-CN" altLang="en-US" sz="3200" b="1">
                <a:latin typeface="Arial" panose="020B0604020202020204" pitchFamily="34" charset="0"/>
                <a:ea typeface="黑体" panose="02010609060101010101" pitchFamily="2" charset="-122"/>
              </a:rPr>
              <a:t>结尾部分，解决问题</a:t>
            </a:r>
          </a:p>
        </p:txBody>
      </p:sp>
      <p:sp>
        <p:nvSpPr>
          <p:cNvPr id="10250" name="Text Box 10"/>
          <p:cNvSpPr txBox="1"/>
          <p:nvPr/>
        </p:nvSpPr>
        <p:spPr>
          <a:xfrm>
            <a:off x="611188" y="5516563"/>
            <a:ext cx="7491412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CC0000"/>
                </a:solidFill>
                <a:latin typeface="Times New Roman" panose="02020603050405020304" pitchFamily="18" charset="0"/>
              </a:rPr>
              <a:t>整体的结构布局：总</a:t>
            </a:r>
            <a:r>
              <a:rPr lang="en-US" altLang="zh-CN" sz="3600" b="1">
                <a:solidFill>
                  <a:srgbClr val="CC0000"/>
                </a:solidFill>
                <a:latin typeface="Times New Roman" panose="02020603050405020304" pitchFamily="18" charset="0"/>
              </a:rPr>
              <a:t>——</a:t>
            </a:r>
            <a:r>
              <a:rPr lang="zh-CN" altLang="en-US" sz="3600" b="1">
                <a:solidFill>
                  <a:srgbClr val="CC0000"/>
                </a:solidFill>
                <a:latin typeface="Times New Roman" panose="02020603050405020304" pitchFamily="18" charset="0"/>
              </a:rPr>
              <a:t>分</a:t>
            </a:r>
            <a:r>
              <a:rPr lang="en-US" altLang="zh-CN" sz="3600" b="1">
                <a:solidFill>
                  <a:srgbClr val="CC0000"/>
                </a:solidFill>
                <a:latin typeface="Times New Roman" panose="02020603050405020304" pitchFamily="18" charset="0"/>
              </a:rPr>
              <a:t>——</a:t>
            </a:r>
            <a:r>
              <a:rPr lang="zh-CN" altLang="en-US" sz="3600" b="1">
                <a:solidFill>
                  <a:srgbClr val="CC0000"/>
                </a:solidFill>
                <a:latin typeface="Times New Roman" panose="02020603050405020304" pitchFamily="18" charset="0"/>
              </a:rPr>
              <a:t>总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2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2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2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2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2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02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4" grpId="0"/>
      <p:bldP spid="10247" grpId="0"/>
      <p:bldP spid="10248" grpId="0"/>
      <p:bldP spid="10249" grpId="0"/>
      <p:bldP spid="10250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70" name="Text Box 6"/>
          <p:cNvSpPr txBox="1">
            <a:spLocks noChangeArrowheads="1"/>
          </p:cNvSpPr>
          <p:nvPr/>
        </p:nvSpPr>
        <p:spPr bwMode="auto">
          <a:xfrm>
            <a:off x="537845" y="911860"/>
            <a:ext cx="793750" cy="388778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eaVert"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0" lang="zh-CN" altLang="en-US" sz="4000" b="1" kern="1200" cap="none" spc="0" normalizeH="0" baseline="0" noProof="0" smtClean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常见的论证结构</a:t>
            </a:r>
          </a:p>
        </p:txBody>
      </p:sp>
      <p:sp>
        <p:nvSpPr>
          <p:cNvPr id="15365" name="AutoShape 7"/>
          <p:cNvSpPr/>
          <p:nvPr/>
        </p:nvSpPr>
        <p:spPr>
          <a:xfrm>
            <a:off x="1258570" y="861695"/>
            <a:ext cx="647700" cy="4224655"/>
          </a:xfrm>
          <a:prstGeom prst="leftBrace">
            <a:avLst>
              <a:gd name="adj1" fmla="val 59293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15366" name="Text Box 8"/>
          <p:cNvSpPr txBox="1"/>
          <p:nvPr/>
        </p:nvSpPr>
        <p:spPr>
          <a:xfrm>
            <a:off x="1835785" y="188913"/>
            <a:ext cx="6985000" cy="1616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并列式</a:t>
            </a:r>
            <a:r>
              <a:rPr lang="zh-CN" altLang="en-US" sz="3600" b="1">
                <a:latin typeface="Arial" panose="020B0604020202020204" pitchFamily="34" charset="0"/>
              </a:rPr>
              <a:t>：</a:t>
            </a:r>
            <a:r>
              <a:rPr lang="zh-CN" altLang="en-US" sz="3200" b="1">
                <a:latin typeface="Arial" panose="020B0604020202020204" pitchFamily="34" charset="0"/>
              </a:rPr>
              <a:t>把一个问题从不同角度分解成几层意思，逐层加以论证，最后加以总括。又叫</a:t>
            </a: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</a:rPr>
              <a:t>总分式。</a:t>
            </a:r>
          </a:p>
        </p:txBody>
      </p:sp>
      <p:sp>
        <p:nvSpPr>
          <p:cNvPr id="15367" name="Text Box 9"/>
          <p:cNvSpPr txBox="1"/>
          <p:nvPr/>
        </p:nvSpPr>
        <p:spPr>
          <a:xfrm>
            <a:off x="1834833" y="4078605"/>
            <a:ext cx="7345362" cy="1616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递进式</a:t>
            </a:r>
            <a:r>
              <a:rPr lang="zh-CN" altLang="en-US" sz="3600" b="1">
                <a:latin typeface="Arial" panose="020B0604020202020204" pitchFamily="34" charset="0"/>
              </a:rPr>
              <a:t>：</a:t>
            </a:r>
            <a:r>
              <a:rPr lang="zh-CN" altLang="en-US" sz="3200" b="1">
                <a:latin typeface="Arial" panose="020B0604020202020204" pitchFamily="34" charset="0"/>
              </a:rPr>
              <a:t>就是后边论证是在前面论证的基础上进行的，前后之间是逐层推进，步步深入的关系。</a:t>
            </a:r>
          </a:p>
        </p:txBody>
      </p:sp>
      <p:sp>
        <p:nvSpPr>
          <p:cNvPr id="15368" name="Rectangle 10"/>
          <p:cNvSpPr/>
          <p:nvPr/>
        </p:nvSpPr>
        <p:spPr>
          <a:xfrm>
            <a:off x="1763395" y="1902460"/>
            <a:ext cx="7416800" cy="2103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对照式：</a:t>
            </a:r>
            <a:r>
              <a:rPr lang="zh-CN" altLang="en-US" sz="3200" b="1">
                <a:latin typeface="Arial" panose="020B0604020202020204" pitchFamily="34" charset="0"/>
              </a:rPr>
              <a:t>提出中心论点后，从正反两个方面对中心论点进行剖析、论证。从而达到否定错误观点，树立正确论点的目的的论证模式。</a:t>
            </a:r>
          </a:p>
        </p:txBody>
      </p:sp>
      <p:sp>
        <p:nvSpPr>
          <p:cNvPr id="4098" name="Rectangle 7"/>
          <p:cNvSpPr/>
          <p:nvPr/>
        </p:nvSpPr>
        <p:spPr>
          <a:xfrm>
            <a:off x="-32067" y="6379845"/>
            <a:ext cx="9405937" cy="404813"/>
          </a:xfrm>
          <a:prstGeom prst="rect">
            <a:avLst/>
          </a:prstGeom>
          <a:solidFill>
            <a:schemeClr val="folHlink"/>
          </a:solidFill>
          <a:ln w="9525">
            <a:noFill/>
          </a:ln>
        </p:spPr>
        <p:txBody>
          <a:bodyPr wrap="none" anchor="ctr"/>
          <a:lstStyle/>
          <a:p>
            <a:pPr lvl="0" eaLnBrk="1" hangingPunct="1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99795" y="5733415"/>
            <a:ext cx="697547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0070C0"/>
                </a:solidFill>
              </a:rPr>
              <a:t>至少结合一篇范文：陪着学生一句话一句话地分析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467995" y="908685"/>
            <a:ext cx="6389370" cy="1143000"/>
          </a:xfrm>
        </p:spPr>
        <p:txBody>
          <a:bodyPr anchor="ctr"/>
          <a:lstStyle/>
          <a:p>
            <a:r>
              <a:rPr lang="zh-CN" altLang="en-US" b="1">
                <a:solidFill>
                  <a:srgbClr val="C00000"/>
                </a:solidFill>
              </a:rPr>
              <a:t>五</a:t>
            </a:r>
            <a:r>
              <a:rPr lang="zh-CN" altLang="zh-CN" b="1">
                <a:solidFill>
                  <a:srgbClr val="C00000"/>
                </a:solidFill>
              </a:rPr>
              <a:t>、</a:t>
            </a:r>
            <a:r>
              <a:rPr lang="zh-CN" altLang="en-US" b="1">
                <a:solidFill>
                  <a:srgbClr val="C00000"/>
                </a:solidFill>
              </a:rPr>
              <a:t>善于归纳与总结</a:t>
            </a:r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1259840" y="3573145"/>
            <a:ext cx="688975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sym typeface="+mn-ea"/>
              </a:rPr>
              <a:t>归纳与总结的滞后性：</a:t>
            </a:r>
          </a:p>
          <a:p>
            <a:endParaRPr lang="zh-CN" altLang="en-US" sz="2800" b="1">
              <a:solidFill>
                <a:srgbClr val="FF0000"/>
              </a:solidFill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129665" y="2277110"/>
            <a:ext cx="715073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/>
              <a:t>不能就题目讲题目，要提前归纳好答题技巧、答题思路，</a:t>
            </a:r>
          </a:p>
          <a:p>
            <a:r>
              <a:rPr lang="zh-CN" altLang="en-US" sz="2000" b="1"/>
              <a:t>让学生通过一道题掌握一类题的做题方法；（举一反三）</a:t>
            </a:r>
            <a:endParaRPr lang="en-US" altLang="zh-CN" sz="2000" b="1"/>
          </a:p>
        </p:txBody>
      </p:sp>
      <p:sp>
        <p:nvSpPr>
          <p:cNvPr id="8" name="文本框 7"/>
          <p:cNvSpPr txBox="1"/>
          <p:nvPr/>
        </p:nvSpPr>
        <p:spPr>
          <a:xfrm>
            <a:off x="1403350" y="4526280"/>
            <a:ext cx="610616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>
                <a:solidFill>
                  <a:schemeClr val="tx1"/>
                </a:solidFill>
                <a:sym typeface="+mn-ea"/>
              </a:rPr>
              <a:t>引导学生归纳与总结，授之以鱼</a:t>
            </a:r>
            <a:r>
              <a:rPr lang="en-US" altLang="zh-CN" b="1">
                <a:solidFill>
                  <a:schemeClr val="tx1"/>
                </a:solidFill>
                <a:sym typeface="+mn-ea"/>
              </a:rPr>
              <a:t> </a:t>
            </a:r>
            <a:r>
              <a:rPr lang="zh-CN" altLang="en-US" b="1">
                <a:solidFill>
                  <a:schemeClr val="tx1"/>
                </a:solidFill>
                <a:sym typeface="+mn-ea"/>
              </a:rPr>
              <a:t>不如授之以渔；</a:t>
            </a:r>
          </a:p>
          <a:p>
            <a:endParaRPr lang="zh-CN" altLang="en-US" b="1">
              <a:solidFill>
                <a:schemeClr val="tx1"/>
              </a:solidFill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942330" y="1157605"/>
            <a:ext cx="227330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600" b="1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sym typeface="+mn-ea"/>
              </a:rPr>
              <a:t>（师</a:t>
            </a:r>
            <a:r>
              <a:rPr lang="en-US" altLang="zh-CN" sz="3600" b="1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sym typeface="+mn-ea"/>
              </a:rPr>
              <a:t>  </a:t>
            </a:r>
            <a:r>
              <a:rPr lang="zh-CN" altLang="en-US" sz="3600" b="1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sym typeface="+mn-ea"/>
              </a:rPr>
              <a:t>生）</a:t>
            </a:r>
            <a:endParaRPr lang="zh-CN" altLang="en-US" sz="3600" b="1">
              <a:gradFill>
                <a:gsLst>
                  <a:gs pos="0">
                    <a:srgbClr val="007BD3"/>
                  </a:gs>
                  <a:gs pos="100000">
                    <a:srgbClr val="034373"/>
                  </a:gs>
                </a:gsLst>
                <a:lin scaled="0"/>
              </a:gra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/>
      <p:bldP spid="10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内容占位符 2"/>
          <p:cNvSpPr>
            <a:spLocks noGrp="1"/>
          </p:cNvSpPr>
          <p:nvPr>
            <p:ph idx="1"/>
          </p:nvPr>
        </p:nvSpPr>
        <p:spPr>
          <a:xfrm>
            <a:off x="744538" y="1744345"/>
            <a:ext cx="8229600" cy="4525963"/>
          </a:xfrm>
        </p:spPr>
        <p:txBody>
          <a:bodyPr anchor="t"/>
          <a:lstStyle/>
          <a:p>
            <a:pPr marL="0" indent="0">
              <a:buNone/>
            </a:pPr>
            <a:r>
              <a:rPr lang="zh-CN" altLang="en-US"/>
              <a:t>好文章是改出来的，并且要自己修改，</a:t>
            </a:r>
            <a:endParaRPr lang="en-US" altLang="zh-CN"/>
          </a:p>
          <a:p>
            <a:pPr marL="0" indent="0">
              <a:buNone/>
            </a:pPr>
            <a:r>
              <a:rPr lang="zh-CN" altLang="en-US"/>
              <a:t>自己要有一个反复揣摩的过程，可以尝试有作文修改课，上一节学生写好的作文，让学生自己朗读自己的作品，觉得不好的地方就进行修改，改到自己满意为止，修改好的前后对比，有助于增加成就感，因为这是自己的劳动成果。其实这是一个修改的过程，也就是学生写作水平提高的过程。</a:t>
            </a:r>
          </a:p>
        </p:txBody>
      </p:sp>
      <p:sp>
        <p:nvSpPr>
          <p:cNvPr id="4098" name="Rectangle 7"/>
          <p:cNvSpPr/>
          <p:nvPr/>
        </p:nvSpPr>
        <p:spPr>
          <a:xfrm>
            <a:off x="-176212" y="5876925"/>
            <a:ext cx="9405937" cy="404813"/>
          </a:xfrm>
          <a:prstGeom prst="rect">
            <a:avLst/>
          </a:prstGeom>
          <a:solidFill>
            <a:schemeClr val="folHlink"/>
          </a:solidFill>
          <a:ln w="9525">
            <a:noFill/>
          </a:ln>
        </p:spPr>
        <p:txBody>
          <a:bodyPr wrap="none" anchor="ctr"/>
          <a:lstStyle/>
          <a:p>
            <a:pPr lvl="0" eaLnBrk="1" hangingPunct="1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-182428" y="692696"/>
            <a:ext cx="8229600" cy="1143000"/>
          </a:xfrm>
        </p:spPr>
        <p:txBody>
          <a:bodyPr anchor="ctr"/>
          <a:lstStyle/>
          <a:p>
            <a:r>
              <a:rPr lang="zh-CN" altLang="en-US" b="1">
                <a:solidFill>
                  <a:srgbClr val="C00000"/>
                </a:solidFill>
              </a:rPr>
              <a:t>六</a:t>
            </a:r>
            <a:r>
              <a:rPr lang="zh-CN" altLang="zh-CN" b="1">
                <a:solidFill>
                  <a:srgbClr val="C00000"/>
                </a:solidFill>
              </a:rPr>
              <a:t>、</a:t>
            </a:r>
            <a:r>
              <a:rPr lang="zh-CN" altLang="en-US" b="1">
                <a:solidFill>
                  <a:srgbClr val="C00000"/>
                </a:solidFill>
              </a:rPr>
              <a:t>好文章是改出来的</a:t>
            </a:r>
            <a:endParaRPr lang="zh-CN" altLang="en-US"/>
          </a:p>
        </p:txBody>
      </p:sp>
    </p:spTree>
  </p:cSld>
  <p:clrMapOvr>
    <a:masterClrMapping/>
  </p:clrMapOvr>
  <p:transition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标题 1"/>
          <p:cNvSpPr>
            <a:spLocks noGrp="1"/>
          </p:cNvSpPr>
          <p:nvPr>
            <p:ph type="title"/>
          </p:nvPr>
        </p:nvSpPr>
        <p:spPr>
          <a:xfrm>
            <a:off x="-116840" y="849313"/>
            <a:ext cx="8229600" cy="1143000"/>
          </a:xfrm>
        </p:spPr>
        <p:txBody>
          <a:bodyPr anchor="ctr"/>
          <a:lstStyle/>
          <a:p>
            <a:r>
              <a:rPr lang="zh-CN" altLang="en-US" b="1">
                <a:solidFill>
                  <a:srgbClr val="C00000"/>
                </a:solidFill>
              </a:rPr>
              <a:t>七、读写不分家</a:t>
            </a:r>
            <a:endParaRPr lang="zh-CN" altLang="zh-CN" b="1">
              <a:solidFill>
                <a:srgbClr val="C00000"/>
              </a:solidFill>
            </a:endParaRPr>
          </a:p>
        </p:txBody>
      </p:sp>
      <p:sp>
        <p:nvSpPr>
          <p:cNvPr id="9218" name="内容占位符 2"/>
          <p:cNvSpPr>
            <a:spLocks noGrp="1"/>
          </p:cNvSpPr>
          <p:nvPr>
            <p:ph idx="1"/>
          </p:nvPr>
        </p:nvSpPr>
        <p:spPr>
          <a:xfrm>
            <a:off x="457200" y="2174875"/>
            <a:ext cx="8229600" cy="4525963"/>
          </a:xfrm>
        </p:spPr>
        <p:txBody>
          <a:bodyPr anchor="t"/>
          <a:lstStyle/>
          <a:p>
            <a:pPr marL="0" indent="0">
              <a:buNone/>
            </a:pPr>
            <a:r>
              <a:rPr lang="zh-CN" altLang="en-US"/>
              <a:t>“读书破万卷，下笔如有神。”一定要上阅读课，不断探索阅读课的形式，在阅读课上实现读和写的衔接，分析议论文的论证方法、论证思路、文学类文本的描写手法、环境描写的作用等，和学生分析讨论的过程为什么不让他也用到自己的作用中呢？</a:t>
            </a:r>
          </a:p>
          <a:p>
            <a:pPr marL="0" indent="0">
              <a:buNone/>
            </a:pPr>
            <a:r>
              <a:rPr lang="zh-CN" altLang="en-US"/>
              <a:t>例：不该错过的风景（</a:t>
            </a:r>
            <a:r>
              <a:rPr lang="en-US" altLang="zh-CN"/>
              <a:t>2013</a:t>
            </a:r>
            <a:r>
              <a:rPr lang="zh-CN" altLang="en-US"/>
              <a:t>年常州中考作文）</a:t>
            </a:r>
          </a:p>
        </p:txBody>
      </p:sp>
      <p:sp>
        <p:nvSpPr>
          <p:cNvPr id="4098" name="Rectangle 7"/>
          <p:cNvSpPr/>
          <p:nvPr/>
        </p:nvSpPr>
        <p:spPr>
          <a:xfrm>
            <a:off x="254318" y="5876925"/>
            <a:ext cx="9405937" cy="404813"/>
          </a:xfrm>
          <a:prstGeom prst="rect">
            <a:avLst/>
          </a:prstGeom>
          <a:solidFill>
            <a:schemeClr val="folHlink"/>
          </a:solidFill>
          <a:ln w="9525">
            <a:noFill/>
          </a:ln>
        </p:spPr>
        <p:txBody>
          <a:bodyPr wrap="none" anchor="ctr"/>
          <a:lstStyle/>
          <a:p>
            <a:pPr lvl="0" eaLnBrk="1" hangingPunct="1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标题 1"/>
          <p:cNvSpPr>
            <a:spLocks noGrp="1"/>
          </p:cNvSpPr>
          <p:nvPr>
            <p:ph type="title"/>
          </p:nvPr>
        </p:nvSpPr>
        <p:spPr>
          <a:xfrm>
            <a:off x="313690" y="921068"/>
            <a:ext cx="8229600" cy="1143000"/>
          </a:xfrm>
        </p:spPr>
        <p:txBody>
          <a:bodyPr anchor="ctr"/>
          <a:lstStyle/>
          <a:p>
            <a:r>
              <a:rPr lang="zh-CN" altLang="en-US" b="1">
                <a:solidFill>
                  <a:srgbClr val="C00000"/>
                </a:solidFill>
                <a:sym typeface="+mn-ea"/>
              </a:rPr>
              <a:t>八、经常下水写作</a:t>
            </a:r>
            <a:endParaRPr lang="zh-CN" altLang="zh-CN" b="1">
              <a:solidFill>
                <a:srgbClr val="C00000"/>
              </a:solidFill>
            </a:endParaRPr>
          </a:p>
        </p:txBody>
      </p:sp>
      <p:sp>
        <p:nvSpPr>
          <p:cNvPr id="9218" name="内容占位符 2"/>
          <p:cNvSpPr>
            <a:spLocks noGrp="1"/>
          </p:cNvSpPr>
          <p:nvPr>
            <p:ph idx="1"/>
          </p:nvPr>
        </p:nvSpPr>
        <p:spPr>
          <a:xfrm>
            <a:off x="457200" y="1959610"/>
            <a:ext cx="8229600" cy="4525963"/>
          </a:xfrm>
        </p:spPr>
        <p:txBody>
          <a:bodyPr anchor="t"/>
          <a:lstStyle/>
          <a:p>
            <a:pPr marL="0" indent="0">
              <a:buNone/>
            </a:pPr>
            <a:r>
              <a:rPr lang="zh-CN" altLang="en-US"/>
              <a:t>和学生分享创作的乐趣，杜绝光说不练，也就能与学生感同身受，更能发现他们的问题了，对学生进行写作指导时就不是隔靴搔痒了，空洞无物，而是和学生进行共同创作。</a:t>
            </a:r>
            <a:endParaRPr lang="en-US" altLang="zh-CN"/>
          </a:p>
          <a:p>
            <a:pPr marL="0" indent="0">
              <a:buNone/>
            </a:pPr>
            <a:endParaRPr lang="zh-CN" altLang="en-US"/>
          </a:p>
        </p:txBody>
      </p:sp>
      <p:sp>
        <p:nvSpPr>
          <p:cNvPr id="4098" name="Rectangle 7"/>
          <p:cNvSpPr/>
          <p:nvPr/>
        </p:nvSpPr>
        <p:spPr>
          <a:xfrm>
            <a:off x="-176212" y="6307455"/>
            <a:ext cx="9405937" cy="404813"/>
          </a:xfrm>
          <a:prstGeom prst="rect">
            <a:avLst/>
          </a:prstGeom>
          <a:solidFill>
            <a:schemeClr val="folHlink"/>
          </a:solidFill>
          <a:ln w="9525">
            <a:noFill/>
          </a:ln>
        </p:spPr>
        <p:txBody>
          <a:bodyPr wrap="none" anchor="ctr"/>
          <a:lstStyle/>
          <a:p>
            <a:pPr lvl="0" eaLnBrk="1" hangingPunct="1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标题 1"/>
          <p:cNvSpPr>
            <a:spLocks noGrp="1"/>
          </p:cNvSpPr>
          <p:nvPr>
            <p:ph type="title"/>
          </p:nvPr>
        </p:nvSpPr>
        <p:spPr>
          <a:xfrm>
            <a:off x="-117475" y="1063943"/>
            <a:ext cx="8229600" cy="1143000"/>
          </a:xfrm>
        </p:spPr>
        <p:txBody>
          <a:bodyPr anchor="ctr"/>
          <a:lstStyle/>
          <a:p>
            <a:pPr>
              <a:buSzTx/>
            </a:pPr>
            <a:r>
              <a:rPr lang="zh-CN" altLang="en-US" b="1">
                <a:solidFill>
                  <a:srgbClr val="C00000"/>
                </a:solidFill>
              </a:rPr>
              <a:t>九</a:t>
            </a:r>
            <a:r>
              <a:rPr lang="zh-CN" altLang="zh-CN" b="1">
                <a:solidFill>
                  <a:srgbClr val="C00000"/>
                </a:solidFill>
              </a:rPr>
              <a:t>、闻道有先后 术业有专攻</a:t>
            </a:r>
          </a:p>
        </p:txBody>
      </p:sp>
      <p:sp>
        <p:nvSpPr>
          <p:cNvPr id="10242" name="内容占位符 2"/>
          <p:cNvSpPr>
            <a:spLocks noGrp="1"/>
          </p:cNvSpPr>
          <p:nvPr>
            <p:ph idx="1"/>
          </p:nvPr>
        </p:nvSpPr>
        <p:spPr>
          <a:xfrm>
            <a:off x="457200" y="2317750"/>
            <a:ext cx="8229600" cy="4525963"/>
          </a:xfrm>
        </p:spPr>
        <p:txBody>
          <a:bodyPr anchor="t"/>
          <a:lstStyle/>
          <a:p>
            <a:pPr marL="0" indent="0">
              <a:buNone/>
            </a:pPr>
            <a:r>
              <a:rPr lang="en-US" altLang="zh-CN"/>
              <a:t>1.</a:t>
            </a:r>
            <a:r>
              <a:rPr lang="zh-CN" altLang="en-US"/>
              <a:t>学生是学生，教师是教师</a:t>
            </a:r>
          </a:p>
          <a:p>
            <a:pPr marL="0" indent="0">
              <a:buNone/>
            </a:pPr>
            <a:endParaRPr lang="zh-CN" altLang="en-US"/>
          </a:p>
          <a:p>
            <a:pPr marL="0" indent="0">
              <a:buNone/>
            </a:pPr>
            <a:r>
              <a:rPr lang="en-US" altLang="zh-CN"/>
              <a:t>2.</a:t>
            </a:r>
            <a:r>
              <a:rPr lang="zh-CN" altLang="en-US"/>
              <a:t>学生不是学生，教师不是教师</a:t>
            </a:r>
          </a:p>
          <a:p>
            <a:pPr marL="0" indent="0">
              <a:buNone/>
            </a:pPr>
            <a:endParaRPr lang="zh-CN" altLang="en-US"/>
          </a:p>
          <a:p>
            <a:pPr marL="0" indent="0">
              <a:buNone/>
            </a:pPr>
            <a:r>
              <a:rPr lang="en-US" altLang="zh-CN">
                <a:sym typeface="+mn-ea"/>
              </a:rPr>
              <a:t>3.</a:t>
            </a:r>
            <a:r>
              <a:rPr lang="zh-CN" altLang="en-US">
                <a:sym typeface="+mn-ea"/>
              </a:rPr>
              <a:t>学生还是学生，教师还是教师</a:t>
            </a:r>
            <a:endParaRPr lang="zh-CN" altLang="en-US"/>
          </a:p>
          <a:p>
            <a:pPr marL="0" indent="0">
              <a:buNone/>
            </a:pPr>
            <a:endParaRPr lang="zh-CN" altLang="en-US"/>
          </a:p>
        </p:txBody>
      </p:sp>
      <p:sp>
        <p:nvSpPr>
          <p:cNvPr id="4098" name="Rectangle 7"/>
          <p:cNvSpPr/>
          <p:nvPr/>
        </p:nvSpPr>
        <p:spPr>
          <a:xfrm>
            <a:off x="254318" y="5876925"/>
            <a:ext cx="9405937" cy="404813"/>
          </a:xfrm>
          <a:prstGeom prst="rect">
            <a:avLst/>
          </a:prstGeom>
          <a:solidFill>
            <a:schemeClr val="folHlink"/>
          </a:solidFill>
          <a:ln w="9525">
            <a:noFill/>
          </a:ln>
        </p:spPr>
        <p:txBody>
          <a:bodyPr wrap="none" anchor="ctr"/>
          <a:lstStyle/>
          <a:p>
            <a:pPr lvl="0" eaLnBrk="1" hangingPunct="1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605" y="1122680"/>
            <a:ext cx="8369300" cy="5997575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395605" y="1052830"/>
            <a:ext cx="7827645" cy="44615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/>
              <a:t>具体标准</a:t>
            </a:r>
          </a:p>
          <a:p>
            <a:r>
              <a:rPr lang="zh-CN" altLang="en-US"/>
              <a:t>　　(一)评分标准：</a:t>
            </a:r>
          </a:p>
          <a:p>
            <a:r>
              <a:rPr lang="zh-CN" altLang="en-US"/>
              <a:t>　　一类卷(60—54)，符合题意，内容深刻、新颖，思想健康，中心突出，有自己的生活体验，感情真切，内容丰富，结构合理，语言准确、流畅，有文采，标点正确，600字以上。</a:t>
            </a:r>
          </a:p>
          <a:p>
            <a:r>
              <a:rPr lang="zh-CN" altLang="en-US"/>
              <a:t>　　二类卷(53—48)，符合题意，内容正确，思想健康，中心明确，有一定的生活感受，感情较真切，内容较充实，结构完整，语言基本准确、通顺，标点正确，600字左右。</a:t>
            </a:r>
          </a:p>
          <a:p>
            <a:r>
              <a:rPr lang="zh-CN" altLang="en-US"/>
              <a:t>　　三类卷(47—42)，基本符合题意，中心基本明确，思想健康，有一定内容，结构较完整，语言基本通顺，标点错误不多，不足600字，但字数相差不大。</a:t>
            </a:r>
          </a:p>
          <a:p>
            <a:r>
              <a:rPr lang="zh-CN" altLang="en-US"/>
              <a:t>　　四类卷(41—36)，基本符合题意，中心不明确，感情欠真切，内容不充实，结构不完整，语句不通顺，语病较多，和标点错误较多，字数相差大。　　五类卷(36分以下)，不符合题意，文理不通，结构不完整，层次混乱，和标点错误多。</a:t>
            </a:r>
          </a:p>
        </p:txBody>
      </p:sp>
      <p:sp>
        <p:nvSpPr>
          <p:cNvPr id="4098" name="Rectangle 7"/>
          <p:cNvSpPr/>
          <p:nvPr/>
        </p:nvSpPr>
        <p:spPr>
          <a:xfrm>
            <a:off x="-176212" y="6163945"/>
            <a:ext cx="9405937" cy="404813"/>
          </a:xfrm>
          <a:prstGeom prst="rect">
            <a:avLst/>
          </a:prstGeom>
          <a:solidFill>
            <a:schemeClr val="folHlink"/>
          </a:solidFill>
          <a:ln w="9525">
            <a:noFill/>
          </a:ln>
        </p:spPr>
        <p:txBody>
          <a:bodyPr wrap="none" anchor="ctr"/>
          <a:lstStyle/>
          <a:p>
            <a:pPr lvl="0" eaLnBrk="1" hangingPunct="1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325120" y="1485265"/>
            <a:ext cx="8674735" cy="3322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/>
              <a:t>阅卷教师特点</a:t>
            </a:r>
          </a:p>
          <a:p>
            <a:r>
              <a:rPr lang="zh-CN" altLang="en-US"/>
              <a:t>　　工作量大，易产生疲劳：不愿意仔细看，主题不清，立意不明的，直接打入低类。看得费力，主题句没找到或不好找到的，打低分;电脑阅卷，字迹模糊，扫描不清失信息，老师看得吃力影响分。卷面“容颜”须装扮，要讨“考官”心喜欢。一是，必须用专用笔答题，浓淡适度;少涂抹、轻涂改，即使涂改，也要按规定(将所修改的内容用双横线划掉，然后在其上或下写上应改成的内容)轻轻地涂，清晰地改; 二是，字不要写得太大、太松散，有格的也不要写得太饱满，字体要端正，不要太歪斜(斜度大的扫描出来很朦胧，模糊不清)，字距行距也不要太大。</a:t>
            </a:r>
          </a:p>
          <a:p>
            <a:endParaRPr lang="zh-CN" altLang="en-US"/>
          </a:p>
          <a:p>
            <a:r>
              <a:rPr lang="zh-CN" altLang="en-US"/>
              <a:t>　　</a:t>
            </a:r>
            <a:r>
              <a:rPr lang="zh-CN" altLang="en-US" sz="2000" b="1"/>
              <a:t>结论：</a:t>
            </a:r>
            <a:r>
              <a:rPr lang="zh-CN" altLang="en-US"/>
              <a:t>阅卷教师看我们的卷子时间很短，我们必须让自己的作文适应阅卷教师的改卷需求。(以上为模拟考试通用阅卷标准，仅供考生参考)</a:t>
            </a:r>
          </a:p>
        </p:txBody>
      </p:sp>
      <p:sp>
        <p:nvSpPr>
          <p:cNvPr id="4098" name="Rectangle 7"/>
          <p:cNvSpPr/>
          <p:nvPr/>
        </p:nvSpPr>
        <p:spPr>
          <a:xfrm>
            <a:off x="-176212" y="6163945"/>
            <a:ext cx="9405937" cy="404813"/>
          </a:xfrm>
          <a:prstGeom prst="rect">
            <a:avLst/>
          </a:prstGeom>
          <a:solidFill>
            <a:schemeClr val="folHlink"/>
          </a:solidFill>
          <a:ln w="9525">
            <a:noFill/>
          </a:ln>
        </p:spPr>
        <p:txBody>
          <a:bodyPr wrap="none" anchor="ctr"/>
          <a:lstStyle/>
          <a:p>
            <a:pPr lvl="0" eaLnBrk="1" hangingPunct="1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3" name="标题 3073"/>
          <p:cNvSpPr>
            <a:spLocks noGrp="1"/>
          </p:cNvSpPr>
          <p:nvPr>
            <p:ph type="ctrTitle"/>
          </p:nvPr>
        </p:nvSpPr>
        <p:spPr>
          <a:xfrm>
            <a:off x="2339975" y="-109220"/>
            <a:ext cx="6243320" cy="1470025"/>
          </a:xfrm>
        </p:spPr>
        <p:txBody>
          <a:bodyPr anchor="ctr"/>
          <a:lstStyle/>
          <a:p>
            <a:pPr defTabSz="914400">
              <a:buClrTx/>
              <a:buSzTx/>
              <a:buFontTx/>
            </a:pPr>
            <a:r>
              <a:rPr lang="zh-CN" altLang="en-US" sz="4400" b="1">
                <a:solidFill>
                  <a:srgbClr val="C00000"/>
                </a:solidFill>
              </a:rPr>
              <a:t>二</a:t>
            </a:r>
            <a:r>
              <a:rPr lang="zh-CN" altLang="zh-CN" sz="4400" b="1" kern="1200" baseline="0">
                <a:solidFill>
                  <a:srgbClr val="C00000"/>
                </a:solidFill>
                <a:latin typeface="+mj-lt"/>
                <a:ea typeface="+mj-ea"/>
                <a:cs typeface="+mj-cs"/>
              </a:rPr>
              <a:t>、万事开头</a:t>
            </a:r>
            <a:r>
              <a:rPr lang="en-US" altLang="zh-CN" sz="4400" b="1" kern="1200" baseline="0">
                <a:solidFill>
                  <a:srgbClr val="C00000"/>
                </a:solidFill>
                <a:latin typeface="+mj-lt"/>
                <a:ea typeface="+mj-ea"/>
                <a:cs typeface="+mj-cs"/>
              </a:rPr>
              <a:t>“</a:t>
            </a:r>
            <a:r>
              <a:rPr lang="zh-CN" altLang="zh-CN" sz="4400" b="1" kern="1200" baseline="0">
                <a:solidFill>
                  <a:srgbClr val="C00000"/>
                </a:solidFill>
                <a:latin typeface="+mj-lt"/>
                <a:ea typeface="+mj-ea"/>
                <a:cs typeface="+mj-cs"/>
              </a:rPr>
              <a:t>不难</a:t>
            </a:r>
            <a:r>
              <a:rPr lang="en-US" altLang="zh-CN" sz="4400" b="1" kern="1200" baseline="0">
                <a:solidFill>
                  <a:srgbClr val="C00000"/>
                </a:solidFill>
                <a:latin typeface="+mj-lt"/>
                <a:ea typeface="+mj-ea"/>
                <a:cs typeface="+mj-cs"/>
              </a:rPr>
              <a:t>”</a:t>
            </a:r>
          </a:p>
        </p:txBody>
      </p:sp>
      <p:sp>
        <p:nvSpPr>
          <p:cNvPr id="3074" name="文本框 1"/>
          <p:cNvSpPr txBox="1"/>
          <p:nvPr/>
        </p:nvSpPr>
        <p:spPr>
          <a:xfrm>
            <a:off x="827355" y="1289323"/>
            <a:ext cx="7588250" cy="532320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</a:rPr>
              <a:t>明知山有虎，偏向虎山行</a:t>
            </a:r>
            <a:endParaRPr lang="en-US" altLang="zh-CN" sz="3200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en-US" altLang="zh-CN" sz="3200" b="1"/>
              <a:t>   </a:t>
            </a:r>
            <a:r>
              <a:rPr lang="zh-CN" altLang="en-US" sz="2400"/>
              <a:t>作文教学的必要性</a:t>
            </a:r>
            <a:endParaRPr lang="en-US" altLang="zh-CN" sz="2400"/>
          </a:p>
          <a:p>
            <a:endParaRPr lang="en-US" altLang="zh-CN" sz="3200" b="1"/>
          </a:p>
          <a:p>
            <a:r>
              <a:rPr lang="zh-CN" altLang="en-US" sz="3200" b="1"/>
              <a:t>积极转变学生的观念</a:t>
            </a:r>
            <a:endParaRPr lang="en-US" altLang="zh-CN" sz="3200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2400">
                <a:sym typeface="+mn-ea"/>
              </a:rPr>
              <a:t>你不是写作文</a:t>
            </a:r>
            <a:r>
              <a:rPr lang="en-US" altLang="zh-CN" sz="2400">
                <a:sym typeface="+mn-ea"/>
              </a:rPr>
              <a:t>,</a:t>
            </a:r>
            <a:r>
              <a:rPr lang="zh-CN" altLang="zh-CN" sz="2400">
                <a:sym typeface="+mn-ea"/>
              </a:rPr>
              <a:t>而是</a:t>
            </a:r>
            <a:r>
              <a:rPr lang="zh-CN" altLang="en-US" sz="2400">
                <a:sym typeface="+mn-ea"/>
              </a:rPr>
              <a:t>记录生活；</a:t>
            </a:r>
            <a:endParaRPr lang="zh-CN" altLang="en-US" sz="2400"/>
          </a:p>
          <a:p>
            <a:r>
              <a:rPr lang="zh-CN" altLang="en-US" sz="2400">
                <a:sym typeface="+mn-ea"/>
              </a:rPr>
              <a:t>你不是写作文，而是写作品；</a:t>
            </a:r>
            <a:endParaRPr lang="en-US" altLang="zh-CN" sz="2400"/>
          </a:p>
          <a:p>
            <a:r>
              <a:rPr lang="zh-CN" altLang="en-US" sz="2400">
                <a:sym typeface="+mn-ea"/>
              </a:rPr>
              <a:t>你不是完成任务应付老师，而是要努力写出让人称赞和欣赏的佳作。（鼓励投稿）</a:t>
            </a:r>
            <a:endParaRPr lang="en-US" altLang="zh-CN" sz="2400"/>
          </a:p>
          <a:p>
            <a:r>
              <a:rPr lang="zh-CN" altLang="en-US" sz="2400">
                <a:sym typeface="+mn-ea"/>
              </a:rPr>
              <a:t>观念一变品味就会变，就会精心构思，字斟句酌，精益求精。</a:t>
            </a:r>
            <a:endParaRPr lang="en-US" altLang="zh-CN" sz="2400"/>
          </a:p>
          <a:p>
            <a:endParaRPr lang="en-US" altLang="zh-CN" sz="3200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098" name="Rectangle 7"/>
          <p:cNvSpPr/>
          <p:nvPr/>
        </p:nvSpPr>
        <p:spPr>
          <a:xfrm>
            <a:off x="-104457" y="6163945"/>
            <a:ext cx="9405937" cy="404813"/>
          </a:xfrm>
          <a:prstGeom prst="rect">
            <a:avLst/>
          </a:prstGeom>
          <a:solidFill>
            <a:schemeClr val="folHlink"/>
          </a:solidFill>
          <a:ln w="9525">
            <a:noFill/>
          </a:ln>
        </p:spPr>
        <p:txBody>
          <a:bodyPr wrap="none" anchor="ctr"/>
          <a:lstStyle/>
          <a:p>
            <a:pPr lvl="0" eaLnBrk="1" hangingPunct="1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标题 1"/>
          <p:cNvSpPr>
            <a:spLocks noGrp="1"/>
          </p:cNvSpPr>
          <p:nvPr>
            <p:ph type="title"/>
          </p:nvPr>
        </p:nvSpPr>
        <p:spPr>
          <a:xfrm>
            <a:off x="1403668" y="117793"/>
            <a:ext cx="8229600" cy="1143000"/>
          </a:xfrm>
        </p:spPr>
        <p:txBody>
          <a:bodyPr anchor="ctr"/>
          <a:lstStyle/>
          <a:p>
            <a:r>
              <a:rPr lang="zh-CN" altLang="en-US" b="1">
                <a:solidFill>
                  <a:srgbClr val="C00000"/>
                </a:solidFill>
              </a:rPr>
              <a:t>三</a:t>
            </a:r>
            <a:r>
              <a:rPr lang="zh-CN" altLang="zh-CN" b="1">
                <a:solidFill>
                  <a:srgbClr val="C00000"/>
                </a:solidFill>
              </a:rPr>
              <a:t>、不打无准备之仗</a:t>
            </a:r>
            <a:endParaRPr lang="zh-CN" altLang="en-US"/>
          </a:p>
        </p:txBody>
      </p:sp>
      <p:sp>
        <p:nvSpPr>
          <p:cNvPr id="4098" name="内容占位符 2"/>
          <p:cNvSpPr>
            <a:spLocks noGrp="1"/>
          </p:cNvSpPr>
          <p:nvPr>
            <p:ph idx="1"/>
          </p:nvPr>
        </p:nvSpPr>
        <p:spPr>
          <a:xfrm>
            <a:off x="1331595" y="1628458"/>
            <a:ext cx="8229600" cy="4525962"/>
          </a:xfrm>
        </p:spPr>
        <p:txBody>
          <a:bodyPr anchor="t"/>
          <a:lstStyle/>
          <a:p>
            <a:pPr marL="0" indent="0">
              <a:buNone/>
            </a:pPr>
            <a:r>
              <a:rPr lang="en-US" altLang="zh-CN"/>
              <a:t>1.</a:t>
            </a:r>
            <a:r>
              <a:rPr lang="zh-CN" altLang="en-US"/>
              <a:t>要学会游泳，就必须下水；</a:t>
            </a:r>
          </a:p>
          <a:p>
            <a:pPr marL="0" indent="0">
              <a:buNone/>
            </a:pPr>
            <a:r>
              <a:rPr lang="zh-CN" altLang="en-US"/>
              <a:t>    要教好，就必须带学生，</a:t>
            </a:r>
          </a:p>
          <a:p>
            <a:pPr marL="0" indent="0">
              <a:buNone/>
            </a:pPr>
            <a:r>
              <a:rPr lang="zh-CN" altLang="en-US"/>
              <a:t>    纸上练习永远只是</a:t>
            </a:r>
            <a:r>
              <a:rPr lang="en-US" altLang="zh-CN"/>
              <a:t>“</a:t>
            </a:r>
            <a:r>
              <a:rPr lang="zh-CN" altLang="en-US"/>
              <a:t>赵括</a:t>
            </a:r>
            <a:r>
              <a:rPr lang="en-US" altLang="zh-CN"/>
              <a:t>”</a:t>
            </a:r>
            <a:r>
              <a:rPr lang="zh-CN" altLang="en-US"/>
              <a:t>。</a:t>
            </a:r>
          </a:p>
          <a:p>
            <a:pPr marL="0" indent="0">
              <a:buNone/>
            </a:pPr>
            <a:r>
              <a:rPr lang="en-US" altLang="zh-CN"/>
              <a:t>2.</a:t>
            </a:r>
            <a:r>
              <a:rPr lang="zh-CN" altLang="en-US"/>
              <a:t>没有未卜先知的能力，做好万无一失</a:t>
            </a:r>
          </a:p>
          <a:p>
            <a:pPr marL="0" indent="0">
              <a:buNone/>
            </a:pPr>
            <a:r>
              <a:rPr lang="zh-CN" altLang="en-US"/>
              <a:t>   的准备。</a:t>
            </a:r>
          </a:p>
          <a:p>
            <a:pPr marL="0" indent="0">
              <a:buNone/>
            </a:pPr>
            <a:r>
              <a:rPr lang="zh-CN" altLang="en-US"/>
              <a:t>                                        </a:t>
            </a:r>
            <a:r>
              <a:rPr lang="en-US" altLang="zh-CN"/>
              <a:t>——</a:t>
            </a:r>
            <a:r>
              <a:rPr lang="zh-CN" altLang="en-US"/>
              <a:t>贺涵</a:t>
            </a:r>
          </a:p>
          <a:p>
            <a:pPr marL="0" indent="0">
              <a:buNone/>
            </a:pPr>
            <a:endParaRPr lang="zh-CN" altLang="en-US"/>
          </a:p>
          <a:p>
            <a:pPr marL="0" indent="0">
              <a:buNone/>
            </a:pPr>
            <a:endParaRPr lang="zh-CN" altLang="en-US"/>
          </a:p>
        </p:txBody>
      </p:sp>
      <p:sp>
        <p:nvSpPr>
          <p:cNvPr id="2" name="Rectangle 7"/>
          <p:cNvSpPr/>
          <p:nvPr/>
        </p:nvSpPr>
        <p:spPr>
          <a:xfrm>
            <a:off x="-104457" y="5948680"/>
            <a:ext cx="9405937" cy="404813"/>
          </a:xfrm>
          <a:prstGeom prst="rect">
            <a:avLst/>
          </a:prstGeom>
          <a:solidFill>
            <a:schemeClr val="folHlink"/>
          </a:solidFill>
          <a:ln w="9525">
            <a:noFill/>
          </a:ln>
        </p:spPr>
        <p:txBody>
          <a:bodyPr wrap="none" anchor="ctr"/>
          <a:lstStyle/>
          <a:p>
            <a:pPr lvl="0" eaLnBrk="1" hangingPunct="1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7"/>
          <p:cNvSpPr/>
          <p:nvPr/>
        </p:nvSpPr>
        <p:spPr>
          <a:xfrm>
            <a:off x="-176212" y="6235700"/>
            <a:ext cx="9405937" cy="404813"/>
          </a:xfrm>
          <a:prstGeom prst="rect">
            <a:avLst/>
          </a:prstGeom>
          <a:solidFill>
            <a:schemeClr val="folHlink"/>
          </a:solidFill>
          <a:ln w="9525">
            <a:noFill/>
          </a:ln>
        </p:spPr>
        <p:txBody>
          <a:bodyPr wrap="none" anchor="ctr"/>
          <a:lstStyle/>
          <a:p>
            <a:pPr lvl="0" eaLnBrk="1" hangingPunct="1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187450" y="1052830"/>
            <a:ext cx="7285990" cy="798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chemeClr val="accent6"/>
                </a:solidFill>
              </a:rPr>
              <a:t>（一）审题</a:t>
            </a:r>
            <a:r>
              <a:rPr lang="zh-CN" altLang="en-US" sz="2800" b="1"/>
              <a:t>：</a:t>
            </a:r>
            <a:r>
              <a:rPr lang="zh-CN" altLang="en-US"/>
              <a:t>抓住题目中的关键词语确定写作的内容和范围，不能错误的理解理解题意；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971550" y="1988820"/>
            <a:ext cx="6868160" cy="31381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>
                <a:solidFill>
                  <a:srgbClr val="FF0000"/>
                </a:solidFill>
              </a:rPr>
              <a:t>（</a:t>
            </a:r>
            <a:r>
              <a:rPr lang="en-US" altLang="zh-CN" b="1">
                <a:solidFill>
                  <a:srgbClr val="FF0000"/>
                </a:solidFill>
              </a:rPr>
              <a:t>2020.</a:t>
            </a:r>
            <a:r>
              <a:rPr lang="zh-CN" altLang="en-US" b="1">
                <a:solidFill>
                  <a:srgbClr val="FF0000"/>
                </a:solidFill>
              </a:rPr>
              <a:t>常州中考真题）</a:t>
            </a:r>
            <a:r>
              <a:rPr lang="en-US" altLang="zh-CN" b="1">
                <a:solidFill>
                  <a:srgbClr val="FF0000"/>
                </a:solidFill>
              </a:rPr>
              <a:t>     </a:t>
            </a:r>
            <a:r>
              <a:rPr lang="zh-CN" altLang="en-US" b="1">
                <a:solidFill>
                  <a:srgbClr val="FF0000"/>
                </a:solidFill>
              </a:rPr>
              <a:t>作文（60分，书写分3分）</a:t>
            </a:r>
            <a:endParaRPr lang="zh-CN" altLang="en-US"/>
          </a:p>
          <a:p>
            <a:endParaRPr lang="zh-CN" altLang="en-US"/>
          </a:p>
          <a:p>
            <a:r>
              <a:rPr lang="zh-CN" altLang="en-US"/>
              <a:t>21. 阅读下面的材料，根据要求写作。</a:t>
            </a:r>
          </a:p>
          <a:p>
            <a:r>
              <a:rPr lang="zh-CN" altLang="en-US"/>
              <a:t>社区，是指特定的区域里，生活上相互关联的人构成的一个大集体，小区、村庄、养老院……是社区的常见形态。</a:t>
            </a:r>
            <a:r>
              <a:rPr lang="zh-CN" altLang="en-US" b="1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</a:rPr>
              <a:t>每个人都有自己的社区，每个社区都流淌着丰富多彩的生活画面，都有很多难忘的时刻，值得我们用文字把它铭刻并与他人分享。</a:t>
            </a:r>
          </a:p>
          <a:p>
            <a:r>
              <a:rPr lang="zh-CN" altLang="en-US"/>
              <a:t>请以</a:t>
            </a:r>
            <a:r>
              <a:rPr lang="zh-CN" altLang="en-US" b="1">
                <a:solidFill>
                  <a:srgbClr val="FF0000"/>
                </a:solidFill>
              </a:rPr>
              <a:t>“社区的傍晚”为题</a:t>
            </a:r>
            <a:r>
              <a:rPr lang="zh-CN" altLang="en-US"/>
              <a:t>，写一篇文章。</a:t>
            </a:r>
          </a:p>
          <a:p>
            <a:r>
              <a:rPr lang="zh-CN" altLang="en-US"/>
              <a:t>要求：①要联系自己的生活经历和思考感悟，不得抄袭；②除诗歌、戏剧外，文体自选；③不少于600字；④请勿透露考生个人信息，如地名、校名和人名。</a:t>
            </a:r>
          </a:p>
        </p:txBody>
      </p:sp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043940" y="1053465"/>
            <a:ext cx="7295515" cy="798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chemeClr val="accent6"/>
                </a:solidFill>
                <a:sym typeface="+mn-ea"/>
              </a:rPr>
              <a:t>（二）</a:t>
            </a:r>
            <a:r>
              <a:rPr lang="zh-CN" altLang="en-US" sz="2800" b="1">
                <a:solidFill>
                  <a:schemeClr val="accent6"/>
                </a:solidFill>
              </a:rPr>
              <a:t>立意</a:t>
            </a:r>
            <a:r>
              <a:rPr lang="zh-CN" altLang="en-US"/>
              <a:t>：为文章确定一个明确、深刻的主题，表达积极向上的思想，传播正能量；</a:t>
            </a:r>
          </a:p>
        </p:txBody>
      </p:sp>
      <p:sp>
        <p:nvSpPr>
          <p:cNvPr id="4098" name="Rectangle 7"/>
          <p:cNvSpPr/>
          <p:nvPr/>
        </p:nvSpPr>
        <p:spPr>
          <a:xfrm>
            <a:off x="-176212" y="6235700"/>
            <a:ext cx="9405937" cy="404813"/>
          </a:xfrm>
          <a:prstGeom prst="rect">
            <a:avLst/>
          </a:prstGeom>
          <a:solidFill>
            <a:schemeClr val="folHlink"/>
          </a:solidFill>
          <a:ln w="9525">
            <a:noFill/>
          </a:ln>
        </p:spPr>
        <p:txBody>
          <a:bodyPr wrap="none" anchor="ctr"/>
          <a:lstStyle/>
          <a:p>
            <a:pPr lvl="0" eaLnBrk="1" hangingPunct="1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187450" y="2001520"/>
            <a:ext cx="89154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rgbClr val="0070C0"/>
                </a:solidFill>
              </a:rPr>
              <a:t>立意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2373630" y="1922145"/>
            <a:ext cx="75120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>
                <a:solidFill>
                  <a:srgbClr val="0070C0"/>
                </a:solidFill>
              </a:rPr>
              <a:t>＝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3495675" y="2021840"/>
            <a:ext cx="151320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rgbClr val="0070C0"/>
                </a:solidFill>
              </a:rPr>
              <a:t>写作目的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4975225" y="1863090"/>
            <a:ext cx="697230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>
                <a:solidFill>
                  <a:srgbClr val="0070C0"/>
                </a:solidFill>
              </a:rPr>
              <a:t>≠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5972175" y="2037080"/>
            <a:ext cx="227203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rgbClr val="0070C0"/>
                </a:solidFill>
              </a:rPr>
              <a:t>写作内容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4292600" y="2567305"/>
            <a:ext cx="1451610" cy="26460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16600"/>
              <a:t>｝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1360170" y="2841625"/>
            <a:ext cx="8864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/>
              <a:t>写人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2626995" y="2887980"/>
            <a:ext cx="2109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/>
              <a:t>表达情感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1403350" y="3338830"/>
            <a:ext cx="8864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/>
              <a:t>写事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2626995" y="3384550"/>
            <a:ext cx="192722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/>
              <a:t>明白的道理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1403350" y="3934460"/>
            <a:ext cx="8864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/>
              <a:t>写景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2574925" y="3934460"/>
            <a:ext cx="192722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/>
              <a:t>表达情感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1386840" y="4491990"/>
            <a:ext cx="8864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/>
              <a:t>写物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2555875" y="4538345"/>
            <a:ext cx="192722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/>
              <a:t>情感、言志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5720715" y="2854325"/>
            <a:ext cx="303720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</a:rPr>
              <a:t>情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5720715" y="3844925"/>
            <a:ext cx="151511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>
                <a:solidFill>
                  <a:srgbClr val="FF0000"/>
                </a:solidFill>
              </a:rPr>
              <a:t>理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4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out)">
                                      <p:cBhvr>
                                        <p:cTn id="2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4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out)">
                                      <p:cBhvr>
                                        <p:cTn id="30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5" dur="2000" fill="hold"/>
                                        <p:tgtEl>
                                          <p:spTgt spid="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 nodeType="clickPar">
                      <p:stCondLst>
                        <p:cond delay="indefinite"/>
                      </p:stCondLst>
                      <p:childTnLst>
                        <p:par>
                          <p:cTn id="4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 nodeType="clickPar">
                      <p:stCondLst>
                        <p:cond delay="indefinite"/>
                      </p:stCondLst>
                      <p:childTnLst>
                        <p:par>
                          <p:cTn id="5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 nodeType="clickPar">
                      <p:stCondLst>
                        <p:cond delay="indefinite"/>
                      </p:stCondLst>
                      <p:childTnLst>
                        <p:par>
                          <p:cTn id="6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 nodeType="clickPar">
                      <p:stCondLst>
                        <p:cond delay="indefinite"/>
                      </p:stCondLst>
                      <p:childTnLst>
                        <p:par>
                          <p:cTn id="7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 nodeType="clickPar">
                      <p:stCondLst>
                        <p:cond delay="indefinite"/>
                      </p:stCondLst>
                      <p:childTnLst>
                        <p:par>
                          <p:cTn id="7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8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8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 nodeType="clickPar">
                      <p:stCondLst>
                        <p:cond delay="indefinite"/>
                      </p:stCondLst>
                      <p:childTnLst>
                        <p:par>
                          <p:cTn id="8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3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85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7" grpId="1"/>
      <p:bldP spid="8" grpId="0"/>
      <p:bldP spid="8" grpId="1"/>
      <p:bldP spid="9" grpId="0"/>
      <p:bldP spid="9" grpId="1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Arial"/>
      </a:majorFont>
      <a:minorFont>
        <a:latin typeface="Arial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1784</Words>
  <Application>Microsoft Office PowerPoint</Application>
  <PresentationFormat>全屏显示(4:3)</PresentationFormat>
  <Paragraphs>183</Paragraphs>
  <Slides>26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27" baseType="lpstr"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二、万事开头“不难”</vt:lpstr>
      <vt:lpstr>三、不打无准备之仗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他山之石，可以攻玉</vt:lpstr>
      <vt:lpstr>笔记的意义</vt:lpstr>
      <vt:lpstr>PowerPoint 演示文稿</vt:lpstr>
      <vt:lpstr>PowerPoint 演示文稿</vt:lpstr>
      <vt:lpstr>PowerPoint 演示文稿</vt:lpstr>
      <vt:lpstr>PowerPoint 演示文稿</vt:lpstr>
      <vt:lpstr>五、善于归纳与总结</vt:lpstr>
      <vt:lpstr>六、好文章是改出来的</vt:lpstr>
      <vt:lpstr>七、读写不分家</vt:lpstr>
      <vt:lpstr>八、经常下水写作</vt:lpstr>
      <vt:lpstr>九、闻道有先后 术业有专攻</vt:lpstr>
    </vt:vector>
  </TitlesOfParts>
  <Company>学科网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rbm.xkw.com</dc:creator>
  <cp:lastModifiedBy>hj</cp:lastModifiedBy>
  <cp:revision>2</cp:revision>
  <cp:lastPrinted>2021-06-22T20:23:47Z</cp:lastPrinted>
  <dcterms:created xsi:type="dcterms:W3CDTF">2021-06-22T20:23:47Z</dcterms:created>
  <dcterms:modified xsi:type="dcterms:W3CDTF">2021-06-27T01:19:54Z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