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1" r:id="rId3"/>
    <p:sldId id="301" r:id="rId4"/>
    <p:sldId id="306" r:id="rId6"/>
    <p:sldId id="339" r:id="rId7"/>
    <p:sldId id="341" r:id="rId8"/>
    <p:sldId id="342" r:id="rId9"/>
    <p:sldId id="490" r:id="rId10"/>
    <p:sldId id="491" r:id="rId11"/>
    <p:sldId id="472" r:id="rId12"/>
    <p:sldId id="374" r:id="rId13"/>
    <p:sldId id="375" r:id="rId14"/>
    <p:sldId id="376" r:id="rId15"/>
    <p:sldId id="407" r:id="rId16"/>
    <p:sldId id="377" r:id="rId17"/>
    <p:sldId id="484" r:id="rId18"/>
    <p:sldId id="485" r:id="rId19"/>
    <p:sldId id="486" r:id="rId20"/>
    <p:sldId id="438" r:id="rId21"/>
    <p:sldId id="479" r:id="rId22"/>
    <p:sldId id="481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0" clrIdx="0"/>
  <p:cmAuthor id="2" name="Administrator" initials="A" lastIdx="0" clrIdx="1"/>
  <p:cmAuthor id="0" name="wangli" initials="wli" lastIdx="0" clrIdx="0"/>
  <p:cmAuthor id="3" name="lenovo" initials="l" lastIdx="0" clrIdx="2"/>
  <p:cmAuthor id="4" name="admin" initials="a" lastIdx="0" clrIdx="3"/>
  <p:cmAuthor id="7" name="1206988966@qq.com" initials="1" lastIdx="0" clrIdx="2"/>
  <p:cmAuthor id="8" name="姜伟光" initials="姜" lastIdx="0" clrIdx="0"/>
  <p:cmAuthor id="5" name="宋洁然" initials="宋" lastIdx="0" clrIdx="1"/>
  <p:cmAuthor id="6" name="ming qiu" initials="m" lastIdx="0" clrIdx="1"/>
  <p:cmAuthor id="10" name="weijia" initials="w" lastIdx="1" clrIdx="9"/>
  <p:cmAuthor id="11" name="86187" initials="8" lastIdx="1" clrIdx="10"/>
  <p:cmAuthor id="12" name="zhaoqingju" initials="z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clrMru>
    <a:srgbClr val="151A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20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1" Type="http://schemas.openxmlformats.org/officeDocument/2006/relationships/theme" Target="../theme/theme1.xml"/><Relationship Id="rId50" Type="http://schemas.openxmlformats.org/officeDocument/2006/relationships/image" Target="file:///D:\qq&#25991;&#20214;\712321467\Image\C2C\Image2\%7b75232B38-A165-1FB7-499C-2E1C792CACB5%7d.png" TargetMode="External"/><Relationship Id="rId5" Type="http://schemas.openxmlformats.org/officeDocument/2006/relationships/slideLayout" Target="../slideLayouts/slideLayout5.xml"/><Relationship Id="rId49" Type="http://schemas.openxmlformats.org/officeDocument/2006/relationships/image" Target="../media/image1.png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49" r:link="rId5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8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7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6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8.xml"/><Relationship Id="rId1" Type="http://schemas.openxmlformats.org/officeDocument/2006/relationships/tags" Target="../tags/tag19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1"/>
          <p:cNvSpPr txBox="1"/>
          <p:nvPr/>
        </p:nvSpPr>
        <p:spPr>
          <a:xfrm>
            <a:off x="117475" y="810260"/>
            <a:ext cx="8371840" cy="833755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ctr"/>
            <a:r>
              <a:rPr lang="zh-CN" altLang="en-US" sz="5400" b="1" i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17 壶口瀑布</a:t>
            </a:r>
            <a:endParaRPr lang="zh-CN" altLang="en-US" sz="5400" b="1" i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001010" y="1644015"/>
            <a:ext cx="3238500" cy="9664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4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梁衡</a:t>
            </a:r>
            <a:endParaRPr lang="zh-CN" altLang="en-US" sz="4400" b="1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5655" y="779780"/>
            <a:ext cx="1078166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观点交锋。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根据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你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的理解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完成下面的对话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小文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这篇文章非常详细地描写了枯水季的壶口瀑布</a:t>
            </a:r>
            <a:r>
              <a:rPr lang="zh-CN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让我们真切地感受到壶口瀑布的</a:t>
            </a:r>
            <a:r>
              <a:rPr 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磅礴气势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。我觉得写雨季的瀑布显得有些画蛇添足。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小语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我不同意你的观点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我认为作者这样写是有周密的考虑的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因为</a:t>
            </a:r>
            <a:endParaRPr lang="en-US" altLang="zh-CN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5655" y="3493135"/>
            <a:ext cx="1089342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这样写从不同季节来表现壶口瀑布的不同的美。正因为雨季的时候没有看到想象中的飞瀑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所以才有了枯水季的重游。几笔带过雨季时的瀑布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重点描写枯水季的瀑布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使文章自出新意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又详略得当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95655" y="1244600"/>
            <a:ext cx="1078166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小文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作者写了壶口瀑布的水之后</a:t>
            </a:r>
            <a:r>
              <a:rPr lang="zh-CN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为什么又写</a:t>
            </a:r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脚下的石</a:t>
            </a:r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？这个总有点多余了吧？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小语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我觉得这不多余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写壶口瀑布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必须写</a:t>
            </a:r>
            <a:r>
              <a:rPr lang="en-US" alt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石</a:t>
            </a:r>
            <a:r>
              <a:rPr lang="en-US" alt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原因有以下几点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0425" y="2889250"/>
            <a:ext cx="1071689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壶口瀑布是由水和石共同造就的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石约束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水激荡石</a:t>
            </a:r>
            <a:r>
              <a:rPr lang="zh-CN" altLang="en-US" sz="3600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——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没有这对立统一的关系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就没有壶口瀑布。作者定点换景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游目四顾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最后把视线收归脚下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转换非常自然。写石也为下文写黄河</a:t>
            </a:r>
            <a:r>
              <a:rPr lang="zh-CN" altLang="en-US" sz="3600" b="1" u="sng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博大宽厚</a:t>
            </a:r>
            <a:r>
              <a:rPr lang="zh-CN" altLang="zh-CN" sz="36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柔中有刚</a:t>
            </a:r>
            <a:r>
              <a:rPr lang="zh-CN" altLang="en-US" sz="3600" b="1" u="sng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的个性奠定了基础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58825" y="565785"/>
            <a:ext cx="1090295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水石比对。</a:t>
            </a:r>
            <a:r>
              <a:rPr 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壶口瀑布奇观形成的关键因素是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水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石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。作者在描写它们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的时候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遣词造句各有特点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请赏析下面两处语言</a:t>
            </a:r>
            <a:r>
              <a:rPr lang="zh-CN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说说它们在</a:t>
            </a:r>
            <a:r>
              <a:rPr 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句式选择</a:t>
            </a:r>
            <a:r>
              <a:rPr 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动词运用</a:t>
            </a:r>
            <a:r>
              <a:rPr 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上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的不同特点及其作用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4710" y="2788920"/>
            <a:ext cx="1080706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描写水的语言多用短促急骤的短句和“拢”“冲”“跌”</a:t>
            </a:r>
            <a:endParaRPr lang="zh-CN" altLang="en-US" sz="36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“翻”“碎”等极有力度的动词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表现出“水”受到“石”的约束之后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滚滚而来、急坠而下的动态；</a:t>
            </a:r>
            <a:endParaRPr lang="zh-CN" altLang="en-US" sz="36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345" y="4477385"/>
            <a:ext cx="1061085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描写“石”的语言则显得较为舒缓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表现出“石”的静态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且“凿”“旋”“切”等有力度的动作均是“石”被动承受的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衬托“水激荡石”的力度。</a:t>
            </a:r>
            <a:endParaRPr lang="zh-CN" altLang="en-US" sz="36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6" name="标题 1"/>
          <p:cNvSpPr/>
          <p:nvPr/>
        </p:nvSpPr>
        <p:spPr>
          <a:xfrm>
            <a:off x="508000" y="405765"/>
            <a:ext cx="2917825" cy="7639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体悟</a:t>
            </a:r>
            <a:r>
              <a:rPr lang="zh-CN" altLang="en-US" sz="40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所感</a:t>
            </a:r>
            <a:r>
              <a:rPr lang="zh-CN" altLang="en-US" sz="40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endParaRPr lang="en-US" altLang="zh-CN" sz="4000" dirty="0">
              <a:solidFill>
                <a:schemeClr val="tx1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4940" y="1067435"/>
            <a:ext cx="119373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请从文中找出表达</a:t>
            </a:r>
            <a:r>
              <a:rPr lang="en-US" alt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所感</a:t>
            </a:r>
            <a:r>
              <a:rPr lang="en-US" alt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的文字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填写在表格中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并就其作用或内涵说说你的理解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90170" y="2266315"/>
          <a:ext cx="12001500" cy="3549650"/>
        </p:xfrm>
        <a:graphic>
          <a:graphicData uri="http://schemas.openxmlformats.org/drawingml/2006/table">
            <a:tbl>
              <a:tblPr/>
              <a:tblGrid>
                <a:gridCol w="1306195"/>
                <a:gridCol w="6457950"/>
                <a:gridCol w="4237355"/>
              </a:tblGrid>
              <a:tr h="54864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角度</a:t>
                      </a: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摘抄表达</a:t>
                      </a:r>
                      <a:r>
                        <a:rPr lang="zh-CN" altLang="en-US" sz="35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“所感”</a:t>
                      </a:r>
                      <a:r>
                        <a:rPr lang="zh-CN" altLang="en-US" sz="35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的文字</a:t>
                      </a: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理解其作用或内涵</a:t>
                      </a: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7295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直接体验</a:t>
                      </a: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7295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40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引发感想</a:t>
                      </a: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40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411605" y="2912745"/>
            <a:ext cx="64389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151AD7"/>
                </a:solidFill>
                <a:ea typeface="宋体" panose="02010600030101010101" pitchFamily="2" charset="-122"/>
              </a:rPr>
              <a:t>只有一个可怕的警觉</a:t>
            </a:r>
            <a:r>
              <a:rPr lang="zh-CN" altLang="en-US" sz="3600" b="1">
                <a:solidFill>
                  <a:srgbClr val="151AD7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151AD7"/>
                </a:solidFill>
                <a:ea typeface="宋体" panose="02010600030101010101" pitchFamily="2" charset="-122"/>
              </a:rPr>
              <a:t>仿佛突然就要出现一个洪峰将我们吞没。</a:t>
            </a:r>
            <a:endParaRPr lang="zh-CN" altLang="en-US" sz="3600" b="1" dirty="0">
              <a:solidFill>
                <a:srgbClr val="151AD7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50505" y="2912745"/>
            <a:ext cx="42405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凸显水势之大之快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11605" y="4111625"/>
            <a:ext cx="64389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151A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眼前这个小小的壶口</a:t>
            </a:r>
            <a:r>
              <a:rPr lang="zh-CN" altLang="zh-CN" sz="3600" b="1" dirty="0">
                <a:solidFill>
                  <a:srgbClr val="151AD7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151A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怎么一下子集纳了海、河、瀑、泉、雾所有水的形态</a:t>
            </a:r>
            <a:r>
              <a:rPr lang="zh-CN" altLang="zh-CN" sz="3600" b="1" dirty="0">
                <a:solidFill>
                  <a:srgbClr val="151AD7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600" b="1">
                <a:solidFill>
                  <a:srgbClr val="151A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3600" b="1">
                <a:solidFill>
                  <a:srgbClr val="151A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造物者难道是要在这壶中浓缩一个世界吗？</a:t>
            </a:r>
            <a:endParaRPr lang="zh-CN" altLang="en-US" sz="3600" b="1">
              <a:solidFill>
                <a:srgbClr val="151AD7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50505" y="4111625"/>
            <a:ext cx="4242435" cy="2515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>
                <a:solidFill>
                  <a:srgbClr val="FF0000"/>
                </a:solidFill>
              </a:rPr>
              <a:t>把水的多样和人的多情联系起来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</a:rPr>
              <a:t>自然恰切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</a:rPr>
              <a:t>使文章意蕴丰富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</a:rPr>
              <a:t>也为下文的进一步议论做铺垫</a:t>
            </a:r>
            <a:endParaRPr lang="zh-CN" altLang="en-US" sz="35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90170" y="2015490"/>
          <a:ext cx="12001500" cy="3549650"/>
        </p:xfrm>
        <a:graphic>
          <a:graphicData uri="http://schemas.openxmlformats.org/drawingml/2006/table">
            <a:tbl>
              <a:tblPr/>
              <a:tblGrid>
                <a:gridCol w="1306195"/>
                <a:gridCol w="5826125"/>
                <a:gridCol w="4869180"/>
              </a:tblGrid>
              <a:tr h="54864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角度</a:t>
                      </a: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摘抄表达</a:t>
                      </a:r>
                      <a:r>
                        <a:rPr lang="zh-CN" altLang="en-US" sz="35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“所感”</a:t>
                      </a:r>
                      <a:r>
                        <a:rPr lang="zh-CN" altLang="en-US" sz="35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的文字</a:t>
                      </a: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理解其作用或内涵</a:t>
                      </a: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7295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40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理性</a:t>
                      </a: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思考</a:t>
                      </a: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411605" y="2895600"/>
            <a:ext cx="584517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151A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原来这柔和之中只有宽厚绝无软弱</a:t>
            </a:r>
            <a:r>
              <a:rPr lang="zh-CN" altLang="zh-CN" sz="3600" b="1" dirty="0">
                <a:solidFill>
                  <a:srgbClr val="151AD7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151A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当她忍耐到一定程度时就会以力相较</a:t>
            </a:r>
            <a:r>
              <a:rPr lang="zh-CN" altLang="zh-CN" sz="3600" b="1" dirty="0">
                <a:solidFill>
                  <a:srgbClr val="151AD7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151A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奋力抗争。</a:t>
            </a:r>
            <a:endParaRPr lang="zh-CN" altLang="en-US" sz="3600" b="1">
              <a:solidFill>
                <a:srgbClr val="151AD7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56780" y="2625725"/>
            <a:ext cx="4836160" cy="2515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>
                <a:solidFill>
                  <a:srgbClr val="FF0000"/>
                </a:solidFill>
              </a:rPr>
              <a:t>赞扬黄河柔中带刚、勇往直前的力量和精神；表达磨难造就个性的人生观点。提升了游记的内涵</a:t>
            </a:r>
            <a:endParaRPr lang="zh-CN" altLang="en-US" sz="35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6" name="标题 1"/>
          <p:cNvSpPr/>
          <p:nvPr/>
        </p:nvSpPr>
        <p:spPr>
          <a:xfrm>
            <a:off x="340995" y="731520"/>
            <a:ext cx="2917825" cy="7639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课后拓展</a:t>
            </a:r>
            <a:endParaRPr lang="en-US" altLang="zh-CN" sz="4000" dirty="0">
              <a:solidFill>
                <a:schemeClr val="tx1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8000" y="1495425"/>
            <a:ext cx="114808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结合材料和</a:t>
            </a:r>
            <a:r>
              <a:rPr lang="en-US" alt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小贴士</a:t>
            </a:r>
            <a:r>
              <a:rPr lang="en-US" alt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赏析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课文第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段的语言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995" y="2275840"/>
            <a:ext cx="1114869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摘录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河水从五百米宽的河道上排排涌来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其势如千军万马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互相挤着、撞着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推推搡搡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前呼后拥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撞向石壁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排排黄浪霎时碎成堆堆白雪。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赏析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0995" y="3940810"/>
            <a:ext cx="1114933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用</a:t>
            </a:r>
            <a:r>
              <a:rPr lang="zh-CN" altLang="en-US" sz="3600" b="1">
                <a:solidFill>
                  <a:srgbClr val="151AD7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“挤”“撞”“推”“搡”“呼”“拥”</a:t>
            </a:r>
            <a:r>
              <a:rPr lang="zh-CN" altLang="en-US" sz="36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等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动词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非常准确地表现出河水的种种动态。</a:t>
            </a:r>
            <a:r>
              <a:rPr lang="zh-CN" altLang="en-US" sz="3600" b="1">
                <a:solidFill>
                  <a:srgbClr val="151AD7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“推推搡</a:t>
            </a:r>
            <a:r>
              <a:rPr lang="zh-CN" altLang="en-US" sz="3600" b="1">
                <a:solidFill>
                  <a:srgbClr val="151AD7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搡</a:t>
            </a:r>
            <a:r>
              <a:rPr lang="zh-CN" altLang="en-US" sz="3600" b="1">
                <a:solidFill>
                  <a:srgbClr val="151AD7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”“前呼后拥”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赋予河水以人的情态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151AD7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分别从横向和纵向描写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水的动态。</a:t>
            </a:r>
            <a:endParaRPr lang="zh-CN" altLang="en-US" sz="3600" b="1">
              <a:solidFill>
                <a:srgbClr val="151AD7"/>
              </a:solidFill>
              <a:latin typeface="宋体" panose="02010600030101010101" pitchFamily="2" charset="-122"/>
              <a:ea typeface="宋体" panose="02010600030101010101" pitchFamily="2" charset="-122"/>
              <a:cs typeface="SimSun-ExtB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12420" y="1122045"/>
            <a:ext cx="112890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摘录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于是又有一些各自夺路而走的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乘隙而进的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折返迂回的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它们在龙槽两边的滩壁上散开来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或钻石觅缝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汩汩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如泉；或淌过石板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源潺成溪。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赏析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2420" y="2785745"/>
            <a:ext cx="1107313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运用四字短语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使文章语言典雅而有韵味；</a:t>
            </a:r>
            <a:r>
              <a:rPr lang="zh-CN" altLang="en-US" sz="3600" b="1">
                <a:solidFill>
                  <a:srgbClr val="151AD7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“夺路而走”“乘隙而进”“折返迂回”</a:t>
            </a:r>
            <a:r>
              <a:rPr lang="zh-CN" altLang="zh-CN" sz="3600" b="1" dirty="0">
                <a:solidFill>
                  <a:srgbClr val="151AD7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运用拟人的修辞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用人的动作写水的动态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这些动词使文章的描写更具形象性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更易打动读者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也更能引发读者的联想与想象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甚至成为人遭遇困难、阻碍时心态的象征。</a:t>
            </a:r>
            <a:endParaRPr lang="zh-CN" altLang="en-US" sz="36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7705" y="1753235"/>
            <a:ext cx="1078738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适当重复形成特殊的表达效果。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“跌”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字在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两段中出现了六次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突出强调了瀑布直下的动态</a:t>
            </a:r>
            <a:r>
              <a:rPr lang="zh-CN" altLang="zh-CN" sz="3600" b="1" dirty="0">
                <a:solidFill>
                  <a:srgbClr val="151AD7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151AD7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特别是第4段在不长的语句中连续五次使用</a:t>
            </a:r>
            <a:r>
              <a:rPr lang="zh-CN" altLang="en-US" sz="3600" b="1">
                <a:solidFill>
                  <a:srgbClr val="151AD7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“跌”</a:t>
            </a:r>
            <a:r>
              <a:rPr lang="zh-CN" altLang="zh-CN" sz="3600" b="1" dirty="0">
                <a:solidFill>
                  <a:srgbClr val="151AD7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三次使用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“碎”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不仅强化了瀑布流水的力度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也因适当的重复而形成了独特的音节效果。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7705" y="1753235"/>
            <a:ext cx="112890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赏析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21945" y="393700"/>
            <a:ext cx="1120457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摘录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:于是洪流便向两边涌去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沿着龙槽的边沿轰然而下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平平的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大大的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浑厚庄重如一卷飞毯从空抖落。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赏析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8445" y="1545590"/>
            <a:ext cx="112972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运用比喻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生动形象地写出了</a:t>
            </a:r>
            <a:r>
              <a:rPr lang="zh-CN" altLang="en-US" sz="3600" b="1">
                <a:solidFill>
                  <a:srgbClr val="151AD7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洪流向两边</a:t>
            </a:r>
            <a:r>
              <a:rPr lang="zh-CN" altLang="en-US" sz="3600" b="1">
                <a:solidFill>
                  <a:srgbClr val="151AD7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涌去</a:t>
            </a:r>
            <a:r>
              <a:rPr lang="zh-CN" altLang="zh-CN" sz="3600" b="1" dirty="0">
                <a:solidFill>
                  <a:srgbClr val="151AD7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151AD7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沿着龙槽的边沿轰然而下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的画面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突出水势变化之大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表现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了黄河壮阔的气势。</a:t>
            </a:r>
            <a:endParaRPr lang="zh-CN" altLang="en-US" sz="36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3370" y="3721100"/>
            <a:ext cx="1123315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摘录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它们在龙槽两边的滩壁上散开来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或钻石觅缝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汩汩如泉；或淌过石板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源潺成溪；或被夹在石间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哀哀打旋。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赏析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3370" y="4848225"/>
            <a:ext cx="1139063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运用排比、拟人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富有气势地、生动地写出</a:t>
            </a:r>
            <a:r>
              <a:rPr lang="zh-CN" altLang="en-US" sz="3600" b="1">
                <a:solidFill>
                  <a:srgbClr val="151AD7"/>
                </a:solidFill>
                <a:latin typeface="Arial" panose="020B0604020202020204" pitchFamily="34" charset="0"/>
                <a:ea typeface="宋体" panose="02010600030101010101" pitchFamily="2" charset="-122"/>
                <a:cs typeface="SimSun-ExtB" panose="02010609060101010101" charset="-122"/>
                <a:sym typeface="宋体" panose="02010600030101010101" pitchFamily="2" charset="-122"/>
              </a:rPr>
              <a:t>了黄河水流</a:t>
            </a:r>
            <a:r>
              <a:rPr lang="zh-CN" altLang="en-US" sz="3600" b="1">
                <a:solidFill>
                  <a:srgbClr val="151AD7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在</a:t>
            </a:r>
            <a:r>
              <a:rPr lang="zh-CN" altLang="en-US" sz="3600" b="1">
                <a:solidFill>
                  <a:srgbClr val="151AD7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龙槽两边的滩壁上散开来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的画面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赋予了黄河水流以生机活力。</a:t>
            </a:r>
            <a:endParaRPr lang="zh-CN" altLang="en-US" sz="36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Box 6"/>
          <p:cNvSpPr txBox="1">
            <a:spLocks noChangeArrowheads="1"/>
          </p:cNvSpPr>
          <p:nvPr/>
        </p:nvSpPr>
        <p:spPr bwMode="auto">
          <a:xfrm>
            <a:off x="374015" y="3147695"/>
            <a:ext cx="117602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壶口瀑布</a:t>
            </a:r>
            <a:endParaRPr lang="zh-CN" altLang="en-US" sz="3200" b="1" dirty="0"/>
          </a:p>
        </p:txBody>
      </p:sp>
      <p:sp>
        <p:nvSpPr>
          <p:cNvPr id="29701" name="TextBox 8"/>
          <p:cNvSpPr txBox="1">
            <a:spLocks noChangeArrowheads="1"/>
          </p:cNvSpPr>
          <p:nvPr/>
        </p:nvSpPr>
        <p:spPr bwMode="auto">
          <a:xfrm>
            <a:off x="3841750" y="2334895"/>
            <a:ext cx="5579745" cy="329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1" dirty="0"/>
              <a:t>雨季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sym typeface="微软雅黑" panose="020B0503020204020204" charset="-122"/>
              </a:rPr>
              <a:t>略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ym typeface="微软雅黑" panose="020B0503020204020204" charset="-122"/>
              </a:rPr>
              <a:t>:</a:t>
            </a:r>
            <a:r>
              <a:rPr lang="zh-CN" altLang="en-US" sz="3200" b="1" dirty="0"/>
              <a:t>俯视河岸</a:t>
            </a:r>
            <a:r>
              <a:rPr lang="en-US" altLang="zh-CN" sz="3200" dirty="0"/>
              <a:t>——</a:t>
            </a:r>
            <a:r>
              <a:rPr lang="zh-CN" altLang="en-US" sz="3200" b="1" dirty="0"/>
              <a:t>害怕</a:t>
            </a:r>
            <a:endParaRPr lang="en-US" altLang="zh-CN" sz="320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</a:pPr>
            <a:endParaRPr lang="zh-CN" altLang="en-US" sz="3200" b="1" dirty="0">
              <a:sym typeface="+mn-ea"/>
            </a:endParaRPr>
          </a:p>
          <a:p>
            <a:pPr eaLnBrk="1" hangingPunct="1">
              <a:lnSpc>
                <a:spcPct val="100000"/>
              </a:lnSpc>
            </a:pPr>
            <a:endParaRPr lang="zh-CN" altLang="en-US" sz="3200" b="1" dirty="0">
              <a:sym typeface="+mn-ea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200" b="1" dirty="0">
                <a:sym typeface="+mn-ea"/>
              </a:rPr>
              <a:t>枯水季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sym typeface="微软雅黑" panose="020B0503020204020204" charset="-122"/>
              </a:rPr>
              <a:t>详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320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sym typeface="微软雅黑" panose="020B0503020204020204" charset="-122"/>
              </a:rPr>
              <a:t>定点换景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200" b="1" dirty="0"/>
          </a:p>
          <a:p>
            <a:pPr eaLnBrk="1" hangingPunct="1">
              <a:lnSpc>
                <a:spcPct val="150000"/>
              </a:lnSpc>
            </a:pPr>
            <a:endParaRPr lang="zh-CN" altLang="en-US" sz="3200" b="1" dirty="0"/>
          </a:p>
        </p:txBody>
      </p:sp>
      <p:sp>
        <p:nvSpPr>
          <p:cNvPr id="29703" name="TextBox 10"/>
          <p:cNvSpPr txBox="1">
            <a:spLocks noChangeArrowheads="1"/>
          </p:cNvSpPr>
          <p:nvPr/>
        </p:nvSpPr>
        <p:spPr bwMode="auto">
          <a:xfrm>
            <a:off x="1532255" y="2980690"/>
            <a:ext cx="230949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具体描写两次观瀑的经历和感受</a:t>
            </a:r>
            <a:endParaRPr lang="zh-CN" altLang="en-US" sz="3200" b="1" dirty="0"/>
          </a:p>
        </p:txBody>
      </p:sp>
      <p:sp>
        <p:nvSpPr>
          <p:cNvPr id="29705" name="TextBox 12"/>
          <p:cNvSpPr txBox="1">
            <a:spLocks noChangeArrowheads="1"/>
          </p:cNvSpPr>
          <p:nvPr/>
        </p:nvSpPr>
        <p:spPr bwMode="auto">
          <a:xfrm>
            <a:off x="1532255" y="1613535"/>
            <a:ext cx="91484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3200" b="1" dirty="0"/>
              <a:t>交代壶口瀑布的位置和游览次数</a:t>
            </a:r>
            <a:endParaRPr lang="zh-CN" sz="3200" b="1" dirty="0"/>
          </a:p>
        </p:txBody>
      </p:sp>
      <p:sp>
        <p:nvSpPr>
          <p:cNvPr id="29708" name="TextBox 15"/>
          <p:cNvSpPr txBox="1">
            <a:spLocks noChangeArrowheads="1"/>
          </p:cNvSpPr>
          <p:nvPr/>
        </p:nvSpPr>
        <p:spPr bwMode="auto">
          <a:xfrm>
            <a:off x="9683750" y="3315335"/>
            <a:ext cx="193738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3200" b="1" dirty="0">
                <a:solidFill>
                  <a:srgbClr val="FF0000"/>
                </a:solidFill>
                <a:uFillTx/>
              </a:rPr>
              <a:t>百折不挠</a:t>
            </a:r>
            <a:endParaRPr lang="zh-CN" sz="3200" b="1" dirty="0">
              <a:solidFill>
                <a:srgbClr val="FF0000"/>
              </a:solidFill>
              <a:uFillTx/>
            </a:endParaRPr>
          </a:p>
          <a:p>
            <a:pPr eaLnBrk="1" hangingPunct="1"/>
            <a:r>
              <a:rPr lang="zh-CN" sz="3200" b="1" dirty="0">
                <a:solidFill>
                  <a:srgbClr val="FF0000"/>
                </a:solidFill>
                <a:uFillTx/>
              </a:rPr>
              <a:t>自强不息</a:t>
            </a:r>
            <a:endParaRPr lang="zh-CN" sz="3200" b="1" dirty="0">
              <a:solidFill>
                <a:srgbClr val="FF0000"/>
              </a:solidFill>
              <a:uFillTx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456055" y="1757680"/>
            <a:ext cx="76200" cy="4058920"/>
          </a:xfrm>
          <a:prstGeom prst="leftBrace">
            <a:avLst>
              <a:gd name="adj1" fmla="val 263571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左大括号 18"/>
          <p:cNvSpPr/>
          <p:nvPr/>
        </p:nvSpPr>
        <p:spPr>
          <a:xfrm>
            <a:off x="3765550" y="2527300"/>
            <a:ext cx="76200" cy="265239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右大括号 3"/>
          <p:cNvSpPr/>
          <p:nvPr/>
        </p:nvSpPr>
        <p:spPr>
          <a:xfrm>
            <a:off x="9606915" y="1938020"/>
            <a:ext cx="76835" cy="3878580"/>
          </a:xfrm>
          <a:prstGeom prst="rightBrace">
            <a:avLst>
              <a:gd name="adj1" fmla="val 194219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081" name="标题 8193"/>
          <p:cNvSpPr>
            <a:spLocks noGrp="1"/>
          </p:cNvSpPr>
          <p:nvPr/>
        </p:nvSpPr>
        <p:spPr>
          <a:xfrm>
            <a:off x="345440" y="619760"/>
            <a:ext cx="2433955" cy="6635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板书设计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12"/>
          <p:cNvSpPr txBox="1">
            <a:spLocks noChangeArrowheads="1"/>
          </p:cNvSpPr>
          <p:nvPr/>
        </p:nvSpPr>
        <p:spPr bwMode="auto">
          <a:xfrm>
            <a:off x="1532255" y="5534025"/>
            <a:ext cx="78784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3200" b="1" dirty="0">
                <a:sym typeface="+mn-ea"/>
              </a:rPr>
              <a:t>议论抒情作结</a:t>
            </a:r>
            <a:r>
              <a:rPr lang="zh-CN" altLang="en-US" sz="3200" b="1" dirty="0">
                <a:sym typeface="微软雅黑" panose="020B0503020204020204" charset="-122"/>
              </a:rPr>
              <a:t>:</a:t>
            </a:r>
            <a:r>
              <a:rPr lang="zh-CN" altLang="en-US" sz="3200" b="1" dirty="0"/>
              <a:t>感悟黄河品格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赞扬民族精神</a:t>
            </a:r>
            <a:endParaRPr lang="zh-CN" altLang="en-US" sz="3200" b="1" dirty="0"/>
          </a:p>
        </p:txBody>
      </p:sp>
      <p:sp>
        <p:nvSpPr>
          <p:cNvPr id="6" name="左大括号 5"/>
          <p:cNvSpPr/>
          <p:nvPr/>
        </p:nvSpPr>
        <p:spPr>
          <a:xfrm>
            <a:off x="6057265" y="2980690"/>
            <a:ext cx="152400" cy="221107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209665" y="2915920"/>
            <a:ext cx="308610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俯视龙槽</a:t>
            </a:r>
            <a:r>
              <a:rPr lang="en-US" altLang="zh-CN" sz="3200" dirty="0">
                <a:sym typeface="+mn-ea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奇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仰观河面</a:t>
            </a:r>
            <a:r>
              <a:rPr lang="en-US" altLang="zh-CN" sz="3200" dirty="0">
                <a:sym typeface="+mn-ea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雄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由上至下</a:t>
            </a:r>
            <a:r>
              <a:rPr lang="en-US" altLang="zh-CN" sz="3200" dirty="0">
                <a:sym typeface="+mn-ea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险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平视两旁</a:t>
            </a:r>
            <a:r>
              <a:rPr lang="en-US" altLang="zh-CN" sz="3200" dirty="0">
                <a:sym typeface="+mn-ea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柔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细观脚下</a:t>
            </a:r>
            <a:r>
              <a:rPr lang="en-US" altLang="zh-CN" sz="3200" dirty="0">
                <a:sym typeface="+mn-ea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力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98805" y="1696085"/>
            <a:ext cx="11034395" cy="4199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lvl="0" algn="l" defTabSz="4572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Times New Roman" panose="02020603050405020304" charset="0"/>
              <a:defRPr/>
            </a:pPr>
            <a:r>
              <a:rPr lang="en-US" altLang="zh-CN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了解游记文体特点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围绕游记三要素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理清游踪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重点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600" b="1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lvl="0" algn="l" defTabSz="4572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Times New Roman" panose="02020603050405020304" charset="0"/>
              <a:defRPr/>
            </a:pPr>
            <a:r>
              <a:rPr lang="en-US" altLang="zh-CN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学习定点换景的写景方法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感知本文的写景视角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把握所写景物的特点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理解作者的所感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难点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600" b="1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lvl="0" algn="l" defTabSz="4572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Times New Roman" panose="02020603050405020304" charset="0"/>
              <a:defRPr/>
            </a:pPr>
            <a:r>
              <a:rPr lang="en-US" altLang="zh-CN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品析本文遣词造句的特点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感受壶口瀑布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的磅礴气势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难点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3600" b="1" dirty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marR="0" lvl="0" algn="l" defTabSz="4572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Times New Roman" panose="02020603050405020304" charset="0"/>
              <a:defRPr/>
            </a:pP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Arial" panose="020B0604020202020204" pitchFamily="34" charset="0"/>
              </a:rPr>
              <a:t>4.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Arial" panose="020B0604020202020204" pitchFamily="34" charset="0"/>
              </a:rPr>
              <a:t>体悟黄河性格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Arial" panose="020B0604020202020204" pitchFamily="34" charset="0"/>
              </a:rPr>
              <a:t>感受中华民族精神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Arial" panose="020B0604020202020204" pitchFamily="34" charset="0"/>
              </a:rPr>
              <a:t>激发热爱中华民族的感情。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文本框 5"/>
          <p:cNvSpPr txBox="1"/>
          <p:nvPr>
            <p:custDataLst>
              <p:tags r:id="rId2"/>
            </p:custDataLst>
          </p:nvPr>
        </p:nvSpPr>
        <p:spPr>
          <a:xfrm>
            <a:off x="4519295" y="989330"/>
            <a:ext cx="25025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  <a:sym typeface="宋体" panose="02010600030101010101" pitchFamily="2" charset="-122"/>
              </a:rPr>
              <a:t>学习目标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extBox 6"/>
          <p:cNvSpPr txBox="1"/>
          <p:nvPr/>
        </p:nvSpPr>
        <p:spPr>
          <a:xfrm>
            <a:off x="930910" y="1805305"/>
            <a:ext cx="10463530" cy="343662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735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这是一篇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借景抒情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游记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散文</a:t>
            </a:r>
            <a:r>
              <a:rPr lang="zh-CN" altLang="zh-CN" sz="3600" b="1" dirty="0">
                <a:solidFill>
                  <a:srgbClr val="00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作者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用形象生动的语言</a:t>
            </a:r>
            <a:r>
              <a:rPr lang="zh-CN" altLang="zh-CN" sz="3600" b="1" dirty="0">
                <a:solidFill>
                  <a:srgbClr val="00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从</a:t>
            </a:r>
            <a:r>
              <a:rPr lang="zh-CN" altLang="zh-CN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俯视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zh-CN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仰视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zh-CN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平视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等视角</a:t>
            </a:r>
            <a:r>
              <a:rPr lang="zh-CN" altLang="zh-CN" sz="3600" b="1" dirty="0">
                <a:solidFill>
                  <a:srgbClr val="00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细致地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描绘了壶口瀑布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磅礴、雄壮的气势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。在黄河的</a:t>
            </a:r>
            <a:r>
              <a:rPr lang="zh-CN" altLang="zh-CN" sz="3600" b="1" dirty="0">
                <a:solidFill>
                  <a:srgbClr val="FF0000"/>
                </a:solidFill>
                <a:effectLst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挟而不服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、</a:t>
            </a:r>
            <a:r>
              <a:rPr lang="zh-CN" altLang="zh-CN" sz="3600" b="1" dirty="0">
                <a:solidFill>
                  <a:srgbClr val="FF0000"/>
                </a:solidFill>
                <a:effectLst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压而不弯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、</a:t>
            </a:r>
            <a:r>
              <a:rPr lang="zh-CN" altLang="zh-CN" sz="3600" b="1" dirty="0">
                <a:solidFill>
                  <a:srgbClr val="FF0000"/>
                </a:solidFill>
                <a:effectLst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勇往直前</a:t>
            </a:r>
            <a:r>
              <a:rPr lang="zh-CN" altLang="en-US" sz="3600" b="1" dirty="0">
                <a:solidFill>
                  <a:srgbClr val="000000"/>
                </a:solidFill>
                <a:effectLst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的形象中</a:t>
            </a:r>
            <a:r>
              <a:rPr lang="zh-CN" altLang="zh-CN" sz="3600" b="1" dirty="0">
                <a:solidFill>
                  <a:srgbClr val="00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赋予了黄河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一种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无坚不摧、无往不胜、坚韧刚强的精神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zh-CN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作者赞美黄河</a:t>
            </a:r>
            <a:r>
              <a:rPr lang="zh-CN" altLang="zh-CN" sz="3600" b="1" dirty="0">
                <a:solidFill>
                  <a:srgbClr val="000000"/>
                </a:solidFill>
                <a:effectLst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就是</a:t>
            </a:r>
            <a:r>
              <a:rPr lang="zh-CN" altLang="zh-CN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赞美</a:t>
            </a:r>
            <a:r>
              <a:rPr lang="zh-CN" altLang="zh-CN" sz="3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中华民族百折不挠、自强不息的精神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04165" y="753745"/>
            <a:ext cx="2682240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主旨归纳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22534"/>
          <p:cNvSpPr/>
          <p:nvPr/>
        </p:nvSpPr>
        <p:spPr>
          <a:xfrm>
            <a:off x="4337051" y="1399117"/>
            <a:ext cx="309880" cy="6661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en-US" altLang="zh-CN" sz="373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0" name="标题 8193"/>
          <p:cNvSpPr>
            <a:spLocks noGrp="1"/>
          </p:cNvSpPr>
          <p:nvPr/>
        </p:nvSpPr>
        <p:spPr>
          <a:xfrm>
            <a:off x="611717" y="243417"/>
            <a:ext cx="2840567" cy="1155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>
              <a:lnSpc>
                <a:spcPct val="90000"/>
              </a:lnSpc>
            </a:pP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1" name="标题 8193"/>
          <p:cNvSpPr>
            <a:spLocks noGrp="1"/>
          </p:cNvSpPr>
          <p:nvPr/>
        </p:nvSpPr>
        <p:spPr>
          <a:xfrm>
            <a:off x="5135457" y="635001"/>
            <a:ext cx="2393949" cy="764116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2" name="文本框 18"/>
          <p:cNvSpPr txBox="1"/>
          <p:nvPr/>
        </p:nvSpPr>
        <p:spPr>
          <a:xfrm>
            <a:off x="1432984" y="1689524"/>
            <a:ext cx="60960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读准字音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根据拼音写汉字</a:t>
            </a:r>
            <a:endParaRPr lang="zh-CN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893" name="文本框 41"/>
          <p:cNvSpPr txBox="1"/>
          <p:nvPr>
            <p:custDataLst>
              <p:tags r:id="rId1"/>
            </p:custDataLst>
          </p:nvPr>
        </p:nvSpPr>
        <p:spPr>
          <a:xfrm>
            <a:off x="867833" y="2385484"/>
            <a:ext cx="10830984" cy="391160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5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铸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altLang="zh-CN" sz="3600" b="1">
                <a:ea typeface="宋体" panose="02010600030101010101" pitchFamily="2" charset="-122"/>
                <a:sym typeface="宋体" panose="02010600030101010101" pitchFamily="2" charset="-122"/>
              </a:rPr>
              <a:t>推</a:t>
            </a:r>
            <a:r>
              <a:rPr altLang="zh-CN" sz="3600" b="1">
                <a:solidFill>
                  <a:srgbClr val="FF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搡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寒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噤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迂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回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汩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汩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湿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漉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漉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雾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霭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出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轧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  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潺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潺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告</a:t>
            </a:r>
            <a:r>
              <a:rPr lang="en-US" altLang="zh-CN" sz="36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jiè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3600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sh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时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驰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chěng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xu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涡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震耳欲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lóng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怒不可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è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360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xié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而不服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517015" y="2385695"/>
            <a:ext cx="9796145" cy="2044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10000"/>
              </a:lnSpc>
              <a:buClrTx/>
              <a:buFontTx/>
            </a:pP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zhù                     s</a:t>
            </a: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ǎ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ng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jìn                        </a:t>
            </a:r>
            <a:endParaRPr lang="en-US" altLang="zh-CN" sz="3735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yū                     gǔ                          lù</a:t>
            </a:r>
            <a:endParaRPr lang="en-US" altLang="zh-CN" sz="3735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ǎ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i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zh</a:t>
            </a: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          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ch</a:t>
            </a:r>
            <a:r>
              <a:rPr lang="en-US" altLang="zh-CN" sz="373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   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</a:t>
            </a:r>
            <a:r>
              <a:rPr lang="en-US" altLang="zh-CN" sz="373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433195" y="4274820"/>
            <a:ext cx="10626090" cy="1890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>
              <a:lnSpc>
                <a:spcPct val="110000"/>
              </a:lnSpc>
              <a:buClrTx/>
              <a:buFontTx/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诫                   霎                               </a:t>
            </a:r>
            <a:r>
              <a:rPr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骋</a:t>
            </a:r>
            <a:endParaRPr sz="3735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lang="zh-CN" alt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漩</a:t>
            </a:r>
            <a:r>
              <a:rPr 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    聋                       </a:t>
            </a:r>
            <a:r>
              <a:rPr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遏</a:t>
            </a:r>
            <a:endParaRPr sz="3735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  <a:buClrTx/>
              <a:buFontTx/>
            </a:pPr>
            <a:r>
              <a:rPr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sz="37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挟</a:t>
            </a:r>
            <a:endParaRPr lang="zh-CN" sz="3735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9156" name="标题 1"/>
          <p:cNvSpPr/>
          <p:nvPr/>
        </p:nvSpPr>
        <p:spPr>
          <a:xfrm>
            <a:off x="724747" y="700405"/>
            <a:ext cx="2266949" cy="76411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 dirty="0">
                <a:solidFill>
                  <a:schemeClr val="tx1"/>
                </a:solidFill>
                <a:effectLst/>
                <a:latin typeface="Times New Roman" panose="02020603050405020304" charset="0"/>
                <a:ea typeface="黑体" panose="02010609060101010101" charset="-122"/>
              </a:rPr>
              <a:t>字词清单</a:t>
            </a:r>
            <a:endParaRPr lang="zh-CN" altLang="en-US" sz="4000" dirty="0">
              <a:solidFill>
                <a:schemeClr val="tx1"/>
              </a:solidFill>
              <a:effectLst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1"/>
          <p:cNvSpPr txBox="1"/>
          <p:nvPr/>
        </p:nvSpPr>
        <p:spPr>
          <a:xfrm>
            <a:off x="306705" y="1240155"/>
            <a:ext cx="11579225" cy="4939030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ctr"/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游记</a:t>
            </a:r>
            <a:endParaRPr lang="zh-CN" altLang="en-US" sz="3500" b="1" i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algn="l"/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游记是散文的一种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主要记叙</a:t>
            </a:r>
            <a:r>
              <a:rPr lang="zh-CN" altLang="en-US" sz="3500" b="1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旅途见闻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也表达作者的</a:t>
            </a:r>
            <a:r>
              <a:rPr lang="zh-CN" altLang="en-US" sz="3500" b="1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思想感情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 </a:t>
            </a:r>
            <a:endParaRPr lang="zh-CN" altLang="en-US" sz="3500" b="1" i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algn="l"/>
            <a:r>
              <a:rPr lang="en-US" altLang="zh-CN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游记的三要素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3500" b="1" i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algn="l"/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(1)</a:t>
            </a:r>
            <a:r>
              <a:rPr lang="zh-CN" altLang="en-US" sz="3500" b="1" i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所至</a:t>
            </a:r>
            <a:r>
              <a:rPr lang="zh-CN" altLang="en-US" sz="3500" b="1" i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线索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即作者的</a:t>
            </a:r>
            <a:r>
              <a:rPr lang="zh-CN" altLang="en-US" sz="3500" b="1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游踪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500" b="1" i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algn="l"/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(2)</a:t>
            </a:r>
            <a:r>
              <a:rPr lang="zh-CN" altLang="en-US" sz="35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所见</a:t>
            </a:r>
            <a:r>
              <a:rPr lang="zh-CN" altLang="en-US" sz="35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主体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是作者着力描写的对象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即作者在游程中目睹的风貌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包括山水景物、人文景观、风土人情、社会生活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游踪所及的人、事、景、物都可成为游记的内容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500" b="1">
                <a:effectLst/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等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500" b="1" i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algn="l"/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(3)</a:t>
            </a:r>
            <a:r>
              <a:rPr lang="zh-CN" altLang="en-US" sz="35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所感</a:t>
            </a:r>
            <a:r>
              <a:rPr lang="zh-CN" altLang="en-US" sz="35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灵魂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即作者由旅途见闻生发的</a:t>
            </a:r>
            <a:r>
              <a:rPr lang="zh-CN" altLang="en-US" sz="3500" b="1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感受和思考</a:t>
            </a:r>
            <a:r>
              <a:rPr lang="zh-CN" altLang="en-US" sz="3500" b="1" i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500" b="1" i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56" name="标题 1"/>
          <p:cNvSpPr/>
          <p:nvPr/>
        </p:nvSpPr>
        <p:spPr>
          <a:xfrm>
            <a:off x="538692" y="476250"/>
            <a:ext cx="2266949" cy="76411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文体知识</a:t>
            </a:r>
            <a:endParaRPr lang="zh-CN" altLang="en-US" sz="4000" dirty="0">
              <a:solidFill>
                <a:schemeClr val="tx1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6" name="标题 1"/>
          <p:cNvSpPr/>
          <p:nvPr/>
        </p:nvSpPr>
        <p:spPr>
          <a:xfrm>
            <a:off x="600710" y="498475"/>
            <a:ext cx="3178175" cy="7639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理清</a:t>
            </a:r>
            <a:r>
              <a:rPr lang="zh-CN" altLang="en-US" sz="40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所至</a:t>
            </a:r>
            <a:r>
              <a:rPr lang="zh-CN" altLang="en-US" sz="40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endParaRPr lang="en-US" altLang="zh-CN" sz="4000" dirty="0">
              <a:solidFill>
                <a:schemeClr val="tx1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8000" y="1262380"/>
            <a:ext cx="1116393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以游踪作为全文的线索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遵循时间的先后顺序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按照立足点和视线的变化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或移步换景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或定点换景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组织材料、结构文章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是游记最典型的写法。</a:t>
            </a:r>
            <a:endParaRPr 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8000" y="2917825"/>
            <a:ext cx="112566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移步换景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跳读课文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圈画出表示时间及</a:t>
            </a:r>
            <a:r>
              <a:rPr lang="en-US" altLang="zh-CN" sz="36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我</a:t>
            </a:r>
            <a:r>
              <a:rPr lang="en-US" altLang="zh-CN" sz="36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的游踪变化的词句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并填写下表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635" y="4039870"/>
          <a:ext cx="12191365" cy="2007870"/>
        </p:xfrm>
        <a:graphic>
          <a:graphicData uri="http://schemas.openxmlformats.org/drawingml/2006/table">
            <a:tbl>
              <a:tblPr/>
              <a:tblGrid>
                <a:gridCol w="1767205"/>
                <a:gridCol w="1717675"/>
                <a:gridCol w="4972050"/>
                <a:gridCol w="3734435"/>
              </a:tblGrid>
              <a:tr h="66929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时间</a:t>
                      </a: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游踪变化</a:t>
                      </a: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特征</a:t>
                      </a: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29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第一次</a:t>
                      </a:r>
                      <a:endParaRPr lang="zh-CN" altLang="en-US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290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第二次</a:t>
                      </a: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747520" y="4721225"/>
            <a:ext cx="17348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rgbClr val="050AD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雨季</a:t>
            </a:r>
            <a:endParaRPr lang="zh-CN" altLang="en-US" sz="3600" b="1" dirty="0">
              <a:solidFill>
                <a:srgbClr val="050AD9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82340" y="4721225"/>
            <a:ext cx="26174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50AD9"/>
                </a:solidFill>
                <a:latin typeface="Calibri" panose="020F0502020204030204" charset="0"/>
                <a:ea typeface="宋体" panose="02010600030101010101" pitchFamily="2" charset="-122"/>
              </a:rPr>
              <a:t>下到滩里</a:t>
            </a:r>
            <a:r>
              <a:rPr lang="zh-CN" altLang="en-US" sz="3600" b="1" dirty="0">
                <a:solidFill>
                  <a:srgbClr val="050A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endParaRPr lang="zh-CN" altLang="en-US" sz="3600" b="1" dirty="0">
              <a:solidFill>
                <a:srgbClr val="050A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30900" y="4719320"/>
            <a:ext cx="25501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50A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逃离到岸上</a:t>
            </a:r>
            <a:endParaRPr lang="zh-CN" altLang="en-US" sz="3600" b="1" dirty="0">
              <a:solidFill>
                <a:srgbClr val="050A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23085" y="5679440"/>
            <a:ext cx="17348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rgbClr val="050AD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枯水季</a:t>
            </a:r>
            <a:endParaRPr lang="zh-CN" altLang="en-US" sz="3600" b="1" dirty="0">
              <a:solidFill>
                <a:srgbClr val="050AD9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7905" y="5679440"/>
            <a:ext cx="26917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50AD9"/>
                </a:solidFill>
                <a:latin typeface="Calibri" panose="020F0502020204030204" charset="0"/>
                <a:ea typeface="宋体" panose="02010600030101010101" pitchFamily="2" charset="-122"/>
              </a:rPr>
              <a:t>下到沟底</a:t>
            </a:r>
            <a:r>
              <a:rPr lang="zh-CN" altLang="en-US" sz="3600" b="1" dirty="0">
                <a:solidFill>
                  <a:srgbClr val="050A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endParaRPr lang="zh-CN" altLang="en-US" sz="3600" b="1" dirty="0">
              <a:solidFill>
                <a:srgbClr val="050A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78855" y="5679440"/>
            <a:ext cx="24022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50A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走到河心</a:t>
            </a:r>
            <a:endParaRPr lang="zh-CN" altLang="en-US" sz="3600" b="1" dirty="0">
              <a:solidFill>
                <a:srgbClr val="050A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81060" y="4721225"/>
            <a:ext cx="37109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雄壮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81060" y="5402580"/>
            <a:ext cx="37103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气势磅礴　柔和细碎　刚中带柔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3" grpId="0"/>
      <p:bldP spid="8" grpId="0"/>
      <p:bldP spid="9" grpId="0"/>
      <p:bldP spid="4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5290" y="890270"/>
            <a:ext cx="1148080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定点换景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:细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读课文第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段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在横线上填写合适的词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buFont typeface="Wingdings" panose="05000000000000000000" charset="0"/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作者采用</a:t>
            </a:r>
            <a:r>
              <a:rPr 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定点换景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的写法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立足点是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先写水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后写石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视角反复转换。作者先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视</a:t>
            </a:r>
            <a:r>
              <a:rPr 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“河中有河”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的龙槽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交代</a:t>
            </a:r>
            <a:r>
              <a:rPr 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“壶口”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得名的原因；再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视河面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看滚滚而来的黄河水；然后视线随河水由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至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河水</a:t>
            </a:r>
            <a:r>
              <a:rPr 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“跌入”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龙槽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碎为水雾；再随彩虹由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直抵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青山；接着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作者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视龙槽两边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细摹千姿百态的河水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以及水雾和彩虹；最后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作者的视角转换到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描写长年被黄河冲刷侵蚀的河底巨石。</a:t>
            </a:r>
            <a:endParaRPr 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0580" y="1443990"/>
            <a:ext cx="11518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50AD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河心</a:t>
            </a:r>
            <a:endParaRPr lang="zh-CN" altLang="en-US" sz="3600" b="1" dirty="0">
              <a:solidFill>
                <a:srgbClr val="050AD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70295" y="2003425"/>
            <a:ext cx="8191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俯 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28640" y="2576195"/>
            <a:ext cx="2419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仰 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62220" y="3038475"/>
            <a:ext cx="21101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 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 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31870" y="3587750"/>
            <a:ext cx="24066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下 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 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38995" y="3587750"/>
            <a:ext cx="9956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平 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04590" y="4728210"/>
            <a:ext cx="21659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自己脚下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5290" y="1444625"/>
            <a:ext cx="114808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根据课文第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段的内容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选择可以概括景物不同特点的词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填在横线上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buFont typeface="Wingdings" panose="05000000000000000000" charset="0"/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随着视角的变换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作者眼中的景物在变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景物的特点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也在变。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俯视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龙槽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河中有河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重在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；仰观河面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浊浪奔涌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6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宇宙间仿佛只有这水的存在</a:t>
            </a:r>
            <a:r>
              <a:rPr lang="en-US" altLang="zh-CN" sz="36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重在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；看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河水重叠而下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碎为水雾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重在</a:t>
            </a:r>
            <a:r>
              <a:rPr 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9156" name="标题 1"/>
          <p:cNvSpPr/>
          <p:nvPr/>
        </p:nvSpPr>
        <p:spPr>
          <a:xfrm>
            <a:off x="415290" y="529590"/>
            <a:ext cx="3275330" cy="7639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/>
            <a:r>
              <a:rPr lang="zh-CN" altLang="en-US" sz="40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关注</a:t>
            </a:r>
            <a:r>
              <a:rPr lang="zh-CN" altLang="en-US" sz="40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charset="-122"/>
              </a:rPr>
              <a:t>所见</a:t>
            </a:r>
            <a:r>
              <a:rPr lang="zh-CN" altLang="en-US" sz="40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endParaRPr lang="en-US" altLang="zh-CN" sz="4000" dirty="0">
              <a:solidFill>
                <a:schemeClr val="tx1"/>
              </a:solidFill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83120" y="3041015"/>
            <a:ext cx="8191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奇 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21650" y="3559175"/>
            <a:ext cx="8191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雄 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25315" y="4117340"/>
            <a:ext cx="8191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险 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5165" y="517525"/>
            <a:ext cx="1082167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品读第2、3、4自然段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感受黄河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刚柔相济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的特点。(1)比较壶口瀑布在雨季和枯水季有哪些方面不同？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用简洁的语言概括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165" y="227076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其声、其势、其景均不同。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aphicFrame>
        <p:nvGraphicFramePr>
          <p:cNvPr id="29759" name="表格 29758"/>
          <p:cNvGraphicFramePr/>
          <p:nvPr>
            <p:custDataLst>
              <p:tags r:id="rId1"/>
            </p:custDataLst>
          </p:nvPr>
        </p:nvGraphicFramePr>
        <p:xfrm>
          <a:off x="17780" y="2915920"/>
          <a:ext cx="12174220" cy="1864360"/>
        </p:xfrm>
        <a:graphic>
          <a:graphicData uri="http://schemas.openxmlformats.org/drawingml/2006/table">
            <a:tbl>
              <a:tblPr/>
              <a:tblGrid>
                <a:gridCol w="1447165"/>
                <a:gridCol w="2173605"/>
                <a:gridCol w="3178810"/>
                <a:gridCol w="2312035"/>
                <a:gridCol w="3062605"/>
              </a:tblGrid>
              <a:tr h="652145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en-US" altLang="zh-CN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季节</a:t>
                      </a:r>
                      <a:endParaRPr lang="en-US" altLang="zh-CN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en-US" altLang="zh-CN" sz="35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声</a:t>
                      </a:r>
                      <a:endParaRPr lang="en-US" altLang="zh-CN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en-US" altLang="zh-CN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势</a:t>
                      </a:r>
                      <a:endParaRPr lang="en-US" altLang="zh-CN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景</a:t>
                      </a: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感</a:t>
                      </a:r>
                      <a:endParaRPr lang="zh-CN" altLang="en-US" sz="35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2215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en-US" altLang="zh-CN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35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   </a:t>
                      </a:r>
                      <a:r>
                        <a:rPr lang="zh-CN" altLang="en-US" sz="35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雨季</a:t>
                      </a:r>
                      <a:endParaRPr lang="zh-CN" altLang="en-US" sz="35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en-US" altLang="zh-CN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en-US" altLang="zh-CN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en-US" altLang="zh-CN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470660" y="4116070"/>
            <a:ext cx="216979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隐隐如雷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震耳欲聋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刚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67125" y="3562350"/>
            <a:ext cx="311404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上面的水还是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一股劲地冲进去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冲进去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水势浩大、水流湍急汹涌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51650" y="3562350"/>
            <a:ext cx="235839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雾气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弥漫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河水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正沸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浪沫</a:t>
            </a:r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横溢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水浸沟岸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雾罩乱石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23045" y="3613150"/>
            <a:ext cx="312928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危险、气势磅礴、令人胆战心惊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>
                <a:solidFill>
                  <a:srgbClr val="FF0000"/>
                </a:solidFill>
              </a:rPr>
              <a:t>惊心动魄</a:t>
            </a:r>
            <a:r>
              <a:rPr lang="en-US" altLang="zh-CN" sz="36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solidFill>
                  <a:srgbClr val="FF0000"/>
                </a:solidFill>
              </a:rPr>
              <a:t>撼人心魄的壮美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1" name="形状2"/>
          <p:cNvSpPr txBox="1"/>
          <p:nvPr/>
        </p:nvSpPr>
        <p:spPr>
          <a:xfrm>
            <a:off x="0" y="4647565"/>
            <a:ext cx="1513205" cy="162941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wrap="square" rtlCol="0" anchor="t"/>
          <a:p>
            <a:pPr marL="0" algn="l"/>
            <a:r>
              <a:rPr lang="en-US" altLang="zh-CN" sz="3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400" b="1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铺垫和渲染</a:t>
            </a:r>
            <a:r>
              <a:rPr lang="en-US" altLang="zh-CN" sz="3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略写</a:t>
            </a:r>
            <a:endParaRPr lang="zh-CN" altLang="en-US" sz="3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/>
            <a:endParaRPr lang="zh-CN" altLang="en-US" sz="3400" b="1" i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ldLvl="0" animBg="1"/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0" y="593090"/>
          <a:ext cx="12174220" cy="5827395"/>
        </p:xfrm>
        <a:graphic>
          <a:graphicData uri="http://schemas.openxmlformats.org/drawingml/2006/table">
            <a:tbl>
              <a:tblPr/>
              <a:tblGrid>
                <a:gridCol w="1621155"/>
                <a:gridCol w="2108200"/>
                <a:gridCol w="3070225"/>
                <a:gridCol w="2844165"/>
                <a:gridCol w="2530475"/>
              </a:tblGrid>
              <a:tr h="554355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en-US" altLang="zh-CN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季节</a:t>
                      </a:r>
                      <a:endParaRPr lang="en-US" altLang="zh-CN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en-US" altLang="zh-CN" sz="350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声</a:t>
                      </a:r>
                      <a:endParaRPr lang="en-US" altLang="zh-CN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spcBef>
                          <a:spcPts val="100"/>
                        </a:spcBef>
                        <a:buNone/>
                      </a:pPr>
                      <a:r>
                        <a:rPr lang="en-US" altLang="zh-CN" sz="3500" b="1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势</a:t>
                      </a:r>
                      <a:endParaRPr lang="en-US" altLang="zh-CN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defRPr sz="2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1219200" eaLnBrk="1" hangingPunct="1"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5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景</a:t>
                      </a: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defTabSz="1219200">
                        <a:spcBef>
                          <a:spcPts val="100"/>
                        </a:spcBef>
                        <a:buNone/>
                      </a:pPr>
                      <a:r>
                        <a:rPr lang="zh-CN" altLang="en-US" sz="35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感</a:t>
                      </a:r>
                      <a:endParaRPr lang="zh-CN" altLang="en-US" sz="35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2215"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r>
                        <a:rPr lang="zh-CN" altLang="en-US" sz="35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枯水</a:t>
                      </a:r>
                      <a:r>
                        <a:rPr lang="zh-CN" altLang="en-US" sz="35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季</a:t>
                      </a:r>
                      <a:endParaRPr lang="zh-CN" altLang="en-US" sz="35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en-US" altLang="zh-CN" sz="28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en-US" altLang="zh-CN" sz="28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en-US" altLang="zh-CN" sz="28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en-US" altLang="zh-CN" sz="3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en-US" altLang="zh-CN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en-US" altLang="zh-CN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en-US" altLang="zh-CN" sz="35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en-US" altLang="zh-CN" sz="4200" b="1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T="45722" marB="45722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1219200" eaLnBrk="1" hangingPunct="1">
                        <a:spcBef>
                          <a:spcPts val="125"/>
                        </a:spcBef>
                        <a:buNone/>
                      </a:pPr>
                      <a:endParaRPr lang="zh-CN" altLang="en-US" sz="35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45722" marB="45722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668145" y="1723390"/>
            <a:ext cx="206438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隆隆冲去、轰然而下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刚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；</a:t>
            </a:r>
            <a:endParaRPr lang="en-US" altLang="zh-CN" sz="3200">
              <a:effectLst/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汩汩如泉、潺潺成溪、哀哀打旋、如丝如缕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柔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32530" y="1723390"/>
            <a:ext cx="3108325" cy="41630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其势如千军万马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互相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挤着、撞着、推推搡搡、前呼后拥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撞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向石壁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排排黄浪霎时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成堆堆白雪。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凝重、猛烈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河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水湍急汹涌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3200">
              <a:effectLst/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3200" b="1">
              <a:effectLst/>
              <a:latin typeface="方正楷体_GBK" charset="0"/>
              <a:ea typeface="微软雅黑" panose="020B0503020204020204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74815" y="1172210"/>
            <a:ext cx="288036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槽头入水处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深不可测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大水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拢成一束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向龙槽里隆隆冲去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跌得粉碎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碎成点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碎成雾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。洪流向两边涌去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沿着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龙槽的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边沿轰然而下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平平的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大大的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如飞毯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从空抖落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55175" y="1544320"/>
            <a:ext cx="268478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rgbClr val="FF0000"/>
                </a:solidFill>
              </a:rPr>
              <a:t>波澜壮阔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solidFill>
                  <a:srgbClr val="FF0000"/>
                </a:solidFill>
              </a:rPr>
              <a:t>柔和</a:t>
            </a:r>
            <a:r>
              <a:rPr lang="zh-CN" altLang="en-US" sz="3200" b="1"/>
              <a:t>之中只有</a:t>
            </a:r>
            <a:r>
              <a:rPr lang="zh-CN" altLang="en-US" sz="3200" b="1">
                <a:solidFill>
                  <a:srgbClr val="FF0000"/>
                </a:solidFill>
              </a:rPr>
              <a:t>宽厚</a:t>
            </a:r>
            <a:r>
              <a:rPr lang="zh-CN" altLang="en-US" sz="3200" b="1"/>
              <a:t>绝无软弱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/>
              <a:t>当她忍耐到一定程度时就会以力相较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奋力抗争</a:t>
            </a:r>
            <a:r>
              <a:rPr lang="zh-CN" altLang="en-US" sz="3200" b="1"/>
              <a:t>。</a:t>
            </a:r>
            <a:r>
              <a:rPr lang="zh-CN" altLang="en-US" sz="3200" b="1">
                <a:solidFill>
                  <a:srgbClr val="FF0000"/>
                </a:solidFill>
              </a:rPr>
              <a:t>有坚忍不拔的精神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雄伟壮阔、刚柔相济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415" y="2431415"/>
            <a:ext cx="164973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借物喻人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赋予水以人的情感</a:t>
            </a:r>
            <a:r>
              <a:rPr lang="en-US" altLang="zh-CN" sz="35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3500">
              <a:effectLst/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详写</a:t>
            </a:r>
            <a:endParaRPr lang="zh-CN" altLang="en-US" sz="35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AS_UNIQUEID" val="1707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TABLE_ENDDRAG_ORIGIN_RECT" val="959*52"/>
  <p:tag name="TABLE_ENDDRAG_RECT" val="0*318*959*52"/>
</p:tagLst>
</file>

<file path=ppt/tags/tag15.xml><?xml version="1.0" encoding="utf-8"?>
<p:tagLst xmlns:p="http://schemas.openxmlformats.org/presentationml/2006/main">
  <p:tag name="TABLE_ENDDRAG_ORIGIN_RECT" val="958*189"/>
  <p:tag name="TABLE_ENDDRAG_RECT" val="1*229*958*189"/>
</p:tagLst>
</file>

<file path=ppt/tags/tag16.xml><?xml version="1.0" encoding="utf-8"?>
<p:tagLst xmlns:p="http://schemas.openxmlformats.org/presentationml/2006/main">
  <p:tag name="TABLE_ENDDRAG_ORIGIN_RECT" val="958*189"/>
  <p:tag name="TABLE_ENDDRAG_RECT" val="1*229*958*189"/>
</p:tagLst>
</file>

<file path=ppt/tags/tag17.xml><?xml version="1.0" encoding="utf-8"?>
<p:tagLst xmlns:p="http://schemas.openxmlformats.org/presentationml/2006/main">
  <p:tag name="TABLE_ENDDRAG_ORIGIN_RECT" val="945*252"/>
  <p:tag name="TABLE_ENDDRAG_RECT" val="7*178*945*252"/>
</p:tagLst>
</file>

<file path=ppt/tags/tag18.xml><?xml version="1.0" encoding="utf-8"?>
<p:tagLst xmlns:p="http://schemas.openxmlformats.org/presentationml/2006/main">
  <p:tag name="TABLE_ENDDRAG_ORIGIN_RECT" val="945*252"/>
  <p:tag name="TABLE_ENDDRAG_RECT" val="7*178*945*252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AS_UNIQUEID" val="1708"/>
</p:tagLst>
</file>

<file path=ppt/tags/tag20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ZjVlYWFjNTU0ODE1MjZjNjNjMWM1YWI3MmQzYWVlNTgifQ=="/>
</p:tagLst>
</file>

<file path=ppt/tags/tag3.xml><?xml version="1.0" encoding="utf-8"?>
<p:tagLst xmlns:p="http://schemas.openxmlformats.org/presentationml/2006/main">
  <p:tag name="AS_UNIQUEID" val="1709"/>
</p:tagLst>
</file>

<file path=ppt/tags/tag4.xml><?xml version="1.0" encoding="utf-8"?>
<p:tagLst xmlns:p="http://schemas.openxmlformats.org/presentationml/2006/main">
  <p:tag name="AS_UNIQUEID" val="1710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.xml><?xml version="1.0" encoding="utf-8"?>
<p:tagLst xmlns:p="http://schemas.openxmlformats.org/presentationml/2006/main">
  <p:tag name="AS_UNIQUEID" val="2127"/>
  <p:tag name="KSO_WM_BEAUTIFY_FLAG" val=""/>
</p:tagLst>
</file>

<file path=ppt/tags/tag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3865</Words>
  <Application>WPS 演示</Application>
  <PresentationFormat/>
  <Paragraphs>289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黑体</vt:lpstr>
      <vt:lpstr>楷体</vt:lpstr>
      <vt:lpstr>Times New Roman</vt:lpstr>
      <vt:lpstr>方正楷体_GBK</vt:lpstr>
      <vt:lpstr>微软雅黑</vt:lpstr>
      <vt:lpstr>SimSun-ExtB</vt:lpstr>
      <vt:lpstr>Wingdings</vt:lpstr>
      <vt:lpstr>Calibri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黄红政</cp:lastModifiedBy>
  <cp:revision>19</cp:revision>
  <cp:lastPrinted>2024-04-15T14:58:00Z</cp:lastPrinted>
  <dcterms:created xsi:type="dcterms:W3CDTF">2024-04-15T14:58:00Z</dcterms:created>
  <dcterms:modified xsi:type="dcterms:W3CDTF">2024-05-29T07:48:23Z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6DDCD9DE4B014C28AA168DB8DA89CA7E</vt:lpwstr>
  </property>
  <property fmtid="{D5CDD505-2E9C-101B-9397-08002B2CF9AE}" pid="7" name="KSOProductBuildVer">
    <vt:lpwstr>2052-12.1.0.16929</vt:lpwstr>
  </property>
</Properties>
</file>