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0"/>
  </p:notesMasterIdLst>
  <p:sldIdLst>
    <p:sldId id="256" r:id="rId2"/>
    <p:sldId id="278" r:id="rId3"/>
    <p:sldId id="279" r:id="rId4"/>
    <p:sldId id="257" r:id="rId5"/>
    <p:sldId id="319" r:id="rId6"/>
    <p:sldId id="280" r:id="rId7"/>
    <p:sldId id="281" r:id="rId8"/>
    <p:sldId id="282" r:id="rId9"/>
    <p:sldId id="283" r:id="rId10"/>
    <p:sldId id="284" r:id="rId11"/>
    <p:sldId id="285" r:id="rId12"/>
    <p:sldId id="287" r:id="rId13"/>
    <p:sldId id="288" r:id="rId14"/>
    <p:sldId id="289" r:id="rId15"/>
    <p:sldId id="290" r:id="rId16"/>
    <p:sldId id="258" r:id="rId17"/>
    <p:sldId id="292"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24" r:id="rId43"/>
    <p:sldId id="325" r:id="rId44"/>
    <p:sldId id="326" r:id="rId45"/>
    <p:sldId id="327" r:id="rId46"/>
    <p:sldId id="328" r:id="rId47"/>
    <p:sldId id="291" r:id="rId48"/>
    <p:sldId id="318" r:id="rId49"/>
    <p:sldId id="320" r:id="rId50"/>
    <p:sldId id="321" r:id="rId51"/>
    <p:sldId id="275" r:id="rId52"/>
    <p:sldId id="322" r:id="rId53"/>
    <p:sldId id="323" r:id="rId54"/>
    <p:sldId id="331" r:id="rId55"/>
    <p:sldId id="333" r:id="rId56"/>
    <p:sldId id="334" r:id="rId57"/>
    <p:sldId id="329" r:id="rId58"/>
    <p:sldId id="330" r:id="rId59"/>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137" autoAdjust="0"/>
    <p:restoredTop sz="94660"/>
  </p:normalViewPr>
  <p:slideViewPr>
    <p:cSldViewPr snapToGrid="0">
      <p:cViewPr varScale="1">
        <p:scale>
          <a:sx n="63" d="100"/>
          <a:sy n="63" d="100"/>
        </p:scale>
        <p:origin x="-132" y="-480"/>
      </p:cViewPr>
      <p:guideLst>
        <p:guide orient="horz" pos="2160"/>
        <p:guide pos="3840"/>
      </p:guideLst>
    </p:cSldViewPr>
  </p:slideViewPr>
  <p:notesTextViewPr>
    <p:cViewPr>
      <p:scale>
        <a:sx n="1" d="1"/>
        <a:sy n="1" d="1"/>
      </p:scale>
      <p:origin x="0" y="0"/>
    </p:cViewPr>
  </p:notesTextViewPr>
  <p:sorterViewPr>
    <p:cViewPr>
      <p:scale>
        <a:sx n="100" d="100"/>
        <a:sy n="100" d="100"/>
      </p:scale>
      <p:origin x="0" y="3528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t>2020-9-9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t>‹#›</a:t>
            </a:fld>
            <a:endParaRPr lang="zh-CN" altLang="en-US"/>
          </a:p>
        </p:txBody>
      </p:sp>
    </p:spTree>
    <p:extLst>
      <p:ext uri="{BB962C8B-B14F-4D97-AF65-F5344CB8AC3E}">
        <p14:creationId xmlns:p14="http://schemas.microsoft.com/office/powerpoint/2010/main" val="3955699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9A6B-0115-4F4D-82E6-9E49BB5B72E3}" type="datetimeFigureOut">
              <a:rPr lang="zh-CN" altLang="en-US" smtClean="0"/>
              <a:t>2020-9-9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D833F-A95A-44FC-B0D7-486FA2684572}" type="slidenum">
              <a:rPr lang="zh-CN" altLang="en-US" smtClean="0"/>
              <a:t>‹#›</a:t>
            </a:fld>
            <a:endParaRPr lang="zh-CN" altLang="en-US"/>
          </a:p>
        </p:txBody>
      </p:sp>
      <p:pic>
        <p:nvPicPr>
          <p:cNvPr id="7" name="图片 6" descr="课件学科网logo"/>
          <p:cNvPicPr>
            <a:picLocks noChangeAspect="1"/>
          </p:cNvPicPr>
          <p:nvPr userDrawn="1"/>
        </p:nvPicPr>
        <p:blipFill>
          <a:blip r:embed="rId13"/>
          <a:stretch>
            <a:fillRect/>
          </a:stretch>
        </p:blipFill>
        <p:spPr>
          <a:xfrm>
            <a:off x="10502900" y="0"/>
            <a:ext cx="1689100" cy="6877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11019" y="1924061"/>
            <a:ext cx="8402234" cy="1205651"/>
          </a:xfrm>
          <a:prstGeom prst="rect">
            <a:avLst/>
          </a:prstGeom>
          <a:solidFill>
            <a:schemeClr val="bg1"/>
          </a:solidFill>
        </p:spPr>
        <p:txBody>
          <a:bodyPr vert="horz" wrap="square" rtlCol="0">
            <a:spAutoFit/>
          </a:bodyPr>
          <a:lstStyle/>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cs typeface="Tahoma" panose="020B0604030504040204" pitchFamily="34" charset="0"/>
              </a:rPr>
              <a:t>部编版高中语文选择性必修上册</a:t>
            </a:r>
          </a:p>
          <a:p>
            <a:pPr algn="ctr">
              <a:lnSpc>
                <a:spcPct val="150000"/>
              </a:lnSpc>
            </a:pP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第</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04</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课      </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《&lt;</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论语</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&gt;</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十二章</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 </a:t>
            </a:r>
          </a:p>
        </p:txBody>
      </p:sp>
      <p:pic>
        <p:nvPicPr>
          <p:cNvPr id="11" name="Picture 2" descr="C:\Users\Administrator\Desktop\中国风素材\56cac3e4c2dee_1024.jpg"/>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44444"/>
          <a:stretch>
            <a:fillRect/>
          </a:stretch>
        </p:blipFill>
        <p:spPr bwMode="auto">
          <a:xfrm>
            <a:off x="16136" y="3429000"/>
            <a:ext cx="12192001" cy="2809875"/>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265471" y="-870076"/>
            <a:ext cx="12722942" cy="8598152"/>
            <a:chOff x="-5715000" y="-6019800"/>
            <a:chExt cx="25031700" cy="16916400"/>
          </a:xfrm>
        </p:grpSpPr>
        <p:grpSp>
          <p:nvGrpSpPr>
            <p:cNvPr id="16" name="组合 15"/>
            <p:cNvGrpSpPr/>
            <p:nvPr/>
          </p:nvGrpSpPr>
          <p:grpSpPr>
            <a:xfrm>
              <a:off x="-5715000" y="-6019800"/>
              <a:ext cx="419100" cy="16916400"/>
              <a:chOff x="-5715000" y="-6019800"/>
              <a:chExt cx="419100" cy="16916400"/>
            </a:xfrm>
          </p:grpSpPr>
          <p:sp>
            <p:nvSpPr>
              <p:cNvPr id="20" name="椭圆 19"/>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8897600" y="-6019800"/>
              <a:ext cx="419100" cy="16916400"/>
              <a:chOff x="-5715000" y="-6019800"/>
              <a:chExt cx="419100" cy="16916400"/>
            </a:xfrm>
          </p:grpSpPr>
          <p:sp>
            <p:nvSpPr>
              <p:cNvPr id="18" name="椭圆 17"/>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矩形 27"/>
          <p:cNvSpPr/>
          <p:nvPr/>
        </p:nvSpPr>
        <p:spPr>
          <a:xfrm>
            <a:off x="4639622" y="283693"/>
            <a:ext cx="1456378" cy="64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2" name="组合 31"/>
          <p:cNvGrpSpPr/>
          <p:nvPr/>
        </p:nvGrpSpPr>
        <p:grpSpPr>
          <a:xfrm>
            <a:off x="4577303" y="419070"/>
            <a:ext cx="2460067" cy="400110"/>
            <a:chOff x="4077325" y="402445"/>
            <a:chExt cx="2460067" cy="400110"/>
          </a:xfrm>
        </p:grpSpPr>
        <p:cxnSp>
          <p:nvCxnSpPr>
            <p:cNvPr id="4" name="直线连接符 3"/>
            <p:cNvCxnSpPr/>
            <p:nvPr/>
          </p:nvCxnSpPr>
          <p:spPr>
            <a:xfrm>
              <a:off x="4077325" y="611677"/>
              <a:ext cx="562297" cy="0"/>
            </a:xfrm>
            <a:prstGeom prst="line">
              <a:avLst/>
            </a:prstGeom>
            <a:ln w="19050"/>
          </p:spPr>
          <p:style>
            <a:lnRef idx="1">
              <a:schemeClr val="dk1"/>
            </a:lnRef>
            <a:fillRef idx="0">
              <a:schemeClr val="dk1"/>
            </a:fillRef>
            <a:effectRef idx="0">
              <a:schemeClr val="dk1"/>
            </a:effectRef>
            <a:fontRef idx="minor">
              <a:schemeClr val="tx1"/>
            </a:fontRef>
          </p:style>
        </p:cxnSp>
        <p:sp>
          <p:nvSpPr>
            <p:cNvPr id="29" name="文本框 28"/>
            <p:cNvSpPr txBox="1"/>
            <p:nvPr/>
          </p:nvSpPr>
          <p:spPr>
            <a:xfrm>
              <a:off x="4749517" y="402445"/>
              <a:ext cx="1210588" cy="400110"/>
            </a:xfrm>
            <a:prstGeom prst="rect">
              <a:avLst/>
            </a:prstGeom>
            <a:noFill/>
          </p:spPr>
          <p:txBody>
            <a:bodyPr wrap="none" rtlCol="0">
              <a:spAutoFit/>
            </a:bodyPr>
            <a:lstStyle/>
            <a:p>
              <a:r>
                <a:rPr kumimoji="1" lang="zh-CN" altLang="en-US" sz="2000">
                  <a:latin typeface="微软雅黑" panose="020B0503020204020204" pitchFamily="34" charset="-122"/>
                  <a:ea typeface="微软雅黑" panose="020B0503020204020204" pitchFamily="34" charset="-122"/>
                </a:rPr>
                <a:t>第二单元</a:t>
              </a:r>
            </a:p>
          </p:txBody>
        </p:sp>
        <p:cxnSp>
          <p:nvCxnSpPr>
            <p:cNvPr id="31" name="直线连接符 30"/>
            <p:cNvCxnSpPr/>
            <p:nvPr/>
          </p:nvCxnSpPr>
          <p:spPr>
            <a:xfrm>
              <a:off x="5975095" y="611677"/>
              <a:ext cx="562297" cy="0"/>
            </a:xfrm>
            <a:prstGeom prst="line">
              <a:avLst/>
            </a:prstGeom>
            <a:ln w="19050"/>
          </p:spPr>
          <p:style>
            <a:lnRef idx="1">
              <a:schemeClr val="dk1"/>
            </a:lnRef>
            <a:fillRef idx="0">
              <a:schemeClr val="dk1"/>
            </a:fillRef>
            <a:effectRef idx="0">
              <a:schemeClr val="dk1"/>
            </a:effectRef>
            <a:fontRef idx="minor">
              <a:schemeClr val="tx1"/>
            </a:fontRef>
          </p:style>
        </p:cxn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250"/>
                                        <p:tgtEl>
                                          <p:spTgt spid="11"/>
                                        </p:tgtEl>
                                      </p:cBhvr>
                                    </p:animEffect>
                                  </p:childTnLst>
                                </p:cTn>
                              </p:par>
                            </p:childTnLst>
                          </p:cTn>
                        </p:par>
                        <p:par>
                          <p:cTn id="8" fill="hold" nodeType="afterGroup">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250"/>
                                        <p:tgtEl>
                                          <p:spTgt spid="5"/>
                                        </p:tgtEl>
                                      </p:cBhvr>
                                    </p:animEffect>
                                    <p:anim calcmode="lin" valueType="num">
                                      <p:cBhvr>
                                        <p:cTn id="12" dur="1250" fill="hold"/>
                                        <p:tgtEl>
                                          <p:spTgt spid="5"/>
                                        </p:tgtEl>
                                        <p:attrNameLst>
                                          <p:attrName>ppt_x</p:attrName>
                                        </p:attrNameLst>
                                      </p:cBhvr>
                                      <p:tavLst>
                                        <p:tav tm="0">
                                          <p:val>
                                            <p:strVal val="#ppt_x"/>
                                          </p:val>
                                        </p:tav>
                                        <p:tav tm="100000">
                                          <p:val>
                                            <p:strVal val="#ppt_x"/>
                                          </p:val>
                                        </p:tav>
                                      </p:tavLst>
                                    </p:anim>
                                    <p:anim calcmode="lin" valueType="num">
                                      <p:cBhvr>
                                        <p:cTn id="13" dur="1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170797" y="879177"/>
            <a:ext cx="7283253" cy="5116209"/>
          </a:xfrm>
          <a:prstGeom prst="rect">
            <a:avLst/>
          </a:prstGeom>
        </p:spPr>
        <p:txBody>
          <a:bodyPr vert="horz" wrap="square">
            <a:spAutoFit/>
          </a:bodyPr>
          <a:lstStyle/>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论语</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是孔子弟子及其再传弟子关于孔子言行的记录，共二十篇，是一部儒家学派的经典著作</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，是研究孔子思想的主要依据。</a:t>
            </a:r>
          </a:p>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体式归纳起来有：</a:t>
            </a: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(1)</a:t>
            </a:r>
            <a:r>
              <a:rPr lang="zh-CN" altLang="en-US" sz="2000" b="1">
                <a:solidFill>
                  <a:srgbClr val="C00000"/>
                </a:solidFill>
                <a:latin typeface="微软雅黑" panose="020B0503020204020204" pitchFamily="34" charset="-122"/>
                <a:ea typeface="微软雅黑" panose="020B0503020204020204" pitchFamily="34" charset="-122"/>
              </a:rPr>
              <a:t>语录体</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也可称格言体</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：仅指明是孔子的话，不写出说话的环境</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包括说话的对象</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，内容大多是关于学习、道德修养、为人处事的一般原则</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对话体：</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记录孔子对弟子</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或其他人</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的问题所作的回答，它写出了提问者的原话，但没有写谈话的背景</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(3)</a:t>
            </a:r>
            <a:r>
              <a:rPr lang="zh-CN" altLang="en-US" sz="2000" b="1">
                <a:solidFill>
                  <a:srgbClr val="C00000"/>
                </a:solidFill>
                <a:latin typeface="微软雅黑" panose="020B0503020204020204" pitchFamily="34" charset="-122"/>
                <a:ea typeface="微软雅黑" panose="020B0503020204020204" pitchFamily="34" charset="-122"/>
              </a:rPr>
              <a:t>叙事体：</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其中多少有一点情节，但也往往是以记录孔子的话为主。</a:t>
            </a:r>
          </a:p>
        </p:txBody>
      </p:sp>
      <p:grpSp>
        <p:nvGrpSpPr>
          <p:cNvPr id="12" name="组合 11"/>
          <p:cNvGrpSpPr/>
          <p:nvPr/>
        </p:nvGrpSpPr>
        <p:grpSpPr>
          <a:xfrm>
            <a:off x="1105495" y="325466"/>
            <a:ext cx="2193280" cy="629194"/>
            <a:chOff x="4874007"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74007"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论语</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endPar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endParaRP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4" y="1682257"/>
            <a:ext cx="3782281" cy="31377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022880" y="640063"/>
            <a:ext cx="7447462" cy="5577874"/>
          </a:xfrm>
          <a:prstGeom prst="rect">
            <a:avLst/>
          </a:prstGeom>
        </p:spPr>
        <p:txBody>
          <a:bodyPr vert="horz" wrap="square">
            <a:spAutoFit/>
          </a:bodyPr>
          <a:lstStyle/>
          <a:p>
            <a:pPr>
              <a:lnSpc>
                <a:spcPct val="150000"/>
              </a:lnSpc>
            </a:pP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是孔子弟子及其再传弟子关于孔子言行的记录，共二十篇，是一部儒家学派的经典著作，是研究孔子思想的主要依据。</a:t>
            </a:r>
          </a:p>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内容上</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以教育为主，也包括哲学、历史、政治、经济、艺术、宗教等方面，可以看出许多当时社会的政治生活情况，看出孔子和他的弟子们的人格修养、治学态度和处世方法。</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东汉时，</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被列为“七经”之一，</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七经：</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诗</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书</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礼</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易</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春秋</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孝经</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南宋时，朱熹把它和</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大学</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中庸</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孟子</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合为“四书”，成为儒家的重要经典。</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旧注本有</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论语注疏</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三国魏何晏集解，宋邢昺疏</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和宋朱熹的</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论语集注</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，清刘宝楠</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论语正义</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，今注本有杨伯峻</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论语译注</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等。</a:t>
            </a:r>
          </a:p>
        </p:txBody>
      </p:sp>
      <p:grpSp>
        <p:nvGrpSpPr>
          <p:cNvPr id="12" name="组合 11"/>
          <p:cNvGrpSpPr/>
          <p:nvPr/>
        </p:nvGrpSpPr>
        <p:grpSpPr>
          <a:xfrm>
            <a:off x="1105495" y="325466"/>
            <a:ext cx="2193280" cy="629194"/>
            <a:chOff x="4874007"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74007"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论语</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endPar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endParaRP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4" y="1682257"/>
            <a:ext cx="3782281" cy="31377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7260120" y="1413090"/>
            <a:ext cx="2260397" cy="3762179"/>
            <a:chOff x="4767101" y="1514735"/>
            <a:chExt cx="1447036" cy="3170204"/>
          </a:xfrm>
        </p:grpSpPr>
        <p:cxnSp>
          <p:nvCxnSpPr>
            <p:cNvPr id="14"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767101" y="1514735"/>
              <a:ext cx="1447036" cy="3170204"/>
              <a:chOff x="6216054" y="2292806"/>
              <a:chExt cx="1447036" cy="3170204"/>
            </a:xfrm>
          </p:grpSpPr>
          <p:sp>
            <p:nvSpPr>
              <p:cNvPr id="16" name="文本框 15"/>
              <p:cNvSpPr txBox="1"/>
              <p:nvPr/>
            </p:nvSpPr>
            <p:spPr>
              <a:xfrm>
                <a:off x="7308438" y="2292806"/>
                <a:ext cx="354652" cy="85990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第二章</a:t>
                </a:r>
              </a:p>
            </p:txBody>
          </p:sp>
          <p:sp>
            <p:nvSpPr>
              <p:cNvPr id="17" name="文本框 16"/>
              <p:cNvSpPr txBox="1"/>
              <p:nvPr/>
            </p:nvSpPr>
            <p:spPr>
              <a:xfrm>
                <a:off x="621605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诵读感悟</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19859" y="2021819"/>
            <a:ext cx="2643860" cy="3103791"/>
            <a:chOff x="4098774" y="1395749"/>
            <a:chExt cx="2324100" cy="2728404"/>
          </a:xfrm>
        </p:grpSpPr>
        <p:pic>
          <p:nvPicPr>
            <p:cNvPr id="12"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269840" y="570199"/>
            <a:ext cx="1450072" cy="629194"/>
            <a:chOff x="4820991" y="570199"/>
            <a:chExt cx="1450072" cy="629194"/>
          </a:xfrm>
        </p:grpSpPr>
        <p:sp>
          <p:nvSpPr>
            <p:cNvPr id="29" name="矩形 28"/>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预习检查</a:t>
              </a:r>
            </a:p>
          </p:txBody>
        </p:sp>
      </p:grpSp>
      <p:sp>
        <p:nvSpPr>
          <p:cNvPr id="2" name="文本框 1"/>
          <p:cNvSpPr txBox="1"/>
          <p:nvPr/>
        </p:nvSpPr>
        <p:spPr>
          <a:xfrm>
            <a:off x="4168588" y="2128259"/>
            <a:ext cx="7403553" cy="2601481"/>
          </a:xfrm>
          <a:prstGeom prst="rect">
            <a:avLst/>
          </a:prstGeom>
          <a:noFill/>
        </p:spPr>
        <p:txBody>
          <a:bodyPr wrap="square" rtlCol="0">
            <a:spAutoFit/>
          </a:bodyPr>
          <a:lstStyle/>
          <a:p>
            <a:pPr marL="457200" indent="-457200">
              <a:lnSpc>
                <a:spcPct val="150000"/>
              </a:lnSpc>
              <a:buFont typeface="Wingdings" panose="05000000000000000000" pitchFamily="2" charset="2"/>
              <a:buChar char="n"/>
            </a:pPr>
            <a:r>
              <a:rPr kumimoji="1"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八</a:t>
            </a:r>
            <a:r>
              <a:rPr kumimoji="1" lang="zh-CN" altLang="en-US" sz="2800">
                <a:solidFill>
                  <a:srgbClr val="C00000"/>
                </a:solidFill>
                <a:latin typeface="微软雅黑" panose="020B0503020204020204" pitchFamily="34" charset="-122"/>
                <a:ea typeface="微软雅黑" panose="020B0503020204020204" pitchFamily="34" charset="-122"/>
              </a:rPr>
              <a:t>佾</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yì</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文质</a:t>
            </a:r>
            <a:r>
              <a:rPr kumimoji="1" lang="zh-CN" altLang="en-US" sz="2800">
                <a:solidFill>
                  <a:srgbClr val="C00000"/>
                </a:solidFill>
                <a:latin typeface="微软雅黑" panose="020B0503020204020204" pitchFamily="34" charset="-122"/>
                <a:ea typeface="微软雅黑" panose="020B0503020204020204" pitchFamily="34" charset="-122"/>
              </a:rPr>
              <a:t>彬</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彬（</a:t>
            </a:r>
            <a:r>
              <a:rPr kumimoji="1" lang="en-US" altLang="zh-CN" sz="2800" b="1" err="1">
                <a:solidFill>
                  <a:srgbClr val="C00000"/>
                </a:solidFill>
                <a:latin typeface="微软雅黑" panose="020B0503020204020204" pitchFamily="34" charset="-122"/>
                <a:ea typeface="微软雅黑" panose="020B0503020204020204" pitchFamily="34" charset="-122"/>
              </a:rPr>
              <a:t>bīn</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a:t>
            </a:r>
            <a:endParaRPr kumimoji="1" lang="en-US" altLang="zh-CN" sz="2800">
              <a:solidFill>
                <a:schemeClr val="tx1">
                  <a:lumMod val="65000"/>
                  <a:lumOff val="35000"/>
                </a:schemeClr>
              </a:solidFill>
              <a:latin typeface="微软雅黑" pitchFamily="34" charset="-122"/>
              <a:ea typeface="微软雅黑" pitchFamily="34" charset="-122"/>
            </a:endParaRPr>
          </a:p>
          <a:p>
            <a:pPr>
              <a:lnSpc>
                <a:spcPct val="150000"/>
              </a:lnSpc>
            </a:pPr>
            <a:r>
              <a:rPr kumimoji="1" lang="zh-CN" altLang="en-US" sz="2800">
                <a:solidFill>
                  <a:srgbClr val="C00000"/>
                </a:solidFill>
                <a:latin typeface="微软雅黑" panose="020B0503020204020204" pitchFamily="34" charset="-122"/>
                <a:ea typeface="微软雅黑" panose="020B0503020204020204" pitchFamily="34" charset="-122"/>
              </a:rPr>
              <a:t>迩</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之事父（</a:t>
            </a:r>
            <a:r>
              <a:rPr kumimoji="1" lang="en-US" altLang="zh-CN" sz="2800" b="1" err="1">
                <a:solidFill>
                  <a:srgbClr val="C00000"/>
                </a:solidFill>
                <a:latin typeface="微软雅黑" panose="020B0503020204020204" pitchFamily="34" charset="-122"/>
                <a:ea typeface="微软雅黑" panose="020B0503020204020204" pitchFamily="34" charset="-122"/>
              </a:rPr>
              <a:t>ěr</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譬</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如（</a:t>
            </a:r>
            <a:r>
              <a:rPr kumimoji="1" lang="en-US" altLang="zh-CN" sz="2800" b="1" err="1">
                <a:solidFill>
                  <a:srgbClr val="C00000"/>
                </a:solidFill>
                <a:latin typeface="微软雅黑" panose="020B0503020204020204" pitchFamily="34" charset="-122"/>
                <a:ea typeface="微软雅黑" panose="020B0503020204020204" pitchFamily="34" charset="-122"/>
              </a:rPr>
              <a:t>pì</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a:t>
            </a:r>
            <a:endParaRPr kumimoji="1" lang="en-US" altLang="zh-CN"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子</a:t>
            </a:r>
            <a:r>
              <a:rPr kumimoji="1" lang="zh-CN" altLang="en-US" sz="2800">
                <a:solidFill>
                  <a:srgbClr val="C00000"/>
                </a:solidFill>
                <a:latin typeface="微软雅黑" panose="020B0503020204020204" pitchFamily="34" charset="-122"/>
                <a:ea typeface="微软雅黑" panose="020B0503020204020204" pitchFamily="34" charset="-122"/>
              </a:rPr>
              <a:t>罕</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hǎn</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未成一</a:t>
            </a:r>
            <a:r>
              <a:rPr kumimoji="1" lang="zh-CN" altLang="en-US" sz="2800">
                <a:solidFill>
                  <a:srgbClr val="C00000"/>
                </a:solidFill>
                <a:latin typeface="微软雅黑" panose="020B0503020204020204" pitchFamily="34" charset="-122"/>
                <a:ea typeface="微软雅黑" panose="020B0503020204020204" pitchFamily="34" charset="-122"/>
              </a:rPr>
              <a:t>篑</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kuì</a:t>
            </a:r>
            <a:r>
              <a:rPr kumimoji="1" lang="zh-CN" altLang="en-US" sz="2800">
                <a:solidFill>
                  <a:schemeClr val="tx1">
                    <a:lumMod val="65000"/>
                    <a:lumOff val="35000"/>
                  </a:schemeClr>
                </a:solidFill>
                <a:latin typeface="微软雅黑" panose="020B0503020204020204" pitchFamily="34" charset="-122"/>
                <a:ea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250"/>
                                        <p:tgtEl>
                                          <p:spTgt spid="2"/>
                                        </p:tgtEl>
                                      </p:cBhvr>
                                    </p:animEffect>
                                    <p:anim calcmode="lin" valueType="num">
                                      <p:cBhvr>
                                        <p:cTn id="14" dur="1250" fill="hold"/>
                                        <p:tgtEl>
                                          <p:spTgt spid="2"/>
                                        </p:tgtEl>
                                        <p:attrNameLst>
                                          <p:attrName>ppt_x</p:attrName>
                                        </p:attrNameLst>
                                      </p:cBhvr>
                                      <p:tavLst>
                                        <p:tav tm="0">
                                          <p:val>
                                            <p:strVal val="#ppt_x"/>
                                          </p:val>
                                        </p:tav>
                                        <p:tav tm="100000">
                                          <p:val>
                                            <p:strVal val="#ppt_x"/>
                                          </p:val>
                                        </p:tav>
                                      </p:tavLst>
                                    </p:anim>
                                    <p:anim calcmode="lin" valueType="num">
                                      <p:cBhvr>
                                        <p:cTn id="15"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5269840" y="570199"/>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诵读指导</a:t>
              </a:r>
            </a:p>
          </p:txBody>
        </p:sp>
      </p:grpSp>
      <p:sp>
        <p:nvSpPr>
          <p:cNvPr id="16" name="文本框 15"/>
          <p:cNvSpPr txBox="1"/>
          <p:nvPr/>
        </p:nvSpPr>
        <p:spPr>
          <a:xfrm>
            <a:off x="887506" y="2092713"/>
            <a:ext cx="7714146" cy="2797048"/>
          </a:xfrm>
          <a:prstGeom prst="rect">
            <a:avLst/>
          </a:prstGeom>
          <a:noFill/>
        </p:spPr>
        <p:txBody>
          <a:bodyPr wrap="square" rtlCol="0">
            <a:spAutoFit/>
          </a:bodyPr>
          <a:lstStyle/>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）划分节奏，明确重音和语调。</a:t>
            </a:r>
          </a:p>
          <a:p>
            <a:pPr>
              <a:lnSpc>
                <a:spcPct val="150000"/>
              </a:lnSpc>
            </a:pP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例如：</a:t>
            </a:r>
          </a:p>
          <a:p>
            <a:pPr lvl="2">
              <a:lnSpc>
                <a:spcPct val="150000"/>
              </a:lnSpc>
            </a:pP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子曰：“知者</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rgbClr val="C00000"/>
                </a:solidFill>
                <a:latin typeface="微软雅黑" panose="020B0503020204020204" pitchFamily="34" charset="-122"/>
                <a:ea typeface="微软雅黑" panose="020B0503020204020204" pitchFamily="34" charset="-122"/>
              </a:rPr>
              <a:t>不惑</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，仁者</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rgbClr val="C00000"/>
                </a:solidFill>
                <a:latin typeface="微软雅黑" panose="020B0503020204020204" pitchFamily="34" charset="-122"/>
                <a:ea typeface="微软雅黑" panose="020B0503020204020204" pitchFamily="34" charset="-122"/>
              </a:rPr>
              <a:t>不忧</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，勇者</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rgbClr val="C00000"/>
                </a:solidFill>
                <a:latin typeface="微软雅黑" panose="020B0503020204020204" pitchFamily="34" charset="-122"/>
                <a:ea typeface="微软雅黑" panose="020B0503020204020204" pitchFamily="34" charset="-122"/>
              </a:rPr>
              <a:t>不惧</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lvl="2">
              <a:lnSpc>
                <a:spcPct val="150000"/>
              </a:lnSpc>
            </a:pP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子曰：“君子</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喻于</a:t>
            </a:r>
            <a:r>
              <a:rPr kumimoji="1" lang="zh-CN" altLang="en-US" sz="2400">
                <a:solidFill>
                  <a:srgbClr val="C00000"/>
                </a:solidFill>
                <a:latin typeface="微软雅黑" panose="020B0503020204020204" pitchFamily="34" charset="-122"/>
                <a:ea typeface="微软雅黑" panose="020B0503020204020204" pitchFamily="34" charset="-122"/>
              </a:rPr>
              <a:t>义</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，小人</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喻于</a:t>
            </a:r>
            <a:r>
              <a:rPr kumimoji="1" lang="zh-CN" altLang="en-US" sz="2400">
                <a:solidFill>
                  <a:srgbClr val="C00000"/>
                </a:solidFill>
                <a:latin typeface="微软雅黑" panose="020B0503020204020204" pitchFamily="34" charset="-122"/>
                <a:ea typeface="微软雅黑" panose="020B0503020204020204" pitchFamily="34" charset="-122"/>
              </a:rPr>
              <a:t>利</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lvl="2">
              <a:lnSpc>
                <a:spcPct val="150000"/>
              </a:lnSpc>
            </a:pP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子曰：“见</a:t>
            </a:r>
            <a:r>
              <a:rPr kumimoji="1" lang="zh-CN" altLang="en-US" sz="2400">
                <a:solidFill>
                  <a:srgbClr val="C00000"/>
                </a:solidFill>
                <a:latin typeface="微软雅黑" panose="020B0503020204020204" pitchFamily="34" charset="-122"/>
                <a:ea typeface="微软雅黑" panose="020B0503020204020204" pitchFamily="34" charset="-122"/>
              </a:rPr>
              <a:t>贤</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a:t>
            </a:r>
            <a:r>
              <a:rPr kumimoji="1" lang="zh-CN" altLang="en-US" sz="2400">
                <a:solidFill>
                  <a:srgbClr val="C00000"/>
                </a:solidFill>
                <a:latin typeface="微软雅黑" panose="020B0503020204020204" pitchFamily="34" charset="-122"/>
                <a:ea typeface="微软雅黑" panose="020B0503020204020204" pitchFamily="34" charset="-122"/>
              </a:rPr>
              <a:t>齐</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焉，见</a:t>
            </a:r>
            <a:r>
              <a:rPr kumimoji="1" lang="zh-CN" altLang="en-US" sz="2400">
                <a:solidFill>
                  <a:srgbClr val="C00000"/>
                </a:solidFill>
                <a:latin typeface="微软雅黑" panose="020B0503020204020204" pitchFamily="34" charset="-122"/>
                <a:ea typeface="微软雅黑" panose="020B0503020204020204" pitchFamily="34" charset="-122"/>
              </a:rPr>
              <a:t>不贤</a:t>
            </a:r>
            <a:r>
              <a:rPr kumimoji="1"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而内</a:t>
            </a:r>
            <a:r>
              <a:rPr kumimoji="1" lang="zh-CN" altLang="en-US" sz="2400">
                <a:solidFill>
                  <a:srgbClr val="C00000"/>
                </a:solidFill>
                <a:latin typeface="微软雅黑" panose="020B0503020204020204" pitchFamily="34" charset="-122"/>
                <a:ea typeface="微软雅黑" panose="020B0503020204020204" pitchFamily="34" charset="-122"/>
              </a:rPr>
              <a:t>自省</a:t>
            </a:r>
            <a:r>
              <a:rPr kumimoji="1" lang="zh-CN" altLang="en-US" sz="2400">
                <a:solidFill>
                  <a:schemeClr val="tx1">
                    <a:lumMod val="65000"/>
                    <a:lumOff val="35000"/>
                  </a:schemeClr>
                </a:solidFill>
                <a:latin typeface="微软雅黑" panose="020B0503020204020204" pitchFamily="34" charset="-122"/>
                <a:ea typeface="微软雅黑" panose="020B0503020204020204" pitchFamily="34" charset="-122"/>
              </a:rPr>
              <a:t>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5269840" y="570199"/>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诵读指导</a:t>
              </a:r>
            </a:p>
          </p:txBody>
        </p:sp>
      </p:grpSp>
      <p:sp>
        <p:nvSpPr>
          <p:cNvPr id="16" name="文本框 15"/>
          <p:cNvSpPr txBox="1"/>
          <p:nvPr/>
        </p:nvSpPr>
        <p:spPr>
          <a:xfrm>
            <a:off x="874058" y="2576807"/>
            <a:ext cx="8444753" cy="1135054"/>
          </a:xfrm>
          <a:prstGeom prst="rect">
            <a:avLst/>
          </a:prstGeom>
          <a:noFill/>
        </p:spPr>
        <p:txBody>
          <a:bodyPr wrap="square" rtlCol="0">
            <a:spAutoFit/>
          </a:bodyPr>
          <a:lstStyle/>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）范读：教师朗读示范。学生体会语气、语调、停顿等。</a:t>
            </a:r>
          </a:p>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）自读：学生自读课文</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体会其中的含义。</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7566409" y="1408707"/>
            <a:ext cx="2128919" cy="3810864"/>
            <a:chOff x="4767103" y="1521078"/>
            <a:chExt cx="1447034" cy="3163861"/>
          </a:xfrm>
        </p:grpSpPr>
        <p:cxnSp>
          <p:nvCxnSpPr>
            <p:cNvPr id="15"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767103" y="1521078"/>
              <a:ext cx="1447034" cy="3163861"/>
              <a:chOff x="6216056" y="2299149"/>
              <a:chExt cx="1447034" cy="3163861"/>
            </a:xfrm>
          </p:grpSpPr>
          <p:sp>
            <p:nvSpPr>
              <p:cNvPr id="17" name="文本框 16"/>
              <p:cNvSpPr txBox="1"/>
              <p:nvPr/>
            </p:nvSpPr>
            <p:spPr>
              <a:xfrm>
                <a:off x="7286536" y="2299149"/>
                <a:ext cx="376554" cy="847218"/>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第三章</a:t>
                </a:r>
              </a:p>
            </p:txBody>
          </p:sp>
          <p:sp>
            <p:nvSpPr>
              <p:cNvPr id="18" name="文本框 17"/>
              <p:cNvSpPr txBox="1"/>
              <p:nvPr/>
            </p:nvSpPr>
            <p:spPr>
              <a:xfrm>
                <a:off x="6216056"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文本探究</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71049" y="146634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437754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子曰：“君子</a:t>
            </a:r>
            <a:r>
              <a:rPr kumimoji="1" lang="zh-CN" altLang="en-US" sz="2400" b="1">
                <a:solidFill>
                  <a:srgbClr val="C00000"/>
                </a:solidFill>
                <a:latin typeface="楷体" panose="02010609060101010101" pitchFamily="49" charset="-122"/>
                <a:ea typeface="楷体" panose="02010609060101010101" pitchFamily="49" charset="-122"/>
              </a:rPr>
              <a:t>食</a:t>
            </a:r>
            <a:r>
              <a:rPr kumimoji="1" lang="zh-CN" altLang="en-US" sz="2400">
                <a:solidFill>
                  <a:schemeClr val="bg2">
                    <a:lumMod val="25000"/>
                  </a:schemeClr>
                </a:solidFill>
                <a:latin typeface="楷体" panose="02010609060101010101" pitchFamily="49" charset="-122"/>
                <a:ea typeface="楷体" panose="02010609060101010101" pitchFamily="49" charset="-122"/>
              </a:rPr>
              <a:t>无求饱，居无求安，</a:t>
            </a:r>
            <a:r>
              <a:rPr kumimoji="1" lang="zh-CN" altLang="en-US" sz="2400" b="1">
                <a:solidFill>
                  <a:srgbClr val="C00000"/>
                </a:solidFill>
                <a:latin typeface="楷体" panose="02010609060101010101" pitchFamily="49" charset="-122"/>
                <a:ea typeface="楷体" panose="02010609060101010101" pitchFamily="49" charset="-122"/>
              </a:rPr>
              <a:t>敏</a:t>
            </a:r>
            <a:r>
              <a:rPr kumimoji="1" lang="zh-CN" altLang="en-US" sz="2400">
                <a:solidFill>
                  <a:schemeClr val="bg2">
                    <a:lumMod val="25000"/>
                  </a:schemeClr>
                </a:solidFill>
                <a:latin typeface="楷体" panose="02010609060101010101" pitchFamily="49" charset="-122"/>
                <a:ea typeface="楷体" panose="02010609060101010101" pitchFamily="49" charset="-122"/>
              </a:rPr>
              <a:t>于事而慎于言，就</a:t>
            </a:r>
            <a:r>
              <a:rPr kumimoji="1" lang="zh-CN" altLang="en-US" sz="2400" b="1">
                <a:solidFill>
                  <a:srgbClr val="C00000"/>
                </a:solidFill>
                <a:latin typeface="楷体" panose="02010609060101010101" pitchFamily="49" charset="-122"/>
                <a:ea typeface="楷体" panose="02010609060101010101" pitchFamily="49" charset="-122"/>
              </a:rPr>
              <a:t>有道</a:t>
            </a:r>
            <a:r>
              <a:rPr kumimoji="1" lang="zh-CN" altLang="en-US" sz="2400">
                <a:solidFill>
                  <a:schemeClr val="bg2">
                    <a:lumMod val="25000"/>
                  </a:schemeClr>
                </a:solidFill>
                <a:latin typeface="楷体" panose="02010609060101010101" pitchFamily="49" charset="-122"/>
                <a:ea typeface="楷体" panose="02010609060101010101" pitchFamily="49" charset="-122"/>
              </a:rPr>
              <a:t>而正焉。可谓好学也已。”（</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学而</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①食：</a:t>
            </a:r>
            <a:r>
              <a:rPr kumimoji="1" lang="zh-CN" altLang="en-US" sz="2000">
                <a:solidFill>
                  <a:srgbClr val="C00000"/>
                </a:solidFill>
                <a:latin typeface="微软雅黑" panose="020B0503020204020204" pitchFamily="34" charset="-122"/>
                <a:ea typeface="微软雅黑" panose="020B0503020204020204" pitchFamily="34" charset="-122"/>
              </a:rPr>
              <a:t>动词，吃饭      </a:t>
            </a:r>
            <a:endParaRPr kumimoji="1" lang="en-US" altLang="zh-CN" sz="2000">
              <a:solidFill>
                <a:srgbClr val="C00000"/>
              </a:solidFill>
              <a:latin typeface="微软雅黑" pitchFamily="34" charset="-122"/>
              <a:ea typeface="微软雅黑"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②敏：</a:t>
            </a:r>
            <a:r>
              <a:rPr kumimoji="1" lang="zh-CN" altLang="en-US" sz="2000">
                <a:solidFill>
                  <a:srgbClr val="C00000"/>
                </a:solidFill>
                <a:latin typeface="微软雅黑" panose="020B0503020204020204" pitchFamily="34" charset="-122"/>
                <a:ea typeface="微软雅黑" panose="020B0503020204020204" pitchFamily="34" charset="-122"/>
              </a:rPr>
              <a:t>勤勉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itchFamily="34" charset="-122"/>
              <a:ea typeface="微软雅黑"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③有道：</a:t>
            </a:r>
            <a:r>
              <a:rPr kumimoji="1" lang="zh-CN" altLang="en-US" sz="2000">
                <a:solidFill>
                  <a:srgbClr val="C00000"/>
                </a:solidFill>
                <a:latin typeface="微软雅黑" panose="020B0503020204020204" pitchFamily="34" charset="-122"/>
                <a:ea typeface="微软雅黑" panose="020B0503020204020204" pitchFamily="34" charset="-122"/>
              </a:rPr>
              <a:t>有才艺或者有道德的人</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君子，饮食不求饱足，居住不求舒适，对工作勤劳敏捷，说话却小心谨慎，到有道的人那里去匡正自己，这样就可以说是好学了。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530087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子曰：“君子</a:t>
            </a:r>
            <a:r>
              <a:rPr kumimoji="1" lang="zh-CN" altLang="en-US" sz="2400" b="1">
                <a:solidFill>
                  <a:srgbClr val="C00000"/>
                </a:solidFill>
                <a:latin typeface="楷体" panose="02010609060101010101" pitchFamily="49" charset="-122"/>
                <a:ea typeface="楷体" panose="02010609060101010101" pitchFamily="49" charset="-122"/>
              </a:rPr>
              <a:t>食</a:t>
            </a:r>
            <a:r>
              <a:rPr kumimoji="1" lang="zh-CN" altLang="en-US" sz="2400">
                <a:solidFill>
                  <a:schemeClr val="bg2">
                    <a:lumMod val="25000"/>
                  </a:schemeClr>
                </a:solidFill>
                <a:latin typeface="楷体" panose="02010609060101010101" pitchFamily="49" charset="-122"/>
                <a:ea typeface="楷体" panose="02010609060101010101" pitchFamily="49" charset="-122"/>
              </a:rPr>
              <a:t>无求饱，居无求安，</a:t>
            </a:r>
            <a:r>
              <a:rPr kumimoji="1" lang="zh-CN" altLang="en-US" sz="2400" b="1">
                <a:solidFill>
                  <a:srgbClr val="C00000"/>
                </a:solidFill>
                <a:latin typeface="楷体" panose="02010609060101010101" pitchFamily="49" charset="-122"/>
                <a:ea typeface="楷体" panose="02010609060101010101" pitchFamily="49" charset="-122"/>
              </a:rPr>
              <a:t>敏</a:t>
            </a:r>
            <a:r>
              <a:rPr kumimoji="1" lang="zh-CN" altLang="en-US" sz="2400">
                <a:solidFill>
                  <a:schemeClr val="bg2">
                    <a:lumMod val="25000"/>
                  </a:schemeClr>
                </a:solidFill>
                <a:latin typeface="楷体" panose="02010609060101010101" pitchFamily="49" charset="-122"/>
                <a:ea typeface="楷体" panose="02010609060101010101" pitchFamily="49" charset="-122"/>
              </a:rPr>
              <a:t>于事而慎于言，就</a:t>
            </a:r>
            <a:r>
              <a:rPr kumimoji="1" lang="zh-CN" altLang="en-US" sz="2400" b="1">
                <a:solidFill>
                  <a:srgbClr val="C00000"/>
                </a:solidFill>
                <a:latin typeface="楷体" panose="02010609060101010101" pitchFamily="49" charset="-122"/>
                <a:ea typeface="楷体" panose="02010609060101010101" pitchFamily="49" charset="-122"/>
              </a:rPr>
              <a:t>有道</a:t>
            </a:r>
            <a:r>
              <a:rPr kumimoji="1" lang="zh-CN" altLang="en-US" sz="2400">
                <a:solidFill>
                  <a:schemeClr val="bg2">
                    <a:lumMod val="25000"/>
                  </a:schemeClr>
                </a:solidFill>
                <a:latin typeface="楷体" panose="02010609060101010101" pitchFamily="49" charset="-122"/>
                <a:ea typeface="楷体" panose="02010609060101010101" pitchFamily="49" charset="-122"/>
              </a:rPr>
              <a:t>而正焉。可谓好学也已。”（</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学而</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从“好学”的标准出发，讲的是君子日常行为的准则。</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孔子认为，君子要善于抵制过分的物欲，要尽可能地把精力用于追求理想和真理上。人活着不仅仅为了求得饱暖安逸，还应该有一种对理想的追求精神。通过不断地去接近有道之人来匡正自己。</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以具体的行为要求来说理，深刻而平实。</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467611" cy="391588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研读第二章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子曰：“人</a:t>
            </a:r>
            <a:r>
              <a:rPr kumimoji="1" lang="zh-CN" altLang="en-US" sz="2400" b="1">
                <a:solidFill>
                  <a:srgbClr val="C00000"/>
                </a:solidFill>
                <a:latin typeface="楷体" panose="02010609060101010101" pitchFamily="49" charset="-122"/>
                <a:ea typeface="楷体" panose="02010609060101010101" pitchFamily="49" charset="-122"/>
              </a:rPr>
              <a:t>而</a:t>
            </a:r>
            <a:r>
              <a:rPr kumimoji="1" lang="zh-CN" altLang="en-US" sz="2400">
                <a:solidFill>
                  <a:schemeClr val="bg2">
                    <a:lumMod val="25000"/>
                  </a:schemeClr>
                </a:solidFill>
                <a:latin typeface="楷体" panose="02010609060101010101" pitchFamily="49" charset="-122"/>
                <a:ea typeface="楷体" panose="02010609060101010101" pitchFamily="49" charset="-122"/>
              </a:rPr>
              <a:t>不仁，</a:t>
            </a:r>
            <a:r>
              <a:rPr kumimoji="1" lang="zh-CN" altLang="en-US" sz="2400" b="1">
                <a:solidFill>
                  <a:srgbClr val="C00000"/>
                </a:solidFill>
                <a:latin typeface="楷体" panose="02010609060101010101" pitchFamily="49" charset="-122"/>
                <a:ea typeface="楷体" panose="02010609060101010101" pitchFamily="49" charset="-122"/>
              </a:rPr>
              <a:t>如礼何？</a:t>
            </a:r>
            <a:r>
              <a:rPr kumimoji="1" lang="zh-CN" altLang="en-US" sz="2400">
                <a:solidFill>
                  <a:schemeClr val="bg2">
                    <a:lumMod val="25000"/>
                  </a:schemeClr>
                </a:solidFill>
                <a:latin typeface="楷体" panose="02010609060101010101" pitchFamily="49" charset="-122"/>
                <a:ea typeface="楷体" panose="02010609060101010101" pitchFamily="49" charset="-122"/>
              </a:rPr>
              <a:t>人而不仁，如乐何？”</a:t>
            </a:r>
            <a:endParaRPr kumimoji="1" lang="en-US" altLang="zh-CN" sz="2400">
              <a:solidFill>
                <a:schemeClr val="bg2">
                  <a:lumMod val="25000"/>
                </a:schemeClr>
              </a:solidFill>
              <a:latin typeface="楷体" pitchFamily="49" charset="-122"/>
              <a:ea typeface="楷体" pitchFamily="49" charset="-122"/>
            </a:endParaRPr>
          </a:p>
          <a:p>
            <a:pPr>
              <a:lnSpc>
                <a:spcPct val="150000"/>
              </a:lnSpc>
            </a:pPr>
            <a:r>
              <a:rPr kumimoji="1" lang="en-US" altLang="zh-CN" sz="2400">
                <a:solidFill>
                  <a:schemeClr val="bg2">
                    <a:lumMod val="25000"/>
                  </a:schemeClr>
                </a:solidFill>
                <a:latin typeface="楷体" pitchFamily="49" charset="-122"/>
                <a:ea typeface="楷体"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八佾</a:t>
            </a:r>
            <a:r>
              <a:rPr kumimoji="1" lang="en-US" altLang="zh-CN" sz="2400">
                <a:solidFill>
                  <a:schemeClr val="bg2">
                    <a:lumMod val="25000"/>
                  </a:schemeClr>
                </a:solidFill>
                <a:latin typeface="楷体" panose="02010609060101010101" pitchFamily="49" charset="-122"/>
                <a:ea typeface="楷体" panose="02010609060101010101" pitchFamily="49" charset="-122"/>
              </a:rPr>
              <a:t>》)</a:t>
            </a:r>
            <a:endParaRPr kumimoji="1" lang="en-US" altLang="zh-CN" sz="2000">
              <a:solidFill>
                <a:schemeClr val="bg2">
                  <a:lumMod val="25000"/>
                </a:schemeClr>
              </a:solidFill>
              <a:latin typeface="楷体" pitchFamily="49" charset="-122"/>
              <a:ea typeface="楷体"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①而：</a:t>
            </a:r>
            <a:r>
              <a:rPr kumimoji="1" lang="zh-CN" altLang="en-US" sz="2000">
                <a:solidFill>
                  <a:srgbClr val="C00000"/>
                </a:solidFill>
                <a:latin typeface="微软雅黑" panose="020B0503020204020204" pitchFamily="34" charset="-122"/>
                <a:ea typeface="微软雅黑" panose="020B0503020204020204" pitchFamily="34" charset="-122"/>
              </a:rPr>
              <a:t>表假设，如果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②如礼何：</a:t>
            </a:r>
            <a:r>
              <a:rPr kumimoji="1" lang="zh-CN" altLang="en-US" sz="2000">
                <a:solidFill>
                  <a:srgbClr val="C00000"/>
                </a:solidFill>
                <a:latin typeface="微软雅黑" panose="020B0503020204020204" pitchFamily="34" charset="-122"/>
                <a:ea typeface="微软雅黑" panose="020B0503020204020204" pitchFamily="34" charset="-122"/>
              </a:rPr>
              <a:t>怎样对待礼呢？</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释义：一个人没有仁爱之心，会怎样对待礼制呢？一个人没有仁爱之心，会如何对待乐制呢？</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left)">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left)">
                                      <p:cBhvr>
                                        <p:cTn id="19" dur="500"/>
                                        <p:tgtEl>
                                          <p:spTgt spid="2">
                                            <p:txEl>
                                              <p:pRg st="5" end="5"/>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wipe(left)">
                                      <p:cBhvr>
                                        <p:cTn id="24"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69840" y="570199"/>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激趣导入</a:t>
              </a:r>
            </a:p>
          </p:txBody>
        </p:sp>
      </p:grpSp>
      <p:pic>
        <p:nvPicPr>
          <p:cNvPr id="4098" name="Picture 2" descr="C:\Users\Administrator\Desktop\中国风素材\56cac3e4c2dee_1024.jpg"/>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44444"/>
          <a:stretch>
            <a:fillRect/>
          </a:stretch>
        </p:blipFill>
        <p:spPr bwMode="auto">
          <a:xfrm>
            <a:off x="-1" y="3409950"/>
            <a:ext cx="12192001" cy="344804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1259173" y="1555485"/>
            <a:ext cx="10148341" cy="1422890"/>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a:solidFill>
                  <a:schemeClr val="tx1">
                    <a:lumMod val="65000"/>
                    <a:lumOff val="35000"/>
                  </a:schemeClr>
                </a:solidFill>
                <a:latin typeface="微软雅黑" panose="020B0503020204020204" pitchFamily="34" charset="-122"/>
                <a:ea typeface="微软雅黑" panose="020B0503020204020204" pitchFamily="34" charset="-122"/>
              </a:rPr>
              <a:t>学而时习之，不亦说乎？有朋自远方来，不亦乐乎？人不知而不愠，不亦君子乎？</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a:solidFill>
                  <a:schemeClr val="tx1">
                    <a:lumMod val="65000"/>
                    <a:lumOff val="35000"/>
                  </a:schemeClr>
                </a:solidFill>
                <a:latin typeface="微软雅黑" panose="020B0503020204020204" pitchFamily="34" charset="-122"/>
                <a:ea typeface="微软雅黑" panose="020B0503020204020204" pitchFamily="34" charset="-122"/>
              </a:rPr>
              <a:t>我们从小就接受着孔子学说和言论的教诲，从牙牙学语到经天纬地，我们以古典文化为土壤，不断的成长前行。今天，让我们继续走近孔子，一起学习《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zh-CN" sz="2000">
                <a:solidFill>
                  <a:schemeClr val="tx1">
                    <a:lumMod val="65000"/>
                    <a:lumOff val="35000"/>
                  </a:schemeClr>
                </a:solidFill>
                <a:latin typeface="微软雅黑" panose="020B0503020204020204" pitchFamily="34" charset="-122"/>
                <a:ea typeface="微软雅黑" panose="020B0503020204020204" pitchFamily="34" charset="-122"/>
              </a:rPr>
              <a:t>论语</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zh-CN" sz="2000">
                <a:solidFill>
                  <a:schemeClr val="tx1">
                    <a:lumMod val="65000"/>
                    <a:lumOff val="35000"/>
                  </a:schemeClr>
                </a:solidFill>
                <a:latin typeface="微软雅黑" panose="020B0503020204020204" pitchFamily="34" charset="-122"/>
                <a:ea typeface="微软雅黑" panose="020B0503020204020204" pitchFamily="34" charset="-122"/>
              </a:rPr>
              <a:t>十二章》。</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250"/>
                                        <p:tgtEl>
                                          <p:spTgt spid="4098"/>
                                        </p:tgtEl>
                                      </p:cBhvr>
                                    </p:animEffect>
                                    <p:anim calcmode="lin" valueType="num">
                                      <p:cBhvr>
                                        <p:cTn id="8" dur="1250" fill="hold"/>
                                        <p:tgtEl>
                                          <p:spTgt spid="4098"/>
                                        </p:tgtEl>
                                        <p:attrNameLst>
                                          <p:attrName>ppt_x</p:attrName>
                                        </p:attrNameLst>
                                      </p:cBhvr>
                                      <p:tavLst>
                                        <p:tav tm="0">
                                          <p:val>
                                            <p:strVal val="#ppt_x"/>
                                          </p:val>
                                        </p:tav>
                                        <p:tav tm="100000">
                                          <p:val>
                                            <p:strVal val="#ppt_x"/>
                                          </p:val>
                                        </p:tav>
                                      </p:tavLst>
                                    </p:anim>
                                    <p:anim calcmode="lin" valueType="num">
                                      <p:cBhvr>
                                        <p:cTn id="9" dur="125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530087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研读第二章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子曰：“人</a:t>
            </a:r>
            <a:r>
              <a:rPr kumimoji="1" lang="zh-CN" altLang="en-US" sz="2400" b="1">
                <a:solidFill>
                  <a:srgbClr val="C00000"/>
                </a:solidFill>
                <a:latin typeface="楷体" panose="02010609060101010101" pitchFamily="49" charset="-122"/>
                <a:ea typeface="楷体" panose="02010609060101010101" pitchFamily="49" charset="-122"/>
              </a:rPr>
              <a:t>而</a:t>
            </a:r>
            <a:r>
              <a:rPr kumimoji="1" lang="zh-CN" altLang="en-US" sz="2400">
                <a:solidFill>
                  <a:schemeClr val="bg2">
                    <a:lumMod val="25000"/>
                  </a:schemeClr>
                </a:solidFill>
                <a:latin typeface="楷体" panose="02010609060101010101" pitchFamily="49" charset="-122"/>
                <a:ea typeface="楷体" panose="02010609060101010101" pitchFamily="49" charset="-122"/>
              </a:rPr>
              <a:t>不仁，</a:t>
            </a:r>
            <a:r>
              <a:rPr kumimoji="1" lang="zh-CN" altLang="en-US" sz="2400" b="1">
                <a:solidFill>
                  <a:srgbClr val="C00000"/>
                </a:solidFill>
                <a:latin typeface="楷体" panose="02010609060101010101" pitchFamily="49" charset="-122"/>
                <a:ea typeface="楷体" panose="02010609060101010101" pitchFamily="49" charset="-122"/>
              </a:rPr>
              <a:t>如礼何？</a:t>
            </a:r>
            <a:r>
              <a:rPr kumimoji="1" lang="zh-CN" altLang="en-US" sz="2400">
                <a:solidFill>
                  <a:schemeClr val="bg2">
                    <a:lumMod val="25000"/>
                  </a:schemeClr>
                </a:solidFill>
                <a:latin typeface="楷体" panose="02010609060101010101" pitchFamily="49" charset="-122"/>
                <a:ea typeface="楷体" panose="02010609060101010101" pitchFamily="49" charset="-122"/>
              </a:rPr>
              <a:t>人而不仁，如乐何？”</a:t>
            </a:r>
            <a:endParaRPr kumimoji="1" lang="en-US" altLang="zh-CN" sz="24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八佾</a:t>
            </a:r>
            <a:r>
              <a:rPr kumimoji="1" lang="en-US" altLang="zh-CN" sz="2400">
                <a:solidFill>
                  <a:schemeClr val="bg2">
                    <a:lumMod val="25000"/>
                  </a:schemeClr>
                </a:solidFill>
                <a:latin typeface="楷体" panose="02010609060101010101" pitchFamily="49" charset="-122"/>
                <a:ea typeface="楷体" panose="02010609060101010101" pitchFamily="49" charset="-122"/>
              </a:rPr>
              <a:t>》)</a:t>
            </a:r>
            <a:endParaRPr kumimoji="1" lang="en-US" altLang="zh-CN" sz="20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从礼乐制度的角度出发，点明“仁”的核心价值地位。</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乐是表达人们思想情感的一种形式，在古代，它也是礼的一部分。礼与乐都是外在的表现，而仁则是人们内心的道德情感和要求。强调必须有仁的根本，才能够叫行礼乐。</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以回环往复的叠句造势，突出“仁”在礼乐中的重要性。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5" end="5"/>
                                            </p:txEl>
                                          </p:spTgt>
                                        </p:tgtEl>
                                        <p:attrNameLst>
                                          <p:attrName>style.visibility</p:attrName>
                                        </p:attrNameLst>
                                      </p:cBhvr>
                                      <p:to>
                                        <p:strVal val="visible"/>
                                      </p:to>
                                    </p:set>
                                    <p:animEffect transition="in" filter="wipe(down)">
                                      <p:cBhvr>
                                        <p:cTn id="14" dur="500"/>
                                        <p:tgtEl>
                                          <p:spTgt spid="2">
                                            <p:txEl>
                                              <p:pRg st="5" end="5"/>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wipe(down)">
                                      <p:cBhvr>
                                        <p:cTn id="2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290021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研读第三章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朝闻道</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夕</a:t>
            </a:r>
            <a:r>
              <a:rPr kumimoji="1" lang="zh-CN" altLang="en-US" sz="2400">
                <a:solidFill>
                  <a:schemeClr val="bg2">
                    <a:lumMod val="25000"/>
                  </a:schemeClr>
                </a:solidFill>
                <a:latin typeface="楷体" panose="02010609060101010101" pitchFamily="49" charset="-122"/>
                <a:ea typeface="楷体" panose="02010609060101010101" pitchFamily="49" charset="-122"/>
              </a:rPr>
              <a:t>死可矣。”（</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①朝、夕：</a:t>
            </a:r>
            <a:r>
              <a:rPr kumimoji="1" lang="zh-CN" altLang="en-US" sz="2000">
                <a:solidFill>
                  <a:srgbClr val="C00000"/>
                </a:solidFill>
                <a:latin typeface="微软雅黑" panose="020B0503020204020204" pitchFamily="34" charset="-122"/>
                <a:ea typeface="微软雅黑" panose="020B0503020204020204" pitchFamily="34" charset="-122"/>
              </a:rPr>
              <a:t>名字作状语，在早上、在晚上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②闻道：</a:t>
            </a:r>
            <a:r>
              <a:rPr kumimoji="1" lang="zh-CN" altLang="en-US" sz="2000">
                <a:solidFill>
                  <a:srgbClr val="C00000"/>
                </a:solidFill>
                <a:latin typeface="微软雅黑" panose="020B0503020204020204" pitchFamily="34" charset="-122"/>
                <a:ea typeface="微软雅黑" panose="020B0503020204020204" pitchFamily="34" charset="-122"/>
              </a:rPr>
              <a:t>知道、懂得真理</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释义：早晨得知真理，要我当晚死去，都可以。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05054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474687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研读第三章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朝闻道</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夕</a:t>
            </a:r>
            <a:r>
              <a:rPr kumimoji="1" lang="zh-CN" altLang="en-US" sz="2400">
                <a:solidFill>
                  <a:schemeClr val="bg2">
                    <a:lumMod val="25000"/>
                  </a:schemeClr>
                </a:solidFill>
                <a:latin typeface="楷体" panose="02010609060101010101" pitchFamily="49" charset="-122"/>
                <a:ea typeface="楷体" panose="02010609060101010101" pitchFamily="49" charset="-122"/>
              </a:rPr>
              <a:t>死可矣。”（</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从对待“道”的态度出发，讲明懂得了仁义的道理，就该用自己的一生去实践它，有时为了捍卫它，甚至不惜牺牲自己的生命。而这里的“道”不是一般的道理，而是特指儒家的“仁义之道”。</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言简意赅，以浪漫主义的表现手法，突显对了解“仁义之道”的重视。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90734" y="204165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2438553"/>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4】</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子曰：“君子</a:t>
            </a:r>
            <a:r>
              <a:rPr kumimoji="1" lang="zh-CN" altLang="en-US" sz="2400" b="1">
                <a:solidFill>
                  <a:srgbClr val="C00000"/>
                </a:solidFill>
                <a:latin typeface="楷体" panose="02010609060101010101" pitchFamily="49" charset="-122"/>
                <a:ea typeface="楷体" panose="02010609060101010101" pitchFamily="49" charset="-122"/>
              </a:rPr>
              <a:t>喻</a:t>
            </a:r>
            <a:r>
              <a:rPr kumimoji="1" lang="zh-CN" altLang="en-US" sz="2400">
                <a:solidFill>
                  <a:schemeClr val="bg2">
                    <a:lumMod val="25000"/>
                  </a:schemeClr>
                </a:solidFill>
                <a:latin typeface="楷体" panose="02010609060101010101" pitchFamily="49" charset="-122"/>
                <a:ea typeface="楷体" panose="02010609060101010101" pitchFamily="49" charset="-122"/>
              </a:rPr>
              <a:t>于义，小人喻于利。”（</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①喻：</a:t>
            </a:r>
            <a:r>
              <a:rPr kumimoji="1" lang="zh-CN" altLang="en-US" sz="2000">
                <a:solidFill>
                  <a:srgbClr val="C00000"/>
                </a:solidFill>
                <a:latin typeface="微软雅黑" panose="020B0503020204020204" pitchFamily="34" charset="-122"/>
                <a:ea typeface="微软雅黑" panose="020B0503020204020204" pitchFamily="34" charset="-122"/>
              </a:rPr>
              <a:t>明白，通晓，这里译为“懂得”。</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释义： </a:t>
            </a:r>
            <a:r>
              <a:rPr kumimoji="1" lang="zh-CN" altLang="en-US" sz="2000">
                <a:solidFill>
                  <a:srgbClr val="C00000"/>
                </a:solidFill>
                <a:latin typeface="微软雅黑" panose="020B0503020204020204" pitchFamily="34" charset="-122"/>
                <a:ea typeface="微软雅黑" panose="020B0503020204020204" pitchFamily="34" charset="-122"/>
              </a:rPr>
              <a:t>君子懂得的是道义，小人懂得的是利益。</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069" y="226200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567020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4】</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子曰：“君子</a:t>
            </a:r>
            <a:r>
              <a:rPr kumimoji="1" lang="zh-CN" altLang="en-US" sz="2400" b="1">
                <a:solidFill>
                  <a:srgbClr val="C00000"/>
                </a:solidFill>
                <a:latin typeface="楷体" panose="02010609060101010101" pitchFamily="49" charset="-122"/>
                <a:ea typeface="楷体" panose="02010609060101010101" pitchFamily="49" charset="-122"/>
              </a:rPr>
              <a:t>喻</a:t>
            </a:r>
            <a:r>
              <a:rPr kumimoji="1" lang="zh-CN" altLang="en-US" sz="2400">
                <a:solidFill>
                  <a:schemeClr val="bg2">
                    <a:lumMod val="25000"/>
                  </a:schemeClr>
                </a:solidFill>
                <a:latin typeface="楷体" panose="02010609060101010101" pitchFamily="49" charset="-122"/>
                <a:ea typeface="楷体" panose="02010609060101010101" pitchFamily="49" charset="-122"/>
              </a:rPr>
              <a:t>于义，小人喻于利。”（</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从人的价值标准的角度出发，指出了君子与小人在人生价值和追求上的不同，道德高尚者只需晓以大义，而品质低劣者只能动之以利害。君子于事必辨其是非，小人于事必计其利害。君子建立起了自己的内心标准</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义，以此作为自己的行为标准。小人以外在的东西作标准、作参照，并且主要以利来衡量。</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通过“君子”与“小人”的对比，强调了“义”对于君子，对于品格的重要性。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23977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437754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5】</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研读第五章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子曰：“见</a:t>
            </a:r>
            <a:r>
              <a:rPr kumimoji="1" lang="zh-CN" altLang="en-US" sz="2400" b="1">
                <a:solidFill>
                  <a:srgbClr val="C00000"/>
                </a:solidFill>
                <a:latin typeface="楷体" panose="02010609060101010101" pitchFamily="49" charset="-122"/>
                <a:ea typeface="楷体" panose="02010609060101010101" pitchFamily="49" charset="-122"/>
              </a:rPr>
              <a:t>贤</a:t>
            </a:r>
            <a:r>
              <a:rPr kumimoji="1" lang="zh-CN" altLang="en-US" sz="2400">
                <a:solidFill>
                  <a:schemeClr val="bg2">
                    <a:lumMod val="25000"/>
                  </a:schemeClr>
                </a:solidFill>
                <a:latin typeface="楷体" panose="02010609060101010101" pitchFamily="49" charset="-122"/>
                <a:ea typeface="楷体" panose="02010609060101010101" pitchFamily="49" charset="-122"/>
              </a:rPr>
              <a:t>思</a:t>
            </a:r>
            <a:r>
              <a:rPr kumimoji="1" lang="zh-CN" altLang="en-US" sz="2400" b="1">
                <a:solidFill>
                  <a:srgbClr val="C00000"/>
                </a:solidFill>
                <a:latin typeface="楷体" panose="02010609060101010101" pitchFamily="49" charset="-122"/>
                <a:ea typeface="楷体" panose="02010609060101010101" pitchFamily="49" charset="-122"/>
              </a:rPr>
              <a:t>齐</a:t>
            </a:r>
            <a:r>
              <a:rPr kumimoji="1" lang="zh-CN" altLang="en-US" sz="2400">
                <a:solidFill>
                  <a:schemeClr val="bg2">
                    <a:lumMod val="25000"/>
                  </a:schemeClr>
                </a:solidFill>
                <a:latin typeface="楷体" panose="02010609060101010101" pitchFamily="49" charset="-122"/>
                <a:ea typeface="楷体" panose="02010609060101010101" pitchFamily="49" charset="-122"/>
              </a:rPr>
              <a:t>焉，见不贤而</a:t>
            </a:r>
            <a:r>
              <a:rPr kumimoji="1" lang="zh-CN" altLang="en-US" sz="2400" b="1">
                <a:solidFill>
                  <a:srgbClr val="C00000"/>
                </a:solidFill>
                <a:latin typeface="楷体" panose="02010609060101010101" pitchFamily="49" charset="-122"/>
                <a:ea typeface="楷体" panose="02010609060101010101" pitchFamily="49" charset="-122"/>
              </a:rPr>
              <a:t>内</a:t>
            </a:r>
            <a:r>
              <a:rPr kumimoji="1" lang="zh-CN" altLang="en-US" sz="2400">
                <a:solidFill>
                  <a:schemeClr val="bg2">
                    <a:lumMod val="25000"/>
                  </a:schemeClr>
                </a:solidFill>
                <a:latin typeface="楷体" panose="02010609060101010101" pitchFamily="49" charset="-122"/>
                <a:ea typeface="楷体" panose="02010609060101010101" pitchFamily="49" charset="-122"/>
              </a:rPr>
              <a:t>自省也。” </a:t>
            </a:r>
            <a:endParaRPr kumimoji="1" lang="en-US" altLang="zh-CN" sz="24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endParaRPr kumimoji="1" lang="zh-CN" altLang="en-US" sz="2000">
              <a:solidFill>
                <a:schemeClr val="bg2">
                  <a:lumMod val="25000"/>
                </a:schemeClr>
              </a:solidFill>
              <a:latin typeface="楷体" pitchFamily="49" charset="-122"/>
              <a:ea typeface="楷体"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①贤：</a:t>
            </a:r>
            <a:r>
              <a:rPr kumimoji="1" lang="zh-CN" altLang="en-US" sz="2000">
                <a:solidFill>
                  <a:srgbClr val="C00000"/>
                </a:solidFill>
                <a:latin typeface="微软雅黑" panose="020B0503020204020204" pitchFamily="34" charset="-122"/>
                <a:ea typeface="微软雅黑" panose="020B0503020204020204" pitchFamily="34" charset="-122"/>
              </a:rPr>
              <a:t>形容词用作名词，贤者，有贤德、有才华的人。</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②齐：</a:t>
            </a:r>
            <a:r>
              <a:rPr kumimoji="1" lang="zh-CN" altLang="en-US" sz="2000">
                <a:solidFill>
                  <a:srgbClr val="C00000"/>
                </a:solidFill>
                <a:latin typeface="微软雅黑" panose="020B0503020204020204" pitchFamily="34" charset="-122"/>
                <a:ea typeface="微软雅黑" panose="020B0503020204020204" pitchFamily="34" charset="-122"/>
              </a:rPr>
              <a:t>与</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看齐。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③内：</a:t>
            </a:r>
            <a:r>
              <a:rPr kumimoji="1" lang="zh-CN" altLang="en-US" sz="2000">
                <a:solidFill>
                  <a:srgbClr val="C00000"/>
                </a:solidFill>
                <a:latin typeface="微软雅黑" panose="020B0503020204020204" pitchFamily="34" charset="-122"/>
                <a:ea typeface="微软雅黑" panose="020B0503020204020204" pitchFamily="34" charset="-122"/>
              </a:rPr>
              <a:t>方位名词作状语，在心里。 </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释义：见到贤人</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就应该向他学习、看齐</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见到不贤的人</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就应该反省自己有没有与他相类似的错误。</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left)">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left)">
                                      <p:cBhvr>
                                        <p:cTn id="19" dur="500"/>
                                        <p:tgtEl>
                                          <p:spTgt spid="2">
                                            <p:txEl>
                                              <p:pRg st="5" end="5"/>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wipe(left)">
                                      <p:cBhvr>
                                        <p:cTn id="24" dur="500"/>
                                        <p:tgtEl>
                                          <p:spTgt spid="2">
                                            <p:txEl>
                                              <p:pRg st="6" end="6"/>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Effect transition="in" filter="wipe(left)">
                                      <p:cBhvr>
                                        <p:cTn id="29"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12103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483921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5】</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研读第五章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子曰：“见</a:t>
            </a:r>
            <a:r>
              <a:rPr kumimoji="1" lang="zh-CN" altLang="en-US" sz="2400" b="1">
                <a:solidFill>
                  <a:srgbClr val="C00000"/>
                </a:solidFill>
                <a:latin typeface="楷体" panose="02010609060101010101" pitchFamily="49" charset="-122"/>
                <a:ea typeface="楷体" panose="02010609060101010101" pitchFamily="49" charset="-122"/>
              </a:rPr>
              <a:t>贤</a:t>
            </a:r>
            <a:r>
              <a:rPr kumimoji="1" lang="zh-CN" altLang="en-US" sz="2400">
                <a:solidFill>
                  <a:schemeClr val="bg2">
                    <a:lumMod val="25000"/>
                  </a:schemeClr>
                </a:solidFill>
                <a:latin typeface="楷体" panose="02010609060101010101" pitchFamily="49" charset="-122"/>
                <a:ea typeface="楷体" panose="02010609060101010101" pitchFamily="49" charset="-122"/>
              </a:rPr>
              <a:t>思</a:t>
            </a:r>
            <a:r>
              <a:rPr kumimoji="1" lang="zh-CN" altLang="en-US" sz="2400" b="1">
                <a:solidFill>
                  <a:srgbClr val="C00000"/>
                </a:solidFill>
                <a:latin typeface="楷体" panose="02010609060101010101" pitchFamily="49" charset="-122"/>
                <a:ea typeface="楷体" panose="02010609060101010101" pitchFamily="49" charset="-122"/>
              </a:rPr>
              <a:t>齐</a:t>
            </a:r>
            <a:r>
              <a:rPr kumimoji="1" lang="zh-CN" altLang="en-US" sz="2400">
                <a:solidFill>
                  <a:schemeClr val="bg2">
                    <a:lumMod val="25000"/>
                  </a:schemeClr>
                </a:solidFill>
                <a:latin typeface="楷体" panose="02010609060101010101" pitchFamily="49" charset="-122"/>
                <a:ea typeface="楷体" panose="02010609060101010101" pitchFamily="49" charset="-122"/>
              </a:rPr>
              <a:t>焉，见不贤而</a:t>
            </a:r>
            <a:r>
              <a:rPr kumimoji="1" lang="zh-CN" altLang="en-US" sz="2400" b="1">
                <a:solidFill>
                  <a:srgbClr val="C00000"/>
                </a:solidFill>
                <a:latin typeface="楷体" panose="02010609060101010101" pitchFamily="49" charset="-122"/>
                <a:ea typeface="楷体" panose="02010609060101010101" pitchFamily="49" charset="-122"/>
              </a:rPr>
              <a:t>内</a:t>
            </a:r>
            <a:r>
              <a:rPr kumimoji="1" lang="zh-CN" altLang="en-US" sz="2400">
                <a:solidFill>
                  <a:schemeClr val="bg2">
                    <a:lumMod val="25000"/>
                  </a:schemeClr>
                </a:solidFill>
                <a:latin typeface="楷体" panose="02010609060101010101" pitchFamily="49" charset="-122"/>
                <a:ea typeface="楷体" panose="02010609060101010101" pitchFamily="49" charset="-122"/>
              </a:rPr>
              <a:t>自省也。” </a:t>
            </a:r>
            <a:endParaRPr kumimoji="1" lang="en-US" altLang="zh-CN" sz="24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里仁</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endParaRPr kumimoji="1" lang="zh-CN" altLang="en-US" sz="20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从学习的方法和心态的角度，点明人要虚心学习，以人为鉴，取长补短。</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通过辩证的分析对待“贤”与“不贤”的态度与做法，点明了人不断前进的方法。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5" end="5"/>
                                            </p:txEl>
                                          </p:spTgt>
                                        </p:tgtEl>
                                        <p:attrNameLst>
                                          <p:attrName>style.visibility</p:attrName>
                                        </p:attrNameLst>
                                      </p:cBhvr>
                                      <p:to>
                                        <p:strVal val="visible"/>
                                      </p:to>
                                    </p:set>
                                    <p:animEffect transition="in" filter="wipe(down)">
                                      <p:cBhvr>
                                        <p:cTn id="14" dur="500"/>
                                        <p:tgtEl>
                                          <p:spTgt spid="2">
                                            <p:txEl>
                                              <p:pRg st="5" end="5"/>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animEffect transition="in" filter="wipe(down)">
                                      <p:cBhvr>
                                        <p:cTn id="19"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27279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530087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研读第六章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质</a:t>
            </a:r>
            <a:r>
              <a:rPr kumimoji="1" lang="zh-CN" altLang="en-US" sz="2400">
                <a:solidFill>
                  <a:schemeClr val="bg2">
                    <a:lumMod val="25000"/>
                  </a:schemeClr>
                </a:solidFill>
                <a:latin typeface="楷体" panose="02010609060101010101" pitchFamily="49" charset="-122"/>
                <a:ea typeface="楷体" panose="02010609060101010101" pitchFamily="49" charset="-122"/>
              </a:rPr>
              <a:t>胜</a:t>
            </a:r>
            <a:r>
              <a:rPr kumimoji="1" lang="zh-CN" altLang="en-US" sz="2400" b="1">
                <a:solidFill>
                  <a:srgbClr val="C00000"/>
                </a:solidFill>
                <a:latin typeface="楷体" panose="02010609060101010101" pitchFamily="49" charset="-122"/>
                <a:ea typeface="楷体" panose="02010609060101010101" pitchFamily="49" charset="-122"/>
              </a:rPr>
              <a:t>文</a:t>
            </a:r>
            <a:r>
              <a:rPr kumimoji="1" lang="zh-CN" altLang="en-US" sz="2400">
                <a:solidFill>
                  <a:schemeClr val="bg2">
                    <a:lumMod val="25000"/>
                  </a:schemeClr>
                </a:solidFill>
                <a:latin typeface="楷体" panose="02010609060101010101" pitchFamily="49" charset="-122"/>
                <a:ea typeface="楷体" panose="02010609060101010101" pitchFamily="49" charset="-122"/>
              </a:rPr>
              <a:t>则</a:t>
            </a:r>
            <a:r>
              <a:rPr kumimoji="1" lang="zh-CN" altLang="en-US" sz="2400" b="1">
                <a:solidFill>
                  <a:srgbClr val="C00000"/>
                </a:solidFill>
                <a:latin typeface="楷体" panose="02010609060101010101" pitchFamily="49" charset="-122"/>
                <a:ea typeface="楷体" panose="02010609060101010101" pitchFamily="49" charset="-122"/>
              </a:rPr>
              <a:t>野</a:t>
            </a:r>
            <a:r>
              <a:rPr kumimoji="1" lang="zh-CN" altLang="en-US" sz="2400">
                <a:solidFill>
                  <a:schemeClr val="bg2">
                    <a:lumMod val="25000"/>
                  </a:schemeClr>
                </a:solidFill>
                <a:latin typeface="楷体" panose="02010609060101010101" pitchFamily="49" charset="-122"/>
                <a:ea typeface="楷体" panose="02010609060101010101" pitchFamily="49" charset="-122"/>
              </a:rPr>
              <a:t>，文胜质则</a:t>
            </a:r>
            <a:r>
              <a:rPr kumimoji="1" lang="zh-CN" altLang="en-US" sz="2400" b="1">
                <a:solidFill>
                  <a:srgbClr val="C00000"/>
                </a:solidFill>
                <a:latin typeface="楷体" panose="02010609060101010101" pitchFamily="49" charset="-122"/>
                <a:ea typeface="楷体" panose="02010609060101010101" pitchFamily="49" charset="-122"/>
              </a:rPr>
              <a:t>史</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文质彬彬</a:t>
            </a:r>
            <a:r>
              <a:rPr kumimoji="1" lang="zh-CN" altLang="en-US" sz="2400">
                <a:solidFill>
                  <a:schemeClr val="bg2">
                    <a:lumMod val="25000"/>
                  </a:schemeClr>
                </a:solidFill>
                <a:latin typeface="楷体" panose="02010609060101010101" pitchFamily="49" charset="-122"/>
                <a:ea typeface="楷体" panose="02010609060101010101" pitchFamily="49" charset="-122"/>
              </a:rPr>
              <a:t>，然后君子。” （</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雍也</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①质：</a:t>
            </a:r>
            <a:r>
              <a:rPr kumimoji="1" lang="zh-CN" altLang="en-US" sz="2000">
                <a:solidFill>
                  <a:srgbClr val="C00000"/>
                </a:solidFill>
                <a:latin typeface="微软雅黑" panose="020B0503020204020204" pitchFamily="34" charset="-122"/>
                <a:ea typeface="微软雅黑" panose="020B0503020204020204" pitchFamily="34" charset="-122"/>
              </a:rPr>
              <a:t>质朴、朴实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②文：</a:t>
            </a:r>
            <a:r>
              <a:rPr kumimoji="1" lang="zh-CN" altLang="en-US" sz="2000">
                <a:solidFill>
                  <a:srgbClr val="C00000"/>
                </a:solidFill>
                <a:latin typeface="微软雅黑" panose="020B0503020204020204" pitchFamily="34" charset="-122"/>
                <a:ea typeface="微软雅黑" panose="020B0503020204020204" pitchFamily="34" charset="-122"/>
              </a:rPr>
              <a:t>华美、文采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③野：</a:t>
            </a:r>
            <a:r>
              <a:rPr kumimoji="1" lang="zh-CN" altLang="en-US" sz="2000">
                <a:solidFill>
                  <a:srgbClr val="C00000"/>
                </a:solidFill>
                <a:latin typeface="微软雅黑" panose="020B0503020204020204" pitchFamily="34" charset="-122"/>
                <a:ea typeface="微软雅黑" panose="020B0503020204020204" pitchFamily="34" charset="-122"/>
              </a:rPr>
              <a:t>粗野、鄙俗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④史：</a:t>
            </a:r>
            <a:r>
              <a:rPr kumimoji="1" lang="zh-CN" altLang="en-US" sz="2000">
                <a:solidFill>
                  <a:srgbClr val="C00000"/>
                </a:solidFill>
                <a:latin typeface="微软雅黑" panose="020B0503020204020204" pitchFamily="34" charset="-122"/>
                <a:ea typeface="微软雅黑" panose="020B0503020204020204" pitchFamily="34" charset="-122"/>
              </a:rPr>
              <a:t>虚饰，浮夸</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⑤为质彬彬：</a:t>
            </a:r>
            <a:r>
              <a:rPr kumimoji="1" lang="zh-CN" altLang="en-US" sz="2000">
                <a:solidFill>
                  <a:srgbClr val="C00000"/>
                </a:solidFill>
                <a:latin typeface="微软雅黑" panose="020B0503020204020204" pitchFamily="34" charset="-122"/>
                <a:ea typeface="微软雅黑" panose="020B0503020204020204" pitchFamily="34" charset="-122"/>
              </a:rPr>
              <a:t>文质兼备、配合适当的样子</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释义：质朴（内容）胜过文采（形式），就会显得粗野简陋；文采胜过质朴，就会显得浮华虚夸。只有文采和质朴配合适当，那才是君子。</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wipe(left)">
                                      <p:cBhvr>
                                        <p:cTn id="34" dur="500"/>
                                        <p:tgtEl>
                                          <p:spTgt spid="2">
                                            <p:txEl>
                                              <p:pRg st="7" end="7"/>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wipe(left)">
                                      <p:cBhvr>
                                        <p:cTn id="39"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22199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1009388"/>
            <a:ext cx="8372606" cy="483921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研读第六章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质</a:t>
            </a:r>
            <a:r>
              <a:rPr kumimoji="1" lang="zh-CN" altLang="en-US" sz="2400">
                <a:solidFill>
                  <a:schemeClr val="bg2">
                    <a:lumMod val="25000"/>
                  </a:schemeClr>
                </a:solidFill>
                <a:latin typeface="楷体" panose="02010609060101010101" pitchFamily="49" charset="-122"/>
                <a:ea typeface="楷体" panose="02010609060101010101" pitchFamily="49" charset="-122"/>
              </a:rPr>
              <a:t>胜</a:t>
            </a:r>
            <a:r>
              <a:rPr kumimoji="1" lang="zh-CN" altLang="en-US" sz="2400" b="1">
                <a:solidFill>
                  <a:srgbClr val="C00000"/>
                </a:solidFill>
                <a:latin typeface="楷体" panose="02010609060101010101" pitchFamily="49" charset="-122"/>
                <a:ea typeface="楷体" panose="02010609060101010101" pitchFamily="49" charset="-122"/>
              </a:rPr>
              <a:t>文</a:t>
            </a:r>
            <a:r>
              <a:rPr kumimoji="1" lang="zh-CN" altLang="en-US" sz="2400">
                <a:solidFill>
                  <a:schemeClr val="bg2">
                    <a:lumMod val="25000"/>
                  </a:schemeClr>
                </a:solidFill>
                <a:latin typeface="楷体" panose="02010609060101010101" pitchFamily="49" charset="-122"/>
                <a:ea typeface="楷体" panose="02010609060101010101" pitchFamily="49" charset="-122"/>
              </a:rPr>
              <a:t>则</a:t>
            </a:r>
            <a:r>
              <a:rPr kumimoji="1" lang="zh-CN" altLang="en-US" sz="2400" b="1">
                <a:solidFill>
                  <a:srgbClr val="C00000"/>
                </a:solidFill>
                <a:latin typeface="楷体" panose="02010609060101010101" pitchFamily="49" charset="-122"/>
                <a:ea typeface="楷体" panose="02010609060101010101" pitchFamily="49" charset="-122"/>
              </a:rPr>
              <a:t>野</a:t>
            </a:r>
            <a:r>
              <a:rPr kumimoji="1" lang="zh-CN" altLang="en-US" sz="2400">
                <a:solidFill>
                  <a:schemeClr val="bg2">
                    <a:lumMod val="25000"/>
                  </a:schemeClr>
                </a:solidFill>
                <a:latin typeface="楷体" panose="02010609060101010101" pitchFamily="49" charset="-122"/>
                <a:ea typeface="楷体" panose="02010609060101010101" pitchFamily="49" charset="-122"/>
              </a:rPr>
              <a:t>，文胜质则</a:t>
            </a:r>
            <a:r>
              <a:rPr kumimoji="1" lang="zh-CN" altLang="en-US" sz="2400" b="1">
                <a:solidFill>
                  <a:srgbClr val="C00000"/>
                </a:solidFill>
                <a:latin typeface="楷体" panose="02010609060101010101" pitchFamily="49" charset="-122"/>
                <a:ea typeface="楷体" panose="02010609060101010101" pitchFamily="49" charset="-122"/>
              </a:rPr>
              <a:t>史</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文质彬彬</a:t>
            </a:r>
            <a:r>
              <a:rPr kumimoji="1" lang="zh-CN" altLang="en-US" sz="2400">
                <a:solidFill>
                  <a:schemeClr val="bg2">
                    <a:lumMod val="25000"/>
                  </a:schemeClr>
                </a:solidFill>
                <a:latin typeface="楷体" panose="02010609060101010101" pitchFamily="49" charset="-122"/>
                <a:ea typeface="楷体" panose="02010609060101010101" pitchFamily="49" charset="-122"/>
              </a:rPr>
              <a:t>，然后君子。” （</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雍也</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从“文”与“史”在君子成才过程中的辩证关系的角度出发，点明文质不可以相胜，就是指它们要均衡，哪个都不能够过多。君子就是要做到“文”与“史”的平衡。</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明确清晰，言简意赅。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22179" y="214135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926263"/>
            <a:ext cx="8372606" cy="483921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7】</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研读第七章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曾子曰：“</a:t>
            </a:r>
            <a:r>
              <a:rPr kumimoji="1" lang="zh-CN" altLang="en-US" sz="2400" b="1">
                <a:solidFill>
                  <a:srgbClr val="C00000"/>
                </a:solidFill>
                <a:latin typeface="楷体" panose="02010609060101010101" pitchFamily="49" charset="-122"/>
                <a:ea typeface="楷体" panose="02010609060101010101" pitchFamily="49" charset="-122"/>
              </a:rPr>
              <a:t>士</a:t>
            </a:r>
            <a:r>
              <a:rPr kumimoji="1" lang="zh-CN" altLang="en-US" sz="2400">
                <a:solidFill>
                  <a:schemeClr val="bg2">
                    <a:lumMod val="25000"/>
                  </a:schemeClr>
                </a:solidFill>
                <a:latin typeface="楷体" panose="02010609060101010101" pitchFamily="49" charset="-122"/>
                <a:ea typeface="楷体" panose="02010609060101010101" pitchFamily="49" charset="-122"/>
              </a:rPr>
              <a:t>不可以不</a:t>
            </a:r>
            <a:r>
              <a:rPr kumimoji="1" lang="zh-CN" altLang="en-US" sz="2400" b="1">
                <a:solidFill>
                  <a:srgbClr val="C00000"/>
                </a:solidFill>
                <a:latin typeface="楷体" panose="02010609060101010101" pitchFamily="49" charset="-122"/>
                <a:ea typeface="楷体" panose="02010609060101010101" pitchFamily="49" charset="-122"/>
              </a:rPr>
              <a:t>弘毅</a:t>
            </a:r>
            <a:r>
              <a:rPr kumimoji="1" lang="zh-CN" altLang="en-US" sz="2400">
                <a:solidFill>
                  <a:schemeClr val="bg2">
                    <a:lumMod val="25000"/>
                  </a:schemeClr>
                </a:solidFill>
                <a:latin typeface="楷体" panose="02010609060101010101" pitchFamily="49" charset="-122"/>
                <a:ea typeface="楷体" panose="02010609060101010101" pitchFamily="49" charset="-122"/>
              </a:rPr>
              <a:t>，任重而道远。仁以为己任，不亦重乎？死而后</a:t>
            </a:r>
            <a:r>
              <a:rPr kumimoji="1" lang="zh-CN" altLang="en-US" sz="2400" b="1">
                <a:solidFill>
                  <a:srgbClr val="C00000"/>
                </a:solidFill>
                <a:latin typeface="楷体" panose="02010609060101010101" pitchFamily="49" charset="-122"/>
                <a:ea typeface="楷体" panose="02010609060101010101" pitchFamily="49" charset="-122"/>
              </a:rPr>
              <a:t>已</a:t>
            </a:r>
            <a:r>
              <a:rPr kumimoji="1" lang="zh-CN" altLang="en-US" sz="2400">
                <a:solidFill>
                  <a:schemeClr val="bg2">
                    <a:lumMod val="25000"/>
                  </a:schemeClr>
                </a:solidFill>
                <a:latin typeface="楷体" panose="02010609060101010101" pitchFamily="49" charset="-122"/>
                <a:ea typeface="楷体" panose="02010609060101010101" pitchFamily="49" charset="-122"/>
              </a:rPr>
              <a:t>，不亦远乎？”（</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泰伯</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endParaRPr kumimoji="1" lang="zh-CN" altLang="en-US" sz="20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①士：</a:t>
            </a:r>
            <a:r>
              <a:rPr kumimoji="1" lang="zh-CN" altLang="en-US" sz="2000">
                <a:solidFill>
                  <a:srgbClr val="C00000"/>
                </a:solidFill>
                <a:latin typeface="微软雅黑" panose="020B0503020204020204" pitchFamily="34" charset="-122"/>
                <a:ea typeface="微软雅黑" panose="020B0503020204020204" pitchFamily="34" charset="-122"/>
              </a:rPr>
              <a:t>读书人。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②弘毅：</a:t>
            </a:r>
            <a:r>
              <a:rPr kumimoji="1" lang="zh-CN" altLang="en-US" sz="2000">
                <a:solidFill>
                  <a:srgbClr val="C00000"/>
                </a:solidFill>
                <a:latin typeface="微软雅黑" panose="020B0503020204020204" pitchFamily="34" charset="-122"/>
                <a:ea typeface="微软雅黑" panose="020B0503020204020204" pitchFamily="34" charset="-122"/>
              </a:rPr>
              <a:t>志向远大，意志坚强。弘，广大。毅，坚强，刚毅。</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③已：</a:t>
            </a:r>
            <a:r>
              <a:rPr kumimoji="1" lang="zh-CN" altLang="en-US" sz="2000">
                <a:solidFill>
                  <a:srgbClr val="C00000"/>
                </a:solidFill>
                <a:latin typeface="微软雅黑" panose="020B0503020204020204" pitchFamily="34" charset="-122"/>
                <a:ea typeface="微软雅黑" panose="020B0503020204020204" pitchFamily="34" charset="-122"/>
              </a:rPr>
              <a:t>停止。</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释义：有抱负的人不可以不胸怀宽广，意志坚定，因为他肩负着重大的使命（或责任），路途又很遥远。把实现‘仁’的理想看作自己的使命，不也很重大吗？直到死才停止，这不也是很遥远吗？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2" name="文本框 1"/>
          <p:cNvSpPr txBox="1"/>
          <p:nvPr/>
        </p:nvSpPr>
        <p:spPr>
          <a:xfrm>
            <a:off x="965676" y="1865585"/>
            <a:ext cx="10711661"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400">
                <a:solidFill>
                  <a:schemeClr val="tx1">
                    <a:lumMod val="65000"/>
                    <a:lumOff val="35000"/>
                  </a:schemeClr>
                </a:solidFill>
                <a:latin typeface="微软雅黑" panose="020B0503020204020204" pitchFamily="34" charset="-122"/>
                <a:ea typeface="微软雅黑" panose="020B0503020204020204" pitchFamily="34" charset="-122"/>
              </a:rPr>
              <a:t>了解作者孔子及《论语》，全面了解孔子的思想主张。</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2400">
                <a:solidFill>
                  <a:schemeClr val="tx1">
                    <a:lumMod val="65000"/>
                    <a:lumOff val="35000"/>
                  </a:schemeClr>
                </a:solidFill>
                <a:latin typeface="微软雅黑" panose="020B0503020204020204" pitchFamily="34" charset="-122"/>
                <a:ea typeface="微软雅黑" panose="020B0503020204020204" pitchFamily="34" charset="-122"/>
              </a:rPr>
              <a:t>掌握常用的文言实词</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400">
                <a:solidFill>
                  <a:schemeClr val="tx1">
                    <a:lumMod val="65000"/>
                    <a:lumOff val="35000"/>
                  </a:schemeClr>
                </a:solidFill>
                <a:latin typeface="微软雅黑" panose="020B0503020204020204" pitchFamily="34" charset="-122"/>
                <a:ea typeface="微软雅黑" panose="020B0503020204020204" pitchFamily="34" charset="-122"/>
              </a:rPr>
              <a:t>能用现代汉语翻译课文</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400">
                <a:solidFill>
                  <a:schemeClr val="tx1">
                    <a:lumMod val="65000"/>
                    <a:lumOff val="35000"/>
                  </a:schemeClr>
                </a:solidFill>
                <a:latin typeface="微软雅黑" panose="020B0503020204020204" pitchFamily="34" charset="-122"/>
                <a:ea typeface="微软雅黑" panose="020B0503020204020204" pitchFamily="34" charset="-122"/>
              </a:rPr>
              <a:t>理解课文思想内容并背诵课文。</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zh-CN" sz="2400">
                <a:solidFill>
                  <a:schemeClr val="tx1">
                    <a:lumMod val="65000"/>
                    <a:lumOff val="35000"/>
                  </a:schemeClr>
                </a:solidFill>
                <a:latin typeface="微软雅黑" panose="020B0503020204020204" pitchFamily="34" charset="-122"/>
                <a:ea typeface="微软雅黑" panose="020B0503020204020204" pitchFamily="34" charset="-122"/>
              </a:rPr>
              <a:t>提升思想品德修养水平，在传统文化的熏陶中树立正确的人生观，提高为人处世的思想修养。</a:t>
            </a:r>
          </a:p>
        </p:txBody>
      </p:sp>
      <p:grpSp>
        <p:nvGrpSpPr>
          <p:cNvPr id="17" name="组合 16"/>
          <p:cNvGrpSpPr/>
          <p:nvPr/>
        </p:nvGrpSpPr>
        <p:grpSpPr>
          <a:xfrm>
            <a:off x="5269840" y="570199"/>
            <a:ext cx="1450072" cy="629194"/>
            <a:chOff x="4820991" y="570199"/>
            <a:chExt cx="1450072" cy="629194"/>
          </a:xfrm>
        </p:grpSpPr>
        <p:sp>
          <p:nvSpPr>
            <p:cNvPr id="18" name="矩形 17"/>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素养目标</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60584" y="221120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85844" y="926263"/>
            <a:ext cx="8372606" cy="576254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7】</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研读第七章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曾子曰：“</a:t>
            </a:r>
            <a:r>
              <a:rPr kumimoji="1" lang="zh-CN" altLang="en-US" sz="2400" b="1">
                <a:solidFill>
                  <a:srgbClr val="C00000"/>
                </a:solidFill>
                <a:latin typeface="楷体" panose="02010609060101010101" pitchFamily="49" charset="-122"/>
                <a:ea typeface="楷体" panose="02010609060101010101" pitchFamily="49" charset="-122"/>
              </a:rPr>
              <a:t>士</a:t>
            </a:r>
            <a:r>
              <a:rPr kumimoji="1" lang="zh-CN" altLang="en-US" sz="2400">
                <a:solidFill>
                  <a:schemeClr val="bg2">
                    <a:lumMod val="25000"/>
                  </a:schemeClr>
                </a:solidFill>
                <a:latin typeface="楷体" panose="02010609060101010101" pitchFamily="49" charset="-122"/>
                <a:ea typeface="楷体" panose="02010609060101010101" pitchFamily="49" charset="-122"/>
              </a:rPr>
              <a:t>不可以不</a:t>
            </a:r>
            <a:r>
              <a:rPr kumimoji="1" lang="zh-CN" altLang="en-US" sz="2400" b="1">
                <a:solidFill>
                  <a:srgbClr val="C00000"/>
                </a:solidFill>
                <a:latin typeface="楷体" panose="02010609060101010101" pitchFamily="49" charset="-122"/>
                <a:ea typeface="楷体" panose="02010609060101010101" pitchFamily="49" charset="-122"/>
              </a:rPr>
              <a:t>弘毅</a:t>
            </a:r>
            <a:r>
              <a:rPr kumimoji="1" lang="zh-CN" altLang="en-US" sz="2400">
                <a:solidFill>
                  <a:schemeClr val="bg2">
                    <a:lumMod val="25000"/>
                  </a:schemeClr>
                </a:solidFill>
                <a:latin typeface="楷体" panose="02010609060101010101" pitchFamily="49" charset="-122"/>
                <a:ea typeface="楷体" panose="02010609060101010101" pitchFamily="49" charset="-122"/>
              </a:rPr>
              <a:t>，任重而道远。仁以为己任，不亦重乎？死而后</a:t>
            </a:r>
            <a:r>
              <a:rPr kumimoji="1" lang="zh-CN" altLang="en-US" sz="2400" b="1">
                <a:solidFill>
                  <a:srgbClr val="C00000"/>
                </a:solidFill>
                <a:latin typeface="楷体" panose="02010609060101010101" pitchFamily="49" charset="-122"/>
                <a:ea typeface="楷体" panose="02010609060101010101" pitchFamily="49" charset="-122"/>
              </a:rPr>
              <a:t>已</a:t>
            </a:r>
            <a:r>
              <a:rPr kumimoji="1" lang="zh-CN" altLang="en-US" sz="2400">
                <a:solidFill>
                  <a:schemeClr val="bg2">
                    <a:lumMod val="25000"/>
                  </a:schemeClr>
                </a:solidFill>
                <a:latin typeface="楷体" panose="02010609060101010101" pitchFamily="49" charset="-122"/>
                <a:ea typeface="楷体" panose="02010609060101010101" pitchFamily="49" charset="-122"/>
              </a:rPr>
              <a:t>，不亦远乎？”（</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泰伯</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endParaRPr kumimoji="1" lang="zh-CN" altLang="en-US" sz="2000">
              <a:solidFill>
                <a:schemeClr val="bg2">
                  <a:lumMod val="25000"/>
                </a:schemeClr>
              </a:solidFill>
              <a:latin typeface="楷体" panose="02010609060101010101" pitchFamily="49" charset="-122"/>
              <a:ea typeface="楷体" panose="02010609060101010101" pitchFamily="49"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精神状态的角度出发，点明读书人应该具备刚毅的品格，因为只有具备了这种品格才可以接受重任，才能够不不半途而废，才可以实现自己的理想。而“仁”应该是读书人毕生追求的目标。实现仁道是漫长而艰巨的。作为一个有理想、有抱负的人，应当勇于担当时代的重任，坚毅刚强，戮力奋斗。</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运用双重否定和反问句的形式，增强语气。</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81844" y="242392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576254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8】</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研读第八章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譬</a:t>
            </a:r>
            <a:r>
              <a:rPr kumimoji="1" lang="zh-CN" altLang="en-US" sz="2400">
                <a:solidFill>
                  <a:schemeClr val="bg2">
                    <a:lumMod val="25000"/>
                  </a:schemeClr>
                </a:solidFill>
                <a:latin typeface="楷体" panose="02010609060101010101" pitchFamily="49" charset="-122"/>
                <a:ea typeface="楷体" panose="02010609060101010101" pitchFamily="49" charset="-122"/>
              </a:rPr>
              <a:t>如为山，未成一</a:t>
            </a:r>
            <a:r>
              <a:rPr kumimoji="1" lang="zh-CN" altLang="en-US" sz="2400" b="1">
                <a:solidFill>
                  <a:srgbClr val="C00000"/>
                </a:solidFill>
                <a:latin typeface="楷体" panose="02010609060101010101" pitchFamily="49" charset="-122"/>
                <a:ea typeface="楷体" panose="02010609060101010101" pitchFamily="49" charset="-122"/>
              </a:rPr>
              <a:t>篑</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止</a:t>
            </a:r>
            <a:r>
              <a:rPr kumimoji="1" lang="zh-CN" altLang="en-US" sz="2400">
                <a:solidFill>
                  <a:schemeClr val="bg2">
                    <a:lumMod val="25000"/>
                  </a:schemeClr>
                </a:solidFill>
                <a:latin typeface="楷体" panose="02010609060101010101" pitchFamily="49" charset="-122"/>
                <a:ea typeface="楷体" panose="02010609060101010101" pitchFamily="49" charset="-122"/>
              </a:rPr>
              <a:t>，吾止也。譬如</a:t>
            </a:r>
            <a:r>
              <a:rPr kumimoji="1" lang="zh-CN" altLang="en-US" sz="2400" b="1">
                <a:solidFill>
                  <a:srgbClr val="C00000"/>
                </a:solidFill>
                <a:latin typeface="楷体" panose="02010609060101010101" pitchFamily="49" charset="-122"/>
                <a:ea typeface="楷体" panose="02010609060101010101" pitchFamily="49" charset="-122"/>
              </a:rPr>
              <a:t>平地</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虽</a:t>
            </a:r>
            <a:r>
              <a:rPr kumimoji="1" lang="zh-CN" altLang="en-US" sz="2400">
                <a:solidFill>
                  <a:schemeClr val="bg2">
                    <a:lumMod val="25000"/>
                  </a:schemeClr>
                </a:solidFill>
                <a:latin typeface="楷体" panose="02010609060101010101" pitchFamily="49" charset="-122"/>
                <a:ea typeface="楷体" panose="02010609060101010101" pitchFamily="49" charset="-122"/>
              </a:rPr>
              <a:t>覆一篑，进，吾往也。”（</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子罕</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①譬：</a:t>
            </a:r>
            <a:r>
              <a:rPr kumimoji="1" lang="zh-CN" altLang="en-US" sz="2000">
                <a:solidFill>
                  <a:srgbClr val="C00000"/>
                </a:solidFill>
                <a:latin typeface="微软雅黑" panose="020B0503020204020204" pitchFamily="34" charset="-122"/>
                <a:ea typeface="微软雅黑" panose="020B0503020204020204" pitchFamily="34" charset="-122"/>
              </a:rPr>
              <a:t>比喻，比方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②篑：</a:t>
            </a:r>
            <a:r>
              <a:rPr kumimoji="1" lang="zh-CN" altLang="en-US" sz="2000">
                <a:solidFill>
                  <a:srgbClr val="C00000"/>
                </a:solidFill>
                <a:latin typeface="微软雅黑" panose="020B0503020204020204" pitchFamily="34" charset="-122"/>
                <a:ea typeface="微软雅黑" panose="020B0503020204020204" pitchFamily="34" charset="-122"/>
              </a:rPr>
              <a:t>盛土的筐子。</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③止：</a:t>
            </a:r>
            <a:r>
              <a:rPr kumimoji="1" lang="zh-CN" altLang="en-US" sz="2000">
                <a:solidFill>
                  <a:srgbClr val="C00000"/>
                </a:solidFill>
                <a:latin typeface="微软雅黑" panose="020B0503020204020204" pitchFamily="34" charset="-122"/>
                <a:ea typeface="微软雅黑" panose="020B0503020204020204" pitchFamily="34" charset="-122"/>
              </a:rPr>
              <a:t>停下来       </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④平地：</a:t>
            </a:r>
            <a:r>
              <a:rPr kumimoji="1" lang="zh-CN" altLang="en-US" sz="2000">
                <a:solidFill>
                  <a:srgbClr val="C00000"/>
                </a:solidFill>
                <a:latin typeface="微软雅黑" panose="020B0503020204020204" pitchFamily="34" charset="-122"/>
                <a:ea typeface="微软雅黑" panose="020B0503020204020204" pitchFamily="34" charset="-122"/>
              </a:rPr>
              <a:t>填平洼地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⑤虽，古义：</a:t>
            </a:r>
            <a:r>
              <a:rPr kumimoji="1" lang="zh-CN" altLang="en-US" sz="2000">
                <a:solidFill>
                  <a:srgbClr val="C00000"/>
                </a:solidFill>
                <a:latin typeface="微软雅黑" panose="020B0503020204020204" pitchFamily="34" charset="-122"/>
                <a:ea typeface="微软雅黑" panose="020B0503020204020204" pitchFamily="34" charset="-122"/>
              </a:rPr>
              <a:t>即使；</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今义</a:t>
            </a:r>
            <a:r>
              <a:rPr kumimoji="1" lang="zh-CN" altLang="en-US" sz="2000">
                <a:solidFill>
                  <a:srgbClr val="C00000"/>
                </a:solidFill>
                <a:latin typeface="微软雅黑" panose="020B0503020204020204" pitchFamily="34" charset="-122"/>
                <a:ea typeface="微软雅黑" panose="020B0503020204020204" pitchFamily="34" charset="-122"/>
              </a:rPr>
              <a:t>：虽然。</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释义：孔子说：“好比堆土成山，只差一筐土就完成了，这时停下来，是我自己要停下来的。又好比平整土地，虽然只倒下一筐土，如果决心继续，还是要自己去干的。”</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wipe(left)">
                                      <p:cBhvr>
                                        <p:cTn id="34" dur="500"/>
                                        <p:tgtEl>
                                          <p:spTgt spid="2">
                                            <p:txEl>
                                              <p:pRg st="7" end="7"/>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wipe(left)">
                                      <p:cBhvr>
                                        <p:cTn id="39"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194005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437754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8】</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研读第八章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b="1">
                <a:solidFill>
                  <a:srgbClr val="C00000"/>
                </a:solidFill>
                <a:latin typeface="楷体" panose="02010609060101010101" pitchFamily="49" charset="-122"/>
                <a:ea typeface="楷体" panose="02010609060101010101" pitchFamily="49" charset="-122"/>
              </a:rPr>
              <a:t>譬</a:t>
            </a:r>
            <a:r>
              <a:rPr kumimoji="1" lang="zh-CN" altLang="en-US" sz="2400">
                <a:solidFill>
                  <a:schemeClr val="bg2">
                    <a:lumMod val="25000"/>
                  </a:schemeClr>
                </a:solidFill>
                <a:latin typeface="楷体" panose="02010609060101010101" pitchFamily="49" charset="-122"/>
                <a:ea typeface="楷体" panose="02010609060101010101" pitchFamily="49" charset="-122"/>
              </a:rPr>
              <a:t>如为山，未成一</a:t>
            </a:r>
            <a:r>
              <a:rPr kumimoji="1" lang="zh-CN" altLang="en-US" sz="2400" b="1">
                <a:solidFill>
                  <a:srgbClr val="C00000"/>
                </a:solidFill>
                <a:latin typeface="楷体" panose="02010609060101010101" pitchFamily="49" charset="-122"/>
                <a:ea typeface="楷体" panose="02010609060101010101" pitchFamily="49" charset="-122"/>
              </a:rPr>
              <a:t>篑</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止</a:t>
            </a:r>
            <a:r>
              <a:rPr kumimoji="1" lang="zh-CN" altLang="en-US" sz="2400">
                <a:solidFill>
                  <a:schemeClr val="bg2">
                    <a:lumMod val="25000"/>
                  </a:schemeClr>
                </a:solidFill>
                <a:latin typeface="楷体" panose="02010609060101010101" pitchFamily="49" charset="-122"/>
                <a:ea typeface="楷体" panose="02010609060101010101" pitchFamily="49" charset="-122"/>
              </a:rPr>
              <a:t>，吾止也。譬如</a:t>
            </a:r>
            <a:r>
              <a:rPr kumimoji="1" lang="zh-CN" altLang="en-US" sz="2400" b="1">
                <a:solidFill>
                  <a:srgbClr val="C00000"/>
                </a:solidFill>
                <a:latin typeface="楷体" panose="02010609060101010101" pitchFamily="49" charset="-122"/>
                <a:ea typeface="楷体" panose="02010609060101010101" pitchFamily="49" charset="-122"/>
              </a:rPr>
              <a:t>平地</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虽</a:t>
            </a:r>
            <a:r>
              <a:rPr kumimoji="1" lang="zh-CN" altLang="en-US" sz="2400">
                <a:solidFill>
                  <a:schemeClr val="bg2">
                    <a:lumMod val="25000"/>
                  </a:schemeClr>
                </a:solidFill>
                <a:latin typeface="楷体" panose="02010609060101010101" pitchFamily="49" charset="-122"/>
                <a:ea typeface="楷体" panose="02010609060101010101" pitchFamily="49" charset="-122"/>
              </a:rPr>
              <a:t>覆一篑，进，吾往也。”（</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子罕</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从人的主观性的角度出发，强调不论做事还是为人，贵在持之以恒，功亏一篑也好，持之以恒也罢，关键都在于自己。</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运用比喻和散句，说理生动自然。</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71049" y="229248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345421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9】</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研读第九章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a:solidFill>
                  <a:srgbClr val="C00000"/>
                </a:solidFill>
                <a:latin typeface="楷体" panose="02010609060101010101" pitchFamily="49" charset="-122"/>
                <a:ea typeface="楷体" panose="02010609060101010101" pitchFamily="49" charset="-122"/>
              </a:rPr>
              <a:t>知者</a:t>
            </a:r>
            <a:r>
              <a:rPr kumimoji="1" lang="zh-CN" altLang="en-US" sz="2400">
                <a:solidFill>
                  <a:schemeClr val="bg2">
                    <a:lumMod val="25000"/>
                  </a:schemeClr>
                </a:solidFill>
                <a:latin typeface="楷体" panose="02010609060101010101" pitchFamily="49" charset="-122"/>
                <a:ea typeface="楷体" panose="02010609060101010101" pitchFamily="49" charset="-122"/>
              </a:rPr>
              <a:t>不惑，仁者不忧，勇者不惧。” （</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子罕</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①知：</a:t>
            </a:r>
            <a:r>
              <a:rPr kumimoji="1" lang="zh-CN" altLang="en-US" sz="2000">
                <a:solidFill>
                  <a:srgbClr val="C00000"/>
                </a:solidFill>
                <a:latin typeface="微软雅黑" panose="020B0503020204020204" pitchFamily="34" charset="-122"/>
                <a:ea typeface="微软雅黑" panose="020B0503020204020204" pitchFamily="34" charset="-122"/>
              </a:rPr>
              <a:t>同“智”</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②者：</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的人</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释义：有智慧的人不会被迷惑，有仁德的人不会忧愁，勇敢的人无所畏惧。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215151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437754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9】</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研读第九章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子曰：“</a:t>
            </a:r>
            <a:r>
              <a:rPr kumimoji="1" lang="zh-CN" altLang="en-US" sz="2400">
                <a:solidFill>
                  <a:srgbClr val="C00000"/>
                </a:solidFill>
                <a:latin typeface="楷体" panose="02010609060101010101" pitchFamily="49" charset="-122"/>
                <a:ea typeface="楷体" panose="02010609060101010101" pitchFamily="49" charset="-122"/>
              </a:rPr>
              <a:t>知者</a:t>
            </a:r>
            <a:r>
              <a:rPr kumimoji="1" lang="zh-CN" altLang="en-US" sz="2400">
                <a:solidFill>
                  <a:schemeClr val="bg2">
                    <a:lumMod val="25000"/>
                  </a:schemeClr>
                </a:solidFill>
                <a:latin typeface="楷体" panose="02010609060101010101" pitchFamily="49" charset="-122"/>
                <a:ea typeface="楷体" panose="02010609060101010101" pitchFamily="49" charset="-122"/>
              </a:rPr>
              <a:t>不惑，仁者不忧，勇者不惧。” （</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子罕</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从“智、仁、勇”的道德范畴出发，点明一个人要达到完美的人格修养，智、仁、勇缺一不可。</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用否定和整句的形式，增强气势，简洁明确。</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201054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594720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10】</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颜渊问仁。子曰：“</a:t>
            </a:r>
            <a:r>
              <a:rPr kumimoji="1" lang="zh-CN" altLang="en-US" sz="2400" b="1">
                <a:solidFill>
                  <a:srgbClr val="C00000"/>
                </a:solidFill>
                <a:latin typeface="楷体" panose="02010609060101010101" pitchFamily="49" charset="-122"/>
                <a:ea typeface="楷体" panose="02010609060101010101" pitchFamily="49" charset="-122"/>
              </a:rPr>
              <a:t>克己复礼</a:t>
            </a:r>
            <a:r>
              <a:rPr kumimoji="1" lang="zh-CN" altLang="en-US" sz="2400">
                <a:solidFill>
                  <a:schemeClr val="bg2">
                    <a:lumMod val="25000"/>
                  </a:schemeClr>
                </a:solidFill>
                <a:latin typeface="楷体" panose="02010609060101010101" pitchFamily="49" charset="-122"/>
                <a:ea typeface="楷体" panose="02010609060101010101" pitchFamily="49" charset="-122"/>
              </a:rPr>
              <a:t>为仁。</a:t>
            </a:r>
            <a:r>
              <a:rPr kumimoji="1" lang="zh-CN" altLang="en-US" sz="2400" b="1">
                <a:solidFill>
                  <a:srgbClr val="C00000"/>
                </a:solidFill>
                <a:latin typeface="楷体" panose="02010609060101010101" pitchFamily="49" charset="-122"/>
                <a:ea typeface="楷体" panose="02010609060101010101" pitchFamily="49" charset="-122"/>
              </a:rPr>
              <a:t>一日</a:t>
            </a:r>
            <a:r>
              <a:rPr kumimoji="1" lang="zh-CN" altLang="en-US" sz="2400">
                <a:solidFill>
                  <a:schemeClr val="bg2">
                    <a:lumMod val="25000"/>
                  </a:schemeClr>
                </a:solidFill>
                <a:latin typeface="楷体" panose="02010609060101010101" pitchFamily="49" charset="-122"/>
                <a:ea typeface="楷体" panose="02010609060101010101" pitchFamily="49" charset="-122"/>
              </a:rPr>
              <a:t>克己复礼，天下</a:t>
            </a:r>
            <a:r>
              <a:rPr kumimoji="1" lang="zh-CN" altLang="en-US" sz="2400" b="1">
                <a:solidFill>
                  <a:srgbClr val="C00000"/>
                </a:solidFill>
                <a:latin typeface="楷体" panose="02010609060101010101" pitchFamily="49" charset="-122"/>
                <a:ea typeface="楷体" panose="02010609060101010101" pitchFamily="49" charset="-122"/>
              </a:rPr>
              <a:t>归</a:t>
            </a:r>
            <a:r>
              <a:rPr kumimoji="1" lang="zh-CN" altLang="en-US" sz="2400">
                <a:solidFill>
                  <a:schemeClr val="bg2">
                    <a:lumMod val="25000"/>
                  </a:schemeClr>
                </a:solidFill>
                <a:latin typeface="楷体" panose="02010609060101010101" pitchFamily="49" charset="-122"/>
                <a:ea typeface="楷体" panose="02010609060101010101" pitchFamily="49" charset="-122"/>
              </a:rPr>
              <a:t>仁焉。为仁由己，而由人乎哉？”颜渊曰：“请问其</a:t>
            </a:r>
            <a:r>
              <a:rPr kumimoji="1" lang="zh-CN" altLang="en-US" sz="2400" b="1">
                <a:solidFill>
                  <a:srgbClr val="C00000"/>
                </a:solidFill>
                <a:latin typeface="楷体" panose="02010609060101010101" pitchFamily="49" charset="-122"/>
                <a:ea typeface="楷体" panose="02010609060101010101" pitchFamily="49" charset="-122"/>
              </a:rPr>
              <a:t>目</a:t>
            </a:r>
            <a:r>
              <a:rPr kumimoji="1" lang="zh-CN" altLang="en-US" sz="2400">
                <a:solidFill>
                  <a:schemeClr val="bg2">
                    <a:lumMod val="25000"/>
                  </a:schemeClr>
                </a:solidFill>
                <a:latin typeface="楷体" panose="02010609060101010101" pitchFamily="49" charset="-122"/>
                <a:ea typeface="楷体" panose="02010609060101010101" pitchFamily="49" charset="-122"/>
              </a:rPr>
              <a:t>。”子曰：“非</a:t>
            </a:r>
            <a:r>
              <a:rPr kumimoji="1" lang="zh-CN" altLang="en-US" sz="2400" b="1">
                <a:solidFill>
                  <a:srgbClr val="C00000"/>
                </a:solidFill>
                <a:latin typeface="楷体" panose="02010609060101010101" pitchFamily="49" charset="-122"/>
                <a:ea typeface="楷体" panose="02010609060101010101" pitchFamily="49" charset="-122"/>
              </a:rPr>
              <a:t>礼</a:t>
            </a:r>
            <a:r>
              <a:rPr kumimoji="1" lang="zh-CN" altLang="en-US" sz="2400">
                <a:solidFill>
                  <a:schemeClr val="bg2">
                    <a:lumMod val="25000"/>
                  </a:schemeClr>
                </a:solidFill>
                <a:latin typeface="楷体" panose="02010609060101010101" pitchFamily="49" charset="-122"/>
                <a:ea typeface="楷体" panose="02010609060101010101" pitchFamily="49" charset="-122"/>
              </a:rPr>
              <a:t>勿视，非礼勿听，非礼勿言，非礼勿动。”颜渊曰：“回虽不敏，请</a:t>
            </a:r>
            <a:r>
              <a:rPr kumimoji="1" lang="zh-CN" altLang="en-US" sz="2400" b="1">
                <a:solidFill>
                  <a:srgbClr val="C00000"/>
                </a:solidFill>
                <a:latin typeface="楷体" panose="02010609060101010101" pitchFamily="49" charset="-122"/>
                <a:ea typeface="楷体" panose="02010609060101010101" pitchFamily="49" charset="-122"/>
              </a:rPr>
              <a:t>事</a:t>
            </a:r>
            <a:r>
              <a:rPr kumimoji="1" lang="zh-CN" altLang="en-US" sz="2400">
                <a:solidFill>
                  <a:schemeClr val="bg2">
                    <a:lumMod val="25000"/>
                  </a:schemeClr>
                </a:solidFill>
                <a:latin typeface="楷体" panose="02010609060101010101" pitchFamily="49" charset="-122"/>
                <a:ea typeface="楷体" panose="02010609060101010101" pitchFamily="49" charset="-122"/>
              </a:rPr>
              <a:t>斯语矣。”（</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颜渊</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①克己复礼：</a:t>
            </a:r>
            <a:r>
              <a:rPr kumimoji="1" lang="zh-CN" altLang="en-US" sz="2000">
                <a:solidFill>
                  <a:srgbClr val="C00000"/>
                </a:solidFill>
                <a:latin typeface="微软雅黑" panose="020B0503020204020204" pitchFamily="34" charset="-122"/>
                <a:ea typeface="微软雅黑" panose="020B0503020204020204" pitchFamily="34" charset="-122"/>
              </a:rPr>
              <a:t>约束自我，使言行归复于先王之礼。</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②一日：</a:t>
            </a:r>
            <a:r>
              <a:rPr kumimoji="1" lang="zh-CN" altLang="en-US" sz="2000">
                <a:solidFill>
                  <a:srgbClr val="C00000"/>
                </a:solidFill>
                <a:latin typeface="微软雅黑" panose="020B0503020204020204" pitchFamily="34" charset="-122"/>
                <a:ea typeface="微软雅黑" panose="020B0503020204020204" pitchFamily="34" charset="-122"/>
              </a:rPr>
              <a:t>一旦</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③归：</a:t>
            </a:r>
            <a:r>
              <a:rPr kumimoji="1" lang="zh-CN" altLang="en-US" sz="2000">
                <a:solidFill>
                  <a:srgbClr val="C00000"/>
                </a:solidFill>
                <a:latin typeface="微软雅黑" panose="020B0503020204020204" pitchFamily="34" charset="-122"/>
                <a:ea typeface="微软雅黑" panose="020B0503020204020204" pitchFamily="34" charset="-122"/>
              </a:rPr>
              <a:t>称赞，赞许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④目：</a:t>
            </a:r>
            <a:r>
              <a:rPr kumimoji="1" lang="zh-CN" altLang="en-US" sz="2000">
                <a:solidFill>
                  <a:srgbClr val="C00000"/>
                </a:solidFill>
                <a:latin typeface="微软雅黑" panose="020B0503020204020204" pitchFamily="34" charset="-122"/>
                <a:ea typeface="微软雅黑" panose="020B0503020204020204" pitchFamily="34" charset="-122"/>
              </a:rPr>
              <a:t>条目，细则 </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⑤礼：</a:t>
            </a:r>
            <a:r>
              <a:rPr kumimoji="1" lang="zh-CN" altLang="en-US" sz="2000">
                <a:solidFill>
                  <a:srgbClr val="C00000"/>
                </a:solidFill>
                <a:latin typeface="微软雅黑" panose="020B0503020204020204" pitchFamily="34" charset="-122"/>
                <a:ea typeface="微软雅黑" panose="020B0503020204020204" pitchFamily="34" charset="-122"/>
              </a:rPr>
              <a:t>名词作动词，合乎礼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⑥事：</a:t>
            </a:r>
            <a:r>
              <a:rPr kumimoji="1" lang="zh-CN" altLang="en-US" sz="2000">
                <a:solidFill>
                  <a:srgbClr val="C00000"/>
                </a:solidFill>
                <a:latin typeface="微软雅黑" panose="020B0503020204020204" pitchFamily="34" charset="-122"/>
                <a:ea typeface="微软雅黑" panose="020B0503020204020204" pitchFamily="34" charset="-122"/>
              </a:rPr>
              <a:t>实践，从事</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down)">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down)">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down)">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wipe(down)">
                                      <p:cBhvr>
                                        <p:cTn id="34" dur="500"/>
                                        <p:tgtEl>
                                          <p:spTgt spid="2">
                                            <p:txEl>
                                              <p:pRg st="7" end="7"/>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wipe(down)">
                                      <p:cBhvr>
                                        <p:cTn id="39"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193942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5485541"/>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10】</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颜渊问仁。子曰：“</a:t>
            </a:r>
            <a:r>
              <a:rPr kumimoji="1" lang="zh-CN" altLang="en-US" sz="2400" b="1">
                <a:solidFill>
                  <a:srgbClr val="C00000"/>
                </a:solidFill>
                <a:latin typeface="楷体" panose="02010609060101010101" pitchFamily="49" charset="-122"/>
                <a:ea typeface="楷体" panose="02010609060101010101" pitchFamily="49" charset="-122"/>
              </a:rPr>
              <a:t>克己复礼</a:t>
            </a:r>
            <a:r>
              <a:rPr kumimoji="1" lang="zh-CN" altLang="en-US" sz="2400">
                <a:solidFill>
                  <a:schemeClr val="bg2">
                    <a:lumMod val="25000"/>
                  </a:schemeClr>
                </a:solidFill>
                <a:latin typeface="楷体" panose="02010609060101010101" pitchFamily="49" charset="-122"/>
                <a:ea typeface="楷体" panose="02010609060101010101" pitchFamily="49" charset="-122"/>
              </a:rPr>
              <a:t>为仁。</a:t>
            </a:r>
            <a:r>
              <a:rPr kumimoji="1" lang="zh-CN" altLang="en-US" sz="2400" b="1">
                <a:solidFill>
                  <a:srgbClr val="C00000"/>
                </a:solidFill>
                <a:latin typeface="楷体" panose="02010609060101010101" pitchFamily="49" charset="-122"/>
                <a:ea typeface="楷体" panose="02010609060101010101" pitchFamily="49" charset="-122"/>
              </a:rPr>
              <a:t>一日</a:t>
            </a:r>
            <a:r>
              <a:rPr kumimoji="1" lang="zh-CN" altLang="en-US" sz="2400">
                <a:solidFill>
                  <a:schemeClr val="bg2">
                    <a:lumMod val="25000"/>
                  </a:schemeClr>
                </a:solidFill>
                <a:latin typeface="楷体" panose="02010609060101010101" pitchFamily="49" charset="-122"/>
                <a:ea typeface="楷体" panose="02010609060101010101" pitchFamily="49" charset="-122"/>
              </a:rPr>
              <a:t>克己复礼，天下</a:t>
            </a:r>
            <a:r>
              <a:rPr kumimoji="1" lang="zh-CN" altLang="en-US" sz="2400" b="1">
                <a:solidFill>
                  <a:srgbClr val="C00000"/>
                </a:solidFill>
                <a:latin typeface="楷体" panose="02010609060101010101" pitchFamily="49" charset="-122"/>
                <a:ea typeface="楷体" panose="02010609060101010101" pitchFamily="49" charset="-122"/>
              </a:rPr>
              <a:t>归</a:t>
            </a:r>
            <a:r>
              <a:rPr kumimoji="1" lang="zh-CN" altLang="en-US" sz="2400">
                <a:solidFill>
                  <a:schemeClr val="bg2">
                    <a:lumMod val="25000"/>
                  </a:schemeClr>
                </a:solidFill>
                <a:latin typeface="楷体" panose="02010609060101010101" pitchFamily="49" charset="-122"/>
                <a:ea typeface="楷体" panose="02010609060101010101" pitchFamily="49" charset="-122"/>
              </a:rPr>
              <a:t>仁焉。为仁由己，而由人乎哉？”颜渊曰：“请问其</a:t>
            </a:r>
            <a:r>
              <a:rPr kumimoji="1" lang="zh-CN" altLang="en-US" sz="2400" b="1">
                <a:solidFill>
                  <a:srgbClr val="C00000"/>
                </a:solidFill>
                <a:latin typeface="楷体" panose="02010609060101010101" pitchFamily="49" charset="-122"/>
                <a:ea typeface="楷体" panose="02010609060101010101" pitchFamily="49" charset="-122"/>
              </a:rPr>
              <a:t>目</a:t>
            </a:r>
            <a:r>
              <a:rPr kumimoji="1" lang="zh-CN" altLang="en-US" sz="2400">
                <a:solidFill>
                  <a:schemeClr val="bg2">
                    <a:lumMod val="25000"/>
                  </a:schemeClr>
                </a:solidFill>
                <a:latin typeface="楷体" panose="02010609060101010101" pitchFamily="49" charset="-122"/>
                <a:ea typeface="楷体" panose="02010609060101010101" pitchFamily="49" charset="-122"/>
              </a:rPr>
              <a:t>。”子曰：“非</a:t>
            </a:r>
            <a:r>
              <a:rPr kumimoji="1" lang="zh-CN" altLang="en-US" sz="2400" b="1">
                <a:solidFill>
                  <a:srgbClr val="C00000"/>
                </a:solidFill>
                <a:latin typeface="楷体" panose="02010609060101010101" pitchFamily="49" charset="-122"/>
                <a:ea typeface="楷体" panose="02010609060101010101" pitchFamily="49" charset="-122"/>
              </a:rPr>
              <a:t>礼</a:t>
            </a:r>
            <a:r>
              <a:rPr kumimoji="1" lang="zh-CN" altLang="en-US" sz="2400">
                <a:solidFill>
                  <a:schemeClr val="bg2">
                    <a:lumMod val="25000"/>
                  </a:schemeClr>
                </a:solidFill>
                <a:latin typeface="楷体" panose="02010609060101010101" pitchFamily="49" charset="-122"/>
                <a:ea typeface="楷体" panose="02010609060101010101" pitchFamily="49" charset="-122"/>
              </a:rPr>
              <a:t>勿视，非礼勿听，非礼勿言，非礼勿动。”颜渊曰：“回虽不敏，请</a:t>
            </a:r>
            <a:r>
              <a:rPr kumimoji="1" lang="zh-CN" altLang="en-US" sz="2400" b="1">
                <a:solidFill>
                  <a:srgbClr val="C00000"/>
                </a:solidFill>
                <a:latin typeface="楷体" panose="02010609060101010101" pitchFamily="49" charset="-122"/>
                <a:ea typeface="楷体" panose="02010609060101010101" pitchFamily="49" charset="-122"/>
              </a:rPr>
              <a:t>事</a:t>
            </a:r>
            <a:r>
              <a:rPr kumimoji="1" lang="zh-CN" altLang="en-US" sz="2400">
                <a:solidFill>
                  <a:schemeClr val="bg2">
                    <a:lumMod val="25000"/>
                  </a:schemeClr>
                </a:solidFill>
                <a:latin typeface="楷体" panose="02010609060101010101" pitchFamily="49" charset="-122"/>
                <a:ea typeface="楷体" panose="02010609060101010101" pitchFamily="49" charset="-122"/>
              </a:rPr>
              <a:t>斯语矣。”（</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颜渊</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颜渊问怎样做才是仁。孔子说：“克制自己，一切都照着礼的要求去做，这就是仁。一旦这样做了，天下的一切就都归于仁了。实行仁德，完全在于自己，难道还在于别人吗？”颜渊说：“请问实行仁的条目。”孔子说：“不合于礼的不要看，不合于礼的不要听，不合于礼的不要说，不合于礼的不要做。”颜渊说：“我虽然愚笨，也要照您的这些话去做。”</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189941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594720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10】</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颜渊问仁。子曰：“</a:t>
            </a:r>
            <a:r>
              <a:rPr kumimoji="1" lang="zh-CN" altLang="en-US" sz="2400" b="1">
                <a:solidFill>
                  <a:srgbClr val="C00000"/>
                </a:solidFill>
                <a:latin typeface="楷体" panose="02010609060101010101" pitchFamily="49" charset="-122"/>
                <a:ea typeface="楷体" panose="02010609060101010101" pitchFamily="49" charset="-122"/>
              </a:rPr>
              <a:t>克己复礼</a:t>
            </a:r>
            <a:r>
              <a:rPr kumimoji="1" lang="zh-CN" altLang="en-US" sz="2400">
                <a:solidFill>
                  <a:schemeClr val="bg2">
                    <a:lumMod val="25000"/>
                  </a:schemeClr>
                </a:solidFill>
                <a:latin typeface="楷体" panose="02010609060101010101" pitchFamily="49" charset="-122"/>
                <a:ea typeface="楷体" panose="02010609060101010101" pitchFamily="49" charset="-122"/>
              </a:rPr>
              <a:t>为仁。</a:t>
            </a:r>
            <a:r>
              <a:rPr kumimoji="1" lang="zh-CN" altLang="en-US" sz="2400" b="1">
                <a:solidFill>
                  <a:srgbClr val="C00000"/>
                </a:solidFill>
                <a:latin typeface="楷体" panose="02010609060101010101" pitchFamily="49" charset="-122"/>
                <a:ea typeface="楷体" panose="02010609060101010101" pitchFamily="49" charset="-122"/>
              </a:rPr>
              <a:t>一日</a:t>
            </a:r>
            <a:r>
              <a:rPr kumimoji="1" lang="zh-CN" altLang="en-US" sz="2400">
                <a:solidFill>
                  <a:schemeClr val="bg2">
                    <a:lumMod val="25000"/>
                  </a:schemeClr>
                </a:solidFill>
                <a:latin typeface="楷体" panose="02010609060101010101" pitchFamily="49" charset="-122"/>
                <a:ea typeface="楷体" panose="02010609060101010101" pitchFamily="49" charset="-122"/>
              </a:rPr>
              <a:t>克己复礼，天下</a:t>
            </a:r>
            <a:r>
              <a:rPr kumimoji="1" lang="zh-CN" altLang="en-US" sz="2400" b="1">
                <a:solidFill>
                  <a:srgbClr val="C00000"/>
                </a:solidFill>
                <a:latin typeface="楷体" panose="02010609060101010101" pitchFamily="49" charset="-122"/>
                <a:ea typeface="楷体" panose="02010609060101010101" pitchFamily="49" charset="-122"/>
              </a:rPr>
              <a:t>归</a:t>
            </a:r>
            <a:r>
              <a:rPr kumimoji="1" lang="zh-CN" altLang="en-US" sz="2400">
                <a:solidFill>
                  <a:schemeClr val="bg2">
                    <a:lumMod val="25000"/>
                  </a:schemeClr>
                </a:solidFill>
                <a:latin typeface="楷体" panose="02010609060101010101" pitchFamily="49" charset="-122"/>
                <a:ea typeface="楷体" panose="02010609060101010101" pitchFamily="49" charset="-122"/>
              </a:rPr>
              <a:t>仁焉。为仁由己，而由人乎哉？”颜渊曰：“请问其</a:t>
            </a:r>
            <a:r>
              <a:rPr kumimoji="1" lang="zh-CN" altLang="en-US" sz="2400" b="1">
                <a:solidFill>
                  <a:srgbClr val="C00000"/>
                </a:solidFill>
                <a:latin typeface="楷体" panose="02010609060101010101" pitchFamily="49" charset="-122"/>
                <a:ea typeface="楷体" panose="02010609060101010101" pitchFamily="49" charset="-122"/>
              </a:rPr>
              <a:t>目</a:t>
            </a:r>
            <a:r>
              <a:rPr kumimoji="1" lang="zh-CN" altLang="en-US" sz="2400">
                <a:solidFill>
                  <a:schemeClr val="bg2">
                    <a:lumMod val="25000"/>
                  </a:schemeClr>
                </a:solidFill>
                <a:latin typeface="楷体" panose="02010609060101010101" pitchFamily="49" charset="-122"/>
                <a:ea typeface="楷体" panose="02010609060101010101" pitchFamily="49" charset="-122"/>
              </a:rPr>
              <a:t>。”子曰：“非</a:t>
            </a:r>
            <a:r>
              <a:rPr kumimoji="1" lang="zh-CN" altLang="en-US" sz="2400" b="1">
                <a:solidFill>
                  <a:srgbClr val="C00000"/>
                </a:solidFill>
                <a:latin typeface="楷体" panose="02010609060101010101" pitchFamily="49" charset="-122"/>
                <a:ea typeface="楷体" panose="02010609060101010101" pitchFamily="49" charset="-122"/>
              </a:rPr>
              <a:t>礼</a:t>
            </a:r>
            <a:r>
              <a:rPr kumimoji="1" lang="zh-CN" altLang="en-US" sz="2400">
                <a:solidFill>
                  <a:schemeClr val="bg2">
                    <a:lumMod val="25000"/>
                  </a:schemeClr>
                </a:solidFill>
                <a:latin typeface="楷体" panose="02010609060101010101" pitchFamily="49" charset="-122"/>
                <a:ea typeface="楷体" panose="02010609060101010101" pitchFamily="49" charset="-122"/>
              </a:rPr>
              <a:t>勿视，非礼勿听，非礼勿言，非礼勿动。”颜渊曰：“回虽不敏，请</a:t>
            </a:r>
            <a:r>
              <a:rPr kumimoji="1" lang="zh-CN" altLang="en-US" sz="2400" b="1">
                <a:solidFill>
                  <a:srgbClr val="C00000"/>
                </a:solidFill>
                <a:latin typeface="楷体" panose="02010609060101010101" pitchFamily="49" charset="-122"/>
                <a:ea typeface="楷体" panose="02010609060101010101" pitchFamily="49" charset="-122"/>
              </a:rPr>
              <a:t>事</a:t>
            </a:r>
            <a:r>
              <a:rPr kumimoji="1" lang="zh-CN" altLang="en-US" sz="2400">
                <a:solidFill>
                  <a:schemeClr val="bg2">
                    <a:lumMod val="25000"/>
                  </a:schemeClr>
                </a:solidFill>
                <a:latin typeface="楷体" panose="02010609060101010101" pitchFamily="49" charset="-122"/>
                <a:ea typeface="楷体" panose="02010609060101010101" pitchFamily="49" charset="-122"/>
              </a:rPr>
              <a:t>斯语矣。”（</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颜渊</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从实践的角度，阐述了孔子对“仁”的理解以及如何通过自己的行动来实现“仁”。其关键是克己复礼。具体是要“视、听、言、动”都符合礼。从这个层面上来说，“仁”是“礼”的内化和自觉。</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以对话的形式，层层深入，说出符合“礼”的具体做法。</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dissolve">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dissolve">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72649" y="186893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483921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子贡问曰：“有</a:t>
            </a:r>
            <a:r>
              <a:rPr kumimoji="1" lang="zh-CN" altLang="en-US" sz="2400" b="1">
                <a:solidFill>
                  <a:srgbClr val="C00000"/>
                </a:solidFill>
                <a:latin typeface="楷体" panose="02010609060101010101" pitchFamily="49" charset="-122"/>
                <a:ea typeface="楷体" panose="02010609060101010101" pitchFamily="49" charset="-122"/>
              </a:rPr>
              <a:t>一言</a:t>
            </a:r>
            <a:r>
              <a:rPr kumimoji="1" lang="zh-CN" altLang="en-US" sz="2400">
                <a:solidFill>
                  <a:schemeClr val="bg2">
                    <a:lumMod val="25000"/>
                  </a:schemeClr>
                </a:solidFill>
                <a:latin typeface="楷体" panose="02010609060101010101" pitchFamily="49" charset="-122"/>
                <a:ea typeface="楷体" panose="02010609060101010101" pitchFamily="49" charset="-122"/>
              </a:rPr>
              <a:t>而可以终身行之者乎？”子曰：“</a:t>
            </a:r>
            <a:r>
              <a:rPr kumimoji="1" lang="zh-CN" altLang="en-US" sz="2400" b="1">
                <a:solidFill>
                  <a:srgbClr val="C00000"/>
                </a:solidFill>
                <a:latin typeface="楷体" panose="02010609060101010101" pitchFamily="49" charset="-122"/>
                <a:ea typeface="楷体" panose="02010609060101010101" pitchFamily="49" charset="-122"/>
              </a:rPr>
              <a:t>其</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恕</a:t>
            </a:r>
            <a:r>
              <a:rPr kumimoji="1" lang="zh-CN" altLang="en-US" sz="2400">
                <a:solidFill>
                  <a:schemeClr val="bg2">
                    <a:lumMod val="25000"/>
                  </a:schemeClr>
                </a:solidFill>
                <a:latin typeface="楷体" panose="02010609060101010101" pitchFamily="49" charset="-122"/>
                <a:ea typeface="楷体" panose="02010609060101010101" pitchFamily="49" charset="-122"/>
              </a:rPr>
              <a:t>’乎！己所不欲，勿施</a:t>
            </a:r>
            <a:r>
              <a:rPr kumimoji="1" lang="zh-CN" altLang="en-US" sz="2400" b="1">
                <a:solidFill>
                  <a:srgbClr val="C00000"/>
                </a:solidFill>
                <a:latin typeface="楷体" panose="02010609060101010101" pitchFamily="49" charset="-122"/>
                <a:ea typeface="楷体" panose="02010609060101010101" pitchFamily="49" charset="-122"/>
              </a:rPr>
              <a:t>于</a:t>
            </a:r>
            <a:r>
              <a:rPr kumimoji="1" lang="zh-CN" altLang="en-US" sz="2400">
                <a:solidFill>
                  <a:schemeClr val="bg2">
                    <a:lumMod val="25000"/>
                  </a:schemeClr>
                </a:solidFill>
                <a:latin typeface="楷体" panose="02010609060101010101" pitchFamily="49" charset="-122"/>
                <a:ea typeface="楷体" panose="02010609060101010101" pitchFamily="49" charset="-122"/>
              </a:rPr>
              <a:t>人。”（</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卫灵公</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①一言：</a:t>
            </a:r>
            <a:r>
              <a:rPr kumimoji="1" lang="zh-CN" altLang="en-US" sz="2000">
                <a:solidFill>
                  <a:srgbClr val="C00000"/>
                </a:solidFill>
                <a:latin typeface="微软雅黑" panose="020B0503020204020204" pitchFamily="34" charset="-122"/>
                <a:ea typeface="微软雅黑" panose="020B0503020204020204" pitchFamily="34" charset="-122"/>
              </a:rPr>
              <a:t>一个字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②其：</a:t>
            </a:r>
            <a:r>
              <a:rPr kumimoji="1" lang="zh-CN" altLang="en-US" sz="2000">
                <a:solidFill>
                  <a:srgbClr val="C00000"/>
                </a:solidFill>
                <a:latin typeface="微软雅黑" panose="020B0503020204020204" pitchFamily="34" charset="-122"/>
                <a:ea typeface="微软雅黑" panose="020B0503020204020204" pitchFamily="34" charset="-122"/>
              </a:rPr>
              <a:t>大概，表示推测、估计。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③恕：</a:t>
            </a:r>
            <a:r>
              <a:rPr kumimoji="1" lang="zh-CN" altLang="en-US" sz="2000">
                <a:solidFill>
                  <a:srgbClr val="C00000"/>
                </a:solidFill>
                <a:latin typeface="微软雅黑" panose="020B0503020204020204" pitchFamily="34" charset="-122"/>
                <a:ea typeface="微软雅黑" panose="020B0503020204020204" pitchFamily="34" charset="-122"/>
              </a:rPr>
              <a:t>宽恕</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④于：</a:t>
            </a:r>
            <a:r>
              <a:rPr kumimoji="1" lang="zh-CN" altLang="en-US" sz="2000">
                <a:solidFill>
                  <a:srgbClr val="C00000"/>
                </a:solidFill>
                <a:latin typeface="微软雅黑" panose="020B0503020204020204" pitchFamily="34" charset="-122"/>
                <a:ea typeface="微软雅黑" panose="020B0503020204020204" pitchFamily="34" charset="-122"/>
              </a:rPr>
              <a:t>介词，可以翻译成“给”</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释义：有什么话是可以终身奉行的吗？”孔子（就回答）说：“那就应该是“宽恕”了吧！自己不想要的，也不要强加给别人。”</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dissolve">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dissolve">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dissolve">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9"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dissolve">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9" presetClass="entr" presetSubtype="0"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dissolve">
                                      <p:cBhvr>
                                        <p:cTn id="34"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11689" y="164795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97720" y="582074"/>
            <a:ext cx="8372606" cy="4839210"/>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400">
                <a:solidFill>
                  <a:schemeClr val="bg2">
                    <a:lumMod val="25000"/>
                  </a:schemeClr>
                </a:solidFill>
                <a:latin typeface="楷体" panose="02010609060101010101" pitchFamily="49" charset="-122"/>
                <a:ea typeface="楷体" panose="02010609060101010101" pitchFamily="49" charset="-122"/>
              </a:rPr>
              <a:t>子贡问曰：“有</a:t>
            </a:r>
            <a:r>
              <a:rPr kumimoji="1" lang="zh-CN" altLang="en-US" sz="2400" b="1">
                <a:solidFill>
                  <a:srgbClr val="C00000"/>
                </a:solidFill>
                <a:latin typeface="楷体" panose="02010609060101010101" pitchFamily="49" charset="-122"/>
                <a:ea typeface="楷体" panose="02010609060101010101" pitchFamily="49" charset="-122"/>
              </a:rPr>
              <a:t>一言</a:t>
            </a:r>
            <a:r>
              <a:rPr kumimoji="1" lang="zh-CN" altLang="en-US" sz="2400">
                <a:solidFill>
                  <a:schemeClr val="bg2">
                    <a:lumMod val="25000"/>
                  </a:schemeClr>
                </a:solidFill>
                <a:latin typeface="楷体" panose="02010609060101010101" pitchFamily="49" charset="-122"/>
                <a:ea typeface="楷体" panose="02010609060101010101" pitchFamily="49" charset="-122"/>
              </a:rPr>
              <a:t>而可以终身行之者乎？”子曰：“</a:t>
            </a:r>
            <a:r>
              <a:rPr kumimoji="1" lang="zh-CN" altLang="en-US" sz="2400" b="1">
                <a:solidFill>
                  <a:srgbClr val="C00000"/>
                </a:solidFill>
                <a:latin typeface="楷体" panose="02010609060101010101" pitchFamily="49" charset="-122"/>
                <a:ea typeface="楷体" panose="02010609060101010101" pitchFamily="49" charset="-122"/>
              </a:rPr>
              <a:t>其</a:t>
            </a:r>
            <a:r>
              <a:rPr kumimoji="1" lang="zh-CN" altLang="en-US"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b="1">
                <a:solidFill>
                  <a:srgbClr val="C00000"/>
                </a:solidFill>
                <a:latin typeface="楷体" panose="02010609060101010101" pitchFamily="49" charset="-122"/>
                <a:ea typeface="楷体" panose="02010609060101010101" pitchFamily="49" charset="-122"/>
              </a:rPr>
              <a:t>恕</a:t>
            </a:r>
            <a:r>
              <a:rPr kumimoji="1" lang="zh-CN" altLang="en-US" sz="2400">
                <a:solidFill>
                  <a:schemeClr val="bg2">
                    <a:lumMod val="25000"/>
                  </a:schemeClr>
                </a:solidFill>
                <a:latin typeface="楷体" panose="02010609060101010101" pitchFamily="49" charset="-122"/>
                <a:ea typeface="楷体" panose="02010609060101010101" pitchFamily="49" charset="-122"/>
              </a:rPr>
              <a:t>’乎！己所不欲，勿施</a:t>
            </a:r>
            <a:r>
              <a:rPr kumimoji="1" lang="zh-CN" altLang="en-US" sz="2400" b="1">
                <a:solidFill>
                  <a:srgbClr val="C00000"/>
                </a:solidFill>
                <a:latin typeface="楷体" panose="02010609060101010101" pitchFamily="49" charset="-122"/>
                <a:ea typeface="楷体" panose="02010609060101010101" pitchFamily="49" charset="-122"/>
              </a:rPr>
              <a:t>于</a:t>
            </a:r>
            <a:r>
              <a:rPr kumimoji="1" lang="zh-CN" altLang="en-US" sz="2400">
                <a:solidFill>
                  <a:schemeClr val="bg2">
                    <a:lumMod val="25000"/>
                  </a:schemeClr>
                </a:solidFill>
                <a:latin typeface="楷体" panose="02010609060101010101" pitchFamily="49" charset="-122"/>
                <a:ea typeface="楷体" panose="02010609060101010101" pitchFamily="49" charset="-122"/>
              </a:rPr>
              <a:t>人。”（</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卫灵公</a:t>
            </a:r>
            <a:r>
              <a:rPr kumimoji="1" lang="en-US" altLang="zh-CN" sz="2400">
                <a:solidFill>
                  <a:schemeClr val="bg2">
                    <a:lumMod val="25000"/>
                  </a:schemeClr>
                </a:solidFill>
                <a:latin typeface="楷体" panose="02010609060101010101" pitchFamily="49" charset="-122"/>
                <a:ea typeface="楷体" panose="02010609060101010101" pitchFamily="49" charset="-122"/>
              </a:rPr>
              <a:t>》</a:t>
            </a:r>
            <a:r>
              <a:rPr kumimoji="1" lang="zh-CN" altLang="en-US" sz="24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从人的行为准则的角度出发，提出孔子认为推己及人的“恕”是可以终身奉行的原则。“己所不欲，勿施于人”强调的也是“修己”。</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以对话的形式，点出“恕”这一准则，以及具体的做法，明确而详细。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dissolve">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dissolve">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609705" y="2212521"/>
            <a:ext cx="923330" cy="1849210"/>
          </a:xfrm>
          <a:prstGeom prst="rect">
            <a:avLst/>
          </a:prstGeom>
          <a:noFill/>
        </p:spPr>
        <p:txBody>
          <a:bodyPr vert="eaVert" wrap="square" rtlCol="0">
            <a:spAutoFit/>
          </a:bodyPr>
          <a:lstStyle/>
          <a:p>
            <a:pPr algn="dist"/>
            <a:r>
              <a:rPr lang="zh-CN" altLang="en-US" sz="4800" b="1">
                <a:solidFill>
                  <a:schemeClr val="tx1">
                    <a:lumMod val="65000"/>
                    <a:lumOff val="35000"/>
                  </a:schemeClr>
                </a:solidFill>
              </a:rPr>
              <a:t>目录</a:t>
            </a:r>
          </a:p>
        </p:txBody>
      </p:sp>
      <p:grpSp>
        <p:nvGrpSpPr>
          <p:cNvPr id="3" name="组合 2"/>
          <p:cNvGrpSpPr/>
          <p:nvPr/>
        </p:nvGrpSpPr>
        <p:grpSpPr>
          <a:xfrm>
            <a:off x="6935308" y="1511881"/>
            <a:ext cx="1447041" cy="3250489"/>
            <a:chOff x="4767096" y="1434450"/>
            <a:chExt cx="1447041" cy="3250489"/>
          </a:xfrm>
        </p:grpSpPr>
        <p:cxnSp>
          <p:nvCxnSpPr>
            <p:cNvPr id="9"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767096" y="1434450"/>
              <a:ext cx="1447041" cy="3250489"/>
              <a:chOff x="6216049" y="2212521"/>
              <a:chExt cx="1447041" cy="3250489"/>
            </a:xfrm>
          </p:grpSpPr>
          <p:sp>
            <p:nvSpPr>
              <p:cNvPr id="7" name="文本框 6"/>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第一章</a:t>
                </a:r>
              </a:p>
            </p:txBody>
          </p:sp>
          <p:sp>
            <p:nvSpPr>
              <p:cNvPr id="11" name="文本框 10"/>
              <p:cNvSpPr txBox="1"/>
              <p:nvPr/>
            </p:nvSpPr>
            <p:spPr>
              <a:xfrm>
                <a:off x="6216049"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文化常识</a:t>
                </a:r>
              </a:p>
            </p:txBody>
          </p:sp>
        </p:grpSp>
      </p:grpSp>
      <p:pic>
        <p:nvPicPr>
          <p:cNvPr id="19" name="图片 18"/>
          <p:cNvPicPr>
            <a:picLocks noChangeAspect="1"/>
          </p:cNvPicPr>
          <p:nvPr/>
        </p:nvPicPr>
        <p:blipFill>
          <a:blip r:embed="rId3">
            <a:duotone>
              <a:schemeClr val="accent3">
                <a:shade val="45000"/>
                <a:satMod val="135000"/>
              </a:schemeClr>
              <a:prstClr val="white"/>
            </a:duotone>
          </a:blip>
          <a:stretch>
            <a:fillRect/>
          </a:stretch>
        </p:blipFill>
        <p:spPr>
          <a:xfrm>
            <a:off x="8515627" y="2212521"/>
            <a:ext cx="1960800" cy="1849210"/>
          </a:xfrm>
          <a:prstGeom prst="rect">
            <a:avLst/>
          </a:prstGeom>
        </p:spPr>
      </p:pic>
      <p:grpSp>
        <p:nvGrpSpPr>
          <p:cNvPr id="20" name="组合 19"/>
          <p:cNvGrpSpPr/>
          <p:nvPr/>
        </p:nvGrpSpPr>
        <p:grpSpPr>
          <a:xfrm>
            <a:off x="5243061" y="1511881"/>
            <a:ext cx="1447036" cy="3250489"/>
            <a:chOff x="4767101" y="1434450"/>
            <a:chExt cx="1447036" cy="3250489"/>
          </a:xfrm>
        </p:grpSpPr>
        <p:cxnSp>
          <p:nvCxnSpPr>
            <p:cNvPr id="21"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767101" y="1434450"/>
              <a:ext cx="1447036" cy="3250489"/>
              <a:chOff x="6216054" y="2212521"/>
              <a:chExt cx="1447036" cy="3250489"/>
            </a:xfrm>
          </p:grpSpPr>
          <p:sp>
            <p:nvSpPr>
              <p:cNvPr id="23" name="文本框 22"/>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第二章</a:t>
                </a:r>
              </a:p>
            </p:txBody>
          </p:sp>
          <p:sp>
            <p:nvSpPr>
              <p:cNvPr id="24" name="文本框 23"/>
              <p:cNvSpPr txBox="1"/>
              <p:nvPr/>
            </p:nvSpPr>
            <p:spPr>
              <a:xfrm>
                <a:off x="621605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诵读感悟</a:t>
                </a:r>
              </a:p>
            </p:txBody>
          </p:sp>
        </p:grpSp>
      </p:grpSp>
      <p:grpSp>
        <p:nvGrpSpPr>
          <p:cNvPr id="25" name="组合 24"/>
          <p:cNvGrpSpPr/>
          <p:nvPr/>
        </p:nvGrpSpPr>
        <p:grpSpPr>
          <a:xfrm>
            <a:off x="3370928" y="1511882"/>
            <a:ext cx="1447034" cy="3250488"/>
            <a:chOff x="4767103" y="1434451"/>
            <a:chExt cx="1447034" cy="3250488"/>
          </a:xfrm>
        </p:grpSpPr>
        <p:cxnSp>
          <p:nvCxnSpPr>
            <p:cNvPr id="26"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767103" y="1434451"/>
              <a:ext cx="1447034" cy="3250488"/>
              <a:chOff x="6216056" y="2212522"/>
              <a:chExt cx="1447034" cy="3250488"/>
            </a:xfrm>
          </p:grpSpPr>
          <p:sp>
            <p:nvSpPr>
              <p:cNvPr id="28" name="文本框 27"/>
              <p:cNvSpPr txBox="1"/>
              <p:nvPr/>
            </p:nvSpPr>
            <p:spPr>
              <a:xfrm>
                <a:off x="7109092" y="2212522"/>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第三章</a:t>
                </a:r>
              </a:p>
            </p:txBody>
          </p:sp>
          <p:sp>
            <p:nvSpPr>
              <p:cNvPr id="29" name="文本框 28"/>
              <p:cNvSpPr txBox="1"/>
              <p:nvPr/>
            </p:nvSpPr>
            <p:spPr>
              <a:xfrm>
                <a:off x="6216056"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文本探究</a:t>
                </a:r>
              </a:p>
            </p:txBody>
          </p:sp>
        </p:grpSp>
      </p:grpSp>
      <p:grpSp>
        <p:nvGrpSpPr>
          <p:cNvPr id="30" name="组合 29"/>
          <p:cNvGrpSpPr/>
          <p:nvPr/>
        </p:nvGrpSpPr>
        <p:grpSpPr>
          <a:xfrm>
            <a:off x="1393869" y="1511881"/>
            <a:ext cx="1447026" cy="3250489"/>
            <a:chOff x="4767111" y="1434450"/>
            <a:chExt cx="1447026" cy="3250489"/>
          </a:xfrm>
        </p:grpSpPr>
        <p:cxnSp>
          <p:nvCxnSpPr>
            <p:cNvPr id="31"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767111" y="1434450"/>
              <a:ext cx="1447026" cy="3250489"/>
              <a:chOff x="6216064" y="2212521"/>
              <a:chExt cx="1447026" cy="3250489"/>
            </a:xfrm>
          </p:grpSpPr>
          <p:sp>
            <p:nvSpPr>
              <p:cNvPr id="33" name="文本框 32"/>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第四章</a:t>
                </a:r>
              </a:p>
            </p:txBody>
          </p:sp>
          <p:sp>
            <p:nvSpPr>
              <p:cNvPr id="34" name="文本框 33"/>
              <p:cNvSpPr txBox="1"/>
              <p:nvPr/>
            </p:nvSpPr>
            <p:spPr>
              <a:xfrm>
                <a:off x="621606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艺术感悟</a:t>
                </a:r>
              </a:p>
            </p:txBody>
          </p:sp>
        </p:grpSp>
      </p:gr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100894" y="17279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468" y="178398"/>
            <a:ext cx="8372606" cy="6501203"/>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研读第十二章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000">
                <a:solidFill>
                  <a:schemeClr val="bg2">
                    <a:lumMod val="25000"/>
                  </a:schemeClr>
                </a:solidFill>
                <a:latin typeface="楷体" panose="02010609060101010101" pitchFamily="49" charset="-122"/>
                <a:ea typeface="楷体" panose="02010609060101010101" pitchFamily="49" charset="-122"/>
              </a:rPr>
              <a:t>子曰：“</a:t>
            </a:r>
            <a:r>
              <a:rPr kumimoji="1" lang="zh-CN" altLang="en-US" sz="2000" b="1">
                <a:solidFill>
                  <a:srgbClr val="C00000"/>
                </a:solidFill>
                <a:latin typeface="楷体" panose="02010609060101010101" pitchFamily="49" charset="-122"/>
                <a:ea typeface="楷体" panose="02010609060101010101" pitchFamily="49" charset="-122"/>
              </a:rPr>
              <a:t>小子</a:t>
            </a:r>
            <a:r>
              <a:rPr kumimoji="1" lang="zh-CN" altLang="en-US" sz="2000">
                <a:solidFill>
                  <a:schemeClr val="bg2">
                    <a:lumMod val="25000"/>
                  </a:schemeClr>
                </a:solidFill>
                <a:latin typeface="楷体" panose="02010609060101010101" pitchFamily="49" charset="-122"/>
                <a:ea typeface="楷体" panose="02010609060101010101" pitchFamily="49" charset="-122"/>
              </a:rPr>
              <a:t>何莫学</a:t>
            </a:r>
            <a:r>
              <a:rPr kumimoji="1" lang="zh-CN" altLang="en-US" sz="2000" b="1">
                <a:solidFill>
                  <a:srgbClr val="C00000"/>
                </a:solidFill>
                <a:latin typeface="楷体" panose="02010609060101010101" pitchFamily="49" charset="-122"/>
                <a:ea typeface="楷体" panose="02010609060101010101" pitchFamily="49" charset="-122"/>
              </a:rPr>
              <a:t>夫</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诗</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诗</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兴</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观</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群</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怨</a:t>
            </a:r>
            <a:r>
              <a:rPr kumimoji="1" lang="zh-CN" altLang="en-US"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b="1">
                <a:solidFill>
                  <a:srgbClr val="C00000"/>
                </a:solidFill>
                <a:latin typeface="楷体" panose="02010609060101010101" pitchFamily="49" charset="-122"/>
                <a:ea typeface="楷体" panose="02010609060101010101" pitchFamily="49" charset="-122"/>
              </a:rPr>
              <a:t>迩</a:t>
            </a:r>
            <a:r>
              <a:rPr kumimoji="1" lang="zh-CN" altLang="en-US" sz="2000">
                <a:solidFill>
                  <a:schemeClr val="bg2">
                    <a:lumMod val="25000"/>
                  </a:schemeClr>
                </a:solidFill>
                <a:latin typeface="楷体" panose="02010609060101010101" pitchFamily="49" charset="-122"/>
                <a:ea typeface="楷体" panose="02010609060101010101" pitchFamily="49" charset="-122"/>
              </a:rPr>
              <a:t>之事父，远之事君。多识于鸟兽草木之名。”（</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阳货</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活动一：解释红字词语并翻译句子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①小子：</a:t>
            </a:r>
            <a:r>
              <a:rPr kumimoji="1" lang="zh-CN" altLang="en-US" sz="2000">
                <a:solidFill>
                  <a:srgbClr val="C00000"/>
                </a:solidFill>
                <a:latin typeface="微软雅黑" panose="020B0503020204020204" pitchFamily="34" charset="-122"/>
                <a:ea typeface="微软雅黑" panose="020B0503020204020204" pitchFamily="34" charset="-122"/>
              </a:rPr>
              <a:t>老师对学生的称呼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②夫：</a:t>
            </a:r>
            <a:r>
              <a:rPr kumimoji="1" lang="zh-CN" altLang="en-US" sz="2000">
                <a:solidFill>
                  <a:srgbClr val="C00000"/>
                </a:solidFill>
                <a:latin typeface="微软雅黑" panose="020B0503020204020204" pitchFamily="34" charset="-122"/>
                <a:ea typeface="微软雅黑" panose="020B0503020204020204" pitchFamily="34" charset="-122"/>
              </a:rPr>
              <a:t>那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③兴：</a:t>
            </a:r>
            <a:r>
              <a:rPr kumimoji="1" lang="zh-CN" altLang="en-US" sz="2000">
                <a:solidFill>
                  <a:srgbClr val="C00000"/>
                </a:solidFill>
                <a:latin typeface="微软雅黑" panose="020B0503020204020204" pitchFamily="34" charset="-122"/>
                <a:ea typeface="微软雅黑" panose="020B0503020204020204" pitchFamily="34" charset="-122"/>
              </a:rPr>
              <a:t>激发人的感情</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④观：</a:t>
            </a:r>
            <a:r>
              <a:rPr kumimoji="1" lang="zh-CN" altLang="en-US" sz="2000">
                <a:solidFill>
                  <a:srgbClr val="C00000"/>
                </a:solidFill>
                <a:latin typeface="微软雅黑" panose="020B0503020204020204" pitchFamily="34" charset="-122"/>
                <a:ea typeface="微软雅黑" panose="020B0503020204020204" pitchFamily="34" charset="-122"/>
              </a:rPr>
              <a:t>观察政治的得失、风俗的盛衰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⑤群：</a:t>
            </a:r>
            <a:r>
              <a:rPr kumimoji="1" lang="zh-CN" altLang="en-US" sz="2000">
                <a:solidFill>
                  <a:srgbClr val="C00000"/>
                </a:solidFill>
                <a:latin typeface="微软雅黑" panose="020B0503020204020204" pitchFamily="34" charset="-122"/>
                <a:ea typeface="微软雅黑" panose="020B0503020204020204" pitchFamily="34" charset="-122"/>
              </a:rPr>
              <a:t>提高人际交往能力</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⑥怨：</a:t>
            </a:r>
            <a:r>
              <a:rPr kumimoji="1" lang="zh-CN" altLang="en-US" sz="2000">
                <a:solidFill>
                  <a:srgbClr val="C00000"/>
                </a:solidFill>
                <a:latin typeface="微软雅黑" panose="020B0503020204020204" pitchFamily="34" charset="-122"/>
                <a:ea typeface="微软雅黑" panose="020B0503020204020204" pitchFamily="34" charset="-122"/>
              </a:rPr>
              <a:t>讽刺时政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⑦迩：</a:t>
            </a:r>
            <a:r>
              <a:rPr kumimoji="1" lang="zh-CN" altLang="en-US" sz="2000">
                <a:solidFill>
                  <a:srgbClr val="C00000"/>
                </a:solidFill>
                <a:latin typeface="微软雅黑" panose="020B0503020204020204" pitchFamily="34" charset="-122"/>
                <a:ea typeface="微软雅黑" panose="020B0503020204020204" pitchFamily="34" charset="-122"/>
              </a:rPr>
              <a:t>近</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释义：同学们，为什么不学</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呢</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学</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可以激发热情，可以提高观察力，可以团结群众，可以抒发不满。近可以事奉父母，远可以事奉君王，还可以多知道些鸟兽草木的名字。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dissolve">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dissolve">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dissolve">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9"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dissolve">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9" presetClass="entr" presetSubtype="0"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dissolve">
                                      <p:cBhvr>
                                        <p:cTn id="34" dur="500"/>
                                        <p:tgtEl>
                                          <p:spTgt spid="2">
                                            <p:txEl>
                                              <p:pRg st="7" end="7"/>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9"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dissolve">
                                      <p:cBhvr>
                                        <p:cTn id="39" dur="500"/>
                                        <p:tgtEl>
                                          <p:spTgt spid="2">
                                            <p:txEl>
                                              <p:pRg st="8" end="8"/>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9" presetClass="entr" presetSubtype="0" fill="hold" nodeType="click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Effect transition="in" filter="dissolve">
                                      <p:cBhvr>
                                        <p:cTn id="44" dur="500"/>
                                        <p:tgtEl>
                                          <p:spTgt spid="2">
                                            <p:txEl>
                                              <p:pRg st="9" end="9"/>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9" presetClass="entr" presetSubtype="0" fill="hold" nodeType="click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animEffect transition="in" filter="dissolve">
                                      <p:cBhvr>
                                        <p:cTn id="49"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71" y="17279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468" y="178398"/>
            <a:ext cx="8372606" cy="5116209"/>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研读第十二章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000">
                <a:solidFill>
                  <a:schemeClr val="bg2">
                    <a:lumMod val="25000"/>
                  </a:schemeClr>
                </a:solidFill>
                <a:latin typeface="楷体" panose="02010609060101010101" pitchFamily="49" charset="-122"/>
                <a:ea typeface="楷体" panose="02010609060101010101" pitchFamily="49" charset="-122"/>
              </a:rPr>
              <a:t>子曰：“</a:t>
            </a:r>
            <a:r>
              <a:rPr kumimoji="1" lang="zh-CN" altLang="en-US" sz="2000" b="1">
                <a:solidFill>
                  <a:srgbClr val="C00000"/>
                </a:solidFill>
                <a:latin typeface="楷体" panose="02010609060101010101" pitchFamily="49" charset="-122"/>
                <a:ea typeface="楷体" panose="02010609060101010101" pitchFamily="49" charset="-122"/>
              </a:rPr>
              <a:t>小子</a:t>
            </a:r>
            <a:r>
              <a:rPr kumimoji="1" lang="zh-CN" altLang="en-US" sz="2000">
                <a:solidFill>
                  <a:schemeClr val="bg2">
                    <a:lumMod val="25000"/>
                  </a:schemeClr>
                </a:solidFill>
                <a:latin typeface="楷体" panose="02010609060101010101" pitchFamily="49" charset="-122"/>
                <a:ea typeface="楷体" panose="02010609060101010101" pitchFamily="49" charset="-122"/>
              </a:rPr>
              <a:t>何莫学</a:t>
            </a:r>
            <a:r>
              <a:rPr kumimoji="1" lang="zh-CN" altLang="en-US" sz="2000" b="1">
                <a:solidFill>
                  <a:srgbClr val="C00000"/>
                </a:solidFill>
                <a:latin typeface="楷体" panose="02010609060101010101" pitchFamily="49" charset="-122"/>
                <a:ea typeface="楷体" panose="02010609060101010101" pitchFamily="49" charset="-122"/>
              </a:rPr>
              <a:t>夫</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诗</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诗</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兴</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观</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群</a:t>
            </a:r>
            <a:r>
              <a:rPr kumimoji="1" lang="zh-CN" altLang="en-US" sz="2000">
                <a:solidFill>
                  <a:schemeClr val="bg2">
                    <a:lumMod val="25000"/>
                  </a:schemeClr>
                </a:solidFill>
                <a:latin typeface="楷体" panose="02010609060101010101" pitchFamily="49" charset="-122"/>
                <a:ea typeface="楷体" panose="02010609060101010101" pitchFamily="49" charset="-122"/>
              </a:rPr>
              <a:t>，可以</a:t>
            </a:r>
            <a:r>
              <a:rPr kumimoji="1" lang="zh-CN" altLang="en-US" sz="2000" b="1">
                <a:solidFill>
                  <a:srgbClr val="C00000"/>
                </a:solidFill>
                <a:latin typeface="楷体" panose="02010609060101010101" pitchFamily="49" charset="-122"/>
                <a:ea typeface="楷体" panose="02010609060101010101" pitchFamily="49" charset="-122"/>
              </a:rPr>
              <a:t>怨</a:t>
            </a:r>
            <a:r>
              <a:rPr kumimoji="1" lang="zh-CN" altLang="en-US"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b="1">
                <a:solidFill>
                  <a:srgbClr val="C00000"/>
                </a:solidFill>
                <a:latin typeface="楷体" panose="02010609060101010101" pitchFamily="49" charset="-122"/>
                <a:ea typeface="楷体" panose="02010609060101010101" pitchFamily="49" charset="-122"/>
              </a:rPr>
              <a:t>迩</a:t>
            </a:r>
            <a:r>
              <a:rPr kumimoji="1" lang="zh-CN" altLang="en-US" sz="2000">
                <a:solidFill>
                  <a:schemeClr val="bg2">
                    <a:lumMod val="25000"/>
                  </a:schemeClr>
                </a:solidFill>
                <a:latin typeface="楷体" panose="02010609060101010101" pitchFamily="49" charset="-122"/>
                <a:ea typeface="楷体" panose="02010609060101010101" pitchFamily="49" charset="-122"/>
              </a:rPr>
              <a:t>之事父，远之事君。多识于鸟兽草木之名。”（</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阳货</a:t>
            </a:r>
            <a:r>
              <a:rPr kumimoji="1" lang="en-US" altLang="zh-CN" sz="2000">
                <a:solidFill>
                  <a:schemeClr val="bg2">
                    <a:lumMod val="25000"/>
                  </a:schemeClr>
                </a:solidFill>
                <a:latin typeface="楷体" panose="02010609060101010101" pitchFamily="49" charset="-122"/>
                <a:ea typeface="楷体" panose="02010609060101010101" pitchFamily="49" charset="-122"/>
              </a:rPr>
              <a:t>》</a:t>
            </a:r>
            <a:r>
              <a:rPr kumimoji="1" lang="zh-CN" altLang="en-US" sz="2000">
                <a:solidFill>
                  <a:schemeClr val="bg2">
                    <a:lumMod val="25000"/>
                  </a:schemeClr>
                </a:solidFill>
                <a:latin typeface="楷体" panose="02010609060101010101" pitchFamily="49" charset="-122"/>
                <a:ea typeface="楷体" panose="02010609060101010101" pitchFamily="49"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概括主题。</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从学习的内容的角度，点出</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诗经</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的重要价值。</a:t>
            </a:r>
          </a:p>
          <a:p>
            <a:pPr>
              <a:lnSpc>
                <a:spcPct val="150000"/>
              </a:lnSpc>
            </a:pP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诗经</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是我国最早的诗歌总集，在我国文学史上具有重要地位。孔子很重视</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诗经</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的教化作用。这段文字全面而精确地概括了</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诗经</a:t>
            </a:r>
            <a:r>
              <a:rPr kumimoji="1" lang="en-US" altLang="zh-CN" sz="2000">
                <a:solidFill>
                  <a:srgbClr val="C00000"/>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的审美价值、社会价值、认识价值。</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分析本章说理的特点。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运用反问和铺陈的手法，详细而全面，语气更强。</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dissolve">
                                      <p:cBhvr>
                                        <p:cTn id="14" dur="500"/>
                                        <p:tgtEl>
                                          <p:spTgt spid="2">
                                            <p:txEl>
                                              <p:pRg st="4" end="4"/>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dissolve">
                                      <p:cBhvr>
                                        <p:cTn id="17" dur="500"/>
                                        <p:tgtEl>
                                          <p:spTgt spid="2">
                                            <p:txEl>
                                              <p:pRg st="5" end="5"/>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dissolve">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71" y="211150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468" y="178398"/>
            <a:ext cx="8372606" cy="6501203"/>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gn="ctr">
              <a:lnSpc>
                <a:spcPct val="150000"/>
              </a:lnSpc>
            </a:pPr>
            <a:r>
              <a:rPr kumimoji="1" lang="zh-CN" altLang="en-US" sz="2000">
                <a:latin typeface="微软雅黑" panose="020B0503020204020204" pitchFamily="34" charset="-122"/>
                <a:ea typeface="微软雅黑" panose="020B0503020204020204" pitchFamily="34" charset="-122"/>
              </a:rPr>
              <a:t>李泽厚访谈录</a:t>
            </a:r>
          </a:p>
          <a:p>
            <a:pPr>
              <a:lnSpc>
                <a:spcPct val="150000"/>
              </a:lnSpc>
            </a:pPr>
            <a:r>
              <a:rPr kumimoji="1" lang="zh-CN" altLang="en-US" sz="2000">
                <a:latin typeface="微软雅黑" panose="020B0503020204020204" pitchFamily="34" charset="-122"/>
                <a:ea typeface="微软雅黑" panose="020B0503020204020204" pitchFamily="34" charset="-122"/>
              </a:rPr>
              <a:t>      ①新京报：李老师，国内现在关于</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的争论很大，但是现在我想暂时抛开这场争论，和您单纯地探讨一下</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a:t>
            </a:r>
          </a:p>
          <a:p>
            <a:pPr>
              <a:lnSpc>
                <a:spcPct val="150000"/>
              </a:lnSpc>
            </a:pPr>
            <a:r>
              <a:rPr kumimoji="1" lang="zh-CN" altLang="en-US" sz="2000">
                <a:latin typeface="楷体" panose="02010609060101010101" pitchFamily="49" charset="-122"/>
                <a:ea typeface="楷体" panose="02010609060101010101" pitchFamily="49" charset="-122"/>
              </a:rPr>
              <a:t>    李泽厚：争论是抛不开的，今天要谈</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，自然就会牵扯到这争论。我们如何来读</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，今天为什么要读</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是不是凭考证就能读通，都跟现在的争论有关。我认为更重要的是，要读</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背后的复杂因素。一些人正在大搞复古主义。结合各种民间迷信，花大量钱财建庙宇，立巨像，搞祭拜。大倡立孔教，办国学；主三纲，穿汉服；贬五四，骂鲁迅。要用七夕代替情人节，用孟母节代替母亲节，用孔子纪年代替公元纪年。形形色色，热闹得很。我说干脆星期六星期天也不要过了，那也是基督教的嘛。所以，我以为这场争论要放在这样一个特定的大环境中来看，它不只是如何读</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的问题。</a:t>
            </a:r>
          </a:p>
          <a:p>
            <a:pPr>
              <a:lnSpc>
                <a:spcPct val="150000"/>
              </a:lnSpc>
            </a:pPr>
            <a:endParaRPr kumimoji="1" lang="zh-CN" altLang="en-US" sz="20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18187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146957" y="178398"/>
            <a:ext cx="8977744" cy="6501203"/>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latin typeface="微软雅黑" panose="020B0503020204020204" pitchFamily="34" charset="-122"/>
                <a:ea typeface="微软雅黑" panose="020B0503020204020204" pitchFamily="34" charset="-122"/>
              </a:rPr>
              <a:t>      ②新京报：但是我觉得还是可以做一些深层次的探讨。现在的</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热，我觉得，不是因为于丹出现了，</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热了；也不是因为李零出现了，</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才热了。而是有一种内在的规律让</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热了起来。这也让我想起上个世纪八十年代的美学热。这两种热潮虽然不相干，但是热度很相近。</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为什么在这个时候热了</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不是上个世纪的八十年代</a:t>
            </a:r>
            <a:r>
              <a:rPr kumimoji="1" lang="en-US" altLang="zh-CN" sz="2000">
                <a:latin typeface="微软雅黑" panose="020B0503020204020204" pitchFamily="34" charset="-122"/>
                <a:ea typeface="微软雅黑" panose="020B0503020204020204" pitchFamily="34" charset="-122"/>
              </a:rPr>
              <a:t>?</a:t>
            </a:r>
          </a:p>
          <a:p>
            <a:pPr>
              <a:lnSpc>
                <a:spcPct val="150000"/>
              </a:lnSpc>
            </a:pPr>
            <a:r>
              <a:rPr kumimoji="1" lang="zh-CN" altLang="en-US" sz="2000">
                <a:latin typeface="楷体" panose="02010609060101010101" pitchFamily="49" charset="-122"/>
                <a:ea typeface="楷体" panose="02010609060101010101" pitchFamily="49" charset="-122"/>
              </a:rPr>
              <a:t>    李泽厚：“</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热”当然不是因为于丹或者李零，恰恰相反，大家想回归传统，他们才被推了出来。“</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热”说起来原因也简单，在革命时代过去之后，人们想追求一种信仰以安身立命，处世为人。现在人们的物质生活改善了，去年我在</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罄问录</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中说到“现在是‘四星高照’，声色犬马”。声就是</a:t>
            </a:r>
            <a:r>
              <a:rPr kumimoji="1" lang="en-US" altLang="zh-CN" sz="2000">
                <a:latin typeface="楷体" panose="02010609060101010101" pitchFamily="49" charset="-122"/>
                <a:ea typeface="楷体" panose="02010609060101010101" pitchFamily="49" charset="-122"/>
              </a:rPr>
              <a:t>music</a:t>
            </a:r>
            <a:r>
              <a:rPr kumimoji="1" lang="zh-CN" altLang="en-US" sz="2000">
                <a:latin typeface="楷体" panose="02010609060101010101" pitchFamily="49" charset="-122"/>
                <a:ea typeface="楷体" panose="02010609060101010101" pitchFamily="49" charset="-122"/>
              </a:rPr>
              <a:t>；色就是</a:t>
            </a:r>
            <a:r>
              <a:rPr kumimoji="1" lang="en-US" altLang="zh-CN" sz="2000">
                <a:latin typeface="楷体" panose="02010609060101010101" pitchFamily="49" charset="-122"/>
                <a:ea typeface="楷体" panose="02010609060101010101" pitchFamily="49" charset="-122"/>
              </a:rPr>
              <a:t>sex</a:t>
            </a:r>
            <a:r>
              <a:rPr kumimoji="1" lang="zh-CN" altLang="en-US" sz="2000">
                <a:latin typeface="楷体" panose="02010609060101010101" pitchFamily="49" charset="-122"/>
                <a:ea typeface="楷体" panose="02010609060101010101" pitchFamily="49" charset="-122"/>
              </a:rPr>
              <a:t>；犬就是</a:t>
            </a:r>
            <a:r>
              <a:rPr kumimoji="1" lang="en-US" altLang="zh-CN" sz="2000">
                <a:latin typeface="楷体" panose="02010609060101010101" pitchFamily="49" charset="-122"/>
                <a:ea typeface="楷体" panose="02010609060101010101" pitchFamily="49" charset="-122"/>
              </a:rPr>
              <a:t>dog</a:t>
            </a:r>
            <a:r>
              <a:rPr kumimoji="1" lang="zh-CN" altLang="en-US" sz="2000">
                <a:latin typeface="楷体" panose="02010609060101010101" pitchFamily="49" charset="-122"/>
                <a:ea typeface="楷体" panose="02010609060101010101" pitchFamily="49" charset="-122"/>
              </a:rPr>
              <a:t>，宠物；马是什么呢</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汽车，</a:t>
            </a:r>
            <a:r>
              <a:rPr kumimoji="1" lang="en-US" altLang="zh-CN" sz="2000">
                <a:latin typeface="楷体" panose="02010609060101010101" pitchFamily="49" charset="-122"/>
                <a:ea typeface="楷体" panose="02010609060101010101" pitchFamily="49" charset="-122"/>
              </a:rPr>
              <a:t>car</a:t>
            </a:r>
            <a:r>
              <a:rPr kumimoji="1" lang="zh-CN" altLang="en-US" sz="2000">
                <a:latin typeface="楷体" panose="02010609060101010101" pitchFamily="49" charset="-122"/>
                <a:ea typeface="楷体" panose="02010609060101010101" pitchFamily="49" charset="-122"/>
              </a:rPr>
              <a:t>。这就是现代生活，无可厚非，但是在这样的状况下，大家又都很迷茫，怎么样安身立命</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怎么样为人处事？中国没有</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圣经</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，大家就都到</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中去找了。但我以为今天中国最需要的，还是“德先生”（民主）和“赛先生”（科学）。</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169812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146957" y="178398"/>
            <a:ext cx="8977744" cy="4192879"/>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latin typeface="微软雅黑" panose="020B0503020204020204" pitchFamily="34" charset="-122"/>
                <a:ea typeface="微软雅黑" panose="020B0503020204020204" pitchFamily="34" charset="-122"/>
              </a:rPr>
              <a:t>      ③新京报：长期以来，我读论语，有一个疑惑，是关于</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的界限讨论的。我觉得</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作为一个修身的文本，是一套非常完美的体系，一旦它跨越了这个界限，进入了“治国平天下”这个层面，是非常要不得的东西。但这似乎是个悖论，后世人谈</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，津津乐道的恰恰是它“治国平天下”的功能。您怎么看</a:t>
            </a:r>
            <a:r>
              <a:rPr kumimoji="1" lang="en-US" altLang="zh-CN" sz="2000">
                <a:latin typeface="微软雅黑" panose="020B0503020204020204" pitchFamily="34" charset="-122"/>
                <a:ea typeface="微软雅黑" panose="020B0503020204020204" pitchFamily="34" charset="-122"/>
              </a:rPr>
              <a:t>?</a:t>
            </a:r>
          </a:p>
          <a:p>
            <a:pPr>
              <a:lnSpc>
                <a:spcPct val="150000"/>
              </a:lnSpc>
            </a:pPr>
            <a:r>
              <a:rPr kumimoji="1" lang="zh-CN" altLang="en-US" sz="2000">
                <a:latin typeface="楷体" panose="02010609060101010101" pitchFamily="49" charset="-122"/>
                <a:ea typeface="楷体" panose="02010609060101010101" pitchFamily="49" charset="-122"/>
              </a:rPr>
              <a:t>    李泽厚：</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本来就是两派，曾子一派主张修身，子张一派主张治国。现在流传下来的</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主要讲修身，它怎么能用来治国呢</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但宗教性道德会对社会性道德有范导作用。值得好好研究。</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146957" y="178398"/>
            <a:ext cx="8977744" cy="6021841"/>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latin typeface="微软雅黑" panose="020B0503020204020204" pitchFamily="34" charset="-122"/>
                <a:ea typeface="微软雅黑" panose="020B0503020204020204" pitchFamily="34" charset="-122"/>
              </a:rPr>
              <a:t>      ④新京报：这也是我正想说的，恰恰在过去，</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所表现出来的，是对于过去历朝历代的政治制度都产生了重大的影响。</a:t>
            </a:r>
          </a:p>
          <a:p>
            <a:pPr>
              <a:lnSpc>
                <a:spcPct val="150000"/>
              </a:lnSpc>
            </a:pPr>
            <a:r>
              <a:rPr kumimoji="1" lang="zh-CN" altLang="en-US" sz="2000">
                <a:latin typeface="楷体" panose="02010609060101010101" pitchFamily="49" charset="-122"/>
                <a:ea typeface="楷体" panose="02010609060101010101" pitchFamily="49" charset="-122"/>
              </a:rPr>
              <a:t>    李泽厚：过去两德是一个东西，不可分开。从孔子到荀子，再到董仲舒，</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对社会制度有建构（不只是范导）作用。儒家吸取包容了很多法家、道家、阴阳家的东西，这正是真正的儒家的特色所在，有转换性的创造，不盲目排外。</a:t>
            </a:r>
          </a:p>
          <a:p>
            <a:pPr>
              <a:lnSpc>
                <a:spcPct val="150000"/>
              </a:lnSpc>
            </a:pPr>
            <a:r>
              <a:rPr kumimoji="1" lang="zh-CN" altLang="en-US" sz="2000">
                <a:latin typeface="微软雅黑" panose="020B0503020204020204" pitchFamily="34" charset="-122"/>
                <a:ea typeface="微软雅黑" panose="020B0503020204020204" pitchFamily="34" charset="-122"/>
              </a:rPr>
              <a:t>      ⑤新京报：您在</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论语今读</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中曾经提出过一个问题，我觉得非常重要，那就是解读</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论语</a:t>
            </a:r>
            <a:r>
              <a:rPr kumimoji="1" lang="en-US" altLang="zh-CN" sz="2000">
                <a:latin typeface="微软雅黑" panose="020B0503020204020204" pitchFamily="34" charset="-122"/>
                <a:ea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rPr>
              <a:t>，第一步的工作是解构，但是只有解构是不够的，更重要的工作是重建。</a:t>
            </a:r>
          </a:p>
          <a:p>
            <a:pPr>
              <a:lnSpc>
                <a:spcPct val="150000"/>
              </a:lnSpc>
            </a:pPr>
            <a:r>
              <a:rPr kumimoji="1" lang="zh-CN" altLang="en-US" sz="2000">
                <a:latin typeface="楷体" panose="02010609060101010101" pitchFamily="49" charset="-122"/>
                <a:ea typeface="楷体" panose="02010609060101010101" pitchFamily="49" charset="-122"/>
              </a:rPr>
              <a:t>    李泽厚： 这是很大的问题。与其现在言之凿凿地说如何重建，不如大家一起努力，尝试去做。重建的难度，在于孔子不是神，假如孔子是神，就不难了。但</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论语今读</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说</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论语</a:t>
            </a:r>
            <a:r>
              <a:rPr kumimoji="1" lang="en-US" altLang="zh-CN" sz="2000">
                <a:latin typeface="楷体" panose="02010609060101010101" pitchFamily="49" charset="-122"/>
                <a:ea typeface="楷体" panose="02010609060101010101" pitchFamily="49" charset="-122"/>
              </a:rPr>
              <a:t>》</a:t>
            </a:r>
            <a:r>
              <a:rPr kumimoji="1" lang="zh-CN" altLang="en-US" sz="2000">
                <a:latin typeface="楷体" panose="02010609060101010101" pitchFamily="49" charset="-122"/>
                <a:ea typeface="楷体" panose="02010609060101010101" pitchFamily="49" charset="-122"/>
              </a:rPr>
              <a:t>有“半宗教性”，就是想为重建做些工作。</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231211" y="3785368"/>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50718" y="2467775"/>
            <a:ext cx="8977744" cy="961225"/>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latin typeface="微软雅黑" panose="020B0503020204020204" pitchFamily="34" charset="-122"/>
                <a:ea typeface="微软雅黑" panose="020B0503020204020204" pitchFamily="34" charset="-122"/>
              </a:rPr>
              <a:t>作业：谈谈你对学习古典文化的理解，写一篇小短文，不少于</a:t>
            </a:r>
            <a:r>
              <a:rPr kumimoji="1" lang="en-US" altLang="zh-CN" sz="2000">
                <a:latin typeface="微软雅黑" panose="020B0503020204020204" pitchFamily="34" charset="-122"/>
                <a:ea typeface="微软雅黑" panose="020B0503020204020204" pitchFamily="34" charset="-122"/>
              </a:rPr>
              <a:t>400</a:t>
            </a:r>
            <a:r>
              <a:rPr kumimoji="1" lang="zh-CN" altLang="en-US" sz="2000">
                <a:latin typeface="微软雅黑" panose="020B0503020204020204" pitchFamily="34" charset="-122"/>
                <a:ea typeface="微软雅黑" panose="020B0503020204020204" pitchFamily="34" charset="-122"/>
              </a:rPr>
              <a:t>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7747167" y="1204173"/>
            <a:ext cx="2477488" cy="3850071"/>
            <a:chOff x="4767111" y="1526050"/>
            <a:chExt cx="1447026" cy="3158889"/>
          </a:xfrm>
        </p:grpSpPr>
        <p:cxnSp>
          <p:nvCxnSpPr>
            <p:cNvPr id="14"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767111" y="1526050"/>
              <a:ext cx="1447026" cy="3158889"/>
              <a:chOff x="6216064" y="2304121"/>
              <a:chExt cx="1447026" cy="3158889"/>
            </a:xfrm>
          </p:grpSpPr>
          <p:sp>
            <p:nvSpPr>
              <p:cNvPr id="16" name="文本框 15"/>
              <p:cNvSpPr txBox="1"/>
              <p:nvPr/>
            </p:nvSpPr>
            <p:spPr>
              <a:xfrm>
                <a:off x="7339516" y="2304121"/>
                <a:ext cx="323574" cy="8372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第四章</a:t>
                </a:r>
              </a:p>
            </p:txBody>
          </p:sp>
          <p:sp>
            <p:nvSpPr>
              <p:cNvPr id="17" name="文本框 16"/>
              <p:cNvSpPr txBox="1"/>
              <p:nvPr/>
            </p:nvSpPr>
            <p:spPr>
              <a:xfrm>
                <a:off x="621606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艺术感悟</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a:blip r:embed="rId3" cstate="print">
            <a:extLst>
              <a:ext uri="{28A0092B-C50C-407E-A947-70E740481C1C}">
                <a14:useLocalDpi xmlns:a14="http://schemas.microsoft.com/office/drawing/2010/main" val="0"/>
              </a:ext>
            </a:extLst>
          </a:blip>
          <a:srcRect l="29050" r="6872"/>
          <a:stretch>
            <a:fillRect/>
          </a:stretch>
        </p:blipFill>
        <p:spPr bwMode="auto">
          <a:xfrm>
            <a:off x="7493330" y="273617"/>
            <a:ext cx="4401786" cy="625606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187025" y="570016"/>
            <a:ext cx="4908975" cy="630163"/>
            <a:chOff x="4817509" y="563194"/>
            <a:chExt cx="1417505" cy="629194"/>
          </a:xfrm>
        </p:grpSpPr>
        <p:sp>
          <p:nvSpPr>
            <p:cNvPr id="10" name="矩形 9"/>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17509" y="646958"/>
              <a:ext cx="1417505"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分析</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论语</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的语言特点与文色彩</a:t>
              </a:r>
            </a:p>
          </p:txBody>
        </p:sp>
      </p:grpSp>
      <p:sp>
        <p:nvSpPr>
          <p:cNvPr id="3" name="文本框 2"/>
          <p:cNvSpPr txBox="1"/>
          <p:nvPr/>
        </p:nvSpPr>
        <p:spPr>
          <a:xfrm>
            <a:off x="530048" y="1935679"/>
            <a:ext cx="6513613" cy="2346220"/>
          </a:xfrm>
          <a:prstGeom prst="rect">
            <a:avLst/>
          </a:prstGeom>
          <a:noFill/>
        </p:spPr>
        <p:txBody>
          <a:bodyPr wrap="square" rtlCol="0">
            <a:spAutoFit/>
          </a:bodyPr>
          <a:lstStyle/>
          <a:p>
            <a:pPr>
              <a:lnSpc>
                <a:spcPct val="150000"/>
              </a:lnSpc>
            </a:pPr>
            <a:r>
              <a:rPr lang="zh-CN" altLang="zh-CN" sz="2000" b="1">
                <a:solidFill>
                  <a:schemeClr val="bg2">
                    <a:lumMod val="25000"/>
                  </a:schemeClr>
                </a:solidFill>
                <a:latin typeface="微软雅黑" panose="020B0503020204020204" pitchFamily="34" charset="-122"/>
                <a:ea typeface="微软雅黑" panose="020B0503020204020204" pitchFamily="34" charset="-122"/>
              </a:rPr>
              <a:t>【技法指导】</a:t>
            </a:r>
            <a:r>
              <a:rPr lang="zh-CN" altLang="zh-CN" sz="2000">
                <a:solidFill>
                  <a:schemeClr val="bg2">
                    <a:lumMod val="25000"/>
                  </a:schemeClr>
                </a:solidFill>
                <a:latin typeface="微软雅黑" panose="020B0503020204020204" pitchFamily="34" charset="-122"/>
                <a:ea typeface="微软雅黑" panose="020B0503020204020204" pitchFamily="34" charset="-122"/>
              </a:rPr>
              <a:t>语录体是《论语》文体的基本特征，它或是记录孔子的只言片语，或是记录孔子与弟子及时人的对话，都比较短小简约，还没有构成单篇的、形式完整的篇章。《论语》这种在对话中说理的形式，直接影响了先秦说理文的体制。</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a:blip r:embed="rId3" cstate="print">
            <a:extLst>
              <a:ext uri="{28A0092B-C50C-407E-A947-70E740481C1C}">
                <a14:useLocalDpi xmlns:a14="http://schemas.microsoft.com/office/drawing/2010/main" val="0"/>
              </a:ext>
            </a:extLst>
          </a:blip>
          <a:srcRect l="29050" r="6872"/>
          <a:stretch>
            <a:fillRect/>
          </a:stretch>
        </p:blipFill>
        <p:spPr bwMode="auto">
          <a:xfrm>
            <a:off x="7493330" y="273617"/>
            <a:ext cx="4401786" cy="625606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1004812" y="2929440"/>
            <a:ext cx="6513613" cy="581057"/>
          </a:xfrm>
          <a:prstGeom prst="rect">
            <a:avLst/>
          </a:prstGeom>
          <a:noFill/>
        </p:spPr>
        <p:txBody>
          <a:bodyPr wrap="square" rtlCol="0">
            <a:spAutoFit/>
          </a:bodyPr>
          <a:lstStyle/>
          <a:p>
            <a:pPr>
              <a:lnSpc>
                <a:spcPct val="150000"/>
              </a:lnSpc>
            </a:pPr>
            <a:r>
              <a:rPr lang="zh-CN"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任务活动</a:t>
            </a:r>
            <a:r>
              <a:rPr lang="zh-CN"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分析</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论语</a:t>
            </a:r>
            <a:r>
              <a:rPr lang="en-US" altLang="zh-CN" sz="2400">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的语言特点</a:t>
            </a:r>
            <a:endParaRPr lang="zh-CN" altLang="zh-CN" sz="2400">
              <a:solidFill>
                <a:schemeClr val="bg2">
                  <a:lumMod val="25000"/>
                </a:schemeClr>
              </a:solidFill>
              <a:latin typeface="微软雅黑" pitchFamily="34" charset="-122"/>
              <a:ea typeface="微软雅黑" pitchFamily="34" charset="-122"/>
            </a:endParaRPr>
          </a:p>
        </p:txBody>
      </p:sp>
      <p:grpSp>
        <p:nvGrpSpPr>
          <p:cNvPr id="8" name="组合 7"/>
          <p:cNvGrpSpPr/>
          <p:nvPr/>
        </p:nvGrpSpPr>
        <p:grpSpPr>
          <a:xfrm>
            <a:off x="1187025" y="570016"/>
            <a:ext cx="4908975" cy="630163"/>
            <a:chOff x="4817509" y="563194"/>
            <a:chExt cx="1417505" cy="629194"/>
          </a:xfrm>
        </p:grpSpPr>
        <p:sp>
          <p:nvSpPr>
            <p:cNvPr id="12" name="矩形 11"/>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817509" y="646958"/>
              <a:ext cx="1417505"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分析</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论语</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的语言特点与文色彩</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7446296" y="1603416"/>
            <a:ext cx="2006986" cy="3742845"/>
            <a:chOff x="4767096" y="1512164"/>
            <a:chExt cx="1447041" cy="3172775"/>
          </a:xfrm>
        </p:grpSpPr>
        <p:cxnSp>
          <p:nvCxnSpPr>
            <p:cNvPr id="10"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767096" y="1512164"/>
              <a:ext cx="1447041" cy="3172775"/>
              <a:chOff x="6216049" y="2290235"/>
              <a:chExt cx="1447041" cy="3172775"/>
            </a:xfrm>
          </p:grpSpPr>
          <p:sp>
            <p:nvSpPr>
              <p:cNvPr id="12" name="文本框 11"/>
              <p:cNvSpPr txBox="1"/>
              <p:nvPr/>
            </p:nvSpPr>
            <p:spPr>
              <a:xfrm>
                <a:off x="7263656" y="2290235"/>
                <a:ext cx="399434" cy="865045"/>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第一章</a:t>
                </a:r>
              </a:p>
            </p:txBody>
          </p:sp>
          <p:sp>
            <p:nvSpPr>
              <p:cNvPr id="13" name="文本框 12"/>
              <p:cNvSpPr txBox="1"/>
              <p:nvPr/>
            </p:nvSpPr>
            <p:spPr>
              <a:xfrm>
                <a:off x="6216049"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文化常识</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a:blip r:embed="rId3" cstate="print">
            <a:extLst>
              <a:ext uri="{28A0092B-C50C-407E-A947-70E740481C1C}">
                <a14:useLocalDpi xmlns:a14="http://schemas.microsoft.com/office/drawing/2010/main" val="0"/>
              </a:ext>
            </a:extLst>
          </a:blip>
          <a:srcRect l="29050" r="6872"/>
          <a:stretch>
            <a:fillRect/>
          </a:stretch>
        </p:blipFill>
        <p:spPr bwMode="auto">
          <a:xfrm>
            <a:off x="7493330" y="273617"/>
            <a:ext cx="4401786" cy="625606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004812" y="345353"/>
            <a:ext cx="6038851" cy="629194"/>
            <a:chOff x="4883334" y="563194"/>
            <a:chExt cx="1321491" cy="629194"/>
          </a:xfrm>
        </p:grpSpPr>
        <p:sp>
          <p:nvSpPr>
            <p:cNvPr id="10" name="矩形 9"/>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83334" y="646958"/>
              <a:ext cx="1321491"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艺术感悟</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论语</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的语言特点与文色彩</a:t>
              </a:r>
            </a:p>
          </p:txBody>
        </p:sp>
      </p:grpSp>
      <p:sp>
        <p:nvSpPr>
          <p:cNvPr id="3" name="文本框 2"/>
          <p:cNvSpPr txBox="1"/>
          <p:nvPr/>
        </p:nvSpPr>
        <p:spPr>
          <a:xfrm>
            <a:off x="767430" y="1623154"/>
            <a:ext cx="6513613" cy="4192879"/>
          </a:xfrm>
          <a:prstGeom prst="rect">
            <a:avLst/>
          </a:prstGeom>
          <a:noFill/>
        </p:spPr>
        <p:txBody>
          <a:bodyPr wrap="square" rtlCol="0">
            <a:spAutoFit/>
          </a:bodyPr>
          <a:lstStyle/>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1</a:t>
            </a:r>
            <a:r>
              <a:rPr lang="zh-CN" altLang="en-US" sz="2000" b="1">
                <a:solidFill>
                  <a:srgbClr val="C00000"/>
                </a:solidFill>
                <a:latin typeface="微软雅黑" panose="020B0503020204020204" pitchFamily="34" charset="-122"/>
                <a:ea typeface="微软雅黑" panose="020B0503020204020204" pitchFamily="34" charset="-122"/>
              </a:rPr>
              <a:t>．语录体散文</a:t>
            </a:r>
          </a:p>
          <a:p>
            <a:pPr>
              <a:lnSpc>
                <a:spcPct val="150000"/>
              </a:lnSpc>
            </a:pPr>
            <a:r>
              <a:rPr lang="zh-CN" altLang="en-US" sz="2000">
                <a:solidFill>
                  <a:schemeClr val="bg2">
                    <a:lumMod val="25000"/>
                  </a:schemeClr>
                </a:solidFill>
                <a:latin typeface="微软雅黑" panose="020B0503020204020204" pitchFamily="34" charset="-122"/>
                <a:ea typeface="微软雅黑" panose="020B0503020204020204" pitchFamily="34" charset="-122"/>
              </a:rPr>
              <a:t>语录体散文是</a:t>
            </a:r>
            <a:r>
              <a:rPr lang="en-US" altLang="zh-CN" sz="2000">
                <a:solidFill>
                  <a:schemeClr val="bg2">
                    <a:lumMod val="25000"/>
                  </a:schemeClr>
                </a:solidFill>
                <a:latin typeface="微软雅黑" panose="020B0503020204020204" pitchFamily="34" charset="-122"/>
                <a:ea typeface="微软雅黑" panose="020B0503020204020204" pitchFamily="34" charset="-122"/>
              </a:rPr>
              <a:t>《</a:t>
            </a:r>
            <a:r>
              <a:rPr lang="zh-CN" altLang="en-US" sz="2000">
                <a:solidFill>
                  <a:schemeClr val="bg2">
                    <a:lumMod val="25000"/>
                  </a:schemeClr>
                </a:solidFill>
                <a:latin typeface="微软雅黑" panose="020B0503020204020204" pitchFamily="34" charset="-122"/>
                <a:ea typeface="微软雅黑" panose="020B0503020204020204" pitchFamily="34" charset="-122"/>
              </a:rPr>
              <a:t>论语</a:t>
            </a:r>
            <a:r>
              <a:rPr lang="en-US" altLang="zh-CN" sz="2000">
                <a:solidFill>
                  <a:schemeClr val="bg2">
                    <a:lumMod val="25000"/>
                  </a:schemeClr>
                </a:solidFill>
                <a:latin typeface="微软雅黑" panose="020B0503020204020204" pitchFamily="34" charset="-122"/>
                <a:ea typeface="微软雅黑" panose="020B0503020204020204" pitchFamily="34" charset="-122"/>
              </a:rPr>
              <a:t>》</a:t>
            </a:r>
            <a:r>
              <a:rPr lang="zh-CN" altLang="en-US" sz="2000">
                <a:solidFill>
                  <a:schemeClr val="bg2">
                    <a:lumMod val="25000"/>
                  </a:schemeClr>
                </a:solidFill>
                <a:latin typeface="微软雅黑" panose="020B0503020204020204" pitchFamily="34" charset="-122"/>
                <a:ea typeface="微软雅黑" panose="020B0503020204020204" pitchFamily="34" charset="-122"/>
              </a:rPr>
              <a:t>文体的基本特征。它或是记录孔子的只言片语，或是记录孔子与弟子及时人的对话，都比较短小简约，还没有构成单篇的、形式完整的篇章。</a:t>
            </a: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．文学色彩</a:t>
            </a:r>
          </a:p>
          <a:p>
            <a:pPr>
              <a:lnSpc>
                <a:spcPct val="150000"/>
              </a:lnSpc>
            </a:pPr>
            <a:r>
              <a:rPr lang="en-US" altLang="zh-CN" sz="2000">
                <a:solidFill>
                  <a:schemeClr val="bg2">
                    <a:lumMod val="25000"/>
                  </a:schemeClr>
                </a:solidFill>
                <a:latin typeface="微软雅黑" panose="020B0503020204020204" pitchFamily="34" charset="-122"/>
                <a:ea typeface="微软雅黑" panose="020B0503020204020204" pitchFamily="34" charset="-122"/>
              </a:rPr>
              <a:t>《</a:t>
            </a:r>
            <a:r>
              <a:rPr lang="zh-CN" altLang="en-US" sz="2000">
                <a:solidFill>
                  <a:schemeClr val="bg2">
                    <a:lumMod val="25000"/>
                  </a:schemeClr>
                </a:solidFill>
                <a:latin typeface="微软雅黑" panose="020B0503020204020204" pitchFamily="34" charset="-122"/>
                <a:ea typeface="微软雅黑" panose="020B0503020204020204" pitchFamily="34" charset="-122"/>
              </a:rPr>
              <a:t>论语</a:t>
            </a:r>
            <a:r>
              <a:rPr lang="en-US" altLang="zh-CN" sz="2000">
                <a:solidFill>
                  <a:schemeClr val="bg2">
                    <a:lumMod val="25000"/>
                  </a:schemeClr>
                </a:solidFill>
                <a:latin typeface="微软雅黑" panose="020B0503020204020204" pitchFamily="34" charset="-122"/>
                <a:ea typeface="微软雅黑" panose="020B0503020204020204" pitchFamily="34" charset="-122"/>
              </a:rPr>
              <a:t>》</a:t>
            </a:r>
            <a:r>
              <a:rPr lang="zh-CN" altLang="en-US" sz="2000">
                <a:solidFill>
                  <a:schemeClr val="bg2">
                    <a:lumMod val="25000"/>
                  </a:schemeClr>
                </a:solidFill>
                <a:latin typeface="微软雅黑" panose="020B0503020204020204" pitchFamily="34" charset="-122"/>
                <a:ea typeface="微软雅黑" panose="020B0503020204020204" pitchFamily="34" charset="-122"/>
              </a:rPr>
              <a:t>的文学色彩在于表现了孔子及其弟子的形象、性格以及深刻平实、含蓄隽永的语言。言近旨远、词约义丰的说理，形象隽永的语言，使它成为先秦说理文主要的形态。</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6432743" y="498946"/>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144488" y="1273394"/>
            <a:ext cx="7422078" cy="5117940"/>
          </a:xfrm>
          <a:prstGeom prst="rect">
            <a:avLst/>
          </a:prstGeom>
          <a:noFill/>
        </p:spPr>
        <p:txBody>
          <a:bodyPr wrap="square" rtlCol="0">
            <a:spAutoFit/>
          </a:bodyPr>
          <a:lstStyle/>
          <a:p>
            <a:pPr>
              <a:lnSpc>
                <a:spcPct val="150000"/>
              </a:lnSpc>
            </a:pPr>
            <a:r>
              <a:rPr lang="zh-CN" altLang="zh-CN" sz="2000"/>
              <a:t>一、选择题</a:t>
            </a:r>
          </a:p>
          <a:p>
            <a:pPr>
              <a:lnSpc>
                <a:spcPct val="150000"/>
              </a:lnSpc>
            </a:pPr>
            <a:r>
              <a:rPr lang="en-US" altLang="zh-CN" sz="2000"/>
              <a:t>1</a:t>
            </a:r>
            <a:r>
              <a:rPr lang="zh-CN" altLang="zh-CN" sz="2000"/>
              <a:t>．下列句子中，加点词的含义完全相同的一项是（</a:t>
            </a:r>
            <a:r>
              <a:rPr lang="en-US" altLang="zh-CN" sz="2000"/>
              <a:t>    </a:t>
            </a:r>
            <a:r>
              <a:rPr lang="zh-CN" altLang="zh-CN" sz="2000"/>
              <a:t>）</a:t>
            </a:r>
          </a:p>
          <a:p>
            <a:pPr>
              <a:lnSpc>
                <a:spcPct val="150000"/>
              </a:lnSpc>
            </a:pPr>
            <a:r>
              <a:rPr lang="en-US" altLang="zh-CN" sz="2000"/>
              <a:t>A</a:t>
            </a:r>
            <a:r>
              <a:rPr lang="zh-CN" altLang="zh-CN" sz="2000"/>
              <a:t>．</a:t>
            </a:r>
            <a:r>
              <a:rPr lang="zh-CN" altLang="zh-CN" sz="2000" b="1">
                <a:solidFill>
                  <a:srgbClr val="C00000"/>
                </a:solidFill>
              </a:rPr>
              <a:t>知</a:t>
            </a:r>
            <a:r>
              <a:rPr lang="zh-CN" altLang="zh-CN" sz="2000"/>
              <a:t>者不惑</a:t>
            </a:r>
            <a:r>
              <a:rPr lang="en-US" altLang="zh-CN" sz="2000"/>
              <a:t>                 </a:t>
            </a:r>
            <a:r>
              <a:rPr lang="zh-CN" altLang="en-US" sz="2000"/>
              <a:t>  </a:t>
            </a:r>
            <a:r>
              <a:rPr lang="en-US" altLang="zh-CN" sz="2000"/>
              <a:t>   </a:t>
            </a:r>
            <a:r>
              <a:rPr lang="zh-CN" altLang="zh-CN" sz="2000"/>
              <a:t>温故而</a:t>
            </a:r>
            <a:r>
              <a:rPr lang="zh-CN" altLang="zh-CN" sz="2000" b="1">
                <a:solidFill>
                  <a:srgbClr val="C00000"/>
                </a:solidFill>
              </a:rPr>
              <a:t>知</a:t>
            </a:r>
            <a:r>
              <a:rPr lang="zh-CN" altLang="zh-CN" sz="2000"/>
              <a:t>新</a:t>
            </a:r>
          </a:p>
          <a:p>
            <a:pPr>
              <a:lnSpc>
                <a:spcPct val="150000"/>
              </a:lnSpc>
            </a:pPr>
            <a:r>
              <a:rPr lang="en-US" altLang="zh-CN" sz="2000"/>
              <a:t>B</a:t>
            </a:r>
            <a:r>
              <a:rPr lang="zh-CN" altLang="zh-CN" sz="2000"/>
              <a:t>．任重而</a:t>
            </a:r>
            <a:r>
              <a:rPr lang="zh-CN" altLang="zh-CN" sz="2000" b="1">
                <a:solidFill>
                  <a:srgbClr val="C00000"/>
                </a:solidFill>
              </a:rPr>
              <a:t>道</a:t>
            </a:r>
            <a:r>
              <a:rPr lang="zh-CN" altLang="zh-CN" sz="2000"/>
              <a:t>远</a:t>
            </a:r>
            <a:r>
              <a:rPr lang="en-US" altLang="zh-CN" sz="2000"/>
              <a:t>                  </a:t>
            </a:r>
            <a:r>
              <a:rPr lang="zh-CN" altLang="zh-CN" sz="2000"/>
              <a:t>得</a:t>
            </a:r>
            <a:r>
              <a:rPr lang="zh-CN" altLang="zh-CN" sz="2000" b="1">
                <a:solidFill>
                  <a:srgbClr val="C00000"/>
                </a:solidFill>
              </a:rPr>
              <a:t>道</a:t>
            </a:r>
            <a:r>
              <a:rPr lang="zh-CN" altLang="zh-CN" sz="2000"/>
              <a:t>者多助</a:t>
            </a:r>
          </a:p>
          <a:p>
            <a:pPr>
              <a:lnSpc>
                <a:spcPct val="150000"/>
              </a:lnSpc>
            </a:pPr>
            <a:r>
              <a:rPr lang="en-US" altLang="zh-CN" sz="2000"/>
              <a:t>C</a:t>
            </a:r>
            <a:r>
              <a:rPr lang="zh-CN" altLang="zh-CN" sz="2000"/>
              <a:t>．迩之</a:t>
            </a:r>
            <a:r>
              <a:rPr lang="zh-CN" altLang="zh-CN" sz="2000" b="1">
                <a:solidFill>
                  <a:srgbClr val="C00000"/>
                </a:solidFill>
              </a:rPr>
              <a:t>事</a:t>
            </a:r>
            <a:r>
              <a:rPr lang="zh-CN" altLang="zh-CN" sz="2000"/>
              <a:t>父</a:t>
            </a:r>
            <a:r>
              <a:rPr lang="en-US" altLang="zh-CN" sz="2000"/>
              <a:t>                    </a:t>
            </a:r>
            <a:r>
              <a:rPr lang="zh-CN" altLang="en-US" sz="2000"/>
              <a:t>   </a:t>
            </a:r>
            <a:r>
              <a:rPr lang="zh-CN" altLang="zh-CN" sz="2000"/>
              <a:t>不足以</a:t>
            </a:r>
            <a:r>
              <a:rPr lang="zh-CN" altLang="zh-CN" sz="2000" b="1">
                <a:solidFill>
                  <a:srgbClr val="C00000"/>
                </a:solidFill>
              </a:rPr>
              <a:t>事</a:t>
            </a:r>
            <a:r>
              <a:rPr lang="zh-CN" altLang="zh-CN" sz="2000"/>
              <a:t>父母</a:t>
            </a:r>
          </a:p>
          <a:p>
            <a:pPr>
              <a:lnSpc>
                <a:spcPct val="150000"/>
              </a:lnSpc>
            </a:pPr>
            <a:r>
              <a:rPr lang="en-US" altLang="zh-CN" sz="2000"/>
              <a:t>D</a:t>
            </a:r>
            <a:r>
              <a:rPr lang="zh-CN" altLang="zh-CN" sz="2000"/>
              <a:t>．</a:t>
            </a:r>
            <a:r>
              <a:rPr lang="zh-CN" altLang="zh-CN" sz="2000" b="1">
                <a:solidFill>
                  <a:srgbClr val="C00000"/>
                </a:solidFill>
              </a:rPr>
              <a:t>敏</a:t>
            </a:r>
            <a:r>
              <a:rPr lang="zh-CN" altLang="zh-CN" sz="2000"/>
              <a:t>于事而慎于言</a:t>
            </a:r>
            <a:r>
              <a:rPr lang="en-US" altLang="zh-CN" sz="2000"/>
              <a:t>          </a:t>
            </a:r>
            <a:r>
              <a:rPr lang="zh-CN" altLang="zh-CN" sz="2000"/>
              <a:t>回虽不</a:t>
            </a:r>
            <a:r>
              <a:rPr lang="zh-CN" altLang="zh-CN" sz="2000" b="1">
                <a:solidFill>
                  <a:srgbClr val="C00000"/>
                </a:solidFill>
              </a:rPr>
              <a:t>敏</a:t>
            </a:r>
          </a:p>
          <a:p>
            <a:pPr>
              <a:lnSpc>
                <a:spcPct val="150000"/>
              </a:lnSpc>
            </a:pPr>
            <a:r>
              <a:rPr lang="zh-CN" altLang="zh-CN" sz="2000" b="1">
                <a:solidFill>
                  <a:srgbClr val="C00000"/>
                </a:solidFill>
              </a:rPr>
              <a:t>【答案】</a:t>
            </a:r>
            <a:r>
              <a:rPr lang="en-US" altLang="zh-CN" sz="2000" b="1">
                <a:solidFill>
                  <a:srgbClr val="C00000"/>
                </a:solidFill>
              </a:rPr>
              <a:t>C</a:t>
            </a:r>
            <a:endParaRPr lang="zh-CN" altLang="zh-CN" sz="2000" b="1">
              <a:solidFill>
                <a:srgbClr val="C00000"/>
              </a:solidFill>
            </a:endParaRPr>
          </a:p>
          <a:p>
            <a:pPr>
              <a:lnSpc>
                <a:spcPct val="150000"/>
              </a:lnSpc>
            </a:pPr>
            <a:r>
              <a:rPr lang="en-US" altLang="zh-CN" sz="2000" b="1">
                <a:solidFill>
                  <a:srgbClr val="C00000"/>
                </a:solidFill>
              </a:rPr>
              <a:t>A</a:t>
            </a:r>
            <a:r>
              <a:rPr lang="zh-CN" altLang="zh-CN" sz="2000" b="1">
                <a:solidFill>
                  <a:srgbClr val="C00000"/>
                </a:solidFill>
              </a:rPr>
              <a:t>项，同</a:t>
            </a:r>
            <a:r>
              <a:rPr lang="en-US" altLang="zh-CN" sz="2000" b="1">
                <a:solidFill>
                  <a:srgbClr val="C00000"/>
                </a:solidFill>
              </a:rPr>
              <a:t>“</a:t>
            </a:r>
            <a:r>
              <a:rPr lang="zh-CN" altLang="zh-CN" sz="2000" b="1">
                <a:solidFill>
                  <a:srgbClr val="C00000"/>
                </a:solidFill>
              </a:rPr>
              <a:t>智</a:t>
            </a:r>
            <a:r>
              <a:rPr lang="en-US" altLang="zh-CN" sz="2000" b="1">
                <a:solidFill>
                  <a:srgbClr val="C00000"/>
                </a:solidFill>
              </a:rPr>
              <a:t>”</a:t>
            </a:r>
            <a:r>
              <a:rPr lang="zh-CN" altLang="zh-CN" sz="2000" b="1">
                <a:solidFill>
                  <a:srgbClr val="C00000"/>
                </a:solidFill>
              </a:rPr>
              <a:t>，智慧、聪明；</a:t>
            </a:r>
            <a:r>
              <a:rPr lang="en-US" altLang="zh-CN" sz="2000" b="1">
                <a:solidFill>
                  <a:srgbClr val="C00000"/>
                </a:solidFill>
              </a:rPr>
              <a:t>/</a:t>
            </a:r>
            <a:r>
              <a:rPr lang="zh-CN" altLang="zh-CN" sz="2000" b="1">
                <a:solidFill>
                  <a:srgbClr val="C00000"/>
                </a:solidFill>
              </a:rPr>
              <a:t>懂得、知道。</a:t>
            </a:r>
          </a:p>
          <a:p>
            <a:pPr>
              <a:lnSpc>
                <a:spcPct val="150000"/>
              </a:lnSpc>
            </a:pPr>
            <a:r>
              <a:rPr lang="en-US" altLang="zh-CN" sz="2000" b="1">
                <a:solidFill>
                  <a:srgbClr val="C00000"/>
                </a:solidFill>
              </a:rPr>
              <a:t>B</a:t>
            </a:r>
            <a:r>
              <a:rPr lang="zh-CN" altLang="zh-CN" sz="2000" b="1">
                <a:solidFill>
                  <a:srgbClr val="C00000"/>
                </a:solidFill>
              </a:rPr>
              <a:t>项，路程、路途；</a:t>
            </a:r>
            <a:r>
              <a:rPr lang="en-US" altLang="zh-CN" sz="2000" b="1">
                <a:solidFill>
                  <a:srgbClr val="C00000"/>
                </a:solidFill>
              </a:rPr>
              <a:t>/</a:t>
            </a:r>
            <a:r>
              <a:rPr lang="zh-CN" altLang="zh-CN" sz="2000" b="1">
                <a:solidFill>
                  <a:srgbClr val="C00000"/>
                </a:solidFill>
              </a:rPr>
              <a:t>道义、正道。</a:t>
            </a:r>
          </a:p>
          <a:p>
            <a:pPr>
              <a:lnSpc>
                <a:spcPct val="150000"/>
              </a:lnSpc>
            </a:pPr>
            <a:r>
              <a:rPr lang="en-US" altLang="zh-CN" sz="2000" b="1">
                <a:solidFill>
                  <a:srgbClr val="C00000"/>
                </a:solidFill>
              </a:rPr>
              <a:t>C</a:t>
            </a:r>
            <a:r>
              <a:rPr lang="zh-CN" altLang="zh-CN" sz="2000" b="1">
                <a:solidFill>
                  <a:srgbClr val="C00000"/>
                </a:solidFill>
              </a:rPr>
              <a:t>项，二者均为动词，侍奉。</a:t>
            </a:r>
          </a:p>
          <a:p>
            <a:pPr>
              <a:lnSpc>
                <a:spcPct val="150000"/>
              </a:lnSpc>
            </a:pPr>
            <a:r>
              <a:rPr lang="en-US" altLang="zh-CN" sz="2000" b="1">
                <a:solidFill>
                  <a:srgbClr val="C00000"/>
                </a:solidFill>
              </a:rPr>
              <a:t>D</a:t>
            </a:r>
            <a:r>
              <a:rPr lang="zh-CN" altLang="zh-CN" sz="2000" b="1">
                <a:solidFill>
                  <a:srgbClr val="C00000"/>
                </a:solidFill>
              </a:rPr>
              <a:t>项，勤勉；</a:t>
            </a:r>
            <a:r>
              <a:rPr lang="en-US" altLang="zh-CN" sz="2000" b="1">
                <a:solidFill>
                  <a:srgbClr val="C00000"/>
                </a:solidFill>
              </a:rPr>
              <a:t>/</a:t>
            </a:r>
            <a:r>
              <a:rPr lang="zh-CN" altLang="zh-CN" sz="2000" b="1">
                <a:solidFill>
                  <a:srgbClr val="C00000"/>
                </a:solidFill>
              </a:rPr>
              <a:t>聪慧。</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dissolve">
                                      <p:cBhvr>
                                        <p:cTn id="14" dur="500"/>
                                        <p:tgtEl>
                                          <p:spTgt spid="2">
                                            <p:txEl>
                                              <p:pRg st="6" end="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dissolve">
                                      <p:cBhvr>
                                        <p:cTn id="17" dur="500"/>
                                        <p:tgtEl>
                                          <p:spTgt spid="2">
                                            <p:txEl>
                                              <p:pRg st="7" end="7"/>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2">
                                            <p:txEl>
                                              <p:pRg st="8" end="8"/>
                                            </p:txEl>
                                          </p:spTgt>
                                        </p:tgtEl>
                                        <p:attrNameLst>
                                          <p:attrName>style.visibility</p:attrName>
                                        </p:attrNameLst>
                                      </p:cBhvr>
                                      <p:to>
                                        <p:strVal val="visible"/>
                                      </p:to>
                                    </p:set>
                                    <p:animEffect transition="in" filter="dissolve">
                                      <p:cBhvr>
                                        <p:cTn id="20" dur="500"/>
                                        <p:tgtEl>
                                          <p:spTgt spid="2">
                                            <p:txEl>
                                              <p:pRg st="8" end="8"/>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animEffect transition="in" filter="dissolve">
                                      <p:cBhvr>
                                        <p:cTn id="23" dur="500"/>
                                        <p:tgtEl>
                                          <p:spTgt spid="2">
                                            <p:txEl>
                                              <p:pRg st="9" end="9"/>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
                                            <p:txEl>
                                              <p:pRg st="10" end="10"/>
                                            </p:txEl>
                                          </p:spTgt>
                                        </p:tgtEl>
                                        <p:attrNameLst>
                                          <p:attrName>style.visibility</p:attrName>
                                        </p:attrNameLst>
                                      </p:cBhvr>
                                      <p:to>
                                        <p:strVal val="visible"/>
                                      </p:to>
                                    </p:set>
                                    <p:animEffect transition="in" filter="dissolve">
                                      <p:cBhvr>
                                        <p:cTn id="26"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6432743" y="498946"/>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144488" y="1273394"/>
            <a:ext cx="7422078" cy="5117940"/>
          </a:xfrm>
          <a:prstGeom prst="rect">
            <a:avLst/>
          </a:prstGeom>
          <a:noFill/>
        </p:spPr>
        <p:txBody>
          <a:bodyPr wrap="square" rtlCol="0">
            <a:spAutoFit/>
          </a:bodyPr>
          <a:lstStyle/>
          <a:p>
            <a:pPr>
              <a:lnSpc>
                <a:spcPct val="150000"/>
              </a:lnSpc>
            </a:pPr>
            <a:r>
              <a:rPr lang="zh-CN" altLang="zh-CN" sz="2000"/>
              <a:t>一、选择题</a:t>
            </a:r>
          </a:p>
          <a:p>
            <a:pPr>
              <a:lnSpc>
                <a:spcPct val="150000"/>
              </a:lnSpc>
            </a:pPr>
            <a:r>
              <a:rPr lang="en-US" altLang="zh-CN" sz="2000"/>
              <a:t>2</a:t>
            </a:r>
            <a:r>
              <a:rPr lang="zh-CN" altLang="en-US" sz="2000"/>
              <a:t>．下列句子中，加点词的意义和用法相同的一项是（     ）</a:t>
            </a:r>
          </a:p>
          <a:p>
            <a:pPr>
              <a:lnSpc>
                <a:spcPct val="150000"/>
              </a:lnSpc>
            </a:pPr>
            <a:r>
              <a:rPr lang="en-US" altLang="zh-CN" sz="2000"/>
              <a:t>A</a:t>
            </a:r>
            <a:r>
              <a:rPr lang="zh-CN" altLang="en-US" sz="2000"/>
              <a:t>．质胜文</a:t>
            </a:r>
            <a:r>
              <a:rPr lang="zh-CN" altLang="en-US" sz="2000" b="1">
                <a:solidFill>
                  <a:srgbClr val="C00000"/>
                </a:solidFill>
              </a:rPr>
              <a:t>则</a:t>
            </a:r>
            <a:r>
              <a:rPr lang="zh-CN" altLang="en-US" sz="2000"/>
              <a:t>野                           于其身也，</a:t>
            </a:r>
            <a:r>
              <a:rPr lang="zh-CN" altLang="en-US" sz="2000" b="1">
                <a:solidFill>
                  <a:srgbClr val="C00000"/>
                </a:solidFill>
              </a:rPr>
              <a:t>则</a:t>
            </a:r>
            <a:r>
              <a:rPr lang="zh-CN" altLang="en-US" sz="2000"/>
              <a:t>耻师焉</a:t>
            </a:r>
          </a:p>
          <a:p>
            <a:pPr>
              <a:lnSpc>
                <a:spcPct val="150000"/>
              </a:lnSpc>
            </a:pPr>
            <a:r>
              <a:rPr lang="en-US" altLang="zh-CN" sz="2000"/>
              <a:t>B</a:t>
            </a:r>
            <a:r>
              <a:rPr lang="zh-CN" altLang="en-US" sz="2000"/>
              <a:t>．见贤思齐</a:t>
            </a:r>
            <a:r>
              <a:rPr lang="zh-CN" altLang="en-US" sz="2000" b="1">
                <a:solidFill>
                  <a:srgbClr val="C00000"/>
                </a:solidFill>
              </a:rPr>
              <a:t>焉</a:t>
            </a:r>
            <a:r>
              <a:rPr lang="zh-CN" altLang="en-US" sz="2000"/>
              <a:t>                            盘盘</a:t>
            </a:r>
            <a:r>
              <a:rPr lang="zh-CN" altLang="en-US" sz="2000" b="1">
                <a:solidFill>
                  <a:srgbClr val="C00000"/>
                </a:solidFill>
              </a:rPr>
              <a:t>焉</a:t>
            </a:r>
            <a:r>
              <a:rPr lang="zh-CN" altLang="en-US" sz="2000"/>
              <a:t>，囷囷</a:t>
            </a:r>
            <a:r>
              <a:rPr lang="zh-CN" altLang="en-US" sz="2000" b="1">
                <a:solidFill>
                  <a:srgbClr val="C00000"/>
                </a:solidFill>
              </a:rPr>
              <a:t>焉</a:t>
            </a:r>
          </a:p>
          <a:p>
            <a:pPr>
              <a:lnSpc>
                <a:spcPct val="150000"/>
              </a:lnSpc>
            </a:pPr>
            <a:r>
              <a:rPr lang="en-US" altLang="zh-CN" sz="2000"/>
              <a:t>C</a:t>
            </a:r>
            <a:r>
              <a:rPr lang="zh-CN" altLang="en-US" sz="2000"/>
              <a:t>．古之欲明明德于天下</a:t>
            </a:r>
            <a:r>
              <a:rPr lang="zh-CN" altLang="en-US" sz="2000" b="1">
                <a:solidFill>
                  <a:srgbClr val="C00000"/>
                </a:solidFill>
              </a:rPr>
              <a:t>者</a:t>
            </a:r>
            <a:r>
              <a:rPr lang="zh-CN" altLang="en-US" sz="2000"/>
              <a:t>       有是四端而自谓不能</a:t>
            </a:r>
            <a:r>
              <a:rPr lang="zh-CN" altLang="en-US" sz="2000" b="1">
                <a:solidFill>
                  <a:srgbClr val="C00000"/>
                </a:solidFill>
              </a:rPr>
              <a:t>者</a:t>
            </a:r>
          </a:p>
          <a:p>
            <a:pPr>
              <a:lnSpc>
                <a:spcPct val="150000"/>
              </a:lnSpc>
            </a:pPr>
            <a:r>
              <a:rPr lang="en-US" altLang="zh-CN" sz="2000"/>
              <a:t>D</a:t>
            </a:r>
            <a:r>
              <a:rPr lang="zh-CN" altLang="en-US" sz="2000"/>
              <a:t>．大学</a:t>
            </a:r>
            <a:r>
              <a:rPr lang="zh-CN" altLang="en-US" sz="2000" b="1">
                <a:solidFill>
                  <a:srgbClr val="C00000"/>
                </a:solidFill>
              </a:rPr>
              <a:t>之</a:t>
            </a:r>
            <a:r>
              <a:rPr lang="zh-CN" altLang="en-US" sz="2000"/>
              <a:t>道，在明明德            若火</a:t>
            </a:r>
            <a:r>
              <a:rPr lang="zh-CN" altLang="en-US" sz="2000" b="1">
                <a:solidFill>
                  <a:srgbClr val="C00000"/>
                </a:solidFill>
              </a:rPr>
              <a:t>之</a:t>
            </a:r>
            <a:r>
              <a:rPr lang="zh-CN" altLang="en-US" sz="2000"/>
              <a:t>始然</a:t>
            </a:r>
          </a:p>
          <a:p>
            <a:pPr>
              <a:lnSpc>
                <a:spcPct val="150000"/>
              </a:lnSpc>
            </a:pPr>
            <a:r>
              <a:rPr lang="en-US" altLang="zh-CN" sz="2000" b="1">
                <a:solidFill>
                  <a:srgbClr val="C00000"/>
                </a:solidFill>
              </a:rPr>
              <a:t>【</a:t>
            </a:r>
            <a:r>
              <a:rPr lang="zh-CN" altLang="en-US" sz="2000" b="1">
                <a:solidFill>
                  <a:srgbClr val="C00000"/>
                </a:solidFill>
              </a:rPr>
              <a:t>答案</a:t>
            </a:r>
            <a:r>
              <a:rPr lang="en-US" altLang="zh-CN" sz="2000" b="1">
                <a:solidFill>
                  <a:srgbClr val="C00000"/>
                </a:solidFill>
              </a:rPr>
              <a:t>】C</a:t>
            </a:r>
          </a:p>
          <a:p>
            <a:pPr>
              <a:lnSpc>
                <a:spcPct val="150000"/>
              </a:lnSpc>
            </a:pPr>
            <a:r>
              <a:rPr lang="en-US" altLang="zh-CN" sz="2000" b="1">
                <a:solidFill>
                  <a:srgbClr val="C00000"/>
                </a:solidFill>
              </a:rPr>
              <a:t>A</a:t>
            </a:r>
            <a:r>
              <a:rPr lang="zh-CN" altLang="en-US" sz="2000" b="1">
                <a:solidFill>
                  <a:srgbClr val="C00000"/>
                </a:solidFill>
              </a:rPr>
              <a:t>项，表顺承，译为“就”；表转折，译为“却”。</a:t>
            </a:r>
          </a:p>
          <a:p>
            <a:pPr>
              <a:lnSpc>
                <a:spcPct val="150000"/>
              </a:lnSpc>
            </a:pPr>
            <a:r>
              <a:rPr lang="en-US" altLang="zh-CN" sz="2000" b="1">
                <a:solidFill>
                  <a:srgbClr val="C00000"/>
                </a:solidFill>
              </a:rPr>
              <a:t>B</a:t>
            </a:r>
            <a:r>
              <a:rPr lang="zh-CN" altLang="en-US" sz="2000" b="1">
                <a:solidFill>
                  <a:srgbClr val="C00000"/>
                </a:solidFill>
              </a:rPr>
              <a:t>项，于是，于此，就；译为“</a:t>
            </a:r>
            <a:r>
              <a:rPr lang="en-US" altLang="zh-CN" sz="2000" b="1">
                <a:solidFill>
                  <a:srgbClr val="C00000"/>
                </a:solidFill>
              </a:rPr>
              <a:t>……</a:t>
            </a:r>
            <a:r>
              <a:rPr lang="zh-CN" altLang="en-US" sz="2000" b="1">
                <a:solidFill>
                  <a:srgbClr val="C00000"/>
                </a:solidFill>
              </a:rPr>
              <a:t>的样子”；</a:t>
            </a:r>
          </a:p>
          <a:p>
            <a:pPr>
              <a:lnSpc>
                <a:spcPct val="150000"/>
              </a:lnSpc>
            </a:pPr>
            <a:r>
              <a:rPr lang="en-US" altLang="zh-CN" sz="2000" b="1">
                <a:solidFill>
                  <a:srgbClr val="C00000"/>
                </a:solidFill>
              </a:rPr>
              <a:t>C</a:t>
            </a:r>
            <a:r>
              <a:rPr lang="zh-CN" altLang="en-US" sz="2000" b="1">
                <a:solidFill>
                  <a:srgbClr val="C00000"/>
                </a:solidFill>
              </a:rPr>
              <a:t>项，两个者都是代词，译为“</a:t>
            </a:r>
            <a:r>
              <a:rPr lang="en-US" altLang="zh-CN" sz="2000" b="1">
                <a:solidFill>
                  <a:srgbClr val="C00000"/>
                </a:solidFill>
              </a:rPr>
              <a:t>……</a:t>
            </a:r>
            <a:r>
              <a:rPr lang="zh-CN" altLang="en-US" sz="2000" b="1">
                <a:solidFill>
                  <a:srgbClr val="C00000"/>
                </a:solidFill>
              </a:rPr>
              <a:t>的人”</a:t>
            </a:r>
          </a:p>
          <a:p>
            <a:pPr>
              <a:lnSpc>
                <a:spcPct val="150000"/>
              </a:lnSpc>
            </a:pPr>
            <a:r>
              <a:rPr lang="en-US" altLang="zh-CN" sz="2000" b="1">
                <a:solidFill>
                  <a:srgbClr val="C00000"/>
                </a:solidFill>
              </a:rPr>
              <a:t>D</a:t>
            </a:r>
            <a:r>
              <a:rPr lang="zh-CN" altLang="en-US" sz="2000" b="1">
                <a:solidFill>
                  <a:srgbClr val="C00000"/>
                </a:solidFill>
              </a:rPr>
              <a:t>项，助词，相当于“的”；助词，用于主谓之间，取独。</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dissolve">
                                      <p:cBhvr>
                                        <p:cTn id="14" dur="500"/>
                                        <p:tgtEl>
                                          <p:spTgt spid="2">
                                            <p:txEl>
                                              <p:pRg st="6" end="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dissolve">
                                      <p:cBhvr>
                                        <p:cTn id="17" dur="500"/>
                                        <p:tgtEl>
                                          <p:spTgt spid="2">
                                            <p:txEl>
                                              <p:pRg st="7" end="7"/>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2">
                                            <p:txEl>
                                              <p:pRg st="8" end="8"/>
                                            </p:txEl>
                                          </p:spTgt>
                                        </p:tgtEl>
                                        <p:attrNameLst>
                                          <p:attrName>style.visibility</p:attrName>
                                        </p:attrNameLst>
                                      </p:cBhvr>
                                      <p:to>
                                        <p:strVal val="visible"/>
                                      </p:to>
                                    </p:set>
                                    <p:animEffect transition="in" filter="dissolve">
                                      <p:cBhvr>
                                        <p:cTn id="20" dur="500"/>
                                        <p:tgtEl>
                                          <p:spTgt spid="2">
                                            <p:txEl>
                                              <p:pRg st="8" end="8"/>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animEffect transition="in" filter="dissolve">
                                      <p:cBhvr>
                                        <p:cTn id="23" dur="500"/>
                                        <p:tgtEl>
                                          <p:spTgt spid="2">
                                            <p:txEl>
                                              <p:pRg st="9" end="9"/>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
                                            <p:txEl>
                                              <p:pRg st="10" end="10"/>
                                            </p:txEl>
                                          </p:spTgt>
                                        </p:tgtEl>
                                        <p:attrNameLst>
                                          <p:attrName>style.visibility</p:attrName>
                                        </p:attrNameLst>
                                      </p:cBhvr>
                                      <p:to>
                                        <p:strVal val="visible"/>
                                      </p:to>
                                    </p:set>
                                    <p:animEffect transition="in" filter="dissolve">
                                      <p:cBhvr>
                                        <p:cTn id="26"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6432743" y="498946"/>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088014" y="1052657"/>
            <a:ext cx="7800846" cy="5718104"/>
          </a:xfrm>
          <a:prstGeom prst="rect">
            <a:avLst/>
          </a:prstGeom>
          <a:noFill/>
        </p:spPr>
        <p:txBody>
          <a:bodyPr wrap="square" rtlCol="0">
            <a:spAutoFit/>
          </a:bodyPr>
          <a:lstStyle/>
          <a:p>
            <a:pPr>
              <a:lnSpc>
                <a:spcPct val="150000"/>
              </a:lnSpc>
            </a:pPr>
            <a:r>
              <a:rPr lang="zh-CN" altLang="zh-CN" sz="2000"/>
              <a:t>一、选择题</a:t>
            </a:r>
          </a:p>
          <a:p>
            <a:pPr>
              <a:lnSpc>
                <a:spcPct val="130000"/>
              </a:lnSpc>
            </a:pPr>
            <a:r>
              <a:rPr lang="en-US" altLang="zh-CN" sz="2000"/>
              <a:t>3</a:t>
            </a:r>
            <a:r>
              <a:rPr lang="zh-CN" altLang="en-US" sz="2000"/>
              <a:t>．下列关于古代文化常识的解说，不正确的一项是（    ）</a:t>
            </a:r>
          </a:p>
          <a:p>
            <a:pPr>
              <a:lnSpc>
                <a:spcPct val="130000"/>
              </a:lnSpc>
            </a:pPr>
            <a:r>
              <a:rPr lang="en-US" altLang="zh-CN" sz="2000"/>
              <a:t>A</a:t>
            </a:r>
            <a:r>
              <a:rPr lang="zh-CN" altLang="en-US" sz="2000"/>
              <a:t>．</a:t>
            </a:r>
            <a:r>
              <a:rPr lang="en-US" altLang="zh-CN" sz="2000"/>
              <a:t>《</a:t>
            </a:r>
            <a:r>
              <a:rPr lang="zh-CN" altLang="en-US" sz="2000"/>
              <a:t>论语</a:t>
            </a:r>
            <a:r>
              <a:rPr lang="en-US" altLang="zh-CN" sz="2000"/>
              <a:t>》</a:t>
            </a:r>
            <a:r>
              <a:rPr lang="zh-CN" altLang="en-US" sz="2000"/>
              <a:t>是孔子及其弟子的语录结集，集中体现了孔子的政治主张、伦理思想和教育原则等，与</a:t>
            </a:r>
            <a:r>
              <a:rPr lang="en-US" altLang="zh-CN" sz="2000"/>
              <a:t>《</a:t>
            </a:r>
            <a:r>
              <a:rPr lang="zh-CN" altLang="en-US" sz="2000"/>
              <a:t>大学</a:t>
            </a:r>
            <a:r>
              <a:rPr lang="en-US" altLang="zh-CN" sz="2000"/>
              <a:t>》《</a:t>
            </a:r>
            <a:r>
              <a:rPr lang="zh-CN" altLang="en-US" sz="2000"/>
              <a:t>诗经</a:t>
            </a:r>
            <a:r>
              <a:rPr lang="en-US" altLang="zh-CN" sz="2000"/>
              <a:t>》《</a:t>
            </a:r>
            <a:r>
              <a:rPr lang="zh-CN" altLang="en-US" sz="2000"/>
              <a:t>孟子</a:t>
            </a:r>
            <a:r>
              <a:rPr lang="en-US" altLang="zh-CN" sz="2000"/>
              <a:t>》</a:t>
            </a:r>
            <a:r>
              <a:rPr lang="zh-CN" altLang="en-US" sz="2000"/>
              <a:t>合称“四书”。</a:t>
            </a:r>
          </a:p>
          <a:p>
            <a:pPr>
              <a:lnSpc>
                <a:spcPct val="130000"/>
              </a:lnSpc>
            </a:pPr>
            <a:r>
              <a:rPr lang="en-US" altLang="zh-CN" sz="2000"/>
              <a:t>B</a:t>
            </a:r>
            <a:r>
              <a:rPr lang="zh-CN" altLang="en-US" sz="2000"/>
              <a:t>．</a:t>
            </a:r>
            <a:r>
              <a:rPr lang="en-US" altLang="zh-CN" sz="2000"/>
              <a:t>《</a:t>
            </a:r>
            <a:r>
              <a:rPr lang="zh-CN" altLang="en-US" sz="2000"/>
              <a:t>礼记</a:t>
            </a:r>
            <a:r>
              <a:rPr lang="en-US" altLang="zh-CN" sz="2000"/>
              <a:t>》</a:t>
            </a:r>
            <a:r>
              <a:rPr lang="zh-CN" altLang="en-US" sz="2000"/>
              <a:t>据传是孔子弟子及其再传、三传弟子等所作，主要记载了先秦的礼制，体现了儒家的哲学、教育、政治、美学思想。</a:t>
            </a:r>
          </a:p>
          <a:p>
            <a:pPr>
              <a:lnSpc>
                <a:spcPct val="130000"/>
              </a:lnSpc>
            </a:pPr>
            <a:r>
              <a:rPr lang="en-US" altLang="zh-CN" sz="2000"/>
              <a:t>C</a:t>
            </a:r>
            <a:r>
              <a:rPr lang="zh-CN" altLang="en-US" sz="2000"/>
              <a:t>．孟子，名轲，战国时期邹国人，有“亚圣”之称。他继承并发扬了孔子的思想，主张“仁政”“民贵君轻”等。</a:t>
            </a:r>
          </a:p>
          <a:p>
            <a:pPr>
              <a:lnSpc>
                <a:spcPct val="130000"/>
              </a:lnSpc>
            </a:pPr>
            <a:r>
              <a:rPr lang="en-US" altLang="zh-CN" sz="2000"/>
              <a:t>D</a:t>
            </a:r>
            <a:r>
              <a:rPr lang="zh-CN" altLang="en-US" sz="2000"/>
              <a:t>．“六艺”的说法有两种：一种是西周学校教育内容，包括礼、乐、射、御、书、数；一种是将“六艺”解释为“六经”，即</a:t>
            </a:r>
            <a:r>
              <a:rPr lang="en-US" altLang="zh-CN" sz="2000"/>
              <a:t>《</a:t>
            </a:r>
            <a:r>
              <a:rPr lang="zh-CN" altLang="en-US" sz="2000"/>
              <a:t>易经</a:t>
            </a:r>
            <a:r>
              <a:rPr lang="en-US" altLang="zh-CN" sz="2000"/>
              <a:t>》《</a:t>
            </a:r>
            <a:r>
              <a:rPr lang="zh-CN" altLang="en-US" sz="2000"/>
              <a:t>尚书</a:t>
            </a:r>
            <a:r>
              <a:rPr lang="en-US" altLang="zh-CN" sz="2000"/>
              <a:t>》《</a:t>
            </a:r>
            <a:r>
              <a:rPr lang="zh-CN" altLang="en-US" sz="2000"/>
              <a:t>诗经</a:t>
            </a:r>
            <a:r>
              <a:rPr lang="en-US" altLang="zh-CN" sz="2000"/>
              <a:t>》《</a:t>
            </a:r>
            <a:r>
              <a:rPr lang="zh-CN" altLang="en-US" sz="2000"/>
              <a:t>礼记</a:t>
            </a:r>
            <a:r>
              <a:rPr lang="en-US" altLang="zh-CN" sz="2000"/>
              <a:t>》《</a:t>
            </a:r>
            <a:r>
              <a:rPr lang="zh-CN" altLang="en-US" sz="2000"/>
              <a:t>乐经</a:t>
            </a:r>
            <a:r>
              <a:rPr lang="en-US" altLang="zh-CN" sz="2000"/>
              <a:t>》《</a:t>
            </a:r>
            <a:r>
              <a:rPr lang="zh-CN" altLang="en-US" sz="2000"/>
              <a:t>春秋</a:t>
            </a:r>
            <a:r>
              <a:rPr lang="en-US" altLang="zh-CN" sz="2000"/>
              <a:t>》</a:t>
            </a:r>
            <a:r>
              <a:rPr lang="zh-CN" altLang="en-US" sz="2000"/>
              <a:t>。</a:t>
            </a:r>
          </a:p>
          <a:p>
            <a:pPr>
              <a:lnSpc>
                <a:spcPct val="130000"/>
              </a:lnSpc>
            </a:pPr>
            <a:r>
              <a:rPr lang="en-US" altLang="zh-CN" sz="2000" b="1">
                <a:solidFill>
                  <a:srgbClr val="C00000"/>
                </a:solidFill>
              </a:rPr>
              <a:t>【</a:t>
            </a:r>
            <a:r>
              <a:rPr lang="zh-CN" altLang="en-US" sz="2000" b="1">
                <a:solidFill>
                  <a:srgbClr val="C00000"/>
                </a:solidFill>
              </a:rPr>
              <a:t>答案</a:t>
            </a:r>
            <a:r>
              <a:rPr lang="en-US" altLang="zh-CN" sz="2000" b="1">
                <a:solidFill>
                  <a:srgbClr val="C00000"/>
                </a:solidFill>
              </a:rPr>
              <a:t>】A</a:t>
            </a:r>
          </a:p>
          <a:p>
            <a:pPr>
              <a:lnSpc>
                <a:spcPct val="130000"/>
              </a:lnSpc>
            </a:pPr>
            <a:r>
              <a:rPr lang="en-US" altLang="zh-CN" sz="2000" b="1">
                <a:solidFill>
                  <a:srgbClr val="C00000"/>
                </a:solidFill>
              </a:rPr>
              <a:t>《</a:t>
            </a:r>
            <a:r>
              <a:rPr lang="zh-CN" altLang="en-US" sz="2000" b="1">
                <a:solidFill>
                  <a:srgbClr val="C00000"/>
                </a:solidFill>
              </a:rPr>
              <a:t>论语</a:t>
            </a:r>
            <a:r>
              <a:rPr lang="en-US" altLang="zh-CN" sz="2000" b="1">
                <a:solidFill>
                  <a:srgbClr val="C00000"/>
                </a:solidFill>
              </a:rPr>
              <a:t>》</a:t>
            </a:r>
            <a:r>
              <a:rPr lang="zh-CN" altLang="en-US" sz="2000" b="1">
                <a:solidFill>
                  <a:srgbClr val="C00000"/>
                </a:solidFill>
              </a:rPr>
              <a:t>与</a:t>
            </a:r>
            <a:r>
              <a:rPr lang="en-US" altLang="zh-CN" sz="2000" b="1">
                <a:solidFill>
                  <a:srgbClr val="C00000"/>
                </a:solidFill>
              </a:rPr>
              <a:t>《</a:t>
            </a:r>
            <a:r>
              <a:rPr lang="zh-CN" altLang="en-US" sz="2000" b="1">
                <a:solidFill>
                  <a:srgbClr val="C00000"/>
                </a:solidFill>
              </a:rPr>
              <a:t>大学</a:t>
            </a:r>
            <a:r>
              <a:rPr lang="en-US" altLang="zh-CN" sz="2000" b="1">
                <a:solidFill>
                  <a:srgbClr val="C00000"/>
                </a:solidFill>
              </a:rPr>
              <a:t>》《</a:t>
            </a:r>
            <a:r>
              <a:rPr lang="zh-CN" altLang="en-US" sz="2000" b="1">
                <a:solidFill>
                  <a:srgbClr val="C00000"/>
                </a:solidFill>
              </a:rPr>
              <a:t>中庸</a:t>
            </a:r>
            <a:r>
              <a:rPr lang="en-US" altLang="zh-CN" sz="2000" b="1">
                <a:solidFill>
                  <a:srgbClr val="C00000"/>
                </a:solidFill>
              </a:rPr>
              <a:t>》《</a:t>
            </a:r>
            <a:r>
              <a:rPr lang="zh-CN" altLang="en-US" sz="2000" b="1">
                <a:solidFill>
                  <a:srgbClr val="C00000"/>
                </a:solidFill>
              </a:rPr>
              <a:t>孟子</a:t>
            </a:r>
            <a:r>
              <a:rPr lang="en-US" altLang="zh-CN" sz="2000" b="1">
                <a:solidFill>
                  <a:srgbClr val="C00000"/>
                </a:solidFill>
              </a:rPr>
              <a:t>》</a:t>
            </a:r>
            <a:r>
              <a:rPr lang="zh-CN" altLang="en-US" sz="2000" b="1">
                <a:solidFill>
                  <a:srgbClr val="C00000"/>
                </a:solidFill>
              </a:rPr>
              <a:t>合称“四书”。</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dissolve">
                                      <p:cBhvr>
                                        <p:cTn id="14" dur="500"/>
                                        <p:tgtEl>
                                          <p:spTgt spid="2">
                                            <p:txEl>
                                              <p:pRg st="6" end="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dissolve">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6432743" y="498946"/>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088014" y="1052657"/>
            <a:ext cx="7800846" cy="5718104"/>
          </a:xfrm>
          <a:prstGeom prst="rect">
            <a:avLst/>
          </a:prstGeom>
          <a:noFill/>
        </p:spPr>
        <p:txBody>
          <a:bodyPr wrap="square" rtlCol="0">
            <a:spAutoFit/>
          </a:bodyPr>
          <a:lstStyle/>
          <a:p>
            <a:pPr>
              <a:lnSpc>
                <a:spcPct val="150000"/>
              </a:lnSpc>
            </a:pPr>
            <a:r>
              <a:rPr lang="zh-CN" altLang="zh-CN" sz="2000"/>
              <a:t>一、选择题</a:t>
            </a:r>
          </a:p>
          <a:p>
            <a:pPr>
              <a:lnSpc>
                <a:spcPct val="130000"/>
              </a:lnSpc>
            </a:pPr>
            <a:r>
              <a:rPr lang="en-US" altLang="zh-CN" sz="2000"/>
              <a:t>3</a:t>
            </a:r>
            <a:r>
              <a:rPr lang="zh-CN" altLang="en-US" sz="2000"/>
              <a:t>．下列关于古代文化常识的解说，不正确的一项是（    ）</a:t>
            </a:r>
          </a:p>
          <a:p>
            <a:pPr>
              <a:lnSpc>
                <a:spcPct val="130000"/>
              </a:lnSpc>
            </a:pPr>
            <a:r>
              <a:rPr lang="en-US" altLang="zh-CN" sz="2000"/>
              <a:t>A</a:t>
            </a:r>
            <a:r>
              <a:rPr lang="zh-CN" altLang="en-US" sz="2000"/>
              <a:t>．</a:t>
            </a:r>
            <a:r>
              <a:rPr lang="en-US" altLang="zh-CN" sz="2000"/>
              <a:t>《</a:t>
            </a:r>
            <a:r>
              <a:rPr lang="zh-CN" altLang="en-US" sz="2000"/>
              <a:t>论语</a:t>
            </a:r>
            <a:r>
              <a:rPr lang="en-US" altLang="zh-CN" sz="2000"/>
              <a:t>》</a:t>
            </a:r>
            <a:r>
              <a:rPr lang="zh-CN" altLang="en-US" sz="2000"/>
              <a:t>是孔子及其弟子的语录结集，集中体现了孔子的政治主张、伦理思想和教育原则等，与</a:t>
            </a:r>
            <a:r>
              <a:rPr lang="en-US" altLang="zh-CN" sz="2000"/>
              <a:t>《</a:t>
            </a:r>
            <a:r>
              <a:rPr lang="zh-CN" altLang="en-US" sz="2000"/>
              <a:t>大学</a:t>
            </a:r>
            <a:r>
              <a:rPr lang="en-US" altLang="zh-CN" sz="2000"/>
              <a:t>》《</a:t>
            </a:r>
            <a:r>
              <a:rPr lang="zh-CN" altLang="en-US" sz="2000"/>
              <a:t>诗经</a:t>
            </a:r>
            <a:r>
              <a:rPr lang="en-US" altLang="zh-CN" sz="2000"/>
              <a:t>》《</a:t>
            </a:r>
            <a:r>
              <a:rPr lang="zh-CN" altLang="en-US" sz="2000"/>
              <a:t>孟子</a:t>
            </a:r>
            <a:r>
              <a:rPr lang="en-US" altLang="zh-CN" sz="2000"/>
              <a:t>》</a:t>
            </a:r>
            <a:r>
              <a:rPr lang="zh-CN" altLang="en-US" sz="2000"/>
              <a:t>合称“四书”。</a:t>
            </a:r>
          </a:p>
          <a:p>
            <a:pPr>
              <a:lnSpc>
                <a:spcPct val="130000"/>
              </a:lnSpc>
            </a:pPr>
            <a:r>
              <a:rPr lang="en-US" altLang="zh-CN" sz="2000"/>
              <a:t>B</a:t>
            </a:r>
            <a:r>
              <a:rPr lang="zh-CN" altLang="en-US" sz="2000"/>
              <a:t>．</a:t>
            </a:r>
            <a:r>
              <a:rPr lang="en-US" altLang="zh-CN" sz="2000"/>
              <a:t>《</a:t>
            </a:r>
            <a:r>
              <a:rPr lang="zh-CN" altLang="en-US" sz="2000"/>
              <a:t>礼记</a:t>
            </a:r>
            <a:r>
              <a:rPr lang="en-US" altLang="zh-CN" sz="2000"/>
              <a:t>》</a:t>
            </a:r>
            <a:r>
              <a:rPr lang="zh-CN" altLang="en-US" sz="2000"/>
              <a:t>据传是孔子弟子及其再传、三传弟子等所作，主要记载了先秦的礼制，体现了儒家的哲学、教育、政治、美学思想。</a:t>
            </a:r>
          </a:p>
          <a:p>
            <a:pPr>
              <a:lnSpc>
                <a:spcPct val="130000"/>
              </a:lnSpc>
            </a:pPr>
            <a:r>
              <a:rPr lang="en-US" altLang="zh-CN" sz="2000"/>
              <a:t>C</a:t>
            </a:r>
            <a:r>
              <a:rPr lang="zh-CN" altLang="en-US" sz="2000"/>
              <a:t>．孟子，名轲，战国时期邹国人，有“亚圣”之称。他继承并发扬了孔子的思想，主张“仁政”“民贵君轻”等。</a:t>
            </a:r>
          </a:p>
          <a:p>
            <a:pPr>
              <a:lnSpc>
                <a:spcPct val="130000"/>
              </a:lnSpc>
            </a:pPr>
            <a:r>
              <a:rPr lang="en-US" altLang="zh-CN" sz="2000"/>
              <a:t>D</a:t>
            </a:r>
            <a:r>
              <a:rPr lang="zh-CN" altLang="en-US" sz="2000"/>
              <a:t>．“六艺”的说法有两种：一种是西周学校教育内容，包括礼、乐、射、御、书、数；一种是将“六艺”解释为“六经”，即</a:t>
            </a:r>
            <a:r>
              <a:rPr lang="en-US" altLang="zh-CN" sz="2000"/>
              <a:t>《</a:t>
            </a:r>
            <a:r>
              <a:rPr lang="zh-CN" altLang="en-US" sz="2000"/>
              <a:t>易经</a:t>
            </a:r>
            <a:r>
              <a:rPr lang="en-US" altLang="zh-CN" sz="2000"/>
              <a:t>》《</a:t>
            </a:r>
            <a:r>
              <a:rPr lang="zh-CN" altLang="en-US" sz="2000"/>
              <a:t>尚书</a:t>
            </a:r>
            <a:r>
              <a:rPr lang="en-US" altLang="zh-CN" sz="2000"/>
              <a:t>》《</a:t>
            </a:r>
            <a:r>
              <a:rPr lang="zh-CN" altLang="en-US" sz="2000"/>
              <a:t>诗经</a:t>
            </a:r>
            <a:r>
              <a:rPr lang="en-US" altLang="zh-CN" sz="2000"/>
              <a:t>》《</a:t>
            </a:r>
            <a:r>
              <a:rPr lang="zh-CN" altLang="en-US" sz="2000"/>
              <a:t>礼记</a:t>
            </a:r>
            <a:r>
              <a:rPr lang="en-US" altLang="zh-CN" sz="2000"/>
              <a:t>》《</a:t>
            </a:r>
            <a:r>
              <a:rPr lang="zh-CN" altLang="en-US" sz="2000"/>
              <a:t>乐经</a:t>
            </a:r>
            <a:r>
              <a:rPr lang="en-US" altLang="zh-CN" sz="2000"/>
              <a:t>》《</a:t>
            </a:r>
            <a:r>
              <a:rPr lang="zh-CN" altLang="en-US" sz="2000"/>
              <a:t>春秋</a:t>
            </a:r>
            <a:r>
              <a:rPr lang="en-US" altLang="zh-CN" sz="2000"/>
              <a:t>》</a:t>
            </a:r>
            <a:r>
              <a:rPr lang="zh-CN" altLang="en-US" sz="2000"/>
              <a:t>。</a:t>
            </a:r>
          </a:p>
          <a:p>
            <a:pPr>
              <a:lnSpc>
                <a:spcPct val="130000"/>
              </a:lnSpc>
            </a:pPr>
            <a:r>
              <a:rPr lang="en-US" altLang="zh-CN" sz="2000" b="1">
                <a:solidFill>
                  <a:srgbClr val="C00000"/>
                </a:solidFill>
              </a:rPr>
              <a:t>【</a:t>
            </a:r>
            <a:r>
              <a:rPr lang="zh-CN" altLang="en-US" sz="2000" b="1">
                <a:solidFill>
                  <a:srgbClr val="C00000"/>
                </a:solidFill>
              </a:rPr>
              <a:t>答案</a:t>
            </a:r>
            <a:r>
              <a:rPr lang="en-US" altLang="zh-CN" sz="2000" b="1">
                <a:solidFill>
                  <a:srgbClr val="C00000"/>
                </a:solidFill>
              </a:rPr>
              <a:t>】A</a:t>
            </a:r>
          </a:p>
          <a:p>
            <a:pPr>
              <a:lnSpc>
                <a:spcPct val="130000"/>
              </a:lnSpc>
            </a:pPr>
            <a:r>
              <a:rPr lang="en-US" altLang="zh-CN" sz="2000" b="1">
                <a:solidFill>
                  <a:srgbClr val="C00000"/>
                </a:solidFill>
              </a:rPr>
              <a:t>《</a:t>
            </a:r>
            <a:r>
              <a:rPr lang="zh-CN" altLang="en-US" sz="2000" b="1">
                <a:solidFill>
                  <a:srgbClr val="C00000"/>
                </a:solidFill>
              </a:rPr>
              <a:t>论语</a:t>
            </a:r>
            <a:r>
              <a:rPr lang="en-US" altLang="zh-CN" sz="2000" b="1">
                <a:solidFill>
                  <a:srgbClr val="C00000"/>
                </a:solidFill>
              </a:rPr>
              <a:t>》</a:t>
            </a:r>
            <a:r>
              <a:rPr lang="zh-CN" altLang="en-US" sz="2000" b="1">
                <a:solidFill>
                  <a:srgbClr val="C00000"/>
                </a:solidFill>
              </a:rPr>
              <a:t>与</a:t>
            </a:r>
            <a:r>
              <a:rPr lang="en-US" altLang="zh-CN" sz="2000" b="1">
                <a:solidFill>
                  <a:srgbClr val="C00000"/>
                </a:solidFill>
              </a:rPr>
              <a:t>《</a:t>
            </a:r>
            <a:r>
              <a:rPr lang="zh-CN" altLang="en-US" sz="2000" b="1">
                <a:solidFill>
                  <a:srgbClr val="C00000"/>
                </a:solidFill>
              </a:rPr>
              <a:t>大学</a:t>
            </a:r>
            <a:r>
              <a:rPr lang="en-US" altLang="zh-CN" sz="2000" b="1">
                <a:solidFill>
                  <a:srgbClr val="C00000"/>
                </a:solidFill>
              </a:rPr>
              <a:t>》《</a:t>
            </a:r>
            <a:r>
              <a:rPr lang="zh-CN" altLang="en-US" sz="2000" b="1">
                <a:solidFill>
                  <a:srgbClr val="C00000"/>
                </a:solidFill>
              </a:rPr>
              <a:t>中庸</a:t>
            </a:r>
            <a:r>
              <a:rPr lang="en-US" altLang="zh-CN" sz="2000" b="1">
                <a:solidFill>
                  <a:srgbClr val="C00000"/>
                </a:solidFill>
              </a:rPr>
              <a:t>》《</a:t>
            </a:r>
            <a:r>
              <a:rPr lang="zh-CN" altLang="en-US" sz="2000" b="1">
                <a:solidFill>
                  <a:srgbClr val="C00000"/>
                </a:solidFill>
              </a:rPr>
              <a:t>孟子</a:t>
            </a:r>
            <a:r>
              <a:rPr lang="en-US" altLang="zh-CN" sz="2000" b="1">
                <a:solidFill>
                  <a:srgbClr val="C00000"/>
                </a:solidFill>
              </a:rPr>
              <a:t>》</a:t>
            </a:r>
            <a:r>
              <a:rPr lang="zh-CN" altLang="en-US" sz="2000" b="1">
                <a:solidFill>
                  <a:srgbClr val="C00000"/>
                </a:solidFill>
              </a:rPr>
              <a:t>合称“四书”。</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dissolve">
                                      <p:cBhvr>
                                        <p:cTn id="14" dur="500"/>
                                        <p:tgtEl>
                                          <p:spTgt spid="2">
                                            <p:txEl>
                                              <p:pRg st="6" end="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dissolve">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645928" y="225814"/>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320633" y="749526"/>
            <a:ext cx="11697196" cy="6184898"/>
          </a:xfrm>
          <a:prstGeom prst="rect">
            <a:avLst/>
          </a:prstGeom>
          <a:noFill/>
        </p:spPr>
        <p:txBody>
          <a:bodyPr wrap="square" rtlCol="0">
            <a:spAutoFit/>
          </a:bodyPr>
          <a:lstStyle/>
          <a:p>
            <a:pPr>
              <a:lnSpc>
                <a:spcPct val="130000"/>
              </a:lnSpc>
            </a:pPr>
            <a:r>
              <a:rPr lang="zh-CN" altLang="en-US"/>
              <a:t>二、</a:t>
            </a:r>
            <a:r>
              <a:rPr lang="zh-CN" altLang="zh-CN"/>
              <a:t>阅读下面的文言文，回答后面的问题。</a:t>
            </a:r>
          </a:p>
          <a:p>
            <a:pPr>
              <a:lnSpc>
                <a:spcPct val="130000"/>
              </a:lnSpc>
            </a:pPr>
            <a:r>
              <a:rPr lang="zh-CN" altLang="en-US"/>
              <a:t>      </a:t>
            </a:r>
            <a:r>
              <a:rPr lang="zh-CN" altLang="zh-CN">
                <a:latin typeface="楷体" panose="02010609060101010101" pitchFamily="49" charset="-122"/>
                <a:ea typeface="楷体" panose="02010609060101010101" pitchFamily="49" charset="-122"/>
              </a:rPr>
              <a:t>卫公孙朝</a:t>
            </a:r>
            <a:r>
              <a:rPr lang="en-US" altLang="zh-CN" baseline="30000">
                <a:latin typeface="楷体" panose="02010609060101010101" pitchFamily="49" charset="-122"/>
                <a:ea typeface="楷体" panose="02010609060101010101" pitchFamily="49" charset="-122"/>
              </a:rPr>
              <a:t>①</a:t>
            </a:r>
            <a:r>
              <a:rPr lang="zh-CN" altLang="zh-CN">
                <a:latin typeface="楷体" panose="02010609060101010101" pitchFamily="49" charset="-122"/>
                <a:ea typeface="楷体" panose="02010609060101010101" pitchFamily="49" charset="-122"/>
              </a:rPr>
              <a:t>问于子贡曰：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仲尼焉学？</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文武之道，未坠于地，在人。贤者识其大者，不贤者识其小者。莫不有文武之道焉。夫子焉不学？而亦何常师之有？</a:t>
            </a:r>
            <a:r>
              <a:rPr lang="en-US" altLang="zh-CN">
                <a:latin typeface="楷体" panose="02010609060101010101" pitchFamily="49" charset="-122"/>
                <a:ea typeface="楷体" panose="02010609060101010101" pitchFamily="49" charset="-122"/>
              </a:rPr>
              <a:t>”</a:t>
            </a:r>
            <a:endParaRPr lang="zh-CN" altLang="zh-CN">
              <a:latin typeface="楷体" pitchFamily="49" charset="-122"/>
              <a:ea typeface="楷体"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叔孙武叔</a:t>
            </a:r>
            <a:r>
              <a:rPr lang="en-US" altLang="zh-CN" baseline="30000">
                <a:latin typeface="楷体" panose="02010609060101010101" pitchFamily="49" charset="-122"/>
                <a:ea typeface="楷体" panose="02010609060101010101" pitchFamily="49" charset="-122"/>
              </a:rPr>
              <a:t>②</a:t>
            </a:r>
            <a:r>
              <a:rPr lang="zh-CN" altLang="zh-CN">
                <a:latin typeface="楷体" panose="02010609060101010101" pitchFamily="49" charset="-122"/>
                <a:ea typeface="楷体" panose="02010609060101010101" pitchFamily="49" charset="-122"/>
              </a:rPr>
              <a:t>语大夫于朝曰：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子贡贤于仲尼。</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子服景伯以告子贡。</a:t>
            </a: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譬之宫墙赐之墙也及肩窥见室家之好夫子之墙数仞不得其门而入不见庙之美瓦官之富 得其门者或寡矣。夫子之云，不亦宜乎！</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叔孙武叔毁仲尼。子贡曰：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无以为也！仲尼不可毁也。他人之贤者，丘陵也，犹可逾也。仲尼，日月也，无得而逾焉。人虽欲自绝，其何伤于日月乎？多见其不知量也。</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zh-CN">
                <a:latin typeface="仿宋" panose="02010609060101010101" pitchFamily="49" charset="-122"/>
                <a:ea typeface="仿宋" panose="02010609060101010101" pitchFamily="49" charset="-122"/>
              </a:rPr>
              <a:t>（注）</a:t>
            </a:r>
            <a:r>
              <a:rPr lang="en-US" altLang="zh-CN">
                <a:latin typeface="仿宋" panose="02010609060101010101" pitchFamily="49" charset="-122"/>
                <a:ea typeface="仿宋" panose="02010609060101010101" pitchFamily="49" charset="-122"/>
              </a:rPr>
              <a:t>①</a:t>
            </a:r>
            <a:r>
              <a:rPr lang="zh-CN" altLang="zh-CN">
                <a:latin typeface="仿宋" panose="02010609060101010101" pitchFamily="49" charset="-122"/>
                <a:ea typeface="仿宋" panose="02010609060101010101" pitchFamily="49" charset="-122"/>
              </a:rPr>
              <a:t>公孙朝：卫国大夫。</a:t>
            </a:r>
            <a:r>
              <a:rPr lang="en-US" altLang="zh-CN">
                <a:latin typeface="仿宋" panose="02010609060101010101" pitchFamily="49" charset="-122"/>
                <a:ea typeface="仿宋" panose="02010609060101010101" pitchFamily="49" charset="-122"/>
              </a:rPr>
              <a:t>②</a:t>
            </a:r>
            <a:r>
              <a:rPr lang="zh-CN" altLang="zh-CN">
                <a:latin typeface="仿宋" panose="02010609060101010101" pitchFamily="49" charset="-122"/>
                <a:ea typeface="仿宋" panose="02010609060101010101" pitchFamily="49" charset="-122"/>
              </a:rPr>
              <a:t>叔孙武叔：鲁国大夫，名州仇。</a:t>
            </a:r>
          </a:p>
          <a:p>
            <a:pPr>
              <a:lnSpc>
                <a:spcPct val="130000"/>
              </a:lnSpc>
            </a:pPr>
            <a:r>
              <a:rPr lang="en-US" altLang="zh-CN"/>
              <a:t>4</a:t>
            </a:r>
            <a:r>
              <a:rPr lang="zh-CN" altLang="zh-CN"/>
              <a:t>．下列对文中加点词语相关内容的解说，不正确的一项是（</a:t>
            </a:r>
            <a:r>
              <a:rPr lang="zh-CN" altLang="en-US"/>
              <a:t>    </a:t>
            </a:r>
            <a:r>
              <a:rPr lang="zh-CN" altLang="zh-CN"/>
              <a:t>  </a:t>
            </a:r>
            <a:r>
              <a:rPr lang="en-US" altLang="zh-CN"/>
              <a:t>  </a:t>
            </a:r>
            <a:r>
              <a:rPr lang="zh-CN" altLang="zh-CN"/>
              <a:t>）</a:t>
            </a:r>
          </a:p>
          <a:p>
            <a:pPr>
              <a:lnSpc>
                <a:spcPct val="130000"/>
              </a:lnSpc>
            </a:pPr>
            <a:r>
              <a:rPr lang="en-US" altLang="zh-CN"/>
              <a:t>A</a:t>
            </a:r>
            <a:r>
              <a:rPr lang="zh-CN" altLang="zh-CN"/>
              <a:t>．文武之道，是指周文王和周武王的冶国之道，现泛指宽严相济、弛张有致的治国和处事方法。</a:t>
            </a:r>
          </a:p>
          <a:p>
            <a:pPr>
              <a:lnSpc>
                <a:spcPct val="130000"/>
              </a:lnSpc>
            </a:pPr>
            <a:r>
              <a:rPr lang="en-US" altLang="zh-CN"/>
              <a:t>B</a:t>
            </a:r>
            <a:r>
              <a:rPr lang="zh-CN" altLang="zh-CN"/>
              <a:t>．宫墙，指的是王宫的围墙，如王宫之内的柳树就被称为</a:t>
            </a:r>
            <a:r>
              <a:rPr lang="en-US" altLang="zh-CN"/>
              <a:t>“</a:t>
            </a:r>
            <a:r>
              <a:rPr lang="zh-CN" altLang="zh-CN"/>
              <a:t>宫墙柳</a:t>
            </a:r>
            <a:r>
              <a:rPr lang="en-US" altLang="zh-CN"/>
              <a:t>”</a:t>
            </a:r>
            <a:r>
              <a:rPr lang="zh-CN" altLang="zh-CN"/>
              <a:t>。</a:t>
            </a:r>
          </a:p>
          <a:p>
            <a:pPr>
              <a:lnSpc>
                <a:spcPct val="130000"/>
              </a:lnSpc>
            </a:pPr>
            <a:r>
              <a:rPr lang="en-US" altLang="zh-CN"/>
              <a:t>C</a:t>
            </a:r>
            <a:r>
              <a:rPr lang="zh-CN" altLang="zh-CN"/>
              <a:t>．仞，是古代度量单位，七尺或八尺为一仞。文中用</a:t>
            </a:r>
            <a:r>
              <a:rPr lang="en-US" altLang="zh-CN"/>
              <a:t>“</a:t>
            </a:r>
            <a:r>
              <a:rPr lang="zh-CN" altLang="zh-CN"/>
              <a:t>数仞墙</a:t>
            </a:r>
            <a:r>
              <a:rPr lang="en-US" altLang="zh-CN"/>
              <a:t>”</a:t>
            </a:r>
            <a:r>
              <a:rPr lang="zh-CN" altLang="zh-CN"/>
              <a:t>比喻学问髙深。</a:t>
            </a:r>
          </a:p>
          <a:p>
            <a:pPr>
              <a:lnSpc>
                <a:spcPct val="130000"/>
              </a:lnSpc>
            </a:pPr>
            <a:r>
              <a:rPr lang="en-US" altLang="zh-CN"/>
              <a:t>D</a:t>
            </a:r>
            <a:r>
              <a:rPr lang="zh-CN" altLang="zh-CN"/>
              <a:t>．日月，子贡把孔子比作日月，后世甚至有人称孔子为代天发令的</a:t>
            </a:r>
            <a:r>
              <a:rPr lang="en-US" altLang="zh-CN"/>
              <a:t>“</a:t>
            </a:r>
            <a:r>
              <a:rPr lang="zh-CN" altLang="zh-CN"/>
              <a:t>天铎</a:t>
            </a:r>
            <a:r>
              <a:rPr lang="en-US" altLang="zh-CN"/>
              <a:t>”</a:t>
            </a:r>
            <a:r>
              <a:rPr lang="zh-CN" altLang="zh-CN"/>
              <a:t>，极尽美誉。</a:t>
            </a:r>
            <a:endParaRPr lang="en-US" altLang="zh-CN"/>
          </a:p>
          <a:p>
            <a:pPr>
              <a:lnSpc>
                <a:spcPct val="130000"/>
              </a:lnSpc>
            </a:pPr>
            <a:r>
              <a:rPr lang="en-US" altLang="zh-CN" b="1">
                <a:solidFill>
                  <a:srgbClr val="C00000"/>
                </a:solidFill>
              </a:rPr>
              <a:t>【</a:t>
            </a:r>
            <a:r>
              <a:rPr lang="zh-CN" altLang="en-US" b="1">
                <a:solidFill>
                  <a:srgbClr val="C00000"/>
                </a:solidFill>
              </a:rPr>
              <a:t>答案</a:t>
            </a:r>
            <a:r>
              <a:rPr lang="en-US" altLang="zh-CN" b="1">
                <a:solidFill>
                  <a:srgbClr val="C00000"/>
                </a:solidFill>
              </a:rPr>
              <a:t>】B</a:t>
            </a:r>
            <a:r>
              <a:rPr lang="zh-CN" altLang="zh-CN" b="1">
                <a:solidFill>
                  <a:srgbClr val="C00000"/>
                </a:solidFill>
              </a:rPr>
              <a:t>项，</a:t>
            </a:r>
            <a:r>
              <a:rPr lang="en-US" altLang="zh-CN" b="1">
                <a:solidFill>
                  <a:srgbClr val="C00000"/>
                </a:solidFill>
              </a:rPr>
              <a:t>“</a:t>
            </a:r>
            <a:r>
              <a:rPr lang="zh-CN" altLang="zh-CN" b="1">
                <a:solidFill>
                  <a:srgbClr val="C00000"/>
                </a:solidFill>
              </a:rPr>
              <a:t>宫墙，指的是王宫的围墙</a:t>
            </a:r>
            <a:r>
              <a:rPr lang="en-US" altLang="zh-CN" b="1">
                <a:solidFill>
                  <a:srgbClr val="C00000"/>
                </a:solidFill>
              </a:rPr>
              <a:t>”</a:t>
            </a:r>
            <a:r>
              <a:rPr lang="zh-CN" altLang="zh-CN" b="1">
                <a:solidFill>
                  <a:srgbClr val="C00000"/>
                </a:solidFill>
              </a:rPr>
              <a:t>错误，</a:t>
            </a:r>
            <a:r>
              <a:rPr lang="en-US" altLang="zh-CN" b="1">
                <a:solidFill>
                  <a:srgbClr val="C00000"/>
                </a:solidFill>
              </a:rPr>
              <a:t>“</a:t>
            </a:r>
            <a:r>
              <a:rPr lang="zh-CN" altLang="zh-CN" b="1">
                <a:solidFill>
                  <a:srgbClr val="C00000"/>
                </a:solidFill>
              </a:rPr>
              <a:t>宫墙</a:t>
            </a:r>
            <a:r>
              <a:rPr lang="en-US" altLang="zh-CN" b="1">
                <a:solidFill>
                  <a:srgbClr val="C00000"/>
                </a:solidFill>
              </a:rPr>
              <a:t>”</a:t>
            </a:r>
            <a:r>
              <a:rPr lang="zh-CN" altLang="zh-CN" b="1">
                <a:solidFill>
                  <a:srgbClr val="C00000"/>
                </a:solidFill>
              </a:rPr>
              <a:t>也指普通的围墙，并非专指王宫的围墙。故选</a:t>
            </a:r>
            <a:r>
              <a:rPr lang="en-US" altLang="zh-CN" b="1">
                <a:solidFill>
                  <a:srgbClr val="C00000"/>
                </a:solidFill>
              </a:rPr>
              <a:t>B</a:t>
            </a:r>
            <a:r>
              <a:rPr lang="zh-CN" altLang="zh-CN" b="1">
                <a:solidFill>
                  <a:srgbClr val="C00000"/>
                </a:solidFill>
              </a:rPr>
              <a:t>。</a:t>
            </a:r>
          </a:p>
          <a:p>
            <a:pPr>
              <a:lnSpc>
                <a:spcPct val="130000"/>
              </a:lnSpc>
            </a:pPr>
            <a:endParaRPr lang="zh-CN"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12" end="12"/>
                                            </p:txEl>
                                          </p:spTgt>
                                        </p:tgtEl>
                                        <p:attrNameLst>
                                          <p:attrName>style.visibility</p:attrName>
                                        </p:attrNameLst>
                                      </p:cBhvr>
                                      <p:to>
                                        <p:strVal val="visible"/>
                                      </p:to>
                                    </p:set>
                                    <p:animEffect transition="in" filter="dissolve">
                                      <p:cBhvr>
                                        <p:cTn id="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645928" y="225814"/>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320633" y="749526"/>
            <a:ext cx="11697196" cy="5741700"/>
          </a:xfrm>
          <a:prstGeom prst="rect">
            <a:avLst/>
          </a:prstGeom>
          <a:noFill/>
        </p:spPr>
        <p:txBody>
          <a:bodyPr wrap="square" rtlCol="0">
            <a:spAutoFit/>
          </a:bodyPr>
          <a:lstStyle/>
          <a:p>
            <a:pPr>
              <a:lnSpc>
                <a:spcPct val="130000"/>
              </a:lnSpc>
            </a:pPr>
            <a:r>
              <a:rPr lang="zh-CN" altLang="en-US"/>
              <a:t>二、</a:t>
            </a:r>
            <a:r>
              <a:rPr lang="zh-CN" altLang="zh-CN"/>
              <a:t>阅读下面的文言文，回答后面的问题。</a:t>
            </a:r>
          </a:p>
          <a:p>
            <a:pPr>
              <a:lnSpc>
                <a:spcPct val="130000"/>
              </a:lnSpc>
            </a:pPr>
            <a:r>
              <a:rPr lang="zh-CN" altLang="en-US"/>
              <a:t>      </a:t>
            </a:r>
            <a:r>
              <a:rPr lang="zh-CN" altLang="zh-CN">
                <a:latin typeface="楷体" panose="02010609060101010101" pitchFamily="49" charset="-122"/>
                <a:ea typeface="楷体" panose="02010609060101010101" pitchFamily="49" charset="-122"/>
              </a:rPr>
              <a:t>卫公孙朝</a:t>
            </a:r>
            <a:r>
              <a:rPr lang="en-US" altLang="zh-CN" baseline="30000">
                <a:latin typeface="楷体" panose="02010609060101010101" pitchFamily="49" charset="-122"/>
                <a:ea typeface="楷体" panose="02010609060101010101" pitchFamily="49" charset="-122"/>
              </a:rPr>
              <a:t>①</a:t>
            </a:r>
            <a:r>
              <a:rPr lang="zh-CN" altLang="zh-CN">
                <a:latin typeface="楷体" panose="02010609060101010101" pitchFamily="49" charset="-122"/>
                <a:ea typeface="楷体" panose="02010609060101010101" pitchFamily="49" charset="-122"/>
              </a:rPr>
              <a:t>问于子贡曰：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仲尼焉学？</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文武之道，未坠于地，在人。贤者识其大者，不贤者识其小者。莫不有文武之道焉。夫子焉不学？而亦何常师之有？</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叔孙武叔</a:t>
            </a:r>
            <a:r>
              <a:rPr lang="en-US" altLang="zh-CN" baseline="30000">
                <a:latin typeface="楷体" panose="02010609060101010101" pitchFamily="49" charset="-122"/>
                <a:ea typeface="楷体" panose="02010609060101010101" pitchFamily="49" charset="-122"/>
              </a:rPr>
              <a:t>②</a:t>
            </a:r>
            <a:r>
              <a:rPr lang="zh-CN" altLang="zh-CN">
                <a:latin typeface="楷体" panose="02010609060101010101" pitchFamily="49" charset="-122"/>
                <a:ea typeface="楷体" panose="02010609060101010101" pitchFamily="49" charset="-122"/>
              </a:rPr>
              <a:t>语大夫于朝曰：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子贡贤于仲尼。</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子服景伯以告子贡。</a:t>
            </a: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譬之宫墙赐之墙也及肩窥见室家之好夫子之墙数仞不得其门而入不见庙之美瓦官之富 得其门者或寡矣。夫子之云，不亦宜乎！</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en-US">
                <a:latin typeface="楷体" panose="02010609060101010101" pitchFamily="49" charset="-122"/>
                <a:ea typeface="楷体" panose="02010609060101010101" pitchFamily="49" charset="-122"/>
              </a:rPr>
              <a:t>    </a:t>
            </a:r>
            <a:r>
              <a:rPr lang="zh-CN" altLang="zh-CN">
                <a:latin typeface="楷体" panose="02010609060101010101" pitchFamily="49" charset="-122"/>
                <a:ea typeface="楷体" panose="02010609060101010101" pitchFamily="49" charset="-122"/>
              </a:rPr>
              <a:t>叔孙武叔毁仲尼。子贡曰：</a:t>
            </a:r>
            <a:r>
              <a:rPr lang="en-US" altLang="zh-CN">
                <a:latin typeface="楷体" panose="02010609060101010101" pitchFamily="49" charset="-122"/>
                <a:ea typeface="楷体" panose="02010609060101010101" pitchFamily="49" charset="-122"/>
              </a:rPr>
              <a:t>“</a:t>
            </a:r>
            <a:r>
              <a:rPr lang="zh-CN" altLang="zh-CN">
                <a:latin typeface="楷体" panose="02010609060101010101" pitchFamily="49" charset="-122"/>
                <a:ea typeface="楷体" panose="02010609060101010101" pitchFamily="49" charset="-122"/>
              </a:rPr>
              <a:t>无以为也！仲尼不可毁也。他人之贤者，丘陵也，犹可逾也。仲尼，日月也，无得而逾焉。人虽欲自绝，其何伤于日月乎？多见其不知量也。</a:t>
            </a:r>
            <a:r>
              <a:rPr lang="en-US" altLang="zh-CN">
                <a:latin typeface="楷体" panose="02010609060101010101" pitchFamily="49" charset="-122"/>
                <a:ea typeface="楷体" panose="02010609060101010101" pitchFamily="49" charset="-122"/>
              </a:rPr>
              <a:t>”</a:t>
            </a:r>
            <a:endParaRPr lang="zh-CN" altLang="zh-CN">
              <a:latin typeface="楷体" panose="02010609060101010101" pitchFamily="49" charset="-122"/>
              <a:ea typeface="楷体" panose="02010609060101010101" pitchFamily="49" charset="-122"/>
            </a:endParaRPr>
          </a:p>
          <a:p>
            <a:pPr>
              <a:lnSpc>
                <a:spcPct val="130000"/>
              </a:lnSpc>
            </a:pPr>
            <a:r>
              <a:rPr lang="zh-CN" altLang="zh-CN">
                <a:latin typeface="仿宋" panose="02010609060101010101" pitchFamily="49" charset="-122"/>
                <a:ea typeface="仿宋" panose="02010609060101010101" pitchFamily="49" charset="-122"/>
              </a:rPr>
              <a:t>（注）</a:t>
            </a:r>
            <a:r>
              <a:rPr lang="en-US" altLang="zh-CN">
                <a:latin typeface="仿宋" panose="02010609060101010101" pitchFamily="49" charset="-122"/>
                <a:ea typeface="仿宋" panose="02010609060101010101" pitchFamily="49" charset="-122"/>
              </a:rPr>
              <a:t>①</a:t>
            </a:r>
            <a:r>
              <a:rPr lang="zh-CN" altLang="zh-CN">
                <a:latin typeface="仿宋" panose="02010609060101010101" pitchFamily="49" charset="-122"/>
                <a:ea typeface="仿宋" panose="02010609060101010101" pitchFamily="49" charset="-122"/>
              </a:rPr>
              <a:t>公孙朝：卫国大夫。</a:t>
            </a:r>
            <a:r>
              <a:rPr lang="en-US" altLang="zh-CN">
                <a:latin typeface="仿宋" panose="02010609060101010101" pitchFamily="49" charset="-122"/>
                <a:ea typeface="仿宋" panose="02010609060101010101" pitchFamily="49" charset="-122"/>
              </a:rPr>
              <a:t>②</a:t>
            </a:r>
            <a:r>
              <a:rPr lang="zh-CN" altLang="zh-CN">
                <a:latin typeface="仿宋" panose="02010609060101010101" pitchFamily="49" charset="-122"/>
                <a:ea typeface="仿宋" panose="02010609060101010101" pitchFamily="49" charset="-122"/>
              </a:rPr>
              <a:t>叔孙武叔：鲁国大夫，名州仇。</a:t>
            </a:r>
          </a:p>
          <a:p>
            <a:pPr>
              <a:lnSpc>
                <a:spcPct val="130000"/>
              </a:lnSpc>
            </a:pPr>
            <a:r>
              <a:rPr lang="en-US" altLang="zh-CN"/>
              <a:t>5</a:t>
            </a:r>
            <a:r>
              <a:rPr lang="zh-CN" altLang="en-US"/>
              <a:t>．把文中画横线的句子翻译成现代汉语。</a:t>
            </a:r>
          </a:p>
          <a:p>
            <a:pPr>
              <a:lnSpc>
                <a:spcPct val="130000"/>
              </a:lnSpc>
            </a:pPr>
            <a:r>
              <a:rPr lang="zh-CN" altLang="en-US"/>
              <a:t>（</a:t>
            </a:r>
            <a:r>
              <a:rPr lang="en-US" altLang="zh-CN"/>
              <a:t>1</a:t>
            </a:r>
            <a:r>
              <a:rPr lang="zh-CN" altLang="en-US"/>
              <a:t>）夫子焉不学？而亦何常师之有？</a:t>
            </a:r>
          </a:p>
          <a:p>
            <a:pPr>
              <a:lnSpc>
                <a:spcPct val="130000"/>
              </a:lnSpc>
            </a:pPr>
            <a:r>
              <a:rPr lang="zh-CN" altLang="en-US"/>
              <a:t>（</a:t>
            </a:r>
            <a:r>
              <a:rPr lang="en-US" altLang="zh-CN"/>
              <a:t>2</a:t>
            </a:r>
            <a:r>
              <a:rPr lang="zh-CN" altLang="en-US"/>
              <a:t>）人虽欲自绝，其何伤于日月乎？多见其不知量也。</a:t>
            </a:r>
            <a:endParaRPr lang="en-US" altLang="zh-CN"/>
          </a:p>
          <a:p>
            <a:pPr>
              <a:lnSpc>
                <a:spcPct val="130000"/>
              </a:lnSpc>
            </a:pPr>
            <a:r>
              <a:rPr lang="en-US" altLang="zh-CN" b="1">
                <a:solidFill>
                  <a:srgbClr val="C00000"/>
                </a:solidFill>
              </a:rPr>
              <a:t>【</a:t>
            </a:r>
            <a:r>
              <a:rPr lang="zh-CN" altLang="en-US" b="1">
                <a:solidFill>
                  <a:srgbClr val="C00000"/>
                </a:solidFill>
              </a:rPr>
              <a:t>答案</a:t>
            </a:r>
            <a:r>
              <a:rPr lang="en-US" altLang="zh-CN" b="1">
                <a:solidFill>
                  <a:srgbClr val="C00000"/>
                </a:solidFill>
              </a:rPr>
              <a:t>】</a:t>
            </a:r>
            <a:r>
              <a:rPr lang="zh-CN" altLang="zh-CN" b="1">
                <a:solidFill>
                  <a:srgbClr val="C00000"/>
                </a:solidFill>
              </a:rPr>
              <a:t>（</a:t>
            </a:r>
            <a:r>
              <a:rPr lang="en-US" altLang="zh-CN" b="1">
                <a:solidFill>
                  <a:srgbClr val="C00000"/>
                </a:solidFill>
              </a:rPr>
              <a:t>1</a:t>
            </a:r>
            <a:r>
              <a:rPr lang="zh-CN" altLang="zh-CN" b="1">
                <a:solidFill>
                  <a:srgbClr val="C00000"/>
                </a:solidFill>
              </a:rPr>
              <a:t>）我的老师何处不能学习？哪里有固定的传授之师呀？</a:t>
            </a:r>
          </a:p>
          <a:p>
            <a:r>
              <a:rPr lang="zh-CN" altLang="zh-CN" b="1">
                <a:solidFill>
                  <a:srgbClr val="C00000"/>
                </a:solidFill>
              </a:rPr>
              <a:t>（</a:t>
            </a:r>
            <a:r>
              <a:rPr lang="en-US" altLang="zh-CN" b="1">
                <a:solidFill>
                  <a:srgbClr val="C00000"/>
                </a:solidFill>
              </a:rPr>
              <a:t>2</a:t>
            </a:r>
            <a:r>
              <a:rPr lang="zh-CN" altLang="zh-CN" b="1">
                <a:solidFill>
                  <a:srgbClr val="C00000"/>
                </a:solidFill>
              </a:rPr>
              <a:t>）即使有人要与太阳和月亮决绝，那对太阳、月亮有什么损害呢？只不过显示他自不量力罢了。</a:t>
            </a:r>
          </a:p>
          <a:p>
            <a:pPr>
              <a:lnSpc>
                <a:spcPct val="130000"/>
              </a:lnSpc>
            </a:pPr>
            <a:endParaRPr lang="zh-CN"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Effect transition="in" filter="dissolve">
                                      <p:cBhvr>
                                        <p:cTn id="7" dur="500"/>
                                        <p:tgtEl>
                                          <p:spTgt spid="2">
                                            <p:txEl>
                                              <p:pRg st="10" end="1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11" end="11"/>
                                            </p:txEl>
                                          </p:spTgt>
                                        </p:tgtEl>
                                        <p:attrNameLst>
                                          <p:attrName>style.visibility</p:attrName>
                                        </p:attrNameLst>
                                      </p:cBhvr>
                                      <p:to>
                                        <p:strVal val="visible"/>
                                      </p:to>
                                    </p:set>
                                    <p:animEffect transition="in" filter="dissolve">
                                      <p:cBhvr>
                                        <p:cTn id="10"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198" y="1575172"/>
            <a:ext cx="11627603" cy="3877985"/>
          </a:xfrm>
          <a:prstGeom prst="rect">
            <a:avLst/>
          </a:prstGeom>
          <a:noFill/>
        </p:spPr>
        <p:txBody>
          <a:bodyPr wrap="square" rtlCol="0">
            <a:spAutoFit/>
          </a:bodyPr>
          <a:lstStyle/>
          <a:p>
            <a:pPr>
              <a:lnSpc>
                <a:spcPct val="150000"/>
              </a:lnSpc>
            </a:pPr>
            <a:r>
              <a:rPr lang="zh-CN" altLang="en-US" sz="2400"/>
              <a:t>三</a:t>
            </a:r>
            <a:r>
              <a:rPr lang="zh-CN" altLang="zh-CN" sz="2400"/>
              <a:t>、</a:t>
            </a:r>
            <a:r>
              <a:rPr lang="zh-CN" altLang="en-US" sz="2400"/>
              <a:t>理解性默写</a:t>
            </a:r>
            <a:endParaRPr lang="en-US" altLang="zh-CN" sz="2400"/>
          </a:p>
          <a:p>
            <a:pPr fontAlgn="ctr">
              <a:lnSpc>
                <a:spcPct val="150000"/>
              </a:lnSpc>
            </a:pPr>
            <a:r>
              <a:rPr lang="zh-CN" altLang="zh-CN" sz="2000"/>
              <a:t>（</a:t>
            </a:r>
            <a:r>
              <a:rPr lang="en-US" altLang="zh-CN" sz="2000"/>
              <a:t>1</a:t>
            </a:r>
            <a:r>
              <a:rPr lang="zh-CN" altLang="zh-CN" sz="2000"/>
              <a:t>）孔子在《论语</a:t>
            </a:r>
            <a:r>
              <a:rPr lang="en-US" altLang="zh-CN" sz="2000"/>
              <a:t>·</a:t>
            </a:r>
            <a:r>
              <a:rPr lang="zh-CN" altLang="zh-CN" sz="2000"/>
              <a:t>雍也》中探讨文与质的关系的句子是：</a:t>
            </a:r>
            <a:r>
              <a:rPr lang="en-US" altLang="zh-CN" sz="2000"/>
              <a:t>________</a:t>
            </a:r>
            <a:r>
              <a:rPr lang="zh-CN" altLang="zh-CN" sz="2000"/>
              <a:t>，</a:t>
            </a:r>
            <a:r>
              <a:rPr lang="en-US" altLang="zh-CN" sz="2000"/>
              <a:t>________</a:t>
            </a:r>
            <a:r>
              <a:rPr lang="zh-CN" altLang="zh-CN" sz="2000"/>
              <a:t>。</a:t>
            </a:r>
          </a:p>
          <a:p>
            <a:pPr fontAlgn="ctr">
              <a:lnSpc>
                <a:spcPct val="150000"/>
              </a:lnSpc>
            </a:pPr>
            <a:r>
              <a:rPr lang="zh-CN" altLang="zh-CN" sz="2000"/>
              <a:t>（</a:t>
            </a:r>
            <a:r>
              <a:rPr lang="en-US" altLang="zh-CN" sz="2000"/>
              <a:t>2</a:t>
            </a:r>
            <a:r>
              <a:rPr lang="zh-CN" altLang="zh-CN" sz="2000"/>
              <a:t>）孔子在《论语</a:t>
            </a:r>
            <a:r>
              <a:rPr lang="en-US" altLang="zh-CN" sz="2000"/>
              <a:t>·</a:t>
            </a:r>
            <a:r>
              <a:rPr lang="zh-CN" altLang="zh-CN" sz="2000"/>
              <a:t>学而》中谈到君子不要求吃足，不要求居住舒适的句子是：</a:t>
            </a:r>
            <a:r>
              <a:rPr lang="en-US" altLang="zh-CN" sz="2000"/>
              <a:t>________</a:t>
            </a:r>
            <a:r>
              <a:rPr lang="zh-CN" altLang="zh-CN" sz="2000"/>
              <a:t>，</a:t>
            </a:r>
            <a:r>
              <a:rPr lang="en-US" altLang="zh-CN" sz="2000"/>
              <a:t>________</a:t>
            </a:r>
            <a:r>
              <a:rPr lang="zh-CN" altLang="zh-CN" sz="2000"/>
              <a:t>。</a:t>
            </a:r>
          </a:p>
          <a:p>
            <a:pPr fontAlgn="ctr">
              <a:lnSpc>
                <a:spcPct val="150000"/>
              </a:lnSpc>
            </a:pPr>
            <a:r>
              <a:rPr lang="zh-CN" altLang="zh-CN" sz="2000"/>
              <a:t>（</a:t>
            </a:r>
            <a:r>
              <a:rPr lang="en-US" altLang="zh-CN" sz="2000"/>
              <a:t>3</a:t>
            </a:r>
            <a:r>
              <a:rPr lang="zh-CN" altLang="zh-CN" sz="2000"/>
              <a:t>）孔子在《论语</a:t>
            </a:r>
            <a:r>
              <a:rPr lang="en-US" altLang="zh-CN" sz="2000"/>
              <a:t>·</a:t>
            </a:r>
            <a:r>
              <a:rPr lang="zh-CN" altLang="zh-CN" sz="2000"/>
              <a:t>里仁》中谈到早晨得知道理，当晚死去也甘心的句子是：</a:t>
            </a:r>
            <a:r>
              <a:rPr lang="en-US" altLang="zh-CN" sz="2000"/>
              <a:t>________</a:t>
            </a:r>
            <a:r>
              <a:rPr lang="zh-CN" altLang="zh-CN" sz="2000"/>
              <a:t>，</a:t>
            </a:r>
            <a:r>
              <a:rPr lang="en-US" altLang="zh-CN" sz="2000"/>
              <a:t>________</a:t>
            </a:r>
            <a:r>
              <a:rPr lang="zh-CN" altLang="zh-CN" sz="2000"/>
              <a:t>。</a:t>
            </a:r>
            <a:endParaRPr lang="en-US" altLang="zh-CN" sz="2000"/>
          </a:p>
          <a:p>
            <a:pPr fontAlgn="ctr">
              <a:lnSpc>
                <a:spcPct val="150000"/>
              </a:lnSpc>
            </a:pPr>
            <a:r>
              <a:rPr lang="zh-CN" altLang="zh-CN" sz="2000">
                <a:solidFill>
                  <a:srgbClr val="C00000"/>
                </a:solidFill>
              </a:rPr>
              <a:t>【答案】（</a:t>
            </a:r>
            <a:r>
              <a:rPr lang="en-US" altLang="zh-CN" sz="2000">
                <a:solidFill>
                  <a:srgbClr val="C00000"/>
                </a:solidFill>
              </a:rPr>
              <a:t>1</a:t>
            </a:r>
            <a:r>
              <a:rPr lang="zh-CN" altLang="zh-CN" sz="2000">
                <a:solidFill>
                  <a:srgbClr val="C00000"/>
                </a:solidFill>
              </a:rPr>
              <a:t>）质胜文则野，文胜质则史。</a:t>
            </a:r>
          </a:p>
          <a:p>
            <a:pPr fontAlgn="ctr">
              <a:lnSpc>
                <a:spcPct val="150000"/>
              </a:lnSpc>
            </a:pPr>
            <a:r>
              <a:rPr lang="zh-CN" altLang="zh-CN" sz="2000">
                <a:solidFill>
                  <a:srgbClr val="C00000"/>
                </a:solidFill>
              </a:rPr>
              <a:t>（</a:t>
            </a:r>
            <a:r>
              <a:rPr lang="en-US" altLang="zh-CN" sz="2000">
                <a:solidFill>
                  <a:srgbClr val="C00000"/>
                </a:solidFill>
              </a:rPr>
              <a:t>2</a:t>
            </a:r>
            <a:r>
              <a:rPr lang="zh-CN" altLang="zh-CN" sz="2000">
                <a:solidFill>
                  <a:srgbClr val="C00000"/>
                </a:solidFill>
              </a:rPr>
              <a:t>）君子食无求饱，居无求安。</a:t>
            </a:r>
            <a:r>
              <a:rPr lang="en-US" altLang="zh-CN" sz="2000">
                <a:solidFill>
                  <a:srgbClr val="C00000"/>
                </a:solidFill>
              </a:rPr>
              <a:t>    </a:t>
            </a:r>
            <a:endParaRPr lang="zh-CN" altLang="zh-CN" sz="2000">
              <a:solidFill>
                <a:srgbClr val="C00000"/>
              </a:solidFill>
            </a:endParaRPr>
          </a:p>
          <a:p>
            <a:pPr fontAlgn="ctr">
              <a:lnSpc>
                <a:spcPct val="150000"/>
              </a:lnSpc>
            </a:pPr>
            <a:r>
              <a:rPr lang="zh-CN" altLang="zh-CN" sz="2000">
                <a:solidFill>
                  <a:srgbClr val="C00000"/>
                </a:solidFill>
              </a:rPr>
              <a:t>（</a:t>
            </a:r>
            <a:r>
              <a:rPr lang="en-US" altLang="zh-CN" sz="2000">
                <a:solidFill>
                  <a:srgbClr val="C00000"/>
                </a:solidFill>
              </a:rPr>
              <a:t>3</a:t>
            </a:r>
            <a:r>
              <a:rPr lang="zh-CN" altLang="zh-CN" sz="2000">
                <a:solidFill>
                  <a:srgbClr val="C00000"/>
                </a:solidFill>
              </a:rPr>
              <a:t>）朝闻道，夕死可矣。</a:t>
            </a:r>
          </a:p>
          <a:p>
            <a:pPr fontAlgn="ctr">
              <a:lnSpc>
                <a:spcPct val="150000"/>
              </a:lnSpc>
            </a:pPr>
            <a:endParaRPr lang="zh-CN" altLang="zh-CN" sz="2000"/>
          </a:p>
        </p:txBody>
      </p:sp>
      <p:grpSp>
        <p:nvGrpSpPr>
          <p:cNvPr id="7" name="组合 6"/>
          <p:cNvGrpSpPr/>
          <p:nvPr/>
        </p:nvGrpSpPr>
        <p:grpSpPr>
          <a:xfrm>
            <a:off x="4982670" y="401755"/>
            <a:ext cx="1450072" cy="629194"/>
            <a:chOff x="4820991" y="570199"/>
            <a:chExt cx="1450072" cy="629194"/>
          </a:xfrm>
        </p:grpSpPr>
        <p:sp>
          <p:nvSpPr>
            <p:cNvPr id="9" name="矩形 8"/>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dissolve">
                                      <p:cBhvr>
                                        <p:cTn id="7" dur="500"/>
                                        <p:tgtEl>
                                          <p:spTgt spid="2">
                                            <p:txEl>
                                              <p:pRg st="4" end="4"/>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dissolve">
                                      <p:cBhvr>
                                        <p:cTn id="10" dur="500"/>
                                        <p:tgtEl>
                                          <p:spTgt spid="2">
                                            <p:txEl>
                                              <p:pRg st="5" end="5"/>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dissolve">
                                      <p:cBhvr>
                                        <p:cTn id="1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982670" y="401755"/>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633874" y="1101220"/>
            <a:ext cx="11296243" cy="5262979"/>
          </a:xfrm>
          <a:prstGeom prst="rect">
            <a:avLst/>
          </a:prstGeom>
          <a:noFill/>
        </p:spPr>
        <p:txBody>
          <a:bodyPr wrap="square" rtlCol="0">
            <a:spAutoFit/>
          </a:bodyPr>
          <a:lstStyle/>
          <a:p>
            <a:pPr>
              <a:lnSpc>
                <a:spcPct val="150000"/>
              </a:lnSpc>
            </a:pPr>
            <a:r>
              <a:rPr lang="zh-CN" altLang="en-US" sz="2400"/>
              <a:t>三</a:t>
            </a:r>
            <a:r>
              <a:rPr lang="zh-CN" altLang="zh-CN" sz="2400"/>
              <a:t>、</a:t>
            </a:r>
            <a:r>
              <a:rPr lang="zh-CN" altLang="en-US" sz="2400"/>
              <a:t>理解性默写</a:t>
            </a:r>
            <a:endParaRPr lang="en-US" altLang="zh-CN" sz="2400"/>
          </a:p>
          <a:p>
            <a:pPr fontAlgn="ctr">
              <a:lnSpc>
                <a:spcPct val="150000"/>
              </a:lnSpc>
            </a:pPr>
            <a:r>
              <a:rPr lang="zh-CN" altLang="zh-CN" sz="2000"/>
              <a:t>（</a:t>
            </a:r>
            <a:r>
              <a:rPr lang="en-US" altLang="zh-CN" sz="2000"/>
              <a:t>4</a:t>
            </a:r>
            <a:r>
              <a:rPr lang="zh-CN" altLang="zh-CN" sz="2000"/>
              <a:t>）孔子在《论语</a:t>
            </a:r>
            <a:r>
              <a:rPr lang="en-US" altLang="zh-CN" sz="2000"/>
              <a:t>·</a:t>
            </a:r>
            <a:r>
              <a:rPr lang="zh-CN" altLang="zh-CN" sz="2000"/>
              <a:t>里仁》中谈到君子和小人不同的义利观的句子是：</a:t>
            </a:r>
            <a:r>
              <a:rPr lang="en-US" altLang="zh-CN" sz="2000"/>
              <a:t>________</a:t>
            </a:r>
            <a:r>
              <a:rPr lang="zh-CN" altLang="zh-CN" sz="2000"/>
              <a:t>，</a:t>
            </a:r>
            <a:r>
              <a:rPr lang="en-US" altLang="zh-CN" sz="2000"/>
              <a:t>________</a:t>
            </a:r>
            <a:r>
              <a:rPr lang="zh-CN" altLang="zh-CN" sz="2000"/>
              <a:t>。</a:t>
            </a:r>
          </a:p>
          <a:p>
            <a:pPr fontAlgn="ctr">
              <a:lnSpc>
                <a:spcPct val="150000"/>
              </a:lnSpc>
            </a:pPr>
            <a:r>
              <a:rPr lang="zh-CN" altLang="zh-CN" sz="2000"/>
              <a:t>（</a:t>
            </a:r>
            <a:r>
              <a:rPr lang="en-US" altLang="zh-CN" sz="2000"/>
              <a:t>5</a:t>
            </a:r>
            <a:r>
              <a:rPr lang="zh-CN" altLang="zh-CN" sz="2000"/>
              <a:t>）《论语</a:t>
            </a:r>
            <a:r>
              <a:rPr lang="en-US" altLang="zh-CN" sz="2000"/>
              <a:t>·</a:t>
            </a:r>
            <a:r>
              <a:rPr lang="zh-CN" altLang="zh-CN" sz="2000"/>
              <a:t>卫灵公》中，子贡询问孔子有没有可以拿终身去实践的一个字，孔子告诉他是</a:t>
            </a:r>
            <a:r>
              <a:rPr lang="en-US" altLang="zh-CN" sz="2000"/>
              <a:t>“</a:t>
            </a:r>
            <a:r>
              <a:rPr lang="zh-CN" altLang="zh-CN" sz="2000"/>
              <a:t>恕</a:t>
            </a:r>
            <a:r>
              <a:rPr lang="en-US" altLang="zh-CN" sz="2000"/>
              <a:t>”</a:t>
            </a:r>
            <a:r>
              <a:rPr lang="zh-CN" altLang="zh-CN" sz="2000"/>
              <a:t>。接着孔子又对</a:t>
            </a:r>
            <a:r>
              <a:rPr lang="en-US" altLang="zh-CN" sz="2000"/>
              <a:t>“</a:t>
            </a:r>
            <a:r>
              <a:rPr lang="zh-CN" altLang="zh-CN" sz="2000"/>
              <a:t>恕</a:t>
            </a:r>
            <a:r>
              <a:rPr lang="en-US" altLang="zh-CN" sz="2000"/>
              <a:t>”</a:t>
            </a:r>
            <a:r>
              <a:rPr lang="zh-CN" altLang="zh-CN" sz="2000"/>
              <a:t>做了进一步的解释，即</a:t>
            </a:r>
            <a:r>
              <a:rPr lang="en-US" altLang="zh-CN" sz="2000"/>
              <a:t>“________</a:t>
            </a:r>
            <a:r>
              <a:rPr lang="zh-CN" altLang="zh-CN" sz="2000"/>
              <a:t>，</a:t>
            </a:r>
            <a:r>
              <a:rPr lang="en-US" altLang="zh-CN" sz="2000"/>
              <a:t>________</a:t>
            </a:r>
            <a:r>
              <a:rPr lang="zh-CN" altLang="zh-CN" sz="2000"/>
              <a:t>。</a:t>
            </a:r>
          </a:p>
          <a:p>
            <a:pPr fontAlgn="ctr">
              <a:lnSpc>
                <a:spcPct val="150000"/>
              </a:lnSpc>
            </a:pPr>
            <a:r>
              <a:rPr lang="zh-CN" altLang="zh-CN" sz="2000"/>
              <a:t>（</a:t>
            </a:r>
            <a:r>
              <a:rPr lang="en-US" altLang="zh-CN" sz="2000"/>
              <a:t>6</a:t>
            </a:r>
            <a:r>
              <a:rPr lang="zh-CN" altLang="zh-CN" sz="2000"/>
              <a:t>）唐太宗李世民曾说</a:t>
            </a:r>
            <a:r>
              <a:rPr lang="en-US" altLang="zh-CN" sz="2000"/>
              <a:t>“</a:t>
            </a:r>
            <a:r>
              <a:rPr lang="zh-CN" altLang="zh-CN" sz="2000"/>
              <a:t>以人为鉴，可以明得失</a:t>
            </a:r>
            <a:r>
              <a:rPr lang="en-US" altLang="zh-CN" sz="2000"/>
              <a:t>”</a:t>
            </a:r>
            <a:r>
              <a:rPr lang="zh-CN" altLang="zh-CN" sz="2000"/>
              <a:t>，由此可以联想到《论语</a:t>
            </a:r>
            <a:r>
              <a:rPr lang="en-US" altLang="zh-CN" sz="2000"/>
              <a:t>·</a:t>
            </a:r>
            <a:r>
              <a:rPr lang="zh-CN" altLang="zh-CN" sz="2000"/>
              <a:t>里仁》中的</a:t>
            </a:r>
            <a:r>
              <a:rPr lang="en-US" altLang="zh-CN" sz="2000"/>
              <a:t>“________</a:t>
            </a:r>
            <a:r>
              <a:rPr lang="zh-CN" altLang="zh-CN" sz="2000"/>
              <a:t>，</a:t>
            </a:r>
            <a:r>
              <a:rPr lang="en-US" altLang="zh-CN" sz="2000"/>
              <a:t>________”</a:t>
            </a:r>
            <a:r>
              <a:rPr lang="zh-CN" altLang="zh-CN" sz="2000"/>
              <a:t>。</a:t>
            </a:r>
          </a:p>
          <a:p>
            <a:pPr fontAlgn="ctr">
              <a:lnSpc>
                <a:spcPct val="150000"/>
              </a:lnSpc>
            </a:pPr>
            <a:r>
              <a:rPr lang="zh-CN" altLang="zh-CN" sz="2000"/>
              <a:t>（</a:t>
            </a:r>
            <a:r>
              <a:rPr lang="en-US" altLang="zh-CN" sz="2000"/>
              <a:t>7</a:t>
            </a:r>
            <a:r>
              <a:rPr lang="zh-CN" altLang="zh-CN" sz="2000"/>
              <a:t>）青年担当着国家兴盛的重责，应当以《论语</a:t>
            </a:r>
            <a:r>
              <a:rPr lang="en-US" altLang="zh-CN" sz="2000"/>
              <a:t>·</a:t>
            </a:r>
            <a:r>
              <a:rPr lang="zh-CN" altLang="zh-CN" sz="2000"/>
              <a:t>泰伯》中曾子所说的</a:t>
            </a:r>
            <a:r>
              <a:rPr lang="en-US" altLang="zh-CN" sz="2000"/>
              <a:t>“________</a:t>
            </a:r>
            <a:r>
              <a:rPr lang="zh-CN" altLang="zh-CN" sz="2000"/>
              <a:t>，</a:t>
            </a:r>
            <a:r>
              <a:rPr lang="en-US" altLang="zh-CN" sz="2000"/>
              <a:t>________”</a:t>
            </a:r>
            <a:r>
              <a:rPr lang="zh-CN" altLang="zh-CN" sz="2000"/>
              <a:t>自勉。</a:t>
            </a:r>
          </a:p>
          <a:p>
            <a:pPr fontAlgn="ctr">
              <a:lnSpc>
                <a:spcPct val="150000"/>
              </a:lnSpc>
            </a:pPr>
            <a:r>
              <a:rPr lang="en-US" altLang="zh-CN" sz="2000">
                <a:solidFill>
                  <a:srgbClr val="C00000"/>
                </a:solidFill>
              </a:rPr>
              <a:t>【</a:t>
            </a:r>
            <a:r>
              <a:rPr lang="zh-CN" altLang="en-US" sz="2000">
                <a:solidFill>
                  <a:srgbClr val="C00000"/>
                </a:solidFill>
              </a:rPr>
              <a:t>答案</a:t>
            </a:r>
            <a:r>
              <a:rPr lang="en-US" altLang="zh-CN" sz="2000">
                <a:solidFill>
                  <a:srgbClr val="C00000"/>
                </a:solidFill>
              </a:rPr>
              <a:t>】</a:t>
            </a:r>
            <a:r>
              <a:rPr lang="zh-CN" altLang="zh-CN" sz="2000">
                <a:solidFill>
                  <a:srgbClr val="C00000"/>
                </a:solidFill>
              </a:rPr>
              <a:t>（</a:t>
            </a:r>
            <a:r>
              <a:rPr lang="en-US" altLang="zh-CN" sz="2000">
                <a:solidFill>
                  <a:srgbClr val="C00000"/>
                </a:solidFill>
              </a:rPr>
              <a:t>4</a:t>
            </a:r>
            <a:r>
              <a:rPr lang="zh-CN" altLang="zh-CN" sz="2000">
                <a:solidFill>
                  <a:srgbClr val="C00000"/>
                </a:solidFill>
              </a:rPr>
              <a:t>）君子喻于义，小人喻于利。</a:t>
            </a:r>
          </a:p>
          <a:p>
            <a:pPr fontAlgn="ctr">
              <a:lnSpc>
                <a:spcPct val="150000"/>
              </a:lnSpc>
            </a:pPr>
            <a:r>
              <a:rPr lang="zh-CN" altLang="zh-CN" sz="2000">
                <a:solidFill>
                  <a:srgbClr val="C00000"/>
                </a:solidFill>
              </a:rPr>
              <a:t>（</a:t>
            </a:r>
            <a:r>
              <a:rPr lang="en-US" altLang="zh-CN" sz="2000">
                <a:solidFill>
                  <a:srgbClr val="C00000"/>
                </a:solidFill>
              </a:rPr>
              <a:t>5</a:t>
            </a:r>
            <a:r>
              <a:rPr lang="zh-CN" altLang="zh-CN" sz="2000">
                <a:solidFill>
                  <a:srgbClr val="C00000"/>
                </a:solidFill>
              </a:rPr>
              <a:t>）己所不欲，勿施于人。</a:t>
            </a:r>
          </a:p>
          <a:p>
            <a:pPr fontAlgn="ctr">
              <a:lnSpc>
                <a:spcPct val="150000"/>
              </a:lnSpc>
            </a:pPr>
            <a:r>
              <a:rPr lang="zh-CN" altLang="zh-CN" sz="2000">
                <a:solidFill>
                  <a:srgbClr val="C00000"/>
                </a:solidFill>
              </a:rPr>
              <a:t>（</a:t>
            </a:r>
            <a:r>
              <a:rPr lang="en-US" altLang="zh-CN" sz="2000">
                <a:solidFill>
                  <a:srgbClr val="C00000"/>
                </a:solidFill>
              </a:rPr>
              <a:t>6</a:t>
            </a:r>
            <a:r>
              <a:rPr lang="zh-CN" altLang="zh-CN" sz="2000">
                <a:solidFill>
                  <a:srgbClr val="C00000"/>
                </a:solidFill>
              </a:rPr>
              <a:t>）见贤思齐焉，见不贤而内自省也。</a:t>
            </a:r>
          </a:p>
          <a:p>
            <a:pPr fontAlgn="ctr">
              <a:lnSpc>
                <a:spcPct val="150000"/>
              </a:lnSpc>
            </a:pPr>
            <a:r>
              <a:rPr lang="zh-CN" altLang="zh-CN" sz="2000">
                <a:solidFill>
                  <a:srgbClr val="C00000"/>
                </a:solidFill>
              </a:rPr>
              <a:t>（</a:t>
            </a:r>
            <a:r>
              <a:rPr lang="en-US" altLang="zh-CN" sz="2000">
                <a:solidFill>
                  <a:srgbClr val="C00000"/>
                </a:solidFill>
              </a:rPr>
              <a:t>7</a:t>
            </a:r>
            <a:r>
              <a:rPr lang="zh-CN" altLang="zh-CN" sz="2000">
                <a:solidFill>
                  <a:srgbClr val="C00000"/>
                </a:solidFill>
              </a:rPr>
              <a:t>）士不可以不弘毅，任重而道远。</a:t>
            </a:r>
            <a:r>
              <a:rPr lang="en-US" altLang="zh-CN" sz="2000">
                <a:solidFill>
                  <a:srgbClr val="C00000"/>
                </a:solidFill>
              </a:rPr>
              <a:t>  </a:t>
            </a:r>
            <a:endParaRPr lang="zh-CN" altLang="zh-CN" sz="2000">
              <a:solidFill>
                <a:srgbClr val="C0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dissolve">
                                      <p:cBhvr>
                                        <p:cTn id="7" dur="500"/>
                                        <p:tgtEl>
                                          <p:spTgt spid="2">
                                            <p:txEl>
                                              <p:pRg st="5" end="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dissolve">
                                      <p:cBhvr>
                                        <p:cTn id="10" dur="500"/>
                                        <p:tgtEl>
                                          <p:spTgt spid="2">
                                            <p:txEl>
                                              <p:pRg st="6" end="6"/>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Effect transition="in" filter="dissolve">
                                      <p:cBhvr>
                                        <p:cTn id="13" dur="500"/>
                                        <p:tgtEl>
                                          <p:spTgt spid="2">
                                            <p:txEl>
                                              <p:pRg st="7" end="7"/>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2">
                                            <p:txEl>
                                              <p:pRg st="8" end="8"/>
                                            </p:txEl>
                                          </p:spTgt>
                                        </p:tgtEl>
                                        <p:attrNameLst>
                                          <p:attrName>style.visibility</p:attrName>
                                        </p:attrNameLst>
                                      </p:cBhvr>
                                      <p:to>
                                        <p:strVal val="visible"/>
                                      </p:to>
                                    </p:set>
                                    <p:animEffect transition="in" filter="dissolve">
                                      <p:cBhvr>
                                        <p:cTn id="16"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613739" y="1199479"/>
            <a:ext cx="6977626" cy="4459041"/>
          </a:xfrm>
          <a:prstGeom prst="rect">
            <a:avLst/>
          </a:prstGeom>
        </p:spPr>
        <p:txBody>
          <a:bodyPr vert="horz" wrap="square">
            <a:spAutoFit/>
          </a:bodyPr>
          <a:lstStyle/>
          <a:p>
            <a:pPr>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      孔子</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公元前</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551--</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公元前</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479)</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，名</a:t>
            </a:r>
            <a:r>
              <a:rPr lang="zh-CN" altLang="en-US" sz="2400" b="1">
                <a:solidFill>
                  <a:srgbClr val="C00000"/>
                </a:solidFill>
                <a:latin typeface="微软雅黑" panose="020B0503020204020204" pitchFamily="34" charset="-122"/>
                <a:ea typeface="微软雅黑" panose="020B0503020204020204" pitchFamily="34" charset="-122"/>
              </a:rPr>
              <a:t>丘</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，字</a:t>
            </a:r>
            <a:r>
              <a:rPr lang="zh-CN" altLang="en-US" sz="2400" b="1">
                <a:solidFill>
                  <a:srgbClr val="C00000"/>
                </a:solidFill>
                <a:latin typeface="微软雅黑" panose="020B0503020204020204" pitchFamily="34" charset="-122"/>
                <a:ea typeface="微软雅黑" panose="020B0503020204020204" pitchFamily="34" charset="-122"/>
              </a:rPr>
              <a:t>仲尼</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，春秋末期鲁国陬邑</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今山东曲阜市东南</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人。孔子是我国古代著名的</a:t>
            </a:r>
            <a:r>
              <a:rPr lang="zh-CN" altLang="en-US" sz="2400" b="1">
                <a:solidFill>
                  <a:srgbClr val="C00000"/>
                </a:solidFill>
                <a:latin typeface="微软雅黑" panose="020B0503020204020204" pitchFamily="34" charset="-122"/>
                <a:ea typeface="微软雅黑" panose="020B0503020204020204" pitchFamily="34" charset="-122"/>
              </a:rPr>
              <a:t>思想家</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教育家</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儒家学派</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创始人。</a:t>
            </a:r>
            <a:r>
              <a:rPr lang="zh-CN" altLang="en-US" sz="2400" b="1">
                <a:solidFill>
                  <a:srgbClr val="C00000"/>
                </a:solidFill>
                <a:latin typeface="微软雅黑" panose="020B0503020204020204" pitchFamily="34" charset="-122"/>
                <a:ea typeface="微软雅黑" panose="020B0503020204020204" pitchFamily="34" charset="-122"/>
              </a:rPr>
              <a:t>相传有弟子三千，贤弟子七十二人</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，孔子曾带领弟子周游列国</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14</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年。孔子还是一位古文献整理家，曾修</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诗</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书</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，定</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礼</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乐</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，序</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周易</a:t>
            </a: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，作</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春秋</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rPr>
              <a:t>。孔子的思想及学说对后世产生了极其深远的影响。</a:t>
            </a:r>
          </a:p>
        </p:txBody>
      </p:sp>
      <p:grpSp>
        <p:nvGrpSpPr>
          <p:cNvPr id="12" name="组合 11"/>
          <p:cNvGrpSpPr/>
          <p:nvPr/>
        </p:nvGrpSpPr>
        <p:grpSpPr>
          <a:xfrm>
            <a:off x="1553424" y="422282"/>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了解孔子</a:t>
              </a: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90958" y="1337322"/>
            <a:ext cx="3175309" cy="445904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662680" y="640080"/>
            <a:ext cx="8209280" cy="5631180"/>
          </a:xfrm>
          <a:prstGeom prst="rect">
            <a:avLst/>
          </a:prstGeom>
        </p:spPr>
        <p:txBody>
          <a:bodyPr vert="horz" wrap="square">
            <a:spAutoFit/>
          </a:bodyPr>
          <a:lstStyle/>
          <a:p>
            <a:pPr algn="ct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圣人也会“犯错”</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      孔子有许许多多弟子，其中有一个名叫宰予的，能说会道，利口善辩。他开始给孔子的印象不错，但后来渐渐地露出了真相：既无仁德又十分懒惰；大白天不读书听讲，躺在床上睡大觉。为此，孔子骂他是“朽木不可雕”。孔子的另一个弟子，叫澹台灭明，字子羽，是鲁国人，比孔子小三十九岁。子羽的体态和相貌很丑陋，想要事奉孔子。孔子开始认为他资质低下，不会成才。但他从师学习后，回去就致力于修身实践，处事光明正大，不走邪路；不是为了公事，从不去会见公卿大夫。后来，子羽游历到长江，跟随他的弟子有三百人，声誉很高，各诸侯国都传诵他的名字。孔子听说了这件事，感慨他说：“我只凭言辞判断人品质能力的好坏，结果对宰予的判断就错了；我只凭相貌判断人品质能力的好坏，结果对子羽的判断又错了。”</a:t>
            </a:r>
          </a:p>
        </p:txBody>
      </p:sp>
      <p:grpSp>
        <p:nvGrpSpPr>
          <p:cNvPr id="12" name="组合 11"/>
          <p:cNvGrpSpPr/>
          <p:nvPr/>
        </p:nvGrpSpPr>
        <p:grpSpPr>
          <a:xfrm>
            <a:off x="1235722" y="419450"/>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孔子轶事 </a:t>
              </a: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0893" y="1226197"/>
            <a:ext cx="3175309" cy="445904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982538" y="761086"/>
            <a:ext cx="7888942" cy="5116209"/>
          </a:xfrm>
          <a:prstGeom prst="rect">
            <a:avLst/>
          </a:prstGeom>
        </p:spPr>
        <p:txBody>
          <a:bodyPr vert="horz" wrap="square">
            <a:spAutoFit/>
          </a:bodyPr>
          <a:lstStyle/>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孔子是儒家创始人</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他的思想核心是“仁”“礼”。</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①孔子主张礼治，反对法治。</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礼的意义在古代甚为广泛，指国际间交际的礼节仪式，贵族的冠、婚、丧、祭、餮等典礼，包括政治制度、道德规范等。孔子说：“殷因于夏礼，所损益可知也；周因于殷礼，所损益可知也；其后继周者，虽百代可知也。”</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学而</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似乎周礼是千秋不变的规范。晋国铸了刑鼎，他尖锐地反对，说：“晋其亡乎，失其度矣。”</a:t>
            </a:r>
            <a:endParaRPr lang="en-US" altLang="zh-CN" sz="200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②孔子主张维护等级制度的正名思想。</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他主张“君君，臣臣，父父，子子”这种合乎“礼”的等级制度。孔子说：“名不正则言不顺，言不顺则事不成，事不成则礼乐不兴，礼乐不兴则刑罚不中，刑跏不中则民无所措手足。”</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子路</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p>
        </p:txBody>
      </p:sp>
      <p:grpSp>
        <p:nvGrpSpPr>
          <p:cNvPr id="12" name="组合 11"/>
          <p:cNvGrpSpPr/>
          <p:nvPr/>
        </p:nvGrpSpPr>
        <p:grpSpPr>
          <a:xfrm>
            <a:off x="1024813" y="325466"/>
            <a:ext cx="2193280" cy="629194"/>
            <a:chOff x="4820991"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了解孔子思想</a:t>
              </a: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06505" y="1593722"/>
            <a:ext cx="2685830" cy="345093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700150" y="640063"/>
            <a:ext cx="8343932" cy="5537221"/>
          </a:xfrm>
          <a:prstGeom prst="rect">
            <a:avLst/>
          </a:prstGeom>
        </p:spPr>
        <p:txBody>
          <a:bodyPr vert="horz" wrap="square">
            <a:spAutoFit/>
          </a:bodyPr>
          <a:lstStyle/>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③孔子主张克己复礼。</a:t>
            </a:r>
          </a:p>
          <a:p>
            <a:pPr>
              <a:lnSpc>
                <a:spcPct val="150000"/>
              </a:lnSpc>
            </a:pP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颜渊</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记载：“颜渊问仁。子日：‘克己复礼为仁。一日克己复礼，天下归仁焉。颜渊又问“克己复礼”的具体内容是什么，孔子说：“非礼勿视，非礼勿听，非礼勿言，非礼勿动。”</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④在伦理思想方面，孔子主张仁。</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孔子的“仁”的基本精神是教人根据周礼调整统治阶级内部的矛盾。他的“仁”一般不包括劳动者。孔子说：“君子而不仁者有矣夫，未有小人而仁者也。”</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论语</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宪问</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曾子以忠、恕，二字概括“仁”的涵义，是比较接近原意的。忠恕之道，就是“己所不欲，勿施于人”。</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⑤在教育上，孔子主张“有教无类”“因材施教”和“学而不厌、诲人不倦”的精神。</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⑥在品德方面，他主张“宽、耻、信、敏、惠、温、良、恭、俭、让”等。</a:t>
            </a:r>
          </a:p>
        </p:txBody>
      </p:sp>
      <p:grpSp>
        <p:nvGrpSpPr>
          <p:cNvPr id="12" name="组合 11"/>
          <p:cNvGrpSpPr/>
          <p:nvPr/>
        </p:nvGrpSpPr>
        <p:grpSpPr>
          <a:xfrm>
            <a:off x="1024813" y="325466"/>
            <a:ext cx="2193280" cy="629194"/>
            <a:chOff x="4820991"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了解孔子思想</a:t>
              </a: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06505" y="1593722"/>
            <a:ext cx="2685830" cy="345093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7731</Words>
  <Application>Microsoft Office PowerPoint</Application>
  <PresentationFormat>自定义</PresentationFormat>
  <Paragraphs>454</Paragraphs>
  <Slides>58</Slides>
  <Notes>58</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79</cp:revision>
  <dcterms:created xsi:type="dcterms:W3CDTF">2016-05-09T13:01:00Z</dcterms:created>
  <dcterms:modified xsi:type="dcterms:W3CDTF">2020-09-09T07:21:44Z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