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</p:sldMasterIdLst>
  <p:sldIdLst>
    <p:sldId id="256" r:id="rId3"/>
    <p:sldId id="257" r:id="rId4"/>
    <p:sldId id="323" r:id="rId5"/>
    <p:sldId id="350" r:id="rId6"/>
    <p:sldId id="349" r:id="rId7"/>
    <p:sldId id="352" r:id="rId8"/>
    <p:sldId id="324" r:id="rId9"/>
    <p:sldId id="353" r:id="rId10"/>
    <p:sldId id="325" r:id="rId11"/>
    <p:sldId id="354" r:id="rId12"/>
    <p:sldId id="341" r:id="rId13"/>
    <p:sldId id="355" r:id="rId14"/>
    <p:sldId id="351" r:id="rId15"/>
    <p:sldId id="374" r:id="rId16"/>
    <p:sldId id="373" r:id="rId17"/>
    <p:sldId id="333" r:id="rId18"/>
    <p:sldId id="356" r:id="rId19"/>
    <p:sldId id="326" r:id="rId20"/>
    <p:sldId id="357" r:id="rId21"/>
    <p:sldId id="342" r:id="rId22"/>
    <p:sldId id="358" r:id="rId23"/>
    <p:sldId id="329" r:id="rId24"/>
    <p:sldId id="328" r:id="rId25"/>
    <p:sldId id="360" r:id="rId26"/>
    <p:sldId id="330" r:id="rId27"/>
    <p:sldId id="362" r:id="rId28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04" y="-114"/>
      </p:cViewPr>
      <p:guideLst>
        <p:guide orient="horz" pos="222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tags" Target="tags/tag1.xml" /><Relationship Id="rId3" Type="http://schemas.openxmlformats.org/officeDocument/2006/relationships/slide" Target="slides/slide1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3B8CE-08AA-42DB-9876-D9A24403D514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DCC50-2FA5-4025-AE67-A4B29E7D4471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CA57B-93FF-4F28-9AF8-9C754ABBC576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72285-68B6-428D-B76B-4652EE793AA8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E72F8-384B-419D-A345-394BD45F5FF5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92607-EA2A-467C-8C04-4A333F3FF3FF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4D02F-5FAE-4844-991E-3D7BA06FE2F7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0E84E-4F4E-495A-A55C-4D54F6799E33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39F36-8B97-49AF-8B6F-B2535CE5DCD8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E1E47-A9C0-455C-90C1-3E5C80D8DA9B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08300-AFCB-489D-A5A0-129B300743D7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 orient="vert"/>
  </p:transition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90E858B-5B89-470A-A450-BD0EB2809B41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split orient="vert"/>
  </p:transition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1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Text Box 3"/>
          <p:cNvSpPr txBox="1">
            <a:spLocks noChangeArrowheads="1"/>
          </p:cNvSpPr>
          <p:nvPr/>
        </p:nvSpPr>
        <p:spPr bwMode="auto">
          <a:xfrm>
            <a:off x="1455738" y="1555750"/>
            <a:ext cx="542131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93675" y="1385888"/>
            <a:ext cx="8659813" cy="25228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5400" b="1" smtClean="0">
                <a:solidFill>
                  <a:srgbClr val="FF0000"/>
                </a:solidFill>
              </a:rPr>
              <a:t>17</a:t>
            </a:r>
            <a:r>
              <a:rPr lang="zh-CN" altLang="en-US" sz="5400" b="1" smtClean="0">
                <a:solidFill>
                  <a:srgbClr val="FF0000"/>
                </a:solidFill>
              </a:rPr>
              <a:t>、</a:t>
            </a:r>
            <a:r>
              <a:rPr sz="5400" b="1" smtClean="0">
                <a:solidFill>
                  <a:srgbClr val="FF0000"/>
                </a:solidFill>
              </a:rPr>
              <a:t>课内文言文挖空训练</a:t>
            </a:r>
            <a:endParaRPr sz="5400" b="1" smtClean="0">
              <a:solidFill>
                <a:srgbClr val="FF0000"/>
              </a:solidFill>
            </a:endParaRPr>
          </a:p>
          <a:p>
            <a:r>
              <a:rPr sz="5400" b="1" smtClean="0">
                <a:solidFill>
                  <a:srgbClr val="FF0000"/>
                </a:solidFill>
              </a:rPr>
              <a:t> </a:t>
            </a:r>
            <a:r>
              <a:rPr lang="en-US" sz="5400" b="1" smtClean="0">
                <a:solidFill>
                  <a:srgbClr val="FF0000"/>
                </a:solidFill>
              </a:rPr>
              <a:t>       </a:t>
            </a:r>
            <a:r>
              <a:rPr sz="4400" b="1" smtClean="0">
                <a:solidFill>
                  <a:srgbClr val="FF0000"/>
                </a:solidFill>
              </a:rPr>
              <a:t>——《</a:t>
            </a:r>
            <a:r>
              <a:rPr lang="zh-CN" sz="4400" b="1" smtClean="0">
                <a:solidFill>
                  <a:srgbClr val="FF0000"/>
                </a:solidFill>
              </a:rPr>
              <a:t>归去来兮辞（并序）</a:t>
            </a:r>
            <a:r>
              <a:rPr sz="4400" b="1" smtClean="0">
                <a:solidFill>
                  <a:srgbClr val="FF0000"/>
                </a:solidFill>
              </a:rPr>
              <a:t>》</a:t>
            </a:r>
            <a:r>
              <a:rPr lang="en-US" altLang="zh-CN" sz="6000" b="1" smtClean="0"/>
              <a:t>         </a:t>
            </a:r>
            <a:endParaRPr lang="en-US" altLang="zh-CN" sz="6000" b="1" smtClean="0"/>
          </a:p>
          <a:p>
            <a:r>
              <a:rPr lang="en-US" altLang="zh-CN" sz="4400" b="1" smtClean="0"/>
              <a:t>                </a:t>
            </a:r>
            <a:endParaRPr lang="zh-CN" altLang="en-US" sz="6000" b="1" smtClean="0">
              <a:solidFill>
                <a:srgbClr val="333399"/>
              </a:solidFill>
              <a:latin typeface="+mn-ea"/>
              <a:cs typeface="隶书" panose="02010509060101010101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315" y="404495"/>
            <a:ext cx="8658860" cy="4523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3200" b="1"/>
              <a:t>        </a:t>
            </a:r>
            <a:r>
              <a:rPr sz="3200" b="1"/>
              <a:t>乃（      ）瞻衡宇，载欣载奔。僮仆欢迎，稚子候门。三径就（      ）荒，松菊犹存。携幼入室，有酒盈樽。引壶觞以自酌，眄（      ）庭柯以怡（      ）颜。倚南窗以寄傲（      ），审（      ）容膝之易安。园日涉（      ）以成趣，门虽设而常关。策（      ）扶老以流憩，时矫（      ）首而遐观（      ）。云无心以出岫（      ），鸟倦飞而知还。景（      ）翳翳以将入，抚孤松而盘桓（      ）。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144000" cy="50158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/>
              <a:t>   </a:t>
            </a:r>
            <a:r>
              <a:rPr lang="en-US" sz="3200" b="1"/>
              <a:t>     </a:t>
            </a:r>
            <a:r>
              <a:rPr sz="3200" b="1"/>
              <a:t>乃</a:t>
            </a:r>
            <a:r>
              <a:rPr sz="3200" b="1" u="sng">
                <a:solidFill>
                  <a:srgbClr val="FF0000"/>
                </a:solidFill>
              </a:rPr>
              <a:t>（于是）</a:t>
            </a:r>
            <a:r>
              <a:rPr sz="3200" b="1"/>
              <a:t>瞻衡宇，载欣载奔。僮仆欢迎，稚子候门。三径就</a:t>
            </a:r>
            <a:r>
              <a:rPr sz="3200" b="1" u="sng">
                <a:solidFill>
                  <a:srgbClr val="FF0000"/>
                </a:solidFill>
              </a:rPr>
              <a:t>（已经）</a:t>
            </a:r>
            <a:r>
              <a:rPr sz="3200" b="1"/>
              <a:t>荒，松菊犹存。携幼入室，有酒盈樽。引壶觞以自酌，眄</a:t>
            </a:r>
            <a:r>
              <a:rPr sz="3200" b="1" u="sng">
                <a:solidFill>
                  <a:srgbClr val="FF0000"/>
                </a:solidFill>
              </a:rPr>
              <a:t>（看）</a:t>
            </a:r>
            <a:r>
              <a:rPr sz="3200" b="1"/>
              <a:t>庭柯以怡</a:t>
            </a:r>
            <a:r>
              <a:rPr sz="3200" b="1" u="sng">
                <a:solidFill>
                  <a:srgbClr val="FF0000"/>
                </a:solidFill>
              </a:rPr>
              <a:t>（愉快，使动用法，使愉快。）</a:t>
            </a:r>
            <a:r>
              <a:rPr sz="3200" b="1"/>
              <a:t>颜。倚南窗以寄傲</a:t>
            </a:r>
            <a:r>
              <a:rPr sz="3200" b="1" u="sng">
                <a:solidFill>
                  <a:srgbClr val="FF0000"/>
                </a:solidFill>
              </a:rPr>
              <a:t>（寄托傲世的情怀）</a:t>
            </a:r>
            <a:r>
              <a:rPr sz="3200" b="1"/>
              <a:t>，审</a:t>
            </a:r>
            <a:r>
              <a:rPr sz="3200" b="1" u="sng">
                <a:solidFill>
                  <a:srgbClr val="FF0000"/>
                </a:solidFill>
              </a:rPr>
              <a:t>（深知）</a:t>
            </a:r>
            <a:r>
              <a:rPr sz="3200" b="1"/>
              <a:t>容膝之易安。园日涉</a:t>
            </a:r>
            <a:r>
              <a:rPr sz="3200" b="1" u="sng">
                <a:solidFill>
                  <a:srgbClr val="FF0000"/>
                </a:solidFill>
              </a:rPr>
              <a:t>（游玩、游览）</a:t>
            </a:r>
            <a:r>
              <a:rPr sz="3200" b="1"/>
              <a:t>以成趣，门虽设而常关。策</a:t>
            </a:r>
            <a:r>
              <a:rPr sz="3200" b="1" u="sng">
                <a:solidFill>
                  <a:srgbClr val="FF0000"/>
                </a:solidFill>
              </a:rPr>
              <a:t>（拄着）</a:t>
            </a:r>
            <a:r>
              <a:rPr sz="3200" b="1"/>
              <a:t>扶老以流憩，时矫</a:t>
            </a:r>
            <a:r>
              <a:rPr sz="3200" b="1" u="sng">
                <a:solidFill>
                  <a:srgbClr val="FF0000"/>
                </a:solidFill>
              </a:rPr>
              <a:t>（举）</a:t>
            </a:r>
            <a:r>
              <a:rPr sz="3200" b="1"/>
              <a:t>首而遐观</a:t>
            </a:r>
            <a:r>
              <a:rPr sz="3200" b="1" u="sng">
                <a:solidFill>
                  <a:srgbClr val="FF0000"/>
                </a:solidFill>
              </a:rPr>
              <a:t>（远望）</a:t>
            </a:r>
            <a:r>
              <a:rPr sz="3200" b="1"/>
              <a:t>。云无心以出岫</a:t>
            </a:r>
            <a:r>
              <a:rPr sz="3200" b="1" u="sng">
                <a:solidFill>
                  <a:srgbClr val="FF0000"/>
                </a:solidFill>
              </a:rPr>
              <a:t>（峰峦）</a:t>
            </a:r>
            <a:r>
              <a:rPr sz="3200" b="1"/>
              <a:t>，鸟倦飞而知还。景</a:t>
            </a:r>
            <a:r>
              <a:rPr sz="3200" b="1" u="sng">
                <a:solidFill>
                  <a:srgbClr val="FF0000"/>
                </a:solidFill>
              </a:rPr>
              <a:t>（日光）</a:t>
            </a:r>
            <a:r>
              <a:rPr sz="3200" b="1"/>
              <a:t>翳翳以将入，抚孤松而盘桓</a:t>
            </a:r>
            <a:r>
              <a:rPr sz="3200" b="1" u="sng">
                <a:solidFill>
                  <a:srgbClr val="FF0000"/>
                </a:solidFill>
              </a:rPr>
              <a:t>（徘徊）</a:t>
            </a:r>
            <a:r>
              <a:rPr sz="3200" b="1"/>
              <a:t>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23850" y="476885"/>
            <a:ext cx="8562340" cy="40309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3200" b="1"/>
              <a:t>        </a:t>
            </a:r>
            <a:r>
              <a:rPr sz="3200" b="1"/>
              <a:t>归去来兮，请息交以绝游（      ）。世与我而相违，复驾言兮焉求？悦亲戚之情话（      ），乐琴书以消忧。农人告余以春及（      ），将有事于西畴（      ）。或命巾车，或棹（      ）孤舟。既窈窕以寻壑，亦崎岖而经丘。木欣欣以向荣，泉涓涓而始流。善（      ）万物之得时，感吾生之行（      ）休（      ）。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144000" cy="3538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/>
              <a:t>    归去来兮，请息交以绝游</a:t>
            </a:r>
            <a:r>
              <a:rPr sz="3200" b="1" u="sng">
                <a:solidFill>
                  <a:srgbClr val="FF0000"/>
                </a:solidFill>
              </a:rPr>
              <a:t>（交游）</a:t>
            </a:r>
            <a:r>
              <a:rPr sz="3200" b="1"/>
              <a:t>。世与我而相违，复驾言兮焉求？悦亲戚之情话</a:t>
            </a:r>
            <a:r>
              <a:rPr sz="3200" b="1" u="sng">
                <a:solidFill>
                  <a:srgbClr val="FF0000"/>
                </a:solidFill>
              </a:rPr>
              <a:t>（知心话）</a:t>
            </a:r>
            <a:r>
              <a:rPr sz="3200" b="1"/>
              <a:t>，乐琴书以消忧。农人告余以春及</a:t>
            </a:r>
            <a:r>
              <a:rPr sz="3200" b="1" u="sng">
                <a:solidFill>
                  <a:srgbClr val="FF0000"/>
                </a:solidFill>
              </a:rPr>
              <a:t>（到来）</a:t>
            </a:r>
            <a:r>
              <a:rPr sz="3200" b="1"/>
              <a:t>，将有事于西畴</a:t>
            </a:r>
            <a:r>
              <a:rPr sz="3200" b="1" u="sng">
                <a:solidFill>
                  <a:srgbClr val="FF0000"/>
                </a:solidFill>
              </a:rPr>
              <a:t>（田地）</a:t>
            </a:r>
            <a:r>
              <a:rPr sz="3200" b="1"/>
              <a:t>。或命巾车，或棹</a:t>
            </a:r>
            <a:r>
              <a:rPr sz="3200" b="1" u="sng">
                <a:solidFill>
                  <a:srgbClr val="FF0000"/>
                </a:solidFill>
              </a:rPr>
              <a:t>（划）</a:t>
            </a:r>
            <a:r>
              <a:rPr sz="3200" b="1"/>
              <a:t>孤舟。既窈窕以寻壑，亦崎岖而经丘。木欣欣以向荣，泉涓涓而始流。善</a:t>
            </a:r>
            <a:r>
              <a:rPr sz="3200" b="1" u="sng">
                <a:solidFill>
                  <a:srgbClr val="FF0000"/>
                </a:solidFill>
              </a:rPr>
              <a:t>（羡慕）</a:t>
            </a:r>
            <a:r>
              <a:rPr sz="3200" b="1"/>
              <a:t>万物之得时，感吾生之行</a:t>
            </a:r>
            <a:r>
              <a:rPr sz="3200" b="1" u="sng">
                <a:solidFill>
                  <a:srgbClr val="FF0000"/>
                </a:solidFill>
              </a:rPr>
              <a:t>（将要）</a:t>
            </a:r>
            <a:r>
              <a:rPr sz="3200" b="1"/>
              <a:t>休</a:t>
            </a:r>
            <a:r>
              <a:rPr sz="3200" b="1" u="sng">
                <a:solidFill>
                  <a:srgbClr val="FF0000"/>
                </a:solidFill>
              </a:rPr>
              <a:t>（终结）</a:t>
            </a:r>
            <a:r>
              <a:rPr sz="3200" b="1"/>
              <a:t>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23850" y="476885"/>
            <a:ext cx="8562340" cy="3538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3200" b="1"/>
              <a:t>        </a:t>
            </a:r>
            <a:r>
              <a:rPr sz="3200" b="1"/>
              <a:t>已矣乎！寓（      ）形宇内复几时？曷（      ）不委心任去留？胡为乎遑遑（      ）欲何之（      ）？富贵非吾愿，帝乡不可期（      ）。怀（      ）良辰以孤往，或植杖而耘（      ）耔（      ）。登东皋（      ）以舒啸（      ），临清流而赋诗。聊（      ）乘化（      ）以归尽，乐夫天命复奚疑！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144000" cy="40309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/>
              <a:t>已矣乎！寓</a:t>
            </a:r>
            <a:r>
              <a:rPr sz="3200" b="1" u="sng">
                <a:solidFill>
                  <a:srgbClr val="FF0000"/>
                </a:solidFill>
              </a:rPr>
              <a:t>（寄托）</a:t>
            </a:r>
            <a:r>
              <a:rPr sz="3200" b="1"/>
              <a:t>形宇内复几时？曷</a:t>
            </a:r>
            <a:r>
              <a:rPr sz="3200" b="1" u="sng">
                <a:solidFill>
                  <a:srgbClr val="FF0000"/>
                </a:solidFill>
              </a:rPr>
              <a:t>（曷，相当于“何”，为什么）</a:t>
            </a:r>
            <a:r>
              <a:rPr sz="3200" b="1"/>
              <a:t>不委心任去留？胡为乎遑遑</a:t>
            </a:r>
            <a:r>
              <a:rPr sz="3200" b="1" u="sng">
                <a:solidFill>
                  <a:srgbClr val="FF0000"/>
                </a:solidFill>
              </a:rPr>
              <a:t>（惊恐匆忙、心神不定）</a:t>
            </a:r>
            <a:r>
              <a:rPr sz="3200" b="1"/>
              <a:t>欲何之</a:t>
            </a:r>
            <a:r>
              <a:rPr sz="3200" b="1" u="sng">
                <a:solidFill>
                  <a:srgbClr val="FF0000"/>
                </a:solidFill>
              </a:rPr>
              <a:t>（ 到，往）</a:t>
            </a:r>
            <a:r>
              <a:rPr sz="3200" b="1"/>
              <a:t>？富贵非吾愿，帝乡不可期</a:t>
            </a:r>
            <a:r>
              <a:rPr sz="3200" b="1" u="sng">
                <a:solidFill>
                  <a:srgbClr val="FF0000"/>
                </a:solidFill>
              </a:rPr>
              <a:t>（期求）</a:t>
            </a:r>
            <a:r>
              <a:rPr sz="3200" b="1"/>
              <a:t>。怀</a:t>
            </a:r>
            <a:r>
              <a:rPr sz="3200" b="1" u="sng">
                <a:solidFill>
                  <a:srgbClr val="FF0000"/>
                </a:solidFill>
              </a:rPr>
              <a:t>（留恋、爱惜）</a:t>
            </a:r>
            <a:r>
              <a:rPr sz="3200" b="1"/>
              <a:t>良辰以孤往，或植杖而耘</a:t>
            </a:r>
            <a:r>
              <a:rPr sz="3200" b="1" u="sng">
                <a:solidFill>
                  <a:srgbClr val="FF0000"/>
                </a:solidFill>
              </a:rPr>
              <a:t>（除草）</a:t>
            </a:r>
            <a:r>
              <a:rPr sz="3200" b="1"/>
              <a:t>耔</a:t>
            </a:r>
            <a:r>
              <a:rPr sz="3200" b="1" u="sng">
                <a:solidFill>
                  <a:srgbClr val="FF0000"/>
                </a:solidFill>
              </a:rPr>
              <a:t>（培土）</a:t>
            </a:r>
            <a:r>
              <a:rPr sz="3200" b="1"/>
              <a:t>。登东皋</a:t>
            </a:r>
            <a:r>
              <a:rPr sz="3200" b="1" u="sng">
                <a:solidFill>
                  <a:srgbClr val="FF0000"/>
                </a:solidFill>
              </a:rPr>
              <a:t>（水边向阳的高地）</a:t>
            </a:r>
            <a:r>
              <a:rPr sz="3200" b="1"/>
              <a:t>以舒啸</a:t>
            </a:r>
            <a:r>
              <a:rPr sz="3200" b="1" u="sng">
                <a:solidFill>
                  <a:srgbClr val="FF0000"/>
                </a:solidFill>
              </a:rPr>
              <a:t>（放声长啸）</a:t>
            </a:r>
            <a:r>
              <a:rPr sz="3200" b="1"/>
              <a:t>，临清流而赋诗。聊</a:t>
            </a:r>
            <a:r>
              <a:rPr sz="3200" b="1" u="sng">
                <a:solidFill>
                  <a:srgbClr val="FF0000"/>
                </a:solidFill>
              </a:rPr>
              <a:t>（姑且）</a:t>
            </a:r>
            <a:r>
              <a:rPr sz="3200" b="1"/>
              <a:t>乘化</a:t>
            </a:r>
            <a:r>
              <a:rPr sz="3200" b="1" u="sng">
                <a:solidFill>
                  <a:srgbClr val="FF0000"/>
                </a:solidFill>
              </a:rPr>
              <a:t>（顺随自然）</a:t>
            </a:r>
            <a:r>
              <a:rPr sz="3200" b="1"/>
              <a:t>以归尽，乐夫天命复奚疑！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7293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600" b="1"/>
              <a:t>三、易写错字填空，并翻译句子</a:t>
            </a:r>
            <a:endParaRPr lang="zh-CN" altLang="zh-CN" sz="3600" b="1"/>
          </a:p>
          <a:p>
            <a:r>
              <a:rPr lang="zh-CN" altLang="zh-CN" sz="3600" b="1"/>
              <a:t>1.悟已往之不谏，知来者之可追。实迷途其未远，觉今是而昨非。</a:t>
            </a:r>
            <a:endParaRPr lang="zh-CN" altLang="zh-CN" sz="3600" b="1"/>
          </a:p>
          <a:p>
            <a:r>
              <a:rPr lang="zh-CN" altLang="zh-CN" sz="3600" b="1"/>
              <a:t>翻译：                                                                                     </a:t>
            </a:r>
            <a:endParaRPr lang="zh-CN" altLang="zh-CN" sz="3600" b="1"/>
          </a:p>
          <a:p>
            <a:r>
              <a:rPr lang="zh-CN" altLang="zh-CN" sz="3600" b="1"/>
              <a:t>                                                                                     </a:t>
            </a:r>
            <a:endParaRPr lang="zh-CN" altLang="zh-CN" sz="3600" b="1"/>
          </a:p>
          <a:p>
            <a:r>
              <a:rPr lang="zh-CN" altLang="zh-CN" sz="3600" b="1"/>
              <a:t>2.引壶觞以自酌，眄庭柯以怡颜。倚南窗以寄傲，审容膝之易安。</a:t>
            </a:r>
            <a:endParaRPr lang="zh-CN" altLang="zh-CN" sz="3600" b="1"/>
          </a:p>
          <a:p>
            <a:r>
              <a:rPr lang="zh-CN" altLang="zh-CN" sz="3600" b="1"/>
              <a:t>翻译：                                                                                     </a:t>
            </a:r>
            <a:endParaRPr lang="zh-CN" altLang="zh-CN" sz="3600" b="1"/>
          </a:p>
          <a:p>
            <a:r>
              <a:rPr lang="zh-CN" altLang="zh-CN" sz="3600" b="1"/>
              <a:t>                                                                                     </a:t>
            </a:r>
            <a:endParaRPr lang="zh-CN" altLang="zh-CN" sz="3600" b="1"/>
          </a:p>
          <a:p>
            <a:r>
              <a:rPr lang="zh-CN" altLang="zh-CN" sz="3600" b="1"/>
              <a:t>3.策扶老以流憩，时矫首而遐观。云无心以出岫，鸟倦飞而知还。</a:t>
            </a:r>
            <a:endParaRPr lang="zh-CN" altLang="zh-CN" sz="3600" b="1"/>
          </a:p>
          <a:p>
            <a:r>
              <a:rPr lang="zh-CN" altLang="zh-CN" sz="3600" b="1"/>
              <a:t>翻译：                                                                                     </a:t>
            </a:r>
            <a:endParaRPr lang="zh-CN" altLang="zh-CN" sz="3600" b="1"/>
          </a:p>
          <a:p>
            <a:r>
              <a:rPr lang="zh-CN" altLang="zh-CN" sz="3600" b="1"/>
              <a:t>                                                                                     </a:t>
            </a:r>
            <a:endParaRPr lang="zh-CN" altLang="zh-CN" sz="3600" b="1"/>
          </a:p>
        </p:txBody>
      </p:sp>
    </p:spTree>
  </p:cSld>
  <p:clrMapOvr>
    <a:masterClrMapping/>
  </p:clrMapOvr>
  <p:transition>
    <p:split orient="vert"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65544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三、易写错字填空，并翻译句子</a:t>
            </a:r>
            <a:endParaRPr lang="zh-CN" altLang="zh-CN" sz="2800" b="1"/>
          </a:p>
          <a:p>
            <a:r>
              <a:rPr lang="zh-CN" altLang="zh-CN" sz="2800" b="1"/>
              <a:t>1.悟（</a:t>
            </a:r>
            <a:r>
              <a:rPr lang="zh-CN" altLang="zh-CN" sz="2800" b="1">
                <a:solidFill>
                  <a:srgbClr val="FF0000"/>
                </a:solidFill>
              </a:rPr>
              <a:t>已</a:t>
            </a:r>
            <a:r>
              <a:rPr lang="zh-CN" altLang="zh-CN" sz="2800" b="1"/>
              <a:t>）往之不（</a:t>
            </a:r>
            <a:r>
              <a:rPr lang="zh-CN" altLang="zh-CN" sz="2800" b="1">
                <a:solidFill>
                  <a:srgbClr val="FF0000"/>
                </a:solidFill>
              </a:rPr>
              <a:t>谏</a:t>
            </a:r>
            <a:r>
              <a:rPr lang="zh-CN" altLang="zh-CN" sz="2800" b="1"/>
              <a:t>），知来者之可追。实迷途其未远，觉今是而昨非。</a:t>
            </a:r>
            <a:endParaRPr lang="zh-CN" altLang="zh-CN" sz="2800" b="1"/>
          </a:p>
          <a:p>
            <a:r>
              <a:rPr lang="zh-CN" altLang="zh-CN" sz="2800" b="1">
                <a:solidFill>
                  <a:srgbClr val="FF0000"/>
                </a:solidFill>
              </a:rPr>
              <a:t>翻译：我明白过往的（错误）已经不可挽回，知道未来的事还来得及补救。我确实迷了路，或许走得还不太远，（如今）觉悟到今日（归田）为是、以往（出仕）为非。</a:t>
            </a:r>
            <a:endParaRPr lang="zh-CN" altLang="zh-CN" sz="2800" b="1"/>
          </a:p>
          <a:p>
            <a:r>
              <a:rPr lang="zh-CN" altLang="zh-CN" sz="2800" b="1"/>
              <a:t>2.引壶觞以自（</a:t>
            </a:r>
            <a:r>
              <a:rPr lang="zh-CN" altLang="zh-CN" sz="2800" b="1">
                <a:solidFill>
                  <a:srgbClr val="FF0000"/>
                </a:solidFill>
              </a:rPr>
              <a:t>酌</a:t>
            </a:r>
            <a:r>
              <a:rPr lang="zh-CN" altLang="zh-CN" sz="2800" b="1"/>
              <a:t>），（</a:t>
            </a:r>
            <a:r>
              <a:rPr lang="zh-CN" altLang="zh-CN" sz="2800" b="1">
                <a:solidFill>
                  <a:srgbClr val="FF0000"/>
                </a:solidFill>
              </a:rPr>
              <a:t>眄</a:t>
            </a:r>
            <a:r>
              <a:rPr lang="zh-CN" altLang="zh-CN" sz="2800" b="1"/>
              <a:t>）庭柯以怡颜。倚南窗以寄傲，审容膝之易安。</a:t>
            </a:r>
            <a:endParaRPr lang="zh-CN" altLang="zh-CN" sz="2800" b="1"/>
          </a:p>
          <a:p>
            <a:r>
              <a:rPr lang="zh-CN" altLang="zh-CN" sz="2800" b="1">
                <a:solidFill>
                  <a:srgbClr val="FF0000"/>
                </a:solidFill>
              </a:rPr>
              <a:t>翻译：我举壶端杯自斟自饮，看着院子里的树木展开笑颜。倚着南窗寄托自己傲岸的情怀，深知住在陋室中反而容易使人心安。</a:t>
            </a:r>
            <a:endParaRPr lang="zh-CN" altLang="zh-CN" sz="2800" b="1">
              <a:solidFill>
                <a:srgbClr val="FF0000"/>
              </a:solidFill>
            </a:endParaRPr>
          </a:p>
          <a:p>
            <a:r>
              <a:rPr lang="zh-CN" altLang="zh-CN" sz="2800" b="1"/>
              <a:t>3.策扶老以流（</a:t>
            </a:r>
            <a:r>
              <a:rPr lang="zh-CN" altLang="zh-CN" sz="2800" b="1">
                <a:solidFill>
                  <a:srgbClr val="FF0000"/>
                </a:solidFill>
              </a:rPr>
              <a:t>憩</a:t>
            </a:r>
            <a:r>
              <a:rPr lang="zh-CN" altLang="zh-CN" sz="2800" b="1"/>
              <a:t>），时矫首而（</a:t>
            </a:r>
            <a:r>
              <a:rPr lang="zh-CN" altLang="zh-CN" sz="2800" b="1">
                <a:solidFill>
                  <a:srgbClr val="FF0000"/>
                </a:solidFill>
              </a:rPr>
              <a:t>遐</a:t>
            </a:r>
            <a:r>
              <a:rPr lang="zh-CN" altLang="zh-CN" sz="2800" b="1"/>
              <a:t>）观。云无心以出（</a:t>
            </a:r>
            <a:r>
              <a:rPr lang="zh-CN" altLang="zh-CN" sz="2800" b="1">
                <a:solidFill>
                  <a:srgbClr val="FF0000"/>
                </a:solidFill>
              </a:rPr>
              <a:t>岫</a:t>
            </a:r>
            <a:r>
              <a:rPr lang="zh-CN" altLang="zh-CN" sz="2800" b="1"/>
              <a:t>），鸟倦飞而知还。</a:t>
            </a:r>
            <a:endParaRPr lang="zh-CN" altLang="zh-CN" sz="2800" b="1"/>
          </a:p>
          <a:p>
            <a:r>
              <a:rPr lang="zh-CN" altLang="zh-CN" sz="2800" b="1">
                <a:solidFill>
                  <a:srgbClr val="FF0000"/>
                </a:solidFill>
              </a:rPr>
              <a:t>翻译：拄着拐杖出去走走歇歇，常常抬头向远方观览。云气自然而然地冒出山头，鸟儿飞倦了也知道归还。</a:t>
            </a:r>
            <a:endParaRPr lang="zh-CN" altLang="zh-CN"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-36195" y="260350"/>
            <a:ext cx="9036496" cy="5507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/>
              <a:t>4.世与我而相违，复驾言兮焉求？悦亲戚之情话，乐琴书以消忧。</a:t>
            </a:r>
            <a:endParaRPr sz="3200" b="1"/>
          </a:p>
          <a:p>
            <a:r>
              <a:rPr sz="3200" b="1"/>
              <a:t>翻译：                                                                                     </a:t>
            </a:r>
            <a:endParaRPr sz="3200" b="1"/>
          </a:p>
          <a:p>
            <a:r>
              <a:rPr sz="3200" b="1"/>
              <a:t>                                                                                     </a:t>
            </a:r>
            <a:endParaRPr sz="3200" b="1"/>
          </a:p>
          <a:p>
            <a:r>
              <a:rPr sz="3200" b="1"/>
              <a:t>5.或命巾车，或棹孤舟。既窈窕以寻壑，亦崎岖而经丘。</a:t>
            </a:r>
            <a:endParaRPr sz="3200" b="1"/>
          </a:p>
          <a:p>
            <a:r>
              <a:rPr sz="3200" b="1"/>
              <a:t>翻译：                                                                                     </a:t>
            </a:r>
            <a:endParaRPr sz="3200" b="1"/>
          </a:p>
          <a:p>
            <a:r>
              <a:rPr sz="3200" b="1"/>
              <a:t>                                                                                     </a:t>
            </a:r>
            <a:endParaRPr sz="3200" b="1"/>
          </a:p>
          <a:p>
            <a:r>
              <a:rPr sz="3200" b="1"/>
              <a:t>6.木欣欣以向荣，泉涓涓而始流。善万物之得时，感吾生之行休。</a:t>
            </a:r>
            <a:endParaRPr sz="3200" b="1"/>
          </a:p>
          <a:p>
            <a:r>
              <a:rPr sz="3200" b="1"/>
              <a:t>翻译：                                                           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-108585" y="260350"/>
            <a:ext cx="9036496" cy="61239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4.世与我而相违，复驾言兮焉求？悦亲戚之（</a:t>
            </a:r>
            <a:r>
              <a:rPr lang="zh-CN" altLang="zh-CN" sz="2800" b="1">
                <a:solidFill>
                  <a:srgbClr val="FF0000"/>
                </a:solidFill>
              </a:rPr>
              <a:t>情</a:t>
            </a:r>
            <a:r>
              <a:rPr lang="zh-CN" altLang="zh-CN" sz="2800" b="1"/>
              <a:t>）话，乐琴书以消忧。</a:t>
            </a:r>
            <a:endParaRPr lang="zh-CN" altLang="zh-CN" sz="2800" b="1"/>
          </a:p>
          <a:p>
            <a:r>
              <a:rPr lang="zh-CN" altLang="zh-CN" sz="2800" b="1">
                <a:solidFill>
                  <a:srgbClr val="FF0000"/>
                </a:solidFill>
              </a:rPr>
              <a:t>翻译：（既然）这尘世和我的情志彼此违背，还要驾车出去把什么追求？喜爱亲人间的知心话，乐于弹琴读书来消愁解忧。</a:t>
            </a:r>
            <a:endParaRPr lang="zh-CN" altLang="zh-CN" sz="2800" b="1"/>
          </a:p>
          <a:p>
            <a:r>
              <a:rPr lang="zh-CN" altLang="zh-CN" sz="2800" b="1"/>
              <a:t>5.或命巾车，或棹孤舟。既（</a:t>
            </a:r>
            <a:r>
              <a:rPr lang="zh-CN" altLang="zh-CN" sz="2800" b="1">
                <a:solidFill>
                  <a:srgbClr val="FF0000"/>
                </a:solidFill>
              </a:rPr>
              <a:t>窈窕</a:t>
            </a:r>
            <a:r>
              <a:rPr lang="zh-CN" altLang="zh-CN" sz="2800" b="1"/>
              <a:t>）以寻壑，亦崎岖而经丘。</a:t>
            </a:r>
            <a:endParaRPr lang="zh-CN" altLang="zh-CN" sz="2800" b="1"/>
          </a:p>
          <a:p>
            <a:r>
              <a:rPr lang="zh-CN" altLang="zh-CN" sz="2800" b="1">
                <a:solidFill>
                  <a:srgbClr val="FF0000"/>
                </a:solidFill>
              </a:rPr>
              <a:t>翻译：（我）有时坐着覆帷小车，有时划着一叶孤舟。有时探寻曲折幽深的沟壑，有时也经过道路崎岖的山丘。</a:t>
            </a:r>
            <a:endParaRPr lang="zh-CN" altLang="zh-CN" sz="2800" b="1"/>
          </a:p>
          <a:p>
            <a:r>
              <a:rPr lang="zh-CN" altLang="zh-CN" sz="2800" b="1"/>
              <a:t>6.木欣欣以向荣，泉涓涓而始流。善万物之得时，感吾生之行休。</a:t>
            </a:r>
            <a:endParaRPr lang="zh-CN" altLang="zh-CN" sz="2800" b="1"/>
          </a:p>
          <a:p>
            <a:r>
              <a:rPr lang="zh-CN" altLang="zh-CN" sz="2800" b="1">
                <a:solidFill>
                  <a:srgbClr val="FF0000"/>
                </a:solidFill>
              </a:rPr>
              <a:t>翻译：树木欣欣向荣地生长，泉水涓涓开始涌流。（我）羡慕万物恰逢时令，生机勃勃，感叹自己的一生行将终休。</a:t>
            </a:r>
            <a:endParaRPr lang="zh-CN" altLang="zh-CN"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827088" y="1125538"/>
            <a:ext cx="7631112" cy="3476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400" b="1" smtClean="0">
                <a:solidFill>
                  <a:srgbClr val="FF0000"/>
                </a:solidFill>
                <a:ea typeface="楷体_GB2312" panose="02010609030101010101" pitchFamily="49" charset="-122"/>
              </a:rPr>
              <a:t>学习目标：</a:t>
            </a:r>
            <a:endParaRPr lang="en-US" altLang="zh-CN" sz="4400" b="1" smtClean="0">
              <a:solidFill>
                <a:srgbClr val="FF0000"/>
              </a:solidFill>
              <a:ea typeface="楷体_GB2312" panose="0201060903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400" b="1" smtClean="0">
                <a:solidFill>
                  <a:srgbClr val="FF0000"/>
                </a:solidFill>
                <a:ea typeface="楷体_GB2312" panose="02010609030101010101" pitchFamily="49" charset="-122"/>
              </a:rPr>
              <a:t>1</a:t>
            </a:r>
            <a:r>
              <a:rPr lang="zh-CN" altLang="en-US" sz="4400" b="1" smtClean="0">
                <a:solidFill>
                  <a:srgbClr val="FF0000"/>
                </a:solidFill>
                <a:ea typeface="楷体_GB2312" panose="02010609030101010101" pitchFamily="49" charset="-122"/>
              </a:rPr>
              <a:t>、背诵全文，并默写。</a:t>
            </a:r>
            <a:endParaRPr lang="zh-CN" altLang="en-US" sz="4400" b="1" smtClean="0">
              <a:solidFill>
                <a:srgbClr val="FF0000"/>
              </a:solidFill>
              <a:ea typeface="楷体_GB2312" panose="0201060903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400" b="1" smtClean="0">
                <a:solidFill>
                  <a:srgbClr val="FF0000"/>
                </a:solidFill>
                <a:ea typeface="楷体_GB2312" panose="02010609030101010101" pitchFamily="49" charset="-122"/>
              </a:rPr>
              <a:t>2</a:t>
            </a:r>
            <a:r>
              <a:rPr lang="zh-CN" altLang="en-US" sz="4400" b="1" smtClean="0">
                <a:solidFill>
                  <a:srgbClr val="FF0000"/>
                </a:solidFill>
                <a:ea typeface="楷体_GB2312" panose="02010609030101010101" pitchFamily="49" charset="-122"/>
              </a:rPr>
              <a:t>、理解、落实关键字句</a:t>
            </a:r>
            <a:r>
              <a:rPr lang="en-US" altLang="zh-CN" sz="4400" b="1" smtClean="0">
                <a:solidFill>
                  <a:srgbClr val="FF0000"/>
                </a:solidFill>
                <a:ea typeface="楷体_GB2312" panose="02010609030101010101" pitchFamily="49" charset="-122"/>
              </a:rPr>
              <a:t>,</a:t>
            </a:r>
            <a:r>
              <a:rPr lang="zh-CN" altLang="en-US" sz="4400" b="1" smtClean="0">
                <a:solidFill>
                  <a:srgbClr val="FF0000"/>
                </a:solidFill>
                <a:ea typeface="楷体_GB2312" panose="02010609030101010101" pitchFamily="49" charset="-122"/>
              </a:rPr>
              <a:t>积累文化常识。</a:t>
            </a:r>
            <a:endParaRPr lang="zh-CN" altLang="en-US" sz="4400" b="1" smtClean="0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split orient="vert"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-36195" y="260350"/>
            <a:ext cx="9036496" cy="5507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/>
              <a:t>7.寓形宇内复几时？曷不委心任去留？胡为乎遑遑欲何之？</a:t>
            </a:r>
            <a:endParaRPr sz="3200" b="1"/>
          </a:p>
          <a:p>
            <a:r>
              <a:rPr sz="3200" b="1"/>
              <a:t>翻译：                                                                                     </a:t>
            </a:r>
            <a:endParaRPr sz="3200" b="1"/>
          </a:p>
          <a:p>
            <a:r>
              <a:rPr sz="3200" b="1"/>
              <a:t>                                                                                     </a:t>
            </a:r>
            <a:endParaRPr sz="3200" b="1"/>
          </a:p>
          <a:p>
            <a:r>
              <a:rPr sz="3200" b="1"/>
              <a:t>8.富贵非吾愿，帝乡不可期。怀良辰以孤往，或植杖而耘耔。</a:t>
            </a:r>
            <a:endParaRPr sz="3200" b="1"/>
          </a:p>
          <a:p>
            <a:r>
              <a:rPr sz="3200" b="1"/>
              <a:t>翻译：                                                                                     </a:t>
            </a:r>
            <a:endParaRPr sz="3200" b="1"/>
          </a:p>
          <a:p>
            <a:r>
              <a:rPr sz="3200" b="1"/>
              <a:t>                                                                                     </a:t>
            </a:r>
            <a:endParaRPr sz="3200" b="1"/>
          </a:p>
          <a:p>
            <a:r>
              <a:rPr sz="3200" b="1"/>
              <a:t>9.登东皋以舒啸，临清流而赋诗。聊乘化以归尽，乐夫天命复奚疑！ </a:t>
            </a:r>
            <a:endParaRPr sz="3200" b="1"/>
          </a:p>
          <a:p>
            <a:r>
              <a:rPr sz="3200" b="1"/>
              <a:t>翻译：                                                                                    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44450"/>
            <a:ext cx="9036496" cy="61239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7.寓形宇内复几时？曷不委心任去留？胡为乎（</a:t>
            </a:r>
            <a:r>
              <a:rPr lang="zh-CN" altLang="zh-CN" sz="2800" b="1">
                <a:solidFill>
                  <a:srgbClr val="FF0000"/>
                </a:solidFill>
              </a:rPr>
              <a:t>遑遑</a:t>
            </a:r>
            <a:r>
              <a:rPr lang="zh-CN" altLang="zh-CN" sz="2800" b="1"/>
              <a:t>）欲何之？</a:t>
            </a:r>
            <a:endParaRPr lang="zh-CN" altLang="zh-CN" sz="2800" b="1"/>
          </a:p>
          <a:p>
            <a:r>
              <a:rPr lang="zh-CN" altLang="zh-CN" sz="2800" b="1">
                <a:solidFill>
                  <a:srgbClr val="FF0000"/>
                </a:solidFill>
              </a:rPr>
              <a:t>翻译：人寄身于天地间能有多长时间？为什么不随心所愿，生与死都顺随自然？为什么心神惶惶不安，到底想要到哪里流连？</a:t>
            </a:r>
            <a:endParaRPr lang="zh-CN" altLang="zh-CN" sz="2800" b="1"/>
          </a:p>
          <a:p>
            <a:r>
              <a:rPr lang="zh-CN" altLang="zh-CN" sz="2800" b="1"/>
              <a:t>8.富贵非吾愿，帝乡不可期。怀良辰以孤往，或植杖而（</a:t>
            </a:r>
            <a:r>
              <a:rPr lang="zh-CN" altLang="zh-CN" sz="2800" b="1">
                <a:solidFill>
                  <a:srgbClr val="FF0000"/>
                </a:solidFill>
              </a:rPr>
              <a:t>耘耔</a:t>
            </a:r>
            <a:r>
              <a:rPr lang="zh-CN" altLang="zh-CN" sz="2800" b="1"/>
              <a:t>）。</a:t>
            </a:r>
            <a:endParaRPr lang="zh-CN" altLang="zh-CN" sz="2800" b="1"/>
          </a:p>
          <a:p>
            <a:r>
              <a:rPr lang="zh-CN" altLang="zh-CN" sz="2800" b="1">
                <a:solidFill>
                  <a:srgbClr val="FF0000"/>
                </a:solidFill>
              </a:rPr>
              <a:t>翻译：富贵不是我的心愿，仙境也无法期求。爱惜那良辰美景我）独自去游赏，有时倚着棍杖除草培苗。</a:t>
            </a:r>
            <a:endParaRPr lang="zh-CN" altLang="zh-CN" sz="2800" b="1">
              <a:solidFill>
                <a:srgbClr val="FF0000"/>
              </a:solidFill>
            </a:endParaRPr>
          </a:p>
          <a:p>
            <a:r>
              <a:rPr lang="zh-CN" altLang="zh-CN" sz="2800" b="1"/>
              <a:t>9.登东皋以（</a:t>
            </a:r>
            <a:r>
              <a:rPr lang="zh-CN" altLang="zh-CN" sz="2800" b="1">
                <a:solidFill>
                  <a:srgbClr val="FF0000"/>
                </a:solidFill>
              </a:rPr>
              <a:t>舒</a:t>
            </a:r>
            <a:r>
              <a:rPr lang="zh-CN" altLang="zh-CN" sz="2800" b="1"/>
              <a:t>）啸，临清流而赋诗。聊乘化以归尽，乐夫天命复奚疑！ </a:t>
            </a:r>
            <a:endParaRPr lang="zh-CN" altLang="zh-CN" sz="2800" b="1"/>
          </a:p>
          <a:p>
            <a:r>
              <a:rPr lang="zh-CN" altLang="zh-CN" sz="2800" b="1">
                <a:solidFill>
                  <a:srgbClr val="FF0000"/>
                </a:solidFill>
              </a:rPr>
              <a:t>翻译：（我）登上向阳的高地放声长啸，面对清澈的溪流吟咏作诗。姑且顺随自然的变化走到生命的尽头，乐天安命还有什么可以怀疑？</a:t>
            </a:r>
            <a:endParaRPr lang="zh-CN" altLang="zh-CN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144000" cy="61239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</a:rPr>
              <a:t>四、理解式诗句默写 </a:t>
            </a:r>
            <a:endParaRPr lang="zh-CN" altLang="en-US" sz="2800" b="1">
              <a:solidFill>
                <a:schemeClr val="tx1"/>
              </a:solidFill>
            </a:endParaRPr>
          </a:p>
          <a:p>
            <a:r>
              <a:rPr lang="zh-CN" altLang="en-US" sz="2800" b="1"/>
              <a:t>1．陶渊明《归去来兮辞》起笔二句“</a:t>
            </a:r>
            <a:r>
              <a:rPr lang="zh-CN" altLang="zh-CN" sz="2800" b="1" u="sng">
                <a:solidFill>
                  <a:srgbClr val="FF0000"/>
                </a:solidFill>
              </a:rPr>
              <a:t>归去来兮，田园将芜胡不归</a:t>
            </a:r>
            <a:r>
              <a:rPr lang="zh-CN" altLang="en-US" sz="2800" b="1"/>
              <a:t>”表达出对田园生活的向往。</a:t>
            </a:r>
            <a:endParaRPr lang="zh-CN" altLang="en-US" sz="2800" b="1"/>
          </a:p>
          <a:p>
            <a:r>
              <a:rPr lang="zh-CN" altLang="en-US" sz="2800" b="1"/>
              <a:t>2．我们经常用陶渊明《归去来兮辞》中“</a:t>
            </a:r>
            <a:r>
              <a:rPr lang="zh-CN" altLang="zh-CN" sz="2800" b="1" u="sng">
                <a:solidFill>
                  <a:srgbClr val="FF0000"/>
                </a:solidFill>
              </a:rPr>
              <a:t>悟已往之不谏，知来者之可追</a:t>
            </a:r>
            <a:r>
              <a:rPr lang="zh-CN" altLang="en-US" sz="2800" b="1"/>
              <a:t>”两句来表达过去不可挽回，未来则可把握。</a:t>
            </a:r>
            <a:endParaRPr lang="zh-CN" altLang="en-US" sz="2800" b="1"/>
          </a:p>
          <a:p>
            <a:r>
              <a:rPr lang="zh-CN" altLang="en-US" sz="2800" b="1"/>
              <a:t>3．陶渊明《归去来兮辞》中“</a:t>
            </a:r>
            <a:r>
              <a:rPr lang="zh-CN" altLang="zh-CN" sz="2800" b="1" u="sng">
                <a:solidFill>
                  <a:srgbClr val="FF0000"/>
                </a:solidFill>
              </a:rPr>
              <a:t>问征夫以前路，恨晨光之熹微</a:t>
            </a:r>
            <a:r>
              <a:rPr lang="zh-CN" altLang="en-US" sz="2800" b="1"/>
              <a:t>”两句写诗人问道于行人，怨晨光微弱，不见前路，现出还家之归心似箭。</a:t>
            </a:r>
            <a:endParaRPr lang="zh-CN" altLang="en-US" sz="2800" b="1"/>
          </a:p>
          <a:p>
            <a:r>
              <a:rPr lang="zh-CN" altLang="en-US" sz="2800" b="1"/>
              <a:t>4．陶渊明《归去来兮辞》中“</a:t>
            </a:r>
            <a:r>
              <a:rPr lang="zh-CN" altLang="zh-CN" sz="2800" b="1" u="sng">
                <a:solidFill>
                  <a:srgbClr val="FF0000"/>
                </a:solidFill>
              </a:rPr>
              <a:t>策扶老以流憩，时矫首而遐观</a:t>
            </a:r>
            <a:r>
              <a:rPr lang="zh-CN" altLang="en-US" sz="2800" b="1"/>
              <a:t>”两句写诗人拄杖或游或息，时时昂首远望，畅享自然风景。</a:t>
            </a:r>
            <a:endParaRPr lang="zh-CN" altLang="en-US" sz="2800" b="1"/>
          </a:p>
          <a:p>
            <a:r>
              <a:rPr lang="zh-CN" altLang="en-US" sz="2800" b="1"/>
              <a:t>5．陶渊明《归去来兮辞》中“</a:t>
            </a:r>
            <a:r>
              <a:rPr lang="zh-CN" altLang="zh-CN" sz="2800" b="1" u="sng">
                <a:solidFill>
                  <a:srgbClr val="FF0000"/>
                </a:solidFill>
              </a:rPr>
              <a:t>寓形宇内复几时，曷不委心任去留</a:t>
            </a:r>
            <a:r>
              <a:rPr lang="zh-CN" altLang="en-US" sz="2800" b="1"/>
              <a:t>”两句省察生命之有限，生年无多，何不顺从心愿而行？</a:t>
            </a:r>
            <a:endParaRPr lang="zh-CN" altLang="en-US"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144000" cy="5507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/>
              <a:t>6．《归去来兮辞》中诗歌正文照应小序中“皆口腹自役”的一句是“</a:t>
            </a:r>
            <a:r>
              <a:rPr lang="zh-CN" altLang="zh-CN" sz="2800" b="1" u="sng">
                <a:solidFill>
                  <a:srgbClr val="FF0000"/>
                </a:solidFill>
              </a:rPr>
              <a:t>既自以心为形役</a:t>
            </a:r>
            <a:r>
              <a:rPr sz="3200" b="1"/>
              <a:t>”。</a:t>
            </a:r>
            <a:endParaRPr sz="3200" b="1"/>
          </a:p>
          <a:p>
            <a:r>
              <a:rPr sz="3200" b="1"/>
              <a:t>7.《归去来兮辞》诗中对过去进行否定，对未来抱有希望的两句诗“</a:t>
            </a:r>
            <a:r>
              <a:rPr lang="zh-CN" altLang="zh-CN" sz="2800" b="1" u="sng">
                <a:solidFill>
                  <a:srgbClr val="FF0000"/>
                </a:solidFill>
              </a:rPr>
              <a:t>悟已往之不谏，知来者之可追</a:t>
            </a:r>
            <a:r>
              <a:rPr sz="3200" b="1"/>
              <a:t>”。</a:t>
            </a:r>
            <a:endParaRPr sz="3200" b="1"/>
          </a:p>
          <a:p>
            <a:r>
              <a:rPr sz="3200" b="1"/>
              <a:t>8．《归去来兮辞》诗中陶渊明用“</a:t>
            </a:r>
            <a:r>
              <a:rPr lang="zh-CN" altLang="zh-CN" sz="2800" b="1" u="sng">
                <a:solidFill>
                  <a:srgbClr val="FF0000"/>
                </a:solidFill>
              </a:rPr>
              <a:t>实迷途其未远，觉今是而昨非</a:t>
            </a:r>
            <a:r>
              <a:rPr sz="3200" b="1"/>
              <a:t>”是对历史和现状的对比否定了过去肯定了现在。</a:t>
            </a:r>
            <a:endParaRPr sz="3200" b="1"/>
          </a:p>
          <a:p>
            <a:r>
              <a:rPr sz="3200" b="1"/>
              <a:t>9．《归去来兮辞》用“</a:t>
            </a:r>
            <a:r>
              <a:rPr lang="zh-CN" altLang="zh-CN" sz="2800" b="1" u="sng">
                <a:solidFill>
                  <a:srgbClr val="FF0000"/>
                </a:solidFill>
              </a:rPr>
              <a:t>舟遥遥以轻飏，风飘飘而吹衣”</a:t>
            </a:r>
            <a:r>
              <a:rPr sz="3200" b="1"/>
              <a:t>表现归程的轻松愉快，心灵得到了极大的释放。</a:t>
            </a:r>
            <a:endParaRPr sz="3200" b="1"/>
          </a:p>
          <a:p>
            <a:r>
              <a:rPr sz="3200" b="1"/>
              <a:t>10．《归去来兮辞》写陶渊明回家后看到的自然环境的两句是“</a:t>
            </a:r>
            <a:r>
              <a:rPr lang="zh-CN" altLang="zh-CN" sz="2800" b="1" u="sng">
                <a:solidFill>
                  <a:srgbClr val="FF0000"/>
                </a:solidFill>
              </a:rPr>
              <a:t>三径就荒，松菊犹存</a:t>
            </a:r>
            <a:r>
              <a:rPr sz="3200" b="1"/>
              <a:t>”。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144000" cy="61239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/>
              <a:t>11．《归去来兮辞》中写陶渊明回到家中精神得到了自然的寄托.身 心得到了得到 很大的安慰的两句是“</a:t>
            </a:r>
            <a:r>
              <a:rPr lang="zh-CN" altLang="zh-CN" sz="2800" b="1" u="sng">
                <a:solidFill>
                  <a:srgbClr val="FF0000"/>
                </a:solidFill>
              </a:rPr>
              <a:t>倚南窗以寄傲，审容膝之易安</a:t>
            </a:r>
            <a:r>
              <a:rPr sz="2800" b="1"/>
              <a:t>”。</a:t>
            </a:r>
            <a:endParaRPr sz="2800" b="1"/>
          </a:p>
          <a:p>
            <a:r>
              <a:rPr sz="2800" b="1"/>
              <a:t>12．《归去来兮辞》中陶渊明用“</a:t>
            </a:r>
            <a:r>
              <a:rPr lang="zh-CN" altLang="zh-CN" sz="2800" b="1" u="sng">
                <a:solidFill>
                  <a:srgbClr val="FF0000"/>
                </a:solidFill>
              </a:rPr>
              <a:t>云无心以出岫，鸟倦飞而知还</a:t>
            </a:r>
            <a:r>
              <a:rPr sz="2800" b="1"/>
              <a:t>”两句自然形象地概括了自己的入世和出世，对仕宦道路做了适当的终结。</a:t>
            </a:r>
            <a:endParaRPr sz="2800" b="1"/>
          </a:p>
          <a:p>
            <a:r>
              <a:rPr sz="2800" b="1"/>
              <a:t>13．《归去来兮辞》中陶渊明回到田园中谈及劳动的内容是“</a:t>
            </a:r>
            <a:r>
              <a:rPr lang="zh-CN" altLang="zh-CN" sz="2800" b="1" u="sng">
                <a:solidFill>
                  <a:srgbClr val="FF0000"/>
                </a:solidFill>
              </a:rPr>
              <a:t>农人告余以春及，将有事于西畴</a:t>
            </a:r>
            <a:r>
              <a:rPr sz="2800" b="1"/>
              <a:t>”。</a:t>
            </a:r>
            <a:endParaRPr sz="2800" b="1"/>
          </a:p>
          <a:p>
            <a:r>
              <a:rPr sz="2800" b="1"/>
              <a:t>14．《归去来兮辞》诗中用“</a:t>
            </a:r>
            <a:r>
              <a:rPr lang="zh-CN" altLang="zh-CN" sz="2800" b="1" u="sng">
                <a:solidFill>
                  <a:srgbClr val="FF0000"/>
                </a:solidFill>
              </a:rPr>
              <a:t>木欣欣以向荣，泉涓涓而始流</a:t>
            </a:r>
            <a:r>
              <a:rPr sz="2800" b="1"/>
              <a:t>”两句赞美了大自然万物恰逢繁荣滋长而得到精神满足。</a:t>
            </a:r>
            <a:endParaRPr sz="2800" b="1"/>
          </a:p>
          <a:p>
            <a:r>
              <a:rPr sz="2800" b="1"/>
              <a:t>15．《归去来兮辞》中陶渊明用“</a:t>
            </a:r>
            <a:r>
              <a:rPr lang="zh-CN" altLang="zh-CN" sz="2800" b="1" u="sng">
                <a:solidFill>
                  <a:srgbClr val="FF0000"/>
                </a:solidFill>
              </a:rPr>
              <a:t>聊乘化以归尽，乐夫天命复奚疑</a:t>
            </a:r>
            <a:r>
              <a:rPr sz="2800" b="1"/>
              <a:t>”两句表达了顺应自然乐天安命的决心。</a:t>
            </a:r>
            <a:endParaRPr sz="2800" b="1"/>
          </a:p>
          <a:p>
            <a:r>
              <a:rPr sz="2800" b="1"/>
              <a:t>16．《归去来兮辞》中陶渊明用“</a:t>
            </a:r>
            <a:r>
              <a:rPr lang="zh-CN" altLang="zh-CN" sz="2800" b="1" u="sng">
                <a:solidFill>
                  <a:srgbClr val="FF0000"/>
                </a:solidFill>
              </a:rPr>
              <a:t>寓形宇内复几时，曷不委心任去留</a:t>
            </a:r>
            <a:r>
              <a:rPr sz="2800" b="1"/>
              <a:t>”两句表明人生短暂要随顺自然的人生态度。</a:t>
            </a:r>
            <a:endParaRPr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5560" y="44738"/>
            <a:ext cx="9144000" cy="6000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>
                <a:solidFill>
                  <a:srgbClr val="FF0000"/>
                </a:solidFill>
              </a:rPr>
              <a:t>《</a:t>
            </a:r>
            <a:r>
              <a:rPr lang="zh-CN" sz="3200" b="1">
                <a:solidFill>
                  <a:srgbClr val="FF0000"/>
                </a:solidFill>
              </a:rPr>
              <a:t>归去来兮辞</a:t>
            </a:r>
            <a:r>
              <a:rPr sz="3200" b="1">
                <a:solidFill>
                  <a:srgbClr val="FF0000"/>
                </a:solidFill>
              </a:rPr>
              <a:t>》自主检测：【参考答案】</a:t>
            </a:r>
            <a:endParaRPr sz="3200" b="1">
              <a:solidFill>
                <a:srgbClr val="FF0000"/>
              </a:solidFill>
            </a:endParaRPr>
          </a:p>
          <a:p>
            <a:r>
              <a:rPr sz="3200" b="1">
                <a:solidFill>
                  <a:srgbClr val="FF0000"/>
                </a:solidFill>
              </a:rPr>
              <a:t>1.既自以心为形役 </a:t>
            </a:r>
            <a:endParaRPr sz="3200" b="1">
              <a:solidFill>
                <a:srgbClr val="FF0000"/>
              </a:solidFill>
            </a:endParaRPr>
          </a:p>
          <a:p>
            <a:r>
              <a:rPr sz="3200" b="1">
                <a:solidFill>
                  <a:srgbClr val="FF0000"/>
                </a:solidFill>
              </a:rPr>
              <a:t>2.悟已往之不谏 知来者之可追 </a:t>
            </a:r>
            <a:endParaRPr sz="3200" b="1">
              <a:solidFill>
                <a:srgbClr val="FF0000"/>
              </a:solidFill>
            </a:endParaRPr>
          </a:p>
          <a:p>
            <a:r>
              <a:rPr sz="3200" b="1">
                <a:solidFill>
                  <a:srgbClr val="FF0000"/>
                </a:solidFill>
              </a:rPr>
              <a:t>3.实迷途其未远  觉今是而昨非  </a:t>
            </a:r>
            <a:endParaRPr sz="3200" b="1">
              <a:solidFill>
                <a:srgbClr val="FF0000"/>
              </a:solidFill>
            </a:endParaRPr>
          </a:p>
          <a:p>
            <a:r>
              <a:rPr sz="3200" b="1">
                <a:solidFill>
                  <a:srgbClr val="FF0000"/>
                </a:solidFill>
              </a:rPr>
              <a:t>4.舟遥遥以轻飏  风飘飘而吹衣  </a:t>
            </a:r>
            <a:endParaRPr sz="3200" b="1">
              <a:solidFill>
                <a:srgbClr val="FF0000"/>
              </a:solidFill>
            </a:endParaRPr>
          </a:p>
          <a:p>
            <a:r>
              <a:rPr sz="3200" b="1">
                <a:solidFill>
                  <a:srgbClr val="FF0000"/>
                </a:solidFill>
              </a:rPr>
              <a:t>5.三径就荒  松菊犹存  </a:t>
            </a:r>
            <a:endParaRPr sz="3200" b="1">
              <a:solidFill>
                <a:srgbClr val="FF0000"/>
              </a:solidFill>
            </a:endParaRPr>
          </a:p>
          <a:p>
            <a:r>
              <a:rPr sz="3200" b="1">
                <a:solidFill>
                  <a:srgbClr val="FF0000"/>
                </a:solidFill>
              </a:rPr>
              <a:t>6.倚南窗以寄傲  审容膝之易安 </a:t>
            </a:r>
            <a:endParaRPr sz="3200" b="1">
              <a:solidFill>
                <a:srgbClr val="FF0000"/>
              </a:solidFill>
            </a:endParaRPr>
          </a:p>
          <a:p>
            <a:r>
              <a:rPr sz="3200" b="1">
                <a:solidFill>
                  <a:srgbClr val="FF0000"/>
                </a:solidFill>
              </a:rPr>
              <a:t>7.云无心以出岫 鸟倦飞而知还  </a:t>
            </a:r>
            <a:endParaRPr sz="3200" b="1">
              <a:solidFill>
                <a:srgbClr val="FF0000"/>
              </a:solidFill>
            </a:endParaRPr>
          </a:p>
          <a:p>
            <a:r>
              <a:rPr sz="3200" b="1">
                <a:solidFill>
                  <a:srgbClr val="FF0000"/>
                </a:solidFill>
              </a:rPr>
              <a:t>8.农人告余以春及  将有事于西畴  </a:t>
            </a:r>
            <a:endParaRPr sz="3200" b="1">
              <a:solidFill>
                <a:srgbClr val="FF0000"/>
              </a:solidFill>
            </a:endParaRPr>
          </a:p>
          <a:p>
            <a:r>
              <a:rPr sz="3200" b="1">
                <a:solidFill>
                  <a:srgbClr val="FF0000"/>
                </a:solidFill>
              </a:rPr>
              <a:t>9.木欣欣以向荣 泉涓涓而始流  </a:t>
            </a:r>
            <a:endParaRPr sz="3200" b="1">
              <a:solidFill>
                <a:srgbClr val="FF0000"/>
              </a:solidFill>
            </a:endParaRPr>
          </a:p>
          <a:p>
            <a:r>
              <a:rPr sz="3200" b="1">
                <a:solidFill>
                  <a:srgbClr val="FF0000"/>
                </a:solidFill>
              </a:rPr>
              <a:t>10.聊乘化以归尽 乐夫天命复奚疑  </a:t>
            </a:r>
            <a:endParaRPr sz="3200" b="1">
              <a:solidFill>
                <a:srgbClr val="FF0000"/>
              </a:solidFill>
            </a:endParaRPr>
          </a:p>
          <a:p>
            <a:r>
              <a:rPr sz="3200" b="1">
                <a:solidFill>
                  <a:srgbClr val="FF0000"/>
                </a:solidFill>
              </a:rPr>
              <a:t>11.寓形宇内复几时 曷不委心任去留 </a:t>
            </a:r>
            <a:endParaRPr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144000" cy="3538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sz="3200" b="1" smtClean="0"/>
              <a:t>文化常识积累：</a:t>
            </a:r>
            <a:endParaRPr lang="zh-CN" sz="3200" b="1" smtClean="0"/>
          </a:p>
          <a:p>
            <a:r>
              <a:rPr sz="3200" b="1" smtClean="0"/>
              <a:t>1.长吏：指县丞、县尉，是县吏中职位较高的官吏。</a:t>
            </a:r>
            <a:endParaRPr sz="3200" b="1" smtClean="0"/>
          </a:p>
          <a:p>
            <a:r>
              <a:rPr sz="3200" b="1" smtClean="0"/>
              <a:t>2.衡宇：简陋的房屋。衡，横木，横木为门，是贫者之居的布置。</a:t>
            </a:r>
            <a:endParaRPr sz="3200" b="1" smtClean="0"/>
          </a:p>
          <a:p>
            <a:r>
              <a:rPr sz="3200" b="1" smtClean="0"/>
              <a:t>3.三径：西汉末，兖州刺史蒋诩隐居后，在院中开辟三径，只与求仲、羊仲来往。后以“三径”代指隐士住处。</a:t>
            </a:r>
            <a:endParaRPr sz="3200" b="1" smtClean="0"/>
          </a:p>
        </p:txBody>
      </p:sp>
      <p:pic>
        <p:nvPicPr>
          <p:cNvPr id="11267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214100" y="108204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>
    <p:split orient="vert"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188595"/>
            <a:ext cx="9144000" cy="6092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altLang="zh-CN" sz="3000" b="1"/>
              <a:t>一、课前检测</a:t>
            </a:r>
            <a:endParaRPr altLang="zh-CN" sz="3000" b="1"/>
          </a:p>
          <a:p>
            <a:r>
              <a:rPr sz="3000" b="1"/>
              <a:t>（1）古代诗人常常借助“江”和“月”的组合表达某种人生况味和生命情愫。白居易的《琵琶行》中就有多处这样的诗句，如“ </a:t>
            </a:r>
            <a:r>
              <a:rPr sz="3000" b="1" u="sng">
                <a:solidFill>
                  <a:srgbClr val="FF0000"/>
                </a:solidFill>
              </a:rPr>
              <a:t>醉不成欢惨将别，别时茫茫江浸月</a:t>
            </a:r>
            <a:r>
              <a:rPr sz="3000" b="1"/>
              <a:t>”。</a:t>
            </a:r>
            <a:endParaRPr sz="3000" b="1"/>
          </a:p>
          <a:p>
            <a:r>
              <a:rPr sz="3000" b="1"/>
              <a:t>（2）《离骚》中用高高的帽子和长长的佩带来表达自己高尚的节操的两句是“</a:t>
            </a:r>
            <a:r>
              <a:rPr sz="3000" b="1" u="sng">
                <a:solidFill>
                  <a:srgbClr val="FF0000"/>
                </a:solidFill>
              </a:rPr>
              <a:t>高余冠之岌岌兮，长余佩之陆离</a:t>
            </a:r>
            <a:r>
              <a:rPr sz="3000" b="1"/>
              <a:t>”。</a:t>
            </a:r>
            <a:endParaRPr sz="3000" b="1"/>
          </a:p>
          <a:p>
            <a:r>
              <a:rPr sz="3000" b="1"/>
              <a:t>（3）林庚先生在《说“木叶”》一文中提到“落木”这一意象体现了语言的精妙和诗人大胆的创造性。在学过的古诗词中曾出现过，如“</a:t>
            </a:r>
            <a:r>
              <a:rPr sz="3000" b="1" u="sng">
                <a:solidFill>
                  <a:srgbClr val="FF0000"/>
                </a:solidFill>
              </a:rPr>
              <a:t>无边落木萧萧下，不尽长江滚滚来</a:t>
            </a:r>
            <a:r>
              <a:rPr sz="3000" b="1"/>
              <a:t>”。</a:t>
            </a:r>
            <a:endParaRPr sz="3000" b="1"/>
          </a:p>
          <a:p>
            <a:endParaRPr sz="3000" b="1"/>
          </a:p>
        </p:txBody>
      </p:sp>
    </p:spTree>
  </p:cSld>
  <p:clrMapOvr>
    <a:masterClrMapping/>
  </p:clrMapOvr>
  <p:transition>
    <p:split orient="vert"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188595"/>
            <a:ext cx="9144000" cy="6000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>
                <a:sym typeface="+mn-ea"/>
              </a:rPr>
              <a:t>（4）李白《蜀道难》一诗，刻画行人攀登蜀道动作小心、神情惶恐的句子是“</a:t>
            </a:r>
            <a:r>
              <a:rPr sz="3000" b="1" u="sng">
                <a:solidFill>
                  <a:srgbClr val="FF0000"/>
                </a:solidFill>
                <a:sym typeface="+mn-ea"/>
              </a:rPr>
              <a:t>扪参历井仰胁息，以手抚膺坐长叹</a:t>
            </a:r>
            <a:r>
              <a:rPr sz="3200" b="1">
                <a:sym typeface="+mn-ea"/>
              </a:rPr>
              <a:t> ”。</a:t>
            </a:r>
            <a:endParaRPr sz="3200" b="1"/>
          </a:p>
          <a:p>
            <a:r>
              <a:rPr altLang="zh-CN" sz="3200" b="1"/>
              <a:t>（5）在《赤壁赋》中，苏轼用“ </a:t>
            </a:r>
            <a:r>
              <a:rPr sz="3000" b="1" u="sng">
                <a:solidFill>
                  <a:srgbClr val="FF0000"/>
                </a:solidFill>
              </a:rPr>
              <a:t>舳舻千里，旌旗蔽空</a:t>
            </a:r>
            <a:r>
              <a:rPr altLang="zh-CN" sz="3200" b="1"/>
              <a:t> ”两句概括了曹操的军队在攻破荆州后顺流而下的军容之盛。</a:t>
            </a:r>
            <a:endParaRPr altLang="zh-CN" sz="3200" b="1"/>
          </a:p>
          <a:p>
            <a:r>
              <a:rPr altLang="zh-CN" sz="3200" b="1"/>
              <a:t>（6）古代诗文中，多有用“风雨”这一意象来抒发情感的名句。而《劝学》中则用“ </a:t>
            </a:r>
            <a:r>
              <a:rPr sz="3000" b="1" u="sng">
                <a:solidFill>
                  <a:srgbClr val="FF0000"/>
                </a:solidFill>
              </a:rPr>
              <a:t>积土成山，风雨兴焉</a:t>
            </a:r>
            <a:r>
              <a:rPr altLang="zh-CN" sz="3200" b="1"/>
              <a:t> ”来形象地论述积累的重要性。</a:t>
            </a:r>
            <a:endParaRPr altLang="zh-CN" sz="3200" b="1"/>
          </a:p>
          <a:p>
            <a:r>
              <a:rPr altLang="zh-CN" sz="3200" b="1"/>
              <a:t>（7）类比联想是联想的一种。白居易《琵琶行》一诗中的“</a:t>
            </a:r>
            <a:r>
              <a:rPr sz="3000" b="1" u="sng">
                <a:solidFill>
                  <a:srgbClr val="FF0000"/>
                </a:solidFill>
              </a:rPr>
              <a:t>嘈嘈切切错杂弹，大珠小珠落玉盘 </a:t>
            </a:r>
            <a:r>
              <a:rPr altLang="zh-CN" sz="3200" b="1"/>
              <a:t>” ，由琵琶声联想到珠玉之声，就是声音的类比联想。</a:t>
            </a:r>
            <a:endParaRPr altLang="zh-CN"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5560" y="404495"/>
            <a:ext cx="9144000" cy="4523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altLang="zh-CN" sz="3200" b="1"/>
              <a:t>（8）《赤壁赋》中苏轼用“</a:t>
            </a:r>
            <a:r>
              <a:rPr sz="3000" b="1" u="sng">
                <a:solidFill>
                  <a:srgbClr val="FF0000"/>
                </a:solidFill>
              </a:rPr>
              <a:t>纵一苇之所如，凌万顷之茫然”</a:t>
            </a:r>
            <a:r>
              <a:rPr altLang="zh-CN" sz="3200" b="1"/>
              <a:t>两句描写了诗人乘小船越过茫茫江面时的情景。</a:t>
            </a:r>
            <a:endParaRPr altLang="zh-CN" sz="3200" b="1"/>
          </a:p>
          <a:p>
            <a:r>
              <a:rPr altLang="zh-CN" sz="3200" b="1"/>
              <a:t>（9</a:t>
            </a:r>
            <a:r>
              <a:rPr altLang="zh-CN" sz="3200" b="1">
                <a:sym typeface="+mn-ea"/>
              </a:rPr>
              <a:t>）</a:t>
            </a:r>
            <a:r>
              <a:rPr altLang="zh-CN" sz="3200" b="1"/>
              <a:t>杜甫在《登高》中道出自己潦倒的生活之苦和无法释怀的国难家愁的诗句是“</a:t>
            </a:r>
            <a:r>
              <a:rPr sz="3000" b="1" u="sng">
                <a:solidFill>
                  <a:srgbClr val="FF0000"/>
                </a:solidFill>
              </a:rPr>
              <a:t>艰难苦恨繁霜鬓，潦倒新停浊酒杯</a:t>
            </a:r>
            <a:r>
              <a:rPr altLang="zh-CN" sz="3200" b="1"/>
              <a:t>”。</a:t>
            </a:r>
            <a:endParaRPr altLang="zh-CN" sz="3200" b="1"/>
          </a:p>
          <a:p>
            <a:r>
              <a:rPr altLang="zh-CN" sz="3200" b="1"/>
              <a:t>（10</a:t>
            </a:r>
            <a:r>
              <a:rPr altLang="zh-CN" sz="3200" b="1">
                <a:sym typeface="+mn-ea"/>
              </a:rPr>
              <a:t>）</a:t>
            </a:r>
            <a:r>
              <a:rPr altLang="zh-CN" sz="3200" b="1"/>
              <a:t>荀子《劝学》中的“</a:t>
            </a:r>
            <a:r>
              <a:rPr sz="3000" b="1" u="sng">
                <a:solidFill>
                  <a:srgbClr val="FF0000"/>
                </a:solidFill>
              </a:rPr>
              <a:t>君子生非异也</a:t>
            </a:r>
            <a:r>
              <a:rPr altLang="zh-CN" sz="3200" b="1"/>
              <a:t> ”表明君子的本性与一般人本没有差别，而君子之所以能成为君子，是因为“</a:t>
            </a:r>
            <a:r>
              <a:rPr sz="3000" b="1" u="sng">
                <a:solidFill>
                  <a:srgbClr val="FF0000"/>
                </a:solidFill>
                <a:sym typeface="+mn-ea"/>
              </a:rPr>
              <a:t>善假于物也</a:t>
            </a:r>
            <a:r>
              <a:rPr altLang="zh-CN" sz="3200" b="1"/>
              <a:t>”。</a:t>
            </a:r>
            <a:endParaRPr altLang="zh-CN"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144635" cy="65544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/>
              <a:t>二、重点实词释义</a:t>
            </a:r>
            <a:endParaRPr sz="2800" b="1"/>
          </a:p>
          <a:p>
            <a:r>
              <a:rPr sz="2800" b="1"/>
              <a:t>    </a:t>
            </a:r>
            <a:r>
              <a:rPr lang="en-US" sz="2800" b="1"/>
              <a:t>   </a:t>
            </a:r>
            <a:r>
              <a:rPr sz="2800" b="1"/>
              <a:t>余家贫，耕植（      ）不足以自给（      ）。幼稚（      ）盈（      ）室，瓶无储粟，生生（      ）所资（      ），未见其术（      ）。亲故多劝余为长吏，脱然有怀（      ），求之靡（      ）途。会（      ）有四方之事，诸侯（      ）以惠爱为德，家叔以余贫苦，遂见（      ）用于小邑。于时风波未静，心惮远役，彭泽去（      ）家百里，公田之利，足以为酒。故便求之。及少日，眷然有“归欤”之情。何则（      ）？质性（      ）自然，非矫厉（      ）所得。饥冻虽切，违已交（      ）病。尝从（      ）人事，皆口腹自役。于是怅然慷慨，深愧平生之志。犹望一稔（      ），当敛（      ）裳宵逝（      ）。寻（      ）程氏妹丧于武昌，情在骏奔（      ），自免去职。仲秋至冬，在官八十余日。因（      ）事顺（      ）心，命篇曰《归去来兮》。乙已岁十一月也。</a:t>
            </a:r>
            <a:endParaRPr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144635" cy="69856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/>
              <a:t>二、重点实词释义</a:t>
            </a:r>
            <a:endParaRPr sz="2800" b="1"/>
          </a:p>
          <a:p>
            <a:r>
              <a:rPr sz="2800" b="1"/>
              <a:t>    </a:t>
            </a:r>
            <a:r>
              <a:rPr lang="en-US" sz="2800" b="1"/>
              <a:t>   </a:t>
            </a:r>
            <a:r>
              <a:rPr sz="2800" b="1"/>
              <a:t>余家贫，耕植</a:t>
            </a:r>
            <a:r>
              <a:rPr sz="2800" b="1" u="sng">
                <a:solidFill>
                  <a:srgbClr val="FF0000"/>
                </a:solidFill>
              </a:rPr>
              <a:t>（耕田种植）</a:t>
            </a:r>
            <a:r>
              <a:rPr sz="2800" b="1"/>
              <a:t>不足以自给</a:t>
            </a:r>
            <a:r>
              <a:rPr sz="2800" b="1" u="sng">
                <a:solidFill>
                  <a:srgbClr val="FF0000"/>
                </a:solidFill>
              </a:rPr>
              <a:t>（供给）</a:t>
            </a:r>
            <a:r>
              <a:rPr sz="2800" b="1"/>
              <a:t>。幼稚</a:t>
            </a:r>
            <a:r>
              <a:rPr sz="2800" b="1" u="sng">
                <a:solidFill>
                  <a:srgbClr val="FF0000"/>
                </a:solidFill>
              </a:rPr>
              <a:t>（小孩）</a:t>
            </a:r>
            <a:r>
              <a:rPr sz="2800" b="1"/>
              <a:t>盈</a:t>
            </a:r>
            <a:r>
              <a:rPr sz="2800" b="1" u="sng">
                <a:solidFill>
                  <a:srgbClr val="FF0000"/>
                </a:solidFill>
              </a:rPr>
              <a:t>（满）</a:t>
            </a:r>
            <a:r>
              <a:rPr sz="2800" b="1"/>
              <a:t>室，瓶无储粟，生生</a:t>
            </a:r>
            <a:r>
              <a:rPr sz="2800" b="1" u="sng">
                <a:solidFill>
                  <a:srgbClr val="FF0000"/>
                </a:solidFill>
              </a:rPr>
              <a:t>（维持生活）</a:t>
            </a:r>
            <a:r>
              <a:rPr sz="2800" b="1"/>
              <a:t>所资</a:t>
            </a:r>
            <a:r>
              <a:rPr sz="2800" b="1" u="sng">
                <a:solidFill>
                  <a:srgbClr val="FF0000"/>
                </a:solidFill>
              </a:rPr>
              <a:t>（凭借）</a:t>
            </a:r>
            <a:r>
              <a:rPr sz="2800" b="1"/>
              <a:t>，未见其术</a:t>
            </a:r>
            <a:r>
              <a:rPr sz="2800" b="1" u="sng">
                <a:solidFill>
                  <a:srgbClr val="FF0000"/>
                </a:solidFill>
              </a:rPr>
              <a:t>（方法，指营生的本领）</a:t>
            </a:r>
            <a:r>
              <a:rPr sz="2800" b="1"/>
              <a:t>。亲故多劝余为长吏，脱然有怀</a:t>
            </a:r>
            <a:r>
              <a:rPr sz="2800" b="1" u="sng">
                <a:solidFill>
                  <a:srgbClr val="FF0000"/>
                </a:solidFill>
              </a:rPr>
              <a:t>（念头，想法）</a:t>
            </a:r>
            <a:r>
              <a:rPr sz="2800" b="1"/>
              <a:t>，求之靡</a:t>
            </a:r>
            <a:r>
              <a:rPr sz="2800" b="1" u="sng">
                <a:solidFill>
                  <a:srgbClr val="FF0000"/>
                </a:solidFill>
              </a:rPr>
              <a:t>（没有）</a:t>
            </a:r>
            <a:r>
              <a:rPr sz="2800" b="1"/>
              <a:t>途。会</a:t>
            </a:r>
            <a:r>
              <a:rPr sz="2800" b="1" u="sng">
                <a:solidFill>
                  <a:srgbClr val="FF0000"/>
                </a:solidFill>
              </a:rPr>
              <a:t>（恰逢）</a:t>
            </a:r>
            <a:r>
              <a:rPr sz="2800" b="1"/>
              <a:t>有四方之事，诸侯</a:t>
            </a:r>
            <a:r>
              <a:rPr sz="2800" b="1" u="sng">
                <a:solidFill>
                  <a:srgbClr val="FF0000"/>
                </a:solidFill>
              </a:rPr>
              <a:t>（地方大吏）</a:t>
            </a:r>
            <a:r>
              <a:rPr sz="2800" b="1"/>
              <a:t>以惠爱为德，家叔以余贫苦，遂见</a:t>
            </a:r>
            <a:r>
              <a:rPr sz="2800" b="1" u="sng">
                <a:solidFill>
                  <a:srgbClr val="FF0000"/>
                </a:solidFill>
              </a:rPr>
              <a:t>（被）</a:t>
            </a:r>
            <a:r>
              <a:rPr sz="2800" b="1"/>
              <a:t>用于小邑。于时风波未静，心惮远役，彭泽去</a:t>
            </a:r>
            <a:r>
              <a:rPr sz="2800" b="1" u="sng">
                <a:solidFill>
                  <a:srgbClr val="FF0000"/>
                </a:solidFill>
              </a:rPr>
              <a:t>（距离）</a:t>
            </a:r>
            <a:r>
              <a:rPr sz="2800" b="1"/>
              <a:t>家百里，公田之利，足以为酒。故便求之。及少日，眷然有“归欤”之情。何则</a:t>
            </a:r>
            <a:r>
              <a:rPr sz="2800" b="1" u="sng">
                <a:solidFill>
                  <a:srgbClr val="FF0000"/>
                </a:solidFill>
              </a:rPr>
              <a:t>（为什么呢）</a:t>
            </a:r>
            <a:r>
              <a:rPr sz="2800" b="1"/>
              <a:t>？质性</a:t>
            </a:r>
            <a:r>
              <a:rPr sz="2800" b="1" u="sng">
                <a:solidFill>
                  <a:srgbClr val="FF0000"/>
                </a:solidFill>
              </a:rPr>
              <a:t>（本性）</a:t>
            </a:r>
            <a:r>
              <a:rPr sz="2800" b="1"/>
              <a:t>自然，非矫厉</a:t>
            </a:r>
            <a:r>
              <a:rPr sz="2800" b="1" u="sng">
                <a:solidFill>
                  <a:srgbClr val="FF0000"/>
                </a:solidFill>
              </a:rPr>
              <a:t>（勉强）</a:t>
            </a:r>
            <a:r>
              <a:rPr sz="2800" b="1"/>
              <a:t>所得。饥冻虽切，违已交</a:t>
            </a:r>
            <a:r>
              <a:rPr sz="2800" b="1" u="sng">
                <a:solidFill>
                  <a:srgbClr val="FF0000"/>
                </a:solidFill>
              </a:rPr>
              <a:t>（都）</a:t>
            </a:r>
            <a:r>
              <a:rPr sz="2800" b="1"/>
              <a:t>病。尝从</a:t>
            </a:r>
            <a:r>
              <a:rPr sz="2800" b="1" u="sng">
                <a:solidFill>
                  <a:srgbClr val="FF0000"/>
                </a:solidFill>
              </a:rPr>
              <a:t>（从事）</a:t>
            </a:r>
            <a:r>
              <a:rPr sz="2800" b="1"/>
              <a:t>人事，皆口腹自役。于是怅然慷慨，深愧平生之志。犹望一稔</a:t>
            </a:r>
            <a:r>
              <a:rPr sz="2800" b="1" u="sng">
                <a:solidFill>
                  <a:srgbClr val="FF0000"/>
                </a:solidFill>
              </a:rPr>
              <a:t>（庄稼成熟）</a:t>
            </a:r>
            <a:r>
              <a:rPr sz="2800" b="1"/>
              <a:t>，当敛</a:t>
            </a:r>
            <a:r>
              <a:rPr sz="2800" b="1" u="sng">
                <a:solidFill>
                  <a:srgbClr val="FF0000"/>
                </a:solidFill>
              </a:rPr>
              <a:t>（收拾）</a:t>
            </a:r>
            <a:r>
              <a:rPr sz="2800" b="1"/>
              <a:t>裳宵逝</a:t>
            </a:r>
            <a:r>
              <a:rPr sz="2800" b="1" u="sng">
                <a:solidFill>
                  <a:srgbClr val="FF0000"/>
                </a:solidFill>
              </a:rPr>
              <a:t>（离去）</a:t>
            </a:r>
            <a:r>
              <a:rPr sz="2800" b="1"/>
              <a:t>。寻</a:t>
            </a:r>
            <a:r>
              <a:rPr sz="2800" b="1" u="sng">
                <a:solidFill>
                  <a:srgbClr val="FF0000"/>
                </a:solidFill>
              </a:rPr>
              <a:t>（不久）</a:t>
            </a:r>
            <a:r>
              <a:rPr sz="2800" b="1"/>
              <a:t>程氏妹丧于武昌，情在骏奔</a:t>
            </a:r>
            <a:r>
              <a:rPr sz="2800" b="1" u="sng">
                <a:solidFill>
                  <a:srgbClr val="FF0000"/>
                </a:solidFill>
              </a:rPr>
              <a:t>（急速奔驰）</a:t>
            </a:r>
            <a:r>
              <a:rPr sz="2800" b="1"/>
              <a:t>，自免去职。仲秋至冬，在官八十余日。因</a:t>
            </a:r>
            <a:r>
              <a:rPr sz="2800" b="1" u="sng">
                <a:solidFill>
                  <a:srgbClr val="FF0000"/>
                </a:solidFill>
              </a:rPr>
              <a:t>（因为）</a:t>
            </a:r>
            <a:r>
              <a:rPr sz="2800" b="1"/>
              <a:t>事顺</a:t>
            </a:r>
            <a:r>
              <a:rPr sz="2800" b="1" u="sng">
                <a:solidFill>
                  <a:srgbClr val="FF0000"/>
                </a:solidFill>
              </a:rPr>
              <a:t>（顺遂）</a:t>
            </a:r>
            <a:r>
              <a:rPr sz="2800" b="1"/>
              <a:t>心，命篇曰《归去来兮》。乙已岁十一月也。</a:t>
            </a:r>
            <a:endParaRPr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5560" y="692785"/>
            <a:ext cx="9144635" cy="3046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3200" b="1"/>
              <a:t>        </a:t>
            </a:r>
            <a:r>
              <a:rPr sz="3200" b="1"/>
              <a:t>归去来兮，田园将芜（      ）胡不归？既自以心为（      ）形役，奚（      ）惆怅而独悲？悟（      ）已往之不谏（      ），知来者之可追（      ）。实迷途其未远，觉今是（      ）而昨非。舟遥遥以轻飏（      ），风飘飘而吹衣。问征夫（      ）以前路，恨（      ）晨光之熹微（      ）。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144000" cy="3538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3200" b="1"/>
              <a:t>        </a:t>
            </a:r>
            <a:r>
              <a:rPr sz="3200" b="1"/>
              <a:t>归去来兮，田园将芜</a:t>
            </a:r>
            <a:r>
              <a:rPr sz="3200" b="1" u="sng">
                <a:solidFill>
                  <a:srgbClr val="FF0000"/>
                </a:solidFill>
              </a:rPr>
              <a:t>（田地荒废）</a:t>
            </a:r>
            <a:r>
              <a:rPr sz="3200" b="1"/>
              <a:t>胡不归？既自以心为</a:t>
            </a:r>
            <a:r>
              <a:rPr sz="3200" b="1" u="sng">
                <a:solidFill>
                  <a:srgbClr val="FF0000"/>
                </a:solidFill>
              </a:rPr>
              <a:t>（被）</a:t>
            </a:r>
            <a:r>
              <a:rPr sz="3200" b="1"/>
              <a:t>形役，奚</a:t>
            </a:r>
            <a:r>
              <a:rPr sz="3200" b="1" u="sng">
                <a:solidFill>
                  <a:srgbClr val="FF0000"/>
                </a:solidFill>
              </a:rPr>
              <a:t>（何，为什么）</a:t>
            </a:r>
            <a:r>
              <a:rPr sz="3200" b="1"/>
              <a:t>惆怅而独悲？悟</a:t>
            </a:r>
            <a:r>
              <a:rPr sz="3200" b="1" u="sng">
                <a:solidFill>
                  <a:srgbClr val="FF0000"/>
                </a:solidFill>
              </a:rPr>
              <a:t>（认识到）</a:t>
            </a:r>
            <a:r>
              <a:rPr sz="3200" b="1"/>
              <a:t>已往之不谏</a:t>
            </a:r>
            <a:r>
              <a:rPr sz="3200" b="1" u="sng">
                <a:solidFill>
                  <a:srgbClr val="FF0000"/>
                </a:solidFill>
              </a:rPr>
              <a:t>（挽回）</a:t>
            </a:r>
            <a:r>
              <a:rPr sz="3200" b="1"/>
              <a:t>，知来者之可追</a:t>
            </a:r>
            <a:r>
              <a:rPr sz="3200" b="1" u="sng">
                <a:solidFill>
                  <a:srgbClr val="FF0000"/>
                </a:solidFill>
              </a:rPr>
              <a:t>（补救）</a:t>
            </a:r>
            <a:r>
              <a:rPr sz="3200" b="1"/>
              <a:t>。实迷途其未远，觉今是</a:t>
            </a:r>
            <a:r>
              <a:rPr sz="3200" b="1" u="sng">
                <a:solidFill>
                  <a:srgbClr val="FF0000"/>
                </a:solidFill>
              </a:rPr>
              <a:t>（正确 ）</a:t>
            </a:r>
            <a:r>
              <a:rPr sz="3200" b="1"/>
              <a:t>而昨非。舟遥遥以轻飏</a:t>
            </a:r>
            <a:r>
              <a:rPr sz="3200" b="1" u="sng">
                <a:solidFill>
                  <a:srgbClr val="FF0000"/>
                </a:solidFill>
              </a:rPr>
              <a:t>（船缓缓前进）</a:t>
            </a:r>
            <a:r>
              <a:rPr sz="3200" b="1"/>
              <a:t>，风飘飘而吹衣。问征夫</a:t>
            </a:r>
            <a:r>
              <a:rPr sz="3200" b="1" u="sng">
                <a:solidFill>
                  <a:srgbClr val="FF0000"/>
                </a:solidFill>
              </a:rPr>
              <a:t>（行人）</a:t>
            </a:r>
            <a:r>
              <a:rPr sz="3200" b="1"/>
              <a:t>以前路，恨</a:t>
            </a:r>
            <a:r>
              <a:rPr sz="3200" b="1" u="sng">
                <a:solidFill>
                  <a:srgbClr val="FF0000"/>
                </a:solidFill>
              </a:rPr>
              <a:t>（怨）</a:t>
            </a:r>
            <a:r>
              <a:rPr sz="3200" b="1"/>
              <a:t>晨光之熹微</a:t>
            </a:r>
            <a:r>
              <a:rPr sz="3200" b="1" u="sng">
                <a:solidFill>
                  <a:srgbClr val="FF0000"/>
                </a:solidFill>
              </a:rPr>
              <a:t>（光线微弱）</a:t>
            </a:r>
            <a:r>
              <a:rPr sz="3200" b="1"/>
              <a:t>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107</Paragraphs>
  <Slides>26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32">
      <vt:lpstr>Arial</vt:lpstr>
      <vt:lpstr>Calibri</vt:lpstr>
      <vt:lpstr>宋体</vt:lpstr>
      <vt:lpstr>隶书</vt:lpstr>
      <vt:lpstr>楷体_GB2312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2021-11-03T13:10:24.776</cp:lastPrinted>
  <dcterms:created xsi:type="dcterms:W3CDTF">2021-11-03T13:10:24Z</dcterms:created>
  <dcterms:modified xsi:type="dcterms:W3CDTF">2021-11-03T05:10:24Z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