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304" r:id="rId3"/>
    <p:sldId id="309" r:id="rId4"/>
    <p:sldId id="305" r:id="rId5"/>
    <p:sldId id="330" r:id="rId6"/>
    <p:sldId id="311" r:id="rId7"/>
    <p:sldId id="306" r:id="rId8"/>
    <p:sldId id="331" r:id="rId9"/>
    <p:sldId id="308" r:id="rId10"/>
    <p:sldId id="332" r:id="rId11"/>
    <p:sldId id="333" r:id="rId12"/>
    <p:sldId id="334" r:id="rId13"/>
    <p:sldId id="335" r:id="rId14"/>
    <p:sldId id="336" r:id="rId15"/>
    <p:sldId id="307" r:id="rId16"/>
    <p:sldId id="337" r:id="rId17"/>
  </p:sldIdLst>
  <p:sldSz cx="12192000" cy="6858000"/>
  <p:notesSz cx="6858000" cy="9144000"/>
  <p:custDataLst>
    <p:tags r:id="rId18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胜勇 吴" initials="胜勇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  <p:ext uri="{1BD7E111-0CB8-44D6-8891-C1BB2F81B7CC}">
      <p1710:readonlyRecommended xmlns:p1710="http://schemas.microsoft.com/office/powerpoint/2017/10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3" d="100"/>
          <a:sy n="63" d="100"/>
        </p:scale>
        <p:origin x="-114" y="-43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/>
            </a:p>
          </p:txBody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D3F0273B-88D6-4273-9CFF-3CF6D1C225D5}" type="datetimeFigureOut">
              <a:rPr lang="zh-CN" altLang="en-US" smtClean="0"/>
              <a:t>2021-6-27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66A72A74-76C0-4F87-B500-52EAFECBBCD7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描述的全景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/>
              <a:t>单击图标添加图片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F0273B-88D6-4273-9CFF-3CF6D1C225D5}" type="datetimeFigureOut">
              <a:rPr lang="zh-CN" altLang="en-US" smtClean="0"/>
              <a:t>2021-6-27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A72A74-76C0-4F87-B500-52EAFECBBCD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描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F0273B-88D6-4273-9CFF-3CF6D1C225D5}" type="datetimeFigureOut">
              <a:rPr lang="zh-CN" altLang="en-US" smtClean="0"/>
              <a:t>2021-6-27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A72A74-76C0-4F87-B500-52EAFECBBCD7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描述的引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F0273B-88D6-4273-9CFF-3CF6D1C225D5}" type="datetimeFigureOut">
              <a:rPr lang="zh-CN" altLang="en-US" smtClean="0"/>
              <a:t>2021-6-27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A72A74-76C0-4F87-B500-52EAFECBBCD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F0273B-88D6-4273-9CFF-3CF6D1C225D5}" type="datetimeFigureOut">
              <a:rPr lang="zh-CN" altLang="en-US" smtClean="0"/>
              <a:t>2021-6-27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A72A74-76C0-4F87-B500-52EAFECBBCD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言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ct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F0273B-88D6-4273-9CFF-3CF6D1C225D5}" type="datetimeFigureOut">
              <a:rPr lang="zh-CN" altLang="en-US" smtClean="0"/>
              <a:t>2021-6-27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A72A74-76C0-4F87-B500-52EAFECBBCD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真或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/>
            </a:lvl1pPr>
          </a:lstStyle>
          <a:p>
            <a:pPr marL="0" lvl="0"/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ct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F0273B-88D6-4273-9CFF-3CF6D1C225D5}" type="datetimeFigureOut">
              <a:rPr lang="zh-CN" altLang="en-US" smtClean="0"/>
              <a:t>2021-6-27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A72A74-76C0-4F87-B500-52EAFECBBCD7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F0273B-88D6-4273-9CFF-3CF6D1C225D5}" type="datetimeFigureOut">
              <a:rPr lang="zh-CN" altLang="en-US" smtClean="0"/>
              <a:t>2021-6-27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A72A74-76C0-4F87-B500-52EAFECBBCD7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F0273B-88D6-4273-9CFF-3CF6D1C225D5}" type="datetimeFigureOut">
              <a:rPr lang="zh-CN" altLang="en-US" smtClean="0"/>
              <a:t>2021-6-27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A72A74-76C0-4F87-B500-52EAFECBBCD7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14" name="Straight Connector 13"/>
          <p:cNvCxnSpPr/>
          <p:nvPr/>
        </p:nvCxnSpPr>
        <p:spPr>
          <a:xfrm flipH="1"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F0273B-88D6-4273-9CFF-3CF6D1C225D5}" type="datetimeFigureOut">
              <a:rPr lang="zh-CN" altLang="en-US" smtClean="0"/>
              <a:t>2021-6-27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A72A74-76C0-4F87-B500-52EAFECBBCD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F0273B-88D6-4273-9CFF-3CF6D1C225D5}" type="datetimeFigureOut">
              <a:rPr lang="zh-CN" altLang="en-US" smtClean="0"/>
              <a:t>2021-6-27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A72A74-76C0-4F87-B500-52EAFECBBCD7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F0273B-88D6-4273-9CFF-3CF6D1C225D5}" type="datetimeFigureOut">
              <a:rPr lang="zh-CN" altLang="en-US" smtClean="0"/>
              <a:t>2021-6-27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A72A74-76C0-4F87-B500-52EAFECBBCD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0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0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F0273B-88D6-4273-9CFF-3CF6D1C225D5}" type="datetimeFigureOut">
              <a:rPr lang="zh-CN" altLang="en-US" smtClean="0"/>
              <a:t>2021-6-27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A72A74-76C0-4F87-B500-52EAFECBBCD7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F0273B-88D6-4273-9CFF-3CF6D1C225D5}" type="datetimeFigureOut">
              <a:rPr lang="zh-CN" altLang="en-US" smtClean="0"/>
              <a:t>2021-6-27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A72A74-76C0-4F87-B500-52EAFECBBCD7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F0273B-88D6-4273-9CFF-3CF6D1C225D5}" type="datetimeFigureOut">
              <a:rPr lang="zh-CN" altLang="en-US" smtClean="0"/>
              <a:t>2021-6-27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A72A74-76C0-4F87-B500-52EAFECBBCD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F0273B-88D6-4273-9CFF-3CF6D1C225D5}" type="datetimeFigureOut">
              <a:rPr lang="zh-CN" altLang="en-US" smtClean="0"/>
              <a:t>2021-6-27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A72A74-76C0-4F87-B500-52EAFECBBCD7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/>
              <a:t>单击图标添加图片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F0273B-88D6-4273-9CFF-3CF6D1C225D5}" type="datetimeFigureOut">
              <a:rPr lang="zh-CN" altLang="en-US" smtClean="0"/>
              <a:t>2021-6-27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A72A74-76C0-4F87-B500-52EAFECBBCD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/>
            </a:p>
          </p:txBody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3F0273B-88D6-4273-9CFF-3CF6D1C225D5}" type="datetimeFigureOut">
              <a:rPr lang="zh-CN" altLang="en-US" smtClean="0"/>
              <a:t>2021-6-27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66A72A74-76C0-4F87-B500-52EAFECBBCD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</p:sldLayoutIdLst>
  <p:transition/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/>
              <a:t>中考作文</a:t>
            </a: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作文跑题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295401" y="2430780"/>
            <a:ext cx="9524999" cy="3445088"/>
          </a:xfrm>
        </p:spPr>
        <p:txBody>
          <a:bodyPr>
            <a:normAutofit lnSpcReduction="10000"/>
          </a:bodyPr>
          <a:lstStyle/>
          <a:p>
            <a:pPr marL="76200" marR="76200"/>
            <a:r>
              <a:rPr lang="en-US" altLang="zh-CN" sz="2000" b="1" spc="75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lang="zh-CN" altLang="zh-CN" sz="2000" b="1" spc="75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题目与文章主题不符，没审清重点</a:t>
            </a:r>
            <a:endParaRPr lang="zh-CN" altLang="zh-CN" sz="2000" b="1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buNone/>
            </a:pPr>
            <a:r>
              <a:rPr lang="zh-CN" altLang="en-US" sz="1800"/>
              <a:t>          例如，有一篇命题作文题目是“我和好朋友”，在作文中我们应该强调的就是我们之间的故事，强调的是我们之间曾经发生什么，我们的关系如何等等。</a:t>
            </a:r>
          </a:p>
          <a:p>
            <a:pPr marL="0" indent="0">
              <a:buNone/>
            </a:pPr>
            <a:r>
              <a:rPr lang="zh-CN" altLang="en-US" sz="1800"/>
              <a:t>         但如果文章着重强调我的好朋友他是什么样的人，他有什么故事等等，这样就不符合文章标题了，导致整篇文章立意不明。</a:t>
            </a:r>
            <a:endParaRPr lang="zh-CN" altLang="en-US" sz="2000"/>
          </a:p>
          <a:p>
            <a:r>
              <a:rPr lang="zh-CN" altLang="en-US" sz="1900" b="1"/>
              <a:t>建  议：</a:t>
            </a:r>
          </a:p>
          <a:p>
            <a:r>
              <a:rPr lang="zh-CN" altLang="en-US" sz="1700"/>
              <a:t>为了避免这个问题，我们在拿到作文题目的时候要先审清题意（包括审清文章标题和审清作文的提示语），先弄清题目让我们写什么，再进行下一步。</a:t>
            </a:r>
          </a:p>
          <a:p>
            <a:r>
              <a:rPr lang="zh-CN" altLang="en-US" sz="1700"/>
              <a:t>关于审清重点，也就是“题眼”，是命题中关系到主题的关键词语，它是题目的核心，把握住了“题眼”，也就把握住了作文的重点。</a:t>
            </a:r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作文跑题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295401" y="2430780"/>
            <a:ext cx="9601196" cy="3445088"/>
          </a:xfrm>
        </p:spPr>
        <p:txBody>
          <a:bodyPr>
            <a:normAutofit fontScale="92500" lnSpcReduction="10000"/>
          </a:bodyPr>
          <a:lstStyle/>
          <a:p>
            <a:r>
              <a:rPr lang="en-US" altLang="zh-CN" sz="2200" b="1">
                <a:latin typeface="宋体" panose="02010600030101010101" pitchFamily="2" charset="-122"/>
                <a:ea typeface="宋体" panose="02010600030101010101" pitchFamily="2" charset="-122"/>
              </a:rPr>
              <a:t>3.</a:t>
            </a:r>
            <a:r>
              <a:rPr lang="zh-CN" altLang="en-US" sz="2200" b="1">
                <a:latin typeface="宋体" panose="02010600030101010101" pitchFamily="2" charset="-122"/>
                <a:ea typeface="宋体" panose="02010600030101010101" pitchFamily="2" charset="-122"/>
              </a:rPr>
              <a:t>文中的议论、抒情句与所叙述的事件不符</a:t>
            </a:r>
          </a:p>
          <a:p>
            <a:r>
              <a:rPr lang="zh-CN" altLang="en-US" sz="1900"/>
              <a:t>这是很多同学在写作中会犯的错误。在文章的开头和结尾，同学们会有意识地加入抒情和议论，但是这些抒情和议论与所叙述的事件传递出的中心思想并不相符。使文章显得首尾不搭，主题跑偏。</a:t>
            </a:r>
          </a:p>
          <a:p>
            <a:r>
              <a:rPr lang="zh-CN" altLang="en-US" sz="1900"/>
              <a:t>造成这种问题的原因主要是同学们为了叙事而叙事。可能是由于同学们手头素材较少，想不出符合文章主题的事件，也有可能是同学们刻意抒情、议论而没有考虑文章的主题统一。</a:t>
            </a:r>
          </a:p>
          <a:p>
            <a:r>
              <a:rPr lang="zh-CN" altLang="en-US" sz="2200"/>
              <a:t>建  议：</a:t>
            </a:r>
          </a:p>
          <a:p>
            <a:r>
              <a:rPr lang="zh-CN" altLang="en-US" sz="1900"/>
              <a:t>为了解决这种问题，同学们就需要在开始动笔写作文之前列提纲。先明确作文的主题是什么，然后根据主题选择合适的素材和事件。只有这两点确定了，再进行议论和抒情，才能让整篇文章的主题统一明确。</a:t>
            </a:r>
          </a:p>
          <a:p>
            <a:endParaRPr lang="zh-CN" altLang="en-US"/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作文跑题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295401" y="2430780"/>
            <a:ext cx="9601196" cy="3445088"/>
          </a:xfrm>
        </p:spPr>
        <p:txBody>
          <a:bodyPr>
            <a:normAutofit/>
          </a:bodyPr>
          <a:lstStyle/>
          <a:p>
            <a:pPr marR="76200"/>
            <a:r>
              <a:rPr lang="en-US" altLang="zh-CN" sz="2000" b="1" spc="75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4.</a:t>
            </a:r>
            <a:r>
              <a:rPr lang="zh-CN" altLang="zh-CN" sz="2000" b="1" spc="75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叙事篇幅过大，没有点明主题的句子</a:t>
            </a:r>
            <a:endParaRPr lang="zh-CN" altLang="zh-CN" sz="200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R="76200"/>
            <a:r>
              <a:rPr lang="zh-CN" altLang="zh-CN" sz="1800" spc="75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这也是很多写作程度比较好的同学常犯的错误，非常遗憾。</a:t>
            </a:r>
            <a:r>
              <a:rPr lang="zh-CN" altLang="en-US" sz="1800" spc="75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学生</a:t>
            </a:r>
            <a:r>
              <a:rPr lang="zh-CN" altLang="zh-CN" sz="1800" spc="75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可能用了很长的篇幅去叙事，进行细节描写、人物描写等等，让叙事非常生动细致，但遗憾的是，叙事部分没有突出表现文章的主题，导致整篇文章主题不明确、不突出。</a:t>
            </a:r>
            <a:r>
              <a:rPr lang="en-US" altLang="zh-CN" sz="1800" spc="75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/>
            </a:r>
            <a:br>
              <a:rPr lang="en-US" altLang="zh-CN" sz="1800" spc="75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</a:br>
            <a:endParaRPr lang="en-US" altLang="zh-CN" sz="1800" spc="75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R="76200"/>
            <a:r>
              <a:rPr lang="zh-CN" altLang="zh-CN" sz="1800" b="1" spc="75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建</a:t>
            </a:r>
            <a:r>
              <a:rPr lang="en-US" altLang="zh-CN" sz="1800" b="1" spc="75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 </a:t>
            </a:r>
            <a:r>
              <a:rPr lang="zh-CN" altLang="zh-CN" sz="1800" b="1" spc="75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议：</a:t>
            </a:r>
            <a:endParaRPr lang="zh-CN" altLang="zh-CN" sz="180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76200" indent="0">
              <a:buNone/>
            </a:pPr>
            <a:r>
              <a:rPr lang="zh-CN" altLang="en-US" sz="1800" spc="75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zh-CN" sz="1800" spc="75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建议在叙事过程中有意识地扣题、点题。一方面提醒自己不要跑题，另一方面在叙事过程中不断扣题，能够突出文章的主题，使文章主题鲜明。如何在叙事中扣题呢？我们可以采用夹叙夹议的办法，在叙事中夹杂议论和抒情，这样就能很好地体现文章中心。</a:t>
            </a:r>
            <a:endParaRPr lang="zh-CN" altLang="zh-CN" sz="180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/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作文跑题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295401" y="2430780"/>
            <a:ext cx="9601196" cy="3445088"/>
          </a:xfrm>
        </p:spPr>
        <p:txBody>
          <a:bodyPr>
            <a:normAutofit/>
          </a:bodyPr>
          <a:lstStyle/>
          <a:p>
            <a:pPr marR="76200"/>
            <a:r>
              <a:rPr lang="en-US" altLang="zh-CN" sz="2000" b="1" spc="75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5.</a:t>
            </a:r>
            <a:r>
              <a:rPr lang="zh-CN" altLang="zh-CN" sz="2000" b="1" spc="75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详略不得当，不能体现作文主题</a:t>
            </a:r>
            <a:endParaRPr lang="zh-CN" altLang="zh-CN" sz="200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R="76200"/>
            <a:r>
              <a:rPr lang="zh-CN" altLang="zh-CN" sz="1800" spc="75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在写作中有时候会写跑题了，却不自知，这是为什么呢？</a:t>
            </a:r>
            <a:r>
              <a:rPr lang="zh-CN" altLang="en-US" sz="1800" spc="75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主要还是</a:t>
            </a:r>
            <a:r>
              <a:rPr lang="zh-CN" altLang="zh-CN" sz="1800" spc="75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因为叙事详略不当。比如在让同学们写读后感的时候，</a:t>
            </a:r>
            <a:r>
              <a:rPr lang="en-US" altLang="zh-CN" sz="1800" spc="75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600</a:t>
            </a:r>
            <a:r>
              <a:rPr lang="zh-CN" altLang="zh-CN" sz="1800" spc="75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字的作文，很多同学用了</a:t>
            </a:r>
            <a:r>
              <a:rPr lang="en-US" altLang="zh-CN" sz="1800" spc="75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300</a:t>
            </a:r>
            <a:r>
              <a:rPr lang="zh-CN" altLang="zh-CN" sz="1800" spc="75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字去介绍这本书的作者、这本书的内容、这本书是怎么来的等等。这就几乎注定了同学们的作文一定会跑题，因为首先在篇幅上设置的就不合理。</a:t>
            </a:r>
            <a:endParaRPr lang="zh-CN" altLang="zh-CN" sz="1800"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marR="76200"/>
            <a:r>
              <a:rPr lang="zh-CN" altLang="zh-CN" sz="1800" b="1" spc="75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建</a:t>
            </a:r>
            <a:r>
              <a:rPr lang="en-US" altLang="zh-CN" sz="1800" b="1" spc="75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 </a:t>
            </a:r>
            <a:r>
              <a:rPr lang="zh-CN" altLang="zh-CN" sz="1800" b="1" spc="75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议：</a:t>
            </a:r>
            <a:endParaRPr lang="zh-CN" altLang="zh-CN" sz="1800"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marR="76200"/>
            <a:r>
              <a:rPr lang="zh-CN" altLang="zh-CN" sz="1800" spc="75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这里也是建议大家先写作文提纲，确定好文章的每个部分大约要占多少字，先对篇幅有个整体的把控，至少整篇文章看起来是能很好地体现主题的。</a:t>
            </a:r>
            <a:endParaRPr lang="zh-CN" altLang="zh-CN" sz="1800"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endParaRPr lang="zh-CN" altLang="en-US"/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作文跑题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295401" y="2430780"/>
            <a:ext cx="9601196" cy="3445088"/>
          </a:xfrm>
        </p:spPr>
        <p:txBody>
          <a:bodyPr>
            <a:normAutofit/>
          </a:bodyPr>
          <a:lstStyle/>
          <a:p>
            <a:pPr marL="76200" marR="76200"/>
            <a:r>
              <a:rPr lang="en-US" altLang="zh-CN" sz="2000" b="1" spc="75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6.</a:t>
            </a:r>
            <a:r>
              <a:rPr lang="zh-CN" altLang="zh-CN" sz="2000" b="1" spc="75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积累的素材少，写作文时头脑不够灵活</a:t>
            </a:r>
            <a:endParaRPr lang="zh-CN" altLang="zh-CN" sz="200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76200" marR="76200"/>
            <a:r>
              <a:rPr lang="en-US" altLang="zh-CN" sz="1800" spc="75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</a:t>
            </a:r>
            <a:r>
              <a:rPr lang="zh-CN" altLang="zh-CN" sz="1800" spc="75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在写作文时写着写着就没内容可写了，就乱凑字数，这很明显是作文素材积累不够。也有的学生不会写作文，提起笔来就觉得没什么可写的，往往是老师教过的作文他就背下来，老师没教的作文就不会写。</a:t>
            </a:r>
            <a:r>
              <a:rPr lang="en-US" altLang="zh-CN" sz="1800" spc="75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/>
            </a:r>
            <a:br>
              <a:rPr lang="en-US" altLang="zh-CN" sz="1800" spc="75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</a:br>
            <a:endParaRPr lang="zh-CN" altLang="zh-CN" sz="1800"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marL="76200" marR="76200"/>
            <a:r>
              <a:rPr lang="zh-CN" altLang="zh-CN" sz="1800" b="1" spc="75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建</a:t>
            </a:r>
            <a:r>
              <a:rPr lang="en-US" altLang="zh-CN" sz="1800" b="1" spc="75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 </a:t>
            </a:r>
            <a:r>
              <a:rPr lang="zh-CN" altLang="zh-CN" sz="1800" b="1" spc="75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议：</a:t>
            </a:r>
            <a:endParaRPr lang="zh-CN" altLang="zh-CN" sz="1800"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marL="76200" marR="76200"/>
            <a:r>
              <a:rPr lang="en-US" altLang="zh-CN" sz="1800" spc="75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</a:t>
            </a:r>
            <a:r>
              <a:rPr lang="zh-CN" altLang="zh-CN" sz="1800" spc="75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这样的</a:t>
            </a:r>
            <a:r>
              <a:rPr lang="zh-CN" altLang="en-US" sz="1800" spc="75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学生</a:t>
            </a:r>
            <a:r>
              <a:rPr lang="zh-CN" altLang="zh-CN" sz="1800" spc="75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除了多读书多积累词汇，平时多观察以外，还要灵活运用以往写过的作文。</a:t>
            </a:r>
            <a:endParaRPr lang="zh-CN" altLang="zh-CN" sz="1800"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endParaRPr lang="zh-CN" altLang="en-US"/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写作建议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295401" y="2438400"/>
            <a:ext cx="9509759" cy="3437468"/>
          </a:xfrm>
        </p:spPr>
        <p:txBody>
          <a:bodyPr>
            <a:normAutofit fontScale="92500" lnSpcReduction="10000"/>
          </a:bodyPr>
          <a:lstStyle/>
          <a:p>
            <a:r>
              <a:rPr lang="en-US" altLang="zh-CN" sz="2600" b="1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2600" b="1">
                <a:latin typeface="宋体" panose="02010600030101010101" pitchFamily="2" charset="-122"/>
                <a:ea typeface="宋体" panose="02010600030101010101" pitchFamily="2" charset="-122"/>
              </a:rPr>
              <a:t>在审题过程中，要特别注意有一类题目范围比较广，可写的内容比较多，各有侧重点。所以既要认真推敲题意，又要打开思路，展开联想，把文章写活。</a:t>
            </a:r>
          </a:p>
          <a:p>
            <a:pPr marL="0" indent="0">
              <a:buNone/>
            </a:pPr>
            <a:endParaRPr lang="zh-CN" altLang="en-US"/>
          </a:p>
          <a:p>
            <a:r>
              <a:rPr lang="zh-CN" altLang="en-US"/>
              <a:t>比如</a:t>
            </a:r>
            <a:r>
              <a:rPr lang="en-US" altLang="zh-CN"/>
              <a:t>《</a:t>
            </a:r>
            <a:r>
              <a:rPr lang="zh-CN" altLang="en-US"/>
              <a:t>校园的早晨</a:t>
            </a:r>
            <a:r>
              <a:rPr lang="en-US" altLang="zh-CN"/>
              <a:t>》</a:t>
            </a:r>
            <a:r>
              <a:rPr lang="zh-CN" altLang="en-US"/>
              <a:t>，可以描写早晨校园里师生锻炼身体的火热场面，也可以写同学们刻苦学习的动人情景，还可以摄取若干小镜头、小片断，表现同学们新的道德风尚，或者是热情歌颂园丁为培育新苗不辞辛苦</a:t>
            </a:r>
            <a:r>
              <a:rPr lang="en-US" altLang="zh-CN"/>
              <a:t>……</a:t>
            </a:r>
          </a:p>
          <a:p>
            <a:r>
              <a:rPr lang="zh-CN" altLang="en-US"/>
              <a:t>总之，审题的时候，既要准确地理解题意，紧扣题目来写，又不要把思路限制得很死，避免千篇一律。</a:t>
            </a:r>
          </a:p>
          <a:p>
            <a:endParaRPr lang="zh-CN" altLang="en-US"/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写作建议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295401" y="2438400"/>
            <a:ext cx="9509759" cy="3124200"/>
          </a:xfrm>
        </p:spPr>
        <p:txBody>
          <a:bodyPr>
            <a:normAutofit fontScale="70000" lnSpcReduction="20000"/>
          </a:bodyPr>
          <a:lstStyle/>
          <a:p>
            <a:r>
              <a:rPr lang="en-US" altLang="zh-CN" sz="3400" b="1"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3400" b="1">
                <a:latin typeface="宋体" panose="02010600030101010101" pitchFamily="2" charset="-122"/>
                <a:ea typeface="宋体" panose="02010600030101010101" pitchFamily="2" charset="-122"/>
              </a:rPr>
              <a:t>在审清题目之后，写作文之前最好列一个提纲，不必太详细只要有大体思路即可。</a:t>
            </a:r>
          </a:p>
          <a:p>
            <a:r>
              <a:rPr lang="zh-CN" altLang="en-US"/>
              <a:t>有了思路之后，再将自己所能想到的跟主题有关的例子、名言之类的东西列一下，最后开始写就一般就没问题了。</a:t>
            </a:r>
          </a:p>
          <a:p>
            <a:r>
              <a:rPr lang="zh-CN" altLang="en-US"/>
              <a:t>所以，在写文章之前一定要审好题，认真分析写作要求，按要求去写作文，灵活运用平时积累的字、词、句、段、篇，不要生搬硬套。这样在写作中就能“随心所欲不逾矩，下笔千言不走题。”</a:t>
            </a:r>
          </a:p>
          <a:p>
            <a:pPr marL="0" indent="0">
              <a:buNone/>
            </a:pPr>
            <a:r>
              <a:rPr lang="zh-CN" altLang="en-US"/>
              <a:t>     </a:t>
            </a:r>
            <a:r>
              <a:rPr lang="zh-CN" altLang="en-US" b="1"/>
              <a:t>为了提高审题能力，所以平时可以进行这样一些训练：</a:t>
            </a:r>
          </a:p>
          <a:p>
            <a:r>
              <a:rPr lang="zh-CN" altLang="en-US"/>
              <a:t>在课内外阅读中留心各种文章是怎样定题目的，细心领会题目与文章中心和内容的联系；</a:t>
            </a:r>
          </a:p>
          <a:p>
            <a:r>
              <a:rPr lang="zh-CN" altLang="en-US"/>
              <a:t>在写各种文体的作文时，注意练习怎样给文章起个醒目而又恰当的题目。</a:t>
            </a: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2017</a:t>
            </a:r>
            <a:r>
              <a:rPr lang="zh-CN" altLang="en-US"/>
              <a:t>年嘉兴舟山中考语文作文题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295401" y="2438400"/>
            <a:ext cx="9601196" cy="3437468"/>
          </a:xfrm>
        </p:spPr>
        <p:txBody>
          <a:bodyPr>
            <a:normAutofit fontScale="92500" lnSpcReduction="10000"/>
          </a:bodyPr>
          <a:lstStyle/>
          <a:p>
            <a:pPr algn="just"/>
            <a:r>
              <a:rPr lang="zh-CN" altLang="en-US"/>
              <a:t>读下面文字，按要求作文。</a:t>
            </a:r>
          </a:p>
          <a:p>
            <a:pPr algn="just"/>
            <a:r>
              <a:rPr lang="zh-CN" altLang="en-US"/>
              <a:t>    我国核潜艇之父黄旭华在回忆研制核潜艇经历中说：潜艇的重心和重量直接关系它的不沉性，所以要求特别苛刻，当时我们没有高科技手段控制，就想了个“土办法”</a:t>
            </a:r>
            <a:r>
              <a:rPr lang="en-US" altLang="zh-CN"/>
              <a:t>——</a:t>
            </a:r>
            <a:r>
              <a:rPr lang="zh-CN" altLang="en-US"/>
              <a:t>在船台入口处摆了个磅秤，只要拿进船台的，不管是什么都要过称并记录在案；同样的，施工过程中拿出船台的任何东西也要称一称</a:t>
            </a:r>
            <a:r>
              <a:rPr lang="en-US" altLang="zh-CN"/>
              <a:t>……</a:t>
            </a:r>
            <a:r>
              <a:rPr lang="zh-CN" altLang="en-US"/>
              <a:t>几年来听听如此。</a:t>
            </a:r>
          </a:p>
          <a:p>
            <a:pPr algn="just"/>
            <a:r>
              <a:rPr lang="zh-CN" altLang="en-US"/>
              <a:t>    请根据你对材料的理解和感悟，写一篇不少于</a:t>
            </a:r>
            <a:r>
              <a:rPr lang="en-US" altLang="zh-CN"/>
              <a:t>600</a:t>
            </a:r>
            <a:r>
              <a:rPr lang="zh-CN" altLang="en-US"/>
              <a:t>字文章。</a:t>
            </a:r>
          </a:p>
          <a:p>
            <a:pPr algn="just"/>
            <a:r>
              <a:rPr lang="zh-CN" altLang="en-US"/>
              <a:t>    要求（</a:t>
            </a:r>
            <a:r>
              <a:rPr lang="en-US" altLang="zh-CN"/>
              <a:t>1</a:t>
            </a:r>
            <a:r>
              <a:rPr lang="zh-CN" altLang="en-US"/>
              <a:t>）题目自拟，立意自定；（</a:t>
            </a:r>
            <a:r>
              <a:rPr lang="en-US" altLang="zh-CN"/>
              <a:t>2</a:t>
            </a:r>
            <a:r>
              <a:rPr lang="zh-CN" altLang="en-US"/>
              <a:t>）除诗歌外，文体自选；</a:t>
            </a:r>
            <a:endParaRPr lang="en-US" altLang="zh-CN"/>
          </a:p>
          <a:p>
            <a:pPr marL="0" indent="0" algn="just">
              <a:buNone/>
            </a:pPr>
            <a:r>
              <a:rPr lang="en-US" altLang="zh-CN"/>
              <a:t>                   </a:t>
            </a:r>
            <a:r>
              <a:rPr lang="zh-CN" altLang="en-US"/>
              <a:t>（</a:t>
            </a:r>
            <a:r>
              <a:rPr lang="en-US" altLang="zh-CN"/>
              <a:t>3</a:t>
            </a:r>
            <a:r>
              <a:rPr lang="zh-CN" altLang="en-US"/>
              <a:t>）不得抄袭套作                     （</a:t>
            </a:r>
            <a:r>
              <a:rPr lang="en-US" altLang="zh-CN"/>
              <a:t>4</a:t>
            </a:r>
            <a:r>
              <a:rPr lang="zh-CN" altLang="en-US"/>
              <a:t>）不得透露考生个人信息。</a:t>
            </a: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2018</a:t>
            </a:r>
            <a:r>
              <a:rPr lang="zh-CN" altLang="en-US"/>
              <a:t>年嘉兴舟山中考语文作文题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295401" y="2442333"/>
            <a:ext cx="9601196" cy="3810983"/>
          </a:xfrm>
        </p:spPr>
        <p:txBody>
          <a:bodyPr>
            <a:normAutofit/>
          </a:bodyPr>
          <a:lstStyle/>
          <a:p>
            <a:r>
              <a:rPr lang="zh-CN" altLang="en-US" sz="1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以下是小华同学写给学校“心理咨询室”信中所倾诉的烦恼：</a:t>
            </a:r>
          </a:p>
          <a:p>
            <a:r>
              <a:rPr lang="zh-CN" altLang="en-US" sz="1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我是一个怕羞的学生，从小到大都不爱跟老师交流，不爱向老师问问题。小学时我学习成绩名列前茅，老师比较看重我，会主动问我有没有问题</a:t>
            </a:r>
            <a:r>
              <a:rPr lang="en-US" altLang="zh-CN" sz="1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en-US" sz="1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到了初中，我发现我什么都不是，曾经老师眼里的好学生似乎成了学渣。爸妈要我多向老师问问，但我不敢问</a:t>
            </a:r>
            <a:r>
              <a:rPr lang="en-US" altLang="zh-CN" sz="1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en-US" sz="1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现在我即使想问也不知如何去问了。这该如何是好</a:t>
            </a:r>
            <a:r>
              <a:rPr lang="en-US" altLang="zh-CN" sz="1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</a:p>
          <a:p>
            <a:pPr marL="0" indent="0">
              <a:buNone/>
            </a:pPr>
            <a:r>
              <a:rPr lang="zh-CN" altLang="en-US" sz="1600" b="1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题目一：请你以“知心朋友”的身份，给小华同学回一封信，劝导他重新振作起来。</a:t>
            </a:r>
          </a:p>
          <a:p>
            <a:pPr marL="0" indent="0">
              <a:buNone/>
            </a:pPr>
            <a:r>
              <a:rPr lang="zh-CN" altLang="en-US" sz="12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要求：</a:t>
            </a:r>
            <a:r>
              <a:rPr lang="en-US" altLang="zh-CN" sz="12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en-US" sz="12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可综合运用记叙、描写、抒情、议论等多种表达方式</a:t>
            </a:r>
            <a:r>
              <a:rPr lang="en-US" altLang="zh-CN" sz="12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;  (2)</a:t>
            </a:r>
            <a:r>
              <a:rPr lang="zh-CN" altLang="en-US" sz="12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不少于</a:t>
            </a:r>
            <a:r>
              <a:rPr lang="en-US" altLang="zh-CN" sz="12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600</a:t>
            </a:r>
            <a:r>
              <a:rPr lang="zh-CN" altLang="en-US" sz="12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字</a:t>
            </a:r>
            <a:r>
              <a:rPr lang="en-US" altLang="zh-CN" sz="12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;   (3)</a:t>
            </a:r>
            <a:r>
              <a:rPr lang="zh-CN" altLang="en-US" sz="12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不得出现真实信息。</a:t>
            </a:r>
          </a:p>
          <a:p>
            <a:pPr marL="0" indent="0">
              <a:buNone/>
            </a:pPr>
            <a:r>
              <a:rPr lang="zh-CN" altLang="en-US" sz="1600" b="1"/>
              <a:t>题目二：小华同学的烦恼具有代表性，为此，班主任准备组织一次演讲比赛，引导学生正确对待这类心理问题，鼓励同学们勤问好学。请你自拟题目，写一篇演讲稿。</a:t>
            </a:r>
          </a:p>
          <a:p>
            <a:pPr marL="0" indent="0">
              <a:buNone/>
            </a:pPr>
            <a:r>
              <a:rPr lang="zh-CN" altLang="en-US" sz="1200"/>
              <a:t>要求：</a:t>
            </a:r>
            <a:r>
              <a:rPr lang="en-US" altLang="zh-CN" sz="1200"/>
              <a:t>(1)</a:t>
            </a:r>
            <a:r>
              <a:rPr lang="zh-CN" altLang="en-US" sz="1200"/>
              <a:t>可综合运用记叙、描写、抒情、议论等多种表达方式</a:t>
            </a:r>
            <a:r>
              <a:rPr lang="en-US" altLang="zh-CN" sz="1200"/>
              <a:t>;   (2)</a:t>
            </a:r>
            <a:r>
              <a:rPr lang="zh-CN" altLang="en-US" sz="1200"/>
              <a:t>不少于</a:t>
            </a:r>
            <a:r>
              <a:rPr lang="en-US" altLang="zh-CN" sz="1200"/>
              <a:t>600</a:t>
            </a:r>
            <a:r>
              <a:rPr lang="zh-CN" altLang="en-US" sz="1200"/>
              <a:t>字</a:t>
            </a:r>
            <a:r>
              <a:rPr lang="en-US" altLang="zh-CN" sz="1200"/>
              <a:t>;   (3)</a:t>
            </a:r>
            <a:r>
              <a:rPr lang="zh-CN" altLang="en-US" sz="1200"/>
              <a:t>不得出现真实信息。</a:t>
            </a:r>
          </a:p>
          <a:p>
            <a:pPr marL="0" indent="0">
              <a:buNone/>
            </a:pPr>
            <a:r>
              <a:rPr lang="zh-CN" altLang="en-US" sz="1200"/>
              <a:t>卷面书写</a:t>
            </a:r>
            <a:r>
              <a:rPr lang="en-US" altLang="zh-CN" sz="1200"/>
              <a:t>(5</a:t>
            </a:r>
            <a:r>
              <a:rPr lang="zh-CN" altLang="en-US" sz="1200"/>
              <a:t>分</a:t>
            </a:r>
            <a:r>
              <a:rPr lang="en-US" altLang="zh-CN" sz="1200"/>
              <a:t>)  </a:t>
            </a:r>
            <a:r>
              <a:rPr lang="zh-CN" altLang="en-US" sz="1200"/>
              <a:t>根据相关内容书写评定，要求书写规范、工整，卷面整洁。</a:t>
            </a:r>
          </a:p>
          <a:p>
            <a:endParaRPr lang="zh-CN" altLang="en-US" sz="1800"/>
          </a:p>
          <a:p>
            <a:endParaRPr lang="en-US" altLang="zh-CN" sz="1800" kern="1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2019</a:t>
            </a:r>
            <a:r>
              <a:rPr lang="zh-CN" altLang="en-US"/>
              <a:t>嘉兴舟山中考语文作文题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295401" y="2415540"/>
            <a:ext cx="9601196" cy="3460328"/>
          </a:xfrm>
        </p:spPr>
        <p:txBody>
          <a:bodyPr>
            <a:normAutofit fontScale="62500" lnSpcReduction="20000"/>
          </a:bodyPr>
          <a:lstStyle/>
          <a:p>
            <a:r>
              <a:rPr lang="zh-CN" altLang="en-US" sz="3800"/>
              <a:t>经历是最好的学习，研学是最美的相遇。研学或许带给你全新的体验，或许引发你深层的思考，或许给予你更多的期待。请从下面三个写作思路中任选一个作文。</a:t>
            </a:r>
            <a:endParaRPr lang="zh-CN" altLang="en-US" sz="2600"/>
          </a:p>
          <a:p>
            <a:r>
              <a:rPr lang="zh-CN" altLang="en-US"/>
              <a:t>题目一：</a:t>
            </a:r>
          </a:p>
          <a:p>
            <a:pPr marL="0" indent="0">
              <a:buNone/>
            </a:pPr>
            <a:r>
              <a:rPr lang="zh-CN" altLang="en-US" b="1"/>
              <a:t>      </a:t>
            </a:r>
            <a:r>
              <a:rPr lang="zh-CN" altLang="en-US" sz="2600" b="1"/>
              <a:t>写一篇记叙文。</a:t>
            </a:r>
            <a:r>
              <a:rPr lang="zh-CN" altLang="en-US" sz="2600"/>
              <a:t>研学过程中关于”创造性解决问题“印象比较深刻的经历，写下来向晚报投稿。</a:t>
            </a:r>
          </a:p>
          <a:p>
            <a:r>
              <a:rPr lang="zh-CN" altLang="en-US"/>
              <a:t>题目二：</a:t>
            </a:r>
          </a:p>
          <a:p>
            <a:pPr marL="0" indent="0">
              <a:buNone/>
            </a:pPr>
            <a:r>
              <a:rPr lang="zh-CN" altLang="en-US"/>
              <a:t>      </a:t>
            </a:r>
            <a:r>
              <a:rPr lang="zh-CN" altLang="en-US" sz="2600" b="1"/>
              <a:t>写一篇想象作文。</a:t>
            </a:r>
            <a:r>
              <a:rPr lang="zh-CN" altLang="en-US" sz="2600"/>
              <a:t>你有想到海底、地心、月球等地方去研学的梦想吗，编写一个故事，参加班级故事比赛。</a:t>
            </a:r>
          </a:p>
          <a:p>
            <a:r>
              <a:rPr lang="zh-CN" altLang="en-US"/>
              <a:t>题目三：</a:t>
            </a:r>
          </a:p>
          <a:p>
            <a:pPr marL="0" indent="0">
              <a:buNone/>
            </a:pPr>
            <a:r>
              <a:rPr lang="zh-CN" altLang="en-US" sz="2600"/>
              <a:t>       </a:t>
            </a:r>
            <a:r>
              <a:rPr lang="zh-CN" altLang="en-US" sz="2600" b="1"/>
              <a:t>写一篇议论文。</a:t>
            </a:r>
            <a:r>
              <a:rPr lang="zh-CN" altLang="en-US" sz="2600"/>
              <a:t>有同学说：研学其实就是在旅行中学习文化知识。你同意他的观点吗？写一篇议论文，投到校长信箱。</a:t>
            </a:r>
          </a:p>
          <a:p>
            <a:endParaRPr lang="zh-CN" altLang="en-US"/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2020</a:t>
            </a:r>
            <a:r>
              <a:rPr lang="zh-CN" altLang="en-US"/>
              <a:t>嘉兴舟山中考语文作文题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295401" y="2415540"/>
            <a:ext cx="9601196" cy="3460328"/>
          </a:xfrm>
        </p:spPr>
        <p:txBody>
          <a:bodyPr>
            <a:normAutofit fontScale="85000" lnSpcReduction="10000"/>
          </a:bodyPr>
          <a:lstStyle/>
          <a:p>
            <a:pPr indent="266700" algn="just"/>
            <a:r>
              <a:rPr lang="zh-CN" altLang="zh-CN" sz="1800" kern="10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从下面两个题目中任选一 题，按要求写作 。</a:t>
            </a:r>
            <a:endParaRPr lang="zh-CN" altLang="zh-CN" sz="1800" kern="10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6700" algn="just"/>
            <a:r>
              <a:rPr lang="zh-CN" altLang="zh-CN" sz="1800" kern="10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题目</a:t>
            </a:r>
            <a:r>
              <a:rPr lang="en-US" altLang="zh-CN" sz="1800" kern="10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zh-CN" altLang="zh-CN" sz="1800" kern="10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：</a:t>
            </a:r>
            <a:r>
              <a:rPr lang="zh-CN" altLang="zh-CN" sz="1900" kern="10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熟悉和陌生其实是一种感觉。有时，熟悉和陌生会在某一刻转换：对熟悉的地方感到陌生，也许是因为某种事物在悄然变化；对陌生的地方感到熟悉，也许是那里的人和事感动、温暖了我们。世界在变，我们的认知也在变，许多人物是怎样的美，许多事物是怎样的独特，需要我们以自己的行动来触摸世界的陌生与熟悉，升华自己的灵魂与理性</a:t>
            </a:r>
            <a:r>
              <a:rPr lang="en-US" altLang="zh-CN" sz="1900" kern="10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......</a:t>
            </a:r>
            <a:endParaRPr lang="zh-CN" altLang="zh-CN" sz="1900" kern="10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 algn="just">
              <a:buNone/>
            </a:pPr>
            <a:r>
              <a:rPr lang="en-US" altLang="zh-CN" sz="1800" b="1" kern="10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   </a:t>
            </a:r>
            <a:r>
              <a:rPr lang="zh-CN" altLang="zh-CN" sz="1800" b="1" kern="10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以上材料触发了你怎样的思考和感悟</a:t>
            </a:r>
            <a:r>
              <a:rPr lang="en-US" altLang="zh-CN" sz="1800" b="1" kern="10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?</a:t>
            </a:r>
            <a:r>
              <a:rPr lang="zh-CN" altLang="zh-CN" sz="1800" b="1" kern="10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请根据生活体验或见闻，写一篇记叙性文章 。</a:t>
            </a:r>
            <a:endParaRPr lang="zh-CN" altLang="zh-CN" sz="1800" b="1" kern="10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6700" algn="just"/>
            <a:r>
              <a:rPr lang="zh-CN" altLang="zh-CN" sz="1800" kern="10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题目</a:t>
            </a:r>
            <a:r>
              <a:rPr lang="en-US" altLang="zh-CN" sz="1800" kern="10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2</a:t>
            </a:r>
            <a:r>
              <a:rPr lang="zh-CN" altLang="zh-CN" sz="1800" kern="10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：</a:t>
            </a:r>
            <a:r>
              <a:rPr lang="en-US" altLang="zh-CN" sz="1900" kern="10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5</a:t>
            </a:r>
            <a:r>
              <a:rPr lang="zh-CN" altLang="zh-CN" sz="1900" kern="10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月</a:t>
            </a:r>
            <a:r>
              <a:rPr lang="en-US" altLang="zh-CN" sz="1900" kern="10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12 </a:t>
            </a:r>
            <a:r>
              <a:rPr lang="zh-CN" altLang="zh-CN" sz="1900" kern="10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日，在张家界天门山进行翼装飞行表演时，一名翼装女飞行员失联。由于事发时她没带手机和</a:t>
            </a:r>
            <a:r>
              <a:rPr lang="en-US" altLang="zh-CN" sz="1900" kern="10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GPS</a:t>
            </a:r>
            <a:r>
              <a:rPr lang="zh-CN" altLang="zh-CN" sz="1900" kern="10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装置，加上连日降雨，导致救援难度加大。直到</a:t>
            </a:r>
            <a:r>
              <a:rPr lang="en-US" altLang="zh-CN" sz="1900" kern="10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5</a:t>
            </a:r>
            <a:r>
              <a:rPr lang="zh-CN" altLang="zh-CN" sz="1900" kern="10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月</a:t>
            </a:r>
            <a:r>
              <a:rPr lang="en-US" altLang="zh-CN" sz="1900" kern="10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18</a:t>
            </a:r>
            <a:r>
              <a:rPr lang="zh-CN" altLang="zh-CN" sz="1900" kern="10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日，其遗体在丛林中被找到。该翼装飞行员是一名</a:t>
            </a:r>
            <a:r>
              <a:rPr lang="en-US" altLang="zh-CN" sz="1900" kern="10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95</a:t>
            </a:r>
            <a:r>
              <a:rPr lang="zh-CN" altLang="zh-CN" sz="1900" kern="10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后女大学生，热爱极限运动</a:t>
            </a:r>
            <a:r>
              <a:rPr lang="en-US" altLang="zh-CN" sz="1900" kern="10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,</a:t>
            </a:r>
            <a:r>
              <a:rPr lang="zh-CN" altLang="zh-CN" sz="1900" kern="10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接受过系统训练，有数百次翼装飞行和高空跳伞经验。她曾公开表示</a:t>
            </a:r>
            <a:r>
              <a:rPr lang="en-US" altLang="zh-CN" sz="1900" kern="10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:</a:t>
            </a:r>
            <a:r>
              <a:rPr lang="zh-CN" altLang="zh-CN" sz="1900" kern="10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“我为自己而活，我不后悔我的选择，我会坚持我选择的路。”</a:t>
            </a:r>
            <a:endParaRPr lang="zh-CN" altLang="zh-CN" sz="1900" kern="10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 algn="just">
              <a:buNone/>
            </a:pPr>
            <a:r>
              <a:rPr lang="en-US" altLang="zh-CN" sz="1800" b="1" kern="10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   </a:t>
            </a:r>
            <a:r>
              <a:rPr lang="zh-CN" altLang="zh-CN" sz="1800" b="1" kern="10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以上事件引发了同学们的热议，大家褒贬不一。请结合你的思考与认识，写一篇议论性文章。</a:t>
            </a:r>
            <a:endParaRPr lang="zh-CN" altLang="zh-CN" sz="1800" b="1" kern="10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 algn="just">
              <a:buNone/>
            </a:pPr>
            <a:r>
              <a:rPr lang="en-US" altLang="zh-CN" sz="1500" kern="10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 </a:t>
            </a:r>
            <a:r>
              <a:rPr lang="zh-CN" altLang="zh-CN" sz="1500" kern="10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写作要求</a:t>
            </a:r>
            <a:r>
              <a:rPr lang="en-US" altLang="zh-CN" sz="1500" kern="10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:(1)</a:t>
            </a:r>
            <a:r>
              <a:rPr lang="zh-CN" altLang="zh-CN" sz="1500" kern="10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自选角度，自拟标题。</a:t>
            </a:r>
            <a:r>
              <a:rPr lang="en-US" altLang="zh-CN" sz="1500" kern="10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(2)</a:t>
            </a:r>
            <a:r>
              <a:rPr lang="zh-CN" altLang="zh-CN" sz="1500" kern="10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不少于</a:t>
            </a:r>
            <a:r>
              <a:rPr lang="en-US" altLang="zh-CN" sz="1500" kern="10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600</a:t>
            </a:r>
            <a:r>
              <a:rPr lang="zh-CN" altLang="zh-CN" sz="1500" kern="10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字。</a:t>
            </a:r>
            <a:r>
              <a:rPr lang="en-US" altLang="zh-CN" sz="1500" kern="10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(3)</a:t>
            </a:r>
            <a:r>
              <a:rPr lang="zh-CN" altLang="zh-CN" sz="1500" kern="10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不得抄袭，不得套作</a:t>
            </a:r>
            <a:r>
              <a:rPr lang="en-US" altLang="zh-CN" sz="1500" kern="10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,</a:t>
            </a:r>
            <a:r>
              <a:rPr lang="zh-CN" altLang="zh-CN" sz="1500" kern="10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不得泄露个人信息。</a:t>
            </a:r>
            <a:endParaRPr lang="zh-CN" altLang="zh-CN" sz="1500" kern="10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endParaRPr lang="zh-CN" altLang="en-US"/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1295401" y="2430780"/>
            <a:ext cx="9601196" cy="3445088"/>
          </a:xfrm>
        </p:spPr>
        <p:txBody>
          <a:bodyPr>
            <a:normAutofit lnSpcReduction="10000"/>
          </a:bodyPr>
          <a:lstStyle/>
          <a:p>
            <a:r>
              <a:rPr lang="zh-CN" altLang="en-US" sz="2800" dirty="0"/>
              <a:t>今年的大作文，总体的一个感觉给学生选择的空间，依然强调思辨，对学生的逻辑思维品质有较高要求。给学生自主选择的空间。从题目看还是二选一。近几年嘉兴舟山试卷都秉承给学生选择余地，让每个学生都有想说的话题的初衷。文体也提供选择空间，个性鲜明。并且明确指出一是记叙性，一是议论性。尽量降低学生的审题难度，给感性和理性的学生都以体现个性的机会，擅长记叙文体和议论文体的同学各擅胜场，以示公平。</a:t>
            </a:r>
          </a:p>
          <a:p>
            <a:endParaRPr lang="zh-CN" altLang="en-US" dirty="0"/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命题背景</a:t>
            </a: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2020</a:t>
            </a:r>
            <a:r>
              <a:rPr lang="zh-CN" altLang="en-US"/>
              <a:t>作文分析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295401" y="2430780"/>
            <a:ext cx="9601196" cy="3445088"/>
          </a:xfrm>
        </p:spPr>
        <p:txBody>
          <a:bodyPr>
            <a:normAutofit/>
          </a:bodyPr>
          <a:lstStyle/>
          <a:p>
            <a:pPr algn="just"/>
            <a:r>
              <a:rPr lang="zh-CN" altLang="zh-CN" sz="1800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题目依然强调思辨——</a:t>
            </a:r>
          </a:p>
          <a:p>
            <a:pPr marL="0" indent="0" algn="just">
              <a:buNone/>
            </a:pPr>
            <a:r>
              <a:rPr lang="en-US" altLang="zh-CN" sz="1800" kern="100">
                <a:latin typeface="Times New Roman" panose="02020603050405020304" pitchFamily="18" charset="0"/>
                <a:ea typeface="宋体" panose="02010600030101010101" pitchFamily="2" charset="-122"/>
              </a:rPr>
              <a:t>        </a:t>
            </a:r>
            <a:r>
              <a:rPr lang="zh-CN" altLang="zh-CN" sz="1800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题目一中，“熟悉和陌生”是一对反义词，但它们之间可以打通，可以变化。这就需要学生的思维是多层次的，是动态的，而不是一种静态的机械的认知。材料甚至不惜暗示要“升华自己的灵魂与理性”，这其实也是语文学科教学的高度和境界所在。生活在生活中，我们需要参与，需要反思，需要在某些场景的陌生和熟悉的转换中，感悟某些哲理，从而使自己能更理性地面对现实，更从容地面对一些变化，更激情地迎接“陌生”。</a:t>
            </a:r>
          </a:p>
          <a:p>
            <a:pPr marL="0" indent="0">
              <a:buNone/>
            </a:pPr>
            <a:r>
              <a:rPr lang="en-US" altLang="zh-CN" sz="1800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1800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题目二中，针对翼装女飞行员“为自己而活”的宣言，题干中也明确指出“大家褒贬不一”。命题者选择这一材料，也正是基于事件中隐含的多种观念的冲突。学生可以根据自己的认知来发表看法，其观点直接体现考生的三观和思维的成熟度。联想到那场</a:t>
            </a:r>
            <a:r>
              <a:rPr lang="en-US" altLang="zh-CN" sz="1800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1800</a:t>
            </a:r>
            <a:r>
              <a:rPr lang="zh-CN" altLang="zh-CN" sz="1800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公里的毕业礼，</a:t>
            </a:r>
            <a:r>
              <a:rPr lang="en-US" altLang="zh-CN" sz="1800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80</a:t>
            </a:r>
            <a:r>
              <a:rPr lang="zh-CN" altLang="zh-CN" sz="1800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后老师带着</a:t>
            </a:r>
            <a:r>
              <a:rPr lang="en-US" altLang="zh-CN" sz="1800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11</a:t>
            </a:r>
            <a:r>
              <a:rPr lang="zh-CN" altLang="zh-CN" sz="1800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名高中毕业生，从朔州一路骑行到上海，兑现了对学生的承诺。无论是翼装飞行还是千里骑行，都要面临一些我们未曾面临的，你是否要为自己而活，为承诺而拼呢？</a:t>
            </a:r>
            <a:endParaRPr lang="zh-CN" altLang="en-US"/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2020</a:t>
            </a:r>
            <a:r>
              <a:rPr lang="zh-CN" altLang="en-US"/>
              <a:t>作文分析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295401" y="2430780"/>
            <a:ext cx="9601196" cy="3445088"/>
          </a:xfrm>
        </p:spPr>
        <p:txBody>
          <a:bodyPr>
            <a:normAutofit/>
          </a:bodyPr>
          <a:lstStyle/>
          <a:p>
            <a:pPr algn="just"/>
            <a:r>
              <a:rPr lang="zh-CN" altLang="en-US" dirty="0"/>
              <a:t>“思考辨析能力体现了一个人的思维品质，体现了人与人之间思维水平的差异。” 中考作文试题对学生思维能力的考查，主要表现在思维的“发散性、辩证性和批判性”，“思辨性”思维往往突出内容之间的矛盾与统一。学生如果能抓住内容之间看似对立，其实彼此又有联系的关系，写作就会出现新意与精彩。</a:t>
            </a:r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作文跑题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295401" y="2430780"/>
            <a:ext cx="9601196" cy="3445088"/>
          </a:xfrm>
        </p:spPr>
        <p:txBody>
          <a:bodyPr>
            <a:normAutofit fontScale="62500" lnSpcReduction="20000"/>
          </a:bodyPr>
          <a:lstStyle/>
          <a:p>
            <a:r>
              <a:rPr lang="en-US" altLang="zh-CN" sz="3200" b="1" spc="75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zh-CN" altLang="zh-CN" sz="3200" b="1" spc="75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写作文前不审题，对作文要求理解不够深刻</a:t>
            </a:r>
            <a:endParaRPr lang="zh-CN" altLang="zh-CN" sz="320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/>
              <a:t>有的学生只看一眼作文题目，不看具体要求就开始写作文，结果因不符合要求而跑题。</a:t>
            </a:r>
          </a:p>
          <a:p>
            <a:r>
              <a:rPr lang="zh-CN" altLang="en-US"/>
              <a:t>比如：半命题作文题目为：我的</a:t>
            </a:r>
            <a:r>
              <a:rPr lang="en-US" altLang="zh-CN"/>
              <a:t>XXX</a:t>
            </a:r>
            <a:r>
              <a:rPr lang="zh-CN" altLang="en-US"/>
              <a:t>，要求以写人为主，但很多学生没有看清要求，写的是有关动物的作文，那么文章无论写多好都没用。</a:t>
            </a:r>
          </a:p>
          <a:p>
            <a:r>
              <a:rPr lang="zh-CN" altLang="en-US"/>
              <a:t>再比如：有篇作文要求写一个传统节日，传统节日即具有民族特色的节日，也就是中华民族的传统节日，可有的同学却写六一儿童节、三八妇女节、植树节。不是这些同学没有审题，而是因为他们审题不够细致从而导致作文跑题。</a:t>
            </a:r>
          </a:p>
          <a:p>
            <a:r>
              <a:rPr lang="zh-CN" altLang="en-US"/>
              <a:t>建  议：</a:t>
            </a:r>
          </a:p>
          <a:p>
            <a:r>
              <a:rPr lang="zh-CN" altLang="en-US"/>
              <a:t>审清文体。就是要明白写作文是写人，还是记事；是写景，还是状物；是日记，还是书信；是实用文，还是想像文</a:t>
            </a:r>
            <a:r>
              <a:rPr lang="en-US" altLang="zh-CN"/>
              <a:t>……</a:t>
            </a:r>
          </a:p>
          <a:p>
            <a:r>
              <a:rPr lang="zh-CN" altLang="en-US"/>
              <a:t>写人，是写一个人，还是写两个人或是写一群人；叙事，是叙述一件事，还是叙两件或叙几件事，审题时都要弄清楚。文体如果弄不清楚，作文就会跑题，也就必然导致全文失败。</a:t>
            </a:r>
          </a:p>
          <a:p>
            <a:endParaRPr lang="zh-CN" altLang="en-US"/>
          </a:p>
        </p:txBody>
      </p:sp>
    </p:spTree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NET" val="4.0.30319.42000"/>
  <p:tag name="AS_OS" val="Unix 3.10 unknown"/>
  <p:tag name="AS_RELEASE_DATE" val="2020.11.30"/>
  <p:tag name="AS_TITLE" val="Aspose.Slides for Java"/>
  <p:tag name="AS_VERSION" val="20.11"/>
</p:tagLst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环保">
  <a:themeElements>
    <a:clrScheme name="环保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Corbel">
      <a:majorFont>
        <a:latin typeface="Corbel"/>
        <a:ea typeface="Arial"/>
        <a:cs typeface="Arial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Arial"/>
        <a:cs typeface="Arial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环保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>
            <a:fillRect/>
          </a:stretch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2606</Words>
  <Application>Microsoft Office PowerPoint</Application>
  <PresentationFormat>自定义</PresentationFormat>
  <Paragraphs>86</Paragraphs>
  <Slides>16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7" baseType="lpstr">
      <vt:lpstr>环保</vt:lpstr>
      <vt:lpstr>中考作文</vt:lpstr>
      <vt:lpstr>2017年嘉兴舟山中考语文作文题</vt:lpstr>
      <vt:lpstr>2018年嘉兴舟山中考语文作文题</vt:lpstr>
      <vt:lpstr>2019嘉兴舟山中考语文作文题</vt:lpstr>
      <vt:lpstr>2020嘉兴舟山中考语文作文题</vt:lpstr>
      <vt:lpstr>命题背景</vt:lpstr>
      <vt:lpstr>2020作文分析</vt:lpstr>
      <vt:lpstr>2020作文分析</vt:lpstr>
      <vt:lpstr>作文跑题</vt:lpstr>
      <vt:lpstr>作文跑题</vt:lpstr>
      <vt:lpstr>作文跑题</vt:lpstr>
      <vt:lpstr>作文跑题</vt:lpstr>
      <vt:lpstr>作文跑题</vt:lpstr>
      <vt:lpstr>作文跑题</vt:lpstr>
      <vt:lpstr>写作建议</vt:lpstr>
      <vt:lpstr>写作建议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中考作文</dc:title>
  <dc:creator>rbm.xkw.com</dc:creator>
  <cp:lastModifiedBy>hj</cp:lastModifiedBy>
  <cp:revision>2</cp:revision>
  <cp:lastPrinted>2021-06-20T12:00:50Z</cp:lastPrinted>
  <dcterms:created xsi:type="dcterms:W3CDTF">2021-06-20T12:00:50Z</dcterms:created>
  <dcterms:modified xsi:type="dcterms:W3CDTF">2021-06-27T01:22:17Z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