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NET 20.5-->
<p:presentation xmlns:r="http://schemas.openxmlformats.org/officeDocument/2006/relationships" xmlns:a="http://schemas.openxmlformats.org/drawingml/2006/main" xmlns:p="http://schemas.openxmlformats.org/presentationml/2006/main">
  <p:sldMasterIdLst>
    <p:sldMasterId id="2147483648" r:id="rId1"/>
  </p:sldMasterIdLst>
  <p:notesMasterIdLst>
    <p:notesMasterId r:id="rId2"/>
  </p:notesMasterIdLst>
  <p:handoutMasterIdLst>
    <p:handoutMasterId r:id="rId3"/>
  </p:handoutMasterIdLst>
  <p:sldIdLst>
    <p:sldId id="2026" r:id="rId4"/>
    <p:sldId id="1938" r:id="rId5"/>
    <p:sldId id="1939" r:id="rId6"/>
    <p:sldId id="1554" r:id="rId7"/>
    <p:sldId id="1433" r:id="rId8"/>
    <p:sldId id="1578" r:id="rId9"/>
    <p:sldId id="1793" r:id="rId10"/>
    <p:sldId id="1876" r:id="rId11"/>
    <p:sldId id="1877" r:id="rId12"/>
    <p:sldId id="1878" r:id="rId13"/>
    <p:sldId id="1580" r:id="rId14"/>
    <p:sldId id="1879" r:id="rId15"/>
    <p:sldId id="1880" r:id="rId16"/>
    <p:sldId id="1798" r:id="rId17"/>
    <p:sldId id="1799" r:id="rId18"/>
    <p:sldId id="1698" r:id="rId19"/>
    <p:sldId id="1604" r:id="rId20"/>
    <p:sldId id="1881" r:id="rId21"/>
    <p:sldId id="1882" r:id="rId22"/>
    <p:sldId id="1883" r:id="rId23"/>
    <p:sldId id="1884" r:id="rId24"/>
    <p:sldId id="1885" r:id="rId25"/>
    <p:sldId id="1886" r:id="rId26"/>
    <p:sldId id="1887" r:id="rId27"/>
    <p:sldId id="1888" r:id="rId28"/>
    <p:sldId id="1889" r:id="rId29"/>
    <p:sldId id="1890" r:id="rId30"/>
    <p:sldId id="1891" r:id="rId31"/>
    <p:sldId id="1931" r:id="rId32"/>
    <p:sldId id="1892" r:id="rId33"/>
    <p:sldId id="1893" r:id="rId34"/>
    <p:sldId id="1894" r:id="rId35"/>
    <p:sldId id="1895" r:id="rId36"/>
    <p:sldId id="1896" r:id="rId37"/>
    <p:sldId id="1897" r:id="rId38"/>
    <p:sldId id="1823" r:id="rId39"/>
    <p:sldId id="1940" r:id="rId40"/>
    <p:sldId id="1581" r:id="rId41"/>
    <p:sldId id="1898" r:id="rId42"/>
    <p:sldId id="1899" r:id="rId43"/>
    <p:sldId id="1900" r:id="rId44"/>
    <p:sldId id="1583" r:id="rId45"/>
    <p:sldId id="1901" r:id="rId46"/>
    <p:sldId id="1902" r:id="rId47"/>
    <p:sldId id="1826" r:id="rId48"/>
    <p:sldId id="1903" r:id="rId49"/>
    <p:sldId id="1904" r:id="rId50"/>
    <p:sldId id="1905" r:id="rId51"/>
    <p:sldId id="1608" r:id="rId52"/>
    <p:sldId id="1906" r:id="rId53"/>
    <p:sldId id="1907" r:id="rId54"/>
    <p:sldId id="1908" r:id="rId55"/>
    <p:sldId id="1612" r:id="rId56"/>
    <p:sldId id="1909" r:id="rId57"/>
    <p:sldId id="1910" r:id="rId58"/>
    <p:sldId id="1614" r:id="rId59"/>
    <p:sldId id="1911" r:id="rId60"/>
    <p:sldId id="1912" r:id="rId61"/>
    <p:sldId id="1834" r:id="rId62"/>
    <p:sldId id="1913" r:id="rId63"/>
    <p:sldId id="1914" r:id="rId64"/>
    <p:sldId id="1837" r:id="rId65"/>
    <p:sldId id="1915" r:id="rId66"/>
    <p:sldId id="1916" r:id="rId67"/>
    <p:sldId id="1917" r:id="rId68"/>
    <p:sldId id="1918" r:id="rId69"/>
    <p:sldId id="1919" r:id="rId70"/>
    <p:sldId id="1920" r:id="rId71"/>
    <p:sldId id="1921" r:id="rId72"/>
    <p:sldId id="1845" r:id="rId73"/>
    <p:sldId id="1846" r:id="rId74"/>
    <p:sldId id="1922" r:id="rId75"/>
    <p:sldId id="1923" r:id="rId76"/>
    <p:sldId id="1849" r:id="rId77"/>
    <p:sldId id="1924" r:id="rId78"/>
    <p:sldId id="1851" r:id="rId79"/>
    <p:sldId id="1941" r:id="rId80"/>
    <p:sldId id="1561" r:id="rId81"/>
    <p:sldId id="1703" r:id="rId82"/>
    <p:sldId id="1925" r:id="rId83"/>
    <p:sldId id="1704" r:id="rId84"/>
    <p:sldId id="1854" r:id="rId85"/>
    <p:sldId id="1927" r:id="rId86"/>
    <p:sldId id="1928" r:id="rId87"/>
    <p:sldId id="1929" r:id="rId88"/>
    <p:sldId id="1930" r:id="rId89"/>
  </p:sldIdLst>
  <p:sldSz cx="12190413" cy="6859588"/>
  <p:notesSz cx="6858000" cy="9144000"/>
  <p:custDataLst>
    <p:tags r:id="rId90"/>
  </p:custDataLst>
  <p:defaultTextStyle>
    <a:defPPr>
      <a:defRPr lang="zh-CN"/>
    </a:defPPr>
    <a:lvl1pPr marL="0" algn="l" defTabSz="914400" rtl="0" eaLnBrk="1" latinLnBrk="0" hangingPunct="1">
      <a:defRPr sz="1900" kern="1200">
        <a:solidFill>
          <a:schemeClr val="tx1"/>
        </a:solidFill>
        <a:latin typeface="+mn-lt"/>
        <a:ea typeface="+mn-ea"/>
        <a:cs typeface="+mn-cs"/>
      </a:defRPr>
    </a:lvl1pPr>
    <a:lvl2pPr marL="457200" algn="l" defTabSz="914400" rtl="0" eaLnBrk="1" latinLnBrk="0" hangingPunct="1">
      <a:defRPr sz="1900" kern="1200">
        <a:solidFill>
          <a:schemeClr val="tx1"/>
        </a:solidFill>
        <a:latin typeface="+mn-lt"/>
        <a:ea typeface="+mn-ea"/>
        <a:cs typeface="+mn-cs"/>
      </a:defRPr>
    </a:lvl2pPr>
    <a:lvl3pPr marL="914400" algn="l" defTabSz="914400" rtl="0" eaLnBrk="1" latinLnBrk="0" hangingPunct="1">
      <a:defRPr sz="1900" kern="1200">
        <a:solidFill>
          <a:schemeClr val="tx1"/>
        </a:solidFill>
        <a:latin typeface="+mn-lt"/>
        <a:ea typeface="+mn-ea"/>
        <a:cs typeface="+mn-cs"/>
      </a:defRPr>
    </a:lvl3pPr>
    <a:lvl4pPr marL="1371600" algn="l" defTabSz="914400" rtl="0" eaLnBrk="1" latinLnBrk="0" hangingPunct="1">
      <a:defRPr sz="1900" kern="1200">
        <a:solidFill>
          <a:schemeClr val="tx1"/>
        </a:solidFill>
        <a:latin typeface="+mn-lt"/>
        <a:ea typeface="+mn-ea"/>
        <a:cs typeface="+mn-cs"/>
      </a:defRPr>
    </a:lvl4pPr>
    <a:lvl5pPr marL="1828800" algn="l" defTabSz="914400" rtl="0" eaLnBrk="1" latinLnBrk="0" hangingPunct="1">
      <a:defRPr sz="1900" kern="1200">
        <a:solidFill>
          <a:schemeClr val="tx1"/>
        </a:solidFill>
        <a:latin typeface="+mn-lt"/>
        <a:ea typeface="+mn-ea"/>
        <a:cs typeface="+mn-cs"/>
      </a:defRPr>
    </a:lvl5pPr>
    <a:lvl6pPr marL="2286000" algn="l" defTabSz="914400" rtl="0" eaLnBrk="1" latinLnBrk="0" hangingPunct="1">
      <a:defRPr sz="1900" kern="1200">
        <a:solidFill>
          <a:schemeClr val="tx1"/>
        </a:solidFill>
        <a:latin typeface="+mn-lt"/>
        <a:ea typeface="+mn-ea"/>
        <a:cs typeface="+mn-cs"/>
      </a:defRPr>
    </a:lvl6pPr>
    <a:lvl7pPr marL="2743200" algn="l" defTabSz="914400" rtl="0" eaLnBrk="1" latinLnBrk="0" hangingPunct="1">
      <a:defRPr sz="1900" kern="1200">
        <a:solidFill>
          <a:schemeClr val="tx1"/>
        </a:solidFill>
        <a:latin typeface="+mn-lt"/>
        <a:ea typeface="+mn-ea"/>
        <a:cs typeface="+mn-cs"/>
      </a:defRPr>
    </a:lvl7pPr>
    <a:lvl8pPr marL="3200400" algn="l" defTabSz="914400" rtl="0" eaLnBrk="1" latinLnBrk="0" hangingPunct="1">
      <a:defRPr sz="1900" kern="1200">
        <a:solidFill>
          <a:schemeClr val="tx1"/>
        </a:solidFill>
        <a:latin typeface="+mn-lt"/>
        <a:ea typeface="+mn-ea"/>
        <a:cs typeface="+mn-cs"/>
      </a:defRPr>
    </a:lvl8pPr>
    <a:lvl9pPr marL="3657600" algn="l" defTabSz="914400" rtl="0" eaLnBrk="1" latinLnBrk="0" hangingPunct="1">
      <a:defRPr sz="19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3">
          <p15:clr>
            <a:srgbClr val="A4A3A4"/>
          </p15:clr>
        </p15:guide>
        <p15:guide id="2" pos="2615">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2154" autoAdjust="0"/>
    <p:restoredTop sz="98709" autoAdjust="0"/>
  </p:normalViewPr>
  <p:slideViewPr>
    <p:cSldViewPr>
      <p:cViewPr varScale="1">
        <p:scale>
          <a:sx n="78" d="100"/>
          <a:sy n="78" d="100"/>
        </p:scale>
        <p:origin x="756" y="54"/>
      </p:cViewPr>
      <p:guideLst>
        <p:guide orient="horz" pos="2163"/>
        <p:guide pos="2615"/>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p:cViewPr varScale="1">
        <p:scale>
          <a:sx n="86" d="100"/>
          <a:sy n="86" d="100"/>
        </p:scale>
        <p:origin x="2664" y="54"/>
      </p:cViewPr>
      <p:guideLst/>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7.xml" /><Relationship Id="rId11" Type="http://schemas.openxmlformats.org/officeDocument/2006/relationships/slide" Target="slides/slide8.xml" /><Relationship Id="rId12" Type="http://schemas.openxmlformats.org/officeDocument/2006/relationships/slide" Target="slides/slide9.xml" /><Relationship Id="rId13" Type="http://schemas.openxmlformats.org/officeDocument/2006/relationships/slide" Target="slides/slide10.xml" /><Relationship Id="rId14" Type="http://schemas.openxmlformats.org/officeDocument/2006/relationships/slide" Target="slides/slide11.xml" /><Relationship Id="rId15" Type="http://schemas.openxmlformats.org/officeDocument/2006/relationships/slide" Target="slides/slide12.xml" /><Relationship Id="rId16" Type="http://schemas.openxmlformats.org/officeDocument/2006/relationships/slide" Target="slides/slide13.xml" /><Relationship Id="rId17" Type="http://schemas.openxmlformats.org/officeDocument/2006/relationships/slide" Target="slides/slide14.xml" /><Relationship Id="rId18" Type="http://schemas.openxmlformats.org/officeDocument/2006/relationships/slide" Target="slides/slide15.xml" /><Relationship Id="rId19" Type="http://schemas.openxmlformats.org/officeDocument/2006/relationships/slide" Target="slides/slide16.xml" /><Relationship Id="rId2" Type="http://schemas.openxmlformats.org/officeDocument/2006/relationships/notesMaster" Target="notesMasters/notesMaster1.xml" /><Relationship Id="rId20" Type="http://schemas.openxmlformats.org/officeDocument/2006/relationships/slide" Target="slides/slide17.xml" /><Relationship Id="rId21" Type="http://schemas.openxmlformats.org/officeDocument/2006/relationships/slide" Target="slides/slide18.xml" /><Relationship Id="rId22" Type="http://schemas.openxmlformats.org/officeDocument/2006/relationships/slide" Target="slides/slide19.xml" /><Relationship Id="rId23" Type="http://schemas.openxmlformats.org/officeDocument/2006/relationships/slide" Target="slides/slide20.xml" /><Relationship Id="rId24" Type="http://schemas.openxmlformats.org/officeDocument/2006/relationships/slide" Target="slides/slide21.xml" /><Relationship Id="rId25" Type="http://schemas.openxmlformats.org/officeDocument/2006/relationships/slide" Target="slides/slide22.xml" /><Relationship Id="rId26" Type="http://schemas.openxmlformats.org/officeDocument/2006/relationships/slide" Target="slides/slide23.xml" /><Relationship Id="rId27" Type="http://schemas.openxmlformats.org/officeDocument/2006/relationships/slide" Target="slides/slide24.xml" /><Relationship Id="rId28" Type="http://schemas.openxmlformats.org/officeDocument/2006/relationships/slide" Target="slides/slide25.xml" /><Relationship Id="rId29" Type="http://schemas.openxmlformats.org/officeDocument/2006/relationships/slide" Target="slides/slide26.xml" /><Relationship Id="rId3" Type="http://schemas.openxmlformats.org/officeDocument/2006/relationships/handoutMaster" Target="handoutMasters/handoutMaster1.xml" /><Relationship Id="rId30" Type="http://schemas.openxmlformats.org/officeDocument/2006/relationships/slide" Target="slides/slide27.xml" /><Relationship Id="rId31" Type="http://schemas.openxmlformats.org/officeDocument/2006/relationships/slide" Target="slides/slide28.xml" /><Relationship Id="rId32" Type="http://schemas.openxmlformats.org/officeDocument/2006/relationships/slide" Target="slides/slide29.xml" /><Relationship Id="rId33" Type="http://schemas.openxmlformats.org/officeDocument/2006/relationships/slide" Target="slides/slide30.xml" /><Relationship Id="rId34" Type="http://schemas.openxmlformats.org/officeDocument/2006/relationships/slide" Target="slides/slide31.xml" /><Relationship Id="rId35" Type="http://schemas.openxmlformats.org/officeDocument/2006/relationships/slide" Target="slides/slide32.xml" /><Relationship Id="rId36" Type="http://schemas.openxmlformats.org/officeDocument/2006/relationships/slide" Target="slides/slide33.xml" /><Relationship Id="rId37" Type="http://schemas.openxmlformats.org/officeDocument/2006/relationships/slide" Target="slides/slide34.xml" /><Relationship Id="rId38" Type="http://schemas.openxmlformats.org/officeDocument/2006/relationships/slide" Target="slides/slide35.xml" /><Relationship Id="rId39" Type="http://schemas.openxmlformats.org/officeDocument/2006/relationships/slide" Target="slides/slide36.xml" /><Relationship Id="rId4" Type="http://schemas.openxmlformats.org/officeDocument/2006/relationships/slide" Target="slides/slide1.xml" /><Relationship Id="rId40" Type="http://schemas.openxmlformats.org/officeDocument/2006/relationships/slide" Target="slides/slide37.xml" /><Relationship Id="rId41" Type="http://schemas.openxmlformats.org/officeDocument/2006/relationships/slide" Target="slides/slide38.xml" /><Relationship Id="rId42" Type="http://schemas.openxmlformats.org/officeDocument/2006/relationships/slide" Target="slides/slide39.xml" /><Relationship Id="rId43" Type="http://schemas.openxmlformats.org/officeDocument/2006/relationships/slide" Target="slides/slide40.xml" /><Relationship Id="rId44" Type="http://schemas.openxmlformats.org/officeDocument/2006/relationships/slide" Target="slides/slide41.xml" /><Relationship Id="rId45" Type="http://schemas.openxmlformats.org/officeDocument/2006/relationships/slide" Target="slides/slide42.xml" /><Relationship Id="rId46" Type="http://schemas.openxmlformats.org/officeDocument/2006/relationships/slide" Target="slides/slide43.xml" /><Relationship Id="rId47" Type="http://schemas.openxmlformats.org/officeDocument/2006/relationships/slide" Target="slides/slide44.xml" /><Relationship Id="rId48" Type="http://schemas.openxmlformats.org/officeDocument/2006/relationships/slide" Target="slides/slide45.xml" /><Relationship Id="rId49" Type="http://schemas.openxmlformats.org/officeDocument/2006/relationships/slide" Target="slides/slide46.xml" /><Relationship Id="rId5" Type="http://schemas.openxmlformats.org/officeDocument/2006/relationships/slide" Target="slides/slide2.xml" /><Relationship Id="rId50" Type="http://schemas.openxmlformats.org/officeDocument/2006/relationships/slide" Target="slides/slide47.xml" /><Relationship Id="rId51" Type="http://schemas.openxmlformats.org/officeDocument/2006/relationships/slide" Target="slides/slide48.xml" /><Relationship Id="rId52" Type="http://schemas.openxmlformats.org/officeDocument/2006/relationships/slide" Target="slides/slide49.xml" /><Relationship Id="rId53" Type="http://schemas.openxmlformats.org/officeDocument/2006/relationships/slide" Target="slides/slide50.xml" /><Relationship Id="rId54" Type="http://schemas.openxmlformats.org/officeDocument/2006/relationships/slide" Target="slides/slide51.xml" /><Relationship Id="rId55" Type="http://schemas.openxmlformats.org/officeDocument/2006/relationships/slide" Target="slides/slide52.xml" /><Relationship Id="rId56" Type="http://schemas.openxmlformats.org/officeDocument/2006/relationships/slide" Target="slides/slide53.xml" /><Relationship Id="rId57" Type="http://schemas.openxmlformats.org/officeDocument/2006/relationships/slide" Target="slides/slide54.xml" /><Relationship Id="rId58" Type="http://schemas.openxmlformats.org/officeDocument/2006/relationships/slide" Target="slides/slide55.xml" /><Relationship Id="rId59" Type="http://schemas.openxmlformats.org/officeDocument/2006/relationships/slide" Target="slides/slide56.xml" /><Relationship Id="rId6" Type="http://schemas.openxmlformats.org/officeDocument/2006/relationships/slide" Target="slides/slide3.xml" /><Relationship Id="rId60" Type="http://schemas.openxmlformats.org/officeDocument/2006/relationships/slide" Target="slides/slide57.xml" /><Relationship Id="rId61" Type="http://schemas.openxmlformats.org/officeDocument/2006/relationships/slide" Target="slides/slide58.xml" /><Relationship Id="rId62" Type="http://schemas.openxmlformats.org/officeDocument/2006/relationships/slide" Target="slides/slide59.xml" /><Relationship Id="rId63" Type="http://schemas.openxmlformats.org/officeDocument/2006/relationships/slide" Target="slides/slide60.xml" /><Relationship Id="rId64" Type="http://schemas.openxmlformats.org/officeDocument/2006/relationships/slide" Target="slides/slide61.xml" /><Relationship Id="rId65" Type="http://schemas.openxmlformats.org/officeDocument/2006/relationships/slide" Target="slides/slide62.xml" /><Relationship Id="rId66" Type="http://schemas.openxmlformats.org/officeDocument/2006/relationships/slide" Target="slides/slide63.xml" /><Relationship Id="rId67" Type="http://schemas.openxmlformats.org/officeDocument/2006/relationships/slide" Target="slides/slide64.xml" /><Relationship Id="rId68" Type="http://schemas.openxmlformats.org/officeDocument/2006/relationships/slide" Target="slides/slide65.xml" /><Relationship Id="rId69" Type="http://schemas.openxmlformats.org/officeDocument/2006/relationships/slide" Target="slides/slide66.xml" /><Relationship Id="rId7" Type="http://schemas.openxmlformats.org/officeDocument/2006/relationships/slide" Target="slides/slide4.xml" /><Relationship Id="rId70" Type="http://schemas.openxmlformats.org/officeDocument/2006/relationships/slide" Target="slides/slide67.xml" /><Relationship Id="rId71" Type="http://schemas.openxmlformats.org/officeDocument/2006/relationships/slide" Target="slides/slide68.xml" /><Relationship Id="rId72" Type="http://schemas.openxmlformats.org/officeDocument/2006/relationships/slide" Target="slides/slide69.xml" /><Relationship Id="rId73" Type="http://schemas.openxmlformats.org/officeDocument/2006/relationships/slide" Target="slides/slide70.xml" /><Relationship Id="rId74" Type="http://schemas.openxmlformats.org/officeDocument/2006/relationships/slide" Target="slides/slide71.xml" /><Relationship Id="rId75" Type="http://schemas.openxmlformats.org/officeDocument/2006/relationships/slide" Target="slides/slide72.xml" /><Relationship Id="rId76" Type="http://schemas.openxmlformats.org/officeDocument/2006/relationships/slide" Target="slides/slide73.xml" /><Relationship Id="rId77" Type="http://schemas.openxmlformats.org/officeDocument/2006/relationships/slide" Target="slides/slide74.xml" /><Relationship Id="rId78" Type="http://schemas.openxmlformats.org/officeDocument/2006/relationships/slide" Target="slides/slide75.xml" /><Relationship Id="rId79" Type="http://schemas.openxmlformats.org/officeDocument/2006/relationships/slide" Target="slides/slide76.xml" /><Relationship Id="rId8" Type="http://schemas.openxmlformats.org/officeDocument/2006/relationships/slide" Target="slides/slide5.xml" /><Relationship Id="rId80" Type="http://schemas.openxmlformats.org/officeDocument/2006/relationships/slide" Target="slides/slide77.xml" /><Relationship Id="rId81" Type="http://schemas.openxmlformats.org/officeDocument/2006/relationships/slide" Target="slides/slide78.xml" /><Relationship Id="rId82" Type="http://schemas.openxmlformats.org/officeDocument/2006/relationships/slide" Target="slides/slide79.xml" /><Relationship Id="rId83" Type="http://schemas.openxmlformats.org/officeDocument/2006/relationships/slide" Target="slides/slide80.xml" /><Relationship Id="rId84" Type="http://schemas.openxmlformats.org/officeDocument/2006/relationships/slide" Target="slides/slide81.xml" /><Relationship Id="rId85" Type="http://schemas.openxmlformats.org/officeDocument/2006/relationships/slide" Target="slides/slide82.xml" /><Relationship Id="rId86" Type="http://schemas.openxmlformats.org/officeDocument/2006/relationships/slide" Target="slides/slide83.xml" /><Relationship Id="rId87" Type="http://schemas.openxmlformats.org/officeDocument/2006/relationships/slide" Target="slides/slide84.xml" /><Relationship Id="rId88" Type="http://schemas.openxmlformats.org/officeDocument/2006/relationships/slide" Target="slides/slide85.xml" /><Relationship Id="rId89" Type="http://schemas.openxmlformats.org/officeDocument/2006/relationships/slide" Target="slides/slide86.xml" /><Relationship Id="rId9" Type="http://schemas.openxmlformats.org/officeDocument/2006/relationships/slide" Target="slides/slide6.xml" /><Relationship Id="rId90" Type="http://schemas.openxmlformats.org/officeDocument/2006/relationships/tags" Target="tags/tag4.xml" /><Relationship Id="rId91" Type="http://schemas.openxmlformats.org/officeDocument/2006/relationships/presProps" Target="presProps.xml" /><Relationship Id="rId92" Type="http://schemas.openxmlformats.org/officeDocument/2006/relationships/viewProps" Target="viewProps.xml" /><Relationship Id="rId93" Type="http://schemas.openxmlformats.org/officeDocument/2006/relationships/theme" Target="theme/theme1.xml" /><Relationship Id="rId94" Type="http://schemas.openxmlformats.org/officeDocument/2006/relationships/tableStyles" Target="tableStyles.xml" /></Relationships>
</file>

<file path=ppt/handoutMasters/_rels/handoutMaster1.xml.rels>&#65279;<?xml version="1.0" encoding="utf-8" standalone="yes"?><Relationships xmlns="http://schemas.openxmlformats.org/package/2006/relationships"><Relationship Id="rId1" Type="http://schemas.openxmlformats.org/officeDocument/2006/relationships/theme" Target="../theme/theme3.xml" /></Relationships>
</file>

<file path=ppt/handoutMasters/handoutMaster1.xml><?xml version="1.0" encoding="utf-8"?>
<p:handout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26728471-BB8A-4FDA-85B9-BA71341952F4}" type="datetimeFigureOut">
              <a:rPr lang="zh-CN" altLang="en-US" smtClean="0"/>
              <a:t>2020/9/10</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A46AAE0F-E4A3-4B83-8DE6-9374B982384E}" type="slidenum">
              <a:rPr lang="zh-CN" altLang="en-US" smtClean="0"/>
              <a:t>‹#›</a:t>
            </a:fld>
            <a:endParaRPr lang="zh-CN" altLang="en-US"/>
          </a:p>
        </p:txBody>
      </p:sp>
    </p:spTree>
    <p:extLst>
      <p:ext uri="{BB962C8B-B14F-4D97-AF65-F5344CB8AC3E}">
        <p14:creationId xmlns:p14="http://schemas.microsoft.com/office/powerpoint/2010/main" val="929499341"/>
      </p:ext>
    </p:extLst>
  </p:cSld>
  <p:clrMap bg1="lt1" tx1="dk1" bg2="lt2" tx2="dk2" accent1="accent1" accent2="accent2" accent3="accent3" accent4="accent4" accent5="accent5" accent6="accent6" hlink="hlink" folHlink="folHlink"/>
</p:handoutMaster>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DA84124-CDD9-49F2-BF2B-46328A7A501A}" type="datetimeFigureOut">
              <a:rPr lang="zh-CN" altLang="en-US" smtClean="0"/>
              <a:t>2020/9/10</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4704987-94A8-4214-B387-FD5AF34F4912}" type="slidenum">
              <a:rPr lang="zh-CN" altLang="en-US" smtClean="0"/>
              <a:t>‹#›</a:t>
            </a:fld>
            <a:endParaRPr lang="zh-CN" altLang="en-US"/>
          </a:p>
        </p:txBody>
      </p:sp>
    </p:spTree>
    <p:extLst>
      <p:ext uri="{BB962C8B-B14F-4D97-AF65-F5344CB8AC3E}">
        <p14:creationId xmlns:p14="http://schemas.microsoft.com/office/powerpoint/2010/main" val="2584721628"/>
      </p:ext>
    </p:extLst>
  </p:cSld>
  <p:clrMap bg1="lt1" tx1="dk1" bg2="lt2" tx2="dk2" accent1="accent1" accent2="accent2" accent3="accent3" accent4="accent4" accent5="accent5" accent6="accent6" hlink="hlink" folHlink="folHlink"/>
  <p:notesStyle>
    <a:lvl1pPr marL="0" algn="l" defTabSz="1219200" rtl="0" eaLnBrk="1" latinLnBrk="0" hangingPunct="1">
      <a:defRPr sz="1600" kern="1200">
        <a:solidFill>
          <a:schemeClr val="tx1"/>
        </a:solidFill>
        <a:latin typeface="+mn-lt"/>
        <a:ea typeface="+mn-ea"/>
        <a:cs typeface="+mn-cs"/>
      </a:defRPr>
    </a:lvl1pPr>
    <a:lvl2pPr marL="609600" algn="l" defTabSz="1219200" rtl="0" eaLnBrk="1" latinLnBrk="0" hangingPunct="1">
      <a:defRPr sz="1600" kern="1200">
        <a:solidFill>
          <a:schemeClr val="tx1"/>
        </a:solidFill>
        <a:latin typeface="+mn-lt"/>
        <a:ea typeface="+mn-ea"/>
        <a:cs typeface="+mn-cs"/>
      </a:defRPr>
    </a:lvl2pPr>
    <a:lvl3pPr marL="1219200" algn="l" defTabSz="1219200" rtl="0" eaLnBrk="1" latinLnBrk="0" hangingPunct="1">
      <a:defRPr sz="1600" kern="1200">
        <a:solidFill>
          <a:schemeClr val="tx1"/>
        </a:solidFill>
        <a:latin typeface="+mn-lt"/>
        <a:ea typeface="+mn-ea"/>
        <a:cs typeface="+mn-cs"/>
      </a:defRPr>
    </a:lvl3pPr>
    <a:lvl4pPr marL="1828800" algn="l" defTabSz="1219200" rtl="0" eaLnBrk="1" latinLnBrk="0" hangingPunct="1">
      <a:defRPr sz="1600" kern="1200">
        <a:solidFill>
          <a:schemeClr val="tx1"/>
        </a:solidFill>
        <a:latin typeface="+mn-lt"/>
        <a:ea typeface="+mn-ea"/>
        <a:cs typeface="+mn-cs"/>
      </a:defRPr>
    </a:lvl4pPr>
    <a:lvl5pPr marL="2438400" algn="l" defTabSz="1219200" rtl="0" eaLnBrk="1" latinLnBrk="0" hangingPunct="1">
      <a:defRPr sz="1600" kern="1200">
        <a:solidFill>
          <a:schemeClr val="tx1"/>
        </a:solidFill>
        <a:latin typeface="+mn-lt"/>
        <a:ea typeface="+mn-ea"/>
        <a:cs typeface="+mn-cs"/>
      </a:defRPr>
    </a:lvl5pPr>
    <a:lvl6pPr marL="3048000" algn="l" defTabSz="1219200" rtl="0" eaLnBrk="1" latinLnBrk="0" hangingPunct="1">
      <a:defRPr sz="1600" kern="1200">
        <a:solidFill>
          <a:schemeClr val="tx1"/>
        </a:solidFill>
        <a:latin typeface="+mn-lt"/>
        <a:ea typeface="+mn-ea"/>
        <a:cs typeface="+mn-cs"/>
      </a:defRPr>
    </a:lvl6pPr>
    <a:lvl7pPr marL="3657600" algn="l" defTabSz="1219200" rtl="0" eaLnBrk="1" latinLnBrk="0" hangingPunct="1">
      <a:defRPr sz="1600" kern="1200">
        <a:solidFill>
          <a:schemeClr val="tx1"/>
        </a:solidFill>
        <a:latin typeface="+mn-lt"/>
        <a:ea typeface="+mn-ea"/>
        <a:cs typeface="+mn-cs"/>
      </a:defRPr>
    </a:lvl7pPr>
    <a:lvl8pPr marL="4267200" algn="l" defTabSz="1219200" rtl="0" eaLnBrk="1" latinLnBrk="0" hangingPunct="1">
      <a:defRPr sz="1600" kern="1200">
        <a:solidFill>
          <a:schemeClr val="tx1"/>
        </a:solidFill>
        <a:latin typeface="+mn-lt"/>
        <a:ea typeface="+mn-ea"/>
        <a:cs typeface="+mn-cs"/>
      </a:defRPr>
    </a:lvl8pPr>
    <a:lvl9pPr marL="4876800" algn="l" defTabSz="1219200" rtl="0" eaLnBrk="1" latinLnBrk="0" hangingPunct="1">
      <a:defRPr sz="16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5.xml" /><Relationship Id="rId2" Type="http://schemas.openxmlformats.org/officeDocument/2006/relationships/notesMaster" Target="../notesMasters/notesMaster1.xml" /></Relationships>
</file>

<file path=ppt/notesSlides/_rels/notesSlide10.xml.rels>&#65279;<?xml version="1.0" encoding="utf-8" standalone="yes"?><Relationships xmlns="http://schemas.openxmlformats.org/package/2006/relationships"><Relationship Id="rId1" Type="http://schemas.openxmlformats.org/officeDocument/2006/relationships/slide" Target="../slides/slide81.xml" /><Relationship Id="rId2" Type="http://schemas.openxmlformats.org/officeDocument/2006/relationships/notesMaster" Target="../notesMasters/notesMaster1.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6.xml" /><Relationship Id="rId2" Type="http://schemas.openxmlformats.org/officeDocument/2006/relationships/notesMaster" Target="../notesMasters/notesMaster1.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7.xml" /><Relationship Id="rId2" Type="http://schemas.openxmlformats.org/officeDocument/2006/relationships/notesMaster" Target="../notesMasters/notesMaster1.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11.xml" /><Relationship Id="rId2" Type="http://schemas.openxmlformats.org/officeDocument/2006/relationships/notesMaster" Target="../notesMasters/notesMaster1.xml" /></Relationships>
</file>

<file path=ppt/notesSlides/_rels/notesSlide5.xml.rels>&#65279;<?xml version="1.0" encoding="utf-8" standalone="yes"?><Relationships xmlns="http://schemas.openxmlformats.org/package/2006/relationships"><Relationship Id="rId1" Type="http://schemas.openxmlformats.org/officeDocument/2006/relationships/slide" Target="../slides/slide15.xml" /><Relationship Id="rId2" Type="http://schemas.openxmlformats.org/officeDocument/2006/relationships/notesMaster" Target="../notesMasters/notesMaster1.xml" /></Relationships>
</file>

<file path=ppt/notesSlides/_rels/notesSlide6.xml.rels>&#65279;<?xml version="1.0" encoding="utf-8" standalone="yes"?><Relationships xmlns="http://schemas.openxmlformats.org/package/2006/relationships"><Relationship Id="rId1" Type="http://schemas.openxmlformats.org/officeDocument/2006/relationships/slide" Target="../slides/slide16.xml" /><Relationship Id="rId2" Type="http://schemas.openxmlformats.org/officeDocument/2006/relationships/notesMaster" Target="../notesMasters/notesMaster1.xml" /></Relationships>
</file>

<file path=ppt/notesSlides/_rels/notesSlide7.xml.rels>&#65279;<?xml version="1.0" encoding="utf-8" standalone="yes"?><Relationships xmlns="http://schemas.openxmlformats.org/package/2006/relationships"><Relationship Id="rId1" Type="http://schemas.openxmlformats.org/officeDocument/2006/relationships/slide" Target="../slides/slide38.xml" /><Relationship Id="rId2" Type="http://schemas.openxmlformats.org/officeDocument/2006/relationships/notesMaster" Target="../notesMasters/notesMaster1.xml" /></Relationships>
</file>

<file path=ppt/notesSlides/_rels/notesSlide8.xml.rels>&#65279;<?xml version="1.0" encoding="utf-8" standalone="yes"?><Relationships xmlns="http://schemas.openxmlformats.org/package/2006/relationships"><Relationship Id="rId1" Type="http://schemas.openxmlformats.org/officeDocument/2006/relationships/slide" Target="../slides/slide78.xml" /><Relationship Id="rId2" Type="http://schemas.openxmlformats.org/officeDocument/2006/relationships/notesMaster" Target="../notesMasters/notesMaster1.xml" /></Relationships>
</file>

<file path=ppt/notesSlides/_rels/notesSlide9.xml.rels>&#65279;<?xml version="1.0" encoding="utf-8" standalone="yes"?><Relationships xmlns="http://schemas.openxmlformats.org/package/2006/relationships"><Relationship Id="rId1" Type="http://schemas.openxmlformats.org/officeDocument/2006/relationships/slide" Target="../slides/slide79.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042E99-1137-4561-A7D8-F8C66E7E56D2}" type="slidenum">
              <a:rPr lang="zh-CN" altLang="en-US" smtClean="0">
                <a:solidFill>
                  <a:prstClr val="black"/>
                </a:solidFill>
              </a:rPr>
              <a:t>5</a:t>
            </a:fld>
            <a:endParaRPr lang="zh-CN" altLang="en-US">
              <a:solidFill>
                <a:prstClr val="black"/>
              </a:solidFill>
            </a:endParaRPr>
          </a:p>
        </p:txBody>
      </p:sp>
    </p:spTree>
    <p:extLst>
      <p:ext uri="{BB962C8B-B14F-4D97-AF65-F5344CB8AC3E}">
        <p14:creationId xmlns:p14="http://schemas.microsoft.com/office/powerpoint/2010/main" val="1910171980"/>
      </p:ext>
    </p:extLst>
  </p:cSld>
  <p:clrMapOvr>
    <a:masterClrMapping/>
  </p:clrMapOvr>
</p:notes>
</file>

<file path=ppt/notesSlides/notesSlide10.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F37086-15D0-443D-AF17-A3F21825C045}" type="slidenum">
              <a:rPr lang="zh-CN" altLang="en-US" smtClean="0"/>
              <a:t>81</a:t>
            </a:fld>
            <a:endParaRPr lang="zh-CN" altLang="en-US"/>
          </a:p>
        </p:txBody>
      </p:sp>
    </p:spTree>
    <p:extLst>
      <p:ext uri="{BB962C8B-B14F-4D97-AF65-F5344CB8AC3E}">
        <p14:creationId xmlns:p14="http://schemas.microsoft.com/office/powerpoint/2010/main" val="3689795840"/>
      </p:ext>
    </p:extLst>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F37086-15D0-443D-AF17-A3F21825C045}" type="slidenum">
              <a:rPr lang="zh-CN" altLang="en-US" smtClean="0"/>
              <a:t>6</a:t>
            </a:fld>
            <a:endParaRPr lang="zh-CN" altLang="en-US"/>
          </a:p>
        </p:txBody>
      </p:sp>
    </p:spTree>
    <p:extLst>
      <p:ext uri="{BB962C8B-B14F-4D97-AF65-F5344CB8AC3E}">
        <p14:creationId xmlns:p14="http://schemas.microsoft.com/office/powerpoint/2010/main" val="766054410"/>
      </p:ext>
    </p:extLst>
  </p:cSld>
  <p:clrMapOvr>
    <a:masterClrMapping/>
  </p:clrMapOvr>
</p:notes>
</file>

<file path=ppt/notesSlides/notesSlide3.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F37086-15D0-443D-AF17-A3F21825C045}" type="slidenum">
              <a:rPr lang="zh-CN" altLang="en-US" smtClean="0"/>
              <a:t>7</a:t>
            </a:fld>
            <a:endParaRPr lang="zh-CN" altLang="en-US"/>
          </a:p>
        </p:txBody>
      </p:sp>
    </p:spTree>
    <p:extLst>
      <p:ext uri="{BB962C8B-B14F-4D97-AF65-F5344CB8AC3E}">
        <p14:creationId xmlns:p14="http://schemas.microsoft.com/office/powerpoint/2010/main" val="3190454307"/>
      </p:ext>
    </p:extLst>
  </p:cSld>
  <p:clrMapOvr>
    <a:masterClrMapping/>
  </p:clrMapOvr>
</p:notes>
</file>

<file path=ppt/notesSlides/notesSlide4.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F37086-15D0-443D-AF17-A3F21825C045}" type="slidenum">
              <a:rPr lang="zh-CN" altLang="en-US" smtClean="0"/>
              <a:t>11</a:t>
            </a:fld>
            <a:endParaRPr lang="zh-CN" altLang="en-US"/>
          </a:p>
        </p:txBody>
      </p:sp>
    </p:spTree>
    <p:extLst>
      <p:ext uri="{BB962C8B-B14F-4D97-AF65-F5344CB8AC3E}">
        <p14:creationId xmlns:p14="http://schemas.microsoft.com/office/powerpoint/2010/main" val="2131212042"/>
      </p:ext>
    </p:extLst>
  </p:cSld>
  <p:clrMapOvr>
    <a:masterClrMapping/>
  </p:clrMapOvr>
</p:notes>
</file>

<file path=ppt/notesSlides/notesSlide5.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F37086-15D0-443D-AF17-A3F21825C045}" type="slidenum">
              <a:rPr lang="zh-CN" altLang="en-US" smtClean="0"/>
              <a:t>15</a:t>
            </a:fld>
            <a:endParaRPr lang="zh-CN" altLang="en-US"/>
          </a:p>
        </p:txBody>
      </p:sp>
    </p:spTree>
    <p:extLst>
      <p:ext uri="{BB962C8B-B14F-4D97-AF65-F5344CB8AC3E}">
        <p14:creationId xmlns:p14="http://schemas.microsoft.com/office/powerpoint/2010/main" val="409293412"/>
      </p:ext>
    </p:extLst>
  </p:cSld>
  <p:clrMapOvr>
    <a:masterClrMapping/>
  </p:clrMapOvr>
</p:notes>
</file>

<file path=ppt/notesSlides/notesSlide6.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F37086-15D0-443D-AF17-A3F21825C045}" type="slidenum">
              <a:rPr lang="zh-CN" altLang="en-US" smtClean="0"/>
              <a:t>16</a:t>
            </a:fld>
            <a:endParaRPr lang="zh-CN" altLang="en-US"/>
          </a:p>
        </p:txBody>
      </p:sp>
    </p:spTree>
    <p:extLst>
      <p:ext uri="{BB962C8B-B14F-4D97-AF65-F5344CB8AC3E}">
        <p14:creationId xmlns:p14="http://schemas.microsoft.com/office/powerpoint/2010/main" val="553975605"/>
      </p:ext>
    </p:extLst>
  </p:cSld>
  <p:clrMapOvr>
    <a:masterClrMapping/>
  </p:clrMapOvr>
</p:notes>
</file>

<file path=ppt/notesSlides/notesSlide7.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F37086-15D0-443D-AF17-A3F21825C045}" type="slidenum">
              <a:rPr lang="zh-CN" altLang="en-US" smtClean="0"/>
              <a:t>38</a:t>
            </a:fld>
            <a:endParaRPr lang="zh-CN" altLang="en-US"/>
          </a:p>
        </p:txBody>
      </p:sp>
    </p:spTree>
    <p:extLst>
      <p:ext uri="{BB962C8B-B14F-4D97-AF65-F5344CB8AC3E}">
        <p14:creationId xmlns:p14="http://schemas.microsoft.com/office/powerpoint/2010/main" val="438045452"/>
      </p:ext>
    </p:extLst>
  </p:cSld>
  <p:clrMapOvr>
    <a:masterClrMapping/>
  </p:clrMapOvr>
</p:notes>
</file>

<file path=ppt/notesSlides/notesSlide8.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F37086-15D0-443D-AF17-A3F21825C045}" type="slidenum">
              <a:rPr lang="zh-CN" altLang="en-US" smtClean="0"/>
              <a:t>78</a:t>
            </a:fld>
            <a:endParaRPr lang="zh-CN" altLang="en-US"/>
          </a:p>
        </p:txBody>
      </p:sp>
    </p:spTree>
    <p:extLst>
      <p:ext uri="{BB962C8B-B14F-4D97-AF65-F5344CB8AC3E}">
        <p14:creationId xmlns:p14="http://schemas.microsoft.com/office/powerpoint/2010/main" val="1495835209"/>
      </p:ext>
    </p:extLst>
  </p:cSld>
  <p:clrMapOvr>
    <a:masterClrMapping/>
  </p:clrMapOvr>
</p:notes>
</file>

<file path=ppt/notesSlides/notesSlide9.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F37086-15D0-443D-AF17-A3F21825C045}" type="slidenum">
              <a:rPr lang="zh-CN" altLang="en-US" smtClean="0"/>
              <a:t>79</a:t>
            </a:fld>
            <a:endParaRPr lang="zh-CN" altLang="en-US"/>
          </a:p>
        </p:txBody>
      </p:sp>
    </p:spTree>
    <p:extLst>
      <p:ext uri="{BB962C8B-B14F-4D97-AF65-F5344CB8AC3E}">
        <p14:creationId xmlns:p14="http://schemas.microsoft.com/office/powerpoint/2010/main" val="3473041037"/>
      </p:ext>
    </p:extLst>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userDrawn="1">
  <p:cSld name="1_两栏内容">
    <p:spTree>
      <p:nvGrpSpPr>
        <p:cNvPr id="1" name=""/>
        <p:cNvGrpSpPr/>
        <p:nvPr/>
      </p:nvGrpSpPr>
      <p:grpSpPr>
        <a:xfrm>
          <a:off x="0" y="0"/>
          <a:ext cx="0" cy="0"/>
        </a:xfrm>
      </p:grpSpPr>
      <p:sp>
        <p:nvSpPr>
          <p:cNvPr id="3" name="矩形 2"/>
          <p:cNvSpPr/>
          <p:nvPr userDrawn="1"/>
        </p:nvSpPr>
        <p:spPr>
          <a:xfrm>
            <a:off x="-1587" y="1588"/>
            <a:ext cx="12192000" cy="6858000"/>
          </a:xfrm>
          <a:prstGeom prst="rect">
            <a:avLst/>
          </a:prstGeom>
          <a:blipFill>
            <a:blip r:embed="rId1">
              <a:alphaModFix amt="42000"/>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_内容与标题">
    <p:spTree>
      <p:nvGrpSpPr>
        <p:cNvPr id="1" name=""/>
        <p:cNvGrpSpPr/>
        <p:nvPr/>
      </p:nvGrpSpPr>
      <p:grpSpPr>
        <a:xfrm>
          <a:off x="0" y="0"/>
          <a:ext cx="0" cy="0"/>
        </a:xfrm>
      </p:grpSpPr>
      <p:sp>
        <p:nvSpPr>
          <p:cNvPr id="8" name="矩形 7"/>
          <p:cNvSpPr/>
          <p:nvPr userDrawn="1"/>
        </p:nvSpPr>
        <p:spPr>
          <a:xfrm>
            <a:off x="1" y="2997746"/>
            <a:ext cx="12188826" cy="3863430"/>
          </a:xfrm>
          <a:prstGeom prst="rect">
            <a:avLst/>
          </a:prstGeom>
          <a:solidFill>
            <a:schemeClr val="accent5">
              <a:lumMod val="40000"/>
              <a:lumOff val="60000"/>
              <a:alpha val="33725"/>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900"/>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9_内容与标题">
    <p:spTree>
      <p:nvGrpSpPr>
        <p:cNvPr id="1" name=""/>
        <p:cNvGrpSpPr/>
        <p:nvPr/>
      </p:nvGrpSpPr>
      <p:grpSpPr>
        <a:xfrm>
          <a:off x="0" y="0"/>
          <a:ext cx="0" cy="0"/>
        </a:xfrm>
      </p:grpSpPr>
      <p:sp>
        <p:nvSpPr>
          <p:cNvPr id="8" name="矩形 7"/>
          <p:cNvSpPr/>
          <p:nvPr userDrawn="1"/>
        </p:nvSpPr>
        <p:spPr>
          <a:xfrm>
            <a:off x="1" y="2709714"/>
            <a:ext cx="12188826" cy="4151462"/>
          </a:xfrm>
          <a:prstGeom prst="rect">
            <a:avLst/>
          </a:prstGeom>
          <a:solidFill>
            <a:schemeClr val="accent5">
              <a:lumMod val="40000"/>
              <a:lumOff val="60000"/>
              <a:alpha val="33725"/>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900"/>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0_内容与标题">
    <p:spTree>
      <p:nvGrpSpPr>
        <p:cNvPr id="1" name=""/>
        <p:cNvGrpSpPr/>
        <p:nvPr/>
      </p:nvGrpSpPr>
      <p:grpSpPr>
        <a:xfrm>
          <a:off x="0" y="0"/>
          <a:ext cx="0" cy="0"/>
        </a:xfrm>
      </p:grpSpPr>
      <p:sp>
        <p:nvSpPr>
          <p:cNvPr id="8" name="矩形 7"/>
          <p:cNvSpPr/>
          <p:nvPr userDrawn="1"/>
        </p:nvSpPr>
        <p:spPr>
          <a:xfrm>
            <a:off x="1" y="2349674"/>
            <a:ext cx="12188826" cy="4511502"/>
          </a:xfrm>
          <a:prstGeom prst="rect">
            <a:avLst/>
          </a:prstGeom>
          <a:solidFill>
            <a:schemeClr val="accent5">
              <a:lumMod val="40000"/>
              <a:lumOff val="60000"/>
              <a:alpha val="33725"/>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900"/>
          </a:p>
        </p:txBody>
      </p:sp>
    </p:spTree>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5_内容与标题">
    <p:spTree>
      <p:nvGrpSpPr>
        <p:cNvPr id="1" name=""/>
        <p:cNvGrpSpPr/>
        <p:nvPr/>
      </p:nvGrpSpPr>
      <p:grpSpPr>
        <a:xfrm>
          <a:off x="0" y="0"/>
          <a:ext cx="0" cy="0"/>
        </a:xfrm>
      </p:grpSpPr>
      <p:sp>
        <p:nvSpPr>
          <p:cNvPr id="8" name="矩形 7"/>
          <p:cNvSpPr/>
          <p:nvPr userDrawn="1"/>
        </p:nvSpPr>
        <p:spPr>
          <a:xfrm>
            <a:off x="1" y="0"/>
            <a:ext cx="12188826" cy="6861176"/>
          </a:xfrm>
          <a:prstGeom prst="rect">
            <a:avLst/>
          </a:prstGeom>
          <a:solidFill>
            <a:schemeClr val="accent5">
              <a:lumMod val="40000"/>
              <a:lumOff val="60000"/>
              <a:alpha val="33725"/>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900"/>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2_空白">
    <p:spTree>
      <p:nvGrpSpPr>
        <p:cNvPr id="1" name=""/>
        <p:cNvGrpSpPr/>
        <p:nvPr/>
      </p:nvGrpSpPr>
      <p:grpSpPr>
        <a:xfrm>
          <a:off x="0" y="0"/>
          <a:ext cx="0" cy="0"/>
        </a:xfrm>
      </p:grpSpPr>
      <p:sp>
        <p:nvSpPr>
          <p:cNvPr id="2" name="矩形 1"/>
          <p:cNvSpPr/>
          <p:nvPr userDrawn="1"/>
        </p:nvSpPr>
        <p:spPr>
          <a:xfrm>
            <a:off x="813" y="4653930"/>
            <a:ext cx="12189600" cy="2205658"/>
          </a:xfrm>
          <a:prstGeom prst="rect">
            <a:avLst/>
          </a:prstGeom>
          <a:blipFill dpi="0" rotWithShape="1">
            <a:blip r:embed="rId1">
              <a:alphaModFix amt="19000"/>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advClick="0">
    <p:push dir="u"/>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1_空白">
    <p:spTree>
      <p:nvGrpSpPr>
        <p:cNvPr id="1" name=""/>
        <p:cNvGrpSpPr/>
        <p:nvPr/>
      </p:nvGrpSpPr>
      <p:grpSpPr>
        <a:xfrm>
          <a:off x="0" y="0"/>
          <a:ext cx="0" cy="0"/>
        </a:xfrm>
      </p:grpSpPr>
    </p:spTree>
  </p:cSld>
  <p:clrMapOvr>
    <a:masterClrMapping/>
  </p:clrMapOvr>
  <p:transition spd="slow" advClick="0">
    <p:push dir="u"/>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6_内容与标题">
    <p:spTree>
      <p:nvGrpSpPr>
        <p:cNvPr id="1" name=""/>
        <p:cNvGrpSpPr/>
        <p:nvPr/>
      </p:nvGrpSpPr>
      <p:grpSpPr>
        <a:xfrm>
          <a:off x="0" y="0"/>
          <a:ext cx="0" cy="0"/>
        </a:xfrm>
      </p:grpSpPr>
      <p:sp>
        <p:nvSpPr>
          <p:cNvPr id="8" name="矩形 7"/>
          <p:cNvSpPr/>
          <p:nvPr userDrawn="1"/>
        </p:nvSpPr>
        <p:spPr>
          <a:xfrm>
            <a:off x="1" y="5948788"/>
            <a:ext cx="12188826" cy="910800"/>
          </a:xfrm>
          <a:prstGeom prst="rect">
            <a:avLst/>
          </a:prstGeom>
          <a:solidFill>
            <a:schemeClr val="accent5">
              <a:lumMod val="40000"/>
              <a:lumOff val="60000"/>
              <a:alpha val="33725"/>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900"/>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4_内容与标题">
    <p:spTree>
      <p:nvGrpSpPr>
        <p:cNvPr id="1" name=""/>
        <p:cNvGrpSpPr/>
        <p:nvPr/>
      </p:nvGrpSpPr>
      <p:grpSpPr>
        <a:xfrm>
          <a:off x="0" y="0"/>
          <a:ext cx="0" cy="0"/>
        </a:xfrm>
      </p:grpSpPr>
      <p:sp>
        <p:nvSpPr>
          <p:cNvPr id="8" name="矩形 7"/>
          <p:cNvSpPr/>
          <p:nvPr userDrawn="1"/>
        </p:nvSpPr>
        <p:spPr>
          <a:xfrm>
            <a:off x="1" y="5590534"/>
            <a:ext cx="12188826" cy="1270642"/>
          </a:xfrm>
          <a:prstGeom prst="rect">
            <a:avLst/>
          </a:prstGeom>
          <a:solidFill>
            <a:schemeClr val="accent5">
              <a:lumMod val="40000"/>
              <a:lumOff val="60000"/>
              <a:alpha val="33725"/>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900"/>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7_内容与标题">
    <p:spTree>
      <p:nvGrpSpPr>
        <p:cNvPr id="1" name=""/>
        <p:cNvGrpSpPr/>
        <p:nvPr/>
      </p:nvGrpSpPr>
      <p:grpSpPr>
        <a:xfrm>
          <a:off x="0" y="0"/>
          <a:ext cx="0" cy="0"/>
        </a:xfrm>
      </p:grpSpPr>
      <p:sp>
        <p:nvSpPr>
          <p:cNvPr id="8" name="矩形 7"/>
          <p:cNvSpPr/>
          <p:nvPr userDrawn="1"/>
        </p:nvSpPr>
        <p:spPr>
          <a:xfrm>
            <a:off x="1" y="5157986"/>
            <a:ext cx="12188826" cy="1701602"/>
          </a:xfrm>
          <a:prstGeom prst="rect">
            <a:avLst/>
          </a:prstGeom>
          <a:solidFill>
            <a:schemeClr val="accent5">
              <a:lumMod val="40000"/>
              <a:lumOff val="60000"/>
              <a:alpha val="33725"/>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900"/>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_内容与标题">
    <p:spTree>
      <p:nvGrpSpPr>
        <p:cNvPr id="1" name=""/>
        <p:cNvGrpSpPr/>
        <p:nvPr/>
      </p:nvGrpSpPr>
      <p:grpSpPr>
        <a:xfrm>
          <a:off x="0" y="0"/>
          <a:ext cx="0" cy="0"/>
        </a:xfrm>
      </p:grpSpPr>
      <p:sp>
        <p:nvSpPr>
          <p:cNvPr id="8" name="矩形 7"/>
          <p:cNvSpPr/>
          <p:nvPr userDrawn="1"/>
        </p:nvSpPr>
        <p:spPr>
          <a:xfrm>
            <a:off x="1" y="4870287"/>
            <a:ext cx="12188826" cy="1990889"/>
          </a:xfrm>
          <a:prstGeom prst="rect">
            <a:avLst/>
          </a:prstGeom>
          <a:solidFill>
            <a:schemeClr val="accent5">
              <a:lumMod val="40000"/>
              <a:lumOff val="60000"/>
              <a:alpha val="33725"/>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900"/>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_内容与标题">
    <p:spTree>
      <p:nvGrpSpPr>
        <p:cNvPr id="1" name=""/>
        <p:cNvGrpSpPr/>
        <p:nvPr/>
      </p:nvGrpSpPr>
      <p:grpSpPr>
        <a:xfrm>
          <a:off x="0" y="0"/>
          <a:ext cx="0" cy="0"/>
        </a:xfrm>
      </p:grpSpPr>
      <p:sp>
        <p:nvSpPr>
          <p:cNvPr id="8" name="矩形 7"/>
          <p:cNvSpPr/>
          <p:nvPr userDrawn="1"/>
        </p:nvSpPr>
        <p:spPr>
          <a:xfrm>
            <a:off x="1" y="4150835"/>
            <a:ext cx="12188826" cy="2710341"/>
          </a:xfrm>
          <a:prstGeom prst="rect">
            <a:avLst/>
          </a:prstGeom>
          <a:solidFill>
            <a:schemeClr val="accent5">
              <a:lumMod val="40000"/>
              <a:lumOff val="60000"/>
              <a:alpha val="33725"/>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900"/>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8_内容与标题">
    <p:spTree>
      <p:nvGrpSpPr>
        <p:cNvPr id="1" name=""/>
        <p:cNvGrpSpPr/>
        <p:nvPr/>
      </p:nvGrpSpPr>
      <p:grpSpPr>
        <a:xfrm>
          <a:off x="0" y="0"/>
          <a:ext cx="0" cy="0"/>
        </a:xfrm>
      </p:grpSpPr>
      <p:sp>
        <p:nvSpPr>
          <p:cNvPr id="8" name="矩形 7"/>
          <p:cNvSpPr/>
          <p:nvPr userDrawn="1"/>
        </p:nvSpPr>
        <p:spPr>
          <a:xfrm>
            <a:off x="1" y="3789835"/>
            <a:ext cx="12188826" cy="3071342"/>
          </a:xfrm>
          <a:prstGeom prst="rect">
            <a:avLst/>
          </a:prstGeom>
          <a:solidFill>
            <a:schemeClr val="accent5">
              <a:lumMod val="40000"/>
              <a:lumOff val="60000"/>
              <a:alpha val="33725"/>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900"/>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slideLayout" Target="../slideLayouts/slideLayout12.xml" /><Relationship Id="rId13" Type="http://schemas.openxmlformats.org/officeDocument/2006/relationships/slideLayout" Target="../slideLayouts/slideLayout13.xml" /><Relationship Id="rId14" Type="http://schemas.openxmlformats.org/officeDocument/2006/relationships/image" Target="../media/image3.png" /><Relationship Id="rId15"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sp>
        <p:nvSpPr>
          <p:cNvPr id="2" name="矩形 1"/>
          <p:cNvSpPr/>
          <p:nvPr userDrawn="1"/>
        </p:nvSpPr>
        <p:spPr>
          <a:xfrm>
            <a:off x="0" y="0"/>
            <a:ext cx="12192000" cy="6858000"/>
          </a:xfrm>
          <a:prstGeom prst="rect">
            <a:avLst/>
          </a:prstGeom>
          <a:blipFill dpi="0" rotWithShape="1">
            <a:blip r:embed="rId14"/>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ransition/>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900" kern="1200">
          <a:solidFill>
            <a:schemeClr val="tx1"/>
          </a:solidFill>
          <a:latin typeface="+mn-lt"/>
          <a:ea typeface="+mn-ea"/>
          <a:cs typeface="+mn-cs"/>
        </a:defRPr>
      </a:lvl1pPr>
      <a:lvl2pPr marL="457200" algn="l" defTabSz="914400" rtl="0" eaLnBrk="1" latinLnBrk="0" hangingPunct="1">
        <a:defRPr sz="1900" kern="1200">
          <a:solidFill>
            <a:schemeClr val="tx1"/>
          </a:solidFill>
          <a:latin typeface="+mn-lt"/>
          <a:ea typeface="+mn-ea"/>
          <a:cs typeface="+mn-cs"/>
        </a:defRPr>
      </a:lvl2pPr>
      <a:lvl3pPr marL="914400" algn="l" defTabSz="914400" rtl="0" eaLnBrk="1" latinLnBrk="0" hangingPunct="1">
        <a:defRPr sz="1900" kern="1200">
          <a:solidFill>
            <a:schemeClr val="tx1"/>
          </a:solidFill>
          <a:latin typeface="+mn-lt"/>
          <a:ea typeface="+mn-ea"/>
          <a:cs typeface="+mn-cs"/>
        </a:defRPr>
      </a:lvl3pPr>
      <a:lvl4pPr marL="1371600" algn="l" defTabSz="914400" rtl="0" eaLnBrk="1" latinLnBrk="0" hangingPunct="1">
        <a:defRPr sz="1900" kern="1200">
          <a:solidFill>
            <a:schemeClr val="tx1"/>
          </a:solidFill>
          <a:latin typeface="+mn-lt"/>
          <a:ea typeface="+mn-ea"/>
          <a:cs typeface="+mn-cs"/>
        </a:defRPr>
      </a:lvl4pPr>
      <a:lvl5pPr marL="1828800" algn="l" defTabSz="914400" rtl="0" eaLnBrk="1" latinLnBrk="0" hangingPunct="1">
        <a:defRPr sz="1900" kern="1200">
          <a:solidFill>
            <a:schemeClr val="tx1"/>
          </a:solidFill>
          <a:latin typeface="+mn-lt"/>
          <a:ea typeface="+mn-ea"/>
          <a:cs typeface="+mn-cs"/>
        </a:defRPr>
      </a:lvl5pPr>
      <a:lvl6pPr marL="2286000" algn="l" defTabSz="914400" rtl="0" eaLnBrk="1" latinLnBrk="0" hangingPunct="1">
        <a:defRPr sz="1900" kern="1200">
          <a:solidFill>
            <a:schemeClr val="tx1"/>
          </a:solidFill>
          <a:latin typeface="+mn-lt"/>
          <a:ea typeface="+mn-ea"/>
          <a:cs typeface="+mn-cs"/>
        </a:defRPr>
      </a:lvl6pPr>
      <a:lvl7pPr marL="2743200" algn="l" defTabSz="914400" rtl="0" eaLnBrk="1" latinLnBrk="0" hangingPunct="1">
        <a:defRPr sz="1900" kern="1200">
          <a:solidFill>
            <a:schemeClr val="tx1"/>
          </a:solidFill>
          <a:latin typeface="+mn-lt"/>
          <a:ea typeface="+mn-ea"/>
          <a:cs typeface="+mn-cs"/>
        </a:defRPr>
      </a:lvl7pPr>
      <a:lvl8pPr marL="3200400" algn="l" defTabSz="914400" rtl="0" eaLnBrk="1" latinLnBrk="0" hangingPunct="1">
        <a:defRPr sz="1900" kern="1200">
          <a:solidFill>
            <a:schemeClr val="tx1"/>
          </a:solidFill>
          <a:latin typeface="+mn-lt"/>
          <a:ea typeface="+mn-ea"/>
          <a:cs typeface="+mn-cs"/>
        </a:defRPr>
      </a:lvl8pPr>
      <a:lvl9pPr marL="3657600" algn="l" defTabSz="914400" rtl="0" eaLnBrk="1" latinLnBrk="0" hangingPunct="1">
        <a:defRPr sz="19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8.xml" /><Relationship Id="rId2" Type="http://schemas.openxmlformats.org/officeDocument/2006/relationships/notesSlide" Target="../notesSlides/notesSlide4.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13.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5.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6.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13.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13.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13.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13.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image" Target="../media/image4.png"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13.xm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slide" Target="slide4.xml" TargetMode="Internal"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slide" Target="slide5.xml" TargetMode="Internal"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7.xml"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5.png" /><Relationship Id="rId3" Type="http://schemas.openxmlformats.org/officeDocument/2006/relationships/slide" Target="slide37.xml" TargetMode="Internal" /><Relationship Id="rId4" Type="http://schemas.openxmlformats.org/officeDocument/2006/relationships/tags" Target="../tags/tag1.xml" /><Relationship Id="rId5" Type="http://schemas.openxmlformats.org/officeDocument/2006/relationships/tags" Target="../tags/tag2.xml" /><Relationship Id="rId6" Type="http://schemas.openxmlformats.org/officeDocument/2006/relationships/slide" Target="slide5.xml" TargetMode="Internal" /><Relationship Id="rId7" Type="http://schemas.openxmlformats.org/officeDocument/2006/relationships/slide" Target="slide77.xml" TargetMode="Internal" /><Relationship Id="rId8" Type="http://schemas.openxmlformats.org/officeDocument/2006/relationships/tags" Target="../tags/tag3.xml"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image" Target="../media/image6.png" /></Relationships>
</file>

<file path=ppt/slides/_rels/slide41.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42.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43.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image" Target="../media/image7.png" /></Relationships>
</file>

<file path=ppt/slides/_rels/slide44.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45.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46.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47.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image" Target="../media/image8.png" /></Relationships>
</file>

<file path=ppt/slides/_rels/slide48.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49.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xml" /><Relationship Id="rId3" Type="http://schemas.openxmlformats.org/officeDocument/2006/relationships/slide" Target="slide5.xml" TargetMode="Internal" /></Relationships>
</file>

<file path=ppt/slides/_rels/slide50.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51.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image" Target="../media/image9.png" /></Relationships>
</file>

<file path=ppt/slides/_rels/slide52.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53.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54.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image" Target="../media/image10.png" /></Relationships>
</file>

<file path=ppt/slides/_rels/slide55.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56.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57.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image" Target="../media/image11.png" /></Relationships>
</file>

<file path=ppt/slides/_rels/slide58.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59.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2.xml" /></Relationships>
</file>

<file path=ppt/slides/_rels/slide60.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image" Target="../media/image12.png" /></Relationships>
</file>

<file path=ppt/slides/_rels/slide61.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62.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63.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64.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65.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66.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67.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68.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69.xml.rels>&#65279;<?xml version="1.0" encoding="utf-8" standalone="yes"?><Relationships xmlns="http://schemas.openxmlformats.org/package/2006/relationships"><Relationship Id="rId1" Type="http://schemas.openxmlformats.org/officeDocument/2006/relationships/slideLayout" Target="../slideLayouts/slideLayout13.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3.xml" /></Relationships>
</file>

<file path=ppt/slides/_rels/slide70.xml.rels>&#65279;<?xml version="1.0" encoding="utf-8" standalone="yes"?><Relationships xmlns="http://schemas.openxmlformats.org/package/2006/relationships"><Relationship Id="rId1" Type="http://schemas.openxmlformats.org/officeDocument/2006/relationships/slideLayout" Target="../slideLayouts/slideLayout10.xml" /></Relationships>
</file>

<file path=ppt/slides/_rels/slide71.xml.rels>&#65279;<?xml version="1.0" encoding="utf-8" standalone="yes"?><Relationships xmlns="http://schemas.openxmlformats.org/package/2006/relationships"><Relationship Id="rId1" Type="http://schemas.openxmlformats.org/officeDocument/2006/relationships/slideLayout" Target="../slideLayouts/slideLayout10.xml" /></Relationships>
</file>

<file path=ppt/slides/_rels/slide72.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73.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74.xml.rels>&#65279;<?xml version="1.0" encoding="utf-8" standalone="yes"?><Relationships xmlns="http://schemas.openxmlformats.org/package/2006/relationships"><Relationship Id="rId1" Type="http://schemas.openxmlformats.org/officeDocument/2006/relationships/slideLayout" Target="../slideLayouts/slideLayout13.xml" /></Relationships>
</file>

<file path=ppt/slides/_rels/slide75.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76.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slide" Target="slide4.xml" TargetMode="Internal" /></Relationships>
</file>

<file path=ppt/slides/_rels/slide77.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slide" Target="slide5.xml" TargetMode="Internal" /></Relationships>
</file>

<file path=ppt/slides/_rels/slide78.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8.xml" /></Relationships>
</file>

<file path=ppt/slides/_rels/slide79.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9.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80.xml.rels>&#65279;<?xml version="1.0" encoding="utf-8" standalone="yes"?><Relationships xmlns="http://schemas.openxmlformats.org/package/2006/relationships"><Relationship Id="rId1" Type="http://schemas.openxmlformats.org/officeDocument/2006/relationships/slideLayout" Target="../slideLayouts/slideLayout10.xml" /></Relationships>
</file>

<file path=ppt/slides/_rels/slide81.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10.xml" /></Relationships>
</file>

<file path=ppt/slides/_rels/slide82.xml.rels>&#65279;<?xml version="1.0" encoding="utf-8" standalone="yes"?><Relationships xmlns="http://schemas.openxmlformats.org/package/2006/relationships"><Relationship Id="rId1" Type="http://schemas.openxmlformats.org/officeDocument/2006/relationships/slideLayout" Target="../slideLayouts/slideLayout13.xml" /></Relationships>
</file>

<file path=ppt/slides/_rels/slide83.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84.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85.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86.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slide" Target="slide4.xml" TargetMode="Internal" /><Relationship Id="rId3" Type="http://schemas.openxmlformats.org/officeDocument/2006/relationships/image" Target="../media/image13.png"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 name="矩形 8"/>
          <p:cNvSpPr/>
          <p:nvPr/>
        </p:nvSpPr>
        <p:spPr>
          <a:xfrm>
            <a:off x="1349301" y="2252808"/>
            <a:ext cx="9965521" cy="1708160"/>
          </a:xfrm>
          <a:prstGeom prst="rect">
            <a:avLst/>
          </a:prstGeom>
        </p:spPr>
        <p:txBody>
          <a:bodyPr wrap="square">
            <a:spAutoFit/>
          </a:bodyPr>
          <a:lstStyle/>
          <a:p>
            <a:pPr indent="626110" algn="just">
              <a:lnSpc>
                <a:spcPct val="150000"/>
              </a:lnSpc>
            </a:pPr>
            <a:endParaRPr lang="zh-CN" altLang="zh-CN" sz="2600" kern="100">
              <a:latin typeface="Times New Roman" panose="02020603050405020304" pitchFamily="18" charset="0"/>
              <a:ea typeface="微软雅黑"/>
              <a:cs typeface="Times New Roman" panose="02020603050405020304" pitchFamily="18" charset="0"/>
            </a:endParaRPr>
          </a:p>
          <a:p>
            <a:pPr indent="626110" algn="just">
              <a:lnSpc>
                <a:spcPct val="150000"/>
              </a:lnSpc>
            </a:pPr>
            <a:r>
              <a:rPr lang="zh-CN" altLang="zh-CN" sz="4400" kern="100">
                <a:solidFill>
                  <a:srgbClr val="FF0000"/>
                </a:solidFill>
                <a:latin typeface="Times New Roman" pitchFamily="18" charset="0"/>
                <a:ea typeface="微软雅黑" panose="020b0503020204020204" charset="-122"/>
                <a:cs typeface="Times New Roman" panose="02020603050405020304" pitchFamily="18" charset="0"/>
              </a:rPr>
              <a:t>            正确使用词语</a:t>
            </a:r>
          </a:p>
        </p:txBody>
      </p:sp>
      <p:sp>
        <p:nvSpPr>
          <p:cNvPr id="5" name="矩形 4"/>
          <p:cNvSpPr/>
          <p:nvPr/>
        </p:nvSpPr>
        <p:spPr>
          <a:xfrm>
            <a:off x="875206" y="1860863"/>
            <a:ext cx="10440000" cy="3899724"/>
          </a:xfrm>
          <a:prstGeom prst="rect">
            <a:avLst/>
          </a:prstGeom>
          <a:noFill/>
          <a:ln w="6350">
            <a:solidFill>
              <a:schemeClr val="tx1"/>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Tree>
  </p:cSld>
  <p:clrMapOvr>
    <a:masterClrMapping/>
  </p:clrMapOvr>
  <mc:AlternateContent>
    <mc:Choice xmlns:p14="http://schemas.microsoft.com/office/powerpoint/2010/main" Requires="p14">
      <p:transition p14:dur="10"/>
    </mc:Choice>
    <mc:Fallback>
      <p:transition/>
    </mc:Fallback>
  </mc:AlternateConten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p:nvPr/>
        </p:nvSpPr>
        <p:spPr>
          <a:xfrm>
            <a:off x="406574" y="693490"/>
            <a:ext cx="11449272" cy="5493812"/>
          </a:xfrm>
          <a:prstGeom prst="rect">
            <a:avLst/>
          </a:prstGeom>
        </p:spPr>
        <p:txBody>
          <a:bodyPr wrap="square">
            <a:spAutoFit/>
          </a:bodyPr>
          <a:lstStyle/>
          <a:p>
            <a:pPr indent="660400" algn="just">
              <a:lnSpc>
                <a:spcPct val="150000"/>
              </a:lnSpc>
              <a:spcAft>
                <a:spcPct val="0"/>
              </a:spcAft>
            </a:pPr>
            <a:r>
              <a:rPr lang="en-US" altLang="zh-CN" sz="2600" kern="100">
                <a:solidFill>
                  <a:srgbClr val="000000"/>
                </a:solidFill>
                <a:latin typeface="Times New Roman" pitchFamily="18" charset="0"/>
                <a:ea typeface="微软雅黑" panose="020b0503020204020204" charset="-122"/>
                <a:cs typeface="Courier New" panose="02070309020205020404" pitchFamily="49" charset="0"/>
              </a:rPr>
              <a:t>(2)</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辨析方法</a:t>
            </a:r>
            <a:endParaRPr lang="zh-CN" altLang="zh-CN" sz="1050" kern="100">
              <a:latin typeface="宋体" panose="02010600030101010101" pitchFamily="2" charset="-122"/>
              <a:cs typeface="Courier New" panose="02070309020205020404" pitchFamily="49" charset="0"/>
            </a:endParaRPr>
          </a:p>
          <a:p>
            <a:pPr indent="660400" algn="just">
              <a:lnSpc>
                <a:spcPct val="150000"/>
              </a:lnSpc>
              <a:spcAft>
                <a:spcPct val="0"/>
              </a:spcAft>
            </a:pPr>
            <a:r>
              <a:rPr lang="zh-CN" altLang="zh-CN" sz="2600" kern="100" smtClean="0">
                <a:solidFill>
                  <a:srgbClr val="000000"/>
                </a:solidFill>
                <a:latin typeface="Times New Roman" pitchFamily="18" charset="0"/>
                <a:ea typeface="微软雅黑" panose="020b0503020204020204" charset="-122"/>
                <a:cs typeface="Times New Roman" panose="02020603050405020304" pitchFamily="18" charset="0"/>
              </a:rPr>
              <a:t>主要</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使用</a:t>
            </a:r>
            <a:r>
              <a:rPr lang="en-US" altLang="zh-CN" sz="2600" kern="100" smtClean="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en-US" sz="2600" kern="100" smtClean="0">
                <a:solidFill>
                  <a:srgbClr val="000000"/>
                </a:solidFill>
                <a:latin typeface="Times New Roman" pitchFamily="18" charset="0"/>
                <a:ea typeface="微软雅黑" panose="020b0503020204020204" charset="-122"/>
                <a:cs typeface="Times New Roman" panose="02020603050405020304" pitchFamily="18" charset="0"/>
              </a:rPr>
              <a:t>语</a:t>
            </a:r>
            <a:r>
              <a:rPr lang="zh-CN" altLang="zh-CN" sz="2600" kern="100" smtClean="0">
                <a:solidFill>
                  <a:srgbClr val="000000"/>
                </a:solidFill>
                <a:latin typeface="Times New Roman" pitchFamily="18" charset="0"/>
                <a:ea typeface="微软雅黑" panose="020b0503020204020204" charset="-122"/>
                <a:cs typeface="Times New Roman" panose="02020603050405020304" pitchFamily="18" charset="0"/>
              </a:rPr>
              <a:t>素</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区分法</a:t>
            </a:r>
            <a:r>
              <a:rPr lang="en-US" altLang="zh-CN" sz="2600" kern="10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。所谓</a:t>
            </a:r>
            <a:r>
              <a:rPr lang="en-US" altLang="zh-CN" sz="2600" kern="100" smtClean="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en-US" sz="2600" kern="100">
                <a:solidFill>
                  <a:srgbClr val="000000"/>
                </a:solidFill>
                <a:latin typeface="Times New Roman" pitchFamily="18" charset="0"/>
                <a:ea typeface="微软雅黑" panose="020b0503020204020204" charset="-122"/>
                <a:cs typeface="Times New Roman" panose="02020603050405020304" pitchFamily="18" charset="0"/>
              </a:rPr>
              <a:t>语</a:t>
            </a:r>
            <a:r>
              <a:rPr lang="zh-CN" altLang="zh-CN" sz="2600" kern="100" smtClean="0">
                <a:solidFill>
                  <a:srgbClr val="000000"/>
                </a:solidFill>
                <a:latin typeface="Times New Roman" pitchFamily="18" charset="0"/>
                <a:ea typeface="微软雅黑" panose="020b0503020204020204" charset="-122"/>
                <a:cs typeface="Times New Roman" panose="02020603050405020304" pitchFamily="18" charset="0"/>
              </a:rPr>
              <a:t>素</a:t>
            </a:r>
            <a:r>
              <a:rPr lang="en-US" altLang="zh-CN" sz="2600" kern="10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smtClean="0">
                <a:solidFill>
                  <a:srgbClr val="000000"/>
                </a:solidFill>
                <a:latin typeface="Times New Roman" pitchFamily="18" charset="0"/>
                <a:ea typeface="微软雅黑" panose="020b0503020204020204" charset="-122"/>
                <a:cs typeface="Times New Roman" panose="02020603050405020304" pitchFamily="18" charset="0"/>
              </a:rPr>
              <a:t>，</a:t>
            </a:r>
            <a:r>
              <a:rPr lang="zh-CN" altLang="en-US" sz="2600" kern="100" smtClean="0">
                <a:solidFill>
                  <a:srgbClr val="000000"/>
                </a:solidFill>
                <a:latin typeface="Times New Roman" pitchFamily="18" charset="0"/>
                <a:ea typeface="微软雅黑" panose="020b0503020204020204" charset="-122"/>
                <a:cs typeface="Times New Roman" panose="02020603050405020304" pitchFamily="18" charset="0"/>
              </a:rPr>
              <a:t>就是词中最小的音义结合体，大多数情况下就是指单个字了。</a:t>
            </a:r>
            <a:r>
              <a:rPr lang="zh-CN" altLang="zh-CN" sz="2600" kern="100" smtClean="0">
                <a:solidFill>
                  <a:srgbClr val="000000"/>
                </a:solidFill>
                <a:latin typeface="Times New Roman" pitchFamily="18" charset="0"/>
                <a:ea typeface="微软雅黑" panose="020b0503020204020204" charset="-122"/>
                <a:cs typeface="Times New Roman" panose="02020603050405020304" pitchFamily="18" charset="0"/>
              </a:rPr>
              <a:t>两</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个近义词往往含有相同</a:t>
            </a:r>
            <a:r>
              <a:rPr lang="zh-CN" altLang="zh-CN" sz="2600" kern="100" smtClean="0">
                <a:solidFill>
                  <a:srgbClr val="000000"/>
                </a:solidFill>
                <a:latin typeface="Times New Roman" pitchFamily="18" charset="0"/>
                <a:ea typeface="微软雅黑" panose="020b0503020204020204" charset="-122"/>
                <a:cs typeface="Times New Roman" panose="02020603050405020304" pitchFamily="18" charset="0"/>
              </a:rPr>
              <a:t>的</a:t>
            </a:r>
            <a:r>
              <a:rPr lang="zh-CN" altLang="en-US" sz="2600" kern="100">
                <a:solidFill>
                  <a:srgbClr val="000000"/>
                </a:solidFill>
                <a:latin typeface="Times New Roman" pitchFamily="18" charset="0"/>
                <a:ea typeface="微软雅黑" panose="020b0503020204020204" charset="-122"/>
                <a:cs typeface="Times New Roman" panose="02020603050405020304" pitchFamily="18" charset="0"/>
              </a:rPr>
              <a:t>语</a:t>
            </a:r>
            <a:r>
              <a:rPr lang="zh-CN" altLang="zh-CN" sz="2600" kern="100" smtClean="0">
                <a:solidFill>
                  <a:srgbClr val="000000"/>
                </a:solidFill>
                <a:latin typeface="Times New Roman" pitchFamily="18" charset="0"/>
                <a:ea typeface="微软雅黑" panose="020b0503020204020204" charset="-122"/>
                <a:cs typeface="Times New Roman" panose="02020603050405020304" pitchFamily="18" charset="0"/>
              </a:rPr>
              <a:t>素</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，而这些相近词语的意义差别，往往落在两词相异</a:t>
            </a:r>
            <a:r>
              <a:rPr lang="zh-CN" altLang="zh-CN" sz="2600" kern="100" smtClean="0">
                <a:solidFill>
                  <a:srgbClr val="000000"/>
                </a:solidFill>
                <a:latin typeface="Times New Roman" pitchFamily="18" charset="0"/>
                <a:ea typeface="微软雅黑" panose="020b0503020204020204" charset="-122"/>
                <a:cs typeface="Times New Roman" panose="02020603050405020304" pitchFamily="18" charset="0"/>
              </a:rPr>
              <a:t>的</a:t>
            </a:r>
            <a:r>
              <a:rPr lang="zh-CN" altLang="en-US" sz="2600" kern="100" smtClean="0">
                <a:solidFill>
                  <a:srgbClr val="000000"/>
                </a:solidFill>
                <a:latin typeface="Times New Roman" pitchFamily="18" charset="0"/>
                <a:ea typeface="微软雅黑" panose="020b0503020204020204" charset="-122"/>
                <a:cs typeface="Times New Roman" panose="02020603050405020304" pitchFamily="18" charset="0"/>
              </a:rPr>
              <a:t>语</a:t>
            </a:r>
            <a:r>
              <a:rPr lang="zh-CN" altLang="zh-CN" sz="2600" kern="100" smtClean="0">
                <a:solidFill>
                  <a:srgbClr val="000000"/>
                </a:solidFill>
                <a:latin typeface="Times New Roman" pitchFamily="18" charset="0"/>
                <a:ea typeface="微软雅黑" panose="020b0503020204020204" charset="-122"/>
                <a:cs typeface="Times New Roman" panose="02020603050405020304" pitchFamily="18" charset="0"/>
              </a:rPr>
              <a:t>素</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上。通过比较相异</a:t>
            </a:r>
            <a:r>
              <a:rPr lang="zh-CN" altLang="zh-CN" sz="2600" kern="100" smtClean="0">
                <a:solidFill>
                  <a:srgbClr val="000000"/>
                </a:solidFill>
                <a:latin typeface="Times New Roman" pitchFamily="18" charset="0"/>
                <a:ea typeface="微软雅黑" panose="020b0503020204020204" charset="-122"/>
                <a:cs typeface="Times New Roman" panose="02020603050405020304" pitchFamily="18" charset="0"/>
              </a:rPr>
              <a:t>的</a:t>
            </a:r>
            <a:r>
              <a:rPr lang="zh-CN" altLang="en-US" sz="2600" kern="100">
                <a:solidFill>
                  <a:srgbClr val="000000"/>
                </a:solidFill>
                <a:latin typeface="Times New Roman" pitchFamily="18" charset="0"/>
                <a:ea typeface="微软雅黑" panose="020b0503020204020204" charset="-122"/>
                <a:cs typeface="Times New Roman" panose="02020603050405020304" pitchFamily="18" charset="0"/>
              </a:rPr>
              <a:t>语</a:t>
            </a:r>
            <a:r>
              <a:rPr lang="zh-CN" altLang="zh-CN" sz="2600" kern="100" smtClean="0">
                <a:solidFill>
                  <a:srgbClr val="000000"/>
                </a:solidFill>
                <a:latin typeface="Times New Roman" pitchFamily="18" charset="0"/>
                <a:ea typeface="微软雅黑" panose="020b0503020204020204" charset="-122"/>
                <a:cs typeface="Times New Roman" panose="02020603050405020304" pitchFamily="18" charset="0"/>
              </a:rPr>
              <a:t>素</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，就能把握两词的差别。所以，只要提取出相异</a:t>
            </a:r>
            <a:r>
              <a:rPr lang="zh-CN" altLang="zh-CN" sz="2600" kern="100" smtClean="0">
                <a:solidFill>
                  <a:srgbClr val="000000"/>
                </a:solidFill>
                <a:latin typeface="Times New Roman" pitchFamily="18" charset="0"/>
                <a:ea typeface="微软雅黑" panose="020b0503020204020204" charset="-122"/>
                <a:cs typeface="Times New Roman" panose="02020603050405020304" pitchFamily="18" charset="0"/>
              </a:rPr>
              <a:t>的</a:t>
            </a:r>
            <a:r>
              <a:rPr lang="zh-CN" altLang="en-US" sz="2600" kern="100">
                <a:solidFill>
                  <a:srgbClr val="000000"/>
                </a:solidFill>
                <a:latin typeface="Times New Roman" pitchFamily="18" charset="0"/>
                <a:ea typeface="微软雅黑" panose="020b0503020204020204" charset="-122"/>
                <a:cs typeface="Times New Roman" panose="02020603050405020304" pitchFamily="18" charset="0"/>
              </a:rPr>
              <a:t>语</a:t>
            </a:r>
            <a:r>
              <a:rPr lang="zh-CN" altLang="zh-CN" sz="2600" kern="100" smtClean="0">
                <a:solidFill>
                  <a:srgbClr val="000000"/>
                </a:solidFill>
                <a:latin typeface="Times New Roman" pitchFamily="18" charset="0"/>
                <a:ea typeface="微软雅黑" panose="020b0503020204020204" charset="-122"/>
                <a:cs typeface="Times New Roman" panose="02020603050405020304" pitchFamily="18" charset="0"/>
              </a:rPr>
              <a:t>素</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来加以研究，就可以相对容易地找到两个近义词的区别。例如</a:t>
            </a:r>
            <a:r>
              <a:rPr lang="en-US" altLang="zh-CN" sz="2600" kern="10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疏离</a:t>
            </a:r>
            <a:r>
              <a:rPr lang="en-US" altLang="zh-CN" sz="2600" kern="10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与</a:t>
            </a:r>
            <a:r>
              <a:rPr lang="en-US" altLang="zh-CN" sz="2600" kern="10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疏远</a:t>
            </a:r>
            <a:r>
              <a:rPr lang="en-US" altLang="zh-CN" sz="2600" kern="10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，两词明显的</a:t>
            </a:r>
            <a:r>
              <a:rPr lang="zh-CN" altLang="zh-CN" sz="2600" kern="100" smtClean="0">
                <a:solidFill>
                  <a:srgbClr val="000000"/>
                </a:solidFill>
                <a:latin typeface="Times New Roman" pitchFamily="18" charset="0"/>
                <a:ea typeface="微软雅黑" panose="020b0503020204020204" charset="-122"/>
                <a:cs typeface="Times New Roman" panose="02020603050405020304" pitchFamily="18" charset="0"/>
              </a:rPr>
              <a:t>相异</a:t>
            </a:r>
            <a:r>
              <a:rPr lang="zh-CN" altLang="en-US" sz="2600" kern="100">
                <a:solidFill>
                  <a:srgbClr val="000000"/>
                </a:solidFill>
                <a:latin typeface="Times New Roman" pitchFamily="18" charset="0"/>
                <a:ea typeface="微软雅黑" panose="020b0503020204020204" charset="-122"/>
                <a:cs typeface="Times New Roman" panose="02020603050405020304" pitchFamily="18" charset="0"/>
              </a:rPr>
              <a:t>语</a:t>
            </a:r>
            <a:r>
              <a:rPr lang="zh-CN" altLang="zh-CN" sz="2600" kern="100" smtClean="0">
                <a:solidFill>
                  <a:srgbClr val="000000"/>
                </a:solidFill>
                <a:latin typeface="Times New Roman" pitchFamily="18" charset="0"/>
                <a:ea typeface="微软雅黑" panose="020b0503020204020204" charset="-122"/>
                <a:cs typeface="Times New Roman" panose="02020603050405020304" pitchFamily="18" charset="0"/>
              </a:rPr>
              <a:t>素</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是</a:t>
            </a:r>
            <a:r>
              <a:rPr lang="en-US" altLang="zh-CN" sz="2600" kern="10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离</a:t>
            </a:r>
            <a:r>
              <a:rPr lang="en-US" altLang="zh-CN" sz="2600" kern="10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和</a:t>
            </a:r>
            <a:r>
              <a:rPr lang="en-US" altLang="zh-CN" sz="2600" kern="10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远</a:t>
            </a:r>
            <a:r>
              <a:rPr lang="en-US" altLang="zh-CN" sz="2600" kern="10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，这两</a:t>
            </a:r>
            <a:r>
              <a:rPr lang="zh-CN" altLang="zh-CN" sz="2600" kern="100" smtClean="0">
                <a:solidFill>
                  <a:srgbClr val="000000"/>
                </a:solidFill>
                <a:latin typeface="Times New Roman" pitchFamily="18" charset="0"/>
                <a:ea typeface="微软雅黑" panose="020b0503020204020204" charset="-122"/>
                <a:cs typeface="Times New Roman" panose="02020603050405020304" pitchFamily="18" charset="0"/>
              </a:rPr>
              <a:t>个</a:t>
            </a:r>
            <a:r>
              <a:rPr lang="zh-CN" altLang="en-US" sz="2600" kern="100">
                <a:solidFill>
                  <a:srgbClr val="000000"/>
                </a:solidFill>
                <a:latin typeface="Times New Roman" pitchFamily="18" charset="0"/>
                <a:ea typeface="微软雅黑" panose="020b0503020204020204" charset="-122"/>
                <a:cs typeface="Times New Roman" panose="02020603050405020304" pitchFamily="18" charset="0"/>
              </a:rPr>
              <a:t>语</a:t>
            </a:r>
            <a:r>
              <a:rPr lang="zh-CN" altLang="zh-CN" sz="2600" kern="100" smtClean="0">
                <a:solidFill>
                  <a:srgbClr val="000000"/>
                </a:solidFill>
                <a:latin typeface="Times New Roman" pitchFamily="18" charset="0"/>
                <a:ea typeface="微软雅黑" panose="020b0503020204020204" charset="-122"/>
                <a:cs typeface="Times New Roman" panose="02020603050405020304" pitchFamily="18" charset="0"/>
              </a:rPr>
              <a:t>素</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在原词中均表示</a:t>
            </a:r>
            <a:r>
              <a:rPr lang="en-US" altLang="zh-CN" sz="2600" kern="10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疏</a:t>
            </a:r>
            <a:r>
              <a:rPr lang="en-US" altLang="zh-CN" sz="2600" kern="10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的结果，只是结果不同：</a:t>
            </a:r>
            <a:r>
              <a:rPr lang="en-US" altLang="zh-CN" sz="2600" kern="10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离</a:t>
            </a:r>
            <a:r>
              <a:rPr lang="en-US" altLang="zh-CN" sz="2600" kern="10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只表</a:t>
            </a:r>
            <a:r>
              <a:rPr lang="en-US" altLang="zh-CN" sz="2600" kern="10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疏</a:t>
            </a:r>
            <a:r>
              <a:rPr lang="en-US" altLang="zh-CN" sz="2600" kern="10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的状态，并不强调</a:t>
            </a:r>
            <a:r>
              <a:rPr lang="en-US" altLang="zh-CN" sz="2600" kern="10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疏</a:t>
            </a:r>
            <a:r>
              <a:rPr lang="en-US" altLang="zh-CN" sz="2600" kern="10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的程度；而</a:t>
            </a:r>
            <a:r>
              <a:rPr lang="en-US" altLang="zh-CN" sz="2600" kern="10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远</a:t>
            </a:r>
            <a:r>
              <a:rPr lang="en-US" altLang="zh-CN" sz="2600" kern="10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则是</a:t>
            </a:r>
            <a:r>
              <a:rPr lang="en-US" altLang="zh-CN" sz="2600" kern="10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疏</a:t>
            </a:r>
            <a:r>
              <a:rPr lang="en-US" altLang="zh-CN" sz="2600" kern="10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的程度，且程度较重。</a:t>
            </a:r>
            <a:endParaRPr lang="zh-CN" altLang="zh-CN" sz="1050" kern="100">
              <a:latin typeface="宋体" panose="02010600030101010101" pitchFamily="2" charset="-122"/>
              <a:cs typeface="Courier New" panose="02070309020205020404" pitchFamily="49" charset="0"/>
            </a:endParaRPr>
          </a:p>
        </p:txBody>
      </p:sp>
    </p:spTree>
  </p:cSld>
  <p:clrMapOvr>
    <a:masterClrMapping/>
  </p:clrMapOvr>
  <mc:AlternateContent>
    <mc:Choice xmlns:p14="http://schemas.microsoft.com/office/powerpoint/2010/main" Requires="p14">
      <p:transition p14:dur="10"/>
    </mc:Choice>
    <mc:Fallback>
      <p:transition/>
    </mc:Fallback>
  </mc:AlternateConten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矩形 4"/>
          <p:cNvSpPr/>
          <p:nvPr/>
        </p:nvSpPr>
        <p:spPr>
          <a:xfrm>
            <a:off x="389206" y="280492"/>
            <a:ext cx="11412000" cy="3724072"/>
          </a:xfrm>
          <a:prstGeom prst="rect">
            <a:avLst/>
          </a:prstGeom>
        </p:spPr>
        <p:txBody>
          <a:bodyPr wrap="square" lIns="121898" tIns="60948" rIns="121898" bIns="60948">
            <a:spAutoFit/>
          </a:bodyPr>
          <a:lstStyle/>
          <a:p>
            <a:pPr algn="just">
              <a:lnSpc>
                <a:spcPct val="150000"/>
              </a:lnSpc>
              <a:spcAft>
                <a:spcPct val="0"/>
              </a:spcAft>
            </a:pPr>
            <a:r>
              <a:rPr lang="zh-CN" altLang="zh-CN" sz="2600" b="1" kern="100">
                <a:solidFill>
                  <a:srgbClr val="0000FF"/>
                </a:solidFill>
                <a:latin typeface="Times New Roman" pitchFamily="18" charset="0"/>
                <a:ea typeface="微软雅黑" panose="020b0503020204020204" charset="-122"/>
                <a:cs typeface="Times New Roman" panose="02020603050405020304" pitchFamily="18" charset="0"/>
              </a:rPr>
              <a:t>边练边悟</a:t>
            </a:r>
            <a:r>
              <a:rPr lang="en-US" altLang="zh-CN" sz="2600" b="1" kern="100">
                <a:solidFill>
                  <a:srgbClr val="0000FF"/>
                </a:solidFill>
                <a:latin typeface="微软雅黑" panose="020b0503020204020204" charset="-122"/>
                <a:ea typeface="微软雅黑" panose="020b0503020204020204" charset="-122"/>
                <a:cs typeface="Courier New" panose="02070309020205020404" pitchFamily="49" charset="0"/>
              </a:rPr>
              <a:t>1</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　在下面一段话的空缺处依次填入词语，最恰当的一组</a:t>
            </a:r>
            <a:r>
              <a:rPr lang="zh-CN" altLang="zh-CN" sz="2600" kern="100" smtClean="0">
                <a:solidFill>
                  <a:srgbClr val="000000"/>
                </a:solidFill>
                <a:latin typeface="Times New Roman" pitchFamily="18" charset="0"/>
                <a:ea typeface="微软雅黑" panose="020b0503020204020204" charset="-122"/>
                <a:cs typeface="Times New Roman" panose="02020603050405020304" pitchFamily="18" charset="0"/>
              </a:rPr>
              <a:t>是</a:t>
            </a:r>
            <a:endParaRPr lang="zh-CN" altLang="zh-CN" sz="1050" kern="100">
              <a:latin typeface="宋体" panose="02010600030101010101" pitchFamily="2" charset="-122"/>
              <a:cs typeface="Courier New" panose="02070309020205020404" pitchFamily="49" charset="0"/>
            </a:endParaRPr>
          </a:p>
          <a:p>
            <a:pPr indent="660400" algn="just">
              <a:lnSpc>
                <a:spcPct val="150000"/>
              </a:lnSpc>
              <a:spcAft>
                <a:spcPct val="0"/>
              </a:spcAft>
            </a:pPr>
            <a:r>
              <a:rPr lang="en-US" altLang="zh-CN" sz="2600" kern="100">
                <a:solidFill>
                  <a:srgbClr val="000000"/>
                </a:solidFill>
                <a:latin typeface="Times New Roman" pitchFamily="18" charset="0"/>
                <a:ea typeface="楷体_GB2312" panose="02010609030101010101" pitchFamily="49" charset="-122"/>
                <a:cs typeface="Courier New" panose="02070309020205020404" pitchFamily="49" charset="0"/>
              </a:rPr>
              <a:t>________</a:t>
            </a:r>
            <a:r>
              <a:rPr lang="zh-CN" altLang="zh-CN" sz="2600" kern="100">
                <a:solidFill>
                  <a:srgbClr val="000000"/>
                </a:solidFill>
                <a:latin typeface="Times New Roman" pitchFamily="18" charset="0"/>
                <a:ea typeface="楷体_GB2312" panose="02010609030101010101" pitchFamily="49" charset="-122"/>
                <a:cs typeface="Times New Roman" panose="02020603050405020304" pitchFamily="18" charset="0"/>
              </a:rPr>
              <a:t>了天真，生命也就失去了生动，剪掉了羽翼。当一个人的灵魂因饥饿而狼吞虎咽，并因不节食而变得臃肿，他就真的</a:t>
            </a:r>
            <a:r>
              <a:rPr lang="en-US" altLang="zh-CN" sz="2600" kern="100">
                <a:solidFill>
                  <a:srgbClr val="000000"/>
                </a:solidFill>
                <a:latin typeface="Times New Roman" pitchFamily="18" charset="0"/>
                <a:ea typeface="楷体_GB2312" panose="02010609030101010101" pitchFamily="49" charset="-122"/>
                <a:cs typeface="Courier New" panose="02070309020205020404" pitchFamily="49" charset="0"/>
              </a:rPr>
              <a:t>________</a:t>
            </a:r>
            <a:r>
              <a:rPr lang="zh-CN" altLang="zh-CN" sz="2600" kern="100">
                <a:solidFill>
                  <a:srgbClr val="000000"/>
                </a:solidFill>
                <a:latin typeface="Times New Roman" pitchFamily="18" charset="0"/>
                <a:ea typeface="楷体_GB2312" panose="02010609030101010101" pitchFamily="49" charset="-122"/>
                <a:cs typeface="Times New Roman" panose="02020603050405020304" pitchFamily="18" charset="0"/>
              </a:rPr>
              <a:t>了，生命亦变得可疑。就像煮熟的扇贝，你已听不到涛声，嗅不出海的</a:t>
            </a:r>
            <a:r>
              <a:rPr lang="en-US" altLang="zh-CN" sz="2600" kern="100">
                <a:solidFill>
                  <a:srgbClr val="000000"/>
                </a:solidFill>
                <a:latin typeface="Times New Roman" pitchFamily="18" charset="0"/>
                <a:ea typeface="楷体_GB2312" panose="02010609030101010101" pitchFamily="49" charset="-122"/>
                <a:cs typeface="Courier New" panose="02070309020205020404" pitchFamily="49" charset="0"/>
              </a:rPr>
              <a:t>________</a:t>
            </a:r>
            <a:r>
              <a:rPr lang="zh-CN" altLang="zh-CN" sz="2600" kern="100">
                <a:solidFill>
                  <a:srgbClr val="000000"/>
                </a:solidFill>
                <a:latin typeface="Times New Roman" pitchFamily="18" charset="0"/>
                <a:ea typeface="楷体_GB2312" panose="02010609030101010101" pitchFamily="49" charset="-122"/>
                <a:cs typeface="Times New Roman" panose="02020603050405020304" pitchFamily="18" charset="0"/>
              </a:rPr>
              <a:t>了。</a:t>
            </a:r>
            <a:endParaRPr lang="zh-CN" altLang="zh-CN" sz="1050" kern="100">
              <a:latin typeface="宋体" panose="02010600030101010101" pitchFamily="2" charset="-122"/>
              <a:cs typeface="Courier New" panose="02070309020205020404" pitchFamily="49" charset="0"/>
            </a:endParaRPr>
          </a:p>
          <a:p>
            <a:pPr algn="just">
              <a:lnSpc>
                <a:spcPct val="150000"/>
              </a:lnSpc>
              <a:spcAft>
                <a:spcPct val="0"/>
              </a:spcAft>
            </a:pPr>
            <a:r>
              <a:rPr lang="en-US" altLang="zh-CN" sz="2600" kern="100">
                <a:solidFill>
                  <a:srgbClr val="000000"/>
                </a:solidFill>
                <a:latin typeface="Times New Roman" pitchFamily="18" charset="0"/>
                <a:ea typeface="微软雅黑" panose="020b0503020204020204" charset="-122"/>
                <a:cs typeface="Courier New" panose="02070309020205020404" pitchFamily="49" charset="0"/>
              </a:rPr>
              <a:t>A.</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褪</a:t>
            </a:r>
            <a:r>
              <a:rPr lang="zh-CN" altLang="zh-CN" sz="2600" kern="100" smtClean="0">
                <a:solidFill>
                  <a:srgbClr val="000000"/>
                </a:solidFill>
                <a:latin typeface="Times New Roman" pitchFamily="18" charset="0"/>
                <a:ea typeface="微软雅黑" panose="020b0503020204020204" charset="-122"/>
                <a:cs typeface="Times New Roman" panose="02020603050405020304" pitchFamily="18" charset="0"/>
              </a:rPr>
              <a:t>去</a:t>
            </a:r>
            <a:r>
              <a:rPr lang="en-US" altLang="zh-CN" sz="2600" kern="100" smtClean="0">
                <a:solidFill>
                  <a:srgbClr val="000000"/>
                </a:solidFill>
                <a:latin typeface="Times New Roman" pitchFamily="18" charset="0"/>
                <a:ea typeface="微软雅黑" panose="020b0503020204020204" charset="-122"/>
                <a:cs typeface="Times New Roman" panose="02020603050405020304" pitchFamily="18" charset="0"/>
              </a:rPr>
              <a:t>  </a:t>
            </a:r>
            <a:r>
              <a:rPr lang="zh-CN" altLang="zh-CN" sz="2600" kern="100" smtClean="0">
                <a:solidFill>
                  <a:srgbClr val="000000"/>
                </a:solidFill>
                <a:latin typeface="Times New Roman" pitchFamily="18" charset="0"/>
                <a:ea typeface="微软雅黑" panose="020b0503020204020204" charset="-122"/>
                <a:cs typeface="Times New Roman" panose="02020603050405020304" pitchFamily="18" charset="0"/>
              </a:rPr>
              <a:t>虚弱</a:t>
            </a:r>
            <a:r>
              <a:rPr lang="en-US" altLang="zh-CN" sz="2600" kern="100">
                <a:solidFill>
                  <a:srgbClr val="000000"/>
                </a:solidFill>
                <a:latin typeface="Times New Roman" pitchFamily="18" charset="0"/>
                <a:ea typeface="微软雅黑" panose="020b0503020204020204" charset="-122"/>
                <a:cs typeface="Times New Roman" panose="02020603050405020304" pitchFamily="18" charset="0"/>
              </a:rPr>
              <a:t> </a:t>
            </a:r>
            <a:r>
              <a:rPr lang="en-US" altLang="zh-CN" sz="2600" kern="100" smtClean="0">
                <a:solidFill>
                  <a:srgbClr val="000000"/>
                </a:solidFill>
                <a:latin typeface="Times New Roman" pitchFamily="18" charset="0"/>
                <a:ea typeface="微软雅黑" panose="020b0503020204020204" charset="-122"/>
                <a:cs typeface="Times New Roman" panose="02020603050405020304" pitchFamily="18" charset="0"/>
              </a:rPr>
              <a:t> </a:t>
            </a:r>
            <a:r>
              <a:rPr lang="zh-CN" altLang="zh-CN" sz="2600" kern="100" smtClean="0">
                <a:solidFill>
                  <a:srgbClr val="000000"/>
                </a:solidFill>
                <a:latin typeface="Times New Roman" pitchFamily="18" charset="0"/>
                <a:ea typeface="微软雅黑" panose="020b0503020204020204" charset="-122"/>
                <a:cs typeface="Times New Roman" panose="02020603050405020304" pitchFamily="18" charset="0"/>
              </a:rPr>
              <a:t>气息</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　　　</a:t>
            </a:r>
            <a:r>
              <a:rPr lang="en-US" altLang="zh-CN" sz="2600" kern="100">
                <a:solidFill>
                  <a:srgbClr val="000000"/>
                </a:solidFill>
                <a:latin typeface="Times New Roman" pitchFamily="18" charset="0"/>
                <a:ea typeface="微软雅黑" panose="020b0503020204020204" charset="-122"/>
                <a:cs typeface="Courier New" panose="02070309020205020404" pitchFamily="49" charset="0"/>
              </a:rPr>
              <a:t>	</a:t>
            </a:r>
            <a:r>
              <a:rPr lang="en-US" altLang="zh-CN" sz="2600" kern="100" smtClean="0">
                <a:solidFill>
                  <a:srgbClr val="000000"/>
                </a:solidFill>
                <a:latin typeface="Times New Roman" pitchFamily="18" charset="0"/>
                <a:ea typeface="微软雅黑" panose="020b0503020204020204" charset="-122"/>
                <a:cs typeface="Courier New" panose="02070309020205020404" pitchFamily="49" charset="0"/>
              </a:rPr>
              <a:t>	B</a:t>
            </a:r>
            <a:r>
              <a:rPr lang="en-US" altLang="zh-CN" sz="2600" kern="100">
                <a:solidFill>
                  <a:srgbClr val="000000"/>
                </a:solidFill>
                <a:latin typeface="Times New Roman" pitchFamily="18" charset="0"/>
                <a:ea typeface="微软雅黑" panose="020b0503020204020204" charset="-122"/>
                <a:cs typeface="Courier New" panose="02070309020205020404" pitchFamily="49" charset="0"/>
              </a:rPr>
              <a:t>.</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退</a:t>
            </a:r>
            <a:r>
              <a:rPr lang="zh-CN" altLang="zh-CN" sz="2600" kern="100" smtClean="0">
                <a:solidFill>
                  <a:srgbClr val="000000"/>
                </a:solidFill>
                <a:latin typeface="Times New Roman" pitchFamily="18" charset="0"/>
                <a:ea typeface="微软雅黑" panose="020b0503020204020204" charset="-122"/>
                <a:cs typeface="Times New Roman" panose="02020603050405020304" pitchFamily="18" charset="0"/>
              </a:rPr>
              <a:t>去</a:t>
            </a:r>
            <a:r>
              <a:rPr lang="en-US" altLang="zh-CN" sz="2600" kern="100" smtClean="0">
                <a:solidFill>
                  <a:srgbClr val="000000"/>
                </a:solidFill>
                <a:latin typeface="Times New Roman" pitchFamily="18" charset="0"/>
                <a:ea typeface="微软雅黑" panose="020b0503020204020204" charset="-122"/>
                <a:cs typeface="Times New Roman" panose="02020603050405020304" pitchFamily="18" charset="0"/>
              </a:rPr>
              <a:t>  </a:t>
            </a:r>
            <a:r>
              <a:rPr lang="zh-CN" altLang="zh-CN" sz="2600" kern="100" smtClean="0">
                <a:solidFill>
                  <a:srgbClr val="000000"/>
                </a:solidFill>
                <a:latin typeface="Times New Roman" pitchFamily="18" charset="0"/>
                <a:ea typeface="微软雅黑" panose="020b0503020204020204" charset="-122"/>
                <a:cs typeface="Times New Roman" panose="02020603050405020304" pitchFamily="18" charset="0"/>
              </a:rPr>
              <a:t>虚弱</a:t>
            </a:r>
            <a:r>
              <a:rPr lang="en-US" altLang="zh-CN" sz="2600" kern="100">
                <a:solidFill>
                  <a:srgbClr val="000000"/>
                </a:solidFill>
                <a:latin typeface="Times New Roman" pitchFamily="18" charset="0"/>
                <a:ea typeface="微软雅黑" panose="020b0503020204020204" charset="-122"/>
                <a:cs typeface="Times New Roman" panose="02020603050405020304" pitchFamily="18" charset="0"/>
              </a:rPr>
              <a:t> </a:t>
            </a:r>
            <a:r>
              <a:rPr lang="en-US" altLang="zh-CN" sz="2600" kern="100" smtClean="0">
                <a:solidFill>
                  <a:srgbClr val="000000"/>
                </a:solidFill>
                <a:latin typeface="Times New Roman" pitchFamily="18" charset="0"/>
                <a:ea typeface="微软雅黑" panose="020b0503020204020204" charset="-122"/>
                <a:cs typeface="Times New Roman" panose="02020603050405020304" pitchFamily="18" charset="0"/>
              </a:rPr>
              <a:t> </a:t>
            </a:r>
            <a:r>
              <a:rPr lang="zh-CN" altLang="zh-CN" sz="2600" kern="100" smtClean="0">
                <a:solidFill>
                  <a:srgbClr val="000000"/>
                </a:solidFill>
                <a:latin typeface="Times New Roman" pitchFamily="18" charset="0"/>
                <a:ea typeface="微软雅黑" panose="020b0503020204020204" charset="-122"/>
                <a:cs typeface="Times New Roman" panose="02020603050405020304" pitchFamily="18" charset="0"/>
              </a:rPr>
              <a:t>味道</a:t>
            </a:r>
            <a:endParaRPr lang="zh-CN" altLang="zh-CN" sz="1050" kern="100">
              <a:latin typeface="宋体" panose="02010600030101010101" pitchFamily="2" charset="-122"/>
              <a:cs typeface="Courier New" panose="02070309020205020404" pitchFamily="49" charset="0"/>
            </a:endParaRPr>
          </a:p>
          <a:p>
            <a:pPr algn="just">
              <a:lnSpc>
                <a:spcPct val="150000"/>
              </a:lnSpc>
              <a:spcAft>
                <a:spcPct val="0"/>
              </a:spcAft>
            </a:pPr>
            <a:r>
              <a:rPr lang="en-US" altLang="zh-CN" sz="2600" kern="100">
                <a:solidFill>
                  <a:srgbClr val="000000"/>
                </a:solidFill>
                <a:latin typeface="Times New Roman" pitchFamily="18" charset="0"/>
                <a:ea typeface="微软雅黑" panose="020b0503020204020204" charset="-122"/>
                <a:cs typeface="Courier New" panose="02070309020205020404" pitchFamily="49" charset="0"/>
              </a:rPr>
              <a:t>C.</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褪去</a:t>
            </a:r>
            <a:r>
              <a:rPr lang="en-US" altLang="zh-CN" sz="2600" kern="100">
                <a:solidFill>
                  <a:srgbClr val="000000"/>
                </a:solidFill>
                <a:latin typeface="Times New Roman" pitchFamily="18" charset="0"/>
                <a:ea typeface="微软雅黑" panose="020b0503020204020204" charset="-122"/>
                <a:cs typeface="Courier New" panose="02070309020205020404" pitchFamily="49" charset="0"/>
              </a:rPr>
              <a:t>  </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衰弱</a:t>
            </a:r>
            <a:r>
              <a:rPr lang="en-US" altLang="zh-CN" sz="2600" kern="100">
                <a:solidFill>
                  <a:srgbClr val="000000"/>
                </a:solidFill>
                <a:latin typeface="Times New Roman" pitchFamily="18" charset="0"/>
                <a:ea typeface="微软雅黑" panose="020b0503020204020204" charset="-122"/>
                <a:cs typeface="Courier New" panose="02070309020205020404" pitchFamily="49" charset="0"/>
              </a:rPr>
              <a:t>  </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气息</a:t>
            </a:r>
            <a:r>
              <a:rPr lang="en-US" altLang="zh-CN" sz="2600" kern="100">
                <a:solidFill>
                  <a:srgbClr val="000000"/>
                </a:solidFill>
                <a:latin typeface="Times New Roman" pitchFamily="18" charset="0"/>
                <a:ea typeface="微软雅黑" panose="020b0503020204020204" charset="-122"/>
                <a:cs typeface="Courier New" panose="02070309020205020404" pitchFamily="49" charset="0"/>
              </a:rPr>
              <a:t>  	</a:t>
            </a:r>
            <a:r>
              <a:rPr lang="en-US" altLang="zh-CN" sz="2600" kern="100" smtClean="0">
                <a:solidFill>
                  <a:srgbClr val="000000"/>
                </a:solidFill>
                <a:latin typeface="Times New Roman" pitchFamily="18" charset="0"/>
                <a:ea typeface="微软雅黑" panose="020b0503020204020204" charset="-122"/>
                <a:cs typeface="Courier New" panose="02070309020205020404" pitchFamily="49" charset="0"/>
              </a:rPr>
              <a:t>	D</a:t>
            </a:r>
            <a:r>
              <a:rPr lang="en-US" altLang="zh-CN" sz="2600" kern="100">
                <a:solidFill>
                  <a:srgbClr val="000000"/>
                </a:solidFill>
                <a:latin typeface="Times New Roman" pitchFamily="18" charset="0"/>
                <a:ea typeface="微软雅黑" panose="020b0503020204020204" charset="-122"/>
                <a:cs typeface="Courier New" panose="02070309020205020404" pitchFamily="49" charset="0"/>
              </a:rPr>
              <a:t>.</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退去</a:t>
            </a:r>
            <a:r>
              <a:rPr lang="en-US" altLang="zh-CN" sz="2600" kern="100">
                <a:solidFill>
                  <a:srgbClr val="000000"/>
                </a:solidFill>
                <a:latin typeface="Times New Roman" pitchFamily="18" charset="0"/>
                <a:ea typeface="微软雅黑" panose="020b0503020204020204" charset="-122"/>
                <a:cs typeface="Courier New" panose="02070309020205020404" pitchFamily="49" charset="0"/>
              </a:rPr>
              <a:t>  </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衰弱</a:t>
            </a:r>
            <a:r>
              <a:rPr lang="en-US" altLang="zh-CN" sz="2600" kern="100">
                <a:solidFill>
                  <a:srgbClr val="000000"/>
                </a:solidFill>
                <a:latin typeface="Times New Roman" pitchFamily="18" charset="0"/>
                <a:ea typeface="微软雅黑" panose="020b0503020204020204" charset="-122"/>
                <a:cs typeface="Courier New" panose="02070309020205020404" pitchFamily="49" charset="0"/>
              </a:rPr>
              <a:t>  </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味道</a:t>
            </a:r>
            <a:endParaRPr lang="zh-CN" altLang="zh-CN" sz="1050" kern="100">
              <a:latin typeface="宋体" panose="02010600030101010101" pitchFamily="2" charset="-122"/>
              <a:cs typeface="Courier New" panose="02070309020205020404" pitchFamily="49" charset="0"/>
            </a:endParaRPr>
          </a:p>
        </p:txBody>
      </p:sp>
      <p:sp>
        <p:nvSpPr>
          <p:cNvPr id="3" name="矩形 2"/>
          <p:cNvSpPr/>
          <p:nvPr/>
        </p:nvSpPr>
        <p:spPr>
          <a:xfrm>
            <a:off x="389206" y="4077866"/>
            <a:ext cx="11466640" cy="2809295"/>
          </a:xfrm>
          <a:prstGeom prst="rect">
            <a:avLst/>
          </a:prstGeom>
        </p:spPr>
        <p:txBody>
          <a:bodyPr wrap="square">
            <a:spAutoFit/>
          </a:bodyPr>
          <a:lstStyle/>
          <a:p>
            <a:pPr algn="just">
              <a:lnSpc>
                <a:spcPct val="135000"/>
              </a:lnSpc>
              <a:spcAft>
                <a:spcPct val="0"/>
              </a:spcAft>
            </a:pPr>
            <a:r>
              <a:rPr lang="zh-CN" altLang="zh-CN" sz="2600" b="1" kern="100">
                <a:solidFill>
                  <a:srgbClr val="0000FF"/>
                </a:solidFill>
                <a:latin typeface="Times New Roman" pitchFamily="18" charset="0"/>
                <a:ea typeface="微软雅黑" panose="020b0503020204020204" charset="-122"/>
                <a:cs typeface="Times New Roman" panose="02020603050405020304" pitchFamily="18" charset="0"/>
              </a:rPr>
              <a:t>解析</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　</a:t>
            </a:r>
            <a:r>
              <a:rPr lang="en-US" altLang="zh-CN" sz="2600" kern="10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a:solidFill>
                  <a:srgbClr val="000000"/>
                </a:solidFill>
                <a:latin typeface="Times New Roman" pitchFamily="18" charset="0"/>
                <a:cs typeface="Times New Roman" panose="02020603050405020304" pitchFamily="18" charset="0"/>
              </a:rPr>
              <a:t>褪去</a:t>
            </a:r>
            <a:r>
              <a:rPr lang="en-US" altLang="zh-CN" sz="2600" kern="10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a:solidFill>
                  <a:srgbClr val="000000"/>
                </a:solidFill>
                <a:latin typeface="Times New Roman" pitchFamily="18" charset="0"/>
                <a:cs typeface="Times New Roman" panose="02020603050405020304" pitchFamily="18" charset="0"/>
              </a:rPr>
              <a:t>指脱掉</a:t>
            </a:r>
            <a:r>
              <a:rPr lang="en-US" altLang="zh-CN" sz="2600" kern="100">
                <a:solidFill>
                  <a:srgbClr val="000000"/>
                </a:solidFill>
                <a:latin typeface="Times New Roman" pitchFamily="18" charset="0"/>
                <a:cs typeface="Courier New" panose="02070309020205020404" pitchFamily="49" charset="0"/>
              </a:rPr>
              <a:t>(</a:t>
            </a:r>
            <a:r>
              <a:rPr lang="zh-CN" altLang="zh-CN" sz="2600" kern="100">
                <a:solidFill>
                  <a:srgbClr val="000000"/>
                </a:solidFill>
                <a:latin typeface="Times New Roman" pitchFamily="18" charset="0"/>
                <a:cs typeface="Times New Roman" panose="02020603050405020304" pitchFamily="18" charset="0"/>
              </a:rPr>
              <a:t>衣服、羽毛、颜色等</a:t>
            </a:r>
            <a:r>
              <a:rPr lang="en-US" altLang="zh-CN" sz="2600" kern="100">
                <a:solidFill>
                  <a:srgbClr val="000000"/>
                </a:solidFill>
                <a:latin typeface="Times New Roman" pitchFamily="18" charset="0"/>
                <a:cs typeface="Courier New" panose="02070309020205020404" pitchFamily="49" charset="0"/>
              </a:rPr>
              <a:t>)</a:t>
            </a:r>
            <a:r>
              <a:rPr lang="zh-CN" altLang="zh-CN" sz="2600" kern="100">
                <a:solidFill>
                  <a:srgbClr val="000000"/>
                </a:solidFill>
                <a:latin typeface="Times New Roman" pitchFamily="18" charset="0"/>
                <a:cs typeface="Times New Roman" panose="02020603050405020304" pitchFamily="18" charset="0"/>
              </a:rPr>
              <a:t>。</a:t>
            </a:r>
            <a:r>
              <a:rPr lang="en-US" altLang="zh-CN" sz="2600" kern="10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a:solidFill>
                  <a:srgbClr val="000000"/>
                </a:solidFill>
                <a:latin typeface="Times New Roman" pitchFamily="18" charset="0"/>
                <a:cs typeface="Times New Roman" panose="02020603050405020304" pitchFamily="18" charset="0"/>
              </a:rPr>
              <a:t>退去</a:t>
            </a:r>
            <a:r>
              <a:rPr lang="en-US" altLang="zh-CN" sz="2600" kern="10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a:solidFill>
                  <a:srgbClr val="000000"/>
                </a:solidFill>
                <a:latin typeface="Times New Roman" pitchFamily="18" charset="0"/>
                <a:cs typeface="Times New Roman" panose="02020603050405020304" pitchFamily="18" charset="0"/>
              </a:rPr>
              <a:t>指去除、离开。</a:t>
            </a:r>
            <a:r>
              <a:rPr lang="en-US" altLang="zh-CN" sz="2600" kern="10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a:solidFill>
                  <a:srgbClr val="000000"/>
                </a:solidFill>
                <a:latin typeface="Times New Roman" pitchFamily="18" charset="0"/>
                <a:cs typeface="Times New Roman" panose="02020603050405020304" pitchFamily="18" charset="0"/>
              </a:rPr>
              <a:t>退去</a:t>
            </a:r>
            <a:r>
              <a:rPr lang="en-US" altLang="zh-CN" sz="2600" kern="10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a:solidFill>
                  <a:srgbClr val="000000"/>
                </a:solidFill>
                <a:latin typeface="Times New Roman" pitchFamily="18" charset="0"/>
                <a:cs typeface="Times New Roman" panose="02020603050405020304" pitchFamily="18" charset="0"/>
              </a:rPr>
              <a:t>一般强调的是退出这个行为的过程或结果；</a:t>
            </a:r>
            <a:r>
              <a:rPr lang="en-US" altLang="zh-CN" sz="2600" kern="10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a:solidFill>
                  <a:srgbClr val="000000"/>
                </a:solidFill>
                <a:latin typeface="Times New Roman" pitchFamily="18" charset="0"/>
                <a:cs typeface="Times New Roman" panose="02020603050405020304" pitchFamily="18" charset="0"/>
              </a:rPr>
              <a:t>褪去</a:t>
            </a:r>
            <a:r>
              <a:rPr lang="en-US" altLang="zh-CN" sz="2600" kern="10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a:solidFill>
                  <a:srgbClr val="000000"/>
                </a:solidFill>
                <a:latin typeface="Times New Roman" pitchFamily="18" charset="0"/>
                <a:cs typeface="Times New Roman" panose="02020603050405020304" pitchFamily="18" charset="0"/>
              </a:rPr>
              <a:t>一般表示形象、外表或颜色的变化。此处</a:t>
            </a:r>
            <a:r>
              <a:rPr lang="en-US" altLang="zh-CN" sz="2600" kern="10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a:solidFill>
                  <a:srgbClr val="000000"/>
                </a:solidFill>
                <a:latin typeface="Times New Roman" pitchFamily="18" charset="0"/>
                <a:cs typeface="Times New Roman" panose="02020603050405020304" pitchFamily="18" charset="0"/>
              </a:rPr>
              <a:t>褪去</a:t>
            </a:r>
            <a:r>
              <a:rPr lang="en-US" altLang="zh-CN" sz="2600" kern="10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a:solidFill>
                  <a:srgbClr val="000000"/>
                </a:solidFill>
                <a:latin typeface="Times New Roman" pitchFamily="18" charset="0"/>
                <a:cs typeface="Times New Roman" panose="02020603050405020304" pitchFamily="18" charset="0"/>
              </a:rPr>
              <a:t>的用法带有比喻性质。</a:t>
            </a:r>
            <a:r>
              <a:rPr lang="en-US" altLang="zh-CN" sz="2600" kern="10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a:solidFill>
                  <a:srgbClr val="000000"/>
                </a:solidFill>
                <a:latin typeface="Times New Roman" pitchFamily="18" charset="0"/>
                <a:cs typeface="Times New Roman" panose="02020603050405020304" pitchFamily="18" charset="0"/>
              </a:rPr>
              <a:t>虚弱</a:t>
            </a:r>
            <a:r>
              <a:rPr lang="en-US" altLang="zh-CN" sz="2600" kern="10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a:solidFill>
                  <a:srgbClr val="000000"/>
                </a:solidFill>
                <a:latin typeface="Times New Roman" pitchFamily="18" charset="0"/>
                <a:cs typeface="Times New Roman" panose="02020603050405020304" pitchFamily="18" charset="0"/>
              </a:rPr>
              <a:t>，空虚薄弱不结实，侧重于</a:t>
            </a:r>
            <a:r>
              <a:rPr lang="en-US" altLang="zh-CN" sz="2600" kern="10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a:solidFill>
                  <a:srgbClr val="000000"/>
                </a:solidFill>
                <a:latin typeface="Times New Roman" pitchFamily="18" charset="0"/>
                <a:cs typeface="Times New Roman" panose="02020603050405020304" pitchFamily="18" charset="0"/>
              </a:rPr>
              <a:t>虚</a:t>
            </a:r>
            <a:r>
              <a:rPr lang="en-US" altLang="zh-CN" sz="2600" kern="10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a:solidFill>
                  <a:srgbClr val="000000"/>
                </a:solidFill>
                <a:latin typeface="Times New Roman" pitchFamily="18" charset="0"/>
                <a:cs typeface="Times New Roman" panose="02020603050405020304" pitchFamily="18" charset="0"/>
              </a:rPr>
              <a:t>；</a:t>
            </a:r>
            <a:r>
              <a:rPr lang="en-US" altLang="zh-CN" sz="2600" kern="10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a:solidFill>
                  <a:srgbClr val="000000"/>
                </a:solidFill>
                <a:latin typeface="Times New Roman" pitchFamily="18" charset="0"/>
                <a:cs typeface="Times New Roman" panose="02020603050405020304" pitchFamily="18" charset="0"/>
              </a:rPr>
              <a:t>衰弱</a:t>
            </a:r>
            <a:r>
              <a:rPr lang="en-US" altLang="zh-CN" sz="2600" kern="10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a:solidFill>
                  <a:srgbClr val="000000"/>
                </a:solidFill>
                <a:latin typeface="Times New Roman" pitchFamily="18" charset="0"/>
                <a:cs typeface="Times New Roman" panose="02020603050405020304" pitchFamily="18" charset="0"/>
              </a:rPr>
              <a:t>，侧重于由强转弱。</a:t>
            </a:r>
            <a:r>
              <a:rPr lang="en-US" altLang="zh-CN" sz="2600" kern="10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a:solidFill>
                  <a:srgbClr val="000000"/>
                </a:solidFill>
                <a:latin typeface="Times New Roman" pitchFamily="18" charset="0"/>
                <a:cs typeface="Times New Roman" panose="02020603050405020304" pitchFamily="18" charset="0"/>
              </a:rPr>
              <a:t>气息</a:t>
            </a:r>
            <a:r>
              <a:rPr lang="en-US" altLang="zh-CN" sz="2600" kern="10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a:solidFill>
                  <a:srgbClr val="000000"/>
                </a:solidFill>
                <a:latin typeface="Times New Roman" pitchFamily="18" charset="0"/>
                <a:cs typeface="Times New Roman" panose="02020603050405020304" pitchFamily="18" charset="0"/>
              </a:rPr>
              <a:t>，侧重于嗅觉；</a:t>
            </a:r>
            <a:r>
              <a:rPr lang="en-US" altLang="zh-CN" sz="2600" kern="10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a:solidFill>
                  <a:srgbClr val="000000"/>
                </a:solidFill>
                <a:latin typeface="Times New Roman" pitchFamily="18" charset="0"/>
                <a:cs typeface="Times New Roman" panose="02020603050405020304" pitchFamily="18" charset="0"/>
              </a:rPr>
              <a:t>味道</a:t>
            </a:r>
            <a:r>
              <a:rPr lang="en-US" altLang="zh-CN" sz="2600" kern="10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a:solidFill>
                  <a:srgbClr val="000000"/>
                </a:solidFill>
                <a:latin typeface="Times New Roman" pitchFamily="18" charset="0"/>
                <a:cs typeface="Times New Roman" panose="02020603050405020304" pitchFamily="18" charset="0"/>
              </a:rPr>
              <a:t>，侧重于味觉。</a:t>
            </a:r>
            <a:endParaRPr lang="zh-CN" altLang="zh-CN" sz="1050" kern="100">
              <a:latin typeface="宋体" panose="02010600030101010101" pitchFamily="2" charset="-122"/>
              <a:cs typeface="Courier New" panose="02070309020205020404" pitchFamily="49" charset="0"/>
            </a:endParaRPr>
          </a:p>
        </p:txBody>
      </p:sp>
      <p:sp>
        <p:nvSpPr>
          <p:cNvPr id="6" name="TextBox 22"/>
          <p:cNvSpPr txBox="1"/>
          <p:nvPr/>
        </p:nvSpPr>
        <p:spPr>
          <a:xfrm>
            <a:off x="290816" y="3248686"/>
            <a:ext cx="720000" cy="720000"/>
          </a:xfrm>
          <a:prstGeom prst="rect">
            <a:avLst/>
          </a:prstGeom>
          <a:noFill/>
        </p:spPr>
        <p:txBody>
          <a:bodyPr wrap="square" rtlCol="0">
            <a:spAutoFit/>
          </a:bodyPr>
          <a:lstStyle/>
          <a:p>
            <a:r>
              <a:rPr lang="zh-CN" altLang="en-US" sz="4300" b="1">
                <a:solidFill>
                  <a:srgbClr val="C00000"/>
                </a:solidFill>
                <a:latin typeface="华文细黑" panose="02010600040101010101" pitchFamily="2" charset="-122"/>
                <a:ea typeface="华文细黑" panose="02010600040101010101" pitchFamily="2" charset="-122"/>
              </a:rPr>
              <a:t>√</a:t>
            </a:r>
          </a:p>
        </p:txBody>
      </p:sp>
    </p:spTree>
  </p:cSld>
  <p:clrMapOvr>
    <a:masterClrMapping/>
  </p:clrMapOvr>
  <mc:AlternateContent>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p:nvPr/>
        </p:nvSpPr>
        <p:spPr>
          <a:xfrm>
            <a:off x="334566" y="1176635"/>
            <a:ext cx="11521280" cy="3693319"/>
          </a:xfrm>
          <a:prstGeom prst="rect">
            <a:avLst/>
          </a:prstGeom>
        </p:spPr>
        <p:txBody>
          <a:bodyPr wrap="square">
            <a:spAutoFit/>
          </a:bodyPr>
          <a:lstStyle/>
          <a:p>
            <a:pPr algn="just">
              <a:lnSpc>
                <a:spcPct val="150000"/>
              </a:lnSpc>
              <a:spcAft>
                <a:spcPct val="0"/>
              </a:spcAft>
            </a:pPr>
            <a:r>
              <a:rPr lang="zh-CN" altLang="zh-CN" sz="2600" b="1" kern="100">
                <a:solidFill>
                  <a:srgbClr val="0000FF"/>
                </a:solidFill>
                <a:latin typeface="Times New Roman" pitchFamily="18" charset="0"/>
                <a:ea typeface="微软雅黑" panose="020b0503020204020204" charset="-122"/>
                <a:cs typeface="Times New Roman" panose="02020603050405020304" pitchFamily="18" charset="0"/>
              </a:rPr>
              <a:t>边练边悟</a:t>
            </a:r>
            <a:r>
              <a:rPr lang="en-US" altLang="zh-CN" sz="2600" b="1" kern="100">
                <a:solidFill>
                  <a:srgbClr val="0000FF"/>
                </a:solidFill>
                <a:latin typeface="微软雅黑" panose="020b0503020204020204" charset="-122"/>
                <a:cs typeface="Times New Roman" panose="02020603050405020304" pitchFamily="18" charset="0"/>
              </a:rPr>
              <a:t>2</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　在下列句子的空缺处依次填入词语，最恰当的一组是</a:t>
            </a:r>
            <a:endParaRPr lang="zh-CN" altLang="zh-CN" sz="1050" kern="100">
              <a:latin typeface="宋体" panose="02010600030101010101" pitchFamily="2" charset="-122"/>
              <a:cs typeface="Courier New" panose="02070309020205020404" pitchFamily="49" charset="0"/>
            </a:endParaRPr>
          </a:p>
          <a:p>
            <a:pPr algn="just">
              <a:lnSpc>
                <a:spcPct val="150000"/>
              </a:lnSpc>
              <a:spcAft>
                <a:spcPct val="0"/>
              </a:spcAft>
            </a:pPr>
            <a:r>
              <a:rPr lang="en-US" altLang="zh-CN" sz="2600" kern="100">
                <a:solidFill>
                  <a:srgbClr val="000000"/>
                </a:solidFill>
                <a:latin typeface="Times New Roman" pitchFamily="18" charset="0"/>
                <a:ea typeface="微软雅黑" panose="020b0503020204020204" charset="-122"/>
                <a:cs typeface="Courier New" panose="02070309020205020404" pitchFamily="49" charset="0"/>
              </a:rPr>
              <a:t>(1)</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外面出现了第一片接近南方的</a:t>
            </a:r>
            <a:r>
              <a:rPr lang="en-US" altLang="zh-CN" sz="2600" kern="100">
                <a:solidFill>
                  <a:srgbClr val="000000"/>
                </a:solidFill>
                <a:latin typeface="Times New Roman" pitchFamily="18" charset="0"/>
                <a:ea typeface="微软雅黑" panose="020b0503020204020204" charset="-122"/>
                <a:cs typeface="Courier New" panose="02070309020205020404" pitchFamily="49" charset="0"/>
              </a:rPr>
              <a:t>________</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，如同水墨画一片模糊。</a:t>
            </a:r>
            <a:endParaRPr lang="zh-CN" altLang="zh-CN" sz="1050" kern="100">
              <a:latin typeface="宋体" panose="02010600030101010101" pitchFamily="2" charset="-122"/>
              <a:cs typeface="Courier New" panose="02070309020205020404" pitchFamily="49" charset="0"/>
            </a:endParaRPr>
          </a:p>
          <a:p>
            <a:pPr algn="just">
              <a:lnSpc>
                <a:spcPct val="150000"/>
              </a:lnSpc>
              <a:spcAft>
                <a:spcPct val="0"/>
              </a:spcAft>
            </a:pPr>
            <a:r>
              <a:rPr lang="en-US" altLang="zh-CN" sz="2600" kern="100">
                <a:solidFill>
                  <a:srgbClr val="000000"/>
                </a:solidFill>
                <a:latin typeface="Times New Roman" pitchFamily="18" charset="0"/>
                <a:ea typeface="微软雅黑" panose="020b0503020204020204" charset="-122"/>
                <a:cs typeface="Courier New" panose="02070309020205020404" pitchFamily="49" charset="0"/>
              </a:rPr>
              <a:t>(2)</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当我忧从中来、无可告语的时候，一想到大海，心胸就</a:t>
            </a:r>
            <a:r>
              <a:rPr lang="en-US" altLang="zh-CN" sz="2600" kern="100">
                <a:solidFill>
                  <a:srgbClr val="000000"/>
                </a:solidFill>
                <a:latin typeface="Times New Roman" pitchFamily="18" charset="0"/>
                <a:ea typeface="微软雅黑" panose="020b0503020204020204" charset="-122"/>
                <a:cs typeface="Courier New" panose="02070309020205020404" pitchFamily="49" charset="0"/>
              </a:rPr>
              <a:t>________</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起来。</a:t>
            </a:r>
            <a:endParaRPr lang="zh-CN" altLang="zh-CN" sz="1050" kern="100">
              <a:latin typeface="宋体" panose="02010600030101010101" pitchFamily="2" charset="-122"/>
              <a:cs typeface="Courier New" panose="02070309020205020404" pitchFamily="49" charset="0"/>
            </a:endParaRPr>
          </a:p>
          <a:p>
            <a:pPr algn="just">
              <a:lnSpc>
                <a:spcPct val="150000"/>
              </a:lnSpc>
              <a:spcAft>
                <a:spcPct val="0"/>
              </a:spcAft>
            </a:pPr>
            <a:r>
              <a:rPr lang="en-US" altLang="zh-CN" sz="2600" kern="100">
                <a:solidFill>
                  <a:srgbClr val="000000"/>
                </a:solidFill>
                <a:latin typeface="Times New Roman" pitchFamily="18" charset="0"/>
                <a:ea typeface="微软雅黑" panose="020b0503020204020204" charset="-122"/>
                <a:cs typeface="Courier New" panose="02070309020205020404" pitchFamily="49" charset="0"/>
              </a:rPr>
              <a:t>(3)</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地皮</a:t>
            </a:r>
            <a:r>
              <a:rPr lang="en-US" altLang="zh-CN" sz="2600" kern="100">
                <a:solidFill>
                  <a:srgbClr val="000000"/>
                </a:solidFill>
                <a:latin typeface="Times New Roman" pitchFamily="18" charset="0"/>
                <a:ea typeface="微软雅黑" panose="020b0503020204020204" charset="-122"/>
                <a:cs typeface="Courier New" panose="02070309020205020404" pitchFamily="49" charset="0"/>
              </a:rPr>
              <a:t>________</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，这是通达公司在市中心建造摩天大楼的重要原因。</a:t>
            </a:r>
            <a:endParaRPr lang="zh-CN" altLang="zh-CN" sz="1050" kern="100">
              <a:latin typeface="宋体" panose="02010600030101010101" pitchFamily="2" charset="-122"/>
              <a:cs typeface="Courier New" panose="02070309020205020404" pitchFamily="49" charset="0"/>
            </a:endParaRPr>
          </a:p>
          <a:p>
            <a:pPr algn="just">
              <a:lnSpc>
                <a:spcPct val="150000"/>
              </a:lnSpc>
              <a:spcAft>
                <a:spcPct val="0"/>
              </a:spcAft>
            </a:pPr>
            <a:r>
              <a:rPr lang="en-US" altLang="zh-CN" sz="2600" kern="100">
                <a:solidFill>
                  <a:srgbClr val="000000"/>
                </a:solidFill>
                <a:latin typeface="Times New Roman" pitchFamily="18" charset="0"/>
                <a:ea typeface="微软雅黑" panose="020b0503020204020204" charset="-122"/>
                <a:cs typeface="Courier New" panose="02070309020205020404" pitchFamily="49" charset="0"/>
              </a:rPr>
              <a:t>A.</a:t>
            </a:r>
            <a:r>
              <a:rPr lang="zh-CN" altLang="zh-CN" sz="2600" kern="100" smtClean="0">
                <a:solidFill>
                  <a:srgbClr val="000000"/>
                </a:solidFill>
                <a:latin typeface="Times New Roman" pitchFamily="18" charset="0"/>
                <a:ea typeface="微软雅黑" panose="020b0503020204020204" charset="-122"/>
                <a:cs typeface="Times New Roman" panose="02020603050405020304" pitchFamily="18" charset="0"/>
              </a:rPr>
              <a:t>景点</a:t>
            </a:r>
            <a:r>
              <a:rPr lang="en-US" altLang="zh-CN" sz="2600" kern="100" smtClean="0">
                <a:solidFill>
                  <a:srgbClr val="000000"/>
                </a:solidFill>
                <a:latin typeface="Times New Roman" pitchFamily="18" charset="0"/>
                <a:ea typeface="微软雅黑" panose="020b0503020204020204" charset="-122"/>
                <a:cs typeface="Times New Roman" panose="02020603050405020304" pitchFamily="18" charset="0"/>
              </a:rPr>
              <a:t>  </a:t>
            </a:r>
            <a:r>
              <a:rPr lang="zh-CN" altLang="zh-CN" sz="2600" kern="100" smtClean="0">
                <a:solidFill>
                  <a:srgbClr val="000000"/>
                </a:solidFill>
                <a:latin typeface="Times New Roman" pitchFamily="18" charset="0"/>
                <a:ea typeface="微软雅黑" panose="020b0503020204020204" charset="-122"/>
                <a:cs typeface="Times New Roman" panose="02020603050405020304" pitchFamily="18" charset="0"/>
              </a:rPr>
              <a:t>开阔</a:t>
            </a:r>
            <a:r>
              <a:rPr lang="en-US" altLang="zh-CN" sz="2600" kern="100" smtClean="0">
                <a:solidFill>
                  <a:srgbClr val="000000"/>
                </a:solidFill>
                <a:latin typeface="Times New Roman" pitchFamily="18" charset="0"/>
                <a:ea typeface="微软雅黑" panose="020b0503020204020204" charset="-122"/>
                <a:cs typeface="Times New Roman" panose="02020603050405020304" pitchFamily="18" charset="0"/>
              </a:rPr>
              <a:t>  </a:t>
            </a:r>
            <a:r>
              <a:rPr lang="zh-CN" altLang="zh-CN" sz="2600" kern="100" smtClean="0">
                <a:solidFill>
                  <a:srgbClr val="000000"/>
                </a:solidFill>
                <a:latin typeface="Times New Roman" pitchFamily="18" charset="0"/>
                <a:ea typeface="微软雅黑" panose="020b0503020204020204" charset="-122"/>
                <a:cs typeface="Times New Roman" panose="02020603050405020304" pitchFamily="18" charset="0"/>
              </a:rPr>
              <a:t>紧缺</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　　　</a:t>
            </a:r>
            <a:r>
              <a:rPr lang="en-US" altLang="zh-CN" sz="2600" kern="100">
                <a:solidFill>
                  <a:srgbClr val="000000"/>
                </a:solidFill>
                <a:latin typeface="Times New Roman" pitchFamily="18" charset="0"/>
                <a:ea typeface="微软雅黑" panose="020b0503020204020204" charset="-122"/>
                <a:cs typeface="Courier New" panose="02070309020205020404" pitchFamily="49" charset="0"/>
              </a:rPr>
              <a:t>	</a:t>
            </a:r>
            <a:r>
              <a:rPr lang="en-US" altLang="zh-CN" sz="2600" kern="100" smtClean="0">
                <a:solidFill>
                  <a:srgbClr val="000000"/>
                </a:solidFill>
                <a:latin typeface="Times New Roman" pitchFamily="18" charset="0"/>
                <a:ea typeface="微软雅黑" panose="020b0503020204020204" charset="-122"/>
                <a:cs typeface="Courier New" panose="02070309020205020404" pitchFamily="49" charset="0"/>
              </a:rPr>
              <a:t>	B</a:t>
            </a:r>
            <a:r>
              <a:rPr lang="en-US" altLang="zh-CN" sz="2600" kern="100">
                <a:solidFill>
                  <a:srgbClr val="000000"/>
                </a:solidFill>
                <a:latin typeface="Times New Roman" pitchFamily="18" charset="0"/>
                <a:ea typeface="微软雅黑" panose="020b0503020204020204" charset="-122"/>
                <a:cs typeface="Courier New" panose="02070309020205020404" pitchFamily="49" charset="0"/>
              </a:rPr>
              <a:t>.</a:t>
            </a:r>
            <a:r>
              <a:rPr lang="zh-CN" altLang="zh-CN" sz="2600" kern="100" smtClean="0">
                <a:solidFill>
                  <a:srgbClr val="000000"/>
                </a:solidFill>
                <a:latin typeface="Times New Roman" pitchFamily="18" charset="0"/>
                <a:ea typeface="微软雅黑" panose="020b0503020204020204" charset="-122"/>
                <a:cs typeface="Times New Roman" panose="02020603050405020304" pitchFamily="18" charset="0"/>
              </a:rPr>
              <a:t>景色</a:t>
            </a:r>
            <a:r>
              <a:rPr lang="en-US" altLang="zh-CN" sz="2600" kern="100" smtClean="0">
                <a:solidFill>
                  <a:srgbClr val="000000"/>
                </a:solidFill>
                <a:latin typeface="Times New Roman" pitchFamily="18" charset="0"/>
                <a:ea typeface="微软雅黑" panose="020b0503020204020204" charset="-122"/>
                <a:cs typeface="Times New Roman" panose="02020603050405020304" pitchFamily="18" charset="0"/>
              </a:rPr>
              <a:t>  </a:t>
            </a:r>
            <a:r>
              <a:rPr lang="zh-CN" altLang="zh-CN" sz="2600" kern="100" smtClean="0">
                <a:solidFill>
                  <a:srgbClr val="000000"/>
                </a:solidFill>
                <a:latin typeface="Times New Roman" pitchFamily="18" charset="0"/>
                <a:ea typeface="微软雅黑" panose="020b0503020204020204" charset="-122"/>
                <a:cs typeface="Times New Roman" panose="02020603050405020304" pitchFamily="18" charset="0"/>
              </a:rPr>
              <a:t>开朗</a:t>
            </a:r>
            <a:r>
              <a:rPr lang="en-US" altLang="zh-CN" sz="2600" kern="100">
                <a:solidFill>
                  <a:srgbClr val="000000"/>
                </a:solidFill>
                <a:latin typeface="Times New Roman" pitchFamily="18" charset="0"/>
                <a:ea typeface="微软雅黑" panose="020b0503020204020204" charset="-122"/>
                <a:cs typeface="Times New Roman" panose="02020603050405020304" pitchFamily="18" charset="0"/>
              </a:rPr>
              <a:t> </a:t>
            </a:r>
            <a:r>
              <a:rPr lang="en-US" altLang="zh-CN" sz="2600" kern="100" smtClean="0">
                <a:solidFill>
                  <a:srgbClr val="000000"/>
                </a:solidFill>
                <a:latin typeface="Times New Roman" pitchFamily="18" charset="0"/>
                <a:ea typeface="微软雅黑" panose="020b0503020204020204" charset="-122"/>
                <a:cs typeface="Times New Roman" panose="02020603050405020304" pitchFamily="18" charset="0"/>
              </a:rPr>
              <a:t> </a:t>
            </a:r>
            <a:r>
              <a:rPr lang="zh-CN" altLang="zh-CN" sz="2600" kern="100" smtClean="0">
                <a:solidFill>
                  <a:srgbClr val="000000"/>
                </a:solidFill>
                <a:latin typeface="Times New Roman" pitchFamily="18" charset="0"/>
                <a:ea typeface="微软雅黑" panose="020b0503020204020204" charset="-122"/>
                <a:cs typeface="Times New Roman" panose="02020603050405020304" pitchFamily="18" charset="0"/>
              </a:rPr>
              <a:t>紧缺</a:t>
            </a:r>
            <a:endParaRPr lang="zh-CN" altLang="zh-CN" sz="1050" kern="100">
              <a:latin typeface="宋体" panose="02010600030101010101" pitchFamily="2" charset="-122"/>
              <a:cs typeface="Courier New" panose="02070309020205020404" pitchFamily="49" charset="0"/>
            </a:endParaRPr>
          </a:p>
          <a:p>
            <a:pPr algn="just">
              <a:lnSpc>
                <a:spcPct val="150000"/>
              </a:lnSpc>
              <a:spcAft>
                <a:spcPct val="0"/>
              </a:spcAft>
            </a:pPr>
            <a:r>
              <a:rPr lang="en-US" altLang="zh-CN" sz="2600" kern="100">
                <a:solidFill>
                  <a:srgbClr val="000000"/>
                </a:solidFill>
                <a:latin typeface="Times New Roman" pitchFamily="18" charset="0"/>
                <a:ea typeface="微软雅黑" panose="020b0503020204020204" charset="-122"/>
                <a:cs typeface="Courier New" panose="02070309020205020404" pitchFamily="49" charset="0"/>
              </a:rPr>
              <a:t>C.</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景色</a:t>
            </a:r>
            <a:r>
              <a:rPr lang="en-US" altLang="zh-CN" sz="2600" kern="100">
                <a:solidFill>
                  <a:srgbClr val="000000"/>
                </a:solidFill>
                <a:latin typeface="Times New Roman" pitchFamily="18" charset="0"/>
                <a:ea typeface="微软雅黑" panose="020b0503020204020204" charset="-122"/>
                <a:cs typeface="Courier New" panose="02070309020205020404" pitchFamily="49" charset="0"/>
              </a:rPr>
              <a:t>  </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开阔</a:t>
            </a:r>
            <a:r>
              <a:rPr lang="en-US" altLang="zh-CN" sz="2600" kern="100">
                <a:solidFill>
                  <a:srgbClr val="000000"/>
                </a:solidFill>
                <a:latin typeface="Times New Roman" pitchFamily="18" charset="0"/>
                <a:ea typeface="微软雅黑" panose="020b0503020204020204" charset="-122"/>
                <a:cs typeface="Courier New" panose="02070309020205020404" pitchFamily="49" charset="0"/>
              </a:rPr>
              <a:t>  </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紧俏</a:t>
            </a:r>
            <a:r>
              <a:rPr lang="en-US" altLang="zh-CN" sz="2600" kern="100">
                <a:solidFill>
                  <a:srgbClr val="000000"/>
                </a:solidFill>
                <a:latin typeface="Times New Roman" pitchFamily="18" charset="0"/>
                <a:ea typeface="微软雅黑" panose="020b0503020204020204" charset="-122"/>
                <a:cs typeface="Courier New" panose="02070309020205020404" pitchFamily="49" charset="0"/>
              </a:rPr>
              <a:t>  	</a:t>
            </a:r>
            <a:r>
              <a:rPr lang="en-US" altLang="zh-CN" sz="2600" kern="100" smtClean="0">
                <a:solidFill>
                  <a:srgbClr val="000000"/>
                </a:solidFill>
                <a:latin typeface="Times New Roman" pitchFamily="18" charset="0"/>
                <a:ea typeface="微软雅黑" panose="020b0503020204020204" charset="-122"/>
                <a:cs typeface="Courier New" panose="02070309020205020404" pitchFamily="49" charset="0"/>
              </a:rPr>
              <a:t>	D</a:t>
            </a:r>
            <a:r>
              <a:rPr lang="en-US" altLang="zh-CN" sz="2600" kern="100">
                <a:solidFill>
                  <a:srgbClr val="000000"/>
                </a:solidFill>
                <a:latin typeface="Times New Roman" pitchFamily="18" charset="0"/>
                <a:ea typeface="微软雅黑" panose="020b0503020204020204" charset="-122"/>
                <a:cs typeface="Courier New" panose="02070309020205020404" pitchFamily="49" charset="0"/>
              </a:rPr>
              <a:t>.</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景点</a:t>
            </a:r>
            <a:r>
              <a:rPr lang="en-US" altLang="zh-CN" sz="2600" kern="100">
                <a:solidFill>
                  <a:srgbClr val="000000"/>
                </a:solidFill>
                <a:latin typeface="Times New Roman" pitchFamily="18" charset="0"/>
                <a:ea typeface="微软雅黑" panose="020b0503020204020204" charset="-122"/>
                <a:cs typeface="Courier New" panose="02070309020205020404" pitchFamily="49" charset="0"/>
              </a:rPr>
              <a:t>  </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开朗</a:t>
            </a:r>
            <a:r>
              <a:rPr lang="en-US" altLang="zh-CN" sz="2600" kern="100">
                <a:solidFill>
                  <a:srgbClr val="000000"/>
                </a:solidFill>
                <a:latin typeface="Times New Roman" pitchFamily="18" charset="0"/>
                <a:ea typeface="微软雅黑" panose="020b0503020204020204" charset="-122"/>
                <a:cs typeface="Courier New" panose="02070309020205020404" pitchFamily="49" charset="0"/>
              </a:rPr>
              <a:t>  </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紧俏</a:t>
            </a:r>
            <a:endParaRPr lang="zh-CN" altLang="zh-CN" sz="1050" kern="100">
              <a:latin typeface="宋体" panose="02010600030101010101" pitchFamily="2" charset="-122"/>
              <a:cs typeface="Courier New" panose="02070309020205020404" pitchFamily="49" charset="0"/>
            </a:endParaRPr>
          </a:p>
        </p:txBody>
      </p:sp>
      <p:sp>
        <p:nvSpPr>
          <p:cNvPr id="4" name="TextBox 22"/>
          <p:cNvSpPr txBox="1"/>
          <p:nvPr/>
        </p:nvSpPr>
        <p:spPr>
          <a:xfrm>
            <a:off x="190550" y="4097390"/>
            <a:ext cx="720000" cy="720000"/>
          </a:xfrm>
          <a:prstGeom prst="rect">
            <a:avLst/>
          </a:prstGeom>
          <a:noFill/>
        </p:spPr>
        <p:txBody>
          <a:bodyPr wrap="square" rtlCol="0">
            <a:spAutoFit/>
          </a:bodyPr>
          <a:lstStyle/>
          <a:p>
            <a:r>
              <a:rPr lang="zh-CN" altLang="en-US" sz="4300" b="1">
                <a:solidFill>
                  <a:srgbClr val="C00000"/>
                </a:solidFill>
                <a:latin typeface="华文细黑" panose="02010600040101010101" pitchFamily="2" charset="-122"/>
                <a:ea typeface="华文细黑" panose="02010600040101010101" pitchFamily="2" charset="-122"/>
              </a:rPr>
              <a:t>√</a:t>
            </a:r>
          </a:p>
        </p:txBody>
      </p:sp>
    </p:spTree>
  </p:cSld>
  <p:clrMapOvr>
    <a:masterClrMapping/>
  </p:clrMapOvr>
  <mc:AlternateContent>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矩形 3"/>
          <p:cNvSpPr/>
          <p:nvPr/>
        </p:nvSpPr>
        <p:spPr>
          <a:xfrm>
            <a:off x="334566" y="1174334"/>
            <a:ext cx="11521280" cy="4199676"/>
          </a:xfrm>
          <a:prstGeom prst="rect">
            <a:avLst/>
          </a:prstGeom>
        </p:spPr>
        <p:txBody>
          <a:bodyPr wrap="square">
            <a:spAutoFit/>
          </a:bodyPr>
          <a:lstStyle/>
          <a:p>
            <a:pPr algn="just">
              <a:lnSpc>
                <a:spcPct val="150000"/>
              </a:lnSpc>
              <a:spcAft>
                <a:spcPct val="0"/>
              </a:spcAft>
            </a:pPr>
            <a:r>
              <a:rPr lang="zh-CN" altLang="zh-CN" sz="2600" b="1" kern="100">
                <a:solidFill>
                  <a:srgbClr val="0000FF"/>
                </a:solidFill>
                <a:latin typeface="Times New Roman" pitchFamily="18" charset="0"/>
                <a:ea typeface="微软雅黑" panose="020b0503020204020204" charset="-122"/>
                <a:cs typeface="Times New Roman" panose="02020603050405020304" pitchFamily="18" charset="0"/>
              </a:rPr>
              <a:t>解析</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　</a:t>
            </a:r>
            <a:r>
              <a:rPr lang="en-US" altLang="zh-CN" sz="2600" kern="100">
                <a:solidFill>
                  <a:srgbClr val="000000"/>
                </a:solidFill>
                <a:latin typeface="Times New Roman" pitchFamily="18" charset="0"/>
                <a:cs typeface="Courier New" panose="02070309020205020404" pitchFamily="49" charset="0"/>
              </a:rPr>
              <a:t>(1)</a:t>
            </a:r>
            <a:r>
              <a:rPr lang="en-US" altLang="zh-CN" sz="2600" kern="10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a:solidFill>
                  <a:srgbClr val="000000"/>
                </a:solidFill>
                <a:latin typeface="Times New Roman" pitchFamily="18" charset="0"/>
                <a:cs typeface="Times New Roman" panose="02020603050405020304" pitchFamily="18" charset="0"/>
              </a:rPr>
              <a:t>景点</a:t>
            </a:r>
            <a:r>
              <a:rPr lang="en-US" altLang="zh-CN" sz="2600" kern="10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a:solidFill>
                  <a:srgbClr val="000000"/>
                </a:solidFill>
                <a:latin typeface="Times New Roman" pitchFamily="18" charset="0"/>
                <a:cs typeface="Times New Roman" panose="02020603050405020304" pitchFamily="18" charset="0"/>
              </a:rPr>
              <a:t>和</a:t>
            </a:r>
            <a:r>
              <a:rPr lang="en-US" altLang="zh-CN" sz="2600" kern="10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a:solidFill>
                  <a:srgbClr val="000000"/>
                </a:solidFill>
                <a:latin typeface="Times New Roman" pitchFamily="18" charset="0"/>
                <a:cs typeface="Times New Roman" panose="02020603050405020304" pitchFamily="18" charset="0"/>
              </a:rPr>
              <a:t>景色</a:t>
            </a:r>
            <a:r>
              <a:rPr lang="en-US" altLang="zh-CN" sz="2600" kern="10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a:solidFill>
                  <a:srgbClr val="000000"/>
                </a:solidFill>
                <a:latin typeface="Times New Roman" pitchFamily="18" charset="0"/>
                <a:cs typeface="Times New Roman" panose="02020603050405020304" pitchFamily="18" charset="0"/>
              </a:rPr>
              <a:t>都有</a:t>
            </a:r>
            <a:r>
              <a:rPr lang="en-US" altLang="zh-CN" sz="2600" kern="10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a:solidFill>
                  <a:srgbClr val="000000"/>
                </a:solidFill>
                <a:latin typeface="Times New Roman" pitchFamily="18" charset="0"/>
                <a:cs typeface="Times New Roman" panose="02020603050405020304" pitchFamily="18" charset="0"/>
              </a:rPr>
              <a:t>风景</a:t>
            </a:r>
            <a:r>
              <a:rPr lang="en-US" altLang="zh-CN" sz="2600" kern="10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a:solidFill>
                  <a:srgbClr val="000000"/>
                </a:solidFill>
                <a:latin typeface="Times New Roman" pitchFamily="18" charset="0"/>
                <a:cs typeface="Times New Roman" panose="02020603050405020304" pitchFamily="18" charset="0"/>
              </a:rPr>
              <a:t>之意，但范围大小有区别，前者强调某一处风景，后者可以含多处风景。从上下文看，</a:t>
            </a:r>
            <a:r>
              <a:rPr lang="en-US" altLang="zh-CN" sz="2600" kern="10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a:solidFill>
                  <a:srgbClr val="000000"/>
                </a:solidFill>
                <a:latin typeface="Times New Roman" pitchFamily="18" charset="0"/>
                <a:cs typeface="Times New Roman" panose="02020603050405020304" pitchFamily="18" charset="0"/>
              </a:rPr>
              <a:t>第一片</a:t>
            </a:r>
            <a:r>
              <a:rPr lang="en-US" altLang="zh-CN" sz="2600" kern="10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a:solidFill>
                  <a:srgbClr val="000000"/>
                </a:solidFill>
                <a:latin typeface="Times New Roman" pitchFamily="18" charset="0"/>
                <a:cs typeface="Times New Roman" panose="02020603050405020304" pitchFamily="18" charset="0"/>
              </a:rPr>
              <a:t>只能与</a:t>
            </a:r>
            <a:r>
              <a:rPr lang="en-US" altLang="zh-CN" sz="2600" kern="10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a:solidFill>
                  <a:srgbClr val="000000"/>
                </a:solidFill>
                <a:latin typeface="Times New Roman" pitchFamily="18" charset="0"/>
                <a:cs typeface="Times New Roman" panose="02020603050405020304" pitchFamily="18" charset="0"/>
              </a:rPr>
              <a:t>景色</a:t>
            </a:r>
            <a:r>
              <a:rPr lang="en-US" altLang="zh-CN" sz="2600" kern="10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a:solidFill>
                  <a:srgbClr val="000000"/>
                </a:solidFill>
                <a:latin typeface="Times New Roman" pitchFamily="18" charset="0"/>
                <a:cs typeface="Times New Roman" panose="02020603050405020304" pitchFamily="18" charset="0"/>
              </a:rPr>
              <a:t>连用</a:t>
            </a:r>
            <a:r>
              <a:rPr lang="zh-CN" altLang="zh-CN" sz="2600" kern="100" smtClean="0">
                <a:solidFill>
                  <a:srgbClr val="000000"/>
                </a:solidFill>
                <a:latin typeface="Times New Roman" pitchFamily="18" charset="0"/>
                <a:cs typeface="Times New Roman" panose="02020603050405020304" pitchFamily="18" charset="0"/>
              </a:rPr>
              <a:t>。</a:t>
            </a:r>
            <a:endParaRPr lang="en-US" altLang="zh-CN" sz="2600" kern="100" smtClean="0">
              <a:solidFill>
                <a:srgbClr val="000000"/>
              </a:solidFill>
              <a:latin typeface="Times New Roman" panose="02020603050405020304" pitchFamily="18" charset="0"/>
              <a:cs typeface="Times New Roman" panose="02020603050405020304" pitchFamily="18" charset="0"/>
            </a:endParaRPr>
          </a:p>
          <a:p>
            <a:pPr algn="just">
              <a:lnSpc>
                <a:spcPct val="150000"/>
              </a:lnSpc>
              <a:spcAft>
                <a:spcPct val="0"/>
              </a:spcAft>
            </a:pPr>
            <a:r>
              <a:rPr lang="en-US" altLang="zh-CN" sz="2600" kern="100" smtClean="0">
                <a:solidFill>
                  <a:srgbClr val="000000"/>
                </a:solidFill>
                <a:latin typeface="Times New Roman" pitchFamily="18" charset="0"/>
                <a:cs typeface="Courier New" panose="02070309020205020404" pitchFamily="49" charset="0"/>
              </a:rPr>
              <a:t>(</a:t>
            </a:r>
            <a:r>
              <a:rPr lang="en-US" altLang="zh-CN" sz="2600" kern="100">
                <a:solidFill>
                  <a:srgbClr val="000000"/>
                </a:solidFill>
                <a:latin typeface="Times New Roman" pitchFamily="18" charset="0"/>
                <a:cs typeface="Courier New" panose="02070309020205020404" pitchFamily="49" charset="0"/>
              </a:rPr>
              <a:t>2)</a:t>
            </a:r>
            <a:r>
              <a:rPr lang="en-US" altLang="zh-CN" sz="2600" kern="10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a:solidFill>
                  <a:srgbClr val="000000"/>
                </a:solidFill>
                <a:latin typeface="Times New Roman" pitchFamily="18" charset="0"/>
                <a:cs typeface="Times New Roman" panose="02020603050405020304" pitchFamily="18" charset="0"/>
              </a:rPr>
              <a:t>开阔</a:t>
            </a:r>
            <a:r>
              <a:rPr lang="en-US" altLang="zh-CN" sz="2600" kern="10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a:solidFill>
                  <a:srgbClr val="000000"/>
                </a:solidFill>
                <a:latin typeface="Times New Roman" pitchFamily="18" charset="0"/>
                <a:cs typeface="Times New Roman" panose="02020603050405020304" pitchFamily="18" charset="0"/>
              </a:rPr>
              <a:t>突出心胸广阔的程度，</a:t>
            </a:r>
            <a:r>
              <a:rPr lang="en-US" altLang="zh-CN" sz="2600" kern="10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a:solidFill>
                  <a:srgbClr val="000000"/>
                </a:solidFill>
                <a:latin typeface="Times New Roman" pitchFamily="18" charset="0"/>
                <a:cs typeface="Times New Roman" panose="02020603050405020304" pitchFamily="18" charset="0"/>
              </a:rPr>
              <a:t>开朗</a:t>
            </a:r>
            <a:r>
              <a:rPr lang="en-US" altLang="zh-CN" sz="2600" kern="10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a:solidFill>
                  <a:srgbClr val="000000"/>
                </a:solidFill>
                <a:latin typeface="Times New Roman" pitchFamily="18" charset="0"/>
                <a:cs typeface="Times New Roman" panose="02020603050405020304" pitchFamily="18" charset="0"/>
              </a:rPr>
              <a:t>重在表现思想乐观、畅快。从上下文看，这里用</a:t>
            </a:r>
            <a:r>
              <a:rPr lang="en-US" altLang="zh-CN" sz="2600" kern="10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a:solidFill>
                  <a:srgbClr val="000000"/>
                </a:solidFill>
                <a:latin typeface="Times New Roman" pitchFamily="18" charset="0"/>
                <a:cs typeface="Times New Roman" panose="02020603050405020304" pitchFamily="18" charset="0"/>
              </a:rPr>
              <a:t>开阔</a:t>
            </a:r>
            <a:r>
              <a:rPr lang="en-US" altLang="zh-CN" sz="2600" kern="10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a:solidFill>
                  <a:srgbClr val="000000"/>
                </a:solidFill>
                <a:latin typeface="Times New Roman" pitchFamily="18" charset="0"/>
                <a:cs typeface="Times New Roman" panose="02020603050405020304" pitchFamily="18" charset="0"/>
              </a:rPr>
              <a:t>正好表现</a:t>
            </a:r>
            <a:r>
              <a:rPr lang="en-US" altLang="zh-CN" sz="2600" kern="10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a:solidFill>
                  <a:srgbClr val="000000"/>
                </a:solidFill>
                <a:latin typeface="Times New Roman" pitchFamily="18" charset="0"/>
                <a:cs typeface="Times New Roman" panose="02020603050405020304" pitchFamily="18" charset="0"/>
              </a:rPr>
              <a:t>我</a:t>
            </a:r>
            <a:r>
              <a:rPr lang="en-US" altLang="zh-CN" sz="2600" kern="10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a:solidFill>
                  <a:srgbClr val="000000"/>
                </a:solidFill>
                <a:latin typeface="Times New Roman" pitchFamily="18" charset="0"/>
                <a:cs typeface="Times New Roman" panose="02020603050405020304" pitchFamily="18" charset="0"/>
              </a:rPr>
              <a:t>大海一样的胸怀</a:t>
            </a:r>
            <a:r>
              <a:rPr lang="zh-CN" altLang="zh-CN" sz="2600" kern="100" smtClean="0">
                <a:solidFill>
                  <a:srgbClr val="000000"/>
                </a:solidFill>
                <a:latin typeface="Times New Roman" pitchFamily="18" charset="0"/>
                <a:cs typeface="Times New Roman" panose="02020603050405020304" pitchFamily="18" charset="0"/>
              </a:rPr>
              <a:t>。</a:t>
            </a:r>
            <a:endParaRPr lang="en-US" altLang="zh-CN" sz="2600" kern="100" smtClean="0">
              <a:solidFill>
                <a:srgbClr val="000000"/>
              </a:solidFill>
              <a:latin typeface="Times New Roman" pitchFamily="18" charset="0"/>
              <a:cs typeface="Times New Roman" panose="02020603050405020304" pitchFamily="18" charset="0"/>
            </a:endParaRPr>
          </a:p>
          <a:p>
            <a:pPr algn="just">
              <a:lnSpc>
                <a:spcPct val="150000"/>
              </a:lnSpc>
              <a:spcAft>
                <a:spcPct val="0"/>
              </a:spcAft>
            </a:pPr>
            <a:r>
              <a:rPr lang="en-US" altLang="zh-CN" sz="2600" kern="100" smtClean="0">
                <a:solidFill>
                  <a:srgbClr val="000000"/>
                </a:solidFill>
                <a:latin typeface="Times New Roman" pitchFamily="18" charset="0"/>
                <a:cs typeface="Courier New" panose="02070309020205020404" pitchFamily="49" charset="0"/>
              </a:rPr>
              <a:t>(</a:t>
            </a:r>
            <a:r>
              <a:rPr lang="en-US" altLang="zh-CN" sz="2600" kern="100">
                <a:solidFill>
                  <a:srgbClr val="000000"/>
                </a:solidFill>
                <a:latin typeface="Times New Roman" pitchFamily="18" charset="0"/>
                <a:cs typeface="Courier New" panose="02070309020205020404" pitchFamily="49" charset="0"/>
              </a:rPr>
              <a:t>3)</a:t>
            </a:r>
            <a:r>
              <a:rPr lang="en-US" altLang="zh-CN" sz="2600" kern="10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a:solidFill>
                  <a:srgbClr val="000000"/>
                </a:solidFill>
                <a:latin typeface="Times New Roman" pitchFamily="18" charset="0"/>
                <a:cs typeface="Times New Roman" panose="02020603050405020304" pitchFamily="18" charset="0"/>
              </a:rPr>
              <a:t>紧缺</a:t>
            </a:r>
            <a:r>
              <a:rPr lang="en-US" altLang="zh-CN" sz="2600" kern="10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a:solidFill>
                  <a:srgbClr val="000000"/>
                </a:solidFill>
                <a:latin typeface="Times New Roman" pitchFamily="18" charset="0"/>
                <a:cs typeface="Times New Roman" panose="02020603050405020304" pitchFamily="18" charset="0"/>
              </a:rPr>
              <a:t>指</a:t>
            </a:r>
            <a:r>
              <a:rPr lang="en-US" altLang="zh-CN" sz="2600" kern="100">
                <a:solidFill>
                  <a:srgbClr val="000000"/>
                </a:solidFill>
                <a:latin typeface="Times New Roman" pitchFamily="18" charset="0"/>
                <a:cs typeface="Courier New" panose="02070309020205020404" pitchFamily="49" charset="0"/>
              </a:rPr>
              <a:t>(</a:t>
            </a:r>
            <a:r>
              <a:rPr lang="zh-CN" altLang="zh-CN" sz="2600" kern="100">
                <a:solidFill>
                  <a:srgbClr val="000000"/>
                </a:solidFill>
                <a:latin typeface="Times New Roman" pitchFamily="18" charset="0"/>
                <a:cs typeface="Times New Roman" panose="02020603050405020304" pitchFamily="18" charset="0"/>
              </a:rPr>
              <a:t>物资等</a:t>
            </a:r>
            <a:r>
              <a:rPr lang="en-US" altLang="zh-CN" sz="2600" kern="100">
                <a:solidFill>
                  <a:srgbClr val="000000"/>
                </a:solidFill>
                <a:latin typeface="Times New Roman" pitchFamily="18" charset="0"/>
                <a:cs typeface="Courier New" panose="02070309020205020404" pitchFamily="49" charset="0"/>
              </a:rPr>
              <a:t>)</a:t>
            </a:r>
            <a:r>
              <a:rPr lang="zh-CN" altLang="zh-CN" sz="2600" kern="100">
                <a:solidFill>
                  <a:srgbClr val="000000"/>
                </a:solidFill>
                <a:latin typeface="Times New Roman" pitchFamily="18" charset="0"/>
                <a:cs typeface="Times New Roman" panose="02020603050405020304" pitchFamily="18" charset="0"/>
              </a:rPr>
              <a:t>因短缺而供应紧张；</a:t>
            </a:r>
            <a:r>
              <a:rPr lang="en-US" altLang="zh-CN" sz="2600" kern="10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a:solidFill>
                  <a:srgbClr val="000000"/>
                </a:solidFill>
                <a:latin typeface="Times New Roman" pitchFamily="18" charset="0"/>
                <a:cs typeface="Times New Roman" panose="02020603050405020304" pitchFamily="18" charset="0"/>
              </a:rPr>
              <a:t>紧俏</a:t>
            </a:r>
            <a:r>
              <a:rPr lang="en-US" altLang="zh-CN" sz="2600" kern="10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a:solidFill>
                  <a:srgbClr val="000000"/>
                </a:solidFill>
                <a:latin typeface="Times New Roman" pitchFamily="18" charset="0"/>
                <a:cs typeface="Times New Roman" panose="02020603050405020304" pitchFamily="18" charset="0"/>
              </a:rPr>
              <a:t>指</a:t>
            </a:r>
            <a:r>
              <a:rPr lang="en-US" altLang="zh-CN" sz="2600" kern="100">
                <a:solidFill>
                  <a:srgbClr val="000000"/>
                </a:solidFill>
                <a:latin typeface="Times New Roman" pitchFamily="18" charset="0"/>
                <a:cs typeface="Courier New" panose="02070309020205020404" pitchFamily="49" charset="0"/>
              </a:rPr>
              <a:t>(</a:t>
            </a:r>
            <a:r>
              <a:rPr lang="zh-CN" altLang="zh-CN" sz="2600" kern="100">
                <a:solidFill>
                  <a:srgbClr val="000000"/>
                </a:solidFill>
                <a:latin typeface="Times New Roman" pitchFamily="18" charset="0"/>
                <a:cs typeface="Times New Roman" panose="02020603050405020304" pitchFamily="18" charset="0"/>
              </a:rPr>
              <a:t>商品</a:t>
            </a:r>
            <a:r>
              <a:rPr lang="en-US" altLang="zh-CN" sz="2600" kern="100">
                <a:solidFill>
                  <a:srgbClr val="000000"/>
                </a:solidFill>
                <a:latin typeface="Times New Roman" pitchFamily="18" charset="0"/>
                <a:cs typeface="Courier New" panose="02070309020205020404" pitchFamily="49" charset="0"/>
              </a:rPr>
              <a:t>)</a:t>
            </a:r>
            <a:r>
              <a:rPr lang="zh-CN" altLang="zh-CN" sz="2600" kern="100">
                <a:solidFill>
                  <a:srgbClr val="000000"/>
                </a:solidFill>
                <a:latin typeface="Times New Roman" pitchFamily="18" charset="0"/>
                <a:cs typeface="Times New Roman" panose="02020603050405020304" pitchFamily="18" charset="0"/>
              </a:rPr>
              <a:t>销路好，供不应求。从上下文看，公司建造摩天大楼是商业行为，用</a:t>
            </a:r>
            <a:r>
              <a:rPr lang="en-US" altLang="zh-CN" sz="2600" kern="10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a:solidFill>
                  <a:srgbClr val="000000"/>
                </a:solidFill>
                <a:latin typeface="Times New Roman" pitchFamily="18" charset="0"/>
                <a:cs typeface="Times New Roman" panose="02020603050405020304" pitchFamily="18" charset="0"/>
              </a:rPr>
              <a:t>紧俏</a:t>
            </a:r>
            <a:r>
              <a:rPr lang="en-US" altLang="zh-CN" sz="2600" kern="10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a:solidFill>
                  <a:srgbClr val="000000"/>
                </a:solidFill>
                <a:latin typeface="Times New Roman" pitchFamily="18" charset="0"/>
                <a:cs typeface="Times New Roman" panose="02020603050405020304" pitchFamily="18" charset="0"/>
              </a:rPr>
              <a:t>合适</a:t>
            </a:r>
            <a:r>
              <a:rPr lang="zh-CN" altLang="zh-CN" sz="2600" kern="100" smtClean="0">
                <a:solidFill>
                  <a:srgbClr val="000000"/>
                </a:solidFill>
                <a:latin typeface="Times New Roman" pitchFamily="18" charset="0"/>
                <a:cs typeface="Times New Roman" panose="02020603050405020304" pitchFamily="18" charset="0"/>
              </a:rPr>
              <a:t>。</a:t>
            </a:r>
            <a:endParaRPr lang="zh-CN" altLang="zh-CN" sz="1050" kern="100">
              <a:latin typeface="宋体" panose="02010600030101010101" pitchFamily="2" charset="-122"/>
              <a:cs typeface="Courier New" panose="02070309020205020404" pitchFamily="49" charset="0"/>
            </a:endParaRPr>
          </a:p>
        </p:txBody>
      </p:sp>
    </p:spTree>
  </p:cSld>
  <p:clrMapOvr>
    <a:masterClrMapping/>
  </p:clrMapOvr>
  <mc:AlternateContent>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3" presetClass="entr" presetSubtype="10" fill="hold"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750"/>
                                        <p:tgtEl>
                                          <p:spTgt spid="4">
                                            <p:txEl>
                                              <p:pRg st="0" end="0"/>
                                            </p:txEl>
                                          </p:spTgt>
                                        </p:tgtEl>
                                      </p:cBhvr>
                                    </p:animEffect>
                                  </p:childTnLst>
                                </p:cTn>
                              </p:par>
                            </p:childTnLst>
                          </p:cTn>
                        </p:par>
                        <p:par>
                          <p:cTn id="8" fill="hold" nodeType="afterGroup">
                            <p:stCondLst>
                              <p:cond delay="750"/>
                            </p:stCondLst>
                            <p:childTnLst>
                              <p:par>
                                <p:cTn id="9" presetID="3" presetClass="entr" presetSubtype="10" fill="hold" nodeType="after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animEffect transition="in" filter="blinds(horizontal)">
                                      <p:cBhvr>
                                        <p:cTn id="11" dur="750"/>
                                        <p:tgtEl>
                                          <p:spTgt spid="4">
                                            <p:txEl>
                                              <p:pRg st="1" end="1"/>
                                            </p:txEl>
                                          </p:spTgt>
                                        </p:tgtEl>
                                      </p:cBhvr>
                                    </p:animEffect>
                                  </p:childTnLst>
                                </p:cTn>
                              </p:par>
                            </p:childTnLst>
                          </p:cTn>
                        </p:par>
                        <p:par>
                          <p:cTn id="12" fill="hold" nodeType="afterGroup">
                            <p:stCondLst>
                              <p:cond delay="1500"/>
                            </p:stCondLst>
                            <p:childTnLst>
                              <p:par>
                                <p:cTn id="13" presetID="3" presetClass="entr" presetSubtype="10" fill="hold" nodeType="after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animEffect transition="in" filter="blinds(horizontal)">
                                      <p:cBhvr>
                                        <p:cTn id="15" dur="75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6" name="直接连接符 5"/>
          <p:cNvCxnSpPr/>
          <p:nvPr/>
        </p:nvCxnSpPr>
        <p:spPr>
          <a:xfrm>
            <a:off x="0" y="575896"/>
            <a:ext cx="12190413" cy="0"/>
          </a:xfrm>
          <a:prstGeom prst="line">
            <a:avLst/>
          </a:prstGeom>
        </p:spPr>
        <p:style>
          <a:lnRef idx="1">
            <a:schemeClr val="dk1"/>
          </a:lnRef>
          <a:fillRef idx="0">
            <a:schemeClr val="dk1"/>
          </a:fillRef>
          <a:effectRef idx="0">
            <a:schemeClr val="dk1"/>
          </a:effectRef>
          <a:fontRef idx="minor">
            <a:schemeClr val="tx1"/>
          </a:fontRef>
        </p:style>
      </p:cxnSp>
      <p:sp>
        <p:nvSpPr>
          <p:cNvPr id="4" name="矩形 3"/>
          <p:cNvSpPr/>
          <p:nvPr/>
        </p:nvSpPr>
        <p:spPr>
          <a:xfrm>
            <a:off x="478102" y="314286"/>
            <a:ext cx="1334724" cy="52322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508066" y="314286"/>
            <a:ext cx="1292950" cy="523220"/>
          </a:xfrm>
          <a:prstGeom prst="rect">
            <a:avLst/>
          </a:prstGeom>
        </p:spPr>
        <p:txBody>
          <a:bodyPr wrap="square">
            <a:spAutoFit/>
          </a:bodyPr>
          <a:lstStyle/>
          <a:p>
            <a:pPr algn="ctr" fontAlgn="base">
              <a:spcBef>
                <a:spcPct val="0"/>
              </a:spcBef>
              <a:spcAft>
                <a:spcPct val="0"/>
              </a:spcAft>
            </a:pPr>
            <a:r>
              <a:rPr lang="zh-CN" altLang="en-US" sz="2800" b="1" smtClean="0">
                <a:latin typeface="Times New Roman" pitchFamily="18" charset="0"/>
                <a:ea typeface="微软雅黑" panose="020b0503020204020204" charset="-122"/>
                <a:cs typeface="Times New Roman" panose="02020603050405020304" pitchFamily="18" charset="0"/>
              </a:rPr>
              <a:t>微积累</a:t>
            </a:r>
            <a:endParaRPr lang="en-US" altLang="zh-CN" sz="2800" b="1">
              <a:latin typeface="Times New Roman" panose="02020603050405020304" pitchFamily="18" charset="0"/>
              <a:ea typeface="微软雅黑"/>
              <a:cs typeface="Times New Roman" panose="02020603050405020304" pitchFamily="18" charset="0"/>
            </a:endParaRPr>
          </a:p>
        </p:txBody>
      </p:sp>
      <p:sp>
        <p:nvSpPr>
          <p:cNvPr id="16" name="矩形 15"/>
          <p:cNvSpPr/>
          <p:nvPr/>
        </p:nvSpPr>
        <p:spPr>
          <a:xfrm>
            <a:off x="371838" y="1177056"/>
            <a:ext cx="11412000" cy="4924401"/>
          </a:xfrm>
          <a:prstGeom prst="rect">
            <a:avLst/>
          </a:prstGeom>
        </p:spPr>
        <p:txBody>
          <a:bodyPr wrap="square" lIns="121898" tIns="60948" rIns="121898" bIns="60948">
            <a:spAutoFit/>
          </a:bodyPr>
          <a:lstStyle/>
          <a:p>
            <a:pPr>
              <a:lnSpc>
                <a:spcPct val="150000"/>
              </a:lnSpc>
            </a:pP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词义前轻后重的近义词组</a:t>
            </a:r>
            <a:endParaRPr lang="zh-CN" altLang="zh-CN" sz="2600" kern="100">
              <a:latin typeface="宋体" panose="02010600030101010101" pitchFamily="2" charset="-122"/>
              <a:cs typeface="Courier New" panose="02070309020205020404" pitchFamily="49" charset="0"/>
            </a:endParaRPr>
          </a:p>
          <a:p>
            <a:pPr algn="just">
              <a:lnSpc>
                <a:spcPct val="150000"/>
              </a:lnSpc>
              <a:spcAft>
                <a:spcPct val="0"/>
              </a:spcAft>
            </a:pPr>
            <a:r>
              <a:rPr lang="zh-CN" altLang="zh-CN" sz="2600" kern="100" smtClean="0">
                <a:solidFill>
                  <a:srgbClr val="000000"/>
                </a:solidFill>
                <a:latin typeface="Times New Roman" pitchFamily="18" charset="0"/>
                <a:ea typeface="楷体_GB2312" panose="02010609030101010101" pitchFamily="49" charset="-122"/>
                <a:cs typeface="Times New Roman" panose="02020603050405020304" pitchFamily="18" charset="0"/>
              </a:rPr>
              <a:t>请求</a:t>
            </a:r>
            <a:r>
              <a:rPr lang="en-US" altLang="zh-CN" sz="2600" kern="100" smtClean="0">
                <a:solidFill>
                  <a:srgbClr val="000000"/>
                </a:solidFill>
                <a:latin typeface="Times New Roman" pitchFamily="18" charset="0"/>
                <a:ea typeface="楷体_GB2312" panose="02010609030101010101" pitchFamily="49" charset="-122"/>
                <a:cs typeface="Courier New" panose="02070309020205020404" pitchFamily="49" charset="0"/>
              </a:rPr>
              <a:t>—</a:t>
            </a:r>
            <a:r>
              <a:rPr lang="zh-CN" altLang="zh-CN" sz="2600" kern="100">
                <a:solidFill>
                  <a:srgbClr val="000000"/>
                </a:solidFill>
                <a:latin typeface="Times New Roman" pitchFamily="18" charset="0"/>
                <a:ea typeface="楷体_GB2312" panose="02010609030101010101" pitchFamily="49" charset="-122"/>
                <a:cs typeface="Times New Roman" panose="02020603050405020304" pitchFamily="18" charset="0"/>
              </a:rPr>
              <a:t>恳求　批评</a:t>
            </a:r>
            <a:r>
              <a:rPr lang="en-US" altLang="zh-CN" sz="2600" kern="100">
                <a:solidFill>
                  <a:srgbClr val="000000"/>
                </a:solidFill>
                <a:latin typeface="Times New Roman" pitchFamily="18" charset="0"/>
                <a:ea typeface="楷体_GB2312" panose="02010609030101010101" pitchFamily="49" charset="-122"/>
                <a:cs typeface="Courier New" panose="02070309020205020404" pitchFamily="49" charset="0"/>
              </a:rPr>
              <a:t>—</a:t>
            </a:r>
            <a:r>
              <a:rPr lang="zh-CN" altLang="zh-CN" sz="2600" kern="100">
                <a:solidFill>
                  <a:srgbClr val="000000"/>
                </a:solidFill>
                <a:latin typeface="Times New Roman" pitchFamily="18" charset="0"/>
                <a:ea typeface="楷体_GB2312" panose="02010609030101010101" pitchFamily="49" charset="-122"/>
                <a:cs typeface="Times New Roman" panose="02020603050405020304" pitchFamily="18" charset="0"/>
              </a:rPr>
              <a:t>批判　担心</a:t>
            </a:r>
            <a:r>
              <a:rPr lang="en-US" altLang="zh-CN" sz="2600" kern="100">
                <a:solidFill>
                  <a:srgbClr val="000000"/>
                </a:solidFill>
                <a:latin typeface="Times New Roman" pitchFamily="18" charset="0"/>
                <a:ea typeface="楷体_GB2312" panose="02010609030101010101" pitchFamily="49" charset="-122"/>
                <a:cs typeface="Courier New" panose="02070309020205020404" pitchFamily="49" charset="0"/>
              </a:rPr>
              <a:t>—</a:t>
            </a:r>
            <a:r>
              <a:rPr lang="zh-CN" altLang="zh-CN" sz="2600" kern="100">
                <a:solidFill>
                  <a:srgbClr val="000000"/>
                </a:solidFill>
                <a:latin typeface="Times New Roman" pitchFamily="18" charset="0"/>
                <a:ea typeface="楷体_GB2312" panose="02010609030101010101" pitchFamily="49" charset="-122"/>
                <a:cs typeface="Times New Roman" panose="02020603050405020304" pitchFamily="18" charset="0"/>
              </a:rPr>
              <a:t>担忧　研究</a:t>
            </a:r>
            <a:r>
              <a:rPr lang="en-US" altLang="zh-CN" sz="2600" kern="100">
                <a:solidFill>
                  <a:srgbClr val="000000"/>
                </a:solidFill>
                <a:latin typeface="Times New Roman" pitchFamily="18" charset="0"/>
                <a:ea typeface="楷体_GB2312" panose="02010609030101010101" pitchFamily="49" charset="-122"/>
                <a:cs typeface="Courier New" panose="02070309020205020404" pitchFamily="49" charset="0"/>
              </a:rPr>
              <a:t>—</a:t>
            </a:r>
            <a:r>
              <a:rPr lang="zh-CN" altLang="zh-CN" sz="2600" kern="100">
                <a:solidFill>
                  <a:srgbClr val="000000"/>
                </a:solidFill>
                <a:latin typeface="Times New Roman" pitchFamily="18" charset="0"/>
                <a:ea typeface="楷体_GB2312" panose="02010609030101010101" pitchFamily="49" charset="-122"/>
                <a:cs typeface="Times New Roman" panose="02020603050405020304" pitchFamily="18" charset="0"/>
              </a:rPr>
              <a:t>研讨</a:t>
            </a:r>
            <a:endParaRPr lang="zh-CN" altLang="zh-CN" sz="2600" kern="100">
              <a:latin typeface="宋体" panose="02010600030101010101" pitchFamily="2" charset="-122"/>
              <a:cs typeface="Courier New" panose="02070309020205020404" pitchFamily="49" charset="0"/>
            </a:endParaRPr>
          </a:p>
          <a:p>
            <a:pPr algn="just">
              <a:lnSpc>
                <a:spcPct val="150000"/>
              </a:lnSpc>
              <a:spcAft>
                <a:spcPct val="0"/>
              </a:spcAft>
            </a:pPr>
            <a:r>
              <a:rPr lang="zh-CN" altLang="zh-CN" sz="2600" kern="100" smtClean="0">
                <a:solidFill>
                  <a:srgbClr val="000000"/>
                </a:solidFill>
                <a:latin typeface="Times New Roman" pitchFamily="18" charset="0"/>
                <a:ea typeface="楷体_GB2312" panose="02010609030101010101" pitchFamily="49" charset="-122"/>
                <a:cs typeface="Times New Roman" panose="02020603050405020304" pitchFamily="18" charset="0"/>
              </a:rPr>
              <a:t>损伤</a:t>
            </a:r>
            <a:r>
              <a:rPr lang="en-US" altLang="zh-CN" sz="2600" kern="100" smtClean="0">
                <a:solidFill>
                  <a:srgbClr val="000000"/>
                </a:solidFill>
                <a:latin typeface="Times New Roman" pitchFamily="18" charset="0"/>
                <a:ea typeface="楷体_GB2312" panose="02010609030101010101" pitchFamily="49" charset="-122"/>
                <a:cs typeface="Courier New" panose="02070309020205020404" pitchFamily="49" charset="0"/>
              </a:rPr>
              <a:t>—</a:t>
            </a:r>
            <a:r>
              <a:rPr lang="zh-CN" altLang="zh-CN" sz="2600" kern="100" smtClean="0">
                <a:solidFill>
                  <a:srgbClr val="000000"/>
                </a:solidFill>
                <a:latin typeface="Times New Roman" pitchFamily="18" charset="0"/>
                <a:ea typeface="楷体_GB2312" panose="02010609030101010101" pitchFamily="49" charset="-122"/>
                <a:cs typeface="Times New Roman" panose="02020603050405020304" pitchFamily="18" charset="0"/>
              </a:rPr>
              <a:t>破坏</a:t>
            </a:r>
            <a:r>
              <a:rPr lang="zh-CN" altLang="zh-CN" sz="2600" kern="100">
                <a:solidFill>
                  <a:srgbClr val="000000"/>
                </a:solidFill>
                <a:latin typeface="Times New Roman" pitchFamily="18" charset="0"/>
                <a:ea typeface="楷体_GB2312" panose="02010609030101010101" pitchFamily="49" charset="-122"/>
                <a:cs typeface="Times New Roman" panose="02020603050405020304" pitchFamily="18" charset="0"/>
              </a:rPr>
              <a:t>　固执</a:t>
            </a:r>
            <a:r>
              <a:rPr lang="en-US" altLang="zh-CN" sz="2600" kern="100">
                <a:solidFill>
                  <a:srgbClr val="000000"/>
                </a:solidFill>
                <a:latin typeface="Times New Roman" pitchFamily="18" charset="0"/>
                <a:ea typeface="楷体_GB2312" panose="02010609030101010101" pitchFamily="49" charset="-122"/>
                <a:cs typeface="Courier New" panose="02070309020205020404" pitchFamily="49" charset="0"/>
              </a:rPr>
              <a:t>—</a:t>
            </a:r>
            <a:r>
              <a:rPr lang="zh-CN" altLang="zh-CN" sz="2600" kern="100">
                <a:solidFill>
                  <a:srgbClr val="000000"/>
                </a:solidFill>
                <a:latin typeface="Times New Roman" pitchFamily="18" charset="0"/>
                <a:ea typeface="楷体_GB2312" panose="02010609030101010101" pitchFamily="49" charset="-122"/>
                <a:cs typeface="Times New Roman" panose="02020603050405020304" pitchFamily="18" charset="0"/>
              </a:rPr>
              <a:t>顽固　希望</a:t>
            </a:r>
            <a:r>
              <a:rPr lang="en-US" altLang="zh-CN" sz="2600" kern="100">
                <a:solidFill>
                  <a:srgbClr val="000000"/>
                </a:solidFill>
                <a:latin typeface="Times New Roman" pitchFamily="18" charset="0"/>
                <a:ea typeface="楷体_GB2312" panose="02010609030101010101" pitchFamily="49" charset="-122"/>
                <a:cs typeface="Courier New" panose="02070309020205020404" pitchFamily="49" charset="0"/>
              </a:rPr>
              <a:t>—</a:t>
            </a:r>
            <a:r>
              <a:rPr lang="zh-CN" altLang="zh-CN" sz="2600" kern="100">
                <a:solidFill>
                  <a:srgbClr val="000000"/>
                </a:solidFill>
                <a:latin typeface="Times New Roman" pitchFamily="18" charset="0"/>
                <a:ea typeface="楷体_GB2312" panose="02010609030101010101" pitchFamily="49" charset="-122"/>
                <a:cs typeface="Times New Roman" panose="02020603050405020304" pitchFamily="18" charset="0"/>
              </a:rPr>
              <a:t>期望</a:t>
            </a:r>
            <a:r>
              <a:rPr lang="en-US" altLang="zh-CN" sz="2600" kern="100">
                <a:solidFill>
                  <a:srgbClr val="000000"/>
                </a:solidFill>
                <a:latin typeface="Times New Roman" pitchFamily="18" charset="0"/>
                <a:ea typeface="楷体_GB2312" panose="02010609030101010101" pitchFamily="49" charset="-122"/>
                <a:cs typeface="Courier New" panose="02070309020205020404" pitchFamily="49" charset="0"/>
              </a:rPr>
              <a:t>—</a:t>
            </a:r>
            <a:r>
              <a:rPr lang="zh-CN" altLang="zh-CN" sz="2600" kern="100">
                <a:solidFill>
                  <a:srgbClr val="000000"/>
                </a:solidFill>
                <a:latin typeface="Times New Roman" pitchFamily="18" charset="0"/>
                <a:ea typeface="楷体_GB2312" panose="02010609030101010101" pitchFamily="49" charset="-122"/>
                <a:cs typeface="Times New Roman" panose="02020603050405020304" pitchFamily="18" charset="0"/>
              </a:rPr>
              <a:t>渴望</a:t>
            </a:r>
            <a:endParaRPr lang="zh-CN" altLang="zh-CN" sz="2600" kern="100">
              <a:latin typeface="宋体" panose="02010600030101010101" pitchFamily="2" charset="-122"/>
              <a:cs typeface="Courier New" panose="02070309020205020404" pitchFamily="49" charset="0"/>
            </a:endParaRPr>
          </a:p>
          <a:p>
            <a:pPr algn="just">
              <a:lnSpc>
                <a:spcPct val="150000"/>
              </a:lnSpc>
              <a:spcAft>
                <a:spcPct val="0"/>
              </a:spcAft>
            </a:pPr>
            <a:r>
              <a:rPr lang="zh-CN" altLang="zh-CN" sz="2600" kern="100">
                <a:solidFill>
                  <a:srgbClr val="000000"/>
                </a:solidFill>
                <a:latin typeface="Times New Roman" pitchFamily="18" charset="0"/>
                <a:ea typeface="楷体_GB2312" panose="02010609030101010101" pitchFamily="49" charset="-122"/>
                <a:cs typeface="Times New Roman" panose="02020603050405020304" pitchFamily="18" charset="0"/>
              </a:rPr>
              <a:t>轻视</a:t>
            </a:r>
            <a:r>
              <a:rPr lang="en-US" altLang="zh-CN" sz="2600" kern="100">
                <a:solidFill>
                  <a:srgbClr val="000000"/>
                </a:solidFill>
                <a:latin typeface="Times New Roman" pitchFamily="18" charset="0"/>
                <a:ea typeface="楷体_GB2312" panose="02010609030101010101" pitchFamily="49" charset="-122"/>
                <a:cs typeface="Courier New" panose="02070309020205020404" pitchFamily="49" charset="0"/>
              </a:rPr>
              <a:t>—</a:t>
            </a:r>
            <a:r>
              <a:rPr lang="zh-CN" altLang="zh-CN" sz="2600" kern="100">
                <a:solidFill>
                  <a:srgbClr val="000000"/>
                </a:solidFill>
                <a:latin typeface="Times New Roman" pitchFamily="18" charset="0"/>
                <a:ea typeface="楷体_GB2312" panose="02010609030101010101" pitchFamily="49" charset="-122"/>
                <a:cs typeface="Times New Roman" panose="02020603050405020304" pitchFamily="18" charset="0"/>
              </a:rPr>
              <a:t>蔑视</a:t>
            </a:r>
            <a:r>
              <a:rPr lang="en-US" altLang="zh-CN" sz="2600" kern="100">
                <a:solidFill>
                  <a:srgbClr val="000000"/>
                </a:solidFill>
                <a:latin typeface="Times New Roman" pitchFamily="18" charset="0"/>
                <a:ea typeface="楷体_GB2312" panose="02010609030101010101" pitchFamily="49" charset="-122"/>
                <a:cs typeface="Courier New" panose="02070309020205020404" pitchFamily="49" charset="0"/>
              </a:rPr>
              <a:t>—</a:t>
            </a:r>
            <a:r>
              <a:rPr lang="zh-CN" altLang="zh-CN" sz="2600" kern="100">
                <a:solidFill>
                  <a:srgbClr val="000000"/>
                </a:solidFill>
                <a:latin typeface="Times New Roman" pitchFamily="18" charset="0"/>
                <a:ea typeface="楷体_GB2312" panose="02010609030101010101" pitchFamily="49" charset="-122"/>
                <a:cs typeface="Times New Roman" panose="02020603050405020304" pitchFamily="18" charset="0"/>
              </a:rPr>
              <a:t>藐视</a:t>
            </a:r>
            <a:endParaRPr lang="zh-CN" altLang="zh-CN" sz="2600" kern="100">
              <a:latin typeface="宋体" panose="02010600030101010101" pitchFamily="2" charset="-122"/>
              <a:cs typeface="Courier New" panose="02070309020205020404" pitchFamily="49" charset="0"/>
            </a:endParaRPr>
          </a:p>
          <a:p>
            <a:pPr>
              <a:lnSpc>
                <a:spcPct val="150000"/>
              </a:lnSpc>
            </a:pP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词义范围由大到小的近义词组</a:t>
            </a:r>
            <a:endParaRPr lang="zh-CN" altLang="zh-CN" sz="2600" kern="100">
              <a:latin typeface="宋体" panose="02010600030101010101" pitchFamily="2" charset="-122"/>
              <a:cs typeface="Courier New" panose="02070309020205020404" pitchFamily="49" charset="0"/>
            </a:endParaRPr>
          </a:p>
          <a:p>
            <a:pPr algn="just">
              <a:lnSpc>
                <a:spcPct val="150000"/>
              </a:lnSpc>
              <a:spcAft>
                <a:spcPct val="0"/>
              </a:spcAft>
            </a:pPr>
            <a:r>
              <a:rPr lang="zh-CN" altLang="zh-CN" sz="2600" kern="100">
                <a:solidFill>
                  <a:srgbClr val="000000"/>
                </a:solidFill>
                <a:latin typeface="Times New Roman" pitchFamily="18" charset="0"/>
                <a:ea typeface="楷体_GB2312" panose="02010609030101010101" pitchFamily="49" charset="-122"/>
                <a:cs typeface="Times New Roman" panose="02020603050405020304" pitchFamily="18" charset="0"/>
              </a:rPr>
              <a:t>年华</a:t>
            </a:r>
            <a:r>
              <a:rPr lang="en-US" altLang="zh-CN" sz="2600" kern="100">
                <a:solidFill>
                  <a:srgbClr val="000000"/>
                </a:solidFill>
                <a:latin typeface="Times New Roman" pitchFamily="18" charset="0"/>
                <a:ea typeface="楷体_GB2312" panose="02010609030101010101" pitchFamily="49" charset="-122"/>
                <a:cs typeface="Courier New" panose="02070309020205020404" pitchFamily="49" charset="0"/>
              </a:rPr>
              <a:t>—</a:t>
            </a:r>
            <a:r>
              <a:rPr lang="zh-CN" altLang="zh-CN" sz="2600" kern="100">
                <a:solidFill>
                  <a:srgbClr val="000000"/>
                </a:solidFill>
                <a:latin typeface="Times New Roman" pitchFamily="18" charset="0"/>
                <a:ea typeface="楷体_GB2312" panose="02010609030101010101" pitchFamily="49" charset="-122"/>
                <a:cs typeface="Times New Roman" panose="02020603050405020304" pitchFamily="18" charset="0"/>
              </a:rPr>
              <a:t>年岁　年代</a:t>
            </a:r>
            <a:r>
              <a:rPr lang="en-US" altLang="zh-CN" sz="2600" kern="100">
                <a:solidFill>
                  <a:srgbClr val="000000"/>
                </a:solidFill>
                <a:latin typeface="Times New Roman" pitchFamily="18" charset="0"/>
                <a:ea typeface="楷体_GB2312" panose="02010609030101010101" pitchFamily="49" charset="-122"/>
                <a:cs typeface="Courier New" panose="02070309020205020404" pitchFamily="49" charset="0"/>
              </a:rPr>
              <a:t>—</a:t>
            </a:r>
            <a:r>
              <a:rPr lang="zh-CN" altLang="zh-CN" sz="2600" kern="100">
                <a:solidFill>
                  <a:srgbClr val="000000"/>
                </a:solidFill>
                <a:latin typeface="Times New Roman" pitchFamily="18" charset="0"/>
                <a:ea typeface="楷体_GB2312" panose="02010609030101010101" pitchFamily="49" charset="-122"/>
                <a:cs typeface="Times New Roman" panose="02020603050405020304" pitchFamily="18" charset="0"/>
              </a:rPr>
              <a:t>年月　风俗</a:t>
            </a:r>
            <a:r>
              <a:rPr lang="en-US" altLang="zh-CN" sz="2600" kern="100">
                <a:solidFill>
                  <a:srgbClr val="000000"/>
                </a:solidFill>
                <a:latin typeface="Times New Roman" pitchFamily="18" charset="0"/>
                <a:ea typeface="楷体_GB2312" panose="02010609030101010101" pitchFamily="49" charset="-122"/>
                <a:cs typeface="Courier New" panose="02070309020205020404" pitchFamily="49" charset="0"/>
              </a:rPr>
              <a:t>—</a:t>
            </a:r>
            <a:r>
              <a:rPr lang="zh-CN" altLang="zh-CN" sz="2600" kern="100">
                <a:solidFill>
                  <a:srgbClr val="000000"/>
                </a:solidFill>
                <a:latin typeface="Times New Roman" pitchFamily="18" charset="0"/>
                <a:ea typeface="楷体_GB2312" panose="02010609030101010101" pitchFamily="49" charset="-122"/>
                <a:cs typeface="Times New Roman" panose="02020603050405020304" pitchFamily="18" charset="0"/>
              </a:rPr>
              <a:t>风尚　书籍</a:t>
            </a:r>
            <a:r>
              <a:rPr lang="en-US" altLang="zh-CN" sz="2600" kern="100">
                <a:solidFill>
                  <a:srgbClr val="000000"/>
                </a:solidFill>
                <a:latin typeface="Times New Roman" pitchFamily="18" charset="0"/>
                <a:ea typeface="楷体_GB2312" panose="02010609030101010101" pitchFamily="49" charset="-122"/>
                <a:cs typeface="Courier New" panose="02070309020205020404" pitchFamily="49" charset="0"/>
              </a:rPr>
              <a:t>—</a:t>
            </a:r>
            <a:r>
              <a:rPr lang="zh-CN" altLang="zh-CN" sz="2600" kern="100">
                <a:solidFill>
                  <a:srgbClr val="000000"/>
                </a:solidFill>
                <a:latin typeface="Times New Roman" pitchFamily="18" charset="0"/>
                <a:ea typeface="楷体_GB2312" panose="02010609030101010101" pitchFamily="49" charset="-122"/>
                <a:cs typeface="Times New Roman" panose="02020603050405020304" pitchFamily="18" charset="0"/>
              </a:rPr>
              <a:t>书</a:t>
            </a:r>
            <a:endParaRPr lang="zh-CN" altLang="zh-CN" sz="2600" kern="100">
              <a:latin typeface="宋体" panose="02010600030101010101" pitchFamily="2" charset="-122"/>
              <a:cs typeface="Courier New" panose="02070309020205020404" pitchFamily="49" charset="0"/>
            </a:endParaRPr>
          </a:p>
          <a:p>
            <a:pPr algn="just">
              <a:lnSpc>
                <a:spcPct val="150000"/>
              </a:lnSpc>
              <a:spcAft>
                <a:spcPct val="0"/>
              </a:spcAft>
            </a:pPr>
            <a:r>
              <a:rPr lang="zh-CN" altLang="zh-CN" sz="2600" kern="100">
                <a:solidFill>
                  <a:srgbClr val="000000"/>
                </a:solidFill>
                <a:latin typeface="Times New Roman" pitchFamily="18" charset="0"/>
                <a:ea typeface="楷体_GB2312" panose="02010609030101010101" pitchFamily="49" charset="-122"/>
                <a:cs typeface="Times New Roman" panose="02020603050405020304" pitchFamily="18" charset="0"/>
              </a:rPr>
              <a:t>事情</a:t>
            </a:r>
            <a:r>
              <a:rPr lang="en-US" altLang="zh-CN" sz="2600" kern="100">
                <a:solidFill>
                  <a:srgbClr val="000000"/>
                </a:solidFill>
                <a:latin typeface="Times New Roman" pitchFamily="18" charset="0"/>
                <a:ea typeface="楷体_GB2312" panose="02010609030101010101" pitchFamily="49" charset="-122"/>
                <a:cs typeface="Courier New" panose="02070309020205020404" pitchFamily="49" charset="0"/>
              </a:rPr>
              <a:t>—</a:t>
            </a:r>
            <a:r>
              <a:rPr lang="zh-CN" altLang="zh-CN" sz="2600" kern="100">
                <a:solidFill>
                  <a:srgbClr val="000000"/>
                </a:solidFill>
                <a:latin typeface="Times New Roman" pitchFamily="18" charset="0"/>
                <a:ea typeface="楷体_GB2312" panose="02010609030101010101" pitchFamily="49" charset="-122"/>
                <a:cs typeface="Times New Roman" panose="02020603050405020304" pitchFamily="18" charset="0"/>
              </a:rPr>
              <a:t>事件</a:t>
            </a:r>
            <a:r>
              <a:rPr lang="en-US" altLang="zh-CN" sz="2600" kern="100">
                <a:solidFill>
                  <a:srgbClr val="000000"/>
                </a:solidFill>
                <a:latin typeface="Times New Roman" pitchFamily="18" charset="0"/>
                <a:ea typeface="楷体_GB2312" panose="02010609030101010101" pitchFamily="49" charset="-122"/>
                <a:cs typeface="Courier New" panose="02070309020205020404" pitchFamily="49" charset="0"/>
              </a:rPr>
              <a:t>—</a:t>
            </a:r>
            <a:r>
              <a:rPr lang="zh-CN" altLang="zh-CN" sz="2600" kern="100">
                <a:solidFill>
                  <a:srgbClr val="000000"/>
                </a:solidFill>
                <a:latin typeface="Times New Roman" pitchFamily="18" charset="0"/>
                <a:ea typeface="楷体_GB2312" panose="02010609030101010101" pitchFamily="49" charset="-122"/>
                <a:cs typeface="Times New Roman" panose="02020603050405020304" pitchFamily="18" charset="0"/>
              </a:rPr>
              <a:t>事故　时代</a:t>
            </a:r>
            <a:r>
              <a:rPr lang="en-US" altLang="zh-CN" sz="2600" kern="100">
                <a:solidFill>
                  <a:srgbClr val="000000"/>
                </a:solidFill>
                <a:latin typeface="Times New Roman" pitchFamily="18" charset="0"/>
                <a:ea typeface="楷体_GB2312" panose="02010609030101010101" pitchFamily="49" charset="-122"/>
                <a:cs typeface="Courier New" panose="02070309020205020404" pitchFamily="49" charset="0"/>
              </a:rPr>
              <a:t>—</a:t>
            </a:r>
            <a:r>
              <a:rPr lang="zh-CN" altLang="zh-CN" sz="2600" kern="100">
                <a:solidFill>
                  <a:srgbClr val="000000"/>
                </a:solidFill>
                <a:latin typeface="Times New Roman" pitchFamily="18" charset="0"/>
                <a:ea typeface="楷体_GB2312" panose="02010609030101010101" pitchFamily="49" charset="-122"/>
                <a:cs typeface="Times New Roman" panose="02020603050405020304" pitchFamily="18" charset="0"/>
              </a:rPr>
              <a:t>时期　战争</a:t>
            </a:r>
            <a:r>
              <a:rPr lang="en-US" altLang="zh-CN" sz="2600" kern="100">
                <a:solidFill>
                  <a:srgbClr val="000000"/>
                </a:solidFill>
                <a:latin typeface="Times New Roman" pitchFamily="18" charset="0"/>
                <a:ea typeface="楷体_GB2312" panose="02010609030101010101" pitchFamily="49" charset="-122"/>
                <a:cs typeface="Courier New" panose="02070309020205020404" pitchFamily="49" charset="0"/>
              </a:rPr>
              <a:t>—</a:t>
            </a:r>
            <a:r>
              <a:rPr lang="zh-CN" altLang="zh-CN" sz="2600" kern="100">
                <a:solidFill>
                  <a:srgbClr val="000000"/>
                </a:solidFill>
                <a:latin typeface="Times New Roman" pitchFamily="18" charset="0"/>
                <a:ea typeface="楷体_GB2312" panose="02010609030101010101" pitchFamily="49" charset="-122"/>
                <a:cs typeface="Times New Roman" panose="02020603050405020304" pitchFamily="18" charset="0"/>
              </a:rPr>
              <a:t>战役</a:t>
            </a:r>
            <a:r>
              <a:rPr lang="en-US" altLang="zh-CN" sz="2600" kern="100">
                <a:solidFill>
                  <a:srgbClr val="000000"/>
                </a:solidFill>
                <a:latin typeface="Times New Roman" pitchFamily="18" charset="0"/>
                <a:ea typeface="楷体_GB2312" panose="02010609030101010101" pitchFamily="49" charset="-122"/>
                <a:cs typeface="Courier New" panose="02070309020205020404" pitchFamily="49" charset="0"/>
              </a:rPr>
              <a:t>—</a:t>
            </a:r>
            <a:r>
              <a:rPr lang="zh-CN" altLang="zh-CN" sz="2600" kern="100">
                <a:solidFill>
                  <a:srgbClr val="000000"/>
                </a:solidFill>
                <a:latin typeface="Times New Roman" pitchFamily="18" charset="0"/>
                <a:ea typeface="楷体_GB2312" panose="02010609030101010101" pitchFamily="49" charset="-122"/>
                <a:cs typeface="Times New Roman" panose="02020603050405020304" pitchFamily="18" charset="0"/>
              </a:rPr>
              <a:t>战斗</a:t>
            </a:r>
            <a:endParaRPr lang="zh-CN" altLang="zh-CN" sz="2600" kern="100">
              <a:latin typeface="宋体" panose="02010600030101010101" pitchFamily="2" charset="-122"/>
              <a:cs typeface="Courier New" panose="02070309020205020404" pitchFamily="49" charset="0"/>
            </a:endParaRPr>
          </a:p>
          <a:p>
            <a:pPr algn="just">
              <a:lnSpc>
                <a:spcPct val="150000"/>
              </a:lnSpc>
              <a:spcAft>
                <a:spcPct val="0"/>
              </a:spcAft>
            </a:pPr>
            <a:r>
              <a:rPr lang="zh-CN" altLang="zh-CN" sz="2600" kern="100">
                <a:solidFill>
                  <a:srgbClr val="000000"/>
                </a:solidFill>
                <a:latin typeface="Times New Roman" pitchFamily="18" charset="0"/>
                <a:ea typeface="楷体_GB2312" panose="02010609030101010101" pitchFamily="49" charset="-122"/>
                <a:cs typeface="Times New Roman" panose="02020603050405020304" pitchFamily="18" charset="0"/>
              </a:rPr>
              <a:t>广阔</a:t>
            </a:r>
            <a:r>
              <a:rPr lang="en-US" altLang="zh-CN" sz="2600" kern="100">
                <a:solidFill>
                  <a:srgbClr val="000000"/>
                </a:solidFill>
                <a:latin typeface="Times New Roman" pitchFamily="18" charset="0"/>
                <a:ea typeface="楷体_GB2312" panose="02010609030101010101" pitchFamily="49" charset="-122"/>
                <a:cs typeface="Courier New" panose="02070309020205020404" pitchFamily="49" charset="0"/>
              </a:rPr>
              <a:t>—</a:t>
            </a:r>
            <a:r>
              <a:rPr lang="zh-CN" altLang="zh-CN" sz="2600" kern="100">
                <a:solidFill>
                  <a:srgbClr val="000000"/>
                </a:solidFill>
                <a:latin typeface="Times New Roman" pitchFamily="18" charset="0"/>
                <a:ea typeface="楷体_GB2312" panose="02010609030101010101" pitchFamily="49" charset="-122"/>
                <a:cs typeface="Times New Roman" panose="02020603050405020304" pitchFamily="18" charset="0"/>
              </a:rPr>
              <a:t>宽阔　出现</a:t>
            </a:r>
            <a:r>
              <a:rPr lang="en-US" altLang="zh-CN" sz="2600" kern="100">
                <a:solidFill>
                  <a:srgbClr val="000000"/>
                </a:solidFill>
                <a:latin typeface="Times New Roman" pitchFamily="18" charset="0"/>
                <a:ea typeface="楷体_GB2312" panose="02010609030101010101" pitchFamily="49" charset="-122"/>
                <a:cs typeface="Courier New" panose="02070309020205020404" pitchFamily="49" charset="0"/>
              </a:rPr>
              <a:t>—</a:t>
            </a:r>
            <a:r>
              <a:rPr lang="zh-CN" altLang="zh-CN" sz="2600" kern="100">
                <a:solidFill>
                  <a:srgbClr val="000000"/>
                </a:solidFill>
                <a:latin typeface="Times New Roman" pitchFamily="18" charset="0"/>
                <a:ea typeface="楷体_GB2312" panose="02010609030101010101" pitchFamily="49" charset="-122"/>
                <a:cs typeface="Times New Roman" panose="02020603050405020304" pitchFamily="18" charset="0"/>
              </a:rPr>
              <a:t>涌现</a:t>
            </a:r>
            <a:r>
              <a:rPr lang="en-US" altLang="zh-CN" sz="2600" kern="100">
                <a:solidFill>
                  <a:srgbClr val="000000"/>
                </a:solidFill>
                <a:latin typeface="Times New Roman" pitchFamily="18" charset="0"/>
                <a:ea typeface="楷体_GB2312" panose="02010609030101010101" pitchFamily="49" charset="-122"/>
                <a:cs typeface="Courier New" panose="02070309020205020404" pitchFamily="49" charset="0"/>
              </a:rPr>
              <a:t>—</a:t>
            </a:r>
            <a:r>
              <a:rPr lang="zh-CN" altLang="zh-CN" sz="2600" kern="100">
                <a:solidFill>
                  <a:srgbClr val="000000"/>
                </a:solidFill>
                <a:latin typeface="Times New Roman" pitchFamily="18" charset="0"/>
                <a:ea typeface="楷体_GB2312" panose="02010609030101010101" pitchFamily="49" charset="-122"/>
                <a:cs typeface="Times New Roman" panose="02020603050405020304" pitchFamily="18" charset="0"/>
              </a:rPr>
              <a:t>呈现</a:t>
            </a:r>
            <a:endParaRPr lang="zh-CN" altLang="zh-CN" sz="2600" kern="100">
              <a:latin typeface="宋体" panose="02010600030101010101" pitchFamily="2" charset="-122"/>
              <a:cs typeface="Courier New" panose="02070309020205020404" pitchFamily="49" charset="0"/>
            </a:endParaRPr>
          </a:p>
        </p:txBody>
      </p:sp>
    </p:spTree>
  </p:cSld>
  <p:clrMapOvr>
    <a:masterClrMapping/>
  </p:clrMapOvr>
  <mc:AlternateContent>
    <mc:Choice xmlns:p14="http://schemas.microsoft.com/office/powerpoint/2010/main" Requires="p14">
      <p:transition p14:dur="10"/>
    </mc:Choice>
    <mc:Fallback>
      <p:transition/>
    </mc:Fallback>
  </mc:AlternateConten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3" name="矩形 12"/>
          <p:cNvSpPr/>
          <p:nvPr/>
        </p:nvSpPr>
        <p:spPr>
          <a:xfrm>
            <a:off x="334566" y="436053"/>
            <a:ext cx="11521280" cy="617477"/>
          </a:xfrm>
          <a:prstGeom prst="rect">
            <a:avLst/>
          </a:prstGeom>
        </p:spPr>
        <p:txBody>
          <a:bodyPr wrap="square">
            <a:spAutoFit/>
          </a:bodyPr>
          <a:lstStyle/>
          <a:p>
            <a:pPr algn="just">
              <a:lnSpc>
                <a:spcPct val="150000"/>
              </a:lnSpc>
              <a:spcAft>
                <a:spcPct val="0"/>
              </a:spcAft>
            </a:pPr>
            <a:r>
              <a:rPr lang="en-US" altLang="zh-CN" sz="2600" kern="100">
                <a:solidFill>
                  <a:srgbClr val="0070C0"/>
                </a:solidFill>
                <a:latin typeface="Times New Roman" pitchFamily="18" charset="0"/>
                <a:ea typeface="微软雅黑" panose="020b0503020204020204" charset="-122"/>
                <a:cs typeface="Courier New" panose="02070309020205020404" pitchFamily="49" charset="0"/>
              </a:rPr>
              <a:t>2.</a:t>
            </a:r>
            <a:r>
              <a:rPr lang="zh-CN" altLang="zh-CN" sz="2600" kern="100">
                <a:solidFill>
                  <a:srgbClr val="0070C0"/>
                </a:solidFill>
                <a:latin typeface="Times New Roman" pitchFamily="18" charset="0"/>
                <a:ea typeface="微软雅黑" panose="020b0503020204020204" charset="-122"/>
                <a:cs typeface="Times New Roman" panose="02020603050405020304" pitchFamily="18" charset="0"/>
              </a:rPr>
              <a:t>色彩辨析</a:t>
            </a:r>
            <a:endParaRPr lang="zh-CN" altLang="zh-CN" sz="1050" kern="100">
              <a:latin typeface="宋体" panose="02010600030101010101" pitchFamily="2" charset="-122"/>
              <a:cs typeface="Courier New" panose="02070309020205020404" pitchFamily="49" charset="0"/>
            </a:endParaRPr>
          </a:p>
        </p:txBody>
      </p:sp>
      <p:graphicFrame>
        <p:nvGraphicFramePr>
          <p:cNvPr id="3" name="表格 2"/>
          <p:cNvGraphicFramePr>
            <a:graphicFrameLocks noGrp="1"/>
          </p:cNvGraphicFramePr>
          <p:nvPr/>
        </p:nvGraphicFramePr>
        <p:xfrm>
          <a:off x="478582" y="1104890"/>
          <a:ext cx="11305256" cy="5349240"/>
        </p:xfrm>
        <a:graphic>
          <a:graphicData uri="http://schemas.openxmlformats.org/drawingml/2006/table">
            <a:tbl>
              <a:tblPr/>
              <a:tblGrid>
                <a:gridCol w="1303040"/>
                <a:gridCol w="4961656"/>
                <a:gridCol w="5040560"/>
              </a:tblGrid>
              <a:tr h="229101">
                <a:tc gridSpan="2">
                  <a:txBody>
                    <a:bodyPr vert="horz" wrap="square"/>
                    <a:lstStyle/>
                    <a:p>
                      <a:pPr algn="ctr">
                        <a:lnSpc>
                          <a:spcPct val="150000"/>
                        </a:lnSpc>
                        <a:spcAft>
                          <a:spcPct val="0"/>
                        </a:spcAft>
                      </a:pPr>
                      <a:r>
                        <a:rPr lang="zh-CN" sz="2600" kern="100">
                          <a:solidFill>
                            <a:srgbClr val="000000"/>
                          </a:solidFill>
                          <a:effectLst/>
                          <a:latin typeface="Times New Roman" pitchFamily="18" charset="0"/>
                          <a:ea typeface="微软雅黑" panose="020b0503020204020204" charset="-122"/>
                          <a:cs typeface="Times New Roman" panose="02020603050405020304" pitchFamily="18" charset="0"/>
                        </a:rPr>
                        <a:t>辨析角度</a:t>
                      </a:r>
                      <a:endParaRPr lang="zh-CN" sz="2600" kern="100">
                        <a:effectLst/>
                        <a:latin typeface="宋体" panose="02010600030101010101" pitchFamily="2" charset="-122"/>
                        <a:ea typeface="宋体" panose="02010600030101010101" pitchFamily="2" charset="-122"/>
                        <a:cs typeface="Courier New" panose="02070309020205020404" pitchFamily="49" charset="0"/>
                      </a:endParaRPr>
                    </a:p>
                  </a:txBody>
                  <a:tcPr marL="26435" marR="264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vert="horz" wrap="square"/>
                    <a:lstStyle/>
                    <a:p>
                      <a:endParaRPr lang="zh-CN"/>
                    </a:p>
                  </a:txBody>
                  <a:tcPr/>
                </a:tc>
                <a:tc>
                  <a:txBody>
                    <a:bodyPr vert="horz" wrap="square"/>
                    <a:lstStyle/>
                    <a:p>
                      <a:pPr algn="ctr">
                        <a:lnSpc>
                          <a:spcPct val="150000"/>
                        </a:lnSpc>
                        <a:spcAft>
                          <a:spcPct val="0"/>
                        </a:spcAft>
                      </a:pPr>
                      <a:r>
                        <a:rPr lang="zh-CN" sz="2600" kern="100">
                          <a:solidFill>
                            <a:srgbClr val="000000"/>
                          </a:solidFill>
                          <a:effectLst/>
                          <a:latin typeface="Times New Roman" pitchFamily="18" charset="0"/>
                          <a:ea typeface="微软雅黑" panose="020b0503020204020204" charset="-122"/>
                          <a:cs typeface="Times New Roman" panose="02020603050405020304" pitchFamily="18" charset="0"/>
                        </a:rPr>
                        <a:t>举</a:t>
                      </a:r>
                      <a:r>
                        <a:rPr lang="zh-CN" sz="2600" kern="100">
                          <a:solidFill>
                            <a:srgbClr val="000000"/>
                          </a:solidFill>
                          <a:effectLst/>
                          <a:latin typeface="宋体" panose="02010600030101010101" pitchFamily="2" charset="-122"/>
                          <a:ea typeface="Times New Roman" panose="02020603050405020304" pitchFamily="18" charset="0"/>
                          <a:cs typeface="Courier New" panose="02070309020205020404" pitchFamily="49" charset="0"/>
                        </a:rPr>
                        <a:t> </a:t>
                      </a:r>
                      <a:r>
                        <a:rPr lang="zh-CN" sz="2600" kern="100">
                          <a:solidFill>
                            <a:srgbClr val="000000"/>
                          </a:solidFill>
                          <a:effectLst/>
                          <a:latin typeface="Times New Roman" pitchFamily="18" charset="0"/>
                          <a:ea typeface="微软雅黑" panose="020b0503020204020204" charset="-122"/>
                          <a:cs typeface="Times New Roman" panose="02020603050405020304" pitchFamily="18" charset="0"/>
                        </a:rPr>
                        <a:t>例</a:t>
                      </a:r>
                      <a:endParaRPr lang="zh-CN" sz="2600" kern="100">
                        <a:effectLst/>
                        <a:latin typeface="宋体" panose="02010600030101010101" pitchFamily="2" charset="-122"/>
                        <a:ea typeface="宋体" panose="02010600030101010101" pitchFamily="2" charset="-122"/>
                        <a:cs typeface="Courier New" panose="02070309020205020404" pitchFamily="49" charset="0"/>
                      </a:endParaRPr>
                    </a:p>
                  </a:txBody>
                  <a:tcPr marL="26435" marR="264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061912">
                <a:tc>
                  <a:txBody>
                    <a:bodyPr vert="horz" wrap="square"/>
                    <a:lstStyle/>
                    <a:p>
                      <a:pPr marL="71755" algn="l">
                        <a:lnSpc>
                          <a:spcPct val="150000"/>
                        </a:lnSpc>
                        <a:spcAft>
                          <a:spcPct val="0"/>
                        </a:spcAft>
                      </a:pPr>
                      <a:r>
                        <a:rPr lang="zh-CN" sz="2600" kern="100">
                          <a:solidFill>
                            <a:srgbClr val="000000"/>
                          </a:solidFill>
                          <a:effectLst/>
                          <a:latin typeface="Times New Roman" pitchFamily="18" charset="0"/>
                          <a:ea typeface="微软雅黑" panose="020b0503020204020204" charset="-122"/>
                          <a:cs typeface="Times New Roman" panose="02020603050405020304" pitchFamily="18" charset="0"/>
                        </a:rPr>
                        <a:t>辨析词语的感情色彩</a:t>
                      </a:r>
                      <a:endParaRPr lang="zh-CN" sz="2600" kern="100">
                        <a:effectLst/>
                        <a:latin typeface="宋体" panose="02010600030101010101" pitchFamily="2" charset="-122"/>
                        <a:ea typeface="宋体" panose="02010600030101010101" pitchFamily="2" charset="-122"/>
                        <a:cs typeface="Courier New" panose="02070309020205020404" pitchFamily="49" charset="0"/>
                      </a:endParaRPr>
                    </a:p>
                  </a:txBody>
                  <a:tcPr marL="26435" marR="264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marL="71755" algn="l">
                        <a:lnSpc>
                          <a:spcPct val="150000"/>
                        </a:lnSpc>
                        <a:spcAft>
                          <a:spcPct val="0"/>
                        </a:spcAft>
                      </a:pPr>
                      <a:r>
                        <a:rPr lang="zh-CN" sz="2600" kern="100">
                          <a:solidFill>
                            <a:srgbClr val="000000"/>
                          </a:solidFill>
                          <a:effectLst/>
                          <a:latin typeface="Times New Roman" pitchFamily="18" charset="0"/>
                          <a:ea typeface="微软雅黑" panose="020b0503020204020204" charset="-122"/>
                          <a:cs typeface="Times New Roman" panose="02020603050405020304" pitchFamily="18" charset="0"/>
                        </a:rPr>
                        <a:t>感情色彩分褒、贬、中三种。熟悉词语的感情色彩，便于我们准确使用它们。</a:t>
                      </a:r>
                      <a:endParaRPr lang="zh-CN" sz="2600" kern="100">
                        <a:effectLst/>
                        <a:latin typeface="宋体" panose="02010600030101010101" pitchFamily="2" charset="-122"/>
                        <a:ea typeface="宋体" panose="02010600030101010101" pitchFamily="2" charset="-122"/>
                        <a:cs typeface="Courier New" panose="02070309020205020404" pitchFamily="49" charset="0"/>
                      </a:endParaRPr>
                    </a:p>
                  </a:txBody>
                  <a:tcPr marL="26435" marR="264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marL="71755" algn="l">
                        <a:lnSpc>
                          <a:spcPct val="150000"/>
                        </a:lnSpc>
                        <a:spcAft>
                          <a:spcPct val="0"/>
                        </a:spcAft>
                      </a:pPr>
                      <a:r>
                        <a:rPr lang="en-US" sz="2600" kern="100">
                          <a:solidFill>
                            <a:srgbClr val="000000"/>
                          </a:solidFill>
                          <a:effectLst/>
                          <a:latin typeface="宋体" panose="02010600030101010101" pitchFamily="2" charset="-122"/>
                          <a:ea typeface="微软雅黑" panose="020b0503020204020204" charset="-122"/>
                          <a:cs typeface="Times New Roman" panose="02020603050405020304" pitchFamily="18" charset="0"/>
                        </a:rPr>
                        <a:t>①</a:t>
                      </a:r>
                      <a:r>
                        <a:rPr lang="zh-CN" sz="2600" kern="100" smtClean="0">
                          <a:solidFill>
                            <a:srgbClr val="000000"/>
                          </a:solidFill>
                          <a:effectLst/>
                          <a:latin typeface="Times New Roman" pitchFamily="18" charset="0"/>
                          <a:ea typeface="微软雅黑" panose="020b0503020204020204" charset="-122"/>
                          <a:cs typeface="Times New Roman" panose="02020603050405020304" pitchFamily="18" charset="0"/>
                        </a:rPr>
                        <a:t>成果</a:t>
                      </a:r>
                      <a:r>
                        <a:rPr lang="en-US" altLang="zh-CN" sz="2600" kern="100" baseline="0" smtClean="0">
                          <a:solidFill>
                            <a:srgbClr val="000000"/>
                          </a:solidFill>
                          <a:effectLst/>
                          <a:latin typeface="Times New Roman" pitchFamily="18" charset="0"/>
                          <a:ea typeface="微软雅黑" panose="020b0503020204020204" charset="-122"/>
                          <a:cs typeface="Times New Roman" panose="02020603050405020304" pitchFamily="18" charset="0"/>
                        </a:rPr>
                        <a:t> </a:t>
                      </a:r>
                      <a:r>
                        <a:rPr lang="en-US" sz="2600" kern="100" smtClean="0">
                          <a:solidFill>
                            <a:srgbClr val="000000"/>
                          </a:solidFill>
                          <a:effectLst/>
                          <a:latin typeface="Times New Roman" pitchFamily="18" charset="0"/>
                          <a:ea typeface="微软雅黑" panose="020b0503020204020204" charset="-122"/>
                          <a:cs typeface="Courier New" panose="02070309020205020404" pitchFamily="49" charset="0"/>
                        </a:rPr>
                        <a:t>— </a:t>
                      </a:r>
                      <a:r>
                        <a:rPr lang="zh-CN" sz="2600" kern="100" smtClean="0">
                          <a:solidFill>
                            <a:srgbClr val="000000"/>
                          </a:solidFill>
                          <a:effectLst/>
                          <a:latin typeface="Times New Roman" pitchFamily="18" charset="0"/>
                          <a:ea typeface="微软雅黑" panose="020b0503020204020204" charset="-122"/>
                          <a:cs typeface="Times New Roman" panose="02020603050405020304" pitchFamily="18" charset="0"/>
                        </a:rPr>
                        <a:t>结果</a:t>
                      </a:r>
                      <a:r>
                        <a:rPr lang="en-US" altLang="zh-CN" sz="2600" kern="100" smtClean="0">
                          <a:solidFill>
                            <a:srgbClr val="000000"/>
                          </a:solidFill>
                          <a:effectLst/>
                          <a:latin typeface="Times New Roman" pitchFamily="18" charset="0"/>
                          <a:ea typeface="微软雅黑" panose="020b0503020204020204" charset="-122"/>
                          <a:cs typeface="Times New Roman" panose="02020603050405020304" pitchFamily="18" charset="0"/>
                        </a:rPr>
                        <a:t> </a:t>
                      </a:r>
                      <a:r>
                        <a:rPr lang="en-US" sz="2600" kern="100" smtClean="0">
                          <a:solidFill>
                            <a:srgbClr val="000000"/>
                          </a:solidFill>
                          <a:effectLst/>
                          <a:latin typeface="Times New Roman" pitchFamily="18" charset="0"/>
                          <a:ea typeface="微软雅黑" panose="020b0503020204020204" charset="-122"/>
                          <a:cs typeface="Courier New" panose="02070309020205020404" pitchFamily="49" charset="0"/>
                        </a:rPr>
                        <a:t>— </a:t>
                      </a:r>
                      <a:r>
                        <a:rPr lang="zh-CN" sz="2600" kern="100" smtClean="0">
                          <a:solidFill>
                            <a:srgbClr val="000000"/>
                          </a:solidFill>
                          <a:effectLst/>
                          <a:latin typeface="Times New Roman" pitchFamily="18" charset="0"/>
                          <a:ea typeface="微软雅黑" panose="020b0503020204020204" charset="-122"/>
                          <a:cs typeface="Times New Roman" panose="02020603050405020304" pitchFamily="18" charset="0"/>
                        </a:rPr>
                        <a:t>后果</a:t>
                      </a:r>
                      <a:endParaRPr lang="zh-CN" sz="2600" kern="100">
                        <a:effectLst/>
                        <a:latin typeface="宋体" panose="02010600030101010101" pitchFamily="2" charset="-122"/>
                        <a:ea typeface="宋体" panose="02010600030101010101" pitchFamily="2" charset="-122"/>
                        <a:cs typeface="Courier New" panose="02070309020205020404" pitchFamily="49" charset="0"/>
                      </a:endParaRPr>
                    </a:p>
                    <a:p>
                      <a:pPr marL="71755" indent="330200" algn="l">
                        <a:lnSpc>
                          <a:spcPct val="150000"/>
                        </a:lnSpc>
                        <a:spcAft>
                          <a:spcPct val="0"/>
                        </a:spcAft>
                      </a:pPr>
                      <a:r>
                        <a:rPr lang="en-US" sz="2600" kern="100">
                          <a:solidFill>
                            <a:srgbClr val="000000"/>
                          </a:solidFill>
                          <a:effectLst/>
                          <a:latin typeface="Times New Roman" pitchFamily="18" charset="0"/>
                          <a:ea typeface="微软雅黑" panose="020b0503020204020204" charset="-122"/>
                          <a:cs typeface="Courier New" panose="02070309020205020404" pitchFamily="49" charset="0"/>
                        </a:rPr>
                        <a:t>(</a:t>
                      </a:r>
                      <a:r>
                        <a:rPr lang="zh-CN" sz="2600" kern="100">
                          <a:solidFill>
                            <a:srgbClr val="000000"/>
                          </a:solidFill>
                          <a:effectLst/>
                          <a:latin typeface="Times New Roman" pitchFamily="18" charset="0"/>
                          <a:ea typeface="微软雅黑" panose="020b0503020204020204" charset="-122"/>
                          <a:cs typeface="Times New Roman" panose="02020603050405020304" pitchFamily="18" charset="0"/>
                        </a:rPr>
                        <a:t>褒</a:t>
                      </a:r>
                      <a:r>
                        <a:rPr lang="en-US" sz="2600" kern="100">
                          <a:solidFill>
                            <a:srgbClr val="000000"/>
                          </a:solidFill>
                          <a:effectLst/>
                          <a:latin typeface="Times New Roman" pitchFamily="18" charset="0"/>
                          <a:ea typeface="微软雅黑" panose="020b0503020204020204" charset="-122"/>
                          <a:cs typeface="Courier New" panose="02070309020205020404" pitchFamily="49" charset="0"/>
                        </a:rPr>
                        <a:t>)</a:t>
                      </a:r>
                      <a:r>
                        <a:rPr lang="zh-CN" sz="2600" kern="100">
                          <a:solidFill>
                            <a:srgbClr val="000000"/>
                          </a:solidFill>
                          <a:effectLst/>
                          <a:latin typeface="Times New Roman" pitchFamily="18" charset="0"/>
                          <a:ea typeface="微软雅黑" panose="020b0503020204020204" charset="-122"/>
                          <a:cs typeface="Times New Roman" panose="02020603050405020304" pitchFamily="18" charset="0"/>
                        </a:rPr>
                        <a:t>　</a:t>
                      </a:r>
                      <a:r>
                        <a:rPr lang="zh-CN" sz="2600" kern="100">
                          <a:solidFill>
                            <a:srgbClr val="000000"/>
                          </a:solidFill>
                          <a:effectLst/>
                          <a:latin typeface="宋体" panose="02010600030101010101" pitchFamily="2" charset="-122"/>
                          <a:ea typeface="Times New Roman" panose="02020603050405020304" pitchFamily="18" charset="0"/>
                          <a:cs typeface="Courier New" panose="02070309020205020404" pitchFamily="49" charset="0"/>
                        </a:rPr>
                        <a:t> </a:t>
                      </a:r>
                      <a:r>
                        <a:rPr lang="en-US" sz="2600" kern="100" smtClean="0">
                          <a:solidFill>
                            <a:srgbClr val="000000"/>
                          </a:solidFill>
                          <a:effectLst/>
                          <a:latin typeface="宋体" panose="02010600030101010101" pitchFamily="2" charset="-122"/>
                          <a:ea typeface="Times New Roman" panose="02020603050405020304" pitchFamily="18" charset="0"/>
                          <a:cs typeface="Courier New" panose="02070309020205020404" pitchFamily="49" charset="0"/>
                        </a:rPr>
                        <a:t>(</a:t>
                      </a:r>
                      <a:r>
                        <a:rPr lang="zh-CN" sz="2600" kern="100">
                          <a:solidFill>
                            <a:srgbClr val="000000"/>
                          </a:solidFill>
                          <a:effectLst/>
                          <a:latin typeface="Times New Roman" pitchFamily="18" charset="0"/>
                          <a:ea typeface="微软雅黑" panose="020b0503020204020204" charset="-122"/>
                          <a:cs typeface="Times New Roman" panose="02020603050405020304" pitchFamily="18" charset="0"/>
                        </a:rPr>
                        <a:t>中</a:t>
                      </a:r>
                      <a:r>
                        <a:rPr lang="en-US" sz="2600" kern="100">
                          <a:solidFill>
                            <a:srgbClr val="000000"/>
                          </a:solidFill>
                          <a:effectLst/>
                          <a:latin typeface="Times New Roman" pitchFamily="18" charset="0"/>
                          <a:ea typeface="微软雅黑" panose="020b0503020204020204" charset="-122"/>
                          <a:cs typeface="Courier New" panose="02070309020205020404" pitchFamily="49" charset="0"/>
                        </a:rPr>
                        <a:t>)</a:t>
                      </a:r>
                      <a:r>
                        <a:rPr lang="zh-CN" sz="2600" kern="100">
                          <a:solidFill>
                            <a:srgbClr val="000000"/>
                          </a:solidFill>
                          <a:effectLst/>
                          <a:latin typeface="Times New Roman" pitchFamily="18" charset="0"/>
                          <a:ea typeface="微软雅黑" panose="020b0503020204020204" charset="-122"/>
                          <a:cs typeface="Times New Roman" panose="02020603050405020304" pitchFamily="18" charset="0"/>
                        </a:rPr>
                        <a:t>　</a:t>
                      </a:r>
                      <a:r>
                        <a:rPr lang="en-US" altLang="zh-CN" sz="2600" kern="100" smtClean="0">
                          <a:solidFill>
                            <a:srgbClr val="000000"/>
                          </a:solidFill>
                          <a:effectLst/>
                          <a:latin typeface="Times New Roman" pitchFamily="18" charset="0"/>
                          <a:ea typeface="微软雅黑" panose="020b0503020204020204" charset="-122"/>
                          <a:cs typeface="Times New Roman" panose="02020603050405020304" pitchFamily="18" charset="0"/>
                        </a:rPr>
                        <a:t>     </a:t>
                      </a:r>
                      <a:r>
                        <a:rPr lang="en-US" sz="2600" kern="100" smtClean="0">
                          <a:solidFill>
                            <a:srgbClr val="000000"/>
                          </a:solidFill>
                          <a:effectLst/>
                          <a:latin typeface="Times New Roman" pitchFamily="18" charset="0"/>
                          <a:ea typeface="微软雅黑" panose="020b0503020204020204" charset="-122"/>
                          <a:cs typeface="Courier New" panose="02070309020205020404" pitchFamily="49" charset="0"/>
                        </a:rPr>
                        <a:t>(</a:t>
                      </a:r>
                      <a:r>
                        <a:rPr lang="zh-CN" sz="2600" kern="100">
                          <a:solidFill>
                            <a:srgbClr val="000000"/>
                          </a:solidFill>
                          <a:effectLst/>
                          <a:latin typeface="Times New Roman" pitchFamily="18" charset="0"/>
                          <a:ea typeface="微软雅黑" panose="020b0503020204020204" charset="-122"/>
                          <a:cs typeface="Times New Roman" panose="02020603050405020304" pitchFamily="18" charset="0"/>
                        </a:rPr>
                        <a:t>贬</a:t>
                      </a:r>
                      <a:r>
                        <a:rPr lang="en-US" sz="2600" kern="100">
                          <a:solidFill>
                            <a:srgbClr val="000000"/>
                          </a:solidFill>
                          <a:effectLst/>
                          <a:latin typeface="Times New Roman" pitchFamily="18" charset="0"/>
                          <a:ea typeface="微软雅黑" panose="020b0503020204020204" charset="-122"/>
                          <a:cs typeface="Courier New" panose="02070309020205020404" pitchFamily="49" charset="0"/>
                        </a:rPr>
                        <a:t>)</a:t>
                      </a:r>
                      <a:endParaRPr lang="zh-CN" sz="2600" kern="100">
                        <a:effectLst/>
                        <a:latin typeface="宋体" panose="02010600030101010101" pitchFamily="2" charset="-122"/>
                        <a:ea typeface="宋体" panose="02010600030101010101" pitchFamily="2" charset="-122"/>
                        <a:cs typeface="Courier New" panose="02070309020205020404" pitchFamily="49" charset="0"/>
                      </a:endParaRPr>
                    </a:p>
                    <a:p>
                      <a:pPr marL="71755" algn="l">
                        <a:lnSpc>
                          <a:spcPct val="150000"/>
                        </a:lnSpc>
                        <a:spcAft>
                          <a:spcPct val="0"/>
                        </a:spcAft>
                      </a:pPr>
                      <a:r>
                        <a:rPr lang="en-US" sz="2600" kern="100">
                          <a:solidFill>
                            <a:srgbClr val="000000"/>
                          </a:solidFill>
                          <a:effectLst/>
                          <a:latin typeface="宋体" panose="02010600030101010101" pitchFamily="2" charset="-122"/>
                          <a:ea typeface="微软雅黑" panose="020b0503020204020204" charset="-122"/>
                          <a:cs typeface="Times New Roman" panose="02020603050405020304" pitchFamily="18" charset="0"/>
                        </a:rPr>
                        <a:t>②</a:t>
                      </a:r>
                      <a:r>
                        <a:rPr lang="zh-CN" sz="2600" kern="100" smtClean="0">
                          <a:solidFill>
                            <a:srgbClr val="000000"/>
                          </a:solidFill>
                          <a:effectLst/>
                          <a:latin typeface="Times New Roman" pitchFamily="18" charset="0"/>
                          <a:ea typeface="微软雅黑" panose="020b0503020204020204" charset="-122"/>
                          <a:cs typeface="Times New Roman" panose="02020603050405020304" pitchFamily="18" charset="0"/>
                        </a:rPr>
                        <a:t>发动</a:t>
                      </a:r>
                      <a:r>
                        <a:rPr lang="en-US" altLang="zh-CN" sz="2600" kern="100" smtClean="0">
                          <a:solidFill>
                            <a:srgbClr val="000000"/>
                          </a:solidFill>
                          <a:effectLst/>
                          <a:latin typeface="Times New Roman" pitchFamily="18" charset="0"/>
                          <a:ea typeface="微软雅黑" panose="020b0503020204020204" charset="-122"/>
                          <a:cs typeface="Times New Roman" panose="02020603050405020304" pitchFamily="18" charset="0"/>
                        </a:rPr>
                        <a:t> </a:t>
                      </a:r>
                      <a:r>
                        <a:rPr lang="en-US" sz="2600" kern="100" smtClean="0">
                          <a:solidFill>
                            <a:srgbClr val="000000"/>
                          </a:solidFill>
                          <a:effectLst/>
                          <a:latin typeface="Times New Roman" pitchFamily="18" charset="0"/>
                          <a:ea typeface="微软雅黑" panose="020b0503020204020204" charset="-122"/>
                          <a:cs typeface="Courier New" panose="02070309020205020404" pitchFamily="49" charset="0"/>
                        </a:rPr>
                        <a:t>— </a:t>
                      </a:r>
                      <a:r>
                        <a:rPr lang="zh-CN" sz="2600" kern="100" smtClean="0">
                          <a:solidFill>
                            <a:srgbClr val="000000"/>
                          </a:solidFill>
                          <a:effectLst/>
                          <a:latin typeface="Times New Roman" pitchFamily="18" charset="0"/>
                          <a:ea typeface="微软雅黑" panose="020b0503020204020204" charset="-122"/>
                          <a:cs typeface="Times New Roman" panose="02020603050405020304" pitchFamily="18" charset="0"/>
                        </a:rPr>
                        <a:t>煽动</a:t>
                      </a:r>
                      <a:r>
                        <a:rPr lang="zh-CN" sz="2600" kern="100">
                          <a:solidFill>
                            <a:srgbClr val="000000"/>
                          </a:solidFill>
                          <a:effectLst/>
                          <a:latin typeface="Times New Roman" pitchFamily="18" charset="0"/>
                          <a:ea typeface="微软雅黑" panose="020b0503020204020204" charset="-122"/>
                          <a:cs typeface="Times New Roman" panose="02020603050405020304" pitchFamily="18" charset="0"/>
                        </a:rPr>
                        <a:t>　</a:t>
                      </a:r>
                      <a:r>
                        <a:rPr lang="zh-CN" sz="2600" kern="100" smtClean="0">
                          <a:solidFill>
                            <a:srgbClr val="000000"/>
                          </a:solidFill>
                          <a:effectLst/>
                          <a:latin typeface="Times New Roman" pitchFamily="18" charset="0"/>
                          <a:ea typeface="微软雅黑" panose="020b0503020204020204" charset="-122"/>
                          <a:cs typeface="Times New Roman" panose="02020603050405020304" pitchFamily="18" charset="0"/>
                        </a:rPr>
                        <a:t>称赞</a:t>
                      </a:r>
                      <a:r>
                        <a:rPr lang="en-US" altLang="zh-CN" sz="2600" kern="100" baseline="0" smtClean="0">
                          <a:solidFill>
                            <a:srgbClr val="000000"/>
                          </a:solidFill>
                          <a:effectLst/>
                          <a:latin typeface="Times New Roman" pitchFamily="18" charset="0"/>
                          <a:ea typeface="微软雅黑" panose="020b0503020204020204" charset="-122"/>
                          <a:cs typeface="Times New Roman" panose="02020603050405020304" pitchFamily="18" charset="0"/>
                        </a:rPr>
                        <a:t> </a:t>
                      </a:r>
                      <a:r>
                        <a:rPr lang="en-US" sz="2600" kern="100" smtClean="0">
                          <a:solidFill>
                            <a:srgbClr val="000000"/>
                          </a:solidFill>
                          <a:effectLst/>
                          <a:latin typeface="Times New Roman" pitchFamily="18" charset="0"/>
                          <a:ea typeface="微软雅黑" panose="020b0503020204020204" charset="-122"/>
                          <a:cs typeface="Courier New" panose="02070309020205020404" pitchFamily="49" charset="0"/>
                        </a:rPr>
                        <a:t>— </a:t>
                      </a:r>
                      <a:r>
                        <a:rPr lang="zh-CN" sz="2600" kern="100" smtClean="0">
                          <a:solidFill>
                            <a:srgbClr val="000000"/>
                          </a:solidFill>
                          <a:effectLst/>
                          <a:latin typeface="Times New Roman" pitchFamily="18" charset="0"/>
                          <a:ea typeface="微软雅黑" panose="020b0503020204020204" charset="-122"/>
                          <a:cs typeface="Times New Roman" panose="02020603050405020304" pitchFamily="18" charset="0"/>
                        </a:rPr>
                        <a:t>奉承</a:t>
                      </a:r>
                      <a:endParaRPr lang="zh-CN" sz="2600" kern="100">
                        <a:effectLst/>
                        <a:latin typeface="宋体" panose="02010600030101010101" pitchFamily="2" charset="-122"/>
                        <a:ea typeface="宋体" panose="02010600030101010101" pitchFamily="2" charset="-122"/>
                        <a:cs typeface="Courier New" panose="02070309020205020404" pitchFamily="49" charset="0"/>
                      </a:endParaRPr>
                    </a:p>
                    <a:p>
                      <a:pPr marL="71755" indent="330200" algn="l">
                        <a:lnSpc>
                          <a:spcPct val="150000"/>
                        </a:lnSpc>
                        <a:spcAft>
                          <a:spcPct val="0"/>
                        </a:spcAft>
                      </a:pPr>
                      <a:r>
                        <a:rPr lang="en-US" sz="2600" kern="100">
                          <a:solidFill>
                            <a:srgbClr val="000000"/>
                          </a:solidFill>
                          <a:effectLst/>
                          <a:latin typeface="Times New Roman" pitchFamily="18" charset="0"/>
                          <a:ea typeface="微软雅黑" panose="020b0503020204020204" charset="-122"/>
                          <a:cs typeface="Courier New" panose="02070309020205020404" pitchFamily="49" charset="0"/>
                        </a:rPr>
                        <a:t>(</a:t>
                      </a:r>
                      <a:r>
                        <a:rPr lang="zh-CN" sz="2600" kern="100">
                          <a:solidFill>
                            <a:srgbClr val="000000"/>
                          </a:solidFill>
                          <a:effectLst/>
                          <a:latin typeface="Times New Roman" pitchFamily="18" charset="0"/>
                          <a:ea typeface="微软雅黑" panose="020b0503020204020204" charset="-122"/>
                          <a:cs typeface="Times New Roman" panose="02020603050405020304" pitchFamily="18" charset="0"/>
                        </a:rPr>
                        <a:t>中</a:t>
                      </a:r>
                      <a:r>
                        <a:rPr lang="en-US" sz="2600" kern="100">
                          <a:solidFill>
                            <a:srgbClr val="000000"/>
                          </a:solidFill>
                          <a:effectLst/>
                          <a:latin typeface="Times New Roman" pitchFamily="18" charset="0"/>
                          <a:ea typeface="微软雅黑" panose="020b0503020204020204" charset="-122"/>
                          <a:cs typeface="Courier New" panose="02070309020205020404" pitchFamily="49" charset="0"/>
                        </a:rPr>
                        <a:t>)</a:t>
                      </a:r>
                      <a:r>
                        <a:rPr lang="zh-CN" sz="2600" kern="100">
                          <a:solidFill>
                            <a:srgbClr val="000000"/>
                          </a:solidFill>
                          <a:effectLst/>
                          <a:latin typeface="Times New Roman" pitchFamily="18" charset="0"/>
                          <a:ea typeface="微软雅黑" panose="020b0503020204020204" charset="-122"/>
                          <a:cs typeface="Times New Roman" panose="02020603050405020304" pitchFamily="18" charset="0"/>
                        </a:rPr>
                        <a:t>　</a:t>
                      </a:r>
                      <a:r>
                        <a:rPr lang="en-US" altLang="zh-CN" sz="2600" kern="100" smtClean="0">
                          <a:solidFill>
                            <a:srgbClr val="000000"/>
                          </a:solidFill>
                          <a:effectLst/>
                          <a:latin typeface="Times New Roman" pitchFamily="18" charset="0"/>
                          <a:ea typeface="微软雅黑" panose="020b0503020204020204" charset="-122"/>
                          <a:cs typeface="Times New Roman" panose="02020603050405020304" pitchFamily="18" charset="0"/>
                        </a:rPr>
                        <a:t>    </a:t>
                      </a:r>
                      <a:r>
                        <a:rPr lang="en-US" sz="2600" kern="100" smtClean="0">
                          <a:solidFill>
                            <a:srgbClr val="000000"/>
                          </a:solidFill>
                          <a:effectLst/>
                          <a:latin typeface="Times New Roman" pitchFamily="18" charset="0"/>
                          <a:ea typeface="微软雅黑" panose="020b0503020204020204" charset="-122"/>
                          <a:cs typeface="Courier New" panose="02070309020205020404" pitchFamily="49" charset="0"/>
                        </a:rPr>
                        <a:t>(</a:t>
                      </a:r>
                      <a:r>
                        <a:rPr lang="zh-CN" sz="2600" kern="100">
                          <a:solidFill>
                            <a:srgbClr val="000000"/>
                          </a:solidFill>
                          <a:effectLst/>
                          <a:latin typeface="Times New Roman" pitchFamily="18" charset="0"/>
                          <a:ea typeface="微软雅黑" panose="020b0503020204020204" charset="-122"/>
                          <a:cs typeface="Times New Roman" panose="02020603050405020304" pitchFamily="18" charset="0"/>
                        </a:rPr>
                        <a:t>贬</a:t>
                      </a:r>
                      <a:r>
                        <a:rPr lang="en-US" sz="2600" kern="100">
                          <a:solidFill>
                            <a:srgbClr val="000000"/>
                          </a:solidFill>
                          <a:effectLst/>
                          <a:latin typeface="Times New Roman" pitchFamily="18" charset="0"/>
                          <a:ea typeface="微软雅黑" panose="020b0503020204020204" charset="-122"/>
                          <a:cs typeface="Courier New" panose="02070309020205020404" pitchFamily="49" charset="0"/>
                        </a:rPr>
                        <a:t>)</a:t>
                      </a:r>
                      <a:r>
                        <a:rPr lang="zh-CN" sz="2600" kern="100">
                          <a:solidFill>
                            <a:srgbClr val="000000"/>
                          </a:solidFill>
                          <a:effectLst/>
                          <a:latin typeface="Times New Roman" pitchFamily="18" charset="0"/>
                          <a:ea typeface="微软雅黑" panose="020b0503020204020204" charset="-122"/>
                          <a:cs typeface="Times New Roman" panose="02020603050405020304" pitchFamily="18" charset="0"/>
                        </a:rPr>
                        <a:t>　</a:t>
                      </a:r>
                      <a:r>
                        <a:rPr lang="en-US" sz="2600" kern="100">
                          <a:solidFill>
                            <a:srgbClr val="000000"/>
                          </a:solidFill>
                          <a:effectLst/>
                          <a:latin typeface="Times New Roman" pitchFamily="18" charset="0"/>
                          <a:ea typeface="微软雅黑" panose="020b0503020204020204" charset="-122"/>
                          <a:cs typeface="Courier New" panose="02070309020205020404" pitchFamily="49" charset="0"/>
                        </a:rPr>
                        <a:t>  (</a:t>
                      </a:r>
                      <a:r>
                        <a:rPr lang="zh-CN" sz="2600" kern="100">
                          <a:solidFill>
                            <a:srgbClr val="000000"/>
                          </a:solidFill>
                          <a:effectLst/>
                          <a:latin typeface="Times New Roman" pitchFamily="18" charset="0"/>
                          <a:ea typeface="微软雅黑" panose="020b0503020204020204" charset="-122"/>
                          <a:cs typeface="Times New Roman" panose="02020603050405020304" pitchFamily="18" charset="0"/>
                        </a:rPr>
                        <a:t>褒</a:t>
                      </a:r>
                      <a:r>
                        <a:rPr lang="en-US" sz="2600" kern="100">
                          <a:solidFill>
                            <a:srgbClr val="000000"/>
                          </a:solidFill>
                          <a:effectLst/>
                          <a:latin typeface="Times New Roman" pitchFamily="18" charset="0"/>
                          <a:ea typeface="微软雅黑" panose="020b0503020204020204" charset="-122"/>
                          <a:cs typeface="Courier New" panose="02070309020205020404" pitchFamily="49" charset="0"/>
                        </a:rPr>
                        <a:t>)</a:t>
                      </a:r>
                      <a:r>
                        <a:rPr lang="zh-CN" sz="2600" kern="100">
                          <a:solidFill>
                            <a:srgbClr val="000000"/>
                          </a:solidFill>
                          <a:effectLst/>
                          <a:latin typeface="Times New Roman" pitchFamily="18" charset="0"/>
                          <a:ea typeface="微软雅黑" panose="020b0503020204020204" charset="-122"/>
                          <a:cs typeface="Times New Roman" panose="02020603050405020304" pitchFamily="18" charset="0"/>
                        </a:rPr>
                        <a:t>　</a:t>
                      </a:r>
                      <a:r>
                        <a:rPr lang="en-US" altLang="zh-CN" sz="2600" kern="100" smtClean="0">
                          <a:solidFill>
                            <a:srgbClr val="000000"/>
                          </a:solidFill>
                          <a:effectLst/>
                          <a:latin typeface="Times New Roman" pitchFamily="18" charset="0"/>
                          <a:ea typeface="微软雅黑" panose="020b0503020204020204" charset="-122"/>
                          <a:cs typeface="Times New Roman" panose="02020603050405020304" pitchFamily="18" charset="0"/>
                        </a:rPr>
                        <a:t>   </a:t>
                      </a:r>
                      <a:r>
                        <a:rPr lang="en-US" sz="2600" kern="100" smtClean="0">
                          <a:solidFill>
                            <a:srgbClr val="000000"/>
                          </a:solidFill>
                          <a:effectLst/>
                          <a:latin typeface="Times New Roman" pitchFamily="18" charset="0"/>
                          <a:ea typeface="微软雅黑" panose="020b0503020204020204" charset="-122"/>
                          <a:cs typeface="Courier New" panose="02070309020205020404" pitchFamily="49" charset="0"/>
                        </a:rPr>
                        <a:t>(</a:t>
                      </a:r>
                      <a:r>
                        <a:rPr lang="zh-CN" sz="2600" kern="100">
                          <a:solidFill>
                            <a:srgbClr val="000000"/>
                          </a:solidFill>
                          <a:effectLst/>
                          <a:latin typeface="Times New Roman" pitchFamily="18" charset="0"/>
                          <a:ea typeface="微软雅黑" panose="020b0503020204020204" charset="-122"/>
                          <a:cs typeface="Times New Roman" panose="02020603050405020304" pitchFamily="18" charset="0"/>
                        </a:rPr>
                        <a:t>贬</a:t>
                      </a:r>
                      <a:r>
                        <a:rPr lang="en-US" sz="2600" kern="100">
                          <a:solidFill>
                            <a:srgbClr val="000000"/>
                          </a:solidFill>
                          <a:effectLst/>
                          <a:latin typeface="Times New Roman" pitchFamily="18" charset="0"/>
                          <a:ea typeface="微软雅黑" panose="020b0503020204020204" charset="-122"/>
                          <a:cs typeface="Courier New" panose="02070309020205020404" pitchFamily="49" charset="0"/>
                        </a:rPr>
                        <a:t>)</a:t>
                      </a:r>
                      <a:endParaRPr lang="zh-CN" sz="2600" kern="100">
                        <a:effectLst/>
                        <a:latin typeface="宋体" panose="02010600030101010101" pitchFamily="2" charset="-122"/>
                        <a:ea typeface="宋体" panose="02010600030101010101" pitchFamily="2" charset="-122"/>
                        <a:cs typeface="Courier New" panose="02070309020205020404" pitchFamily="49" charset="0"/>
                      </a:endParaRPr>
                    </a:p>
                  </a:txBody>
                  <a:tcPr marL="26435" marR="264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061912">
                <a:tc>
                  <a:txBody>
                    <a:bodyPr vert="horz" wrap="square"/>
                    <a:lstStyle/>
                    <a:p>
                      <a:pPr marL="71755" algn="l">
                        <a:lnSpc>
                          <a:spcPct val="150000"/>
                        </a:lnSpc>
                        <a:spcAft>
                          <a:spcPct val="0"/>
                        </a:spcAft>
                      </a:pPr>
                      <a:r>
                        <a:rPr lang="zh-CN" sz="2600" kern="100">
                          <a:solidFill>
                            <a:srgbClr val="000000"/>
                          </a:solidFill>
                          <a:effectLst/>
                          <a:latin typeface="Times New Roman" pitchFamily="18" charset="0"/>
                          <a:ea typeface="微软雅黑" panose="020b0503020204020204" charset="-122"/>
                          <a:cs typeface="Times New Roman" panose="02020603050405020304" pitchFamily="18" charset="0"/>
                        </a:rPr>
                        <a:t>辨析词语的语体色彩</a:t>
                      </a:r>
                      <a:endParaRPr lang="zh-CN" sz="2600" kern="100">
                        <a:effectLst/>
                        <a:latin typeface="宋体" panose="02010600030101010101" pitchFamily="2" charset="-122"/>
                        <a:ea typeface="宋体" panose="02010600030101010101" pitchFamily="2" charset="-122"/>
                        <a:cs typeface="Courier New" panose="02070309020205020404" pitchFamily="49" charset="0"/>
                      </a:endParaRPr>
                    </a:p>
                  </a:txBody>
                  <a:tcPr marL="26435" marR="264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marL="71755" algn="l">
                        <a:lnSpc>
                          <a:spcPct val="150000"/>
                        </a:lnSpc>
                        <a:spcAft>
                          <a:spcPct val="0"/>
                        </a:spcAft>
                      </a:pPr>
                      <a:r>
                        <a:rPr lang="zh-CN" sz="2600" kern="100">
                          <a:solidFill>
                            <a:srgbClr val="000000"/>
                          </a:solidFill>
                          <a:effectLst/>
                          <a:latin typeface="Times New Roman" pitchFamily="18" charset="0"/>
                          <a:ea typeface="微软雅黑" panose="020b0503020204020204" charset="-122"/>
                          <a:cs typeface="Times New Roman" panose="02020603050405020304" pitchFamily="18" charset="0"/>
                        </a:rPr>
                        <a:t>分清口语与书面语。口语较通俗。书面语分为公文语体、科技语体、文艺语体、政论语体等，较庄重文雅。使用时应分清场合。</a:t>
                      </a:r>
                      <a:endParaRPr lang="zh-CN" sz="2600" kern="100">
                        <a:effectLst/>
                        <a:latin typeface="宋体" panose="02010600030101010101" pitchFamily="2" charset="-122"/>
                        <a:ea typeface="宋体" panose="02010600030101010101" pitchFamily="2" charset="-122"/>
                        <a:cs typeface="Courier New" panose="02070309020205020404" pitchFamily="49" charset="0"/>
                      </a:endParaRPr>
                    </a:p>
                  </a:txBody>
                  <a:tcPr marL="26435" marR="264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marL="71755" algn="l">
                        <a:lnSpc>
                          <a:spcPct val="150000"/>
                        </a:lnSpc>
                        <a:spcAft>
                          <a:spcPct val="0"/>
                        </a:spcAft>
                      </a:pPr>
                      <a:r>
                        <a:rPr lang="en-US" sz="2600" kern="100">
                          <a:solidFill>
                            <a:srgbClr val="000000"/>
                          </a:solidFill>
                          <a:effectLst/>
                          <a:latin typeface="宋体" panose="02010600030101010101" pitchFamily="2" charset="-122"/>
                          <a:ea typeface="微软雅黑" panose="020b0503020204020204" charset="-122"/>
                          <a:cs typeface="Times New Roman" panose="02020603050405020304" pitchFamily="18" charset="0"/>
                        </a:rPr>
                        <a:t>①</a:t>
                      </a:r>
                      <a:r>
                        <a:rPr lang="zh-CN" sz="2600" kern="100">
                          <a:solidFill>
                            <a:srgbClr val="000000"/>
                          </a:solidFill>
                          <a:effectLst/>
                          <a:latin typeface="Times New Roman" pitchFamily="18" charset="0"/>
                          <a:ea typeface="微软雅黑" panose="020b0503020204020204" charset="-122"/>
                          <a:cs typeface="Times New Roman" panose="02020603050405020304" pitchFamily="18" charset="0"/>
                        </a:rPr>
                        <a:t>爸爸</a:t>
                      </a:r>
                      <a:r>
                        <a:rPr lang="en-US" sz="2600" kern="100">
                          <a:solidFill>
                            <a:srgbClr val="000000"/>
                          </a:solidFill>
                          <a:effectLst/>
                          <a:latin typeface="Times New Roman" pitchFamily="18" charset="0"/>
                          <a:ea typeface="微软雅黑" panose="020b0503020204020204" charset="-122"/>
                          <a:cs typeface="Courier New" panose="02070309020205020404" pitchFamily="49" charset="0"/>
                        </a:rPr>
                        <a:t>—</a:t>
                      </a:r>
                      <a:r>
                        <a:rPr lang="zh-CN" sz="2600" kern="100">
                          <a:solidFill>
                            <a:srgbClr val="000000"/>
                          </a:solidFill>
                          <a:effectLst/>
                          <a:latin typeface="Times New Roman" pitchFamily="18" charset="0"/>
                          <a:ea typeface="微软雅黑" panose="020b0503020204020204" charset="-122"/>
                          <a:cs typeface="Times New Roman" panose="02020603050405020304" pitchFamily="18" charset="0"/>
                        </a:rPr>
                        <a:t>父亲　</a:t>
                      </a:r>
                      <a:r>
                        <a:rPr lang="en-US" sz="2600" kern="100">
                          <a:solidFill>
                            <a:srgbClr val="000000"/>
                          </a:solidFill>
                          <a:effectLst/>
                          <a:latin typeface="Times New Roman" pitchFamily="18" charset="0"/>
                          <a:ea typeface="微软雅黑" panose="020b0503020204020204" charset="-122"/>
                          <a:cs typeface="Courier New" panose="02070309020205020404" pitchFamily="49" charset="0"/>
                        </a:rPr>
                        <a:t>   </a:t>
                      </a:r>
                      <a:r>
                        <a:rPr lang="zh-CN" sz="2600" kern="100">
                          <a:solidFill>
                            <a:srgbClr val="000000"/>
                          </a:solidFill>
                          <a:effectLst/>
                          <a:latin typeface="Times New Roman" pitchFamily="18" charset="0"/>
                          <a:ea typeface="微软雅黑" panose="020b0503020204020204" charset="-122"/>
                          <a:cs typeface="Times New Roman" panose="02020603050405020304" pitchFamily="18" charset="0"/>
                        </a:rPr>
                        <a:t>见面</a:t>
                      </a:r>
                      <a:r>
                        <a:rPr lang="en-US" sz="2600" kern="100">
                          <a:solidFill>
                            <a:srgbClr val="000000"/>
                          </a:solidFill>
                          <a:effectLst/>
                          <a:latin typeface="Times New Roman" pitchFamily="18" charset="0"/>
                          <a:ea typeface="微软雅黑" panose="020b0503020204020204" charset="-122"/>
                          <a:cs typeface="Courier New" panose="02070309020205020404" pitchFamily="49" charset="0"/>
                        </a:rPr>
                        <a:t>—</a:t>
                      </a:r>
                      <a:r>
                        <a:rPr lang="zh-CN" sz="2600" kern="100">
                          <a:solidFill>
                            <a:srgbClr val="000000"/>
                          </a:solidFill>
                          <a:effectLst/>
                          <a:latin typeface="Times New Roman" pitchFamily="18" charset="0"/>
                          <a:ea typeface="微软雅黑" panose="020b0503020204020204" charset="-122"/>
                          <a:cs typeface="Times New Roman" panose="02020603050405020304" pitchFamily="18" charset="0"/>
                        </a:rPr>
                        <a:t>会见</a:t>
                      </a:r>
                      <a:endParaRPr lang="zh-CN" sz="2600" kern="100">
                        <a:effectLst/>
                        <a:latin typeface="宋体" panose="02010600030101010101" pitchFamily="2" charset="-122"/>
                        <a:ea typeface="宋体" panose="02010600030101010101" pitchFamily="2" charset="-122"/>
                        <a:cs typeface="Courier New" panose="02070309020205020404" pitchFamily="49" charset="0"/>
                      </a:endParaRPr>
                    </a:p>
                    <a:p>
                      <a:pPr marL="71755" algn="l">
                        <a:lnSpc>
                          <a:spcPct val="150000"/>
                        </a:lnSpc>
                        <a:spcAft>
                          <a:spcPct val="0"/>
                        </a:spcAft>
                      </a:pPr>
                      <a:r>
                        <a:rPr lang="en-US" sz="2600" kern="100">
                          <a:solidFill>
                            <a:srgbClr val="000000"/>
                          </a:solidFill>
                          <a:effectLst/>
                          <a:latin typeface="Times New Roman" pitchFamily="18" charset="0"/>
                          <a:ea typeface="微软雅黑" panose="020b0503020204020204" charset="-122"/>
                          <a:cs typeface="Courier New" panose="02070309020205020404" pitchFamily="49" charset="0"/>
                        </a:rPr>
                        <a:t>(</a:t>
                      </a:r>
                      <a:r>
                        <a:rPr lang="zh-CN" sz="2600" kern="100">
                          <a:solidFill>
                            <a:srgbClr val="000000"/>
                          </a:solidFill>
                          <a:effectLst/>
                          <a:latin typeface="Times New Roman" pitchFamily="18" charset="0"/>
                          <a:ea typeface="微软雅黑" panose="020b0503020204020204" charset="-122"/>
                          <a:cs typeface="Times New Roman" panose="02020603050405020304" pitchFamily="18" charset="0"/>
                        </a:rPr>
                        <a:t>口语</a:t>
                      </a:r>
                      <a:r>
                        <a:rPr lang="en-US" sz="2600" kern="100">
                          <a:solidFill>
                            <a:srgbClr val="000000"/>
                          </a:solidFill>
                          <a:effectLst/>
                          <a:latin typeface="Times New Roman" pitchFamily="18" charset="0"/>
                          <a:ea typeface="微软雅黑" panose="020b0503020204020204" charset="-122"/>
                          <a:cs typeface="Courier New" panose="02070309020205020404" pitchFamily="49" charset="0"/>
                        </a:rPr>
                        <a:t>)(</a:t>
                      </a:r>
                      <a:r>
                        <a:rPr lang="zh-CN" sz="2600" kern="100">
                          <a:solidFill>
                            <a:srgbClr val="000000"/>
                          </a:solidFill>
                          <a:effectLst/>
                          <a:latin typeface="Times New Roman" pitchFamily="18" charset="0"/>
                          <a:ea typeface="微软雅黑" panose="020b0503020204020204" charset="-122"/>
                          <a:cs typeface="Times New Roman" panose="02020603050405020304" pitchFamily="18" charset="0"/>
                        </a:rPr>
                        <a:t>书面语</a:t>
                      </a:r>
                      <a:r>
                        <a:rPr lang="en-US" sz="2600" kern="100">
                          <a:solidFill>
                            <a:srgbClr val="000000"/>
                          </a:solidFill>
                          <a:effectLst/>
                          <a:latin typeface="Times New Roman" pitchFamily="18" charset="0"/>
                          <a:ea typeface="微软雅黑" panose="020b0503020204020204" charset="-122"/>
                          <a:cs typeface="Courier New" panose="02070309020205020404" pitchFamily="49" charset="0"/>
                        </a:rPr>
                        <a:t>)  </a:t>
                      </a:r>
                      <a:r>
                        <a:rPr lang="en-US" sz="2600" kern="100" smtClean="0">
                          <a:solidFill>
                            <a:srgbClr val="000000"/>
                          </a:solidFill>
                          <a:effectLst/>
                          <a:latin typeface="Times New Roman" pitchFamily="18" charset="0"/>
                          <a:ea typeface="微软雅黑" panose="020b0503020204020204" charset="-122"/>
                          <a:cs typeface="Courier New" panose="02070309020205020404" pitchFamily="49" charset="0"/>
                        </a:rPr>
                        <a:t>   </a:t>
                      </a:r>
                      <a:r>
                        <a:rPr lang="en-US" sz="2600" kern="100">
                          <a:solidFill>
                            <a:srgbClr val="000000"/>
                          </a:solidFill>
                          <a:effectLst/>
                          <a:latin typeface="Times New Roman" pitchFamily="18" charset="0"/>
                          <a:ea typeface="微软雅黑" panose="020b0503020204020204" charset="-122"/>
                          <a:cs typeface="Courier New" panose="02070309020205020404" pitchFamily="49" charset="0"/>
                        </a:rPr>
                        <a:t>(</a:t>
                      </a:r>
                      <a:r>
                        <a:rPr lang="zh-CN" sz="2600" kern="100">
                          <a:solidFill>
                            <a:srgbClr val="000000"/>
                          </a:solidFill>
                          <a:effectLst/>
                          <a:latin typeface="Times New Roman" pitchFamily="18" charset="0"/>
                          <a:ea typeface="微软雅黑" panose="020b0503020204020204" charset="-122"/>
                          <a:cs typeface="Times New Roman" panose="02020603050405020304" pitchFamily="18" charset="0"/>
                        </a:rPr>
                        <a:t>口语</a:t>
                      </a:r>
                      <a:r>
                        <a:rPr lang="en-US" sz="2600" kern="100">
                          <a:solidFill>
                            <a:srgbClr val="000000"/>
                          </a:solidFill>
                          <a:effectLst/>
                          <a:latin typeface="Times New Roman" pitchFamily="18" charset="0"/>
                          <a:ea typeface="微软雅黑" panose="020b0503020204020204" charset="-122"/>
                          <a:cs typeface="Courier New" panose="02070309020205020404" pitchFamily="49" charset="0"/>
                        </a:rPr>
                        <a:t>)(</a:t>
                      </a:r>
                      <a:r>
                        <a:rPr lang="zh-CN" sz="2600" kern="100">
                          <a:solidFill>
                            <a:srgbClr val="000000"/>
                          </a:solidFill>
                          <a:effectLst/>
                          <a:latin typeface="Times New Roman" pitchFamily="18" charset="0"/>
                          <a:ea typeface="微软雅黑" panose="020b0503020204020204" charset="-122"/>
                          <a:cs typeface="Times New Roman" panose="02020603050405020304" pitchFamily="18" charset="0"/>
                        </a:rPr>
                        <a:t>书面语</a:t>
                      </a:r>
                      <a:r>
                        <a:rPr lang="en-US" sz="2600" kern="100">
                          <a:solidFill>
                            <a:srgbClr val="000000"/>
                          </a:solidFill>
                          <a:effectLst/>
                          <a:latin typeface="Times New Roman" pitchFamily="18" charset="0"/>
                          <a:ea typeface="微软雅黑" panose="020b0503020204020204" charset="-122"/>
                          <a:cs typeface="Courier New" panose="02070309020205020404" pitchFamily="49" charset="0"/>
                        </a:rPr>
                        <a:t>)</a:t>
                      </a:r>
                      <a:endParaRPr lang="zh-CN" sz="2600" kern="100">
                        <a:effectLst/>
                        <a:latin typeface="宋体" panose="02010600030101010101" pitchFamily="2" charset="-122"/>
                        <a:ea typeface="宋体" panose="02010600030101010101" pitchFamily="2" charset="-122"/>
                        <a:cs typeface="Courier New" panose="02070309020205020404" pitchFamily="49" charset="0"/>
                      </a:endParaRPr>
                    </a:p>
                    <a:p>
                      <a:pPr marL="71755" algn="l">
                        <a:lnSpc>
                          <a:spcPct val="150000"/>
                        </a:lnSpc>
                        <a:spcAft>
                          <a:spcPct val="0"/>
                        </a:spcAft>
                      </a:pPr>
                      <a:r>
                        <a:rPr lang="en-US" sz="2600" kern="100">
                          <a:solidFill>
                            <a:srgbClr val="000000"/>
                          </a:solidFill>
                          <a:effectLst/>
                          <a:latin typeface="宋体" panose="02010600030101010101" pitchFamily="2" charset="-122"/>
                          <a:ea typeface="微软雅黑" panose="020b0503020204020204" charset="-122"/>
                          <a:cs typeface="Times New Roman" panose="02020603050405020304" pitchFamily="18" charset="0"/>
                        </a:rPr>
                        <a:t>②</a:t>
                      </a:r>
                      <a:r>
                        <a:rPr lang="zh-CN" sz="2600" kern="100">
                          <a:solidFill>
                            <a:srgbClr val="000000"/>
                          </a:solidFill>
                          <a:effectLst/>
                          <a:latin typeface="Times New Roman" pitchFamily="18" charset="0"/>
                          <a:ea typeface="微软雅黑" panose="020b0503020204020204" charset="-122"/>
                          <a:cs typeface="Times New Roman" panose="02020603050405020304" pitchFamily="18" charset="0"/>
                        </a:rPr>
                        <a:t>玉米</a:t>
                      </a:r>
                      <a:r>
                        <a:rPr lang="en-US" sz="2600" kern="100">
                          <a:solidFill>
                            <a:srgbClr val="000000"/>
                          </a:solidFill>
                          <a:effectLst/>
                          <a:latin typeface="Times New Roman" pitchFamily="18" charset="0"/>
                          <a:ea typeface="微软雅黑" panose="020b0503020204020204" charset="-122"/>
                          <a:cs typeface="Courier New" panose="02070309020205020404" pitchFamily="49" charset="0"/>
                        </a:rPr>
                        <a:t>—</a:t>
                      </a:r>
                      <a:r>
                        <a:rPr lang="zh-CN" sz="2600" kern="100">
                          <a:solidFill>
                            <a:srgbClr val="000000"/>
                          </a:solidFill>
                          <a:effectLst/>
                          <a:latin typeface="Times New Roman" pitchFamily="18" charset="0"/>
                          <a:ea typeface="微软雅黑" panose="020b0503020204020204" charset="-122"/>
                          <a:cs typeface="Times New Roman" panose="02020603050405020304" pitchFamily="18" charset="0"/>
                        </a:rPr>
                        <a:t>苞米</a:t>
                      </a:r>
                      <a:r>
                        <a:rPr lang="en-US" sz="2600" kern="100">
                          <a:solidFill>
                            <a:srgbClr val="000000"/>
                          </a:solidFill>
                          <a:effectLst/>
                          <a:latin typeface="IPAPANNEW" panose="02000500070000020004" pitchFamily="2" charset="0"/>
                          <a:ea typeface="微软雅黑" panose="020b0503020204020204" charset="-122"/>
                          <a:cs typeface="Times New Roman" panose="02020603050405020304" pitchFamily="18" charset="0"/>
                        </a:rPr>
                        <a:t>/</a:t>
                      </a:r>
                      <a:r>
                        <a:rPr lang="zh-CN" sz="2600" kern="100" smtClean="0">
                          <a:solidFill>
                            <a:srgbClr val="000000"/>
                          </a:solidFill>
                          <a:effectLst/>
                          <a:latin typeface="IPAPANNEW" panose="02000500070000020004" pitchFamily="2" charset="0"/>
                          <a:ea typeface="微软雅黑" panose="020b0503020204020204" charset="-122"/>
                          <a:cs typeface="Times New Roman" panose="02020603050405020304" pitchFamily="18" charset="0"/>
                        </a:rPr>
                        <a:t>苞谷</a:t>
                      </a:r>
                      <a:r>
                        <a:rPr lang="en-US" altLang="zh-CN" sz="2600" kern="100" smtClean="0">
                          <a:solidFill>
                            <a:srgbClr val="000000"/>
                          </a:solidFill>
                          <a:effectLst/>
                          <a:latin typeface="IPAPANNEW" panose="02000500070000020004" pitchFamily="2" charset="0"/>
                          <a:ea typeface="微软雅黑" panose="020b0503020204020204" charset="-122"/>
                          <a:cs typeface="Times New Roman" panose="02020603050405020304" pitchFamily="18" charset="0"/>
                        </a:rPr>
                        <a:t>/</a:t>
                      </a:r>
                      <a:r>
                        <a:rPr lang="zh-CN" sz="2600" kern="100" smtClean="0">
                          <a:solidFill>
                            <a:srgbClr val="000000"/>
                          </a:solidFill>
                          <a:effectLst/>
                          <a:latin typeface="Times New Roman" pitchFamily="18" charset="0"/>
                          <a:ea typeface="微软雅黑" panose="020b0503020204020204" charset="-122"/>
                          <a:cs typeface="Times New Roman" panose="02020603050405020304" pitchFamily="18" charset="0"/>
                        </a:rPr>
                        <a:t>棒子</a:t>
                      </a:r>
                      <a:endParaRPr lang="zh-CN" sz="2600" kern="100">
                        <a:effectLst/>
                        <a:latin typeface="宋体" panose="02010600030101010101" pitchFamily="2" charset="-122"/>
                        <a:ea typeface="宋体" panose="02010600030101010101" pitchFamily="2" charset="-122"/>
                        <a:cs typeface="Courier New" panose="02070309020205020404" pitchFamily="49" charset="0"/>
                      </a:endParaRPr>
                    </a:p>
                    <a:p>
                      <a:pPr marL="71755" algn="l">
                        <a:lnSpc>
                          <a:spcPct val="150000"/>
                        </a:lnSpc>
                        <a:spcAft>
                          <a:spcPct val="0"/>
                        </a:spcAft>
                      </a:pPr>
                      <a:r>
                        <a:rPr lang="en-US" sz="2600" kern="100">
                          <a:solidFill>
                            <a:srgbClr val="000000"/>
                          </a:solidFill>
                          <a:effectLst/>
                          <a:latin typeface="Times New Roman" pitchFamily="18" charset="0"/>
                          <a:ea typeface="微软雅黑" panose="020b0503020204020204" charset="-122"/>
                          <a:cs typeface="Courier New" panose="02070309020205020404" pitchFamily="49" charset="0"/>
                        </a:rPr>
                        <a:t>(</a:t>
                      </a:r>
                      <a:r>
                        <a:rPr lang="zh-CN" sz="2600" kern="100">
                          <a:solidFill>
                            <a:srgbClr val="000000"/>
                          </a:solidFill>
                          <a:effectLst/>
                          <a:latin typeface="Times New Roman" pitchFamily="18" charset="0"/>
                          <a:ea typeface="微软雅黑" panose="020b0503020204020204" charset="-122"/>
                          <a:cs typeface="Times New Roman" panose="02020603050405020304" pitchFamily="18" charset="0"/>
                        </a:rPr>
                        <a:t>普通话</a:t>
                      </a:r>
                      <a:r>
                        <a:rPr lang="en-US" sz="2600" kern="100">
                          <a:solidFill>
                            <a:srgbClr val="000000"/>
                          </a:solidFill>
                          <a:effectLst/>
                          <a:latin typeface="Times New Roman" pitchFamily="18" charset="0"/>
                          <a:ea typeface="微软雅黑" panose="020b0503020204020204" charset="-122"/>
                          <a:cs typeface="Courier New" panose="02070309020205020404" pitchFamily="49" charset="0"/>
                        </a:rPr>
                        <a:t>)</a:t>
                      </a:r>
                      <a:r>
                        <a:rPr lang="zh-CN" sz="2600" kern="100">
                          <a:solidFill>
                            <a:srgbClr val="000000"/>
                          </a:solidFill>
                          <a:effectLst/>
                          <a:latin typeface="Times New Roman" pitchFamily="18" charset="0"/>
                          <a:ea typeface="微软雅黑" panose="020b0503020204020204" charset="-122"/>
                          <a:cs typeface="Times New Roman" panose="02020603050405020304" pitchFamily="18" charset="0"/>
                        </a:rPr>
                        <a:t>　　</a:t>
                      </a:r>
                      <a:r>
                        <a:rPr lang="en-US" sz="2600" kern="100">
                          <a:solidFill>
                            <a:srgbClr val="000000"/>
                          </a:solidFill>
                          <a:effectLst/>
                          <a:latin typeface="Times New Roman" pitchFamily="18" charset="0"/>
                          <a:ea typeface="微软雅黑" panose="020b0503020204020204" charset="-122"/>
                          <a:cs typeface="Courier New" panose="02070309020205020404" pitchFamily="49" charset="0"/>
                        </a:rPr>
                        <a:t>(</a:t>
                      </a:r>
                      <a:r>
                        <a:rPr lang="zh-CN" sz="2600" kern="100">
                          <a:solidFill>
                            <a:srgbClr val="000000"/>
                          </a:solidFill>
                          <a:effectLst/>
                          <a:latin typeface="Times New Roman" pitchFamily="18" charset="0"/>
                          <a:ea typeface="微软雅黑" panose="020b0503020204020204" charset="-122"/>
                          <a:cs typeface="Times New Roman" panose="02020603050405020304" pitchFamily="18" charset="0"/>
                        </a:rPr>
                        <a:t>方言</a:t>
                      </a:r>
                      <a:r>
                        <a:rPr lang="en-US" sz="2600" kern="100">
                          <a:solidFill>
                            <a:srgbClr val="000000"/>
                          </a:solidFill>
                          <a:effectLst/>
                          <a:latin typeface="Times New Roman" pitchFamily="18" charset="0"/>
                          <a:ea typeface="微软雅黑" panose="020b0503020204020204" charset="-122"/>
                          <a:cs typeface="Courier New" panose="02070309020205020404" pitchFamily="49" charset="0"/>
                        </a:rPr>
                        <a:t>)</a:t>
                      </a:r>
                      <a:endParaRPr lang="zh-CN" sz="2600" kern="100">
                        <a:effectLst/>
                        <a:latin typeface="宋体" panose="02010600030101010101" pitchFamily="2" charset="-122"/>
                        <a:ea typeface="宋体" panose="02010600030101010101" pitchFamily="2" charset="-122"/>
                        <a:cs typeface="Courier New" panose="02070309020205020404" pitchFamily="49" charset="0"/>
                      </a:endParaRPr>
                    </a:p>
                  </a:txBody>
                  <a:tcPr marL="26435" marR="264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mc:AlternateContent>
    <mc:Choice xmlns:p14="http://schemas.microsoft.com/office/powerpoint/2010/main" Requires="p14">
      <p:transition p14:dur="10"/>
    </mc:Choice>
    <mc:Fallback>
      <p:transition/>
    </mc:Fallback>
  </mc:AlternateConten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p:cNvSpPr/>
          <p:nvPr/>
        </p:nvSpPr>
        <p:spPr>
          <a:xfrm>
            <a:off x="334566" y="549474"/>
            <a:ext cx="11521280" cy="5493812"/>
          </a:xfrm>
          <a:prstGeom prst="rect">
            <a:avLst/>
          </a:prstGeom>
        </p:spPr>
        <p:txBody>
          <a:bodyPr wrap="square">
            <a:spAutoFit/>
          </a:bodyPr>
          <a:lstStyle/>
          <a:p>
            <a:pPr algn="just">
              <a:lnSpc>
                <a:spcPct val="150000"/>
              </a:lnSpc>
              <a:spcAft>
                <a:spcPct val="0"/>
              </a:spcAft>
            </a:pPr>
            <a:r>
              <a:rPr lang="zh-CN" altLang="zh-CN" sz="2600" b="1" kern="100">
                <a:solidFill>
                  <a:srgbClr val="0000FF"/>
                </a:solidFill>
                <a:latin typeface="Times New Roman" pitchFamily="18" charset="0"/>
                <a:ea typeface="微软雅黑" panose="020b0503020204020204" charset="-122"/>
                <a:cs typeface="Times New Roman" panose="02020603050405020304" pitchFamily="18" charset="0"/>
              </a:rPr>
              <a:t>边练边悟</a:t>
            </a:r>
            <a:r>
              <a:rPr lang="en-US" altLang="zh-CN" sz="2600" b="1" kern="100">
                <a:solidFill>
                  <a:srgbClr val="0000FF"/>
                </a:solidFill>
                <a:latin typeface="微软雅黑" panose="020b0503020204020204" charset="-122"/>
                <a:cs typeface="Times New Roman" panose="02020603050405020304" pitchFamily="18" charset="0"/>
              </a:rPr>
              <a:t>3</a:t>
            </a:r>
            <a:r>
              <a:rPr lang="zh-CN" altLang="zh-CN" sz="2600" b="1" kern="100">
                <a:solidFill>
                  <a:srgbClr val="0000FF"/>
                </a:solidFill>
                <a:latin typeface="Times New Roman" pitchFamily="18" charset="0"/>
                <a:ea typeface="微软雅黑" panose="020b0503020204020204" charset="-122"/>
                <a:cs typeface="Times New Roman" panose="02020603050405020304" pitchFamily="18" charset="0"/>
              </a:rPr>
              <a:t>　</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在下列句子的空缺处依次填入词语，最恰当的一组</a:t>
            </a:r>
            <a:r>
              <a:rPr lang="zh-CN" altLang="zh-CN" sz="2600" kern="100" smtClean="0">
                <a:solidFill>
                  <a:srgbClr val="000000"/>
                </a:solidFill>
                <a:latin typeface="Times New Roman" pitchFamily="18" charset="0"/>
                <a:ea typeface="微软雅黑" panose="020b0503020204020204" charset="-122"/>
                <a:cs typeface="Times New Roman" panose="02020603050405020304" pitchFamily="18" charset="0"/>
              </a:rPr>
              <a:t>是</a:t>
            </a:r>
            <a:endParaRPr lang="zh-CN" altLang="zh-CN" sz="1050" kern="100">
              <a:latin typeface="宋体" panose="02010600030101010101" pitchFamily="2" charset="-122"/>
              <a:cs typeface="Courier New" panose="02070309020205020404" pitchFamily="49" charset="0"/>
            </a:endParaRPr>
          </a:p>
          <a:p>
            <a:pPr algn="just">
              <a:lnSpc>
                <a:spcPct val="150000"/>
              </a:lnSpc>
              <a:spcAft>
                <a:spcPct val="0"/>
              </a:spcAft>
            </a:pPr>
            <a:r>
              <a:rPr lang="en-US" altLang="zh-CN" sz="2600" kern="100">
                <a:solidFill>
                  <a:srgbClr val="000000"/>
                </a:solidFill>
                <a:latin typeface="Times New Roman" pitchFamily="18" charset="0"/>
                <a:ea typeface="微软雅黑" panose="020b0503020204020204" charset="-122"/>
                <a:cs typeface="Courier New" panose="02070309020205020404" pitchFamily="49" charset="0"/>
              </a:rPr>
              <a:t>(1)</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很多网友认为某明星在北京迷笛音乐节上</a:t>
            </a:r>
            <a:r>
              <a:rPr lang="en-US" altLang="zh-CN" sz="2600" kern="10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溜白菜</a:t>
            </a:r>
            <a:r>
              <a:rPr lang="en-US" altLang="zh-CN" sz="2600" kern="10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是为了哗众取宠，这种说法不免太</a:t>
            </a:r>
            <a:r>
              <a:rPr lang="en-US" altLang="zh-CN" sz="2600" kern="100">
                <a:solidFill>
                  <a:srgbClr val="000000"/>
                </a:solidFill>
                <a:latin typeface="Times New Roman" pitchFamily="18" charset="0"/>
                <a:ea typeface="微软雅黑" panose="020b0503020204020204" charset="-122"/>
                <a:cs typeface="Courier New" panose="02070309020205020404" pitchFamily="49" charset="0"/>
              </a:rPr>
              <a:t>________</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了。</a:t>
            </a:r>
            <a:endParaRPr lang="zh-CN" altLang="zh-CN" sz="1050" kern="100">
              <a:latin typeface="宋体" panose="02010600030101010101" pitchFamily="2" charset="-122"/>
              <a:cs typeface="Courier New" panose="02070309020205020404" pitchFamily="49" charset="0"/>
            </a:endParaRPr>
          </a:p>
          <a:p>
            <a:pPr algn="just">
              <a:lnSpc>
                <a:spcPct val="150000"/>
              </a:lnSpc>
              <a:spcAft>
                <a:spcPct val="0"/>
              </a:spcAft>
            </a:pPr>
            <a:r>
              <a:rPr lang="en-US" altLang="zh-CN" sz="2600" kern="100">
                <a:solidFill>
                  <a:srgbClr val="000000"/>
                </a:solidFill>
                <a:latin typeface="Times New Roman" pitchFamily="18" charset="0"/>
                <a:ea typeface="微软雅黑" panose="020b0503020204020204" charset="-122"/>
                <a:cs typeface="Courier New" panose="02070309020205020404" pitchFamily="49" charset="0"/>
              </a:rPr>
              <a:t>(2)</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会晤中，两国领导人共同</a:t>
            </a:r>
            <a:r>
              <a:rPr lang="en-US" altLang="zh-CN" sz="2600" kern="100">
                <a:solidFill>
                  <a:srgbClr val="000000"/>
                </a:solidFill>
                <a:latin typeface="Times New Roman" pitchFamily="18" charset="0"/>
                <a:ea typeface="微软雅黑" panose="020b0503020204020204" charset="-122"/>
                <a:cs typeface="Courier New" panose="02070309020205020404" pitchFamily="49" charset="0"/>
              </a:rPr>
              <a:t>________</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了今后双边经济文化交流中的一系列问题，并就许多国际问题交换了意见。</a:t>
            </a:r>
            <a:endParaRPr lang="zh-CN" altLang="zh-CN" sz="1050" kern="100">
              <a:latin typeface="宋体" panose="02010600030101010101" pitchFamily="2" charset="-122"/>
              <a:cs typeface="Courier New" panose="02070309020205020404" pitchFamily="49" charset="0"/>
            </a:endParaRPr>
          </a:p>
          <a:p>
            <a:pPr algn="just">
              <a:lnSpc>
                <a:spcPct val="150000"/>
              </a:lnSpc>
              <a:spcAft>
                <a:spcPct val="0"/>
              </a:spcAft>
            </a:pPr>
            <a:r>
              <a:rPr lang="en-US" altLang="zh-CN" sz="2600" kern="100">
                <a:solidFill>
                  <a:srgbClr val="000000"/>
                </a:solidFill>
                <a:latin typeface="Times New Roman" pitchFamily="18" charset="0"/>
                <a:ea typeface="微软雅黑" panose="020b0503020204020204" charset="-122"/>
                <a:cs typeface="Courier New" panose="02070309020205020404" pitchFamily="49" charset="0"/>
              </a:rPr>
              <a:t>(3)</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国庆长假期间，凡在本超市购买商品满</a:t>
            </a:r>
            <a:r>
              <a:rPr lang="en-US" altLang="zh-CN" sz="2600" kern="100">
                <a:solidFill>
                  <a:srgbClr val="000000"/>
                </a:solidFill>
                <a:latin typeface="Times New Roman" pitchFamily="18" charset="0"/>
                <a:ea typeface="微软雅黑" panose="020b0503020204020204" charset="-122"/>
                <a:cs typeface="Courier New" panose="02070309020205020404" pitchFamily="49" charset="0"/>
              </a:rPr>
              <a:t>1 000</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元者，本超市将</a:t>
            </a:r>
            <a:r>
              <a:rPr lang="en-US" altLang="zh-CN" sz="2600" kern="100">
                <a:solidFill>
                  <a:srgbClr val="000000"/>
                </a:solidFill>
                <a:latin typeface="Times New Roman" pitchFamily="18" charset="0"/>
                <a:ea typeface="微软雅黑" panose="020b0503020204020204" charset="-122"/>
                <a:cs typeface="Courier New" panose="02070309020205020404" pitchFamily="49" charset="0"/>
              </a:rPr>
              <a:t>________</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价值</a:t>
            </a:r>
            <a:r>
              <a:rPr lang="en-US" altLang="zh-CN" sz="2600" kern="100">
                <a:solidFill>
                  <a:srgbClr val="000000"/>
                </a:solidFill>
                <a:latin typeface="Times New Roman" pitchFamily="18" charset="0"/>
                <a:ea typeface="微软雅黑" panose="020b0503020204020204" charset="-122"/>
                <a:cs typeface="Courier New" panose="02070309020205020404" pitchFamily="49" charset="0"/>
              </a:rPr>
              <a:t>100</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元的礼品券。</a:t>
            </a:r>
            <a:endParaRPr lang="zh-CN" altLang="zh-CN" sz="1050" kern="100">
              <a:latin typeface="宋体" panose="02010600030101010101" pitchFamily="2" charset="-122"/>
              <a:cs typeface="Courier New" panose="02070309020205020404" pitchFamily="49" charset="0"/>
            </a:endParaRPr>
          </a:p>
          <a:p>
            <a:pPr algn="just">
              <a:lnSpc>
                <a:spcPct val="150000"/>
              </a:lnSpc>
              <a:spcAft>
                <a:spcPct val="0"/>
              </a:spcAft>
            </a:pPr>
            <a:r>
              <a:rPr lang="en-US" altLang="zh-CN" sz="2600" kern="100">
                <a:solidFill>
                  <a:srgbClr val="000000"/>
                </a:solidFill>
                <a:latin typeface="Times New Roman" pitchFamily="18" charset="0"/>
                <a:ea typeface="微软雅黑" panose="020b0503020204020204" charset="-122"/>
                <a:cs typeface="Courier New" panose="02070309020205020404" pitchFamily="49" charset="0"/>
              </a:rPr>
              <a:t>A.</a:t>
            </a:r>
            <a:r>
              <a:rPr lang="zh-CN" altLang="zh-CN" sz="2600" kern="100" smtClean="0">
                <a:solidFill>
                  <a:srgbClr val="000000"/>
                </a:solidFill>
                <a:latin typeface="Times New Roman" pitchFamily="18" charset="0"/>
                <a:ea typeface="微软雅黑" panose="020b0503020204020204" charset="-122"/>
                <a:cs typeface="Times New Roman" panose="02020603050405020304" pitchFamily="18" charset="0"/>
              </a:rPr>
              <a:t>果断</a:t>
            </a:r>
            <a:r>
              <a:rPr lang="en-US" altLang="zh-CN" sz="2600" kern="100" smtClean="0">
                <a:solidFill>
                  <a:srgbClr val="000000"/>
                </a:solidFill>
                <a:latin typeface="Times New Roman" pitchFamily="18" charset="0"/>
                <a:ea typeface="微软雅黑" panose="020b0503020204020204" charset="-122"/>
                <a:cs typeface="Times New Roman" panose="02020603050405020304" pitchFamily="18" charset="0"/>
              </a:rPr>
              <a:t>  </a:t>
            </a:r>
            <a:r>
              <a:rPr lang="zh-CN" altLang="zh-CN" sz="2600" kern="100" smtClean="0">
                <a:solidFill>
                  <a:srgbClr val="000000"/>
                </a:solidFill>
                <a:latin typeface="Times New Roman" pitchFamily="18" charset="0"/>
                <a:ea typeface="微软雅黑" panose="020b0503020204020204" charset="-122"/>
                <a:cs typeface="Times New Roman" panose="02020603050405020304" pitchFamily="18" charset="0"/>
              </a:rPr>
              <a:t>磋商</a:t>
            </a:r>
            <a:r>
              <a:rPr lang="en-US" altLang="zh-CN" sz="2600" kern="100">
                <a:solidFill>
                  <a:srgbClr val="000000"/>
                </a:solidFill>
                <a:latin typeface="Times New Roman" pitchFamily="18" charset="0"/>
                <a:ea typeface="微软雅黑" panose="020b0503020204020204" charset="-122"/>
                <a:cs typeface="Times New Roman" panose="02020603050405020304" pitchFamily="18" charset="0"/>
              </a:rPr>
              <a:t> </a:t>
            </a:r>
            <a:r>
              <a:rPr lang="en-US" altLang="zh-CN" sz="2600" kern="100" smtClean="0">
                <a:solidFill>
                  <a:srgbClr val="000000"/>
                </a:solidFill>
                <a:latin typeface="Times New Roman" pitchFamily="18" charset="0"/>
                <a:ea typeface="微软雅黑" panose="020b0503020204020204" charset="-122"/>
                <a:cs typeface="Times New Roman" panose="02020603050405020304" pitchFamily="18" charset="0"/>
              </a:rPr>
              <a:t> </a:t>
            </a:r>
            <a:r>
              <a:rPr lang="zh-CN" altLang="zh-CN" sz="2600" kern="100" smtClean="0">
                <a:solidFill>
                  <a:srgbClr val="000000"/>
                </a:solidFill>
                <a:latin typeface="Times New Roman" pitchFamily="18" charset="0"/>
                <a:ea typeface="微软雅黑" panose="020b0503020204020204" charset="-122"/>
                <a:cs typeface="Times New Roman" panose="02020603050405020304" pitchFamily="18" charset="0"/>
              </a:rPr>
              <a:t>敬赠</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　　　</a:t>
            </a:r>
            <a:r>
              <a:rPr lang="en-US" altLang="zh-CN" sz="2600" kern="100">
                <a:solidFill>
                  <a:srgbClr val="000000"/>
                </a:solidFill>
                <a:latin typeface="Times New Roman" pitchFamily="18" charset="0"/>
                <a:ea typeface="微软雅黑" panose="020b0503020204020204" charset="-122"/>
                <a:cs typeface="Courier New" panose="02070309020205020404" pitchFamily="49" charset="0"/>
              </a:rPr>
              <a:t>	</a:t>
            </a:r>
            <a:r>
              <a:rPr lang="en-US" altLang="zh-CN" sz="2600" kern="100" smtClean="0">
                <a:solidFill>
                  <a:srgbClr val="000000"/>
                </a:solidFill>
                <a:latin typeface="Times New Roman" pitchFamily="18" charset="0"/>
                <a:ea typeface="微软雅黑" panose="020b0503020204020204" charset="-122"/>
                <a:cs typeface="Courier New" panose="02070309020205020404" pitchFamily="49" charset="0"/>
              </a:rPr>
              <a:t>	B</a:t>
            </a:r>
            <a:r>
              <a:rPr lang="en-US" altLang="zh-CN" sz="2600" kern="100">
                <a:solidFill>
                  <a:srgbClr val="000000"/>
                </a:solidFill>
                <a:latin typeface="Times New Roman" pitchFamily="18" charset="0"/>
                <a:ea typeface="微软雅黑" panose="020b0503020204020204" charset="-122"/>
                <a:cs typeface="Courier New" panose="02070309020205020404" pitchFamily="49" charset="0"/>
              </a:rPr>
              <a:t>.</a:t>
            </a:r>
            <a:r>
              <a:rPr lang="zh-CN" altLang="zh-CN" sz="2600" kern="100" smtClean="0">
                <a:solidFill>
                  <a:srgbClr val="000000"/>
                </a:solidFill>
                <a:latin typeface="Times New Roman" pitchFamily="18" charset="0"/>
                <a:ea typeface="微软雅黑" panose="020b0503020204020204" charset="-122"/>
                <a:cs typeface="Times New Roman" panose="02020603050405020304" pitchFamily="18" charset="0"/>
              </a:rPr>
              <a:t>果断</a:t>
            </a:r>
            <a:r>
              <a:rPr lang="en-US" altLang="zh-CN" sz="2600" kern="100" smtClean="0">
                <a:solidFill>
                  <a:srgbClr val="000000"/>
                </a:solidFill>
                <a:latin typeface="Times New Roman" pitchFamily="18" charset="0"/>
                <a:ea typeface="微软雅黑" panose="020b0503020204020204" charset="-122"/>
                <a:cs typeface="Times New Roman" panose="02020603050405020304" pitchFamily="18" charset="0"/>
              </a:rPr>
              <a:t>  </a:t>
            </a:r>
            <a:r>
              <a:rPr lang="zh-CN" altLang="zh-CN" sz="2600" kern="100" smtClean="0">
                <a:solidFill>
                  <a:srgbClr val="000000"/>
                </a:solidFill>
                <a:latin typeface="Times New Roman" pitchFamily="18" charset="0"/>
                <a:ea typeface="微软雅黑" panose="020b0503020204020204" charset="-122"/>
                <a:cs typeface="Times New Roman" panose="02020603050405020304" pitchFamily="18" charset="0"/>
              </a:rPr>
              <a:t>商量</a:t>
            </a:r>
            <a:r>
              <a:rPr lang="en-US" altLang="zh-CN" sz="2600" kern="100">
                <a:solidFill>
                  <a:srgbClr val="000000"/>
                </a:solidFill>
                <a:latin typeface="Times New Roman" pitchFamily="18" charset="0"/>
                <a:ea typeface="微软雅黑" panose="020b0503020204020204" charset="-122"/>
                <a:cs typeface="Times New Roman" panose="02020603050405020304" pitchFamily="18" charset="0"/>
              </a:rPr>
              <a:t> </a:t>
            </a:r>
            <a:r>
              <a:rPr lang="en-US" altLang="zh-CN" sz="2600" kern="100" smtClean="0">
                <a:solidFill>
                  <a:srgbClr val="000000"/>
                </a:solidFill>
                <a:latin typeface="Times New Roman" pitchFamily="18" charset="0"/>
                <a:ea typeface="微软雅黑" panose="020b0503020204020204" charset="-122"/>
                <a:cs typeface="Times New Roman" panose="02020603050405020304" pitchFamily="18" charset="0"/>
              </a:rPr>
              <a:t> </a:t>
            </a:r>
            <a:r>
              <a:rPr lang="zh-CN" altLang="zh-CN" sz="2600" kern="100" smtClean="0">
                <a:solidFill>
                  <a:srgbClr val="000000"/>
                </a:solidFill>
                <a:latin typeface="Times New Roman" pitchFamily="18" charset="0"/>
                <a:ea typeface="微软雅黑" panose="020b0503020204020204" charset="-122"/>
                <a:cs typeface="Times New Roman" panose="02020603050405020304" pitchFamily="18" charset="0"/>
              </a:rPr>
              <a:t>惠赠</a:t>
            </a:r>
            <a:endParaRPr lang="zh-CN" altLang="zh-CN" sz="1050" kern="100">
              <a:latin typeface="宋体" panose="02010600030101010101" pitchFamily="2" charset="-122"/>
              <a:cs typeface="Courier New" panose="02070309020205020404" pitchFamily="49" charset="0"/>
            </a:endParaRPr>
          </a:p>
          <a:p>
            <a:pPr algn="just">
              <a:lnSpc>
                <a:spcPct val="150000"/>
              </a:lnSpc>
              <a:spcAft>
                <a:spcPct val="0"/>
              </a:spcAft>
            </a:pPr>
            <a:r>
              <a:rPr lang="en-US" altLang="zh-CN" sz="2600" kern="100">
                <a:solidFill>
                  <a:srgbClr val="000000"/>
                </a:solidFill>
                <a:latin typeface="Times New Roman" pitchFamily="18" charset="0"/>
                <a:ea typeface="微软雅黑" panose="020b0503020204020204" charset="-122"/>
                <a:cs typeface="Courier New" panose="02070309020205020404" pitchFamily="49" charset="0"/>
              </a:rPr>
              <a:t>C.</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武断</a:t>
            </a:r>
            <a:r>
              <a:rPr lang="en-US" altLang="zh-CN" sz="2600" kern="100">
                <a:solidFill>
                  <a:srgbClr val="000000"/>
                </a:solidFill>
                <a:latin typeface="Times New Roman" pitchFamily="18" charset="0"/>
                <a:ea typeface="微软雅黑" panose="020b0503020204020204" charset="-122"/>
                <a:cs typeface="Courier New" panose="02070309020205020404" pitchFamily="49" charset="0"/>
              </a:rPr>
              <a:t>  </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磋商</a:t>
            </a:r>
            <a:r>
              <a:rPr lang="en-US" altLang="zh-CN" sz="2600" kern="100">
                <a:solidFill>
                  <a:srgbClr val="000000"/>
                </a:solidFill>
                <a:latin typeface="Times New Roman" pitchFamily="18" charset="0"/>
                <a:ea typeface="微软雅黑" panose="020b0503020204020204" charset="-122"/>
                <a:cs typeface="Courier New" panose="02070309020205020404" pitchFamily="49" charset="0"/>
              </a:rPr>
              <a:t>  </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敬赠</a:t>
            </a:r>
            <a:r>
              <a:rPr lang="en-US" altLang="zh-CN" sz="2600" kern="100">
                <a:solidFill>
                  <a:srgbClr val="000000"/>
                </a:solidFill>
                <a:latin typeface="Times New Roman" pitchFamily="18" charset="0"/>
                <a:ea typeface="微软雅黑" panose="020b0503020204020204" charset="-122"/>
                <a:cs typeface="Courier New" panose="02070309020205020404" pitchFamily="49" charset="0"/>
              </a:rPr>
              <a:t>  	</a:t>
            </a:r>
            <a:r>
              <a:rPr lang="en-US" altLang="zh-CN" sz="2600" kern="100" smtClean="0">
                <a:solidFill>
                  <a:srgbClr val="000000"/>
                </a:solidFill>
                <a:latin typeface="Times New Roman" pitchFamily="18" charset="0"/>
                <a:ea typeface="微软雅黑" panose="020b0503020204020204" charset="-122"/>
                <a:cs typeface="Courier New" panose="02070309020205020404" pitchFamily="49" charset="0"/>
              </a:rPr>
              <a:t>	D</a:t>
            </a:r>
            <a:r>
              <a:rPr lang="en-US" altLang="zh-CN" sz="2600" kern="100">
                <a:solidFill>
                  <a:srgbClr val="000000"/>
                </a:solidFill>
                <a:latin typeface="Times New Roman" pitchFamily="18" charset="0"/>
                <a:ea typeface="微软雅黑" panose="020b0503020204020204" charset="-122"/>
                <a:cs typeface="Courier New" panose="02070309020205020404" pitchFamily="49" charset="0"/>
              </a:rPr>
              <a:t>.</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武断</a:t>
            </a:r>
            <a:r>
              <a:rPr lang="en-US" altLang="zh-CN" sz="2600" kern="100">
                <a:solidFill>
                  <a:srgbClr val="000000"/>
                </a:solidFill>
                <a:latin typeface="Times New Roman" pitchFamily="18" charset="0"/>
                <a:ea typeface="微软雅黑" panose="020b0503020204020204" charset="-122"/>
                <a:cs typeface="Courier New" panose="02070309020205020404" pitchFamily="49" charset="0"/>
              </a:rPr>
              <a:t>  </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商量</a:t>
            </a:r>
            <a:r>
              <a:rPr lang="en-US" altLang="zh-CN" sz="2600" kern="100">
                <a:solidFill>
                  <a:srgbClr val="000000"/>
                </a:solidFill>
                <a:latin typeface="Times New Roman" pitchFamily="18" charset="0"/>
                <a:ea typeface="微软雅黑" panose="020b0503020204020204" charset="-122"/>
                <a:cs typeface="Courier New" panose="02070309020205020404" pitchFamily="49" charset="0"/>
              </a:rPr>
              <a:t>  </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惠赠</a:t>
            </a:r>
            <a:endParaRPr lang="zh-CN" altLang="zh-CN" sz="1050" kern="100">
              <a:latin typeface="宋体" panose="02010600030101010101" pitchFamily="2" charset="-122"/>
              <a:cs typeface="Courier New" panose="02070309020205020404" pitchFamily="49" charset="0"/>
            </a:endParaRPr>
          </a:p>
        </p:txBody>
      </p:sp>
      <p:sp>
        <p:nvSpPr>
          <p:cNvPr id="11" name="TextBox 22"/>
          <p:cNvSpPr txBox="1"/>
          <p:nvPr/>
        </p:nvSpPr>
        <p:spPr>
          <a:xfrm>
            <a:off x="199339" y="5282248"/>
            <a:ext cx="720000" cy="720000"/>
          </a:xfrm>
          <a:prstGeom prst="rect">
            <a:avLst/>
          </a:prstGeom>
          <a:noFill/>
        </p:spPr>
        <p:txBody>
          <a:bodyPr wrap="square" rtlCol="0">
            <a:spAutoFit/>
          </a:bodyPr>
          <a:lstStyle/>
          <a:p>
            <a:r>
              <a:rPr lang="zh-CN" altLang="en-US" sz="4300" b="1">
                <a:solidFill>
                  <a:srgbClr val="C00000"/>
                </a:solidFill>
                <a:latin typeface="华文细黑" panose="02010600040101010101" pitchFamily="2" charset="-122"/>
                <a:ea typeface="华文细黑" panose="02010600040101010101" pitchFamily="2" charset="-122"/>
              </a:rPr>
              <a:t>√</a:t>
            </a:r>
          </a:p>
        </p:txBody>
      </p:sp>
    </p:spTree>
  </p:cSld>
  <p:clrMapOvr>
    <a:masterClrMapping/>
  </p:clrMapOvr>
  <mc:AlternateContent>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p:nvPr/>
        </p:nvSpPr>
        <p:spPr>
          <a:xfrm>
            <a:off x="334566" y="1629594"/>
            <a:ext cx="11521280" cy="1816908"/>
          </a:xfrm>
          <a:prstGeom prst="rect">
            <a:avLst/>
          </a:prstGeom>
        </p:spPr>
        <p:txBody>
          <a:bodyPr wrap="square">
            <a:spAutoFit/>
          </a:bodyPr>
          <a:lstStyle/>
          <a:p>
            <a:pPr algn="just">
              <a:lnSpc>
                <a:spcPct val="150000"/>
              </a:lnSpc>
              <a:spcAft>
                <a:spcPct val="0"/>
              </a:spcAft>
            </a:pPr>
            <a:r>
              <a:rPr lang="zh-CN" altLang="zh-CN" sz="2600" b="1" kern="100">
                <a:solidFill>
                  <a:srgbClr val="0000FF"/>
                </a:solidFill>
                <a:latin typeface="Times New Roman" pitchFamily="18" charset="0"/>
                <a:ea typeface="微软雅黑" panose="020b0503020204020204" charset="-122"/>
                <a:cs typeface="Times New Roman" panose="02020603050405020304" pitchFamily="18" charset="0"/>
              </a:rPr>
              <a:t>解析</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　</a:t>
            </a:r>
            <a:r>
              <a:rPr lang="en-US" altLang="zh-CN" sz="2600" kern="100">
                <a:solidFill>
                  <a:srgbClr val="000000"/>
                </a:solidFill>
                <a:latin typeface="Times New Roman" pitchFamily="18" charset="0"/>
                <a:cs typeface="Courier New" panose="02070309020205020404" pitchFamily="49" charset="0"/>
              </a:rPr>
              <a:t>(1)</a:t>
            </a:r>
            <a:r>
              <a:rPr lang="en-US" altLang="zh-CN" sz="2600" kern="10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a:solidFill>
                  <a:srgbClr val="000000"/>
                </a:solidFill>
                <a:latin typeface="Times New Roman" pitchFamily="18" charset="0"/>
                <a:cs typeface="Times New Roman" panose="02020603050405020304" pitchFamily="18" charset="0"/>
              </a:rPr>
              <a:t>果断</a:t>
            </a:r>
            <a:r>
              <a:rPr lang="en-US" altLang="zh-CN" sz="2600" kern="10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a:solidFill>
                  <a:srgbClr val="000000"/>
                </a:solidFill>
                <a:latin typeface="Times New Roman" pitchFamily="18" charset="0"/>
                <a:cs typeface="Times New Roman" panose="02020603050405020304" pitchFamily="18" charset="0"/>
              </a:rPr>
              <a:t>是褒义词，</a:t>
            </a:r>
            <a:r>
              <a:rPr lang="en-US" altLang="zh-CN" sz="2600" kern="10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a:solidFill>
                  <a:srgbClr val="000000"/>
                </a:solidFill>
                <a:latin typeface="Times New Roman" pitchFamily="18" charset="0"/>
                <a:cs typeface="Times New Roman" panose="02020603050405020304" pitchFamily="18" charset="0"/>
              </a:rPr>
              <a:t>武断</a:t>
            </a:r>
            <a:r>
              <a:rPr lang="en-US" altLang="zh-CN" sz="2600" kern="10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a:solidFill>
                  <a:srgbClr val="000000"/>
                </a:solidFill>
                <a:latin typeface="Times New Roman" pitchFamily="18" charset="0"/>
                <a:cs typeface="Times New Roman" panose="02020603050405020304" pitchFamily="18" charset="0"/>
              </a:rPr>
              <a:t>是贬义词</a:t>
            </a:r>
            <a:r>
              <a:rPr lang="zh-CN" altLang="zh-CN" sz="2600" kern="100" smtClean="0">
                <a:solidFill>
                  <a:srgbClr val="000000"/>
                </a:solidFill>
                <a:latin typeface="Times New Roman" pitchFamily="18" charset="0"/>
                <a:cs typeface="Times New Roman" panose="02020603050405020304" pitchFamily="18" charset="0"/>
              </a:rPr>
              <a:t>。</a:t>
            </a:r>
            <a:endParaRPr lang="en-US" altLang="zh-CN" sz="2600" kern="100" smtClean="0">
              <a:solidFill>
                <a:srgbClr val="000000"/>
              </a:solidFill>
              <a:latin typeface="Times New Roman" pitchFamily="18" charset="0"/>
              <a:cs typeface="Times New Roman" panose="02020603050405020304" pitchFamily="18" charset="0"/>
            </a:endParaRPr>
          </a:p>
          <a:p>
            <a:pPr algn="just">
              <a:lnSpc>
                <a:spcPct val="150000"/>
              </a:lnSpc>
              <a:spcAft>
                <a:spcPct val="0"/>
              </a:spcAft>
            </a:pPr>
            <a:r>
              <a:rPr lang="en-US" altLang="zh-CN" sz="2600" kern="100" smtClean="0">
                <a:solidFill>
                  <a:srgbClr val="000000"/>
                </a:solidFill>
                <a:latin typeface="Times New Roman" pitchFamily="18" charset="0"/>
                <a:cs typeface="Courier New" panose="02070309020205020404" pitchFamily="49" charset="0"/>
              </a:rPr>
              <a:t>(</a:t>
            </a:r>
            <a:r>
              <a:rPr lang="en-US" altLang="zh-CN" sz="2600" kern="100">
                <a:solidFill>
                  <a:srgbClr val="000000"/>
                </a:solidFill>
                <a:latin typeface="Times New Roman" pitchFamily="18" charset="0"/>
                <a:cs typeface="Courier New" panose="02070309020205020404" pitchFamily="49" charset="0"/>
              </a:rPr>
              <a:t>2)</a:t>
            </a:r>
            <a:r>
              <a:rPr lang="en-US" altLang="zh-CN" sz="2600" kern="10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a:solidFill>
                  <a:srgbClr val="000000"/>
                </a:solidFill>
                <a:latin typeface="Times New Roman" pitchFamily="18" charset="0"/>
                <a:cs typeface="Times New Roman" panose="02020603050405020304" pitchFamily="18" charset="0"/>
              </a:rPr>
              <a:t>磋商</a:t>
            </a:r>
            <a:r>
              <a:rPr lang="en-US" altLang="zh-CN" sz="2600" kern="10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a:solidFill>
                  <a:srgbClr val="000000"/>
                </a:solidFill>
                <a:latin typeface="Times New Roman" pitchFamily="18" charset="0"/>
                <a:cs typeface="Times New Roman" panose="02020603050405020304" pitchFamily="18" charset="0"/>
              </a:rPr>
              <a:t>是书面语，</a:t>
            </a:r>
            <a:r>
              <a:rPr lang="en-US" altLang="zh-CN" sz="2600" kern="10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a:solidFill>
                  <a:srgbClr val="000000"/>
                </a:solidFill>
                <a:latin typeface="Times New Roman" pitchFamily="18" charset="0"/>
                <a:cs typeface="Times New Roman" panose="02020603050405020304" pitchFamily="18" charset="0"/>
              </a:rPr>
              <a:t>商量</a:t>
            </a:r>
            <a:r>
              <a:rPr lang="en-US" altLang="zh-CN" sz="2600" kern="10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a:solidFill>
                  <a:srgbClr val="000000"/>
                </a:solidFill>
                <a:latin typeface="Times New Roman" pitchFamily="18" charset="0"/>
                <a:cs typeface="Times New Roman" panose="02020603050405020304" pitchFamily="18" charset="0"/>
              </a:rPr>
              <a:t>是口语</a:t>
            </a:r>
            <a:r>
              <a:rPr lang="zh-CN" altLang="zh-CN" sz="2600" kern="100" smtClean="0">
                <a:solidFill>
                  <a:srgbClr val="000000"/>
                </a:solidFill>
                <a:latin typeface="Times New Roman" pitchFamily="18" charset="0"/>
                <a:cs typeface="Times New Roman" panose="02020603050405020304" pitchFamily="18" charset="0"/>
              </a:rPr>
              <a:t>。</a:t>
            </a:r>
            <a:endParaRPr lang="en-US" altLang="zh-CN" sz="2600" kern="100" smtClean="0">
              <a:solidFill>
                <a:srgbClr val="000000"/>
              </a:solidFill>
              <a:latin typeface="Times New Roman" pitchFamily="18" charset="0"/>
              <a:cs typeface="Times New Roman" panose="02020603050405020304" pitchFamily="18" charset="0"/>
            </a:endParaRPr>
          </a:p>
          <a:p>
            <a:pPr algn="just">
              <a:lnSpc>
                <a:spcPct val="150000"/>
              </a:lnSpc>
              <a:spcAft>
                <a:spcPct val="0"/>
              </a:spcAft>
            </a:pPr>
            <a:r>
              <a:rPr lang="en-US" altLang="zh-CN" sz="2600" kern="100" smtClean="0">
                <a:solidFill>
                  <a:srgbClr val="000000"/>
                </a:solidFill>
                <a:latin typeface="Times New Roman" pitchFamily="18" charset="0"/>
                <a:cs typeface="Courier New" panose="02070309020205020404" pitchFamily="49" charset="0"/>
              </a:rPr>
              <a:t>(</a:t>
            </a:r>
            <a:r>
              <a:rPr lang="en-US" altLang="zh-CN" sz="2600" kern="100">
                <a:solidFill>
                  <a:srgbClr val="000000"/>
                </a:solidFill>
                <a:latin typeface="Times New Roman" pitchFamily="18" charset="0"/>
                <a:cs typeface="Courier New" panose="02070309020205020404" pitchFamily="49" charset="0"/>
              </a:rPr>
              <a:t>3)</a:t>
            </a:r>
            <a:r>
              <a:rPr lang="en-US" altLang="zh-CN" sz="2600" kern="10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a:solidFill>
                  <a:srgbClr val="000000"/>
                </a:solidFill>
                <a:latin typeface="Times New Roman" pitchFamily="18" charset="0"/>
                <a:cs typeface="Times New Roman" panose="02020603050405020304" pitchFamily="18" charset="0"/>
              </a:rPr>
              <a:t>惠赠</a:t>
            </a:r>
            <a:r>
              <a:rPr lang="en-US" altLang="zh-CN" sz="2600" kern="10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a:solidFill>
                  <a:srgbClr val="000000"/>
                </a:solidFill>
                <a:latin typeface="Times New Roman" pitchFamily="18" charset="0"/>
                <a:cs typeface="Times New Roman" panose="02020603050405020304" pitchFamily="18" charset="0"/>
              </a:rPr>
              <a:t>用于称对方对自己的赠送，</a:t>
            </a:r>
            <a:r>
              <a:rPr lang="en-US" altLang="zh-CN" sz="2600" kern="10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a:solidFill>
                  <a:srgbClr val="000000"/>
                </a:solidFill>
                <a:latin typeface="Times New Roman" pitchFamily="18" charset="0"/>
                <a:cs typeface="Times New Roman" panose="02020603050405020304" pitchFamily="18" charset="0"/>
              </a:rPr>
              <a:t>敬赠</a:t>
            </a:r>
            <a:r>
              <a:rPr lang="en-US" altLang="zh-CN" sz="2600" kern="10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a:solidFill>
                  <a:srgbClr val="000000"/>
                </a:solidFill>
                <a:latin typeface="Times New Roman" pitchFamily="18" charset="0"/>
                <a:cs typeface="Times New Roman" panose="02020603050405020304" pitchFamily="18" charset="0"/>
              </a:rPr>
              <a:t>用于自己对别人的赠送行为。</a:t>
            </a:r>
            <a:endParaRPr lang="zh-CN" altLang="zh-CN" sz="1050" kern="100">
              <a:latin typeface="宋体" panose="02010600030101010101" pitchFamily="2" charset="-122"/>
              <a:cs typeface="Courier New" panose="02070309020205020404" pitchFamily="49"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3" presetClass="entr" presetSubtype="1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750"/>
                                        <p:tgtEl>
                                          <p:spTgt spid="3">
                                            <p:txEl>
                                              <p:pRg st="0" end="0"/>
                                            </p:txEl>
                                          </p:spTgt>
                                        </p:tgtEl>
                                      </p:cBhvr>
                                    </p:animEffect>
                                  </p:childTnLst>
                                </p:cTn>
                              </p:par>
                            </p:childTnLst>
                          </p:cTn>
                        </p:par>
                        <p:par>
                          <p:cTn id="8" fill="hold" nodeType="afterGroup">
                            <p:stCondLst>
                              <p:cond delay="750"/>
                            </p:stCondLst>
                            <p:childTnLst>
                              <p:par>
                                <p:cTn id="9" presetID="3" presetClass="entr" presetSubtype="10" fill="hold"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blinds(horizontal)">
                                      <p:cBhvr>
                                        <p:cTn id="11" dur="750"/>
                                        <p:tgtEl>
                                          <p:spTgt spid="3">
                                            <p:txEl>
                                              <p:pRg st="1" end="1"/>
                                            </p:txEl>
                                          </p:spTgt>
                                        </p:tgtEl>
                                      </p:cBhvr>
                                    </p:animEffect>
                                  </p:childTnLst>
                                </p:cTn>
                              </p:par>
                            </p:childTnLst>
                          </p:cTn>
                        </p:par>
                        <p:par>
                          <p:cTn id="12" fill="hold" nodeType="afterGroup">
                            <p:stCondLst>
                              <p:cond delay="1500"/>
                            </p:stCondLst>
                            <p:childTnLst>
                              <p:par>
                                <p:cTn id="13" presetID="3" presetClass="entr" presetSubtype="10" fill="hold"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blinds(horizontal)">
                                      <p:cBhvr>
                                        <p:cTn id="15" dur="75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p:nvPr/>
        </p:nvSpPr>
        <p:spPr>
          <a:xfrm>
            <a:off x="406574" y="621482"/>
            <a:ext cx="11449272" cy="692497"/>
          </a:xfrm>
          <a:prstGeom prst="rect">
            <a:avLst/>
          </a:prstGeom>
        </p:spPr>
        <p:txBody>
          <a:bodyPr wrap="square">
            <a:spAutoFit/>
          </a:bodyPr>
          <a:lstStyle/>
          <a:p>
            <a:pPr algn="just">
              <a:lnSpc>
                <a:spcPct val="150000"/>
              </a:lnSpc>
              <a:spcAft>
                <a:spcPct val="0"/>
              </a:spcAft>
            </a:pPr>
            <a:r>
              <a:rPr lang="en-US" altLang="zh-CN" sz="2600" kern="100">
                <a:solidFill>
                  <a:srgbClr val="0070C0"/>
                </a:solidFill>
                <a:latin typeface="Times New Roman" pitchFamily="18" charset="0"/>
                <a:ea typeface="微软雅黑" panose="020b0503020204020204" charset="-122"/>
                <a:cs typeface="Courier New" panose="02070309020205020404" pitchFamily="49" charset="0"/>
              </a:rPr>
              <a:t>3.</a:t>
            </a:r>
            <a:r>
              <a:rPr lang="zh-CN" altLang="zh-CN" sz="2600" kern="100">
                <a:solidFill>
                  <a:srgbClr val="0070C0"/>
                </a:solidFill>
                <a:latin typeface="Times New Roman" pitchFamily="18" charset="0"/>
                <a:ea typeface="微软雅黑" panose="020b0503020204020204" charset="-122"/>
                <a:cs typeface="Times New Roman" panose="02020603050405020304" pitchFamily="18" charset="0"/>
              </a:rPr>
              <a:t>用法辨析</a:t>
            </a:r>
            <a:endParaRPr lang="zh-CN" altLang="zh-CN" sz="1050" kern="100">
              <a:latin typeface="宋体" panose="02010600030101010101" pitchFamily="2" charset="-122"/>
              <a:cs typeface="Courier New" panose="02070309020205020404" pitchFamily="49" charset="0"/>
            </a:endParaRPr>
          </a:p>
        </p:txBody>
      </p:sp>
      <p:graphicFrame>
        <p:nvGraphicFramePr>
          <p:cNvPr id="4" name="表格 3"/>
          <p:cNvGraphicFramePr>
            <a:graphicFrameLocks noGrp="1"/>
          </p:cNvGraphicFramePr>
          <p:nvPr/>
        </p:nvGraphicFramePr>
        <p:xfrm>
          <a:off x="438153" y="1313979"/>
          <a:ext cx="11273677" cy="4754880"/>
        </p:xfrm>
        <a:graphic>
          <a:graphicData uri="http://schemas.openxmlformats.org/drawingml/2006/table">
            <a:tbl>
              <a:tblPr/>
              <a:tblGrid>
                <a:gridCol w="1312043"/>
                <a:gridCol w="4016549"/>
                <a:gridCol w="5945085"/>
              </a:tblGrid>
              <a:tr h="124369">
                <a:tc gridSpan="2">
                  <a:txBody>
                    <a:bodyPr vert="horz" wrap="square"/>
                    <a:lstStyle/>
                    <a:p>
                      <a:pPr algn="ctr">
                        <a:lnSpc>
                          <a:spcPct val="150000"/>
                        </a:lnSpc>
                        <a:spcAft>
                          <a:spcPct val="0"/>
                        </a:spcAft>
                      </a:pPr>
                      <a:r>
                        <a:rPr lang="zh-CN" sz="2600" kern="100">
                          <a:solidFill>
                            <a:srgbClr val="000000"/>
                          </a:solidFill>
                          <a:effectLst/>
                          <a:latin typeface="Times New Roman" pitchFamily="18" charset="0"/>
                          <a:ea typeface="微软雅黑" panose="020b0503020204020204" charset="-122"/>
                          <a:cs typeface="Times New Roman" panose="02020603050405020304" pitchFamily="18" charset="0"/>
                        </a:rPr>
                        <a:t>辨析角度</a:t>
                      </a:r>
                      <a:endParaRPr lang="zh-CN" sz="2600" kern="100">
                        <a:effectLst/>
                        <a:latin typeface="宋体" panose="02010600030101010101" pitchFamily="2" charset="-122"/>
                        <a:ea typeface="宋体" panose="02010600030101010101" pitchFamily="2" charset="-122"/>
                        <a:cs typeface="Courier New" panose="02070309020205020404" pitchFamily="49" charset="0"/>
                      </a:endParaRPr>
                    </a:p>
                  </a:txBody>
                  <a:tcPr marL="14350" marR="143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vert="horz" wrap="square"/>
                    <a:lstStyle/>
                    <a:p>
                      <a:endParaRPr lang="zh-CN"/>
                    </a:p>
                  </a:txBody>
                  <a:tcPr/>
                </a:tc>
                <a:tc>
                  <a:txBody>
                    <a:bodyPr vert="horz" wrap="square"/>
                    <a:lstStyle/>
                    <a:p>
                      <a:pPr algn="ctr">
                        <a:lnSpc>
                          <a:spcPct val="150000"/>
                        </a:lnSpc>
                        <a:spcAft>
                          <a:spcPct val="0"/>
                        </a:spcAft>
                      </a:pPr>
                      <a:r>
                        <a:rPr lang="zh-CN" sz="2600" kern="100">
                          <a:solidFill>
                            <a:srgbClr val="000000"/>
                          </a:solidFill>
                          <a:effectLst/>
                          <a:latin typeface="Times New Roman" pitchFamily="18" charset="0"/>
                          <a:ea typeface="微软雅黑" panose="020b0503020204020204" charset="-122"/>
                          <a:cs typeface="Times New Roman" panose="02020603050405020304" pitchFamily="18" charset="0"/>
                        </a:rPr>
                        <a:t>举</a:t>
                      </a:r>
                      <a:r>
                        <a:rPr lang="zh-CN" sz="2600" kern="100">
                          <a:solidFill>
                            <a:srgbClr val="000000"/>
                          </a:solidFill>
                          <a:effectLst/>
                          <a:latin typeface="宋体" panose="02010600030101010101" pitchFamily="2" charset="-122"/>
                          <a:ea typeface="Times New Roman" panose="02020603050405020304" pitchFamily="18" charset="0"/>
                          <a:cs typeface="Courier New" panose="02070309020205020404" pitchFamily="49" charset="0"/>
                        </a:rPr>
                        <a:t> </a:t>
                      </a:r>
                      <a:r>
                        <a:rPr lang="zh-CN" sz="2600" kern="100">
                          <a:solidFill>
                            <a:srgbClr val="000000"/>
                          </a:solidFill>
                          <a:effectLst/>
                          <a:latin typeface="Times New Roman" pitchFamily="18" charset="0"/>
                          <a:ea typeface="微软雅黑" panose="020b0503020204020204" charset="-122"/>
                          <a:cs typeface="Times New Roman" panose="02020603050405020304" pitchFamily="18" charset="0"/>
                        </a:rPr>
                        <a:t>例</a:t>
                      </a:r>
                      <a:endParaRPr lang="zh-CN" sz="2600" kern="100">
                        <a:effectLst/>
                        <a:latin typeface="宋体" panose="02010600030101010101" pitchFamily="2" charset="-122"/>
                        <a:ea typeface="宋体" panose="02010600030101010101" pitchFamily="2" charset="-122"/>
                        <a:cs typeface="Courier New" panose="02070309020205020404" pitchFamily="49" charset="0"/>
                      </a:endParaRPr>
                    </a:p>
                  </a:txBody>
                  <a:tcPr marL="14350" marR="143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741170">
                <a:tc>
                  <a:txBody>
                    <a:bodyPr vert="horz" wrap="square"/>
                    <a:lstStyle/>
                    <a:p>
                      <a:pPr marL="71755" algn="l">
                        <a:lnSpc>
                          <a:spcPct val="150000"/>
                        </a:lnSpc>
                        <a:spcAft>
                          <a:spcPct val="0"/>
                        </a:spcAft>
                      </a:pPr>
                      <a:r>
                        <a:rPr lang="zh-CN" sz="2600" kern="100">
                          <a:solidFill>
                            <a:srgbClr val="000000"/>
                          </a:solidFill>
                          <a:effectLst/>
                          <a:latin typeface="Times New Roman" pitchFamily="18" charset="0"/>
                          <a:ea typeface="微软雅黑" panose="020b0503020204020204" charset="-122"/>
                          <a:cs typeface="Times New Roman" panose="02020603050405020304" pitchFamily="18" charset="0"/>
                        </a:rPr>
                        <a:t>看适用对象</a:t>
                      </a:r>
                      <a:endParaRPr lang="zh-CN" sz="2600" kern="100">
                        <a:effectLst/>
                        <a:latin typeface="宋体" panose="02010600030101010101" pitchFamily="2" charset="-122"/>
                        <a:ea typeface="宋体" panose="02010600030101010101" pitchFamily="2" charset="-122"/>
                        <a:cs typeface="Courier New" panose="02070309020205020404" pitchFamily="49" charset="0"/>
                      </a:endParaRPr>
                    </a:p>
                  </a:txBody>
                  <a:tcPr marL="14350" marR="143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marL="71755" algn="l">
                        <a:lnSpc>
                          <a:spcPct val="150000"/>
                        </a:lnSpc>
                        <a:spcAft>
                          <a:spcPct val="0"/>
                        </a:spcAft>
                      </a:pPr>
                      <a:r>
                        <a:rPr lang="zh-CN" sz="2600" kern="100">
                          <a:solidFill>
                            <a:srgbClr val="000000"/>
                          </a:solidFill>
                          <a:effectLst/>
                          <a:latin typeface="Times New Roman" pitchFamily="18" charset="0"/>
                          <a:ea typeface="微软雅黑" panose="020b0503020204020204" charset="-122"/>
                          <a:cs typeface="Times New Roman" panose="02020603050405020304" pitchFamily="18" charset="0"/>
                        </a:rPr>
                        <a:t>看其是用自己还是他人，是谦称还是敬称，是用于一般对象还是特定对象，是主动性还是被动性。</a:t>
                      </a:r>
                      <a:endParaRPr lang="zh-CN" sz="2600" kern="100">
                        <a:effectLst/>
                        <a:latin typeface="宋体" panose="02010600030101010101" pitchFamily="2" charset="-122"/>
                        <a:ea typeface="宋体" panose="02010600030101010101" pitchFamily="2" charset="-122"/>
                        <a:cs typeface="Courier New" panose="02070309020205020404" pitchFamily="49" charset="0"/>
                      </a:endParaRPr>
                    </a:p>
                  </a:txBody>
                  <a:tcPr marL="14350" marR="143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marL="71755" algn="l">
                        <a:lnSpc>
                          <a:spcPct val="150000"/>
                        </a:lnSpc>
                        <a:spcAft>
                          <a:spcPct val="0"/>
                        </a:spcAft>
                      </a:pPr>
                      <a:r>
                        <a:rPr lang="en-US" sz="2600" kern="100">
                          <a:solidFill>
                            <a:srgbClr val="000000"/>
                          </a:solidFill>
                          <a:effectLst/>
                          <a:latin typeface="宋体" panose="02010600030101010101" pitchFamily="2" charset="-122"/>
                          <a:ea typeface="微软雅黑" panose="020b0503020204020204" charset="-122"/>
                          <a:cs typeface="Times New Roman" panose="02020603050405020304" pitchFamily="18" charset="0"/>
                        </a:rPr>
                        <a:t>①</a:t>
                      </a:r>
                      <a:r>
                        <a:rPr lang="zh-CN" sz="2600" kern="100">
                          <a:solidFill>
                            <a:srgbClr val="000000"/>
                          </a:solidFill>
                          <a:effectLst/>
                          <a:latin typeface="Times New Roman" pitchFamily="18" charset="0"/>
                          <a:ea typeface="微软雅黑" panose="020b0503020204020204" charset="-122"/>
                          <a:cs typeface="Times New Roman" panose="02020603050405020304" pitchFamily="18" charset="0"/>
                        </a:rPr>
                        <a:t>爱护　</a:t>
                      </a:r>
                      <a:r>
                        <a:rPr lang="en-US" sz="2600" kern="100">
                          <a:solidFill>
                            <a:srgbClr val="000000"/>
                          </a:solidFill>
                          <a:effectLst/>
                          <a:latin typeface="Times New Roman" pitchFamily="18" charset="0"/>
                          <a:ea typeface="微软雅黑" panose="020b0503020204020204" charset="-122"/>
                          <a:cs typeface="Courier New" panose="02070309020205020404" pitchFamily="49" charset="0"/>
                        </a:rPr>
                        <a:t>   ——</a:t>
                      </a:r>
                      <a:r>
                        <a:rPr lang="zh-CN" sz="2600" kern="100">
                          <a:solidFill>
                            <a:srgbClr val="000000"/>
                          </a:solidFill>
                          <a:effectLst/>
                          <a:latin typeface="Times New Roman" pitchFamily="18" charset="0"/>
                          <a:ea typeface="微软雅黑" panose="020b0503020204020204" charset="-122"/>
                          <a:cs typeface="Times New Roman" panose="02020603050405020304" pitchFamily="18" charset="0"/>
                        </a:rPr>
                        <a:t>　</a:t>
                      </a:r>
                      <a:r>
                        <a:rPr lang="zh-CN" sz="2600" kern="100">
                          <a:solidFill>
                            <a:srgbClr val="000000"/>
                          </a:solidFill>
                          <a:effectLst/>
                          <a:latin typeface="宋体" panose="02010600030101010101" pitchFamily="2" charset="-122"/>
                          <a:ea typeface="Times New Roman" panose="02020603050405020304" pitchFamily="18" charset="0"/>
                          <a:cs typeface="Courier New" panose="02070309020205020404" pitchFamily="49" charset="0"/>
                        </a:rPr>
                        <a:t> </a:t>
                      </a:r>
                      <a:r>
                        <a:rPr lang="en-US" sz="2600" kern="100">
                          <a:solidFill>
                            <a:srgbClr val="000000"/>
                          </a:solidFill>
                          <a:effectLst/>
                          <a:latin typeface="宋体" panose="02010600030101010101" pitchFamily="2" charset="-122"/>
                          <a:ea typeface="Times New Roman" panose="02020603050405020304" pitchFamily="18" charset="0"/>
                          <a:cs typeface="Courier New" panose="02070309020205020404" pitchFamily="49" charset="0"/>
                        </a:rPr>
                        <a:t>   </a:t>
                      </a:r>
                      <a:r>
                        <a:rPr lang="zh-CN" sz="2600" kern="100">
                          <a:solidFill>
                            <a:srgbClr val="000000"/>
                          </a:solidFill>
                          <a:effectLst/>
                          <a:latin typeface="Times New Roman" pitchFamily="18" charset="0"/>
                          <a:ea typeface="微软雅黑" panose="020b0503020204020204" charset="-122"/>
                          <a:cs typeface="Times New Roman" panose="02020603050405020304" pitchFamily="18" charset="0"/>
                        </a:rPr>
                        <a:t>爱戴</a:t>
                      </a:r>
                      <a:endParaRPr lang="zh-CN" sz="2600" kern="100">
                        <a:effectLst/>
                        <a:latin typeface="宋体" panose="02010600030101010101" pitchFamily="2" charset="-122"/>
                        <a:ea typeface="宋体" panose="02010600030101010101" pitchFamily="2" charset="-122"/>
                        <a:cs typeface="Courier New" panose="02070309020205020404" pitchFamily="49" charset="0"/>
                      </a:endParaRPr>
                    </a:p>
                    <a:p>
                      <a:pPr marL="71755" algn="l">
                        <a:lnSpc>
                          <a:spcPct val="150000"/>
                        </a:lnSpc>
                        <a:spcAft>
                          <a:spcPct val="0"/>
                        </a:spcAft>
                      </a:pPr>
                      <a:r>
                        <a:rPr lang="en-US" sz="2600" kern="100">
                          <a:solidFill>
                            <a:srgbClr val="000000"/>
                          </a:solidFill>
                          <a:effectLst/>
                          <a:latin typeface="Symbol" panose="05050102010706020507" pitchFamily="18" charset="2"/>
                          <a:ea typeface="微软雅黑" panose="020b0503020204020204" charset="-122"/>
                          <a:cs typeface="Times New Roman" panose="02020603050405020304" pitchFamily="18" charset="0"/>
                        </a:rPr>
                        <a:t>(</a:t>
                      </a:r>
                      <a:r>
                        <a:rPr lang="zh-CN" sz="2600" kern="100">
                          <a:solidFill>
                            <a:srgbClr val="000000"/>
                          </a:solidFill>
                          <a:effectLst/>
                          <a:latin typeface="Times New Roman" pitchFamily="18" charset="0"/>
                          <a:ea typeface="微软雅黑" panose="020b0503020204020204" charset="-122"/>
                          <a:cs typeface="Times New Roman" panose="02020603050405020304" pitchFamily="18" charset="0"/>
                        </a:rPr>
                        <a:t>上级对下级，</a:t>
                      </a:r>
                      <a:r>
                        <a:rPr lang="en-US" sz="2600" kern="100">
                          <a:solidFill>
                            <a:srgbClr val="000000"/>
                          </a:solidFill>
                          <a:effectLst/>
                          <a:latin typeface="Times New Roman" pitchFamily="18" charset="0"/>
                          <a:ea typeface="微软雅黑" panose="020b0503020204020204" charset="-122"/>
                          <a:cs typeface="Courier New" panose="02070309020205020404" pitchFamily="49" charset="0"/>
                        </a:rPr>
                        <a:t>     </a:t>
                      </a:r>
                      <a:r>
                        <a:rPr lang="en-US" sz="2600" kern="100">
                          <a:solidFill>
                            <a:srgbClr val="000000"/>
                          </a:solidFill>
                          <a:effectLst/>
                          <a:latin typeface="Symbol" panose="05050102010706020507" pitchFamily="18" charset="2"/>
                          <a:ea typeface="微软雅黑" panose="020b0503020204020204" charset="-122"/>
                          <a:cs typeface="Times New Roman" panose="02020603050405020304" pitchFamily="18" charset="0"/>
                        </a:rPr>
                        <a:t>(</a:t>
                      </a:r>
                      <a:r>
                        <a:rPr lang="zh-CN" sz="2600" kern="100">
                          <a:solidFill>
                            <a:srgbClr val="000000"/>
                          </a:solidFill>
                          <a:effectLst/>
                          <a:latin typeface="Times New Roman" pitchFamily="18" charset="0"/>
                          <a:ea typeface="微软雅黑" panose="020b0503020204020204" charset="-122"/>
                          <a:cs typeface="Times New Roman" panose="02020603050405020304" pitchFamily="18" charset="0"/>
                        </a:rPr>
                        <a:t>下级对上级，</a:t>
                      </a:r>
                      <a:endParaRPr lang="zh-CN" sz="2600" kern="100">
                        <a:effectLst/>
                        <a:latin typeface="宋体" panose="02010600030101010101" pitchFamily="2" charset="-122"/>
                        <a:ea typeface="宋体" panose="02010600030101010101" pitchFamily="2" charset="-122"/>
                        <a:cs typeface="Courier New" panose="02070309020205020404" pitchFamily="49" charset="0"/>
                      </a:endParaRPr>
                    </a:p>
                    <a:p>
                      <a:pPr marL="71755" algn="l">
                        <a:lnSpc>
                          <a:spcPct val="150000"/>
                        </a:lnSpc>
                        <a:spcAft>
                          <a:spcPct val="0"/>
                        </a:spcAft>
                      </a:pPr>
                      <a:r>
                        <a:rPr lang="zh-CN" sz="2600" kern="100">
                          <a:solidFill>
                            <a:srgbClr val="000000"/>
                          </a:solidFill>
                          <a:effectLst/>
                          <a:latin typeface="Times New Roman" pitchFamily="18" charset="0"/>
                          <a:ea typeface="微软雅黑" panose="020b0503020204020204" charset="-122"/>
                          <a:cs typeface="Times New Roman" panose="02020603050405020304" pitchFamily="18" charset="0"/>
                        </a:rPr>
                        <a:t>长辈对晚辈</a:t>
                      </a:r>
                      <a:r>
                        <a:rPr lang="en-US" sz="2600" kern="100">
                          <a:solidFill>
                            <a:srgbClr val="000000"/>
                          </a:solidFill>
                          <a:effectLst/>
                          <a:latin typeface="Symbol" panose="05050102010706020507" pitchFamily="18" charset="2"/>
                          <a:ea typeface="微软雅黑" panose="020b0503020204020204" charset="-122"/>
                          <a:cs typeface="Times New Roman" panose="02020603050405020304" pitchFamily="18" charset="0"/>
                        </a:rPr>
                        <a:t>)           </a:t>
                      </a:r>
                      <a:r>
                        <a:rPr lang="zh-CN" sz="2600" kern="100" smtClean="0">
                          <a:solidFill>
                            <a:srgbClr val="000000"/>
                          </a:solidFill>
                          <a:effectLst/>
                          <a:latin typeface="Times New Roman" pitchFamily="18" charset="0"/>
                          <a:ea typeface="微软雅黑" panose="020b0503020204020204" charset="-122"/>
                          <a:cs typeface="Times New Roman" panose="02020603050405020304" pitchFamily="18" charset="0"/>
                        </a:rPr>
                        <a:t>晚辈</a:t>
                      </a:r>
                      <a:r>
                        <a:rPr lang="zh-CN" sz="2600" kern="100">
                          <a:solidFill>
                            <a:srgbClr val="000000"/>
                          </a:solidFill>
                          <a:effectLst/>
                          <a:latin typeface="Times New Roman" pitchFamily="18" charset="0"/>
                          <a:ea typeface="微软雅黑" panose="020b0503020204020204" charset="-122"/>
                          <a:cs typeface="Times New Roman" panose="02020603050405020304" pitchFamily="18" charset="0"/>
                        </a:rPr>
                        <a:t>对长辈</a:t>
                      </a:r>
                      <a:r>
                        <a:rPr lang="en-US" sz="2600" kern="100">
                          <a:solidFill>
                            <a:srgbClr val="000000"/>
                          </a:solidFill>
                          <a:effectLst/>
                          <a:latin typeface="Symbol" panose="05050102010706020507" pitchFamily="18" charset="2"/>
                          <a:ea typeface="微软雅黑" panose="020b0503020204020204" charset="-122"/>
                          <a:cs typeface="Times New Roman" panose="02020603050405020304" pitchFamily="18" charset="0"/>
                        </a:rPr>
                        <a:t>)</a:t>
                      </a:r>
                      <a:endParaRPr lang="zh-CN" sz="2600" kern="100">
                        <a:effectLst/>
                        <a:latin typeface="宋体" panose="02010600030101010101" pitchFamily="2" charset="-122"/>
                        <a:ea typeface="宋体" panose="02010600030101010101" pitchFamily="2" charset="-122"/>
                        <a:cs typeface="Courier New" panose="02070309020205020404" pitchFamily="49" charset="0"/>
                      </a:endParaRPr>
                    </a:p>
                    <a:p>
                      <a:pPr marL="71755" algn="l">
                        <a:lnSpc>
                          <a:spcPct val="150000"/>
                        </a:lnSpc>
                        <a:spcAft>
                          <a:spcPct val="0"/>
                        </a:spcAft>
                      </a:pPr>
                      <a:r>
                        <a:rPr lang="en-US" sz="2600" kern="100">
                          <a:solidFill>
                            <a:srgbClr val="000000"/>
                          </a:solidFill>
                          <a:effectLst/>
                          <a:latin typeface="宋体" panose="02010600030101010101" pitchFamily="2" charset="-122"/>
                          <a:ea typeface="微软雅黑" panose="020b0503020204020204" charset="-122"/>
                          <a:cs typeface="Times New Roman" panose="02020603050405020304" pitchFamily="18" charset="0"/>
                        </a:rPr>
                        <a:t>②</a:t>
                      </a:r>
                      <a:r>
                        <a:rPr lang="zh-CN" sz="2600" kern="100">
                          <a:solidFill>
                            <a:srgbClr val="000000"/>
                          </a:solidFill>
                          <a:effectLst/>
                          <a:latin typeface="Times New Roman" pitchFamily="18" charset="0"/>
                          <a:ea typeface="微软雅黑" panose="020b0503020204020204" charset="-122"/>
                          <a:cs typeface="Times New Roman" panose="02020603050405020304" pitchFamily="18" charset="0"/>
                        </a:rPr>
                        <a:t>接受</a:t>
                      </a:r>
                      <a:r>
                        <a:rPr lang="en-US" sz="2600" kern="100">
                          <a:solidFill>
                            <a:srgbClr val="000000"/>
                          </a:solidFill>
                          <a:effectLst/>
                          <a:latin typeface="Times New Roman" pitchFamily="18" charset="0"/>
                          <a:ea typeface="微软雅黑" panose="020b0503020204020204" charset="-122"/>
                          <a:cs typeface="Courier New" panose="02070309020205020404" pitchFamily="49" charset="0"/>
                        </a:rPr>
                        <a:t>   ——  </a:t>
                      </a:r>
                      <a:r>
                        <a:rPr lang="zh-CN" sz="2600" kern="100">
                          <a:solidFill>
                            <a:srgbClr val="000000"/>
                          </a:solidFill>
                          <a:effectLst/>
                          <a:latin typeface="Times New Roman" pitchFamily="18" charset="0"/>
                          <a:ea typeface="微软雅黑" panose="020b0503020204020204" charset="-122"/>
                          <a:cs typeface="Times New Roman" panose="02020603050405020304" pitchFamily="18" charset="0"/>
                        </a:rPr>
                        <a:t>接收</a:t>
                      </a:r>
                      <a:endParaRPr lang="zh-CN" sz="2600" kern="100">
                        <a:effectLst/>
                        <a:latin typeface="宋体" panose="02010600030101010101" pitchFamily="2" charset="-122"/>
                        <a:ea typeface="宋体" panose="02010600030101010101" pitchFamily="2" charset="-122"/>
                        <a:cs typeface="Courier New" panose="02070309020205020404" pitchFamily="49" charset="0"/>
                      </a:endParaRPr>
                    </a:p>
                    <a:p>
                      <a:pPr marL="71755" algn="l">
                        <a:lnSpc>
                          <a:spcPct val="150000"/>
                        </a:lnSpc>
                        <a:spcAft>
                          <a:spcPct val="0"/>
                        </a:spcAft>
                      </a:pPr>
                      <a:r>
                        <a:rPr lang="en-US" sz="2600" kern="100">
                          <a:solidFill>
                            <a:srgbClr val="000000"/>
                          </a:solidFill>
                          <a:effectLst/>
                          <a:latin typeface="Times New Roman" pitchFamily="18" charset="0"/>
                          <a:ea typeface="微软雅黑" panose="020b0503020204020204" charset="-122"/>
                          <a:cs typeface="Courier New" panose="02070309020205020404" pitchFamily="49" charset="0"/>
                        </a:rPr>
                        <a:t>(</a:t>
                      </a:r>
                      <a:r>
                        <a:rPr lang="zh-CN" sz="2600" kern="100">
                          <a:solidFill>
                            <a:srgbClr val="000000"/>
                          </a:solidFill>
                          <a:effectLst/>
                          <a:latin typeface="Times New Roman" pitchFamily="18" charset="0"/>
                          <a:ea typeface="微软雅黑" panose="020b0503020204020204" charset="-122"/>
                          <a:cs typeface="Times New Roman" panose="02020603050405020304" pitchFamily="18" charset="0"/>
                        </a:rPr>
                        <a:t>被动性</a:t>
                      </a:r>
                      <a:r>
                        <a:rPr lang="en-US" sz="2600" kern="100">
                          <a:solidFill>
                            <a:srgbClr val="000000"/>
                          </a:solidFill>
                          <a:effectLst/>
                          <a:latin typeface="Times New Roman" pitchFamily="18" charset="0"/>
                          <a:ea typeface="微软雅黑" panose="020b0503020204020204" charset="-122"/>
                          <a:cs typeface="Courier New" panose="02070309020205020404" pitchFamily="49" charset="0"/>
                        </a:rPr>
                        <a:t>)      (</a:t>
                      </a:r>
                      <a:r>
                        <a:rPr lang="zh-CN" sz="2600" kern="100">
                          <a:solidFill>
                            <a:srgbClr val="000000"/>
                          </a:solidFill>
                          <a:effectLst/>
                          <a:latin typeface="Times New Roman" pitchFamily="18" charset="0"/>
                          <a:ea typeface="微软雅黑" panose="020b0503020204020204" charset="-122"/>
                          <a:cs typeface="Times New Roman" panose="02020603050405020304" pitchFamily="18" charset="0"/>
                        </a:rPr>
                        <a:t>主动性</a:t>
                      </a:r>
                      <a:r>
                        <a:rPr lang="en-US" sz="2600" kern="100">
                          <a:solidFill>
                            <a:srgbClr val="000000"/>
                          </a:solidFill>
                          <a:effectLst/>
                          <a:latin typeface="Times New Roman" pitchFamily="18" charset="0"/>
                          <a:ea typeface="微软雅黑" panose="020b0503020204020204" charset="-122"/>
                          <a:cs typeface="Courier New" panose="02070309020205020404" pitchFamily="49" charset="0"/>
                        </a:rPr>
                        <a:t>)</a:t>
                      </a:r>
                      <a:endParaRPr lang="zh-CN" sz="2600" kern="100">
                        <a:effectLst/>
                        <a:latin typeface="宋体" panose="02010600030101010101" pitchFamily="2" charset="-122"/>
                        <a:ea typeface="宋体" panose="02010600030101010101" pitchFamily="2" charset="-122"/>
                        <a:cs typeface="Courier New" panose="02070309020205020404" pitchFamily="49" charset="0"/>
                      </a:endParaRPr>
                    </a:p>
                    <a:p>
                      <a:pPr marL="71755" algn="l">
                        <a:lnSpc>
                          <a:spcPct val="150000"/>
                        </a:lnSpc>
                        <a:spcAft>
                          <a:spcPct val="0"/>
                        </a:spcAft>
                      </a:pPr>
                      <a:r>
                        <a:rPr lang="en-US" sz="2600" kern="100">
                          <a:solidFill>
                            <a:srgbClr val="000000"/>
                          </a:solidFill>
                          <a:effectLst/>
                          <a:latin typeface="宋体" panose="02010600030101010101" pitchFamily="2" charset="-122"/>
                          <a:ea typeface="微软雅黑" panose="020b0503020204020204" charset="-122"/>
                          <a:cs typeface="Times New Roman" panose="02020603050405020304" pitchFamily="18" charset="0"/>
                        </a:rPr>
                        <a:t>③</a:t>
                      </a:r>
                      <a:r>
                        <a:rPr lang="zh-CN" sz="2600" kern="100">
                          <a:solidFill>
                            <a:srgbClr val="000000"/>
                          </a:solidFill>
                          <a:effectLst/>
                          <a:latin typeface="Times New Roman" pitchFamily="18" charset="0"/>
                          <a:ea typeface="微软雅黑" panose="020b0503020204020204" charset="-122"/>
                          <a:cs typeface="Times New Roman" panose="02020603050405020304" pitchFamily="18" charset="0"/>
                        </a:rPr>
                        <a:t>启用　</a:t>
                      </a:r>
                      <a:r>
                        <a:rPr lang="en-US" sz="2600" kern="100">
                          <a:solidFill>
                            <a:srgbClr val="000000"/>
                          </a:solidFill>
                          <a:effectLst/>
                          <a:latin typeface="Times New Roman" pitchFamily="18" charset="0"/>
                          <a:ea typeface="微软雅黑" panose="020b0503020204020204" charset="-122"/>
                          <a:cs typeface="Courier New" panose="02070309020205020404" pitchFamily="49" charset="0"/>
                        </a:rPr>
                        <a:t>——</a:t>
                      </a:r>
                      <a:r>
                        <a:rPr lang="zh-CN" sz="2600" kern="100">
                          <a:solidFill>
                            <a:srgbClr val="000000"/>
                          </a:solidFill>
                          <a:effectLst/>
                          <a:latin typeface="Times New Roman" pitchFamily="18" charset="0"/>
                          <a:ea typeface="微软雅黑" panose="020b0503020204020204" charset="-122"/>
                          <a:cs typeface="Times New Roman" panose="02020603050405020304" pitchFamily="18" charset="0"/>
                        </a:rPr>
                        <a:t>　起用</a:t>
                      </a:r>
                      <a:endParaRPr lang="zh-CN" sz="2600" kern="100">
                        <a:effectLst/>
                        <a:latin typeface="宋体" panose="02010600030101010101" pitchFamily="2" charset="-122"/>
                        <a:ea typeface="宋体" panose="02010600030101010101" pitchFamily="2" charset="-122"/>
                        <a:cs typeface="Courier New" panose="02070309020205020404" pitchFamily="49" charset="0"/>
                      </a:endParaRPr>
                    </a:p>
                    <a:p>
                      <a:pPr marL="71755" algn="l">
                        <a:lnSpc>
                          <a:spcPct val="150000"/>
                        </a:lnSpc>
                        <a:spcAft>
                          <a:spcPct val="0"/>
                        </a:spcAft>
                      </a:pPr>
                      <a:r>
                        <a:rPr lang="en-US" sz="2600" kern="100">
                          <a:solidFill>
                            <a:srgbClr val="000000"/>
                          </a:solidFill>
                          <a:effectLst/>
                          <a:latin typeface="Times New Roman" pitchFamily="18" charset="0"/>
                          <a:ea typeface="微软雅黑" panose="020b0503020204020204" charset="-122"/>
                          <a:cs typeface="Courier New" panose="02070309020205020404" pitchFamily="49" charset="0"/>
                        </a:rPr>
                        <a:t>(</a:t>
                      </a:r>
                      <a:r>
                        <a:rPr lang="zh-CN" sz="2600" kern="100">
                          <a:solidFill>
                            <a:srgbClr val="000000"/>
                          </a:solidFill>
                          <a:effectLst/>
                          <a:latin typeface="Times New Roman" pitchFamily="18" charset="0"/>
                          <a:ea typeface="微软雅黑" panose="020b0503020204020204" charset="-122"/>
                          <a:cs typeface="Times New Roman" panose="02020603050405020304" pitchFamily="18" charset="0"/>
                        </a:rPr>
                        <a:t>用于物</a:t>
                      </a:r>
                      <a:r>
                        <a:rPr lang="en-US" sz="2600" kern="100">
                          <a:solidFill>
                            <a:srgbClr val="000000"/>
                          </a:solidFill>
                          <a:effectLst/>
                          <a:latin typeface="Times New Roman" pitchFamily="18" charset="0"/>
                          <a:ea typeface="微软雅黑" panose="020b0503020204020204" charset="-122"/>
                          <a:cs typeface="Courier New" panose="02070309020205020404" pitchFamily="49" charset="0"/>
                        </a:rPr>
                        <a:t>)</a:t>
                      </a:r>
                      <a:r>
                        <a:rPr lang="zh-CN" sz="2600" kern="100">
                          <a:solidFill>
                            <a:srgbClr val="000000"/>
                          </a:solidFill>
                          <a:effectLst/>
                          <a:latin typeface="Times New Roman" pitchFamily="18" charset="0"/>
                          <a:ea typeface="微软雅黑" panose="020b0503020204020204" charset="-122"/>
                          <a:cs typeface="Times New Roman" panose="02020603050405020304" pitchFamily="18" charset="0"/>
                        </a:rPr>
                        <a:t>　　</a:t>
                      </a:r>
                      <a:r>
                        <a:rPr lang="en-US" sz="2600" kern="100">
                          <a:solidFill>
                            <a:srgbClr val="000000"/>
                          </a:solidFill>
                          <a:effectLst/>
                          <a:latin typeface="Times New Roman" pitchFamily="18" charset="0"/>
                          <a:ea typeface="微软雅黑" panose="020b0503020204020204" charset="-122"/>
                          <a:cs typeface="Courier New" panose="02070309020205020404" pitchFamily="49" charset="0"/>
                        </a:rPr>
                        <a:t>  (</a:t>
                      </a:r>
                      <a:r>
                        <a:rPr lang="zh-CN" sz="2600" kern="100">
                          <a:solidFill>
                            <a:srgbClr val="000000"/>
                          </a:solidFill>
                          <a:effectLst/>
                          <a:latin typeface="Times New Roman" pitchFamily="18" charset="0"/>
                          <a:ea typeface="微软雅黑" panose="020b0503020204020204" charset="-122"/>
                          <a:cs typeface="Times New Roman" panose="02020603050405020304" pitchFamily="18" charset="0"/>
                        </a:rPr>
                        <a:t>用于人</a:t>
                      </a:r>
                      <a:r>
                        <a:rPr lang="en-US" sz="2600" kern="100">
                          <a:solidFill>
                            <a:srgbClr val="000000"/>
                          </a:solidFill>
                          <a:effectLst/>
                          <a:latin typeface="Times New Roman" pitchFamily="18" charset="0"/>
                          <a:ea typeface="微软雅黑" panose="020b0503020204020204" charset="-122"/>
                          <a:cs typeface="Courier New" panose="02070309020205020404" pitchFamily="49" charset="0"/>
                        </a:rPr>
                        <a:t>)</a:t>
                      </a:r>
                      <a:endParaRPr lang="zh-CN" sz="2600" kern="100">
                        <a:effectLst/>
                        <a:latin typeface="宋体" panose="02010600030101010101" pitchFamily="2" charset="-122"/>
                        <a:ea typeface="宋体" panose="02010600030101010101" pitchFamily="2" charset="-122"/>
                        <a:cs typeface="Courier New" panose="02070309020205020404" pitchFamily="49" charset="0"/>
                      </a:endParaRPr>
                    </a:p>
                  </a:txBody>
                  <a:tcPr marL="14350" marR="143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mc:AlternateContent>
    <mc:Choice xmlns:p14="http://schemas.microsoft.com/office/powerpoint/2010/main" Requires="p14">
      <p:transition p14:dur="10"/>
    </mc:Choice>
    <mc:Fallback>
      <p:transition/>
    </mc:Fallback>
  </mc:AlternateConten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aphicFrame>
        <p:nvGraphicFramePr>
          <p:cNvPr id="3" name="表格 2"/>
          <p:cNvGraphicFramePr>
            <a:graphicFrameLocks noGrp="1"/>
          </p:cNvGraphicFramePr>
          <p:nvPr/>
        </p:nvGraphicFramePr>
        <p:xfrm>
          <a:off x="406574" y="888866"/>
          <a:ext cx="11305256" cy="5349240"/>
        </p:xfrm>
        <a:graphic>
          <a:graphicData uri="http://schemas.openxmlformats.org/drawingml/2006/table">
            <a:tbl>
              <a:tblPr/>
              <a:tblGrid>
                <a:gridCol w="1208641"/>
                <a:gridCol w="3615895"/>
                <a:gridCol w="6480720"/>
              </a:tblGrid>
              <a:tr h="2611755">
                <a:tc>
                  <a:txBody>
                    <a:bodyPr vert="horz" wrap="square"/>
                    <a:lstStyle/>
                    <a:p>
                      <a:pPr marL="71755" algn="l">
                        <a:lnSpc>
                          <a:spcPct val="150000"/>
                        </a:lnSpc>
                        <a:spcAft>
                          <a:spcPct val="0"/>
                        </a:spcAft>
                      </a:pPr>
                      <a:r>
                        <a:rPr lang="zh-CN" sz="2600" kern="100">
                          <a:solidFill>
                            <a:srgbClr val="000000"/>
                          </a:solidFill>
                          <a:effectLst/>
                          <a:latin typeface="Times New Roman" pitchFamily="18" charset="0"/>
                          <a:ea typeface="微软雅黑" panose="020b0503020204020204" charset="-122"/>
                          <a:cs typeface="Times New Roman" panose="02020603050405020304" pitchFamily="18" charset="0"/>
                        </a:rPr>
                        <a:t>看习惯搭配</a:t>
                      </a:r>
                      <a:endParaRPr lang="zh-CN" sz="2600" kern="100">
                        <a:effectLst/>
                        <a:latin typeface="宋体" panose="02010600030101010101" pitchFamily="2" charset="-122"/>
                        <a:ea typeface="宋体" panose="02010600030101010101" pitchFamily="2" charset="-122"/>
                        <a:cs typeface="Courier New" panose="02070309020205020404" pitchFamily="49" charset="0"/>
                      </a:endParaRPr>
                    </a:p>
                  </a:txBody>
                  <a:tcPr marL="25113" marR="2511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marL="71755" algn="l">
                        <a:lnSpc>
                          <a:spcPct val="150000"/>
                        </a:lnSpc>
                        <a:spcAft>
                          <a:spcPct val="0"/>
                        </a:spcAft>
                      </a:pPr>
                      <a:r>
                        <a:rPr lang="zh-CN" sz="2600" kern="100">
                          <a:solidFill>
                            <a:srgbClr val="000000"/>
                          </a:solidFill>
                          <a:effectLst/>
                          <a:latin typeface="Times New Roman" pitchFamily="18" charset="0"/>
                          <a:ea typeface="微软雅黑" panose="020b0503020204020204" charset="-122"/>
                          <a:cs typeface="Times New Roman" panose="02020603050405020304" pitchFamily="18" charset="0"/>
                        </a:rPr>
                        <a:t>在语言实践中，词语之间的搭配有一定的限制，不能任意组合。词语的搭配，一要合乎事理，二要合乎习惯。</a:t>
                      </a:r>
                      <a:endParaRPr lang="zh-CN" sz="2600" kern="100">
                        <a:effectLst/>
                        <a:latin typeface="宋体" panose="02010600030101010101" pitchFamily="2" charset="-122"/>
                        <a:ea typeface="宋体" panose="02010600030101010101" pitchFamily="2" charset="-122"/>
                        <a:cs typeface="Courier New" panose="02070309020205020404" pitchFamily="49" charset="0"/>
                      </a:endParaRPr>
                    </a:p>
                  </a:txBody>
                  <a:tcPr marL="25113" marR="2511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marL="71755" algn="l">
                        <a:lnSpc>
                          <a:spcPct val="150000"/>
                        </a:lnSpc>
                        <a:spcAft>
                          <a:spcPct val="0"/>
                        </a:spcAft>
                      </a:pPr>
                      <a:r>
                        <a:rPr lang="en-US" sz="2600" kern="100">
                          <a:solidFill>
                            <a:srgbClr val="000000"/>
                          </a:solidFill>
                          <a:effectLst/>
                          <a:latin typeface="宋体" panose="02010600030101010101" pitchFamily="2" charset="-122"/>
                          <a:ea typeface="微软雅黑" panose="020b0503020204020204" charset="-122"/>
                          <a:cs typeface="Times New Roman" panose="02020603050405020304" pitchFamily="18" charset="0"/>
                        </a:rPr>
                        <a:t>①</a:t>
                      </a:r>
                      <a:r>
                        <a:rPr lang="zh-CN" sz="2600" kern="100">
                          <a:solidFill>
                            <a:srgbClr val="000000"/>
                          </a:solidFill>
                          <a:effectLst/>
                          <a:latin typeface="Times New Roman" pitchFamily="18" charset="0"/>
                          <a:ea typeface="微软雅黑" panose="020b0503020204020204" charset="-122"/>
                          <a:cs typeface="Times New Roman" panose="02020603050405020304" pitchFamily="18" charset="0"/>
                        </a:rPr>
                        <a:t>侵占　</a:t>
                      </a:r>
                      <a:r>
                        <a:rPr lang="en-US" sz="2600" kern="100">
                          <a:solidFill>
                            <a:srgbClr val="000000"/>
                          </a:solidFill>
                          <a:effectLst/>
                          <a:latin typeface="Times New Roman" pitchFamily="18" charset="0"/>
                          <a:ea typeface="微软雅黑" panose="020b0503020204020204" charset="-122"/>
                          <a:cs typeface="Courier New" panose="02070309020205020404" pitchFamily="49" charset="0"/>
                        </a:rPr>
                        <a:t>    ——</a:t>
                      </a:r>
                      <a:r>
                        <a:rPr lang="zh-CN" sz="2600" kern="100">
                          <a:solidFill>
                            <a:srgbClr val="000000"/>
                          </a:solidFill>
                          <a:effectLst/>
                          <a:latin typeface="Times New Roman" pitchFamily="18" charset="0"/>
                          <a:ea typeface="微软雅黑" panose="020b0503020204020204" charset="-122"/>
                          <a:cs typeface="Times New Roman" panose="02020603050405020304" pitchFamily="18" charset="0"/>
                        </a:rPr>
                        <a:t>　</a:t>
                      </a:r>
                      <a:r>
                        <a:rPr lang="en-US" sz="2600" kern="100">
                          <a:solidFill>
                            <a:srgbClr val="000000"/>
                          </a:solidFill>
                          <a:effectLst/>
                          <a:latin typeface="Times New Roman" pitchFamily="18" charset="0"/>
                          <a:ea typeface="微软雅黑" panose="020b0503020204020204" charset="-122"/>
                          <a:cs typeface="Courier New" panose="02070309020205020404" pitchFamily="49" charset="0"/>
                        </a:rPr>
                        <a:t>    </a:t>
                      </a:r>
                      <a:r>
                        <a:rPr lang="zh-CN" sz="2600" kern="100">
                          <a:solidFill>
                            <a:srgbClr val="000000"/>
                          </a:solidFill>
                          <a:effectLst/>
                          <a:latin typeface="Times New Roman" pitchFamily="18" charset="0"/>
                          <a:ea typeface="微软雅黑" panose="020b0503020204020204" charset="-122"/>
                          <a:cs typeface="Times New Roman" panose="02020603050405020304" pitchFamily="18" charset="0"/>
                        </a:rPr>
                        <a:t>侵犯</a:t>
                      </a:r>
                      <a:endParaRPr lang="zh-CN" sz="2600" kern="100">
                        <a:effectLst/>
                        <a:latin typeface="宋体" panose="02010600030101010101" pitchFamily="2" charset="-122"/>
                        <a:ea typeface="宋体" panose="02010600030101010101" pitchFamily="2" charset="-122"/>
                        <a:cs typeface="Courier New" panose="02070309020205020404" pitchFamily="49" charset="0"/>
                      </a:endParaRPr>
                    </a:p>
                    <a:p>
                      <a:pPr marL="71755" algn="l">
                        <a:lnSpc>
                          <a:spcPct val="150000"/>
                        </a:lnSpc>
                        <a:spcAft>
                          <a:spcPct val="0"/>
                        </a:spcAft>
                      </a:pPr>
                      <a:r>
                        <a:rPr lang="en-US" sz="2600" kern="100">
                          <a:solidFill>
                            <a:srgbClr val="000000"/>
                          </a:solidFill>
                          <a:effectLst/>
                          <a:latin typeface="Times New Roman" pitchFamily="18" charset="0"/>
                          <a:ea typeface="微软雅黑" panose="020b0503020204020204" charset="-122"/>
                          <a:cs typeface="Courier New" panose="02070309020205020404" pitchFamily="49" charset="0"/>
                        </a:rPr>
                        <a:t>(</a:t>
                      </a:r>
                      <a:r>
                        <a:rPr lang="zh-CN" sz="2600" kern="100">
                          <a:solidFill>
                            <a:srgbClr val="000000"/>
                          </a:solidFill>
                          <a:effectLst/>
                          <a:latin typeface="Times New Roman" pitchFamily="18" charset="0"/>
                          <a:ea typeface="微软雅黑" panose="020b0503020204020204" charset="-122"/>
                          <a:cs typeface="Times New Roman" panose="02020603050405020304" pitchFamily="18" charset="0"/>
                        </a:rPr>
                        <a:t>财物、领土</a:t>
                      </a:r>
                      <a:r>
                        <a:rPr lang="en-US" sz="2600" kern="100">
                          <a:solidFill>
                            <a:srgbClr val="000000"/>
                          </a:solidFill>
                          <a:effectLst/>
                          <a:latin typeface="Times New Roman" pitchFamily="18" charset="0"/>
                          <a:ea typeface="微软雅黑" panose="020b0503020204020204" charset="-122"/>
                          <a:cs typeface="Courier New" panose="02070309020205020404" pitchFamily="49" charset="0"/>
                        </a:rPr>
                        <a:t>)   (</a:t>
                      </a:r>
                      <a:r>
                        <a:rPr lang="zh-CN" sz="2600" kern="100">
                          <a:solidFill>
                            <a:srgbClr val="000000"/>
                          </a:solidFill>
                          <a:effectLst/>
                          <a:latin typeface="Times New Roman" pitchFamily="18" charset="0"/>
                          <a:ea typeface="微软雅黑" panose="020b0503020204020204" charset="-122"/>
                          <a:cs typeface="Times New Roman" panose="02020603050405020304" pitchFamily="18" charset="0"/>
                        </a:rPr>
                        <a:t>主权、利益、领空</a:t>
                      </a:r>
                      <a:r>
                        <a:rPr lang="en-US" sz="2600" kern="100">
                          <a:solidFill>
                            <a:srgbClr val="000000"/>
                          </a:solidFill>
                          <a:effectLst/>
                          <a:latin typeface="Times New Roman" pitchFamily="18" charset="0"/>
                          <a:ea typeface="微软雅黑" panose="020b0503020204020204" charset="-122"/>
                          <a:cs typeface="Courier New" panose="02070309020205020404" pitchFamily="49" charset="0"/>
                        </a:rPr>
                        <a:t>)</a:t>
                      </a:r>
                      <a:endParaRPr lang="zh-CN" sz="2600" kern="100">
                        <a:effectLst/>
                        <a:latin typeface="宋体" panose="02010600030101010101" pitchFamily="2" charset="-122"/>
                        <a:ea typeface="宋体" panose="02010600030101010101" pitchFamily="2" charset="-122"/>
                        <a:cs typeface="Courier New" panose="02070309020205020404" pitchFamily="49" charset="0"/>
                      </a:endParaRPr>
                    </a:p>
                    <a:p>
                      <a:pPr marL="71755" algn="l">
                        <a:lnSpc>
                          <a:spcPct val="150000"/>
                        </a:lnSpc>
                        <a:spcAft>
                          <a:spcPct val="0"/>
                        </a:spcAft>
                      </a:pPr>
                      <a:r>
                        <a:rPr lang="en-US" sz="2600" kern="100">
                          <a:solidFill>
                            <a:srgbClr val="000000"/>
                          </a:solidFill>
                          <a:effectLst/>
                          <a:latin typeface="宋体" panose="02010600030101010101" pitchFamily="2" charset="-122"/>
                          <a:ea typeface="微软雅黑" panose="020b0503020204020204" charset="-122"/>
                          <a:cs typeface="Times New Roman" panose="02020603050405020304" pitchFamily="18" charset="0"/>
                        </a:rPr>
                        <a:t>②</a:t>
                      </a:r>
                      <a:r>
                        <a:rPr lang="zh-CN" sz="2600" kern="100">
                          <a:solidFill>
                            <a:srgbClr val="000000"/>
                          </a:solidFill>
                          <a:effectLst/>
                          <a:latin typeface="Times New Roman" pitchFamily="18" charset="0"/>
                          <a:ea typeface="微软雅黑" panose="020b0503020204020204" charset="-122"/>
                          <a:cs typeface="Times New Roman" panose="02020603050405020304" pitchFamily="18" charset="0"/>
                        </a:rPr>
                        <a:t>交流　</a:t>
                      </a:r>
                      <a:r>
                        <a:rPr lang="en-US" sz="2600" kern="100">
                          <a:solidFill>
                            <a:srgbClr val="000000"/>
                          </a:solidFill>
                          <a:effectLst/>
                          <a:latin typeface="Times New Roman" pitchFamily="18" charset="0"/>
                          <a:ea typeface="微软雅黑" panose="020b0503020204020204" charset="-122"/>
                          <a:cs typeface="Courier New" panose="02070309020205020404" pitchFamily="49" charset="0"/>
                        </a:rPr>
                        <a:t>     ——</a:t>
                      </a:r>
                      <a:r>
                        <a:rPr lang="zh-CN" sz="2600" kern="100">
                          <a:solidFill>
                            <a:srgbClr val="000000"/>
                          </a:solidFill>
                          <a:effectLst/>
                          <a:latin typeface="Times New Roman" pitchFamily="18" charset="0"/>
                          <a:ea typeface="微软雅黑" panose="020b0503020204020204" charset="-122"/>
                          <a:cs typeface="Times New Roman" panose="02020603050405020304" pitchFamily="18" charset="0"/>
                        </a:rPr>
                        <a:t>　</a:t>
                      </a:r>
                      <a:r>
                        <a:rPr lang="en-US" sz="2600" kern="100">
                          <a:solidFill>
                            <a:srgbClr val="000000"/>
                          </a:solidFill>
                          <a:effectLst/>
                          <a:latin typeface="Times New Roman" pitchFamily="18" charset="0"/>
                          <a:ea typeface="微软雅黑" panose="020b0503020204020204" charset="-122"/>
                          <a:cs typeface="Courier New" panose="02070309020205020404" pitchFamily="49" charset="0"/>
                        </a:rPr>
                        <a:t>      </a:t>
                      </a:r>
                      <a:r>
                        <a:rPr lang="zh-CN" sz="2600" kern="100">
                          <a:solidFill>
                            <a:srgbClr val="000000"/>
                          </a:solidFill>
                          <a:effectLst/>
                          <a:latin typeface="Times New Roman" pitchFamily="18" charset="0"/>
                          <a:ea typeface="微软雅黑" panose="020b0503020204020204" charset="-122"/>
                          <a:cs typeface="Times New Roman" panose="02020603050405020304" pitchFamily="18" charset="0"/>
                        </a:rPr>
                        <a:t>交换</a:t>
                      </a:r>
                      <a:endParaRPr lang="zh-CN" sz="2600" kern="100">
                        <a:effectLst/>
                        <a:latin typeface="宋体" panose="02010600030101010101" pitchFamily="2" charset="-122"/>
                        <a:ea typeface="宋体" panose="02010600030101010101" pitchFamily="2" charset="-122"/>
                        <a:cs typeface="Courier New" panose="02070309020205020404" pitchFamily="49" charset="0"/>
                      </a:endParaRPr>
                    </a:p>
                    <a:p>
                      <a:pPr marL="71755" algn="l">
                        <a:lnSpc>
                          <a:spcPct val="150000"/>
                        </a:lnSpc>
                        <a:spcAft>
                          <a:spcPct val="0"/>
                        </a:spcAft>
                      </a:pPr>
                      <a:r>
                        <a:rPr lang="en-US" sz="2600" kern="100">
                          <a:solidFill>
                            <a:srgbClr val="000000"/>
                          </a:solidFill>
                          <a:effectLst/>
                          <a:latin typeface="Symbol" panose="05050102010706020507" pitchFamily="18" charset="2"/>
                          <a:ea typeface="微软雅黑" panose="020b0503020204020204" charset="-122"/>
                          <a:cs typeface="Times New Roman" panose="02020603050405020304" pitchFamily="18" charset="0"/>
                        </a:rPr>
                        <a:t>(</a:t>
                      </a:r>
                      <a:r>
                        <a:rPr lang="zh-CN" sz="2600" kern="100">
                          <a:solidFill>
                            <a:srgbClr val="000000"/>
                          </a:solidFill>
                          <a:effectLst/>
                          <a:latin typeface="Times New Roman" pitchFamily="18" charset="0"/>
                          <a:ea typeface="微软雅黑" panose="020b0503020204020204" charset="-122"/>
                          <a:cs typeface="Times New Roman" panose="02020603050405020304" pitchFamily="18" charset="0"/>
                        </a:rPr>
                        <a:t>思想、经</a:t>
                      </a:r>
                      <a:r>
                        <a:rPr lang="en-US" sz="2600" kern="100">
                          <a:solidFill>
                            <a:srgbClr val="000000"/>
                          </a:solidFill>
                          <a:effectLst/>
                          <a:latin typeface="Times New Roman" pitchFamily="18" charset="0"/>
                          <a:ea typeface="微软雅黑" panose="020b0503020204020204" charset="-122"/>
                          <a:cs typeface="Courier New" panose="02070309020205020404" pitchFamily="49" charset="0"/>
                        </a:rPr>
                        <a:t>            </a:t>
                      </a:r>
                      <a:r>
                        <a:rPr lang="en-US" sz="2600" kern="100" baseline="0" smtClean="0">
                          <a:solidFill>
                            <a:srgbClr val="000000"/>
                          </a:solidFill>
                          <a:effectLst/>
                          <a:latin typeface="Times New Roman" pitchFamily="18" charset="0"/>
                          <a:ea typeface="微软雅黑" panose="020b0503020204020204" charset="-122"/>
                          <a:cs typeface="Courier New" panose="02070309020205020404" pitchFamily="49" charset="0"/>
                        </a:rPr>
                        <a:t>      </a:t>
                      </a:r>
                      <a:r>
                        <a:rPr lang="en-US" sz="2600" kern="100" smtClean="0">
                          <a:solidFill>
                            <a:srgbClr val="000000"/>
                          </a:solidFill>
                          <a:effectLst/>
                          <a:latin typeface="Times New Roman" pitchFamily="18" charset="0"/>
                          <a:ea typeface="微软雅黑" panose="020b0503020204020204" charset="-122"/>
                          <a:cs typeface="Courier New" panose="02070309020205020404" pitchFamily="49" charset="0"/>
                        </a:rPr>
                        <a:t> </a:t>
                      </a:r>
                      <a:r>
                        <a:rPr lang="en-US" sz="2600" kern="100">
                          <a:solidFill>
                            <a:srgbClr val="000000"/>
                          </a:solidFill>
                          <a:effectLst/>
                          <a:latin typeface="Symbol" panose="05050102010706020507" pitchFamily="18" charset="2"/>
                          <a:ea typeface="微软雅黑" panose="020b0503020204020204" charset="-122"/>
                          <a:cs typeface="Times New Roman" panose="02020603050405020304" pitchFamily="18" charset="0"/>
                        </a:rPr>
                        <a:t>(</a:t>
                      </a:r>
                      <a:r>
                        <a:rPr lang="zh-CN" sz="2600" kern="100">
                          <a:solidFill>
                            <a:srgbClr val="000000"/>
                          </a:solidFill>
                          <a:effectLst/>
                          <a:latin typeface="Times New Roman" pitchFamily="18" charset="0"/>
                          <a:ea typeface="微软雅黑" panose="020b0503020204020204" charset="-122"/>
                          <a:cs typeface="Times New Roman" panose="02020603050405020304" pitchFamily="18" charset="0"/>
                        </a:rPr>
                        <a:t>意见、礼</a:t>
                      </a:r>
                      <a:endParaRPr lang="zh-CN" sz="2600" kern="100">
                        <a:effectLst/>
                        <a:latin typeface="宋体" panose="02010600030101010101" pitchFamily="2" charset="-122"/>
                        <a:ea typeface="宋体" panose="02010600030101010101" pitchFamily="2" charset="-122"/>
                        <a:cs typeface="Courier New" panose="02070309020205020404" pitchFamily="49" charset="0"/>
                      </a:endParaRPr>
                    </a:p>
                    <a:p>
                      <a:pPr marL="71755" algn="l">
                        <a:lnSpc>
                          <a:spcPct val="150000"/>
                        </a:lnSpc>
                        <a:spcAft>
                          <a:spcPct val="0"/>
                        </a:spcAft>
                      </a:pPr>
                      <a:r>
                        <a:rPr lang="zh-CN" sz="2600" kern="100">
                          <a:solidFill>
                            <a:srgbClr val="000000"/>
                          </a:solidFill>
                          <a:effectLst/>
                          <a:latin typeface="Times New Roman" pitchFamily="18" charset="0"/>
                          <a:ea typeface="微软雅黑" panose="020b0503020204020204" charset="-122"/>
                          <a:cs typeface="Times New Roman" panose="02020603050405020304" pitchFamily="18" charset="0"/>
                        </a:rPr>
                        <a:t>验、文化</a:t>
                      </a:r>
                      <a:r>
                        <a:rPr lang="en-US" sz="2600" kern="100">
                          <a:solidFill>
                            <a:srgbClr val="000000"/>
                          </a:solidFill>
                          <a:effectLst/>
                          <a:latin typeface="Symbol" panose="05050102010706020507" pitchFamily="18" charset="2"/>
                          <a:ea typeface="微软雅黑" panose="020b0503020204020204" charset="-122"/>
                          <a:cs typeface="Times New Roman" panose="02020603050405020304" pitchFamily="18" charset="0"/>
                        </a:rPr>
                        <a:t>)                   </a:t>
                      </a:r>
                      <a:r>
                        <a:rPr lang="zh-CN" sz="2600" kern="100" smtClean="0">
                          <a:solidFill>
                            <a:srgbClr val="000000"/>
                          </a:solidFill>
                          <a:effectLst/>
                          <a:latin typeface="Times New Roman" pitchFamily="18" charset="0"/>
                          <a:ea typeface="微软雅黑" panose="020b0503020204020204" charset="-122"/>
                          <a:cs typeface="Times New Roman" panose="02020603050405020304" pitchFamily="18" charset="0"/>
                        </a:rPr>
                        <a:t>物</a:t>
                      </a:r>
                      <a:r>
                        <a:rPr lang="zh-CN" sz="2600" kern="100">
                          <a:solidFill>
                            <a:srgbClr val="000000"/>
                          </a:solidFill>
                          <a:effectLst/>
                          <a:latin typeface="Times New Roman" pitchFamily="18" charset="0"/>
                          <a:ea typeface="微软雅黑" panose="020b0503020204020204" charset="-122"/>
                          <a:cs typeface="Times New Roman" panose="02020603050405020304" pitchFamily="18" charset="0"/>
                        </a:rPr>
                        <a:t>、场地</a:t>
                      </a:r>
                      <a:r>
                        <a:rPr lang="en-US" sz="2600" kern="100">
                          <a:solidFill>
                            <a:srgbClr val="000000"/>
                          </a:solidFill>
                          <a:effectLst/>
                          <a:latin typeface="Symbol" panose="05050102010706020507" pitchFamily="18" charset="2"/>
                          <a:ea typeface="微软雅黑" panose="020b0503020204020204" charset="-122"/>
                          <a:cs typeface="Times New Roman" panose="02020603050405020304" pitchFamily="18" charset="0"/>
                        </a:rPr>
                        <a:t>)</a:t>
                      </a:r>
                      <a:endParaRPr lang="zh-CN" sz="2600" kern="100">
                        <a:effectLst/>
                        <a:latin typeface="宋体" panose="02010600030101010101" pitchFamily="2" charset="-122"/>
                        <a:ea typeface="宋体" panose="02010600030101010101" pitchFamily="2" charset="-122"/>
                        <a:cs typeface="Courier New" panose="02070309020205020404" pitchFamily="49" charset="0"/>
                      </a:endParaRPr>
                    </a:p>
                  </a:txBody>
                  <a:tcPr marL="25113" marR="2511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741170">
                <a:tc>
                  <a:txBody>
                    <a:bodyPr vert="horz" wrap="square"/>
                    <a:lstStyle/>
                    <a:p>
                      <a:pPr marL="71755" algn="l">
                        <a:lnSpc>
                          <a:spcPct val="150000"/>
                        </a:lnSpc>
                        <a:spcAft>
                          <a:spcPct val="0"/>
                        </a:spcAft>
                      </a:pPr>
                      <a:r>
                        <a:rPr lang="zh-CN" sz="2600" kern="100">
                          <a:solidFill>
                            <a:srgbClr val="000000"/>
                          </a:solidFill>
                          <a:effectLst/>
                          <a:latin typeface="Times New Roman" pitchFamily="18" charset="0"/>
                          <a:ea typeface="微软雅黑" panose="020b0503020204020204" charset="-122"/>
                          <a:cs typeface="Times New Roman" panose="02020603050405020304" pitchFamily="18" charset="0"/>
                        </a:rPr>
                        <a:t>看词性</a:t>
                      </a:r>
                      <a:endParaRPr lang="zh-CN" sz="2600" kern="100">
                        <a:effectLst/>
                        <a:latin typeface="宋体" panose="02010600030101010101" pitchFamily="2" charset="-122"/>
                        <a:ea typeface="宋体" panose="02010600030101010101" pitchFamily="2" charset="-122"/>
                        <a:cs typeface="Courier New" panose="02070309020205020404" pitchFamily="49" charset="0"/>
                      </a:endParaRPr>
                    </a:p>
                  </a:txBody>
                  <a:tcPr marL="25113" marR="2511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marL="71755" algn="l">
                        <a:lnSpc>
                          <a:spcPct val="150000"/>
                        </a:lnSpc>
                        <a:spcAft>
                          <a:spcPct val="0"/>
                        </a:spcAft>
                      </a:pPr>
                      <a:r>
                        <a:rPr lang="zh-CN" sz="2600" kern="100">
                          <a:solidFill>
                            <a:srgbClr val="000000"/>
                          </a:solidFill>
                          <a:effectLst/>
                          <a:latin typeface="Times New Roman" pitchFamily="18" charset="0"/>
                          <a:ea typeface="微软雅黑" panose="020b0503020204020204" charset="-122"/>
                          <a:cs typeface="Times New Roman" panose="02020603050405020304" pitchFamily="18" charset="0"/>
                        </a:rPr>
                        <a:t>根据词性可以判断某词在句子中充当的成分，确定该词的语法功能。</a:t>
                      </a:r>
                      <a:endParaRPr lang="zh-CN" sz="2600" kern="100">
                        <a:effectLst/>
                        <a:latin typeface="宋体" panose="02010600030101010101" pitchFamily="2" charset="-122"/>
                        <a:ea typeface="宋体" panose="02010600030101010101" pitchFamily="2" charset="-122"/>
                        <a:cs typeface="Courier New" panose="02070309020205020404" pitchFamily="49" charset="0"/>
                      </a:endParaRPr>
                    </a:p>
                  </a:txBody>
                  <a:tcPr marL="25113" marR="2511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marL="71755" algn="l">
                        <a:lnSpc>
                          <a:spcPct val="150000"/>
                        </a:lnSpc>
                        <a:spcAft>
                          <a:spcPct val="0"/>
                        </a:spcAft>
                      </a:pPr>
                      <a:r>
                        <a:rPr lang="en-US" sz="2600" kern="100">
                          <a:solidFill>
                            <a:srgbClr val="000000"/>
                          </a:solidFill>
                          <a:effectLst/>
                          <a:latin typeface="宋体" panose="02010600030101010101" pitchFamily="2" charset="-122"/>
                          <a:ea typeface="微软雅黑" panose="020b0503020204020204" charset="-122"/>
                          <a:cs typeface="Times New Roman" panose="02020603050405020304" pitchFamily="18" charset="0"/>
                        </a:rPr>
                        <a:t>①</a:t>
                      </a:r>
                      <a:r>
                        <a:rPr lang="zh-CN" sz="2600" kern="100" smtClean="0">
                          <a:solidFill>
                            <a:srgbClr val="000000"/>
                          </a:solidFill>
                          <a:effectLst/>
                          <a:latin typeface="Times New Roman" pitchFamily="18" charset="0"/>
                          <a:ea typeface="微软雅黑" panose="020b0503020204020204" charset="-122"/>
                          <a:cs typeface="Times New Roman" panose="02020603050405020304" pitchFamily="18" charset="0"/>
                        </a:rPr>
                        <a:t>节约</a:t>
                      </a:r>
                      <a:r>
                        <a:rPr lang="en-US" altLang="zh-CN" sz="2600" kern="100" smtClean="0">
                          <a:solidFill>
                            <a:srgbClr val="000000"/>
                          </a:solidFill>
                          <a:effectLst/>
                          <a:latin typeface="Times New Roman" pitchFamily="18" charset="0"/>
                          <a:ea typeface="微软雅黑" panose="020b0503020204020204" charset="-122"/>
                          <a:cs typeface="Times New Roman" panose="02020603050405020304" pitchFamily="18" charset="0"/>
                        </a:rPr>
                        <a:t> </a:t>
                      </a:r>
                      <a:r>
                        <a:rPr lang="en-US" sz="2600" kern="100" smtClean="0">
                          <a:solidFill>
                            <a:srgbClr val="000000"/>
                          </a:solidFill>
                          <a:effectLst/>
                          <a:latin typeface="Times New Roman" pitchFamily="18" charset="0"/>
                          <a:ea typeface="微软雅黑" panose="020b0503020204020204" charset="-122"/>
                          <a:cs typeface="Courier New" panose="02070309020205020404" pitchFamily="49" charset="0"/>
                        </a:rPr>
                        <a:t>—— </a:t>
                      </a:r>
                      <a:r>
                        <a:rPr lang="zh-CN" sz="2600" kern="100" smtClean="0">
                          <a:solidFill>
                            <a:srgbClr val="000000"/>
                          </a:solidFill>
                          <a:effectLst/>
                          <a:latin typeface="Times New Roman" pitchFamily="18" charset="0"/>
                          <a:ea typeface="微软雅黑" panose="020b0503020204020204" charset="-122"/>
                          <a:cs typeface="Times New Roman" panose="02020603050405020304" pitchFamily="18" charset="0"/>
                        </a:rPr>
                        <a:t>节俭</a:t>
                      </a:r>
                      <a:endParaRPr lang="zh-CN" sz="2600" kern="100">
                        <a:effectLst/>
                        <a:latin typeface="宋体" panose="02010600030101010101" pitchFamily="2" charset="-122"/>
                        <a:ea typeface="宋体" panose="02010600030101010101" pitchFamily="2" charset="-122"/>
                        <a:cs typeface="Courier New" panose="02070309020205020404" pitchFamily="49" charset="0"/>
                      </a:endParaRPr>
                    </a:p>
                    <a:p>
                      <a:pPr marL="71755" algn="l">
                        <a:lnSpc>
                          <a:spcPct val="150000"/>
                        </a:lnSpc>
                        <a:spcAft>
                          <a:spcPct val="0"/>
                        </a:spcAft>
                      </a:pPr>
                      <a:r>
                        <a:rPr lang="en-US" sz="2600" kern="100">
                          <a:solidFill>
                            <a:srgbClr val="000000"/>
                          </a:solidFill>
                          <a:effectLst/>
                          <a:latin typeface="Times New Roman" pitchFamily="18" charset="0"/>
                          <a:ea typeface="微软雅黑" panose="020b0503020204020204" charset="-122"/>
                          <a:cs typeface="Courier New" panose="02070309020205020404" pitchFamily="49" charset="0"/>
                        </a:rPr>
                        <a:t>(</a:t>
                      </a:r>
                      <a:r>
                        <a:rPr lang="zh-CN" sz="2600" kern="100">
                          <a:solidFill>
                            <a:srgbClr val="000000"/>
                          </a:solidFill>
                          <a:effectLst/>
                          <a:latin typeface="Times New Roman" pitchFamily="18" charset="0"/>
                          <a:ea typeface="微软雅黑" panose="020b0503020204020204" charset="-122"/>
                          <a:cs typeface="Times New Roman" panose="02020603050405020304" pitchFamily="18" charset="0"/>
                        </a:rPr>
                        <a:t>动词</a:t>
                      </a:r>
                      <a:r>
                        <a:rPr lang="en-US" sz="2600" kern="100">
                          <a:solidFill>
                            <a:srgbClr val="000000"/>
                          </a:solidFill>
                          <a:effectLst/>
                          <a:latin typeface="Times New Roman" pitchFamily="18" charset="0"/>
                          <a:ea typeface="微软雅黑" panose="020b0503020204020204" charset="-122"/>
                          <a:cs typeface="Courier New" panose="02070309020205020404" pitchFamily="49" charset="0"/>
                        </a:rPr>
                        <a:t>)</a:t>
                      </a:r>
                      <a:r>
                        <a:rPr lang="zh-CN" sz="2600" kern="100">
                          <a:solidFill>
                            <a:srgbClr val="000000"/>
                          </a:solidFill>
                          <a:effectLst/>
                          <a:latin typeface="Times New Roman" pitchFamily="18" charset="0"/>
                          <a:ea typeface="微软雅黑" panose="020b0503020204020204" charset="-122"/>
                          <a:cs typeface="Times New Roman" panose="02020603050405020304" pitchFamily="18" charset="0"/>
                        </a:rPr>
                        <a:t>　</a:t>
                      </a:r>
                      <a:r>
                        <a:rPr lang="en-US" sz="2600" kern="100">
                          <a:solidFill>
                            <a:srgbClr val="000000"/>
                          </a:solidFill>
                          <a:effectLst/>
                          <a:latin typeface="Times New Roman" pitchFamily="18" charset="0"/>
                          <a:ea typeface="微软雅黑" panose="020b0503020204020204" charset="-122"/>
                          <a:cs typeface="Courier New" panose="02070309020205020404" pitchFamily="49" charset="0"/>
                        </a:rPr>
                        <a:t>     </a:t>
                      </a:r>
                      <a:r>
                        <a:rPr lang="en-US" sz="2600" kern="100" smtClean="0">
                          <a:solidFill>
                            <a:srgbClr val="000000"/>
                          </a:solidFill>
                          <a:effectLst/>
                          <a:latin typeface="Times New Roman" pitchFamily="18" charset="0"/>
                          <a:ea typeface="微软雅黑" panose="020b0503020204020204" charset="-122"/>
                          <a:cs typeface="Courier New" panose="02070309020205020404" pitchFamily="49" charset="0"/>
                        </a:rPr>
                        <a:t>(</a:t>
                      </a:r>
                      <a:r>
                        <a:rPr lang="zh-CN" sz="2600" kern="100">
                          <a:solidFill>
                            <a:srgbClr val="000000"/>
                          </a:solidFill>
                          <a:effectLst/>
                          <a:latin typeface="Times New Roman" pitchFamily="18" charset="0"/>
                          <a:ea typeface="微软雅黑" panose="020b0503020204020204" charset="-122"/>
                          <a:cs typeface="Times New Roman" panose="02020603050405020304" pitchFamily="18" charset="0"/>
                        </a:rPr>
                        <a:t>形容词</a:t>
                      </a:r>
                      <a:r>
                        <a:rPr lang="en-US" sz="2600" kern="100">
                          <a:solidFill>
                            <a:srgbClr val="000000"/>
                          </a:solidFill>
                          <a:effectLst/>
                          <a:latin typeface="Times New Roman" pitchFamily="18" charset="0"/>
                          <a:ea typeface="微软雅黑" panose="020b0503020204020204" charset="-122"/>
                          <a:cs typeface="Courier New" panose="02070309020205020404" pitchFamily="49" charset="0"/>
                        </a:rPr>
                        <a:t>)</a:t>
                      </a:r>
                      <a:endParaRPr lang="zh-CN" sz="2600" kern="100">
                        <a:effectLst/>
                        <a:latin typeface="宋体" panose="02010600030101010101" pitchFamily="2" charset="-122"/>
                        <a:ea typeface="宋体" panose="02010600030101010101" pitchFamily="2" charset="-122"/>
                        <a:cs typeface="Courier New" panose="02070309020205020404" pitchFamily="49" charset="0"/>
                      </a:endParaRPr>
                    </a:p>
                    <a:p>
                      <a:pPr marL="71755" algn="l">
                        <a:lnSpc>
                          <a:spcPct val="150000"/>
                        </a:lnSpc>
                        <a:spcAft>
                          <a:spcPct val="0"/>
                        </a:spcAft>
                      </a:pPr>
                      <a:r>
                        <a:rPr lang="en-US" sz="2600" kern="100">
                          <a:solidFill>
                            <a:srgbClr val="000000"/>
                          </a:solidFill>
                          <a:effectLst/>
                          <a:latin typeface="宋体" panose="02010600030101010101" pitchFamily="2" charset="-122"/>
                          <a:ea typeface="微软雅黑" panose="020b0503020204020204" charset="-122"/>
                          <a:cs typeface="Times New Roman" panose="02020603050405020304" pitchFamily="18" charset="0"/>
                        </a:rPr>
                        <a:t>②</a:t>
                      </a:r>
                      <a:r>
                        <a:rPr lang="zh-CN" sz="2600" kern="100">
                          <a:solidFill>
                            <a:srgbClr val="000000"/>
                          </a:solidFill>
                          <a:effectLst/>
                          <a:latin typeface="Times New Roman" pitchFamily="18" charset="0"/>
                          <a:ea typeface="微软雅黑" panose="020b0503020204020204" charset="-122"/>
                          <a:cs typeface="Times New Roman" panose="02020603050405020304" pitchFamily="18" charset="0"/>
                        </a:rPr>
                        <a:t>代表　</a:t>
                      </a:r>
                      <a:r>
                        <a:rPr lang="en-US" sz="2600" kern="100">
                          <a:solidFill>
                            <a:srgbClr val="000000"/>
                          </a:solidFill>
                          <a:effectLst/>
                          <a:latin typeface="Times New Roman" pitchFamily="18" charset="0"/>
                          <a:ea typeface="微软雅黑" panose="020b0503020204020204" charset="-122"/>
                          <a:cs typeface="Courier New" panose="02070309020205020404" pitchFamily="49" charset="0"/>
                        </a:rPr>
                        <a:t>——      </a:t>
                      </a:r>
                      <a:r>
                        <a:rPr lang="zh-CN" sz="2600" kern="100">
                          <a:solidFill>
                            <a:srgbClr val="000000"/>
                          </a:solidFill>
                          <a:effectLst/>
                          <a:latin typeface="Times New Roman" pitchFamily="18" charset="0"/>
                          <a:ea typeface="微软雅黑" panose="020b0503020204020204" charset="-122"/>
                          <a:cs typeface="Times New Roman" panose="02020603050405020304" pitchFamily="18" charset="0"/>
                        </a:rPr>
                        <a:t>代替</a:t>
                      </a:r>
                      <a:endParaRPr lang="zh-CN" sz="2600" kern="100">
                        <a:effectLst/>
                        <a:latin typeface="宋体" panose="02010600030101010101" pitchFamily="2" charset="-122"/>
                        <a:ea typeface="宋体" panose="02010600030101010101" pitchFamily="2" charset="-122"/>
                        <a:cs typeface="Courier New" panose="02070309020205020404" pitchFamily="49" charset="0"/>
                      </a:endParaRPr>
                    </a:p>
                    <a:p>
                      <a:pPr marL="71755" algn="l">
                        <a:lnSpc>
                          <a:spcPct val="150000"/>
                        </a:lnSpc>
                        <a:spcAft>
                          <a:spcPct val="0"/>
                        </a:spcAft>
                      </a:pPr>
                      <a:r>
                        <a:rPr lang="en-US" sz="2600" kern="100">
                          <a:solidFill>
                            <a:srgbClr val="000000"/>
                          </a:solidFill>
                          <a:effectLst/>
                          <a:latin typeface="Times New Roman" pitchFamily="18" charset="0"/>
                          <a:ea typeface="微软雅黑" panose="020b0503020204020204" charset="-122"/>
                          <a:cs typeface="Courier New" panose="02070309020205020404" pitchFamily="49" charset="0"/>
                        </a:rPr>
                        <a:t>(</a:t>
                      </a:r>
                      <a:r>
                        <a:rPr lang="zh-CN" sz="2600" kern="100">
                          <a:solidFill>
                            <a:srgbClr val="000000"/>
                          </a:solidFill>
                          <a:effectLst/>
                          <a:latin typeface="Times New Roman" pitchFamily="18" charset="0"/>
                          <a:ea typeface="微软雅黑" panose="020b0503020204020204" charset="-122"/>
                          <a:cs typeface="Times New Roman" panose="02020603050405020304" pitchFamily="18" charset="0"/>
                        </a:rPr>
                        <a:t>名词、动词</a:t>
                      </a:r>
                      <a:r>
                        <a:rPr lang="en-US" sz="2600" kern="100">
                          <a:solidFill>
                            <a:srgbClr val="000000"/>
                          </a:solidFill>
                          <a:effectLst/>
                          <a:latin typeface="Times New Roman" pitchFamily="18" charset="0"/>
                          <a:ea typeface="微软雅黑" panose="020b0503020204020204" charset="-122"/>
                          <a:cs typeface="Courier New" panose="02070309020205020404" pitchFamily="49" charset="0"/>
                        </a:rPr>
                        <a:t>)</a:t>
                      </a:r>
                      <a:r>
                        <a:rPr lang="zh-CN" sz="2600" kern="100">
                          <a:solidFill>
                            <a:srgbClr val="000000"/>
                          </a:solidFill>
                          <a:effectLst/>
                          <a:latin typeface="Times New Roman" pitchFamily="18" charset="0"/>
                          <a:ea typeface="微软雅黑" panose="020b0503020204020204" charset="-122"/>
                          <a:cs typeface="Times New Roman" panose="02020603050405020304" pitchFamily="18" charset="0"/>
                        </a:rPr>
                        <a:t>　</a:t>
                      </a:r>
                      <a:r>
                        <a:rPr lang="en-US" sz="2600" kern="100">
                          <a:solidFill>
                            <a:srgbClr val="000000"/>
                          </a:solidFill>
                          <a:effectLst/>
                          <a:latin typeface="Times New Roman" pitchFamily="18" charset="0"/>
                          <a:ea typeface="微软雅黑" panose="020b0503020204020204" charset="-122"/>
                          <a:cs typeface="Courier New" panose="02070309020205020404" pitchFamily="49" charset="0"/>
                        </a:rPr>
                        <a:t>  </a:t>
                      </a:r>
                      <a:r>
                        <a:rPr lang="en-US" sz="2600" kern="100" smtClean="0">
                          <a:solidFill>
                            <a:srgbClr val="000000"/>
                          </a:solidFill>
                          <a:effectLst/>
                          <a:latin typeface="Times New Roman" pitchFamily="18" charset="0"/>
                          <a:ea typeface="微软雅黑" panose="020b0503020204020204" charset="-122"/>
                          <a:cs typeface="Courier New" panose="02070309020205020404" pitchFamily="49" charset="0"/>
                        </a:rPr>
                        <a:t> </a:t>
                      </a:r>
                      <a:r>
                        <a:rPr lang="en-US" sz="2600" kern="100">
                          <a:solidFill>
                            <a:srgbClr val="000000"/>
                          </a:solidFill>
                          <a:effectLst/>
                          <a:latin typeface="Times New Roman" pitchFamily="18" charset="0"/>
                          <a:ea typeface="微软雅黑" panose="020b0503020204020204" charset="-122"/>
                          <a:cs typeface="Courier New" panose="02070309020205020404" pitchFamily="49" charset="0"/>
                        </a:rPr>
                        <a:t>(</a:t>
                      </a:r>
                      <a:r>
                        <a:rPr lang="zh-CN" sz="2600" kern="100">
                          <a:solidFill>
                            <a:srgbClr val="000000"/>
                          </a:solidFill>
                          <a:effectLst/>
                          <a:latin typeface="Times New Roman" pitchFamily="18" charset="0"/>
                          <a:ea typeface="微软雅黑" panose="020b0503020204020204" charset="-122"/>
                          <a:cs typeface="Times New Roman" panose="02020603050405020304" pitchFamily="18" charset="0"/>
                        </a:rPr>
                        <a:t>动词</a:t>
                      </a:r>
                      <a:r>
                        <a:rPr lang="en-US" sz="2600" kern="100">
                          <a:solidFill>
                            <a:srgbClr val="000000"/>
                          </a:solidFill>
                          <a:effectLst/>
                          <a:latin typeface="Times New Roman" pitchFamily="18" charset="0"/>
                          <a:ea typeface="微软雅黑" panose="020b0503020204020204" charset="-122"/>
                          <a:cs typeface="Courier New" panose="02070309020205020404" pitchFamily="49" charset="0"/>
                        </a:rPr>
                        <a:t>)</a:t>
                      </a:r>
                      <a:endParaRPr lang="zh-CN" sz="2600" kern="100">
                        <a:effectLst/>
                        <a:latin typeface="宋体" panose="02010600030101010101" pitchFamily="2" charset="-122"/>
                        <a:ea typeface="宋体" panose="02010600030101010101" pitchFamily="2" charset="-122"/>
                        <a:cs typeface="Courier New" panose="02070309020205020404" pitchFamily="49" charset="0"/>
                      </a:endParaRPr>
                    </a:p>
                  </a:txBody>
                  <a:tcPr marL="25113" marR="2511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mc:AlternateContent>
    <mc:Choice xmlns:p14="http://schemas.microsoft.com/office/powerpoint/2010/main" Requires="p14">
      <p:transition p14:dur="10"/>
    </mc:Choice>
    <mc:Fallback>
      <p:transition/>
    </mc:Fallback>
  </mc:AlternateConten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 name="矩形 8"/>
          <p:cNvSpPr/>
          <p:nvPr/>
        </p:nvSpPr>
        <p:spPr>
          <a:xfrm>
            <a:off x="1099746" y="1641303"/>
            <a:ext cx="9965521" cy="3622338"/>
          </a:xfrm>
          <a:prstGeom prst="rect">
            <a:avLst/>
          </a:prstGeom>
        </p:spPr>
        <p:txBody>
          <a:bodyPr wrap="square">
            <a:spAutoFit/>
          </a:bodyPr>
          <a:lstStyle/>
          <a:p>
            <a:pPr indent="626110" algn="just">
              <a:lnSpc>
                <a:spcPct val="150000"/>
              </a:lnSpc>
            </a:pPr>
            <a:r>
              <a:rPr lang="zh-CN" altLang="zh-CN" sz="2600" kern="100">
                <a:latin typeface="Times New Roman" pitchFamily="18" charset="0"/>
                <a:ea typeface="微软雅黑" panose="020b0503020204020204" charset="-122"/>
                <a:cs typeface="Times New Roman" panose="02020603050405020304" pitchFamily="18" charset="0"/>
              </a:rPr>
              <a:t>正确使用词语作为语言文字最基本的能力之一，从未缺席过任何时候、任何类型的高考试卷。既然如此，如何复习好这一考点呢？事实上，它无捷径可走，必须具备一定量的积累与记忆，要结合实例，深度理解，强化记忆；要在大量的读写实践中有意识地培养对词语的理解与运用能力，养成字斟句酌、推敲词语的良好习惯。当然，也要定期训练，不断反复。</a:t>
            </a:r>
          </a:p>
        </p:txBody>
      </p:sp>
      <p:sp>
        <p:nvSpPr>
          <p:cNvPr id="5" name="矩形 4"/>
          <p:cNvSpPr/>
          <p:nvPr/>
        </p:nvSpPr>
        <p:spPr>
          <a:xfrm>
            <a:off x="875206" y="1485578"/>
            <a:ext cx="10440000" cy="3899724"/>
          </a:xfrm>
          <a:prstGeom prst="rect">
            <a:avLst/>
          </a:prstGeom>
          <a:noFill/>
          <a:ln w="6350">
            <a:solidFill>
              <a:schemeClr val="tx1"/>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 name="矩形 2"/>
          <p:cNvSpPr/>
          <p:nvPr/>
        </p:nvSpPr>
        <p:spPr>
          <a:xfrm>
            <a:off x="838622" y="806503"/>
            <a:ext cx="1851789" cy="492443"/>
          </a:xfrm>
          <a:prstGeom prst="rect">
            <a:avLst/>
          </a:prstGeom>
        </p:spPr>
        <p:txBody>
          <a:bodyPr wrap="none">
            <a:spAutoFit/>
          </a:bodyPr>
          <a:lstStyle/>
          <a:p>
            <a:pPr fontAlgn="base">
              <a:spcBef>
                <a:spcPct val="0"/>
              </a:spcBef>
              <a:spcAft>
                <a:spcPct val="0"/>
              </a:spcAft>
            </a:pPr>
            <a:r>
              <a:rPr lang="zh-CN" altLang="zh-CN" sz="2600" b="1">
                <a:solidFill>
                  <a:prstClr val="black"/>
                </a:solidFill>
                <a:latin typeface="Impact" panose="020b0806030902050204" pitchFamily="34" charset="0"/>
                <a:ea typeface="微软雅黑" panose="020b0503020204020204" charset="-122"/>
                <a:cs typeface="宋体" panose="02010600030101010101" pitchFamily="2" charset="-122"/>
              </a:rPr>
              <a:t>任务情境：</a:t>
            </a:r>
          </a:p>
        </p:txBody>
      </p:sp>
    </p:spTree>
  </p:cSld>
  <p:clrMapOvr>
    <a:masterClrMapping/>
  </p:clrMapOvr>
  <mc:AlternateContent>
    <mc:Choice xmlns:p14="http://schemas.microsoft.com/office/powerpoint/2010/main" Requires="p14">
      <p:transition p14:dur="10"/>
    </mc:Choice>
    <mc:Fallback>
      <p:transition/>
    </mc:Fallback>
  </mc:AlternateConten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p:nvPr/>
        </p:nvSpPr>
        <p:spPr>
          <a:xfrm>
            <a:off x="406574" y="696387"/>
            <a:ext cx="11377264" cy="3693319"/>
          </a:xfrm>
          <a:prstGeom prst="rect">
            <a:avLst/>
          </a:prstGeom>
        </p:spPr>
        <p:txBody>
          <a:bodyPr wrap="square">
            <a:spAutoFit/>
          </a:bodyPr>
          <a:lstStyle/>
          <a:p>
            <a:pPr algn="just">
              <a:lnSpc>
                <a:spcPct val="150000"/>
              </a:lnSpc>
              <a:spcAft>
                <a:spcPct val="0"/>
              </a:spcAft>
            </a:pPr>
            <a:r>
              <a:rPr lang="zh-CN" altLang="zh-CN" sz="2600" b="1" kern="100">
                <a:solidFill>
                  <a:srgbClr val="0000FF"/>
                </a:solidFill>
                <a:latin typeface="Times New Roman" pitchFamily="18" charset="0"/>
                <a:ea typeface="微软雅黑" panose="020b0503020204020204" charset="-122"/>
                <a:cs typeface="Times New Roman" panose="02020603050405020304" pitchFamily="18" charset="0"/>
              </a:rPr>
              <a:t>边练边悟</a:t>
            </a:r>
            <a:r>
              <a:rPr lang="en-US" altLang="zh-CN" sz="2600" b="1" kern="100">
                <a:solidFill>
                  <a:srgbClr val="0000FF"/>
                </a:solidFill>
                <a:latin typeface="微软雅黑" panose="020b0503020204020204" charset="-122"/>
                <a:cs typeface="Times New Roman" panose="02020603050405020304" pitchFamily="18" charset="0"/>
              </a:rPr>
              <a:t>4</a:t>
            </a:r>
            <a:r>
              <a:rPr lang="zh-CN" altLang="zh-CN" sz="2600" kern="100">
                <a:latin typeface="Times New Roman" pitchFamily="18" charset="0"/>
                <a:ea typeface="微软雅黑" panose="020b0503020204020204" charset="-122"/>
                <a:cs typeface="Times New Roman" panose="02020603050405020304" pitchFamily="18" charset="0"/>
              </a:rPr>
              <a:t>　依次填入下面一段文字横线上的词语，最恰当的一项是</a:t>
            </a:r>
            <a:endParaRPr lang="zh-CN" altLang="zh-CN" sz="1050" kern="100">
              <a:latin typeface="宋体" panose="02010600030101010101" pitchFamily="2" charset="-122"/>
              <a:cs typeface="Courier New" panose="02070309020205020404" pitchFamily="49" charset="0"/>
            </a:endParaRPr>
          </a:p>
          <a:p>
            <a:pPr algn="just">
              <a:lnSpc>
                <a:spcPct val="150000"/>
              </a:lnSpc>
              <a:spcAft>
                <a:spcPct val="0"/>
              </a:spcAft>
            </a:pPr>
            <a:r>
              <a:rPr lang="zh-CN" altLang="zh-CN" sz="2600" kern="100">
                <a:latin typeface="Times New Roman" pitchFamily="18" charset="0"/>
                <a:ea typeface="楷体_GB2312" panose="02010609030101010101" pitchFamily="49" charset="-122"/>
                <a:cs typeface="Times New Roman" panose="02020603050405020304" pitchFamily="18" charset="0"/>
              </a:rPr>
              <a:t>面对新型冠状病毒肺炎，人们容易出现恐惧、紧张、焦虑等情绪。这是每个人都会出现的一些情绪</a:t>
            </a:r>
            <a:r>
              <a:rPr lang="en-US" altLang="zh-CN" sz="2600" kern="100">
                <a:latin typeface="Times New Roman" pitchFamily="18" charset="0"/>
                <a:ea typeface="楷体_GB2312" panose="02010609030101010101" pitchFamily="49" charset="-122"/>
                <a:cs typeface="Courier New" panose="02070309020205020404" pitchFamily="49" charset="0"/>
              </a:rPr>
              <a:t>________</a:t>
            </a:r>
            <a:r>
              <a:rPr lang="zh-CN" altLang="zh-CN" sz="2600" kern="100">
                <a:latin typeface="Times New Roman" pitchFamily="18" charset="0"/>
                <a:ea typeface="楷体_GB2312" panose="02010609030101010101" pitchFamily="49" charset="-122"/>
                <a:cs typeface="Times New Roman" panose="02020603050405020304" pitchFamily="18" charset="0"/>
              </a:rPr>
              <a:t>，是非常正常的，不是个人太脆弱或意志力不够</a:t>
            </a:r>
            <a:r>
              <a:rPr lang="en-US" altLang="zh-CN" sz="2600" kern="100">
                <a:latin typeface="Times New Roman" pitchFamily="18" charset="0"/>
                <a:ea typeface="楷体_GB2312" panose="02010609030101010101" pitchFamily="49" charset="-122"/>
                <a:cs typeface="Courier New" panose="02070309020205020404" pitchFamily="49" charset="0"/>
              </a:rPr>
              <a:t>________</a:t>
            </a:r>
            <a:r>
              <a:rPr lang="zh-CN" altLang="zh-CN" sz="2600" kern="100">
                <a:latin typeface="Times New Roman" pitchFamily="18" charset="0"/>
                <a:ea typeface="楷体_GB2312" panose="02010609030101010101" pitchFamily="49" charset="-122"/>
                <a:cs typeface="Times New Roman" panose="02020603050405020304" pitchFamily="18" charset="0"/>
              </a:rPr>
              <a:t>。因此，你要试着</a:t>
            </a:r>
            <a:r>
              <a:rPr lang="en-US" altLang="zh-CN" sz="2600" kern="100">
                <a:latin typeface="Times New Roman" pitchFamily="18" charset="0"/>
                <a:ea typeface="楷体_GB2312" panose="02010609030101010101" pitchFamily="49" charset="-122"/>
                <a:cs typeface="Courier New" panose="02070309020205020404" pitchFamily="49" charset="0"/>
              </a:rPr>
              <a:t>________</a:t>
            </a:r>
            <a:r>
              <a:rPr lang="zh-CN" altLang="zh-CN" sz="2600" kern="100">
                <a:latin typeface="Times New Roman" pitchFamily="18" charset="0"/>
                <a:ea typeface="楷体_GB2312" panose="02010609030101010101" pitchFamily="49" charset="-122"/>
                <a:cs typeface="Times New Roman" panose="02020603050405020304" pitchFamily="18" charset="0"/>
              </a:rPr>
              <a:t>恐惧、紧张、焦虑等情绪。</a:t>
            </a:r>
            <a:endParaRPr lang="zh-CN" altLang="zh-CN" sz="1050" kern="100">
              <a:latin typeface="宋体" panose="02010600030101010101" pitchFamily="2" charset="-122"/>
              <a:cs typeface="Courier New" panose="02070309020205020404" pitchFamily="49" charset="0"/>
            </a:endParaRPr>
          </a:p>
          <a:p>
            <a:pPr algn="just">
              <a:lnSpc>
                <a:spcPct val="150000"/>
              </a:lnSpc>
              <a:spcAft>
                <a:spcPct val="0"/>
              </a:spcAft>
            </a:pPr>
            <a:r>
              <a:rPr lang="en-US" altLang="zh-CN" sz="2600" kern="100">
                <a:latin typeface="Times New Roman" pitchFamily="18" charset="0"/>
                <a:ea typeface="微软雅黑" panose="020b0503020204020204" charset="-122"/>
                <a:cs typeface="Courier New" panose="02070309020205020404" pitchFamily="49" charset="0"/>
              </a:rPr>
              <a:t>A.</a:t>
            </a:r>
            <a:r>
              <a:rPr lang="zh-CN" altLang="zh-CN" sz="2600" kern="100" smtClean="0">
                <a:latin typeface="Times New Roman" pitchFamily="18" charset="0"/>
                <a:ea typeface="微软雅黑" panose="020b0503020204020204" charset="-122"/>
                <a:cs typeface="Times New Roman" panose="02020603050405020304" pitchFamily="18" charset="0"/>
              </a:rPr>
              <a:t>反映</a:t>
            </a:r>
            <a:r>
              <a:rPr lang="en-US" altLang="zh-CN" sz="2600" kern="100" smtClean="0">
                <a:latin typeface="Times New Roman" pitchFamily="18" charset="0"/>
                <a:ea typeface="微软雅黑" panose="020b0503020204020204" charset="-122"/>
                <a:cs typeface="Times New Roman" panose="02020603050405020304" pitchFamily="18" charset="0"/>
              </a:rPr>
              <a:t>  </a:t>
            </a:r>
            <a:r>
              <a:rPr lang="zh-CN" altLang="zh-CN" sz="2600" kern="100" smtClean="0">
                <a:latin typeface="Times New Roman" pitchFamily="18" charset="0"/>
                <a:ea typeface="微软雅黑" panose="020b0503020204020204" charset="-122"/>
                <a:cs typeface="Times New Roman" panose="02020603050405020304" pitchFamily="18" charset="0"/>
              </a:rPr>
              <a:t>坚决</a:t>
            </a:r>
            <a:r>
              <a:rPr lang="en-US" altLang="zh-CN" sz="2600" kern="100" smtClean="0">
                <a:latin typeface="Times New Roman" pitchFamily="18" charset="0"/>
                <a:ea typeface="微软雅黑" panose="020b0503020204020204" charset="-122"/>
                <a:cs typeface="Times New Roman" panose="02020603050405020304" pitchFamily="18" charset="0"/>
              </a:rPr>
              <a:t>  </a:t>
            </a:r>
            <a:r>
              <a:rPr lang="zh-CN" altLang="zh-CN" sz="2600" kern="100" smtClean="0">
                <a:latin typeface="Times New Roman" pitchFamily="18" charset="0"/>
                <a:ea typeface="微软雅黑" panose="020b0503020204020204" charset="-122"/>
                <a:cs typeface="Times New Roman" panose="02020603050405020304" pitchFamily="18" charset="0"/>
              </a:rPr>
              <a:t>接受</a:t>
            </a:r>
            <a:r>
              <a:rPr lang="en-US" altLang="zh-CN" sz="1050" kern="100" smtClean="0">
                <a:latin typeface="宋体" panose="02010600030101010101" pitchFamily="2" charset="-122"/>
                <a:cs typeface="Courier New" panose="02070309020205020404" pitchFamily="49" charset="0"/>
              </a:rPr>
              <a:t>			</a:t>
            </a:r>
            <a:r>
              <a:rPr lang="en-US" altLang="zh-CN" sz="2600" kern="100" smtClean="0">
                <a:latin typeface="Times New Roman" pitchFamily="18" charset="0"/>
                <a:ea typeface="微软雅黑" panose="020b0503020204020204" charset="-122"/>
                <a:cs typeface="Courier New" panose="02070309020205020404" pitchFamily="49" charset="0"/>
              </a:rPr>
              <a:t>B</a:t>
            </a:r>
            <a:r>
              <a:rPr lang="en-US" altLang="zh-CN" sz="2600" kern="100">
                <a:latin typeface="Times New Roman" pitchFamily="18" charset="0"/>
                <a:ea typeface="微软雅黑" panose="020b0503020204020204" charset="-122"/>
                <a:cs typeface="Courier New" panose="02070309020205020404" pitchFamily="49" charset="0"/>
              </a:rPr>
              <a:t>.</a:t>
            </a:r>
            <a:r>
              <a:rPr lang="zh-CN" altLang="zh-CN" sz="2600" kern="100">
                <a:latin typeface="Times New Roman" pitchFamily="18" charset="0"/>
                <a:ea typeface="微软雅黑" panose="020b0503020204020204" charset="-122"/>
                <a:cs typeface="Times New Roman" panose="02020603050405020304" pitchFamily="18" charset="0"/>
              </a:rPr>
              <a:t>反应</a:t>
            </a:r>
            <a:r>
              <a:rPr lang="en-US" altLang="zh-CN" sz="2600" kern="100">
                <a:latin typeface="Times New Roman" pitchFamily="18" charset="0"/>
                <a:ea typeface="微软雅黑" panose="020b0503020204020204" charset="-122"/>
                <a:cs typeface="Courier New" panose="02070309020205020404" pitchFamily="49" charset="0"/>
              </a:rPr>
              <a:t>  </a:t>
            </a:r>
            <a:r>
              <a:rPr lang="zh-CN" altLang="zh-CN" sz="2600" kern="100">
                <a:latin typeface="Times New Roman" pitchFamily="18" charset="0"/>
                <a:ea typeface="微软雅黑" panose="020b0503020204020204" charset="-122"/>
                <a:cs typeface="Times New Roman" panose="02020603050405020304" pitchFamily="18" charset="0"/>
              </a:rPr>
              <a:t>坚决</a:t>
            </a:r>
            <a:r>
              <a:rPr lang="en-US" altLang="zh-CN" sz="2600" kern="100">
                <a:latin typeface="Times New Roman" pitchFamily="18" charset="0"/>
                <a:ea typeface="微软雅黑" panose="020b0503020204020204" charset="-122"/>
                <a:cs typeface="Courier New" panose="02070309020205020404" pitchFamily="49" charset="0"/>
              </a:rPr>
              <a:t>  </a:t>
            </a:r>
            <a:r>
              <a:rPr lang="zh-CN" altLang="zh-CN" sz="2600" kern="100">
                <a:latin typeface="Times New Roman" pitchFamily="18" charset="0"/>
                <a:ea typeface="微软雅黑" panose="020b0503020204020204" charset="-122"/>
                <a:cs typeface="Times New Roman" panose="02020603050405020304" pitchFamily="18" charset="0"/>
              </a:rPr>
              <a:t>接纳</a:t>
            </a:r>
            <a:endParaRPr lang="zh-CN" altLang="zh-CN" sz="1050" kern="100">
              <a:latin typeface="宋体" panose="02010600030101010101" pitchFamily="2" charset="-122"/>
              <a:cs typeface="Courier New" panose="02070309020205020404" pitchFamily="49" charset="0"/>
            </a:endParaRPr>
          </a:p>
          <a:p>
            <a:pPr algn="just">
              <a:lnSpc>
                <a:spcPct val="150000"/>
              </a:lnSpc>
              <a:spcAft>
                <a:spcPct val="0"/>
              </a:spcAft>
            </a:pPr>
            <a:r>
              <a:rPr lang="en-US" altLang="zh-CN" sz="2600" kern="100">
                <a:latin typeface="Times New Roman" pitchFamily="18" charset="0"/>
                <a:ea typeface="微软雅黑" panose="020b0503020204020204" charset="-122"/>
                <a:cs typeface="Courier New" panose="02070309020205020404" pitchFamily="49" charset="0"/>
              </a:rPr>
              <a:t>C.</a:t>
            </a:r>
            <a:r>
              <a:rPr lang="zh-CN" altLang="zh-CN" sz="2600" kern="100">
                <a:latin typeface="Times New Roman" pitchFamily="18" charset="0"/>
                <a:ea typeface="微软雅黑" panose="020b0503020204020204" charset="-122"/>
                <a:cs typeface="Times New Roman" panose="02020603050405020304" pitchFamily="18" charset="0"/>
              </a:rPr>
              <a:t>反应</a:t>
            </a:r>
            <a:r>
              <a:rPr lang="en-US" altLang="zh-CN" sz="2600" kern="100">
                <a:latin typeface="Times New Roman" pitchFamily="18" charset="0"/>
                <a:ea typeface="微软雅黑" panose="020b0503020204020204" charset="-122"/>
                <a:cs typeface="Courier New" panose="02070309020205020404" pitchFamily="49" charset="0"/>
              </a:rPr>
              <a:t>  </a:t>
            </a:r>
            <a:r>
              <a:rPr lang="zh-CN" altLang="zh-CN" sz="2600" kern="100">
                <a:latin typeface="Times New Roman" pitchFamily="18" charset="0"/>
                <a:ea typeface="微软雅黑" panose="020b0503020204020204" charset="-122"/>
                <a:cs typeface="Times New Roman" panose="02020603050405020304" pitchFamily="18" charset="0"/>
              </a:rPr>
              <a:t>坚定</a:t>
            </a:r>
            <a:r>
              <a:rPr lang="en-US" altLang="zh-CN" sz="2600" kern="100">
                <a:latin typeface="Times New Roman" pitchFamily="18" charset="0"/>
                <a:ea typeface="微软雅黑" panose="020b0503020204020204" charset="-122"/>
                <a:cs typeface="Courier New" panose="02070309020205020404" pitchFamily="49" charset="0"/>
              </a:rPr>
              <a:t>  </a:t>
            </a:r>
            <a:r>
              <a:rPr lang="zh-CN" altLang="zh-CN" sz="2600" kern="100" smtClean="0">
                <a:latin typeface="Times New Roman" pitchFamily="18" charset="0"/>
                <a:ea typeface="微软雅黑" panose="020b0503020204020204" charset="-122"/>
                <a:cs typeface="Times New Roman" panose="02020603050405020304" pitchFamily="18" charset="0"/>
              </a:rPr>
              <a:t>接纳</a:t>
            </a:r>
            <a:r>
              <a:rPr lang="en-US" altLang="zh-CN" sz="1050" kern="100" smtClean="0">
                <a:latin typeface="宋体" panose="02010600030101010101" pitchFamily="2" charset="-122"/>
                <a:cs typeface="Courier New" panose="02070309020205020404" pitchFamily="49" charset="0"/>
              </a:rPr>
              <a:t>			</a:t>
            </a:r>
            <a:r>
              <a:rPr lang="en-US" altLang="zh-CN" sz="2600" kern="100" smtClean="0">
                <a:latin typeface="Times New Roman" pitchFamily="18" charset="0"/>
                <a:ea typeface="微软雅黑" panose="020b0503020204020204" charset="-122"/>
                <a:cs typeface="Courier New" panose="02070309020205020404" pitchFamily="49" charset="0"/>
              </a:rPr>
              <a:t>D</a:t>
            </a:r>
            <a:r>
              <a:rPr lang="en-US" altLang="zh-CN" sz="2600" kern="100">
                <a:latin typeface="Times New Roman" pitchFamily="18" charset="0"/>
                <a:ea typeface="微软雅黑" panose="020b0503020204020204" charset="-122"/>
                <a:cs typeface="Courier New" panose="02070309020205020404" pitchFamily="49" charset="0"/>
              </a:rPr>
              <a:t>.</a:t>
            </a:r>
            <a:r>
              <a:rPr lang="zh-CN" altLang="zh-CN" sz="2600" kern="100">
                <a:latin typeface="Times New Roman" pitchFamily="18" charset="0"/>
                <a:ea typeface="微软雅黑" panose="020b0503020204020204" charset="-122"/>
                <a:cs typeface="Times New Roman" panose="02020603050405020304" pitchFamily="18" charset="0"/>
              </a:rPr>
              <a:t>反映</a:t>
            </a:r>
            <a:r>
              <a:rPr lang="en-US" altLang="zh-CN" sz="2600" kern="100">
                <a:latin typeface="Times New Roman" pitchFamily="18" charset="0"/>
                <a:ea typeface="微软雅黑" panose="020b0503020204020204" charset="-122"/>
                <a:cs typeface="Courier New" panose="02070309020205020404" pitchFamily="49" charset="0"/>
              </a:rPr>
              <a:t>  </a:t>
            </a:r>
            <a:r>
              <a:rPr lang="zh-CN" altLang="zh-CN" sz="2600" kern="100">
                <a:latin typeface="Times New Roman" pitchFamily="18" charset="0"/>
                <a:ea typeface="微软雅黑" panose="020b0503020204020204" charset="-122"/>
                <a:cs typeface="Times New Roman" panose="02020603050405020304" pitchFamily="18" charset="0"/>
              </a:rPr>
              <a:t>坚定</a:t>
            </a:r>
            <a:r>
              <a:rPr lang="en-US" altLang="zh-CN" sz="2600" kern="100">
                <a:latin typeface="Times New Roman" pitchFamily="18" charset="0"/>
                <a:ea typeface="微软雅黑" panose="020b0503020204020204" charset="-122"/>
                <a:cs typeface="Courier New" panose="02070309020205020404" pitchFamily="49" charset="0"/>
              </a:rPr>
              <a:t>  </a:t>
            </a:r>
            <a:r>
              <a:rPr lang="zh-CN" altLang="zh-CN" sz="2600" kern="100">
                <a:latin typeface="Times New Roman" pitchFamily="18" charset="0"/>
                <a:ea typeface="微软雅黑" panose="020b0503020204020204" charset="-122"/>
                <a:cs typeface="Times New Roman" panose="02020603050405020304" pitchFamily="18" charset="0"/>
              </a:rPr>
              <a:t>接受</a:t>
            </a:r>
            <a:endParaRPr lang="zh-CN" altLang="zh-CN" sz="1050" kern="100">
              <a:latin typeface="宋体" panose="02010600030101010101" pitchFamily="2" charset="-122"/>
              <a:cs typeface="Courier New" panose="02070309020205020404" pitchFamily="49" charset="0"/>
            </a:endParaRPr>
          </a:p>
        </p:txBody>
      </p:sp>
      <p:sp>
        <p:nvSpPr>
          <p:cNvPr id="4" name="矩形 3"/>
          <p:cNvSpPr/>
          <p:nvPr/>
        </p:nvSpPr>
        <p:spPr>
          <a:xfrm>
            <a:off x="275258" y="3661053"/>
            <a:ext cx="736099" cy="754053"/>
          </a:xfrm>
          <a:prstGeom prst="rect">
            <a:avLst/>
          </a:prstGeom>
        </p:spPr>
        <p:txBody>
          <a:bodyPr wrap="none">
            <a:spAutoFit/>
          </a:bodyPr>
          <a:lstStyle/>
          <a:p>
            <a:pPr lvl="0"/>
            <a:r>
              <a:rPr lang="zh-CN" altLang="en-US" sz="4300" b="1">
                <a:solidFill>
                  <a:srgbClr val="C00000"/>
                </a:solidFill>
                <a:latin typeface="华文细黑" panose="02010600040101010101" pitchFamily="2" charset="-122"/>
                <a:ea typeface="华文细黑" panose="02010600040101010101" pitchFamily="2" charset="-122"/>
              </a:rPr>
              <a:t>√</a:t>
            </a:r>
          </a:p>
        </p:txBody>
      </p:sp>
    </p:spTree>
  </p:cSld>
  <p:clrMapOvr>
    <a:masterClrMapping/>
  </p:clrMapOvr>
  <mc:AlternateContent>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矩形 3"/>
          <p:cNvSpPr/>
          <p:nvPr/>
        </p:nvSpPr>
        <p:spPr>
          <a:xfrm>
            <a:off x="406574" y="1125538"/>
            <a:ext cx="11449272" cy="3693319"/>
          </a:xfrm>
          <a:prstGeom prst="rect">
            <a:avLst/>
          </a:prstGeom>
        </p:spPr>
        <p:txBody>
          <a:bodyPr wrap="square">
            <a:spAutoFit/>
          </a:bodyPr>
          <a:lstStyle/>
          <a:p>
            <a:pPr algn="just">
              <a:lnSpc>
                <a:spcPct val="150000"/>
              </a:lnSpc>
              <a:spcAft>
                <a:spcPct val="0"/>
              </a:spcAft>
            </a:pPr>
            <a:r>
              <a:rPr lang="zh-CN" altLang="zh-CN" sz="2600" b="1" kern="100">
                <a:solidFill>
                  <a:srgbClr val="0000FF"/>
                </a:solidFill>
                <a:latin typeface="Times New Roman" pitchFamily="18" charset="0"/>
                <a:ea typeface="黑体" panose="02010609060101010101" pitchFamily="49" charset="-122"/>
                <a:cs typeface="Times New Roman" panose="02020603050405020304" pitchFamily="18" charset="0"/>
              </a:rPr>
              <a:t>解析</a:t>
            </a:r>
            <a:r>
              <a:rPr lang="zh-CN" altLang="zh-CN" sz="2600" kern="100">
                <a:latin typeface="Times New Roman" pitchFamily="18" charset="0"/>
                <a:ea typeface="黑体" panose="02010609060101010101" pitchFamily="49" charset="-122"/>
                <a:cs typeface="Times New Roman" panose="02020603050405020304" pitchFamily="18" charset="0"/>
              </a:rPr>
              <a:t>　</a:t>
            </a:r>
            <a:r>
              <a:rPr lang="zh-CN" altLang="zh-CN" sz="2600" kern="100">
                <a:latin typeface="Times New Roman" pitchFamily="18" charset="0"/>
                <a:cs typeface="Times New Roman" panose="02020603050405020304" pitchFamily="18" charset="0"/>
              </a:rPr>
              <a:t>反映，动词；反应，可作名词，表示事情所引起的意思、态度或行动。根据语境，应填名词。坚决：</a:t>
            </a:r>
            <a:r>
              <a:rPr lang="en-US" altLang="zh-CN" sz="2600" kern="100">
                <a:latin typeface="Times New Roman" pitchFamily="18" charset="0"/>
                <a:cs typeface="Courier New" panose="02070309020205020404" pitchFamily="49" charset="0"/>
              </a:rPr>
              <a:t>(</a:t>
            </a:r>
            <a:r>
              <a:rPr lang="zh-CN" altLang="zh-CN" sz="2600" kern="100">
                <a:latin typeface="Times New Roman" pitchFamily="18" charset="0"/>
                <a:cs typeface="Times New Roman" panose="02020603050405020304" pitchFamily="18" charset="0"/>
              </a:rPr>
              <a:t>态度、主张、行动等</a:t>
            </a:r>
            <a:r>
              <a:rPr lang="en-US" altLang="zh-CN" sz="2600" kern="100">
                <a:latin typeface="Times New Roman" pitchFamily="18" charset="0"/>
                <a:cs typeface="Courier New" panose="02070309020205020404" pitchFamily="49" charset="0"/>
              </a:rPr>
              <a:t>)</a:t>
            </a:r>
            <a:r>
              <a:rPr lang="zh-CN" altLang="zh-CN" sz="2600" kern="100">
                <a:latin typeface="Times New Roman" pitchFamily="18" charset="0"/>
                <a:cs typeface="Times New Roman" panose="02020603050405020304" pitchFamily="18" charset="0"/>
              </a:rPr>
              <a:t>确定不移，不犹豫。坚定：</a:t>
            </a:r>
            <a:r>
              <a:rPr lang="en-US" altLang="zh-CN" sz="2600" kern="100">
                <a:latin typeface="Times New Roman" pitchFamily="18" charset="0"/>
                <a:cs typeface="Courier New" panose="02070309020205020404" pitchFamily="49" charset="0"/>
              </a:rPr>
              <a:t>(</a:t>
            </a:r>
            <a:r>
              <a:rPr lang="zh-CN" altLang="zh-CN" sz="2600" kern="100">
                <a:latin typeface="Times New Roman" pitchFamily="18" charset="0"/>
                <a:cs typeface="Times New Roman" panose="02020603050405020304" pitchFamily="18" charset="0"/>
              </a:rPr>
              <a:t>立场、主张、意志等</a:t>
            </a:r>
            <a:r>
              <a:rPr lang="en-US" altLang="zh-CN" sz="2600" kern="100">
                <a:latin typeface="Times New Roman" pitchFamily="18" charset="0"/>
                <a:cs typeface="Courier New" panose="02070309020205020404" pitchFamily="49" charset="0"/>
              </a:rPr>
              <a:t>)</a:t>
            </a:r>
            <a:r>
              <a:rPr lang="zh-CN" altLang="zh-CN" sz="2600" kern="100">
                <a:latin typeface="Times New Roman" pitchFamily="18" charset="0"/>
                <a:cs typeface="Times New Roman" panose="02020603050405020304" pitchFamily="18" charset="0"/>
              </a:rPr>
              <a:t>稳定坚强；不动摇。语境前主语是</a:t>
            </a:r>
            <a:r>
              <a:rPr lang="en-US" altLang="zh-CN" sz="2600" kern="100">
                <a:latin typeface="宋体" panose="02010600030101010101" pitchFamily="2" charset="-122"/>
                <a:cs typeface="Times New Roman" panose="02020603050405020304" pitchFamily="18" charset="0"/>
              </a:rPr>
              <a:t>“</a:t>
            </a:r>
            <a:r>
              <a:rPr lang="zh-CN" altLang="zh-CN" sz="2600" kern="100">
                <a:latin typeface="Times New Roman" pitchFamily="18" charset="0"/>
                <a:cs typeface="Times New Roman" panose="02020603050405020304" pitchFamily="18" charset="0"/>
              </a:rPr>
              <a:t>意志力</a:t>
            </a:r>
            <a:r>
              <a:rPr lang="en-US" altLang="zh-CN" sz="2600" kern="100">
                <a:latin typeface="宋体" panose="02010600030101010101" pitchFamily="2" charset="-122"/>
                <a:cs typeface="Times New Roman" panose="02020603050405020304" pitchFamily="18" charset="0"/>
              </a:rPr>
              <a:t>”</a:t>
            </a:r>
            <a:r>
              <a:rPr lang="zh-CN" altLang="zh-CN" sz="2600" kern="100">
                <a:latin typeface="Times New Roman" pitchFamily="18" charset="0"/>
                <a:cs typeface="Times New Roman" panose="02020603050405020304" pitchFamily="18" charset="0"/>
              </a:rPr>
              <a:t>，根据习惯搭配，应选</a:t>
            </a:r>
            <a:r>
              <a:rPr lang="en-US" altLang="zh-CN" sz="2600" kern="100">
                <a:latin typeface="宋体" panose="02010600030101010101" pitchFamily="2" charset="-122"/>
                <a:cs typeface="Times New Roman" panose="02020603050405020304" pitchFamily="18" charset="0"/>
              </a:rPr>
              <a:t>“</a:t>
            </a:r>
            <a:r>
              <a:rPr lang="zh-CN" altLang="zh-CN" sz="2600" kern="100">
                <a:latin typeface="Times New Roman" pitchFamily="18" charset="0"/>
                <a:cs typeface="Times New Roman" panose="02020603050405020304" pitchFamily="18" charset="0"/>
              </a:rPr>
              <a:t>坚定</a:t>
            </a:r>
            <a:r>
              <a:rPr lang="en-US" altLang="zh-CN" sz="2600" kern="100">
                <a:latin typeface="宋体" panose="02010600030101010101" pitchFamily="2" charset="-122"/>
                <a:cs typeface="Times New Roman" panose="02020603050405020304" pitchFamily="18" charset="0"/>
              </a:rPr>
              <a:t>”</a:t>
            </a:r>
            <a:r>
              <a:rPr lang="zh-CN" altLang="zh-CN" sz="2600" kern="100">
                <a:latin typeface="Times New Roman" pitchFamily="18" charset="0"/>
                <a:cs typeface="Times New Roman" panose="02020603050405020304" pitchFamily="18" charset="0"/>
              </a:rPr>
              <a:t>。接受：对事物容纳而不拒绝。接纳：采纳。前者多是被动的，不是发自内心的；后者是接过来，并融入自己的内心，是主动的，发自内心的。根据语境，应选</a:t>
            </a:r>
            <a:r>
              <a:rPr lang="en-US" altLang="zh-CN" sz="2600" kern="100">
                <a:latin typeface="宋体" panose="02010600030101010101" pitchFamily="2" charset="-122"/>
                <a:cs typeface="Times New Roman" panose="02020603050405020304" pitchFamily="18" charset="0"/>
              </a:rPr>
              <a:t>“</a:t>
            </a:r>
            <a:r>
              <a:rPr lang="zh-CN" altLang="zh-CN" sz="2600" kern="100">
                <a:latin typeface="Times New Roman" pitchFamily="18" charset="0"/>
                <a:cs typeface="Times New Roman" panose="02020603050405020304" pitchFamily="18" charset="0"/>
              </a:rPr>
              <a:t>接纳</a:t>
            </a:r>
            <a:r>
              <a:rPr lang="en-US" altLang="zh-CN" sz="2600" kern="100">
                <a:latin typeface="宋体" panose="02010600030101010101" pitchFamily="2" charset="-122"/>
                <a:cs typeface="Times New Roman" panose="02020603050405020304" pitchFamily="18" charset="0"/>
              </a:rPr>
              <a:t>”</a:t>
            </a:r>
            <a:r>
              <a:rPr lang="zh-CN" altLang="zh-CN" sz="2600" kern="100">
                <a:latin typeface="Times New Roman" pitchFamily="18" charset="0"/>
                <a:cs typeface="Times New Roman" panose="02020603050405020304" pitchFamily="18" charset="0"/>
              </a:rPr>
              <a:t>。</a:t>
            </a:r>
            <a:endParaRPr lang="zh-CN" altLang="zh-CN" sz="1050" kern="100">
              <a:latin typeface="宋体" panose="02010600030101010101" pitchFamily="2" charset="-122"/>
              <a:cs typeface="Courier New" panose="02070309020205020404" pitchFamily="49" charset="0"/>
            </a:endParaRPr>
          </a:p>
        </p:txBody>
      </p:sp>
    </p:spTree>
  </p:cSld>
  <p:clrMapOvr>
    <a:masterClrMapping/>
  </p:clrMapOvr>
  <mc:AlternateContent>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3" presetClass="entr" presetSubtype="10" fill="hold"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75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p:nvPr/>
        </p:nvSpPr>
        <p:spPr>
          <a:xfrm>
            <a:off x="406574" y="1152828"/>
            <a:ext cx="11377264" cy="2492990"/>
          </a:xfrm>
          <a:prstGeom prst="rect">
            <a:avLst/>
          </a:prstGeom>
        </p:spPr>
        <p:txBody>
          <a:bodyPr wrap="square">
            <a:spAutoFit/>
          </a:bodyPr>
          <a:lstStyle/>
          <a:p>
            <a:pPr indent="660400" algn="just">
              <a:lnSpc>
                <a:spcPct val="150000"/>
              </a:lnSpc>
              <a:spcAft>
                <a:spcPct val="0"/>
              </a:spcAft>
            </a:pPr>
            <a:r>
              <a:rPr lang="en-US" altLang="zh-CN" sz="2600" b="1" kern="100">
                <a:solidFill>
                  <a:srgbClr val="000000"/>
                </a:solidFill>
                <a:latin typeface="Times New Roman" pitchFamily="18" charset="0"/>
                <a:ea typeface="微软雅黑" panose="020b0503020204020204" charset="-122"/>
                <a:cs typeface="Courier New" panose="02070309020205020404" pitchFamily="49" charset="0"/>
              </a:rPr>
              <a:t>(</a:t>
            </a:r>
            <a:r>
              <a:rPr lang="zh-CN" altLang="zh-CN" sz="2600" b="1" kern="100">
                <a:solidFill>
                  <a:srgbClr val="000000"/>
                </a:solidFill>
                <a:latin typeface="Times New Roman" pitchFamily="18" charset="0"/>
                <a:ea typeface="微软雅黑" panose="020b0503020204020204" charset="-122"/>
                <a:cs typeface="Times New Roman" panose="02020603050405020304" pitchFamily="18" charset="0"/>
              </a:rPr>
              <a:t>二</a:t>
            </a:r>
            <a:r>
              <a:rPr lang="en-US" altLang="zh-CN" sz="2600" b="1" kern="100">
                <a:solidFill>
                  <a:srgbClr val="000000"/>
                </a:solidFill>
                <a:latin typeface="Times New Roman" pitchFamily="18" charset="0"/>
                <a:ea typeface="微软雅黑" panose="020b0503020204020204" charset="-122"/>
                <a:cs typeface="Courier New" panose="02070309020205020404" pitchFamily="49" charset="0"/>
              </a:rPr>
              <a:t>)</a:t>
            </a:r>
            <a:r>
              <a:rPr lang="zh-CN" altLang="zh-CN" sz="2600" b="1" kern="100">
                <a:solidFill>
                  <a:srgbClr val="000000"/>
                </a:solidFill>
                <a:latin typeface="Times New Roman" pitchFamily="18" charset="0"/>
                <a:ea typeface="微软雅黑" panose="020b0503020204020204" charset="-122"/>
                <a:cs typeface="Times New Roman" panose="02020603050405020304" pitchFamily="18" charset="0"/>
              </a:rPr>
              <a:t>学会在具体语境中准确辨析近义实词</a:t>
            </a:r>
            <a:endParaRPr lang="zh-CN" altLang="zh-CN" sz="1050" b="1" kern="100">
              <a:latin typeface="宋体" panose="02010600030101010101" pitchFamily="2" charset="-122"/>
              <a:cs typeface="Courier New" panose="02070309020205020404" pitchFamily="49" charset="0"/>
            </a:endParaRPr>
          </a:p>
          <a:p>
            <a:pPr indent="660400" algn="just">
              <a:lnSpc>
                <a:spcPct val="150000"/>
              </a:lnSpc>
              <a:spcAft>
                <a:spcPct val="0"/>
              </a:spcAft>
            </a:pP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无论是使用一般方法还是使用特殊方法，要想真正掌握其不同用法，解答近义实词辨析题，都必须结合具体的语境综合考虑，仔细辨析，强化语境意识。</a:t>
            </a:r>
            <a:endParaRPr lang="zh-CN" altLang="zh-CN" sz="1050" kern="100">
              <a:latin typeface="宋体" panose="02010600030101010101" pitchFamily="2" charset="-122"/>
              <a:cs typeface="Courier New" panose="02070309020205020404" pitchFamily="49" charset="0"/>
            </a:endParaRPr>
          </a:p>
        </p:txBody>
      </p:sp>
    </p:spTree>
  </p:cSld>
  <p:clrMapOvr>
    <a:masterClrMapping/>
  </p:clrMapOvr>
  <mc:AlternateContent>
    <mc:Choice xmlns:p14="http://schemas.microsoft.com/office/powerpoint/2010/main" Requires="p14">
      <p:transition p14:dur="10"/>
    </mc:Choice>
    <mc:Fallback>
      <p:transition/>
    </mc:Fallback>
  </mc:AlternateConten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p:nvPr/>
        </p:nvSpPr>
        <p:spPr>
          <a:xfrm>
            <a:off x="334566" y="10961"/>
            <a:ext cx="11521280" cy="6803209"/>
          </a:xfrm>
          <a:prstGeom prst="rect">
            <a:avLst/>
          </a:prstGeom>
        </p:spPr>
        <p:txBody>
          <a:bodyPr wrap="square">
            <a:spAutoFit/>
          </a:bodyPr>
          <a:lstStyle/>
          <a:p>
            <a:pPr algn="just">
              <a:lnSpc>
                <a:spcPct val="130000"/>
              </a:lnSpc>
              <a:spcAft>
                <a:spcPct val="0"/>
              </a:spcAft>
            </a:pPr>
            <a:r>
              <a:rPr lang="zh-CN" altLang="zh-CN" sz="2600" b="1" kern="100">
                <a:solidFill>
                  <a:srgbClr val="0000FF"/>
                </a:solidFill>
                <a:latin typeface="Times New Roman" pitchFamily="18" charset="0"/>
                <a:ea typeface="微软雅黑" panose="020b0503020204020204" charset="-122"/>
                <a:cs typeface="Times New Roman" panose="02020603050405020304" pitchFamily="18" charset="0"/>
              </a:rPr>
              <a:t>边练边悟</a:t>
            </a:r>
            <a:r>
              <a:rPr lang="en-US" altLang="zh-CN" sz="2600" b="1" kern="100">
                <a:solidFill>
                  <a:srgbClr val="0000FF"/>
                </a:solidFill>
                <a:latin typeface="微软雅黑" panose="020b0503020204020204" charset="-122"/>
                <a:cs typeface="Times New Roman" panose="02020603050405020304" pitchFamily="18" charset="0"/>
              </a:rPr>
              <a:t>5</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　阅读下面的文字，完成后面题目。</a:t>
            </a:r>
            <a:endParaRPr lang="zh-CN" altLang="zh-CN" sz="1050" kern="100">
              <a:latin typeface="宋体" panose="02010600030101010101" pitchFamily="2" charset="-122"/>
              <a:cs typeface="Courier New" panose="02070309020205020404" pitchFamily="49" charset="0"/>
            </a:endParaRPr>
          </a:p>
          <a:p>
            <a:pPr lvl="0" indent="457200" algn="just">
              <a:lnSpc>
                <a:spcPct val="130000"/>
              </a:lnSpc>
            </a:pPr>
            <a:r>
              <a:rPr lang="zh-CN" altLang="zh-CN" sz="2600" kern="100" smtClean="0">
                <a:solidFill>
                  <a:srgbClr val="000000"/>
                </a:solidFill>
                <a:latin typeface="Times New Roman" pitchFamily="18" charset="0"/>
                <a:ea typeface="楷体_GB2312" panose="02010609030101010101" pitchFamily="49" charset="-122"/>
                <a:cs typeface="Times New Roman" panose="02020603050405020304" pitchFamily="18" charset="0"/>
              </a:rPr>
              <a:t>备战高考是一场身体和心理的</a:t>
            </a:r>
            <a:r>
              <a:rPr lang="en-US" altLang="zh-CN" sz="2600" kern="100" smtClean="0">
                <a:solidFill>
                  <a:srgbClr val="000000"/>
                </a:solidFill>
                <a:latin typeface="Times New Roman" pitchFamily="18" charset="0"/>
                <a:ea typeface="楷体_GB2312" panose="02010609030101010101" pitchFamily="49" charset="-122"/>
                <a:cs typeface="Courier New" panose="02070309020205020404" pitchFamily="49" charset="0"/>
              </a:rPr>
              <a:t>________</a:t>
            </a:r>
            <a:r>
              <a:rPr lang="zh-CN" altLang="zh-CN" sz="2600" kern="100" smtClean="0">
                <a:solidFill>
                  <a:srgbClr val="000000"/>
                </a:solidFill>
                <a:latin typeface="Times New Roman" pitchFamily="18" charset="0"/>
                <a:ea typeface="楷体_GB2312" panose="02010609030101010101" pitchFamily="49" charset="-122"/>
                <a:cs typeface="Times New Roman" panose="02020603050405020304" pitchFamily="18" charset="0"/>
              </a:rPr>
              <a:t>，考生们都经历了一段很长时间的超负荷学习，睡眠不足，压力剧增。考试结束后，考生们最需要的就是充足的休息，尤其是补充睡眠，保持有规律的作息。文体娱乐活动应该适度，压力的释放应该循序渐进。家长也需要关心孩子的身体状况，不能因为考试结束就</a:t>
            </a:r>
            <a:r>
              <a:rPr lang="en-US" altLang="zh-CN" sz="2600" kern="100" smtClean="0">
                <a:solidFill>
                  <a:srgbClr val="000000"/>
                </a:solidFill>
                <a:latin typeface="Times New Roman" pitchFamily="18" charset="0"/>
                <a:ea typeface="楷体_GB2312" panose="02010609030101010101" pitchFamily="49" charset="-122"/>
                <a:cs typeface="Courier New" panose="02070309020205020404" pitchFamily="49" charset="0"/>
              </a:rPr>
              <a:t>________</a:t>
            </a:r>
            <a:r>
              <a:rPr lang="zh-CN" altLang="zh-CN" sz="2600" kern="100" smtClean="0">
                <a:solidFill>
                  <a:srgbClr val="000000"/>
                </a:solidFill>
                <a:latin typeface="Times New Roman" pitchFamily="18" charset="0"/>
                <a:ea typeface="楷体_GB2312" panose="02010609030101010101" pitchFamily="49" charset="-122"/>
                <a:cs typeface="Times New Roman" panose="02020603050405020304" pitchFamily="18" charset="0"/>
              </a:rPr>
              <a:t>他们。相对来说，更为普遍的一种考生心理其实是</a:t>
            </a:r>
            <a:r>
              <a:rPr lang="en-US" altLang="zh-CN" sz="2600" kern="100" smtClean="0">
                <a:solidFill>
                  <a:srgbClr val="000000"/>
                </a:solidFill>
                <a:latin typeface="Times New Roman" pitchFamily="18" charset="0"/>
                <a:ea typeface="楷体_GB2312" panose="02010609030101010101" pitchFamily="49" charset="-122"/>
                <a:cs typeface="Courier New" panose="02070309020205020404" pitchFamily="49" charset="0"/>
              </a:rPr>
              <a:t>________</a:t>
            </a:r>
            <a:r>
              <a:rPr lang="zh-CN" altLang="zh-CN" sz="2600" kern="100" smtClean="0">
                <a:solidFill>
                  <a:srgbClr val="000000"/>
                </a:solidFill>
                <a:latin typeface="Times New Roman" pitchFamily="18" charset="0"/>
                <a:ea typeface="楷体_GB2312" panose="02010609030101010101" pitchFamily="49" charset="-122"/>
                <a:cs typeface="Times New Roman" panose="02020603050405020304" pitchFamily="18" charset="0"/>
              </a:rPr>
              <a:t>。有的学生甚至比考试期间还要紧张，彻夜难眠；有的学生过分担心录取情况，郁郁寡欢；还有的考生认定自己考试不理想，情绪低落悲观，自我否定，甚至因此做出一些极端行为</a:t>
            </a:r>
            <a:r>
              <a:rPr lang="en-US" altLang="zh-CN" sz="2600" kern="100" smtClean="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smtClean="0">
                <a:solidFill>
                  <a:srgbClr val="000000"/>
                </a:solidFill>
                <a:latin typeface="Times New Roman" pitchFamily="18" charset="0"/>
                <a:ea typeface="楷体_GB2312" panose="02010609030101010101" pitchFamily="49" charset="-122"/>
                <a:cs typeface="Times New Roman" panose="02020603050405020304" pitchFamily="18" charset="0"/>
              </a:rPr>
              <a:t>这也是为什么心理专家希望社会和家长重视</a:t>
            </a:r>
            <a:r>
              <a:rPr lang="en-US" altLang="zh-CN" sz="2600" kern="100" smtClean="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smtClean="0">
                <a:solidFill>
                  <a:srgbClr val="000000"/>
                </a:solidFill>
                <a:latin typeface="Times New Roman" pitchFamily="18" charset="0"/>
                <a:ea typeface="楷体_GB2312" panose="02010609030101010101" pitchFamily="49" charset="-122"/>
                <a:cs typeface="Times New Roman" panose="02020603050405020304" pitchFamily="18" charset="0"/>
              </a:rPr>
              <a:t>后高考时期</a:t>
            </a:r>
            <a:r>
              <a:rPr lang="en-US" altLang="zh-CN" sz="2600" kern="100" smtClean="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smtClean="0">
                <a:solidFill>
                  <a:srgbClr val="000000"/>
                </a:solidFill>
                <a:latin typeface="Times New Roman" pitchFamily="18" charset="0"/>
                <a:ea typeface="楷体_GB2312" panose="02010609030101010101" pitchFamily="49" charset="-122"/>
                <a:cs typeface="Times New Roman" panose="02020603050405020304" pitchFamily="18" charset="0"/>
              </a:rPr>
              <a:t>学生们的心理问题。</a:t>
            </a:r>
            <a:endParaRPr lang="en-US" altLang="zh-CN" sz="2600" kern="100" smtClean="0">
              <a:solidFill>
                <a:srgbClr val="000000"/>
              </a:solidFill>
              <a:latin typeface="Times New Roman" panose="02020603050405020304" pitchFamily="18" charset="0"/>
              <a:ea typeface="楷体_GB2312" pitchFamily="49" charset="-122"/>
              <a:cs typeface="Times New Roman" panose="02020603050405020304" pitchFamily="18" charset="0"/>
            </a:endParaRPr>
          </a:p>
          <a:p>
            <a:pPr lvl="0" algn="just">
              <a:lnSpc>
                <a:spcPct val="130000"/>
              </a:lnSpc>
            </a:pPr>
            <a:r>
              <a:rPr lang="zh-CN" altLang="zh-CN" sz="2600" kern="100" smtClean="0">
                <a:solidFill>
                  <a:srgbClr val="000000"/>
                </a:solidFill>
                <a:latin typeface="Times New Roman" pitchFamily="18" charset="0"/>
                <a:ea typeface="微软雅黑" panose="020b0503020204020204" charset="-122"/>
                <a:cs typeface="Times New Roman" panose="02020603050405020304" pitchFamily="18" charset="0"/>
              </a:rPr>
              <a:t>依次</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填入文中横线上的词语，全都恰当的一项是</a:t>
            </a:r>
            <a:endParaRPr lang="zh-CN" altLang="zh-CN" sz="1050" kern="100">
              <a:solidFill>
                <a:prstClr val="black"/>
              </a:solidFill>
              <a:latin typeface="宋体" panose="02010600030101010101" pitchFamily="2" charset="-122"/>
              <a:cs typeface="Courier New" panose="02070309020205020404" pitchFamily="49" charset="0"/>
            </a:endParaRPr>
          </a:p>
          <a:p>
            <a:pPr lvl="0" algn="just">
              <a:lnSpc>
                <a:spcPct val="130000"/>
              </a:lnSpc>
            </a:pPr>
            <a:r>
              <a:rPr lang="en-US" altLang="zh-CN" sz="2600" kern="100">
                <a:solidFill>
                  <a:srgbClr val="000000"/>
                </a:solidFill>
                <a:latin typeface="Times New Roman" pitchFamily="18" charset="0"/>
                <a:ea typeface="微软雅黑" panose="020b0503020204020204" charset="-122"/>
                <a:cs typeface="Courier New" panose="02070309020205020404" pitchFamily="49" charset="0"/>
              </a:rPr>
              <a:t>A.</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持久战</a:t>
            </a:r>
            <a:r>
              <a:rPr lang="en-US" altLang="zh-CN" sz="2600" kern="100">
                <a:solidFill>
                  <a:srgbClr val="000000"/>
                </a:solidFill>
                <a:latin typeface="Times New Roman" pitchFamily="18" charset="0"/>
                <a:ea typeface="微软雅黑" panose="020b0503020204020204" charset="-122"/>
                <a:cs typeface="Times New Roman" panose="02020603050405020304" pitchFamily="18" charset="0"/>
              </a:rPr>
              <a:t>  </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放任</a:t>
            </a:r>
            <a:r>
              <a:rPr lang="en-US" altLang="zh-CN" sz="2600" kern="100">
                <a:solidFill>
                  <a:srgbClr val="000000"/>
                </a:solidFill>
                <a:latin typeface="Times New Roman" pitchFamily="18" charset="0"/>
                <a:ea typeface="微软雅黑" panose="020b0503020204020204" charset="-122"/>
                <a:cs typeface="Times New Roman" panose="02020603050405020304" pitchFamily="18" charset="0"/>
              </a:rPr>
              <a:t>  </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焦虑</a:t>
            </a:r>
            <a:r>
              <a:rPr lang="en-US" altLang="zh-CN" sz="2600" kern="100">
                <a:solidFill>
                  <a:srgbClr val="000000"/>
                </a:solidFill>
                <a:latin typeface="Times New Roman" pitchFamily="18" charset="0"/>
                <a:ea typeface="微软雅黑" panose="020b0503020204020204" charset="-122"/>
                <a:cs typeface="Times New Roman" panose="02020603050405020304" pitchFamily="18" charset="0"/>
              </a:rPr>
              <a:t>	</a:t>
            </a:r>
            <a:r>
              <a:rPr lang="en-US" altLang="zh-CN" sz="2600" kern="100">
                <a:solidFill>
                  <a:srgbClr val="000000"/>
                </a:solidFill>
                <a:latin typeface="Times New Roman" pitchFamily="18" charset="0"/>
                <a:ea typeface="微软雅黑" panose="020b0503020204020204" charset="-122"/>
                <a:cs typeface="Courier New" panose="02070309020205020404" pitchFamily="49" charset="0"/>
              </a:rPr>
              <a:t>B.</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拉锯战</a:t>
            </a:r>
            <a:r>
              <a:rPr lang="en-US" altLang="zh-CN" sz="2600" kern="100">
                <a:solidFill>
                  <a:srgbClr val="000000"/>
                </a:solidFill>
                <a:latin typeface="Times New Roman" pitchFamily="18" charset="0"/>
                <a:ea typeface="微软雅黑" panose="020b0503020204020204" charset="-122"/>
                <a:cs typeface="Courier New" panose="02070309020205020404" pitchFamily="49" charset="0"/>
              </a:rPr>
              <a:t>  </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纵容</a:t>
            </a:r>
            <a:r>
              <a:rPr lang="en-US" altLang="zh-CN" sz="2600" kern="100">
                <a:solidFill>
                  <a:srgbClr val="000000"/>
                </a:solidFill>
                <a:latin typeface="Times New Roman" pitchFamily="18" charset="0"/>
                <a:ea typeface="微软雅黑" panose="020b0503020204020204" charset="-122"/>
                <a:cs typeface="Courier New" panose="02070309020205020404" pitchFamily="49" charset="0"/>
              </a:rPr>
              <a:t>  </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焦躁</a:t>
            </a:r>
            <a:endParaRPr lang="zh-CN" altLang="zh-CN" sz="1050" kern="100">
              <a:solidFill>
                <a:prstClr val="black"/>
              </a:solidFill>
              <a:latin typeface="宋体" panose="02010600030101010101" pitchFamily="2" charset="-122"/>
              <a:cs typeface="Courier New" panose="02070309020205020404" pitchFamily="49" charset="0"/>
            </a:endParaRPr>
          </a:p>
          <a:p>
            <a:pPr lvl="0" algn="just">
              <a:lnSpc>
                <a:spcPct val="130000"/>
              </a:lnSpc>
            </a:pPr>
            <a:r>
              <a:rPr lang="en-US" altLang="zh-CN" sz="2600" kern="100">
                <a:solidFill>
                  <a:srgbClr val="000000"/>
                </a:solidFill>
                <a:latin typeface="Times New Roman" pitchFamily="18" charset="0"/>
                <a:ea typeface="微软雅黑" panose="020b0503020204020204" charset="-122"/>
                <a:cs typeface="Courier New" panose="02070309020205020404" pitchFamily="49" charset="0"/>
              </a:rPr>
              <a:t>C.</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拉锯战</a:t>
            </a:r>
            <a:r>
              <a:rPr lang="en-US" altLang="zh-CN" sz="2600" kern="100">
                <a:solidFill>
                  <a:srgbClr val="000000"/>
                </a:solidFill>
                <a:latin typeface="Times New Roman" pitchFamily="18" charset="0"/>
                <a:ea typeface="微软雅黑" panose="020b0503020204020204" charset="-122"/>
                <a:cs typeface="Courier New" panose="02070309020205020404" pitchFamily="49" charset="0"/>
              </a:rPr>
              <a:t>  </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纵容</a:t>
            </a:r>
            <a:r>
              <a:rPr lang="en-US" altLang="zh-CN" sz="2600" kern="100">
                <a:solidFill>
                  <a:srgbClr val="000000"/>
                </a:solidFill>
                <a:latin typeface="Times New Roman" pitchFamily="18" charset="0"/>
                <a:ea typeface="微软雅黑" panose="020b0503020204020204" charset="-122"/>
                <a:cs typeface="Courier New" panose="02070309020205020404" pitchFamily="49" charset="0"/>
              </a:rPr>
              <a:t>  </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焦虑</a:t>
            </a:r>
            <a:r>
              <a:rPr lang="en-US" altLang="zh-CN" sz="2600" kern="100">
                <a:solidFill>
                  <a:srgbClr val="000000"/>
                </a:solidFill>
                <a:latin typeface="Times New Roman" pitchFamily="18" charset="0"/>
                <a:ea typeface="微软雅黑" panose="020b0503020204020204" charset="-122"/>
                <a:cs typeface="Times New Roman" panose="02020603050405020304" pitchFamily="18" charset="0"/>
              </a:rPr>
              <a:t>	</a:t>
            </a:r>
            <a:r>
              <a:rPr lang="en-US" altLang="zh-CN" sz="2600" kern="100">
                <a:solidFill>
                  <a:srgbClr val="000000"/>
                </a:solidFill>
                <a:latin typeface="Times New Roman" pitchFamily="18" charset="0"/>
                <a:ea typeface="微软雅黑" panose="020b0503020204020204" charset="-122"/>
                <a:cs typeface="Courier New" panose="02070309020205020404" pitchFamily="49" charset="0"/>
              </a:rPr>
              <a:t>D.</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持久战</a:t>
            </a:r>
            <a:r>
              <a:rPr lang="en-US" altLang="zh-CN" sz="2600" kern="100">
                <a:solidFill>
                  <a:srgbClr val="000000"/>
                </a:solidFill>
                <a:latin typeface="Times New Roman" pitchFamily="18" charset="0"/>
                <a:ea typeface="微软雅黑" panose="020b0503020204020204" charset="-122"/>
                <a:cs typeface="Courier New" panose="02070309020205020404" pitchFamily="49" charset="0"/>
              </a:rPr>
              <a:t>  </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放任</a:t>
            </a:r>
            <a:r>
              <a:rPr lang="en-US" altLang="zh-CN" sz="2600" kern="100">
                <a:solidFill>
                  <a:srgbClr val="000000"/>
                </a:solidFill>
                <a:latin typeface="Times New Roman" pitchFamily="18" charset="0"/>
                <a:ea typeface="微软雅黑" panose="020b0503020204020204" charset="-122"/>
                <a:cs typeface="Courier New" panose="02070309020205020404" pitchFamily="49" charset="0"/>
              </a:rPr>
              <a:t>  </a:t>
            </a:r>
            <a:r>
              <a:rPr lang="zh-CN" altLang="zh-CN" sz="2600" kern="100" smtClean="0">
                <a:solidFill>
                  <a:srgbClr val="000000"/>
                </a:solidFill>
                <a:latin typeface="Times New Roman" pitchFamily="18" charset="0"/>
                <a:ea typeface="微软雅黑" panose="020b0503020204020204" charset="-122"/>
                <a:cs typeface="Times New Roman" panose="02020603050405020304" pitchFamily="18" charset="0"/>
              </a:rPr>
              <a:t>焦躁</a:t>
            </a:r>
            <a:endParaRPr lang="en-US" altLang="zh-CN" sz="2600" kern="100" smtClean="0">
              <a:solidFill>
                <a:srgbClr val="000000"/>
              </a:solidFill>
              <a:latin typeface="Times New Roman" pitchFamily="18" charset="0"/>
              <a:ea typeface="楷体_GB2312" panose="02010609030101010101" pitchFamily="49" charset="-122"/>
              <a:cs typeface="Times New Roman" panose="02020603050405020304" pitchFamily="18" charset="0"/>
            </a:endParaRPr>
          </a:p>
        </p:txBody>
      </p:sp>
      <p:sp>
        <p:nvSpPr>
          <p:cNvPr id="4" name="矩形 3"/>
          <p:cNvSpPr/>
          <p:nvPr/>
        </p:nvSpPr>
        <p:spPr>
          <a:xfrm>
            <a:off x="201595" y="5590897"/>
            <a:ext cx="736099" cy="754053"/>
          </a:xfrm>
          <a:prstGeom prst="rect">
            <a:avLst/>
          </a:prstGeom>
        </p:spPr>
        <p:txBody>
          <a:bodyPr wrap="none">
            <a:spAutoFit/>
          </a:bodyPr>
          <a:lstStyle/>
          <a:p>
            <a:pPr lvl="0"/>
            <a:r>
              <a:rPr lang="zh-CN" altLang="en-US" sz="4300" b="1">
                <a:solidFill>
                  <a:srgbClr val="C00000"/>
                </a:solidFill>
                <a:latin typeface="华文细黑" panose="02010600040101010101" pitchFamily="2" charset="-122"/>
                <a:ea typeface="华文细黑" panose="02010600040101010101" pitchFamily="2" charset="-122"/>
              </a:rPr>
              <a:t>√</a:t>
            </a:r>
          </a:p>
        </p:txBody>
      </p:sp>
    </p:spTree>
  </p:cSld>
  <p:clrMapOvr>
    <a:masterClrMapping/>
  </p:clrMapOvr>
  <mc:AlternateContent>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矩形 3"/>
          <p:cNvSpPr/>
          <p:nvPr/>
        </p:nvSpPr>
        <p:spPr>
          <a:xfrm>
            <a:off x="406574" y="456262"/>
            <a:ext cx="11377264" cy="5400004"/>
          </a:xfrm>
          <a:prstGeom prst="rect">
            <a:avLst/>
          </a:prstGeom>
        </p:spPr>
        <p:txBody>
          <a:bodyPr wrap="square">
            <a:spAutoFit/>
          </a:bodyPr>
          <a:lstStyle/>
          <a:p>
            <a:pPr algn="just">
              <a:lnSpc>
                <a:spcPct val="150000"/>
              </a:lnSpc>
              <a:spcAft>
                <a:spcPct val="0"/>
              </a:spcAft>
            </a:pPr>
            <a:r>
              <a:rPr lang="zh-CN" altLang="zh-CN" sz="2600" b="1" kern="100">
                <a:solidFill>
                  <a:srgbClr val="0000FF"/>
                </a:solidFill>
                <a:latin typeface="Times New Roman" pitchFamily="18" charset="0"/>
                <a:ea typeface="微软雅黑" panose="020b0503020204020204" charset="-122"/>
                <a:cs typeface="Times New Roman" panose="02020603050405020304" pitchFamily="18" charset="0"/>
              </a:rPr>
              <a:t>解析</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　</a:t>
            </a:r>
            <a:r>
              <a:rPr lang="zh-CN" altLang="zh-CN" sz="2600" kern="100">
                <a:solidFill>
                  <a:srgbClr val="000000"/>
                </a:solidFill>
                <a:latin typeface="Times New Roman" pitchFamily="18" charset="0"/>
                <a:cs typeface="Times New Roman" panose="02020603050405020304" pitchFamily="18" charset="0"/>
              </a:rPr>
              <a:t>持久战：持续时间较长的战争。是在一方较强大并企图速战速决的条件下，另一方采取逐步削弱敌人、最后战胜敌人的战略方针而形成的。拉锯战：双方反复地争夺同一地点，夺而复失，失而复得，战线拉得特别长，对峙时间特别长，消耗也特别多，你来我往，不相上下，就像拉锯一样。结合</a:t>
            </a:r>
            <a:r>
              <a:rPr lang="en-US" altLang="zh-CN" sz="2600" kern="100">
                <a:solidFill>
                  <a:srgbClr val="000000"/>
                </a:solidFill>
                <a:latin typeface="宋体" panose="02010600030101010101" pitchFamily="2" charset="-122"/>
                <a:cs typeface="Times New Roman" panose="02020603050405020304" pitchFamily="18" charset="0"/>
              </a:rPr>
              <a:t>“</a:t>
            </a:r>
            <a:r>
              <a:rPr lang="zh-CN" altLang="zh-CN" sz="2600" kern="100">
                <a:solidFill>
                  <a:srgbClr val="000000"/>
                </a:solidFill>
                <a:latin typeface="Times New Roman" pitchFamily="18" charset="0"/>
                <a:cs typeface="Times New Roman" panose="02020603050405020304" pitchFamily="18" charset="0"/>
              </a:rPr>
              <a:t>考生们都经历了一段很长时间的超负荷学习</a:t>
            </a:r>
            <a:r>
              <a:rPr lang="en-US" altLang="zh-CN" sz="2600" kern="100">
                <a:solidFill>
                  <a:srgbClr val="000000"/>
                </a:solidFill>
                <a:latin typeface="宋体" panose="02010600030101010101" pitchFamily="2" charset="-122"/>
                <a:cs typeface="Times New Roman" panose="02020603050405020304" pitchFamily="18" charset="0"/>
              </a:rPr>
              <a:t>”</a:t>
            </a:r>
            <a:r>
              <a:rPr lang="zh-CN" altLang="zh-CN" sz="2600" kern="100">
                <a:solidFill>
                  <a:srgbClr val="000000"/>
                </a:solidFill>
                <a:latin typeface="Times New Roman" pitchFamily="18" charset="0"/>
                <a:cs typeface="Times New Roman" panose="02020603050405020304" pitchFamily="18" charset="0"/>
              </a:rPr>
              <a:t>分析，应选</a:t>
            </a:r>
            <a:r>
              <a:rPr lang="en-US" altLang="zh-CN" sz="2600" kern="100">
                <a:solidFill>
                  <a:srgbClr val="000000"/>
                </a:solidFill>
                <a:latin typeface="宋体" panose="02010600030101010101" pitchFamily="2" charset="-122"/>
                <a:cs typeface="Times New Roman" panose="02020603050405020304" pitchFamily="18" charset="0"/>
              </a:rPr>
              <a:t>“</a:t>
            </a:r>
            <a:r>
              <a:rPr lang="zh-CN" altLang="zh-CN" sz="2600" kern="100">
                <a:solidFill>
                  <a:srgbClr val="000000"/>
                </a:solidFill>
                <a:latin typeface="Times New Roman" pitchFamily="18" charset="0"/>
                <a:cs typeface="Times New Roman" panose="02020603050405020304" pitchFamily="18" charset="0"/>
              </a:rPr>
              <a:t>持久战</a:t>
            </a:r>
            <a:r>
              <a:rPr lang="en-US" altLang="zh-CN" sz="2600" kern="100">
                <a:solidFill>
                  <a:srgbClr val="000000"/>
                </a:solidFill>
                <a:latin typeface="宋体" panose="02010600030101010101" pitchFamily="2" charset="-122"/>
                <a:cs typeface="Times New Roman" panose="02020603050405020304" pitchFamily="18" charset="0"/>
              </a:rPr>
              <a:t>”</a:t>
            </a:r>
            <a:r>
              <a:rPr lang="zh-CN" altLang="zh-CN" sz="2600" kern="100">
                <a:solidFill>
                  <a:srgbClr val="000000"/>
                </a:solidFill>
                <a:latin typeface="Times New Roman" pitchFamily="18" charset="0"/>
                <a:cs typeface="Times New Roman" panose="02020603050405020304" pitchFamily="18" charset="0"/>
              </a:rPr>
              <a:t>。放任：听其自然，不加约束或干涉</a:t>
            </a:r>
            <a:r>
              <a:rPr lang="zh-CN" altLang="zh-CN" sz="2600" kern="100" smtClean="0">
                <a:solidFill>
                  <a:srgbClr val="000000"/>
                </a:solidFill>
                <a:latin typeface="Times New Roman" pitchFamily="18" charset="0"/>
                <a:cs typeface="Times New Roman" panose="02020603050405020304" pitchFamily="18" charset="0"/>
              </a:rPr>
              <a:t>。纵容</a:t>
            </a:r>
            <a:r>
              <a:rPr lang="zh-CN" altLang="zh-CN" sz="2600" kern="100">
                <a:solidFill>
                  <a:srgbClr val="000000"/>
                </a:solidFill>
                <a:latin typeface="Times New Roman" pitchFamily="18" charset="0"/>
                <a:cs typeface="Times New Roman" panose="02020603050405020304" pitchFamily="18" charset="0"/>
              </a:rPr>
              <a:t>：对错误行为不加制止，任其发展。结合</a:t>
            </a:r>
            <a:r>
              <a:rPr lang="en-US" altLang="zh-CN" sz="2600" kern="100">
                <a:solidFill>
                  <a:srgbClr val="000000"/>
                </a:solidFill>
                <a:latin typeface="宋体" panose="02010600030101010101" pitchFamily="2" charset="-122"/>
                <a:cs typeface="Times New Roman" panose="02020603050405020304" pitchFamily="18" charset="0"/>
              </a:rPr>
              <a:t>“</a:t>
            </a:r>
            <a:r>
              <a:rPr lang="zh-CN" altLang="zh-CN" sz="2600" kern="100">
                <a:solidFill>
                  <a:srgbClr val="000000"/>
                </a:solidFill>
                <a:latin typeface="Times New Roman" pitchFamily="18" charset="0"/>
                <a:cs typeface="Times New Roman" panose="02020603050405020304" pitchFamily="18" charset="0"/>
              </a:rPr>
              <a:t>家长</a:t>
            </a:r>
            <a:r>
              <a:rPr lang="en-US" altLang="zh-CN" sz="2600" kern="100">
                <a:solidFill>
                  <a:srgbClr val="000000"/>
                </a:solidFill>
                <a:latin typeface="宋体" panose="02010600030101010101" pitchFamily="2" charset="-122"/>
                <a:cs typeface="Times New Roman" panose="02020603050405020304" pitchFamily="18" charset="0"/>
              </a:rPr>
              <a:t>”“</a:t>
            </a:r>
            <a:r>
              <a:rPr lang="zh-CN" altLang="zh-CN" sz="2600" kern="100">
                <a:solidFill>
                  <a:srgbClr val="000000"/>
                </a:solidFill>
                <a:latin typeface="Times New Roman" pitchFamily="18" charset="0"/>
                <a:cs typeface="Times New Roman" panose="02020603050405020304" pitchFamily="18" charset="0"/>
              </a:rPr>
              <a:t>孩子</a:t>
            </a:r>
            <a:r>
              <a:rPr lang="en-US" altLang="zh-CN" sz="2600" kern="100">
                <a:solidFill>
                  <a:srgbClr val="000000"/>
                </a:solidFill>
                <a:latin typeface="宋体" panose="02010600030101010101" pitchFamily="2" charset="-122"/>
                <a:cs typeface="Times New Roman" panose="02020603050405020304" pitchFamily="18" charset="0"/>
              </a:rPr>
              <a:t>”“</a:t>
            </a:r>
            <a:r>
              <a:rPr lang="zh-CN" altLang="zh-CN" sz="2600" kern="100">
                <a:solidFill>
                  <a:srgbClr val="000000"/>
                </a:solidFill>
                <a:latin typeface="Times New Roman" pitchFamily="18" charset="0"/>
                <a:cs typeface="Times New Roman" panose="02020603050405020304" pitchFamily="18" charset="0"/>
              </a:rPr>
              <a:t>不能因为考试结束</a:t>
            </a:r>
            <a:r>
              <a:rPr lang="en-US" altLang="zh-CN" sz="2600" kern="100">
                <a:solidFill>
                  <a:srgbClr val="000000"/>
                </a:solidFill>
                <a:latin typeface="宋体" panose="02010600030101010101" pitchFamily="2" charset="-122"/>
                <a:cs typeface="Times New Roman" panose="02020603050405020304" pitchFamily="18" charset="0"/>
              </a:rPr>
              <a:t>”</a:t>
            </a:r>
            <a:r>
              <a:rPr lang="zh-CN" altLang="zh-CN" sz="2600" kern="100">
                <a:solidFill>
                  <a:srgbClr val="000000"/>
                </a:solidFill>
                <a:latin typeface="Times New Roman" pitchFamily="18" charset="0"/>
                <a:cs typeface="Times New Roman" panose="02020603050405020304" pitchFamily="18" charset="0"/>
              </a:rPr>
              <a:t>分析，应该是指不加约束，应选</a:t>
            </a:r>
            <a:r>
              <a:rPr lang="en-US" altLang="zh-CN" sz="2600" kern="100">
                <a:solidFill>
                  <a:srgbClr val="000000"/>
                </a:solidFill>
                <a:latin typeface="宋体" panose="02010600030101010101" pitchFamily="2" charset="-122"/>
                <a:cs typeface="Times New Roman" panose="02020603050405020304" pitchFamily="18" charset="0"/>
              </a:rPr>
              <a:t>“</a:t>
            </a:r>
            <a:r>
              <a:rPr lang="zh-CN" altLang="zh-CN" sz="2600" kern="100">
                <a:solidFill>
                  <a:srgbClr val="000000"/>
                </a:solidFill>
                <a:latin typeface="Times New Roman" pitchFamily="18" charset="0"/>
                <a:cs typeface="Times New Roman" panose="02020603050405020304" pitchFamily="18" charset="0"/>
              </a:rPr>
              <a:t>放任</a:t>
            </a:r>
            <a:r>
              <a:rPr lang="en-US" altLang="zh-CN" sz="2600" kern="100">
                <a:solidFill>
                  <a:srgbClr val="000000"/>
                </a:solidFill>
                <a:latin typeface="宋体" panose="02010600030101010101" pitchFamily="2" charset="-122"/>
                <a:cs typeface="Times New Roman" panose="02020603050405020304" pitchFamily="18" charset="0"/>
              </a:rPr>
              <a:t>”</a:t>
            </a:r>
            <a:r>
              <a:rPr lang="zh-CN" altLang="zh-CN" sz="2600" kern="100" smtClean="0">
                <a:solidFill>
                  <a:srgbClr val="000000"/>
                </a:solidFill>
                <a:latin typeface="Times New Roman" pitchFamily="18" charset="0"/>
                <a:cs typeface="Times New Roman" panose="02020603050405020304" pitchFamily="18" charset="0"/>
              </a:rPr>
              <a:t>。焦虑</a:t>
            </a:r>
            <a:r>
              <a:rPr lang="zh-CN" altLang="zh-CN" sz="2600" kern="100">
                <a:solidFill>
                  <a:srgbClr val="000000"/>
                </a:solidFill>
                <a:latin typeface="Times New Roman" pitchFamily="18" charset="0"/>
                <a:cs typeface="Times New Roman" panose="02020603050405020304" pitchFamily="18" charset="0"/>
              </a:rPr>
              <a:t>：焦急忧虑。焦躁：着急而烦躁。结合下文</a:t>
            </a:r>
            <a:r>
              <a:rPr lang="en-US" altLang="zh-CN" sz="2600" kern="100">
                <a:solidFill>
                  <a:srgbClr val="000000"/>
                </a:solidFill>
                <a:latin typeface="宋体" panose="02010600030101010101" pitchFamily="2" charset="-122"/>
                <a:cs typeface="Times New Roman" panose="02020603050405020304" pitchFamily="18" charset="0"/>
              </a:rPr>
              <a:t>“</a:t>
            </a:r>
            <a:r>
              <a:rPr lang="zh-CN" altLang="zh-CN" sz="2600" kern="100">
                <a:solidFill>
                  <a:srgbClr val="000000"/>
                </a:solidFill>
                <a:latin typeface="Times New Roman" pitchFamily="18" charset="0"/>
                <a:cs typeface="Times New Roman" panose="02020603050405020304" pitchFamily="18" charset="0"/>
              </a:rPr>
              <a:t>过分担心</a:t>
            </a:r>
            <a:r>
              <a:rPr lang="en-US" altLang="zh-CN" sz="2600" kern="100">
                <a:solidFill>
                  <a:srgbClr val="000000"/>
                </a:solidFill>
                <a:latin typeface="宋体" panose="02010600030101010101" pitchFamily="2" charset="-122"/>
                <a:cs typeface="Times New Roman" panose="02020603050405020304" pitchFamily="18" charset="0"/>
              </a:rPr>
              <a:t>”“</a:t>
            </a:r>
            <a:r>
              <a:rPr lang="zh-CN" altLang="zh-CN" sz="2600" kern="100">
                <a:solidFill>
                  <a:srgbClr val="000000"/>
                </a:solidFill>
                <a:latin typeface="Times New Roman" pitchFamily="18" charset="0"/>
                <a:cs typeface="Times New Roman" panose="02020603050405020304" pitchFamily="18" charset="0"/>
              </a:rPr>
              <a:t>认定自己考试不理想</a:t>
            </a:r>
            <a:r>
              <a:rPr lang="en-US" altLang="zh-CN" sz="2600" kern="100">
                <a:solidFill>
                  <a:srgbClr val="000000"/>
                </a:solidFill>
                <a:latin typeface="宋体" panose="02010600030101010101" pitchFamily="2" charset="-122"/>
                <a:cs typeface="Times New Roman" panose="02020603050405020304" pitchFamily="18" charset="0"/>
              </a:rPr>
              <a:t>”</a:t>
            </a:r>
            <a:r>
              <a:rPr lang="zh-CN" altLang="zh-CN" sz="2600" kern="100">
                <a:solidFill>
                  <a:srgbClr val="000000"/>
                </a:solidFill>
                <a:latin typeface="Times New Roman" pitchFamily="18" charset="0"/>
                <a:cs typeface="Times New Roman" panose="02020603050405020304" pitchFamily="18" charset="0"/>
              </a:rPr>
              <a:t>等语意，应选</a:t>
            </a:r>
            <a:r>
              <a:rPr lang="en-US" altLang="zh-CN" sz="2600" kern="100">
                <a:solidFill>
                  <a:srgbClr val="000000"/>
                </a:solidFill>
                <a:latin typeface="宋体" panose="02010600030101010101" pitchFamily="2" charset="-122"/>
                <a:cs typeface="Times New Roman" panose="02020603050405020304" pitchFamily="18" charset="0"/>
              </a:rPr>
              <a:t>“</a:t>
            </a:r>
            <a:r>
              <a:rPr lang="zh-CN" altLang="zh-CN" sz="2600" kern="100">
                <a:solidFill>
                  <a:srgbClr val="000000"/>
                </a:solidFill>
                <a:latin typeface="Times New Roman" pitchFamily="18" charset="0"/>
                <a:cs typeface="Times New Roman" panose="02020603050405020304" pitchFamily="18" charset="0"/>
              </a:rPr>
              <a:t>焦虑</a:t>
            </a:r>
            <a:r>
              <a:rPr lang="en-US" altLang="zh-CN" sz="2600" kern="100">
                <a:solidFill>
                  <a:srgbClr val="000000"/>
                </a:solidFill>
                <a:latin typeface="宋体" panose="02010600030101010101" pitchFamily="2" charset="-122"/>
                <a:cs typeface="Times New Roman" panose="02020603050405020304" pitchFamily="18" charset="0"/>
              </a:rPr>
              <a:t>”</a:t>
            </a:r>
            <a:r>
              <a:rPr lang="zh-CN" altLang="zh-CN" sz="2600" kern="100">
                <a:solidFill>
                  <a:srgbClr val="000000"/>
                </a:solidFill>
                <a:latin typeface="Times New Roman" pitchFamily="18" charset="0"/>
                <a:cs typeface="Times New Roman" panose="02020603050405020304" pitchFamily="18" charset="0"/>
              </a:rPr>
              <a:t>。</a:t>
            </a:r>
            <a:endParaRPr lang="zh-CN" altLang="zh-CN" sz="1050" kern="100">
              <a:latin typeface="宋体" panose="02010600030101010101" pitchFamily="2" charset="-122"/>
              <a:cs typeface="Courier New" panose="02070309020205020404" pitchFamily="49" charset="0"/>
            </a:endParaRPr>
          </a:p>
        </p:txBody>
      </p:sp>
    </p:spTree>
  </p:cSld>
  <p:clrMapOvr>
    <a:masterClrMapping/>
  </p:clrMapOvr>
  <mc:AlternateContent>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3" presetClass="entr" presetSubtype="10" fill="hold"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75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p:nvPr/>
        </p:nvSpPr>
        <p:spPr>
          <a:xfrm>
            <a:off x="406574" y="45418"/>
            <a:ext cx="11377264" cy="6799169"/>
          </a:xfrm>
          <a:prstGeom prst="rect">
            <a:avLst/>
          </a:prstGeom>
        </p:spPr>
        <p:txBody>
          <a:bodyPr wrap="square">
            <a:spAutoFit/>
          </a:bodyPr>
          <a:lstStyle/>
          <a:p>
            <a:pPr algn="just">
              <a:lnSpc>
                <a:spcPct val="130000"/>
              </a:lnSpc>
              <a:spcAft>
                <a:spcPct val="0"/>
              </a:spcAft>
            </a:pPr>
            <a:r>
              <a:rPr lang="zh-CN" altLang="zh-CN" sz="2600" b="1" kern="100">
                <a:solidFill>
                  <a:srgbClr val="0000FF"/>
                </a:solidFill>
                <a:latin typeface="Times New Roman" pitchFamily="18" charset="0"/>
                <a:ea typeface="微软雅黑" panose="020b0503020204020204" charset="-122"/>
                <a:cs typeface="Times New Roman" panose="02020603050405020304" pitchFamily="18" charset="0"/>
              </a:rPr>
              <a:t>边练边悟</a:t>
            </a:r>
            <a:r>
              <a:rPr lang="en-US" altLang="zh-CN" sz="2600" b="1" kern="100">
                <a:solidFill>
                  <a:srgbClr val="0000FF"/>
                </a:solidFill>
                <a:latin typeface="微软雅黑" panose="020b0503020204020204" charset="-122"/>
                <a:cs typeface="Times New Roman" panose="02020603050405020304" pitchFamily="18" charset="0"/>
              </a:rPr>
              <a:t>6</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　阅读下面的文字，完成后面题目。</a:t>
            </a:r>
            <a:endParaRPr lang="zh-CN" altLang="zh-CN" sz="1050" kern="100">
              <a:latin typeface="宋体" panose="02010600030101010101" pitchFamily="2" charset="-122"/>
              <a:cs typeface="Courier New" panose="02070309020205020404" pitchFamily="49" charset="0"/>
            </a:endParaRPr>
          </a:p>
          <a:p>
            <a:pPr indent="660400" algn="just">
              <a:lnSpc>
                <a:spcPct val="130000"/>
              </a:lnSpc>
              <a:spcAft>
                <a:spcPct val="0"/>
              </a:spcAft>
            </a:pPr>
            <a:r>
              <a:rPr lang="zh-CN" altLang="zh-CN" sz="2600" kern="100">
                <a:solidFill>
                  <a:srgbClr val="000000"/>
                </a:solidFill>
                <a:latin typeface="Times New Roman" pitchFamily="18" charset="0"/>
                <a:ea typeface="楷体_GB2312" panose="02010609030101010101" pitchFamily="49" charset="-122"/>
                <a:cs typeface="Times New Roman" panose="02020603050405020304" pitchFamily="18" charset="0"/>
              </a:rPr>
              <a:t>知识或者说科学的确切性决定了人们在社会生产和生活的实践中，可以反反复复地运用，从而去获得相对确切的</a:t>
            </a:r>
            <a:r>
              <a:rPr lang="en-US" altLang="zh-CN" sz="2600" kern="100">
                <a:solidFill>
                  <a:srgbClr val="000000"/>
                </a:solidFill>
                <a:latin typeface="Times New Roman" pitchFamily="18" charset="0"/>
                <a:ea typeface="楷体_GB2312" panose="02010609030101010101" pitchFamily="49" charset="-122"/>
                <a:cs typeface="Courier New" panose="02070309020205020404" pitchFamily="49" charset="0"/>
              </a:rPr>
              <a:t>________</a:t>
            </a:r>
            <a:r>
              <a:rPr lang="zh-CN" altLang="zh-CN" sz="2600" kern="100">
                <a:solidFill>
                  <a:srgbClr val="000000"/>
                </a:solidFill>
                <a:latin typeface="Times New Roman" pitchFamily="18" charset="0"/>
                <a:ea typeface="楷体_GB2312" panose="02010609030101010101" pitchFamily="49" charset="-122"/>
                <a:cs typeface="Times New Roman" panose="02020603050405020304" pitchFamily="18" charset="0"/>
              </a:rPr>
              <a:t>效果。运用知识的人越多，知识的地位就越牢固，由此形成了一种人类共有的意识形态：知识是有用的，经得起检验，因而值得相信，值得崇拜，更值得追求。事实上，知识的</a:t>
            </a:r>
            <a:r>
              <a:rPr lang="en-US" altLang="zh-CN" sz="2600" kern="10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a:solidFill>
                  <a:srgbClr val="000000"/>
                </a:solidFill>
                <a:latin typeface="Times New Roman" pitchFamily="18" charset="0"/>
                <a:ea typeface="楷体_GB2312" panose="02010609030101010101" pitchFamily="49" charset="-122"/>
                <a:cs typeface="Times New Roman" panose="02020603050405020304" pitchFamily="18" charset="0"/>
              </a:rPr>
              <a:t>确切性</a:t>
            </a:r>
            <a:r>
              <a:rPr lang="en-US" altLang="zh-CN" sz="2600" kern="10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a:solidFill>
                  <a:srgbClr val="000000"/>
                </a:solidFill>
                <a:latin typeface="Times New Roman" pitchFamily="18" charset="0"/>
                <a:ea typeface="楷体_GB2312" panose="02010609030101010101" pitchFamily="49" charset="-122"/>
                <a:cs typeface="Times New Roman" panose="02020603050405020304" pitchFamily="18" charset="0"/>
              </a:rPr>
              <a:t>本身，就已经包含了</a:t>
            </a:r>
            <a:r>
              <a:rPr lang="en-US" altLang="zh-CN" sz="2600" kern="10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a:solidFill>
                  <a:srgbClr val="000000"/>
                </a:solidFill>
                <a:latin typeface="Times New Roman" pitchFamily="18" charset="0"/>
                <a:ea typeface="楷体_GB2312" panose="02010609030101010101" pitchFamily="49" charset="-122"/>
                <a:cs typeface="Times New Roman" panose="02020603050405020304" pitchFamily="18" charset="0"/>
              </a:rPr>
              <a:t>可以相信</a:t>
            </a:r>
            <a:r>
              <a:rPr lang="en-US" altLang="zh-CN" sz="2600" kern="10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a:solidFill>
                  <a:srgbClr val="000000"/>
                </a:solidFill>
                <a:latin typeface="Times New Roman" pitchFamily="18" charset="0"/>
                <a:ea typeface="楷体_GB2312" panose="02010609030101010101" pitchFamily="49" charset="-122"/>
                <a:cs typeface="Times New Roman" panose="02020603050405020304" pitchFamily="18" charset="0"/>
              </a:rPr>
              <a:t>或</a:t>
            </a:r>
            <a:r>
              <a:rPr lang="en-US" altLang="zh-CN" sz="2600" kern="10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a:solidFill>
                  <a:srgbClr val="000000"/>
                </a:solidFill>
                <a:latin typeface="Times New Roman" pitchFamily="18" charset="0"/>
                <a:ea typeface="楷体_GB2312" panose="02010609030101010101" pitchFamily="49" charset="-122"/>
                <a:cs typeface="Times New Roman" panose="02020603050405020304" pitchFamily="18" charset="0"/>
              </a:rPr>
              <a:t>无可</a:t>
            </a:r>
            <a:r>
              <a:rPr lang="en-US" altLang="zh-CN" sz="2600" kern="100">
                <a:solidFill>
                  <a:srgbClr val="000000"/>
                </a:solidFill>
                <a:latin typeface="Times New Roman" pitchFamily="18" charset="0"/>
                <a:ea typeface="楷体_GB2312" panose="02010609030101010101" pitchFamily="49" charset="-122"/>
                <a:cs typeface="Courier New" panose="02070309020205020404" pitchFamily="49" charset="0"/>
              </a:rPr>
              <a:t>________</a:t>
            </a:r>
            <a:r>
              <a:rPr lang="en-US" altLang="zh-CN" sz="2600" kern="10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a:solidFill>
                  <a:srgbClr val="000000"/>
                </a:solidFill>
                <a:latin typeface="Times New Roman" pitchFamily="18" charset="0"/>
                <a:ea typeface="楷体_GB2312" panose="02010609030101010101" pitchFamily="49" charset="-122"/>
                <a:cs typeface="Times New Roman" panose="02020603050405020304" pitchFamily="18" charset="0"/>
              </a:rPr>
              <a:t>的内在因素。他们清楚地知道，与</a:t>
            </a:r>
            <a:r>
              <a:rPr lang="en-US" altLang="zh-CN" sz="2600" kern="10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a:solidFill>
                  <a:srgbClr val="000000"/>
                </a:solidFill>
                <a:latin typeface="Times New Roman" pitchFamily="18" charset="0"/>
                <a:ea typeface="楷体_GB2312" panose="02010609030101010101" pitchFamily="49" charset="-122"/>
                <a:cs typeface="Times New Roman" panose="02020603050405020304" pitchFamily="18" charset="0"/>
              </a:rPr>
              <a:t>确切性</a:t>
            </a:r>
            <a:r>
              <a:rPr lang="en-US" altLang="zh-CN" sz="2600" kern="10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a:solidFill>
                  <a:srgbClr val="000000"/>
                </a:solidFill>
                <a:latin typeface="Times New Roman" pitchFamily="18" charset="0"/>
                <a:ea typeface="楷体_GB2312" panose="02010609030101010101" pitchFamily="49" charset="-122"/>
                <a:cs typeface="Times New Roman" panose="02020603050405020304" pitchFamily="18" charset="0"/>
              </a:rPr>
              <a:t>为敌，是不可能胜利的，也是很</a:t>
            </a:r>
            <a:r>
              <a:rPr lang="en-US" altLang="zh-CN" sz="2600" kern="100">
                <a:solidFill>
                  <a:srgbClr val="000000"/>
                </a:solidFill>
                <a:latin typeface="Times New Roman" pitchFamily="18" charset="0"/>
                <a:ea typeface="楷体_GB2312" panose="02010609030101010101" pitchFamily="49" charset="-122"/>
                <a:cs typeface="Courier New" panose="02070309020205020404" pitchFamily="49" charset="0"/>
              </a:rPr>
              <a:t>________</a:t>
            </a:r>
            <a:r>
              <a:rPr lang="zh-CN" altLang="zh-CN" sz="2600" kern="100">
                <a:solidFill>
                  <a:srgbClr val="000000"/>
                </a:solidFill>
                <a:latin typeface="Times New Roman" pitchFamily="18" charset="0"/>
                <a:ea typeface="楷体_GB2312" panose="02010609030101010101" pitchFamily="49" charset="-122"/>
                <a:cs typeface="Times New Roman" panose="02020603050405020304" pitchFamily="18" charset="0"/>
              </a:rPr>
              <a:t>的。</a:t>
            </a:r>
            <a:endParaRPr lang="zh-CN" altLang="zh-CN" sz="1050" kern="100">
              <a:latin typeface="宋体" panose="02010600030101010101" pitchFamily="2" charset="-122"/>
              <a:cs typeface="Courier New" panose="02070309020205020404" pitchFamily="49" charset="0"/>
            </a:endParaRPr>
          </a:p>
          <a:p>
            <a:pPr lvl="0" algn="just">
              <a:lnSpc>
                <a:spcPct val="130000"/>
              </a:lnSpc>
            </a:pPr>
            <a:r>
              <a:rPr lang="en-US" altLang="zh-CN" sz="2600" kern="100" smtClean="0">
                <a:solidFill>
                  <a:srgbClr val="000000"/>
                </a:solidFill>
                <a:latin typeface="Times New Roman" pitchFamily="18" charset="0"/>
                <a:ea typeface="楷体_GB2312" panose="02010609030101010101" pitchFamily="49" charset="-122"/>
                <a:cs typeface="Times New Roman" panose="02020603050405020304" pitchFamily="18" charset="0"/>
              </a:rPr>
              <a:t>        </a:t>
            </a:r>
            <a:r>
              <a:rPr lang="zh-CN" altLang="zh-CN" sz="2600" kern="100" smtClean="0">
                <a:solidFill>
                  <a:srgbClr val="000000"/>
                </a:solidFill>
                <a:latin typeface="Times New Roman" pitchFamily="18" charset="0"/>
                <a:ea typeface="楷体_GB2312" panose="02010609030101010101" pitchFamily="49" charset="-122"/>
                <a:cs typeface="Times New Roman" panose="02020603050405020304" pitchFamily="18" charset="0"/>
              </a:rPr>
              <a:t>神学的产生和发展，有其自然和社会历史的复杂原因。它以人类无法证实也无法证伪的精神活动，构造了一个超然的思想体系，</a:t>
            </a:r>
            <a:r>
              <a:rPr lang="en-US" altLang="zh-CN" sz="2600" kern="100" smtClean="0">
                <a:solidFill>
                  <a:srgbClr val="000000"/>
                </a:solidFill>
                <a:latin typeface="Times New Roman" pitchFamily="18" charset="0"/>
                <a:ea typeface="楷体_GB2312" panose="02010609030101010101" pitchFamily="49" charset="-122"/>
                <a:cs typeface="Courier New" panose="02070309020205020404" pitchFamily="49" charset="0"/>
              </a:rPr>
              <a:t>________</a:t>
            </a:r>
            <a:r>
              <a:rPr lang="zh-CN" altLang="zh-CN" sz="2600" kern="100" smtClean="0">
                <a:solidFill>
                  <a:srgbClr val="000000"/>
                </a:solidFill>
                <a:latin typeface="Times New Roman" pitchFamily="18" charset="0"/>
                <a:ea typeface="楷体_GB2312" panose="02010609030101010101" pitchFamily="49" charset="-122"/>
                <a:cs typeface="Times New Roman" panose="02020603050405020304" pitchFamily="18" charset="0"/>
              </a:rPr>
              <a:t>出了一个极致完美的理想世界和超现实的终极善者，譬如上帝。</a:t>
            </a:r>
            <a:endParaRPr lang="en-US" altLang="zh-CN" sz="2600" kern="100" smtClean="0">
              <a:solidFill>
                <a:srgbClr val="000000"/>
              </a:solidFill>
              <a:latin typeface="Times New Roman" pitchFamily="18" charset="0"/>
              <a:ea typeface="楷体_GB2312" panose="02010609030101010101" pitchFamily="49" charset="-122"/>
              <a:cs typeface="Times New Roman" panose="02020603050405020304" pitchFamily="18" charset="0"/>
            </a:endParaRPr>
          </a:p>
          <a:p>
            <a:pPr lvl="0" algn="just">
              <a:lnSpc>
                <a:spcPct val="130000"/>
              </a:lnSpc>
            </a:pPr>
            <a:r>
              <a:rPr lang="zh-CN" altLang="zh-CN" sz="2600" kern="100" smtClean="0">
                <a:solidFill>
                  <a:srgbClr val="000000"/>
                </a:solidFill>
                <a:latin typeface="Times New Roman" pitchFamily="18" charset="0"/>
                <a:ea typeface="微软雅黑" panose="020b0503020204020204" charset="-122"/>
                <a:cs typeface="Times New Roman" panose="02020603050405020304" pitchFamily="18" charset="0"/>
              </a:rPr>
              <a:t>依次</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填入文中横线上的词语，全都恰当的一项是</a:t>
            </a:r>
            <a:endParaRPr lang="zh-CN" altLang="zh-CN" sz="1050" kern="100">
              <a:solidFill>
                <a:prstClr val="black"/>
              </a:solidFill>
              <a:latin typeface="宋体" panose="02010600030101010101" pitchFamily="2" charset="-122"/>
              <a:cs typeface="Courier New" panose="02070309020205020404" pitchFamily="49" charset="0"/>
            </a:endParaRPr>
          </a:p>
          <a:p>
            <a:pPr lvl="0" algn="just">
              <a:lnSpc>
                <a:spcPct val="130000"/>
              </a:lnSpc>
            </a:pPr>
            <a:r>
              <a:rPr lang="en-US" altLang="zh-CN" sz="2600" kern="100">
                <a:solidFill>
                  <a:srgbClr val="000000"/>
                </a:solidFill>
                <a:latin typeface="Times New Roman" pitchFamily="18" charset="0"/>
                <a:ea typeface="微软雅黑" panose="020b0503020204020204" charset="-122"/>
                <a:cs typeface="Courier New" panose="02070309020205020404" pitchFamily="49" charset="0"/>
              </a:rPr>
              <a:t>A.</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预设</a:t>
            </a:r>
            <a:r>
              <a:rPr lang="en-US" altLang="zh-CN" sz="2600" kern="100">
                <a:solidFill>
                  <a:srgbClr val="000000"/>
                </a:solidFill>
                <a:latin typeface="Times New Roman" pitchFamily="18" charset="0"/>
                <a:ea typeface="微软雅黑" panose="020b0503020204020204" charset="-122"/>
                <a:cs typeface="Courier New" panose="02070309020205020404" pitchFamily="49" charset="0"/>
              </a:rPr>
              <a:t>  </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质疑</a:t>
            </a:r>
            <a:r>
              <a:rPr lang="en-US" altLang="zh-CN" sz="2600" kern="100">
                <a:solidFill>
                  <a:srgbClr val="000000"/>
                </a:solidFill>
                <a:latin typeface="Times New Roman" pitchFamily="18" charset="0"/>
                <a:ea typeface="微软雅黑" panose="020b0503020204020204" charset="-122"/>
                <a:cs typeface="Times New Roman" panose="02020603050405020304" pitchFamily="18" charset="0"/>
              </a:rPr>
              <a:t>  </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荒唐</a:t>
            </a:r>
            <a:r>
              <a:rPr lang="en-US" altLang="zh-CN" sz="2600" kern="100">
                <a:solidFill>
                  <a:srgbClr val="000000"/>
                </a:solidFill>
                <a:latin typeface="Times New Roman" pitchFamily="18" charset="0"/>
                <a:ea typeface="微软雅黑" panose="020b0503020204020204" charset="-122"/>
                <a:cs typeface="Times New Roman" panose="02020603050405020304" pitchFamily="18" charset="0"/>
              </a:rPr>
              <a:t>  </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推演</a:t>
            </a:r>
            <a:r>
              <a:rPr lang="en-US" altLang="zh-CN" sz="2600" kern="100">
                <a:solidFill>
                  <a:srgbClr val="000000"/>
                </a:solidFill>
                <a:latin typeface="Times New Roman" pitchFamily="18" charset="0"/>
                <a:ea typeface="微软雅黑" panose="020b0503020204020204" charset="-122"/>
                <a:cs typeface="Times New Roman" panose="02020603050405020304" pitchFamily="18" charset="0"/>
              </a:rPr>
              <a:t>		</a:t>
            </a:r>
            <a:r>
              <a:rPr lang="en-US" altLang="zh-CN" sz="2600" kern="100">
                <a:solidFill>
                  <a:srgbClr val="000000"/>
                </a:solidFill>
                <a:latin typeface="Times New Roman" pitchFamily="18" charset="0"/>
                <a:ea typeface="微软雅黑" panose="020b0503020204020204" charset="-122"/>
                <a:cs typeface="Courier New" panose="02070309020205020404" pitchFamily="49" charset="0"/>
              </a:rPr>
              <a:t>B.</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预期</a:t>
            </a:r>
            <a:r>
              <a:rPr lang="en-US" altLang="zh-CN" sz="2600" kern="100">
                <a:solidFill>
                  <a:srgbClr val="000000"/>
                </a:solidFill>
                <a:latin typeface="Times New Roman" pitchFamily="18" charset="0"/>
                <a:ea typeface="微软雅黑" panose="020b0503020204020204" charset="-122"/>
                <a:cs typeface="Courier New" panose="02070309020205020404" pitchFamily="49" charset="0"/>
              </a:rPr>
              <a:t>  </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置疑</a:t>
            </a:r>
            <a:r>
              <a:rPr lang="en-US" altLang="zh-CN" sz="2600" kern="100">
                <a:solidFill>
                  <a:srgbClr val="000000"/>
                </a:solidFill>
                <a:latin typeface="Times New Roman" pitchFamily="18" charset="0"/>
                <a:ea typeface="微软雅黑" panose="020b0503020204020204" charset="-122"/>
                <a:cs typeface="Courier New" panose="02070309020205020404" pitchFamily="49" charset="0"/>
              </a:rPr>
              <a:t>  </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荒唐</a:t>
            </a:r>
            <a:r>
              <a:rPr lang="en-US" altLang="zh-CN" sz="2600" kern="100">
                <a:solidFill>
                  <a:srgbClr val="000000"/>
                </a:solidFill>
                <a:latin typeface="Times New Roman" pitchFamily="18" charset="0"/>
                <a:ea typeface="微软雅黑" panose="020b0503020204020204" charset="-122"/>
                <a:cs typeface="Courier New" panose="02070309020205020404" pitchFamily="49" charset="0"/>
              </a:rPr>
              <a:t>  </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推演</a:t>
            </a:r>
            <a:endParaRPr lang="zh-CN" altLang="zh-CN" sz="1050" kern="100">
              <a:solidFill>
                <a:prstClr val="black"/>
              </a:solidFill>
              <a:latin typeface="宋体" panose="02010600030101010101" pitchFamily="2" charset="-122"/>
              <a:cs typeface="Courier New" panose="02070309020205020404" pitchFamily="49" charset="0"/>
            </a:endParaRPr>
          </a:p>
          <a:p>
            <a:pPr lvl="0" algn="just">
              <a:lnSpc>
                <a:spcPct val="130000"/>
              </a:lnSpc>
            </a:pPr>
            <a:r>
              <a:rPr lang="en-US" altLang="zh-CN" sz="2600" kern="100">
                <a:solidFill>
                  <a:srgbClr val="000000"/>
                </a:solidFill>
                <a:latin typeface="Times New Roman" pitchFamily="18" charset="0"/>
                <a:ea typeface="微软雅黑" panose="020b0503020204020204" charset="-122"/>
                <a:cs typeface="Courier New" panose="02070309020205020404" pitchFamily="49" charset="0"/>
              </a:rPr>
              <a:t>C.</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预期</a:t>
            </a:r>
            <a:r>
              <a:rPr lang="en-US" altLang="zh-CN" sz="2600" kern="100">
                <a:solidFill>
                  <a:srgbClr val="000000"/>
                </a:solidFill>
                <a:latin typeface="Times New Roman" pitchFamily="18" charset="0"/>
                <a:ea typeface="微软雅黑" panose="020b0503020204020204" charset="-122"/>
                <a:cs typeface="Courier New" panose="02070309020205020404" pitchFamily="49" charset="0"/>
              </a:rPr>
              <a:t>  </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质疑</a:t>
            </a:r>
            <a:r>
              <a:rPr lang="en-US" altLang="zh-CN" sz="2600" kern="100">
                <a:solidFill>
                  <a:srgbClr val="000000"/>
                </a:solidFill>
                <a:latin typeface="Times New Roman" pitchFamily="18" charset="0"/>
                <a:ea typeface="微软雅黑" panose="020b0503020204020204" charset="-122"/>
                <a:cs typeface="Courier New" panose="02070309020205020404" pitchFamily="49" charset="0"/>
              </a:rPr>
              <a:t>  </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荒诞</a:t>
            </a:r>
            <a:r>
              <a:rPr lang="en-US" altLang="zh-CN" sz="2600" kern="100">
                <a:solidFill>
                  <a:srgbClr val="000000"/>
                </a:solidFill>
                <a:latin typeface="Times New Roman" pitchFamily="18" charset="0"/>
                <a:ea typeface="微软雅黑" panose="020b0503020204020204" charset="-122"/>
                <a:cs typeface="Courier New" panose="02070309020205020404" pitchFamily="49" charset="0"/>
              </a:rPr>
              <a:t>  </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推算</a:t>
            </a:r>
            <a:r>
              <a:rPr lang="en-US" altLang="zh-CN" sz="2600" kern="100">
                <a:solidFill>
                  <a:srgbClr val="000000"/>
                </a:solidFill>
                <a:latin typeface="Times New Roman" pitchFamily="18" charset="0"/>
                <a:ea typeface="微软雅黑" panose="020b0503020204020204" charset="-122"/>
                <a:cs typeface="Times New Roman" panose="02020603050405020304" pitchFamily="18" charset="0"/>
              </a:rPr>
              <a:t>		</a:t>
            </a:r>
            <a:r>
              <a:rPr lang="en-US" altLang="zh-CN" sz="2600" kern="100">
                <a:solidFill>
                  <a:srgbClr val="000000"/>
                </a:solidFill>
                <a:latin typeface="Times New Roman" pitchFamily="18" charset="0"/>
                <a:ea typeface="微软雅黑" panose="020b0503020204020204" charset="-122"/>
                <a:cs typeface="Courier New" panose="02070309020205020404" pitchFamily="49" charset="0"/>
              </a:rPr>
              <a:t>D.</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预设</a:t>
            </a:r>
            <a:r>
              <a:rPr lang="en-US" altLang="zh-CN" sz="2600" kern="100">
                <a:solidFill>
                  <a:srgbClr val="000000"/>
                </a:solidFill>
                <a:latin typeface="Times New Roman" pitchFamily="18" charset="0"/>
                <a:ea typeface="微软雅黑" panose="020b0503020204020204" charset="-122"/>
                <a:cs typeface="Courier New" panose="02070309020205020404" pitchFamily="49" charset="0"/>
              </a:rPr>
              <a:t>  </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置疑</a:t>
            </a:r>
            <a:r>
              <a:rPr lang="en-US" altLang="zh-CN" sz="2600" kern="100">
                <a:solidFill>
                  <a:srgbClr val="000000"/>
                </a:solidFill>
                <a:latin typeface="Times New Roman" pitchFamily="18" charset="0"/>
                <a:ea typeface="微软雅黑" panose="020b0503020204020204" charset="-122"/>
                <a:cs typeface="Courier New" panose="02070309020205020404" pitchFamily="49" charset="0"/>
              </a:rPr>
              <a:t>  </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荒诞</a:t>
            </a:r>
            <a:r>
              <a:rPr lang="en-US" altLang="zh-CN" sz="2600" kern="100">
                <a:solidFill>
                  <a:srgbClr val="000000"/>
                </a:solidFill>
                <a:latin typeface="Times New Roman" pitchFamily="18" charset="0"/>
                <a:ea typeface="微软雅黑" panose="020b0503020204020204" charset="-122"/>
                <a:cs typeface="Courier New" panose="02070309020205020404" pitchFamily="49" charset="0"/>
              </a:rPr>
              <a:t>  </a:t>
            </a:r>
            <a:r>
              <a:rPr lang="zh-CN" altLang="zh-CN" sz="2600" kern="100" smtClean="0">
                <a:solidFill>
                  <a:srgbClr val="000000"/>
                </a:solidFill>
                <a:latin typeface="Times New Roman" pitchFamily="18" charset="0"/>
                <a:ea typeface="微软雅黑" panose="020b0503020204020204" charset="-122"/>
                <a:cs typeface="Times New Roman" panose="02020603050405020304" pitchFamily="18" charset="0"/>
              </a:rPr>
              <a:t>推算</a:t>
            </a:r>
            <a:endParaRPr lang="zh-CN" altLang="zh-CN" sz="1050" kern="100">
              <a:solidFill>
                <a:prstClr val="black"/>
              </a:solidFill>
              <a:latin typeface="宋体" panose="02010600030101010101" pitchFamily="2" charset="-122"/>
              <a:cs typeface="Courier New" panose="02070309020205020404" pitchFamily="49" charset="0"/>
            </a:endParaRPr>
          </a:p>
        </p:txBody>
      </p:sp>
      <p:sp>
        <p:nvSpPr>
          <p:cNvPr id="4" name="矩形 3"/>
          <p:cNvSpPr/>
          <p:nvPr/>
        </p:nvSpPr>
        <p:spPr>
          <a:xfrm>
            <a:off x="4844943" y="5607452"/>
            <a:ext cx="736099" cy="754053"/>
          </a:xfrm>
          <a:prstGeom prst="rect">
            <a:avLst/>
          </a:prstGeom>
        </p:spPr>
        <p:txBody>
          <a:bodyPr wrap="none">
            <a:spAutoFit/>
          </a:bodyPr>
          <a:lstStyle/>
          <a:p>
            <a:pPr lvl="0"/>
            <a:r>
              <a:rPr lang="zh-CN" altLang="en-US" sz="4300" b="1">
                <a:solidFill>
                  <a:srgbClr val="C00000"/>
                </a:solidFill>
                <a:latin typeface="华文细黑" panose="02010600040101010101" pitchFamily="2" charset="-122"/>
                <a:ea typeface="华文细黑" panose="02010600040101010101" pitchFamily="2" charset="-122"/>
              </a:rPr>
              <a:t>√</a:t>
            </a:r>
          </a:p>
        </p:txBody>
      </p:sp>
    </p:spTree>
  </p:cSld>
  <p:clrMapOvr>
    <a:masterClrMapping/>
  </p:clrMapOvr>
  <mc:AlternateContent>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矩形 3"/>
          <p:cNvSpPr/>
          <p:nvPr/>
        </p:nvSpPr>
        <p:spPr>
          <a:xfrm>
            <a:off x="406574" y="337906"/>
            <a:ext cx="11377264" cy="5219955"/>
          </a:xfrm>
          <a:prstGeom prst="rect">
            <a:avLst/>
          </a:prstGeom>
        </p:spPr>
        <p:txBody>
          <a:bodyPr wrap="square">
            <a:spAutoFit/>
          </a:bodyPr>
          <a:lstStyle/>
          <a:p>
            <a:pPr algn="just">
              <a:lnSpc>
                <a:spcPct val="130000"/>
              </a:lnSpc>
              <a:spcAft>
                <a:spcPct val="0"/>
              </a:spcAft>
            </a:pPr>
            <a:r>
              <a:rPr lang="zh-CN" altLang="zh-CN" sz="2600" b="1" kern="100">
                <a:solidFill>
                  <a:srgbClr val="0000FF"/>
                </a:solidFill>
                <a:latin typeface="Times New Roman" pitchFamily="18" charset="0"/>
                <a:ea typeface="微软雅黑" panose="020b0503020204020204" charset="-122"/>
                <a:cs typeface="Times New Roman" panose="02020603050405020304" pitchFamily="18" charset="0"/>
              </a:rPr>
              <a:t>解析</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　</a:t>
            </a:r>
            <a:r>
              <a:rPr lang="zh-CN" altLang="zh-CN" sz="2600" kern="100">
                <a:solidFill>
                  <a:srgbClr val="000000"/>
                </a:solidFill>
                <a:latin typeface="Times New Roman" pitchFamily="18" charset="0"/>
                <a:cs typeface="Times New Roman" panose="02020603050405020304" pitchFamily="18" charset="0"/>
              </a:rPr>
              <a:t>预设：预先设置，指的是说话者在说出某个话语或句子时所做的假设，即说话者为保证句子或语段的合适性而必须满足的前提。预期：预先期待，是对未来情况的估计。根据语境</a:t>
            </a:r>
            <a:r>
              <a:rPr lang="en-US" altLang="zh-CN" sz="2600" kern="100">
                <a:solidFill>
                  <a:srgbClr val="000000"/>
                </a:solidFill>
                <a:latin typeface="宋体" panose="02010600030101010101" pitchFamily="2" charset="-122"/>
                <a:cs typeface="Times New Roman" panose="02020603050405020304" pitchFamily="18" charset="0"/>
              </a:rPr>
              <a:t>“</a:t>
            </a:r>
            <a:r>
              <a:rPr lang="zh-CN" altLang="zh-CN" sz="2600" kern="100">
                <a:solidFill>
                  <a:srgbClr val="000000"/>
                </a:solidFill>
                <a:latin typeface="Times New Roman" pitchFamily="18" charset="0"/>
                <a:cs typeface="Times New Roman" panose="02020603050405020304" pitchFamily="18" charset="0"/>
              </a:rPr>
              <a:t>去获得相对确切的</a:t>
            </a:r>
            <a:r>
              <a:rPr lang="en-US" altLang="zh-CN" sz="2600" kern="100">
                <a:solidFill>
                  <a:srgbClr val="000000"/>
                </a:solidFill>
                <a:latin typeface="Times New Roman" pitchFamily="18" charset="0"/>
                <a:cs typeface="Courier New" panose="02070309020205020404" pitchFamily="49" charset="0"/>
              </a:rPr>
              <a:t>________</a:t>
            </a:r>
            <a:r>
              <a:rPr lang="zh-CN" altLang="zh-CN" sz="2600" kern="100">
                <a:solidFill>
                  <a:srgbClr val="000000"/>
                </a:solidFill>
                <a:latin typeface="Times New Roman" pitchFamily="18" charset="0"/>
                <a:cs typeface="Times New Roman" panose="02020603050405020304" pitchFamily="18" charset="0"/>
              </a:rPr>
              <a:t>效果</a:t>
            </a:r>
            <a:r>
              <a:rPr lang="en-US" altLang="zh-CN" sz="2600" kern="100">
                <a:solidFill>
                  <a:srgbClr val="000000"/>
                </a:solidFill>
                <a:latin typeface="宋体" panose="02010600030101010101" pitchFamily="2" charset="-122"/>
                <a:cs typeface="Times New Roman" panose="02020603050405020304" pitchFamily="18" charset="0"/>
              </a:rPr>
              <a:t>”</a:t>
            </a:r>
            <a:r>
              <a:rPr lang="zh-CN" altLang="zh-CN" sz="2600" kern="100">
                <a:solidFill>
                  <a:srgbClr val="000000"/>
                </a:solidFill>
                <a:latin typeface="Times New Roman" pitchFamily="18" charset="0"/>
                <a:cs typeface="Times New Roman" panose="02020603050405020304" pitchFamily="18" charset="0"/>
              </a:rPr>
              <a:t>，应选与之对应的</a:t>
            </a:r>
            <a:r>
              <a:rPr lang="en-US" altLang="zh-CN" sz="2600" kern="100">
                <a:solidFill>
                  <a:srgbClr val="000000"/>
                </a:solidFill>
                <a:latin typeface="宋体" panose="02010600030101010101" pitchFamily="2" charset="-122"/>
                <a:cs typeface="Times New Roman" panose="02020603050405020304" pitchFamily="18" charset="0"/>
              </a:rPr>
              <a:t>“</a:t>
            </a:r>
            <a:r>
              <a:rPr lang="zh-CN" altLang="zh-CN" sz="2600" kern="100">
                <a:solidFill>
                  <a:srgbClr val="000000"/>
                </a:solidFill>
                <a:latin typeface="Times New Roman" pitchFamily="18" charset="0"/>
                <a:cs typeface="Times New Roman" panose="02020603050405020304" pitchFamily="18" charset="0"/>
              </a:rPr>
              <a:t>预期</a:t>
            </a:r>
            <a:r>
              <a:rPr lang="en-US" altLang="zh-CN" sz="2600" kern="100">
                <a:solidFill>
                  <a:srgbClr val="000000"/>
                </a:solidFill>
                <a:latin typeface="宋体" panose="02010600030101010101" pitchFamily="2" charset="-122"/>
                <a:cs typeface="Times New Roman" panose="02020603050405020304" pitchFamily="18" charset="0"/>
              </a:rPr>
              <a:t>”</a:t>
            </a:r>
            <a:r>
              <a:rPr lang="zh-CN" altLang="zh-CN" sz="2600" kern="100" smtClean="0">
                <a:solidFill>
                  <a:srgbClr val="000000"/>
                </a:solidFill>
                <a:latin typeface="Times New Roman" pitchFamily="18" charset="0"/>
                <a:cs typeface="Times New Roman" panose="02020603050405020304" pitchFamily="18" charset="0"/>
              </a:rPr>
              <a:t>。质疑</a:t>
            </a:r>
            <a:r>
              <a:rPr lang="zh-CN" altLang="zh-CN" sz="2600" kern="100">
                <a:solidFill>
                  <a:srgbClr val="000000"/>
                </a:solidFill>
                <a:latin typeface="Times New Roman" pitchFamily="18" charset="0"/>
                <a:cs typeface="Times New Roman" panose="02020603050405020304" pitchFamily="18" charset="0"/>
              </a:rPr>
              <a:t>：提出疑问。有</a:t>
            </a:r>
            <a:r>
              <a:rPr lang="en-US" altLang="zh-CN" sz="2600" kern="100">
                <a:solidFill>
                  <a:srgbClr val="000000"/>
                </a:solidFill>
                <a:latin typeface="宋体" panose="02010600030101010101" pitchFamily="2" charset="-122"/>
                <a:cs typeface="Times New Roman" panose="02020603050405020304" pitchFamily="18" charset="0"/>
              </a:rPr>
              <a:t>“</a:t>
            </a:r>
            <a:r>
              <a:rPr lang="zh-CN" altLang="zh-CN" sz="2600" kern="100">
                <a:solidFill>
                  <a:srgbClr val="000000"/>
                </a:solidFill>
                <a:latin typeface="Times New Roman" pitchFamily="18" charset="0"/>
                <a:cs typeface="Times New Roman" panose="02020603050405020304" pitchFamily="18" charset="0"/>
              </a:rPr>
              <a:t>质问</a:t>
            </a:r>
            <a:r>
              <a:rPr lang="en-US" altLang="zh-CN" sz="2600" kern="100">
                <a:solidFill>
                  <a:srgbClr val="000000"/>
                </a:solidFill>
                <a:latin typeface="宋体" panose="02010600030101010101" pitchFamily="2" charset="-122"/>
                <a:cs typeface="Times New Roman" panose="02020603050405020304" pitchFamily="18" charset="0"/>
              </a:rPr>
              <a:t>”</a:t>
            </a:r>
            <a:r>
              <a:rPr lang="zh-CN" altLang="zh-CN" sz="2600" kern="100">
                <a:solidFill>
                  <a:srgbClr val="000000"/>
                </a:solidFill>
                <a:latin typeface="Times New Roman" pitchFamily="18" charset="0"/>
                <a:cs typeface="Times New Roman" panose="02020603050405020304" pitchFamily="18" charset="0"/>
              </a:rPr>
              <a:t>意，不能与</a:t>
            </a:r>
            <a:r>
              <a:rPr lang="en-US" altLang="zh-CN" sz="2600" kern="100">
                <a:solidFill>
                  <a:srgbClr val="000000"/>
                </a:solidFill>
                <a:latin typeface="宋体" panose="02010600030101010101" pitchFamily="2" charset="-122"/>
                <a:cs typeface="Times New Roman" panose="02020603050405020304" pitchFamily="18" charset="0"/>
              </a:rPr>
              <a:t>“</a:t>
            </a:r>
            <a:r>
              <a:rPr lang="zh-CN" altLang="zh-CN" sz="2600" kern="100">
                <a:solidFill>
                  <a:srgbClr val="000000"/>
                </a:solidFill>
                <a:latin typeface="Times New Roman" pitchFamily="18" charset="0"/>
                <a:cs typeface="Times New Roman" panose="02020603050405020304" pitchFamily="18" charset="0"/>
              </a:rPr>
              <a:t>无可</a:t>
            </a:r>
            <a:r>
              <a:rPr lang="en-US" altLang="zh-CN" sz="2600" kern="100">
                <a:solidFill>
                  <a:srgbClr val="000000"/>
                </a:solidFill>
                <a:latin typeface="宋体" panose="02010600030101010101" pitchFamily="2" charset="-122"/>
                <a:cs typeface="Times New Roman" panose="02020603050405020304" pitchFamily="18" charset="0"/>
              </a:rPr>
              <a:t>”</a:t>
            </a:r>
            <a:r>
              <a:rPr lang="zh-CN" altLang="zh-CN" sz="2600" kern="100">
                <a:solidFill>
                  <a:srgbClr val="000000"/>
                </a:solidFill>
                <a:latin typeface="Times New Roman" pitchFamily="18" charset="0"/>
                <a:cs typeface="Times New Roman" panose="02020603050405020304" pitchFamily="18" charset="0"/>
              </a:rPr>
              <a:t>等搭配。置疑：怀疑</a:t>
            </a:r>
            <a:r>
              <a:rPr lang="en-US" altLang="zh-CN" sz="2600" kern="100">
                <a:solidFill>
                  <a:srgbClr val="000000"/>
                </a:solidFill>
                <a:latin typeface="Times New Roman" pitchFamily="18" charset="0"/>
                <a:cs typeface="Courier New" panose="02070309020205020404" pitchFamily="49" charset="0"/>
              </a:rPr>
              <a:t>(</a:t>
            </a:r>
            <a:r>
              <a:rPr lang="zh-CN" altLang="zh-CN" sz="2600" kern="100">
                <a:solidFill>
                  <a:srgbClr val="000000"/>
                </a:solidFill>
                <a:latin typeface="Times New Roman" pitchFamily="18" charset="0"/>
                <a:cs typeface="Times New Roman" panose="02020603050405020304" pitchFamily="18" charset="0"/>
              </a:rPr>
              <a:t>多用于否定式</a:t>
            </a:r>
            <a:r>
              <a:rPr lang="en-US" altLang="zh-CN" sz="2600" kern="100">
                <a:solidFill>
                  <a:srgbClr val="000000"/>
                </a:solidFill>
                <a:latin typeface="Times New Roman" pitchFamily="18" charset="0"/>
                <a:cs typeface="Courier New" panose="02070309020205020404" pitchFamily="49" charset="0"/>
              </a:rPr>
              <a:t>)</a:t>
            </a:r>
            <a:r>
              <a:rPr lang="zh-CN" altLang="zh-CN" sz="2600" kern="100">
                <a:solidFill>
                  <a:srgbClr val="000000"/>
                </a:solidFill>
                <a:latin typeface="Times New Roman" pitchFamily="18" charset="0"/>
                <a:cs typeface="Times New Roman" panose="02020603050405020304" pitchFamily="18" charset="0"/>
              </a:rPr>
              <a:t>。能与</a:t>
            </a:r>
            <a:r>
              <a:rPr lang="en-US" altLang="zh-CN" sz="2600" kern="100">
                <a:solidFill>
                  <a:srgbClr val="000000"/>
                </a:solidFill>
                <a:latin typeface="宋体" panose="02010600030101010101" pitchFamily="2" charset="-122"/>
                <a:cs typeface="Times New Roman" panose="02020603050405020304" pitchFamily="18" charset="0"/>
              </a:rPr>
              <a:t>“</a:t>
            </a:r>
            <a:r>
              <a:rPr lang="zh-CN" altLang="zh-CN" sz="2600" kern="100">
                <a:solidFill>
                  <a:srgbClr val="000000"/>
                </a:solidFill>
                <a:latin typeface="Times New Roman" pitchFamily="18" charset="0"/>
                <a:cs typeface="Times New Roman" panose="02020603050405020304" pitchFamily="18" charset="0"/>
              </a:rPr>
              <a:t>无可</a:t>
            </a:r>
            <a:r>
              <a:rPr lang="en-US" altLang="zh-CN" sz="2600" kern="100">
                <a:solidFill>
                  <a:srgbClr val="000000"/>
                </a:solidFill>
                <a:latin typeface="宋体" panose="02010600030101010101" pitchFamily="2" charset="-122"/>
                <a:cs typeface="Times New Roman" panose="02020603050405020304" pitchFamily="18" charset="0"/>
              </a:rPr>
              <a:t>”</a:t>
            </a:r>
            <a:r>
              <a:rPr lang="zh-CN" altLang="zh-CN" sz="2600" kern="100">
                <a:solidFill>
                  <a:srgbClr val="000000"/>
                </a:solidFill>
                <a:latin typeface="Times New Roman" pitchFamily="18" charset="0"/>
                <a:cs typeface="Times New Roman" panose="02020603050405020304" pitchFamily="18" charset="0"/>
              </a:rPr>
              <a:t>搭配，应选</a:t>
            </a:r>
            <a:r>
              <a:rPr lang="en-US" altLang="zh-CN" sz="2600" kern="100">
                <a:solidFill>
                  <a:srgbClr val="000000"/>
                </a:solidFill>
                <a:latin typeface="宋体" panose="02010600030101010101" pitchFamily="2" charset="-122"/>
                <a:cs typeface="Times New Roman" panose="02020603050405020304" pitchFamily="18" charset="0"/>
              </a:rPr>
              <a:t>“</a:t>
            </a:r>
            <a:r>
              <a:rPr lang="zh-CN" altLang="zh-CN" sz="2600" kern="100">
                <a:solidFill>
                  <a:srgbClr val="000000"/>
                </a:solidFill>
                <a:latin typeface="Times New Roman" pitchFamily="18" charset="0"/>
                <a:cs typeface="Times New Roman" panose="02020603050405020304" pitchFamily="18" charset="0"/>
              </a:rPr>
              <a:t>置疑</a:t>
            </a:r>
            <a:r>
              <a:rPr lang="en-US" altLang="zh-CN" sz="2600" kern="100">
                <a:solidFill>
                  <a:srgbClr val="000000"/>
                </a:solidFill>
                <a:latin typeface="宋体" panose="02010600030101010101" pitchFamily="2" charset="-122"/>
                <a:cs typeface="Times New Roman" panose="02020603050405020304" pitchFamily="18" charset="0"/>
              </a:rPr>
              <a:t>”</a:t>
            </a:r>
            <a:r>
              <a:rPr lang="zh-CN" altLang="zh-CN" sz="2600" kern="100" smtClean="0">
                <a:solidFill>
                  <a:srgbClr val="000000"/>
                </a:solidFill>
                <a:latin typeface="Times New Roman" pitchFamily="18" charset="0"/>
                <a:cs typeface="Times New Roman" panose="02020603050405020304" pitchFamily="18" charset="0"/>
              </a:rPr>
              <a:t>。荒唐</a:t>
            </a:r>
            <a:r>
              <a:rPr lang="zh-CN" altLang="zh-CN" sz="2600" kern="100">
                <a:solidFill>
                  <a:srgbClr val="000000"/>
                </a:solidFill>
                <a:latin typeface="Times New Roman" pitchFamily="18" charset="0"/>
                <a:cs typeface="Times New Roman" panose="02020603050405020304" pitchFamily="18" charset="0"/>
              </a:rPr>
              <a:t>：</a:t>
            </a:r>
            <a:r>
              <a:rPr lang="en-US" altLang="zh-CN" sz="2600" kern="100">
                <a:solidFill>
                  <a:srgbClr val="000000"/>
                </a:solidFill>
                <a:latin typeface="Times New Roman" pitchFamily="18" charset="0"/>
                <a:cs typeface="Courier New" panose="02070309020205020404" pitchFamily="49" charset="0"/>
              </a:rPr>
              <a:t>(</a:t>
            </a:r>
            <a:r>
              <a:rPr lang="zh-CN" altLang="zh-CN" sz="2600" kern="100">
                <a:solidFill>
                  <a:srgbClr val="000000"/>
                </a:solidFill>
                <a:latin typeface="Times New Roman" pitchFamily="18" charset="0"/>
                <a:cs typeface="Times New Roman" panose="02020603050405020304" pitchFamily="18" charset="0"/>
              </a:rPr>
              <a:t>思想、言行</a:t>
            </a:r>
            <a:r>
              <a:rPr lang="en-US" altLang="zh-CN" sz="2600" kern="100">
                <a:solidFill>
                  <a:srgbClr val="000000"/>
                </a:solidFill>
                <a:latin typeface="Times New Roman" pitchFamily="18" charset="0"/>
                <a:cs typeface="Courier New" panose="02070309020205020404" pitchFamily="49" charset="0"/>
              </a:rPr>
              <a:t>)</a:t>
            </a:r>
            <a:r>
              <a:rPr lang="zh-CN" altLang="zh-CN" sz="2600" kern="100">
                <a:solidFill>
                  <a:srgbClr val="000000"/>
                </a:solidFill>
                <a:latin typeface="Times New Roman" pitchFamily="18" charset="0"/>
                <a:cs typeface="Times New Roman" panose="02020603050405020304" pitchFamily="18" charset="0"/>
              </a:rPr>
              <a:t>错误到使人觉得奇怪的程度，也指</a:t>
            </a:r>
            <a:r>
              <a:rPr lang="en-US" altLang="zh-CN" sz="2600" kern="100">
                <a:solidFill>
                  <a:srgbClr val="000000"/>
                </a:solidFill>
                <a:latin typeface="Times New Roman" pitchFamily="18" charset="0"/>
                <a:cs typeface="Courier New" panose="02070309020205020404" pitchFamily="49" charset="0"/>
              </a:rPr>
              <a:t>(</a:t>
            </a:r>
            <a:r>
              <a:rPr lang="zh-CN" altLang="zh-CN" sz="2600" kern="100">
                <a:solidFill>
                  <a:srgbClr val="000000"/>
                </a:solidFill>
                <a:latin typeface="Times New Roman" pitchFamily="18" charset="0"/>
                <a:cs typeface="Times New Roman" panose="02020603050405020304" pitchFamily="18" charset="0"/>
              </a:rPr>
              <a:t>行为</a:t>
            </a:r>
            <a:r>
              <a:rPr lang="en-US" altLang="zh-CN" sz="2600" kern="100">
                <a:solidFill>
                  <a:srgbClr val="000000"/>
                </a:solidFill>
                <a:latin typeface="Times New Roman" pitchFamily="18" charset="0"/>
                <a:cs typeface="Courier New" panose="02070309020205020404" pitchFamily="49" charset="0"/>
              </a:rPr>
              <a:t>)</a:t>
            </a:r>
            <a:r>
              <a:rPr lang="zh-CN" altLang="zh-CN" sz="2600" kern="100">
                <a:solidFill>
                  <a:srgbClr val="000000"/>
                </a:solidFill>
                <a:latin typeface="Times New Roman" pitchFamily="18" charset="0"/>
                <a:cs typeface="Times New Roman" panose="02020603050405020304" pitchFamily="18" charset="0"/>
              </a:rPr>
              <a:t>放荡，没有节制。多用于形容人的思想、行为。荒诞：极不真实，极不近情理。多侧重在虚妄、不真实，令人难以置信，多用于形容故事情节等。根据语境，此处修饰的是人的行为，应选</a:t>
            </a:r>
            <a:r>
              <a:rPr lang="en-US" altLang="zh-CN" sz="2600" kern="100">
                <a:solidFill>
                  <a:srgbClr val="000000"/>
                </a:solidFill>
                <a:latin typeface="宋体" panose="02010600030101010101" pitchFamily="2" charset="-122"/>
                <a:cs typeface="Times New Roman" panose="02020603050405020304" pitchFamily="18" charset="0"/>
              </a:rPr>
              <a:t>“</a:t>
            </a:r>
            <a:r>
              <a:rPr lang="zh-CN" altLang="zh-CN" sz="2600" kern="100">
                <a:solidFill>
                  <a:srgbClr val="000000"/>
                </a:solidFill>
                <a:latin typeface="Times New Roman" pitchFamily="18" charset="0"/>
                <a:cs typeface="Times New Roman" panose="02020603050405020304" pitchFamily="18" charset="0"/>
              </a:rPr>
              <a:t>荒唐</a:t>
            </a:r>
            <a:r>
              <a:rPr lang="en-US" altLang="zh-CN" sz="2600" kern="100">
                <a:solidFill>
                  <a:srgbClr val="000000"/>
                </a:solidFill>
                <a:latin typeface="宋体" panose="02010600030101010101" pitchFamily="2" charset="-122"/>
                <a:cs typeface="Times New Roman" panose="02020603050405020304" pitchFamily="18" charset="0"/>
              </a:rPr>
              <a:t>”</a:t>
            </a:r>
            <a:r>
              <a:rPr lang="zh-CN" altLang="zh-CN" sz="2600" kern="100" smtClean="0">
                <a:solidFill>
                  <a:srgbClr val="000000"/>
                </a:solidFill>
                <a:latin typeface="Times New Roman" pitchFamily="18" charset="0"/>
                <a:cs typeface="Times New Roman" panose="02020603050405020304" pitchFamily="18" charset="0"/>
              </a:rPr>
              <a:t>。推演</a:t>
            </a:r>
            <a:r>
              <a:rPr lang="zh-CN" altLang="zh-CN" sz="2600" kern="100">
                <a:solidFill>
                  <a:srgbClr val="000000"/>
                </a:solidFill>
                <a:latin typeface="Times New Roman" pitchFamily="18" charset="0"/>
                <a:cs typeface="Times New Roman" panose="02020603050405020304" pitchFamily="18" charset="0"/>
              </a:rPr>
              <a:t>：推断演绎。推算：根据已有的数据计算出有关的数值。与后文的</a:t>
            </a:r>
            <a:r>
              <a:rPr lang="en-US" altLang="zh-CN" sz="2600" kern="100">
                <a:solidFill>
                  <a:srgbClr val="000000"/>
                </a:solidFill>
                <a:latin typeface="宋体" panose="02010600030101010101" pitchFamily="2" charset="-122"/>
                <a:cs typeface="Times New Roman" panose="02020603050405020304" pitchFamily="18" charset="0"/>
              </a:rPr>
              <a:t>“</a:t>
            </a:r>
            <a:r>
              <a:rPr lang="zh-CN" altLang="zh-CN" sz="2600" kern="100">
                <a:solidFill>
                  <a:srgbClr val="000000"/>
                </a:solidFill>
                <a:latin typeface="Times New Roman" pitchFamily="18" charset="0"/>
                <a:cs typeface="Times New Roman" panose="02020603050405020304" pitchFamily="18" charset="0"/>
              </a:rPr>
              <a:t>理想世界</a:t>
            </a:r>
            <a:r>
              <a:rPr lang="en-US" altLang="zh-CN" sz="2600" kern="100">
                <a:solidFill>
                  <a:srgbClr val="000000"/>
                </a:solidFill>
                <a:latin typeface="宋体" panose="02010600030101010101" pitchFamily="2" charset="-122"/>
                <a:cs typeface="Times New Roman" panose="02020603050405020304" pitchFamily="18" charset="0"/>
              </a:rPr>
              <a:t>”</a:t>
            </a:r>
            <a:r>
              <a:rPr lang="zh-CN" altLang="zh-CN" sz="2600" kern="100">
                <a:solidFill>
                  <a:srgbClr val="000000"/>
                </a:solidFill>
                <a:latin typeface="Times New Roman" pitchFamily="18" charset="0"/>
                <a:cs typeface="Times New Roman" panose="02020603050405020304" pitchFamily="18" charset="0"/>
              </a:rPr>
              <a:t>等搭配，应选</a:t>
            </a:r>
            <a:r>
              <a:rPr lang="en-US" altLang="zh-CN" sz="2600" kern="100">
                <a:solidFill>
                  <a:srgbClr val="000000"/>
                </a:solidFill>
                <a:latin typeface="宋体" panose="02010600030101010101" pitchFamily="2" charset="-122"/>
                <a:cs typeface="Times New Roman" panose="02020603050405020304" pitchFamily="18" charset="0"/>
              </a:rPr>
              <a:t>“</a:t>
            </a:r>
            <a:r>
              <a:rPr lang="zh-CN" altLang="zh-CN" sz="2600" kern="100">
                <a:solidFill>
                  <a:srgbClr val="000000"/>
                </a:solidFill>
                <a:latin typeface="Times New Roman" pitchFamily="18" charset="0"/>
                <a:cs typeface="Times New Roman" panose="02020603050405020304" pitchFamily="18" charset="0"/>
              </a:rPr>
              <a:t>推演</a:t>
            </a:r>
            <a:r>
              <a:rPr lang="en-US" altLang="zh-CN" sz="2600" kern="100">
                <a:solidFill>
                  <a:srgbClr val="000000"/>
                </a:solidFill>
                <a:latin typeface="宋体" panose="02010600030101010101" pitchFamily="2" charset="-122"/>
                <a:cs typeface="Times New Roman" panose="02020603050405020304" pitchFamily="18" charset="0"/>
              </a:rPr>
              <a:t>”</a:t>
            </a:r>
            <a:r>
              <a:rPr lang="zh-CN" altLang="zh-CN" sz="2600" kern="100">
                <a:solidFill>
                  <a:srgbClr val="000000"/>
                </a:solidFill>
                <a:latin typeface="Times New Roman" pitchFamily="18" charset="0"/>
                <a:cs typeface="Times New Roman" panose="02020603050405020304" pitchFamily="18" charset="0"/>
              </a:rPr>
              <a:t>。</a:t>
            </a:r>
            <a:endParaRPr lang="zh-CN" altLang="zh-CN" sz="1050" kern="100">
              <a:latin typeface="宋体" panose="02010600030101010101" pitchFamily="2" charset="-122"/>
              <a:cs typeface="Courier New" panose="02070309020205020404" pitchFamily="49" charset="0"/>
            </a:endParaRPr>
          </a:p>
        </p:txBody>
      </p:sp>
    </p:spTree>
  </p:cSld>
  <p:clrMapOvr>
    <a:masterClrMapping/>
  </p:clrMapOvr>
  <mc:AlternateContent>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3" presetClass="entr" presetSubtype="10" fill="hold"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75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p:nvPr/>
        </p:nvSpPr>
        <p:spPr>
          <a:xfrm>
            <a:off x="434429" y="1328782"/>
            <a:ext cx="11349409" cy="2893100"/>
          </a:xfrm>
          <a:prstGeom prst="rect">
            <a:avLst/>
          </a:prstGeom>
        </p:spPr>
        <p:txBody>
          <a:bodyPr wrap="square">
            <a:spAutoFit/>
          </a:bodyPr>
          <a:lstStyle/>
          <a:p>
            <a:pPr indent="660400" algn="just">
              <a:spcAft>
                <a:spcPct val="0"/>
              </a:spcAft>
            </a:pPr>
            <a:r>
              <a:rPr lang="zh-CN" altLang="zh-CN" sz="2600" b="1" kern="100">
                <a:solidFill>
                  <a:srgbClr val="0000FF"/>
                </a:solidFill>
                <a:latin typeface="Times New Roman" pitchFamily="18" charset="0"/>
                <a:ea typeface="微软雅黑" panose="020b0503020204020204" charset="-122"/>
              </a:rPr>
              <a:t>二、正确使用虚词</a:t>
            </a:r>
            <a:endParaRPr lang="zh-CN" altLang="zh-CN" sz="1050" kern="100">
              <a:latin typeface="Times New Roman" panose="02020603050405020304" pitchFamily="18" charset="0"/>
            </a:endParaRPr>
          </a:p>
          <a:p>
            <a:pPr indent="660400" algn="just">
              <a:lnSpc>
                <a:spcPct val="150000"/>
              </a:lnSpc>
              <a:spcAft>
                <a:spcPct val="0"/>
              </a:spcAft>
            </a:pP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虚词是指汉语中不能单独成句，意义比较抽象，但有帮助造句作用的词，包括副词、介词、连词、助词、叹词、拟声词六类。</a:t>
            </a:r>
            <a:endParaRPr lang="zh-CN" altLang="zh-CN" sz="1050" kern="100">
              <a:latin typeface="宋体" panose="02010600030101010101" pitchFamily="2" charset="-122"/>
              <a:cs typeface="Courier New" panose="02070309020205020404" pitchFamily="49" charset="0"/>
            </a:endParaRPr>
          </a:p>
          <a:p>
            <a:pPr indent="660400" algn="just">
              <a:lnSpc>
                <a:spcPct val="150000"/>
              </a:lnSpc>
              <a:spcAft>
                <a:spcPct val="0"/>
              </a:spcAft>
            </a:pP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虚词的考查主要</a:t>
            </a:r>
            <a:r>
              <a:rPr lang="zh-CN" altLang="zh-CN" sz="2600" kern="100" smtClean="0">
                <a:solidFill>
                  <a:srgbClr val="000000"/>
                </a:solidFill>
                <a:latin typeface="Times New Roman" pitchFamily="18" charset="0"/>
                <a:ea typeface="微软雅黑" panose="020b0503020204020204" charset="-122"/>
                <a:cs typeface="Times New Roman" panose="02020603050405020304" pitchFamily="18" charset="0"/>
              </a:rPr>
              <a:t>涉及</a:t>
            </a:r>
            <a:r>
              <a:rPr lang="zh-CN" altLang="en-US" sz="2600" kern="100">
                <a:solidFill>
                  <a:srgbClr val="000000"/>
                </a:solidFill>
                <a:latin typeface="Times New Roman" pitchFamily="18" charset="0"/>
                <a:ea typeface="微软雅黑" panose="020b0503020204020204" charset="-122"/>
                <a:cs typeface="Times New Roman" panose="02020603050405020304" pitchFamily="18" charset="0"/>
              </a:rPr>
              <a:t>连</a:t>
            </a:r>
            <a:r>
              <a:rPr lang="zh-CN" altLang="zh-CN" sz="2600" kern="100" smtClean="0">
                <a:solidFill>
                  <a:srgbClr val="000000"/>
                </a:solidFill>
                <a:latin typeface="Times New Roman" pitchFamily="18" charset="0"/>
                <a:ea typeface="微软雅黑" panose="020b0503020204020204" charset="-122"/>
                <a:cs typeface="Times New Roman" panose="02020603050405020304" pitchFamily="18" charset="0"/>
              </a:rPr>
              <a:t>词</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、介词和副词在动态语境中使用情况的辨析，偶尔也涉及助词的使用。</a:t>
            </a:r>
            <a:r>
              <a:rPr lang="en-US" altLang="zh-CN" sz="2600" kern="100">
                <a:solidFill>
                  <a:srgbClr val="000000"/>
                </a:solidFill>
                <a:latin typeface="Times New Roman" pitchFamily="18" charset="0"/>
                <a:ea typeface="微软雅黑" panose="020b0503020204020204" charset="-122"/>
                <a:cs typeface="Courier New" panose="02070309020205020404" pitchFamily="49" charset="0"/>
              </a:rPr>
              <a:t>     </a:t>
            </a:r>
            <a:endParaRPr lang="zh-CN" altLang="zh-CN" sz="1050" kern="100">
              <a:latin typeface="宋体" panose="02010600030101010101" pitchFamily="2" charset="-122"/>
              <a:cs typeface="Courier New" panose="02070309020205020404" pitchFamily="49" charset="0"/>
            </a:endParaRPr>
          </a:p>
        </p:txBody>
      </p:sp>
    </p:spTree>
  </p:cSld>
  <p:clrMapOvr>
    <a:masterClrMapping/>
  </p:clrMapOvr>
  <mc:AlternateContent>
    <mc:Choice xmlns:p14="http://schemas.microsoft.com/office/powerpoint/2010/main" Requires="p14">
      <p:transition p14:dur="10"/>
    </mc:Choice>
    <mc:Fallback>
      <p:transition/>
    </mc:Fallback>
  </mc:AlternateConten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aphicFrame>
        <p:nvGraphicFramePr>
          <p:cNvPr id="3" name="表格 2"/>
          <p:cNvGraphicFramePr>
            <a:graphicFrameLocks noGrp="1"/>
          </p:cNvGraphicFramePr>
          <p:nvPr/>
        </p:nvGraphicFramePr>
        <p:xfrm>
          <a:off x="478582" y="189434"/>
          <a:ext cx="11233248" cy="6537961"/>
        </p:xfrm>
        <a:graphic>
          <a:graphicData uri="http://schemas.openxmlformats.org/drawingml/2006/table">
            <a:tbl>
              <a:tblPr/>
              <a:tblGrid>
                <a:gridCol w="1224136"/>
                <a:gridCol w="6048672"/>
                <a:gridCol w="3960440"/>
              </a:tblGrid>
              <a:tr h="378336">
                <a:tc gridSpan="2">
                  <a:txBody>
                    <a:bodyPr vert="horz" wrap="square"/>
                    <a:lstStyle/>
                    <a:p>
                      <a:pPr algn="ctr">
                        <a:lnSpc>
                          <a:spcPct val="150000"/>
                        </a:lnSpc>
                        <a:spcAft>
                          <a:spcPct val="0"/>
                        </a:spcAft>
                      </a:pPr>
                      <a:r>
                        <a:rPr lang="zh-CN" sz="2600" kern="100">
                          <a:solidFill>
                            <a:srgbClr val="000000"/>
                          </a:solidFill>
                          <a:effectLst/>
                          <a:latin typeface="Times New Roman" pitchFamily="18" charset="0"/>
                          <a:ea typeface="微软雅黑" panose="020b0503020204020204" charset="-122"/>
                          <a:cs typeface="Times New Roman" panose="02020603050405020304" pitchFamily="18" charset="0"/>
                        </a:rPr>
                        <a:t>辨析角度</a:t>
                      </a:r>
                      <a:endParaRPr lang="zh-CN" sz="2600" kern="100">
                        <a:effectLst/>
                        <a:latin typeface="宋体" panose="02010600030101010101" pitchFamily="2" charset="-122"/>
                        <a:ea typeface="宋体" panose="02010600030101010101" pitchFamily="2" charset="-122"/>
                        <a:cs typeface="Courier New" panose="02070309020205020404" pitchFamily="49" charset="0"/>
                      </a:endParaRPr>
                    </a:p>
                  </a:txBody>
                  <a:tcPr marL="5773" marR="577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vert="horz" wrap="square"/>
                    <a:lstStyle/>
                    <a:p>
                      <a:endParaRPr lang="zh-CN"/>
                    </a:p>
                  </a:txBody>
                  <a:tcPr/>
                </a:tc>
                <a:tc>
                  <a:txBody>
                    <a:bodyPr vert="horz" wrap="square"/>
                    <a:lstStyle/>
                    <a:p>
                      <a:pPr algn="ctr">
                        <a:lnSpc>
                          <a:spcPct val="150000"/>
                        </a:lnSpc>
                        <a:spcAft>
                          <a:spcPct val="0"/>
                        </a:spcAft>
                      </a:pPr>
                      <a:r>
                        <a:rPr lang="zh-CN" sz="2600" kern="100">
                          <a:solidFill>
                            <a:srgbClr val="000000"/>
                          </a:solidFill>
                          <a:effectLst/>
                          <a:latin typeface="Times New Roman" pitchFamily="18" charset="0"/>
                          <a:ea typeface="微软雅黑" panose="020b0503020204020204" charset="-122"/>
                          <a:cs typeface="Times New Roman" panose="02020603050405020304" pitchFamily="18" charset="0"/>
                        </a:rPr>
                        <a:t>举</a:t>
                      </a:r>
                      <a:r>
                        <a:rPr lang="zh-CN" sz="2600" kern="100">
                          <a:solidFill>
                            <a:srgbClr val="000000"/>
                          </a:solidFill>
                          <a:effectLst/>
                          <a:latin typeface="宋体" panose="02010600030101010101" pitchFamily="2" charset="-122"/>
                          <a:ea typeface="Times New Roman" panose="02020603050405020304" pitchFamily="18" charset="0"/>
                          <a:cs typeface="Courier New" panose="02070309020205020404" pitchFamily="49" charset="0"/>
                        </a:rPr>
                        <a:t> </a:t>
                      </a:r>
                      <a:r>
                        <a:rPr lang="zh-CN" sz="2600" kern="100">
                          <a:solidFill>
                            <a:srgbClr val="000000"/>
                          </a:solidFill>
                          <a:effectLst/>
                          <a:latin typeface="Times New Roman" pitchFamily="18" charset="0"/>
                          <a:ea typeface="微软雅黑" panose="020b0503020204020204" charset="-122"/>
                          <a:cs typeface="Times New Roman" panose="02020603050405020304" pitchFamily="18" charset="0"/>
                        </a:rPr>
                        <a:t>例</a:t>
                      </a:r>
                      <a:endParaRPr lang="zh-CN" sz="2600" kern="100">
                        <a:effectLst/>
                        <a:latin typeface="宋体" panose="02010600030101010101" pitchFamily="2" charset="-122"/>
                        <a:ea typeface="宋体" panose="02010600030101010101" pitchFamily="2" charset="-122"/>
                        <a:cs typeface="Courier New" panose="02070309020205020404" pitchFamily="49" charset="0"/>
                      </a:endParaRPr>
                    </a:p>
                  </a:txBody>
                  <a:tcPr marL="5773" marR="577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00269">
                <a:tc>
                  <a:txBody>
                    <a:bodyPr vert="horz" wrap="square"/>
                    <a:lstStyle/>
                    <a:p>
                      <a:pPr marL="71755" algn="ctr">
                        <a:lnSpc>
                          <a:spcPct val="150000"/>
                        </a:lnSpc>
                        <a:spcAft>
                          <a:spcPct val="0"/>
                        </a:spcAft>
                      </a:pPr>
                      <a:r>
                        <a:rPr lang="zh-CN" sz="2600" kern="100">
                          <a:solidFill>
                            <a:srgbClr val="000000"/>
                          </a:solidFill>
                          <a:effectLst/>
                          <a:latin typeface="Times New Roman" pitchFamily="18" charset="0"/>
                          <a:ea typeface="微软雅黑" panose="020b0503020204020204" charset="-122"/>
                          <a:cs typeface="Times New Roman" panose="02020603050405020304" pitchFamily="18" charset="0"/>
                        </a:rPr>
                        <a:t>看词性异同</a:t>
                      </a:r>
                      <a:endParaRPr lang="zh-CN" sz="2600" kern="100">
                        <a:effectLst/>
                        <a:latin typeface="宋体" panose="02010600030101010101" pitchFamily="2" charset="-122"/>
                        <a:ea typeface="宋体" panose="02010600030101010101" pitchFamily="2" charset="-122"/>
                        <a:cs typeface="Courier New" panose="02070309020205020404" pitchFamily="49" charset="0"/>
                      </a:endParaRPr>
                    </a:p>
                  </a:txBody>
                  <a:tcPr marL="5773" marR="577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marL="71755" algn="l">
                        <a:lnSpc>
                          <a:spcPct val="150000"/>
                        </a:lnSpc>
                        <a:spcAft>
                          <a:spcPct val="0"/>
                        </a:spcAft>
                      </a:pPr>
                      <a:r>
                        <a:rPr lang="zh-CN" sz="2600" kern="100">
                          <a:solidFill>
                            <a:srgbClr val="000000"/>
                          </a:solidFill>
                          <a:effectLst/>
                          <a:latin typeface="Times New Roman" pitchFamily="18" charset="0"/>
                          <a:ea typeface="微软雅黑" panose="020b0503020204020204" charset="-122"/>
                          <a:cs typeface="Times New Roman" panose="02020603050405020304" pitchFamily="18" charset="0"/>
                        </a:rPr>
                        <a:t>词性不同，虚词的语法功能就不同。只有把握了词性，才能做到准确使用虚词</a:t>
                      </a:r>
                      <a:endParaRPr lang="zh-CN" sz="2600" kern="100">
                        <a:effectLst/>
                        <a:latin typeface="宋体" panose="02010600030101010101" pitchFamily="2" charset="-122"/>
                        <a:ea typeface="宋体" panose="02010600030101010101" pitchFamily="2" charset="-122"/>
                        <a:cs typeface="Courier New" panose="02070309020205020404" pitchFamily="49" charset="0"/>
                      </a:endParaRPr>
                    </a:p>
                  </a:txBody>
                  <a:tcPr marL="5773" marR="577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marL="71755" algn="l">
                        <a:lnSpc>
                          <a:spcPct val="150000"/>
                        </a:lnSpc>
                        <a:spcAft>
                          <a:spcPct val="0"/>
                        </a:spcAft>
                      </a:pPr>
                      <a:r>
                        <a:rPr lang="en-US" sz="2600" kern="100">
                          <a:solidFill>
                            <a:srgbClr val="000000"/>
                          </a:solidFill>
                          <a:effectLst/>
                          <a:latin typeface="宋体" panose="02010600030101010101" pitchFamily="2" charset="-122"/>
                          <a:ea typeface="微软雅黑" panose="020b0503020204020204" charset="-122"/>
                          <a:cs typeface="Times New Roman" panose="02020603050405020304" pitchFamily="18" charset="0"/>
                        </a:rPr>
                        <a:t>①</a:t>
                      </a:r>
                      <a:r>
                        <a:rPr lang="zh-CN" sz="2600" kern="100">
                          <a:solidFill>
                            <a:srgbClr val="000000"/>
                          </a:solidFill>
                          <a:effectLst/>
                          <a:latin typeface="Times New Roman" pitchFamily="18" charset="0"/>
                          <a:ea typeface="微软雅黑" panose="020b0503020204020204" charset="-122"/>
                          <a:cs typeface="Times New Roman" panose="02020603050405020304" pitchFamily="18" charset="0"/>
                        </a:rPr>
                        <a:t>刚才</a:t>
                      </a:r>
                      <a:r>
                        <a:rPr lang="en-US" sz="2600" kern="100">
                          <a:solidFill>
                            <a:srgbClr val="000000"/>
                          </a:solidFill>
                          <a:effectLst/>
                          <a:latin typeface="Times New Roman" pitchFamily="18" charset="0"/>
                          <a:ea typeface="微软雅黑" panose="020b0503020204020204" charset="-122"/>
                          <a:cs typeface="Courier New" panose="02070309020205020404" pitchFamily="49" charset="0"/>
                        </a:rPr>
                        <a:t>    ——     </a:t>
                      </a:r>
                      <a:r>
                        <a:rPr lang="zh-CN" sz="2600" kern="100">
                          <a:solidFill>
                            <a:srgbClr val="000000"/>
                          </a:solidFill>
                          <a:effectLst/>
                          <a:latin typeface="Times New Roman" pitchFamily="18" charset="0"/>
                          <a:ea typeface="微软雅黑" panose="020b0503020204020204" charset="-122"/>
                          <a:cs typeface="Times New Roman" panose="02020603050405020304" pitchFamily="18" charset="0"/>
                        </a:rPr>
                        <a:t>刚刚</a:t>
                      </a:r>
                      <a:endParaRPr lang="zh-CN" sz="2600" kern="100">
                        <a:effectLst/>
                        <a:latin typeface="宋体" panose="02010600030101010101" pitchFamily="2" charset="-122"/>
                        <a:ea typeface="宋体" panose="02010600030101010101" pitchFamily="2" charset="-122"/>
                        <a:cs typeface="Courier New" panose="02070309020205020404" pitchFamily="49" charset="0"/>
                      </a:endParaRPr>
                    </a:p>
                    <a:p>
                      <a:pPr marL="71755" algn="l">
                        <a:lnSpc>
                          <a:spcPct val="150000"/>
                        </a:lnSpc>
                        <a:spcAft>
                          <a:spcPct val="0"/>
                        </a:spcAft>
                      </a:pPr>
                      <a:r>
                        <a:rPr lang="en-US" sz="2600" kern="100">
                          <a:solidFill>
                            <a:srgbClr val="000000"/>
                          </a:solidFill>
                          <a:effectLst/>
                          <a:latin typeface="Times New Roman" pitchFamily="18" charset="0"/>
                          <a:ea typeface="微软雅黑" panose="020b0503020204020204" charset="-122"/>
                          <a:cs typeface="Courier New" panose="02070309020205020404" pitchFamily="49" charset="0"/>
                        </a:rPr>
                        <a:t>(</a:t>
                      </a:r>
                      <a:r>
                        <a:rPr lang="zh-CN" sz="2600" kern="100">
                          <a:solidFill>
                            <a:srgbClr val="000000"/>
                          </a:solidFill>
                          <a:effectLst/>
                          <a:latin typeface="Times New Roman" pitchFamily="18" charset="0"/>
                          <a:ea typeface="微软雅黑" panose="020b0503020204020204" charset="-122"/>
                          <a:cs typeface="Times New Roman" panose="02020603050405020304" pitchFamily="18" charset="0"/>
                        </a:rPr>
                        <a:t>时间名词</a:t>
                      </a:r>
                      <a:r>
                        <a:rPr lang="en-US" sz="2600" kern="100">
                          <a:solidFill>
                            <a:srgbClr val="000000"/>
                          </a:solidFill>
                          <a:effectLst/>
                          <a:latin typeface="Times New Roman" pitchFamily="18" charset="0"/>
                          <a:ea typeface="微软雅黑" panose="020b0503020204020204" charset="-122"/>
                          <a:cs typeface="Courier New" panose="02070309020205020404" pitchFamily="49" charset="0"/>
                        </a:rPr>
                        <a:t>)        (</a:t>
                      </a:r>
                      <a:r>
                        <a:rPr lang="zh-CN" sz="2600" kern="100">
                          <a:solidFill>
                            <a:srgbClr val="000000"/>
                          </a:solidFill>
                          <a:effectLst/>
                          <a:latin typeface="Times New Roman" pitchFamily="18" charset="0"/>
                          <a:ea typeface="微软雅黑" panose="020b0503020204020204" charset="-122"/>
                          <a:cs typeface="Times New Roman" panose="02020603050405020304" pitchFamily="18" charset="0"/>
                        </a:rPr>
                        <a:t>时间副词</a:t>
                      </a:r>
                      <a:r>
                        <a:rPr lang="en-US" sz="2600" kern="100">
                          <a:solidFill>
                            <a:srgbClr val="000000"/>
                          </a:solidFill>
                          <a:effectLst/>
                          <a:latin typeface="Times New Roman" pitchFamily="18" charset="0"/>
                          <a:ea typeface="微软雅黑" panose="020b0503020204020204" charset="-122"/>
                          <a:cs typeface="Courier New" panose="02070309020205020404" pitchFamily="49" charset="0"/>
                        </a:rPr>
                        <a:t>)</a:t>
                      </a:r>
                      <a:endParaRPr lang="zh-CN" sz="2600" kern="100">
                        <a:effectLst/>
                        <a:latin typeface="宋体" panose="02010600030101010101" pitchFamily="2" charset="-122"/>
                        <a:ea typeface="宋体" panose="02010600030101010101" pitchFamily="2" charset="-122"/>
                        <a:cs typeface="Courier New" panose="02070309020205020404" pitchFamily="49" charset="0"/>
                      </a:endParaRPr>
                    </a:p>
                    <a:p>
                      <a:pPr marL="71755" algn="l">
                        <a:lnSpc>
                          <a:spcPct val="150000"/>
                        </a:lnSpc>
                        <a:spcAft>
                          <a:spcPct val="0"/>
                        </a:spcAft>
                      </a:pPr>
                      <a:r>
                        <a:rPr lang="en-US" sz="2600" kern="100">
                          <a:solidFill>
                            <a:srgbClr val="000000"/>
                          </a:solidFill>
                          <a:effectLst/>
                          <a:latin typeface="宋体" panose="02010600030101010101" pitchFamily="2" charset="-122"/>
                          <a:ea typeface="微软雅黑" panose="020b0503020204020204" charset="-122"/>
                          <a:cs typeface="Times New Roman" panose="02020603050405020304" pitchFamily="18" charset="0"/>
                        </a:rPr>
                        <a:t>②</a:t>
                      </a:r>
                      <a:r>
                        <a:rPr lang="zh-CN" sz="2600" kern="100">
                          <a:solidFill>
                            <a:srgbClr val="000000"/>
                          </a:solidFill>
                          <a:effectLst/>
                          <a:latin typeface="Times New Roman" pitchFamily="18" charset="0"/>
                          <a:ea typeface="微软雅黑" panose="020b0503020204020204" charset="-122"/>
                          <a:cs typeface="Times New Roman" panose="02020603050405020304" pitchFamily="18" charset="0"/>
                        </a:rPr>
                        <a:t>偶然</a:t>
                      </a:r>
                      <a:r>
                        <a:rPr lang="en-US" sz="2600" kern="100">
                          <a:solidFill>
                            <a:srgbClr val="000000"/>
                          </a:solidFill>
                          <a:effectLst/>
                          <a:latin typeface="Times New Roman" pitchFamily="18" charset="0"/>
                          <a:ea typeface="微软雅黑" panose="020b0503020204020204" charset="-122"/>
                          <a:cs typeface="Courier New" panose="02070309020205020404" pitchFamily="49" charset="0"/>
                        </a:rPr>
                        <a:t>    ——     </a:t>
                      </a:r>
                      <a:r>
                        <a:rPr lang="zh-CN" sz="2600" kern="100">
                          <a:solidFill>
                            <a:srgbClr val="000000"/>
                          </a:solidFill>
                          <a:effectLst/>
                          <a:latin typeface="Times New Roman" pitchFamily="18" charset="0"/>
                          <a:ea typeface="微软雅黑" panose="020b0503020204020204" charset="-122"/>
                          <a:cs typeface="Times New Roman" panose="02020603050405020304" pitchFamily="18" charset="0"/>
                        </a:rPr>
                        <a:t>偶尔</a:t>
                      </a:r>
                      <a:endParaRPr lang="zh-CN" sz="2600" kern="100">
                        <a:effectLst/>
                        <a:latin typeface="宋体" panose="02010600030101010101" pitchFamily="2" charset="-122"/>
                        <a:ea typeface="宋体" panose="02010600030101010101" pitchFamily="2" charset="-122"/>
                        <a:cs typeface="Courier New" panose="02070309020205020404" pitchFamily="49" charset="0"/>
                      </a:endParaRPr>
                    </a:p>
                    <a:p>
                      <a:pPr marL="71755" algn="l">
                        <a:lnSpc>
                          <a:spcPct val="150000"/>
                        </a:lnSpc>
                        <a:spcAft>
                          <a:spcPct val="0"/>
                        </a:spcAft>
                      </a:pPr>
                      <a:r>
                        <a:rPr lang="en-US" sz="2600" kern="100">
                          <a:solidFill>
                            <a:srgbClr val="000000"/>
                          </a:solidFill>
                          <a:effectLst/>
                          <a:latin typeface="Times New Roman" pitchFamily="18" charset="0"/>
                          <a:ea typeface="微软雅黑" panose="020b0503020204020204" charset="-122"/>
                          <a:cs typeface="Courier New" panose="02070309020205020404" pitchFamily="49" charset="0"/>
                        </a:rPr>
                        <a:t>(</a:t>
                      </a:r>
                      <a:r>
                        <a:rPr lang="zh-CN" sz="2600" kern="100">
                          <a:solidFill>
                            <a:srgbClr val="000000"/>
                          </a:solidFill>
                          <a:effectLst/>
                          <a:latin typeface="Times New Roman" pitchFamily="18" charset="0"/>
                          <a:ea typeface="微软雅黑" panose="020b0503020204020204" charset="-122"/>
                          <a:cs typeface="Times New Roman" panose="02020603050405020304" pitchFamily="18" charset="0"/>
                        </a:rPr>
                        <a:t>形容词</a:t>
                      </a:r>
                      <a:r>
                        <a:rPr lang="en-US" sz="2600" kern="100">
                          <a:solidFill>
                            <a:srgbClr val="000000"/>
                          </a:solidFill>
                          <a:effectLst/>
                          <a:latin typeface="Times New Roman" pitchFamily="18" charset="0"/>
                          <a:ea typeface="微软雅黑" panose="020b0503020204020204" charset="-122"/>
                          <a:cs typeface="Courier New" panose="02070309020205020404" pitchFamily="49" charset="0"/>
                        </a:rPr>
                        <a:t>)</a:t>
                      </a:r>
                      <a:r>
                        <a:rPr lang="zh-CN" sz="2600" kern="100">
                          <a:solidFill>
                            <a:srgbClr val="000000"/>
                          </a:solidFill>
                          <a:effectLst/>
                          <a:latin typeface="Times New Roman" pitchFamily="18" charset="0"/>
                          <a:ea typeface="微软雅黑" panose="020b0503020204020204" charset="-122"/>
                          <a:cs typeface="Times New Roman" panose="02020603050405020304" pitchFamily="18" charset="0"/>
                        </a:rPr>
                        <a:t>　　</a:t>
                      </a:r>
                      <a:r>
                        <a:rPr lang="en-US" sz="2600" kern="100">
                          <a:solidFill>
                            <a:srgbClr val="000000"/>
                          </a:solidFill>
                          <a:effectLst/>
                          <a:latin typeface="Times New Roman" pitchFamily="18" charset="0"/>
                          <a:ea typeface="微软雅黑" panose="020b0503020204020204" charset="-122"/>
                          <a:cs typeface="Courier New" panose="02070309020205020404" pitchFamily="49" charset="0"/>
                        </a:rPr>
                        <a:t>     </a:t>
                      </a:r>
                      <a:r>
                        <a:rPr lang="en-US" sz="2600" kern="100" smtClean="0">
                          <a:solidFill>
                            <a:srgbClr val="000000"/>
                          </a:solidFill>
                          <a:effectLst/>
                          <a:latin typeface="Times New Roman" pitchFamily="18" charset="0"/>
                          <a:ea typeface="微软雅黑" panose="020b0503020204020204" charset="-122"/>
                          <a:cs typeface="Courier New" panose="02070309020205020404" pitchFamily="49" charset="0"/>
                        </a:rPr>
                        <a:t>(</a:t>
                      </a:r>
                      <a:r>
                        <a:rPr lang="zh-CN" sz="2600" kern="100">
                          <a:solidFill>
                            <a:srgbClr val="000000"/>
                          </a:solidFill>
                          <a:effectLst/>
                          <a:latin typeface="Times New Roman" pitchFamily="18" charset="0"/>
                          <a:ea typeface="微软雅黑" panose="020b0503020204020204" charset="-122"/>
                          <a:cs typeface="Times New Roman" panose="02020603050405020304" pitchFamily="18" charset="0"/>
                        </a:rPr>
                        <a:t>副词</a:t>
                      </a:r>
                      <a:r>
                        <a:rPr lang="en-US" sz="2600" kern="100">
                          <a:solidFill>
                            <a:srgbClr val="000000"/>
                          </a:solidFill>
                          <a:effectLst/>
                          <a:latin typeface="Times New Roman" pitchFamily="18" charset="0"/>
                          <a:ea typeface="微软雅黑" panose="020b0503020204020204" charset="-122"/>
                          <a:cs typeface="Courier New" panose="02070309020205020404" pitchFamily="49" charset="0"/>
                        </a:rPr>
                        <a:t>)</a:t>
                      </a:r>
                      <a:endParaRPr lang="zh-CN" sz="2600" kern="100">
                        <a:effectLst/>
                        <a:latin typeface="宋体" panose="02010600030101010101" pitchFamily="2" charset="-122"/>
                        <a:ea typeface="宋体" panose="02010600030101010101" pitchFamily="2" charset="-122"/>
                        <a:cs typeface="Courier New" panose="02070309020205020404" pitchFamily="49" charset="0"/>
                      </a:endParaRPr>
                    </a:p>
                  </a:txBody>
                  <a:tcPr marL="5773" marR="577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900605">
                <a:tc>
                  <a:txBody>
                    <a:bodyPr vert="horz" wrap="square"/>
                    <a:lstStyle/>
                    <a:p>
                      <a:pPr marL="71755" algn="ctr">
                        <a:lnSpc>
                          <a:spcPct val="150000"/>
                        </a:lnSpc>
                        <a:spcAft>
                          <a:spcPct val="0"/>
                        </a:spcAft>
                      </a:pPr>
                      <a:r>
                        <a:rPr lang="zh-CN" sz="2600" kern="100">
                          <a:solidFill>
                            <a:srgbClr val="000000"/>
                          </a:solidFill>
                          <a:effectLst/>
                          <a:latin typeface="Times New Roman" pitchFamily="18" charset="0"/>
                          <a:ea typeface="微软雅黑" panose="020b0503020204020204" charset="-122"/>
                          <a:cs typeface="Times New Roman" panose="02020603050405020304" pitchFamily="18" charset="0"/>
                        </a:rPr>
                        <a:t>看搭配情况</a:t>
                      </a:r>
                      <a:endParaRPr lang="zh-CN" sz="2600" kern="100">
                        <a:effectLst/>
                        <a:latin typeface="宋体" panose="02010600030101010101" pitchFamily="2" charset="-122"/>
                        <a:ea typeface="宋体" panose="02010600030101010101" pitchFamily="2" charset="-122"/>
                        <a:cs typeface="Courier New" panose="02070309020205020404" pitchFamily="49" charset="0"/>
                      </a:endParaRPr>
                    </a:p>
                  </a:txBody>
                  <a:tcPr marL="5773" marR="577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marL="71755" algn="l">
                        <a:lnSpc>
                          <a:spcPct val="150000"/>
                        </a:lnSpc>
                        <a:spcAft>
                          <a:spcPct val="0"/>
                        </a:spcAft>
                      </a:pPr>
                      <a:r>
                        <a:rPr lang="zh-CN" sz="2600" kern="100">
                          <a:solidFill>
                            <a:srgbClr val="000000"/>
                          </a:solidFill>
                          <a:effectLst/>
                          <a:latin typeface="Times New Roman" pitchFamily="18" charset="0"/>
                          <a:ea typeface="微软雅黑" panose="020b0503020204020204" charset="-122"/>
                          <a:cs typeface="Times New Roman" panose="02020603050405020304" pitchFamily="18" charset="0"/>
                        </a:rPr>
                        <a:t>关联词语在使用中有着固定的搭配关系，一般不能换用。在辨析虚词时，要结合句中出现的词语，看清是不是成套出现，是否构成了固定搭配关系。一些虚词如有多种搭配关系，就要结合语境来选择。</a:t>
                      </a:r>
                      <a:endParaRPr lang="zh-CN" sz="2600" kern="100">
                        <a:effectLst/>
                        <a:latin typeface="宋体" panose="02010600030101010101" pitchFamily="2" charset="-122"/>
                        <a:ea typeface="宋体" panose="02010600030101010101" pitchFamily="2" charset="-122"/>
                        <a:cs typeface="Courier New" panose="02070309020205020404" pitchFamily="49" charset="0"/>
                      </a:endParaRPr>
                    </a:p>
                  </a:txBody>
                  <a:tcPr marL="5773" marR="577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marL="71755" algn="l">
                        <a:lnSpc>
                          <a:spcPct val="150000"/>
                        </a:lnSpc>
                        <a:spcAft>
                          <a:spcPct val="0"/>
                        </a:spcAft>
                      </a:pPr>
                      <a:r>
                        <a:rPr lang="zh-CN" sz="2600" kern="100">
                          <a:solidFill>
                            <a:srgbClr val="000000"/>
                          </a:solidFill>
                          <a:effectLst/>
                          <a:latin typeface="Times New Roman" pitchFamily="18" charset="0"/>
                          <a:ea typeface="微软雅黑" panose="020b0503020204020204" charset="-122"/>
                          <a:cs typeface="Times New Roman" panose="02020603050405020304" pitchFamily="18" charset="0"/>
                        </a:rPr>
                        <a:t>因为</a:t>
                      </a:r>
                      <a:r>
                        <a:rPr lang="en-US" sz="2600" kern="100">
                          <a:solidFill>
                            <a:srgbClr val="000000"/>
                          </a:solidFill>
                          <a:effectLst/>
                          <a:latin typeface="宋体" panose="02010600030101010101" pitchFamily="2" charset="-122"/>
                          <a:ea typeface="微软雅黑" panose="020b0503020204020204" charset="-122"/>
                          <a:cs typeface="Times New Roman" panose="02020603050405020304" pitchFamily="18" charset="0"/>
                        </a:rPr>
                        <a:t>……</a:t>
                      </a:r>
                      <a:r>
                        <a:rPr lang="zh-CN" sz="2600" kern="100">
                          <a:solidFill>
                            <a:srgbClr val="000000"/>
                          </a:solidFill>
                          <a:effectLst/>
                          <a:latin typeface="Times New Roman" pitchFamily="18" charset="0"/>
                          <a:ea typeface="微软雅黑" panose="020b0503020204020204" charset="-122"/>
                          <a:cs typeface="Times New Roman" panose="02020603050405020304" pitchFamily="18" charset="0"/>
                        </a:rPr>
                        <a:t>所以</a:t>
                      </a:r>
                      <a:r>
                        <a:rPr lang="en-US" sz="2600" kern="100">
                          <a:solidFill>
                            <a:srgbClr val="000000"/>
                          </a:solidFill>
                          <a:effectLst/>
                          <a:latin typeface="宋体" panose="02010600030101010101" pitchFamily="2" charset="-122"/>
                          <a:ea typeface="微软雅黑" panose="020b0503020204020204" charset="-122"/>
                          <a:cs typeface="Times New Roman" panose="02020603050405020304" pitchFamily="18" charset="0"/>
                        </a:rPr>
                        <a:t>……</a:t>
                      </a:r>
                      <a:endParaRPr lang="zh-CN" sz="2600" kern="100">
                        <a:effectLst/>
                        <a:latin typeface="宋体" panose="02010600030101010101" pitchFamily="2" charset="-122"/>
                        <a:ea typeface="宋体" panose="02010600030101010101" pitchFamily="2" charset="-122"/>
                        <a:cs typeface="Courier New" panose="02070309020205020404" pitchFamily="49" charset="0"/>
                      </a:endParaRPr>
                    </a:p>
                    <a:p>
                      <a:pPr marL="71755" algn="l">
                        <a:lnSpc>
                          <a:spcPct val="150000"/>
                        </a:lnSpc>
                        <a:spcAft>
                          <a:spcPct val="0"/>
                        </a:spcAft>
                      </a:pPr>
                      <a:r>
                        <a:rPr lang="zh-CN" sz="2600" kern="100">
                          <a:solidFill>
                            <a:srgbClr val="000000"/>
                          </a:solidFill>
                          <a:effectLst/>
                          <a:latin typeface="Times New Roman" pitchFamily="18" charset="0"/>
                          <a:ea typeface="微软雅黑" panose="020b0503020204020204" charset="-122"/>
                          <a:cs typeface="Times New Roman" panose="02020603050405020304" pitchFamily="18" charset="0"/>
                        </a:rPr>
                        <a:t>除非</a:t>
                      </a:r>
                      <a:r>
                        <a:rPr lang="en-US" sz="2600" kern="100">
                          <a:solidFill>
                            <a:srgbClr val="000000"/>
                          </a:solidFill>
                          <a:effectLst/>
                          <a:latin typeface="宋体" panose="02010600030101010101" pitchFamily="2" charset="-122"/>
                          <a:ea typeface="微软雅黑" panose="020b0503020204020204" charset="-122"/>
                          <a:cs typeface="Times New Roman" panose="02020603050405020304" pitchFamily="18" charset="0"/>
                        </a:rPr>
                        <a:t>……</a:t>
                      </a:r>
                      <a:r>
                        <a:rPr lang="zh-CN" sz="2600" kern="100">
                          <a:solidFill>
                            <a:srgbClr val="000000"/>
                          </a:solidFill>
                          <a:effectLst/>
                          <a:latin typeface="Times New Roman" pitchFamily="18" charset="0"/>
                          <a:ea typeface="微软雅黑" panose="020b0503020204020204" charset="-122"/>
                          <a:cs typeface="Times New Roman" panose="02020603050405020304" pitchFamily="18" charset="0"/>
                        </a:rPr>
                        <a:t>才</a:t>
                      </a:r>
                      <a:r>
                        <a:rPr lang="en-US" sz="2600" kern="100">
                          <a:solidFill>
                            <a:srgbClr val="000000"/>
                          </a:solidFill>
                          <a:effectLst/>
                          <a:latin typeface="宋体" panose="02010600030101010101" pitchFamily="2" charset="-122"/>
                          <a:ea typeface="微软雅黑" panose="020b0503020204020204" charset="-122"/>
                          <a:cs typeface="Times New Roman" panose="02020603050405020304" pitchFamily="18" charset="0"/>
                        </a:rPr>
                        <a:t>……</a:t>
                      </a:r>
                      <a:endParaRPr lang="zh-CN" sz="2600" kern="100">
                        <a:effectLst/>
                        <a:latin typeface="宋体" panose="02010600030101010101" pitchFamily="2" charset="-122"/>
                        <a:ea typeface="宋体" panose="02010600030101010101" pitchFamily="2" charset="-122"/>
                        <a:cs typeface="Courier New" panose="02070309020205020404" pitchFamily="49" charset="0"/>
                      </a:endParaRPr>
                    </a:p>
                    <a:p>
                      <a:pPr marL="71755" algn="l">
                        <a:lnSpc>
                          <a:spcPct val="150000"/>
                        </a:lnSpc>
                        <a:spcAft>
                          <a:spcPct val="0"/>
                        </a:spcAft>
                      </a:pPr>
                      <a:r>
                        <a:rPr lang="zh-CN" sz="2600" kern="100">
                          <a:solidFill>
                            <a:srgbClr val="000000"/>
                          </a:solidFill>
                          <a:effectLst/>
                          <a:latin typeface="Times New Roman" pitchFamily="18" charset="0"/>
                          <a:ea typeface="微软雅黑" panose="020b0503020204020204" charset="-122"/>
                          <a:cs typeface="Times New Roman" panose="02020603050405020304" pitchFamily="18" charset="0"/>
                        </a:rPr>
                        <a:t>虽然</a:t>
                      </a:r>
                      <a:r>
                        <a:rPr lang="en-US" sz="2600" kern="100">
                          <a:solidFill>
                            <a:srgbClr val="000000"/>
                          </a:solidFill>
                          <a:effectLst/>
                          <a:latin typeface="宋体" panose="02010600030101010101" pitchFamily="2" charset="-122"/>
                          <a:ea typeface="微软雅黑" panose="020b0503020204020204" charset="-122"/>
                          <a:cs typeface="Times New Roman" panose="02020603050405020304" pitchFamily="18" charset="0"/>
                        </a:rPr>
                        <a:t>……</a:t>
                      </a:r>
                      <a:r>
                        <a:rPr lang="zh-CN" sz="2600" kern="100">
                          <a:solidFill>
                            <a:srgbClr val="000000"/>
                          </a:solidFill>
                          <a:effectLst/>
                          <a:latin typeface="Times New Roman" pitchFamily="18" charset="0"/>
                          <a:ea typeface="微软雅黑" panose="020b0503020204020204" charset="-122"/>
                          <a:cs typeface="Times New Roman" panose="02020603050405020304" pitchFamily="18" charset="0"/>
                        </a:rPr>
                        <a:t>但是</a:t>
                      </a:r>
                      <a:r>
                        <a:rPr lang="en-US" sz="2600" kern="100">
                          <a:solidFill>
                            <a:srgbClr val="000000"/>
                          </a:solidFill>
                          <a:effectLst/>
                          <a:latin typeface="宋体" panose="02010600030101010101" pitchFamily="2" charset="-122"/>
                          <a:ea typeface="微软雅黑" panose="020b0503020204020204" charset="-122"/>
                          <a:cs typeface="Times New Roman" panose="02020603050405020304" pitchFamily="18" charset="0"/>
                        </a:rPr>
                        <a:t>……</a:t>
                      </a:r>
                      <a:endParaRPr lang="zh-CN" sz="2600" kern="100">
                        <a:effectLst/>
                        <a:latin typeface="宋体" panose="02010600030101010101" pitchFamily="2" charset="-122"/>
                        <a:ea typeface="宋体" panose="02010600030101010101" pitchFamily="2" charset="-122"/>
                        <a:cs typeface="Courier New" panose="02070309020205020404" pitchFamily="49" charset="0"/>
                      </a:endParaRPr>
                    </a:p>
                    <a:p>
                      <a:pPr marL="71755" algn="l">
                        <a:lnSpc>
                          <a:spcPct val="150000"/>
                        </a:lnSpc>
                        <a:spcAft>
                          <a:spcPct val="0"/>
                        </a:spcAft>
                      </a:pPr>
                      <a:r>
                        <a:rPr lang="zh-CN" sz="2600" kern="100">
                          <a:solidFill>
                            <a:srgbClr val="000000"/>
                          </a:solidFill>
                          <a:effectLst/>
                          <a:latin typeface="Times New Roman" pitchFamily="18" charset="0"/>
                          <a:ea typeface="微软雅黑" panose="020b0503020204020204" charset="-122"/>
                          <a:cs typeface="Times New Roman" panose="02020603050405020304" pitchFamily="18" charset="0"/>
                        </a:rPr>
                        <a:t>尽管</a:t>
                      </a:r>
                      <a:r>
                        <a:rPr lang="en-US" sz="2600" kern="100">
                          <a:solidFill>
                            <a:srgbClr val="000000"/>
                          </a:solidFill>
                          <a:effectLst/>
                          <a:latin typeface="宋体" panose="02010600030101010101" pitchFamily="2" charset="-122"/>
                          <a:ea typeface="微软雅黑" panose="020b0503020204020204" charset="-122"/>
                          <a:cs typeface="Times New Roman" panose="02020603050405020304" pitchFamily="18" charset="0"/>
                        </a:rPr>
                        <a:t>……</a:t>
                      </a:r>
                      <a:r>
                        <a:rPr lang="zh-CN" sz="2600" kern="100">
                          <a:solidFill>
                            <a:srgbClr val="000000"/>
                          </a:solidFill>
                          <a:effectLst/>
                          <a:latin typeface="Times New Roman" pitchFamily="18" charset="0"/>
                          <a:ea typeface="微软雅黑" panose="020b0503020204020204" charset="-122"/>
                          <a:cs typeface="Times New Roman" panose="02020603050405020304" pitchFamily="18" charset="0"/>
                        </a:rPr>
                        <a:t>却</a:t>
                      </a:r>
                      <a:r>
                        <a:rPr lang="en-US" sz="2600" kern="100">
                          <a:solidFill>
                            <a:srgbClr val="000000"/>
                          </a:solidFill>
                          <a:effectLst/>
                          <a:latin typeface="宋体" panose="02010600030101010101" pitchFamily="2" charset="-122"/>
                          <a:ea typeface="微软雅黑" panose="020b0503020204020204" charset="-122"/>
                          <a:cs typeface="Times New Roman" panose="02020603050405020304" pitchFamily="18" charset="0"/>
                        </a:rPr>
                        <a:t>……</a:t>
                      </a:r>
                      <a:endParaRPr lang="zh-CN" sz="2600" kern="100">
                        <a:effectLst/>
                        <a:latin typeface="宋体" panose="02010600030101010101" pitchFamily="2" charset="-122"/>
                        <a:ea typeface="宋体" panose="02010600030101010101" pitchFamily="2" charset="-122"/>
                        <a:cs typeface="Courier New" panose="02070309020205020404" pitchFamily="49" charset="0"/>
                      </a:endParaRPr>
                    </a:p>
                    <a:p>
                      <a:pPr marL="71755" algn="l">
                        <a:lnSpc>
                          <a:spcPct val="150000"/>
                        </a:lnSpc>
                        <a:spcAft>
                          <a:spcPct val="0"/>
                        </a:spcAft>
                      </a:pPr>
                      <a:r>
                        <a:rPr lang="zh-CN" sz="2600" kern="100">
                          <a:solidFill>
                            <a:srgbClr val="000000"/>
                          </a:solidFill>
                          <a:effectLst/>
                          <a:latin typeface="Times New Roman" pitchFamily="18" charset="0"/>
                          <a:ea typeface="微软雅黑" panose="020b0503020204020204" charset="-122"/>
                          <a:cs typeface="Times New Roman" panose="02020603050405020304" pitchFamily="18" charset="0"/>
                        </a:rPr>
                        <a:t>不是</a:t>
                      </a:r>
                      <a:r>
                        <a:rPr lang="en-US" sz="2600" kern="100">
                          <a:solidFill>
                            <a:srgbClr val="000000"/>
                          </a:solidFill>
                          <a:effectLst/>
                          <a:latin typeface="宋体" panose="02010600030101010101" pitchFamily="2" charset="-122"/>
                          <a:ea typeface="微软雅黑" panose="020b0503020204020204" charset="-122"/>
                          <a:cs typeface="Times New Roman" panose="02020603050405020304" pitchFamily="18" charset="0"/>
                        </a:rPr>
                        <a:t>……</a:t>
                      </a:r>
                      <a:r>
                        <a:rPr lang="zh-CN" sz="2600" kern="100">
                          <a:solidFill>
                            <a:srgbClr val="000000"/>
                          </a:solidFill>
                          <a:effectLst/>
                          <a:latin typeface="Times New Roman" pitchFamily="18" charset="0"/>
                          <a:ea typeface="微软雅黑" panose="020b0503020204020204" charset="-122"/>
                          <a:cs typeface="Times New Roman" panose="02020603050405020304" pitchFamily="18" charset="0"/>
                        </a:rPr>
                        <a:t>而是</a:t>
                      </a:r>
                      <a:r>
                        <a:rPr lang="en-US" sz="2600" kern="100">
                          <a:solidFill>
                            <a:srgbClr val="000000"/>
                          </a:solidFill>
                          <a:effectLst/>
                          <a:latin typeface="宋体" panose="02010600030101010101" pitchFamily="2" charset="-122"/>
                          <a:ea typeface="微软雅黑" panose="020b0503020204020204" charset="-122"/>
                          <a:cs typeface="Times New Roman" panose="02020603050405020304" pitchFamily="18" charset="0"/>
                        </a:rPr>
                        <a:t>……</a:t>
                      </a:r>
                      <a:endParaRPr lang="zh-CN" sz="2600" kern="100">
                        <a:effectLst/>
                        <a:latin typeface="宋体" panose="02010600030101010101" pitchFamily="2" charset="-122"/>
                        <a:ea typeface="宋体" panose="02010600030101010101" pitchFamily="2" charset="-122"/>
                        <a:cs typeface="Courier New" panose="02070309020205020404" pitchFamily="49" charset="0"/>
                      </a:endParaRPr>
                    </a:p>
                    <a:p>
                      <a:pPr marL="71755" algn="l">
                        <a:lnSpc>
                          <a:spcPct val="150000"/>
                        </a:lnSpc>
                        <a:spcAft>
                          <a:spcPct val="0"/>
                        </a:spcAft>
                      </a:pPr>
                      <a:r>
                        <a:rPr lang="zh-CN" sz="2600" kern="100">
                          <a:solidFill>
                            <a:srgbClr val="000000"/>
                          </a:solidFill>
                          <a:effectLst/>
                          <a:latin typeface="Times New Roman" pitchFamily="18" charset="0"/>
                          <a:ea typeface="微软雅黑" panose="020b0503020204020204" charset="-122"/>
                          <a:cs typeface="Times New Roman" panose="02020603050405020304" pitchFamily="18" charset="0"/>
                        </a:rPr>
                        <a:t>不是</a:t>
                      </a:r>
                      <a:r>
                        <a:rPr lang="en-US" sz="2600" kern="100">
                          <a:solidFill>
                            <a:srgbClr val="000000"/>
                          </a:solidFill>
                          <a:effectLst/>
                          <a:latin typeface="宋体" panose="02010600030101010101" pitchFamily="2" charset="-122"/>
                          <a:ea typeface="微软雅黑" panose="020b0503020204020204" charset="-122"/>
                          <a:cs typeface="Times New Roman" panose="02020603050405020304" pitchFamily="18" charset="0"/>
                        </a:rPr>
                        <a:t>……</a:t>
                      </a:r>
                      <a:r>
                        <a:rPr lang="zh-CN" sz="2600" kern="100">
                          <a:solidFill>
                            <a:srgbClr val="000000"/>
                          </a:solidFill>
                          <a:effectLst/>
                          <a:latin typeface="Times New Roman" pitchFamily="18" charset="0"/>
                          <a:ea typeface="微软雅黑" panose="020b0503020204020204" charset="-122"/>
                          <a:cs typeface="Times New Roman" panose="02020603050405020304" pitchFamily="18" charset="0"/>
                        </a:rPr>
                        <a:t>就是</a:t>
                      </a:r>
                      <a:r>
                        <a:rPr lang="en-US" sz="2600" kern="100">
                          <a:solidFill>
                            <a:srgbClr val="000000"/>
                          </a:solidFill>
                          <a:effectLst/>
                          <a:latin typeface="宋体" panose="02010600030101010101" pitchFamily="2" charset="-122"/>
                          <a:ea typeface="微软雅黑" panose="020b0503020204020204" charset="-122"/>
                          <a:cs typeface="Times New Roman" panose="02020603050405020304" pitchFamily="18" charset="0"/>
                        </a:rPr>
                        <a:t>……</a:t>
                      </a:r>
                      <a:endParaRPr lang="zh-CN" sz="2600" kern="100">
                        <a:effectLst/>
                        <a:latin typeface="宋体" panose="02010600030101010101" pitchFamily="2" charset="-122"/>
                        <a:ea typeface="宋体" panose="02010600030101010101" pitchFamily="2" charset="-122"/>
                        <a:cs typeface="Courier New" panose="02070309020205020404" pitchFamily="49" charset="0"/>
                      </a:endParaRPr>
                    </a:p>
                  </a:txBody>
                  <a:tcPr marL="5773" marR="577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mc:AlternateContent>
    <mc:Choice xmlns:p14="http://schemas.microsoft.com/office/powerpoint/2010/main" Requires="p14">
      <p:transition p14:dur="10"/>
    </mc:Choice>
    <mc:Fallback>
      <p:transition/>
    </mc:Fallback>
  </mc:AlternateConten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aphicFrame>
        <p:nvGraphicFramePr>
          <p:cNvPr id="3" name="表格 2"/>
          <p:cNvGraphicFramePr>
            <a:graphicFrameLocks noGrp="1"/>
          </p:cNvGraphicFramePr>
          <p:nvPr/>
        </p:nvGraphicFramePr>
        <p:xfrm>
          <a:off x="478582" y="1141482"/>
          <a:ext cx="11233248" cy="4160520"/>
        </p:xfrm>
        <a:graphic>
          <a:graphicData uri="http://schemas.openxmlformats.org/drawingml/2006/table">
            <a:tbl>
              <a:tblPr/>
              <a:tblGrid>
                <a:gridCol w="1296144"/>
                <a:gridCol w="3384376"/>
                <a:gridCol w="6552728"/>
              </a:tblGrid>
              <a:tr h="1864360">
                <a:tc>
                  <a:txBody>
                    <a:bodyPr vert="horz" wrap="square"/>
                    <a:lstStyle/>
                    <a:p>
                      <a:pPr marL="71755" algn="ctr">
                        <a:lnSpc>
                          <a:spcPct val="150000"/>
                        </a:lnSpc>
                        <a:spcAft>
                          <a:spcPct val="0"/>
                        </a:spcAft>
                      </a:pPr>
                      <a:r>
                        <a:rPr lang="zh-CN" sz="2600" kern="100" baseline="0">
                          <a:effectLst/>
                          <a:latin typeface="Times New Roman" pitchFamily="18" charset="0"/>
                          <a:ea typeface="微软雅黑" panose="020b0503020204020204" charset="-122"/>
                          <a:cs typeface="Times New Roman" panose="02020603050405020304" pitchFamily="18" charset="0"/>
                        </a:rPr>
                        <a:t>看表达关系</a:t>
                      </a:r>
                      <a:endParaRPr lang="zh-CN" sz="2600" kern="100" baseline="0">
                        <a:effectLst/>
                        <a:latin typeface="微软雅黑" panose="020b0503020204020204" charset="-122"/>
                        <a:ea typeface="微软雅黑" panose="020b0503020204020204"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marL="71755" algn="l">
                        <a:lnSpc>
                          <a:spcPct val="150000"/>
                        </a:lnSpc>
                        <a:spcAft>
                          <a:spcPct val="0"/>
                        </a:spcAft>
                      </a:pPr>
                      <a:r>
                        <a:rPr lang="zh-CN" sz="2600" kern="100" baseline="0">
                          <a:effectLst/>
                          <a:latin typeface="Times New Roman" pitchFamily="18" charset="0"/>
                          <a:ea typeface="微软雅黑" panose="020b0503020204020204" charset="-122"/>
                          <a:cs typeface="Times New Roman" panose="02020603050405020304" pitchFamily="18" charset="0"/>
                        </a:rPr>
                        <a:t>虚词有用来表明或强化词语之间、短语之间和句子之间的关系的作用，所以可以通过辨析词语、句子之间的关系辨析虚词使用是否恰当。</a:t>
                      </a:r>
                      <a:endParaRPr lang="zh-CN" sz="2600" kern="100" baseline="0">
                        <a:effectLst/>
                        <a:latin typeface="微软雅黑" panose="020b0503020204020204" charset="-122"/>
                        <a:ea typeface="微软雅黑" panose="020b0503020204020204"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marL="71755" algn="l">
                        <a:lnSpc>
                          <a:spcPct val="150000"/>
                        </a:lnSpc>
                        <a:spcAft>
                          <a:spcPct val="0"/>
                        </a:spcAft>
                      </a:pPr>
                      <a:r>
                        <a:rPr lang="en-US" sz="2600" kern="100" baseline="0">
                          <a:effectLst/>
                          <a:latin typeface="微软雅黑" panose="020b0503020204020204" charset="-122"/>
                          <a:ea typeface="微软雅黑" panose="020b0503020204020204" charset="-122"/>
                          <a:cs typeface="Times New Roman" panose="02020603050405020304" pitchFamily="18" charset="0"/>
                        </a:rPr>
                        <a:t>①</a:t>
                      </a:r>
                      <a:r>
                        <a:rPr lang="en-US" sz="2600" kern="100" baseline="0">
                          <a:effectLst/>
                          <a:latin typeface="宋体" panose="02010600030101010101" pitchFamily="2" charset="-122"/>
                          <a:ea typeface="微软雅黑" panose="020b0503020204020204" charset="-122"/>
                          <a:cs typeface="Times New Roman" panose="02020603050405020304" pitchFamily="18" charset="0"/>
                        </a:rPr>
                        <a:t>“</a:t>
                      </a:r>
                      <a:r>
                        <a:rPr lang="zh-CN" sz="2600" kern="100" baseline="0">
                          <a:effectLst/>
                          <a:latin typeface="Times New Roman" pitchFamily="18" charset="0"/>
                          <a:ea typeface="微软雅黑" panose="020b0503020204020204" charset="-122"/>
                          <a:cs typeface="Times New Roman" panose="02020603050405020304" pitchFamily="18" charset="0"/>
                        </a:rPr>
                        <a:t>进而</a:t>
                      </a:r>
                      <a:r>
                        <a:rPr lang="en-US" sz="2600" kern="100" baseline="0">
                          <a:effectLst/>
                          <a:latin typeface="宋体" panose="02010600030101010101" pitchFamily="2" charset="-122"/>
                          <a:ea typeface="微软雅黑" panose="020b0503020204020204" charset="-122"/>
                          <a:cs typeface="Times New Roman" panose="02020603050405020304" pitchFamily="18" charset="0"/>
                        </a:rPr>
                        <a:t>”</a:t>
                      </a:r>
                      <a:r>
                        <a:rPr lang="zh-CN" sz="2600" kern="100" baseline="0">
                          <a:effectLst/>
                          <a:latin typeface="Times New Roman" pitchFamily="18" charset="0"/>
                          <a:ea typeface="微软雅黑" panose="020b0503020204020204" charset="-122"/>
                          <a:cs typeface="Times New Roman" panose="02020603050405020304" pitchFamily="18" charset="0"/>
                        </a:rPr>
                        <a:t>与</a:t>
                      </a:r>
                      <a:r>
                        <a:rPr lang="en-US" sz="2600" kern="100" baseline="0">
                          <a:effectLst/>
                          <a:latin typeface="宋体" panose="02010600030101010101" pitchFamily="2" charset="-122"/>
                          <a:ea typeface="微软雅黑" panose="020b0503020204020204" charset="-122"/>
                          <a:cs typeface="Times New Roman" panose="02020603050405020304" pitchFamily="18" charset="0"/>
                        </a:rPr>
                        <a:t>“</a:t>
                      </a:r>
                      <a:r>
                        <a:rPr lang="zh-CN" sz="2600" kern="100" baseline="0">
                          <a:effectLst/>
                          <a:latin typeface="Times New Roman" pitchFamily="18" charset="0"/>
                          <a:ea typeface="微软雅黑" panose="020b0503020204020204" charset="-122"/>
                          <a:cs typeface="Times New Roman" panose="02020603050405020304" pitchFamily="18" charset="0"/>
                        </a:rPr>
                        <a:t>从而</a:t>
                      </a:r>
                      <a:r>
                        <a:rPr lang="en-US" sz="2600" kern="100" baseline="0">
                          <a:effectLst/>
                          <a:latin typeface="宋体" panose="02010600030101010101" pitchFamily="2" charset="-122"/>
                          <a:ea typeface="微软雅黑" panose="020b0503020204020204" charset="-122"/>
                          <a:cs typeface="Times New Roman" panose="02020603050405020304" pitchFamily="18" charset="0"/>
                        </a:rPr>
                        <a:t>”</a:t>
                      </a:r>
                      <a:r>
                        <a:rPr lang="zh-CN" sz="2600" kern="100" baseline="0">
                          <a:effectLst/>
                          <a:latin typeface="Times New Roman" pitchFamily="18" charset="0"/>
                          <a:ea typeface="微软雅黑" panose="020b0503020204020204" charset="-122"/>
                          <a:cs typeface="Times New Roman" panose="02020603050405020304" pitchFamily="18" charset="0"/>
                        </a:rPr>
                        <a:t>。前者一般表示递进关系，后者一般表示承接或因果关系。</a:t>
                      </a:r>
                      <a:endParaRPr lang="zh-CN" sz="2600" kern="100" baseline="0">
                        <a:effectLst/>
                        <a:latin typeface="微软雅黑" panose="020b0503020204020204" charset="-122"/>
                        <a:ea typeface="微软雅黑"/>
                        <a:cs typeface="Courier New" panose="02070309020205020404" pitchFamily="49" charset="0"/>
                      </a:endParaRPr>
                    </a:p>
                    <a:p>
                      <a:pPr marL="71755" algn="l">
                        <a:lnSpc>
                          <a:spcPct val="150000"/>
                        </a:lnSpc>
                        <a:spcAft>
                          <a:spcPct val="0"/>
                        </a:spcAft>
                      </a:pPr>
                      <a:r>
                        <a:rPr lang="en-US" sz="2600" kern="100" baseline="0">
                          <a:effectLst/>
                          <a:latin typeface="微软雅黑" panose="020b0503020204020204" charset="-122"/>
                          <a:ea typeface="微软雅黑" panose="020b0503020204020204" charset="-122"/>
                          <a:cs typeface="Times New Roman" panose="02020603050405020304" pitchFamily="18" charset="0"/>
                        </a:rPr>
                        <a:t>②</a:t>
                      </a:r>
                      <a:r>
                        <a:rPr lang="en-US" sz="2600" kern="100" baseline="0">
                          <a:effectLst/>
                          <a:latin typeface="宋体" panose="02010600030101010101" pitchFamily="2" charset="-122"/>
                          <a:ea typeface="微软雅黑" panose="020b0503020204020204" charset="-122"/>
                          <a:cs typeface="Times New Roman" panose="02020603050405020304" pitchFamily="18" charset="0"/>
                        </a:rPr>
                        <a:t>“</a:t>
                      </a:r>
                      <a:r>
                        <a:rPr lang="zh-CN" sz="2600" kern="100" baseline="0">
                          <a:effectLst/>
                          <a:latin typeface="Times New Roman" pitchFamily="18" charset="0"/>
                          <a:ea typeface="微软雅黑" panose="020b0503020204020204" charset="-122"/>
                          <a:cs typeface="Times New Roman" panose="02020603050405020304" pitchFamily="18" charset="0"/>
                        </a:rPr>
                        <a:t>只要</a:t>
                      </a:r>
                      <a:r>
                        <a:rPr lang="en-US" sz="2600" kern="100" baseline="0">
                          <a:effectLst/>
                          <a:latin typeface="宋体" panose="02010600030101010101" pitchFamily="2" charset="-122"/>
                          <a:ea typeface="微软雅黑" panose="020b0503020204020204" charset="-122"/>
                          <a:cs typeface="Times New Roman" panose="02020603050405020304" pitchFamily="18" charset="0"/>
                        </a:rPr>
                        <a:t>”</a:t>
                      </a:r>
                      <a:r>
                        <a:rPr lang="zh-CN" sz="2600" kern="100" baseline="0">
                          <a:effectLst/>
                          <a:latin typeface="Times New Roman" pitchFamily="18" charset="0"/>
                          <a:ea typeface="微软雅黑" panose="020b0503020204020204" charset="-122"/>
                          <a:cs typeface="Times New Roman" panose="02020603050405020304" pitchFamily="18" charset="0"/>
                        </a:rPr>
                        <a:t>与</a:t>
                      </a:r>
                      <a:r>
                        <a:rPr lang="en-US" sz="2600" kern="100" baseline="0">
                          <a:effectLst/>
                          <a:latin typeface="宋体" panose="02010600030101010101" pitchFamily="2" charset="-122"/>
                          <a:ea typeface="微软雅黑" panose="020b0503020204020204" charset="-122"/>
                          <a:cs typeface="Times New Roman" panose="02020603050405020304" pitchFamily="18" charset="0"/>
                        </a:rPr>
                        <a:t>“</a:t>
                      </a:r>
                      <a:r>
                        <a:rPr lang="zh-CN" sz="2600" kern="100" baseline="0">
                          <a:effectLst/>
                          <a:latin typeface="Times New Roman" pitchFamily="18" charset="0"/>
                          <a:ea typeface="微软雅黑" panose="020b0503020204020204" charset="-122"/>
                          <a:cs typeface="Times New Roman" panose="02020603050405020304" pitchFamily="18" charset="0"/>
                        </a:rPr>
                        <a:t>只有</a:t>
                      </a:r>
                      <a:r>
                        <a:rPr lang="en-US" sz="2600" kern="100" baseline="0">
                          <a:effectLst/>
                          <a:latin typeface="宋体" panose="02010600030101010101" pitchFamily="2" charset="-122"/>
                          <a:ea typeface="微软雅黑" panose="020b0503020204020204" charset="-122"/>
                          <a:cs typeface="Times New Roman" panose="02020603050405020304" pitchFamily="18" charset="0"/>
                        </a:rPr>
                        <a:t>”</a:t>
                      </a:r>
                      <a:r>
                        <a:rPr lang="zh-CN" sz="2600" kern="100" baseline="0">
                          <a:effectLst/>
                          <a:latin typeface="Times New Roman" pitchFamily="18" charset="0"/>
                          <a:ea typeface="微软雅黑" panose="020b0503020204020204" charset="-122"/>
                          <a:cs typeface="Times New Roman" panose="02020603050405020304" pitchFamily="18" charset="0"/>
                        </a:rPr>
                        <a:t>。前者所强调的是充分条件，后者所强调的是必要条件。</a:t>
                      </a:r>
                      <a:endParaRPr lang="zh-CN" sz="2600" kern="100" baseline="0">
                        <a:effectLst/>
                        <a:latin typeface="微软雅黑" panose="020b0503020204020204" charset="-122"/>
                        <a:ea typeface="微软雅黑" panose="020b0503020204020204" charset="-122"/>
                        <a:cs typeface="Courier New" panose="02070309020205020404" pitchFamily="49" charset="0"/>
                      </a:endParaRPr>
                    </a:p>
                    <a:p>
                      <a:pPr marL="71755" algn="l">
                        <a:lnSpc>
                          <a:spcPct val="150000"/>
                        </a:lnSpc>
                        <a:spcAft>
                          <a:spcPct val="0"/>
                        </a:spcAft>
                      </a:pPr>
                      <a:r>
                        <a:rPr lang="en-US" sz="2600" kern="100" baseline="0">
                          <a:effectLst/>
                          <a:latin typeface="微软雅黑" panose="020b0503020204020204" charset="-122"/>
                          <a:ea typeface="微软雅黑" panose="020b0503020204020204" charset="-122"/>
                          <a:cs typeface="Times New Roman" panose="02020603050405020304" pitchFamily="18" charset="0"/>
                        </a:rPr>
                        <a:t>③</a:t>
                      </a:r>
                      <a:r>
                        <a:rPr lang="en-US" sz="2600" kern="100" baseline="0">
                          <a:effectLst/>
                          <a:latin typeface="宋体" panose="02010600030101010101" pitchFamily="2" charset="-122"/>
                          <a:ea typeface="微软雅黑" panose="020b0503020204020204" charset="-122"/>
                          <a:cs typeface="Times New Roman" panose="02020603050405020304" pitchFamily="18" charset="0"/>
                        </a:rPr>
                        <a:t>“</a:t>
                      </a:r>
                      <a:r>
                        <a:rPr lang="zh-CN" sz="2600" kern="100" baseline="0">
                          <a:effectLst/>
                          <a:latin typeface="Times New Roman" pitchFamily="18" charset="0"/>
                          <a:ea typeface="微软雅黑" panose="020b0503020204020204" charset="-122"/>
                          <a:cs typeface="Times New Roman" panose="02020603050405020304" pitchFamily="18" charset="0"/>
                        </a:rPr>
                        <a:t>虽然</a:t>
                      </a:r>
                      <a:r>
                        <a:rPr lang="en-US" sz="2600" kern="100" baseline="0">
                          <a:effectLst/>
                          <a:latin typeface="宋体" panose="02010600030101010101" pitchFamily="2" charset="-122"/>
                          <a:ea typeface="微软雅黑" panose="020b0503020204020204" charset="-122"/>
                          <a:cs typeface="Times New Roman" panose="02020603050405020304" pitchFamily="18" charset="0"/>
                        </a:rPr>
                        <a:t>”</a:t>
                      </a:r>
                      <a:r>
                        <a:rPr lang="zh-CN" sz="2600" kern="100" baseline="0">
                          <a:effectLst/>
                          <a:latin typeface="Times New Roman" pitchFamily="18" charset="0"/>
                          <a:ea typeface="微软雅黑" panose="020b0503020204020204" charset="-122"/>
                          <a:cs typeface="Times New Roman" panose="02020603050405020304" pitchFamily="18" charset="0"/>
                        </a:rPr>
                        <a:t>与</a:t>
                      </a:r>
                      <a:r>
                        <a:rPr lang="en-US" sz="2600" kern="100" baseline="0">
                          <a:effectLst/>
                          <a:latin typeface="宋体" panose="02010600030101010101" pitchFamily="2" charset="-122"/>
                          <a:ea typeface="微软雅黑" panose="020b0503020204020204" charset="-122"/>
                          <a:cs typeface="Times New Roman" panose="02020603050405020304" pitchFamily="18" charset="0"/>
                        </a:rPr>
                        <a:t>“</a:t>
                      </a:r>
                      <a:r>
                        <a:rPr lang="zh-CN" sz="2600" kern="100" baseline="0">
                          <a:effectLst/>
                          <a:latin typeface="Times New Roman" pitchFamily="18" charset="0"/>
                          <a:ea typeface="微软雅黑" panose="020b0503020204020204" charset="-122"/>
                          <a:cs typeface="Times New Roman" panose="02020603050405020304" pitchFamily="18" charset="0"/>
                        </a:rPr>
                        <a:t>即使</a:t>
                      </a:r>
                      <a:r>
                        <a:rPr lang="en-US" sz="2600" kern="100" baseline="0">
                          <a:effectLst/>
                          <a:latin typeface="宋体" panose="02010600030101010101" pitchFamily="2" charset="-122"/>
                          <a:ea typeface="微软雅黑" panose="020b0503020204020204" charset="-122"/>
                          <a:cs typeface="Times New Roman" panose="02020603050405020304" pitchFamily="18" charset="0"/>
                        </a:rPr>
                        <a:t>”</a:t>
                      </a:r>
                      <a:r>
                        <a:rPr lang="zh-CN" sz="2600" kern="100" baseline="0">
                          <a:effectLst/>
                          <a:latin typeface="Times New Roman" pitchFamily="18" charset="0"/>
                          <a:ea typeface="微软雅黑" panose="020b0503020204020204" charset="-122"/>
                          <a:cs typeface="Times New Roman" panose="02020603050405020304" pitchFamily="18" charset="0"/>
                        </a:rPr>
                        <a:t>。前者表示是事实，后者表示是假设的事实。</a:t>
                      </a:r>
                      <a:endParaRPr lang="zh-CN" sz="2600" kern="100" baseline="0">
                        <a:effectLst/>
                        <a:latin typeface="微软雅黑" panose="020b0503020204020204" charset="-122"/>
                        <a:ea typeface="微软雅黑" panose="020b0503020204020204"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mc:AlternateContent>
    <mc:Choice xmlns:p14="http://schemas.microsoft.com/office/powerpoint/2010/main" Requires="p14">
      <p:transition p14:dur="10"/>
    </mc:Choice>
    <mc:Fallback>
      <p:transition/>
    </mc:Fallback>
  </mc:AlternateConten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矩形 4"/>
          <p:cNvSpPr/>
          <p:nvPr/>
        </p:nvSpPr>
        <p:spPr>
          <a:xfrm>
            <a:off x="875206" y="1485578"/>
            <a:ext cx="10440000" cy="2376264"/>
          </a:xfrm>
          <a:prstGeom prst="rect">
            <a:avLst/>
          </a:prstGeom>
          <a:noFill/>
          <a:ln w="6350">
            <a:solidFill>
              <a:schemeClr val="tx1"/>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 name="矩形 2"/>
          <p:cNvSpPr/>
          <p:nvPr/>
        </p:nvSpPr>
        <p:spPr>
          <a:xfrm>
            <a:off x="838622" y="806503"/>
            <a:ext cx="1851789" cy="492443"/>
          </a:xfrm>
          <a:prstGeom prst="rect">
            <a:avLst/>
          </a:prstGeom>
        </p:spPr>
        <p:txBody>
          <a:bodyPr wrap="none">
            <a:spAutoFit/>
          </a:bodyPr>
          <a:lstStyle/>
          <a:p>
            <a:pPr fontAlgn="base">
              <a:spcBef>
                <a:spcPct val="0"/>
              </a:spcBef>
              <a:spcAft>
                <a:spcPct val="0"/>
              </a:spcAft>
            </a:pPr>
            <a:r>
              <a:rPr lang="zh-CN" altLang="zh-CN" sz="2600" b="1">
                <a:solidFill>
                  <a:prstClr val="black"/>
                </a:solidFill>
                <a:latin typeface="Impact" panose="020b0806030902050204" pitchFamily="34" charset="0"/>
                <a:ea typeface="微软雅黑" panose="020b0503020204020204" charset="-122"/>
                <a:cs typeface="宋体" panose="02010600030101010101" pitchFamily="2" charset="-122"/>
              </a:rPr>
              <a:t>任务活动：</a:t>
            </a:r>
          </a:p>
        </p:txBody>
      </p:sp>
      <p:pic>
        <p:nvPicPr>
          <p:cNvPr id="2050" name="Picture 2" descr="X+1"/>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bwMode="auto">
          <a:xfrm>
            <a:off x="3225427" y="1835765"/>
            <a:ext cx="5739559" cy="1723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mc:Choice xmlns:p14="http://schemas.microsoft.com/office/powerpoint/2010/main" Requires="p14">
      <p:transition p14:dur="10"/>
    </mc:Choice>
    <mc:Fallback>
      <p:transition/>
    </mc:Fallback>
  </mc:AlternateContent>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aphicFrame>
        <p:nvGraphicFramePr>
          <p:cNvPr id="4" name="表格 3"/>
          <p:cNvGraphicFramePr>
            <a:graphicFrameLocks noGrp="1"/>
          </p:cNvGraphicFramePr>
          <p:nvPr/>
        </p:nvGraphicFramePr>
        <p:xfrm>
          <a:off x="478582" y="1341562"/>
          <a:ext cx="11233248" cy="4160520"/>
        </p:xfrm>
        <a:graphic>
          <a:graphicData uri="http://schemas.openxmlformats.org/drawingml/2006/table">
            <a:tbl>
              <a:tblPr/>
              <a:tblGrid>
                <a:gridCol w="1224136"/>
                <a:gridCol w="4752528"/>
                <a:gridCol w="5256584"/>
              </a:tblGrid>
              <a:tr h="2374323">
                <a:tc>
                  <a:txBody>
                    <a:bodyPr vert="horz" wrap="square"/>
                    <a:lstStyle/>
                    <a:p>
                      <a:pPr marL="71755" algn="ctr">
                        <a:lnSpc>
                          <a:spcPct val="150000"/>
                        </a:lnSpc>
                        <a:spcAft>
                          <a:spcPct val="0"/>
                        </a:spcAft>
                      </a:pPr>
                      <a:r>
                        <a:rPr lang="zh-CN" sz="2600" kern="100">
                          <a:solidFill>
                            <a:srgbClr val="000000"/>
                          </a:solidFill>
                          <a:effectLst/>
                          <a:latin typeface="Times New Roman" pitchFamily="18" charset="0"/>
                          <a:ea typeface="微软雅黑" panose="020b0503020204020204" charset="-122"/>
                          <a:cs typeface="Times New Roman" panose="02020603050405020304" pitchFamily="18" charset="0"/>
                        </a:rPr>
                        <a:t>看语气辨析</a:t>
                      </a:r>
                      <a:endParaRPr lang="zh-CN" sz="2600" kern="100">
                        <a:effectLst/>
                        <a:latin typeface="宋体" panose="02010600030101010101" pitchFamily="2" charset="-122"/>
                        <a:ea typeface="宋体" panose="02010600030101010101" pitchFamily="2" charset="-122"/>
                        <a:cs typeface="Courier New" panose="02070309020205020404" pitchFamily="49" charset="0"/>
                      </a:endParaRPr>
                    </a:p>
                  </a:txBody>
                  <a:tcPr marL="15220" marR="152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marL="71755" algn="l">
                        <a:lnSpc>
                          <a:spcPct val="150000"/>
                        </a:lnSpc>
                        <a:spcAft>
                          <a:spcPct val="0"/>
                        </a:spcAft>
                      </a:pPr>
                      <a:r>
                        <a:rPr lang="zh-CN" sz="2600" kern="100">
                          <a:solidFill>
                            <a:srgbClr val="000000"/>
                          </a:solidFill>
                          <a:effectLst/>
                          <a:latin typeface="Times New Roman" pitchFamily="18" charset="0"/>
                          <a:ea typeface="微软雅黑" panose="020b0503020204020204" charset="-122"/>
                          <a:cs typeface="Times New Roman" panose="02020603050405020304" pitchFamily="18" charset="0"/>
                        </a:rPr>
                        <a:t>主要指表示语气的副词和助词。所有这些都要结合具体的语境，多加体会揣摩。有些虚词必须用在表疑问的句子中，用在陈述句中就不合语法。有些虚词用来表达委婉语气，有些虚词用来表达强调语气。</a:t>
                      </a:r>
                      <a:endParaRPr lang="zh-CN" sz="2600" kern="100">
                        <a:effectLst/>
                        <a:latin typeface="宋体" panose="02010600030101010101" pitchFamily="2" charset="-122"/>
                        <a:ea typeface="宋体" panose="02010600030101010101" pitchFamily="2" charset="-122"/>
                        <a:cs typeface="Courier New" panose="02070309020205020404" pitchFamily="49" charset="0"/>
                      </a:endParaRPr>
                    </a:p>
                  </a:txBody>
                  <a:tcPr marL="15220" marR="152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marL="71755" algn="l">
                        <a:lnSpc>
                          <a:spcPct val="150000"/>
                        </a:lnSpc>
                        <a:spcAft>
                          <a:spcPct val="0"/>
                        </a:spcAft>
                      </a:pPr>
                      <a:r>
                        <a:rPr lang="en-US" sz="2600" kern="100">
                          <a:solidFill>
                            <a:srgbClr val="000000"/>
                          </a:solidFill>
                          <a:effectLst/>
                          <a:latin typeface="宋体" panose="02010600030101010101" pitchFamily="2" charset="-122"/>
                          <a:ea typeface="微软雅黑" panose="020b0503020204020204" charset="-122"/>
                          <a:cs typeface="Times New Roman" panose="02020603050405020304" pitchFamily="18" charset="0"/>
                        </a:rPr>
                        <a:t>①“</a:t>
                      </a:r>
                      <a:r>
                        <a:rPr lang="zh-CN" sz="2600" kern="100">
                          <a:solidFill>
                            <a:srgbClr val="000000"/>
                          </a:solidFill>
                          <a:effectLst/>
                          <a:latin typeface="Times New Roman" pitchFamily="18" charset="0"/>
                          <a:ea typeface="微软雅黑" panose="020b0503020204020204" charset="-122"/>
                          <a:cs typeface="Times New Roman" panose="02020603050405020304" pitchFamily="18" charset="0"/>
                        </a:rPr>
                        <a:t>何况</a:t>
                      </a:r>
                      <a:r>
                        <a:rPr lang="en-US" sz="2600" kern="100">
                          <a:solidFill>
                            <a:srgbClr val="000000"/>
                          </a:solidFill>
                          <a:effectLst/>
                          <a:latin typeface="宋体" panose="02010600030101010101" pitchFamily="2" charset="-122"/>
                          <a:ea typeface="微软雅黑" panose="020b0503020204020204" charset="-122"/>
                          <a:cs typeface="Times New Roman" panose="02020603050405020304" pitchFamily="18" charset="0"/>
                        </a:rPr>
                        <a:t>”</a:t>
                      </a:r>
                      <a:r>
                        <a:rPr lang="zh-CN" sz="2600" kern="100">
                          <a:solidFill>
                            <a:srgbClr val="000000"/>
                          </a:solidFill>
                          <a:effectLst/>
                          <a:latin typeface="Times New Roman" pitchFamily="18" charset="0"/>
                          <a:ea typeface="微软雅黑" panose="020b0503020204020204" charset="-122"/>
                          <a:cs typeface="Times New Roman" panose="02020603050405020304" pitchFamily="18" charset="0"/>
                        </a:rPr>
                        <a:t>与</a:t>
                      </a:r>
                      <a:r>
                        <a:rPr lang="en-US" sz="2600" kern="100">
                          <a:solidFill>
                            <a:srgbClr val="000000"/>
                          </a:solidFill>
                          <a:effectLst/>
                          <a:latin typeface="宋体" panose="02010600030101010101" pitchFamily="2" charset="-122"/>
                          <a:ea typeface="微软雅黑" panose="020b0503020204020204" charset="-122"/>
                          <a:cs typeface="Times New Roman" panose="02020603050405020304" pitchFamily="18" charset="0"/>
                        </a:rPr>
                        <a:t>“</a:t>
                      </a:r>
                      <a:r>
                        <a:rPr lang="zh-CN" sz="2600" kern="100">
                          <a:solidFill>
                            <a:srgbClr val="000000"/>
                          </a:solidFill>
                          <a:effectLst/>
                          <a:latin typeface="Times New Roman" pitchFamily="18" charset="0"/>
                          <a:ea typeface="微软雅黑" panose="020b0503020204020204" charset="-122"/>
                          <a:cs typeface="Times New Roman" panose="02020603050405020304" pitchFamily="18" charset="0"/>
                        </a:rPr>
                        <a:t>况且</a:t>
                      </a:r>
                      <a:r>
                        <a:rPr lang="en-US" sz="2600" kern="100">
                          <a:solidFill>
                            <a:srgbClr val="000000"/>
                          </a:solidFill>
                          <a:effectLst/>
                          <a:latin typeface="宋体" panose="02010600030101010101" pitchFamily="2" charset="-122"/>
                          <a:ea typeface="微软雅黑" panose="020b0503020204020204" charset="-122"/>
                          <a:cs typeface="Times New Roman" panose="02020603050405020304" pitchFamily="18" charset="0"/>
                        </a:rPr>
                        <a:t>”</a:t>
                      </a:r>
                      <a:r>
                        <a:rPr lang="zh-CN" sz="2600" kern="100">
                          <a:solidFill>
                            <a:srgbClr val="000000"/>
                          </a:solidFill>
                          <a:effectLst/>
                          <a:latin typeface="Times New Roman" pitchFamily="18" charset="0"/>
                          <a:ea typeface="微软雅黑" panose="020b0503020204020204" charset="-122"/>
                          <a:cs typeface="Times New Roman" panose="02020603050405020304" pitchFamily="18" charset="0"/>
                        </a:rPr>
                        <a:t>。前者可用于反问，后者不能。</a:t>
                      </a:r>
                      <a:r>
                        <a:rPr lang="en-US" sz="2600" kern="100">
                          <a:solidFill>
                            <a:srgbClr val="000000"/>
                          </a:solidFill>
                          <a:effectLst/>
                          <a:latin typeface="宋体" panose="02010600030101010101" pitchFamily="2" charset="-122"/>
                          <a:ea typeface="微软雅黑" panose="020b0503020204020204" charset="-122"/>
                          <a:cs typeface="Times New Roman" panose="02020603050405020304" pitchFamily="18" charset="0"/>
                        </a:rPr>
                        <a:t>②“</a:t>
                      </a:r>
                      <a:r>
                        <a:rPr lang="zh-CN" sz="2600" kern="100">
                          <a:solidFill>
                            <a:srgbClr val="000000"/>
                          </a:solidFill>
                          <a:effectLst/>
                          <a:latin typeface="Times New Roman" pitchFamily="18" charset="0"/>
                          <a:ea typeface="微软雅黑" panose="020b0503020204020204" charset="-122"/>
                          <a:cs typeface="Times New Roman" panose="02020603050405020304" pitchFamily="18" charset="0"/>
                        </a:rPr>
                        <a:t>未免</a:t>
                      </a:r>
                      <a:r>
                        <a:rPr lang="en-US" sz="2600" kern="100">
                          <a:solidFill>
                            <a:srgbClr val="000000"/>
                          </a:solidFill>
                          <a:effectLst/>
                          <a:latin typeface="宋体" panose="02010600030101010101" pitchFamily="2" charset="-122"/>
                          <a:ea typeface="微软雅黑" panose="020b0503020204020204" charset="-122"/>
                          <a:cs typeface="Times New Roman" panose="02020603050405020304" pitchFamily="18" charset="0"/>
                        </a:rPr>
                        <a:t>”</a:t>
                      </a:r>
                      <a:r>
                        <a:rPr lang="zh-CN" sz="2600" kern="100">
                          <a:solidFill>
                            <a:srgbClr val="000000"/>
                          </a:solidFill>
                          <a:effectLst/>
                          <a:latin typeface="Times New Roman" pitchFamily="18" charset="0"/>
                          <a:ea typeface="微软雅黑" panose="020b0503020204020204" charset="-122"/>
                          <a:cs typeface="Times New Roman" panose="02020603050405020304" pitchFamily="18" charset="0"/>
                        </a:rPr>
                        <a:t>与</a:t>
                      </a:r>
                      <a:r>
                        <a:rPr lang="en-US" sz="2600" kern="100">
                          <a:solidFill>
                            <a:srgbClr val="000000"/>
                          </a:solidFill>
                          <a:effectLst/>
                          <a:latin typeface="宋体" panose="02010600030101010101" pitchFamily="2" charset="-122"/>
                          <a:ea typeface="微软雅黑" panose="020b0503020204020204" charset="-122"/>
                          <a:cs typeface="Times New Roman" panose="02020603050405020304" pitchFamily="18" charset="0"/>
                        </a:rPr>
                        <a:t>“</a:t>
                      </a:r>
                      <a:r>
                        <a:rPr lang="zh-CN" sz="2600" kern="100">
                          <a:solidFill>
                            <a:srgbClr val="000000"/>
                          </a:solidFill>
                          <a:effectLst/>
                          <a:latin typeface="Times New Roman" pitchFamily="18" charset="0"/>
                          <a:ea typeface="微软雅黑" panose="020b0503020204020204" charset="-122"/>
                          <a:cs typeface="Times New Roman" panose="02020603050405020304" pitchFamily="18" charset="0"/>
                        </a:rPr>
                        <a:t>不免</a:t>
                      </a:r>
                      <a:r>
                        <a:rPr lang="en-US" sz="2600" kern="100">
                          <a:solidFill>
                            <a:srgbClr val="000000"/>
                          </a:solidFill>
                          <a:effectLst/>
                          <a:latin typeface="宋体" panose="02010600030101010101" pitchFamily="2" charset="-122"/>
                          <a:ea typeface="微软雅黑" panose="020b0503020204020204" charset="-122"/>
                          <a:cs typeface="Times New Roman" panose="02020603050405020304" pitchFamily="18" charset="0"/>
                        </a:rPr>
                        <a:t>”</a:t>
                      </a:r>
                      <a:r>
                        <a:rPr lang="zh-CN" sz="2600" kern="100">
                          <a:solidFill>
                            <a:srgbClr val="000000"/>
                          </a:solidFill>
                          <a:effectLst/>
                          <a:latin typeface="Times New Roman" pitchFamily="18" charset="0"/>
                          <a:ea typeface="微软雅黑" panose="020b0503020204020204" charset="-122"/>
                          <a:cs typeface="Times New Roman" panose="02020603050405020304" pitchFamily="18" charset="0"/>
                        </a:rPr>
                        <a:t>。</a:t>
                      </a:r>
                      <a:r>
                        <a:rPr lang="en-US" sz="2600" kern="100">
                          <a:solidFill>
                            <a:srgbClr val="000000"/>
                          </a:solidFill>
                          <a:effectLst/>
                          <a:latin typeface="宋体" panose="02010600030101010101" pitchFamily="2" charset="-122"/>
                          <a:ea typeface="微软雅黑" panose="020b0503020204020204" charset="-122"/>
                          <a:cs typeface="Times New Roman" panose="02020603050405020304" pitchFamily="18" charset="0"/>
                        </a:rPr>
                        <a:t>“</a:t>
                      </a:r>
                      <a:r>
                        <a:rPr lang="zh-CN" sz="2600" kern="100">
                          <a:solidFill>
                            <a:srgbClr val="000000"/>
                          </a:solidFill>
                          <a:effectLst/>
                          <a:latin typeface="Times New Roman" pitchFamily="18" charset="0"/>
                          <a:ea typeface="微软雅黑" panose="020b0503020204020204" charset="-122"/>
                          <a:cs typeface="Times New Roman" panose="02020603050405020304" pitchFamily="18" charset="0"/>
                        </a:rPr>
                        <a:t>未免</a:t>
                      </a:r>
                      <a:r>
                        <a:rPr lang="en-US" sz="2600" kern="100">
                          <a:solidFill>
                            <a:srgbClr val="000000"/>
                          </a:solidFill>
                          <a:effectLst/>
                          <a:latin typeface="宋体" panose="02010600030101010101" pitchFamily="2" charset="-122"/>
                          <a:ea typeface="微软雅黑" panose="020b0503020204020204" charset="-122"/>
                          <a:cs typeface="Times New Roman" panose="02020603050405020304" pitchFamily="18" charset="0"/>
                        </a:rPr>
                        <a:t>”</a:t>
                      </a:r>
                      <a:r>
                        <a:rPr lang="zh-CN" sz="2600" kern="100">
                          <a:solidFill>
                            <a:srgbClr val="000000"/>
                          </a:solidFill>
                          <a:effectLst/>
                          <a:latin typeface="Times New Roman" pitchFamily="18" charset="0"/>
                          <a:ea typeface="微软雅黑" panose="020b0503020204020204" charset="-122"/>
                          <a:cs typeface="Times New Roman" panose="02020603050405020304" pitchFamily="18" charset="0"/>
                        </a:rPr>
                        <a:t>表示前面所说的情况不合适，或对前面所说的情况不以为然，含有委婉批评的意味；</a:t>
                      </a:r>
                      <a:r>
                        <a:rPr lang="en-US" sz="2600" kern="100">
                          <a:solidFill>
                            <a:srgbClr val="000000"/>
                          </a:solidFill>
                          <a:effectLst/>
                          <a:latin typeface="宋体" panose="02010600030101010101" pitchFamily="2" charset="-122"/>
                          <a:ea typeface="微软雅黑" panose="020b0503020204020204" charset="-122"/>
                          <a:cs typeface="Times New Roman" panose="02020603050405020304" pitchFamily="18" charset="0"/>
                        </a:rPr>
                        <a:t>“</a:t>
                      </a:r>
                      <a:r>
                        <a:rPr lang="zh-CN" sz="2600" kern="100">
                          <a:solidFill>
                            <a:srgbClr val="000000"/>
                          </a:solidFill>
                          <a:effectLst/>
                          <a:latin typeface="Times New Roman" pitchFamily="18" charset="0"/>
                          <a:ea typeface="微软雅黑" panose="020b0503020204020204" charset="-122"/>
                          <a:cs typeface="Times New Roman" panose="02020603050405020304" pitchFamily="18" charset="0"/>
                        </a:rPr>
                        <a:t>不免</a:t>
                      </a:r>
                      <a:r>
                        <a:rPr lang="en-US" sz="2600" kern="100">
                          <a:solidFill>
                            <a:srgbClr val="000000"/>
                          </a:solidFill>
                          <a:effectLst/>
                          <a:latin typeface="宋体" panose="02010600030101010101" pitchFamily="2" charset="-122"/>
                          <a:ea typeface="微软雅黑" panose="020b0503020204020204" charset="-122"/>
                          <a:cs typeface="Times New Roman" panose="02020603050405020304" pitchFamily="18" charset="0"/>
                        </a:rPr>
                        <a:t>”</a:t>
                      </a:r>
                      <a:r>
                        <a:rPr lang="zh-CN" sz="2600" kern="100">
                          <a:solidFill>
                            <a:srgbClr val="000000"/>
                          </a:solidFill>
                          <a:effectLst/>
                          <a:latin typeface="Times New Roman" pitchFamily="18" charset="0"/>
                          <a:ea typeface="微软雅黑" panose="020b0503020204020204" charset="-122"/>
                          <a:cs typeface="Times New Roman" panose="02020603050405020304" pitchFamily="18" charset="0"/>
                        </a:rPr>
                        <a:t>表示由于前面所说的原因而不能避免某种消极的结果。</a:t>
                      </a:r>
                      <a:endParaRPr lang="zh-CN" sz="2600" kern="100">
                        <a:effectLst/>
                        <a:latin typeface="宋体" panose="02010600030101010101" pitchFamily="2" charset="-122"/>
                        <a:ea typeface="宋体" panose="02010600030101010101" pitchFamily="2" charset="-122"/>
                        <a:cs typeface="Courier New" panose="02070309020205020404" pitchFamily="49" charset="0"/>
                      </a:endParaRPr>
                    </a:p>
                  </a:txBody>
                  <a:tcPr marL="15220" marR="152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mc:AlternateContent>
    <mc:Choice xmlns:p14="http://schemas.microsoft.com/office/powerpoint/2010/main" Requires="p14">
      <p:transition p14:dur="10"/>
    </mc:Choice>
    <mc:Fallback>
      <p:transition/>
    </mc:Fallback>
  </mc:AlternateContent>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aphicFrame>
        <p:nvGraphicFramePr>
          <p:cNvPr id="3" name="表格 2"/>
          <p:cNvGraphicFramePr>
            <a:graphicFrameLocks noGrp="1"/>
          </p:cNvGraphicFramePr>
          <p:nvPr/>
        </p:nvGraphicFramePr>
        <p:xfrm>
          <a:off x="478581" y="1357506"/>
          <a:ext cx="11377265" cy="4160520"/>
        </p:xfrm>
        <a:graphic>
          <a:graphicData uri="http://schemas.openxmlformats.org/drawingml/2006/table">
            <a:tbl>
              <a:tblPr/>
              <a:tblGrid>
                <a:gridCol w="1152129"/>
                <a:gridCol w="6984776"/>
                <a:gridCol w="3240360"/>
              </a:tblGrid>
              <a:tr h="1350908">
                <a:tc>
                  <a:txBody>
                    <a:bodyPr vert="horz" wrap="square"/>
                    <a:lstStyle/>
                    <a:p>
                      <a:pPr marL="71755" algn="l">
                        <a:lnSpc>
                          <a:spcPct val="150000"/>
                        </a:lnSpc>
                        <a:spcAft>
                          <a:spcPct val="0"/>
                        </a:spcAft>
                      </a:pPr>
                      <a:r>
                        <a:rPr lang="zh-CN" sz="2600" kern="100">
                          <a:solidFill>
                            <a:srgbClr val="000000"/>
                          </a:solidFill>
                          <a:effectLst/>
                          <a:latin typeface="Times New Roman" pitchFamily="18" charset="0"/>
                          <a:ea typeface="微软雅黑" panose="020b0503020204020204" charset="-122"/>
                          <a:cs typeface="Times New Roman" panose="02020603050405020304" pitchFamily="18" charset="0"/>
                        </a:rPr>
                        <a:t>看位置</a:t>
                      </a:r>
                      <a:endParaRPr lang="zh-CN" sz="2600" kern="100">
                        <a:effectLst/>
                        <a:latin typeface="宋体" panose="02010600030101010101" pitchFamily="2" charset="-122"/>
                        <a:ea typeface="宋体" panose="02010600030101010101" pitchFamily="2" charset="-122"/>
                        <a:cs typeface="Courier New" panose="02070309020205020404" pitchFamily="49" charset="0"/>
                      </a:endParaRPr>
                    </a:p>
                  </a:txBody>
                  <a:tcPr marL="5773" marR="577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marL="71755" algn="l">
                        <a:lnSpc>
                          <a:spcPct val="150000"/>
                        </a:lnSpc>
                        <a:spcAft>
                          <a:spcPct val="0"/>
                        </a:spcAft>
                      </a:pPr>
                      <a:r>
                        <a:rPr lang="zh-CN" sz="2600" kern="100">
                          <a:solidFill>
                            <a:srgbClr val="000000"/>
                          </a:solidFill>
                          <a:effectLst/>
                          <a:latin typeface="Times New Roman" pitchFamily="18" charset="0"/>
                          <a:ea typeface="微软雅黑" panose="020b0503020204020204" charset="-122"/>
                          <a:cs typeface="Times New Roman" panose="02020603050405020304" pitchFamily="18" charset="0"/>
                        </a:rPr>
                        <a:t>虚词在句中的位置必须根据句子的语法需要和虚词自身的表意特点来确定。比如，关联词语有固定的位置，有的只能用于前一分句，</a:t>
                      </a:r>
                      <a:r>
                        <a:rPr lang="zh-CN" sz="2600" kern="100" smtClean="0">
                          <a:solidFill>
                            <a:srgbClr val="000000"/>
                          </a:solidFill>
                          <a:effectLst/>
                          <a:latin typeface="Times New Roman" pitchFamily="18" charset="0"/>
                          <a:ea typeface="微软雅黑" panose="020b0503020204020204" charset="-122"/>
                          <a:cs typeface="Times New Roman" panose="02020603050405020304" pitchFamily="18" charset="0"/>
                        </a:rPr>
                        <a:t>如</a:t>
                      </a:r>
                      <a:endParaRPr lang="en-US" altLang="zh-CN" sz="2600" kern="100" smtClean="0">
                        <a:solidFill>
                          <a:srgbClr val="000000"/>
                        </a:solidFill>
                        <a:effectLst/>
                        <a:latin typeface="Times New Roman" panose="02020603050405020304" pitchFamily="18" charset="0"/>
                        <a:ea typeface="微软雅黑"/>
                        <a:cs typeface="Times New Roman" panose="02020603050405020304" pitchFamily="18" charset="0"/>
                      </a:endParaRPr>
                    </a:p>
                    <a:p>
                      <a:pPr marL="71755" algn="l">
                        <a:lnSpc>
                          <a:spcPct val="150000"/>
                        </a:lnSpc>
                        <a:spcAft>
                          <a:spcPct val="0"/>
                        </a:spcAft>
                      </a:pPr>
                      <a:r>
                        <a:rPr lang="en-US" sz="2600" kern="100" smtClean="0">
                          <a:solidFill>
                            <a:srgbClr val="000000"/>
                          </a:solidFill>
                          <a:effectLst/>
                          <a:latin typeface="宋体" panose="02010600030101010101" pitchFamily="2" charset="-122"/>
                          <a:ea typeface="微软雅黑" panose="020b0503020204020204" charset="-122"/>
                          <a:cs typeface="Times New Roman" panose="02020603050405020304" pitchFamily="18" charset="0"/>
                        </a:rPr>
                        <a:t>“</a:t>
                      </a:r>
                      <a:r>
                        <a:rPr lang="zh-CN" sz="2600" kern="100">
                          <a:solidFill>
                            <a:srgbClr val="000000"/>
                          </a:solidFill>
                          <a:effectLst/>
                          <a:latin typeface="Times New Roman" pitchFamily="18" charset="0"/>
                          <a:ea typeface="微软雅黑" panose="020b0503020204020204" charset="-122"/>
                          <a:cs typeface="Times New Roman" panose="02020603050405020304" pitchFamily="18" charset="0"/>
                        </a:rPr>
                        <a:t>由于</a:t>
                      </a:r>
                      <a:r>
                        <a:rPr lang="en-US" sz="2600" kern="100">
                          <a:solidFill>
                            <a:srgbClr val="000000"/>
                          </a:solidFill>
                          <a:effectLst/>
                          <a:latin typeface="宋体" panose="02010600030101010101" pitchFamily="2" charset="-122"/>
                          <a:ea typeface="微软雅黑" panose="020b0503020204020204" charset="-122"/>
                          <a:cs typeface="Times New Roman" panose="02020603050405020304" pitchFamily="18" charset="0"/>
                        </a:rPr>
                        <a:t>”</a:t>
                      </a:r>
                      <a:r>
                        <a:rPr lang="zh-CN" sz="2600" kern="100">
                          <a:solidFill>
                            <a:srgbClr val="000000"/>
                          </a:solidFill>
                          <a:effectLst/>
                          <a:latin typeface="Times New Roman" pitchFamily="18" charset="0"/>
                          <a:ea typeface="微软雅黑" panose="020b0503020204020204" charset="-122"/>
                          <a:cs typeface="Times New Roman" panose="02020603050405020304" pitchFamily="18" charset="0"/>
                        </a:rPr>
                        <a:t>；有的只能用于后一分句，如</a:t>
                      </a:r>
                      <a:r>
                        <a:rPr lang="en-US" sz="2600" kern="100">
                          <a:solidFill>
                            <a:srgbClr val="000000"/>
                          </a:solidFill>
                          <a:effectLst/>
                          <a:latin typeface="宋体" panose="02010600030101010101" pitchFamily="2" charset="-122"/>
                          <a:ea typeface="微软雅黑" panose="020b0503020204020204" charset="-122"/>
                          <a:cs typeface="Times New Roman" panose="02020603050405020304" pitchFamily="18" charset="0"/>
                        </a:rPr>
                        <a:t>“</a:t>
                      </a:r>
                      <a:r>
                        <a:rPr lang="zh-CN" sz="2600" kern="100">
                          <a:solidFill>
                            <a:srgbClr val="000000"/>
                          </a:solidFill>
                          <a:effectLst/>
                          <a:latin typeface="Times New Roman" pitchFamily="18" charset="0"/>
                          <a:ea typeface="微软雅黑" panose="020b0503020204020204" charset="-122"/>
                          <a:cs typeface="Times New Roman" panose="02020603050405020304" pitchFamily="18" charset="0"/>
                        </a:rPr>
                        <a:t>却</a:t>
                      </a:r>
                      <a:r>
                        <a:rPr lang="en-US" sz="2600" kern="100" smtClean="0">
                          <a:solidFill>
                            <a:srgbClr val="000000"/>
                          </a:solidFill>
                          <a:effectLst/>
                          <a:latin typeface="宋体" panose="02010600030101010101" pitchFamily="2" charset="-122"/>
                          <a:ea typeface="微软雅黑" panose="020b0503020204020204" charset="-122"/>
                          <a:cs typeface="Times New Roman" panose="02020603050405020304" pitchFamily="18" charset="0"/>
                        </a:rPr>
                        <a:t>”</a:t>
                      </a:r>
                    </a:p>
                    <a:p>
                      <a:pPr marL="71755" algn="l">
                        <a:lnSpc>
                          <a:spcPct val="150000"/>
                        </a:lnSpc>
                        <a:spcAft>
                          <a:spcPct val="0"/>
                        </a:spcAft>
                      </a:pPr>
                      <a:r>
                        <a:rPr lang="en-US" sz="2600" kern="100" smtClean="0">
                          <a:solidFill>
                            <a:srgbClr val="000000"/>
                          </a:solidFill>
                          <a:effectLst/>
                          <a:latin typeface="宋体" panose="02010600030101010101" pitchFamily="2" charset="-122"/>
                          <a:ea typeface="微软雅黑" panose="020b0503020204020204" charset="-122"/>
                          <a:cs typeface="Times New Roman" panose="02020603050405020304" pitchFamily="18" charset="0"/>
                        </a:rPr>
                        <a:t>“</a:t>
                      </a:r>
                      <a:r>
                        <a:rPr lang="zh-CN" sz="2600" kern="100">
                          <a:solidFill>
                            <a:srgbClr val="000000"/>
                          </a:solidFill>
                          <a:effectLst/>
                          <a:latin typeface="Times New Roman" pitchFamily="18" charset="0"/>
                          <a:ea typeface="微软雅黑" panose="020b0503020204020204" charset="-122"/>
                          <a:cs typeface="Times New Roman" panose="02020603050405020304" pitchFamily="18" charset="0"/>
                        </a:rPr>
                        <a:t>然而</a:t>
                      </a:r>
                      <a:r>
                        <a:rPr lang="en-US" sz="2600" kern="100">
                          <a:solidFill>
                            <a:srgbClr val="000000"/>
                          </a:solidFill>
                          <a:effectLst/>
                          <a:latin typeface="宋体" panose="02010600030101010101" pitchFamily="2" charset="-122"/>
                          <a:ea typeface="微软雅黑" panose="020b0503020204020204" charset="-122"/>
                          <a:cs typeface="Times New Roman" panose="02020603050405020304" pitchFamily="18" charset="0"/>
                        </a:rPr>
                        <a:t>”“</a:t>
                      </a:r>
                      <a:r>
                        <a:rPr lang="zh-CN" sz="2600" kern="100">
                          <a:solidFill>
                            <a:srgbClr val="000000"/>
                          </a:solidFill>
                          <a:effectLst/>
                          <a:latin typeface="Times New Roman" pitchFamily="18" charset="0"/>
                          <a:ea typeface="微软雅黑" panose="020b0503020204020204" charset="-122"/>
                          <a:cs typeface="Times New Roman" panose="02020603050405020304" pitchFamily="18" charset="0"/>
                        </a:rPr>
                        <a:t>以致</a:t>
                      </a:r>
                      <a:r>
                        <a:rPr lang="en-US" sz="2600" kern="100">
                          <a:solidFill>
                            <a:srgbClr val="000000"/>
                          </a:solidFill>
                          <a:effectLst/>
                          <a:latin typeface="宋体" panose="02010600030101010101" pitchFamily="2" charset="-122"/>
                          <a:ea typeface="微软雅黑" panose="020b0503020204020204" charset="-122"/>
                          <a:cs typeface="Times New Roman" panose="02020603050405020304" pitchFamily="18" charset="0"/>
                        </a:rPr>
                        <a:t>”</a:t>
                      </a:r>
                      <a:r>
                        <a:rPr lang="zh-CN" sz="2600" kern="100">
                          <a:solidFill>
                            <a:srgbClr val="000000"/>
                          </a:solidFill>
                          <a:effectLst/>
                          <a:latin typeface="Times New Roman" pitchFamily="18" charset="0"/>
                          <a:ea typeface="微软雅黑" panose="020b0503020204020204" charset="-122"/>
                          <a:cs typeface="Times New Roman" panose="02020603050405020304" pitchFamily="18" charset="0"/>
                        </a:rPr>
                        <a:t>。复句中出现成对的关联词，如果前后分句的主语相同，关联词用在主语后；如果前后分句的主语不同，关联词用在主语前。</a:t>
                      </a:r>
                      <a:endParaRPr lang="zh-CN" sz="2600" kern="100">
                        <a:effectLst/>
                        <a:latin typeface="宋体" panose="02010600030101010101" pitchFamily="2" charset="-122"/>
                        <a:ea typeface="宋体" panose="02010600030101010101" pitchFamily="2" charset="-122"/>
                        <a:cs typeface="Courier New" panose="02070309020205020404" pitchFamily="49" charset="0"/>
                      </a:endParaRPr>
                    </a:p>
                  </a:txBody>
                  <a:tcPr marL="5773" marR="577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marL="71755" algn="l">
                        <a:lnSpc>
                          <a:spcPct val="150000"/>
                        </a:lnSpc>
                        <a:spcAft>
                          <a:spcPct val="0"/>
                        </a:spcAft>
                      </a:pPr>
                      <a:r>
                        <a:rPr lang="en-US" sz="2600" kern="100">
                          <a:solidFill>
                            <a:srgbClr val="000000"/>
                          </a:solidFill>
                          <a:effectLst/>
                          <a:latin typeface="宋体" panose="02010600030101010101" pitchFamily="2" charset="-122"/>
                          <a:ea typeface="微软雅黑" panose="020b0503020204020204" charset="-122"/>
                          <a:cs typeface="Times New Roman" panose="02020603050405020304" pitchFamily="18" charset="0"/>
                        </a:rPr>
                        <a:t>“</a:t>
                      </a:r>
                      <a:r>
                        <a:rPr lang="zh-CN" sz="2600" kern="100">
                          <a:solidFill>
                            <a:srgbClr val="000000"/>
                          </a:solidFill>
                          <a:effectLst/>
                          <a:latin typeface="Times New Roman" pitchFamily="18" charset="0"/>
                          <a:ea typeface="微软雅黑" panose="020b0503020204020204" charset="-122"/>
                          <a:cs typeface="Times New Roman" panose="02020603050405020304" pitchFamily="18" charset="0"/>
                        </a:rPr>
                        <a:t>至于</a:t>
                      </a:r>
                      <a:r>
                        <a:rPr lang="en-US" sz="2600" kern="100">
                          <a:solidFill>
                            <a:srgbClr val="000000"/>
                          </a:solidFill>
                          <a:effectLst/>
                          <a:latin typeface="宋体" panose="02010600030101010101" pitchFamily="2" charset="-122"/>
                          <a:ea typeface="微软雅黑" panose="020b0503020204020204" charset="-122"/>
                          <a:cs typeface="Times New Roman" panose="02020603050405020304" pitchFamily="18" charset="0"/>
                        </a:rPr>
                        <a:t>”</a:t>
                      </a:r>
                      <a:r>
                        <a:rPr lang="zh-CN" sz="2600" kern="100">
                          <a:solidFill>
                            <a:srgbClr val="000000"/>
                          </a:solidFill>
                          <a:effectLst/>
                          <a:latin typeface="Times New Roman" pitchFamily="18" charset="0"/>
                          <a:ea typeface="微软雅黑" panose="020b0503020204020204" charset="-122"/>
                          <a:cs typeface="Times New Roman" panose="02020603050405020304" pitchFamily="18" charset="0"/>
                        </a:rPr>
                        <a:t>与</a:t>
                      </a:r>
                      <a:r>
                        <a:rPr lang="en-US" sz="2600" kern="100">
                          <a:solidFill>
                            <a:srgbClr val="000000"/>
                          </a:solidFill>
                          <a:effectLst/>
                          <a:latin typeface="宋体" panose="02010600030101010101" pitchFamily="2" charset="-122"/>
                          <a:ea typeface="微软雅黑" panose="020b0503020204020204" charset="-122"/>
                          <a:cs typeface="Times New Roman" panose="02020603050405020304" pitchFamily="18" charset="0"/>
                        </a:rPr>
                        <a:t>“</a:t>
                      </a:r>
                      <a:r>
                        <a:rPr lang="zh-CN" sz="2600" kern="100">
                          <a:solidFill>
                            <a:srgbClr val="000000"/>
                          </a:solidFill>
                          <a:effectLst/>
                          <a:latin typeface="Times New Roman" pitchFamily="18" charset="0"/>
                          <a:ea typeface="微软雅黑" panose="020b0503020204020204" charset="-122"/>
                          <a:cs typeface="Times New Roman" panose="02020603050405020304" pitchFamily="18" charset="0"/>
                        </a:rPr>
                        <a:t>对于</a:t>
                      </a:r>
                      <a:r>
                        <a:rPr lang="en-US" sz="2600" kern="100">
                          <a:solidFill>
                            <a:srgbClr val="000000"/>
                          </a:solidFill>
                          <a:effectLst/>
                          <a:latin typeface="宋体" panose="02010600030101010101" pitchFamily="2" charset="-122"/>
                          <a:ea typeface="微软雅黑" panose="020b0503020204020204" charset="-122"/>
                          <a:cs typeface="Times New Roman" panose="02020603050405020304" pitchFamily="18" charset="0"/>
                        </a:rPr>
                        <a:t>”</a:t>
                      </a:r>
                      <a:r>
                        <a:rPr lang="zh-CN" sz="2600" kern="100">
                          <a:solidFill>
                            <a:srgbClr val="000000"/>
                          </a:solidFill>
                          <a:effectLst/>
                          <a:latin typeface="Times New Roman" pitchFamily="18" charset="0"/>
                          <a:ea typeface="微软雅黑" panose="020b0503020204020204" charset="-122"/>
                          <a:cs typeface="Times New Roman" panose="02020603050405020304" pitchFamily="18" charset="0"/>
                        </a:rPr>
                        <a:t>。</a:t>
                      </a:r>
                      <a:r>
                        <a:rPr lang="en-US" sz="2600" kern="100">
                          <a:solidFill>
                            <a:srgbClr val="000000"/>
                          </a:solidFill>
                          <a:effectLst/>
                          <a:latin typeface="宋体" panose="02010600030101010101" pitchFamily="2" charset="-122"/>
                          <a:ea typeface="微软雅黑" panose="020b0503020204020204" charset="-122"/>
                          <a:cs typeface="Times New Roman" panose="02020603050405020304" pitchFamily="18" charset="0"/>
                        </a:rPr>
                        <a:t>“</a:t>
                      </a:r>
                      <a:r>
                        <a:rPr lang="zh-CN" sz="2600" kern="100">
                          <a:solidFill>
                            <a:srgbClr val="000000"/>
                          </a:solidFill>
                          <a:effectLst/>
                          <a:latin typeface="Times New Roman" pitchFamily="18" charset="0"/>
                          <a:ea typeface="微软雅黑" panose="020b0503020204020204" charset="-122"/>
                          <a:cs typeface="Times New Roman" panose="02020603050405020304" pitchFamily="18" charset="0"/>
                        </a:rPr>
                        <a:t>至于</a:t>
                      </a:r>
                      <a:r>
                        <a:rPr lang="en-US" sz="2600" kern="100">
                          <a:solidFill>
                            <a:srgbClr val="000000"/>
                          </a:solidFill>
                          <a:effectLst/>
                          <a:latin typeface="宋体" panose="02010600030101010101" pitchFamily="2" charset="-122"/>
                          <a:ea typeface="微软雅黑" panose="020b0503020204020204" charset="-122"/>
                          <a:cs typeface="Times New Roman" panose="02020603050405020304" pitchFamily="18" charset="0"/>
                        </a:rPr>
                        <a:t>”</a:t>
                      </a:r>
                      <a:r>
                        <a:rPr lang="zh-CN" sz="2600" kern="100">
                          <a:solidFill>
                            <a:srgbClr val="000000"/>
                          </a:solidFill>
                          <a:effectLst/>
                          <a:latin typeface="Times New Roman" pitchFamily="18" charset="0"/>
                          <a:ea typeface="微软雅黑" panose="020b0503020204020204" charset="-122"/>
                          <a:cs typeface="Times New Roman" panose="02020603050405020304" pitchFamily="18" charset="0"/>
                        </a:rPr>
                        <a:t>作为介词，表示另提一事，只能用在分句之首；</a:t>
                      </a:r>
                      <a:r>
                        <a:rPr lang="en-US" sz="2600" kern="100">
                          <a:solidFill>
                            <a:srgbClr val="000000"/>
                          </a:solidFill>
                          <a:effectLst/>
                          <a:latin typeface="宋体" panose="02010600030101010101" pitchFamily="2" charset="-122"/>
                          <a:ea typeface="微软雅黑" panose="020b0503020204020204" charset="-122"/>
                          <a:cs typeface="Times New Roman" panose="02020603050405020304" pitchFamily="18" charset="0"/>
                        </a:rPr>
                        <a:t>“</a:t>
                      </a:r>
                      <a:r>
                        <a:rPr lang="zh-CN" sz="2600" kern="100">
                          <a:solidFill>
                            <a:srgbClr val="000000"/>
                          </a:solidFill>
                          <a:effectLst/>
                          <a:latin typeface="Times New Roman" pitchFamily="18" charset="0"/>
                          <a:ea typeface="微软雅黑" panose="020b0503020204020204" charset="-122"/>
                          <a:cs typeface="Times New Roman" panose="02020603050405020304" pitchFamily="18" charset="0"/>
                        </a:rPr>
                        <a:t>对于</a:t>
                      </a:r>
                      <a:r>
                        <a:rPr lang="en-US" sz="2600" kern="100">
                          <a:solidFill>
                            <a:srgbClr val="000000"/>
                          </a:solidFill>
                          <a:effectLst/>
                          <a:latin typeface="宋体" panose="02010600030101010101" pitchFamily="2" charset="-122"/>
                          <a:ea typeface="微软雅黑" panose="020b0503020204020204" charset="-122"/>
                          <a:cs typeface="Times New Roman" panose="02020603050405020304" pitchFamily="18" charset="0"/>
                        </a:rPr>
                        <a:t>”</a:t>
                      </a:r>
                      <a:r>
                        <a:rPr lang="zh-CN" sz="2600" kern="100">
                          <a:solidFill>
                            <a:srgbClr val="000000"/>
                          </a:solidFill>
                          <a:effectLst/>
                          <a:latin typeface="Times New Roman" pitchFamily="18" charset="0"/>
                          <a:ea typeface="微软雅黑" panose="020b0503020204020204" charset="-122"/>
                          <a:cs typeface="Times New Roman" panose="02020603050405020304" pitchFamily="18" charset="0"/>
                        </a:rPr>
                        <a:t>表示引入对象，可用于句首，也可用于句中。</a:t>
                      </a:r>
                      <a:endParaRPr lang="zh-CN" sz="2600" kern="100">
                        <a:effectLst/>
                        <a:latin typeface="宋体" panose="02010600030101010101" pitchFamily="2" charset="-122"/>
                        <a:ea typeface="宋体" panose="02010600030101010101" pitchFamily="2" charset="-122"/>
                        <a:cs typeface="Courier New" panose="02070309020205020404" pitchFamily="49" charset="0"/>
                      </a:endParaRPr>
                    </a:p>
                  </a:txBody>
                  <a:tcPr marL="5773" marR="577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mc:AlternateContent>
    <mc:Choice xmlns:p14="http://schemas.microsoft.com/office/powerpoint/2010/main" Requires="p14">
      <p:transition p14:dur="10"/>
    </mc:Choice>
    <mc:Fallback>
      <p:transition/>
    </mc:Fallback>
  </mc:AlternateContent>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p:nvPr/>
        </p:nvSpPr>
        <p:spPr>
          <a:xfrm>
            <a:off x="406574" y="360154"/>
            <a:ext cx="11377264" cy="6093976"/>
          </a:xfrm>
          <a:prstGeom prst="rect">
            <a:avLst/>
          </a:prstGeom>
        </p:spPr>
        <p:txBody>
          <a:bodyPr wrap="square">
            <a:spAutoFit/>
          </a:bodyPr>
          <a:lstStyle/>
          <a:p>
            <a:pPr algn="just">
              <a:lnSpc>
                <a:spcPct val="150000"/>
              </a:lnSpc>
              <a:spcAft>
                <a:spcPct val="0"/>
              </a:spcAft>
            </a:pPr>
            <a:r>
              <a:rPr lang="zh-CN" altLang="zh-CN" sz="2600" b="1" kern="100">
                <a:solidFill>
                  <a:srgbClr val="0000FF"/>
                </a:solidFill>
                <a:latin typeface="Times New Roman" pitchFamily="18" charset="0"/>
                <a:ea typeface="微软雅黑" panose="020b0503020204020204" charset="-122"/>
                <a:cs typeface="Times New Roman" panose="02020603050405020304" pitchFamily="18" charset="0"/>
              </a:rPr>
              <a:t>边练边悟</a:t>
            </a:r>
            <a:r>
              <a:rPr lang="en-US" altLang="zh-CN" sz="2600" b="1" kern="100">
                <a:solidFill>
                  <a:srgbClr val="0000FF"/>
                </a:solidFill>
                <a:latin typeface="微软雅黑" panose="020b0503020204020204" charset="-122"/>
                <a:cs typeface="Times New Roman" panose="02020603050405020304" pitchFamily="18" charset="0"/>
              </a:rPr>
              <a:t>7</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　下面这段文字共有五句话，每句都有一处用词不当，请指出并改正，使整段文字语意表达准确，逻辑严密。</a:t>
            </a:r>
            <a:endParaRPr lang="zh-CN" altLang="zh-CN" sz="1050" kern="100">
              <a:latin typeface="宋体" panose="02010600030101010101" pitchFamily="2" charset="-122"/>
              <a:cs typeface="Courier New" panose="02070309020205020404" pitchFamily="49" charset="0"/>
            </a:endParaRPr>
          </a:p>
          <a:p>
            <a:pPr indent="660400" algn="just">
              <a:lnSpc>
                <a:spcPct val="150000"/>
              </a:lnSpc>
              <a:spcAft>
                <a:spcPct val="0"/>
              </a:spcAft>
            </a:pPr>
            <a:r>
              <a:rPr lang="zh-CN" altLang="zh-CN" sz="2600" kern="100">
                <a:solidFill>
                  <a:srgbClr val="000000"/>
                </a:solidFill>
                <a:latin typeface="Times New Roman" pitchFamily="18" charset="0"/>
                <a:ea typeface="楷体_GB2312" panose="02010609030101010101" pitchFamily="49" charset="-122"/>
                <a:cs typeface="Times New Roman" panose="02020603050405020304" pitchFamily="18" charset="0"/>
              </a:rPr>
              <a:t>虽然基础教育的任务仅仅是教会学生对付考试以升入高一级学校，那就无所谓</a:t>
            </a:r>
            <a:r>
              <a:rPr lang="en-US" altLang="zh-CN" sz="2600" kern="10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a:solidFill>
                  <a:srgbClr val="000000"/>
                </a:solidFill>
                <a:latin typeface="Times New Roman" pitchFamily="18" charset="0"/>
                <a:ea typeface="楷体_GB2312" panose="02010609030101010101" pitchFamily="49" charset="-122"/>
                <a:cs typeface="Times New Roman" panose="02020603050405020304" pitchFamily="18" charset="0"/>
              </a:rPr>
              <a:t>基础</a:t>
            </a:r>
            <a:r>
              <a:rPr lang="en-US" altLang="zh-CN" sz="2600" kern="10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a:solidFill>
                  <a:srgbClr val="000000"/>
                </a:solidFill>
                <a:latin typeface="Times New Roman" pitchFamily="18" charset="0"/>
                <a:ea typeface="楷体_GB2312" panose="02010609030101010101" pitchFamily="49" charset="-122"/>
                <a:cs typeface="Times New Roman" panose="02020603050405020304" pitchFamily="18" charset="0"/>
              </a:rPr>
              <a:t>，真正的教育也就没有发生。学生成了考试机器，没有问题意识，缺乏批判思维，不关心社会，进而不思考自己的明天，这种</a:t>
            </a:r>
            <a:r>
              <a:rPr lang="en-US" altLang="zh-CN" sz="2600" kern="10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a:solidFill>
                  <a:srgbClr val="000000"/>
                </a:solidFill>
                <a:latin typeface="Times New Roman" pitchFamily="18" charset="0"/>
                <a:ea typeface="楷体_GB2312" panose="02010609030101010101" pitchFamily="49" charset="-122"/>
                <a:cs typeface="Times New Roman" panose="02020603050405020304" pitchFamily="18" charset="0"/>
              </a:rPr>
              <a:t>教育</a:t>
            </a:r>
            <a:r>
              <a:rPr lang="en-US" altLang="zh-CN" sz="2600" kern="10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a:solidFill>
                  <a:srgbClr val="000000"/>
                </a:solidFill>
                <a:latin typeface="Times New Roman" pitchFamily="18" charset="0"/>
                <a:ea typeface="楷体_GB2312" panose="02010609030101010101" pitchFamily="49" charset="-122"/>
                <a:cs typeface="Times New Roman" panose="02020603050405020304" pitchFamily="18" charset="0"/>
              </a:rPr>
              <a:t>，即使有社会风气支撑，教育者也不能认同。背离常识的教育是</a:t>
            </a:r>
            <a:r>
              <a:rPr lang="en-US" altLang="zh-CN" sz="2600" kern="10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a:solidFill>
                  <a:srgbClr val="000000"/>
                </a:solidFill>
                <a:latin typeface="Times New Roman" pitchFamily="18" charset="0"/>
                <a:ea typeface="楷体_GB2312" panose="02010609030101010101" pitchFamily="49" charset="-122"/>
                <a:cs typeface="Times New Roman" panose="02020603050405020304" pitchFamily="18" charset="0"/>
              </a:rPr>
              <a:t>反教育</a:t>
            </a:r>
            <a:r>
              <a:rPr lang="en-US" altLang="zh-CN" sz="2600" kern="10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a:solidFill>
                  <a:srgbClr val="000000"/>
                </a:solidFill>
                <a:latin typeface="Times New Roman" pitchFamily="18" charset="0"/>
                <a:ea typeface="楷体_GB2312" panose="02010609030101010101" pitchFamily="49" charset="-122"/>
                <a:cs typeface="Times New Roman" panose="02020603050405020304" pitchFamily="18" charset="0"/>
              </a:rPr>
              <a:t>，目前最令人堪忧的是反常的</a:t>
            </a:r>
            <a:r>
              <a:rPr lang="en-US" altLang="zh-CN" sz="2600" kern="10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a:solidFill>
                  <a:srgbClr val="000000"/>
                </a:solidFill>
                <a:latin typeface="Times New Roman" pitchFamily="18" charset="0"/>
                <a:ea typeface="楷体_GB2312" panose="02010609030101010101" pitchFamily="49" charset="-122"/>
                <a:cs typeface="Times New Roman" panose="02020603050405020304" pitchFamily="18" charset="0"/>
              </a:rPr>
              <a:t>教育</a:t>
            </a:r>
            <a:r>
              <a:rPr lang="en-US" altLang="zh-CN" sz="2600" kern="10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a:solidFill>
                  <a:srgbClr val="000000"/>
                </a:solidFill>
                <a:latin typeface="Times New Roman" pitchFamily="18" charset="0"/>
                <a:ea typeface="楷体_GB2312" panose="02010609030101010101" pitchFamily="49" charset="-122"/>
                <a:cs typeface="Times New Roman" panose="02020603050405020304" pitchFamily="18" charset="0"/>
              </a:rPr>
              <a:t>变得堂而皇之。教育目的一旦被庸俗化，简约的教育内容被繁复的形式替代，师生疲于奔命，教育没有让人变聪明，而且把人逼向愚昧。更令人困惑的是，人们无视愚蠢教育的危险性，而热切于不切实际的鼓噪</a:t>
            </a:r>
            <a:r>
              <a:rPr lang="zh-CN" altLang="zh-CN" sz="2600" kern="100" smtClean="0">
                <a:solidFill>
                  <a:srgbClr val="000000"/>
                </a:solidFill>
                <a:latin typeface="Times New Roman" pitchFamily="18" charset="0"/>
                <a:ea typeface="楷体_GB2312" panose="02010609030101010101" pitchFamily="49" charset="-122"/>
                <a:cs typeface="Times New Roman" panose="02020603050405020304" pitchFamily="18" charset="0"/>
              </a:rPr>
              <a:t>。</a:t>
            </a:r>
            <a:endParaRPr lang="en-US" altLang="zh-CN" sz="2600" kern="100" smtClean="0">
              <a:solidFill>
                <a:srgbClr val="000000"/>
              </a:solidFill>
              <a:latin typeface="Times New Roman" pitchFamily="18" charset="0"/>
              <a:ea typeface="楷体_GB2312" panose="02010609030101010101" pitchFamily="49"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10"/>
    </mc:Choice>
    <mc:Fallback>
      <p:transition/>
    </mc:Fallback>
  </mc:AlternateContent>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p:nvPr/>
        </p:nvSpPr>
        <p:spPr>
          <a:xfrm>
            <a:off x="464547" y="1125538"/>
            <a:ext cx="11319291" cy="3093154"/>
          </a:xfrm>
          <a:prstGeom prst="rect">
            <a:avLst/>
          </a:prstGeom>
        </p:spPr>
        <p:txBody>
          <a:bodyPr wrap="square">
            <a:spAutoFit/>
          </a:bodyPr>
          <a:lstStyle/>
          <a:p>
            <a:pPr lvl="0" algn="just">
              <a:lnSpc>
                <a:spcPct val="150000"/>
              </a:lnSpc>
            </a:pPr>
            <a:r>
              <a:rPr lang="zh-CN" altLang="zh-CN" sz="2600" b="1" kern="100">
                <a:solidFill>
                  <a:srgbClr val="0000FF"/>
                </a:solidFill>
                <a:latin typeface="Times New Roman" pitchFamily="18" charset="0"/>
                <a:ea typeface="微软雅黑" panose="020b0503020204020204" charset="-122"/>
                <a:cs typeface="Times New Roman" panose="02020603050405020304" pitchFamily="18" charset="0"/>
              </a:rPr>
              <a:t>答案</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　</a:t>
            </a:r>
            <a:r>
              <a:rPr lang="en-US" altLang="zh-CN" sz="2600" kern="100" smtClean="0">
                <a:solidFill>
                  <a:srgbClr val="C00000"/>
                </a:solidFill>
                <a:latin typeface="宋体" panose="02010600030101010101" pitchFamily="2" charset="-122"/>
                <a:ea typeface="微软雅黑" panose="020b0503020204020204" charset="-122"/>
                <a:cs typeface="Times New Roman" panose="02020603050405020304" pitchFamily="18" charset="0"/>
              </a:rPr>
              <a:t>①</a:t>
            </a:r>
            <a:r>
              <a:rPr lang="en-US" altLang="zh-CN" sz="2600" kern="100">
                <a:solidFill>
                  <a:srgbClr val="C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a:solidFill>
                  <a:srgbClr val="C00000"/>
                </a:solidFill>
                <a:latin typeface="Times New Roman" pitchFamily="18" charset="0"/>
                <a:ea typeface="微软雅黑" panose="020b0503020204020204" charset="-122"/>
                <a:cs typeface="Times New Roman" panose="02020603050405020304" pitchFamily="18" charset="0"/>
              </a:rPr>
              <a:t>虽然</a:t>
            </a:r>
            <a:r>
              <a:rPr lang="en-US" altLang="zh-CN" sz="2600" kern="100">
                <a:solidFill>
                  <a:srgbClr val="C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a:solidFill>
                  <a:srgbClr val="C00000"/>
                </a:solidFill>
                <a:latin typeface="Times New Roman" pitchFamily="18" charset="0"/>
                <a:ea typeface="微软雅黑" panose="020b0503020204020204" charset="-122"/>
                <a:cs typeface="Times New Roman" panose="02020603050405020304" pitchFamily="18" charset="0"/>
              </a:rPr>
              <a:t>改为</a:t>
            </a:r>
            <a:r>
              <a:rPr lang="en-US" altLang="zh-CN" sz="2600" kern="100">
                <a:solidFill>
                  <a:srgbClr val="C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a:solidFill>
                  <a:srgbClr val="C00000"/>
                </a:solidFill>
                <a:latin typeface="Times New Roman" pitchFamily="18" charset="0"/>
                <a:ea typeface="微软雅黑" panose="020b0503020204020204" charset="-122"/>
                <a:cs typeface="Times New Roman" panose="02020603050405020304" pitchFamily="18" charset="0"/>
              </a:rPr>
              <a:t>如果</a:t>
            </a:r>
            <a:r>
              <a:rPr lang="en-US" altLang="zh-CN" sz="2600" kern="100">
                <a:solidFill>
                  <a:srgbClr val="C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smtClean="0">
                <a:solidFill>
                  <a:srgbClr val="C00000"/>
                </a:solidFill>
                <a:latin typeface="Times New Roman" pitchFamily="18" charset="0"/>
                <a:ea typeface="微软雅黑" panose="020b0503020204020204" charset="-122"/>
                <a:cs typeface="Times New Roman" panose="02020603050405020304" pitchFamily="18" charset="0"/>
              </a:rPr>
              <a:t>；</a:t>
            </a:r>
            <a:endParaRPr lang="en-US" altLang="zh-CN" sz="2600" kern="100" smtClean="0">
              <a:solidFill>
                <a:srgbClr val="C00000"/>
              </a:solidFill>
              <a:latin typeface="Times New Roman" panose="02020603050405020304" pitchFamily="18" charset="0"/>
              <a:ea typeface="微软雅黑"/>
              <a:cs typeface="Times New Roman" panose="02020603050405020304" pitchFamily="18" charset="0"/>
            </a:endParaRPr>
          </a:p>
          <a:p>
            <a:pPr lvl="0" algn="just">
              <a:lnSpc>
                <a:spcPct val="150000"/>
              </a:lnSpc>
            </a:pPr>
            <a:r>
              <a:rPr lang="en-US" altLang="zh-CN" sz="2600" kern="100" smtClean="0">
                <a:solidFill>
                  <a:srgbClr val="C00000"/>
                </a:solidFill>
                <a:latin typeface="宋体" panose="02010600030101010101" pitchFamily="2" charset="-122"/>
                <a:ea typeface="微软雅黑" panose="020b0503020204020204" charset="-122"/>
                <a:cs typeface="Times New Roman" panose="02020603050405020304" pitchFamily="18" charset="0"/>
              </a:rPr>
              <a:t>②</a:t>
            </a:r>
            <a:r>
              <a:rPr lang="en-US" altLang="zh-CN" sz="2600" kern="100">
                <a:solidFill>
                  <a:srgbClr val="C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a:solidFill>
                  <a:srgbClr val="C00000"/>
                </a:solidFill>
                <a:latin typeface="Times New Roman" pitchFamily="18" charset="0"/>
                <a:ea typeface="微软雅黑" panose="020b0503020204020204" charset="-122"/>
                <a:cs typeface="Times New Roman" panose="02020603050405020304" pitchFamily="18" charset="0"/>
              </a:rPr>
              <a:t>进而</a:t>
            </a:r>
            <a:r>
              <a:rPr lang="en-US" altLang="zh-CN" sz="2600" kern="100">
                <a:solidFill>
                  <a:srgbClr val="C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a:solidFill>
                  <a:srgbClr val="C00000"/>
                </a:solidFill>
                <a:latin typeface="Times New Roman" pitchFamily="18" charset="0"/>
                <a:ea typeface="微软雅黑" panose="020b0503020204020204" charset="-122"/>
                <a:cs typeface="Times New Roman" panose="02020603050405020304" pitchFamily="18" charset="0"/>
              </a:rPr>
              <a:t>改为</a:t>
            </a:r>
            <a:r>
              <a:rPr lang="en-US" altLang="zh-CN" sz="2600" kern="100">
                <a:solidFill>
                  <a:srgbClr val="C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a:solidFill>
                  <a:srgbClr val="C00000"/>
                </a:solidFill>
                <a:latin typeface="Times New Roman" pitchFamily="18" charset="0"/>
                <a:ea typeface="微软雅黑" panose="020b0503020204020204" charset="-122"/>
                <a:cs typeface="Times New Roman" panose="02020603050405020304" pitchFamily="18" charset="0"/>
              </a:rPr>
              <a:t>甚至</a:t>
            </a:r>
            <a:r>
              <a:rPr lang="en-US" altLang="zh-CN" sz="2600" kern="100">
                <a:solidFill>
                  <a:srgbClr val="C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smtClean="0">
                <a:solidFill>
                  <a:srgbClr val="C00000"/>
                </a:solidFill>
                <a:latin typeface="Times New Roman" pitchFamily="18" charset="0"/>
                <a:ea typeface="微软雅黑" panose="020b0503020204020204" charset="-122"/>
                <a:cs typeface="Times New Roman" panose="02020603050405020304" pitchFamily="18" charset="0"/>
              </a:rPr>
              <a:t>；</a:t>
            </a:r>
            <a:endParaRPr lang="en-US" altLang="zh-CN" sz="2600" kern="100" smtClean="0">
              <a:solidFill>
                <a:srgbClr val="C00000"/>
              </a:solidFill>
              <a:latin typeface="Times New Roman" pitchFamily="18" charset="0"/>
              <a:ea typeface="微软雅黑" panose="020b0503020204020204" charset="-122"/>
              <a:cs typeface="Times New Roman" panose="02020603050405020304" pitchFamily="18" charset="0"/>
            </a:endParaRPr>
          </a:p>
          <a:p>
            <a:pPr lvl="0" algn="just">
              <a:lnSpc>
                <a:spcPct val="150000"/>
              </a:lnSpc>
            </a:pPr>
            <a:r>
              <a:rPr lang="en-US" altLang="zh-CN" sz="2600" kern="100" smtClean="0">
                <a:solidFill>
                  <a:srgbClr val="C00000"/>
                </a:solidFill>
                <a:latin typeface="宋体" panose="02010600030101010101" pitchFamily="2" charset="-122"/>
                <a:ea typeface="微软雅黑" panose="020b0503020204020204" charset="-122"/>
                <a:cs typeface="Times New Roman" panose="02020603050405020304" pitchFamily="18" charset="0"/>
              </a:rPr>
              <a:t>③</a:t>
            </a:r>
            <a:r>
              <a:rPr lang="en-US" altLang="zh-CN" sz="2600" kern="100">
                <a:solidFill>
                  <a:srgbClr val="C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a:solidFill>
                  <a:srgbClr val="C00000"/>
                </a:solidFill>
                <a:latin typeface="Times New Roman" pitchFamily="18" charset="0"/>
                <a:ea typeface="微软雅黑" panose="020b0503020204020204" charset="-122"/>
                <a:cs typeface="Times New Roman" panose="02020603050405020304" pitchFamily="18" charset="0"/>
              </a:rPr>
              <a:t>堪忧</a:t>
            </a:r>
            <a:r>
              <a:rPr lang="en-US" altLang="zh-CN" sz="2600" kern="100">
                <a:solidFill>
                  <a:srgbClr val="C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a:solidFill>
                  <a:srgbClr val="C00000"/>
                </a:solidFill>
                <a:latin typeface="Times New Roman" pitchFamily="18" charset="0"/>
                <a:ea typeface="微软雅黑" panose="020b0503020204020204" charset="-122"/>
                <a:cs typeface="Times New Roman" panose="02020603050405020304" pitchFamily="18" charset="0"/>
              </a:rPr>
              <a:t>改为</a:t>
            </a:r>
            <a:r>
              <a:rPr lang="en-US" altLang="zh-CN" sz="2600" kern="100">
                <a:solidFill>
                  <a:srgbClr val="C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a:solidFill>
                  <a:srgbClr val="C00000"/>
                </a:solidFill>
                <a:latin typeface="Times New Roman" pitchFamily="18" charset="0"/>
                <a:ea typeface="微软雅黑" panose="020b0503020204020204" charset="-122"/>
                <a:cs typeface="Times New Roman" panose="02020603050405020304" pitchFamily="18" charset="0"/>
              </a:rPr>
              <a:t>担忧</a:t>
            </a:r>
            <a:r>
              <a:rPr lang="en-US" altLang="zh-CN" sz="2600" kern="100">
                <a:solidFill>
                  <a:srgbClr val="C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a:solidFill>
                  <a:srgbClr val="C00000"/>
                </a:solidFill>
                <a:latin typeface="Times New Roman" pitchFamily="18" charset="0"/>
                <a:ea typeface="微软雅黑" panose="020b0503020204020204" charset="-122"/>
                <a:cs typeface="Times New Roman" panose="02020603050405020304" pitchFamily="18" charset="0"/>
              </a:rPr>
              <a:t>或</a:t>
            </a:r>
            <a:r>
              <a:rPr lang="en-US" altLang="zh-CN" sz="2600" kern="100">
                <a:solidFill>
                  <a:srgbClr val="C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a:solidFill>
                  <a:srgbClr val="C00000"/>
                </a:solidFill>
                <a:latin typeface="Times New Roman" pitchFamily="18" charset="0"/>
                <a:ea typeface="微软雅黑" panose="020b0503020204020204" charset="-122"/>
                <a:cs typeface="Times New Roman" panose="02020603050405020304" pitchFamily="18" charset="0"/>
              </a:rPr>
              <a:t>忧虑</a:t>
            </a:r>
            <a:r>
              <a:rPr lang="en-US" altLang="zh-CN" sz="2600" kern="100">
                <a:solidFill>
                  <a:srgbClr val="C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smtClean="0">
                <a:solidFill>
                  <a:srgbClr val="C00000"/>
                </a:solidFill>
                <a:latin typeface="Times New Roman" pitchFamily="18" charset="0"/>
                <a:ea typeface="微软雅黑" panose="020b0503020204020204" charset="-122"/>
                <a:cs typeface="Times New Roman" panose="02020603050405020304" pitchFamily="18" charset="0"/>
              </a:rPr>
              <a:t>；</a:t>
            </a:r>
            <a:endParaRPr lang="en-US" altLang="zh-CN" sz="2600" kern="100" smtClean="0">
              <a:solidFill>
                <a:srgbClr val="C00000"/>
              </a:solidFill>
              <a:latin typeface="Times New Roman" pitchFamily="18" charset="0"/>
              <a:ea typeface="微软雅黑" panose="020b0503020204020204" charset="-122"/>
              <a:cs typeface="Times New Roman" panose="02020603050405020304" pitchFamily="18" charset="0"/>
            </a:endParaRPr>
          </a:p>
          <a:p>
            <a:pPr lvl="0" algn="just">
              <a:lnSpc>
                <a:spcPct val="150000"/>
              </a:lnSpc>
            </a:pPr>
            <a:r>
              <a:rPr lang="en-US" altLang="zh-CN" sz="2600" kern="100" smtClean="0">
                <a:solidFill>
                  <a:srgbClr val="C00000"/>
                </a:solidFill>
                <a:latin typeface="宋体" panose="02010600030101010101" pitchFamily="2" charset="-122"/>
                <a:ea typeface="微软雅黑" panose="020b0503020204020204" charset="-122"/>
                <a:cs typeface="Times New Roman" panose="02020603050405020304" pitchFamily="18" charset="0"/>
              </a:rPr>
              <a:t>④</a:t>
            </a:r>
            <a:r>
              <a:rPr lang="en-US" altLang="zh-CN" sz="2600" kern="100">
                <a:solidFill>
                  <a:srgbClr val="C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a:solidFill>
                  <a:srgbClr val="C00000"/>
                </a:solidFill>
                <a:latin typeface="Times New Roman" pitchFamily="18" charset="0"/>
                <a:ea typeface="微软雅黑" panose="020b0503020204020204" charset="-122"/>
                <a:cs typeface="Times New Roman" panose="02020603050405020304" pitchFamily="18" charset="0"/>
              </a:rPr>
              <a:t>而且</a:t>
            </a:r>
            <a:r>
              <a:rPr lang="en-US" altLang="zh-CN" sz="2600" kern="100">
                <a:solidFill>
                  <a:srgbClr val="C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a:solidFill>
                  <a:srgbClr val="C00000"/>
                </a:solidFill>
                <a:latin typeface="Times New Roman" pitchFamily="18" charset="0"/>
                <a:ea typeface="微软雅黑" panose="020b0503020204020204" charset="-122"/>
                <a:cs typeface="Times New Roman" panose="02020603050405020304" pitchFamily="18" charset="0"/>
              </a:rPr>
              <a:t>改为</a:t>
            </a:r>
            <a:r>
              <a:rPr lang="en-US" altLang="zh-CN" sz="2600" kern="100">
                <a:solidFill>
                  <a:srgbClr val="C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a:solidFill>
                  <a:srgbClr val="C00000"/>
                </a:solidFill>
                <a:latin typeface="Times New Roman" pitchFamily="18" charset="0"/>
                <a:ea typeface="微软雅黑" panose="020b0503020204020204" charset="-122"/>
                <a:cs typeface="Times New Roman" panose="02020603050405020304" pitchFamily="18" charset="0"/>
              </a:rPr>
              <a:t>反而</a:t>
            </a:r>
            <a:r>
              <a:rPr lang="en-US" altLang="zh-CN" sz="2600" kern="100">
                <a:solidFill>
                  <a:srgbClr val="C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a:solidFill>
                  <a:srgbClr val="C00000"/>
                </a:solidFill>
                <a:latin typeface="Times New Roman" pitchFamily="18" charset="0"/>
                <a:ea typeface="微软雅黑" panose="020b0503020204020204" charset="-122"/>
                <a:cs typeface="Times New Roman" panose="02020603050405020304" pitchFamily="18" charset="0"/>
              </a:rPr>
              <a:t>或</a:t>
            </a:r>
            <a:r>
              <a:rPr lang="en-US" altLang="zh-CN" sz="2600" kern="100">
                <a:solidFill>
                  <a:srgbClr val="C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a:solidFill>
                  <a:srgbClr val="C00000"/>
                </a:solidFill>
                <a:latin typeface="Times New Roman" pitchFamily="18" charset="0"/>
                <a:ea typeface="微软雅黑" panose="020b0503020204020204" charset="-122"/>
                <a:cs typeface="Times New Roman" panose="02020603050405020304" pitchFamily="18" charset="0"/>
              </a:rPr>
              <a:t>而是</a:t>
            </a:r>
            <a:r>
              <a:rPr lang="en-US" altLang="zh-CN" sz="2600" kern="100">
                <a:solidFill>
                  <a:srgbClr val="C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smtClean="0">
                <a:solidFill>
                  <a:srgbClr val="C00000"/>
                </a:solidFill>
                <a:latin typeface="Times New Roman" pitchFamily="18" charset="0"/>
                <a:ea typeface="微软雅黑" panose="020b0503020204020204" charset="-122"/>
                <a:cs typeface="Times New Roman" panose="02020603050405020304" pitchFamily="18" charset="0"/>
              </a:rPr>
              <a:t>；</a:t>
            </a:r>
            <a:endParaRPr lang="en-US" altLang="zh-CN" sz="2600" kern="100" smtClean="0">
              <a:solidFill>
                <a:srgbClr val="C00000"/>
              </a:solidFill>
              <a:latin typeface="Times New Roman" pitchFamily="18" charset="0"/>
              <a:ea typeface="微软雅黑" panose="020b0503020204020204" charset="-122"/>
              <a:cs typeface="Times New Roman" panose="02020603050405020304" pitchFamily="18" charset="0"/>
            </a:endParaRPr>
          </a:p>
          <a:p>
            <a:pPr lvl="0" algn="just">
              <a:lnSpc>
                <a:spcPct val="150000"/>
              </a:lnSpc>
            </a:pPr>
            <a:r>
              <a:rPr lang="en-US" altLang="zh-CN" sz="2600" kern="100" smtClean="0">
                <a:solidFill>
                  <a:srgbClr val="C00000"/>
                </a:solidFill>
                <a:latin typeface="宋体" panose="02010600030101010101" pitchFamily="2" charset="-122"/>
                <a:ea typeface="微软雅黑" panose="020b0503020204020204" charset="-122"/>
                <a:cs typeface="Times New Roman" panose="02020603050405020304" pitchFamily="18" charset="0"/>
              </a:rPr>
              <a:t>⑤</a:t>
            </a:r>
            <a:r>
              <a:rPr lang="en-US" altLang="zh-CN" sz="2600" kern="100">
                <a:solidFill>
                  <a:srgbClr val="C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a:solidFill>
                  <a:srgbClr val="C00000"/>
                </a:solidFill>
                <a:latin typeface="Times New Roman" pitchFamily="18" charset="0"/>
                <a:ea typeface="微软雅黑" panose="020b0503020204020204" charset="-122"/>
                <a:cs typeface="Times New Roman" panose="02020603050405020304" pitchFamily="18" charset="0"/>
              </a:rPr>
              <a:t>热切</a:t>
            </a:r>
            <a:r>
              <a:rPr lang="en-US" altLang="zh-CN" sz="2600" kern="100">
                <a:solidFill>
                  <a:srgbClr val="C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a:solidFill>
                  <a:srgbClr val="C00000"/>
                </a:solidFill>
                <a:latin typeface="Times New Roman" pitchFamily="18" charset="0"/>
                <a:ea typeface="微软雅黑" panose="020b0503020204020204" charset="-122"/>
                <a:cs typeface="Times New Roman" panose="02020603050405020304" pitchFamily="18" charset="0"/>
              </a:rPr>
              <a:t>改为</a:t>
            </a:r>
            <a:r>
              <a:rPr lang="en-US" altLang="zh-CN" sz="2600" kern="100">
                <a:solidFill>
                  <a:srgbClr val="C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a:solidFill>
                  <a:srgbClr val="C00000"/>
                </a:solidFill>
                <a:latin typeface="Times New Roman" pitchFamily="18" charset="0"/>
                <a:ea typeface="微软雅黑" panose="020b0503020204020204" charset="-122"/>
                <a:cs typeface="Times New Roman" panose="02020603050405020304" pitchFamily="18" charset="0"/>
              </a:rPr>
              <a:t>热衷</a:t>
            </a:r>
            <a:r>
              <a:rPr lang="en-US" altLang="zh-CN" sz="2600" kern="100">
                <a:solidFill>
                  <a:srgbClr val="C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smtClean="0">
                <a:solidFill>
                  <a:srgbClr val="C00000"/>
                </a:solidFill>
                <a:latin typeface="Times New Roman" pitchFamily="18" charset="0"/>
                <a:ea typeface="微软雅黑" panose="020b0503020204020204" charset="-122"/>
                <a:cs typeface="Times New Roman" panose="02020603050405020304" pitchFamily="18" charset="0"/>
              </a:rPr>
              <a:t>。</a:t>
            </a:r>
            <a:endParaRPr lang="zh-CN" altLang="zh-CN" sz="1050" kern="100">
              <a:solidFill>
                <a:prstClr val="black"/>
              </a:solidFill>
              <a:latin typeface="宋体" panose="02010600030101010101" pitchFamily="2" charset="-122"/>
              <a:cs typeface="Courier New" panose="02070309020205020404" pitchFamily="49" charset="0"/>
            </a:endParaRPr>
          </a:p>
        </p:txBody>
      </p:sp>
    </p:spTree>
  </p:cSld>
  <p:clrMapOvr>
    <a:masterClrMapping/>
  </p:clrMapOvr>
  <mc:AlternateContent>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3" presetClass="entr" presetSubtype="1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750"/>
                                        <p:tgtEl>
                                          <p:spTgt spid="3">
                                            <p:txEl>
                                              <p:pRg st="0" end="0"/>
                                            </p:txEl>
                                          </p:spTgt>
                                        </p:tgtEl>
                                      </p:cBhvr>
                                    </p:animEffect>
                                  </p:childTnLst>
                                </p:cTn>
                              </p:par>
                            </p:childTnLst>
                          </p:cTn>
                        </p:par>
                        <p:par>
                          <p:cTn id="8" fill="hold" nodeType="afterGroup">
                            <p:stCondLst>
                              <p:cond delay="750"/>
                            </p:stCondLst>
                            <p:childTnLst>
                              <p:par>
                                <p:cTn id="9" presetID="3" presetClass="entr" presetSubtype="10" fill="hold"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blinds(horizontal)">
                                      <p:cBhvr>
                                        <p:cTn id="11" dur="750"/>
                                        <p:tgtEl>
                                          <p:spTgt spid="3">
                                            <p:txEl>
                                              <p:pRg st="1" end="1"/>
                                            </p:txEl>
                                          </p:spTgt>
                                        </p:tgtEl>
                                      </p:cBhvr>
                                    </p:animEffect>
                                  </p:childTnLst>
                                </p:cTn>
                              </p:par>
                            </p:childTnLst>
                          </p:cTn>
                        </p:par>
                        <p:par>
                          <p:cTn id="12" fill="hold" nodeType="afterGroup">
                            <p:stCondLst>
                              <p:cond delay="1500"/>
                            </p:stCondLst>
                            <p:childTnLst>
                              <p:par>
                                <p:cTn id="13" presetID="3" presetClass="entr" presetSubtype="10" fill="hold"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blinds(horizontal)">
                                      <p:cBhvr>
                                        <p:cTn id="15" dur="650"/>
                                        <p:tgtEl>
                                          <p:spTgt spid="3">
                                            <p:txEl>
                                              <p:pRg st="2" end="2"/>
                                            </p:txEl>
                                          </p:spTgt>
                                        </p:tgtEl>
                                      </p:cBhvr>
                                    </p:animEffect>
                                  </p:childTnLst>
                                </p:cTn>
                              </p:par>
                            </p:childTnLst>
                          </p:cTn>
                        </p:par>
                        <p:par>
                          <p:cTn id="16" fill="hold" nodeType="afterGroup">
                            <p:stCondLst>
                              <p:cond delay="2150"/>
                            </p:stCondLst>
                            <p:childTnLst>
                              <p:par>
                                <p:cTn id="17" presetID="3" presetClass="entr" presetSubtype="10" fill="hold" nodeType="after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blinds(horizontal)">
                                      <p:cBhvr>
                                        <p:cTn id="19" dur="750"/>
                                        <p:tgtEl>
                                          <p:spTgt spid="3">
                                            <p:txEl>
                                              <p:pRg st="3" end="3"/>
                                            </p:txEl>
                                          </p:spTgt>
                                        </p:tgtEl>
                                      </p:cBhvr>
                                    </p:animEffect>
                                  </p:childTnLst>
                                </p:cTn>
                              </p:par>
                            </p:childTnLst>
                          </p:cTn>
                        </p:par>
                        <p:par>
                          <p:cTn id="20" fill="hold" nodeType="afterGroup">
                            <p:stCondLst>
                              <p:cond delay="2900"/>
                            </p:stCondLst>
                            <p:childTnLst>
                              <p:par>
                                <p:cTn id="21" presetID="3" presetClass="entr" presetSubtype="10" fill="hold" nodeType="after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blinds(horizontal)">
                                      <p:cBhvr>
                                        <p:cTn id="23" dur="75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矩形 3"/>
          <p:cNvSpPr/>
          <p:nvPr/>
        </p:nvSpPr>
        <p:spPr>
          <a:xfrm>
            <a:off x="551343" y="288146"/>
            <a:ext cx="11064857" cy="6093976"/>
          </a:xfrm>
          <a:prstGeom prst="rect">
            <a:avLst/>
          </a:prstGeom>
        </p:spPr>
        <p:txBody>
          <a:bodyPr wrap="square">
            <a:spAutoFit/>
          </a:bodyPr>
          <a:lstStyle/>
          <a:p>
            <a:pPr algn="just">
              <a:lnSpc>
                <a:spcPct val="150000"/>
              </a:lnSpc>
              <a:spcAft>
                <a:spcPct val="0"/>
              </a:spcAft>
            </a:pPr>
            <a:r>
              <a:rPr lang="zh-CN" altLang="zh-CN" sz="2600" b="1" kern="100">
                <a:solidFill>
                  <a:srgbClr val="0000FF"/>
                </a:solidFill>
                <a:latin typeface="Times New Roman" pitchFamily="18" charset="0"/>
                <a:ea typeface="微软雅黑" panose="020b0503020204020204" charset="-122"/>
                <a:cs typeface="Times New Roman" panose="02020603050405020304" pitchFamily="18" charset="0"/>
              </a:rPr>
              <a:t>解析</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　</a:t>
            </a:r>
            <a:r>
              <a:rPr lang="zh-CN" altLang="zh-CN" sz="2600" kern="100">
                <a:solidFill>
                  <a:srgbClr val="000000"/>
                </a:solidFill>
                <a:latin typeface="Times New Roman" pitchFamily="18" charset="0"/>
                <a:cs typeface="Times New Roman" panose="02020603050405020304" pitchFamily="18" charset="0"/>
              </a:rPr>
              <a:t>第一句，</a:t>
            </a:r>
            <a:r>
              <a:rPr lang="en-US" altLang="zh-CN" sz="2600" kern="100">
                <a:solidFill>
                  <a:srgbClr val="000000"/>
                </a:solidFill>
                <a:latin typeface="宋体" panose="02010600030101010101" pitchFamily="2" charset="-122"/>
                <a:cs typeface="Times New Roman" panose="02020603050405020304" pitchFamily="18" charset="0"/>
              </a:rPr>
              <a:t>“</a:t>
            </a:r>
            <a:r>
              <a:rPr lang="zh-CN" altLang="zh-CN" sz="2600" kern="100">
                <a:solidFill>
                  <a:srgbClr val="000000"/>
                </a:solidFill>
                <a:latin typeface="Times New Roman" pitchFamily="18" charset="0"/>
                <a:cs typeface="Times New Roman" panose="02020603050405020304" pitchFamily="18" charset="0"/>
              </a:rPr>
              <a:t>虽然</a:t>
            </a:r>
            <a:r>
              <a:rPr lang="en-US" altLang="zh-CN" sz="2600" kern="100">
                <a:solidFill>
                  <a:srgbClr val="000000"/>
                </a:solidFill>
                <a:latin typeface="宋体" panose="02010600030101010101" pitchFamily="2" charset="-122"/>
                <a:cs typeface="Times New Roman" panose="02020603050405020304" pitchFamily="18" charset="0"/>
              </a:rPr>
              <a:t>”</a:t>
            </a:r>
            <a:r>
              <a:rPr lang="zh-CN" altLang="zh-CN" sz="2600" kern="100">
                <a:solidFill>
                  <a:srgbClr val="000000"/>
                </a:solidFill>
                <a:latin typeface="Times New Roman" pitchFamily="18" charset="0"/>
                <a:cs typeface="Times New Roman" panose="02020603050405020304" pitchFamily="18" charset="0"/>
              </a:rPr>
              <a:t>和</a:t>
            </a:r>
            <a:r>
              <a:rPr lang="en-US" altLang="zh-CN" sz="2600" kern="100">
                <a:solidFill>
                  <a:srgbClr val="000000"/>
                </a:solidFill>
                <a:latin typeface="宋体" panose="02010600030101010101" pitchFamily="2" charset="-122"/>
                <a:cs typeface="Times New Roman" panose="02020603050405020304" pitchFamily="18" charset="0"/>
              </a:rPr>
              <a:t>“</a:t>
            </a:r>
            <a:r>
              <a:rPr lang="zh-CN" altLang="zh-CN" sz="2600" kern="100">
                <a:solidFill>
                  <a:srgbClr val="000000"/>
                </a:solidFill>
                <a:latin typeface="Times New Roman" pitchFamily="18" charset="0"/>
                <a:cs typeface="Times New Roman" panose="02020603050405020304" pitchFamily="18" charset="0"/>
              </a:rPr>
              <a:t>那</a:t>
            </a:r>
            <a:r>
              <a:rPr lang="en-US" altLang="zh-CN" sz="2600" kern="100">
                <a:solidFill>
                  <a:srgbClr val="000000"/>
                </a:solidFill>
                <a:latin typeface="宋体" panose="02010600030101010101" pitchFamily="2" charset="-122"/>
                <a:cs typeface="Times New Roman" panose="02020603050405020304" pitchFamily="18" charset="0"/>
              </a:rPr>
              <a:t>”</a:t>
            </a:r>
            <a:r>
              <a:rPr lang="zh-CN" altLang="zh-CN" sz="2600" kern="100">
                <a:solidFill>
                  <a:srgbClr val="000000"/>
                </a:solidFill>
                <a:latin typeface="Times New Roman" pitchFamily="18" charset="0"/>
                <a:cs typeface="Times New Roman" panose="02020603050405020304" pitchFamily="18" charset="0"/>
              </a:rPr>
              <a:t>不搭配，根据前后关系是假设关系，应将</a:t>
            </a:r>
            <a:r>
              <a:rPr lang="en-US" altLang="zh-CN" sz="2600" kern="100">
                <a:solidFill>
                  <a:srgbClr val="000000"/>
                </a:solidFill>
                <a:latin typeface="宋体" panose="02010600030101010101" pitchFamily="2" charset="-122"/>
                <a:cs typeface="Times New Roman" panose="02020603050405020304" pitchFamily="18" charset="0"/>
              </a:rPr>
              <a:t>“</a:t>
            </a:r>
            <a:r>
              <a:rPr lang="zh-CN" altLang="zh-CN" sz="2600" kern="100">
                <a:solidFill>
                  <a:srgbClr val="000000"/>
                </a:solidFill>
                <a:latin typeface="Times New Roman" pitchFamily="18" charset="0"/>
                <a:cs typeface="Times New Roman" panose="02020603050405020304" pitchFamily="18" charset="0"/>
              </a:rPr>
              <a:t>虽然</a:t>
            </a:r>
            <a:r>
              <a:rPr lang="en-US" altLang="zh-CN" sz="2600" kern="100">
                <a:solidFill>
                  <a:srgbClr val="000000"/>
                </a:solidFill>
                <a:latin typeface="宋体" panose="02010600030101010101" pitchFamily="2" charset="-122"/>
                <a:cs typeface="Times New Roman" panose="02020603050405020304" pitchFamily="18" charset="0"/>
              </a:rPr>
              <a:t>”</a:t>
            </a:r>
            <a:r>
              <a:rPr lang="zh-CN" altLang="zh-CN" sz="2600" kern="100">
                <a:solidFill>
                  <a:srgbClr val="000000"/>
                </a:solidFill>
                <a:latin typeface="Times New Roman" pitchFamily="18" charset="0"/>
                <a:cs typeface="Times New Roman" panose="02020603050405020304" pitchFamily="18" charset="0"/>
              </a:rPr>
              <a:t>改为</a:t>
            </a:r>
            <a:r>
              <a:rPr lang="en-US" altLang="zh-CN" sz="2600" kern="100">
                <a:solidFill>
                  <a:srgbClr val="000000"/>
                </a:solidFill>
                <a:latin typeface="宋体" panose="02010600030101010101" pitchFamily="2" charset="-122"/>
                <a:cs typeface="Times New Roman" panose="02020603050405020304" pitchFamily="18" charset="0"/>
              </a:rPr>
              <a:t>“</a:t>
            </a:r>
            <a:r>
              <a:rPr lang="zh-CN" altLang="zh-CN" sz="2600" kern="100">
                <a:solidFill>
                  <a:srgbClr val="000000"/>
                </a:solidFill>
                <a:latin typeface="Times New Roman" pitchFamily="18" charset="0"/>
                <a:cs typeface="Times New Roman" panose="02020603050405020304" pitchFamily="18" charset="0"/>
              </a:rPr>
              <a:t>如果</a:t>
            </a:r>
            <a:r>
              <a:rPr lang="en-US" altLang="zh-CN" sz="2600" kern="100">
                <a:solidFill>
                  <a:srgbClr val="000000"/>
                </a:solidFill>
                <a:latin typeface="宋体" panose="02010600030101010101" pitchFamily="2" charset="-122"/>
                <a:cs typeface="Times New Roman" panose="02020603050405020304" pitchFamily="18" charset="0"/>
              </a:rPr>
              <a:t>”</a:t>
            </a:r>
            <a:r>
              <a:rPr lang="zh-CN" altLang="zh-CN" sz="2600" kern="100" smtClean="0">
                <a:solidFill>
                  <a:srgbClr val="000000"/>
                </a:solidFill>
                <a:latin typeface="Times New Roman" pitchFamily="18" charset="0"/>
                <a:cs typeface="Times New Roman" panose="02020603050405020304" pitchFamily="18" charset="0"/>
              </a:rPr>
              <a:t>；</a:t>
            </a:r>
            <a:endParaRPr lang="en-US" altLang="zh-CN" sz="2600" kern="100" smtClean="0">
              <a:solidFill>
                <a:srgbClr val="000000"/>
              </a:solidFill>
              <a:latin typeface="Times New Roman" pitchFamily="18" charset="0"/>
              <a:cs typeface="Times New Roman" panose="02020603050405020304" pitchFamily="18" charset="0"/>
            </a:endParaRPr>
          </a:p>
          <a:p>
            <a:pPr algn="just">
              <a:lnSpc>
                <a:spcPct val="150000"/>
              </a:lnSpc>
              <a:spcAft>
                <a:spcPct val="0"/>
              </a:spcAft>
            </a:pPr>
            <a:r>
              <a:rPr lang="zh-CN" altLang="zh-CN" sz="2600" kern="100" smtClean="0">
                <a:solidFill>
                  <a:srgbClr val="000000"/>
                </a:solidFill>
                <a:latin typeface="Times New Roman" pitchFamily="18" charset="0"/>
                <a:cs typeface="Times New Roman" panose="02020603050405020304" pitchFamily="18" charset="0"/>
              </a:rPr>
              <a:t>第二</a:t>
            </a:r>
            <a:r>
              <a:rPr lang="zh-CN" altLang="zh-CN" sz="2600" kern="100">
                <a:solidFill>
                  <a:srgbClr val="000000"/>
                </a:solidFill>
                <a:latin typeface="Times New Roman" pitchFamily="18" charset="0"/>
                <a:cs typeface="Times New Roman" panose="02020603050405020304" pitchFamily="18" charset="0"/>
              </a:rPr>
              <a:t>句，</a:t>
            </a:r>
            <a:r>
              <a:rPr lang="en-US" altLang="zh-CN" sz="2600" kern="100">
                <a:solidFill>
                  <a:srgbClr val="000000"/>
                </a:solidFill>
                <a:latin typeface="宋体" panose="02010600030101010101" pitchFamily="2" charset="-122"/>
                <a:cs typeface="Times New Roman" panose="02020603050405020304" pitchFamily="18" charset="0"/>
              </a:rPr>
              <a:t>“</a:t>
            </a:r>
            <a:r>
              <a:rPr lang="zh-CN" altLang="zh-CN" sz="2600" kern="100">
                <a:solidFill>
                  <a:srgbClr val="000000"/>
                </a:solidFill>
                <a:latin typeface="Times New Roman" pitchFamily="18" charset="0"/>
                <a:cs typeface="Times New Roman" panose="02020603050405020304" pitchFamily="18" charset="0"/>
              </a:rPr>
              <a:t>进而</a:t>
            </a:r>
            <a:r>
              <a:rPr lang="en-US" altLang="zh-CN" sz="2600" kern="100">
                <a:solidFill>
                  <a:srgbClr val="000000"/>
                </a:solidFill>
                <a:latin typeface="宋体" panose="02010600030101010101" pitchFamily="2" charset="-122"/>
                <a:cs typeface="Times New Roman" panose="02020603050405020304" pitchFamily="18" charset="0"/>
              </a:rPr>
              <a:t>”</a:t>
            </a:r>
            <a:r>
              <a:rPr lang="zh-CN" altLang="zh-CN" sz="2600" kern="100">
                <a:solidFill>
                  <a:srgbClr val="000000"/>
                </a:solidFill>
                <a:latin typeface="Times New Roman" pitchFamily="18" charset="0"/>
                <a:cs typeface="Times New Roman" panose="02020603050405020304" pitchFamily="18" charset="0"/>
              </a:rPr>
              <a:t>表示因果，句中</a:t>
            </a:r>
            <a:r>
              <a:rPr lang="en-US" altLang="zh-CN" sz="2600" kern="100">
                <a:solidFill>
                  <a:srgbClr val="000000"/>
                </a:solidFill>
                <a:latin typeface="宋体" panose="02010600030101010101" pitchFamily="2" charset="-122"/>
                <a:cs typeface="Times New Roman" panose="02020603050405020304" pitchFamily="18" charset="0"/>
              </a:rPr>
              <a:t>“</a:t>
            </a:r>
            <a:r>
              <a:rPr lang="zh-CN" altLang="zh-CN" sz="2600" kern="100">
                <a:solidFill>
                  <a:srgbClr val="000000"/>
                </a:solidFill>
                <a:latin typeface="Times New Roman" pitchFamily="18" charset="0"/>
                <a:cs typeface="Times New Roman" panose="02020603050405020304" pitchFamily="18" charset="0"/>
              </a:rPr>
              <a:t>学生成了考试机器，没有问题意识，缺乏批判思维，不关心社会，进而不思考自己的明天</a:t>
            </a:r>
            <a:r>
              <a:rPr lang="en-US" altLang="zh-CN" sz="2600" kern="100">
                <a:solidFill>
                  <a:srgbClr val="000000"/>
                </a:solidFill>
                <a:latin typeface="宋体" panose="02010600030101010101" pitchFamily="2" charset="-122"/>
                <a:cs typeface="Times New Roman" panose="02020603050405020304" pitchFamily="18" charset="0"/>
              </a:rPr>
              <a:t>”</a:t>
            </a:r>
            <a:r>
              <a:rPr lang="zh-CN" altLang="zh-CN" sz="2600" kern="100">
                <a:solidFill>
                  <a:srgbClr val="000000"/>
                </a:solidFill>
                <a:latin typeface="Times New Roman" pitchFamily="18" charset="0"/>
                <a:cs typeface="Times New Roman" panose="02020603050405020304" pitchFamily="18" charset="0"/>
              </a:rPr>
              <a:t>不是因果关系，是递进关系，应将</a:t>
            </a:r>
            <a:r>
              <a:rPr lang="en-US" altLang="zh-CN" sz="2600" kern="100">
                <a:solidFill>
                  <a:srgbClr val="000000"/>
                </a:solidFill>
                <a:latin typeface="宋体" panose="02010600030101010101" pitchFamily="2" charset="-122"/>
                <a:cs typeface="Times New Roman" panose="02020603050405020304" pitchFamily="18" charset="0"/>
              </a:rPr>
              <a:t>“</a:t>
            </a:r>
            <a:r>
              <a:rPr lang="zh-CN" altLang="zh-CN" sz="2600" kern="100">
                <a:solidFill>
                  <a:srgbClr val="000000"/>
                </a:solidFill>
                <a:latin typeface="Times New Roman" pitchFamily="18" charset="0"/>
                <a:cs typeface="Times New Roman" panose="02020603050405020304" pitchFamily="18" charset="0"/>
              </a:rPr>
              <a:t>进而</a:t>
            </a:r>
            <a:r>
              <a:rPr lang="en-US" altLang="zh-CN" sz="2600" kern="100">
                <a:solidFill>
                  <a:srgbClr val="000000"/>
                </a:solidFill>
                <a:latin typeface="宋体" panose="02010600030101010101" pitchFamily="2" charset="-122"/>
                <a:cs typeface="Times New Roman" panose="02020603050405020304" pitchFamily="18" charset="0"/>
              </a:rPr>
              <a:t>”</a:t>
            </a:r>
            <a:r>
              <a:rPr lang="zh-CN" altLang="zh-CN" sz="2600" kern="100">
                <a:solidFill>
                  <a:srgbClr val="000000"/>
                </a:solidFill>
                <a:latin typeface="Times New Roman" pitchFamily="18" charset="0"/>
                <a:cs typeface="Times New Roman" panose="02020603050405020304" pitchFamily="18" charset="0"/>
              </a:rPr>
              <a:t>改为</a:t>
            </a:r>
            <a:r>
              <a:rPr lang="en-US" altLang="zh-CN" sz="2600" kern="100">
                <a:solidFill>
                  <a:srgbClr val="000000"/>
                </a:solidFill>
                <a:latin typeface="宋体" panose="02010600030101010101" pitchFamily="2" charset="-122"/>
                <a:cs typeface="Times New Roman" panose="02020603050405020304" pitchFamily="18" charset="0"/>
              </a:rPr>
              <a:t>“</a:t>
            </a:r>
            <a:r>
              <a:rPr lang="zh-CN" altLang="zh-CN" sz="2600" kern="100">
                <a:solidFill>
                  <a:srgbClr val="000000"/>
                </a:solidFill>
                <a:latin typeface="Times New Roman" pitchFamily="18" charset="0"/>
                <a:cs typeface="Times New Roman" panose="02020603050405020304" pitchFamily="18" charset="0"/>
              </a:rPr>
              <a:t>甚至</a:t>
            </a:r>
            <a:r>
              <a:rPr lang="en-US" altLang="zh-CN" sz="2600" kern="100">
                <a:solidFill>
                  <a:srgbClr val="000000"/>
                </a:solidFill>
                <a:latin typeface="宋体" panose="02010600030101010101" pitchFamily="2" charset="-122"/>
                <a:cs typeface="Times New Roman" panose="02020603050405020304" pitchFamily="18" charset="0"/>
              </a:rPr>
              <a:t>”</a:t>
            </a:r>
            <a:r>
              <a:rPr lang="zh-CN" altLang="zh-CN" sz="2600" kern="100" smtClean="0">
                <a:solidFill>
                  <a:srgbClr val="000000"/>
                </a:solidFill>
                <a:latin typeface="Times New Roman" pitchFamily="18" charset="0"/>
                <a:cs typeface="Times New Roman" panose="02020603050405020304" pitchFamily="18" charset="0"/>
              </a:rPr>
              <a:t>；</a:t>
            </a:r>
            <a:endParaRPr lang="en-US" altLang="zh-CN" sz="2600" kern="100" smtClean="0">
              <a:solidFill>
                <a:srgbClr val="000000"/>
              </a:solidFill>
              <a:latin typeface="Times New Roman" pitchFamily="18" charset="0"/>
              <a:cs typeface="Times New Roman" panose="02020603050405020304" pitchFamily="18" charset="0"/>
            </a:endParaRPr>
          </a:p>
          <a:p>
            <a:pPr algn="just">
              <a:lnSpc>
                <a:spcPct val="150000"/>
              </a:lnSpc>
              <a:spcAft>
                <a:spcPct val="0"/>
              </a:spcAft>
            </a:pPr>
            <a:r>
              <a:rPr lang="zh-CN" altLang="zh-CN" sz="2600" kern="100" smtClean="0">
                <a:solidFill>
                  <a:srgbClr val="000000"/>
                </a:solidFill>
                <a:latin typeface="Times New Roman" pitchFamily="18" charset="0"/>
                <a:cs typeface="Times New Roman" panose="02020603050405020304" pitchFamily="18" charset="0"/>
              </a:rPr>
              <a:t>第三</a:t>
            </a:r>
            <a:r>
              <a:rPr lang="zh-CN" altLang="zh-CN" sz="2600" kern="100">
                <a:solidFill>
                  <a:srgbClr val="000000"/>
                </a:solidFill>
                <a:latin typeface="Times New Roman" pitchFamily="18" charset="0"/>
                <a:cs typeface="Times New Roman" panose="02020603050405020304" pitchFamily="18" charset="0"/>
              </a:rPr>
              <a:t>句，</a:t>
            </a:r>
            <a:r>
              <a:rPr lang="en-US" altLang="zh-CN" sz="2600" kern="100">
                <a:solidFill>
                  <a:srgbClr val="000000"/>
                </a:solidFill>
                <a:latin typeface="宋体" panose="02010600030101010101" pitchFamily="2" charset="-122"/>
                <a:cs typeface="Times New Roman" panose="02020603050405020304" pitchFamily="18" charset="0"/>
              </a:rPr>
              <a:t>“</a:t>
            </a:r>
            <a:r>
              <a:rPr lang="zh-CN" altLang="zh-CN" sz="2600" kern="100">
                <a:solidFill>
                  <a:srgbClr val="000000"/>
                </a:solidFill>
                <a:latin typeface="Times New Roman" pitchFamily="18" charset="0"/>
                <a:cs typeface="Times New Roman" panose="02020603050405020304" pitchFamily="18" charset="0"/>
              </a:rPr>
              <a:t>令人</a:t>
            </a:r>
            <a:r>
              <a:rPr lang="en-US" altLang="zh-CN" sz="2600" kern="100">
                <a:solidFill>
                  <a:srgbClr val="000000"/>
                </a:solidFill>
                <a:latin typeface="宋体" panose="02010600030101010101" pitchFamily="2" charset="-122"/>
                <a:cs typeface="Times New Roman" panose="02020603050405020304" pitchFamily="18" charset="0"/>
              </a:rPr>
              <a:t>”</a:t>
            </a:r>
            <a:r>
              <a:rPr lang="zh-CN" altLang="zh-CN" sz="2600" kern="100">
                <a:solidFill>
                  <a:srgbClr val="000000"/>
                </a:solidFill>
                <a:latin typeface="Times New Roman" pitchFamily="18" charset="0"/>
                <a:cs typeface="Times New Roman" panose="02020603050405020304" pitchFamily="18" charset="0"/>
              </a:rPr>
              <a:t>和</a:t>
            </a:r>
            <a:r>
              <a:rPr lang="en-US" altLang="zh-CN" sz="2600" kern="100">
                <a:solidFill>
                  <a:srgbClr val="000000"/>
                </a:solidFill>
                <a:latin typeface="宋体" panose="02010600030101010101" pitchFamily="2" charset="-122"/>
                <a:cs typeface="Times New Roman" panose="02020603050405020304" pitchFamily="18" charset="0"/>
              </a:rPr>
              <a:t>“</a:t>
            </a:r>
            <a:r>
              <a:rPr lang="zh-CN" altLang="zh-CN" sz="2600" kern="100">
                <a:solidFill>
                  <a:srgbClr val="000000"/>
                </a:solidFill>
                <a:latin typeface="Times New Roman" pitchFamily="18" charset="0"/>
                <a:cs typeface="Times New Roman" panose="02020603050405020304" pitchFamily="18" charset="0"/>
              </a:rPr>
              <a:t>堪</a:t>
            </a:r>
            <a:r>
              <a:rPr lang="en-US" altLang="zh-CN" sz="2600" kern="100">
                <a:solidFill>
                  <a:srgbClr val="000000"/>
                </a:solidFill>
                <a:latin typeface="宋体" panose="02010600030101010101" pitchFamily="2" charset="-122"/>
                <a:cs typeface="Times New Roman" panose="02020603050405020304" pitchFamily="18" charset="0"/>
              </a:rPr>
              <a:t>”</a:t>
            </a:r>
            <a:r>
              <a:rPr lang="zh-CN" altLang="zh-CN" sz="2600" kern="100">
                <a:solidFill>
                  <a:srgbClr val="000000"/>
                </a:solidFill>
                <a:latin typeface="Times New Roman" pitchFamily="18" charset="0"/>
                <a:cs typeface="Times New Roman" panose="02020603050405020304" pitchFamily="18" charset="0"/>
              </a:rPr>
              <a:t>重复，应将</a:t>
            </a:r>
            <a:r>
              <a:rPr lang="en-US" altLang="zh-CN" sz="2600" kern="100">
                <a:solidFill>
                  <a:srgbClr val="000000"/>
                </a:solidFill>
                <a:latin typeface="宋体" panose="02010600030101010101" pitchFamily="2" charset="-122"/>
                <a:cs typeface="Times New Roman" panose="02020603050405020304" pitchFamily="18" charset="0"/>
              </a:rPr>
              <a:t>“</a:t>
            </a:r>
            <a:r>
              <a:rPr lang="zh-CN" altLang="zh-CN" sz="2600" kern="100">
                <a:solidFill>
                  <a:srgbClr val="000000"/>
                </a:solidFill>
                <a:latin typeface="Times New Roman" pitchFamily="18" charset="0"/>
                <a:cs typeface="Times New Roman" panose="02020603050405020304" pitchFamily="18" charset="0"/>
              </a:rPr>
              <a:t>堪忧</a:t>
            </a:r>
            <a:r>
              <a:rPr lang="en-US" altLang="zh-CN" sz="2600" kern="100">
                <a:solidFill>
                  <a:srgbClr val="000000"/>
                </a:solidFill>
                <a:latin typeface="宋体" panose="02010600030101010101" pitchFamily="2" charset="-122"/>
                <a:cs typeface="Times New Roman" panose="02020603050405020304" pitchFamily="18" charset="0"/>
              </a:rPr>
              <a:t>”</a:t>
            </a:r>
            <a:r>
              <a:rPr lang="zh-CN" altLang="zh-CN" sz="2600" kern="100">
                <a:solidFill>
                  <a:srgbClr val="000000"/>
                </a:solidFill>
                <a:latin typeface="Times New Roman" pitchFamily="18" charset="0"/>
                <a:cs typeface="Times New Roman" panose="02020603050405020304" pitchFamily="18" charset="0"/>
              </a:rPr>
              <a:t>改为</a:t>
            </a:r>
            <a:r>
              <a:rPr lang="en-US" altLang="zh-CN" sz="2600" kern="100">
                <a:solidFill>
                  <a:srgbClr val="000000"/>
                </a:solidFill>
                <a:latin typeface="宋体" panose="02010600030101010101" pitchFamily="2" charset="-122"/>
                <a:cs typeface="Times New Roman" panose="02020603050405020304" pitchFamily="18" charset="0"/>
              </a:rPr>
              <a:t>“</a:t>
            </a:r>
            <a:r>
              <a:rPr lang="zh-CN" altLang="zh-CN" sz="2600" kern="100">
                <a:solidFill>
                  <a:srgbClr val="000000"/>
                </a:solidFill>
                <a:latin typeface="Times New Roman" pitchFamily="18" charset="0"/>
                <a:cs typeface="Times New Roman" panose="02020603050405020304" pitchFamily="18" charset="0"/>
              </a:rPr>
              <a:t>担忧</a:t>
            </a:r>
            <a:r>
              <a:rPr lang="en-US" altLang="zh-CN" sz="2600" kern="100">
                <a:solidFill>
                  <a:srgbClr val="000000"/>
                </a:solidFill>
                <a:latin typeface="宋体" panose="02010600030101010101" pitchFamily="2" charset="-122"/>
                <a:cs typeface="Times New Roman" panose="02020603050405020304" pitchFamily="18" charset="0"/>
              </a:rPr>
              <a:t>”</a:t>
            </a:r>
            <a:r>
              <a:rPr lang="zh-CN" altLang="zh-CN" sz="2600" kern="100">
                <a:solidFill>
                  <a:srgbClr val="000000"/>
                </a:solidFill>
                <a:latin typeface="Times New Roman" pitchFamily="18" charset="0"/>
                <a:cs typeface="Times New Roman" panose="02020603050405020304" pitchFamily="18" charset="0"/>
              </a:rPr>
              <a:t>或</a:t>
            </a:r>
            <a:r>
              <a:rPr lang="en-US" altLang="zh-CN" sz="2600" kern="100">
                <a:solidFill>
                  <a:srgbClr val="000000"/>
                </a:solidFill>
                <a:latin typeface="宋体" panose="02010600030101010101" pitchFamily="2" charset="-122"/>
                <a:cs typeface="Times New Roman" panose="02020603050405020304" pitchFamily="18" charset="0"/>
              </a:rPr>
              <a:t>“</a:t>
            </a:r>
            <a:r>
              <a:rPr lang="zh-CN" altLang="zh-CN" sz="2600" kern="100">
                <a:solidFill>
                  <a:srgbClr val="000000"/>
                </a:solidFill>
                <a:latin typeface="Times New Roman" pitchFamily="18" charset="0"/>
                <a:cs typeface="Times New Roman" panose="02020603050405020304" pitchFamily="18" charset="0"/>
              </a:rPr>
              <a:t>忧虑</a:t>
            </a:r>
            <a:r>
              <a:rPr lang="en-US" altLang="zh-CN" sz="2600" kern="100">
                <a:solidFill>
                  <a:srgbClr val="000000"/>
                </a:solidFill>
                <a:latin typeface="宋体" panose="02010600030101010101" pitchFamily="2" charset="-122"/>
                <a:cs typeface="Times New Roman" panose="02020603050405020304" pitchFamily="18" charset="0"/>
              </a:rPr>
              <a:t>”</a:t>
            </a:r>
            <a:r>
              <a:rPr lang="zh-CN" altLang="zh-CN" sz="2600" kern="100" smtClean="0">
                <a:solidFill>
                  <a:srgbClr val="000000"/>
                </a:solidFill>
                <a:latin typeface="Times New Roman" pitchFamily="18" charset="0"/>
                <a:cs typeface="Times New Roman" panose="02020603050405020304" pitchFamily="18" charset="0"/>
              </a:rPr>
              <a:t>；第四</a:t>
            </a:r>
            <a:r>
              <a:rPr lang="zh-CN" altLang="zh-CN" sz="2600" kern="100">
                <a:solidFill>
                  <a:srgbClr val="000000"/>
                </a:solidFill>
                <a:latin typeface="Times New Roman" pitchFamily="18" charset="0"/>
                <a:cs typeface="Times New Roman" panose="02020603050405020304" pitchFamily="18" charset="0"/>
              </a:rPr>
              <a:t>句，</a:t>
            </a:r>
            <a:r>
              <a:rPr lang="en-US" altLang="zh-CN" sz="2600" kern="100">
                <a:solidFill>
                  <a:srgbClr val="000000"/>
                </a:solidFill>
                <a:latin typeface="宋体" panose="02010600030101010101" pitchFamily="2" charset="-122"/>
                <a:cs typeface="Times New Roman" panose="02020603050405020304" pitchFamily="18" charset="0"/>
              </a:rPr>
              <a:t>“</a:t>
            </a:r>
            <a:r>
              <a:rPr lang="zh-CN" altLang="zh-CN" sz="2600" kern="100">
                <a:solidFill>
                  <a:srgbClr val="000000"/>
                </a:solidFill>
                <a:latin typeface="Times New Roman" pitchFamily="18" charset="0"/>
                <a:cs typeface="Times New Roman" panose="02020603050405020304" pitchFamily="18" charset="0"/>
              </a:rPr>
              <a:t>而且</a:t>
            </a:r>
            <a:r>
              <a:rPr lang="en-US" altLang="zh-CN" sz="2600" kern="100">
                <a:solidFill>
                  <a:srgbClr val="000000"/>
                </a:solidFill>
                <a:latin typeface="宋体" panose="02010600030101010101" pitchFamily="2" charset="-122"/>
                <a:cs typeface="Times New Roman" panose="02020603050405020304" pitchFamily="18" charset="0"/>
              </a:rPr>
              <a:t>”</a:t>
            </a:r>
            <a:r>
              <a:rPr lang="zh-CN" altLang="zh-CN" sz="2600" kern="100">
                <a:solidFill>
                  <a:srgbClr val="000000"/>
                </a:solidFill>
                <a:latin typeface="Times New Roman" pitchFamily="18" charset="0"/>
                <a:cs typeface="Times New Roman" panose="02020603050405020304" pitchFamily="18" charset="0"/>
              </a:rPr>
              <a:t>和前面的</a:t>
            </a:r>
            <a:r>
              <a:rPr lang="en-US" altLang="zh-CN" sz="2600" kern="100">
                <a:solidFill>
                  <a:srgbClr val="000000"/>
                </a:solidFill>
                <a:latin typeface="宋体" panose="02010600030101010101" pitchFamily="2" charset="-122"/>
                <a:cs typeface="Times New Roman" panose="02020603050405020304" pitchFamily="18" charset="0"/>
              </a:rPr>
              <a:t>“</a:t>
            </a:r>
            <a:r>
              <a:rPr lang="zh-CN" altLang="zh-CN" sz="2600" kern="100">
                <a:solidFill>
                  <a:srgbClr val="000000"/>
                </a:solidFill>
                <a:latin typeface="Times New Roman" pitchFamily="18" charset="0"/>
                <a:cs typeface="Times New Roman" panose="02020603050405020304" pitchFamily="18" charset="0"/>
              </a:rPr>
              <a:t>没有</a:t>
            </a:r>
            <a:r>
              <a:rPr lang="en-US" altLang="zh-CN" sz="2600" kern="100">
                <a:solidFill>
                  <a:srgbClr val="000000"/>
                </a:solidFill>
                <a:latin typeface="宋体" panose="02010600030101010101" pitchFamily="2" charset="-122"/>
                <a:cs typeface="Times New Roman" panose="02020603050405020304" pitchFamily="18" charset="0"/>
              </a:rPr>
              <a:t>”</a:t>
            </a:r>
            <a:r>
              <a:rPr lang="zh-CN" altLang="zh-CN" sz="2600" kern="100">
                <a:solidFill>
                  <a:srgbClr val="000000"/>
                </a:solidFill>
                <a:latin typeface="Times New Roman" pitchFamily="18" charset="0"/>
                <a:cs typeface="Times New Roman" panose="02020603050405020304" pitchFamily="18" charset="0"/>
              </a:rPr>
              <a:t>不照应，应将</a:t>
            </a:r>
            <a:r>
              <a:rPr lang="en-US" altLang="zh-CN" sz="2600" kern="100">
                <a:solidFill>
                  <a:srgbClr val="000000"/>
                </a:solidFill>
                <a:latin typeface="宋体" panose="02010600030101010101" pitchFamily="2" charset="-122"/>
                <a:cs typeface="Times New Roman" panose="02020603050405020304" pitchFamily="18" charset="0"/>
              </a:rPr>
              <a:t>“</a:t>
            </a:r>
            <a:r>
              <a:rPr lang="zh-CN" altLang="zh-CN" sz="2600" kern="100">
                <a:solidFill>
                  <a:srgbClr val="000000"/>
                </a:solidFill>
                <a:latin typeface="Times New Roman" pitchFamily="18" charset="0"/>
                <a:cs typeface="Times New Roman" panose="02020603050405020304" pitchFamily="18" charset="0"/>
              </a:rPr>
              <a:t>而且</a:t>
            </a:r>
            <a:r>
              <a:rPr lang="en-US" altLang="zh-CN" sz="2600" kern="100">
                <a:solidFill>
                  <a:srgbClr val="000000"/>
                </a:solidFill>
                <a:latin typeface="宋体" panose="02010600030101010101" pitchFamily="2" charset="-122"/>
                <a:cs typeface="Times New Roman" panose="02020603050405020304" pitchFamily="18" charset="0"/>
              </a:rPr>
              <a:t>”</a:t>
            </a:r>
            <a:r>
              <a:rPr lang="zh-CN" altLang="zh-CN" sz="2600" kern="100">
                <a:solidFill>
                  <a:srgbClr val="000000"/>
                </a:solidFill>
                <a:latin typeface="Times New Roman" pitchFamily="18" charset="0"/>
                <a:cs typeface="Times New Roman" panose="02020603050405020304" pitchFamily="18" charset="0"/>
              </a:rPr>
              <a:t>改为</a:t>
            </a:r>
            <a:r>
              <a:rPr lang="en-US" altLang="zh-CN" sz="2600" kern="100">
                <a:solidFill>
                  <a:srgbClr val="000000"/>
                </a:solidFill>
                <a:latin typeface="宋体" panose="02010600030101010101" pitchFamily="2" charset="-122"/>
                <a:cs typeface="Times New Roman" panose="02020603050405020304" pitchFamily="18" charset="0"/>
              </a:rPr>
              <a:t>“</a:t>
            </a:r>
            <a:r>
              <a:rPr lang="zh-CN" altLang="zh-CN" sz="2600" kern="100">
                <a:solidFill>
                  <a:srgbClr val="000000"/>
                </a:solidFill>
                <a:latin typeface="Times New Roman" pitchFamily="18" charset="0"/>
                <a:cs typeface="Times New Roman" panose="02020603050405020304" pitchFamily="18" charset="0"/>
              </a:rPr>
              <a:t>反而</a:t>
            </a:r>
            <a:r>
              <a:rPr lang="en-US" altLang="zh-CN" sz="2600" kern="100">
                <a:solidFill>
                  <a:srgbClr val="000000"/>
                </a:solidFill>
                <a:latin typeface="宋体" panose="02010600030101010101" pitchFamily="2" charset="-122"/>
                <a:cs typeface="Times New Roman" panose="02020603050405020304" pitchFamily="18" charset="0"/>
              </a:rPr>
              <a:t>”</a:t>
            </a:r>
            <a:r>
              <a:rPr lang="zh-CN" altLang="zh-CN" sz="2600" kern="100">
                <a:solidFill>
                  <a:srgbClr val="000000"/>
                </a:solidFill>
                <a:latin typeface="Times New Roman" pitchFamily="18" charset="0"/>
                <a:cs typeface="Times New Roman" panose="02020603050405020304" pitchFamily="18" charset="0"/>
              </a:rPr>
              <a:t>或</a:t>
            </a:r>
            <a:r>
              <a:rPr lang="en-US" altLang="zh-CN" sz="2600" kern="100">
                <a:solidFill>
                  <a:srgbClr val="000000"/>
                </a:solidFill>
                <a:latin typeface="宋体" panose="02010600030101010101" pitchFamily="2" charset="-122"/>
                <a:cs typeface="Times New Roman" panose="02020603050405020304" pitchFamily="18" charset="0"/>
              </a:rPr>
              <a:t>“</a:t>
            </a:r>
            <a:r>
              <a:rPr lang="zh-CN" altLang="zh-CN" sz="2600" kern="100">
                <a:solidFill>
                  <a:srgbClr val="000000"/>
                </a:solidFill>
                <a:latin typeface="Times New Roman" pitchFamily="18" charset="0"/>
                <a:cs typeface="Times New Roman" panose="02020603050405020304" pitchFamily="18" charset="0"/>
              </a:rPr>
              <a:t>而是</a:t>
            </a:r>
            <a:r>
              <a:rPr lang="en-US" altLang="zh-CN" sz="2600" kern="100">
                <a:solidFill>
                  <a:srgbClr val="000000"/>
                </a:solidFill>
                <a:latin typeface="宋体" panose="02010600030101010101" pitchFamily="2" charset="-122"/>
                <a:cs typeface="Times New Roman" panose="02020603050405020304" pitchFamily="18" charset="0"/>
              </a:rPr>
              <a:t>”</a:t>
            </a:r>
            <a:r>
              <a:rPr lang="zh-CN" altLang="zh-CN" sz="2600" kern="100" smtClean="0">
                <a:solidFill>
                  <a:srgbClr val="000000"/>
                </a:solidFill>
                <a:latin typeface="Times New Roman" pitchFamily="18" charset="0"/>
                <a:cs typeface="Times New Roman" panose="02020603050405020304" pitchFamily="18" charset="0"/>
              </a:rPr>
              <a:t>；</a:t>
            </a:r>
            <a:endParaRPr lang="en-US" altLang="zh-CN" sz="2600" kern="100" smtClean="0">
              <a:solidFill>
                <a:srgbClr val="000000"/>
              </a:solidFill>
              <a:latin typeface="Times New Roman" pitchFamily="18" charset="0"/>
              <a:cs typeface="Times New Roman" panose="02020603050405020304" pitchFamily="18" charset="0"/>
            </a:endParaRPr>
          </a:p>
          <a:p>
            <a:pPr algn="just">
              <a:lnSpc>
                <a:spcPct val="150000"/>
              </a:lnSpc>
              <a:spcAft>
                <a:spcPct val="0"/>
              </a:spcAft>
            </a:pPr>
            <a:r>
              <a:rPr lang="zh-CN" altLang="zh-CN" sz="2600" kern="100" smtClean="0">
                <a:solidFill>
                  <a:srgbClr val="000000"/>
                </a:solidFill>
                <a:latin typeface="Times New Roman" pitchFamily="18" charset="0"/>
                <a:cs typeface="Times New Roman" panose="02020603050405020304" pitchFamily="18" charset="0"/>
              </a:rPr>
              <a:t>第五</a:t>
            </a:r>
            <a:r>
              <a:rPr lang="zh-CN" altLang="zh-CN" sz="2600" kern="100">
                <a:solidFill>
                  <a:srgbClr val="000000"/>
                </a:solidFill>
                <a:latin typeface="Times New Roman" pitchFamily="18" charset="0"/>
                <a:cs typeface="Times New Roman" panose="02020603050405020304" pitchFamily="18" charset="0"/>
              </a:rPr>
              <a:t>句，</a:t>
            </a:r>
            <a:r>
              <a:rPr lang="en-US" altLang="zh-CN" sz="2600" kern="100">
                <a:solidFill>
                  <a:srgbClr val="000000"/>
                </a:solidFill>
                <a:latin typeface="宋体" panose="02010600030101010101" pitchFamily="2" charset="-122"/>
                <a:cs typeface="Times New Roman" panose="02020603050405020304" pitchFamily="18" charset="0"/>
              </a:rPr>
              <a:t>“</a:t>
            </a:r>
            <a:r>
              <a:rPr lang="zh-CN" altLang="zh-CN" sz="2600" kern="100">
                <a:solidFill>
                  <a:srgbClr val="000000"/>
                </a:solidFill>
                <a:latin typeface="Times New Roman" pitchFamily="18" charset="0"/>
                <a:cs typeface="Times New Roman" panose="02020603050405020304" pitchFamily="18" charset="0"/>
              </a:rPr>
              <a:t>热切</a:t>
            </a:r>
            <a:r>
              <a:rPr lang="en-US" altLang="zh-CN" sz="2600" kern="100">
                <a:solidFill>
                  <a:srgbClr val="000000"/>
                </a:solidFill>
                <a:latin typeface="宋体" panose="02010600030101010101" pitchFamily="2" charset="-122"/>
                <a:cs typeface="Times New Roman" panose="02020603050405020304" pitchFamily="18" charset="0"/>
              </a:rPr>
              <a:t>”</a:t>
            </a:r>
            <a:r>
              <a:rPr lang="zh-CN" altLang="zh-CN" sz="2600" kern="100">
                <a:solidFill>
                  <a:srgbClr val="000000"/>
                </a:solidFill>
                <a:latin typeface="Times New Roman" pitchFamily="18" charset="0"/>
                <a:cs typeface="Times New Roman" panose="02020603050405020304" pitchFamily="18" charset="0"/>
              </a:rPr>
              <a:t>和</a:t>
            </a:r>
            <a:r>
              <a:rPr lang="en-US" altLang="zh-CN" sz="2600" kern="100">
                <a:solidFill>
                  <a:srgbClr val="000000"/>
                </a:solidFill>
                <a:latin typeface="宋体" panose="02010600030101010101" pitchFamily="2" charset="-122"/>
                <a:cs typeface="Times New Roman" panose="02020603050405020304" pitchFamily="18" charset="0"/>
              </a:rPr>
              <a:t>“</a:t>
            </a:r>
            <a:r>
              <a:rPr lang="zh-CN" altLang="zh-CN" sz="2600" kern="100">
                <a:solidFill>
                  <a:srgbClr val="000000"/>
                </a:solidFill>
                <a:latin typeface="Times New Roman" pitchFamily="18" charset="0"/>
                <a:cs typeface="Times New Roman" panose="02020603050405020304" pitchFamily="18" charset="0"/>
              </a:rPr>
              <a:t>于不切实际的鼓噪</a:t>
            </a:r>
            <a:r>
              <a:rPr lang="en-US" altLang="zh-CN" sz="2600" kern="100">
                <a:solidFill>
                  <a:srgbClr val="000000"/>
                </a:solidFill>
                <a:latin typeface="宋体" panose="02010600030101010101" pitchFamily="2" charset="-122"/>
                <a:cs typeface="Times New Roman" panose="02020603050405020304" pitchFamily="18" charset="0"/>
              </a:rPr>
              <a:t>”</a:t>
            </a:r>
            <a:r>
              <a:rPr lang="zh-CN" altLang="zh-CN" sz="2600" kern="100">
                <a:solidFill>
                  <a:srgbClr val="000000"/>
                </a:solidFill>
                <a:latin typeface="Times New Roman" pitchFamily="18" charset="0"/>
                <a:cs typeface="Times New Roman" panose="02020603050405020304" pitchFamily="18" charset="0"/>
              </a:rPr>
              <a:t>不搭配，应将</a:t>
            </a:r>
            <a:r>
              <a:rPr lang="en-US" altLang="zh-CN" sz="2600" kern="100">
                <a:solidFill>
                  <a:srgbClr val="000000"/>
                </a:solidFill>
                <a:latin typeface="宋体" panose="02010600030101010101" pitchFamily="2" charset="-122"/>
                <a:cs typeface="Times New Roman" panose="02020603050405020304" pitchFamily="18" charset="0"/>
              </a:rPr>
              <a:t>“</a:t>
            </a:r>
            <a:r>
              <a:rPr lang="zh-CN" altLang="zh-CN" sz="2600" kern="100">
                <a:solidFill>
                  <a:srgbClr val="000000"/>
                </a:solidFill>
                <a:latin typeface="Times New Roman" pitchFamily="18" charset="0"/>
                <a:cs typeface="Times New Roman" panose="02020603050405020304" pitchFamily="18" charset="0"/>
              </a:rPr>
              <a:t>热切</a:t>
            </a:r>
            <a:r>
              <a:rPr lang="en-US" altLang="zh-CN" sz="2600" kern="100">
                <a:solidFill>
                  <a:srgbClr val="000000"/>
                </a:solidFill>
                <a:latin typeface="宋体" panose="02010600030101010101" pitchFamily="2" charset="-122"/>
                <a:cs typeface="Times New Roman" panose="02020603050405020304" pitchFamily="18" charset="0"/>
              </a:rPr>
              <a:t>”</a:t>
            </a:r>
            <a:r>
              <a:rPr lang="zh-CN" altLang="zh-CN" sz="2600" kern="100">
                <a:solidFill>
                  <a:srgbClr val="000000"/>
                </a:solidFill>
                <a:latin typeface="Times New Roman" pitchFamily="18" charset="0"/>
                <a:cs typeface="Times New Roman" panose="02020603050405020304" pitchFamily="18" charset="0"/>
              </a:rPr>
              <a:t>改为</a:t>
            </a:r>
            <a:r>
              <a:rPr lang="en-US" altLang="zh-CN" sz="2600" kern="100">
                <a:solidFill>
                  <a:srgbClr val="000000"/>
                </a:solidFill>
                <a:latin typeface="宋体" panose="02010600030101010101" pitchFamily="2" charset="-122"/>
                <a:cs typeface="Times New Roman" panose="02020603050405020304" pitchFamily="18" charset="0"/>
              </a:rPr>
              <a:t>“</a:t>
            </a:r>
            <a:r>
              <a:rPr lang="zh-CN" altLang="zh-CN" sz="2600" kern="100">
                <a:solidFill>
                  <a:srgbClr val="000000"/>
                </a:solidFill>
                <a:latin typeface="Times New Roman" pitchFamily="18" charset="0"/>
                <a:cs typeface="Times New Roman" panose="02020603050405020304" pitchFamily="18" charset="0"/>
              </a:rPr>
              <a:t>热衷</a:t>
            </a:r>
            <a:r>
              <a:rPr lang="en-US" altLang="zh-CN" sz="2600" kern="100" smtClean="0">
                <a:solidFill>
                  <a:srgbClr val="000000"/>
                </a:solidFill>
                <a:latin typeface="宋体" panose="02010600030101010101" pitchFamily="2" charset="-122"/>
                <a:cs typeface="Times New Roman" panose="02020603050405020304" pitchFamily="18" charset="0"/>
              </a:rPr>
              <a:t>”</a:t>
            </a:r>
            <a:r>
              <a:rPr lang="zh-CN" altLang="zh-CN" sz="2600" kern="100" smtClean="0">
                <a:solidFill>
                  <a:srgbClr val="000000"/>
                </a:solidFill>
                <a:latin typeface="Times New Roman" pitchFamily="18" charset="0"/>
                <a:cs typeface="Times New Roman" panose="02020603050405020304" pitchFamily="18" charset="0"/>
              </a:rPr>
              <a:t>。</a:t>
            </a:r>
            <a:endParaRPr lang="zh-CN" altLang="zh-CN" sz="1050" kern="100">
              <a:latin typeface="宋体" panose="02010600030101010101" pitchFamily="2" charset="-122"/>
              <a:cs typeface="Courier New" panose="02070309020205020404" pitchFamily="49" charset="0"/>
            </a:endParaRPr>
          </a:p>
        </p:txBody>
      </p:sp>
    </p:spTree>
  </p:cSld>
  <p:clrMapOvr>
    <a:masterClrMapping/>
  </p:clrMapOvr>
  <mc:AlternateContent>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3" presetClass="entr" presetSubtype="10" fill="hold"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750"/>
                                        <p:tgtEl>
                                          <p:spTgt spid="4">
                                            <p:txEl>
                                              <p:pRg st="0" end="0"/>
                                            </p:txEl>
                                          </p:spTgt>
                                        </p:tgtEl>
                                      </p:cBhvr>
                                    </p:animEffect>
                                  </p:childTnLst>
                                </p:cTn>
                              </p:par>
                            </p:childTnLst>
                          </p:cTn>
                        </p:par>
                        <p:par>
                          <p:cTn id="8" fill="hold" nodeType="afterGroup">
                            <p:stCondLst>
                              <p:cond delay="750"/>
                            </p:stCondLst>
                            <p:childTnLst>
                              <p:par>
                                <p:cTn id="9" presetID="3" presetClass="entr" presetSubtype="10" fill="hold" nodeType="after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animEffect transition="in" filter="blinds(horizontal)">
                                      <p:cBhvr>
                                        <p:cTn id="11" dur="750"/>
                                        <p:tgtEl>
                                          <p:spTgt spid="4">
                                            <p:txEl>
                                              <p:pRg st="1" end="1"/>
                                            </p:txEl>
                                          </p:spTgt>
                                        </p:tgtEl>
                                      </p:cBhvr>
                                    </p:animEffect>
                                  </p:childTnLst>
                                </p:cTn>
                              </p:par>
                            </p:childTnLst>
                          </p:cTn>
                        </p:par>
                        <p:par>
                          <p:cTn id="12" fill="hold" nodeType="afterGroup">
                            <p:stCondLst>
                              <p:cond delay="1500"/>
                            </p:stCondLst>
                            <p:childTnLst>
                              <p:par>
                                <p:cTn id="13" presetID="3" presetClass="entr" presetSubtype="10" fill="hold" nodeType="after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animEffect transition="in" filter="blinds(horizontal)">
                                      <p:cBhvr>
                                        <p:cTn id="15" dur="750"/>
                                        <p:tgtEl>
                                          <p:spTgt spid="4">
                                            <p:txEl>
                                              <p:pRg st="2" end="2"/>
                                            </p:txEl>
                                          </p:spTgt>
                                        </p:tgtEl>
                                      </p:cBhvr>
                                    </p:animEffect>
                                  </p:childTnLst>
                                </p:cTn>
                              </p:par>
                            </p:childTnLst>
                          </p:cTn>
                        </p:par>
                        <p:par>
                          <p:cTn id="16" fill="hold" nodeType="afterGroup">
                            <p:stCondLst>
                              <p:cond delay="2250"/>
                            </p:stCondLst>
                            <p:childTnLst>
                              <p:par>
                                <p:cTn id="17" presetID="3" presetClass="entr" presetSubtype="10" fill="hold" nodeType="after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animEffect transition="in" filter="blinds(horizontal)">
                                      <p:cBhvr>
                                        <p:cTn id="19" dur="75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p:nvPr/>
        </p:nvSpPr>
        <p:spPr>
          <a:xfrm>
            <a:off x="406574" y="405458"/>
            <a:ext cx="11449272" cy="5493812"/>
          </a:xfrm>
          <a:prstGeom prst="rect">
            <a:avLst/>
          </a:prstGeom>
        </p:spPr>
        <p:txBody>
          <a:bodyPr wrap="square">
            <a:spAutoFit/>
          </a:bodyPr>
          <a:lstStyle/>
          <a:p>
            <a:pPr algn="just">
              <a:lnSpc>
                <a:spcPct val="150000"/>
              </a:lnSpc>
              <a:spcAft>
                <a:spcPct val="0"/>
              </a:spcAft>
            </a:pPr>
            <a:r>
              <a:rPr lang="zh-CN" altLang="zh-CN" sz="2600" b="1" kern="100">
                <a:solidFill>
                  <a:srgbClr val="0000FF"/>
                </a:solidFill>
                <a:latin typeface="Times New Roman" pitchFamily="18" charset="0"/>
                <a:ea typeface="微软雅黑" panose="020b0503020204020204" charset="-122"/>
                <a:cs typeface="Times New Roman" panose="02020603050405020304" pitchFamily="18" charset="0"/>
              </a:rPr>
              <a:t>边练边悟</a:t>
            </a:r>
            <a:r>
              <a:rPr lang="en-US" altLang="zh-CN" sz="2600" b="1" kern="100">
                <a:solidFill>
                  <a:srgbClr val="0000FF"/>
                </a:solidFill>
                <a:latin typeface="微软雅黑" panose="020b0503020204020204" charset="-122"/>
                <a:cs typeface="Times New Roman" panose="02020603050405020304" pitchFamily="18" charset="0"/>
              </a:rPr>
              <a:t>8</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　依次填入文中横线上的词语，全都恰当的一项是</a:t>
            </a:r>
            <a:endParaRPr lang="zh-CN" altLang="zh-CN" sz="1050" kern="100">
              <a:latin typeface="宋体" panose="02010600030101010101" pitchFamily="2" charset="-122"/>
              <a:cs typeface="Courier New" panose="02070309020205020404" pitchFamily="49" charset="0"/>
            </a:endParaRPr>
          </a:p>
          <a:p>
            <a:pPr indent="660400" algn="just">
              <a:lnSpc>
                <a:spcPct val="150000"/>
              </a:lnSpc>
              <a:spcAft>
                <a:spcPct val="0"/>
              </a:spcAft>
            </a:pPr>
            <a:r>
              <a:rPr lang="zh-CN" altLang="zh-CN" sz="2600" kern="100">
                <a:solidFill>
                  <a:srgbClr val="000000"/>
                </a:solidFill>
                <a:latin typeface="Times New Roman" pitchFamily="18" charset="0"/>
                <a:ea typeface="楷体_GB2312" panose="02010609030101010101" pitchFamily="49" charset="-122"/>
                <a:cs typeface="Times New Roman" panose="02020603050405020304" pitchFamily="18" charset="0"/>
              </a:rPr>
              <a:t>在鲁迅所处的年代，白话文运动方兴未艾，一些语言表达方式</a:t>
            </a:r>
            <a:r>
              <a:rPr lang="en-US" altLang="zh-CN" sz="2600" kern="100">
                <a:solidFill>
                  <a:srgbClr val="000000"/>
                </a:solidFill>
                <a:latin typeface="Times New Roman" pitchFamily="18" charset="0"/>
                <a:ea typeface="楷体_GB2312" panose="02010609030101010101" pitchFamily="49" charset="-122"/>
                <a:cs typeface="Courier New" panose="02070309020205020404" pitchFamily="49" charset="0"/>
              </a:rPr>
              <a:t>________</a:t>
            </a:r>
            <a:r>
              <a:rPr lang="zh-CN" altLang="zh-CN" sz="2600" kern="100">
                <a:solidFill>
                  <a:srgbClr val="000000"/>
                </a:solidFill>
                <a:latin typeface="Times New Roman" pitchFamily="18" charset="0"/>
                <a:ea typeface="楷体_GB2312" panose="02010609030101010101" pitchFamily="49" charset="-122"/>
                <a:cs typeface="Times New Roman" panose="02020603050405020304" pitchFamily="18" charset="0"/>
              </a:rPr>
              <a:t>与当下有一定的差异。应该看到，入选语文教材的课文中，胡适的《我的母亲》、郁达夫的《故都的秋》、朱自清的《背影》，</a:t>
            </a:r>
            <a:r>
              <a:rPr lang="en-US" altLang="zh-CN" sz="2600" kern="100">
                <a:solidFill>
                  <a:srgbClr val="000000"/>
                </a:solidFill>
                <a:latin typeface="Times New Roman" pitchFamily="18" charset="0"/>
                <a:ea typeface="楷体_GB2312" panose="02010609030101010101" pitchFamily="49" charset="-122"/>
                <a:cs typeface="Courier New" panose="02070309020205020404" pitchFamily="49" charset="0"/>
              </a:rPr>
              <a:t>________</a:t>
            </a:r>
            <a:r>
              <a:rPr lang="zh-CN" altLang="zh-CN" sz="2600" kern="100">
                <a:solidFill>
                  <a:srgbClr val="000000"/>
                </a:solidFill>
                <a:latin typeface="Times New Roman" pitchFamily="18" charset="0"/>
                <a:ea typeface="楷体_GB2312" panose="02010609030101010101" pitchFamily="49" charset="-122"/>
                <a:cs typeface="Times New Roman" panose="02020603050405020304" pitchFamily="18" charset="0"/>
              </a:rPr>
              <a:t>存在读起来</a:t>
            </a:r>
            <a:r>
              <a:rPr lang="en-US" altLang="zh-CN" sz="2600" kern="10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a:solidFill>
                  <a:srgbClr val="000000"/>
                </a:solidFill>
                <a:latin typeface="Times New Roman" pitchFamily="18" charset="0"/>
                <a:ea typeface="楷体_GB2312" panose="02010609030101010101" pitchFamily="49" charset="-122"/>
                <a:cs typeface="Times New Roman" panose="02020603050405020304" pitchFamily="18" charset="0"/>
              </a:rPr>
              <a:t>不通顺</a:t>
            </a:r>
            <a:r>
              <a:rPr lang="en-US" altLang="zh-CN" sz="2600" kern="10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a:solidFill>
                  <a:srgbClr val="000000"/>
                </a:solidFill>
                <a:latin typeface="Times New Roman" pitchFamily="18" charset="0"/>
                <a:ea typeface="楷体_GB2312" panose="02010609030101010101" pitchFamily="49" charset="-122"/>
                <a:cs typeface="Times New Roman" panose="02020603050405020304" pitchFamily="18" charset="0"/>
              </a:rPr>
              <a:t>的地方，然而都</a:t>
            </a:r>
            <a:r>
              <a:rPr lang="en-US" altLang="zh-CN" sz="2600" kern="100">
                <a:solidFill>
                  <a:srgbClr val="000000"/>
                </a:solidFill>
                <a:latin typeface="Times New Roman" pitchFamily="18" charset="0"/>
                <a:ea typeface="楷体_GB2312" panose="02010609030101010101" pitchFamily="49" charset="-122"/>
                <a:cs typeface="Courier New" panose="02070309020205020404" pitchFamily="49" charset="0"/>
              </a:rPr>
              <a:t>________</a:t>
            </a:r>
            <a:r>
              <a:rPr lang="zh-CN" altLang="zh-CN" sz="2600" kern="100">
                <a:solidFill>
                  <a:srgbClr val="000000"/>
                </a:solidFill>
                <a:latin typeface="Times New Roman" pitchFamily="18" charset="0"/>
                <a:ea typeface="楷体_GB2312" panose="02010609030101010101" pitchFamily="49" charset="-122"/>
                <a:cs typeface="Times New Roman" panose="02020603050405020304" pitchFamily="18" charset="0"/>
              </a:rPr>
              <a:t>给理解带来太大阻碍。</a:t>
            </a:r>
            <a:endParaRPr lang="zh-CN" altLang="zh-CN" sz="1050" kern="100">
              <a:latin typeface="宋体" panose="02010600030101010101" pitchFamily="2" charset="-122"/>
              <a:cs typeface="Courier New" panose="02070309020205020404" pitchFamily="49" charset="0"/>
            </a:endParaRPr>
          </a:p>
          <a:p>
            <a:pPr algn="just">
              <a:lnSpc>
                <a:spcPct val="150000"/>
              </a:lnSpc>
              <a:spcAft>
                <a:spcPct val="0"/>
              </a:spcAft>
            </a:pPr>
            <a:r>
              <a:rPr lang="en-US" altLang="zh-CN" sz="2600" kern="100">
                <a:solidFill>
                  <a:srgbClr val="000000"/>
                </a:solidFill>
                <a:latin typeface="Times New Roman" pitchFamily="18" charset="0"/>
                <a:ea typeface="微软雅黑" panose="020b0503020204020204" charset="-122"/>
                <a:cs typeface="Courier New" panose="02070309020205020404" pitchFamily="49" charset="0"/>
              </a:rPr>
              <a:t>A.</a:t>
            </a:r>
            <a:r>
              <a:rPr lang="zh-CN" altLang="zh-CN" sz="2600" kern="100" smtClean="0">
                <a:solidFill>
                  <a:srgbClr val="000000"/>
                </a:solidFill>
                <a:latin typeface="Times New Roman" pitchFamily="18" charset="0"/>
                <a:ea typeface="微软雅黑" panose="020b0503020204020204" charset="-122"/>
                <a:cs typeface="Times New Roman" panose="02020603050405020304" pitchFamily="18" charset="0"/>
              </a:rPr>
              <a:t>诚然</a:t>
            </a:r>
            <a:r>
              <a:rPr lang="en-US" altLang="zh-CN" sz="2600" kern="100">
                <a:solidFill>
                  <a:srgbClr val="000000"/>
                </a:solidFill>
                <a:latin typeface="Times New Roman" pitchFamily="18" charset="0"/>
                <a:ea typeface="微软雅黑" panose="020b0503020204020204" charset="-122"/>
                <a:cs typeface="Times New Roman" panose="02020603050405020304" pitchFamily="18" charset="0"/>
              </a:rPr>
              <a:t> </a:t>
            </a:r>
            <a:r>
              <a:rPr lang="en-US" altLang="zh-CN" sz="2600" kern="100" smtClean="0">
                <a:solidFill>
                  <a:srgbClr val="000000"/>
                </a:solidFill>
                <a:latin typeface="Times New Roman" pitchFamily="18" charset="0"/>
                <a:ea typeface="微软雅黑" panose="020b0503020204020204" charset="-122"/>
                <a:cs typeface="Times New Roman" panose="02020603050405020304" pitchFamily="18" charset="0"/>
              </a:rPr>
              <a:t>    </a:t>
            </a:r>
            <a:r>
              <a:rPr lang="zh-CN" altLang="zh-CN" sz="2600" kern="100" smtClean="0">
                <a:solidFill>
                  <a:srgbClr val="000000"/>
                </a:solidFill>
                <a:latin typeface="Times New Roman" pitchFamily="18" charset="0"/>
                <a:ea typeface="微软雅黑" panose="020b0503020204020204" charset="-122"/>
                <a:cs typeface="Times New Roman" panose="02020603050405020304" pitchFamily="18" charset="0"/>
              </a:rPr>
              <a:t>普遍</a:t>
            </a:r>
            <a:r>
              <a:rPr lang="en-US" altLang="zh-CN" sz="2600" kern="100">
                <a:solidFill>
                  <a:srgbClr val="000000"/>
                </a:solidFill>
                <a:latin typeface="Times New Roman" pitchFamily="18" charset="0"/>
                <a:ea typeface="微软雅黑" panose="020b0503020204020204" charset="-122"/>
                <a:cs typeface="Times New Roman" panose="02020603050405020304" pitchFamily="18" charset="0"/>
              </a:rPr>
              <a:t> </a:t>
            </a:r>
            <a:r>
              <a:rPr lang="en-US" altLang="zh-CN" sz="2600" kern="100" smtClean="0">
                <a:solidFill>
                  <a:srgbClr val="000000"/>
                </a:solidFill>
                <a:latin typeface="Times New Roman" pitchFamily="18" charset="0"/>
                <a:ea typeface="微软雅黑" panose="020b0503020204020204" charset="-122"/>
                <a:cs typeface="Times New Roman" panose="02020603050405020304" pitchFamily="18" charset="0"/>
              </a:rPr>
              <a:t>    </a:t>
            </a:r>
            <a:r>
              <a:rPr lang="zh-CN" altLang="zh-CN" sz="2600" kern="100" smtClean="0">
                <a:solidFill>
                  <a:srgbClr val="000000"/>
                </a:solidFill>
                <a:latin typeface="Times New Roman" pitchFamily="18" charset="0"/>
                <a:ea typeface="微软雅黑" panose="020b0503020204020204" charset="-122"/>
                <a:cs typeface="Times New Roman" panose="02020603050405020304" pitchFamily="18" charset="0"/>
              </a:rPr>
              <a:t>不可能</a:t>
            </a:r>
            <a:r>
              <a:rPr lang="en-US" altLang="zh-CN" sz="2600" kern="100" smtClean="0">
                <a:solidFill>
                  <a:srgbClr val="000000"/>
                </a:solidFill>
                <a:latin typeface="Times New Roman" pitchFamily="18" charset="0"/>
                <a:ea typeface="微软雅黑" panose="020b0503020204020204" charset="-122"/>
                <a:cs typeface="Times New Roman" panose="02020603050405020304" pitchFamily="18" charset="0"/>
              </a:rPr>
              <a:t>                               </a:t>
            </a:r>
          </a:p>
          <a:p>
            <a:pPr algn="just">
              <a:lnSpc>
                <a:spcPct val="150000"/>
              </a:lnSpc>
              <a:spcAft>
                <a:spcPct val="0"/>
              </a:spcAft>
            </a:pPr>
            <a:r>
              <a:rPr lang="en-US" altLang="zh-CN" sz="2600" kern="100" smtClean="0">
                <a:solidFill>
                  <a:srgbClr val="000000"/>
                </a:solidFill>
                <a:latin typeface="Times New Roman" pitchFamily="18" charset="0"/>
                <a:ea typeface="微软雅黑" panose="020b0503020204020204" charset="-122"/>
                <a:cs typeface="Courier New" panose="02070309020205020404" pitchFamily="49" charset="0"/>
              </a:rPr>
              <a:t>B</a:t>
            </a:r>
            <a:r>
              <a:rPr lang="en-US" altLang="zh-CN" sz="2600" kern="100">
                <a:solidFill>
                  <a:srgbClr val="000000"/>
                </a:solidFill>
                <a:latin typeface="Times New Roman" pitchFamily="18" charset="0"/>
                <a:ea typeface="微软雅黑" panose="020b0503020204020204" charset="-122"/>
                <a:cs typeface="Courier New" panose="02070309020205020404" pitchFamily="49" charset="0"/>
              </a:rPr>
              <a:t>.</a:t>
            </a:r>
            <a:r>
              <a:rPr lang="zh-CN" altLang="zh-CN" sz="2600" kern="100" smtClean="0">
                <a:solidFill>
                  <a:srgbClr val="000000"/>
                </a:solidFill>
                <a:latin typeface="Times New Roman" pitchFamily="18" charset="0"/>
                <a:ea typeface="微软雅黑" panose="020b0503020204020204" charset="-122"/>
                <a:cs typeface="Times New Roman" panose="02020603050405020304" pitchFamily="18" charset="0"/>
              </a:rPr>
              <a:t>确实</a:t>
            </a:r>
            <a:r>
              <a:rPr lang="en-US" altLang="zh-CN" sz="2600" kern="100">
                <a:solidFill>
                  <a:srgbClr val="000000"/>
                </a:solidFill>
                <a:latin typeface="Times New Roman" pitchFamily="18" charset="0"/>
                <a:ea typeface="微软雅黑" panose="020b0503020204020204" charset="-122"/>
                <a:cs typeface="Courier New" panose="02070309020205020404" pitchFamily="49" charset="0"/>
              </a:rPr>
              <a:t> </a:t>
            </a:r>
            <a:r>
              <a:rPr lang="en-US" altLang="zh-CN" sz="2600" kern="100" smtClean="0">
                <a:solidFill>
                  <a:srgbClr val="000000"/>
                </a:solidFill>
                <a:latin typeface="Times New Roman" pitchFamily="18" charset="0"/>
                <a:ea typeface="微软雅黑" panose="020b0503020204020204" charset="-122"/>
                <a:cs typeface="Courier New" panose="02070309020205020404" pitchFamily="49" charset="0"/>
              </a:rPr>
              <a:t>    </a:t>
            </a:r>
            <a:r>
              <a:rPr lang="zh-CN" altLang="zh-CN" sz="2600" kern="100" smtClean="0">
                <a:solidFill>
                  <a:srgbClr val="000000"/>
                </a:solidFill>
                <a:latin typeface="Times New Roman" pitchFamily="18" charset="0"/>
                <a:ea typeface="微软雅黑" panose="020b0503020204020204" charset="-122"/>
                <a:cs typeface="Times New Roman" panose="02020603050405020304" pitchFamily="18" charset="0"/>
              </a:rPr>
              <a:t>普遍</a:t>
            </a:r>
            <a:r>
              <a:rPr lang="en-US" altLang="zh-CN" sz="2600" kern="100">
                <a:solidFill>
                  <a:srgbClr val="000000"/>
                </a:solidFill>
                <a:latin typeface="Times New Roman" pitchFamily="18" charset="0"/>
                <a:ea typeface="微软雅黑" panose="020b0503020204020204" charset="-122"/>
                <a:cs typeface="Courier New" panose="02070309020205020404" pitchFamily="49" charset="0"/>
              </a:rPr>
              <a:t> </a:t>
            </a:r>
            <a:r>
              <a:rPr lang="en-US" altLang="zh-CN" sz="2600" kern="100" smtClean="0">
                <a:solidFill>
                  <a:srgbClr val="000000"/>
                </a:solidFill>
                <a:latin typeface="Times New Roman" pitchFamily="18" charset="0"/>
                <a:ea typeface="微软雅黑" panose="020b0503020204020204" charset="-122"/>
                <a:cs typeface="Courier New" panose="02070309020205020404" pitchFamily="49" charset="0"/>
              </a:rPr>
              <a:t>    </a:t>
            </a:r>
            <a:r>
              <a:rPr lang="zh-CN" altLang="zh-CN" sz="2600" kern="100" smtClean="0">
                <a:solidFill>
                  <a:srgbClr val="000000"/>
                </a:solidFill>
                <a:latin typeface="Times New Roman" pitchFamily="18" charset="0"/>
                <a:ea typeface="微软雅黑" panose="020b0503020204020204" charset="-122"/>
                <a:cs typeface="Times New Roman" panose="02020603050405020304" pitchFamily="18" charset="0"/>
              </a:rPr>
              <a:t>不至于</a:t>
            </a:r>
            <a:endParaRPr lang="zh-CN" altLang="zh-CN" sz="1050" kern="100">
              <a:latin typeface="宋体" panose="02010600030101010101" pitchFamily="2" charset="-122"/>
              <a:cs typeface="Courier New" panose="02070309020205020404" pitchFamily="49" charset="0"/>
            </a:endParaRPr>
          </a:p>
          <a:p>
            <a:pPr algn="just">
              <a:lnSpc>
                <a:spcPct val="150000"/>
              </a:lnSpc>
              <a:spcAft>
                <a:spcPct val="0"/>
              </a:spcAft>
            </a:pPr>
            <a:r>
              <a:rPr lang="en-US" altLang="zh-CN" sz="2600" kern="100">
                <a:solidFill>
                  <a:srgbClr val="000000"/>
                </a:solidFill>
                <a:latin typeface="Times New Roman" pitchFamily="18" charset="0"/>
                <a:ea typeface="微软雅黑" panose="020b0503020204020204" charset="-122"/>
                <a:cs typeface="Courier New" panose="02070309020205020404" pitchFamily="49" charset="0"/>
              </a:rPr>
              <a:t>C.</a:t>
            </a:r>
            <a:r>
              <a:rPr lang="zh-CN" altLang="zh-CN" sz="2600" kern="100" smtClean="0">
                <a:solidFill>
                  <a:srgbClr val="000000"/>
                </a:solidFill>
                <a:latin typeface="Times New Roman" pitchFamily="18" charset="0"/>
                <a:ea typeface="微软雅黑" panose="020b0503020204020204" charset="-122"/>
                <a:cs typeface="Times New Roman" panose="02020603050405020304" pitchFamily="18" charset="0"/>
              </a:rPr>
              <a:t>确实</a:t>
            </a:r>
            <a:r>
              <a:rPr lang="en-US" altLang="zh-CN" sz="2600" kern="100">
                <a:solidFill>
                  <a:srgbClr val="000000"/>
                </a:solidFill>
                <a:latin typeface="Times New Roman" pitchFamily="18" charset="0"/>
                <a:ea typeface="微软雅黑" panose="020b0503020204020204" charset="-122"/>
                <a:cs typeface="Courier New" panose="02070309020205020404" pitchFamily="49" charset="0"/>
              </a:rPr>
              <a:t> </a:t>
            </a:r>
            <a:r>
              <a:rPr lang="en-US" altLang="zh-CN" sz="2600" kern="100" smtClean="0">
                <a:solidFill>
                  <a:srgbClr val="000000"/>
                </a:solidFill>
                <a:latin typeface="Times New Roman" pitchFamily="18" charset="0"/>
                <a:ea typeface="微软雅黑" panose="020b0503020204020204" charset="-122"/>
                <a:cs typeface="Courier New" panose="02070309020205020404" pitchFamily="49" charset="0"/>
              </a:rPr>
              <a:t>    </a:t>
            </a:r>
            <a:r>
              <a:rPr lang="zh-CN" altLang="zh-CN" sz="2600" kern="100" smtClean="0">
                <a:solidFill>
                  <a:srgbClr val="000000"/>
                </a:solidFill>
                <a:latin typeface="Times New Roman" pitchFamily="18" charset="0"/>
                <a:ea typeface="微软雅黑" panose="020b0503020204020204" charset="-122"/>
                <a:cs typeface="Times New Roman" panose="02020603050405020304" pitchFamily="18" charset="0"/>
              </a:rPr>
              <a:t>大多</a:t>
            </a:r>
            <a:r>
              <a:rPr lang="en-US" altLang="zh-CN" sz="2600" kern="100">
                <a:solidFill>
                  <a:srgbClr val="000000"/>
                </a:solidFill>
                <a:latin typeface="Times New Roman" pitchFamily="18" charset="0"/>
                <a:ea typeface="微软雅黑" panose="020b0503020204020204" charset="-122"/>
                <a:cs typeface="Courier New" panose="02070309020205020404" pitchFamily="49" charset="0"/>
              </a:rPr>
              <a:t> </a:t>
            </a:r>
            <a:r>
              <a:rPr lang="en-US" altLang="zh-CN" sz="2600" kern="100" smtClean="0">
                <a:solidFill>
                  <a:srgbClr val="000000"/>
                </a:solidFill>
                <a:latin typeface="Times New Roman" pitchFamily="18" charset="0"/>
                <a:ea typeface="微软雅黑" panose="020b0503020204020204" charset="-122"/>
                <a:cs typeface="Courier New" panose="02070309020205020404" pitchFamily="49" charset="0"/>
              </a:rPr>
              <a:t>    </a:t>
            </a:r>
            <a:r>
              <a:rPr lang="zh-CN" altLang="zh-CN" sz="2600" kern="100" smtClean="0">
                <a:solidFill>
                  <a:srgbClr val="000000"/>
                </a:solidFill>
                <a:latin typeface="Times New Roman" pitchFamily="18" charset="0"/>
                <a:ea typeface="微软雅黑" panose="020b0503020204020204" charset="-122"/>
                <a:cs typeface="Times New Roman" panose="02020603050405020304" pitchFamily="18" charset="0"/>
              </a:rPr>
              <a:t>不至于</a:t>
            </a:r>
            <a:r>
              <a:rPr lang="en-US" altLang="zh-CN" sz="2600" kern="100" smtClean="0">
                <a:solidFill>
                  <a:srgbClr val="000000"/>
                </a:solidFill>
                <a:latin typeface="Times New Roman" pitchFamily="18" charset="0"/>
                <a:ea typeface="微软雅黑" panose="020b0503020204020204" charset="-122"/>
                <a:cs typeface="Times New Roman" panose="02020603050405020304" pitchFamily="18" charset="0"/>
              </a:rPr>
              <a:t>                               </a:t>
            </a:r>
          </a:p>
          <a:p>
            <a:pPr algn="just">
              <a:lnSpc>
                <a:spcPct val="150000"/>
              </a:lnSpc>
              <a:spcAft>
                <a:spcPct val="0"/>
              </a:spcAft>
            </a:pPr>
            <a:r>
              <a:rPr lang="en-US" altLang="zh-CN" sz="2600" kern="100" smtClean="0">
                <a:solidFill>
                  <a:srgbClr val="000000"/>
                </a:solidFill>
                <a:latin typeface="Times New Roman" pitchFamily="18" charset="0"/>
                <a:ea typeface="微软雅黑" panose="020b0503020204020204" charset="-122"/>
                <a:cs typeface="Courier New" panose="02070309020205020404" pitchFamily="49" charset="0"/>
              </a:rPr>
              <a:t>D</a:t>
            </a:r>
            <a:r>
              <a:rPr lang="en-US" altLang="zh-CN" sz="2600" kern="100">
                <a:solidFill>
                  <a:srgbClr val="000000"/>
                </a:solidFill>
                <a:latin typeface="Times New Roman" pitchFamily="18" charset="0"/>
                <a:ea typeface="微软雅黑" panose="020b0503020204020204" charset="-122"/>
                <a:cs typeface="Courier New" panose="02070309020205020404" pitchFamily="49" charset="0"/>
              </a:rPr>
              <a:t>.</a:t>
            </a:r>
            <a:r>
              <a:rPr lang="zh-CN" altLang="zh-CN" sz="2600" kern="100" smtClean="0">
                <a:solidFill>
                  <a:srgbClr val="000000"/>
                </a:solidFill>
                <a:latin typeface="Times New Roman" pitchFamily="18" charset="0"/>
                <a:ea typeface="微软雅黑" panose="020b0503020204020204" charset="-122"/>
                <a:cs typeface="Times New Roman" panose="02020603050405020304" pitchFamily="18" charset="0"/>
              </a:rPr>
              <a:t>诚然</a:t>
            </a:r>
            <a:r>
              <a:rPr lang="en-US" altLang="zh-CN" sz="2600" kern="100">
                <a:solidFill>
                  <a:srgbClr val="000000"/>
                </a:solidFill>
                <a:latin typeface="Times New Roman" pitchFamily="18" charset="0"/>
                <a:ea typeface="微软雅黑" panose="020b0503020204020204" charset="-122"/>
                <a:cs typeface="Courier New" panose="02070309020205020404" pitchFamily="49" charset="0"/>
              </a:rPr>
              <a:t> </a:t>
            </a:r>
            <a:r>
              <a:rPr lang="en-US" altLang="zh-CN" sz="2600" kern="100" smtClean="0">
                <a:solidFill>
                  <a:srgbClr val="000000"/>
                </a:solidFill>
                <a:latin typeface="Times New Roman" pitchFamily="18" charset="0"/>
                <a:ea typeface="微软雅黑" panose="020b0503020204020204" charset="-122"/>
                <a:cs typeface="Courier New" panose="02070309020205020404" pitchFamily="49" charset="0"/>
              </a:rPr>
              <a:t>    </a:t>
            </a:r>
            <a:r>
              <a:rPr lang="zh-CN" altLang="zh-CN" sz="2600" kern="100" smtClean="0">
                <a:solidFill>
                  <a:srgbClr val="000000"/>
                </a:solidFill>
                <a:latin typeface="Times New Roman" pitchFamily="18" charset="0"/>
                <a:ea typeface="微软雅黑" panose="020b0503020204020204" charset="-122"/>
                <a:cs typeface="Times New Roman" panose="02020603050405020304" pitchFamily="18" charset="0"/>
              </a:rPr>
              <a:t>大多</a:t>
            </a:r>
            <a:r>
              <a:rPr lang="en-US" altLang="zh-CN" sz="2600" kern="100">
                <a:solidFill>
                  <a:srgbClr val="000000"/>
                </a:solidFill>
                <a:latin typeface="Times New Roman" pitchFamily="18" charset="0"/>
                <a:ea typeface="微软雅黑" panose="020b0503020204020204" charset="-122"/>
                <a:cs typeface="Courier New" panose="02070309020205020404" pitchFamily="49" charset="0"/>
              </a:rPr>
              <a:t> </a:t>
            </a:r>
            <a:r>
              <a:rPr lang="en-US" altLang="zh-CN" sz="2600" kern="100" smtClean="0">
                <a:solidFill>
                  <a:srgbClr val="000000"/>
                </a:solidFill>
                <a:latin typeface="Times New Roman" pitchFamily="18" charset="0"/>
                <a:ea typeface="微软雅黑" panose="020b0503020204020204" charset="-122"/>
                <a:cs typeface="Courier New" panose="02070309020205020404" pitchFamily="49" charset="0"/>
              </a:rPr>
              <a:t>    </a:t>
            </a:r>
            <a:r>
              <a:rPr lang="zh-CN" altLang="zh-CN" sz="2600" kern="100" smtClean="0">
                <a:solidFill>
                  <a:srgbClr val="000000"/>
                </a:solidFill>
                <a:latin typeface="Times New Roman" pitchFamily="18" charset="0"/>
                <a:ea typeface="微软雅黑" panose="020b0503020204020204" charset="-122"/>
                <a:cs typeface="Times New Roman" panose="02020603050405020304" pitchFamily="18" charset="0"/>
              </a:rPr>
              <a:t>不可能</a:t>
            </a:r>
            <a:endParaRPr lang="zh-CN" altLang="zh-CN" sz="1050" kern="100">
              <a:latin typeface="宋体" panose="02010600030101010101" pitchFamily="2" charset="-122"/>
              <a:cs typeface="Courier New" panose="02070309020205020404" pitchFamily="49" charset="0"/>
            </a:endParaRPr>
          </a:p>
        </p:txBody>
      </p:sp>
      <p:sp>
        <p:nvSpPr>
          <p:cNvPr id="4" name="矩形 3"/>
          <p:cNvSpPr/>
          <p:nvPr/>
        </p:nvSpPr>
        <p:spPr>
          <a:xfrm>
            <a:off x="251513" y="3959977"/>
            <a:ext cx="736099" cy="754053"/>
          </a:xfrm>
          <a:prstGeom prst="rect">
            <a:avLst/>
          </a:prstGeom>
        </p:spPr>
        <p:txBody>
          <a:bodyPr wrap="none">
            <a:spAutoFit/>
          </a:bodyPr>
          <a:lstStyle/>
          <a:p>
            <a:pPr lvl="0"/>
            <a:r>
              <a:rPr lang="zh-CN" altLang="en-US" sz="4300" b="1">
                <a:solidFill>
                  <a:srgbClr val="C00000"/>
                </a:solidFill>
                <a:latin typeface="华文细黑" panose="02010600040101010101" pitchFamily="2" charset="-122"/>
                <a:ea typeface="华文细黑" panose="02010600040101010101" pitchFamily="2" charset="-122"/>
              </a:rPr>
              <a:t>√</a:t>
            </a:r>
          </a:p>
        </p:txBody>
      </p:sp>
    </p:spTree>
  </p:cSld>
  <p:clrMapOvr>
    <a:masterClrMapping/>
  </p:clrMapOvr>
  <mc:AlternateContent>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p:nvPr/>
        </p:nvSpPr>
        <p:spPr>
          <a:xfrm>
            <a:off x="383704" y="1269554"/>
            <a:ext cx="11400134" cy="3017236"/>
          </a:xfrm>
          <a:prstGeom prst="rect">
            <a:avLst/>
          </a:prstGeom>
        </p:spPr>
        <p:txBody>
          <a:bodyPr wrap="square">
            <a:spAutoFit/>
          </a:bodyPr>
          <a:lstStyle/>
          <a:p>
            <a:pPr algn="just">
              <a:lnSpc>
                <a:spcPct val="150000"/>
              </a:lnSpc>
              <a:spcAft>
                <a:spcPct val="0"/>
              </a:spcAft>
            </a:pPr>
            <a:r>
              <a:rPr lang="zh-CN" altLang="zh-CN" sz="2600" b="1" kern="100">
                <a:solidFill>
                  <a:srgbClr val="0000FF"/>
                </a:solidFill>
                <a:latin typeface="Times New Roman" pitchFamily="18" charset="0"/>
                <a:ea typeface="微软雅黑" panose="020b0503020204020204" charset="-122"/>
                <a:cs typeface="Times New Roman" panose="02020603050405020304" pitchFamily="18" charset="0"/>
              </a:rPr>
              <a:t>解析</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　</a:t>
            </a:r>
            <a:r>
              <a:rPr lang="zh-CN" altLang="zh-CN" sz="2600" kern="100">
                <a:solidFill>
                  <a:srgbClr val="000000"/>
                </a:solidFill>
                <a:latin typeface="Times New Roman" pitchFamily="18" charset="0"/>
                <a:cs typeface="Times New Roman" panose="02020603050405020304" pitchFamily="18" charset="0"/>
              </a:rPr>
              <a:t>诚然：实在；固然</a:t>
            </a:r>
            <a:r>
              <a:rPr lang="en-US" altLang="zh-CN" sz="2600" kern="100">
                <a:solidFill>
                  <a:srgbClr val="000000"/>
                </a:solidFill>
                <a:latin typeface="Times New Roman" pitchFamily="18" charset="0"/>
                <a:cs typeface="Courier New" panose="02070309020205020404" pitchFamily="49" charset="0"/>
              </a:rPr>
              <a:t>(</a:t>
            </a:r>
            <a:r>
              <a:rPr lang="zh-CN" altLang="zh-CN" sz="2600" kern="100">
                <a:solidFill>
                  <a:srgbClr val="000000"/>
                </a:solidFill>
                <a:latin typeface="Times New Roman" pitchFamily="18" charset="0"/>
                <a:cs typeface="Times New Roman" panose="02020603050405020304" pitchFamily="18" charset="0"/>
              </a:rPr>
              <a:t>引起下文转折</a:t>
            </a:r>
            <a:r>
              <a:rPr lang="en-US" altLang="zh-CN" sz="2600" kern="100">
                <a:solidFill>
                  <a:srgbClr val="000000"/>
                </a:solidFill>
                <a:latin typeface="Times New Roman" pitchFamily="18" charset="0"/>
                <a:cs typeface="Courier New" panose="02070309020205020404" pitchFamily="49" charset="0"/>
              </a:rPr>
              <a:t>)</a:t>
            </a:r>
            <a:r>
              <a:rPr lang="zh-CN" altLang="zh-CN" sz="2600" kern="100">
                <a:solidFill>
                  <a:srgbClr val="000000"/>
                </a:solidFill>
                <a:latin typeface="Times New Roman" pitchFamily="18" charset="0"/>
                <a:cs typeface="Times New Roman" panose="02020603050405020304" pitchFamily="18" charset="0"/>
              </a:rPr>
              <a:t>。确实：真实可靠；对客观情况的真实性表示肯定。根据语境，</a:t>
            </a:r>
            <a:r>
              <a:rPr lang="en-US" altLang="zh-CN" sz="2600" kern="100">
                <a:solidFill>
                  <a:srgbClr val="000000"/>
                </a:solidFill>
                <a:latin typeface="宋体" panose="02010600030101010101" pitchFamily="2" charset="-122"/>
                <a:cs typeface="Times New Roman" panose="02020603050405020304" pitchFamily="18" charset="0"/>
              </a:rPr>
              <a:t>“</a:t>
            </a:r>
            <a:r>
              <a:rPr lang="zh-CN" altLang="zh-CN" sz="2600" kern="100">
                <a:solidFill>
                  <a:srgbClr val="000000"/>
                </a:solidFill>
                <a:latin typeface="Times New Roman" pitchFamily="18" charset="0"/>
                <a:cs typeface="Times New Roman" panose="02020603050405020304" pitchFamily="18" charset="0"/>
              </a:rPr>
              <a:t>确实</a:t>
            </a:r>
            <a:r>
              <a:rPr lang="en-US" altLang="zh-CN" sz="2600" kern="100">
                <a:solidFill>
                  <a:srgbClr val="000000"/>
                </a:solidFill>
                <a:latin typeface="宋体" panose="02010600030101010101" pitchFamily="2" charset="-122"/>
                <a:cs typeface="Times New Roman" panose="02020603050405020304" pitchFamily="18" charset="0"/>
              </a:rPr>
              <a:t>”</a:t>
            </a:r>
            <a:r>
              <a:rPr lang="zh-CN" altLang="zh-CN" sz="2600" kern="100">
                <a:solidFill>
                  <a:srgbClr val="000000"/>
                </a:solidFill>
                <a:latin typeface="Times New Roman" pitchFamily="18" charset="0"/>
                <a:cs typeface="Times New Roman" panose="02020603050405020304" pitchFamily="18" charset="0"/>
              </a:rPr>
              <a:t>更恰当</a:t>
            </a:r>
            <a:r>
              <a:rPr lang="zh-CN" altLang="zh-CN" sz="2600" kern="100" smtClean="0">
                <a:solidFill>
                  <a:srgbClr val="000000"/>
                </a:solidFill>
                <a:latin typeface="Times New Roman" pitchFamily="18" charset="0"/>
                <a:cs typeface="Times New Roman" panose="02020603050405020304" pitchFamily="18" charset="0"/>
              </a:rPr>
              <a:t>。普遍：存在的面很广泛；具有共同性的。大多：大部分；大多数。强调数量很多。此处语境强调的是共同性，故选</a:t>
            </a:r>
            <a:r>
              <a:rPr lang="en-US" altLang="zh-CN" sz="2600" kern="100" smtClean="0">
                <a:solidFill>
                  <a:srgbClr val="000000"/>
                </a:solidFill>
                <a:latin typeface="宋体" panose="02010600030101010101" pitchFamily="2" charset="-122"/>
                <a:cs typeface="Times New Roman" panose="02020603050405020304" pitchFamily="18" charset="0"/>
              </a:rPr>
              <a:t>“</a:t>
            </a:r>
            <a:r>
              <a:rPr lang="zh-CN" altLang="zh-CN" sz="2600" kern="100" smtClean="0">
                <a:solidFill>
                  <a:srgbClr val="000000"/>
                </a:solidFill>
                <a:latin typeface="Times New Roman" pitchFamily="18" charset="0"/>
                <a:cs typeface="Times New Roman" panose="02020603050405020304" pitchFamily="18" charset="0"/>
              </a:rPr>
              <a:t>普遍</a:t>
            </a:r>
            <a:r>
              <a:rPr lang="en-US" altLang="zh-CN" sz="2600" kern="100" smtClean="0">
                <a:solidFill>
                  <a:srgbClr val="000000"/>
                </a:solidFill>
                <a:latin typeface="宋体" panose="02010600030101010101" pitchFamily="2" charset="-122"/>
                <a:cs typeface="Times New Roman" panose="02020603050405020304" pitchFamily="18" charset="0"/>
              </a:rPr>
              <a:t>”</a:t>
            </a:r>
            <a:r>
              <a:rPr lang="zh-CN" altLang="zh-CN" sz="2600" kern="100" smtClean="0">
                <a:solidFill>
                  <a:srgbClr val="000000"/>
                </a:solidFill>
                <a:latin typeface="Times New Roman" pitchFamily="18" charset="0"/>
                <a:cs typeface="Times New Roman" panose="02020603050405020304" pitchFamily="18" charset="0"/>
              </a:rPr>
              <a:t>。不至于：不会达到</a:t>
            </a:r>
            <a:r>
              <a:rPr lang="en-US" altLang="zh-CN" sz="2600" kern="100" smtClean="0">
                <a:solidFill>
                  <a:srgbClr val="000000"/>
                </a:solidFill>
                <a:latin typeface="Times New Roman" pitchFamily="18" charset="0"/>
                <a:cs typeface="Courier New" panose="02070309020205020404" pitchFamily="49" charset="0"/>
              </a:rPr>
              <a:t>(</a:t>
            </a:r>
            <a:r>
              <a:rPr lang="zh-CN" altLang="zh-CN" sz="2600" kern="100" smtClean="0">
                <a:solidFill>
                  <a:srgbClr val="000000"/>
                </a:solidFill>
                <a:latin typeface="Times New Roman" pitchFamily="18" charset="0"/>
                <a:cs typeface="Times New Roman" panose="02020603050405020304" pitchFamily="18" charset="0"/>
              </a:rPr>
              <a:t>某种程度</a:t>
            </a:r>
            <a:r>
              <a:rPr lang="en-US" altLang="zh-CN" sz="2600" kern="100" smtClean="0">
                <a:solidFill>
                  <a:srgbClr val="000000"/>
                </a:solidFill>
                <a:latin typeface="Times New Roman" pitchFamily="18" charset="0"/>
                <a:cs typeface="Courier New" panose="02070309020205020404" pitchFamily="49" charset="0"/>
              </a:rPr>
              <a:t>)</a:t>
            </a:r>
            <a:r>
              <a:rPr lang="zh-CN" altLang="zh-CN" sz="2600" kern="100" smtClean="0">
                <a:solidFill>
                  <a:srgbClr val="000000"/>
                </a:solidFill>
                <a:latin typeface="Times New Roman" pitchFamily="18" charset="0"/>
                <a:cs typeface="Times New Roman" panose="02020603050405020304" pitchFamily="18" charset="0"/>
              </a:rPr>
              <a:t>。强调程度上达不到。</a:t>
            </a:r>
            <a:r>
              <a:rPr lang="en-US" altLang="zh-CN" sz="2600" kern="100" smtClean="0">
                <a:solidFill>
                  <a:srgbClr val="000000"/>
                </a:solidFill>
                <a:latin typeface="宋体" panose="02010600030101010101" pitchFamily="2" charset="-122"/>
                <a:cs typeface="Times New Roman" panose="02020603050405020304" pitchFamily="18" charset="0"/>
              </a:rPr>
              <a:t>“</a:t>
            </a:r>
            <a:r>
              <a:rPr lang="zh-CN" altLang="zh-CN" sz="2600" kern="100" smtClean="0">
                <a:solidFill>
                  <a:srgbClr val="000000"/>
                </a:solidFill>
                <a:latin typeface="Times New Roman" pitchFamily="18" charset="0"/>
                <a:cs typeface="Times New Roman" panose="02020603050405020304" pitchFamily="18" charset="0"/>
              </a:rPr>
              <a:t>不可能</a:t>
            </a:r>
            <a:r>
              <a:rPr lang="en-US" altLang="zh-CN" sz="2600" kern="100" smtClean="0">
                <a:solidFill>
                  <a:srgbClr val="000000"/>
                </a:solidFill>
                <a:latin typeface="宋体" panose="02010600030101010101" pitchFamily="2" charset="-122"/>
                <a:cs typeface="Times New Roman" panose="02020603050405020304" pitchFamily="18" charset="0"/>
              </a:rPr>
              <a:t>”</a:t>
            </a:r>
            <a:r>
              <a:rPr lang="zh-CN" altLang="zh-CN" sz="2600" kern="100" smtClean="0">
                <a:solidFill>
                  <a:srgbClr val="000000"/>
                </a:solidFill>
                <a:latin typeface="Times New Roman" pitchFamily="18" charset="0"/>
                <a:cs typeface="Times New Roman" panose="02020603050405020304" pitchFamily="18" charset="0"/>
              </a:rPr>
              <a:t>强调不会发生。根据语境，</a:t>
            </a:r>
            <a:r>
              <a:rPr lang="en-US" altLang="zh-CN" sz="2600" kern="100" smtClean="0">
                <a:solidFill>
                  <a:srgbClr val="000000"/>
                </a:solidFill>
                <a:latin typeface="宋体" panose="02010600030101010101" pitchFamily="2" charset="-122"/>
                <a:cs typeface="Times New Roman" panose="02020603050405020304" pitchFamily="18" charset="0"/>
              </a:rPr>
              <a:t>“</a:t>
            </a:r>
            <a:r>
              <a:rPr lang="zh-CN" altLang="zh-CN" sz="2600" kern="100" smtClean="0">
                <a:solidFill>
                  <a:srgbClr val="000000"/>
                </a:solidFill>
                <a:latin typeface="Times New Roman" pitchFamily="18" charset="0"/>
                <a:cs typeface="Times New Roman" panose="02020603050405020304" pitchFamily="18" charset="0"/>
              </a:rPr>
              <a:t>不至于</a:t>
            </a:r>
            <a:r>
              <a:rPr lang="en-US" altLang="zh-CN" sz="2600" kern="100" smtClean="0">
                <a:solidFill>
                  <a:srgbClr val="000000"/>
                </a:solidFill>
                <a:latin typeface="宋体" panose="02010600030101010101" pitchFamily="2" charset="-122"/>
                <a:cs typeface="Times New Roman" panose="02020603050405020304" pitchFamily="18" charset="0"/>
              </a:rPr>
              <a:t>”</a:t>
            </a:r>
            <a:r>
              <a:rPr lang="zh-CN" altLang="zh-CN" sz="2600" kern="100" smtClean="0">
                <a:solidFill>
                  <a:srgbClr val="000000"/>
                </a:solidFill>
                <a:latin typeface="Times New Roman" pitchFamily="18" charset="0"/>
                <a:cs typeface="Times New Roman" panose="02020603050405020304" pitchFamily="18" charset="0"/>
              </a:rPr>
              <a:t>合适。故选</a:t>
            </a:r>
            <a:r>
              <a:rPr lang="en-US" altLang="zh-CN" sz="2600" kern="100" smtClean="0">
                <a:solidFill>
                  <a:srgbClr val="000000"/>
                </a:solidFill>
                <a:latin typeface="Times New Roman" pitchFamily="18" charset="0"/>
                <a:cs typeface="Courier New" panose="02070309020205020404" pitchFamily="49" charset="0"/>
              </a:rPr>
              <a:t>B</a:t>
            </a:r>
            <a:r>
              <a:rPr lang="zh-CN" altLang="zh-CN" sz="2600" kern="100" smtClean="0">
                <a:solidFill>
                  <a:srgbClr val="000000"/>
                </a:solidFill>
                <a:latin typeface="Times New Roman" pitchFamily="18" charset="0"/>
                <a:cs typeface="Times New Roman" panose="02020603050405020304" pitchFamily="18" charset="0"/>
              </a:rPr>
              <a:t>。</a:t>
            </a:r>
            <a:endParaRPr lang="zh-CN" altLang="zh-CN" sz="1050" kern="100">
              <a:latin typeface="宋体" panose="02010600030101010101" pitchFamily="2" charset="-122"/>
              <a:cs typeface="Courier New" panose="02070309020205020404" pitchFamily="49" charset="0"/>
            </a:endParaRPr>
          </a:p>
        </p:txBody>
      </p:sp>
      <p:sp>
        <p:nvSpPr>
          <p:cNvPr id="4" name="返回">
            <a:hlinkClick r:id="rId2" action="ppaction://hlinksldjump"/>
          </p:cNvPr>
          <p:cNvSpPr/>
          <p:nvPr/>
        </p:nvSpPr>
        <p:spPr bwMode="auto">
          <a:xfrm>
            <a:off x="11211213" y="6398788"/>
            <a:ext cx="979200" cy="460800"/>
          </a:xfrm>
          <a:prstGeom prst="rect">
            <a:avLst/>
          </a:prstGeom>
          <a:solidFill>
            <a:srgbClr val="EEECE1">
              <a:lumMod val="90000"/>
              <a:alpha val="60000"/>
            </a:srgbClr>
          </a:solidFill>
          <a:ln w="25400" cap="flat" cmpd="sng" algn="ctr">
            <a:noFill/>
            <a:prstDash val="solid"/>
          </a:ln>
          <a:effectLst/>
        </p:spPr>
        <p:txBody>
          <a:bodyPr anchor="ctr"/>
          <a:lstStyle/>
          <a:p>
            <a:pPr lvl="0" algn="ctr" defTabSz="1219200">
              <a:spcBef>
                <a:spcPct val="50000"/>
              </a:spcBef>
              <a:defRPr/>
            </a:pPr>
            <a:r>
              <a:rPr lang="zh-CN" altLang="en-US" sz="2000" kern="100">
                <a:solidFill>
                  <a:prstClr val="black">
                    <a:lumMod val="75000"/>
                    <a:lumOff val="25000"/>
                  </a:prstClr>
                </a:solidFill>
                <a:latin typeface="微软雅黑" panose="020b0503020204020204" charset="-122"/>
                <a:ea typeface="微软雅黑" panose="020b0503020204020204" charset="-122"/>
                <a:cs typeface="Times New Roman" panose="02020603050405020304"/>
              </a:rPr>
              <a:t>返 回</a:t>
            </a:r>
          </a:p>
        </p:txBody>
      </p:sp>
    </p:spTree>
  </p:cSld>
  <p:clrMapOvr>
    <a:masterClrMapping/>
  </p:clrMapOvr>
  <mc:AlternateContent>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3" presetClass="entr" presetSubtype="1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75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 name="文本框 10"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txBox="1"/>
          <p:nvPr/>
        </p:nvSpPr>
        <p:spPr>
          <a:xfrm>
            <a:off x="2495206" y="2751411"/>
            <a:ext cx="7200000" cy="769441"/>
          </a:xfrm>
          <a:prstGeom prst="rect">
            <a:avLst/>
          </a:prstGeom>
          <a:noFill/>
        </p:spPr>
        <p:txBody>
          <a:bodyPr wrap="square" rtlCol="0" anchor="ctr">
            <a:spAutoFit/>
          </a:bodyPr>
          <a:lstStyle/>
          <a:p>
            <a:pPr algn="ctr">
              <a:spcBef>
                <a:spcPct val="0"/>
              </a:spcBef>
            </a:pPr>
            <a:r>
              <a:rPr lang="zh-CN" altLang="zh-CN" sz="4400" b="1">
                <a:solidFill>
                  <a:schemeClr val="accent6">
                    <a:lumMod val="50000"/>
                  </a:schemeClr>
                </a:solidFill>
                <a:latin typeface="方正清刻本悦宋简体" panose="02000000000000000000" pitchFamily="2" charset="-122"/>
                <a:ea typeface="方正清刻本悦宋简体" panose="02000000000000000000" pitchFamily="2" charset="-122"/>
              </a:rPr>
              <a:t>正确使用</a:t>
            </a:r>
            <a:r>
              <a:rPr lang="zh-CN" altLang="en-US" sz="4400" b="1">
                <a:solidFill>
                  <a:schemeClr val="accent6">
                    <a:lumMod val="50000"/>
                  </a:schemeClr>
                </a:solidFill>
                <a:latin typeface="方正清刻本悦宋简体" panose="02000000000000000000" pitchFamily="2" charset="-122"/>
                <a:ea typeface="方正清刻本悦宋简体" panose="02000000000000000000" pitchFamily="2" charset="-122"/>
              </a:rPr>
              <a:t>成语</a:t>
            </a:r>
          </a:p>
        </p:txBody>
      </p:sp>
      <p:sp>
        <p:nvSpPr>
          <p:cNvPr id="5" name="文本框 4">
            <a:hlinkClick r:id="rId2" action="ppaction://hlinksldjump"/>
          </p:cNvPr>
          <p:cNvSpPr txBox="1"/>
          <p:nvPr/>
        </p:nvSpPr>
        <p:spPr>
          <a:xfrm>
            <a:off x="5441734" y="2065489"/>
            <a:ext cx="1306945" cy="423193"/>
          </a:xfrm>
          <a:prstGeom prst="rect">
            <a:avLst/>
          </a:prstGeom>
          <a:solidFill>
            <a:srgbClr val="A283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a:solidFill>
                  <a:srgbClr val="B57849"/>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spcBef>
                <a:spcPct val="0"/>
              </a:spcBef>
            </a:pPr>
            <a:r>
              <a:rPr lang="zh-CN" altLang="en-US" sz="2600" b="1" smtClean="0">
                <a:solidFill>
                  <a:schemeClr val="tx1"/>
                </a:solidFill>
                <a:latin typeface="方正楷体_GBK" panose="03000509000000000000" pitchFamily="65" charset="-122"/>
                <a:ea typeface="方正楷体_GBK" panose="03000509000000000000" pitchFamily="65" charset="-122"/>
              </a:rPr>
              <a:t>活动</a:t>
            </a:r>
            <a:r>
              <a:rPr lang="en-US" altLang="zh-CN" sz="2600" b="1" smtClean="0">
                <a:solidFill>
                  <a:schemeClr val="tx1"/>
                </a:solidFill>
                <a:latin typeface="方正楷体_GBK" panose="03000509000000000000" pitchFamily="65" charset="-122"/>
                <a:ea typeface="方正楷体_GBK" panose="03000509000000000000" pitchFamily="65" charset="-122"/>
              </a:rPr>
              <a:t>2</a:t>
            </a:r>
            <a:endParaRPr lang="zh-CN" altLang="en-US" sz="2600" b="1">
              <a:solidFill>
                <a:schemeClr val="tx1"/>
              </a:solidFill>
              <a:latin typeface="方正楷体_GBK" panose="03000509000000000000" pitchFamily="65" charset="-122"/>
              <a:ea typeface="方正楷体_GBK" panose="03000509000000000000" pitchFamily="65" charset="-122"/>
            </a:endParaRPr>
          </a:p>
        </p:txBody>
      </p:sp>
    </p:spTree>
  </p:cSld>
  <p:clrMapOvr>
    <a:masterClrMapping/>
  </p:clrMapOvr>
  <mc:AlternateContent>
    <mc:Choice xmlns:p14="http://schemas.microsoft.com/office/powerpoint/2010/main" Requires="p14">
      <p:transition p14:dur="10"/>
    </mc:Choice>
    <mc:Fallback>
      <p:transition/>
    </mc:Fallback>
  </mc:AlternateContent>
  <p:timing/>
</p:sld>
</file>

<file path=ppt/slides/slide3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p:nvPr/>
        </p:nvSpPr>
        <p:spPr>
          <a:xfrm>
            <a:off x="334566" y="621482"/>
            <a:ext cx="11449272" cy="5418791"/>
          </a:xfrm>
          <a:prstGeom prst="rect">
            <a:avLst/>
          </a:prstGeom>
        </p:spPr>
        <p:txBody>
          <a:bodyPr wrap="square">
            <a:spAutoFit/>
          </a:bodyPr>
          <a:lstStyle/>
          <a:p>
            <a:pPr indent="660400" algn="just">
              <a:lnSpc>
                <a:spcPct val="150000"/>
              </a:lnSpc>
              <a:spcAft>
                <a:spcPct val="0"/>
              </a:spcAft>
            </a:pPr>
            <a:r>
              <a:rPr lang="zh-CN" altLang="zh-CN" sz="2600" b="1" kern="100">
                <a:solidFill>
                  <a:srgbClr val="0000FF"/>
                </a:solidFill>
                <a:latin typeface="Times New Roman" pitchFamily="18" charset="0"/>
                <a:ea typeface="微软雅黑" panose="020b0503020204020204" charset="-122"/>
              </a:rPr>
              <a:t>一、正确理解成语语义</a:t>
            </a:r>
            <a:endParaRPr lang="zh-CN" altLang="zh-CN" sz="2600" kern="100">
              <a:latin typeface="Times New Roman" panose="02020603050405020304" pitchFamily="18" charset="0"/>
            </a:endParaRPr>
          </a:p>
          <a:p>
            <a:pPr indent="660400" algn="just">
              <a:lnSpc>
                <a:spcPct val="150000"/>
              </a:lnSpc>
              <a:spcAft>
                <a:spcPct val="0"/>
              </a:spcAft>
            </a:pP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成语是指语言中经过长期使用、锤炼而成的固定短语</a:t>
            </a:r>
            <a:r>
              <a:rPr lang="en-US" altLang="zh-CN" sz="2600" kern="100">
                <a:solidFill>
                  <a:srgbClr val="000000"/>
                </a:solidFill>
                <a:latin typeface="Times New Roman" pitchFamily="18" charset="0"/>
                <a:ea typeface="微软雅黑" panose="020b0503020204020204" charset="-122"/>
                <a:cs typeface="Courier New" panose="02070309020205020404" pitchFamily="49" charset="0"/>
              </a:rPr>
              <a:t>(</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词组</a:t>
            </a:r>
            <a:r>
              <a:rPr lang="en-US" altLang="zh-CN" sz="2600" kern="100">
                <a:solidFill>
                  <a:srgbClr val="000000"/>
                </a:solidFill>
                <a:latin typeface="Times New Roman" pitchFamily="18" charset="0"/>
                <a:ea typeface="微软雅黑" panose="020b0503020204020204" charset="-122"/>
                <a:cs typeface="Courier New" panose="02070309020205020404" pitchFamily="49" charset="0"/>
              </a:rPr>
              <a:t>)</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，它是比词大而语法功能又相当于一个词的语言单位。成语大多由四个字组成。</a:t>
            </a:r>
            <a:endParaRPr lang="zh-CN" altLang="zh-CN" sz="2600" kern="100">
              <a:latin typeface="宋体" panose="02010600030101010101" pitchFamily="2" charset="-122"/>
              <a:cs typeface="Courier New" panose="02070309020205020404" pitchFamily="49" charset="0"/>
            </a:endParaRPr>
          </a:p>
          <a:p>
            <a:pPr indent="660400" algn="just">
              <a:lnSpc>
                <a:spcPct val="150000"/>
              </a:lnSpc>
              <a:spcAft>
                <a:spcPct val="0"/>
              </a:spcAft>
            </a:pP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成语具有以下特点：</a:t>
            </a:r>
            <a:endParaRPr lang="zh-CN" altLang="zh-CN" sz="2600" kern="100">
              <a:latin typeface="宋体" panose="02010600030101010101" pitchFamily="2" charset="-122"/>
              <a:cs typeface="Courier New" panose="02070309020205020404" pitchFamily="49" charset="0"/>
            </a:endParaRPr>
          </a:p>
          <a:p>
            <a:pPr indent="660400" algn="just">
              <a:lnSpc>
                <a:spcPct val="150000"/>
              </a:lnSpc>
              <a:spcAft>
                <a:spcPct val="0"/>
              </a:spcAft>
            </a:pPr>
            <a:r>
              <a:rPr lang="en-US" altLang="zh-CN" sz="2600" kern="100">
                <a:solidFill>
                  <a:srgbClr val="000000"/>
                </a:solidFill>
                <a:latin typeface="Times New Roman" pitchFamily="18" charset="0"/>
                <a:ea typeface="微软雅黑" panose="020b0503020204020204" charset="-122"/>
                <a:cs typeface="Courier New" panose="02070309020205020404" pitchFamily="49" charset="0"/>
              </a:rPr>
              <a:t>1.</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意义的整体性。成语的词义往往超出字面，不能望文生义。例如：水落石出、三头六臂、泥牛入海。</a:t>
            </a:r>
            <a:endParaRPr lang="zh-CN" altLang="zh-CN" sz="2600" kern="100">
              <a:latin typeface="宋体" panose="02010600030101010101" pitchFamily="2" charset="-122"/>
              <a:cs typeface="Courier New" panose="02070309020205020404" pitchFamily="49" charset="0"/>
            </a:endParaRPr>
          </a:p>
          <a:p>
            <a:pPr indent="660400" algn="just">
              <a:lnSpc>
                <a:spcPct val="150000"/>
              </a:lnSpc>
              <a:spcAft>
                <a:spcPct val="0"/>
              </a:spcAft>
            </a:pPr>
            <a:r>
              <a:rPr lang="en-US" altLang="zh-CN" sz="2600" kern="100">
                <a:solidFill>
                  <a:srgbClr val="000000"/>
                </a:solidFill>
                <a:latin typeface="Times New Roman" pitchFamily="18" charset="0"/>
                <a:ea typeface="微软雅黑" panose="020b0503020204020204" charset="-122"/>
                <a:cs typeface="Courier New" panose="02070309020205020404" pitchFamily="49" charset="0"/>
              </a:rPr>
              <a:t>2.</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结构的凝固性。一般不能变动词序或更换其中的成分。</a:t>
            </a:r>
            <a:endParaRPr lang="zh-CN" altLang="zh-CN" sz="2600" kern="100">
              <a:latin typeface="宋体" panose="02010600030101010101" pitchFamily="2" charset="-122"/>
              <a:cs typeface="Courier New" panose="02070309020205020404" pitchFamily="49" charset="0"/>
            </a:endParaRPr>
          </a:p>
          <a:p>
            <a:pPr indent="660400" algn="just">
              <a:lnSpc>
                <a:spcPct val="150000"/>
              </a:lnSpc>
              <a:spcAft>
                <a:spcPct val="0"/>
              </a:spcAft>
            </a:pPr>
            <a:r>
              <a:rPr lang="en-US" altLang="zh-CN" sz="2600" kern="100">
                <a:solidFill>
                  <a:srgbClr val="000000"/>
                </a:solidFill>
                <a:latin typeface="Times New Roman" pitchFamily="18" charset="0"/>
                <a:ea typeface="微软雅黑" panose="020b0503020204020204" charset="-122"/>
                <a:cs typeface="Courier New" panose="02070309020205020404" pitchFamily="49" charset="0"/>
              </a:rPr>
              <a:t>3.</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色彩的文言性。保留了文言词和文言语的格式。例如：草菅人命</a:t>
            </a:r>
            <a:r>
              <a:rPr lang="en-US" altLang="zh-CN" sz="2600" kern="100">
                <a:solidFill>
                  <a:srgbClr val="000000"/>
                </a:solidFill>
                <a:latin typeface="Times New Roman" pitchFamily="18" charset="0"/>
                <a:ea typeface="微软雅黑" panose="020b0503020204020204" charset="-122"/>
                <a:cs typeface="Courier New" panose="02070309020205020404" pitchFamily="49" charset="0"/>
              </a:rPr>
              <a:t>(</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草菅，意动用法</a:t>
            </a:r>
            <a:r>
              <a:rPr lang="en-US" altLang="zh-CN" sz="2600" kern="100">
                <a:solidFill>
                  <a:srgbClr val="000000"/>
                </a:solidFill>
                <a:latin typeface="Times New Roman" pitchFamily="18" charset="0"/>
                <a:ea typeface="微软雅黑" panose="020b0503020204020204" charset="-122"/>
                <a:cs typeface="Courier New" panose="02070309020205020404" pitchFamily="49" charset="0"/>
              </a:rPr>
              <a:t>)</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；富国强兵</a:t>
            </a:r>
            <a:r>
              <a:rPr lang="en-US" altLang="zh-CN" sz="2600" kern="100">
                <a:solidFill>
                  <a:srgbClr val="000000"/>
                </a:solidFill>
                <a:latin typeface="Times New Roman" pitchFamily="18" charset="0"/>
                <a:ea typeface="微软雅黑" panose="020b0503020204020204" charset="-122"/>
                <a:cs typeface="Courier New" panose="02070309020205020404" pitchFamily="49" charset="0"/>
              </a:rPr>
              <a:t>(</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富、强，使动用法</a:t>
            </a:r>
            <a:r>
              <a:rPr lang="en-US" altLang="zh-CN" sz="2600" kern="100">
                <a:solidFill>
                  <a:srgbClr val="000000"/>
                </a:solidFill>
                <a:latin typeface="Times New Roman" pitchFamily="18" charset="0"/>
                <a:ea typeface="微软雅黑" panose="020b0503020204020204" charset="-122"/>
                <a:cs typeface="Courier New" panose="02070309020205020404" pitchFamily="49" charset="0"/>
              </a:rPr>
              <a:t>)</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a:t>
            </a:r>
            <a:endParaRPr lang="zh-CN" altLang="zh-CN" sz="2600" kern="100">
              <a:latin typeface="宋体" panose="02010600030101010101" pitchFamily="2" charset="-122"/>
              <a:cs typeface="Courier New" panose="02070309020205020404" pitchFamily="49" charset="0"/>
            </a:endParaRPr>
          </a:p>
        </p:txBody>
      </p:sp>
    </p:spTree>
  </p:cSld>
  <p:clrMapOvr>
    <a:masterClrMapping/>
  </p:clrMapOvr>
  <mc:AlternateContent>
    <mc:Choice xmlns:p14="http://schemas.microsoft.com/office/powerpoint/2010/main" Requires="p14">
      <p:transition p14:dur="10"/>
    </mc:Choice>
    <mc:Fallback>
      <p:transition/>
    </mc:Fallback>
  </mc:AlternateContent>
  <p:timing/>
</p:sld>
</file>

<file path=ppt/slides/slide3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p:nvPr/>
        </p:nvSpPr>
        <p:spPr>
          <a:xfrm>
            <a:off x="406574" y="1413570"/>
            <a:ext cx="11377264" cy="2492990"/>
          </a:xfrm>
          <a:prstGeom prst="rect">
            <a:avLst/>
          </a:prstGeom>
        </p:spPr>
        <p:txBody>
          <a:bodyPr wrap="square">
            <a:spAutoFit/>
          </a:bodyPr>
          <a:lstStyle/>
          <a:p>
            <a:pPr indent="660400" algn="just">
              <a:lnSpc>
                <a:spcPct val="150000"/>
              </a:lnSpc>
              <a:spcAft>
                <a:spcPct val="0"/>
              </a:spcAft>
            </a:pPr>
            <a:r>
              <a:rPr lang="en-US" altLang="zh-CN" sz="2600" kern="100">
                <a:solidFill>
                  <a:srgbClr val="000000"/>
                </a:solidFill>
                <a:latin typeface="Times New Roman" pitchFamily="18" charset="0"/>
                <a:ea typeface="微软雅黑" panose="020b0503020204020204" charset="-122"/>
                <a:cs typeface="Courier New" panose="02070309020205020404" pitchFamily="49" charset="0"/>
              </a:rPr>
              <a:t>4.</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感情的褒贬性。许多成语蕴涵着褒贬感情色彩。例如：无所不为</a:t>
            </a:r>
            <a:r>
              <a:rPr lang="en-US" altLang="zh-CN" sz="2600" kern="100">
                <a:solidFill>
                  <a:srgbClr val="000000"/>
                </a:solidFill>
                <a:latin typeface="Times New Roman" pitchFamily="18" charset="0"/>
                <a:ea typeface="微软雅黑" panose="020b0503020204020204" charset="-122"/>
                <a:cs typeface="Courier New" panose="02070309020205020404" pitchFamily="49" charset="0"/>
              </a:rPr>
              <a:t>(</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贬</a:t>
            </a:r>
            <a:r>
              <a:rPr lang="en-US" altLang="zh-CN" sz="2600" kern="100">
                <a:solidFill>
                  <a:srgbClr val="000000"/>
                </a:solidFill>
                <a:latin typeface="Times New Roman" pitchFamily="18" charset="0"/>
                <a:ea typeface="微软雅黑" panose="020b0503020204020204" charset="-122"/>
                <a:cs typeface="Courier New" panose="02070309020205020404" pitchFamily="49" charset="0"/>
              </a:rPr>
              <a:t>)</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、无微不至</a:t>
            </a:r>
            <a:r>
              <a:rPr lang="en-US" altLang="zh-CN" sz="2600" kern="100">
                <a:solidFill>
                  <a:srgbClr val="000000"/>
                </a:solidFill>
                <a:latin typeface="Times New Roman" pitchFamily="18" charset="0"/>
                <a:ea typeface="微软雅黑" panose="020b0503020204020204" charset="-122"/>
                <a:cs typeface="Courier New" panose="02070309020205020404" pitchFamily="49" charset="0"/>
              </a:rPr>
              <a:t>(</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褒</a:t>
            </a:r>
            <a:r>
              <a:rPr lang="en-US" altLang="zh-CN" sz="2600" kern="100">
                <a:solidFill>
                  <a:srgbClr val="000000"/>
                </a:solidFill>
                <a:latin typeface="Times New Roman" pitchFamily="18" charset="0"/>
                <a:ea typeface="微软雅黑" panose="020b0503020204020204" charset="-122"/>
                <a:cs typeface="Courier New" panose="02070309020205020404" pitchFamily="49" charset="0"/>
              </a:rPr>
              <a:t>)</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a:t>
            </a:r>
            <a:endParaRPr lang="zh-CN" altLang="zh-CN" sz="1050" kern="100">
              <a:latin typeface="宋体" panose="02010600030101010101" pitchFamily="2" charset="-122"/>
              <a:cs typeface="Courier New" panose="02070309020205020404" pitchFamily="49" charset="0"/>
            </a:endParaRPr>
          </a:p>
          <a:p>
            <a:pPr indent="660400" algn="just">
              <a:lnSpc>
                <a:spcPct val="150000"/>
              </a:lnSpc>
              <a:spcAft>
                <a:spcPct val="0"/>
              </a:spcAft>
            </a:pPr>
            <a:r>
              <a:rPr lang="en-US" altLang="zh-CN" sz="2600" kern="100">
                <a:solidFill>
                  <a:srgbClr val="000000"/>
                </a:solidFill>
                <a:latin typeface="Times New Roman" pitchFamily="18" charset="0"/>
                <a:ea typeface="微软雅黑" panose="020b0503020204020204" charset="-122"/>
                <a:cs typeface="Courier New" panose="02070309020205020404" pitchFamily="49" charset="0"/>
              </a:rPr>
              <a:t>5.</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结构的丰富性。从成语的构词方式来看，有主谓结构、动宾结构、并列结构等，形式丰富多样。</a:t>
            </a:r>
            <a:endParaRPr lang="zh-CN" altLang="zh-CN" sz="1050" kern="100">
              <a:latin typeface="宋体" panose="02010600030101010101" pitchFamily="2" charset="-122"/>
              <a:cs typeface="Courier New" panose="02070309020205020404" pitchFamily="49" charset="0"/>
            </a:endParaRPr>
          </a:p>
        </p:txBody>
      </p:sp>
    </p:spTree>
  </p:cSld>
  <p:clrMapOvr>
    <a:masterClrMapping/>
  </p:clrMapOvr>
  <mc:AlternateContent>
    <mc:Choice xmlns:p14="http://schemas.microsoft.com/office/powerpoint/2010/main" Requires="p14">
      <p:transition p14:dur="10"/>
    </mc:Choice>
    <mc:Fallback>
      <p:transition/>
    </mc:Fallback>
  </mc:AlternateConten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12" name="组 4"/>
          <p:cNvGrpSpPr/>
          <p:nvPr/>
        </p:nvGrpSpPr>
        <p:grpSpPr>
          <a:xfrm>
            <a:off x="379978" y="693490"/>
            <a:ext cx="1826796" cy="4157662"/>
            <a:chOff x="2976588" y="1200722"/>
            <a:chExt cx="1826796" cy="4157662"/>
          </a:xfrm>
        </p:grpSpPr>
        <p:sp>
          <p:nvSpPr>
            <p:cNvPr id="14" name="文本框 13"/>
            <p:cNvSpPr txBox="1"/>
            <p:nvPr/>
          </p:nvSpPr>
          <p:spPr>
            <a:xfrm>
              <a:off x="3335988" y="1426464"/>
              <a:ext cx="1107996" cy="3931920"/>
            </a:xfrm>
            <a:prstGeom prst="rect">
              <a:avLst/>
            </a:prstGeom>
            <a:noFill/>
          </p:spPr>
          <p:txBody>
            <a:bodyPr vert="eaVert" wrap="square" rtlCol="0">
              <a:spAutoFit/>
            </a:bodyPr>
            <a:lstStyle/>
            <a:p>
              <a:r>
                <a:rPr kumimoji="1" lang="zh-CN" altLang="en-US" sz="6000" smtClean="0">
                  <a:solidFill>
                    <a:srgbClr val="655D5C"/>
                  </a:solidFill>
                  <a:latin typeface="华文行楷" panose="02010800040101010101" charset="-122"/>
                  <a:ea typeface="华文行楷" panose="02010800040101010101" charset="-122"/>
                  <a:cs typeface="华文行楷" panose="02010800040101010101" charset="-122"/>
                </a:rPr>
                <a:t>内容索引</a:t>
              </a:r>
              <a:endParaRPr kumimoji="1" lang="zh-CN" altLang="en-US" sz="6000">
                <a:solidFill>
                  <a:srgbClr val="655D5C"/>
                </a:solidFill>
                <a:latin typeface="华文行楷" charset="0"/>
                <a:ea typeface="华文行楷" charset="0"/>
                <a:cs typeface="华文行楷" panose="02010800040101010101" charset="-122"/>
              </a:endParaRPr>
            </a:p>
          </p:txBody>
        </p:sp>
        <p:pic>
          <p:nvPicPr>
            <p:cNvPr id="17" name="图片 16"/>
            <p:cNvPicPr>
              <a:picLocks noChangeAspect="1"/>
            </p:cNvPicPr>
            <p:nvPr/>
          </p:nvPicPr>
          <p:blipFill>
            <a:blip r:embed="rId2"/>
            <a:stretch>
              <a:fillRect/>
            </a:stretch>
          </p:blipFill>
          <p:spPr>
            <a:xfrm>
              <a:off x="2976588" y="1200722"/>
              <a:ext cx="1085746" cy="965774"/>
            </a:xfrm>
            <a:prstGeom prst="rect">
              <a:avLst/>
            </a:prstGeom>
          </p:spPr>
        </p:pic>
        <p:pic>
          <p:nvPicPr>
            <p:cNvPr id="18" name="图片 17"/>
            <p:cNvPicPr>
              <a:picLocks noChangeAspect="1"/>
            </p:cNvPicPr>
            <p:nvPr/>
          </p:nvPicPr>
          <p:blipFill>
            <a:blip r:embed="rId2"/>
            <a:stretch>
              <a:fillRect/>
            </a:stretch>
          </p:blipFill>
          <p:spPr>
            <a:xfrm rot="10800000">
              <a:off x="3717638" y="4055257"/>
              <a:ext cx="1085746" cy="965774"/>
            </a:xfrm>
            <a:prstGeom prst="rect">
              <a:avLst/>
            </a:prstGeom>
          </p:spPr>
        </p:pic>
      </p:grpSp>
      <p:grpSp>
        <p:nvGrpSpPr>
          <p:cNvPr id="19" name="组合 18"/>
          <p:cNvGrpSpPr/>
          <p:nvPr/>
        </p:nvGrpSpPr>
        <p:grpSpPr>
          <a:xfrm>
            <a:off x="3430910" y="2459628"/>
            <a:ext cx="4824536" cy="538420"/>
            <a:chOff x="3718942" y="3429794"/>
            <a:chExt cx="4824536" cy="538420"/>
          </a:xfrm>
        </p:grpSpPr>
        <p:sp>
          <p:nvSpPr>
            <p:cNvPr id="23" name="文本框 22">
              <a:hlinkClick r:id="rId3" action="ppaction://hlinksldjump"/>
            </p:cNvPr>
            <p:cNvSpPr txBox="1"/>
            <p:nvPr/>
          </p:nvSpPr>
          <p:spPr>
            <a:xfrm>
              <a:off x="3718942" y="3475059"/>
              <a:ext cx="1009045" cy="461665"/>
            </a:xfrm>
            <a:prstGeom prst="rect">
              <a:avLst/>
            </a:prstGeom>
            <a:solidFill>
              <a:srgbClr val="A283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sz="2600" b="1">
                  <a:latin typeface="方正楷体_GBK" panose="03000509000000000000" pitchFamily="65" charset="-122"/>
                  <a:ea typeface="方正楷体_GBK" panose="03000509000000000000" pitchFamily="65"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mtClean="0"/>
                <a:t>活动</a:t>
              </a:r>
              <a:r>
                <a:rPr lang="en-US" altLang="zh-CN" smtClean="0"/>
                <a:t>2</a:t>
              </a:r>
              <a:endParaRPr lang="zh-CN" altLang="en-US"/>
            </a:p>
          </p:txBody>
        </p:sp>
        <p:sp>
          <p:nvSpPr>
            <p:cNvPr id="24" name="MH_SubTitle_1" descr="e7d195523061f1c0c7fdb8e83abb5dcf03375f2c8b662a4106267E0752567F7A4243849C9E2D773FC6511ADD776D3461389E8BB5BAFBB3C937DB9AB1E09A294486DA4CCF35679A92315A5BDF0C7F02D8DB0983A561B9AD4F9360F817F987ED6312BA78B3C26FE59D74499348EFC01217C87131E0D883B4A0A28311D4F4EF0E5123EE3175F2E8EA19">
              <a:hlinkClick r:id="rId3" action="ppaction://hlinksldjump"/>
            </p:cNvPr>
            <p:cNvSpPr txBox="1">
              <a:spLocks noChangeArrowheads="1"/>
            </p:cNvSpPr>
            <p:nvPr>
              <p:custDataLst>
                <p:tags r:id="rId4"/>
              </p:custDataLst>
            </p:nvPr>
          </p:nvSpPr>
          <p:spPr bwMode="auto">
            <a:xfrm>
              <a:off x="4943078" y="3429794"/>
              <a:ext cx="3600400" cy="5384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None/>
              </a:pPr>
              <a:r>
                <a:rPr lang="zh-CN" altLang="zh-CN" sz="3000" b="1">
                  <a:solidFill>
                    <a:srgbClr val="161B1F"/>
                  </a:solidFill>
                  <a:latin typeface="方正博雅宋_GBK" panose="02000000000000000000" pitchFamily="2" charset="-122"/>
                  <a:ea typeface="方正博雅宋_GBK" panose="02000000000000000000" pitchFamily="2" charset="-122"/>
                </a:rPr>
                <a:t>正确使用</a:t>
              </a:r>
              <a:r>
                <a:rPr lang="zh-CN" altLang="en-US" sz="3000" b="1">
                  <a:solidFill>
                    <a:srgbClr val="161B1F"/>
                  </a:solidFill>
                  <a:latin typeface="方正博雅宋_GBK" panose="02000000000000000000" pitchFamily="2" charset="-122"/>
                  <a:ea typeface="方正博雅宋_GBK" panose="02000000000000000000" pitchFamily="2" charset="-122"/>
                </a:rPr>
                <a:t>成语</a:t>
              </a:r>
              <a:endParaRPr lang="zh-CN" altLang="zh-CN" sz="3000" b="1">
                <a:solidFill>
                  <a:srgbClr val="161B1F"/>
                </a:solidFill>
                <a:latin typeface="方正博雅宋_GBK" panose="02000000000000000000" pitchFamily="2" charset="-122"/>
                <a:ea typeface="方正博雅宋_GBK" panose="02000000000000000000" pitchFamily="2" charset="-122"/>
              </a:endParaRPr>
            </a:p>
          </p:txBody>
        </p:sp>
      </p:grpSp>
      <p:grpSp>
        <p:nvGrpSpPr>
          <p:cNvPr id="26" name="组合 25"/>
          <p:cNvGrpSpPr/>
          <p:nvPr/>
        </p:nvGrpSpPr>
        <p:grpSpPr>
          <a:xfrm>
            <a:off x="3430910" y="1269554"/>
            <a:ext cx="5040560" cy="537259"/>
            <a:chOff x="3718942" y="2133650"/>
            <a:chExt cx="5040560" cy="537259"/>
          </a:xfrm>
        </p:grpSpPr>
        <p:sp>
          <p:nvSpPr>
            <p:cNvPr id="27" name="MH_SubTitle_1" descr="e7d195523061f1c0c7fdb8e83abb5dcf03375f2c8b662a4106267E0752567F7A4243849C9E2D773FC6511ADD776D3461389E8BB5BAFBB3C937DB9AB1E09A294486DA4CCF35679A92315A5BDF0C7F02D8DB0983A561B9AD4F9360F817F987ED6312BA78B3C26FE59D74499348EFC01217C87131E0D883B4A0A28311D4F4EF0E5123EE3175F2E8EA19">
              <a:hlinkClick r:id="rId6" action="ppaction://hlinksldjump"/>
            </p:cNvPr>
            <p:cNvSpPr txBox="1">
              <a:spLocks noChangeArrowheads="1"/>
            </p:cNvSpPr>
            <p:nvPr>
              <p:custDataLst>
                <p:tags r:id="rId5"/>
              </p:custDataLst>
            </p:nvPr>
          </p:nvSpPr>
          <p:spPr bwMode="auto">
            <a:xfrm>
              <a:off x="4943078" y="2133650"/>
              <a:ext cx="3816424" cy="5372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None/>
              </a:pPr>
              <a:r>
                <a:rPr lang="zh-CN" altLang="zh-CN" sz="3000" b="1">
                  <a:solidFill>
                    <a:srgbClr val="161B1F"/>
                  </a:solidFill>
                  <a:latin typeface="方正博雅宋_GBK" panose="02000000000000000000" pitchFamily="2" charset="-122"/>
                  <a:ea typeface="方正博雅宋_GBK" panose="02000000000000000000" pitchFamily="2" charset="-122"/>
                </a:rPr>
                <a:t>正确使用实词</a:t>
              </a:r>
              <a:r>
                <a:rPr lang="zh-CN" altLang="en-US" sz="3000" b="1">
                  <a:solidFill>
                    <a:srgbClr val="161B1F"/>
                  </a:solidFill>
                  <a:latin typeface="方正博雅宋_GBK" panose="02000000000000000000" pitchFamily="2" charset="-122"/>
                  <a:ea typeface="方正博雅宋_GBK" panose="02000000000000000000" pitchFamily="2" charset="-122"/>
                </a:rPr>
                <a:t>、</a:t>
              </a:r>
              <a:r>
                <a:rPr lang="zh-CN" altLang="zh-CN" sz="3000" b="1">
                  <a:solidFill>
                    <a:srgbClr val="161B1F"/>
                  </a:solidFill>
                  <a:latin typeface="方正博雅宋_GBK" panose="02000000000000000000" pitchFamily="2" charset="-122"/>
                  <a:ea typeface="方正博雅宋_GBK" panose="02000000000000000000" pitchFamily="2" charset="-122"/>
                </a:rPr>
                <a:t>虚词</a:t>
              </a:r>
            </a:p>
          </p:txBody>
        </p:sp>
        <p:sp>
          <p:nvSpPr>
            <p:cNvPr id="28" name="文本框 27">
              <a:hlinkClick r:id="rId6" action="ppaction://hlinksldjump"/>
            </p:cNvPr>
            <p:cNvSpPr txBox="1"/>
            <p:nvPr/>
          </p:nvSpPr>
          <p:spPr>
            <a:xfrm>
              <a:off x="3718942" y="2165280"/>
              <a:ext cx="1009045" cy="492443"/>
            </a:xfrm>
            <a:prstGeom prst="rect">
              <a:avLst/>
            </a:prstGeom>
            <a:solidFill>
              <a:srgbClr val="A283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sz="2600" b="1">
                  <a:latin typeface="方正楷体_GBK" panose="03000509000000000000" pitchFamily="65" charset="-122"/>
                  <a:ea typeface="方正楷体_GBK" panose="03000509000000000000" pitchFamily="65"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mtClean="0"/>
                <a:t>活动</a:t>
              </a:r>
              <a:r>
                <a:rPr lang="en-US" altLang="zh-CN" smtClean="0"/>
                <a:t>1</a:t>
              </a:r>
              <a:endParaRPr lang="zh-CN" altLang="en-US"/>
            </a:p>
          </p:txBody>
        </p:sp>
      </p:grpSp>
      <p:grpSp>
        <p:nvGrpSpPr>
          <p:cNvPr id="29" name="组合 28"/>
          <p:cNvGrpSpPr/>
          <p:nvPr/>
        </p:nvGrpSpPr>
        <p:grpSpPr>
          <a:xfrm>
            <a:off x="3430910" y="3668827"/>
            <a:ext cx="7272808" cy="538420"/>
            <a:chOff x="3718942" y="3429794"/>
            <a:chExt cx="7272808" cy="538420"/>
          </a:xfrm>
        </p:grpSpPr>
        <p:sp>
          <p:nvSpPr>
            <p:cNvPr id="30" name="文本框 29">
              <a:hlinkClick r:id="rId7" action="ppaction://hlinksldjump"/>
            </p:cNvPr>
            <p:cNvSpPr txBox="1"/>
            <p:nvPr/>
          </p:nvSpPr>
          <p:spPr>
            <a:xfrm>
              <a:off x="3718942" y="3475059"/>
              <a:ext cx="1009045" cy="461665"/>
            </a:xfrm>
            <a:prstGeom prst="rect">
              <a:avLst/>
            </a:prstGeom>
            <a:solidFill>
              <a:srgbClr val="A283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sz="2600" b="1">
                  <a:latin typeface="方正楷体_GBK" panose="03000509000000000000" pitchFamily="65" charset="-122"/>
                  <a:ea typeface="方正楷体_GBK" panose="03000509000000000000" pitchFamily="65"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mtClean="0"/>
                <a:t>活动</a:t>
              </a:r>
              <a:r>
                <a:rPr lang="en-US" altLang="zh-CN" smtClean="0"/>
                <a:t>3</a:t>
              </a:r>
              <a:endParaRPr lang="zh-CN" altLang="en-US"/>
            </a:p>
          </p:txBody>
        </p:sp>
        <p:sp>
          <p:nvSpPr>
            <p:cNvPr id="31" name="MH_SubTitle_1" descr="e7d195523061f1c0c7fdb8e83abb5dcf03375f2c8b662a4106267E0752567F7A4243849C9E2D773FC6511ADD776D3461389E8BB5BAFBB3C937DB9AB1E09A294486DA4CCF35679A92315A5BDF0C7F02D8DB0983A561B9AD4F9360F817F987ED6312BA78B3C26FE59D74499348EFC01217C87131E0D883B4A0A28311D4F4EF0E5123EE3175F2E8EA19">
              <a:hlinkClick r:id="rId7" action="ppaction://hlinksldjump"/>
            </p:cNvPr>
            <p:cNvSpPr txBox="1">
              <a:spLocks noChangeArrowheads="1"/>
            </p:cNvSpPr>
            <p:nvPr>
              <p:custDataLst>
                <p:tags r:id="rId8"/>
              </p:custDataLst>
            </p:nvPr>
          </p:nvSpPr>
          <p:spPr bwMode="auto">
            <a:xfrm>
              <a:off x="4943078" y="3429794"/>
              <a:ext cx="6048672" cy="5384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None/>
              </a:pPr>
              <a:r>
                <a:rPr lang="zh-CN" altLang="zh-CN" sz="3000" b="1">
                  <a:solidFill>
                    <a:srgbClr val="161B1F"/>
                  </a:solidFill>
                  <a:latin typeface="方正博雅宋_GBK" panose="02000000000000000000" pitchFamily="2" charset="-122"/>
                  <a:ea typeface="方正博雅宋_GBK" panose="02000000000000000000" pitchFamily="2" charset="-122"/>
                </a:rPr>
                <a:t>掌握词语选择题的答题方法和步骤</a:t>
              </a:r>
            </a:p>
          </p:txBody>
        </p:sp>
      </p:grpSp>
    </p:spTree>
  </p:cSld>
  <p:clrMapOvr>
    <a:masterClrMapping/>
  </p:clrMapOvr>
  <mc:AlternateContent>
    <mc:Choice xmlns:p14="http://schemas.microsoft.com/office/powerpoint/2010/main" Requires="p14">
      <p:transition p14:dur="10"/>
    </mc:Choice>
    <mc:Fallback>
      <p:transition/>
    </mc:Fallback>
  </mc:AlternateContent>
  <p:timing/>
</p:sld>
</file>

<file path=ppt/slides/slide4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p:nvPr/>
        </p:nvSpPr>
        <p:spPr>
          <a:xfrm>
            <a:off x="389206" y="573123"/>
            <a:ext cx="11412000" cy="1923579"/>
          </a:xfrm>
          <a:prstGeom prst="rect">
            <a:avLst/>
          </a:prstGeom>
        </p:spPr>
        <p:txBody>
          <a:bodyPr wrap="square" lIns="121898" tIns="60948" rIns="121898" bIns="60948">
            <a:spAutoFit/>
          </a:bodyPr>
          <a:lstStyle/>
          <a:p>
            <a:pPr indent="660400" algn="just">
              <a:lnSpc>
                <a:spcPct val="150000"/>
              </a:lnSpc>
              <a:spcAft>
                <a:spcPct val="0"/>
              </a:spcAft>
            </a:pP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中华成语数量巨大，在积累、理解、使用的过程中尤其要注意</a:t>
            </a:r>
            <a:r>
              <a:rPr lang="zh-CN" altLang="zh-CN" sz="2600" kern="100" smtClean="0">
                <a:solidFill>
                  <a:srgbClr val="000000"/>
                </a:solidFill>
                <a:latin typeface="Times New Roman" pitchFamily="18" charset="0"/>
                <a:ea typeface="微软雅黑" panose="020b0503020204020204" charset="-122"/>
                <a:cs typeface="Times New Roman" panose="02020603050405020304" pitchFamily="18" charset="0"/>
              </a:rPr>
              <a:t>以下</a:t>
            </a:r>
            <a:r>
              <a:rPr lang="zh-CN" altLang="en-US" sz="2600" kern="100" smtClean="0">
                <a:solidFill>
                  <a:srgbClr val="000000"/>
                </a:solidFill>
                <a:latin typeface="Times New Roman" pitchFamily="18" charset="0"/>
                <a:ea typeface="微软雅黑" panose="020b0503020204020204" charset="-122"/>
                <a:cs typeface="Times New Roman" panose="02020603050405020304" pitchFamily="18" charset="0"/>
              </a:rPr>
              <a:t>七</a:t>
            </a:r>
            <a:r>
              <a:rPr lang="zh-CN" altLang="zh-CN" sz="2600" kern="100" smtClean="0">
                <a:solidFill>
                  <a:srgbClr val="000000"/>
                </a:solidFill>
                <a:latin typeface="Times New Roman" pitchFamily="18" charset="0"/>
                <a:ea typeface="微软雅黑" panose="020b0503020204020204" charset="-122"/>
                <a:cs typeface="Times New Roman" panose="02020603050405020304" pitchFamily="18" charset="0"/>
              </a:rPr>
              <a:t>个</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方面：</a:t>
            </a:r>
            <a:endParaRPr lang="zh-CN" altLang="zh-CN" sz="1050" kern="100">
              <a:latin typeface="宋体" panose="02010600030101010101" pitchFamily="2" charset="-122"/>
              <a:cs typeface="Courier New" panose="02070309020205020404" pitchFamily="49" charset="0"/>
            </a:endParaRPr>
          </a:p>
          <a:p>
            <a:pPr algn="just">
              <a:lnSpc>
                <a:spcPct val="150000"/>
              </a:lnSpc>
              <a:spcAft>
                <a:spcPct val="0"/>
              </a:spcAft>
            </a:pPr>
            <a:r>
              <a:rPr lang="en-US" altLang="zh-CN" sz="2600" b="1" kern="100">
                <a:solidFill>
                  <a:srgbClr val="000000"/>
                </a:solidFill>
                <a:latin typeface="Times New Roman" pitchFamily="18" charset="0"/>
                <a:ea typeface="微软雅黑" panose="020b0503020204020204" charset="-122"/>
                <a:cs typeface="Courier New" panose="02070309020205020404" pitchFamily="49" charset="0"/>
              </a:rPr>
              <a:t>(</a:t>
            </a:r>
            <a:r>
              <a:rPr lang="zh-CN" altLang="zh-CN" sz="2600" b="1" kern="100">
                <a:solidFill>
                  <a:srgbClr val="000000"/>
                </a:solidFill>
                <a:latin typeface="Times New Roman" pitchFamily="18" charset="0"/>
                <a:ea typeface="微软雅黑" panose="020b0503020204020204" charset="-122"/>
                <a:cs typeface="Times New Roman" panose="02020603050405020304" pitchFamily="18" charset="0"/>
              </a:rPr>
              <a:t>一</a:t>
            </a:r>
            <a:r>
              <a:rPr lang="en-US" altLang="zh-CN" sz="2600" b="1" kern="100">
                <a:solidFill>
                  <a:srgbClr val="000000"/>
                </a:solidFill>
                <a:latin typeface="Times New Roman" pitchFamily="18" charset="0"/>
                <a:ea typeface="微软雅黑" panose="020b0503020204020204" charset="-122"/>
                <a:cs typeface="Courier New" panose="02070309020205020404" pitchFamily="49" charset="0"/>
              </a:rPr>
              <a:t>)</a:t>
            </a:r>
            <a:r>
              <a:rPr lang="zh-CN" altLang="zh-CN" sz="2600" b="1" kern="100">
                <a:solidFill>
                  <a:srgbClr val="000000"/>
                </a:solidFill>
                <a:latin typeface="Times New Roman" pitchFamily="18" charset="0"/>
                <a:ea typeface="微软雅黑" panose="020b0503020204020204" charset="-122"/>
                <a:cs typeface="Times New Roman" panose="02020603050405020304" pitchFamily="18" charset="0"/>
              </a:rPr>
              <a:t>正确理解成语的意思，尤其是关键语素的含义，避免望文生义</a:t>
            </a:r>
            <a:endParaRPr lang="zh-CN" altLang="zh-CN" sz="1050" kern="100">
              <a:latin typeface="宋体" panose="02010600030101010101" pitchFamily="2" charset="-122"/>
              <a:cs typeface="Courier New" panose="02070309020205020404" pitchFamily="49" charset="0"/>
            </a:endParaRPr>
          </a:p>
        </p:txBody>
      </p:sp>
      <p:pic>
        <p:nvPicPr>
          <p:cNvPr id="4" name="Picture 2" descr="AS9T"/>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bwMode="auto">
          <a:xfrm>
            <a:off x="2362631" y="2425240"/>
            <a:ext cx="7465150" cy="38128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mc:Choice xmlns:p14="http://schemas.microsoft.com/office/powerpoint/2010/main" Requires="p14">
      <p:transition p14:dur="10"/>
    </mc:Choice>
    <mc:Fallback>
      <p:transition/>
    </mc:Fallback>
  </mc:AlternateContent>
  <p:timing/>
</p:sld>
</file>

<file path=ppt/slides/slide4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p:nvPr/>
        </p:nvSpPr>
        <p:spPr>
          <a:xfrm>
            <a:off x="406574" y="693490"/>
            <a:ext cx="11449272" cy="1892826"/>
          </a:xfrm>
          <a:prstGeom prst="rect">
            <a:avLst/>
          </a:prstGeom>
        </p:spPr>
        <p:txBody>
          <a:bodyPr wrap="square">
            <a:spAutoFit/>
          </a:bodyPr>
          <a:lstStyle/>
          <a:p>
            <a:pPr algn="just">
              <a:lnSpc>
                <a:spcPct val="150000"/>
              </a:lnSpc>
              <a:spcAft>
                <a:spcPct val="0"/>
              </a:spcAft>
            </a:pPr>
            <a:r>
              <a:rPr lang="zh-CN" altLang="zh-CN" sz="2600" b="1" kern="100">
                <a:solidFill>
                  <a:srgbClr val="0000FF"/>
                </a:solidFill>
                <a:latin typeface="Times New Roman" pitchFamily="18" charset="0"/>
                <a:ea typeface="微软雅黑" panose="020b0503020204020204" charset="-122"/>
                <a:cs typeface="Times New Roman" panose="02020603050405020304" pitchFamily="18" charset="0"/>
              </a:rPr>
              <a:t>边练边悟</a:t>
            </a:r>
            <a:r>
              <a:rPr lang="en-US" altLang="zh-CN" sz="2600" b="1" kern="100">
                <a:solidFill>
                  <a:srgbClr val="0000FF"/>
                </a:solidFill>
                <a:latin typeface="微软雅黑" panose="020b0503020204020204" charset="-122"/>
                <a:cs typeface="Times New Roman" panose="02020603050405020304" pitchFamily="18" charset="0"/>
              </a:rPr>
              <a:t>1</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　请分析下列句子中加颜色成语使用错误的原因。</a:t>
            </a:r>
            <a:endParaRPr lang="zh-CN" altLang="zh-CN" sz="1050" kern="100">
              <a:latin typeface="宋体" panose="02010600030101010101" pitchFamily="2" charset="-122"/>
              <a:cs typeface="Courier New" panose="02070309020205020404" pitchFamily="49" charset="0"/>
            </a:endParaRPr>
          </a:p>
          <a:p>
            <a:pPr algn="just">
              <a:lnSpc>
                <a:spcPct val="150000"/>
              </a:lnSpc>
              <a:spcAft>
                <a:spcPct val="0"/>
              </a:spcAft>
            </a:pPr>
            <a:r>
              <a:rPr lang="en-US" altLang="zh-CN" sz="2600" kern="100">
                <a:solidFill>
                  <a:srgbClr val="000000"/>
                </a:solidFill>
                <a:latin typeface="Times New Roman" pitchFamily="18" charset="0"/>
                <a:ea typeface="微软雅黑" panose="020b0503020204020204" charset="-122"/>
                <a:cs typeface="Courier New" panose="02070309020205020404" pitchFamily="49" charset="0"/>
              </a:rPr>
              <a:t>(1</a:t>
            </a:r>
            <a:r>
              <a:rPr lang="en-US" altLang="zh-CN" sz="2600" kern="100" smtClean="0">
                <a:solidFill>
                  <a:srgbClr val="000000"/>
                </a:solidFill>
                <a:latin typeface="Times New Roman" pitchFamily="18" charset="0"/>
                <a:ea typeface="微软雅黑" panose="020b0503020204020204" charset="-122"/>
                <a:cs typeface="Courier New" panose="02070309020205020404" pitchFamily="49" charset="0"/>
              </a:rPr>
              <a:t>)</a:t>
            </a:r>
            <a:r>
              <a:rPr lang="zh-CN" altLang="zh-CN" sz="2600" kern="100" smtClean="0">
                <a:solidFill>
                  <a:srgbClr val="000000"/>
                </a:solidFill>
                <a:latin typeface="Times New Roman" pitchFamily="18" charset="0"/>
                <a:ea typeface="微软雅黑" panose="020b0503020204020204" charset="-122"/>
                <a:cs typeface="Times New Roman" panose="02020603050405020304" pitchFamily="18" charset="0"/>
              </a:rPr>
              <a:t>舞台</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上的灯光时明时暗，快速变幻的布景令人</a:t>
            </a:r>
            <a:r>
              <a:rPr lang="zh-CN" altLang="zh-CN" sz="2600" kern="100">
                <a:solidFill>
                  <a:srgbClr val="0000FF"/>
                </a:solidFill>
                <a:latin typeface="Times New Roman" pitchFamily="18" charset="0"/>
                <a:ea typeface="微软雅黑" panose="020b0503020204020204" charset="-122"/>
                <a:cs typeface="Times New Roman" panose="02020603050405020304" pitchFamily="18" charset="0"/>
              </a:rPr>
              <a:t>目不交睫</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，随着歌手的狂歌劲舞，观众席上也一片沸腾</a:t>
            </a:r>
            <a:r>
              <a:rPr lang="zh-CN" altLang="zh-CN" sz="2600" kern="100" smtClean="0">
                <a:solidFill>
                  <a:srgbClr val="000000"/>
                </a:solidFill>
                <a:latin typeface="Times New Roman" pitchFamily="18" charset="0"/>
                <a:ea typeface="微软雅黑" panose="020b0503020204020204" charset="-122"/>
                <a:cs typeface="Times New Roman" panose="02020603050405020304" pitchFamily="18" charset="0"/>
              </a:rPr>
              <a:t>。</a:t>
            </a:r>
            <a:endParaRPr lang="zh-CN" altLang="zh-CN" sz="1050" kern="100">
              <a:latin typeface="宋体" panose="02010600030101010101" pitchFamily="2" charset="-122"/>
              <a:cs typeface="Courier New" panose="02070309020205020404" pitchFamily="49" charset="0"/>
            </a:endParaRPr>
          </a:p>
        </p:txBody>
      </p:sp>
      <p:sp>
        <p:nvSpPr>
          <p:cNvPr id="4" name="矩形 3"/>
          <p:cNvSpPr/>
          <p:nvPr/>
        </p:nvSpPr>
        <p:spPr>
          <a:xfrm>
            <a:off x="406574" y="2637706"/>
            <a:ext cx="11449272" cy="1292662"/>
          </a:xfrm>
          <a:prstGeom prst="rect">
            <a:avLst/>
          </a:prstGeom>
        </p:spPr>
        <p:txBody>
          <a:bodyPr wrap="square">
            <a:spAutoFit/>
          </a:bodyPr>
          <a:lstStyle/>
          <a:p>
            <a:pPr lvl="0" algn="just">
              <a:lnSpc>
                <a:spcPct val="150000"/>
              </a:lnSpc>
            </a:pPr>
            <a:r>
              <a:rPr lang="zh-CN" altLang="zh-CN" sz="2600" b="1" kern="100">
                <a:solidFill>
                  <a:srgbClr val="0000FF"/>
                </a:solidFill>
                <a:latin typeface="Times New Roman" pitchFamily="18" charset="0"/>
                <a:ea typeface="微软雅黑" panose="020b0503020204020204" charset="-122"/>
                <a:cs typeface="Times New Roman" panose="02020603050405020304" pitchFamily="18" charset="0"/>
              </a:rPr>
              <a:t>答案</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　</a:t>
            </a:r>
            <a:r>
              <a:rPr lang="zh-CN" altLang="en-US" sz="2600" kern="100" smtClean="0">
                <a:solidFill>
                  <a:srgbClr val="C00000"/>
                </a:solidFill>
                <a:latin typeface="Times New Roman" pitchFamily="18" charset="0"/>
                <a:ea typeface="微软雅黑" panose="020b0503020204020204" charset="-122"/>
                <a:cs typeface="Times New Roman" panose="02020603050405020304" pitchFamily="18" charset="0"/>
              </a:rPr>
              <a:t>目不交睫</a:t>
            </a:r>
            <a:r>
              <a:rPr lang="zh-CN" altLang="en-US" sz="2600" kern="100">
                <a:solidFill>
                  <a:srgbClr val="C00000"/>
                </a:solidFill>
                <a:latin typeface="Times New Roman" pitchFamily="18" charset="0"/>
                <a:ea typeface="微软雅黑" panose="020b0503020204020204" charset="-122"/>
                <a:cs typeface="Times New Roman" panose="02020603050405020304" pitchFamily="18" charset="0"/>
              </a:rPr>
              <a:t>：形容夜间不睡觉或睡不着觉。此处理解为眼花缭乱，看不过来，属望文生义</a:t>
            </a:r>
            <a:r>
              <a:rPr lang="zh-CN" altLang="en-US" sz="2600" kern="100" smtClean="0">
                <a:solidFill>
                  <a:srgbClr val="C00000"/>
                </a:solidFill>
                <a:latin typeface="Times New Roman" pitchFamily="18" charset="0"/>
                <a:ea typeface="微软雅黑" panose="020b0503020204020204" charset="-122"/>
                <a:cs typeface="Times New Roman" panose="02020603050405020304" pitchFamily="18" charset="0"/>
              </a:rPr>
              <a:t>。</a:t>
            </a:r>
            <a:endParaRPr lang="zh-CN" altLang="zh-CN" sz="1050" kern="100">
              <a:solidFill>
                <a:srgbClr val="C00000"/>
              </a:solidFill>
              <a:latin typeface="宋体" panose="02010600030101010101" pitchFamily="2" charset="-122"/>
              <a:cs typeface="Courier New" panose="02070309020205020404" pitchFamily="49" charset="0"/>
            </a:endParaRPr>
          </a:p>
        </p:txBody>
      </p:sp>
      <p:sp>
        <p:nvSpPr>
          <p:cNvPr id="5" name="矩形 4"/>
          <p:cNvSpPr/>
          <p:nvPr/>
        </p:nvSpPr>
        <p:spPr>
          <a:xfrm>
            <a:off x="406574" y="3865324"/>
            <a:ext cx="11449272" cy="1292662"/>
          </a:xfrm>
          <a:prstGeom prst="rect">
            <a:avLst/>
          </a:prstGeom>
        </p:spPr>
        <p:txBody>
          <a:bodyPr wrap="square">
            <a:spAutoFit/>
          </a:bodyPr>
          <a:lstStyle/>
          <a:p>
            <a:pPr algn="just">
              <a:lnSpc>
                <a:spcPct val="150000"/>
              </a:lnSpc>
              <a:spcAft>
                <a:spcPct val="0"/>
              </a:spcAft>
            </a:pPr>
            <a:r>
              <a:rPr lang="en-US" altLang="zh-CN" sz="2600" kern="100">
                <a:solidFill>
                  <a:srgbClr val="000000"/>
                </a:solidFill>
                <a:latin typeface="Times New Roman" pitchFamily="18" charset="0"/>
                <a:ea typeface="微软雅黑" panose="020b0503020204020204" charset="-122"/>
                <a:cs typeface="Courier New" panose="02070309020205020404" pitchFamily="49" charset="0"/>
              </a:rPr>
              <a:t>(2</a:t>
            </a:r>
            <a:r>
              <a:rPr lang="en-US" altLang="zh-CN" sz="2600" kern="100" smtClean="0">
                <a:solidFill>
                  <a:srgbClr val="000000"/>
                </a:solidFill>
                <a:latin typeface="Times New Roman" pitchFamily="18" charset="0"/>
                <a:ea typeface="微软雅黑" panose="020b0503020204020204" charset="-122"/>
                <a:cs typeface="Courier New" panose="02070309020205020404" pitchFamily="49" charset="0"/>
              </a:rPr>
              <a:t>)</a:t>
            </a:r>
            <a:r>
              <a:rPr lang="zh-CN" altLang="zh-CN" sz="2600" kern="100" smtClean="0">
                <a:solidFill>
                  <a:srgbClr val="000000"/>
                </a:solidFill>
                <a:latin typeface="Times New Roman" pitchFamily="18" charset="0"/>
                <a:ea typeface="微软雅黑" panose="020b0503020204020204" charset="-122"/>
                <a:cs typeface="Times New Roman" panose="02020603050405020304" pitchFamily="18" charset="0"/>
              </a:rPr>
              <a:t>天寒地冻</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、滴水成冰的季节终于过去，春天在大家的盼望中姗姗而来，到处都</a:t>
            </a:r>
            <a:r>
              <a:rPr lang="zh-CN" altLang="zh-CN" sz="2600" kern="100">
                <a:solidFill>
                  <a:srgbClr val="0000FF"/>
                </a:solidFill>
                <a:latin typeface="Times New Roman" pitchFamily="18" charset="0"/>
                <a:ea typeface="微软雅黑" panose="020b0503020204020204" charset="-122"/>
                <a:cs typeface="Times New Roman" panose="02020603050405020304" pitchFamily="18" charset="0"/>
              </a:rPr>
              <a:t>涣然冰释</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，生机勃勃。</a:t>
            </a:r>
            <a:endParaRPr lang="zh-CN" altLang="zh-CN" sz="1050" kern="100">
              <a:latin typeface="宋体" panose="02010600030101010101" pitchFamily="2" charset="-122"/>
              <a:cs typeface="Courier New" panose="02070309020205020404" pitchFamily="49" charset="0"/>
            </a:endParaRPr>
          </a:p>
        </p:txBody>
      </p:sp>
      <p:sp>
        <p:nvSpPr>
          <p:cNvPr id="7" name="矩形 6"/>
          <p:cNvSpPr/>
          <p:nvPr/>
        </p:nvSpPr>
        <p:spPr>
          <a:xfrm>
            <a:off x="406574" y="5092473"/>
            <a:ext cx="11449272" cy="1292662"/>
          </a:xfrm>
          <a:prstGeom prst="rect">
            <a:avLst/>
          </a:prstGeom>
        </p:spPr>
        <p:txBody>
          <a:bodyPr wrap="square">
            <a:spAutoFit/>
          </a:bodyPr>
          <a:lstStyle/>
          <a:p>
            <a:pPr algn="just">
              <a:lnSpc>
                <a:spcPct val="150000"/>
              </a:lnSpc>
              <a:spcAft>
                <a:spcPct val="0"/>
              </a:spcAft>
            </a:pPr>
            <a:r>
              <a:rPr lang="zh-CN" altLang="zh-CN" sz="2600" b="1" kern="100">
                <a:solidFill>
                  <a:srgbClr val="0000FF"/>
                </a:solidFill>
                <a:latin typeface="Times New Roman" pitchFamily="18" charset="0"/>
                <a:ea typeface="微软雅黑" panose="020b0503020204020204" charset="-122"/>
                <a:cs typeface="Times New Roman" panose="02020603050405020304" pitchFamily="18" charset="0"/>
              </a:rPr>
              <a:t>答案</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　</a:t>
            </a:r>
            <a:r>
              <a:rPr lang="zh-CN" altLang="zh-CN" sz="2600" kern="100">
                <a:solidFill>
                  <a:srgbClr val="C00000"/>
                </a:solidFill>
                <a:latin typeface="Times New Roman" pitchFamily="18" charset="0"/>
                <a:ea typeface="微软雅黑" panose="020b0503020204020204" charset="-122"/>
                <a:cs typeface="Times New Roman" panose="02020603050405020304" pitchFamily="18" charset="0"/>
              </a:rPr>
              <a:t>涣然冰释：形容嫌隙、疑虑、误会等完全消除。此处用它来形容冰雪融化的情景，显然是看到</a:t>
            </a:r>
            <a:r>
              <a:rPr lang="en-US" altLang="zh-CN" sz="2600" kern="100">
                <a:solidFill>
                  <a:srgbClr val="C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a:solidFill>
                  <a:srgbClr val="C00000"/>
                </a:solidFill>
                <a:latin typeface="Times New Roman" pitchFamily="18" charset="0"/>
                <a:ea typeface="微软雅黑" panose="020b0503020204020204" charset="-122"/>
                <a:cs typeface="Times New Roman" panose="02020603050405020304" pitchFamily="18" charset="0"/>
              </a:rPr>
              <a:t>冰释</a:t>
            </a:r>
            <a:r>
              <a:rPr lang="en-US" altLang="zh-CN" sz="2600" kern="100">
                <a:solidFill>
                  <a:srgbClr val="C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a:solidFill>
                  <a:srgbClr val="C00000"/>
                </a:solidFill>
                <a:latin typeface="Times New Roman" pitchFamily="18" charset="0"/>
                <a:ea typeface="微软雅黑" panose="020b0503020204020204" charset="-122"/>
                <a:cs typeface="Times New Roman" panose="02020603050405020304" pitchFamily="18" charset="0"/>
              </a:rPr>
              <a:t>而产生的主观臆测，属望文生义。</a:t>
            </a:r>
            <a:endParaRPr lang="zh-CN" altLang="zh-CN" sz="1050" kern="100">
              <a:solidFill>
                <a:srgbClr val="C00000"/>
              </a:solidFill>
              <a:latin typeface="宋体" panose="02010600030101010101" pitchFamily="2" charset="-122"/>
              <a:cs typeface="Courier New" panose="02070309020205020404" pitchFamily="49" charset="0"/>
            </a:endParaRPr>
          </a:p>
        </p:txBody>
      </p:sp>
    </p:spTree>
  </p:cSld>
  <p:clrMapOvr>
    <a:masterClrMapping/>
  </p:clrMapOvr>
  <mc:AlternateContent>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p:bldLst>
  </p:timing>
</p:sld>
</file>

<file path=ppt/slides/slide4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6" name="直接连接符 5"/>
          <p:cNvCxnSpPr/>
          <p:nvPr/>
        </p:nvCxnSpPr>
        <p:spPr>
          <a:xfrm>
            <a:off x="0" y="575896"/>
            <a:ext cx="12190413" cy="0"/>
          </a:xfrm>
          <a:prstGeom prst="line">
            <a:avLst/>
          </a:prstGeom>
        </p:spPr>
        <p:style>
          <a:lnRef idx="1">
            <a:schemeClr val="dk1"/>
          </a:lnRef>
          <a:fillRef idx="0">
            <a:schemeClr val="dk1"/>
          </a:fillRef>
          <a:effectRef idx="0">
            <a:schemeClr val="dk1"/>
          </a:effectRef>
          <a:fontRef idx="minor">
            <a:schemeClr val="tx1"/>
          </a:fontRef>
        </p:style>
      </p:cxnSp>
      <p:sp>
        <p:nvSpPr>
          <p:cNvPr id="4" name="矩形 3"/>
          <p:cNvSpPr/>
          <p:nvPr/>
        </p:nvSpPr>
        <p:spPr>
          <a:xfrm>
            <a:off x="478102" y="314286"/>
            <a:ext cx="1334724" cy="52322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508066" y="314286"/>
            <a:ext cx="1292950" cy="523220"/>
          </a:xfrm>
          <a:prstGeom prst="rect">
            <a:avLst/>
          </a:prstGeom>
        </p:spPr>
        <p:txBody>
          <a:bodyPr wrap="square">
            <a:spAutoFit/>
          </a:bodyPr>
          <a:lstStyle/>
          <a:p>
            <a:pPr algn="ctr" fontAlgn="base">
              <a:spcBef>
                <a:spcPct val="0"/>
              </a:spcBef>
              <a:spcAft>
                <a:spcPct val="0"/>
              </a:spcAft>
            </a:pPr>
            <a:r>
              <a:rPr lang="zh-CN" altLang="en-US" sz="2800" b="1" smtClean="0">
                <a:latin typeface="Times New Roman" pitchFamily="18" charset="0"/>
                <a:ea typeface="微软雅黑" panose="020b0503020204020204" charset="-122"/>
                <a:cs typeface="Times New Roman" panose="02020603050405020304" pitchFamily="18" charset="0"/>
              </a:rPr>
              <a:t>微积累</a:t>
            </a:r>
            <a:endParaRPr lang="en-US" altLang="zh-CN" sz="2800" b="1">
              <a:latin typeface="Times New Roman" pitchFamily="18" charset="0"/>
              <a:ea typeface="微软雅黑" panose="020b0503020204020204" charset="-122"/>
              <a:cs typeface="Times New Roman" panose="02020603050405020304" pitchFamily="18" charset="0"/>
            </a:endParaRPr>
          </a:p>
        </p:txBody>
      </p:sp>
      <p:sp>
        <p:nvSpPr>
          <p:cNvPr id="16" name="矩形 15"/>
          <p:cNvSpPr/>
          <p:nvPr/>
        </p:nvSpPr>
        <p:spPr>
          <a:xfrm>
            <a:off x="371838" y="692453"/>
            <a:ext cx="11412000" cy="6049709"/>
          </a:xfrm>
          <a:prstGeom prst="rect">
            <a:avLst/>
          </a:prstGeom>
        </p:spPr>
        <p:txBody>
          <a:bodyPr wrap="square" lIns="121898" tIns="60948" rIns="121898" bIns="60948">
            <a:spAutoFit/>
          </a:bodyPr>
          <a:lstStyle/>
          <a:p>
            <a:pPr algn="just">
              <a:lnSpc>
                <a:spcPct val="150000"/>
              </a:lnSpc>
              <a:spcAft>
                <a:spcPct val="0"/>
              </a:spcAft>
            </a:pPr>
            <a:r>
              <a:rPr lang="zh-CN" altLang="zh-CN" sz="2600" kern="100">
                <a:solidFill>
                  <a:srgbClr val="000000"/>
                </a:solidFill>
                <a:latin typeface="Times New Roman" pitchFamily="18" charset="0"/>
                <a:ea typeface="楷体_GB2312" panose="02010609030101010101" pitchFamily="49" charset="-122"/>
                <a:cs typeface="Times New Roman" panose="02020603050405020304" pitchFamily="18" charset="0"/>
              </a:rPr>
              <a:t>望文生义是对成语关键字词理解不准确造成的。请识记下列成语中关键字词的意思：</a:t>
            </a:r>
            <a:endParaRPr lang="zh-CN" altLang="zh-CN" sz="2600" kern="100">
              <a:latin typeface="宋体" panose="02010600030101010101" pitchFamily="2" charset="-122"/>
              <a:cs typeface="Courier New" panose="02070309020205020404" pitchFamily="49" charset="0"/>
            </a:endParaRPr>
          </a:p>
          <a:p>
            <a:pPr algn="just">
              <a:lnSpc>
                <a:spcPct val="150000"/>
              </a:lnSpc>
              <a:spcAft>
                <a:spcPct val="0"/>
              </a:spcAft>
            </a:pP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春意</a:t>
            </a:r>
            <a:r>
              <a:rPr lang="zh-CN" altLang="zh-CN" sz="2600" kern="100">
                <a:solidFill>
                  <a:srgbClr val="0000FF"/>
                </a:solidFill>
                <a:latin typeface="Times New Roman" pitchFamily="18" charset="0"/>
                <a:ea typeface="微软雅黑" panose="020b0503020204020204" charset="-122"/>
                <a:cs typeface="Times New Roman" panose="02020603050405020304" pitchFamily="18" charset="0"/>
              </a:rPr>
              <a:t>阑珊</a:t>
            </a:r>
            <a:r>
              <a:rPr lang="en-US" altLang="zh-CN" sz="2600" kern="100">
                <a:solidFill>
                  <a:srgbClr val="000000"/>
                </a:solidFill>
                <a:latin typeface="Times New Roman" pitchFamily="18" charset="0"/>
                <a:ea typeface="微软雅黑" panose="020b0503020204020204" charset="-122"/>
                <a:cs typeface="Courier New" panose="02070309020205020404" pitchFamily="49" charset="0"/>
              </a:rPr>
              <a:t>(</a:t>
            </a:r>
            <a:r>
              <a:rPr lang="zh-CN" altLang="zh-CN" sz="2600" kern="100">
                <a:solidFill>
                  <a:srgbClr val="000000"/>
                </a:solidFill>
                <a:latin typeface="Times New Roman" pitchFamily="18" charset="0"/>
                <a:ea typeface="楷体_GB2312" panose="02010609030101010101" pitchFamily="49" charset="-122"/>
                <a:cs typeface="Times New Roman" panose="02020603050405020304" pitchFamily="18" charset="0"/>
              </a:rPr>
              <a:t>将尽，衰落</a:t>
            </a:r>
            <a:r>
              <a:rPr lang="en-US" altLang="zh-CN" sz="2600" kern="100">
                <a:solidFill>
                  <a:srgbClr val="000000"/>
                </a:solidFill>
                <a:latin typeface="Times New Roman" pitchFamily="18" charset="0"/>
                <a:ea typeface="微软雅黑" panose="020b0503020204020204" charset="-122"/>
                <a:cs typeface="Courier New" panose="02070309020205020404" pitchFamily="49" charset="0"/>
              </a:rPr>
              <a:t>)</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　　　　</a:t>
            </a:r>
            <a:r>
              <a:rPr lang="en-US" altLang="zh-CN" sz="2600" kern="100">
                <a:solidFill>
                  <a:srgbClr val="000000"/>
                </a:solidFill>
                <a:latin typeface="Times New Roman" pitchFamily="18" charset="0"/>
                <a:ea typeface="微软雅黑" panose="020b0503020204020204" charset="-122"/>
                <a:cs typeface="Courier New" panose="02070309020205020404" pitchFamily="49" charset="0"/>
              </a:rPr>
              <a:t>	</a:t>
            </a:r>
            <a:r>
              <a:rPr lang="zh-CN" altLang="zh-CN" sz="2600" kern="100" smtClean="0">
                <a:solidFill>
                  <a:srgbClr val="000000"/>
                </a:solidFill>
                <a:latin typeface="Times New Roman" pitchFamily="18" charset="0"/>
                <a:ea typeface="微软雅黑" panose="020b0503020204020204" charset="-122"/>
                <a:cs typeface="Times New Roman" panose="02020603050405020304" pitchFamily="18" charset="0"/>
              </a:rPr>
              <a:t>不</a:t>
            </a:r>
            <a:r>
              <a:rPr lang="zh-CN" altLang="zh-CN" sz="2600" kern="100" smtClean="0">
                <a:solidFill>
                  <a:srgbClr val="0000FF"/>
                </a:solidFill>
                <a:latin typeface="Times New Roman" pitchFamily="18" charset="0"/>
                <a:ea typeface="微软雅黑" panose="020b0503020204020204" charset="-122"/>
                <a:cs typeface="Times New Roman" panose="02020603050405020304" pitchFamily="18" charset="0"/>
              </a:rPr>
              <a:t>刊</a:t>
            </a:r>
            <a:r>
              <a:rPr lang="zh-CN" altLang="zh-CN" sz="2600" kern="100" smtClean="0">
                <a:solidFill>
                  <a:srgbClr val="000000"/>
                </a:solidFill>
                <a:latin typeface="Times New Roman" pitchFamily="18" charset="0"/>
                <a:ea typeface="微软雅黑" panose="020b0503020204020204" charset="-122"/>
                <a:cs typeface="Times New Roman" panose="02020603050405020304" pitchFamily="18" charset="0"/>
              </a:rPr>
              <a:t>之论</a:t>
            </a:r>
            <a:r>
              <a:rPr lang="en-US" altLang="zh-CN" sz="2600" kern="100">
                <a:solidFill>
                  <a:srgbClr val="000000"/>
                </a:solidFill>
                <a:latin typeface="Times New Roman" pitchFamily="18" charset="0"/>
                <a:ea typeface="微软雅黑" panose="020b0503020204020204" charset="-122"/>
                <a:cs typeface="Courier New" panose="02070309020205020404" pitchFamily="49" charset="0"/>
              </a:rPr>
              <a:t>(</a:t>
            </a:r>
            <a:r>
              <a:rPr lang="zh-CN" altLang="zh-CN" sz="2600" kern="100">
                <a:solidFill>
                  <a:srgbClr val="000000"/>
                </a:solidFill>
                <a:latin typeface="Times New Roman" pitchFamily="18" charset="0"/>
                <a:ea typeface="楷体_GB2312" panose="02010609030101010101" pitchFamily="49" charset="-122"/>
                <a:cs typeface="Times New Roman" panose="02020603050405020304" pitchFamily="18" charset="0"/>
              </a:rPr>
              <a:t>更改</a:t>
            </a:r>
            <a:r>
              <a:rPr lang="en-US" altLang="zh-CN" sz="2600" kern="100">
                <a:solidFill>
                  <a:srgbClr val="000000"/>
                </a:solidFill>
                <a:latin typeface="Times New Roman" pitchFamily="18" charset="0"/>
                <a:ea typeface="微软雅黑" panose="020b0503020204020204" charset="-122"/>
                <a:cs typeface="Courier New" panose="02070309020205020404" pitchFamily="49" charset="0"/>
              </a:rPr>
              <a:t>)</a:t>
            </a:r>
            <a:endParaRPr lang="zh-CN" altLang="zh-CN" sz="2600" kern="100">
              <a:latin typeface="宋体" panose="02010600030101010101" pitchFamily="2" charset="-122"/>
              <a:cs typeface="Courier New" panose="02070309020205020404" pitchFamily="49" charset="0"/>
            </a:endParaRPr>
          </a:p>
          <a:p>
            <a:pPr algn="just">
              <a:lnSpc>
                <a:spcPct val="150000"/>
              </a:lnSpc>
              <a:spcAft>
                <a:spcPct val="0"/>
              </a:spcAft>
            </a:pP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久</a:t>
            </a:r>
            <a:r>
              <a:rPr lang="zh-CN" altLang="zh-CN" sz="2600" kern="100">
                <a:solidFill>
                  <a:srgbClr val="0000FF"/>
                </a:solidFill>
                <a:latin typeface="Times New Roman" pitchFamily="18" charset="0"/>
                <a:ea typeface="微软雅黑" panose="020b0503020204020204" charset="-122"/>
                <a:cs typeface="Times New Roman" panose="02020603050405020304" pitchFamily="18" charset="0"/>
              </a:rPr>
              <a:t>假</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不归</a:t>
            </a:r>
            <a:r>
              <a:rPr lang="en-US" altLang="zh-CN" sz="2600" kern="100">
                <a:solidFill>
                  <a:srgbClr val="000000"/>
                </a:solidFill>
                <a:latin typeface="Times New Roman" pitchFamily="18" charset="0"/>
                <a:ea typeface="微软雅黑" panose="020b0503020204020204" charset="-122"/>
                <a:cs typeface="Courier New" panose="02070309020205020404" pitchFamily="49" charset="0"/>
              </a:rPr>
              <a:t>(</a:t>
            </a:r>
            <a:r>
              <a:rPr lang="zh-CN" altLang="zh-CN" sz="2600" kern="100">
                <a:solidFill>
                  <a:srgbClr val="000000"/>
                </a:solidFill>
                <a:latin typeface="Times New Roman" pitchFamily="18" charset="0"/>
                <a:ea typeface="楷体_GB2312" panose="02010609030101010101" pitchFamily="49" charset="-122"/>
                <a:cs typeface="Times New Roman" panose="02020603050405020304" pitchFamily="18" charset="0"/>
              </a:rPr>
              <a:t>借</a:t>
            </a:r>
            <a:r>
              <a:rPr lang="en-US" altLang="zh-CN" sz="2600" kern="100">
                <a:solidFill>
                  <a:srgbClr val="000000"/>
                </a:solidFill>
                <a:latin typeface="Times New Roman" pitchFamily="18" charset="0"/>
                <a:ea typeface="微软雅黑" panose="020b0503020204020204" charset="-122"/>
                <a:cs typeface="Courier New" panose="02070309020205020404" pitchFamily="49" charset="0"/>
              </a:rPr>
              <a:t>)  	</a:t>
            </a:r>
            <a:r>
              <a:rPr lang="en-US" altLang="zh-CN" sz="2600" kern="100" smtClean="0">
                <a:solidFill>
                  <a:srgbClr val="000000"/>
                </a:solidFill>
                <a:latin typeface="Times New Roman" pitchFamily="18" charset="0"/>
                <a:ea typeface="微软雅黑" panose="020b0503020204020204" charset="-122"/>
                <a:cs typeface="Courier New" panose="02070309020205020404" pitchFamily="49" charset="0"/>
              </a:rPr>
              <a:t>		</a:t>
            </a:r>
            <a:r>
              <a:rPr lang="zh-CN" altLang="zh-CN" sz="2600" kern="100" smtClean="0">
                <a:solidFill>
                  <a:srgbClr val="0000FF"/>
                </a:solidFill>
                <a:latin typeface="Times New Roman" pitchFamily="18" charset="0"/>
                <a:ea typeface="微软雅黑" panose="020b0503020204020204" charset="-122"/>
                <a:cs typeface="Times New Roman" panose="02020603050405020304" pitchFamily="18" charset="0"/>
              </a:rPr>
              <a:t>危</a:t>
            </a:r>
            <a:r>
              <a:rPr lang="zh-CN" altLang="zh-CN" sz="2600" kern="100" smtClean="0">
                <a:solidFill>
                  <a:srgbClr val="000000"/>
                </a:solidFill>
                <a:latin typeface="Times New Roman" pitchFamily="18" charset="0"/>
                <a:ea typeface="微软雅黑" panose="020b0503020204020204" charset="-122"/>
                <a:cs typeface="Times New Roman" panose="02020603050405020304" pitchFamily="18" charset="0"/>
              </a:rPr>
              <a:t>言</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正色</a:t>
            </a:r>
            <a:r>
              <a:rPr lang="en-US" altLang="zh-CN" sz="2600" kern="100">
                <a:solidFill>
                  <a:srgbClr val="000000"/>
                </a:solidFill>
                <a:latin typeface="Times New Roman" pitchFamily="18" charset="0"/>
                <a:ea typeface="微软雅黑" panose="020b0503020204020204" charset="-122"/>
                <a:cs typeface="Courier New" panose="02070309020205020404" pitchFamily="49" charset="0"/>
              </a:rPr>
              <a:t>(</a:t>
            </a:r>
            <a:r>
              <a:rPr lang="zh-CN" altLang="zh-CN" sz="2600" kern="100">
                <a:solidFill>
                  <a:srgbClr val="000000"/>
                </a:solidFill>
                <a:latin typeface="Times New Roman" pitchFamily="18" charset="0"/>
                <a:ea typeface="楷体_GB2312" panose="02010609030101010101" pitchFamily="49" charset="-122"/>
                <a:cs typeface="Times New Roman" panose="02020603050405020304" pitchFamily="18" charset="0"/>
              </a:rPr>
              <a:t>正直</a:t>
            </a:r>
            <a:r>
              <a:rPr lang="en-US" altLang="zh-CN" sz="2600" kern="100">
                <a:solidFill>
                  <a:srgbClr val="000000"/>
                </a:solidFill>
                <a:latin typeface="Times New Roman" pitchFamily="18" charset="0"/>
                <a:ea typeface="微软雅黑" panose="020b0503020204020204" charset="-122"/>
                <a:cs typeface="Courier New" panose="02070309020205020404" pitchFamily="49" charset="0"/>
              </a:rPr>
              <a:t>)</a:t>
            </a:r>
            <a:endParaRPr lang="zh-CN" altLang="zh-CN" sz="2600" kern="100">
              <a:latin typeface="宋体" panose="02010600030101010101" pitchFamily="2" charset="-122"/>
              <a:cs typeface="Courier New" panose="02070309020205020404" pitchFamily="49" charset="0"/>
            </a:endParaRPr>
          </a:p>
          <a:p>
            <a:pPr algn="just">
              <a:lnSpc>
                <a:spcPct val="150000"/>
              </a:lnSpc>
              <a:spcAft>
                <a:spcPct val="0"/>
              </a:spcAft>
            </a:pP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七月流</a:t>
            </a:r>
            <a:r>
              <a:rPr lang="zh-CN" altLang="zh-CN" sz="2600" kern="100">
                <a:solidFill>
                  <a:srgbClr val="0000FF"/>
                </a:solidFill>
                <a:latin typeface="Times New Roman" pitchFamily="18" charset="0"/>
                <a:ea typeface="微软雅黑" panose="020b0503020204020204" charset="-122"/>
                <a:cs typeface="Times New Roman" panose="02020603050405020304" pitchFamily="18" charset="0"/>
              </a:rPr>
              <a:t>火</a:t>
            </a:r>
            <a:r>
              <a:rPr lang="en-US" altLang="zh-CN" sz="2600" kern="100">
                <a:solidFill>
                  <a:srgbClr val="000000"/>
                </a:solidFill>
                <a:latin typeface="Times New Roman" pitchFamily="18" charset="0"/>
                <a:ea typeface="微软雅黑" panose="020b0503020204020204" charset="-122"/>
                <a:cs typeface="Courier New" panose="02070309020205020404" pitchFamily="49" charset="0"/>
              </a:rPr>
              <a:t>(</a:t>
            </a:r>
            <a:r>
              <a:rPr lang="zh-CN" altLang="zh-CN" sz="2600" kern="100">
                <a:solidFill>
                  <a:srgbClr val="000000"/>
                </a:solidFill>
                <a:latin typeface="Times New Roman" pitchFamily="18" charset="0"/>
                <a:ea typeface="楷体_GB2312" panose="02010609030101010101" pitchFamily="49" charset="-122"/>
                <a:cs typeface="Times New Roman" panose="02020603050405020304" pitchFamily="18" charset="0"/>
              </a:rPr>
              <a:t>火星</a:t>
            </a:r>
            <a:r>
              <a:rPr lang="en-US" altLang="zh-CN" sz="2600" kern="100">
                <a:solidFill>
                  <a:srgbClr val="000000"/>
                </a:solidFill>
                <a:latin typeface="Times New Roman" pitchFamily="18" charset="0"/>
                <a:ea typeface="微软雅黑" panose="020b0503020204020204" charset="-122"/>
                <a:cs typeface="Courier New" panose="02070309020205020404" pitchFamily="49" charset="0"/>
              </a:rPr>
              <a:t>)  	</a:t>
            </a:r>
            <a:r>
              <a:rPr lang="en-US" altLang="zh-CN" sz="2600" kern="100" smtClean="0">
                <a:solidFill>
                  <a:srgbClr val="000000"/>
                </a:solidFill>
                <a:latin typeface="Times New Roman" pitchFamily="18" charset="0"/>
                <a:ea typeface="微软雅黑" panose="020b0503020204020204" charset="-122"/>
                <a:cs typeface="Courier New" panose="02070309020205020404" pitchFamily="49" charset="0"/>
              </a:rPr>
              <a:t>		</a:t>
            </a:r>
            <a:r>
              <a:rPr lang="zh-CN" altLang="zh-CN" sz="2600" kern="100" smtClean="0">
                <a:solidFill>
                  <a:srgbClr val="000000"/>
                </a:solidFill>
                <a:latin typeface="Times New Roman" pitchFamily="18" charset="0"/>
                <a:ea typeface="微软雅黑" panose="020b0503020204020204" charset="-122"/>
                <a:cs typeface="Times New Roman" panose="02020603050405020304" pitchFamily="18" charset="0"/>
              </a:rPr>
              <a:t>屡试不</a:t>
            </a:r>
            <a:r>
              <a:rPr lang="zh-CN" altLang="zh-CN" sz="2600" kern="100" smtClean="0">
                <a:solidFill>
                  <a:srgbClr val="0000FF"/>
                </a:solidFill>
                <a:latin typeface="Times New Roman" pitchFamily="18" charset="0"/>
                <a:ea typeface="微软雅黑" panose="020b0503020204020204" charset="-122"/>
                <a:cs typeface="Times New Roman" panose="02020603050405020304" pitchFamily="18" charset="0"/>
              </a:rPr>
              <a:t>爽</a:t>
            </a:r>
            <a:r>
              <a:rPr lang="en-US" altLang="zh-CN" sz="2600" kern="100">
                <a:solidFill>
                  <a:srgbClr val="000000"/>
                </a:solidFill>
                <a:latin typeface="Times New Roman" pitchFamily="18" charset="0"/>
                <a:ea typeface="微软雅黑" panose="020b0503020204020204" charset="-122"/>
                <a:cs typeface="Courier New" panose="02070309020205020404" pitchFamily="49" charset="0"/>
              </a:rPr>
              <a:t>(</a:t>
            </a:r>
            <a:r>
              <a:rPr lang="zh-CN" altLang="zh-CN" sz="2600" kern="100">
                <a:solidFill>
                  <a:srgbClr val="000000"/>
                </a:solidFill>
                <a:latin typeface="Times New Roman" pitchFamily="18" charset="0"/>
                <a:ea typeface="楷体_GB2312" panose="02010609030101010101" pitchFamily="49" charset="-122"/>
                <a:cs typeface="Times New Roman" panose="02020603050405020304" pitchFamily="18" charset="0"/>
              </a:rPr>
              <a:t>差错</a:t>
            </a:r>
            <a:r>
              <a:rPr lang="en-US" altLang="zh-CN" sz="2600" kern="100">
                <a:solidFill>
                  <a:srgbClr val="000000"/>
                </a:solidFill>
                <a:latin typeface="Times New Roman" pitchFamily="18" charset="0"/>
                <a:ea typeface="微软雅黑" panose="020b0503020204020204" charset="-122"/>
                <a:cs typeface="Courier New" panose="02070309020205020404" pitchFamily="49" charset="0"/>
              </a:rPr>
              <a:t>)</a:t>
            </a:r>
            <a:endParaRPr lang="zh-CN" altLang="zh-CN" sz="2600" kern="100">
              <a:latin typeface="宋体" panose="02010600030101010101" pitchFamily="2" charset="-122"/>
              <a:cs typeface="Courier New" panose="02070309020205020404" pitchFamily="49" charset="0"/>
            </a:endParaRPr>
          </a:p>
          <a:p>
            <a:pPr algn="just">
              <a:lnSpc>
                <a:spcPct val="150000"/>
              </a:lnSpc>
              <a:spcAft>
                <a:spcPct val="0"/>
              </a:spcAft>
            </a:pP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一文不</a:t>
            </a:r>
            <a:r>
              <a:rPr lang="zh-CN" altLang="zh-CN" sz="2600" kern="100">
                <a:solidFill>
                  <a:srgbClr val="0000FF"/>
                </a:solidFill>
                <a:latin typeface="Times New Roman" pitchFamily="18" charset="0"/>
                <a:ea typeface="微软雅黑" panose="020b0503020204020204" charset="-122"/>
                <a:cs typeface="Times New Roman" panose="02020603050405020304" pitchFamily="18" charset="0"/>
              </a:rPr>
              <a:t>名</a:t>
            </a:r>
            <a:r>
              <a:rPr lang="en-US" altLang="zh-CN" sz="2600" kern="100">
                <a:solidFill>
                  <a:srgbClr val="000000"/>
                </a:solidFill>
                <a:latin typeface="Times New Roman" pitchFamily="18" charset="0"/>
                <a:ea typeface="微软雅黑" panose="020b0503020204020204" charset="-122"/>
                <a:cs typeface="Courier New" panose="02070309020205020404" pitchFamily="49" charset="0"/>
              </a:rPr>
              <a:t>(</a:t>
            </a:r>
            <a:r>
              <a:rPr lang="zh-CN" altLang="zh-CN" sz="2600" kern="100">
                <a:solidFill>
                  <a:srgbClr val="000000"/>
                </a:solidFill>
                <a:latin typeface="Times New Roman" pitchFamily="18" charset="0"/>
                <a:ea typeface="楷体_GB2312" panose="02010609030101010101" pitchFamily="49" charset="-122"/>
                <a:cs typeface="Times New Roman" panose="02020603050405020304" pitchFamily="18" charset="0"/>
              </a:rPr>
              <a:t>占有</a:t>
            </a:r>
            <a:r>
              <a:rPr lang="en-US" altLang="zh-CN" sz="2600" kern="100">
                <a:solidFill>
                  <a:srgbClr val="000000"/>
                </a:solidFill>
                <a:latin typeface="Times New Roman" pitchFamily="18" charset="0"/>
                <a:ea typeface="微软雅黑" panose="020b0503020204020204" charset="-122"/>
                <a:cs typeface="Courier New" panose="02070309020205020404" pitchFamily="49" charset="0"/>
              </a:rPr>
              <a:t>)  	</a:t>
            </a:r>
            <a:r>
              <a:rPr lang="en-US" altLang="zh-CN" sz="2600" kern="100" smtClean="0">
                <a:solidFill>
                  <a:srgbClr val="000000"/>
                </a:solidFill>
                <a:latin typeface="Times New Roman" pitchFamily="18" charset="0"/>
                <a:ea typeface="微软雅黑" panose="020b0503020204020204" charset="-122"/>
                <a:cs typeface="Courier New" panose="02070309020205020404" pitchFamily="49" charset="0"/>
              </a:rPr>
              <a:t>		</a:t>
            </a:r>
            <a:r>
              <a:rPr lang="zh-CN" altLang="zh-CN" sz="2600" kern="100" smtClean="0">
                <a:solidFill>
                  <a:srgbClr val="000000"/>
                </a:solidFill>
                <a:latin typeface="Times New Roman" pitchFamily="18" charset="0"/>
                <a:ea typeface="微软雅黑" panose="020b0503020204020204" charset="-122"/>
                <a:cs typeface="Times New Roman" panose="02020603050405020304" pitchFamily="18" charset="0"/>
              </a:rPr>
              <a:t>哀而不</a:t>
            </a:r>
            <a:r>
              <a:rPr lang="zh-CN" altLang="zh-CN" sz="2600" kern="100" smtClean="0">
                <a:solidFill>
                  <a:srgbClr val="0000FF"/>
                </a:solidFill>
                <a:latin typeface="Times New Roman" pitchFamily="18" charset="0"/>
                <a:ea typeface="微软雅黑" panose="020b0503020204020204" charset="-122"/>
                <a:cs typeface="Times New Roman" panose="02020603050405020304" pitchFamily="18" charset="0"/>
              </a:rPr>
              <a:t>伤</a:t>
            </a:r>
            <a:r>
              <a:rPr lang="en-US" altLang="zh-CN" sz="2600" kern="100">
                <a:solidFill>
                  <a:srgbClr val="000000"/>
                </a:solidFill>
                <a:latin typeface="Times New Roman" pitchFamily="18" charset="0"/>
                <a:ea typeface="微软雅黑" panose="020b0503020204020204" charset="-122"/>
                <a:cs typeface="Courier New" panose="02070309020205020404" pitchFamily="49" charset="0"/>
              </a:rPr>
              <a:t>(</a:t>
            </a:r>
            <a:r>
              <a:rPr lang="zh-CN" altLang="zh-CN" sz="2600" kern="100">
                <a:solidFill>
                  <a:srgbClr val="000000"/>
                </a:solidFill>
                <a:latin typeface="Times New Roman" pitchFamily="18" charset="0"/>
                <a:ea typeface="楷体_GB2312" panose="02010609030101010101" pitchFamily="49" charset="-122"/>
                <a:cs typeface="Times New Roman" panose="02020603050405020304" pitchFamily="18" charset="0"/>
              </a:rPr>
              <a:t>悲伤</a:t>
            </a:r>
            <a:r>
              <a:rPr lang="en-US" altLang="zh-CN" sz="2600" kern="100">
                <a:solidFill>
                  <a:srgbClr val="000000"/>
                </a:solidFill>
                <a:latin typeface="Times New Roman" pitchFamily="18" charset="0"/>
                <a:ea typeface="微软雅黑" panose="020b0503020204020204" charset="-122"/>
                <a:cs typeface="Courier New" panose="02070309020205020404" pitchFamily="49" charset="0"/>
              </a:rPr>
              <a:t>)</a:t>
            </a:r>
            <a:endParaRPr lang="zh-CN" altLang="zh-CN" sz="2600" kern="100">
              <a:latin typeface="宋体" panose="02010600030101010101" pitchFamily="2" charset="-122"/>
              <a:cs typeface="Courier New" panose="02070309020205020404" pitchFamily="49" charset="0"/>
            </a:endParaRPr>
          </a:p>
          <a:p>
            <a:pPr algn="just">
              <a:lnSpc>
                <a:spcPct val="150000"/>
              </a:lnSpc>
              <a:spcAft>
                <a:spcPct val="0"/>
              </a:spcAft>
            </a:pP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不</a:t>
            </a:r>
            <a:r>
              <a:rPr lang="zh-CN" altLang="zh-CN" sz="2600" kern="100">
                <a:solidFill>
                  <a:srgbClr val="0000FF"/>
                </a:solidFill>
                <a:latin typeface="Times New Roman" pitchFamily="18" charset="0"/>
                <a:ea typeface="微软雅黑" panose="020b0503020204020204" charset="-122"/>
                <a:cs typeface="Times New Roman" panose="02020603050405020304" pitchFamily="18" charset="0"/>
              </a:rPr>
              <a:t>孚</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众望</a:t>
            </a:r>
            <a:r>
              <a:rPr lang="en-US" altLang="zh-CN" sz="2600" kern="100">
                <a:solidFill>
                  <a:srgbClr val="000000"/>
                </a:solidFill>
                <a:latin typeface="Times New Roman" pitchFamily="18" charset="0"/>
                <a:ea typeface="微软雅黑" panose="020b0503020204020204" charset="-122"/>
                <a:cs typeface="Courier New" panose="02070309020205020404" pitchFamily="49" charset="0"/>
              </a:rPr>
              <a:t>(</a:t>
            </a:r>
            <a:r>
              <a:rPr lang="zh-CN" altLang="zh-CN" sz="2600" kern="100">
                <a:solidFill>
                  <a:srgbClr val="000000"/>
                </a:solidFill>
                <a:latin typeface="Times New Roman" pitchFamily="18" charset="0"/>
                <a:ea typeface="楷体_GB2312" panose="02010609030101010101" pitchFamily="49" charset="-122"/>
                <a:cs typeface="Times New Roman" panose="02020603050405020304" pitchFamily="18" charset="0"/>
              </a:rPr>
              <a:t>使人信服</a:t>
            </a:r>
            <a:r>
              <a:rPr lang="en-US" altLang="zh-CN" sz="2600" kern="100">
                <a:solidFill>
                  <a:srgbClr val="000000"/>
                </a:solidFill>
                <a:latin typeface="Times New Roman" pitchFamily="18" charset="0"/>
                <a:ea typeface="微软雅黑" panose="020b0503020204020204" charset="-122"/>
                <a:cs typeface="Courier New" panose="02070309020205020404" pitchFamily="49" charset="0"/>
              </a:rPr>
              <a:t>)  	</a:t>
            </a:r>
            <a:r>
              <a:rPr lang="en-US" altLang="zh-CN" sz="2600" kern="100" smtClean="0">
                <a:solidFill>
                  <a:srgbClr val="000000"/>
                </a:solidFill>
                <a:latin typeface="Times New Roman" pitchFamily="18" charset="0"/>
                <a:ea typeface="微软雅黑" panose="020b0503020204020204" charset="-122"/>
                <a:cs typeface="Courier New" panose="02070309020205020404" pitchFamily="49" charset="0"/>
              </a:rPr>
              <a:t>	</a:t>
            </a:r>
            <a:r>
              <a:rPr lang="zh-CN" altLang="zh-CN" sz="2600" kern="100" smtClean="0">
                <a:solidFill>
                  <a:srgbClr val="000000"/>
                </a:solidFill>
                <a:latin typeface="Times New Roman" pitchFamily="18" charset="0"/>
                <a:ea typeface="微软雅黑" panose="020b0503020204020204" charset="-122"/>
                <a:cs typeface="Times New Roman" panose="02020603050405020304" pitchFamily="18" charset="0"/>
              </a:rPr>
              <a:t>犯</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而不</a:t>
            </a:r>
            <a:r>
              <a:rPr lang="zh-CN" altLang="zh-CN" sz="2600" kern="100">
                <a:solidFill>
                  <a:srgbClr val="0000FF"/>
                </a:solidFill>
                <a:latin typeface="Times New Roman" pitchFamily="18" charset="0"/>
                <a:ea typeface="微软雅黑" panose="020b0503020204020204" charset="-122"/>
                <a:cs typeface="Times New Roman" panose="02020603050405020304" pitchFamily="18" charset="0"/>
              </a:rPr>
              <a:t>校</a:t>
            </a:r>
            <a:r>
              <a:rPr lang="en-US" altLang="zh-CN" sz="2600" kern="100">
                <a:solidFill>
                  <a:srgbClr val="000000"/>
                </a:solidFill>
                <a:latin typeface="Times New Roman" pitchFamily="18" charset="0"/>
                <a:ea typeface="微软雅黑" panose="020b0503020204020204" charset="-122"/>
                <a:cs typeface="Courier New" panose="02070309020205020404" pitchFamily="49" charset="0"/>
              </a:rPr>
              <a:t>(</a:t>
            </a:r>
            <a:r>
              <a:rPr lang="zh-CN" altLang="zh-CN" sz="2600" kern="100">
                <a:solidFill>
                  <a:srgbClr val="000000"/>
                </a:solidFill>
                <a:latin typeface="Times New Roman" pitchFamily="18" charset="0"/>
                <a:ea typeface="楷体_GB2312" panose="02010609030101010101" pitchFamily="49" charset="-122"/>
                <a:cs typeface="Times New Roman" panose="02020603050405020304" pitchFamily="18" charset="0"/>
              </a:rPr>
              <a:t>计较</a:t>
            </a:r>
            <a:r>
              <a:rPr lang="en-US" altLang="zh-CN" sz="2600" kern="100">
                <a:solidFill>
                  <a:srgbClr val="000000"/>
                </a:solidFill>
                <a:latin typeface="Times New Roman" pitchFamily="18" charset="0"/>
                <a:ea typeface="微软雅黑" panose="020b0503020204020204" charset="-122"/>
                <a:cs typeface="Courier New" panose="02070309020205020404" pitchFamily="49" charset="0"/>
              </a:rPr>
              <a:t>)</a:t>
            </a:r>
            <a:endParaRPr lang="zh-CN" altLang="zh-CN" sz="2600" kern="100">
              <a:latin typeface="宋体" panose="02010600030101010101" pitchFamily="2" charset="-122"/>
              <a:cs typeface="Courier New" panose="02070309020205020404" pitchFamily="49" charset="0"/>
            </a:endParaRPr>
          </a:p>
          <a:p>
            <a:pPr algn="just">
              <a:lnSpc>
                <a:spcPct val="150000"/>
              </a:lnSpc>
              <a:spcAft>
                <a:spcPct val="0"/>
              </a:spcAft>
            </a:pP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一</a:t>
            </a:r>
            <a:r>
              <a:rPr lang="zh-CN" altLang="zh-CN" sz="2600" kern="100">
                <a:solidFill>
                  <a:srgbClr val="0000FF"/>
                </a:solidFill>
                <a:latin typeface="Times New Roman" pitchFamily="18" charset="0"/>
                <a:ea typeface="微软雅黑" panose="020b0503020204020204" charset="-122"/>
                <a:cs typeface="Times New Roman" panose="02020603050405020304" pitchFamily="18" charset="0"/>
              </a:rPr>
              <a:t>傅</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众咻</a:t>
            </a:r>
            <a:r>
              <a:rPr lang="en-US" altLang="zh-CN" sz="2600" kern="100">
                <a:solidFill>
                  <a:srgbClr val="000000"/>
                </a:solidFill>
                <a:latin typeface="Times New Roman" pitchFamily="18" charset="0"/>
                <a:ea typeface="微软雅黑" panose="020b0503020204020204" charset="-122"/>
                <a:cs typeface="Courier New" panose="02070309020205020404" pitchFamily="49" charset="0"/>
              </a:rPr>
              <a:t>(</a:t>
            </a:r>
            <a:r>
              <a:rPr lang="zh-CN" altLang="zh-CN" sz="2600" kern="100">
                <a:solidFill>
                  <a:srgbClr val="000000"/>
                </a:solidFill>
                <a:latin typeface="Times New Roman" pitchFamily="18" charset="0"/>
                <a:ea typeface="楷体_GB2312" panose="02010609030101010101" pitchFamily="49" charset="-122"/>
                <a:cs typeface="Times New Roman" panose="02020603050405020304" pitchFamily="18" charset="0"/>
              </a:rPr>
              <a:t>教导</a:t>
            </a:r>
            <a:r>
              <a:rPr lang="en-US" altLang="zh-CN" sz="2600" kern="100">
                <a:solidFill>
                  <a:srgbClr val="000000"/>
                </a:solidFill>
                <a:latin typeface="Times New Roman" pitchFamily="18" charset="0"/>
                <a:ea typeface="微软雅黑" panose="020b0503020204020204" charset="-122"/>
                <a:cs typeface="Courier New" panose="02070309020205020404" pitchFamily="49" charset="0"/>
              </a:rPr>
              <a:t>)  	</a:t>
            </a:r>
            <a:r>
              <a:rPr lang="en-US" altLang="zh-CN" sz="2600" kern="100" smtClean="0">
                <a:solidFill>
                  <a:srgbClr val="000000"/>
                </a:solidFill>
                <a:latin typeface="Times New Roman" pitchFamily="18" charset="0"/>
                <a:ea typeface="微软雅黑" panose="020b0503020204020204" charset="-122"/>
                <a:cs typeface="Courier New" panose="02070309020205020404" pitchFamily="49" charset="0"/>
              </a:rPr>
              <a:t>		</a:t>
            </a:r>
            <a:r>
              <a:rPr lang="zh-CN" altLang="zh-CN" sz="2600" kern="100" smtClean="0">
                <a:solidFill>
                  <a:srgbClr val="0000FF"/>
                </a:solidFill>
                <a:latin typeface="Times New Roman" pitchFamily="18" charset="0"/>
                <a:ea typeface="微软雅黑" panose="020b0503020204020204" charset="-122"/>
                <a:cs typeface="Times New Roman" panose="02020603050405020304" pitchFamily="18" charset="0"/>
              </a:rPr>
              <a:t>差</a:t>
            </a:r>
            <a:r>
              <a:rPr lang="zh-CN" altLang="zh-CN" sz="2600" kern="100" smtClean="0">
                <a:solidFill>
                  <a:srgbClr val="000000"/>
                </a:solidFill>
                <a:latin typeface="Times New Roman" pitchFamily="18" charset="0"/>
                <a:ea typeface="微软雅黑" panose="020b0503020204020204" charset="-122"/>
                <a:cs typeface="Times New Roman" panose="02020603050405020304" pitchFamily="18" charset="0"/>
              </a:rPr>
              <a:t>强人意</a:t>
            </a:r>
            <a:r>
              <a:rPr lang="en-US" altLang="zh-CN" sz="2600" kern="100">
                <a:solidFill>
                  <a:srgbClr val="000000"/>
                </a:solidFill>
                <a:latin typeface="Times New Roman" pitchFamily="18" charset="0"/>
                <a:ea typeface="微软雅黑" panose="020b0503020204020204" charset="-122"/>
                <a:cs typeface="Courier New" panose="02070309020205020404" pitchFamily="49" charset="0"/>
              </a:rPr>
              <a:t>(</a:t>
            </a:r>
            <a:r>
              <a:rPr lang="zh-CN" altLang="zh-CN" sz="2600" kern="100">
                <a:solidFill>
                  <a:srgbClr val="000000"/>
                </a:solidFill>
                <a:latin typeface="Times New Roman" pitchFamily="18" charset="0"/>
                <a:ea typeface="楷体_GB2312" panose="02010609030101010101" pitchFamily="49" charset="-122"/>
                <a:cs typeface="Times New Roman" panose="02020603050405020304" pitchFamily="18" charset="0"/>
              </a:rPr>
              <a:t>稍微</a:t>
            </a:r>
            <a:r>
              <a:rPr lang="en-US" altLang="zh-CN" sz="2600" kern="100">
                <a:solidFill>
                  <a:srgbClr val="000000"/>
                </a:solidFill>
                <a:latin typeface="Times New Roman" pitchFamily="18" charset="0"/>
                <a:ea typeface="微软雅黑" panose="020b0503020204020204" charset="-122"/>
                <a:cs typeface="Courier New" panose="02070309020205020404" pitchFamily="49" charset="0"/>
              </a:rPr>
              <a:t>)</a:t>
            </a:r>
            <a:endParaRPr lang="zh-CN" altLang="zh-CN" sz="2600" kern="100">
              <a:latin typeface="宋体" panose="02010600030101010101" pitchFamily="2" charset="-122"/>
              <a:cs typeface="Courier New" panose="02070309020205020404" pitchFamily="49" charset="0"/>
            </a:endParaRPr>
          </a:p>
          <a:p>
            <a:pPr algn="just">
              <a:lnSpc>
                <a:spcPct val="150000"/>
              </a:lnSpc>
              <a:spcAft>
                <a:spcPct val="0"/>
              </a:spcAft>
            </a:pP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安土</a:t>
            </a:r>
            <a:r>
              <a:rPr lang="zh-CN" altLang="zh-CN" sz="2600" kern="100">
                <a:solidFill>
                  <a:srgbClr val="0000FF"/>
                </a:solidFill>
                <a:latin typeface="Times New Roman" pitchFamily="18" charset="0"/>
                <a:ea typeface="微软雅黑" panose="020b0503020204020204" charset="-122"/>
                <a:cs typeface="Times New Roman" panose="02020603050405020304" pitchFamily="18" charset="0"/>
              </a:rPr>
              <a:t>重</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迁</a:t>
            </a:r>
            <a:r>
              <a:rPr lang="en-US" altLang="zh-CN" sz="2600" kern="100">
                <a:solidFill>
                  <a:srgbClr val="000000"/>
                </a:solidFill>
                <a:latin typeface="Times New Roman" pitchFamily="18" charset="0"/>
                <a:ea typeface="微软雅黑" panose="020b0503020204020204" charset="-122"/>
                <a:cs typeface="Courier New" panose="02070309020205020404" pitchFamily="49" charset="0"/>
              </a:rPr>
              <a:t>(</a:t>
            </a:r>
            <a:r>
              <a:rPr lang="zh-CN" altLang="zh-CN" sz="2600" kern="100">
                <a:solidFill>
                  <a:srgbClr val="000000"/>
                </a:solidFill>
                <a:latin typeface="Times New Roman" pitchFamily="18" charset="0"/>
                <a:ea typeface="楷体_GB2312" panose="02010609030101010101" pitchFamily="49" charset="-122"/>
                <a:cs typeface="Times New Roman" panose="02020603050405020304" pitchFamily="18" charset="0"/>
              </a:rPr>
              <a:t>不轻易</a:t>
            </a:r>
            <a:r>
              <a:rPr lang="en-US" altLang="zh-CN" sz="2600" kern="100">
                <a:solidFill>
                  <a:srgbClr val="000000"/>
                </a:solidFill>
                <a:latin typeface="Times New Roman" pitchFamily="18" charset="0"/>
                <a:ea typeface="微软雅黑" panose="020b0503020204020204" charset="-122"/>
                <a:cs typeface="Courier New" panose="02070309020205020404" pitchFamily="49" charset="0"/>
              </a:rPr>
              <a:t>)  	</a:t>
            </a:r>
            <a:r>
              <a:rPr lang="en-US" altLang="zh-CN" sz="2600" kern="100" smtClean="0">
                <a:solidFill>
                  <a:srgbClr val="000000"/>
                </a:solidFill>
                <a:latin typeface="Times New Roman" pitchFamily="18" charset="0"/>
                <a:ea typeface="微软雅黑" panose="020b0503020204020204" charset="-122"/>
                <a:cs typeface="Courier New" panose="02070309020205020404" pitchFamily="49" charset="0"/>
              </a:rPr>
              <a:t>		</a:t>
            </a:r>
            <a:r>
              <a:rPr lang="zh-CN" altLang="zh-CN" sz="2600" kern="100" smtClean="0">
                <a:solidFill>
                  <a:srgbClr val="000000"/>
                </a:solidFill>
                <a:latin typeface="Times New Roman" pitchFamily="18" charset="0"/>
                <a:ea typeface="微软雅黑" panose="020b0503020204020204" charset="-122"/>
                <a:cs typeface="Times New Roman" panose="02020603050405020304" pitchFamily="18" charset="0"/>
              </a:rPr>
              <a:t>细大不</a:t>
            </a:r>
            <a:r>
              <a:rPr lang="zh-CN" altLang="zh-CN" sz="2600" kern="100" smtClean="0">
                <a:solidFill>
                  <a:srgbClr val="0000FF"/>
                </a:solidFill>
                <a:latin typeface="Times New Roman" pitchFamily="18" charset="0"/>
                <a:ea typeface="微软雅黑" panose="020b0503020204020204" charset="-122"/>
                <a:cs typeface="Times New Roman" panose="02020603050405020304" pitchFamily="18" charset="0"/>
              </a:rPr>
              <a:t>捐</a:t>
            </a:r>
            <a:r>
              <a:rPr lang="en-US" altLang="zh-CN" sz="2600" kern="100">
                <a:solidFill>
                  <a:srgbClr val="000000"/>
                </a:solidFill>
                <a:latin typeface="Times New Roman" pitchFamily="18" charset="0"/>
                <a:ea typeface="微软雅黑" panose="020b0503020204020204" charset="-122"/>
                <a:cs typeface="Courier New" panose="02070309020205020404" pitchFamily="49" charset="0"/>
              </a:rPr>
              <a:t>(</a:t>
            </a:r>
            <a:r>
              <a:rPr lang="zh-CN" altLang="zh-CN" sz="2600" kern="100">
                <a:solidFill>
                  <a:srgbClr val="000000"/>
                </a:solidFill>
                <a:latin typeface="Times New Roman" pitchFamily="18" charset="0"/>
                <a:ea typeface="楷体_GB2312" panose="02010609030101010101" pitchFamily="49" charset="-122"/>
                <a:cs typeface="Times New Roman" panose="02020603050405020304" pitchFamily="18" charset="0"/>
              </a:rPr>
              <a:t>抛弃</a:t>
            </a:r>
            <a:r>
              <a:rPr lang="en-US" altLang="zh-CN" sz="2600" kern="100">
                <a:solidFill>
                  <a:srgbClr val="000000"/>
                </a:solidFill>
                <a:latin typeface="Times New Roman" pitchFamily="18" charset="0"/>
                <a:ea typeface="微软雅黑" panose="020b0503020204020204" charset="-122"/>
                <a:cs typeface="Courier New" panose="02070309020205020404" pitchFamily="49" charset="0"/>
              </a:rPr>
              <a:t>)</a:t>
            </a:r>
            <a:endParaRPr lang="zh-CN" altLang="zh-CN" sz="2600" kern="100">
              <a:latin typeface="宋体" panose="02010600030101010101" pitchFamily="2" charset="-122"/>
              <a:cs typeface="Courier New" panose="02070309020205020404" pitchFamily="49" charset="0"/>
            </a:endParaRPr>
          </a:p>
          <a:p>
            <a:pPr algn="just">
              <a:lnSpc>
                <a:spcPct val="150000"/>
              </a:lnSpc>
              <a:spcAft>
                <a:spcPct val="0"/>
              </a:spcAft>
            </a:pPr>
            <a:r>
              <a:rPr lang="zh-CN" altLang="zh-CN" sz="2600" kern="100" smtClean="0">
                <a:solidFill>
                  <a:srgbClr val="000000"/>
                </a:solidFill>
                <a:latin typeface="Times New Roman" pitchFamily="18" charset="0"/>
                <a:ea typeface="微软雅黑" panose="020b0503020204020204" charset="-122"/>
                <a:cs typeface="Times New Roman" panose="02020603050405020304" pitchFamily="18" charset="0"/>
              </a:rPr>
              <a:t>文不加</a:t>
            </a:r>
            <a:r>
              <a:rPr lang="zh-CN" altLang="en-US" sz="2600" kern="100" smtClean="0">
                <a:solidFill>
                  <a:srgbClr val="0000FF"/>
                </a:solidFill>
                <a:latin typeface="Times New Roman" pitchFamily="18" charset="0"/>
                <a:ea typeface="微软雅黑" panose="020b0503020204020204" charset="-122"/>
                <a:cs typeface="Times New Roman" panose="02020603050405020304" pitchFamily="18" charset="0"/>
              </a:rPr>
              <a:t>点</a:t>
            </a:r>
            <a:r>
              <a:rPr lang="en-US" altLang="zh-CN" sz="2600" kern="100" smtClean="0">
                <a:solidFill>
                  <a:srgbClr val="000000"/>
                </a:solidFill>
                <a:latin typeface="Times New Roman" pitchFamily="18" charset="0"/>
                <a:ea typeface="微软雅黑" panose="020b0503020204020204" charset="-122"/>
                <a:cs typeface="Courier New" panose="02070309020205020404" pitchFamily="49" charset="0"/>
              </a:rPr>
              <a:t>(</a:t>
            </a:r>
            <a:r>
              <a:rPr lang="zh-CN" altLang="zh-CN" sz="2600" kern="100">
                <a:solidFill>
                  <a:srgbClr val="000000"/>
                </a:solidFill>
                <a:latin typeface="Times New Roman" pitchFamily="18" charset="0"/>
                <a:ea typeface="楷体_GB2312" panose="02010609030101010101" pitchFamily="49" charset="-122"/>
                <a:cs typeface="Times New Roman" panose="02020603050405020304" pitchFamily="18" charset="0"/>
              </a:rPr>
              <a:t>涂上一点，表示删</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去</a:t>
            </a:r>
            <a:r>
              <a:rPr lang="en-US" altLang="zh-CN" sz="2600" kern="100">
                <a:solidFill>
                  <a:srgbClr val="000000"/>
                </a:solidFill>
                <a:latin typeface="Times New Roman" pitchFamily="18" charset="0"/>
                <a:ea typeface="微软雅黑" panose="020b0503020204020204" charset="-122"/>
                <a:cs typeface="Courier New" panose="02070309020205020404" pitchFamily="49" charset="0"/>
              </a:rPr>
              <a:t>)</a:t>
            </a:r>
            <a:endParaRPr lang="zh-CN" altLang="zh-CN" sz="2600" kern="100">
              <a:latin typeface="宋体" panose="02010600030101010101" pitchFamily="2" charset="-122"/>
              <a:cs typeface="Courier New" panose="02070309020205020404" pitchFamily="49" charset="0"/>
            </a:endParaRPr>
          </a:p>
        </p:txBody>
      </p:sp>
    </p:spTree>
  </p:cSld>
  <p:clrMapOvr>
    <a:masterClrMapping/>
  </p:clrMapOvr>
  <mc:AlternateContent>
    <mc:Choice xmlns:p14="http://schemas.microsoft.com/office/powerpoint/2010/main" Requires="p14">
      <p:transition p14:dur="10"/>
    </mc:Choice>
    <mc:Fallback>
      <p:transition/>
    </mc:Fallback>
  </mc:AlternateContent>
  <p:timing/>
</p:sld>
</file>

<file path=ppt/slides/slide4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334566" y="1084125"/>
            <a:ext cx="11521280" cy="617477"/>
          </a:xfrm>
          <a:prstGeom prst="rect">
            <a:avLst/>
          </a:prstGeom>
        </p:spPr>
        <p:txBody>
          <a:bodyPr wrap="square">
            <a:spAutoFit/>
          </a:bodyPr>
          <a:lstStyle/>
          <a:p>
            <a:pPr algn="just">
              <a:lnSpc>
                <a:spcPct val="150000"/>
              </a:lnSpc>
              <a:spcAft>
                <a:spcPct val="0"/>
              </a:spcAft>
            </a:pPr>
            <a:r>
              <a:rPr lang="en-US" altLang="zh-CN" sz="2600" b="1" kern="100">
                <a:solidFill>
                  <a:srgbClr val="000000"/>
                </a:solidFill>
                <a:latin typeface="Times New Roman" pitchFamily="18" charset="0"/>
                <a:ea typeface="微软雅黑" panose="020b0503020204020204" charset="-122"/>
                <a:cs typeface="Courier New" panose="02070309020205020404" pitchFamily="49" charset="0"/>
              </a:rPr>
              <a:t>(</a:t>
            </a:r>
            <a:r>
              <a:rPr lang="zh-CN" altLang="zh-CN" sz="2600" b="1" kern="100">
                <a:solidFill>
                  <a:srgbClr val="000000"/>
                </a:solidFill>
                <a:latin typeface="Times New Roman" pitchFamily="18" charset="0"/>
                <a:ea typeface="微软雅黑" panose="020b0503020204020204" charset="-122"/>
                <a:cs typeface="Times New Roman" panose="02020603050405020304" pitchFamily="18" charset="0"/>
              </a:rPr>
              <a:t>二</a:t>
            </a:r>
            <a:r>
              <a:rPr lang="en-US" altLang="zh-CN" sz="2600" b="1" kern="100">
                <a:solidFill>
                  <a:srgbClr val="000000"/>
                </a:solidFill>
                <a:latin typeface="Times New Roman" pitchFamily="18" charset="0"/>
                <a:ea typeface="微软雅黑" panose="020b0503020204020204" charset="-122"/>
                <a:cs typeface="Courier New" panose="02070309020205020404" pitchFamily="49" charset="0"/>
              </a:rPr>
              <a:t>)</a:t>
            </a:r>
            <a:r>
              <a:rPr lang="zh-CN" altLang="zh-CN" sz="2600" b="1" kern="100">
                <a:solidFill>
                  <a:srgbClr val="000000"/>
                </a:solidFill>
                <a:latin typeface="Times New Roman" pitchFamily="18" charset="0"/>
                <a:ea typeface="微软雅黑" panose="020b0503020204020204" charset="-122"/>
                <a:cs typeface="Times New Roman" panose="02020603050405020304" pitchFamily="18" charset="0"/>
              </a:rPr>
              <a:t>正确理解成语的适用对象，避免张冠李戴</a:t>
            </a:r>
            <a:endParaRPr lang="zh-CN" altLang="zh-CN" sz="1050" kern="100">
              <a:latin typeface="宋体" panose="02010600030101010101" pitchFamily="2" charset="-122"/>
              <a:cs typeface="Courier New" panose="02070309020205020404" pitchFamily="49" charset="0"/>
            </a:endParaRPr>
          </a:p>
        </p:txBody>
      </p:sp>
      <p:pic>
        <p:nvPicPr>
          <p:cNvPr id="3" name="Picture 46" descr="AS10T"/>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bwMode="auto">
          <a:xfrm>
            <a:off x="1989374" y="1845618"/>
            <a:ext cx="8211665" cy="2735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mc:Choice xmlns:p14="http://schemas.microsoft.com/office/powerpoint/2010/main" Requires="p14">
      <p:transition p14:dur="10"/>
    </mc:Choice>
    <mc:Fallback>
      <p:transition/>
    </mc:Fallback>
  </mc:AlternateContent>
  <p:timing/>
</p:sld>
</file>

<file path=ppt/slides/slide4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406574" y="621482"/>
            <a:ext cx="11449272" cy="1292662"/>
          </a:xfrm>
          <a:prstGeom prst="rect">
            <a:avLst/>
          </a:prstGeom>
        </p:spPr>
        <p:txBody>
          <a:bodyPr wrap="square">
            <a:spAutoFit/>
          </a:bodyPr>
          <a:lstStyle/>
          <a:p>
            <a:pPr algn="just">
              <a:lnSpc>
                <a:spcPct val="150000"/>
              </a:lnSpc>
              <a:spcAft>
                <a:spcPct val="0"/>
              </a:spcAft>
            </a:pPr>
            <a:r>
              <a:rPr lang="zh-CN" altLang="zh-CN" sz="2600" b="1" kern="100">
                <a:solidFill>
                  <a:srgbClr val="0000FF"/>
                </a:solidFill>
                <a:latin typeface="Times New Roman" pitchFamily="18" charset="0"/>
                <a:ea typeface="微软雅黑" panose="020b0503020204020204" charset="-122"/>
                <a:cs typeface="Times New Roman" panose="02020603050405020304" pitchFamily="18" charset="0"/>
              </a:rPr>
              <a:t>边练边悟</a:t>
            </a:r>
            <a:r>
              <a:rPr lang="en-US" altLang="zh-CN" sz="2600" b="1" kern="100">
                <a:solidFill>
                  <a:srgbClr val="0000FF"/>
                </a:solidFill>
                <a:latin typeface="微软雅黑" panose="020b0503020204020204" charset="-122"/>
                <a:cs typeface="Times New Roman" panose="02020603050405020304" pitchFamily="18" charset="0"/>
              </a:rPr>
              <a:t>2</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　请分析下列句子中加颜色成语使用错误的原因。</a:t>
            </a:r>
            <a:endParaRPr lang="zh-CN" altLang="zh-CN" sz="1050" kern="100">
              <a:latin typeface="宋体" panose="02010600030101010101" pitchFamily="2" charset="-122"/>
              <a:cs typeface="Courier New" panose="02070309020205020404" pitchFamily="49" charset="0"/>
            </a:endParaRPr>
          </a:p>
          <a:p>
            <a:pPr algn="just">
              <a:lnSpc>
                <a:spcPct val="150000"/>
              </a:lnSpc>
              <a:spcAft>
                <a:spcPct val="0"/>
              </a:spcAft>
            </a:pPr>
            <a:r>
              <a:rPr lang="en-US" altLang="zh-CN" sz="2600" kern="100">
                <a:solidFill>
                  <a:srgbClr val="000000"/>
                </a:solidFill>
                <a:latin typeface="Times New Roman" pitchFamily="18" charset="0"/>
                <a:ea typeface="微软雅黑" panose="020b0503020204020204" charset="-122"/>
                <a:cs typeface="Courier New" panose="02070309020205020404" pitchFamily="49" charset="0"/>
              </a:rPr>
              <a:t>(1</a:t>
            </a:r>
            <a:r>
              <a:rPr lang="en-US" altLang="zh-CN" sz="2600" kern="100" smtClean="0">
                <a:solidFill>
                  <a:srgbClr val="000000"/>
                </a:solidFill>
                <a:latin typeface="Times New Roman" pitchFamily="18" charset="0"/>
                <a:ea typeface="微软雅黑" panose="020b0503020204020204" charset="-122"/>
                <a:cs typeface="Courier New" panose="02070309020205020404" pitchFamily="49" charset="0"/>
              </a:rPr>
              <a:t>)</a:t>
            </a:r>
            <a:r>
              <a:rPr lang="zh-CN" altLang="zh-CN" sz="2600" kern="100" smtClean="0">
                <a:solidFill>
                  <a:srgbClr val="000000"/>
                </a:solidFill>
                <a:latin typeface="Times New Roman" pitchFamily="18" charset="0"/>
                <a:ea typeface="微软雅黑" panose="020b0503020204020204" charset="-122"/>
                <a:cs typeface="Times New Roman" panose="02020603050405020304" pitchFamily="18" charset="0"/>
              </a:rPr>
              <a:t>文艺复兴</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以后，美成为人文素养中的主要内涵，真与美就</a:t>
            </a:r>
            <a:r>
              <a:rPr lang="zh-CN" altLang="zh-CN" sz="2600" kern="100">
                <a:solidFill>
                  <a:srgbClr val="0000FF"/>
                </a:solidFill>
                <a:latin typeface="Times New Roman" pitchFamily="18" charset="0"/>
                <a:ea typeface="微软雅黑" panose="020b0503020204020204" charset="-122"/>
                <a:cs typeface="Times New Roman" panose="02020603050405020304" pitchFamily="18" charset="0"/>
              </a:rPr>
              <a:t>劳燕分飞</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了</a:t>
            </a:r>
            <a:r>
              <a:rPr lang="zh-CN" altLang="zh-CN" sz="2600" kern="100" smtClean="0">
                <a:solidFill>
                  <a:srgbClr val="000000"/>
                </a:solidFill>
                <a:latin typeface="Times New Roman" pitchFamily="18" charset="0"/>
                <a:ea typeface="微软雅黑" panose="020b0503020204020204" charset="-122"/>
                <a:cs typeface="Times New Roman" panose="02020603050405020304" pitchFamily="18" charset="0"/>
              </a:rPr>
              <a:t>。</a:t>
            </a:r>
            <a:endParaRPr lang="zh-CN" altLang="zh-CN" sz="1050" kern="100">
              <a:latin typeface="宋体" panose="02010600030101010101" pitchFamily="2" charset="-122"/>
              <a:cs typeface="Courier New" panose="02070309020205020404" pitchFamily="49" charset="0"/>
            </a:endParaRPr>
          </a:p>
        </p:txBody>
      </p:sp>
      <p:sp>
        <p:nvSpPr>
          <p:cNvPr id="3" name="矩形 2"/>
          <p:cNvSpPr/>
          <p:nvPr/>
        </p:nvSpPr>
        <p:spPr>
          <a:xfrm>
            <a:off x="406574" y="2493690"/>
            <a:ext cx="11449272" cy="1292662"/>
          </a:xfrm>
          <a:prstGeom prst="rect">
            <a:avLst/>
          </a:prstGeom>
        </p:spPr>
        <p:txBody>
          <a:bodyPr wrap="square">
            <a:spAutoFit/>
          </a:bodyPr>
          <a:lstStyle/>
          <a:p>
            <a:pPr algn="just">
              <a:lnSpc>
                <a:spcPct val="150000"/>
              </a:lnSpc>
              <a:spcAft>
                <a:spcPct val="0"/>
              </a:spcAft>
            </a:pPr>
            <a:r>
              <a:rPr lang="zh-CN" altLang="zh-CN" sz="2600" b="1" kern="100">
                <a:solidFill>
                  <a:srgbClr val="0000FF"/>
                </a:solidFill>
                <a:latin typeface="Times New Roman" pitchFamily="18" charset="0"/>
                <a:ea typeface="微软雅黑" panose="020b0503020204020204" charset="-122"/>
                <a:cs typeface="Times New Roman" panose="02020603050405020304" pitchFamily="18" charset="0"/>
              </a:rPr>
              <a:t>答案</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　</a:t>
            </a:r>
            <a:r>
              <a:rPr lang="zh-CN" altLang="zh-CN" sz="2600" kern="100">
                <a:solidFill>
                  <a:srgbClr val="C00000"/>
                </a:solidFill>
                <a:latin typeface="Times New Roman" pitchFamily="18" charset="0"/>
                <a:ea typeface="微软雅黑" panose="020b0503020204020204" charset="-122"/>
                <a:cs typeface="Times New Roman" panose="02020603050405020304" pitchFamily="18" charset="0"/>
              </a:rPr>
              <a:t>劳燕分飞：比喻人别离</a:t>
            </a:r>
            <a:r>
              <a:rPr lang="en-US" altLang="zh-CN" sz="2600" kern="100">
                <a:solidFill>
                  <a:srgbClr val="C00000"/>
                </a:solidFill>
                <a:latin typeface="Times New Roman" pitchFamily="18" charset="0"/>
                <a:ea typeface="微软雅黑" panose="020b0503020204020204" charset="-122"/>
                <a:cs typeface="Courier New" panose="02070309020205020404" pitchFamily="49" charset="0"/>
              </a:rPr>
              <a:t>(</a:t>
            </a:r>
            <a:r>
              <a:rPr lang="zh-CN" altLang="zh-CN" sz="2600" kern="100">
                <a:solidFill>
                  <a:srgbClr val="C00000"/>
                </a:solidFill>
                <a:latin typeface="Times New Roman" pitchFamily="18" charset="0"/>
                <a:ea typeface="微软雅黑" panose="020b0503020204020204" charset="-122"/>
                <a:cs typeface="Times New Roman" panose="02020603050405020304" pitchFamily="18" charset="0"/>
              </a:rPr>
              <a:t>多用于夫妻</a:t>
            </a:r>
            <a:r>
              <a:rPr lang="en-US" altLang="zh-CN" sz="2600" kern="100">
                <a:solidFill>
                  <a:srgbClr val="C00000"/>
                </a:solidFill>
                <a:latin typeface="Times New Roman" pitchFamily="18" charset="0"/>
                <a:ea typeface="微软雅黑" panose="020b0503020204020204" charset="-122"/>
                <a:cs typeface="Courier New" panose="02070309020205020404" pitchFamily="49" charset="0"/>
              </a:rPr>
              <a:t>)</a:t>
            </a:r>
            <a:r>
              <a:rPr lang="zh-CN" altLang="zh-CN" sz="2600" kern="100">
                <a:solidFill>
                  <a:srgbClr val="C00000"/>
                </a:solidFill>
                <a:latin typeface="Times New Roman" pitchFamily="18" charset="0"/>
                <a:ea typeface="微软雅黑" panose="020b0503020204020204" charset="-122"/>
                <a:cs typeface="Times New Roman" panose="02020603050405020304" pitchFamily="18" charset="0"/>
              </a:rPr>
              <a:t>。使用对象错误，此处应用</a:t>
            </a:r>
            <a:r>
              <a:rPr lang="en-US" altLang="zh-CN" sz="2600" kern="100">
                <a:solidFill>
                  <a:srgbClr val="C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a:solidFill>
                  <a:srgbClr val="C00000"/>
                </a:solidFill>
                <a:latin typeface="Times New Roman" pitchFamily="18" charset="0"/>
                <a:ea typeface="微软雅黑" panose="020b0503020204020204" charset="-122"/>
                <a:cs typeface="Times New Roman" panose="02020603050405020304" pitchFamily="18" charset="0"/>
              </a:rPr>
              <a:t>分道扬镳</a:t>
            </a:r>
            <a:r>
              <a:rPr lang="en-US" altLang="zh-CN" sz="2600" kern="100">
                <a:solidFill>
                  <a:srgbClr val="C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a:solidFill>
                  <a:srgbClr val="C00000"/>
                </a:solidFill>
                <a:latin typeface="Times New Roman" pitchFamily="18" charset="0"/>
                <a:ea typeface="微软雅黑" panose="020b0503020204020204" charset="-122"/>
                <a:cs typeface="Times New Roman" panose="02020603050405020304" pitchFamily="18" charset="0"/>
              </a:rPr>
              <a:t>。</a:t>
            </a:r>
            <a:endParaRPr lang="zh-CN" altLang="zh-CN" sz="1050" kern="100">
              <a:latin typeface="宋体" panose="02010600030101010101" pitchFamily="2" charset="-122"/>
              <a:cs typeface="Courier New" panose="02070309020205020404" pitchFamily="49" charset="0"/>
            </a:endParaRPr>
          </a:p>
        </p:txBody>
      </p:sp>
      <p:sp>
        <p:nvSpPr>
          <p:cNvPr id="4" name="矩形 3"/>
          <p:cNvSpPr/>
          <p:nvPr/>
        </p:nvSpPr>
        <p:spPr>
          <a:xfrm>
            <a:off x="406574" y="5043579"/>
            <a:ext cx="11449272" cy="1292662"/>
          </a:xfrm>
          <a:prstGeom prst="rect">
            <a:avLst/>
          </a:prstGeom>
        </p:spPr>
        <p:txBody>
          <a:bodyPr wrap="square">
            <a:spAutoFit/>
          </a:bodyPr>
          <a:lstStyle/>
          <a:p>
            <a:pPr algn="just">
              <a:lnSpc>
                <a:spcPct val="150000"/>
              </a:lnSpc>
              <a:spcAft>
                <a:spcPct val="0"/>
              </a:spcAft>
            </a:pPr>
            <a:r>
              <a:rPr lang="zh-CN" altLang="zh-CN" sz="2600" b="1" kern="100">
                <a:solidFill>
                  <a:srgbClr val="0000FF"/>
                </a:solidFill>
                <a:latin typeface="Times New Roman" pitchFamily="18" charset="0"/>
                <a:ea typeface="微软雅黑" panose="020b0503020204020204" charset="-122"/>
                <a:cs typeface="Times New Roman" panose="02020603050405020304" pitchFamily="18" charset="0"/>
              </a:rPr>
              <a:t>答案</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　</a:t>
            </a:r>
            <a:r>
              <a:rPr lang="zh-CN" altLang="zh-CN" sz="2600" kern="100">
                <a:solidFill>
                  <a:srgbClr val="C00000"/>
                </a:solidFill>
                <a:latin typeface="Times New Roman" pitchFamily="18" charset="0"/>
                <a:ea typeface="微软雅黑" panose="020b0503020204020204" charset="-122"/>
                <a:cs typeface="Times New Roman" panose="02020603050405020304" pitchFamily="18" charset="0"/>
              </a:rPr>
              <a:t>励精求治：振作精神，想办法把国家治理好。用于人，此处不能用于修饰</a:t>
            </a:r>
            <a:r>
              <a:rPr lang="en-US" altLang="zh-CN" sz="2600" kern="100">
                <a:solidFill>
                  <a:srgbClr val="C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a:solidFill>
                  <a:srgbClr val="C00000"/>
                </a:solidFill>
                <a:latin typeface="Times New Roman" pitchFamily="18" charset="0"/>
                <a:ea typeface="微软雅黑" panose="020b0503020204020204" charset="-122"/>
                <a:cs typeface="Times New Roman" panose="02020603050405020304" pitchFamily="18" charset="0"/>
              </a:rPr>
              <a:t>工匠精神</a:t>
            </a:r>
            <a:r>
              <a:rPr lang="en-US" altLang="zh-CN" sz="2600" kern="100">
                <a:solidFill>
                  <a:srgbClr val="C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a:solidFill>
                  <a:srgbClr val="C00000"/>
                </a:solidFill>
                <a:latin typeface="Times New Roman" pitchFamily="18" charset="0"/>
                <a:ea typeface="微软雅黑" panose="020b0503020204020204" charset="-122"/>
                <a:cs typeface="Times New Roman" panose="02020603050405020304" pitchFamily="18" charset="0"/>
              </a:rPr>
              <a:t>。</a:t>
            </a:r>
            <a:endParaRPr lang="zh-CN" altLang="zh-CN" sz="1050" kern="100">
              <a:latin typeface="宋体" panose="02010600030101010101" pitchFamily="2" charset="-122"/>
              <a:cs typeface="Courier New" panose="02070309020205020404" pitchFamily="49" charset="0"/>
            </a:endParaRPr>
          </a:p>
        </p:txBody>
      </p:sp>
      <p:sp>
        <p:nvSpPr>
          <p:cNvPr id="5" name="矩形 4"/>
          <p:cNvSpPr/>
          <p:nvPr/>
        </p:nvSpPr>
        <p:spPr>
          <a:xfrm>
            <a:off x="406574" y="3743953"/>
            <a:ext cx="11449272" cy="1338828"/>
          </a:xfrm>
          <a:prstGeom prst="rect">
            <a:avLst/>
          </a:prstGeom>
        </p:spPr>
        <p:txBody>
          <a:bodyPr wrap="square">
            <a:spAutoFit/>
          </a:bodyPr>
          <a:lstStyle/>
          <a:p>
            <a:pPr algn="just">
              <a:lnSpc>
                <a:spcPct val="150000"/>
              </a:lnSpc>
              <a:spcAft>
                <a:spcPct val="0"/>
              </a:spcAft>
            </a:pPr>
            <a:r>
              <a:rPr lang="en-US" altLang="zh-CN" sz="2600" kern="100">
                <a:solidFill>
                  <a:srgbClr val="000000"/>
                </a:solidFill>
                <a:latin typeface="Times New Roman" pitchFamily="18" charset="0"/>
                <a:ea typeface="微软雅黑" panose="020b0503020204020204" charset="-122"/>
                <a:cs typeface="Courier New" panose="02070309020205020404" pitchFamily="49" charset="0"/>
              </a:rPr>
              <a:t>(2</a:t>
            </a:r>
            <a:r>
              <a:rPr lang="en-US" altLang="zh-CN" sz="2600" kern="100" smtClean="0">
                <a:solidFill>
                  <a:srgbClr val="000000"/>
                </a:solidFill>
                <a:latin typeface="Times New Roman" pitchFamily="18" charset="0"/>
                <a:ea typeface="微软雅黑" panose="020b0503020204020204" charset="-122"/>
                <a:cs typeface="Courier New" panose="02070309020205020404" pitchFamily="49" charset="0"/>
              </a:rPr>
              <a:t>)</a:t>
            </a:r>
            <a:r>
              <a:rPr lang="zh-CN" altLang="zh-CN" sz="2600" kern="100" smtClean="0">
                <a:solidFill>
                  <a:srgbClr val="000000"/>
                </a:solidFill>
                <a:latin typeface="Times New Roman" pitchFamily="18" charset="0"/>
                <a:ea typeface="微软雅黑" panose="020b0503020204020204" charset="-122"/>
                <a:cs typeface="Times New Roman" panose="02020603050405020304" pitchFamily="18" charset="0"/>
              </a:rPr>
              <a:t>在</a:t>
            </a:r>
            <a:r>
              <a:rPr lang="zh-CN" altLang="en-US" sz="2600" kern="100">
                <a:solidFill>
                  <a:srgbClr val="000000"/>
                </a:solidFill>
                <a:latin typeface="Times New Roman" pitchFamily="18" charset="0"/>
                <a:ea typeface="微软雅黑" panose="020b0503020204020204" charset="-122"/>
                <a:cs typeface="Times New Roman" panose="02020603050405020304" pitchFamily="18" charset="0"/>
              </a:rPr>
              <a:t>刺</a:t>
            </a:r>
            <a:r>
              <a:rPr lang="zh-CN" altLang="zh-CN" sz="2600" kern="100" smtClean="0">
                <a:solidFill>
                  <a:srgbClr val="000000"/>
                </a:solidFill>
                <a:latin typeface="Times New Roman" pitchFamily="18" charset="0"/>
                <a:ea typeface="微软雅黑" panose="020b0503020204020204" charset="-122"/>
                <a:cs typeface="Times New Roman" panose="02020603050405020304" pitchFamily="18" charset="0"/>
              </a:rPr>
              <a:t>绣</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画艺术传承与发展过程中，无数绣娘以</a:t>
            </a:r>
            <a:r>
              <a:rPr lang="zh-CN" altLang="zh-CN" sz="2600" kern="100">
                <a:solidFill>
                  <a:srgbClr val="0000FF"/>
                </a:solidFill>
                <a:latin typeface="Times New Roman" pitchFamily="18" charset="0"/>
                <a:ea typeface="微软雅黑" panose="020b0503020204020204" charset="-122"/>
                <a:cs typeface="Times New Roman" panose="02020603050405020304" pitchFamily="18" charset="0"/>
              </a:rPr>
              <a:t>励精求治</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的工匠精神，创作出令人耳目一新的作品。</a:t>
            </a:r>
            <a:endParaRPr lang="zh-CN" altLang="zh-CN" sz="1050" kern="100">
              <a:latin typeface="宋体" panose="02010600030101010101" pitchFamily="2" charset="-122"/>
              <a:cs typeface="Courier New" panose="02070309020205020404" pitchFamily="49" charset="0"/>
            </a:endParaRPr>
          </a:p>
        </p:txBody>
      </p:sp>
    </p:spTree>
  </p:cSld>
  <p:clrMapOvr>
    <a:masterClrMapping/>
  </p:clrMapOvr>
  <mc:AlternateContent>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4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6" name="直接连接符 5"/>
          <p:cNvCxnSpPr/>
          <p:nvPr/>
        </p:nvCxnSpPr>
        <p:spPr>
          <a:xfrm>
            <a:off x="0" y="575896"/>
            <a:ext cx="12190413" cy="0"/>
          </a:xfrm>
          <a:prstGeom prst="line">
            <a:avLst/>
          </a:prstGeom>
        </p:spPr>
        <p:style>
          <a:lnRef idx="1">
            <a:schemeClr val="dk1"/>
          </a:lnRef>
          <a:fillRef idx="0">
            <a:schemeClr val="dk1"/>
          </a:fillRef>
          <a:effectRef idx="0">
            <a:schemeClr val="dk1"/>
          </a:effectRef>
          <a:fontRef idx="minor">
            <a:schemeClr val="tx1"/>
          </a:fontRef>
        </p:style>
      </p:cxnSp>
      <p:sp>
        <p:nvSpPr>
          <p:cNvPr id="4" name="矩形 3"/>
          <p:cNvSpPr/>
          <p:nvPr/>
        </p:nvSpPr>
        <p:spPr>
          <a:xfrm>
            <a:off x="478102" y="314286"/>
            <a:ext cx="1334724" cy="52322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508066" y="314286"/>
            <a:ext cx="1292950" cy="523220"/>
          </a:xfrm>
          <a:prstGeom prst="rect">
            <a:avLst/>
          </a:prstGeom>
        </p:spPr>
        <p:txBody>
          <a:bodyPr wrap="square">
            <a:spAutoFit/>
          </a:bodyPr>
          <a:lstStyle/>
          <a:p>
            <a:pPr algn="ctr" fontAlgn="base">
              <a:spcBef>
                <a:spcPct val="0"/>
              </a:spcBef>
              <a:spcAft>
                <a:spcPct val="0"/>
              </a:spcAft>
            </a:pPr>
            <a:r>
              <a:rPr lang="zh-CN" altLang="en-US" sz="2800" b="1" smtClean="0">
                <a:latin typeface="Times New Roman" pitchFamily="18" charset="0"/>
                <a:ea typeface="微软雅黑" panose="020b0503020204020204" charset="-122"/>
                <a:cs typeface="Times New Roman" panose="02020603050405020304" pitchFamily="18" charset="0"/>
              </a:rPr>
              <a:t>微积累</a:t>
            </a:r>
            <a:endParaRPr lang="en-US" altLang="zh-CN" sz="2800" b="1">
              <a:latin typeface="Times New Roman" pitchFamily="18" charset="0"/>
              <a:ea typeface="微软雅黑" panose="020b0503020204020204" charset="-122"/>
              <a:cs typeface="Times New Roman" panose="02020603050405020304" pitchFamily="18" charset="0"/>
            </a:endParaRPr>
          </a:p>
        </p:txBody>
      </p:sp>
      <p:sp>
        <p:nvSpPr>
          <p:cNvPr id="16" name="矩形 15"/>
          <p:cNvSpPr/>
          <p:nvPr/>
        </p:nvSpPr>
        <p:spPr>
          <a:xfrm>
            <a:off x="371838" y="981522"/>
            <a:ext cx="11412000" cy="5524565"/>
          </a:xfrm>
          <a:prstGeom prst="rect">
            <a:avLst/>
          </a:prstGeom>
        </p:spPr>
        <p:txBody>
          <a:bodyPr wrap="square" lIns="121898" tIns="60948" rIns="121898" bIns="60948">
            <a:spAutoFit/>
          </a:bodyPr>
          <a:lstStyle/>
          <a:p>
            <a:pPr algn="just">
              <a:lnSpc>
                <a:spcPct val="150000"/>
              </a:lnSpc>
              <a:spcAft>
                <a:spcPct val="0"/>
              </a:spcAft>
            </a:pPr>
            <a:r>
              <a:rPr lang="zh-CN" altLang="zh-CN" sz="2600" kern="100">
                <a:solidFill>
                  <a:srgbClr val="000000"/>
                </a:solidFill>
                <a:latin typeface="Times New Roman" pitchFamily="18" charset="0"/>
                <a:ea typeface="楷体_GB2312" panose="02010609030101010101" pitchFamily="49" charset="-122"/>
                <a:cs typeface="Times New Roman" panose="02020603050405020304" pitchFamily="18" charset="0"/>
              </a:rPr>
              <a:t>张冠李戴是对成语适用对象不了解造成的。请识记下列成语的适用对象：</a:t>
            </a:r>
            <a:endParaRPr lang="zh-CN" altLang="zh-CN" sz="2600" kern="100">
              <a:latin typeface="宋体" panose="02010600030101010101" pitchFamily="2" charset="-122"/>
              <a:cs typeface="Courier New" panose="02070309020205020404" pitchFamily="49" charset="0"/>
            </a:endParaRPr>
          </a:p>
          <a:p>
            <a:pPr algn="just">
              <a:lnSpc>
                <a:spcPct val="150000"/>
              </a:lnSpc>
              <a:spcAft>
                <a:spcPct val="0"/>
              </a:spcAft>
            </a:pP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休戚相关</a:t>
            </a:r>
            <a:r>
              <a:rPr lang="en-US" altLang="zh-CN" sz="2600" kern="100">
                <a:solidFill>
                  <a:srgbClr val="000000"/>
                </a:solidFill>
                <a:latin typeface="Times New Roman" pitchFamily="18" charset="0"/>
                <a:ea typeface="楷体_GB2312" panose="02010609030101010101" pitchFamily="49" charset="-122"/>
                <a:cs typeface="Courier New" panose="02070309020205020404" pitchFamily="49" charset="0"/>
              </a:rPr>
              <a:t>(</a:t>
            </a:r>
            <a:r>
              <a:rPr lang="zh-CN" altLang="zh-CN" sz="2600" kern="100">
                <a:solidFill>
                  <a:srgbClr val="000000"/>
                </a:solidFill>
                <a:latin typeface="Times New Roman" pitchFamily="18" charset="0"/>
                <a:ea typeface="楷体_GB2312" panose="02010609030101010101" pitchFamily="49" charset="-122"/>
                <a:cs typeface="Times New Roman" panose="02020603050405020304" pitchFamily="18" charset="0"/>
              </a:rPr>
              <a:t>人和人</a:t>
            </a:r>
            <a:r>
              <a:rPr lang="en-US" altLang="zh-CN" sz="2600" kern="100">
                <a:solidFill>
                  <a:srgbClr val="000000"/>
                </a:solidFill>
                <a:latin typeface="Times New Roman" pitchFamily="18" charset="0"/>
                <a:ea typeface="楷体_GB2312" panose="02010609030101010101" pitchFamily="49" charset="-122"/>
                <a:cs typeface="Courier New" panose="02070309020205020404" pitchFamily="49" charset="0"/>
              </a:rPr>
              <a:t>)</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　　　　</a:t>
            </a:r>
            <a:r>
              <a:rPr lang="en-US" altLang="zh-CN" sz="2600" kern="100">
                <a:solidFill>
                  <a:srgbClr val="000000"/>
                </a:solidFill>
                <a:latin typeface="Times New Roman" pitchFamily="18" charset="0"/>
                <a:ea typeface="微软雅黑" panose="020b0503020204020204" charset="-122"/>
                <a:cs typeface="Courier New" panose="02070309020205020404" pitchFamily="49" charset="0"/>
              </a:rPr>
              <a:t> </a:t>
            </a:r>
            <a:r>
              <a:rPr lang="en-US" altLang="zh-CN" sz="2600" kern="100" smtClean="0">
                <a:solidFill>
                  <a:srgbClr val="000000"/>
                </a:solidFill>
                <a:latin typeface="Times New Roman" pitchFamily="18" charset="0"/>
                <a:ea typeface="微软雅黑" panose="020b0503020204020204" charset="-122"/>
                <a:cs typeface="Courier New" panose="02070309020205020404" pitchFamily="49" charset="0"/>
              </a:rPr>
              <a:t>        </a:t>
            </a:r>
            <a:r>
              <a:rPr lang="zh-CN" altLang="zh-CN" sz="2600" kern="100" smtClean="0">
                <a:solidFill>
                  <a:srgbClr val="000000"/>
                </a:solidFill>
                <a:latin typeface="Times New Roman" pitchFamily="18" charset="0"/>
                <a:ea typeface="微软雅黑" panose="020b0503020204020204" charset="-122"/>
                <a:cs typeface="Times New Roman" panose="02020603050405020304" pitchFamily="18" charset="0"/>
              </a:rPr>
              <a:t>炙手可热</a:t>
            </a:r>
            <a:r>
              <a:rPr lang="en-US" altLang="zh-CN" sz="2600" kern="100">
                <a:solidFill>
                  <a:srgbClr val="000000"/>
                </a:solidFill>
                <a:latin typeface="Times New Roman" pitchFamily="18" charset="0"/>
                <a:ea typeface="微软雅黑" panose="020b0503020204020204" charset="-122"/>
                <a:cs typeface="Courier New" panose="02070309020205020404" pitchFamily="49" charset="0"/>
              </a:rPr>
              <a:t>(</a:t>
            </a:r>
            <a:r>
              <a:rPr lang="zh-CN" altLang="zh-CN" sz="2600" kern="100">
                <a:solidFill>
                  <a:srgbClr val="000000"/>
                </a:solidFill>
                <a:latin typeface="Times New Roman" pitchFamily="18" charset="0"/>
                <a:ea typeface="楷体_GB2312" panose="02010609030101010101" pitchFamily="49" charset="-122"/>
                <a:cs typeface="Times New Roman" panose="02020603050405020304" pitchFamily="18" charset="0"/>
              </a:rPr>
              <a:t>人</a:t>
            </a:r>
            <a:r>
              <a:rPr lang="en-US" altLang="zh-CN" sz="2600" kern="100">
                <a:solidFill>
                  <a:srgbClr val="000000"/>
                </a:solidFill>
                <a:latin typeface="Times New Roman" pitchFamily="18" charset="0"/>
                <a:ea typeface="微软雅黑" panose="020b0503020204020204" charset="-122"/>
                <a:cs typeface="Courier New" panose="02070309020205020404" pitchFamily="49" charset="0"/>
              </a:rPr>
              <a:t>)</a:t>
            </a:r>
            <a:endParaRPr lang="zh-CN" altLang="zh-CN" sz="2600" kern="100">
              <a:latin typeface="宋体" panose="02010600030101010101" pitchFamily="2" charset="-122"/>
              <a:cs typeface="Courier New" panose="02070309020205020404" pitchFamily="49" charset="0"/>
            </a:endParaRPr>
          </a:p>
          <a:p>
            <a:pPr algn="just">
              <a:lnSpc>
                <a:spcPct val="150000"/>
              </a:lnSpc>
              <a:spcAft>
                <a:spcPct val="0"/>
              </a:spcAft>
            </a:pP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振聋发聩</a:t>
            </a:r>
            <a:r>
              <a:rPr lang="en-US" altLang="zh-CN" sz="2600" kern="100">
                <a:solidFill>
                  <a:srgbClr val="000000"/>
                </a:solidFill>
                <a:latin typeface="Times New Roman" pitchFamily="18" charset="0"/>
                <a:ea typeface="微软雅黑" panose="020b0503020204020204" charset="-122"/>
                <a:cs typeface="Courier New" panose="02070309020205020404" pitchFamily="49" charset="0"/>
              </a:rPr>
              <a:t>(</a:t>
            </a:r>
            <a:r>
              <a:rPr lang="zh-CN" altLang="zh-CN" sz="2600" kern="100">
                <a:solidFill>
                  <a:srgbClr val="000000"/>
                </a:solidFill>
                <a:latin typeface="Times New Roman" pitchFamily="18" charset="0"/>
                <a:ea typeface="楷体_GB2312" panose="02010609030101010101" pitchFamily="49" charset="-122"/>
                <a:cs typeface="Times New Roman" panose="02020603050405020304" pitchFamily="18" charset="0"/>
              </a:rPr>
              <a:t>言论</a:t>
            </a:r>
            <a:r>
              <a:rPr lang="en-US" altLang="zh-CN" sz="2600" kern="100">
                <a:solidFill>
                  <a:srgbClr val="000000"/>
                </a:solidFill>
                <a:latin typeface="Times New Roman" pitchFamily="18" charset="0"/>
                <a:ea typeface="微软雅黑" panose="020b0503020204020204" charset="-122"/>
                <a:cs typeface="Courier New" panose="02070309020205020404" pitchFamily="49" charset="0"/>
              </a:rPr>
              <a:t>)  	</a:t>
            </a:r>
            <a:r>
              <a:rPr lang="en-US" altLang="zh-CN" sz="2600" kern="100" smtClean="0">
                <a:solidFill>
                  <a:srgbClr val="000000"/>
                </a:solidFill>
                <a:latin typeface="Times New Roman" pitchFamily="18" charset="0"/>
                <a:ea typeface="微软雅黑" panose="020b0503020204020204" charset="-122"/>
                <a:cs typeface="Courier New" panose="02070309020205020404" pitchFamily="49" charset="0"/>
              </a:rPr>
              <a:t>		</a:t>
            </a:r>
            <a:r>
              <a:rPr lang="zh-CN" altLang="zh-CN" sz="2600" kern="100" smtClean="0">
                <a:solidFill>
                  <a:srgbClr val="000000"/>
                </a:solidFill>
                <a:latin typeface="Times New Roman" pitchFamily="18" charset="0"/>
                <a:ea typeface="微软雅黑" panose="020b0503020204020204" charset="-122"/>
                <a:cs typeface="Times New Roman" panose="02020603050405020304" pitchFamily="18" charset="0"/>
              </a:rPr>
              <a:t>车水马龙</a:t>
            </a:r>
            <a:r>
              <a:rPr lang="en-US" altLang="zh-CN" sz="2600" kern="100">
                <a:solidFill>
                  <a:srgbClr val="000000"/>
                </a:solidFill>
                <a:latin typeface="Times New Roman" pitchFamily="18" charset="0"/>
                <a:ea typeface="微软雅黑" panose="020b0503020204020204" charset="-122"/>
                <a:cs typeface="Courier New" panose="02070309020205020404" pitchFamily="49" charset="0"/>
              </a:rPr>
              <a:t>(</a:t>
            </a:r>
            <a:r>
              <a:rPr lang="zh-CN" altLang="zh-CN" sz="2600" kern="100">
                <a:solidFill>
                  <a:srgbClr val="000000"/>
                </a:solidFill>
                <a:latin typeface="Times New Roman" pitchFamily="18" charset="0"/>
                <a:ea typeface="楷体_GB2312" panose="02010609030101010101" pitchFamily="49" charset="-122"/>
                <a:cs typeface="Times New Roman" panose="02020603050405020304" pitchFamily="18" charset="0"/>
              </a:rPr>
              <a:t>热闹情景</a:t>
            </a:r>
            <a:r>
              <a:rPr lang="en-US" altLang="zh-CN" sz="2600" kern="100">
                <a:solidFill>
                  <a:srgbClr val="000000"/>
                </a:solidFill>
                <a:latin typeface="Times New Roman" pitchFamily="18" charset="0"/>
                <a:ea typeface="微软雅黑" panose="020b0503020204020204" charset="-122"/>
                <a:cs typeface="Courier New" panose="02070309020205020404" pitchFamily="49" charset="0"/>
              </a:rPr>
              <a:t>)</a:t>
            </a:r>
            <a:endParaRPr lang="zh-CN" altLang="zh-CN" sz="2600" kern="100">
              <a:latin typeface="宋体" panose="02010600030101010101" pitchFamily="2" charset="-122"/>
              <a:cs typeface="Courier New" panose="02070309020205020404" pitchFamily="49" charset="0"/>
            </a:endParaRPr>
          </a:p>
          <a:p>
            <a:pPr algn="just">
              <a:lnSpc>
                <a:spcPct val="150000"/>
              </a:lnSpc>
              <a:spcAft>
                <a:spcPct val="0"/>
              </a:spcAft>
            </a:pP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明日黄花</a:t>
            </a:r>
            <a:r>
              <a:rPr lang="en-US" altLang="zh-CN" sz="2600" kern="100">
                <a:solidFill>
                  <a:srgbClr val="000000"/>
                </a:solidFill>
                <a:latin typeface="Times New Roman" pitchFamily="18" charset="0"/>
                <a:ea typeface="微软雅黑" panose="020b0503020204020204" charset="-122"/>
                <a:cs typeface="Courier New" panose="02070309020205020404" pitchFamily="49" charset="0"/>
              </a:rPr>
              <a:t>(</a:t>
            </a:r>
            <a:r>
              <a:rPr lang="zh-CN" altLang="zh-CN" sz="2600" kern="100">
                <a:solidFill>
                  <a:srgbClr val="000000"/>
                </a:solidFill>
                <a:latin typeface="Times New Roman" pitchFamily="18" charset="0"/>
                <a:ea typeface="楷体_GB2312" panose="02010609030101010101" pitchFamily="49" charset="-122"/>
                <a:cs typeface="Times New Roman" panose="02020603050405020304" pitchFamily="18" charset="0"/>
              </a:rPr>
              <a:t>过时事物</a:t>
            </a:r>
            <a:r>
              <a:rPr lang="en-US" altLang="zh-CN" sz="2600" kern="100">
                <a:solidFill>
                  <a:srgbClr val="000000"/>
                </a:solidFill>
                <a:latin typeface="Times New Roman" pitchFamily="18" charset="0"/>
                <a:ea typeface="微软雅黑" panose="020b0503020204020204" charset="-122"/>
                <a:cs typeface="Courier New" panose="02070309020205020404" pitchFamily="49" charset="0"/>
              </a:rPr>
              <a:t>)  	</a:t>
            </a:r>
            <a:r>
              <a:rPr lang="en-US" altLang="zh-CN" sz="2600" kern="100" smtClean="0">
                <a:solidFill>
                  <a:srgbClr val="000000"/>
                </a:solidFill>
                <a:latin typeface="Times New Roman" pitchFamily="18" charset="0"/>
                <a:ea typeface="微软雅黑" panose="020b0503020204020204" charset="-122"/>
                <a:cs typeface="Courier New" panose="02070309020205020404" pitchFamily="49" charset="0"/>
              </a:rPr>
              <a:t>	</a:t>
            </a:r>
            <a:r>
              <a:rPr lang="zh-CN" altLang="zh-CN" sz="2600" kern="100" smtClean="0">
                <a:solidFill>
                  <a:srgbClr val="000000"/>
                </a:solidFill>
                <a:latin typeface="Times New Roman" pitchFamily="18" charset="0"/>
                <a:ea typeface="微软雅黑" panose="020b0503020204020204" charset="-122"/>
                <a:cs typeface="Times New Roman" panose="02020603050405020304" pitchFamily="18" charset="0"/>
              </a:rPr>
              <a:t>汗牛充栋</a:t>
            </a:r>
            <a:r>
              <a:rPr lang="en-US" altLang="zh-CN" sz="2600" kern="100">
                <a:solidFill>
                  <a:srgbClr val="000000"/>
                </a:solidFill>
                <a:latin typeface="Times New Roman" pitchFamily="18" charset="0"/>
                <a:ea typeface="微软雅黑" panose="020b0503020204020204" charset="-122"/>
                <a:cs typeface="Courier New" panose="02070309020205020404" pitchFamily="49" charset="0"/>
              </a:rPr>
              <a:t>(</a:t>
            </a:r>
            <a:r>
              <a:rPr lang="zh-CN" altLang="zh-CN" sz="2600" kern="100">
                <a:solidFill>
                  <a:srgbClr val="000000"/>
                </a:solidFill>
                <a:latin typeface="Times New Roman" pitchFamily="18" charset="0"/>
                <a:ea typeface="楷体_GB2312" panose="02010609030101010101" pitchFamily="49" charset="-122"/>
                <a:cs typeface="Times New Roman" panose="02020603050405020304" pitchFamily="18" charset="0"/>
              </a:rPr>
              <a:t>书籍</a:t>
            </a:r>
            <a:r>
              <a:rPr lang="en-US" altLang="zh-CN" sz="2600" kern="100">
                <a:solidFill>
                  <a:srgbClr val="000000"/>
                </a:solidFill>
                <a:latin typeface="Times New Roman" pitchFamily="18" charset="0"/>
                <a:ea typeface="微软雅黑" panose="020b0503020204020204" charset="-122"/>
                <a:cs typeface="Courier New" panose="02070309020205020404" pitchFamily="49" charset="0"/>
              </a:rPr>
              <a:t>)</a:t>
            </a:r>
            <a:endParaRPr lang="zh-CN" altLang="zh-CN" sz="2600" kern="100">
              <a:latin typeface="宋体" panose="02010600030101010101" pitchFamily="2" charset="-122"/>
              <a:cs typeface="Courier New" panose="02070309020205020404" pitchFamily="49" charset="0"/>
            </a:endParaRPr>
          </a:p>
          <a:p>
            <a:pPr algn="just">
              <a:lnSpc>
                <a:spcPct val="150000"/>
              </a:lnSpc>
              <a:spcAft>
                <a:spcPct val="0"/>
              </a:spcAft>
            </a:pP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两小无猜</a:t>
            </a:r>
            <a:r>
              <a:rPr lang="en-US" altLang="zh-CN" sz="2600" kern="100">
                <a:solidFill>
                  <a:srgbClr val="000000"/>
                </a:solidFill>
                <a:latin typeface="Times New Roman" pitchFamily="18" charset="0"/>
                <a:ea typeface="微软雅黑" panose="020b0503020204020204" charset="-122"/>
                <a:cs typeface="Courier New" panose="02070309020205020404" pitchFamily="49" charset="0"/>
              </a:rPr>
              <a:t>(</a:t>
            </a:r>
            <a:r>
              <a:rPr lang="zh-CN" altLang="zh-CN" sz="2600" kern="100">
                <a:solidFill>
                  <a:srgbClr val="000000"/>
                </a:solidFill>
                <a:latin typeface="Times New Roman" pitchFamily="18" charset="0"/>
                <a:ea typeface="楷体_GB2312" panose="02010609030101010101" pitchFamily="49" charset="-122"/>
                <a:cs typeface="Times New Roman" panose="02020603050405020304" pitchFamily="18" charset="0"/>
              </a:rPr>
              <a:t>少男少女</a:t>
            </a:r>
            <a:r>
              <a:rPr lang="en-US" altLang="zh-CN" sz="2600" kern="100">
                <a:solidFill>
                  <a:srgbClr val="000000"/>
                </a:solidFill>
                <a:latin typeface="Times New Roman" pitchFamily="18" charset="0"/>
                <a:ea typeface="微软雅黑" panose="020b0503020204020204" charset="-122"/>
                <a:cs typeface="Courier New" panose="02070309020205020404" pitchFamily="49" charset="0"/>
              </a:rPr>
              <a:t>)  	</a:t>
            </a:r>
            <a:r>
              <a:rPr lang="en-US" altLang="zh-CN" sz="2600" kern="100" smtClean="0">
                <a:solidFill>
                  <a:srgbClr val="000000"/>
                </a:solidFill>
                <a:latin typeface="Times New Roman" pitchFamily="18" charset="0"/>
                <a:ea typeface="微软雅黑" panose="020b0503020204020204" charset="-122"/>
                <a:cs typeface="Courier New" panose="02070309020205020404" pitchFamily="49" charset="0"/>
              </a:rPr>
              <a:t>	</a:t>
            </a:r>
            <a:r>
              <a:rPr lang="zh-CN" altLang="zh-CN" sz="2600" kern="100" smtClean="0">
                <a:solidFill>
                  <a:srgbClr val="000000"/>
                </a:solidFill>
                <a:latin typeface="Times New Roman" pitchFamily="18" charset="0"/>
                <a:ea typeface="微软雅黑" panose="020b0503020204020204" charset="-122"/>
                <a:cs typeface="Times New Roman" panose="02020603050405020304" pitchFamily="18" charset="0"/>
              </a:rPr>
              <a:t>鼎力相助</a:t>
            </a:r>
            <a:r>
              <a:rPr lang="en-US" altLang="zh-CN" sz="2600" kern="100">
                <a:solidFill>
                  <a:srgbClr val="000000"/>
                </a:solidFill>
                <a:latin typeface="Times New Roman" pitchFamily="18" charset="0"/>
                <a:ea typeface="微软雅黑" panose="020b0503020204020204" charset="-122"/>
                <a:cs typeface="Courier New" panose="02070309020205020404" pitchFamily="49" charset="0"/>
              </a:rPr>
              <a:t>(</a:t>
            </a:r>
            <a:r>
              <a:rPr lang="zh-CN" altLang="zh-CN" sz="2600" kern="100">
                <a:solidFill>
                  <a:srgbClr val="000000"/>
                </a:solidFill>
                <a:latin typeface="Times New Roman" pitchFamily="18" charset="0"/>
                <a:ea typeface="楷体_GB2312" panose="02010609030101010101" pitchFamily="49" charset="-122"/>
                <a:cs typeface="Times New Roman" panose="02020603050405020304" pitchFamily="18" charset="0"/>
              </a:rPr>
              <a:t>敬辞，对方</a:t>
            </a:r>
            <a:r>
              <a:rPr lang="en-US" altLang="zh-CN" sz="2600" kern="100">
                <a:solidFill>
                  <a:srgbClr val="000000"/>
                </a:solidFill>
                <a:latin typeface="Times New Roman" pitchFamily="18" charset="0"/>
                <a:ea typeface="微软雅黑" panose="020b0503020204020204" charset="-122"/>
                <a:cs typeface="Courier New" panose="02070309020205020404" pitchFamily="49" charset="0"/>
              </a:rPr>
              <a:t>)</a:t>
            </a:r>
            <a:endParaRPr lang="zh-CN" altLang="zh-CN" sz="2600" kern="100">
              <a:latin typeface="宋体" panose="02010600030101010101" pitchFamily="2" charset="-122"/>
              <a:cs typeface="Courier New" panose="02070309020205020404" pitchFamily="49" charset="0"/>
            </a:endParaRPr>
          </a:p>
          <a:p>
            <a:pPr algn="just">
              <a:lnSpc>
                <a:spcPct val="150000"/>
              </a:lnSpc>
              <a:spcAft>
                <a:spcPct val="0"/>
              </a:spcAft>
            </a:pP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络绎不绝</a:t>
            </a:r>
            <a:r>
              <a:rPr lang="en-US" altLang="zh-CN" sz="2600" kern="100">
                <a:solidFill>
                  <a:srgbClr val="000000"/>
                </a:solidFill>
                <a:latin typeface="Times New Roman" pitchFamily="18" charset="0"/>
                <a:ea typeface="微软雅黑" panose="020b0503020204020204" charset="-122"/>
                <a:cs typeface="Courier New" panose="02070309020205020404" pitchFamily="49" charset="0"/>
              </a:rPr>
              <a:t>(</a:t>
            </a:r>
            <a:r>
              <a:rPr lang="zh-CN" altLang="zh-CN" sz="2600" kern="100">
                <a:solidFill>
                  <a:srgbClr val="000000"/>
                </a:solidFill>
                <a:latin typeface="Times New Roman" pitchFamily="18" charset="0"/>
                <a:ea typeface="楷体_GB2312" panose="02010609030101010101" pitchFamily="49" charset="-122"/>
                <a:cs typeface="Times New Roman" panose="02020603050405020304" pitchFamily="18" charset="0"/>
              </a:rPr>
              <a:t>人、马、车、船</a:t>
            </a:r>
            <a:r>
              <a:rPr lang="en-US" altLang="zh-CN" sz="2600" kern="100">
                <a:solidFill>
                  <a:srgbClr val="000000"/>
                </a:solidFill>
                <a:latin typeface="Times New Roman" pitchFamily="18" charset="0"/>
                <a:ea typeface="微软雅黑" panose="020b0503020204020204" charset="-122"/>
                <a:cs typeface="Courier New" panose="02070309020205020404" pitchFamily="49" charset="0"/>
              </a:rPr>
              <a:t>)  	</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济济一堂</a:t>
            </a:r>
            <a:r>
              <a:rPr lang="en-US" altLang="zh-CN" sz="2600" kern="100">
                <a:solidFill>
                  <a:srgbClr val="000000"/>
                </a:solidFill>
                <a:latin typeface="Times New Roman" pitchFamily="18" charset="0"/>
                <a:ea typeface="微软雅黑" panose="020b0503020204020204" charset="-122"/>
                <a:cs typeface="Courier New" panose="02070309020205020404" pitchFamily="49" charset="0"/>
              </a:rPr>
              <a:t>(</a:t>
            </a:r>
            <a:r>
              <a:rPr lang="zh-CN" altLang="zh-CN" sz="2600" kern="100">
                <a:solidFill>
                  <a:srgbClr val="000000"/>
                </a:solidFill>
                <a:latin typeface="Times New Roman" pitchFamily="18" charset="0"/>
                <a:ea typeface="楷体_GB2312" panose="02010609030101010101" pitchFamily="49" charset="-122"/>
                <a:cs typeface="Times New Roman" panose="02020603050405020304" pitchFamily="18" charset="0"/>
              </a:rPr>
              <a:t>有才能的人</a:t>
            </a:r>
            <a:r>
              <a:rPr lang="en-US" altLang="zh-CN" sz="2600" kern="100">
                <a:solidFill>
                  <a:srgbClr val="000000"/>
                </a:solidFill>
                <a:latin typeface="Times New Roman" pitchFamily="18" charset="0"/>
                <a:ea typeface="微软雅黑" panose="020b0503020204020204" charset="-122"/>
                <a:cs typeface="Courier New" panose="02070309020205020404" pitchFamily="49" charset="0"/>
              </a:rPr>
              <a:t>)</a:t>
            </a:r>
            <a:endParaRPr lang="zh-CN" altLang="zh-CN" sz="2600" kern="100">
              <a:latin typeface="宋体" panose="02010600030101010101" pitchFamily="2" charset="-122"/>
              <a:cs typeface="Courier New" panose="02070309020205020404" pitchFamily="49" charset="0"/>
            </a:endParaRPr>
          </a:p>
          <a:p>
            <a:pPr algn="just">
              <a:lnSpc>
                <a:spcPct val="150000"/>
              </a:lnSpc>
              <a:spcAft>
                <a:spcPct val="0"/>
              </a:spcAft>
            </a:pP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相敬如宾</a:t>
            </a:r>
            <a:r>
              <a:rPr lang="en-US" altLang="zh-CN" sz="2600" kern="100">
                <a:solidFill>
                  <a:srgbClr val="000000"/>
                </a:solidFill>
                <a:latin typeface="Times New Roman" pitchFamily="18" charset="0"/>
                <a:ea typeface="微软雅黑" panose="020b0503020204020204" charset="-122"/>
                <a:cs typeface="Courier New" panose="02070309020205020404" pitchFamily="49" charset="0"/>
              </a:rPr>
              <a:t>(</a:t>
            </a:r>
            <a:r>
              <a:rPr lang="zh-CN" altLang="zh-CN" sz="2600" kern="100">
                <a:solidFill>
                  <a:srgbClr val="000000"/>
                </a:solidFill>
                <a:latin typeface="Times New Roman" pitchFamily="18" charset="0"/>
                <a:ea typeface="楷体_GB2312" panose="02010609030101010101" pitchFamily="49" charset="-122"/>
                <a:cs typeface="Times New Roman" panose="02020603050405020304" pitchFamily="18" charset="0"/>
              </a:rPr>
              <a:t>夫妻</a:t>
            </a:r>
            <a:r>
              <a:rPr lang="en-US" altLang="zh-CN" sz="2600" kern="100">
                <a:solidFill>
                  <a:srgbClr val="000000"/>
                </a:solidFill>
                <a:latin typeface="Times New Roman" pitchFamily="18" charset="0"/>
                <a:ea typeface="微软雅黑" panose="020b0503020204020204" charset="-122"/>
                <a:cs typeface="Courier New" panose="02070309020205020404" pitchFamily="49" charset="0"/>
              </a:rPr>
              <a:t>)  	</a:t>
            </a:r>
            <a:r>
              <a:rPr lang="en-US" altLang="zh-CN" sz="2600" kern="100" smtClean="0">
                <a:solidFill>
                  <a:srgbClr val="000000"/>
                </a:solidFill>
                <a:latin typeface="Times New Roman" pitchFamily="18" charset="0"/>
                <a:ea typeface="微软雅黑" panose="020b0503020204020204" charset="-122"/>
                <a:cs typeface="Courier New" panose="02070309020205020404" pitchFamily="49" charset="0"/>
              </a:rPr>
              <a:t>		</a:t>
            </a:r>
            <a:r>
              <a:rPr lang="zh-CN" altLang="zh-CN" sz="2600" kern="100" smtClean="0">
                <a:solidFill>
                  <a:srgbClr val="000000"/>
                </a:solidFill>
                <a:latin typeface="Times New Roman" pitchFamily="18" charset="0"/>
                <a:ea typeface="微软雅黑" panose="020b0503020204020204" charset="-122"/>
                <a:cs typeface="Times New Roman" panose="02020603050405020304" pitchFamily="18" charset="0"/>
              </a:rPr>
              <a:t>薪尽火传</a:t>
            </a:r>
            <a:r>
              <a:rPr lang="en-US" altLang="zh-CN" sz="2600" kern="100">
                <a:solidFill>
                  <a:srgbClr val="000000"/>
                </a:solidFill>
                <a:latin typeface="Times New Roman" pitchFamily="18" charset="0"/>
                <a:ea typeface="微软雅黑" panose="020b0503020204020204" charset="-122"/>
                <a:cs typeface="Courier New" panose="02070309020205020404" pitchFamily="49" charset="0"/>
              </a:rPr>
              <a:t>(</a:t>
            </a:r>
            <a:r>
              <a:rPr lang="zh-CN" altLang="zh-CN" sz="2600" kern="100">
                <a:solidFill>
                  <a:srgbClr val="000000"/>
                </a:solidFill>
                <a:latin typeface="Times New Roman" pitchFamily="18" charset="0"/>
                <a:ea typeface="楷体_GB2312" panose="02010609030101010101" pitchFamily="49" charset="-122"/>
                <a:cs typeface="Times New Roman" panose="02020603050405020304" pitchFamily="18" charset="0"/>
              </a:rPr>
              <a:t>师生、学问</a:t>
            </a:r>
            <a:r>
              <a:rPr lang="en-US" altLang="zh-CN" sz="2600" kern="100">
                <a:solidFill>
                  <a:srgbClr val="000000"/>
                </a:solidFill>
                <a:latin typeface="Times New Roman" pitchFamily="18" charset="0"/>
                <a:ea typeface="微软雅黑" panose="020b0503020204020204" charset="-122"/>
                <a:cs typeface="Courier New" panose="02070309020205020404" pitchFamily="49" charset="0"/>
              </a:rPr>
              <a:t>)</a:t>
            </a:r>
            <a:endParaRPr lang="zh-CN" altLang="zh-CN" sz="2600" kern="100">
              <a:latin typeface="宋体" panose="02010600030101010101" pitchFamily="2" charset="-122"/>
              <a:cs typeface="Courier New" panose="02070309020205020404" pitchFamily="49" charset="0"/>
            </a:endParaRPr>
          </a:p>
          <a:p>
            <a:pPr algn="just">
              <a:lnSpc>
                <a:spcPct val="150000"/>
              </a:lnSpc>
              <a:spcAft>
                <a:spcPct val="0"/>
              </a:spcAft>
            </a:pP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崭露头角</a:t>
            </a:r>
            <a:r>
              <a:rPr lang="en-US" altLang="zh-CN" sz="2600" kern="100">
                <a:solidFill>
                  <a:srgbClr val="000000"/>
                </a:solidFill>
                <a:latin typeface="Times New Roman" pitchFamily="18" charset="0"/>
                <a:ea typeface="微软雅黑" panose="020b0503020204020204" charset="-122"/>
                <a:cs typeface="Courier New" panose="02070309020205020404" pitchFamily="49" charset="0"/>
              </a:rPr>
              <a:t>(</a:t>
            </a:r>
            <a:r>
              <a:rPr lang="zh-CN" altLang="zh-CN" sz="2600" kern="100">
                <a:solidFill>
                  <a:srgbClr val="000000"/>
                </a:solidFill>
                <a:latin typeface="Times New Roman" pitchFamily="18" charset="0"/>
                <a:ea typeface="楷体_GB2312" panose="02010609030101010101" pitchFamily="49" charset="-122"/>
                <a:cs typeface="Times New Roman" panose="02020603050405020304" pitchFamily="18" charset="0"/>
              </a:rPr>
              <a:t>青少年</a:t>
            </a:r>
            <a:r>
              <a:rPr lang="en-US" altLang="zh-CN" sz="2600" kern="100">
                <a:solidFill>
                  <a:srgbClr val="000000"/>
                </a:solidFill>
                <a:latin typeface="Times New Roman" pitchFamily="18" charset="0"/>
                <a:ea typeface="微软雅黑" panose="020b0503020204020204" charset="-122"/>
                <a:cs typeface="Courier New" panose="02070309020205020404" pitchFamily="49" charset="0"/>
              </a:rPr>
              <a:t>)  	</a:t>
            </a:r>
            <a:r>
              <a:rPr lang="en-US" altLang="zh-CN" sz="2600" kern="100" smtClean="0">
                <a:solidFill>
                  <a:srgbClr val="000000"/>
                </a:solidFill>
                <a:latin typeface="Times New Roman" pitchFamily="18" charset="0"/>
                <a:ea typeface="微软雅黑" panose="020b0503020204020204" charset="-122"/>
                <a:cs typeface="Courier New" panose="02070309020205020404" pitchFamily="49" charset="0"/>
              </a:rPr>
              <a:t>		</a:t>
            </a:r>
            <a:r>
              <a:rPr lang="zh-CN" altLang="zh-CN" sz="2600" kern="100" smtClean="0">
                <a:solidFill>
                  <a:srgbClr val="000000"/>
                </a:solidFill>
                <a:latin typeface="Times New Roman" pitchFamily="18" charset="0"/>
                <a:ea typeface="微软雅黑" panose="020b0503020204020204" charset="-122"/>
                <a:cs typeface="Times New Roman" panose="02020603050405020304" pitchFamily="18" charset="0"/>
              </a:rPr>
              <a:t>芸芸众生</a:t>
            </a:r>
            <a:r>
              <a:rPr lang="en-US" altLang="zh-CN" sz="2600" kern="100">
                <a:solidFill>
                  <a:srgbClr val="000000"/>
                </a:solidFill>
                <a:latin typeface="Times New Roman" pitchFamily="18" charset="0"/>
                <a:ea typeface="微软雅黑" panose="020b0503020204020204" charset="-122"/>
                <a:cs typeface="Courier New" panose="02070309020205020404" pitchFamily="49" charset="0"/>
              </a:rPr>
              <a:t>(</a:t>
            </a:r>
            <a:r>
              <a:rPr lang="zh-CN" altLang="zh-CN" sz="2600" kern="100">
                <a:solidFill>
                  <a:srgbClr val="000000"/>
                </a:solidFill>
                <a:latin typeface="Times New Roman" pitchFamily="18" charset="0"/>
                <a:ea typeface="楷体_GB2312" panose="02010609030101010101" pitchFamily="49" charset="-122"/>
                <a:cs typeface="Times New Roman" panose="02020603050405020304" pitchFamily="18" charset="0"/>
              </a:rPr>
              <a:t>众多平常人</a:t>
            </a:r>
            <a:r>
              <a:rPr lang="en-US" altLang="zh-CN" sz="2600" kern="100">
                <a:solidFill>
                  <a:srgbClr val="000000"/>
                </a:solidFill>
                <a:latin typeface="Times New Roman" pitchFamily="18" charset="0"/>
                <a:ea typeface="微软雅黑" panose="020b0503020204020204" charset="-122"/>
                <a:cs typeface="Courier New" panose="02070309020205020404" pitchFamily="49" charset="0"/>
              </a:rPr>
              <a:t>)</a:t>
            </a:r>
            <a:endParaRPr lang="zh-CN" altLang="zh-CN" sz="2600" kern="100">
              <a:latin typeface="宋体" panose="02010600030101010101" pitchFamily="2" charset="-122"/>
              <a:cs typeface="Courier New" panose="02070309020205020404" pitchFamily="49" charset="0"/>
            </a:endParaRPr>
          </a:p>
          <a:p>
            <a:pPr algn="just">
              <a:lnSpc>
                <a:spcPct val="150000"/>
              </a:lnSpc>
              <a:spcAft>
                <a:spcPct val="0"/>
              </a:spcAft>
            </a:pP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不情之请</a:t>
            </a:r>
            <a:r>
              <a:rPr lang="en-US" altLang="zh-CN" sz="2600" kern="100">
                <a:solidFill>
                  <a:srgbClr val="000000"/>
                </a:solidFill>
                <a:latin typeface="Times New Roman" pitchFamily="18" charset="0"/>
                <a:ea typeface="微软雅黑" panose="020b0503020204020204" charset="-122"/>
                <a:cs typeface="Courier New" panose="02070309020205020404" pitchFamily="49" charset="0"/>
              </a:rPr>
              <a:t>(</a:t>
            </a:r>
            <a:r>
              <a:rPr lang="zh-CN" altLang="zh-CN" sz="2600" kern="100">
                <a:solidFill>
                  <a:srgbClr val="000000"/>
                </a:solidFill>
                <a:latin typeface="Times New Roman" pitchFamily="18" charset="0"/>
                <a:ea typeface="楷体_GB2312" panose="02010609030101010101" pitchFamily="49" charset="-122"/>
                <a:cs typeface="Times New Roman" panose="02020603050405020304" pitchFamily="18" charset="0"/>
              </a:rPr>
              <a:t>谦辞，用于自己</a:t>
            </a:r>
            <a:r>
              <a:rPr lang="en-US" altLang="zh-CN" sz="2600" kern="100">
                <a:solidFill>
                  <a:srgbClr val="000000"/>
                </a:solidFill>
                <a:latin typeface="Times New Roman" pitchFamily="18" charset="0"/>
                <a:ea typeface="微软雅黑" panose="020b0503020204020204" charset="-122"/>
                <a:cs typeface="Courier New" panose="02070309020205020404" pitchFamily="49" charset="0"/>
              </a:rPr>
              <a:t>)  	</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耳提面命</a:t>
            </a:r>
            <a:r>
              <a:rPr lang="en-US" altLang="zh-CN" sz="2600" kern="100">
                <a:solidFill>
                  <a:srgbClr val="000000"/>
                </a:solidFill>
                <a:latin typeface="Times New Roman" pitchFamily="18" charset="0"/>
                <a:ea typeface="微软雅黑" panose="020b0503020204020204" charset="-122"/>
                <a:cs typeface="Courier New" panose="02070309020205020404" pitchFamily="49" charset="0"/>
              </a:rPr>
              <a:t>(</a:t>
            </a:r>
            <a:r>
              <a:rPr lang="zh-CN" altLang="zh-CN" sz="2600" kern="100">
                <a:solidFill>
                  <a:srgbClr val="000000"/>
                </a:solidFill>
                <a:latin typeface="Times New Roman" pitchFamily="18" charset="0"/>
                <a:ea typeface="楷体_GB2312" panose="02010609030101010101" pitchFamily="49" charset="-122"/>
                <a:cs typeface="Times New Roman" panose="02020603050405020304" pitchFamily="18" charset="0"/>
              </a:rPr>
              <a:t>长辈</a:t>
            </a:r>
            <a:r>
              <a:rPr lang="en-US" altLang="zh-CN" sz="2600" kern="100">
                <a:solidFill>
                  <a:srgbClr val="000000"/>
                </a:solidFill>
                <a:latin typeface="Times New Roman" pitchFamily="18" charset="0"/>
                <a:ea typeface="微软雅黑" panose="020b0503020204020204" charset="-122"/>
                <a:cs typeface="Courier New" panose="02070309020205020404" pitchFamily="49" charset="0"/>
              </a:rPr>
              <a:t>)</a:t>
            </a:r>
            <a:endParaRPr lang="zh-CN" altLang="zh-CN" sz="2600" kern="100">
              <a:latin typeface="宋体" panose="02010600030101010101" pitchFamily="2" charset="-122"/>
              <a:cs typeface="Courier New" panose="02070309020205020404" pitchFamily="49" charset="0"/>
            </a:endParaRPr>
          </a:p>
        </p:txBody>
      </p:sp>
    </p:spTree>
  </p:cSld>
  <p:clrMapOvr>
    <a:masterClrMapping/>
  </p:clrMapOvr>
  <mc:AlternateContent>
    <mc:Choice xmlns:p14="http://schemas.microsoft.com/office/powerpoint/2010/main" Requires="p14">
      <p:transition p14:dur="10"/>
    </mc:Choice>
    <mc:Fallback>
      <p:transition/>
    </mc:Fallback>
  </mc:AlternateContent>
  <p:timing/>
</p:sld>
</file>

<file path=ppt/slides/slide4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434429" y="1341562"/>
            <a:ext cx="11349409" cy="2492990"/>
          </a:xfrm>
          <a:prstGeom prst="rect">
            <a:avLst/>
          </a:prstGeom>
        </p:spPr>
        <p:txBody>
          <a:bodyPr wrap="square">
            <a:spAutoFit/>
          </a:bodyPr>
          <a:lstStyle/>
          <a:p>
            <a:pPr algn="just">
              <a:lnSpc>
                <a:spcPct val="150000"/>
              </a:lnSpc>
              <a:spcAft>
                <a:spcPct val="0"/>
              </a:spcAft>
            </a:pP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雨后春笋</a:t>
            </a:r>
            <a:r>
              <a:rPr lang="en-US" altLang="zh-CN" sz="2600" kern="100">
                <a:solidFill>
                  <a:srgbClr val="000000"/>
                </a:solidFill>
                <a:latin typeface="Times New Roman" pitchFamily="18" charset="0"/>
                <a:ea typeface="微软雅黑" panose="020b0503020204020204" charset="-122"/>
                <a:cs typeface="Courier New" panose="02070309020205020404" pitchFamily="49" charset="0"/>
              </a:rPr>
              <a:t>(</a:t>
            </a:r>
            <a:r>
              <a:rPr lang="zh-CN" altLang="zh-CN" sz="2600" kern="100">
                <a:solidFill>
                  <a:srgbClr val="000000"/>
                </a:solidFill>
                <a:latin typeface="Times New Roman" pitchFamily="18" charset="0"/>
                <a:ea typeface="楷体_GB2312" panose="02010609030101010101" pitchFamily="49" charset="-122"/>
                <a:cs typeface="Times New Roman" panose="02020603050405020304" pitchFamily="18" charset="0"/>
              </a:rPr>
              <a:t>新事物</a:t>
            </a:r>
            <a:r>
              <a:rPr lang="en-US" altLang="zh-CN" sz="2600" kern="100">
                <a:solidFill>
                  <a:srgbClr val="000000"/>
                </a:solidFill>
                <a:latin typeface="Times New Roman" pitchFamily="18" charset="0"/>
                <a:ea typeface="微软雅黑" panose="020b0503020204020204" charset="-122"/>
                <a:cs typeface="Courier New" panose="02070309020205020404" pitchFamily="49" charset="0"/>
              </a:rPr>
              <a:t>)  	</a:t>
            </a:r>
            <a:r>
              <a:rPr lang="en-US" altLang="zh-CN" sz="2600" kern="100" smtClean="0">
                <a:solidFill>
                  <a:srgbClr val="000000"/>
                </a:solidFill>
                <a:latin typeface="Times New Roman" pitchFamily="18" charset="0"/>
                <a:ea typeface="微软雅黑" panose="020b0503020204020204" charset="-122"/>
                <a:cs typeface="Courier New" panose="02070309020205020404" pitchFamily="49" charset="0"/>
              </a:rPr>
              <a:t>		</a:t>
            </a:r>
            <a:r>
              <a:rPr lang="zh-CN" altLang="zh-CN" sz="2600" kern="100" smtClean="0">
                <a:solidFill>
                  <a:srgbClr val="000000"/>
                </a:solidFill>
                <a:latin typeface="Times New Roman" pitchFamily="18" charset="0"/>
                <a:ea typeface="微软雅黑" panose="020b0503020204020204" charset="-122"/>
                <a:cs typeface="Times New Roman" panose="02020603050405020304" pitchFamily="18" charset="0"/>
              </a:rPr>
              <a:t>扣人心弦</a:t>
            </a:r>
            <a:r>
              <a:rPr lang="en-US" altLang="zh-CN" sz="2600" kern="100">
                <a:solidFill>
                  <a:srgbClr val="000000"/>
                </a:solidFill>
                <a:latin typeface="Times New Roman" pitchFamily="18" charset="0"/>
                <a:ea typeface="微软雅黑" panose="020b0503020204020204" charset="-122"/>
                <a:cs typeface="Courier New" panose="02070309020205020404" pitchFamily="49" charset="0"/>
              </a:rPr>
              <a:t>(</a:t>
            </a:r>
            <a:r>
              <a:rPr lang="zh-CN" altLang="zh-CN" sz="2600" kern="100">
                <a:solidFill>
                  <a:srgbClr val="000000"/>
                </a:solidFill>
                <a:latin typeface="Times New Roman" pitchFamily="18" charset="0"/>
                <a:ea typeface="楷体_GB2312" panose="02010609030101010101" pitchFamily="49" charset="-122"/>
                <a:cs typeface="Times New Roman" panose="02020603050405020304" pitchFamily="18" charset="0"/>
              </a:rPr>
              <a:t>诗文、表演</a:t>
            </a:r>
            <a:r>
              <a:rPr lang="en-US" altLang="zh-CN" sz="2600" kern="100">
                <a:solidFill>
                  <a:srgbClr val="000000"/>
                </a:solidFill>
                <a:latin typeface="Times New Roman" pitchFamily="18" charset="0"/>
                <a:ea typeface="微软雅黑" panose="020b0503020204020204" charset="-122"/>
                <a:cs typeface="Courier New" panose="02070309020205020404" pitchFamily="49" charset="0"/>
              </a:rPr>
              <a:t>)</a:t>
            </a:r>
            <a:endParaRPr lang="zh-CN" altLang="zh-CN" sz="1050" kern="100">
              <a:latin typeface="宋体" panose="02010600030101010101" pitchFamily="2" charset="-122"/>
              <a:cs typeface="Courier New" panose="02070309020205020404" pitchFamily="49" charset="0"/>
            </a:endParaRPr>
          </a:p>
          <a:p>
            <a:pPr algn="just">
              <a:lnSpc>
                <a:spcPct val="150000"/>
              </a:lnSpc>
              <a:spcAft>
                <a:spcPct val="0"/>
              </a:spcAft>
            </a:pP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脱颖而出</a:t>
            </a:r>
            <a:r>
              <a:rPr lang="en-US" altLang="zh-CN" sz="2600" kern="100">
                <a:solidFill>
                  <a:srgbClr val="000000"/>
                </a:solidFill>
                <a:latin typeface="Times New Roman" pitchFamily="18" charset="0"/>
                <a:ea typeface="微软雅黑" panose="020b0503020204020204" charset="-122"/>
                <a:cs typeface="Courier New" panose="02070309020205020404" pitchFamily="49" charset="0"/>
              </a:rPr>
              <a:t>(</a:t>
            </a:r>
            <a:r>
              <a:rPr lang="zh-CN" altLang="zh-CN" sz="2600" kern="100">
                <a:solidFill>
                  <a:srgbClr val="000000"/>
                </a:solidFill>
                <a:latin typeface="Times New Roman" pitchFamily="18" charset="0"/>
                <a:ea typeface="楷体_GB2312" panose="02010609030101010101" pitchFamily="49" charset="-122"/>
                <a:cs typeface="Times New Roman" panose="02020603050405020304" pitchFamily="18" charset="0"/>
              </a:rPr>
              <a:t>人的才能</a:t>
            </a:r>
            <a:r>
              <a:rPr lang="en-US" altLang="zh-CN" sz="2600" kern="100">
                <a:solidFill>
                  <a:srgbClr val="000000"/>
                </a:solidFill>
                <a:latin typeface="Times New Roman" pitchFamily="18" charset="0"/>
                <a:ea typeface="微软雅黑" panose="020b0503020204020204" charset="-122"/>
                <a:cs typeface="Courier New" panose="02070309020205020404" pitchFamily="49" charset="0"/>
              </a:rPr>
              <a:t>)  	</a:t>
            </a:r>
            <a:r>
              <a:rPr lang="en-US" altLang="zh-CN" sz="2600" kern="100" smtClean="0">
                <a:solidFill>
                  <a:srgbClr val="000000"/>
                </a:solidFill>
                <a:latin typeface="Times New Roman" pitchFamily="18" charset="0"/>
                <a:ea typeface="微软雅黑" panose="020b0503020204020204" charset="-122"/>
                <a:cs typeface="Courier New" panose="02070309020205020404" pitchFamily="49" charset="0"/>
              </a:rPr>
              <a:t>	</a:t>
            </a:r>
            <a:r>
              <a:rPr lang="zh-CN" altLang="zh-CN" sz="2600" kern="100" smtClean="0">
                <a:solidFill>
                  <a:srgbClr val="000000"/>
                </a:solidFill>
                <a:latin typeface="Times New Roman" pitchFamily="18" charset="0"/>
                <a:ea typeface="微软雅黑" panose="020b0503020204020204" charset="-122"/>
                <a:cs typeface="Times New Roman" panose="02020603050405020304" pitchFamily="18" charset="0"/>
              </a:rPr>
              <a:t>长此以往</a:t>
            </a:r>
            <a:r>
              <a:rPr lang="en-US" altLang="zh-CN" sz="2600" kern="100">
                <a:solidFill>
                  <a:srgbClr val="000000"/>
                </a:solidFill>
                <a:latin typeface="Times New Roman" pitchFamily="18" charset="0"/>
                <a:ea typeface="微软雅黑" panose="020b0503020204020204" charset="-122"/>
                <a:cs typeface="Courier New" panose="02070309020205020404" pitchFamily="49" charset="0"/>
              </a:rPr>
              <a:t>(</a:t>
            </a:r>
            <a:r>
              <a:rPr lang="zh-CN" altLang="zh-CN" sz="2600" kern="100">
                <a:solidFill>
                  <a:srgbClr val="000000"/>
                </a:solidFill>
                <a:latin typeface="Times New Roman" pitchFamily="18" charset="0"/>
                <a:ea typeface="楷体_GB2312" panose="02010609030101010101" pitchFamily="49" charset="-122"/>
                <a:cs typeface="Times New Roman" panose="02020603050405020304" pitchFamily="18" charset="0"/>
              </a:rPr>
              <a:t>多指不好的情况</a:t>
            </a:r>
            <a:r>
              <a:rPr lang="en-US" altLang="zh-CN" sz="2600" kern="100">
                <a:solidFill>
                  <a:srgbClr val="000000"/>
                </a:solidFill>
                <a:latin typeface="Times New Roman" pitchFamily="18" charset="0"/>
                <a:ea typeface="微软雅黑" panose="020b0503020204020204" charset="-122"/>
                <a:cs typeface="Courier New" panose="02070309020205020404" pitchFamily="49" charset="0"/>
              </a:rPr>
              <a:t>)</a:t>
            </a:r>
            <a:endParaRPr lang="zh-CN" altLang="zh-CN" sz="1050" kern="100">
              <a:latin typeface="宋体" panose="02010600030101010101" pitchFamily="2" charset="-122"/>
              <a:cs typeface="Courier New" panose="02070309020205020404" pitchFamily="49" charset="0"/>
            </a:endParaRPr>
          </a:p>
          <a:p>
            <a:pPr algn="just">
              <a:lnSpc>
                <a:spcPct val="150000"/>
              </a:lnSpc>
              <a:spcAft>
                <a:spcPct val="0"/>
              </a:spcAft>
            </a:pP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悬壶济世</a:t>
            </a:r>
            <a:r>
              <a:rPr lang="en-US" altLang="zh-CN" sz="2600" kern="100">
                <a:solidFill>
                  <a:srgbClr val="000000"/>
                </a:solidFill>
                <a:latin typeface="Times New Roman" pitchFamily="18" charset="0"/>
                <a:ea typeface="微软雅黑" panose="020b0503020204020204" charset="-122"/>
                <a:cs typeface="Courier New" panose="02070309020205020404" pitchFamily="49" charset="0"/>
              </a:rPr>
              <a:t>(</a:t>
            </a:r>
            <a:r>
              <a:rPr lang="zh-CN" altLang="zh-CN" sz="2600" kern="100">
                <a:solidFill>
                  <a:srgbClr val="000000"/>
                </a:solidFill>
                <a:latin typeface="Times New Roman" pitchFamily="18" charset="0"/>
                <a:ea typeface="楷体_GB2312" panose="02010609030101010101" pitchFamily="49" charset="-122"/>
                <a:cs typeface="Times New Roman" panose="02020603050405020304" pitchFamily="18" charset="0"/>
              </a:rPr>
              <a:t>行医</a:t>
            </a:r>
            <a:r>
              <a:rPr lang="en-US" altLang="zh-CN" sz="2600" kern="100">
                <a:solidFill>
                  <a:srgbClr val="000000"/>
                </a:solidFill>
                <a:latin typeface="Times New Roman" pitchFamily="18" charset="0"/>
                <a:ea typeface="微软雅黑" panose="020b0503020204020204" charset="-122"/>
                <a:cs typeface="Courier New" panose="02070309020205020404" pitchFamily="49" charset="0"/>
              </a:rPr>
              <a:t>)  	</a:t>
            </a:r>
            <a:r>
              <a:rPr lang="en-US" altLang="zh-CN" sz="2600" kern="100" smtClean="0">
                <a:solidFill>
                  <a:srgbClr val="000000"/>
                </a:solidFill>
                <a:latin typeface="Times New Roman" pitchFamily="18" charset="0"/>
                <a:ea typeface="微软雅黑" panose="020b0503020204020204" charset="-122"/>
                <a:cs typeface="Courier New" panose="02070309020205020404" pitchFamily="49" charset="0"/>
              </a:rPr>
              <a:t>		</a:t>
            </a:r>
            <a:r>
              <a:rPr lang="zh-CN" altLang="zh-CN" sz="2600" kern="100" smtClean="0">
                <a:solidFill>
                  <a:srgbClr val="000000"/>
                </a:solidFill>
                <a:latin typeface="Times New Roman" pitchFamily="18" charset="0"/>
                <a:ea typeface="微软雅黑" panose="020b0503020204020204" charset="-122"/>
                <a:cs typeface="Times New Roman" panose="02020603050405020304" pitchFamily="18" charset="0"/>
              </a:rPr>
              <a:t>石破天惊</a:t>
            </a:r>
            <a:r>
              <a:rPr lang="en-US" altLang="zh-CN" sz="2600" kern="100">
                <a:solidFill>
                  <a:srgbClr val="000000"/>
                </a:solidFill>
                <a:latin typeface="Times New Roman" pitchFamily="18" charset="0"/>
                <a:ea typeface="微软雅黑" panose="020b0503020204020204" charset="-122"/>
                <a:cs typeface="Courier New" panose="02070309020205020404" pitchFamily="49" charset="0"/>
              </a:rPr>
              <a:t>(</a:t>
            </a:r>
            <a:r>
              <a:rPr lang="zh-CN" altLang="zh-CN" sz="2600" kern="100">
                <a:solidFill>
                  <a:srgbClr val="000000"/>
                </a:solidFill>
                <a:latin typeface="Times New Roman" pitchFamily="18" charset="0"/>
                <a:ea typeface="楷体_GB2312" panose="02010609030101010101" pitchFamily="49" charset="-122"/>
                <a:cs typeface="Times New Roman" panose="02020603050405020304" pitchFamily="18" charset="0"/>
              </a:rPr>
              <a:t>事情或文章议论</a:t>
            </a:r>
            <a:r>
              <a:rPr lang="en-US" altLang="zh-CN" sz="2600" kern="100">
                <a:solidFill>
                  <a:srgbClr val="000000"/>
                </a:solidFill>
                <a:latin typeface="Times New Roman" pitchFamily="18" charset="0"/>
                <a:ea typeface="微软雅黑" panose="020b0503020204020204" charset="-122"/>
                <a:cs typeface="Courier New" panose="02070309020205020404" pitchFamily="49" charset="0"/>
              </a:rPr>
              <a:t>)</a:t>
            </a:r>
            <a:endParaRPr lang="zh-CN" altLang="zh-CN" sz="1050" kern="100">
              <a:latin typeface="宋体" panose="02010600030101010101" pitchFamily="2" charset="-122"/>
              <a:cs typeface="Courier New" panose="02070309020205020404" pitchFamily="49" charset="0"/>
            </a:endParaRPr>
          </a:p>
          <a:p>
            <a:pPr algn="just">
              <a:lnSpc>
                <a:spcPct val="150000"/>
              </a:lnSpc>
              <a:spcAft>
                <a:spcPct val="0"/>
              </a:spcAft>
            </a:pP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荡气回肠</a:t>
            </a:r>
            <a:r>
              <a:rPr lang="en-US" altLang="zh-CN" sz="2600" kern="100">
                <a:solidFill>
                  <a:srgbClr val="000000"/>
                </a:solidFill>
                <a:latin typeface="Times New Roman" pitchFamily="18" charset="0"/>
                <a:ea typeface="微软雅黑" panose="020b0503020204020204" charset="-122"/>
                <a:cs typeface="Courier New" panose="02070309020205020404" pitchFamily="49" charset="0"/>
              </a:rPr>
              <a:t>(</a:t>
            </a:r>
            <a:r>
              <a:rPr lang="zh-CN" altLang="zh-CN" sz="2600" kern="100">
                <a:solidFill>
                  <a:srgbClr val="000000"/>
                </a:solidFill>
                <a:latin typeface="Times New Roman" pitchFamily="18" charset="0"/>
                <a:ea typeface="楷体_GB2312" panose="02010609030101010101" pitchFamily="49" charset="-122"/>
                <a:cs typeface="Times New Roman" panose="02020603050405020304" pitchFamily="18" charset="0"/>
              </a:rPr>
              <a:t>文章、乐曲</a:t>
            </a:r>
            <a:r>
              <a:rPr lang="en-US" altLang="zh-CN" sz="2600" kern="100">
                <a:solidFill>
                  <a:srgbClr val="000000"/>
                </a:solidFill>
                <a:latin typeface="Times New Roman" pitchFamily="18" charset="0"/>
                <a:ea typeface="微软雅黑" panose="020b0503020204020204" charset="-122"/>
                <a:cs typeface="Courier New" panose="02070309020205020404" pitchFamily="49" charset="0"/>
              </a:rPr>
              <a:t>)</a:t>
            </a:r>
            <a:endParaRPr lang="zh-CN" altLang="zh-CN" sz="1050" kern="100">
              <a:latin typeface="宋体" panose="02010600030101010101" pitchFamily="2" charset="-122"/>
              <a:cs typeface="Courier New" panose="02070309020205020404" pitchFamily="49" charset="0"/>
            </a:endParaRPr>
          </a:p>
        </p:txBody>
      </p:sp>
    </p:spTree>
  </p:cSld>
  <p:clrMapOvr>
    <a:masterClrMapping/>
  </p:clrMapOvr>
  <mc:AlternateContent>
    <mc:Choice xmlns:p14="http://schemas.microsoft.com/office/powerpoint/2010/main" Requires="p14">
      <p:transition p14:dur="10"/>
    </mc:Choice>
    <mc:Fallback>
      <p:transition/>
    </mc:Fallback>
  </mc:AlternateContent>
  <p:timing/>
</p:sld>
</file>

<file path=ppt/slides/slide4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362421" y="1125538"/>
            <a:ext cx="11493425" cy="692497"/>
          </a:xfrm>
          <a:prstGeom prst="rect">
            <a:avLst/>
          </a:prstGeom>
        </p:spPr>
        <p:txBody>
          <a:bodyPr wrap="square">
            <a:spAutoFit/>
          </a:bodyPr>
          <a:lstStyle/>
          <a:p>
            <a:pPr algn="just">
              <a:lnSpc>
                <a:spcPct val="150000"/>
              </a:lnSpc>
              <a:spcAft>
                <a:spcPct val="0"/>
              </a:spcAft>
            </a:pPr>
            <a:r>
              <a:rPr lang="en-US" altLang="zh-CN" sz="2600" b="1" kern="100">
                <a:solidFill>
                  <a:srgbClr val="000000"/>
                </a:solidFill>
                <a:latin typeface="Times New Roman" pitchFamily="18" charset="0"/>
                <a:ea typeface="微软雅黑" panose="020b0503020204020204" charset="-122"/>
                <a:cs typeface="Courier New" panose="02070309020205020404" pitchFamily="49" charset="0"/>
              </a:rPr>
              <a:t>(</a:t>
            </a:r>
            <a:r>
              <a:rPr lang="zh-CN" altLang="zh-CN" sz="2600" b="1" kern="100">
                <a:solidFill>
                  <a:srgbClr val="000000"/>
                </a:solidFill>
                <a:latin typeface="Times New Roman" pitchFamily="18" charset="0"/>
                <a:ea typeface="微软雅黑" panose="020b0503020204020204" charset="-122"/>
                <a:cs typeface="Times New Roman" panose="02020603050405020304" pitchFamily="18" charset="0"/>
              </a:rPr>
              <a:t>三</a:t>
            </a:r>
            <a:r>
              <a:rPr lang="en-US" altLang="zh-CN" sz="2600" b="1" kern="100">
                <a:solidFill>
                  <a:srgbClr val="000000"/>
                </a:solidFill>
                <a:latin typeface="Times New Roman" pitchFamily="18" charset="0"/>
                <a:ea typeface="微软雅黑" panose="020b0503020204020204" charset="-122"/>
                <a:cs typeface="Courier New" panose="02070309020205020404" pitchFamily="49" charset="0"/>
              </a:rPr>
              <a:t>)</a:t>
            </a:r>
            <a:r>
              <a:rPr lang="zh-CN" altLang="zh-CN" sz="2600" b="1" kern="100">
                <a:solidFill>
                  <a:srgbClr val="000000"/>
                </a:solidFill>
                <a:latin typeface="Times New Roman" pitchFamily="18" charset="0"/>
                <a:ea typeface="微软雅黑" panose="020b0503020204020204" charset="-122"/>
                <a:cs typeface="Times New Roman" panose="02020603050405020304" pitchFamily="18" charset="0"/>
              </a:rPr>
              <a:t>正确理解成语的感情色彩，避免褒贬误用</a:t>
            </a:r>
            <a:endParaRPr lang="zh-CN" altLang="zh-CN" sz="1050" kern="100">
              <a:latin typeface="宋体" panose="02010600030101010101" pitchFamily="2" charset="-122"/>
              <a:cs typeface="Courier New" panose="02070309020205020404" pitchFamily="49" charset="0"/>
            </a:endParaRPr>
          </a:p>
        </p:txBody>
      </p:sp>
      <p:pic>
        <p:nvPicPr>
          <p:cNvPr id="3" name="Picture 2" descr="AS11T"/>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bwMode="auto">
          <a:xfrm>
            <a:off x="2418220" y="1880698"/>
            <a:ext cx="7353973" cy="2845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mc:Choice xmlns:p14="http://schemas.microsoft.com/office/powerpoint/2010/main" Requires="p14">
      <p:transition p14:dur="10"/>
    </mc:Choice>
    <mc:Fallback>
      <p:transition/>
    </mc:Fallback>
  </mc:AlternateContent>
  <p:timing/>
</p:sld>
</file>

<file path=ppt/slides/slide4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362421" y="621482"/>
            <a:ext cx="11421417" cy="1892826"/>
          </a:xfrm>
          <a:prstGeom prst="rect">
            <a:avLst/>
          </a:prstGeom>
        </p:spPr>
        <p:txBody>
          <a:bodyPr wrap="square">
            <a:spAutoFit/>
          </a:bodyPr>
          <a:lstStyle/>
          <a:p>
            <a:pPr algn="just">
              <a:lnSpc>
                <a:spcPct val="150000"/>
              </a:lnSpc>
              <a:spcAft>
                <a:spcPct val="0"/>
              </a:spcAft>
            </a:pPr>
            <a:r>
              <a:rPr lang="zh-CN" altLang="zh-CN" sz="2600" b="1" kern="100">
                <a:solidFill>
                  <a:srgbClr val="0000FF"/>
                </a:solidFill>
                <a:latin typeface="Times New Roman" pitchFamily="18" charset="0"/>
                <a:ea typeface="微软雅黑" panose="020b0503020204020204" charset="-122"/>
                <a:cs typeface="Times New Roman" panose="02020603050405020304" pitchFamily="18" charset="0"/>
              </a:rPr>
              <a:t>边练边悟</a:t>
            </a:r>
            <a:r>
              <a:rPr lang="en-US" altLang="zh-CN" sz="2600" b="1" kern="100">
                <a:solidFill>
                  <a:srgbClr val="0000FF"/>
                </a:solidFill>
                <a:latin typeface="微软雅黑" panose="020b0503020204020204" charset="-122"/>
                <a:cs typeface="Times New Roman" panose="02020603050405020304" pitchFamily="18" charset="0"/>
              </a:rPr>
              <a:t>3</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　请分析下列句子中加颜色成语使用错误的原因。</a:t>
            </a:r>
            <a:endParaRPr lang="zh-CN" altLang="zh-CN" sz="1050" kern="100">
              <a:latin typeface="宋体" panose="02010600030101010101" pitchFamily="2" charset="-122"/>
              <a:cs typeface="Courier New" panose="02070309020205020404" pitchFamily="49" charset="0"/>
            </a:endParaRPr>
          </a:p>
          <a:p>
            <a:pPr algn="just">
              <a:lnSpc>
                <a:spcPct val="150000"/>
              </a:lnSpc>
              <a:spcAft>
                <a:spcPct val="0"/>
              </a:spcAft>
            </a:pPr>
            <a:r>
              <a:rPr lang="en-US" altLang="zh-CN" sz="2600" kern="100">
                <a:solidFill>
                  <a:srgbClr val="000000"/>
                </a:solidFill>
                <a:latin typeface="Times New Roman" pitchFamily="18" charset="0"/>
                <a:ea typeface="微软雅黑" panose="020b0503020204020204" charset="-122"/>
                <a:cs typeface="Courier New" panose="02070309020205020404" pitchFamily="49" charset="0"/>
              </a:rPr>
              <a:t>(1)</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在东海舰队组织的此次实战演练中，我军的反水雷舰艇</a:t>
            </a:r>
            <a:r>
              <a:rPr lang="zh-CN" altLang="zh-CN" sz="2600" kern="100">
                <a:solidFill>
                  <a:srgbClr val="0000FF"/>
                </a:solidFill>
                <a:latin typeface="Times New Roman" pitchFamily="18" charset="0"/>
                <a:ea typeface="微软雅黑" panose="020b0503020204020204" charset="-122"/>
                <a:cs typeface="Times New Roman" panose="02020603050405020304" pitchFamily="18" charset="0"/>
              </a:rPr>
              <a:t>倾巢而出</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，成功扫除了</a:t>
            </a:r>
            <a:r>
              <a:rPr lang="en-US" altLang="zh-CN" sz="2600" kern="10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敌军</a:t>
            </a:r>
            <a:r>
              <a:rPr lang="en-US" altLang="zh-CN" sz="2600" kern="10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在航道上隐蔽布设的多枚新型水雷</a:t>
            </a:r>
            <a:r>
              <a:rPr lang="zh-CN" altLang="zh-CN" sz="2600" kern="100" smtClean="0">
                <a:solidFill>
                  <a:srgbClr val="000000"/>
                </a:solidFill>
                <a:latin typeface="Times New Roman" pitchFamily="18" charset="0"/>
                <a:ea typeface="微软雅黑" panose="020b0503020204020204" charset="-122"/>
                <a:cs typeface="Times New Roman" panose="02020603050405020304" pitchFamily="18" charset="0"/>
              </a:rPr>
              <a:t>。</a:t>
            </a:r>
            <a:endParaRPr lang="zh-CN" altLang="zh-CN" sz="1050" kern="100">
              <a:latin typeface="宋体" panose="02010600030101010101" pitchFamily="2" charset="-122"/>
              <a:cs typeface="Courier New" panose="02070309020205020404" pitchFamily="49" charset="0"/>
            </a:endParaRPr>
          </a:p>
        </p:txBody>
      </p:sp>
      <p:sp>
        <p:nvSpPr>
          <p:cNvPr id="3" name="矩形 2"/>
          <p:cNvSpPr/>
          <p:nvPr/>
        </p:nvSpPr>
        <p:spPr>
          <a:xfrm>
            <a:off x="362421" y="2497172"/>
            <a:ext cx="11421417" cy="1292662"/>
          </a:xfrm>
          <a:prstGeom prst="rect">
            <a:avLst/>
          </a:prstGeom>
        </p:spPr>
        <p:txBody>
          <a:bodyPr wrap="square">
            <a:spAutoFit/>
          </a:bodyPr>
          <a:lstStyle/>
          <a:p>
            <a:pPr algn="just">
              <a:lnSpc>
                <a:spcPct val="150000"/>
              </a:lnSpc>
              <a:spcAft>
                <a:spcPct val="0"/>
              </a:spcAft>
            </a:pPr>
            <a:r>
              <a:rPr lang="zh-CN" altLang="zh-CN" sz="2600" b="1" kern="100">
                <a:solidFill>
                  <a:srgbClr val="0000FF"/>
                </a:solidFill>
                <a:latin typeface="Times New Roman" pitchFamily="18" charset="0"/>
                <a:ea typeface="微软雅黑" panose="020b0503020204020204" charset="-122"/>
                <a:cs typeface="Times New Roman" panose="02020603050405020304" pitchFamily="18" charset="0"/>
              </a:rPr>
              <a:t>答案</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　</a:t>
            </a:r>
            <a:r>
              <a:rPr lang="zh-CN" altLang="zh-CN" sz="2600" kern="100">
                <a:solidFill>
                  <a:srgbClr val="C00000"/>
                </a:solidFill>
                <a:latin typeface="Times New Roman" pitchFamily="18" charset="0"/>
                <a:ea typeface="微软雅黑" panose="020b0503020204020204" charset="-122"/>
                <a:cs typeface="Times New Roman" panose="02020603050405020304" pitchFamily="18" charset="0"/>
              </a:rPr>
              <a:t>倾巢而出：出动全部力量</a:t>
            </a:r>
            <a:r>
              <a:rPr lang="en-US" altLang="zh-CN" sz="2600" kern="100">
                <a:solidFill>
                  <a:srgbClr val="C00000"/>
                </a:solidFill>
                <a:latin typeface="Times New Roman" pitchFamily="18" charset="0"/>
                <a:ea typeface="微软雅黑" panose="020b0503020204020204" charset="-122"/>
                <a:cs typeface="Courier New" panose="02070309020205020404" pitchFamily="49" charset="0"/>
              </a:rPr>
              <a:t>(</a:t>
            </a:r>
            <a:r>
              <a:rPr lang="zh-CN" altLang="zh-CN" sz="2600" kern="100">
                <a:solidFill>
                  <a:srgbClr val="C00000"/>
                </a:solidFill>
                <a:latin typeface="Times New Roman" pitchFamily="18" charset="0"/>
                <a:ea typeface="微软雅黑" panose="020b0503020204020204" charset="-122"/>
                <a:cs typeface="Times New Roman" panose="02020603050405020304" pitchFamily="18" charset="0"/>
              </a:rPr>
              <a:t>含贬义</a:t>
            </a:r>
            <a:r>
              <a:rPr lang="en-US" altLang="zh-CN" sz="2600" kern="100">
                <a:solidFill>
                  <a:srgbClr val="C00000"/>
                </a:solidFill>
                <a:latin typeface="Times New Roman" pitchFamily="18" charset="0"/>
                <a:ea typeface="微软雅黑" panose="020b0503020204020204" charset="-122"/>
                <a:cs typeface="Courier New" panose="02070309020205020404" pitchFamily="49" charset="0"/>
              </a:rPr>
              <a:t>)</a:t>
            </a:r>
            <a:r>
              <a:rPr lang="zh-CN" altLang="zh-CN" sz="2600" kern="100">
                <a:solidFill>
                  <a:srgbClr val="C00000"/>
                </a:solidFill>
                <a:latin typeface="Times New Roman" pitchFamily="18" charset="0"/>
                <a:ea typeface="微软雅黑" panose="020b0503020204020204" charset="-122"/>
                <a:cs typeface="Times New Roman" panose="02020603050405020304" pitchFamily="18" charset="0"/>
              </a:rPr>
              <a:t>。用来形容</a:t>
            </a:r>
            <a:r>
              <a:rPr lang="en-US" altLang="zh-CN" sz="2600" kern="100">
                <a:solidFill>
                  <a:srgbClr val="C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a:solidFill>
                  <a:srgbClr val="C00000"/>
                </a:solidFill>
                <a:latin typeface="Times New Roman" pitchFamily="18" charset="0"/>
                <a:ea typeface="微软雅黑" panose="020b0503020204020204" charset="-122"/>
                <a:cs typeface="Times New Roman" panose="02020603050405020304" pitchFamily="18" charset="0"/>
              </a:rPr>
              <a:t>我军</a:t>
            </a:r>
            <a:r>
              <a:rPr lang="en-US" altLang="zh-CN" sz="2600" kern="100">
                <a:solidFill>
                  <a:srgbClr val="C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a:solidFill>
                  <a:srgbClr val="C00000"/>
                </a:solidFill>
                <a:latin typeface="Times New Roman" pitchFamily="18" charset="0"/>
                <a:ea typeface="微软雅黑" panose="020b0503020204020204" charset="-122"/>
                <a:cs typeface="Times New Roman" panose="02020603050405020304" pitchFamily="18" charset="0"/>
              </a:rPr>
              <a:t>舰艇的情况，感情色彩错误，褒贬失当。</a:t>
            </a:r>
            <a:endParaRPr lang="zh-CN" altLang="zh-CN" sz="1050" kern="100">
              <a:latin typeface="宋体" panose="02010600030101010101" pitchFamily="2" charset="-122"/>
              <a:cs typeface="Courier New" panose="02070309020205020404" pitchFamily="49" charset="0"/>
            </a:endParaRPr>
          </a:p>
        </p:txBody>
      </p:sp>
      <p:sp>
        <p:nvSpPr>
          <p:cNvPr id="4" name="矩形 3"/>
          <p:cNvSpPr/>
          <p:nvPr/>
        </p:nvSpPr>
        <p:spPr>
          <a:xfrm>
            <a:off x="362421" y="3724790"/>
            <a:ext cx="11493425" cy="1292662"/>
          </a:xfrm>
          <a:prstGeom prst="rect">
            <a:avLst/>
          </a:prstGeom>
        </p:spPr>
        <p:txBody>
          <a:bodyPr wrap="square">
            <a:spAutoFit/>
          </a:bodyPr>
          <a:lstStyle/>
          <a:p>
            <a:pPr algn="just">
              <a:lnSpc>
                <a:spcPct val="150000"/>
              </a:lnSpc>
              <a:spcAft>
                <a:spcPct val="0"/>
              </a:spcAft>
            </a:pPr>
            <a:r>
              <a:rPr lang="en-US" altLang="zh-CN" sz="2600" kern="100">
                <a:solidFill>
                  <a:srgbClr val="000000"/>
                </a:solidFill>
                <a:latin typeface="Times New Roman" pitchFamily="18" charset="0"/>
                <a:ea typeface="微软雅黑" panose="020b0503020204020204" charset="-122"/>
                <a:cs typeface="Courier New" panose="02070309020205020404" pitchFamily="49" charset="0"/>
              </a:rPr>
              <a:t>(2)</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为了完成在全国的市场布局，我们三年前就行动了，特别是在营销策略的制订上可谓</a:t>
            </a:r>
            <a:r>
              <a:rPr lang="zh-CN" altLang="zh-CN" sz="2600" kern="100">
                <a:solidFill>
                  <a:srgbClr val="0000FF"/>
                </a:solidFill>
                <a:latin typeface="Times New Roman" pitchFamily="18" charset="0"/>
                <a:ea typeface="微软雅黑" panose="020b0503020204020204" charset="-122"/>
                <a:cs typeface="Times New Roman" panose="02020603050405020304" pitchFamily="18" charset="0"/>
              </a:rPr>
              <a:t>处心积虑</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a:t>
            </a:r>
            <a:endParaRPr lang="zh-CN" altLang="zh-CN" sz="1050" kern="100">
              <a:latin typeface="宋体" panose="02010600030101010101" pitchFamily="2" charset="-122"/>
              <a:cs typeface="Courier New" panose="02070309020205020404" pitchFamily="49" charset="0"/>
            </a:endParaRPr>
          </a:p>
        </p:txBody>
      </p:sp>
      <p:sp>
        <p:nvSpPr>
          <p:cNvPr id="5" name="矩形 4"/>
          <p:cNvSpPr/>
          <p:nvPr/>
        </p:nvSpPr>
        <p:spPr>
          <a:xfrm>
            <a:off x="362421" y="4945444"/>
            <a:ext cx="11421417" cy="1292662"/>
          </a:xfrm>
          <a:prstGeom prst="rect">
            <a:avLst/>
          </a:prstGeom>
        </p:spPr>
        <p:txBody>
          <a:bodyPr wrap="square">
            <a:spAutoFit/>
          </a:bodyPr>
          <a:lstStyle/>
          <a:p>
            <a:pPr algn="just">
              <a:lnSpc>
                <a:spcPct val="150000"/>
              </a:lnSpc>
              <a:spcAft>
                <a:spcPct val="0"/>
              </a:spcAft>
            </a:pPr>
            <a:r>
              <a:rPr lang="zh-CN" altLang="zh-CN" sz="2600" b="1" kern="100">
                <a:solidFill>
                  <a:srgbClr val="0000FF"/>
                </a:solidFill>
                <a:latin typeface="Times New Roman" pitchFamily="18" charset="0"/>
                <a:ea typeface="微软雅黑" panose="020b0503020204020204" charset="-122"/>
                <a:cs typeface="Times New Roman" panose="02020603050405020304" pitchFamily="18" charset="0"/>
              </a:rPr>
              <a:t>答案</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　</a:t>
            </a:r>
            <a:r>
              <a:rPr lang="zh-CN" altLang="zh-CN" sz="2600" kern="100">
                <a:solidFill>
                  <a:srgbClr val="C00000"/>
                </a:solidFill>
                <a:latin typeface="Times New Roman" pitchFamily="18" charset="0"/>
                <a:ea typeface="微软雅黑" panose="020b0503020204020204" charset="-122"/>
                <a:cs typeface="Times New Roman" panose="02020603050405020304" pitchFamily="18" charset="0"/>
              </a:rPr>
              <a:t>处心积虑：千方百计地盘算，含贬义。常误解为</a:t>
            </a:r>
            <a:r>
              <a:rPr lang="en-US" altLang="zh-CN" sz="2600" kern="100">
                <a:solidFill>
                  <a:srgbClr val="C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a:solidFill>
                  <a:srgbClr val="C00000"/>
                </a:solidFill>
                <a:latin typeface="Times New Roman" pitchFamily="18" charset="0"/>
                <a:ea typeface="微软雅黑" panose="020b0503020204020204" charset="-122"/>
                <a:cs typeface="Times New Roman" panose="02020603050405020304" pitchFamily="18" charset="0"/>
              </a:rPr>
              <a:t>殚精竭虑</a:t>
            </a:r>
            <a:r>
              <a:rPr lang="en-US" altLang="zh-CN" sz="2600" kern="100">
                <a:solidFill>
                  <a:srgbClr val="C00000"/>
                </a:solidFill>
                <a:latin typeface="宋体" panose="02010600030101010101" pitchFamily="2" charset="-122"/>
                <a:ea typeface="微软雅黑" panose="020b0503020204020204" charset="-122"/>
                <a:cs typeface="Times New Roman" panose="02020603050405020304" pitchFamily="18" charset="0"/>
              </a:rPr>
              <a:t>”</a:t>
            </a:r>
            <a:r>
              <a:rPr lang="en-US" altLang="zh-CN" sz="2600" kern="100">
                <a:solidFill>
                  <a:srgbClr val="C00000"/>
                </a:solidFill>
                <a:latin typeface="Times New Roman" pitchFamily="18" charset="0"/>
                <a:ea typeface="微软雅黑" panose="020b0503020204020204" charset="-122"/>
                <a:cs typeface="Courier New" panose="02070309020205020404" pitchFamily="49" charset="0"/>
              </a:rPr>
              <a:t>(</a:t>
            </a:r>
            <a:r>
              <a:rPr lang="zh-CN" altLang="zh-CN" sz="2600" kern="100">
                <a:solidFill>
                  <a:srgbClr val="C00000"/>
                </a:solidFill>
                <a:latin typeface="Times New Roman" pitchFamily="18" charset="0"/>
                <a:ea typeface="微软雅黑" panose="020b0503020204020204" charset="-122"/>
                <a:cs typeface="Times New Roman" panose="02020603050405020304" pitchFamily="18" charset="0"/>
              </a:rPr>
              <a:t>用尽精力，费尽心思</a:t>
            </a:r>
            <a:r>
              <a:rPr lang="en-US" altLang="zh-CN" sz="2600" kern="100">
                <a:solidFill>
                  <a:srgbClr val="C00000"/>
                </a:solidFill>
                <a:latin typeface="Times New Roman" pitchFamily="18" charset="0"/>
                <a:ea typeface="微软雅黑" panose="020b0503020204020204" charset="-122"/>
                <a:cs typeface="Courier New" panose="02070309020205020404" pitchFamily="49" charset="0"/>
              </a:rPr>
              <a:t>)</a:t>
            </a:r>
            <a:r>
              <a:rPr lang="zh-CN" altLang="zh-CN" sz="2600" kern="100">
                <a:solidFill>
                  <a:srgbClr val="C00000"/>
                </a:solidFill>
                <a:latin typeface="Times New Roman" pitchFamily="18" charset="0"/>
                <a:ea typeface="微软雅黑" panose="020b0503020204020204" charset="-122"/>
                <a:cs typeface="Times New Roman" panose="02020603050405020304" pitchFamily="18" charset="0"/>
              </a:rPr>
              <a:t>。此处属褒贬误用。</a:t>
            </a:r>
            <a:endParaRPr lang="zh-CN" altLang="zh-CN" sz="1050" kern="100">
              <a:latin typeface="宋体" panose="02010600030101010101" pitchFamily="2" charset="-122"/>
              <a:cs typeface="Courier New" panose="02070309020205020404" pitchFamily="49" charset="0"/>
            </a:endParaRPr>
          </a:p>
        </p:txBody>
      </p:sp>
    </p:spTree>
  </p:cSld>
  <p:clrMapOvr>
    <a:masterClrMapping/>
  </p:clrMapOvr>
  <mc:AlternateContent>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4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6" name="直接连接符 5"/>
          <p:cNvCxnSpPr/>
          <p:nvPr/>
        </p:nvCxnSpPr>
        <p:spPr>
          <a:xfrm>
            <a:off x="0" y="575896"/>
            <a:ext cx="12190413" cy="0"/>
          </a:xfrm>
          <a:prstGeom prst="line">
            <a:avLst/>
          </a:prstGeom>
        </p:spPr>
        <p:style>
          <a:lnRef idx="1">
            <a:schemeClr val="dk1"/>
          </a:lnRef>
          <a:fillRef idx="0">
            <a:schemeClr val="dk1"/>
          </a:fillRef>
          <a:effectRef idx="0">
            <a:schemeClr val="dk1"/>
          </a:effectRef>
          <a:fontRef idx="minor">
            <a:schemeClr val="tx1"/>
          </a:fontRef>
        </p:style>
      </p:cxnSp>
      <p:sp>
        <p:nvSpPr>
          <p:cNvPr id="4" name="矩形 3"/>
          <p:cNvSpPr/>
          <p:nvPr/>
        </p:nvSpPr>
        <p:spPr>
          <a:xfrm>
            <a:off x="478102" y="314286"/>
            <a:ext cx="1334724" cy="52322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508066" y="314286"/>
            <a:ext cx="1292950" cy="523220"/>
          </a:xfrm>
          <a:prstGeom prst="rect">
            <a:avLst/>
          </a:prstGeom>
        </p:spPr>
        <p:txBody>
          <a:bodyPr wrap="square">
            <a:spAutoFit/>
          </a:bodyPr>
          <a:lstStyle/>
          <a:p>
            <a:pPr algn="ctr" fontAlgn="base">
              <a:spcBef>
                <a:spcPct val="0"/>
              </a:spcBef>
              <a:spcAft>
                <a:spcPct val="0"/>
              </a:spcAft>
            </a:pPr>
            <a:r>
              <a:rPr lang="zh-CN" altLang="en-US" sz="2800" b="1" smtClean="0">
                <a:latin typeface="Times New Roman" pitchFamily="18" charset="0"/>
                <a:ea typeface="微软雅黑" panose="020b0503020204020204" charset="-122"/>
                <a:cs typeface="Times New Roman" panose="02020603050405020304" pitchFamily="18" charset="0"/>
              </a:rPr>
              <a:t>微积累</a:t>
            </a:r>
            <a:endParaRPr lang="en-US" altLang="zh-CN" sz="2800" b="1">
              <a:latin typeface="Times New Roman" pitchFamily="18" charset="0"/>
              <a:ea typeface="微软雅黑" panose="020b0503020204020204" charset="-122"/>
              <a:cs typeface="Times New Roman" panose="02020603050405020304" pitchFamily="18" charset="0"/>
            </a:endParaRPr>
          </a:p>
        </p:txBody>
      </p:sp>
      <p:sp>
        <p:nvSpPr>
          <p:cNvPr id="7" name="矩形 6"/>
          <p:cNvSpPr/>
          <p:nvPr/>
        </p:nvSpPr>
        <p:spPr>
          <a:xfrm>
            <a:off x="406574" y="960318"/>
            <a:ext cx="11449272" cy="5493812"/>
          </a:xfrm>
          <a:prstGeom prst="rect">
            <a:avLst/>
          </a:prstGeom>
        </p:spPr>
        <p:txBody>
          <a:bodyPr wrap="square">
            <a:spAutoFit/>
          </a:bodyPr>
          <a:lstStyle/>
          <a:p>
            <a:pPr algn="just">
              <a:lnSpc>
                <a:spcPct val="150000"/>
              </a:lnSpc>
              <a:spcAft>
                <a:spcPct val="0"/>
              </a:spcAft>
            </a:pPr>
            <a:r>
              <a:rPr lang="zh-CN" altLang="zh-CN" sz="2600" kern="100">
                <a:solidFill>
                  <a:srgbClr val="000000"/>
                </a:solidFill>
                <a:latin typeface="Times New Roman" pitchFamily="18" charset="0"/>
                <a:ea typeface="楷体_GB2312" panose="02010609030101010101" pitchFamily="49" charset="-122"/>
                <a:cs typeface="Times New Roman" panose="02020603050405020304" pitchFamily="18" charset="0"/>
              </a:rPr>
              <a:t>褒贬误用是对成语的感情色彩不理解造成的。请识记下列成语的感情色彩：</a:t>
            </a:r>
            <a:endParaRPr lang="zh-CN" altLang="zh-CN" sz="1050" kern="100">
              <a:latin typeface="宋体" panose="02010600030101010101" pitchFamily="2" charset="-122"/>
              <a:cs typeface="Courier New" panose="02070309020205020404" pitchFamily="49" charset="0"/>
            </a:endParaRPr>
          </a:p>
          <a:p>
            <a:pPr algn="just">
              <a:lnSpc>
                <a:spcPct val="150000"/>
              </a:lnSpc>
              <a:spcAft>
                <a:spcPct val="0"/>
              </a:spcAft>
            </a:pP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始作俑者</a:t>
            </a:r>
            <a:r>
              <a:rPr lang="en-US" altLang="zh-CN" sz="2600" kern="100">
                <a:solidFill>
                  <a:srgbClr val="000000"/>
                </a:solidFill>
                <a:latin typeface="Times New Roman" pitchFamily="18" charset="0"/>
                <a:ea typeface="微软雅黑" panose="020b0503020204020204" charset="-122"/>
                <a:cs typeface="Courier New" panose="02070309020205020404" pitchFamily="49" charset="0"/>
              </a:rPr>
              <a:t>(</a:t>
            </a:r>
            <a:r>
              <a:rPr lang="zh-CN" altLang="zh-CN" sz="2600" kern="100">
                <a:solidFill>
                  <a:srgbClr val="000000"/>
                </a:solidFill>
                <a:latin typeface="Times New Roman" pitchFamily="18" charset="0"/>
                <a:ea typeface="楷体_GB2312" panose="02010609030101010101" pitchFamily="49" charset="-122"/>
                <a:cs typeface="Times New Roman" panose="02020603050405020304" pitchFamily="18" charset="0"/>
              </a:rPr>
              <a:t>贬</a:t>
            </a:r>
            <a:r>
              <a:rPr lang="en-US" altLang="zh-CN" sz="2600" kern="100">
                <a:solidFill>
                  <a:srgbClr val="000000"/>
                </a:solidFill>
                <a:latin typeface="Times New Roman" pitchFamily="18" charset="0"/>
                <a:ea typeface="微软雅黑" panose="020b0503020204020204" charset="-122"/>
                <a:cs typeface="Courier New" panose="02070309020205020404" pitchFamily="49" charset="0"/>
              </a:rPr>
              <a:t>)</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　　　　　</a:t>
            </a:r>
            <a:r>
              <a:rPr lang="en-US" altLang="zh-CN" sz="2600" kern="100" smtClean="0">
                <a:solidFill>
                  <a:srgbClr val="000000"/>
                </a:solidFill>
                <a:latin typeface="Times New Roman" pitchFamily="18" charset="0"/>
                <a:ea typeface="微软雅黑" panose="020b0503020204020204" charset="-122"/>
                <a:cs typeface="Times New Roman" panose="02020603050405020304" pitchFamily="18" charset="0"/>
              </a:rPr>
              <a:t>  </a:t>
            </a:r>
            <a:r>
              <a:rPr lang="zh-CN" altLang="zh-CN" sz="2600" kern="100" smtClean="0">
                <a:solidFill>
                  <a:srgbClr val="000000"/>
                </a:solidFill>
                <a:latin typeface="Times New Roman" pitchFamily="18" charset="0"/>
                <a:ea typeface="微软雅黑" panose="020b0503020204020204" charset="-122"/>
                <a:cs typeface="Times New Roman" panose="02020603050405020304" pitchFamily="18" charset="0"/>
              </a:rPr>
              <a:t>胸无城府</a:t>
            </a:r>
            <a:r>
              <a:rPr lang="en-US" altLang="zh-CN" sz="2600" kern="100">
                <a:solidFill>
                  <a:srgbClr val="000000"/>
                </a:solidFill>
                <a:latin typeface="Times New Roman" pitchFamily="18" charset="0"/>
                <a:ea typeface="微软雅黑" panose="020b0503020204020204" charset="-122"/>
                <a:cs typeface="Courier New" panose="02070309020205020404" pitchFamily="49" charset="0"/>
              </a:rPr>
              <a:t>(</a:t>
            </a:r>
            <a:r>
              <a:rPr lang="zh-CN" altLang="zh-CN" sz="2600" kern="100">
                <a:solidFill>
                  <a:srgbClr val="000000"/>
                </a:solidFill>
                <a:latin typeface="Times New Roman" pitchFamily="18" charset="0"/>
                <a:ea typeface="楷体_GB2312" panose="02010609030101010101" pitchFamily="49" charset="-122"/>
                <a:cs typeface="Times New Roman" panose="02020603050405020304" pitchFamily="18" charset="0"/>
              </a:rPr>
              <a:t>褒</a:t>
            </a:r>
            <a:r>
              <a:rPr lang="en-US" altLang="zh-CN" sz="2600" kern="100">
                <a:solidFill>
                  <a:srgbClr val="000000"/>
                </a:solidFill>
                <a:latin typeface="Times New Roman" pitchFamily="18" charset="0"/>
                <a:ea typeface="微软雅黑" panose="020b0503020204020204" charset="-122"/>
                <a:cs typeface="Courier New" panose="02070309020205020404" pitchFamily="49" charset="0"/>
              </a:rPr>
              <a:t>)</a:t>
            </a:r>
            <a:endParaRPr lang="zh-CN" altLang="zh-CN" sz="1050" kern="100">
              <a:latin typeface="宋体" panose="02010600030101010101" pitchFamily="2" charset="-122"/>
              <a:cs typeface="Courier New" panose="02070309020205020404" pitchFamily="49" charset="0"/>
            </a:endParaRPr>
          </a:p>
          <a:p>
            <a:pPr algn="just">
              <a:lnSpc>
                <a:spcPct val="150000"/>
              </a:lnSpc>
              <a:spcAft>
                <a:spcPct val="0"/>
              </a:spcAft>
            </a:pP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无所不为</a:t>
            </a:r>
            <a:r>
              <a:rPr lang="en-US" altLang="zh-CN" sz="2600" kern="100">
                <a:solidFill>
                  <a:srgbClr val="000000"/>
                </a:solidFill>
                <a:latin typeface="Times New Roman" pitchFamily="18" charset="0"/>
                <a:ea typeface="微软雅黑" panose="020b0503020204020204" charset="-122"/>
                <a:cs typeface="Courier New" panose="02070309020205020404" pitchFamily="49" charset="0"/>
              </a:rPr>
              <a:t>(</a:t>
            </a:r>
            <a:r>
              <a:rPr lang="zh-CN" altLang="zh-CN" sz="2600" kern="100">
                <a:solidFill>
                  <a:srgbClr val="000000"/>
                </a:solidFill>
                <a:latin typeface="Times New Roman" pitchFamily="18" charset="0"/>
                <a:ea typeface="楷体_GB2312" panose="02010609030101010101" pitchFamily="49" charset="-122"/>
                <a:cs typeface="Times New Roman" panose="02020603050405020304" pitchFamily="18" charset="0"/>
              </a:rPr>
              <a:t>贬</a:t>
            </a:r>
            <a:r>
              <a:rPr lang="en-US" altLang="zh-CN" sz="2600" kern="100">
                <a:solidFill>
                  <a:srgbClr val="000000"/>
                </a:solidFill>
                <a:latin typeface="Times New Roman" pitchFamily="18" charset="0"/>
                <a:ea typeface="微软雅黑" panose="020b0503020204020204" charset="-122"/>
                <a:cs typeface="Courier New" panose="02070309020205020404" pitchFamily="49" charset="0"/>
              </a:rPr>
              <a:t>)  	</a:t>
            </a:r>
            <a:r>
              <a:rPr lang="en-US" altLang="zh-CN" sz="2600" kern="100" smtClean="0">
                <a:solidFill>
                  <a:srgbClr val="000000"/>
                </a:solidFill>
                <a:latin typeface="Times New Roman" pitchFamily="18" charset="0"/>
                <a:ea typeface="微软雅黑" panose="020b0503020204020204" charset="-122"/>
                <a:cs typeface="Courier New" panose="02070309020205020404" pitchFamily="49" charset="0"/>
              </a:rPr>
              <a:t>	</a:t>
            </a:r>
            <a:r>
              <a:rPr lang="zh-CN" altLang="zh-CN" sz="2600" kern="100" smtClean="0">
                <a:solidFill>
                  <a:srgbClr val="000000"/>
                </a:solidFill>
                <a:latin typeface="Times New Roman" pitchFamily="18" charset="0"/>
                <a:ea typeface="微软雅黑" panose="020b0503020204020204" charset="-122"/>
                <a:cs typeface="Times New Roman" panose="02020603050405020304" pitchFamily="18" charset="0"/>
              </a:rPr>
              <a:t>弹冠相庆</a:t>
            </a:r>
            <a:r>
              <a:rPr lang="en-US" altLang="zh-CN" sz="2600" kern="100">
                <a:solidFill>
                  <a:srgbClr val="000000"/>
                </a:solidFill>
                <a:latin typeface="Times New Roman" pitchFamily="18" charset="0"/>
                <a:ea typeface="微软雅黑" panose="020b0503020204020204" charset="-122"/>
                <a:cs typeface="Courier New" panose="02070309020205020404" pitchFamily="49" charset="0"/>
              </a:rPr>
              <a:t>(</a:t>
            </a:r>
            <a:r>
              <a:rPr lang="zh-CN" altLang="zh-CN" sz="2600" kern="100">
                <a:solidFill>
                  <a:srgbClr val="000000"/>
                </a:solidFill>
                <a:latin typeface="Times New Roman" pitchFamily="18" charset="0"/>
                <a:ea typeface="楷体_GB2312" panose="02010609030101010101" pitchFamily="49" charset="-122"/>
                <a:cs typeface="Times New Roman" panose="02020603050405020304" pitchFamily="18" charset="0"/>
              </a:rPr>
              <a:t>贬</a:t>
            </a:r>
            <a:r>
              <a:rPr lang="en-US" altLang="zh-CN" sz="2600" kern="100">
                <a:solidFill>
                  <a:srgbClr val="000000"/>
                </a:solidFill>
                <a:latin typeface="Times New Roman" pitchFamily="18" charset="0"/>
                <a:ea typeface="微软雅黑" panose="020b0503020204020204" charset="-122"/>
                <a:cs typeface="Courier New" panose="02070309020205020404" pitchFamily="49" charset="0"/>
              </a:rPr>
              <a:t>)</a:t>
            </a:r>
            <a:endParaRPr lang="zh-CN" altLang="zh-CN" sz="1050" kern="100">
              <a:latin typeface="宋体" panose="02010600030101010101" pitchFamily="2" charset="-122"/>
              <a:cs typeface="Courier New" panose="02070309020205020404" pitchFamily="49" charset="0"/>
            </a:endParaRPr>
          </a:p>
          <a:p>
            <a:pPr algn="just">
              <a:lnSpc>
                <a:spcPct val="150000"/>
              </a:lnSpc>
              <a:spcAft>
                <a:spcPct val="0"/>
              </a:spcAft>
            </a:pP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倾巢而出</a:t>
            </a:r>
            <a:r>
              <a:rPr lang="en-US" altLang="zh-CN" sz="2600" kern="100">
                <a:solidFill>
                  <a:srgbClr val="000000"/>
                </a:solidFill>
                <a:latin typeface="Times New Roman" pitchFamily="18" charset="0"/>
                <a:ea typeface="微软雅黑" panose="020b0503020204020204" charset="-122"/>
                <a:cs typeface="Courier New" panose="02070309020205020404" pitchFamily="49" charset="0"/>
              </a:rPr>
              <a:t>(</a:t>
            </a:r>
            <a:r>
              <a:rPr lang="zh-CN" altLang="zh-CN" sz="2600" kern="100">
                <a:solidFill>
                  <a:srgbClr val="000000"/>
                </a:solidFill>
                <a:latin typeface="Times New Roman" pitchFamily="18" charset="0"/>
                <a:ea typeface="楷体_GB2312" panose="02010609030101010101" pitchFamily="49" charset="-122"/>
                <a:cs typeface="Times New Roman" panose="02020603050405020304" pitchFamily="18" charset="0"/>
              </a:rPr>
              <a:t>贬</a:t>
            </a:r>
            <a:r>
              <a:rPr lang="en-US" altLang="zh-CN" sz="2600" kern="100">
                <a:solidFill>
                  <a:srgbClr val="000000"/>
                </a:solidFill>
                <a:latin typeface="Times New Roman" pitchFamily="18" charset="0"/>
                <a:ea typeface="微软雅黑" panose="020b0503020204020204" charset="-122"/>
                <a:cs typeface="Courier New" panose="02070309020205020404" pitchFamily="49" charset="0"/>
              </a:rPr>
              <a:t>)  	</a:t>
            </a:r>
            <a:r>
              <a:rPr lang="en-US" altLang="zh-CN" sz="2600" kern="100" smtClean="0">
                <a:solidFill>
                  <a:srgbClr val="000000"/>
                </a:solidFill>
                <a:latin typeface="Times New Roman" pitchFamily="18" charset="0"/>
                <a:ea typeface="微软雅黑" panose="020b0503020204020204" charset="-122"/>
                <a:cs typeface="Courier New" panose="02070309020205020404" pitchFamily="49" charset="0"/>
              </a:rPr>
              <a:t>	</a:t>
            </a:r>
            <a:r>
              <a:rPr lang="zh-CN" altLang="zh-CN" sz="2600" kern="100" smtClean="0">
                <a:solidFill>
                  <a:srgbClr val="000000"/>
                </a:solidFill>
                <a:latin typeface="Times New Roman" pitchFamily="18" charset="0"/>
                <a:ea typeface="微软雅黑" panose="020b0503020204020204" charset="-122"/>
                <a:cs typeface="Times New Roman" panose="02020603050405020304" pitchFamily="18" charset="0"/>
              </a:rPr>
              <a:t>官样文章</a:t>
            </a:r>
            <a:r>
              <a:rPr lang="en-US" altLang="zh-CN" sz="2600" kern="100">
                <a:solidFill>
                  <a:srgbClr val="000000"/>
                </a:solidFill>
                <a:latin typeface="Times New Roman" pitchFamily="18" charset="0"/>
                <a:ea typeface="微软雅黑" panose="020b0503020204020204" charset="-122"/>
                <a:cs typeface="Courier New" panose="02070309020205020404" pitchFamily="49" charset="0"/>
              </a:rPr>
              <a:t>(</a:t>
            </a:r>
            <a:r>
              <a:rPr lang="zh-CN" altLang="zh-CN" sz="2600" kern="100">
                <a:solidFill>
                  <a:srgbClr val="000000"/>
                </a:solidFill>
                <a:latin typeface="Times New Roman" pitchFamily="18" charset="0"/>
                <a:ea typeface="楷体_GB2312" panose="02010609030101010101" pitchFamily="49" charset="-122"/>
                <a:cs typeface="Times New Roman" panose="02020603050405020304" pitchFamily="18" charset="0"/>
              </a:rPr>
              <a:t>贬</a:t>
            </a:r>
            <a:r>
              <a:rPr lang="en-US" altLang="zh-CN" sz="2600" kern="100">
                <a:solidFill>
                  <a:srgbClr val="000000"/>
                </a:solidFill>
                <a:latin typeface="Times New Roman" pitchFamily="18" charset="0"/>
                <a:ea typeface="微软雅黑" panose="020b0503020204020204" charset="-122"/>
                <a:cs typeface="Courier New" panose="02070309020205020404" pitchFamily="49" charset="0"/>
              </a:rPr>
              <a:t>)</a:t>
            </a:r>
            <a:endParaRPr lang="zh-CN" altLang="zh-CN" sz="1050" kern="100">
              <a:latin typeface="宋体" panose="02010600030101010101" pitchFamily="2" charset="-122"/>
              <a:cs typeface="Courier New" panose="02070309020205020404" pitchFamily="49" charset="0"/>
            </a:endParaRPr>
          </a:p>
          <a:p>
            <a:pPr algn="just">
              <a:lnSpc>
                <a:spcPct val="150000"/>
              </a:lnSpc>
              <a:spcAft>
                <a:spcPct val="0"/>
              </a:spcAft>
            </a:pP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不可思议</a:t>
            </a:r>
            <a:r>
              <a:rPr lang="en-US" altLang="zh-CN" sz="2600" kern="100">
                <a:solidFill>
                  <a:srgbClr val="000000"/>
                </a:solidFill>
                <a:latin typeface="Times New Roman" pitchFamily="18" charset="0"/>
                <a:ea typeface="微软雅黑" panose="020b0503020204020204" charset="-122"/>
                <a:cs typeface="Courier New" panose="02070309020205020404" pitchFamily="49" charset="0"/>
              </a:rPr>
              <a:t>(</a:t>
            </a:r>
            <a:r>
              <a:rPr lang="zh-CN" altLang="zh-CN" sz="2600" kern="100">
                <a:solidFill>
                  <a:srgbClr val="000000"/>
                </a:solidFill>
                <a:latin typeface="Times New Roman" pitchFamily="18" charset="0"/>
                <a:ea typeface="楷体_GB2312" panose="02010609030101010101" pitchFamily="49" charset="-122"/>
                <a:cs typeface="Times New Roman" panose="02020603050405020304" pitchFamily="18" charset="0"/>
              </a:rPr>
              <a:t>中</a:t>
            </a:r>
            <a:r>
              <a:rPr lang="en-US" altLang="zh-CN" sz="2600" kern="100">
                <a:solidFill>
                  <a:srgbClr val="000000"/>
                </a:solidFill>
                <a:latin typeface="Times New Roman" pitchFamily="18" charset="0"/>
                <a:ea typeface="微软雅黑" panose="020b0503020204020204" charset="-122"/>
                <a:cs typeface="Courier New" panose="02070309020205020404" pitchFamily="49" charset="0"/>
              </a:rPr>
              <a:t>)  	</a:t>
            </a:r>
            <a:r>
              <a:rPr lang="en-US" altLang="zh-CN" sz="2600" kern="100" smtClean="0">
                <a:solidFill>
                  <a:srgbClr val="000000"/>
                </a:solidFill>
                <a:latin typeface="Times New Roman" pitchFamily="18" charset="0"/>
                <a:ea typeface="微软雅黑" panose="020b0503020204020204" charset="-122"/>
                <a:cs typeface="Courier New" panose="02070309020205020404" pitchFamily="49" charset="0"/>
              </a:rPr>
              <a:t>	</a:t>
            </a:r>
            <a:r>
              <a:rPr lang="zh-CN" altLang="zh-CN" sz="2600" kern="100" smtClean="0">
                <a:solidFill>
                  <a:srgbClr val="000000"/>
                </a:solidFill>
                <a:latin typeface="Times New Roman" pitchFamily="18" charset="0"/>
                <a:ea typeface="微软雅黑" panose="020b0503020204020204" charset="-122"/>
                <a:cs typeface="Times New Roman" panose="02020603050405020304" pitchFamily="18" charset="0"/>
              </a:rPr>
              <a:t>一发</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而不可收</a:t>
            </a:r>
            <a:r>
              <a:rPr lang="en-US" altLang="zh-CN" sz="2600" kern="100">
                <a:solidFill>
                  <a:srgbClr val="000000"/>
                </a:solidFill>
                <a:latin typeface="Times New Roman" pitchFamily="18" charset="0"/>
                <a:ea typeface="微软雅黑" panose="020b0503020204020204" charset="-122"/>
                <a:cs typeface="Courier New" panose="02070309020205020404" pitchFamily="49" charset="0"/>
              </a:rPr>
              <a:t>(</a:t>
            </a:r>
            <a:r>
              <a:rPr lang="zh-CN" altLang="zh-CN" sz="2600" kern="100">
                <a:solidFill>
                  <a:srgbClr val="000000"/>
                </a:solidFill>
                <a:latin typeface="Times New Roman" pitchFamily="18" charset="0"/>
                <a:ea typeface="楷体_GB2312" panose="02010609030101010101" pitchFamily="49" charset="-122"/>
                <a:cs typeface="Times New Roman" panose="02020603050405020304" pitchFamily="18" charset="0"/>
              </a:rPr>
              <a:t>褒</a:t>
            </a:r>
            <a:r>
              <a:rPr lang="en-US" altLang="zh-CN" sz="2600" kern="100">
                <a:solidFill>
                  <a:srgbClr val="000000"/>
                </a:solidFill>
                <a:latin typeface="Times New Roman" pitchFamily="18" charset="0"/>
                <a:ea typeface="微软雅黑" panose="020b0503020204020204" charset="-122"/>
                <a:cs typeface="Courier New" panose="02070309020205020404" pitchFamily="49" charset="0"/>
              </a:rPr>
              <a:t>)</a:t>
            </a:r>
            <a:endParaRPr lang="zh-CN" altLang="zh-CN" sz="1050" kern="100">
              <a:latin typeface="宋体" panose="02010600030101010101" pitchFamily="2" charset="-122"/>
              <a:cs typeface="Courier New" panose="02070309020205020404" pitchFamily="49" charset="0"/>
            </a:endParaRPr>
          </a:p>
          <a:p>
            <a:pPr algn="just">
              <a:lnSpc>
                <a:spcPct val="150000"/>
              </a:lnSpc>
              <a:spcAft>
                <a:spcPct val="0"/>
              </a:spcAft>
            </a:pP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一发而不可收拾</a:t>
            </a:r>
            <a:r>
              <a:rPr lang="en-US" altLang="zh-CN" sz="2600" kern="100">
                <a:solidFill>
                  <a:srgbClr val="000000"/>
                </a:solidFill>
                <a:latin typeface="Times New Roman" pitchFamily="18" charset="0"/>
                <a:ea typeface="微软雅黑" panose="020b0503020204020204" charset="-122"/>
                <a:cs typeface="Courier New" panose="02070309020205020404" pitchFamily="49" charset="0"/>
              </a:rPr>
              <a:t>(</a:t>
            </a:r>
            <a:r>
              <a:rPr lang="zh-CN" altLang="zh-CN" sz="2600" kern="100">
                <a:solidFill>
                  <a:srgbClr val="000000"/>
                </a:solidFill>
                <a:latin typeface="Times New Roman" pitchFamily="18" charset="0"/>
                <a:ea typeface="楷体_GB2312" panose="02010609030101010101" pitchFamily="49" charset="-122"/>
                <a:cs typeface="Times New Roman" panose="02020603050405020304" pitchFamily="18" charset="0"/>
              </a:rPr>
              <a:t>贬</a:t>
            </a:r>
            <a:r>
              <a:rPr lang="en-US" altLang="zh-CN" sz="2600" kern="100">
                <a:solidFill>
                  <a:srgbClr val="000000"/>
                </a:solidFill>
                <a:latin typeface="Times New Roman" pitchFamily="18" charset="0"/>
                <a:ea typeface="微软雅黑" panose="020b0503020204020204" charset="-122"/>
                <a:cs typeface="Courier New" panose="02070309020205020404" pitchFamily="49" charset="0"/>
              </a:rPr>
              <a:t>)  	</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锒铛入狱</a:t>
            </a:r>
            <a:r>
              <a:rPr lang="en-US" altLang="zh-CN" sz="2600" kern="100">
                <a:solidFill>
                  <a:srgbClr val="000000"/>
                </a:solidFill>
                <a:latin typeface="Times New Roman" pitchFamily="18" charset="0"/>
                <a:ea typeface="微软雅黑" panose="020b0503020204020204" charset="-122"/>
                <a:cs typeface="Courier New" panose="02070309020205020404" pitchFamily="49" charset="0"/>
              </a:rPr>
              <a:t>(</a:t>
            </a:r>
            <a:r>
              <a:rPr lang="zh-CN" altLang="zh-CN" sz="2600" kern="100">
                <a:solidFill>
                  <a:srgbClr val="000000"/>
                </a:solidFill>
                <a:latin typeface="Times New Roman" pitchFamily="18" charset="0"/>
                <a:ea typeface="楷体_GB2312" panose="02010609030101010101" pitchFamily="49" charset="-122"/>
                <a:cs typeface="Times New Roman" panose="02020603050405020304" pitchFamily="18" charset="0"/>
              </a:rPr>
              <a:t>中</a:t>
            </a:r>
            <a:r>
              <a:rPr lang="en-US" altLang="zh-CN" sz="2600" kern="100">
                <a:solidFill>
                  <a:srgbClr val="000000"/>
                </a:solidFill>
                <a:latin typeface="Times New Roman" pitchFamily="18" charset="0"/>
                <a:ea typeface="微软雅黑" panose="020b0503020204020204" charset="-122"/>
                <a:cs typeface="Courier New" panose="02070309020205020404" pitchFamily="49" charset="0"/>
              </a:rPr>
              <a:t>)</a:t>
            </a:r>
            <a:endParaRPr lang="zh-CN" altLang="zh-CN" sz="1050" kern="100">
              <a:latin typeface="宋体" panose="02010600030101010101" pitchFamily="2" charset="-122"/>
              <a:cs typeface="Courier New" panose="02070309020205020404" pitchFamily="49" charset="0"/>
            </a:endParaRPr>
          </a:p>
          <a:p>
            <a:pPr algn="just">
              <a:lnSpc>
                <a:spcPct val="150000"/>
              </a:lnSpc>
              <a:spcAft>
                <a:spcPct val="0"/>
              </a:spcAft>
            </a:pP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半斤八两</a:t>
            </a:r>
            <a:r>
              <a:rPr lang="en-US" altLang="zh-CN" sz="2600" kern="100">
                <a:solidFill>
                  <a:srgbClr val="000000"/>
                </a:solidFill>
                <a:latin typeface="Times New Roman" pitchFamily="18" charset="0"/>
                <a:ea typeface="微软雅黑" panose="020b0503020204020204" charset="-122"/>
                <a:cs typeface="Courier New" panose="02070309020205020404" pitchFamily="49" charset="0"/>
              </a:rPr>
              <a:t>(</a:t>
            </a:r>
            <a:r>
              <a:rPr lang="zh-CN" altLang="zh-CN" sz="2600" kern="100">
                <a:solidFill>
                  <a:srgbClr val="000000"/>
                </a:solidFill>
                <a:latin typeface="Times New Roman" pitchFamily="18" charset="0"/>
                <a:ea typeface="楷体_GB2312" panose="02010609030101010101" pitchFamily="49" charset="-122"/>
                <a:cs typeface="Times New Roman" panose="02020603050405020304" pitchFamily="18" charset="0"/>
              </a:rPr>
              <a:t>贬</a:t>
            </a:r>
            <a:r>
              <a:rPr lang="en-US" altLang="zh-CN" sz="2600" kern="100">
                <a:solidFill>
                  <a:srgbClr val="000000"/>
                </a:solidFill>
                <a:latin typeface="Times New Roman" pitchFamily="18" charset="0"/>
                <a:ea typeface="微软雅黑" panose="020b0503020204020204" charset="-122"/>
                <a:cs typeface="Courier New" panose="02070309020205020404" pitchFamily="49" charset="0"/>
              </a:rPr>
              <a:t>)  	</a:t>
            </a:r>
            <a:r>
              <a:rPr lang="en-US" altLang="zh-CN" sz="2600" kern="100" smtClean="0">
                <a:solidFill>
                  <a:srgbClr val="000000"/>
                </a:solidFill>
                <a:latin typeface="Times New Roman" pitchFamily="18" charset="0"/>
                <a:ea typeface="微软雅黑" panose="020b0503020204020204" charset="-122"/>
                <a:cs typeface="Courier New" panose="02070309020205020404" pitchFamily="49" charset="0"/>
              </a:rPr>
              <a:t>	</a:t>
            </a:r>
            <a:r>
              <a:rPr lang="zh-CN" altLang="zh-CN" sz="2600" kern="100" smtClean="0">
                <a:solidFill>
                  <a:srgbClr val="000000"/>
                </a:solidFill>
                <a:latin typeface="Times New Roman" pitchFamily="18" charset="0"/>
                <a:ea typeface="微软雅黑" panose="020b0503020204020204" charset="-122"/>
                <a:cs typeface="Times New Roman" panose="02020603050405020304" pitchFamily="18" charset="0"/>
              </a:rPr>
              <a:t>蔚然成风</a:t>
            </a:r>
            <a:r>
              <a:rPr lang="en-US" altLang="zh-CN" sz="2600" kern="100">
                <a:solidFill>
                  <a:srgbClr val="000000"/>
                </a:solidFill>
                <a:latin typeface="Times New Roman" pitchFamily="18" charset="0"/>
                <a:ea typeface="微软雅黑" panose="020b0503020204020204" charset="-122"/>
                <a:cs typeface="Courier New" panose="02070309020205020404" pitchFamily="49" charset="0"/>
              </a:rPr>
              <a:t>(</a:t>
            </a:r>
            <a:r>
              <a:rPr lang="zh-CN" altLang="zh-CN" sz="2600" kern="100">
                <a:solidFill>
                  <a:srgbClr val="000000"/>
                </a:solidFill>
                <a:latin typeface="Times New Roman" pitchFamily="18" charset="0"/>
                <a:ea typeface="楷体_GB2312" panose="02010609030101010101" pitchFamily="49" charset="-122"/>
                <a:cs typeface="Times New Roman" panose="02020603050405020304" pitchFamily="18" charset="0"/>
              </a:rPr>
              <a:t>褒</a:t>
            </a:r>
            <a:r>
              <a:rPr lang="en-US" altLang="zh-CN" sz="2600" kern="100">
                <a:solidFill>
                  <a:srgbClr val="000000"/>
                </a:solidFill>
                <a:latin typeface="Times New Roman" pitchFamily="18" charset="0"/>
                <a:ea typeface="微软雅黑" panose="020b0503020204020204" charset="-122"/>
                <a:cs typeface="Courier New" panose="02070309020205020404" pitchFamily="49" charset="0"/>
              </a:rPr>
              <a:t>)</a:t>
            </a:r>
            <a:endParaRPr lang="zh-CN" altLang="zh-CN" sz="1050" kern="100">
              <a:latin typeface="宋体" panose="02010600030101010101" pitchFamily="2" charset="-122"/>
              <a:cs typeface="Courier New" panose="02070309020205020404" pitchFamily="49" charset="0"/>
            </a:endParaRPr>
          </a:p>
          <a:p>
            <a:pPr algn="just">
              <a:lnSpc>
                <a:spcPct val="150000"/>
              </a:lnSpc>
              <a:spcAft>
                <a:spcPct val="0"/>
              </a:spcAft>
            </a:pP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叹为观止</a:t>
            </a:r>
            <a:r>
              <a:rPr lang="en-US" altLang="zh-CN" sz="2600" kern="100">
                <a:solidFill>
                  <a:srgbClr val="000000"/>
                </a:solidFill>
                <a:latin typeface="Times New Roman" pitchFamily="18" charset="0"/>
                <a:ea typeface="微软雅黑" panose="020b0503020204020204" charset="-122"/>
                <a:cs typeface="Courier New" panose="02070309020205020404" pitchFamily="49" charset="0"/>
              </a:rPr>
              <a:t>(</a:t>
            </a:r>
            <a:r>
              <a:rPr lang="zh-CN" altLang="zh-CN" sz="2600" kern="100">
                <a:solidFill>
                  <a:srgbClr val="000000"/>
                </a:solidFill>
                <a:latin typeface="Times New Roman" pitchFamily="18" charset="0"/>
                <a:ea typeface="楷体_GB2312" panose="02010609030101010101" pitchFamily="49" charset="-122"/>
                <a:cs typeface="Times New Roman" panose="02020603050405020304" pitchFamily="18" charset="0"/>
              </a:rPr>
              <a:t>褒</a:t>
            </a:r>
            <a:r>
              <a:rPr lang="en-US" altLang="zh-CN" sz="2600" kern="100">
                <a:solidFill>
                  <a:srgbClr val="000000"/>
                </a:solidFill>
                <a:latin typeface="Times New Roman" pitchFamily="18" charset="0"/>
                <a:ea typeface="微软雅黑" panose="020b0503020204020204" charset="-122"/>
                <a:cs typeface="Courier New" panose="02070309020205020404" pitchFamily="49" charset="0"/>
              </a:rPr>
              <a:t>)  	</a:t>
            </a:r>
            <a:r>
              <a:rPr lang="en-US" altLang="zh-CN" sz="2600" kern="100" smtClean="0">
                <a:solidFill>
                  <a:srgbClr val="000000"/>
                </a:solidFill>
                <a:latin typeface="Times New Roman" pitchFamily="18" charset="0"/>
                <a:ea typeface="微软雅黑" panose="020b0503020204020204" charset="-122"/>
                <a:cs typeface="Courier New" panose="02070309020205020404" pitchFamily="49" charset="0"/>
              </a:rPr>
              <a:t>	</a:t>
            </a:r>
            <a:r>
              <a:rPr lang="zh-CN" altLang="zh-CN" sz="2600" kern="100" smtClean="0">
                <a:solidFill>
                  <a:srgbClr val="000000"/>
                </a:solidFill>
                <a:latin typeface="Times New Roman" pitchFamily="18" charset="0"/>
                <a:ea typeface="微软雅黑" panose="020b0503020204020204" charset="-122"/>
                <a:cs typeface="Times New Roman" panose="02020603050405020304" pitchFamily="18" charset="0"/>
              </a:rPr>
              <a:t>每况愈下</a:t>
            </a:r>
            <a:r>
              <a:rPr lang="en-US" altLang="zh-CN" sz="2600" kern="100">
                <a:solidFill>
                  <a:srgbClr val="000000"/>
                </a:solidFill>
                <a:latin typeface="Times New Roman" pitchFamily="18" charset="0"/>
                <a:ea typeface="微软雅黑" panose="020b0503020204020204" charset="-122"/>
                <a:cs typeface="Courier New" panose="02070309020205020404" pitchFamily="49" charset="0"/>
              </a:rPr>
              <a:t>(</a:t>
            </a:r>
            <a:r>
              <a:rPr lang="zh-CN" altLang="zh-CN" sz="2600" kern="100">
                <a:solidFill>
                  <a:srgbClr val="000000"/>
                </a:solidFill>
                <a:latin typeface="Times New Roman" pitchFamily="18" charset="0"/>
                <a:ea typeface="楷体_GB2312" panose="02010609030101010101" pitchFamily="49" charset="-122"/>
                <a:cs typeface="Times New Roman" panose="02020603050405020304" pitchFamily="18" charset="0"/>
              </a:rPr>
              <a:t>贬</a:t>
            </a:r>
            <a:r>
              <a:rPr lang="en-US" altLang="zh-CN" sz="2600" kern="100">
                <a:solidFill>
                  <a:srgbClr val="000000"/>
                </a:solidFill>
                <a:latin typeface="Times New Roman" pitchFamily="18" charset="0"/>
                <a:ea typeface="微软雅黑" panose="020b0503020204020204" charset="-122"/>
                <a:cs typeface="Courier New" panose="02070309020205020404" pitchFamily="49" charset="0"/>
              </a:rPr>
              <a:t>)</a:t>
            </a:r>
            <a:endParaRPr lang="zh-CN" altLang="zh-CN" sz="1050" kern="100">
              <a:latin typeface="宋体" panose="02010600030101010101" pitchFamily="2" charset="-122"/>
              <a:cs typeface="Courier New" panose="02070309020205020404" pitchFamily="49" charset="0"/>
            </a:endParaRPr>
          </a:p>
          <a:p>
            <a:pPr algn="just">
              <a:lnSpc>
                <a:spcPct val="150000"/>
              </a:lnSpc>
              <a:spcAft>
                <a:spcPct val="0"/>
              </a:spcAft>
            </a:pP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凤毛麟角</a:t>
            </a:r>
            <a:r>
              <a:rPr lang="en-US" altLang="zh-CN" sz="2600" kern="100">
                <a:solidFill>
                  <a:srgbClr val="000000"/>
                </a:solidFill>
                <a:latin typeface="Times New Roman" pitchFamily="18" charset="0"/>
                <a:ea typeface="微软雅黑" panose="020b0503020204020204" charset="-122"/>
                <a:cs typeface="Courier New" panose="02070309020205020404" pitchFamily="49" charset="0"/>
              </a:rPr>
              <a:t>(</a:t>
            </a:r>
            <a:r>
              <a:rPr lang="zh-CN" altLang="zh-CN" sz="2600" kern="100">
                <a:solidFill>
                  <a:srgbClr val="000000"/>
                </a:solidFill>
                <a:latin typeface="Times New Roman" pitchFamily="18" charset="0"/>
                <a:ea typeface="楷体_GB2312" panose="02010609030101010101" pitchFamily="49" charset="-122"/>
                <a:cs typeface="Times New Roman" panose="02020603050405020304" pitchFamily="18" charset="0"/>
              </a:rPr>
              <a:t>褒</a:t>
            </a:r>
            <a:r>
              <a:rPr lang="en-US" altLang="zh-CN" sz="2600" kern="100">
                <a:solidFill>
                  <a:srgbClr val="000000"/>
                </a:solidFill>
                <a:latin typeface="Times New Roman" pitchFamily="18" charset="0"/>
                <a:ea typeface="微软雅黑" panose="020b0503020204020204" charset="-122"/>
                <a:cs typeface="Courier New" panose="02070309020205020404" pitchFamily="49" charset="0"/>
              </a:rPr>
              <a:t>)  	</a:t>
            </a:r>
            <a:r>
              <a:rPr lang="en-US" altLang="zh-CN" sz="2600" kern="100" smtClean="0">
                <a:solidFill>
                  <a:srgbClr val="000000"/>
                </a:solidFill>
                <a:latin typeface="Times New Roman" pitchFamily="18" charset="0"/>
                <a:ea typeface="微软雅黑" panose="020b0503020204020204" charset="-122"/>
                <a:cs typeface="Courier New" panose="02070309020205020404" pitchFamily="49" charset="0"/>
              </a:rPr>
              <a:t>	</a:t>
            </a:r>
            <a:r>
              <a:rPr lang="zh-CN" altLang="zh-CN" sz="2600" kern="100" smtClean="0">
                <a:solidFill>
                  <a:srgbClr val="000000"/>
                </a:solidFill>
                <a:latin typeface="Times New Roman" pitchFamily="18" charset="0"/>
                <a:ea typeface="微软雅黑" panose="020b0503020204020204" charset="-122"/>
                <a:cs typeface="Times New Roman" panose="02020603050405020304" pitchFamily="18" charset="0"/>
              </a:rPr>
              <a:t>无微不至</a:t>
            </a:r>
            <a:r>
              <a:rPr lang="en-US" altLang="zh-CN" sz="2600" kern="100">
                <a:solidFill>
                  <a:srgbClr val="000000"/>
                </a:solidFill>
                <a:latin typeface="Times New Roman" pitchFamily="18" charset="0"/>
                <a:ea typeface="微软雅黑" panose="020b0503020204020204" charset="-122"/>
                <a:cs typeface="Courier New" panose="02070309020205020404" pitchFamily="49" charset="0"/>
              </a:rPr>
              <a:t>(</a:t>
            </a:r>
            <a:r>
              <a:rPr lang="zh-CN" altLang="zh-CN" sz="2600" kern="100">
                <a:solidFill>
                  <a:srgbClr val="000000"/>
                </a:solidFill>
                <a:latin typeface="Times New Roman" pitchFamily="18" charset="0"/>
                <a:ea typeface="楷体_GB2312" panose="02010609030101010101" pitchFamily="49" charset="-122"/>
                <a:cs typeface="Times New Roman" panose="02020603050405020304" pitchFamily="18" charset="0"/>
              </a:rPr>
              <a:t>褒</a:t>
            </a:r>
            <a:r>
              <a:rPr lang="en-US" altLang="zh-CN" sz="2600" kern="100" smtClean="0">
                <a:solidFill>
                  <a:srgbClr val="000000"/>
                </a:solidFill>
                <a:latin typeface="Times New Roman" pitchFamily="18" charset="0"/>
                <a:ea typeface="微软雅黑" panose="020b0503020204020204" charset="-122"/>
                <a:cs typeface="Courier New" panose="02070309020205020404" pitchFamily="49" charset="0"/>
              </a:rPr>
              <a:t>)</a:t>
            </a:r>
            <a:endParaRPr lang="zh-CN" altLang="zh-CN" sz="1050" kern="100">
              <a:latin typeface="宋体" panose="02010600030101010101" pitchFamily="2" charset="-122"/>
              <a:cs typeface="Courier New" panose="02070309020205020404" pitchFamily="49" charset="0"/>
            </a:endParaRPr>
          </a:p>
        </p:txBody>
      </p:sp>
    </p:spTree>
  </p:cSld>
  <p:clrMapOvr>
    <a:masterClrMapping/>
  </p:clrMapOvr>
  <mc:AlternateContent>
    <mc:Choice xmlns:p14="http://schemas.microsoft.com/office/powerpoint/2010/main" Requires="p14">
      <p:transition p14:dur="10"/>
    </mc:Choice>
    <mc:Fallback>
      <p:transition/>
    </mc:Fallback>
  </mc:AlternateConten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nvGrpSpPr>
      <p:grpSpPr>
        <a:xfrm>
          <a:off x="0" y="0"/>
          <a:ext cx="0" cy="0"/>
        </a:xfrm>
      </p:grpSpPr>
      <p:sp>
        <p:nvSpPr>
          <p:cNvPr id="8" name="文本框 7"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txBox="1"/>
          <p:nvPr/>
        </p:nvSpPr>
        <p:spPr>
          <a:xfrm>
            <a:off x="2495206" y="2751411"/>
            <a:ext cx="7200000" cy="769441"/>
          </a:xfrm>
          <a:prstGeom prst="rect">
            <a:avLst/>
          </a:prstGeom>
          <a:noFill/>
        </p:spPr>
        <p:txBody>
          <a:bodyPr wrap="square" rtlCol="0" anchor="ctr">
            <a:spAutoFit/>
          </a:bodyPr>
          <a:lstStyle/>
          <a:p>
            <a:pPr algn="ctr">
              <a:spcBef>
                <a:spcPct val="0"/>
              </a:spcBef>
            </a:pPr>
            <a:r>
              <a:rPr lang="zh-CN" altLang="zh-CN" sz="4400" b="1">
                <a:solidFill>
                  <a:schemeClr val="accent6">
                    <a:lumMod val="50000"/>
                  </a:schemeClr>
                </a:solidFill>
                <a:latin typeface="方正清刻本悦宋简体" panose="02000000000000000000" pitchFamily="2" charset="-122"/>
                <a:ea typeface="方正清刻本悦宋简体" panose="02000000000000000000" pitchFamily="2" charset="-122"/>
              </a:rPr>
              <a:t>正确使用实词</a:t>
            </a:r>
            <a:r>
              <a:rPr lang="zh-CN" altLang="en-US" sz="4400" b="1">
                <a:solidFill>
                  <a:schemeClr val="accent6">
                    <a:lumMod val="50000"/>
                  </a:schemeClr>
                </a:solidFill>
                <a:latin typeface="方正清刻本悦宋简体" panose="02000000000000000000" pitchFamily="2" charset="-122"/>
                <a:ea typeface="方正清刻本悦宋简体" panose="02000000000000000000" pitchFamily="2" charset="-122"/>
              </a:rPr>
              <a:t>、</a:t>
            </a:r>
            <a:r>
              <a:rPr lang="zh-CN" altLang="zh-CN" sz="4400" b="1">
                <a:solidFill>
                  <a:schemeClr val="accent6">
                    <a:lumMod val="50000"/>
                  </a:schemeClr>
                </a:solidFill>
                <a:latin typeface="方正清刻本悦宋简体" panose="02000000000000000000" pitchFamily="2" charset="-122"/>
                <a:ea typeface="方正清刻本悦宋简体" panose="02000000000000000000" pitchFamily="2" charset="-122"/>
              </a:rPr>
              <a:t>虚词</a:t>
            </a:r>
          </a:p>
        </p:txBody>
      </p:sp>
      <p:sp>
        <p:nvSpPr>
          <p:cNvPr id="5" name="文本框 4">
            <a:hlinkClick r:id="rId3" action="ppaction://hlinksldjump"/>
          </p:cNvPr>
          <p:cNvSpPr txBox="1"/>
          <p:nvPr/>
        </p:nvSpPr>
        <p:spPr>
          <a:xfrm>
            <a:off x="5441734" y="2065489"/>
            <a:ext cx="1306945" cy="423193"/>
          </a:xfrm>
          <a:prstGeom prst="rect">
            <a:avLst/>
          </a:prstGeom>
          <a:solidFill>
            <a:srgbClr val="A283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a:solidFill>
                  <a:srgbClr val="B57849"/>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spcBef>
                <a:spcPct val="0"/>
              </a:spcBef>
            </a:pPr>
            <a:r>
              <a:rPr lang="zh-CN" altLang="en-US" sz="2600" b="1" smtClean="0">
                <a:solidFill>
                  <a:schemeClr val="tx1"/>
                </a:solidFill>
                <a:latin typeface="方正楷体_GBK" panose="03000509000000000000" pitchFamily="65" charset="-122"/>
                <a:ea typeface="方正楷体_GBK" panose="03000509000000000000" pitchFamily="65" charset="-122"/>
              </a:rPr>
              <a:t>活动</a:t>
            </a:r>
            <a:r>
              <a:rPr lang="en-US" altLang="zh-CN" sz="2600" b="1" smtClean="0">
                <a:solidFill>
                  <a:schemeClr val="tx1"/>
                </a:solidFill>
                <a:latin typeface="方正楷体_GBK" panose="03000509000000000000" pitchFamily="65" charset="-122"/>
                <a:ea typeface="方正楷体_GBK" panose="03000509000000000000" pitchFamily="65" charset="-122"/>
              </a:rPr>
              <a:t>1</a:t>
            </a:r>
            <a:endParaRPr lang="zh-CN" altLang="en-US" sz="2600" b="1">
              <a:solidFill>
                <a:schemeClr val="tx1"/>
              </a:solidFill>
              <a:latin typeface="方正楷体_GBK" panose="03000509000000000000" pitchFamily="65" charset="-122"/>
              <a:ea typeface="方正楷体_GBK" panose="03000509000000000000" pitchFamily="65" charset="-122"/>
            </a:endParaRPr>
          </a:p>
        </p:txBody>
      </p:sp>
    </p:spTree>
  </p:cSld>
  <p:clrMapOvr>
    <a:masterClrMapping/>
  </p:clrMapOvr>
  <mc:AlternateContent>
    <mc:Choice xmlns:p14="http://schemas.microsoft.com/office/powerpoint/2010/main" Requires="p14">
      <p:transition p14:dur="10"/>
    </mc:Choice>
    <mc:Fallback>
      <p:transition/>
    </mc:Fallback>
  </mc:AlternateContent>
  <p:timing/>
</p:sld>
</file>

<file path=ppt/slides/slide5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434429" y="909514"/>
            <a:ext cx="11349409" cy="3693319"/>
          </a:xfrm>
          <a:prstGeom prst="rect">
            <a:avLst/>
          </a:prstGeom>
        </p:spPr>
        <p:txBody>
          <a:bodyPr wrap="square">
            <a:spAutoFit/>
          </a:bodyPr>
          <a:lstStyle/>
          <a:p>
            <a:pPr lvl="0" algn="just">
              <a:lnSpc>
                <a:spcPct val="150000"/>
              </a:lnSpc>
            </a:pP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一唱一和</a:t>
            </a:r>
            <a:r>
              <a:rPr lang="en-US" altLang="zh-CN" sz="2600" kern="100">
                <a:solidFill>
                  <a:srgbClr val="000000"/>
                </a:solidFill>
                <a:latin typeface="Times New Roman" pitchFamily="18" charset="0"/>
                <a:ea typeface="微软雅黑" panose="020b0503020204020204" charset="-122"/>
                <a:cs typeface="Courier New" panose="02070309020205020404" pitchFamily="49" charset="0"/>
              </a:rPr>
              <a:t>(</a:t>
            </a:r>
            <a:r>
              <a:rPr lang="zh-CN" altLang="zh-CN" sz="2600" kern="100">
                <a:solidFill>
                  <a:srgbClr val="000000"/>
                </a:solidFill>
                <a:latin typeface="Times New Roman" pitchFamily="18" charset="0"/>
                <a:ea typeface="楷体_GB2312" panose="02010609030101010101" pitchFamily="49" charset="-122"/>
                <a:cs typeface="Times New Roman" panose="02020603050405020304" pitchFamily="18" charset="0"/>
              </a:rPr>
              <a:t>贬</a:t>
            </a:r>
            <a:r>
              <a:rPr lang="en-US" altLang="zh-CN" sz="2600" kern="100">
                <a:solidFill>
                  <a:srgbClr val="000000"/>
                </a:solidFill>
                <a:latin typeface="Times New Roman" pitchFamily="18" charset="0"/>
                <a:ea typeface="微软雅黑" panose="020b0503020204020204" charset="-122"/>
                <a:cs typeface="Courier New" panose="02070309020205020404" pitchFamily="49" charset="0"/>
              </a:rPr>
              <a:t>)  	</a:t>
            </a:r>
            <a:r>
              <a:rPr lang="en-US" altLang="zh-CN" sz="2600" kern="100" smtClean="0">
                <a:solidFill>
                  <a:srgbClr val="000000"/>
                </a:solidFill>
                <a:latin typeface="Times New Roman" pitchFamily="18" charset="0"/>
                <a:ea typeface="微软雅黑" panose="020b0503020204020204" charset="-122"/>
                <a:cs typeface="Courier New" panose="02070309020205020404" pitchFamily="49" charset="0"/>
              </a:rPr>
              <a:t>	</a:t>
            </a:r>
            <a:r>
              <a:rPr lang="zh-CN" altLang="zh-CN" sz="2600" kern="100" smtClean="0">
                <a:solidFill>
                  <a:srgbClr val="000000"/>
                </a:solidFill>
                <a:latin typeface="Times New Roman" pitchFamily="18" charset="0"/>
                <a:ea typeface="微软雅黑" panose="020b0503020204020204" charset="-122"/>
                <a:cs typeface="Times New Roman" panose="02020603050405020304" pitchFamily="18" charset="0"/>
              </a:rPr>
              <a:t>处心积虑</a:t>
            </a:r>
            <a:r>
              <a:rPr lang="en-US" altLang="zh-CN" sz="2600" kern="100">
                <a:solidFill>
                  <a:srgbClr val="000000"/>
                </a:solidFill>
                <a:latin typeface="Times New Roman" pitchFamily="18" charset="0"/>
                <a:ea typeface="微软雅黑" panose="020b0503020204020204" charset="-122"/>
                <a:cs typeface="Courier New" panose="02070309020205020404" pitchFamily="49" charset="0"/>
              </a:rPr>
              <a:t>(</a:t>
            </a:r>
            <a:r>
              <a:rPr lang="zh-CN" altLang="zh-CN" sz="2600" kern="100">
                <a:solidFill>
                  <a:srgbClr val="000000"/>
                </a:solidFill>
                <a:latin typeface="Times New Roman" pitchFamily="18" charset="0"/>
                <a:ea typeface="楷体_GB2312" panose="02010609030101010101" pitchFamily="49" charset="-122"/>
                <a:cs typeface="Times New Roman" panose="02020603050405020304" pitchFamily="18" charset="0"/>
              </a:rPr>
              <a:t>贬</a:t>
            </a:r>
            <a:r>
              <a:rPr lang="en-US" altLang="zh-CN" sz="2600" kern="100">
                <a:solidFill>
                  <a:srgbClr val="000000"/>
                </a:solidFill>
                <a:latin typeface="Times New Roman" pitchFamily="18" charset="0"/>
                <a:ea typeface="微软雅黑" panose="020b0503020204020204" charset="-122"/>
                <a:cs typeface="Courier New" panose="02070309020205020404" pitchFamily="49" charset="0"/>
              </a:rPr>
              <a:t>)</a:t>
            </a:r>
            <a:endParaRPr lang="zh-CN" altLang="zh-CN" sz="1050" kern="100">
              <a:solidFill>
                <a:prstClr val="black"/>
              </a:solidFill>
              <a:latin typeface="宋体" panose="02010600030101010101" pitchFamily="2" charset="-122"/>
              <a:cs typeface="Courier New" panose="02070309020205020404" pitchFamily="49" charset="0"/>
            </a:endParaRPr>
          </a:p>
          <a:p>
            <a:pPr lvl="0" algn="just">
              <a:lnSpc>
                <a:spcPct val="150000"/>
              </a:lnSpc>
            </a:pP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上行下效</a:t>
            </a:r>
            <a:r>
              <a:rPr lang="en-US" altLang="zh-CN" sz="2600" kern="100">
                <a:solidFill>
                  <a:srgbClr val="000000"/>
                </a:solidFill>
                <a:latin typeface="Times New Roman" pitchFamily="18" charset="0"/>
                <a:ea typeface="微软雅黑" panose="020b0503020204020204" charset="-122"/>
                <a:cs typeface="Courier New" panose="02070309020205020404" pitchFamily="49" charset="0"/>
              </a:rPr>
              <a:t>(</a:t>
            </a:r>
            <a:r>
              <a:rPr lang="zh-CN" altLang="zh-CN" sz="2600" kern="100">
                <a:solidFill>
                  <a:srgbClr val="000000"/>
                </a:solidFill>
                <a:latin typeface="Times New Roman" pitchFamily="18" charset="0"/>
                <a:ea typeface="楷体_GB2312" panose="02010609030101010101" pitchFamily="49" charset="-122"/>
                <a:cs typeface="Times New Roman" panose="02020603050405020304" pitchFamily="18" charset="0"/>
              </a:rPr>
              <a:t>贬</a:t>
            </a:r>
            <a:r>
              <a:rPr lang="en-US" altLang="zh-CN" sz="2600" kern="100">
                <a:solidFill>
                  <a:srgbClr val="000000"/>
                </a:solidFill>
                <a:latin typeface="Times New Roman" pitchFamily="18" charset="0"/>
                <a:ea typeface="微软雅黑" panose="020b0503020204020204" charset="-122"/>
                <a:cs typeface="Courier New" panose="02070309020205020404" pitchFamily="49" charset="0"/>
              </a:rPr>
              <a:t>)  	</a:t>
            </a:r>
            <a:r>
              <a:rPr lang="en-US" altLang="zh-CN" sz="2600" kern="100" smtClean="0">
                <a:solidFill>
                  <a:srgbClr val="000000"/>
                </a:solidFill>
                <a:latin typeface="Times New Roman" pitchFamily="18" charset="0"/>
                <a:ea typeface="微软雅黑" panose="020b0503020204020204" charset="-122"/>
                <a:cs typeface="Courier New" panose="02070309020205020404" pitchFamily="49" charset="0"/>
              </a:rPr>
              <a:t>	</a:t>
            </a:r>
            <a:r>
              <a:rPr lang="zh-CN" altLang="zh-CN" sz="2600" kern="100" smtClean="0">
                <a:solidFill>
                  <a:srgbClr val="000000"/>
                </a:solidFill>
                <a:latin typeface="Times New Roman" pitchFamily="18" charset="0"/>
                <a:ea typeface="微软雅黑" panose="020b0503020204020204" charset="-122"/>
                <a:cs typeface="Times New Roman" panose="02020603050405020304" pitchFamily="18" charset="0"/>
              </a:rPr>
              <a:t>振振有词</a:t>
            </a:r>
            <a:r>
              <a:rPr lang="en-US" altLang="zh-CN" sz="2600" kern="100">
                <a:solidFill>
                  <a:srgbClr val="000000"/>
                </a:solidFill>
                <a:latin typeface="Times New Roman" pitchFamily="18" charset="0"/>
                <a:ea typeface="微软雅黑" panose="020b0503020204020204" charset="-122"/>
                <a:cs typeface="Courier New" panose="02070309020205020404" pitchFamily="49" charset="0"/>
              </a:rPr>
              <a:t>(</a:t>
            </a:r>
            <a:r>
              <a:rPr lang="zh-CN" altLang="zh-CN" sz="2600" kern="100">
                <a:solidFill>
                  <a:srgbClr val="000000"/>
                </a:solidFill>
                <a:latin typeface="Times New Roman" pitchFamily="18" charset="0"/>
                <a:ea typeface="楷体_GB2312" panose="02010609030101010101" pitchFamily="49" charset="-122"/>
                <a:cs typeface="Times New Roman" panose="02020603050405020304" pitchFamily="18" charset="0"/>
              </a:rPr>
              <a:t>贬</a:t>
            </a:r>
            <a:r>
              <a:rPr lang="en-US" altLang="zh-CN" sz="2600" kern="100">
                <a:solidFill>
                  <a:srgbClr val="000000"/>
                </a:solidFill>
                <a:latin typeface="Times New Roman" pitchFamily="18" charset="0"/>
                <a:ea typeface="微软雅黑" panose="020b0503020204020204" charset="-122"/>
                <a:cs typeface="Courier New" panose="02070309020205020404" pitchFamily="49" charset="0"/>
              </a:rPr>
              <a:t>)</a:t>
            </a:r>
            <a:endParaRPr lang="zh-CN" altLang="zh-CN" sz="1050" kern="100">
              <a:solidFill>
                <a:prstClr val="black"/>
              </a:solidFill>
              <a:latin typeface="宋体" panose="02010600030101010101" pitchFamily="2" charset="-122"/>
              <a:cs typeface="Courier New" panose="02070309020205020404" pitchFamily="49" charset="0"/>
            </a:endParaRPr>
          </a:p>
          <a:p>
            <a:pPr lvl="0" algn="just">
              <a:lnSpc>
                <a:spcPct val="150000"/>
              </a:lnSpc>
            </a:pP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推波助澜</a:t>
            </a:r>
            <a:r>
              <a:rPr lang="en-US" altLang="zh-CN" sz="2600" kern="100">
                <a:solidFill>
                  <a:srgbClr val="000000"/>
                </a:solidFill>
                <a:latin typeface="Times New Roman" pitchFamily="18" charset="0"/>
                <a:ea typeface="微软雅黑" panose="020b0503020204020204" charset="-122"/>
                <a:cs typeface="Courier New" panose="02070309020205020404" pitchFamily="49" charset="0"/>
              </a:rPr>
              <a:t>(</a:t>
            </a:r>
            <a:r>
              <a:rPr lang="zh-CN" altLang="zh-CN" sz="2600" kern="100">
                <a:solidFill>
                  <a:srgbClr val="000000"/>
                </a:solidFill>
                <a:latin typeface="Times New Roman" pitchFamily="18" charset="0"/>
                <a:ea typeface="楷体_GB2312" panose="02010609030101010101" pitchFamily="49" charset="-122"/>
                <a:cs typeface="Times New Roman" panose="02020603050405020304" pitchFamily="18" charset="0"/>
              </a:rPr>
              <a:t>贬</a:t>
            </a:r>
            <a:r>
              <a:rPr lang="en-US" altLang="zh-CN" sz="2600" kern="100">
                <a:solidFill>
                  <a:srgbClr val="000000"/>
                </a:solidFill>
                <a:latin typeface="Times New Roman" pitchFamily="18" charset="0"/>
                <a:ea typeface="微软雅黑" panose="020b0503020204020204" charset="-122"/>
                <a:cs typeface="Courier New" panose="02070309020205020404" pitchFamily="49" charset="0"/>
              </a:rPr>
              <a:t>)  	</a:t>
            </a:r>
            <a:r>
              <a:rPr lang="en-US" altLang="zh-CN" sz="2600" kern="100" smtClean="0">
                <a:solidFill>
                  <a:srgbClr val="000000"/>
                </a:solidFill>
                <a:latin typeface="Times New Roman" pitchFamily="18" charset="0"/>
                <a:ea typeface="微软雅黑" panose="020b0503020204020204" charset="-122"/>
                <a:cs typeface="Courier New" panose="02070309020205020404" pitchFamily="49" charset="0"/>
              </a:rPr>
              <a:t>	</a:t>
            </a:r>
            <a:r>
              <a:rPr lang="zh-CN" altLang="zh-CN" sz="2600" kern="100" smtClean="0">
                <a:solidFill>
                  <a:srgbClr val="000000"/>
                </a:solidFill>
                <a:latin typeface="Times New Roman" pitchFamily="18" charset="0"/>
                <a:ea typeface="微软雅黑" panose="020b0503020204020204" charset="-122"/>
                <a:cs typeface="Times New Roman" panose="02020603050405020304" pitchFamily="18" charset="0"/>
              </a:rPr>
              <a:t>面目全非</a:t>
            </a:r>
            <a:r>
              <a:rPr lang="en-US" altLang="zh-CN" sz="2600" kern="100">
                <a:solidFill>
                  <a:srgbClr val="000000"/>
                </a:solidFill>
                <a:latin typeface="Times New Roman" pitchFamily="18" charset="0"/>
                <a:ea typeface="微软雅黑" panose="020b0503020204020204" charset="-122"/>
                <a:cs typeface="Courier New" panose="02070309020205020404" pitchFamily="49" charset="0"/>
              </a:rPr>
              <a:t>(</a:t>
            </a:r>
            <a:r>
              <a:rPr lang="zh-CN" altLang="zh-CN" sz="2600" kern="100">
                <a:solidFill>
                  <a:srgbClr val="000000"/>
                </a:solidFill>
                <a:latin typeface="Times New Roman" pitchFamily="18" charset="0"/>
                <a:ea typeface="楷体_GB2312" panose="02010609030101010101" pitchFamily="49" charset="-122"/>
                <a:cs typeface="Times New Roman" panose="02020603050405020304" pitchFamily="18" charset="0"/>
              </a:rPr>
              <a:t>贬</a:t>
            </a:r>
            <a:r>
              <a:rPr lang="en-US" altLang="zh-CN" sz="2600" kern="100">
                <a:solidFill>
                  <a:srgbClr val="000000"/>
                </a:solidFill>
                <a:latin typeface="Times New Roman" pitchFamily="18" charset="0"/>
                <a:ea typeface="微软雅黑" panose="020b0503020204020204" charset="-122"/>
                <a:cs typeface="Courier New" panose="02070309020205020404" pitchFamily="49" charset="0"/>
              </a:rPr>
              <a:t>)</a:t>
            </a:r>
            <a:endParaRPr lang="zh-CN" altLang="zh-CN" sz="1050" kern="100">
              <a:solidFill>
                <a:prstClr val="black"/>
              </a:solidFill>
              <a:latin typeface="宋体" panose="02010600030101010101" pitchFamily="2" charset="-122"/>
              <a:cs typeface="Courier New" panose="02070309020205020404" pitchFamily="49" charset="0"/>
            </a:endParaRPr>
          </a:p>
          <a:p>
            <a:pPr lvl="0" algn="just">
              <a:lnSpc>
                <a:spcPct val="150000"/>
              </a:lnSpc>
            </a:pP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刮目相看</a:t>
            </a:r>
            <a:r>
              <a:rPr lang="en-US" altLang="zh-CN" sz="2600" kern="100">
                <a:solidFill>
                  <a:srgbClr val="000000"/>
                </a:solidFill>
                <a:latin typeface="Times New Roman" pitchFamily="18" charset="0"/>
                <a:ea typeface="微软雅黑" panose="020b0503020204020204" charset="-122"/>
                <a:cs typeface="Courier New" panose="02070309020205020404" pitchFamily="49" charset="0"/>
              </a:rPr>
              <a:t>(</a:t>
            </a:r>
            <a:r>
              <a:rPr lang="zh-CN" altLang="zh-CN" sz="2600" kern="100">
                <a:solidFill>
                  <a:srgbClr val="000000"/>
                </a:solidFill>
                <a:latin typeface="Times New Roman" pitchFamily="18" charset="0"/>
                <a:ea typeface="楷体_GB2312" panose="02010609030101010101" pitchFamily="49" charset="-122"/>
                <a:cs typeface="Times New Roman" panose="02020603050405020304" pitchFamily="18" charset="0"/>
              </a:rPr>
              <a:t>褒</a:t>
            </a:r>
            <a:r>
              <a:rPr lang="en-US" altLang="zh-CN" sz="2600" kern="100">
                <a:solidFill>
                  <a:srgbClr val="000000"/>
                </a:solidFill>
                <a:latin typeface="Times New Roman" pitchFamily="18" charset="0"/>
                <a:ea typeface="微软雅黑" panose="020b0503020204020204" charset="-122"/>
                <a:cs typeface="Courier New" panose="02070309020205020404" pitchFamily="49" charset="0"/>
              </a:rPr>
              <a:t>)  	</a:t>
            </a:r>
            <a:r>
              <a:rPr lang="en-US" altLang="zh-CN" sz="2600" kern="100" smtClean="0">
                <a:solidFill>
                  <a:srgbClr val="000000"/>
                </a:solidFill>
                <a:latin typeface="Times New Roman" pitchFamily="18" charset="0"/>
                <a:ea typeface="微软雅黑" panose="020b0503020204020204" charset="-122"/>
                <a:cs typeface="Courier New" panose="02070309020205020404" pitchFamily="49" charset="0"/>
              </a:rPr>
              <a:t>	</a:t>
            </a:r>
            <a:r>
              <a:rPr lang="zh-CN" altLang="zh-CN" sz="2600" kern="100" smtClean="0">
                <a:solidFill>
                  <a:srgbClr val="000000"/>
                </a:solidFill>
                <a:latin typeface="Times New Roman" pitchFamily="18" charset="0"/>
                <a:ea typeface="微软雅黑" panose="020b0503020204020204" charset="-122"/>
                <a:cs typeface="Times New Roman" panose="02020603050405020304" pitchFamily="18" charset="0"/>
              </a:rPr>
              <a:t>道高一尺</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，魔高一丈</a:t>
            </a:r>
            <a:r>
              <a:rPr lang="en-US" altLang="zh-CN" sz="2600" kern="100">
                <a:solidFill>
                  <a:srgbClr val="000000"/>
                </a:solidFill>
                <a:latin typeface="Times New Roman" pitchFamily="18" charset="0"/>
                <a:ea typeface="微软雅黑" panose="020b0503020204020204" charset="-122"/>
                <a:cs typeface="Courier New" panose="02070309020205020404" pitchFamily="49" charset="0"/>
              </a:rPr>
              <a:t>(</a:t>
            </a:r>
            <a:r>
              <a:rPr lang="zh-CN" altLang="zh-CN" sz="2600" kern="100">
                <a:solidFill>
                  <a:srgbClr val="000000"/>
                </a:solidFill>
                <a:latin typeface="Times New Roman" pitchFamily="18" charset="0"/>
                <a:ea typeface="楷体_GB2312" panose="02010609030101010101" pitchFamily="49" charset="-122"/>
                <a:cs typeface="Times New Roman" panose="02020603050405020304" pitchFamily="18" charset="0"/>
              </a:rPr>
              <a:t>褒</a:t>
            </a:r>
            <a:r>
              <a:rPr lang="en-US" altLang="zh-CN" sz="2600" kern="100">
                <a:solidFill>
                  <a:srgbClr val="000000"/>
                </a:solidFill>
                <a:latin typeface="Times New Roman" pitchFamily="18" charset="0"/>
                <a:ea typeface="微软雅黑" panose="020b0503020204020204" charset="-122"/>
                <a:cs typeface="Courier New" panose="02070309020205020404" pitchFamily="49" charset="0"/>
              </a:rPr>
              <a:t>)</a:t>
            </a:r>
            <a:endParaRPr lang="zh-CN" altLang="zh-CN" sz="1050" kern="100">
              <a:solidFill>
                <a:prstClr val="black"/>
              </a:solidFill>
              <a:latin typeface="宋体" panose="02010600030101010101" pitchFamily="2" charset="-122"/>
              <a:cs typeface="Courier New" panose="02070309020205020404" pitchFamily="49" charset="0"/>
            </a:endParaRPr>
          </a:p>
          <a:p>
            <a:pPr lvl="0" algn="just">
              <a:lnSpc>
                <a:spcPct val="150000"/>
              </a:lnSpc>
            </a:pP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众望所归</a:t>
            </a:r>
            <a:r>
              <a:rPr lang="en-US" altLang="zh-CN" sz="2600" kern="100">
                <a:solidFill>
                  <a:srgbClr val="000000"/>
                </a:solidFill>
                <a:latin typeface="Times New Roman" pitchFamily="18" charset="0"/>
                <a:ea typeface="微软雅黑" panose="020b0503020204020204" charset="-122"/>
                <a:cs typeface="Courier New" panose="02070309020205020404" pitchFamily="49" charset="0"/>
              </a:rPr>
              <a:t>(</a:t>
            </a:r>
            <a:r>
              <a:rPr lang="zh-CN" altLang="zh-CN" sz="2600" kern="100">
                <a:solidFill>
                  <a:srgbClr val="000000"/>
                </a:solidFill>
                <a:latin typeface="Times New Roman" pitchFamily="18" charset="0"/>
                <a:ea typeface="楷体_GB2312" panose="02010609030101010101" pitchFamily="49" charset="-122"/>
                <a:cs typeface="Times New Roman" panose="02020603050405020304" pitchFamily="18" charset="0"/>
              </a:rPr>
              <a:t>褒</a:t>
            </a:r>
            <a:r>
              <a:rPr lang="en-US" altLang="zh-CN" sz="2600" kern="100">
                <a:solidFill>
                  <a:srgbClr val="000000"/>
                </a:solidFill>
                <a:latin typeface="Times New Roman" pitchFamily="18" charset="0"/>
                <a:ea typeface="微软雅黑" panose="020b0503020204020204" charset="-122"/>
                <a:cs typeface="Courier New" panose="02070309020205020404" pitchFamily="49" charset="0"/>
              </a:rPr>
              <a:t>)  	</a:t>
            </a:r>
            <a:r>
              <a:rPr lang="en-US" altLang="zh-CN" sz="2600" kern="100" smtClean="0">
                <a:solidFill>
                  <a:srgbClr val="000000"/>
                </a:solidFill>
                <a:latin typeface="Times New Roman" pitchFamily="18" charset="0"/>
                <a:ea typeface="微软雅黑" panose="020b0503020204020204" charset="-122"/>
                <a:cs typeface="Courier New" panose="02070309020205020404" pitchFamily="49" charset="0"/>
              </a:rPr>
              <a:t>	</a:t>
            </a:r>
            <a:r>
              <a:rPr lang="zh-CN" altLang="zh-CN" sz="2600" kern="100" smtClean="0">
                <a:solidFill>
                  <a:srgbClr val="000000"/>
                </a:solidFill>
                <a:latin typeface="Times New Roman" pitchFamily="18" charset="0"/>
                <a:ea typeface="微软雅黑" panose="020b0503020204020204" charset="-122"/>
                <a:cs typeface="Times New Roman" panose="02020603050405020304" pitchFamily="18" charset="0"/>
              </a:rPr>
              <a:t>冠冕堂皇</a:t>
            </a:r>
            <a:r>
              <a:rPr lang="en-US" altLang="zh-CN" sz="2600" kern="100">
                <a:solidFill>
                  <a:srgbClr val="000000"/>
                </a:solidFill>
                <a:latin typeface="Times New Roman" pitchFamily="18" charset="0"/>
                <a:ea typeface="微软雅黑" panose="020b0503020204020204" charset="-122"/>
                <a:cs typeface="Courier New" panose="02070309020205020404" pitchFamily="49" charset="0"/>
              </a:rPr>
              <a:t>(</a:t>
            </a:r>
            <a:r>
              <a:rPr lang="zh-CN" altLang="zh-CN" sz="2600" kern="100">
                <a:solidFill>
                  <a:srgbClr val="000000"/>
                </a:solidFill>
                <a:latin typeface="Times New Roman" pitchFamily="18" charset="0"/>
                <a:ea typeface="楷体_GB2312" panose="02010609030101010101" pitchFamily="49" charset="-122"/>
                <a:cs typeface="Times New Roman" panose="02020603050405020304" pitchFamily="18" charset="0"/>
              </a:rPr>
              <a:t>贬</a:t>
            </a:r>
            <a:r>
              <a:rPr lang="en-US" altLang="zh-CN" sz="2600" kern="100">
                <a:solidFill>
                  <a:srgbClr val="000000"/>
                </a:solidFill>
                <a:latin typeface="Times New Roman" pitchFamily="18" charset="0"/>
                <a:ea typeface="微软雅黑" panose="020b0503020204020204" charset="-122"/>
                <a:cs typeface="Courier New" panose="02070309020205020404" pitchFamily="49" charset="0"/>
              </a:rPr>
              <a:t>)</a:t>
            </a:r>
            <a:endParaRPr lang="zh-CN" altLang="zh-CN" sz="1050" kern="100">
              <a:solidFill>
                <a:prstClr val="black"/>
              </a:solidFill>
              <a:latin typeface="宋体" panose="02010600030101010101" pitchFamily="2" charset="-122"/>
              <a:cs typeface="Courier New" panose="02070309020205020404" pitchFamily="49" charset="0"/>
            </a:endParaRPr>
          </a:p>
          <a:p>
            <a:pPr lvl="0" algn="just">
              <a:lnSpc>
                <a:spcPct val="150000"/>
              </a:lnSpc>
            </a:pP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侃侃而谈</a:t>
            </a:r>
            <a:r>
              <a:rPr lang="en-US" altLang="zh-CN" sz="2600" kern="100">
                <a:solidFill>
                  <a:srgbClr val="000000"/>
                </a:solidFill>
                <a:latin typeface="Times New Roman" pitchFamily="18" charset="0"/>
                <a:ea typeface="微软雅黑" panose="020b0503020204020204" charset="-122"/>
                <a:cs typeface="Courier New" panose="02070309020205020404" pitchFamily="49" charset="0"/>
              </a:rPr>
              <a:t>(</a:t>
            </a:r>
            <a:r>
              <a:rPr lang="zh-CN" altLang="zh-CN" sz="2600" kern="100">
                <a:solidFill>
                  <a:srgbClr val="000000"/>
                </a:solidFill>
                <a:latin typeface="Times New Roman" pitchFamily="18" charset="0"/>
                <a:ea typeface="楷体_GB2312" panose="02010609030101010101" pitchFamily="49" charset="-122"/>
                <a:cs typeface="Times New Roman" panose="02020603050405020304" pitchFamily="18" charset="0"/>
              </a:rPr>
              <a:t>褒</a:t>
            </a:r>
            <a:r>
              <a:rPr lang="en-US" altLang="zh-CN" sz="2600" kern="100">
                <a:solidFill>
                  <a:srgbClr val="000000"/>
                </a:solidFill>
                <a:latin typeface="Times New Roman" pitchFamily="18" charset="0"/>
                <a:ea typeface="微软雅黑" panose="020b0503020204020204" charset="-122"/>
                <a:cs typeface="Courier New" panose="02070309020205020404" pitchFamily="49" charset="0"/>
              </a:rPr>
              <a:t>)</a:t>
            </a:r>
            <a:endParaRPr lang="zh-CN" altLang="zh-CN" sz="1050" kern="100">
              <a:solidFill>
                <a:prstClr val="black"/>
              </a:solidFill>
              <a:latin typeface="宋体" panose="02010600030101010101" pitchFamily="2" charset="-122"/>
              <a:cs typeface="Courier New" panose="02070309020205020404" pitchFamily="49" charset="0"/>
            </a:endParaRPr>
          </a:p>
        </p:txBody>
      </p:sp>
    </p:spTree>
  </p:cSld>
  <p:clrMapOvr>
    <a:masterClrMapping/>
  </p:clrMapOvr>
  <mc:AlternateContent>
    <mc:Choice xmlns:p14="http://schemas.microsoft.com/office/powerpoint/2010/main" Requires="p14">
      <p:transition p14:dur="10"/>
    </mc:Choice>
    <mc:Fallback>
      <p:transition/>
    </mc:Fallback>
  </mc:AlternateContent>
  <p:timing/>
</p:sld>
</file>

<file path=ppt/slides/slide5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334566" y="1156133"/>
            <a:ext cx="11521280" cy="617477"/>
          </a:xfrm>
          <a:prstGeom prst="rect">
            <a:avLst/>
          </a:prstGeom>
        </p:spPr>
        <p:txBody>
          <a:bodyPr wrap="square">
            <a:spAutoFit/>
          </a:bodyPr>
          <a:lstStyle/>
          <a:p>
            <a:pPr algn="just">
              <a:lnSpc>
                <a:spcPct val="150000"/>
              </a:lnSpc>
              <a:spcAft>
                <a:spcPct val="0"/>
              </a:spcAft>
            </a:pPr>
            <a:r>
              <a:rPr lang="en-US" altLang="zh-CN" sz="2600" b="1" kern="100">
                <a:solidFill>
                  <a:srgbClr val="000000"/>
                </a:solidFill>
                <a:latin typeface="Times New Roman" pitchFamily="18" charset="0"/>
                <a:ea typeface="微软雅黑" panose="020b0503020204020204" charset="-122"/>
                <a:cs typeface="Courier New" panose="02070309020205020404" pitchFamily="49" charset="0"/>
              </a:rPr>
              <a:t>(</a:t>
            </a:r>
            <a:r>
              <a:rPr lang="zh-CN" altLang="zh-CN" sz="2600" b="1" kern="100">
                <a:solidFill>
                  <a:srgbClr val="000000"/>
                </a:solidFill>
                <a:latin typeface="Times New Roman" pitchFamily="18" charset="0"/>
                <a:ea typeface="微软雅黑" panose="020b0503020204020204" charset="-122"/>
                <a:cs typeface="Times New Roman" panose="02020603050405020304" pitchFamily="18" charset="0"/>
              </a:rPr>
              <a:t>四</a:t>
            </a:r>
            <a:r>
              <a:rPr lang="en-US" altLang="zh-CN" sz="2600" b="1" kern="100">
                <a:solidFill>
                  <a:srgbClr val="000000"/>
                </a:solidFill>
                <a:latin typeface="Times New Roman" pitchFamily="18" charset="0"/>
                <a:ea typeface="微软雅黑" panose="020b0503020204020204" charset="-122"/>
                <a:cs typeface="Courier New" panose="02070309020205020404" pitchFamily="49" charset="0"/>
              </a:rPr>
              <a:t>)</a:t>
            </a:r>
            <a:r>
              <a:rPr lang="zh-CN" altLang="zh-CN" sz="2600" b="1" kern="100">
                <a:solidFill>
                  <a:srgbClr val="000000"/>
                </a:solidFill>
                <a:latin typeface="Times New Roman" pitchFamily="18" charset="0"/>
                <a:ea typeface="微软雅黑" panose="020b0503020204020204" charset="-122"/>
                <a:cs typeface="Times New Roman" panose="02020603050405020304" pitchFamily="18" charset="0"/>
              </a:rPr>
              <a:t>理解成语的适用语境，避免不合语境、重复矛盾</a:t>
            </a:r>
            <a:endParaRPr lang="zh-CN" altLang="zh-CN" sz="1050" kern="100">
              <a:latin typeface="宋体" panose="02010600030101010101" pitchFamily="2" charset="-122"/>
              <a:cs typeface="Courier New" panose="02070309020205020404" pitchFamily="49" charset="0"/>
            </a:endParaRPr>
          </a:p>
        </p:txBody>
      </p:sp>
      <p:pic>
        <p:nvPicPr>
          <p:cNvPr id="3" name="Picture 47" descr="AS12T"/>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bwMode="auto">
          <a:xfrm>
            <a:off x="1989374" y="2205658"/>
            <a:ext cx="8211665" cy="25771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mc:Choice xmlns:p14="http://schemas.microsoft.com/office/powerpoint/2010/main" Requires="p14">
      <p:transition p14:dur="10"/>
    </mc:Choice>
    <mc:Fallback>
      <p:transition/>
    </mc:Fallback>
  </mc:AlternateContent>
  <p:timing/>
</p:sld>
</file>

<file path=ppt/slides/slide5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383704" y="549474"/>
            <a:ext cx="11472142" cy="2492990"/>
          </a:xfrm>
          <a:prstGeom prst="rect">
            <a:avLst/>
          </a:prstGeom>
        </p:spPr>
        <p:txBody>
          <a:bodyPr wrap="square">
            <a:spAutoFit/>
          </a:bodyPr>
          <a:lstStyle/>
          <a:p>
            <a:pPr algn="just">
              <a:lnSpc>
                <a:spcPct val="150000"/>
              </a:lnSpc>
              <a:spcAft>
                <a:spcPct val="0"/>
              </a:spcAft>
            </a:pPr>
            <a:r>
              <a:rPr lang="zh-CN" altLang="zh-CN" sz="2600" b="1" kern="100">
                <a:solidFill>
                  <a:srgbClr val="0000FF"/>
                </a:solidFill>
                <a:latin typeface="Times New Roman" pitchFamily="18" charset="0"/>
                <a:ea typeface="微软雅黑" panose="020b0503020204020204" charset="-122"/>
                <a:cs typeface="Times New Roman" panose="02020603050405020304" pitchFamily="18" charset="0"/>
              </a:rPr>
              <a:t>边练边悟</a:t>
            </a:r>
            <a:r>
              <a:rPr lang="en-US" altLang="zh-CN" sz="2600" b="1" kern="100">
                <a:solidFill>
                  <a:srgbClr val="0000FF"/>
                </a:solidFill>
                <a:latin typeface="微软雅黑" panose="020b0503020204020204" charset="-122"/>
                <a:cs typeface="Times New Roman" panose="02020603050405020304" pitchFamily="18" charset="0"/>
              </a:rPr>
              <a:t>4</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　请分析下列句子中加颜色成语使用错误的原因。</a:t>
            </a:r>
            <a:endParaRPr lang="zh-CN" altLang="zh-CN" sz="1050" kern="100">
              <a:latin typeface="宋体" panose="02010600030101010101" pitchFamily="2" charset="-122"/>
              <a:cs typeface="Courier New" panose="02070309020205020404" pitchFamily="49" charset="0"/>
            </a:endParaRPr>
          </a:p>
          <a:p>
            <a:pPr algn="just">
              <a:lnSpc>
                <a:spcPct val="150000"/>
              </a:lnSpc>
              <a:spcAft>
                <a:spcPct val="0"/>
              </a:spcAft>
            </a:pPr>
            <a:r>
              <a:rPr lang="en-US" altLang="zh-CN" sz="2600" kern="100">
                <a:solidFill>
                  <a:srgbClr val="000000"/>
                </a:solidFill>
                <a:latin typeface="Times New Roman" pitchFamily="18" charset="0"/>
                <a:ea typeface="微软雅黑" panose="020b0503020204020204" charset="-122"/>
                <a:cs typeface="Courier New" panose="02070309020205020404" pitchFamily="49" charset="0"/>
              </a:rPr>
              <a:t>(1</a:t>
            </a:r>
            <a:r>
              <a:rPr lang="en-US" altLang="zh-CN" sz="2600" kern="100" smtClean="0">
                <a:solidFill>
                  <a:srgbClr val="000000"/>
                </a:solidFill>
                <a:latin typeface="Times New Roman" pitchFamily="18" charset="0"/>
                <a:ea typeface="微软雅黑" panose="020b0503020204020204" charset="-122"/>
                <a:cs typeface="Courier New" panose="02070309020205020404" pitchFamily="49" charset="0"/>
              </a:rPr>
              <a:t>)</a:t>
            </a:r>
            <a:r>
              <a:rPr lang="zh-CN" altLang="zh-CN" sz="2600" kern="100" smtClean="0">
                <a:solidFill>
                  <a:srgbClr val="000000"/>
                </a:solidFill>
                <a:latin typeface="Times New Roman" pitchFamily="18" charset="0"/>
                <a:ea typeface="微软雅黑" panose="020b0503020204020204" charset="-122"/>
                <a:cs typeface="Times New Roman" panose="02020603050405020304" pitchFamily="18" charset="0"/>
              </a:rPr>
              <a:t>《国家宝藏》</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这个节目以博物馆为主题，以文物为线索，每件文物绑定一位与之气质相符的嘉宾，他们或</a:t>
            </a:r>
            <a:r>
              <a:rPr lang="zh-CN" altLang="zh-CN" sz="2600" kern="100">
                <a:solidFill>
                  <a:srgbClr val="0000FF"/>
                </a:solidFill>
                <a:latin typeface="Times New Roman" pitchFamily="18" charset="0"/>
                <a:ea typeface="微软雅黑" panose="020b0503020204020204" charset="-122"/>
                <a:cs typeface="Times New Roman" panose="02020603050405020304" pitchFamily="18" charset="0"/>
              </a:rPr>
              <a:t>娓娓道来</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地讲述文物的历史，或扮成古人演绎国宝故事，串联起国宝的前世今生</a:t>
            </a:r>
            <a:r>
              <a:rPr lang="zh-CN" altLang="zh-CN" sz="2600" kern="100" smtClean="0">
                <a:solidFill>
                  <a:srgbClr val="000000"/>
                </a:solidFill>
                <a:latin typeface="Times New Roman" pitchFamily="18" charset="0"/>
                <a:ea typeface="微软雅黑" panose="020b0503020204020204" charset="-122"/>
                <a:cs typeface="Times New Roman" panose="02020603050405020304" pitchFamily="18" charset="0"/>
              </a:rPr>
              <a:t>。</a:t>
            </a:r>
            <a:endParaRPr lang="zh-CN" altLang="zh-CN" sz="1050" kern="100">
              <a:latin typeface="宋体" panose="02010600030101010101" pitchFamily="2" charset="-122"/>
              <a:cs typeface="Courier New" panose="02070309020205020404" pitchFamily="49" charset="0"/>
            </a:endParaRPr>
          </a:p>
        </p:txBody>
      </p:sp>
      <p:sp>
        <p:nvSpPr>
          <p:cNvPr id="3" name="矩形 2"/>
          <p:cNvSpPr/>
          <p:nvPr/>
        </p:nvSpPr>
        <p:spPr>
          <a:xfrm>
            <a:off x="383704" y="3069754"/>
            <a:ext cx="11472142" cy="692497"/>
          </a:xfrm>
          <a:prstGeom prst="rect">
            <a:avLst/>
          </a:prstGeom>
        </p:spPr>
        <p:txBody>
          <a:bodyPr wrap="square">
            <a:spAutoFit/>
          </a:bodyPr>
          <a:lstStyle/>
          <a:p>
            <a:pPr algn="just">
              <a:lnSpc>
                <a:spcPct val="150000"/>
              </a:lnSpc>
              <a:spcAft>
                <a:spcPct val="0"/>
              </a:spcAft>
            </a:pPr>
            <a:r>
              <a:rPr lang="zh-CN" altLang="zh-CN" sz="2600" b="1" kern="100">
                <a:solidFill>
                  <a:srgbClr val="0000FF"/>
                </a:solidFill>
                <a:latin typeface="Times New Roman" pitchFamily="18" charset="0"/>
                <a:ea typeface="微软雅黑" panose="020b0503020204020204" charset="-122"/>
                <a:cs typeface="Times New Roman" panose="02020603050405020304" pitchFamily="18" charset="0"/>
              </a:rPr>
              <a:t>答案</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　</a:t>
            </a:r>
            <a:r>
              <a:rPr lang="en-US" altLang="zh-CN" sz="2600" kern="100">
                <a:solidFill>
                  <a:srgbClr val="C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a:solidFill>
                  <a:srgbClr val="C00000"/>
                </a:solidFill>
                <a:latin typeface="Times New Roman" pitchFamily="18" charset="0"/>
                <a:ea typeface="微软雅黑" panose="020b0503020204020204" charset="-122"/>
                <a:cs typeface="Times New Roman" panose="02020603050405020304" pitchFamily="18" charset="0"/>
              </a:rPr>
              <a:t>娓娓道来</a:t>
            </a:r>
            <a:r>
              <a:rPr lang="en-US" altLang="zh-CN" sz="2600" kern="100">
                <a:solidFill>
                  <a:srgbClr val="C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a:solidFill>
                  <a:srgbClr val="C00000"/>
                </a:solidFill>
                <a:latin typeface="Times New Roman" pitchFamily="18" charset="0"/>
                <a:ea typeface="微软雅黑" panose="020b0503020204020204" charset="-122"/>
                <a:cs typeface="Times New Roman" panose="02020603050405020304" pitchFamily="18" charset="0"/>
              </a:rPr>
              <a:t>形容从容地、动听地述说，与</a:t>
            </a:r>
            <a:r>
              <a:rPr lang="en-US" altLang="zh-CN" sz="2600" kern="100">
                <a:solidFill>
                  <a:srgbClr val="C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a:solidFill>
                  <a:srgbClr val="C00000"/>
                </a:solidFill>
                <a:latin typeface="Times New Roman" pitchFamily="18" charset="0"/>
                <a:ea typeface="微软雅黑" panose="020b0503020204020204" charset="-122"/>
                <a:cs typeface="Times New Roman" panose="02020603050405020304" pitchFamily="18" charset="0"/>
              </a:rPr>
              <a:t>讲述</a:t>
            </a:r>
            <a:r>
              <a:rPr lang="en-US" altLang="zh-CN" sz="2600" kern="100">
                <a:solidFill>
                  <a:srgbClr val="C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a:solidFill>
                  <a:srgbClr val="C00000"/>
                </a:solidFill>
                <a:latin typeface="Times New Roman" pitchFamily="18" charset="0"/>
                <a:ea typeface="微软雅黑" panose="020b0503020204020204" charset="-122"/>
                <a:cs typeface="Times New Roman" panose="02020603050405020304" pitchFamily="18" charset="0"/>
              </a:rPr>
              <a:t>重复。</a:t>
            </a:r>
            <a:endParaRPr lang="zh-CN" altLang="zh-CN" sz="1050" kern="100">
              <a:latin typeface="宋体" panose="02010600030101010101" pitchFamily="2" charset="-122"/>
              <a:cs typeface="Courier New" panose="02070309020205020404" pitchFamily="49" charset="0"/>
            </a:endParaRPr>
          </a:p>
        </p:txBody>
      </p:sp>
      <p:sp>
        <p:nvSpPr>
          <p:cNvPr id="4" name="矩形 3"/>
          <p:cNvSpPr/>
          <p:nvPr/>
        </p:nvSpPr>
        <p:spPr>
          <a:xfrm>
            <a:off x="383704" y="3732165"/>
            <a:ext cx="11472142" cy="1292662"/>
          </a:xfrm>
          <a:prstGeom prst="rect">
            <a:avLst/>
          </a:prstGeom>
        </p:spPr>
        <p:txBody>
          <a:bodyPr wrap="square">
            <a:spAutoFit/>
          </a:bodyPr>
          <a:lstStyle/>
          <a:p>
            <a:pPr algn="just">
              <a:lnSpc>
                <a:spcPct val="150000"/>
              </a:lnSpc>
              <a:spcAft>
                <a:spcPct val="0"/>
              </a:spcAft>
            </a:pPr>
            <a:r>
              <a:rPr lang="en-US" altLang="zh-CN" sz="2600" kern="100">
                <a:solidFill>
                  <a:srgbClr val="000000"/>
                </a:solidFill>
                <a:latin typeface="Times New Roman" pitchFamily="18" charset="0"/>
                <a:ea typeface="微软雅黑" panose="020b0503020204020204" charset="-122"/>
                <a:cs typeface="Courier New" panose="02070309020205020404" pitchFamily="49" charset="0"/>
              </a:rPr>
              <a:t>(2</a:t>
            </a:r>
            <a:r>
              <a:rPr lang="en-US" altLang="zh-CN" sz="2600" kern="100" smtClean="0">
                <a:solidFill>
                  <a:srgbClr val="000000"/>
                </a:solidFill>
                <a:latin typeface="Times New Roman" pitchFamily="18" charset="0"/>
                <a:ea typeface="微软雅黑" panose="020b0503020204020204" charset="-122"/>
                <a:cs typeface="Courier New" panose="02070309020205020404" pitchFamily="49" charset="0"/>
              </a:rPr>
              <a:t>)</a:t>
            </a:r>
            <a:r>
              <a:rPr lang="zh-CN" altLang="zh-CN" sz="2600" kern="100" smtClean="0">
                <a:solidFill>
                  <a:srgbClr val="000000"/>
                </a:solidFill>
                <a:latin typeface="Times New Roman" pitchFamily="18" charset="0"/>
                <a:ea typeface="微软雅黑" panose="020b0503020204020204" charset="-122"/>
                <a:cs typeface="Times New Roman" panose="02020603050405020304" pitchFamily="18" charset="0"/>
              </a:rPr>
              <a:t>他</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爱好广泛，喜欢安静的棋类运动，对热闹的纸牌游戏也来者不拒；欣赏通俗感性的流行歌曲，对庄重恢宏的交响乐也</a:t>
            </a:r>
            <a:r>
              <a:rPr lang="zh-CN" altLang="zh-CN" sz="2600" kern="100">
                <a:solidFill>
                  <a:srgbClr val="0000FF"/>
                </a:solidFill>
                <a:latin typeface="Times New Roman" pitchFamily="18" charset="0"/>
                <a:ea typeface="微软雅黑" panose="020b0503020204020204" charset="-122"/>
                <a:cs typeface="Times New Roman" panose="02020603050405020304" pitchFamily="18" charset="0"/>
              </a:rPr>
              <a:t>甘之如饴</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a:t>
            </a:r>
            <a:endParaRPr lang="zh-CN" altLang="zh-CN" sz="1050" kern="100">
              <a:latin typeface="宋体" panose="02010600030101010101" pitchFamily="2" charset="-122"/>
              <a:cs typeface="Courier New" panose="02070309020205020404" pitchFamily="49" charset="0"/>
            </a:endParaRPr>
          </a:p>
        </p:txBody>
      </p:sp>
      <p:sp>
        <p:nvSpPr>
          <p:cNvPr id="5" name="矩形 4"/>
          <p:cNvSpPr/>
          <p:nvPr/>
        </p:nvSpPr>
        <p:spPr>
          <a:xfrm>
            <a:off x="391104" y="5017452"/>
            <a:ext cx="11464742" cy="1292662"/>
          </a:xfrm>
          <a:prstGeom prst="rect">
            <a:avLst/>
          </a:prstGeom>
        </p:spPr>
        <p:txBody>
          <a:bodyPr wrap="square">
            <a:spAutoFit/>
          </a:bodyPr>
          <a:lstStyle/>
          <a:p>
            <a:pPr algn="just">
              <a:lnSpc>
                <a:spcPct val="150000"/>
              </a:lnSpc>
              <a:spcAft>
                <a:spcPct val="0"/>
              </a:spcAft>
            </a:pPr>
            <a:r>
              <a:rPr lang="zh-CN" altLang="zh-CN" sz="2600" b="1" kern="100">
                <a:solidFill>
                  <a:srgbClr val="0000FF"/>
                </a:solidFill>
                <a:latin typeface="Times New Roman" pitchFamily="18" charset="0"/>
                <a:ea typeface="微软雅黑" panose="020b0503020204020204" charset="-122"/>
                <a:cs typeface="Times New Roman" panose="02020603050405020304" pitchFamily="18" charset="0"/>
              </a:rPr>
              <a:t>答案</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　</a:t>
            </a:r>
            <a:r>
              <a:rPr lang="zh-CN" altLang="zh-CN" sz="2600" kern="100">
                <a:solidFill>
                  <a:srgbClr val="C00000"/>
                </a:solidFill>
                <a:latin typeface="Times New Roman" pitchFamily="18" charset="0"/>
                <a:ea typeface="微软雅黑" panose="020b0503020204020204" charset="-122"/>
                <a:cs typeface="Times New Roman" panose="02020603050405020304" pitchFamily="18" charset="0"/>
              </a:rPr>
              <a:t>甘之如饴：感到像糖一样甜，形容甘愿承受艰难、痛苦。</a:t>
            </a:r>
            <a:r>
              <a:rPr lang="en-US" altLang="zh-CN" sz="2600" kern="100">
                <a:solidFill>
                  <a:srgbClr val="C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a:solidFill>
                  <a:srgbClr val="C00000"/>
                </a:solidFill>
                <a:latin typeface="Times New Roman" pitchFamily="18" charset="0"/>
                <a:ea typeface="微软雅黑" panose="020b0503020204020204" charset="-122"/>
                <a:cs typeface="Times New Roman" panose="02020603050405020304" pitchFamily="18" charset="0"/>
              </a:rPr>
              <a:t>之</a:t>
            </a:r>
            <a:r>
              <a:rPr lang="en-US" altLang="zh-CN" sz="2600" kern="100">
                <a:solidFill>
                  <a:srgbClr val="C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a:solidFill>
                  <a:srgbClr val="C00000"/>
                </a:solidFill>
                <a:latin typeface="Times New Roman" pitchFamily="18" charset="0"/>
                <a:ea typeface="微软雅黑" panose="020b0503020204020204" charset="-122"/>
                <a:cs typeface="Times New Roman" panose="02020603050405020304" pitchFamily="18" charset="0"/>
              </a:rPr>
              <a:t>指艰辛、痛苦，不适用于欣赏交响乐的语境。</a:t>
            </a:r>
            <a:endParaRPr lang="zh-CN" altLang="zh-CN" sz="1050" kern="100">
              <a:latin typeface="宋体" panose="02010600030101010101" pitchFamily="2" charset="-122"/>
              <a:cs typeface="Courier New" panose="02070309020205020404" pitchFamily="49" charset="0"/>
            </a:endParaRPr>
          </a:p>
        </p:txBody>
      </p:sp>
    </p:spTree>
  </p:cSld>
  <p:clrMapOvr>
    <a:masterClrMapping/>
  </p:clrMapOvr>
  <mc:AlternateContent>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5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6" name="直接连接符 5"/>
          <p:cNvCxnSpPr/>
          <p:nvPr/>
        </p:nvCxnSpPr>
        <p:spPr>
          <a:xfrm>
            <a:off x="0" y="575896"/>
            <a:ext cx="12190413" cy="0"/>
          </a:xfrm>
          <a:prstGeom prst="line">
            <a:avLst/>
          </a:prstGeom>
        </p:spPr>
        <p:style>
          <a:lnRef idx="1">
            <a:schemeClr val="dk1"/>
          </a:lnRef>
          <a:fillRef idx="0">
            <a:schemeClr val="dk1"/>
          </a:fillRef>
          <a:effectRef idx="0">
            <a:schemeClr val="dk1"/>
          </a:effectRef>
          <a:fontRef idx="minor">
            <a:schemeClr val="tx1"/>
          </a:fontRef>
        </p:style>
      </p:cxnSp>
      <p:sp>
        <p:nvSpPr>
          <p:cNvPr id="4" name="矩形 3"/>
          <p:cNvSpPr/>
          <p:nvPr/>
        </p:nvSpPr>
        <p:spPr>
          <a:xfrm>
            <a:off x="478102" y="314286"/>
            <a:ext cx="1334724" cy="52322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508066" y="314286"/>
            <a:ext cx="1292950" cy="523220"/>
          </a:xfrm>
          <a:prstGeom prst="rect">
            <a:avLst/>
          </a:prstGeom>
        </p:spPr>
        <p:txBody>
          <a:bodyPr wrap="square">
            <a:spAutoFit/>
          </a:bodyPr>
          <a:lstStyle/>
          <a:p>
            <a:pPr algn="ctr" fontAlgn="base">
              <a:spcBef>
                <a:spcPct val="0"/>
              </a:spcBef>
              <a:spcAft>
                <a:spcPct val="0"/>
              </a:spcAft>
            </a:pPr>
            <a:r>
              <a:rPr lang="zh-CN" altLang="en-US" sz="2800" b="1" smtClean="0">
                <a:latin typeface="Times New Roman" pitchFamily="18" charset="0"/>
                <a:ea typeface="微软雅黑" panose="020b0503020204020204" charset="-122"/>
                <a:cs typeface="Times New Roman" panose="02020603050405020304" pitchFamily="18" charset="0"/>
              </a:rPr>
              <a:t>微积累</a:t>
            </a:r>
            <a:endParaRPr lang="en-US" altLang="zh-CN" sz="2800" b="1">
              <a:latin typeface="Times New Roman" pitchFamily="18" charset="0"/>
              <a:ea typeface="微软雅黑" panose="020b0503020204020204" charset="-122"/>
              <a:cs typeface="Times New Roman" panose="02020603050405020304" pitchFamily="18" charset="0"/>
            </a:endParaRPr>
          </a:p>
        </p:txBody>
      </p:sp>
      <p:sp>
        <p:nvSpPr>
          <p:cNvPr id="16" name="矩形 15"/>
          <p:cNvSpPr/>
          <p:nvPr/>
        </p:nvSpPr>
        <p:spPr>
          <a:xfrm>
            <a:off x="371838" y="1169982"/>
            <a:ext cx="11412000" cy="3123908"/>
          </a:xfrm>
          <a:prstGeom prst="rect">
            <a:avLst/>
          </a:prstGeom>
        </p:spPr>
        <p:txBody>
          <a:bodyPr wrap="square" lIns="121898" tIns="60948" rIns="121898" bIns="60948">
            <a:spAutoFit/>
          </a:bodyPr>
          <a:lstStyle/>
          <a:p>
            <a:pPr algn="just">
              <a:lnSpc>
                <a:spcPct val="150000"/>
              </a:lnSpc>
              <a:spcAft>
                <a:spcPct val="0"/>
              </a:spcAft>
            </a:pP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下列成语使用时需要一定的语境：</a:t>
            </a:r>
            <a:r>
              <a:rPr lang="zh-CN" altLang="zh-CN" sz="2600" kern="100">
                <a:solidFill>
                  <a:srgbClr val="000000"/>
                </a:solidFill>
                <a:latin typeface="Times New Roman" pitchFamily="18" charset="0"/>
                <a:ea typeface="楷体_GB2312" panose="02010609030101010101" pitchFamily="49" charset="-122"/>
                <a:cs typeface="Times New Roman" panose="02020603050405020304" pitchFamily="18" charset="0"/>
              </a:rPr>
              <a:t>谈笑自若、甘之如饴、设身处地、感同身受、额手称庆、安步当车。</a:t>
            </a:r>
            <a:endParaRPr lang="zh-CN" altLang="zh-CN" sz="1050" kern="100">
              <a:latin typeface="宋体" panose="02010600030101010101" pitchFamily="2" charset="-122"/>
              <a:cs typeface="Courier New" panose="02070309020205020404" pitchFamily="49" charset="0"/>
            </a:endParaRPr>
          </a:p>
          <a:p>
            <a:pPr algn="just">
              <a:lnSpc>
                <a:spcPct val="150000"/>
              </a:lnSpc>
              <a:spcAft>
                <a:spcPct val="0"/>
              </a:spcAft>
            </a:pP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成语使用重复累赘的情况：</a:t>
            </a:r>
            <a:r>
              <a:rPr lang="zh-CN" altLang="zh-CN" sz="2600" kern="100">
                <a:solidFill>
                  <a:srgbClr val="000000"/>
                </a:solidFill>
                <a:latin typeface="Times New Roman" pitchFamily="18" charset="0"/>
                <a:ea typeface="楷体_GB2312" panose="02010609030101010101" pitchFamily="49" charset="-122"/>
                <a:cs typeface="Times New Roman" panose="02020603050405020304" pitchFamily="18" charset="0"/>
              </a:rPr>
              <a:t>无数莘莘学子、全身遍体鳞伤、难言之隐的苦衷、忍俊不禁地笑、值得可歌可泣、替他为虎作伥、开诚相见地交换意见、背地里阳奉阴违。</a:t>
            </a:r>
            <a:endParaRPr lang="zh-CN" altLang="zh-CN" sz="1050" kern="100">
              <a:latin typeface="宋体" panose="02010600030101010101" pitchFamily="2" charset="-122"/>
              <a:cs typeface="Courier New" panose="02070309020205020404" pitchFamily="49" charset="0"/>
            </a:endParaRPr>
          </a:p>
        </p:txBody>
      </p:sp>
    </p:spTree>
  </p:cSld>
  <p:clrMapOvr>
    <a:masterClrMapping/>
  </p:clrMapOvr>
  <mc:AlternateContent>
    <mc:Choice xmlns:p14="http://schemas.microsoft.com/office/powerpoint/2010/main" Requires="p14">
      <p:transition p14:dur="10"/>
    </mc:Choice>
    <mc:Fallback>
      <p:transition/>
    </mc:Fallback>
  </mc:AlternateContent>
  <p:timing/>
</p:sld>
</file>

<file path=ppt/slides/slide5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370570" y="746654"/>
            <a:ext cx="11449272" cy="617477"/>
          </a:xfrm>
          <a:prstGeom prst="rect">
            <a:avLst/>
          </a:prstGeom>
        </p:spPr>
        <p:txBody>
          <a:bodyPr wrap="square">
            <a:spAutoFit/>
          </a:bodyPr>
          <a:lstStyle/>
          <a:p>
            <a:pPr algn="just">
              <a:lnSpc>
                <a:spcPct val="150000"/>
              </a:lnSpc>
              <a:spcAft>
                <a:spcPct val="0"/>
              </a:spcAft>
            </a:pPr>
            <a:r>
              <a:rPr lang="en-US" altLang="zh-CN" sz="2600" b="1" kern="100">
                <a:solidFill>
                  <a:srgbClr val="000000"/>
                </a:solidFill>
                <a:latin typeface="Times New Roman" pitchFamily="18" charset="0"/>
                <a:ea typeface="微软雅黑" panose="020b0503020204020204" charset="-122"/>
                <a:cs typeface="Courier New" panose="02070309020205020404" pitchFamily="49" charset="0"/>
              </a:rPr>
              <a:t>(</a:t>
            </a:r>
            <a:r>
              <a:rPr lang="zh-CN" altLang="zh-CN" sz="2600" b="1" kern="100">
                <a:solidFill>
                  <a:srgbClr val="000000"/>
                </a:solidFill>
                <a:latin typeface="Times New Roman" pitchFamily="18" charset="0"/>
                <a:ea typeface="微软雅黑" panose="020b0503020204020204" charset="-122"/>
                <a:cs typeface="Times New Roman" panose="02020603050405020304" pitchFamily="18" charset="0"/>
              </a:rPr>
              <a:t>五</a:t>
            </a:r>
            <a:r>
              <a:rPr lang="en-US" altLang="zh-CN" sz="2600" b="1" kern="100">
                <a:solidFill>
                  <a:srgbClr val="000000"/>
                </a:solidFill>
                <a:latin typeface="Times New Roman" pitchFamily="18" charset="0"/>
                <a:ea typeface="微软雅黑" panose="020b0503020204020204" charset="-122"/>
                <a:cs typeface="Courier New" panose="02070309020205020404" pitchFamily="49" charset="0"/>
              </a:rPr>
              <a:t>)</a:t>
            </a:r>
            <a:r>
              <a:rPr lang="zh-CN" altLang="zh-CN" sz="2600" b="1" kern="100">
                <a:solidFill>
                  <a:srgbClr val="000000"/>
                </a:solidFill>
                <a:latin typeface="Times New Roman" pitchFamily="18" charset="0"/>
                <a:ea typeface="微软雅黑" panose="020b0503020204020204" charset="-122"/>
                <a:cs typeface="Times New Roman" panose="02020603050405020304" pitchFamily="18" charset="0"/>
              </a:rPr>
              <a:t>正确理解成语的语法功能，避免搭配不当</a:t>
            </a:r>
            <a:endParaRPr lang="zh-CN" altLang="zh-CN" sz="1050" kern="100">
              <a:latin typeface="宋体" panose="02010600030101010101" pitchFamily="2" charset="-122"/>
              <a:cs typeface="Courier New" panose="02070309020205020404" pitchFamily="49" charset="0"/>
            </a:endParaRPr>
          </a:p>
        </p:txBody>
      </p:sp>
      <p:pic>
        <p:nvPicPr>
          <p:cNvPr id="3" name="Picture 2" descr="AS12A"/>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bwMode="auto">
          <a:xfrm>
            <a:off x="3002913" y="1538742"/>
            <a:ext cx="6184587" cy="34752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370570" y="5013970"/>
            <a:ext cx="11449272" cy="1292662"/>
          </a:xfrm>
          <a:prstGeom prst="rect">
            <a:avLst/>
          </a:prstGeom>
        </p:spPr>
        <p:txBody>
          <a:bodyPr wrap="square">
            <a:spAutoFit/>
          </a:bodyPr>
          <a:lstStyle/>
          <a:p>
            <a:pPr algn="just">
              <a:lnSpc>
                <a:spcPct val="150000"/>
              </a:lnSpc>
              <a:spcAft>
                <a:spcPct val="0"/>
              </a:spcAft>
            </a:pP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积累易错成语应遵循语法规则知识，分析句子结构，辨析成语在句中的成分及搭配关系是否符合语法习惯。</a:t>
            </a:r>
            <a:endParaRPr lang="zh-CN" altLang="zh-CN" sz="1050" kern="100">
              <a:latin typeface="宋体" panose="02010600030101010101" pitchFamily="2" charset="-122"/>
              <a:cs typeface="Courier New" panose="02070309020205020404" pitchFamily="49" charset="0"/>
            </a:endParaRPr>
          </a:p>
        </p:txBody>
      </p:sp>
    </p:spTree>
  </p:cSld>
  <p:clrMapOvr>
    <a:masterClrMapping/>
  </p:clrMapOvr>
  <mc:AlternateContent>
    <mc:Choice xmlns:p14="http://schemas.microsoft.com/office/powerpoint/2010/main" Requires="p14">
      <p:transition p14:dur="10"/>
    </mc:Choice>
    <mc:Fallback>
      <p:transition/>
    </mc:Fallback>
  </mc:AlternateContent>
  <p:timing/>
</p:sld>
</file>

<file path=ppt/slides/slide5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417012" y="460048"/>
            <a:ext cx="11421416" cy="1892826"/>
          </a:xfrm>
          <a:prstGeom prst="rect">
            <a:avLst/>
          </a:prstGeom>
        </p:spPr>
        <p:txBody>
          <a:bodyPr wrap="square">
            <a:spAutoFit/>
          </a:bodyPr>
          <a:lstStyle/>
          <a:p>
            <a:pPr algn="just">
              <a:lnSpc>
                <a:spcPct val="150000"/>
              </a:lnSpc>
              <a:spcAft>
                <a:spcPct val="0"/>
              </a:spcAft>
            </a:pPr>
            <a:r>
              <a:rPr lang="zh-CN" altLang="zh-CN" sz="2600" b="1" kern="100">
                <a:solidFill>
                  <a:srgbClr val="0000FF"/>
                </a:solidFill>
                <a:latin typeface="Times New Roman" pitchFamily="18" charset="0"/>
                <a:ea typeface="微软雅黑" panose="020b0503020204020204" charset="-122"/>
                <a:cs typeface="Times New Roman" panose="02020603050405020304" pitchFamily="18" charset="0"/>
              </a:rPr>
              <a:t>边练边悟</a:t>
            </a:r>
            <a:r>
              <a:rPr lang="en-US" altLang="zh-CN" sz="2600" b="1" kern="100">
                <a:solidFill>
                  <a:srgbClr val="0000FF"/>
                </a:solidFill>
                <a:latin typeface="微软雅黑" panose="020b0503020204020204" charset="-122"/>
                <a:cs typeface="Times New Roman" panose="02020603050405020304" pitchFamily="18" charset="0"/>
              </a:rPr>
              <a:t>5</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　请分析下列句子中加颜色成语使用错误的原因。</a:t>
            </a:r>
            <a:endParaRPr lang="zh-CN" altLang="zh-CN" sz="1050" kern="100">
              <a:latin typeface="宋体" panose="02010600030101010101" pitchFamily="2" charset="-122"/>
              <a:cs typeface="Courier New" panose="02070309020205020404" pitchFamily="49" charset="0"/>
            </a:endParaRPr>
          </a:p>
          <a:p>
            <a:pPr algn="just">
              <a:lnSpc>
                <a:spcPct val="150000"/>
              </a:lnSpc>
              <a:spcAft>
                <a:spcPct val="0"/>
              </a:spcAft>
            </a:pPr>
            <a:r>
              <a:rPr lang="en-US" altLang="zh-CN" sz="2600" kern="100">
                <a:solidFill>
                  <a:srgbClr val="000000"/>
                </a:solidFill>
                <a:latin typeface="Times New Roman" pitchFamily="18" charset="0"/>
                <a:ea typeface="微软雅黑" panose="020b0503020204020204" charset="-122"/>
                <a:cs typeface="Courier New" panose="02070309020205020404" pitchFamily="49" charset="0"/>
              </a:rPr>
              <a:t>(1)</a:t>
            </a:r>
            <a:r>
              <a:rPr lang="en-US" altLang="zh-CN" sz="2600" kern="100">
                <a:solidFill>
                  <a:srgbClr val="000000"/>
                </a:solidFill>
                <a:latin typeface="Times New Roman" pitchFamily="18" charset="0"/>
                <a:ea typeface="楷体_GB2312" panose="02010609030101010101" pitchFamily="49" charset="-122"/>
                <a:cs typeface="Courier New" panose="02070309020205020404" pitchFamily="49" charset="0"/>
              </a:rPr>
              <a:t>(2017·</a:t>
            </a:r>
            <a:r>
              <a:rPr lang="zh-CN" altLang="zh-CN" sz="2600" kern="100">
                <a:solidFill>
                  <a:srgbClr val="000000"/>
                </a:solidFill>
                <a:latin typeface="Times New Roman" pitchFamily="18" charset="0"/>
                <a:ea typeface="楷体_GB2312" panose="02010609030101010101" pitchFamily="49" charset="-122"/>
                <a:cs typeface="Times New Roman" panose="02020603050405020304" pitchFamily="18" charset="0"/>
              </a:rPr>
              <a:t>山东</a:t>
            </a:r>
            <a:r>
              <a:rPr lang="en-US" altLang="zh-CN" sz="2600" kern="100">
                <a:solidFill>
                  <a:srgbClr val="000000"/>
                </a:solidFill>
                <a:latin typeface="Times New Roman" pitchFamily="18" charset="0"/>
                <a:ea typeface="楷体_GB2312" panose="02010609030101010101" pitchFamily="49" charset="-122"/>
                <a:cs typeface="Courier New" panose="02070309020205020404" pitchFamily="49" charset="0"/>
              </a:rPr>
              <a:t>)</a:t>
            </a:r>
            <a:r>
              <a:rPr lang="en-US" altLang="zh-CN" sz="2600" kern="100">
                <a:solidFill>
                  <a:srgbClr val="000000"/>
                </a:solidFill>
                <a:latin typeface="Times New Roman" pitchFamily="18" charset="0"/>
                <a:ea typeface="微软雅黑" panose="020b0503020204020204" charset="-122"/>
                <a:cs typeface="Courier New" panose="02070309020205020404" pitchFamily="49" charset="0"/>
              </a:rPr>
              <a:t>2016</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年，中国女排勇夺里约奥运会冠军，</a:t>
            </a:r>
            <a:r>
              <a:rPr lang="zh-CN" altLang="zh-CN" sz="2600" kern="100">
                <a:solidFill>
                  <a:srgbClr val="0000FF"/>
                </a:solidFill>
                <a:latin typeface="Times New Roman" pitchFamily="18" charset="0"/>
                <a:ea typeface="微软雅黑" panose="020b0503020204020204" charset="-122"/>
                <a:cs typeface="Times New Roman" panose="02020603050405020304" pitchFamily="18" charset="0"/>
              </a:rPr>
              <a:t>不言而喻</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地证明了郎平执教水平的高超</a:t>
            </a:r>
            <a:r>
              <a:rPr lang="zh-CN" altLang="zh-CN" sz="2600" kern="100" smtClean="0">
                <a:solidFill>
                  <a:srgbClr val="000000"/>
                </a:solidFill>
                <a:latin typeface="Times New Roman" pitchFamily="18" charset="0"/>
                <a:ea typeface="微软雅黑" panose="020b0503020204020204" charset="-122"/>
                <a:cs typeface="Times New Roman" panose="02020603050405020304" pitchFamily="18" charset="0"/>
              </a:rPr>
              <a:t>。</a:t>
            </a:r>
            <a:endParaRPr lang="zh-CN" altLang="zh-CN" sz="1050" kern="100">
              <a:latin typeface="宋体" panose="02010600030101010101" pitchFamily="2" charset="-122"/>
              <a:cs typeface="Courier New" panose="02070309020205020404" pitchFamily="49" charset="0"/>
            </a:endParaRPr>
          </a:p>
        </p:txBody>
      </p:sp>
      <p:sp>
        <p:nvSpPr>
          <p:cNvPr id="3" name="矩形 2"/>
          <p:cNvSpPr/>
          <p:nvPr/>
        </p:nvSpPr>
        <p:spPr>
          <a:xfrm>
            <a:off x="406575" y="2349674"/>
            <a:ext cx="11431853" cy="1292662"/>
          </a:xfrm>
          <a:prstGeom prst="rect">
            <a:avLst/>
          </a:prstGeom>
        </p:spPr>
        <p:txBody>
          <a:bodyPr wrap="square">
            <a:spAutoFit/>
          </a:bodyPr>
          <a:lstStyle/>
          <a:p>
            <a:pPr algn="just">
              <a:lnSpc>
                <a:spcPct val="150000"/>
              </a:lnSpc>
              <a:spcAft>
                <a:spcPct val="0"/>
              </a:spcAft>
            </a:pPr>
            <a:r>
              <a:rPr lang="zh-CN" altLang="zh-CN" sz="2600" b="1" kern="100">
                <a:solidFill>
                  <a:srgbClr val="0000FF"/>
                </a:solidFill>
                <a:latin typeface="Times New Roman" pitchFamily="18" charset="0"/>
                <a:ea typeface="微软雅黑" panose="020b0503020204020204" charset="-122"/>
                <a:cs typeface="Times New Roman" panose="02020603050405020304" pitchFamily="18" charset="0"/>
              </a:rPr>
              <a:t>答案</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　</a:t>
            </a:r>
            <a:r>
              <a:rPr lang="en-US" altLang="zh-CN" sz="2600" kern="100">
                <a:solidFill>
                  <a:srgbClr val="C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a:solidFill>
                  <a:srgbClr val="C00000"/>
                </a:solidFill>
                <a:latin typeface="Times New Roman" pitchFamily="18" charset="0"/>
                <a:ea typeface="微软雅黑" panose="020b0503020204020204" charset="-122"/>
                <a:cs typeface="Times New Roman" panose="02020603050405020304" pitchFamily="18" charset="0"/>
              </a:rPr>
              <a:t>不言而喻</a:t>
            </a:r>
            <a:r>
              <a:rPr lang="en-US" altLang="zh-CN" sz="2600" kern="100">
                <a:solidFill>
                  <a:srgbClr val="C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a:solidFill>
                  <a:srgbClr val="C00000"/>
                </a:solidFill>
                <a:latin typeface="Times New Roman" pitchFamily="18" charset="0"/>
                <a:ea typeface="微软雅黑" panose="020b0503020204020204" charset="-122"/>
                <a:cs typeface="Times New Roman" panose="02020603050405020304" pitchFamily="18" charset="0"/>
              </a:rPr>
              <a:t>只能作谓语，不能作为限定语来限制</a:t>
            </a:r>
            <a:r>
              <a:rPr lang="en-US" altLang="zh-CN" sz="2600" kern="100">
                <a:solidFill>
                  <a:srgbClr val="C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a:solidFill>
                  <a:srgbClr val="C00000"/>
                </a:solidFill>
                <a:latin typeface="Times New Roman" pitchFamily="18" charset="0"/>
                <a:ea typeface="微软雅黑" panose="020b0503020204020204" charset="-122"/>
                <a:cs typeface="Times New Roman" panose="02020603050405020304" pitchFamily="18" charset="0"/>
              </a:rPr>
              <a:t>证明</a:t>
            </a:r>
            <a:r>
              <a:rPr lang="en-US" altLang="zh-CN" sz="2600" kern="100">
                <a:solidFill>
                  <a:srgbClr val="C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a:solidFill>
                  <a:srgbClr val="C00000"/>
                </a:solidFill>
                <a:latin typeface="Times New Roman" pitchFamily="18" charset="0"/>
                <a:ea typeface="微软雅黑" panose="020b0503020204020204" charset="-122"/>
                <a:cs typeface="Times New Roman" panose="02020603050405020304" pitchFamily="18" charset="0"/>
              </a:rPr>
              <a:t>，即不能用作状语；且该成语与</a:t>
            </a:r>
            <a:r>
              <a:rPr lang="en-US" altLang="zh-CN" sz="2600" kern="100">
                <a:solidFill>
                  <a:srgbClr val="C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a:solidFill>
                  <a:srgbClr val="C00000"/>
                </a:solidFill>
                <a:latin typeface="Times New Roman" pitchFamily="18" charset="0"/>
                <a:ea typeface="微软雅黑" panose="020b0503020204020204" charset="-122"/>
                <a:cs typeface="Times New Roman" panose="02020603050405020304" pitchFamily="18" charset="0"/>
              </a:rPr>
              <a:t>证明</a:t>
            </a:r>
            <a:r>
              <a:rPr lang="en-US" altLang="zh-CN" sz="2600" kern="100">
                <a:solidFill>
                  <a:srgbClr val="C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a:solidFill>
                  <a:srgbClr val="C00000"/>
                </a:solidFill>
                <a:latin typeface="Times New Roman" pitchFamily="18" charset="0"/>
                <a:ea typeface="微软雅黑" panose="020b0503020204020204" charset="-122"/>
                <a:cs typeface="Times New Roman" panose="02020603050405020304" pitchFamily="18" charset="0"/>
              </a:rPr>
              <a:t>连用，出现了逻辑错误。宜用</a:t>
            </a:r>
            <a:r>
              <a:rPr lang="en-US" altLang="zh-CN" sz="2600" kern="100">
                <a:solidFill>
                  <a:srgbClr val="C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a:solidFill>
                  <a:srgbClr val="C00000"/>
                </a:solidFill>
                <a:latin typeface="Times New Roman" pitchFamily="18" charset="0"/>
                <a:ea typeface="微软雅黑" panose="020b0503020204020204" charset="-122"/>
                <a:cs typeface="Times New Roman" panose="02020603050405020304" pitchFamily="18" charset="0"/>
              </a:rPr>
              <a:t>无可辩驳</a:t>
            </a:r>
            <a:r>
              <a:rPr lang="en-US" altLang="zh-CN" sz="2600" kern="100">
                <a:solidFill>
                  <a:srgbClr val="C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a:solidFill>
                  <a:srgbClr val="C00000"/>
                </a:solidFill>
                <a:latin typeface="Times New Roman" pitchFamily="18" charset="0"/>
                <a:ea typeface="微软雅黑" panose="020b0503020204020204" charset="-122"/>
                <a:cs typeface="Times New Roman" panose="02020603050405020304" pitchFamily="18" charset="0"/>
              </a:rPr>
              <a:t>。</a:t>
            </a:r>
            <a:endParaRPr lang="zh-CN" altLang="zh-CN" sz="1050" kern="100">
              <a:latin typeface="宋体" panose="02010600030101010101" pitchFamily="2" charset="-122"/>
              <a:cs typeface="Courier New" panose="02070309020205020404" pitchFamily="49" charset="0"/>
            </a:endParaRPr>
          </a:p>
        </p:txBody>
      </p:sp>
      <p:sp>
        <p:nvSpPr>
          <p:cNvPr id="4" name="矩形 3"/>
          <p:cNvSpPr/>
          <p:nvPr/>
        </p:nvSpPr>
        <p:spPr>
          <a:xfrm>
            <a:off x="406575" y="3649300"/>
            <a:ext cx="11421417" cy="1292662"/>
          </a:xfrm>
          <a:prstGeom prst="rect">
            <a:avLst/>
          </a:prstGeom>
        </p:spPr>
        <p:txBody>
          <a:bodyPr wrap="square">
            <a:spAutoFit/>
          </a:bodyPr>
          <a:lstStyle/>
          <a:p>
            <a:pPr algn="just">
              <a:lnSpc>
                <a:spcPct val="150000"/>
              </a:lnSpc>
              <a:spcAft>
                <a:spcPct val="0"/>
              </a:spcAft>
            </a:pPr>
            <a:r>
              <a:rPr lang="en-US" altLang="zh-CN" sz="2600" kern="100">
                <a:solidFill>
                  <a:srgbClr val="000000"/>
                </a:solidFill>
                <a:latin typeface="Times New Roman" pitchFamily="18" charset="0"/>
                <a:ea typeface="微软雅黑" panose="020b0503020204020204" charset="-122"/>
                <a:cs typeface="Courier New" panose="02070309020205020404" pitchFamily="49" charset="0"/>
              </a:rPr>
              <a:t>(2)</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随着全社会对宏观经济增长目标的深入解读，</a:t>
            </a:r>
            <a:r>
              <a:rPr lang="en-US" altLang="zh-CN" sz="2600" kern="10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幸福感</a:t>
            </a:r>
            <a:r>
              <a:rPr lang="en-US" altLang="zh-CN" sz="2600" kern="10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幸福指数</a:t>
            </a:r>
            <a:r>
              <a:rPr lang="en-US" altLang="zh-CN" sz="2600" kern="10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a:solidFill>
                  <a:srgbClr val="0000FF"/>
                </a:solidFill>
                <a:latin typeface="Times New Roman" pitchFamily="18" charset="0"/>
                <a:ea typeface="微软雅黑" panose="020b0503020204020204" charset="-122"/>
                <a:cs typeface="Times New Roman" panose="02020603050405020304" pitchFamily="18" charset="0"/>
              </a:rPr>
              <a:t>毋庸置疑</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地成为民生改善和文化发展进程中的重要话题，受到公众的普遍关注。</a:t>
            </a:r>
            <a:endParaRPr lang="zh-CN" altLang="zh-CN" sz="1050" kern="100">
              <a:latin typeface="宋体" panose="02010600030101010101" pitchFamily="2" charset="-122"/>
              <a:cs typeface="Courier New" panose="02070309020205020404" pitchFamily="49" charset="0"/>
            </a:endParaRPr>
          </a:p>
        </p:txBody>
      </p:sp>
      <p:sp>
        <p:nvSpPr>
          <p:cNvPr id="5" name="矩形 4"/>
          <p:cNvSpPr/>
          <p:nvPr/>
        </p:nvSpPr>
        <p:spPr>
          <a:xfrm>
            <a:off x="406574" y="4945444"/>
            <a:ext cx="11421417" cy="1292662"/>
          </a:xfrm>
          <a:prstGeom prst="rect">
            <a:avLst/>
          </a:prstGeom>
        </p:spPr>
        <p:txBody>
          <a:bodyPr wrap="square">
            <a:spAutoFit/>
          </a:bodyPr>
          <a:lstStyle/>
          <a:p>
            <a:pPr algn="just">
              <a:lnSpc>
                <a:spcPct val="150000"/>
              </a:lnSpc>
              <a:spcAft>
                <a:spcPct val="0"/>
              </a:spcAft>
            </a:pPr>
            <a:r>
              <a:rPr lang="zh-CN" altLang="zh-CN" sz="2600" b="1" kern="100">
                <a:solidFill>
                  <a:srgbClr val="0000FF"/>
                </a:solidFill>
                <a:latin typeface="Times New Roman" pitchFamily="18" charset="0"/>
                <a:ea typeface="微软雅黑" panose="020b0503020204020204" charset="-122"/>
                <a:cs typeface="Times New Roman" panose="02020603050405020304" pitchFamily="18" charset="0"/>
              </a:rPr>
              <a:t>答案</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　</a:t>
            </a:r>
            <a:r>
              <a:rPr lang="zh-CN" altLang="zh-CN" sz="2600" kern="100">
                <a:solidFill>
                  <a:srgbClr val="C00000"/>
                </a:solidFill>
                <a:latin typeface="Times New Roman" pitchFamily="18" charset="0"/>
                <a:ea typeface="微软雅黑" panose="020b0503020204020204" charset="-122"/>
                <a:cs typeface="Times New Roman" panose="02020603050405020304" pitchFamily="18" charset="0"/>
              </a:rPr>
              <a:t>毋庸置疑：事实明显或理由充分，不必怀疑，根本就没有怀疑的余地。一般作谓语，不能作状语。此处属修饰语与中心语搭配不当。</a:t>
            </a:r>
            <a:endParaRPr lang="zh-CN" altLang="zh-CN" sz="1050" kern="100">
              <a:latin typeface="宋体" panose="02010600030101010101" pitchFamily="2" charset="-122"/>
              <a:cs typeface="Courier New" panose="02070309020205020404" pitchFamily="49" charset="0"/>
            </a:endParaRPr>
          </a:p>
        </p:txBody>
      </p:sp>
    </p:spTree>
  </p:cSld>
  <p:clrMapOvr>
    <a:masterClrMapping/>
  </p:clrMapOvr>
  <mc:AlternateContent>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5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6" name="直接连接符 5"/>
          <p:cNvCxnSpPr/>
          <p:nvPr/>
        </p:nvCxnSpPr>
        <p:spPr>
          <a:xfrm>
            <a:off x="0" y="575896"/>
            <a:ext cx="12190413" cy="0"/>
          </a:xfrm>
          <a:prstGeom prst="line">
            <a:avLst/>
          </a:prstGeom>
        </p:spPr>
        <p:style>
          <a:lnRef idx="1">
            <a:schemeClr val="dk1"/>
          </a:lnRef>
          <a:fillRef idx="0">
            <a:schemeClr val="dk1"/>
          </a:fillRef>
          <a:effectRef idx="0">
            <a:schemeClr val="dk1"/>
          </a:effectRef>
          <a:fontRef idx="minor">
            <a:schemeClr val="tx1"/>
          </a:fontRef>
        </p:style>
      </p:cxnSp>
      <p:sp>
        <p:nvSpPr>
          <p:cNvPr id="4" name="矩形 3"/>
          <p:cNvSpPr/>
          <p:nvPr/>
        </p:nvSpPr>
        <p:spPr>
          <a:xfrm>
            <a:off x="478102" y="314286"/>
            <a:ext cx="1334724" cy="52322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508066" y="314286"/>
            <a:ext cx="1292950" cy="523220"/>
          </a:xfrm>
          <a:prstGeom prst="rect">
            <a:avLst/>
          </a:prstGeom>
        </p:spPr>
        <p:txBody>
          <a:bodyPr wrap="square">
            <a:spAutoFit/>
          </a:bodyPr>
          <a:lstStyle/>
          <a:p>
            <a:pPr algn="ctr" fontAlgn="base">
              <a:spcBef>
                <a:spcPct val="0"/>
              </a:spcBef>
              <a:spcAft>
                <a:spcPct val="0"/>
              </a:spcAft>
            </a:pPr>
            <a:r>
              <a:rPr lang="zh-CN" altLang="en-US" sz="2800" b="1" smtClean="0">
                <a:latin typeface="Times New Roman" pitchFamily="18" charset="0"/>
                <a:ea typeface="微软雅黑" panose="020b0503020204020204" charset="-122"/>
                <a:cs typeface="Times New Roman" panose="02020603050405020304" pitchFamily="18" charset="0"/>
              </a:rPr>
              <a:t>微积累</a:t>
            </a:r>
            <a:endParaRPr lang="en-US" altLang="zh-CN" sz="2800" b="1">
              <a:latin typeface="Times New Roman" pitchFamily="18" charset="0"/>
              <a:ea typeface="微软雅黑" panose="020b0503020204020204" charset="-122"/>
              <a:cs typeface="Times New Roman" panose="02020603050405020304" pitchFamily="18" charset="0"/>
            </a:endParaRPr>
          </a:p>
        </p:txBody>
      </p:sp>
      <p:sp>
        <p:nvSpPr>
          <p:cNvPr id="16" name="矩形 15"/>
          <p:cNvSpPr/>
          <p:nvPr/>
        </p:nvSpPr>
        <p:spPr>
          <a:xfrm>
            <a:off x="371838" y="1121782"/>
            <a:ext cx="11412000" cy="4324236"/>
          </a:xfrm>
          <a:prstGeom prst="rect">
            <a:avLst/>
          </a:prstGeom>
        </p:spPr>
        <p:txBody>
          <a:bodyPr wrap="square" lIns="121898" tIns="60948" rIns="121898" bIns="60948">
            <a:spAutoFit/>
          </a:bodyPr>
          <a:lstStyle/>
          <a:p>
            <a:pPr algn="just">
              <a:lnSpc>
                <a:spcPct val="150000"/>
              </a:lnSpc>
              <a:spcAft>
                <a:spcPct val="0"/>
              </a:spcAft>
            </a:pP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不能带宾语的成语：</a:t>
            </a:r>
            <a:r>
              <a:rPr lang="zh-CN" altLang="zh-CN" sz="2600" kern="100">
                <a:solidFill>
                  <a:srgbClr val="000000"/>
                </a:solidFill>
                <a:latin typeface="Times New Roman" pitchFamily="18" charset="0"/>
                <a:ea typeface="楷体_GB2312" panose="02010609030101010101" pitchFamily="49" charset="-122"/>
                <a:cs typeface="Times New Roman" panose="02020603050405020304" pitchFamily="18" charset="0"/>
              </a:rPr>
              <a:t>漠不关心、侃侃而谈、出奇制胜、妄自菲薄、发扬光大、置若罔闻、津津乐道、身体力行、熟视无睹、乐此不疲、自怨自艾、信手拈来、视而不见、肝胆相照、耳濡目染、求全责备、和盘托出、司空见惯。</a:t>
            </a:r>
            <a:endParaRPr lang="zh-CN" altLang="zh-CN" sz="1050" kern="100">
              <a:latin typeface="宋体" panose="02010600030101010101" pitchFamily="2" charset="-122"/>
              <a:cs typeface="Courier New" panose="02070309020205020404" pitchFamily="49" charset="0"/>
            </a:endParaRPr>
          </a:p>
          <a:p>
            <a:pPr algn="just">
              <a:lnSpc>
                <a:spcPct val="150000"/>
              </a:lnSpc>
              <a:spcAft>
                <a:spcPct val="0"/>
              </a:spcAft>
            </a:pP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常用于否定句的成语：</a:t>
            </a:r>
            <a:r>
              <a:rPr lang="zh-CN" altLang="zh-CN" sz="2600" kern="100">
                <a:solidFill>
                  <a:srgbClr val="000000"/>
                </a:solidFill>
                <a:latin typeface="Times New Roman" pitchFamily="18" charset="0"/>
                <a:ea typeface="楷体_GB2312" panose="02010609030101010101" pitchFamily="49" charset="-122"/>
                <a:cs typeface="Times New Roman" panose="02020603050405020304" pitchFamily="18" charset="0"/>
              </a:rPr>
              <a:t>望其项背、同日而语、一蹴而就、青红皂白、天高地厚、相提并论、无时无刻、等闲视之、一概而论、等量齐观、混为一谈、尽如人意、妄自菲薄。</a:t>
            </a:r>
            <a:endParaRPr lang="zh-CN" altLang="zh-CN" sz="1050" kern="100">
              <a:latin typeface="宋体" panose="02010600030101010101" pitchFamily="2" charset="-122"/>
              <a:cs typeface="Courier New" panose="02070309020205020404" pitchFamily="49" charset="0"/>
            </a:endParaRPr>
          </a:p>
          <a:p>
            <a:pPr algn="just">
              <a:lnSpc>
                <a:spcPct val="150000"/>
              </a:lnSpc>
              <a:spcAft>
                <a:spcPct val="0"/>
              </a:spcAft>
            </a:pP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只能作补语的成语：</a:t>
            </a:r>
            <a:r>
              <a:rPr lang="zh-CN" altLang="zh-CN" sz="2600" kern="100">
                <a:solidFill>
                  <a:srgbClr val="000000"/>
                </a:solidFill>
                <a:latin typeface="Times New Roman" pitchFamily="18" charset="0"/>
                <a:ea typeface="楷体_GB2312" panose="02010609030101010101" pitchFamily="49" charset="-122"/>
                <a:cs typeface="Times New Roman" panose="02020603050405020304" pitchFamily="18" charset="0"/>
              </a:rPr>
              <a:t>不亦乐乎、不可开交。</a:t>
            </a:r>
            <a:endParaRPr lang="zh-CN" altLang="zh-CN" sz="1050" kern="100">
              <a:latin typeface="宋体" panose="02010600030101010101" pitchFamily="2" charset="-122"/>
              <a:cs typeface="Courier New" panose="02070309020205020404" pitchFamily="49" charset="0"/>
            </a:endParaRPr>
          </a:p>
        </p:txBody>
      </p:sp>
    </p:spTree>
  </p:cSld>
  <p:clrMapOvr>
    <a:masterClrMapping/>
  </p:clrMapOvr>
  <mc:AlternateContent>
    <mc:Choice xmlns:p14="http://schemas.microsoft.com/office/powerpoint/2010/main" Requires="p14">
      <p:transition p14:dur="10"/>
    </mc:Choice>
    <mc:Fallback>
      <p:transition/>
    </mc:Fallback>
  </mc:AlternateContent>
  <p:timing/>
</p:sld>
</file>

<file path=ppt/slides/slide5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406574" y="1153121"/>
            <a:ext cx="11377264" cy="692497"/>
          </a:xfrm>
          <a:prstGeom prst="rect">
            <a:avLst/>
          </a:prstGeom>
        </p:spPr>
        <p:txBody>
          <a:bodyPr wrap="square">
            <a:spAutoFit/>
          </a:bodyPr>
          <a:lstStyle/>
          <a:p>
            <a:pPr algn="just">
              <a:lnSpc>
                <a:spcPct val="150000"/>
              </a:lnSpc>
              <a:spcAft>
                <a:spcPct val="0"/>
              </a:spcAft>
            </a:pPr>
            <a:r>
              <a:rPr lang="en-US" altLang="zh-CN" sz="2600" b="1" kern="100">
                <a:solidFill>
                  <a:srgbClr val="000000"/>
                </a:solidFill>
                <a:latin typeface="Times New Roman" pitchFamily="18" charset="0"/>
                <a:ea typeface="微软雅黑" panose="020b0503020204020204" charset="-122"/>
                <a:cs typeface="Courier New" panose="02070309020205020404" pitchFamily="49" charset="0"/>
              </a:rPr>
              <a:t>(</a:t>
            </a:r>
            <a:r>
              <a:rPr lang="zh-CN" altLang="zh-CN" sz="2600" b="1" kern="100">
                <a:solidFill>
                  <a:srgbClr val="000000"/>
                </a:solidFill>
                <a:latin typeface="Times New Roman" pitchFamily="18" charset="0"/>
                <a:ea typeface="微软雅黑" panose="020b0503020204020204" charset="-122"/>
                <a:cs typeface="Times New Roman" panose="02020603050405020304" pitchFamily="18" charset="0"/>
              </a:rPr>
              <a:t>六</a:t>
            </a:r>
            <a:r>
              <a:rPr lang="en-US" altLang="zh-CN" sz="2600" b="1" kern="100">
                <a:solidFill>
                  <a:srgbClr val="000000"/>
                </a:solidFill>
                <a:latin typeface="Times New Roman" pitchFamily="18" charset="0"/>
                <a:ea typeface="微软雅黑" panose="020b0503020204020204" charset="-122"/>
                <a:cs typeface="Courier New" panose="02070309020205020404" pitchFamily="49" charset="0"/>
              </a:rPr>
              <a:t>)</a:t>
            </a:r>
            <a:r>
              <a:rPr lang="zh-CN" altLang="zh-CN" sz="2600" b="1" kern="100">
                <a:solidFill>
                  <a:srgbClr val="000000"/>
                </a:solidFill>
                <a:latin typeface="Times New Roman" pitchFamily="18" charset="0"/>
                <a:ea typeface="微软雅黑" panose="020b0503020204020204" charset="-122"/>
                <a:cs typeface="Times New Roman" panose="02020603050405020304" pitchFamily="18" charset="0"/>
              </a:rPr>
              <a:t>正确理解成语的敬称、谦称，避免敬谦错位</a:t>
            </a:r>
            <a:endParaRPr lang="zh-CN" altLang="zh-CN" sz="1050" kern="100">
              <a:latin typeface="宋体" panose="02010600030101010101" pitchFamily="2" charset="-122"/>
              <a:cs typeface="Courier New" panose="02070309020205020404" pitchFamily="49" charset="0"/>
            </a:endParaRPr>
          </a:p>
        </p:txBody>
      </p:sp>
      <p:pic>
        <p:nvPicPr>
          <p:cNvPr id="3" name="Picture 2" descr="AS13T"/>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bwMode="auto">
          <a:xfrm>
            <a:off x="2156961" y="2269744"/>
            <a:ext cx="7876491" cy="1952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mc:Choice xmlns:p14="http://schemas.microsoft.com/office/powerpoint/2010/main" Requires="p14">
      <p:transition p14:dur="10"/>
    </mc:Choice>
    <mc:Fallback>
      <p:transition/>
    </mc:Fallback>
  </mc:AlternateContent>
  <p:timing/>
</p:sld>
</file>

<file path=ppt/slides/slide5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406574" y="405458"/>
            <a:ext cx="11449272" cy="1892826"/>
          </a:xfrm>
          <a:prstGeom prst="rect">
            <a:avLst/>
          </a:prstGeom>
        </p:spPr>
        <p:txBody>
          <a:bodyPr wrap="square">
            <a:spAutoFit/>
          </a:bodyPr>
          <a:lstStyle/>
          <a:p>
            <a:pPr algn="just">
              <a:lnSpc>
                <a:spcPct val="150000"/>
              </a:lnSpc>
              <a:spcAft>
                <a:spcPct val="0"/>
              </a:spcAft>
            </a:pPr>
            <a:r>
              <a:rPr lang="zh-CN" altLang="zh-CN" sz="2600" b="1" kern="100">
                <a:solidFill>
                  <a:srgbClr val="0000FF"/>
                </a:solidFill>
                <a:latin typeface="Times New Roman" pitchFamily="18" charset="0"/>
                <a:ea typeface="微软雅黑" panose="020b0503020204020204" charset="-122"/>
                <a:cs typeface="Times New Roman" panose="02020603050405020304" pitchFamily="18" charset="0"/>
              </a:rPr>
              <a:t>边练边悟</a:t>
            </a:r>
            <a:r>
              <a:rPr lang="en-US" altLang="zh-CN" sz="2600" b="1" kern="100">
                <a:solidFill>
                  <a:srgbClr val="0000FF"/>
                </a:solidFill>
                <a:latin typeface="微软雅黑" panose="020b0503020204020204" charset="-122"/>
                <a:cs typeface="Times New Roman" panose="02020603050405020304" pitchFamily="18" charset="0"/>
              </a:rPr>
              <a:t>6</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　请分析下列句子中加颜色成语使用错误的原因。</a:t>
            </a:r>
            <a:endParaRPr lang="zh-CN" altLang="zh-CN" sz="1050" kern="100">
              <a:latin typeface="宋体" panose="02010600030101010101" pitchFamily="2" charset="-122"/>
              <a:cs typeface="Courier New" panose="02070309020205020404" pitchFamily="49" charset="0"/>
            </a:endParaRPr>
          </a:p>
          <a:p>
            <a:pPr algn="just">
              <a:lnSpc>
                <a:spcPct val="150000"/>
              </a:lnSpc>
              <a:spcAft>
                <a:spcPct val="0"/>
              </a:spcAft>
            </a:pPr>
            <a:r>
              <a:rPr lang="en-US" altLang="zh-CN" sz="2600" kern="100">
                <a:solidFill>
                  <a:srgbClr val="000000"/>
                </a:solidFill>
                <a:latin typeface="Times New Roman" pitchFamily="18" charset="0"/>
                <a:ea typeface="微软雅黑" panose="020b0503020204020204" charset="-122"/>
                <a:cs typeface="Courier New" panose="02070309020205020404" pitchFamily="49" charset="0"/>
              </a:rPr>
              <a:t>(1)</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小王同学站起来说道：</a:t>
            </a:r>
            <a:r>
              <a:rPr lang="en-US" altLang="zh-CN" sz="2600" kern="10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陈教授刚才那番话</a:t>
            </a:r>
            <a:r>
              <a:rPr lang="zh-CN" altLang="zh-CN" sz="2600" kern="100">
                <a:solidFill>
                  <a:srgbClr val="0000FF"/>
                </a:solidFill>
                <a:latin typeface="Times New Roman" pitchFamily="18" charset="0"/>
                <a:ea typeface="微软雅黑" panose="020b0503020204020204" charset="-122"/>
                <a:cs typeface="Times New Roman" panose="02020603050405020304" pitchFamily="18" charset="0"/>
              </a:rPr>
              <a:t>抛砖引玉</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，我下面将要讲的只能算是狗尾续貂。</a:t>
            </a:r>
            <a:r>
              <a:rPr lang="en-US" altLang="zh-CN" sz="2600" kern="100" smtClean="0">
                <a:solidFill>
                  <a:srgbClr val="000000"/>
                </a:solidFill>
                <a:latin typeface="宋体" panose="02010600030101010101" pitchFamily="2" charset="-122"/>
                <a:ea typeface="微软雅黑" panose="020b0503020204020204" charset="-122"/>
                <a:cs typeface="Times New Roman" panose="02020603050405020304" pitchFamily="18" charset="0"/>
              </a:rPr>
              <a:t>”</a:t>
            </a:r>
            <a:endParaRPr lang="zh-CN" altLang="zh-CN" sz="1050" kern="100">
              <a:latin typeface="宋体" panose="02010600030101010101" pitchFamily="2" charset="-122"/>
              <a:cs typeface="Courier New" panose="02070309020205020404" pitchFamily="49" charset="0"/>
            </a:endParaRPr>
          </a:p>
        </p:txBody>
      </p:sp>
      <p:sp>
        <p:nvSpPr>
          <p:cNvPr id="3" name="矩形 2"/>
          <p:cNvSpPr/>
          <p:nvPr/>
        </p:nvSpPr>
        <p:spPr>
          <a:xfrm>
            <a:off x="418653" y="2356169"/>
            <a:ext cx="11437193" cy="1217641"/>
          </a:xfrm>
          <a:prstGeom prst="rect">
            <a:avLst/>
          </a:prstGeom>
        </p:spPr>
        <p:txBody>
          <a:bodyPr wrap="square">
            <a:spAutoFit/>
          </a:bodyPr>
          <a:lstStyle/>
          <a:p>
            <a:pPr algn="just">
              <a:lnSpc>
                <a:spcPct val="150000"/>
              </a:lnSpc>
              <a:spcAft>
                <a:spcPct val="0"/>
              </a:spcAft>
            </a:pPr>
            <a:r>
              <a:rPr lang="zh-CN" altLang="zh-CN" sz="2600" b="1" kern="100">
                <a:solidFill>
                  <a:srgbClr val="0000FF"/>
                </a:solidFill>
                <a:latin typeface="Times New Roman" pitchFamily="18" charset="0"/>
                <a:ea typeface="微软雅黑" panose="020b0503020204020204" charset="-122"/>
                <a:cs typeface="Times New Roman" panose="02020603050405020304" pitchFamily="18" charset="0"/>
              </a:rPr>
              <a:t>答案</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　</a:t>
            </a:r>
            <a:r>
              <a:rPr lang="zh-CN" altLang="zh-CN" sz="2600" kern="100">
                <a:solidFill>
                  <a:srgbClr val="C00000"/>
                </a:solidFill>
                <a:latin typeface="Times New Roman" pitchFamily="18" charset="0"/>
                <a:ea typeface="微软雅黑" panose="020b0503020204020204" charset="-122"/>
                <a:cs typeface="Times New Roman" panose="02020603050405020304" pitchFamily="18" charset="0"/>
              </a:rPr>
              <a:t>抛砖引玉：比喻用粗浅的、不成熟的意见引出别人高明的、成熟的意见。是谦辞，用于</a:t>
            </a:r>
            <a:r>
              <a:rPr lang="en-US" altLang="zh-CN" sz="2600" kern="100">
                <a:solidFill>
                  <a:srgbClr val="C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a:solidFill>
                  <a:srgbClr val="C00000"/>
                </a:solidFill>
                <a:latin typeface="Times New Roman" pitchFamily="18" charset="0"/>
                <a:ea typeface="微软雅黑" panose="020b0503020204020204" charset="-122"/>
                <a:cs typeface="Times New Roman" panose="02020603050405020304" pitchFamily="18" charset="0"/>
              </a:rPr>
              <a:t>陈教授</a:t>
            </a:r>
            <a:r>
              <a:rPr lang="en-US" altLang="zh-CN" sz="2600" kern="100">
                <a:solidFill>
                  <a:srgbClr val="C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a:solidFill>
                  <a:srgbClr val="C00000"/>
                </a:solidFill>
                <a:latin typeface="Times New Roman" pitchFamily="18" charset="0"/>
                <a:ea typeface="微软雅黑" panose="020b0503020204020204" charset="-122"/>
                <a:cs typeface="Times New Roman" panose="02020603050405020304" pitchFamily="18" charset="0"/>
              </a:rPr>
              <a:t>显然不当，有失恭敬。</a:t>
            </a:r>
            <a:endParaRPr lang="zh-CN" altLang="zh-CN" sz="1050" kern="100">
              <a:solidFill>
                <a:srgbClr val="C00000"/>
              </a:solidFill>
              <a:latin typeface="宋体" panose="02010600030101010101" pitchFamily="2" charset="-122"/>
              <a:cs typeface="Courier New" panose="02070309020205020404" pitchFamily="49" charset="0"/>
            </a:endParaRPr>
          </a:p>
        </p:txBody>
      </p:sp>
      <p:sp>
        <p:nvSpPr>
          <p:cNvPr id="4" name="矩形 3"/>
          <p:cNvSpPr/>
          <p:nvPr/>
        </p:nvSpPr>
        <p:spPr>
          <a:xfrm>
            <a:off x="418653" y="3559687"/>
            <a:ext cx="11437193" cy="1292662"/>
          </a:xfrm>
          <a:prstGeom prst="rect">
            <a:avLst/>
          </a:prstGeom>
        </p:spPr>
        <p:txBody>
          <a:bodyPr wrap="square">
            <a:spAutoFit/>
          </a:bodyPr>
          <a:lstStyle/>
          <a:p>
            <a:pPr algn="just">
              <a:lnSpc>
                <a:spcPct val="150000"/>
              </a:lnSpc>
              <a:spcAft>
                <a:spcPct val="0"/>
              </a:spcAft>
            </a:pPr>
            <a:r>
              <a:rPr lang="en-US" altLang="zh-CN" sz="2600" kern="100">
                <a:solidFill>
                  <a:srgbClr val="000000"/>
                </a:solidFill>
                <a:latin typeface="Times New Roman" pitchFamily="18" charset="0"/>
                <a:ea typeface="微软雅黑" panose="020b0503020204020204" charset="-122"/>
                <a:cs typeface="Courier New" panose="02070309020205020404" pitchFamily="49" charset="0"/>
              </a:rPr>
              <a:t>(2)</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您刚刚乔迁新居，房间宽敞明亮，只是摆设略显单调，建议您挂幅油画，一定会使居室</a:t>
            </a:r>
            <a:r>
              <a:rPr lang="zh-CN" altLang="zh-CN" sz="2600" kern="100">
                <a:solidFill>
                  <a:srgbClr val="0000FF"/>
                </a:solidFill>
                <a:latin typeface="Times New Roman" pitchFamily="18" charset="0"/>
                <a:ea typeface="微软雅黑" panose="020b0503020204020204" charset="-122"/>
                <a:cs typeface="Times New Roman" panose="02020603050405020304" pitchFamily="18" charset="0"/>
              </a:rPr>
              <a:t>蓬荜生辉</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a:t>
            </a:r>
            <a:endParaRPr lang="zh-CN" altLang="zh-CN" sz="1050" kern="100">
              <a:latin typeface="宋体" panose="02010600030101010101" pitchFamily="2" charset="-122"/>
              <a:cs typeface="Courier New" panose="02070309020205020404" pitchFamily="49" charset="0"/>
            </a:endParaRPr>
          </a:p>
        </p:txBody>
      </p:sp>
      <p:sp>
        <p:nvSpPr>
          <p:cNvPr id="5" name="矩形 4"/>
          <p:cNvSpPr/>
          <p:nvPr/>
        </p:nvSpPr>
        <p:spPr>
          <a:xfrm>
            <a:off x="434772" y="4780341"/>
            <a:ext cx="11421074" cy="1817805"/>
          </a:xfrm>
          <a:prstGeom prst="rect">
            <a:avLst/>
          </a:prstGeom>
        </p:spPr>
        <p:txBody>
          <a:bodyPr wrap="square">
            <a:spAutoFit/>
          </a:bodyPr>
          <a:lstStyle/>
          <a:p>
            <a:pPr algn="just">
              <a:lnSpc>
                <a:spcPct val="150000"/>
              </a:lnSpc>
              <a:spcAft>
                <a:spcPct val="0"/>
              </a:spcAft>
            </a:pPr>
            <a:r>
              <a:rPr lang="zh-CN" altLang="zh-CN" sz="2600" b="1" kern="100">
                <a:solidFill>
                  <a:srgbClr val="0000FF"/>
                </a:solidFill>
                <a:latin typeface="Times New Roman" pitchFamily="18" charset="0"/>
                <a:ea typeface="微软雅黑" panose="020b0503020204020204" charset="-122"/>
                <a:cs typeface="Times New Roman" panose="02020603050405020304" pitchFamily="18" charset="0"/>
              </a:rPr>
              <a:t>答案</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　</a:t>
            </a:r>
            <a:r>
              <a:rPr lang="en-US" altLang="zh-CN" sz="2600" kern="100">
                <a:solidFill>
                  <a:srgbClr val="C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a:solidFill>
                  <a:srgbClr val="C00000"/>
                </a:solidFill>
                <a:latin typeface="Times New Roman" pitchFamily="18" charset="0"/>
                <a:ea typeface="微软雅黑" panose="020b0503020204020204" charset="-122"/>
                <a:cs typeface="Times New Roman" panose="02020603050405020304" pitchFamily="18" charset="0"/>
              </a:rPr>
              <a:t>蓬荜</a:t>
            </a:r>
            <a:r>
              <a:rPr lang="en-US" altLang="zh-CN" sz="2600" kern="100">
                <a:solidFill>
                  <a:srgbClr val="C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a:solidFill>
                  <a:srgbClr val="C00000"/>
                </a:solidFill>
                <a:latin typeface="Times New Roman" pitchFamily="18" charset="0"/>
                <a:ea typeface="微软雅黑" panose="020b0503020204020204" charset="-122"/>
                <a:cs typeface="Times New Roman" panose="02020603050405020304" pitchFamily="18" charset="0"/>
              </a:rPr>
              <a:t>指用草、树枝等做成的门户，形容穷苦人家的简陋房屋。蓬荜生辉：表示由于别人到自己家里来或张挂别人给自己题赠的字画等而使自己非常光荣。是谦辞，只能用于自己。</a:t>
            </a:r>
            <a:endParaRPr lang="zh-CN" altLang="zh-CN" sz="1050" kern="100">
              <a:solidFill>
                <a:srgbClr val="C00000"/>
              </a:solidFill>
              <a:latin typeface="宋体" panose="02010600030101010101" pitchFamily="2" charset="-122"/>
              <a:cs typeface="Courier New" panose="02070309020205020404" pitchFamily="49" charset="0"/>
            </a:endParaRPr>
          </a:p>
        </p:txBody>
      </p:sp>
    </p:spTree>
  </p:cSld>
  <p:clrMapOvr>
    <a:masterClrMapping/>
  </p:clrMapOvr>
  <mc:AlternateContent>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5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6" name="直接连接符 5"/>
          <p:cNvCxnSpPr/>
          <p:nvPr/>
        </p:nvCxnSpPr>
        <p:spPr>
          <a:xfrm>
            <a:off x="0" y="575896"/>
            <a:ext cx="12190413" cy="0"/>
          </a:xfrm>
          <a:prstGeom prst="line">
            <a:avLst/>
          </a:prstGeom>
        </p:spPr>
        <p:style>
          <a:lnRef idx="1">
            <a:schemeClr val="dk1"/>
          </a:lnRef>
          <a:fillRef idx="0">
            <a:schemeClr val="dk1"/>
          </a:fillRef>
          <a:effectRef idx="0">
            <a:schemeClr val="dk1"/>
          </a:effectRef>
          <a:fontRef idx="minor">
            <a:schemeClr val="tx1"/>
          </a:fontRef>
        </p:style>
      </p:cxnSp>
      <p:sp>
        <p:nvSpPr>
          <p:cNvPr id="4" name="矩形 3"/>
          <p:cNvSpPr/>
          <p:nvPr/>
        </p:nvSpPr>
        <p:spPr>
          <a:xfrm>
            <a:off x="478102" y="314286"/>
            <a:ext cx="1334724" cy="52322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508066" y="314286"/>
            <a:ext cx="1292950" cy="523220"/>
          </a:xfrm>
          <a:prstGeom prst="rect">
            <a:avLst/>
          </a:prstGeom>
        </p:spPr>
        <p:txBody>
          <a:bodyPr wrap="square">
            <a:spAutoFit/>
          </a:bodyPr>
          <a:lstStyle/>
          <a:p>
            <a:pPr algn="ctr" fontAlgn="base">
              <a:spcBef>
                <a:spcPct val="0"/>
              </a:spcBef>
              <a:spcAft>
                <a:spcPct val="0"/>
              </a:spcAft>
            </a:pPr>
            <a:r>
              <a:rPr lang="zh-CN" altLang="en-US" sz="2800" b="1" smtClean="0">
                <a:latin typeface="Times New Roman" pitchFamily="18" charset="0"/>
                <a:ea typeface="微软雅黑" panose="020b0503020204020204" charset="-122"/>
                <a:cs typeface="Times New Roman" panose="02020603050405020304" pitchFamily="18" charset="0"/>
              </a:rPr>
              <a:t>微积累</a:t>
            </a:r>
            <a:endParaRPr lang="en-US" altLang="zh-CN" sz="2800" b="1">
              <a:latin typeface="Times New Roman" pitchFamily="18" charset="0"/>
              <a:ea typeface="微软雅黑" panose="020b0503020204020204" charset="-122"/>
              <a:cs typeface="Times New Roman" panose="02020603050405020304" pitchFamily="18" charset="0"/>
            </a:endParaRPr>
          </a:p>
        </p:txBody>
      </p:sp>
      <p:sp>
        <p:nvSpPr>
          <p:cNvPr id="16" name="矩形 15"/>
          <p:cNvSpPr/>
          <p:nvPr/>
        </p:nvSpPr>
        <p:spPr>
          <a:xfrm>
            <a:off x="371838" y="1485578"/>
            <a:ext cx="11412000" cy="2523744"/>
          </a:xfrm>
          <a:prstGeom prst="rect">
            <a:avLst/>
          </a:prstGeom>
        </p:spPr>
        <p:txBody>
          <a:bodyPr wrap="square" lIns="121898" tIns="60948" rIns="121898" bIns="60948">
            <a:spAutoFit/>
          </a:bodyPr>
          <a:lstStyle/>
          <a:p>
            <a:pPr algn="just">
              <a:lnSpc>
                <a:spcPct val="150000"/>
              </a:lnSpc>
              <a:spcAft>
                <a:spcPct val="0"/>
              </a:spcAft>
            </a:pP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常见的谦辞</a:t>
            </a:r>
            <a:r>
              <a:rPr lang="zh-CN" altLang="zh-CN" sz="2600" kern="100">
                <a:solidFill>
                  <a:srgbClr val="000000"/>
                </a:solidFill>
                <a:latin typeface="Times New Roman" pitchFamily="18" charset="0"/>
                <a:ea typeface="楷体_GB2312" panose="02010609030101010101" pitchFamily="49" charset="-122"/>
                <a:cs typeface="Times New Roman" panose="02020603050405020304" pitchFamily="18" charset="0"/>
              </a:rPr>
              <a:t>：抛砖引玉、蓬荜生辉、不情之请、狗尾续貂、敝帚自珍、敬谢不敏、信笔涂鸦、不足挂齿、姑妄言之、一孔之见、雕虫小技。</a:t>
            </a:r>
            <a:endParaRPr lang="zh-CN" altLang="zh-CN" sz="1050" kern="100">
              <a:latin typeface="宋体" panose="02010600030101010101" pitchFamily="2" charset="-122"/>
              <a:cs typeface="Courier New" panose="02070309020205020404" pitchFamily="49" charset="0"/>
            </a:endParaRPr>
          </a:p>
          <a:p>
            <a:pPr algn="just">
              <a:lnSpc>
                <a:spcPct val="150000"/>
              </a:lnSpc>
              <a:spcAft>
                <a:spcPct val="0"/>
              </a:spcAft>
            </a:pP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常见的敬辞</a:t>
            </a:r>
            <a:r>
              <a:rPr lang="zh-CN" altLang="zh-CN" sz="2600" kern="100">
                <a:solidFill>
                  <a:srgbClr val="000000"/>
                </a:solidFill>
                <a:latin typeface="Times New Roman" pitchFamily="18" charset="0"/>
                <a:ea typeface="楷体_GB2312" panose="02010609030101010101" pitchFamily="49" charset="-122"/>
                <a:cs typeface="Times New Roman" panose="02020603050405020304" pitchFamily="18" charset="0"/>
              </a:rPr>
              <a:t>：鼎力相助、不吝赐教、虚怀若谷、虚左以待、大驾光临、高抬贵手、高朋满座、大材小用、卓尔不群。</a:t>
            </a:r>
            <a:endParaRPr lang="zh-CN" altLang="zh-CN" sz="1050" kern="100">
              <a:latin typeface="宋体" panose="02010600030101010101" pitchFamily="2" charset="-122"/>
              <a:cs typeface="Courier New" panose="02070309020205020404" pitchFamily="49" charset="0"/>
            </a:endParaRPr>
          </a:p>
        </p:txBody>
      </p:sp>
    </p:spTree>
  </p:cSld>
  <p:clrMapOvr>
    <a:masterClrMapping/>
  </p:clrMapOvr>
  <mc:AlternateContent>
    <mc:Choice xmlns:p14="http://schemas.microsoft.com/office/powerpoint/2010/main" Requires="p14">
      <p:transition p14:dur="10"/>
    </mc:Choice>
    <mc:Fallback>
      <p:transition/>
    </mc:Fallback>
  </mc:AlternateConten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p:cNvSpPr/>
          <p:nvPr/>
        </p:nvSpPr>
        <p:spPr>
          <a:xfrm>
            <a:off x="389206" y="713541"/>
            <a:ext cx="11412000" cy="5524565"/>
          </a:xfrm>
          <a:prstGeom prst="rect">
            <a:avLst/>
          </a:prstGeom>
        </p:spPr>
        <p:txBody>
          <a:bodyPr wrap="square" lIns="121898" tIns="60948" rIns="121898" bIns="60948">
            <a:spAutoFit/>
          </a:bodyPr>
          <a:lstStyle/>
          <a:p>
            <a:pPr indent="660400" algn="just">
              <a:lnSpc>
                <a:spcPct val="150000"/>
              </a:lnSpc>
              <a:spcAft>
                <a:spcPct val="0"/>
              </a:spcAft>
            </a:pPr>
            <a:r>
              <a:rPr lang="zh-CN" altLang="zh-CN" sz="2600" b="1" kern="100">
                <a:solidFill>
                  <a:srgbClr val="0000FF"/>
                </a:solidFill>
                <a:latin typeface="宋体" panose="02010600030101010101" pitchFamily="2" charset="-122"/>
                <a:ea typeface="微软雅黑" panose="020b0503020204020204" charset="-122"/>
                <a:cs typeface="Times New Roman" panose="02020603050405020304" pitchFamily="18" charset="0"/>
              </a:rPr>
              <a:t>一、正确使用实词</a:t>
            </a:r>
            <a:endParaRPr lang="zh-CN" altLang="zh-CN" sz="1050" kern="100">
              <a:latin typeface="宋体" panose="02010600030101010101" pitchFamily="2" charset="-122"/>
              <a:cs typeface="Courier New" panose="02070309020205020404" pitchFamily="49" charset="0"/>
            </a:endParaRPr>
          </a:p>
          <a:p>
            <a:pPr indent="660400" algn="just">
              <a:lnSpc>
                <a:spcPct val="150000"/>
              </a:lnSpc>
              <a:spcAft>
                <a:spcPct val="0"/>
              </a:spcAft>
            </a:pPr>
            <a:r>
              <a:rPr lang="en-US" altLang="zh-CN" sz="2600" b="1" kern="100">
                <a:solidFill>
                  <a:srgbClr val="000000"/>
                </a:solidFill>
                <a:latin typeface="Times New Roman" pitchFamily="18" charset="0"/>
                <a:ea typeface="微软雅黑" panose="020b0503020204020204" charset="-122"/>
                <a:cs typeface="Courier New" panose="02070309020205020404" pitchFamily="49" charset="0"/>
              </a:rPr>
              <a:t>(</a:t>
            </a:r>
            <a:r>
              <a:rPr lang="zh-CN" altLang="zh-CN" sz="2600" b="1" kern="100">
                <a:solidFill>
                  <a:srgbClr val="000000"/>
                </a:solidFill>
                <a:latin typeface="Times New Roman" pitchFamily="18" charset="0"/>
                <a:ea typeface="微软雅黑" panose="020b0503020204020204" charset="-122"/>
                <a:cs typeface="Times New Roman" panose="02020603050405020304" pitchFamily="18" charset="0"/>
              </a:rPr>
              <a:t>一</a:t>
            </a:r>
            <a:r>
              <a:rPr lang="en-US" altLang="zh-CN" sz="2600" b="1" kern="100">
                <a:solidFill>
                  <a:srgbClr val="000000"/>
                </a:solidFill>
                <a:latin typeface="Times New Roman" pitchFamily="18" charset="0"/>
                <a:ea typeface="微软雅黑" panose="020b0503020204020204" charset="-122"/>
                <a:cs typeface="Courier New" panose="02070309020205020404" pitchFamily="49" charset="0"/>
              </a:rPr>
              <a:t>)</a:t>
            </a:r>
            <a:r>
              <a:rPr lang="zh-CN" altLang="zh-CN" sz="2600" b="1" kern="100">
                <a:solidFill>
                  <a:srgbClr val="000000"/>
                </a:solidFill>
                <a:latin typeface="Times New Roman" pitchFamily="18" charset="0"/>
                <a:ea typeface="微软雅黑" panose="020b0503020204020204" charset="-122"/>
                <a:cs typeface="Times New Roman" panose="02020603050405020304" pitchFamily="18" charset="0"/>
              </a:rPr>
              <a:t>掌握辨析近义实词的角度与方法</a:t>
            </a:r>
            <a:endParaRPr lang="zh-CN" altLang="zh-CN" sz="1050" b="1" kern="100">
              <a:latin typeface="宋体" panose="02010600030101010101" pitchFamily="2" charset="-122"/>
              <a:cs typeface="Courier New" panose="02070309020205020404" pitchFamily="49" charset="0"/>
            </a:endParaRPr>
          </a:p>
          <a:p>
            <a:pPr indent="660400" algn="just">
              <a:lnSpc>
                <a:spcPct val="150000"/>
              </a:lnSpc>
              <a:spcAft>
                <a:spcPct val="0"/>
              </a:spcAft>
            </a:pP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实词包括名词、动词、形容词、数词、量词、代词六类。近几年高考对实词的考查主要集中在动词和形容词上，偶尔也会涉及名词。</a:t>
            </a:r>
            <a:endParaRPr lang="zh-CN" altLang="zh-CN" sz="1050" kern="100">
              <a:latin typeface="宋体" panose="02010600030101010101" pitchFamily="2" charset="-122"/>
              <a:cs typeface="Courier New" panose="02070309020205020404" pitchFamily="49" charset="0"/>
            </a:endParaRPr>
          </a:p>
          <a:p>
            <a:pPr indent="660400" algn="just">
              <a:lnSpc>
                <a:spcPct val="150000"/>
              </a:lnSpc>
              <a:spcAft>
                <a:spcPct val="0"/>
              </a:spcAft>
            </a:pP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实词的考查以近义词辨析为主。要掌握和运用好近义词，关键在于能辨析近义词的意义和用法。辨析近义词是为了使思想感情表达得更精确，更细腻，语言表达效果更加鲜明生动。辨析近义词，辨异是重点。辨异首先要求同。所谓求同，就是要找到一组近义词共同的基本义，然后在这个共同的基本义之内，辨析其差异。</a:t>
            </a:r>
            <a:endParaRPr lang="zh-CN" altLang="zh-CN" sz="1050" kern="100">
              <a:latin typeface="宋体" panose="02010600030101010101" pitchFamily="2" charset="-122"/>
              <a:cs typeface="Courier New" panose="02070309020205020404" pitchFamily="49" charset="0"/>
            </a:endParaRPr>
          </a:p>
        </p:txBody>
      </p:sp>
    </p:spTree>
  </p:cSld>
  <p:clrMapOvr>
    <a:masterClrMapping/>
  </p:clrMapOvr>
  <mc:AlternateContent>
    <mc:Choice xmlns:p14="http://schemas.microsoft.com/office/powerpoint/2010/main" Requires="p14">
      <p:transition p14:dur="10"/>
    </mc:Choice>
    <mc:Fallback>
      <p:transition/>
    </mc:Fallback>
  </mc:AlternateContent>
  <p:timing/>
</p:sld>
</file>

<file path=ppt/slides/slide6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362421" y="1125538"/>
            <a:ext cx="11421417" cy="692497"/>
          </a:xfrm>
          <a:prstGeom prst="rect">
            <a:avLst/>
          </a:prstGeom>
        </p:spPr>
        <p:txBody>
          <a:bodyPr wrap="square">
            <a:spAutoFit/>
          </a:bodyPr>
          <a:lstStyle/>
          <a:p>
            <a:pPr algn="just">
              <a:lnSpc>
                <a:spcPct val="150000"/>
              </a:lnSpc>
              <a:spcAft>
                <a:spcPct val="0"/>
              </a:spcAft>
            </a:pPr>
            <a:r>
              <a:rPr lang="en-US" altLang="zh-CN" sz="2600" b="1" kern="100">
                <a:solidFill>
                  <a:srgbClr val="000000"/>
                </a:solidFill>
                <a:latin typeface="Times New Roman" pitchFamily="18" charset="0"/>
                <a:ea typeface="微软雅黑" panose="020b0503020204020204" charset="-122"/>
                <a:cs typeface="Courier New" panose="02070309020205020404" pitchFamily="49" charset="0"/>
              </a:rPr>
              <a:t>(</a:t>
            </a:r>
            <a:r>
              <a:rPr lang="zh-CN" altLang="zh-CN" sz="2600" b="1" kern="100">
                <a:solidFill>
                  <a:srgbClr val="000000"/>
                </a:solidFill>
                <a:latin typeface="Times New Roman" pitchFamily="18" charset="0"/>
                <a:ea typeface="微软雅黑" panose="020b0503020204020204" charset="-122"/>
                <a:cs typeface="Times New Roman" panose="02020603050405020304" pitchFamily="18" charset="0"/>
              </a:rPr>
              <a:t>七</a:t>
            </a:r>
            <a:r>
              <a:rPr lang="en-US" altLang="zh-CN" sz="2600" b="1" kern="100">
                <a:solidFill>
                  <a:srgbClr val="000000"/>
                </a:solidFill>
                <a:latin typeface="Times New Roman" pitchFamily="18" charset="0"/>
                <a:ea typeface="微软雅黑" panose="020b0503020204020204" charset="-122"/>
                <a:cs typeface="Courier New" panose="02070309020205020404" pitchFamily="49" charset="0"/>
              </a:rPr>
              <a:t>)</a:t>
            </a:r>
            <a:r>
              <a:rPr lang="zh-CN" altLang="zh-CN" sz="2600" b="1" kern="100">
                <a:solidFill>
                  <a:srgbClr val="000000"/>
                </a:solidFill>
                <a:latin typeface="Times New Roman" pitchFamily="18" charset="0"/>
                <a:ea typeface="微软雅黑" panose="020b0503020204020204" charset="-122"/>
                <a:cs typeface="Times New Roman" panose="02020603050405020304" pitchFamily="18" charset="0"/>
              </a:rPr>
              <a:t>正确理解成语的多义性，避免顾此失彼</a:t>
            </a:r>
            <a:endParaRPr lang="zh-CN" altLang="zh-CN" sz="1050" kern="100">
              <a:latin typeface="宋体" panose="02010600030101010101" pitchFamily="2" charset="-122"/>
              <a:cs typeface="Courier New" panose="02070309020205020404" pitchFamily="49" charset="0"/>
            </a:endParaRPr>
          </a:p>
        </p:txBody>
      </p:sp>
      <p:pic>
        <p:nvPicPr>
          <p:cNvPr id="3" name="Picture 2" descr="AS14T"/>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bwMode="auto">
          <a:xfrm>
            <a:off x="2752491" y="2066265"/>
            <a:ext cx="6685430" cy="28036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mc:Choice xmlns:p14="http://schemas.microsoft.com/office/powerpoint/2010/main" Requires="p14">
      <p:transition p14:dur="10"/>
    </mc:Choice>
    <mc:Fallback>
      <p:transition/>
    </mc:Fallback>
  </mc:AlternateContent>
  <p:timing/>
</p:sld>
</file>

<file path=ppt/slides/slide6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406574" y="765498"/>
            <a:ext cx="11377264" cy="1892826"/>
          </a:xfrm>
          <a:prstGeom prst="rect">
            <a:avLst/>
          </a:prstGeom>
        </p:spPr>
        <p:txBody>
          <a:bodyPr wrap="square">
            <a:spAutoFit/>
          </a:bodyPr>
          <a:lstStyle/>
          <a:p>
            <a:pPr algn="just">
              <a:lnSpc>
                <a:spcPct val="150000"/>
              </a:lnSpc>
              <a:spcAft>
                <a:spcPct val="0"/>
              </a:spcAft>
            </a:pPr>
            <a:r>
              <a:rPr lang="zh-CN" altLang="zh-CN" sz="2600" b="1" kern="100">
                <a:solidFill>
                  <a:srgbClr val="0000FF"/>
                </a:solidFill>
                <a:latin typeface="Times New Roman" pitchFamily="18" charset="0"/>
                <a:ea typeface="微软雅黑" panose="020b0503020204020204" charset="-122"/>
                <a:cs typeface="Times New Roman" panose="02020603050405020304" pitchFamily="18" charset="0"/>
              </a:rPr>
              <a:t>边练边悟</a:t>
            </a:r>
            <a:r>
              <a:rPr lang="en-US" altLang="zh-CN" sz="2600" b="1" kern="100">
                <a:solidFill>
                  <a:srgbClr val="0000FF"/>
                </a:solidFill>
                <a:latin typeface="微软雅黑" panose="020b0503020204020204" charset="-122"/>
                <a:cs typeface="Times New Roman" panose="02020603050405020304" pitchFamily="18" charset="0"/>
              </a:rPr>
              <a:t>7</a:t>
            </a:r>
            <a:r>
              <a:rPr lang="zh-CN" altLang="zh-CN" sz="2600" b="1" kern="100">
                <a:solidFill>
                  <a:srgbClr val="0000FF"/>
                </a:solidFill>
                <a:latin typeface="Times New Roman" pitchFamily="18" charset="0"/>
                <a:ea typeface="微软雅黑" panose="020b0503020204020204" charset="-122"/>
                <a:cs typeface="Times New Roman" panose="02020603050405020304" pitchFamily="18" charset="0"/>
              </a:rPr>
              <a:t>　</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请判断下列句子中加颜色的成语使用是否正确，并分析其原因。</a:t>
            </a:r>
            <a:endParaRPr lang="zh-CN" altLang="zh-CN" sz="1050" kern="100">
              <a:latin typeface="宋体" panose="02010600030101010101" pitchFamily="2" charset="-122"/>
              <a:cs typeface="Courier New" panose="02070309020205020404" pitchFamily="49" charset="0"/>
            </a:endParaRPr>
          </a:p>
          <a:p>
            <a:pPr algn="just">
              <a:lnSpc>
                <a:spcPct val="150000"/>
              </a:lnSpc>
              <a:spcAft>
                <a:spcPct val="0"/>
              </a:spcAft>
            </a:pPr>
            <a:r>
              <a:rPr lang="en-US" altLang="zh-CN" sz="2600" kern="100">
                <a:solidFill>
                  <a:srgbClr val="000000"/>
                </a:solidFill>
                <a:latin typeface="Times New Roman" pitchFamily="18" charset="0"/>
                <a:ea typeface="微软雅黑" panose="020b0503020204020204" charset="-122"/>
                <a:cs typeface="Courier New" panose="02070309020205020404" pitchFamily="49" charset="0"/>
              </a:rPr>
              <a:t>(1)</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走进来一位</a:t>
            </a:r>
            <a:r>
              <a:rPr lang="zh-CN" altLang="zh-CN" sz="2600" kern="100">
                <a:solidFill>
                  <a:srgbClr val="0000FF"/>
                </a:solidFill>
                <a:latin typeface="Times New Roman" pitchFamily="18" charset="0"/>
                <a:ea typeface="微软雅黑" panose="020b0503020204020204" charset="-122"/>
                <a:cs typeface="Times New Roman" panose="02020603050405020304" pitchFamily="18" charset="0"/>
              </a:rPr>
              <a:t>短小精悍</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、浓眉阔脸的人，身着青色短衫，步履稳健。大家都把目光转向了他</a:t>
            </a:r>
            <a:r>
              <a:rPr lang="zh-CN" altLang="zh-CN" sz="2600" kern="100" smtClean="0">
                <a:solidFill>
                  <a:srgbClr val="000000"/>
                </a:solidFill>
                <a:latin typeface="Times New Roman" pitchFamily="18" charset="0"/>
                <a:ea typeface="微软雅黑" panose="020b0503020204020204" charset="-122"/>
                <a:cs typeface="Times New Roman" panose="02020603050405020304" pitchFamily="18" charset="0"/>
              </a:rPr>
              <a:t>。</a:t>
            </a:r>
            <a:endParaRPr lang="zh-CN" altLang="zh-CN" sz="1050" kern="100">
              <a:latin typeface="宋体" panose="02010600030101010101" pitchFamily="2" charset="-122"/>
              <a:cs typeface="Courier New" panose="02070309020205020404" pitchFamily="49" charset="0"/>
            </a:endParaRPr>
          </a:p>
        </p:txBody>
      </p:sp>
      <p:sp>
        <p:nvSpPr>
          <p:cNvPr id="3" name="矩形 2"/>
          <p:cNvSpPr/>
          <p:nvPr/>
        </p:nvSpPr>
        <p:spPr>
          <a:xfrm>
            <a:off x="406574" y="2637706"/>
            <a:ext cx="11377264" cy="1217641"/>
          </a:xfrm>
          <a:prstGeom prst="rect">
            <a:avLst/>
          </a:prstGeom>
        </p:spPr>
        <p:txBody>
          <a:bodyPr wrap="square">
            <a:spAutoFit/>
          </a:bodyPr>
          <a:lstStyle/>
          <a:p>
            <a:pPr algn="just">
              <a:lnSpc>
                <a:spcPct val="150000"/>
              </a:lnSpc>
              <a:spcAft>
                <a:spcPct val="0"/>
              </a:spcAft>
            </a:pPr>
            <a:r>
              <a:rPr lang="zh-CN" altLang="zh-CN" sz="2600" b="1" kern="100">
                <a:solidFill>
                  <a:srgbClr val="0000FF"/>
                </a:solidFill>
                <a:latin typeface="Times New Roman" pitchFamily="18" charset="0"/>
                <a:ea typeface="微软雅黑" panose="020b0503020204020204" charset="-122"/>
                <a:cs typeface="Times New Roman" panose="02020603050405020304" pitchFamily="18" charset="0"/>
              </a:rPr>
              <a:t>答案</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　</a:t>
            </a:r>
            <a:r>
              <a:rPr lang="zh-CN" altLang="zh-CN" sz="2600" kern="100">
                <a:solidFill>
                  <a:srgbClr val="C00000"/>
                </a:solidFill>
                <a:latin typeface="Times New Roman" pitchFamily="18" charset="0"/>
                <a:ea typeface="微软雅黑" panose="020b0503020204020204" charset="-122"/>
                <a:cs typeface="Times New Roman" panose="02020603050405020304" pitchFamily="18" charset="0"/>
              </a:rPr>
              <a:t>正确。</a:t>
            </a:r>
            <a:r>
              <a:rPr lang="en-US" altLang="zh-CN" sz="2600" kern="100">
                <a:solidFill>
                  <a:srgbClr val="C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a:solidFill>
                  <a:srgbClr val="C00000"/>
                </a:solidFill>
                <a:latin typeface="Times New Roman" pitchFamily="18" charset="0"/>
                <a:ea typeface="微软雅黑" panose="020b0503020204020204" charset="-122"/>
                <a:cs typeface="Times New Roman" panose="02020603050405020304" pitchFamily="18" charset="0"/>
              </a:rPr>
              <a:t>短小精悍</a:t>
            </a:r>
            <a:r>
              <a:rPr lang="en-US" altLang="zh-CN" sz="2600" kern="100">
                <a:solidFill>
                  <a:srgbClr val="C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a:solidFill>
                  <a:srgbClr val="C00000"/>
                </a:solidFill>
                <a:latin typeface="Times New Roman" pitchFamily="18" charset="0"/>
                <a:ea typeface="微软雅黑" panose="020b0503020204020204" charset="-122"/>
                <a:cs typeface="Times New Roman" panose="02020603050405020304" pitchFamily="18" charset="0"/>
              </a:rPr>
              <a:t>是个双义成语，既可形容人身材矮小而精明强干，也可形容文章、戏剧等篇幅短而有力。</a:t>
            </a:r>
            <a:endParaRPr lang="zh-CN" altLang="zh-CN" sz="1050" kern="100">
              <a:solidFill>
                <a:srgbClr val="C00000"/>
              </a:solidFill>
              <a:latin typeface="宋体" panose="02010600030101010101" pitchFamily="2" charset="-122"/>
              <a:cs typeface="Courier New" panose="02070309020205020404" pitchFamily="49" charset="0"/>
            </a:endParaRPr>
          </a:p>
        </p:txBody>
      </p:sp>
      <p:sp>
        <p:nvSpPr>
          <p:cNvPr id="4" name="矩形 3"/>
          <p:cNvSpPr/>
          <p:nvPr/>
        </p:nvSpPr>
        <p:spPr>
          <a:xfrm>
            <a:off x="406574" y="3943827"/>
            <a:ext cx="11377264" cy="1292662"/>
          </a:xfrm>
          <a:prstGeom prst="rect">
            <a:avLst/>
          </a:prstGeom>
        </p:spPr>
        <p:txBody>
          <a:bodyPr wrap="square">
            <a:spAutoFit/>
          </a:bodyPr>
          <a:lstStyle/>
          <a:p>
            <a:pPr algn="just">
              <a:lnSpc>
                <a:spcPct val="150000"/>
              </a:lnSpc>
              <a:spcAft>
                <a:spcPct val="0"/>
              </a:spcAft>
            </a:pPr>
            <a:r>
              <a:rPr lang="en-US" altLang="zh-CN" sz="2600" kern="100">
                <a:solidFill>
                  <a:srgbClr val="000000"/>
                </a:solidFill>
                <a:latin typeface="Times New Roman" pitchFamily="18" charset="0"/>
                <a:ea typeface="微软雅黑" panose="020b0503020204020204" charset="-122"/>
                <a:cs typeface="Courier New" panose="02070309020205020404" pitchFamily="49" charset="0"/>
              </a:rPr>
              <a:t>(2)</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五月的大明湖，华天丽日，殿阁巍峨，泛舟湖上，水光潋滟，岸柳阴郁，</a:t>
            </a:r>
            <a:r>
              <a:rPr lang="zh-CN" altLang="zh-CN" sz="2600" kern="100">
                <a:solidFill>
                  <a:srgbClr val="0000FF"/>
                </a:solidFill>
                <a:latin typeface="Times New Roman" pitchFamily="18" charset="0"/>
                <a:ea typeface="微软雅黑" panose="020b0503020204020204" charset="-122"/>
                <a:cs typeface="Times New Roman" panose="02020603050405020304" pitchFamily="18" charset="0"/>
              </a:rPr>
              <a:t>秀色可餐</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a:t>
            </a:r>
            <a:endParaRPr lang="zh-CN" altLang="zh-CN" sz="1050" kern="100">
              <a:latin typeface="宋体" panose="02010600030101010101" pitchFamily="2" charset="-122"/>
              <a:cs typeface="Courier New" panose="02070309020205020404" pitchFamily="49" charset="0"/>
            </a:endParaRPr>
          </a:p>
        </p:txBody>
      </p:sp>
      <p:sp>
        <p:nvSpPr>
          <p:cNvPr id="5" name="矩形 4"/>
          <p:cNvSpPr/>
          <p:nvPr/>
        </p:nvSpPr>
        <p:spPr>
          <a:xfrm>
            <a:off x="424373" y="5236489"/>
            <a:ext cx="11359465" cy="1217641"/>
          </a:xfrm>
          <a:prstGeom prst="rect">
            <a:avLst/>
          </a:prstGeom>
        </p:spPr>
        <p:txBody>
          <a:bodyPr wrap="square">
            <a:spAutoFit/>
          </a:bodyPr>
          <a:lstStyle/>
          <a:p>
            <a:pPr algn="just">
              <a:lnSpc>
                <a:spcPct val="150000"/>
              </a:lnSpc>
              <a:spcAft>
                <a:spcPct val="0"/>
              </a:spcAft>
            </a:pPr>
            <a:r>
              <a:rPr lang="zh-CN" altLang="zh-CN" sz="2600" b="1" kern="100">
                <a:solidFill>
                  <a:srgbClr val="0000FF"/>
                </a:solidFill>
                <a:latin typeface="Times New Roman" pitchFamily="18" charset="0"/>
                <a:ea typeface="微软雅黑" panose="020b0503020204020204" charset="-122"/>
                <a:cs typeface="Times New Roman" panose="02020603050405020304" pitchFamily="18" charset="0"/>
              </a:rPr>
              <a:t>答案</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　</a:t>
            </a:r>
            <a:r>
              <a:rPr lang="zh-CN" altLang="zh-CN" sz="2600" kern="100">
                <a:solidFill>
                  <a:srgbClr val="C00000"/>
                </a:solidFill>
                <a:latin typeface="Times New Roman" pitchFamily="18" charset="0"/>
                <a:ea typeface="微软雅黑" panose="020b0503020204020204" charset="-122"/>
                <a:cs typeface="Times New Roman" panose="02020603050405020304" pitchFamily="18" charset="0"/>
              </a:rPr>
              <a:t>正确。</a:t>
            </a:r>
            <a:r>
              <a:rPr lang="en-US" altLang="zh-CN" sz="2600" kern="100">
                <a:solidFill>
                  <a:srgbClr val="C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a:solidFill>
                  <a:srgbClr val="C00000"/>
                </a:solidFill>
                <a:latin typeface="Times New Roman" pitchFamily="18" charset="0"/>
                <a:ea typeface="微软雅黑" panose="020b0503020204020204" charset="-122"/>
                <a:cs typeface="Times New Roman" panose="02020603050405020304" pitchFamily="18" charset="0"/>
              </a:rPr>
              <a:t>秀色可餐</a:t>
            </a:r>
            <a:r>
              <a:rPr lang="en-US" altLang="zh-CN" sz="2600" kern="100">
                <a:solidFill>
                  <a:srgbClr val="C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a:solidFill>
                  <a:srgbClr val="C00000"/>
                </a:solidFill>
                <a:latin typeface="Times New Roman" pitchFamily="18" charset="0"/>
                <a:ea typeface="微软雅黑" panose="020b0503020204020204" charset="-122"/>
                <a:cs typeface="Times New Roman" panose="02020603050405020304" pitchFamily="18" charset="0"/>
              </a:rPr>
              <a:t>既可形容女子姿容非常美丽，也可形容景物非常优美。</a:t>
            </a:r>
            <a:endParaRPr lang="zh-CN" altLang="zh-CN" sz="1050" kern="100">
              <a:solidFill>
                <a:srgbClr val="C00000"/>
              </a:solidFill>
              <a:latin typeface="宋体" panose="02010600030101010101" pitchFamily="2" charset="-122"/>
              <a:cs typeface="Courier New" panose="02070309020205020404" pitchFamily="49" charset="0"/>
            </a:endParaRPr>
          </a:p>
        </p:txBody>
      </p:sp>
    </p:spTree>
  </p:cSld>
  <p:clrMapOvr>
    <a:masterClrMapping/>
  </p:clrMapOvr>
  <mc:AlternateContent>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6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6" name="直接连接符 5"/>
          <p:cNvCxnSpPr/>
          <p:nvPr/>
        </p:nvCxnSpPr>
        <p:spPr>
          <a:xfrm>
            <a:off x="0" y="575896"/>
            <a:ext cx="12190413" cy="0"/>
          </a:xfrm>
          <a:prstGeom prst="line">
            <a:avLst/>
          </a:prstGeom>
        </p:spPr>
        <p:style>
          <a:lnRef idx="1">
            <a:schemeClr val="dk1"/>
          </a:lnRef>
          <a:fillRef idx="0">
            <a:schemeClr val="dk1"/>
          </a:fillRef>
          <a:effectRef idx="0">
            <a:schemeClr val="dk1"/>
          </a:effectRef>
          <a:fontRef idx="minor">
            <a:schemeClr val="tx1"/>
          </a:fontRef>
        </p:style>
      </p:cxnSp>
      <p:sp>
        <p:nvSpPr>
          <p:cNvPr id="4" name="矩形 3"/>
          <p:cNvSpPr/>
          <p:nvPr/>
        </p:nvSpPr>
        <p:spPr>
          <a:xfrm>
            <a:off x="478102" y="314286"/>
            <a:ext cx="1334724" cy="52322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508066" y="314286"/>
            <a:ext cx="1292950" cy="523220"/>
          </a:xfrm>
          <a:prstGeom prst="rect">
            <a:avLst/>
          </a:prstGeom>
        </p:spPr>
        <p:txBody>
          <a:bodyPr wrap="square">
            <a:spAutoFit/>
          </a:bodyPr>
          <a:lstStyle/>
          <a:p>
            <a:pPr algn="ctr" fontAlgn="base">
              <a:spcBef>
                <a:spcPct val="0"/>
              </a:spcBef>
              <a:spcAft>
                <a:spcPct val="0"/>
              </a:spcAft>
            </a:pPr>
            <a:r>
              <a:rPr lang="zh-CN" altLang="en-US" sz="2800" b="1" smtClean="0">
                <a:latin typeface="Times New Roman" pitchFamily="18" charset="0"/>
                <a:ea typeface="微软雅黑" panose="020b0503020204020204" charset="-122"/>
                <a:cs typeface="Times New Roman" panose="02020603050405020304" pitchFamily="18" charset="0"/>
              </a:rPr>
              <a:t>微积累</a:t>
            </a:r>
            <a:endParaRPr lang="en-US" altLang="zh-CN" sz="2800" b="1">
              <a:latin typeface="Times New Roman" pitchFamily="18" charset="0"/>
              <a:ea typeface="微软雅黑" panose="020b0503020204020204" charset="-122"/>
              <a:cs typeface="Times New Roman" panose="02020603050405020304" pitchFamily="18" charset="0"/>
            </a:endParaRPr>
          </a:p>
        </p:txBody>
      </p:sp>
      <p:sp>
        <p:nvSpPr>
          <p:cNvPr id="16" name="矩形 15"/>
          <p:cNvSpPr/>
          <p:nvPr/>
        </p:nvSpPr>
        <p:spPr>
          <a:xfrm>
            <a:off x="371838" y="1624122"/>
            <a:ext cx="11412000" cy="1229608"/>
          </a:xfrm>
          <a:prstGeom prst="rect">
            <a:avLst/>
          </a:prstGeom>
        </p:spPr>
        <p:txBody>
          <a:bodyPr wrap="square" lIns="121898" tIns="60948" rIns="121898" bIns="60948">
            <a:spAutoFit/>
          </a:bodyPr>
          <a:lstStyle/>
          <a:p>
            <a:pPr algn="just">
              <a:lnSpc>
                <a:spcPct val="150000"/>
              </a:lnSpc>
              <a:spcAft>
                <a:spcPct val="0"/>
              </a:spcAft>
            </a:pP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常见的多义成语</a:t>
            </a:r>
            <a:r>
              <a:rPr lang="zh-CN" altLang="zh-CN" sz="2600" kern="100">
                <a:solidFill>
                  <a:srgbClr val="000000"/>
                </a:solidFill>
                <a:latin typeface="Times New Roman" pitchFamily="18" charset="0"/>
                <a:ea typeface="楷体_GB2312" panose="02010609030101010101" pitchFamily="49" charset="-122"/>
                <a:cs typeface="Times New Roman" panose="02020603050405020304" pitchFamily="18" charset="0"/>
              </a:rPr>
              <a:t>：不翼而飞、淋漓尽致、左右逢源、暗送秋波、匪夷所思、平铺直叙、粉墨登场、不绝如缕、走马观花、指手画脚、曲高和寡。</a:t>
            </a:r>
            <a:endParaRPr lang="zh-CN" altLang="zh-CN" sz="1050" kern="100">
              <a:latin typeface="宋体" panose="02010600030101010101" pitchFamily="2" charset="-122"/>
              <a:cs typeface="Courier New" panose="02070309020205020404" pitchFamily="49" charset="0"/>
            </a:endParaRPr>
          </a:p>
        </p:txBody>
      </p:sp>
    </p:spTree>
  </p:cSld>
  <p:clrMapOvr>
    <a:masterClrMapping/>
  </p:clrMapOvr>
  <mc:AlternateContent>
    <mc:Choice xmlns:p14="http://schemas.microsoft.com/office/powerpoint/2010/main" Requires="p14">
      <p:transition p14:dur="10"/>
    </mc:Choice>
    <mc:Fallback>
      <p:transition/>
    </mc:Fallback>
  </mc:AlternateContent>
  <p:timing/>
</p:sld>
</file>

<file path=ppt/slides/slide6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406574" y="117426"/>
            <a:ext cx="11449272" cy="6694140"/>
          </a:xfrm>
          <a:prstGeom prst="rect">
            <a:avLst/>
          </a:prstGeom>
        </p:spPr>
        <p:txBody>
          <a:bodyPr wrap="square">
            <a:spAutoFit/>
          </a:bodyPr>
          <a:lstStyle/>
          <a:p>
            <a:pPr indent="660400" algn="just">
              <a:lnSpc>
                <a:spcPct val="150000"/>
              </a:lnSpc>
              <a:spcAft>
                <a:spcPct val="0"/>
              </a:spcAft>
            </a:pPr>
            <a:r>
              <a:rPr lang="zh-CN" altLang="zh-CN" sz="2600" b="1" kern="100">
                <a:solidFill>
                  <a:srgbClr val="0000FF"/>
                </a:solidFill>
                <a:latin typeface="宋体" panose="02010600030101010101" pitchFamily="2" charset="-122"/>
                <a:ea typeface="微软雅黑" panose="020b0503020204020204" charset="-122"/>
                <a:cs typeface="Times New Roman" panose="02020603050405020304" pitchFamily="18" charset="0"/>
              </a:rPr>
              <a:t>二、在具体语境中准确辨析近义成语</a:t>
            </a:r>
            <a:endParaRPr lang="zh-CN" altLang="zh-CN" sz="1050" kern="100">
              <a:latin typeface="宋体" panose="02010600030101010101" pitchFamily="2" charset="-122"/>
              <a:cs typeface="Courier New" panose="02070309020205020404" pitchFamily="49" charset="0"/>
            </a:endParaRPr>
          </a:p>
          <a:p>
            <a:pPr indent="660400" algn="just">
              <a:lnSpc>
                <a:spcPct val="150000"/>
              </a:lnSpc>
              <a:spcAft>
                <a:spcPct val="0"/>
              </a:spcAft>
            </a:pPr>
            <a:r>
              <a:rPr lang="en-US" altLang="zh-CN" sz="2600" b="1" kern="100">
                <a:solidFill>
                  <a:srgbClr val="000000"/>
                </a:solidFill>
                <a:latin typeface="Times New Roman" pitchFamily="18" charset="0"/>
                <a:ea typeface="微软雅黑" panose="020b0503020204020204" charset="-122"/>
                <a:cs typeface="Courier New" panose="02070309020205020404" pitchFamily="49" charset="0"/>
              </a:rPr>
              <a:t>(</a:t>
            </a:r>
            <a:r>
              <a:rPr lang="zh-CN" altLang="zh-CN" sz="2600" b="1" kern="100">
                <a:solidFill>
                  <a:srgbClr val="000000"/>
                </a:solidFill>
                <a:latin typeface="Times New Roman" pitchFamily="18" charset="0"/>
                <a:ea typeface="微软雅黑" panose="020b0503020204020204" charset="-122"/>
                <a:cs typeface="Times New Roman" panose="02020603050405020304" pitchFamily="18" charset="0"/>
              </a:rPr>
              <a:t>一</a:t>
            </a:r>
            <a:r>
              <a:rPr lang="en-US" altLang="zh-CN" sz="2600" b="1" kern="100">
                <a:solidFill>
                  <a:srgbClr val="000000"/>
                </a:solidFill>
                <a:latin typeface="Times New Roman" pitchFamily="18" charset="0"/>
                <a:ea typeface="微软雅黑" panose="020b0503020204020204" charset="-122"/>
                <a:cs typeface="Courier New" panose="02070309020205020404" pitchFamily="49" charset="0"/>
              </a:rPr>
              <a:t>)</a:t>
            </a:r>
            <a:r>
              <a:rPr lang="zh-CN" altLang="zh-CN" sz="2600" b="1" kern="100">
                <a:solidFill>
                  <a:srgbClr val="000000"/>
                </a:solidFill>
                <a:latin typeface="Times New Roman" pitchFamily="18" charset="0"/>
                <a:ea typeface="微软雅黑" panose="020b0503020204020204" charset="-122"/>
                <a:cs typeface="Times New Roman" panose="02020603050405020304" pitchFamily="18" charset="0"/>
              </a:rPr>
              <a:t>近义成语，同中辨异</a:t>
            </a:r>
            <a:endParaRPr lang="zh-CN" altLang="zh-CN" sz="1050" kern="100">
              <a:latin typeface="宋体" panose="02010600030101010101" pitchFamily="2" charset="-122"/>
              <a:cs typeface="Courier New" panose="02070309020205020404" pitchFamily="49" charset="0"/>
            </a:endParaRPr>
          </a:p>
          <a:p>
            <a:pPr indent="660400" algn="just">
              <a:lnSpc>
                <a:spcPct val="150000"/>
              </a:lnSpc>
              <a:spcAft>
                <a:spcPct val="0"/>
              </a:spcAft>
            </a:pPr>
            <a:r>
              <a:rPr lang="en-US" altLang="zh-CN" sz="2600" kern="100">
                <a:solidFill>
                  <a:srgbClr val="0070C0"/>
                </a:solidFill>
                <a:latin typeface="Times New Roman" pitchFamily="18" charset="0"/>
                <a:ea typeface="微软雅黑" panose="020b0503020204020204" charset="-122"/>
                <a:cs typeface="Courier New" panose="02070309020205020404" pitchFamily="49" charset="0"/>
              </a:rPr>
              <a:t>1.</a:t>
            </a:r>
            <a:r>
              <a:rPr lang="zh-CN" altLang="zh-CN" sz="2600" kern="100">
                <a:solidFill>
                  <a:srgbClr val="0070C0"/>
                </a:solidFill>
                <a:latin typeface="Times New Roman" pitchFamily="18" charset="0"/>
                <a:ea typeface="微软雅黑" panose="020b0503020204020204" charset="-122"/>
                <a:cs typeface="Times New Roman" panose="02020603050405020304" pitchFamily="18" charset="0"/>
              </a:rPr>
              <a:t>抓住相异词语，找准根本区别</a:t>
            </a:r>
            <a:endParaRPr lang="zh-CN" altLang="zh-CN" sz="1050" kern="100">
              <a:latin typeface="宋体" panose="02010600030101010101" pitchFamily="2" charset="-122"/>
              <a:cs typeface="Courier New" panose="02070309020205020404" pitchFamily="49" charset="0"/>
            </a:endParaRPr>
          </a:p>
          <a:p>
            <a:pPr indent="660400" algn="just">
              <a:lnSpc>
                <a:spcPct val="150000"/>
              </a:lnSpc>
              <a:spcAft>
                <a:spcPct val="0"/>
              </a:spcAft>
            </a:pP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如</a:t>
            </a:r>
            <a:r>
              <a:rPr lang="en-US" altLang="zh-CN" sz="2600" kern="10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不以为然</a:t>
            </a:r>
            <a:r>
              <a:rPr lang="en-US" altLang="zh-CN" sz="2600" kern="10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与</a:t>
            </a:r>
            <a:r>
              <a:rPr lang="en-US" altLang="zh-CN" sz="2600" kern="10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不以为意</a:t>
            </a:r>
            <a:r>
              <a:rPr lang="en-US" altLang="zh-CN" sz="2600" kern="10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a:t>
            </a:r>
            <a:r>
              <a:rPr lang="en-US" altLang="zh-CN" sz="2600" kern="10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不以为然</a:t>
            </a:r>
            <a:r>
              <a:rPr lang="en-US" altLang="zh-CN" sz="2600" kern="10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，不认为是正确的；</a:t>
            </a:r>
            <a:r>
              <a:rPr lang="en-US" altLang="zh-CN" sz="2600" kern="10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不以为意</a:t>
            </a:r>
            <a:r>
              <a:rPr lang="en-US" altLang="zh-CN" sz="2600" kern="10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，表示不放在心上。两者都表主观心理活动；不同点在于，</a:t>
            </a:r>
            <a:r>
              <a:rPr lang="en-US" altLang="zh-CN" sz="2600" kern="10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然</a:t>
            </a:r>
            <a:r>
              <a:rPr lang="en-US" altLang="zh-CN" sz="2600" kern="10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意</a:t>
            </a:r>
            <a:r>
              <a:rPr lang="en-US" altLang="zh-CN" sz="2600" kern="10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两个关键字不同，意义也不同，</a:t>
            </a:r>
            <a:r>
              <a:rPr lang="en-US" altLang="zh-CN" sz="2600" kern="10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然</a:t>
            </a:r>
            <a:r>
              <a:rPr lang="en-US" altLang="zh-CN" sz="2600" kern="10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表示</a:t>
            </a:r>
            <a:r>
              <a:rPr lang="en-US" altLang="zh-CN" sz="2600" kern="10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正确</a:t>
            </a:r>
            <a:r>
              <a:rPr lang="en-US" altLang="zh-CN" sz="2600" kern="10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a:t>
            </a:r>
            <a:r>
              <a:rPr lang="en-US" altLang="zh-CN" sz="2600" kern="10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意</a:t>
            </a:r>
            <a:r>
              <a:rPr lang="en-US" altLang="zh-CN" sz="2600" kern="10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表示</a:t>
            </a:r>
            <a:r>
              <a:rPr lang="en-US" altLang="zh-CN" sz="2600" kern="10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心上</a:t>
            </a:r>
            <a:r>
              <a:rPr lang="en-US" altLang="zh-CN" sz="2600" kern="10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，因而造成意义大相径庭。</a:t>
            </a:r>
            <a:endParaRPr lang="zh-CN" altLang="zh-CN" sz="1050" kern="100">
              <a:latin typeface="宋体" panose="02010600030101010101" pitchFamily="2" charset="-122"/>
              <a:cs typeface="Courier New" panose="02070309020205020404" pitchFamily="49" charset="0"/>
            </a:endParaRPr>
          </a:p>
          <a:p>
            <a:pPr indent="660400" algn="just">
              <a:lnSpc>
                <a:spcPct val="150000"/>
              </a:lnSpc>
              <a:spcAft>
                <a:spcPct val="0"/>
              </a:spcAft>
            </a:pPr>
            <a:r>
              <a:rPr lang="en-US" altLang="zh-CN" sz="2600" kern="100">
                <a:solidFill>
                  <a:srgbClr val="0070C0"/>
                </a:solidFill>
                <a:latin typeface="Times New Roman" pitchFamily="18" charset="0"/>
                <a:ea typeface="微软雅黑" panose="020b0503020204020204" charset="-122"/>
                <a:cs typeface="Courier New" panose="02070309020205020404" pitchFamily="49" charset="0"/>
              </a:rPr>
              <a:t>2.</a:t>
            </a:r>
            <a:r>
              <a:rPr lang="zh-CN" altLang="zh-CN" sz="2600" kern="100">
                <a:solidFill>
                  <a:srgbClr val="0070C0"/>
                </a:solidFill>
                <a:latin typeface="Times New Roman" pitchFamily="18" charset="0"/>
                <a:ea typeface="微软雅黑" panose="020b0503020204020204" charset="-122"/>
                <a:cs typeface="Times New Roman" panose="02020603050405020304" pitchFamily="18" charset="0"/>
              </a:rPr>
              <a:t>多角度辨析，找出细微差别</a:t>
            </a:r>
            <a:endParaRPr lang="zh-CN" altLang="zh-CN" sz="1050" kern="100">
              <a:solidFill>
                <a:srgbClr val="0070C0"/>
              </a:solidFill>
              <a:latin typeface="宋体" panose="02010600030101010101" pitchFamily="2" charset="-122"/>
              <a:cs typeface="Courier New" panose="02070309020205020404" pitchFamily="49" charset="0"/>
            </a:endParaRPr>
          </a:p>
          <a:p>
            <a:pPr indent="660400" algn="just">
              <a:lnSpc>
                <a:spcPct val="150000"/>
              </a:lnSpc>
              <a:spcAft>
                <a:spcPct val="0"/>
              </a:spcAft>
            </a:pP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一看语义侧重点是否相同。如</a:t>
            </a:r>
            <a:r>
              <a:rPr lang="en-US" altLang="zh-CN" sz="2600" kern="10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琳琅满目</a:t>
            </a:r>
            <a:r>
              <a:rPr lang="en-US" altLang="zh-CN" sz="2600" kern="10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与</a:t>
            </a:r>
            <a:r>
              <a:rPr lang="en-US" altLang="zh-CN" sz="2600" kern="10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美不胜收</a:t>
            </a:r>
            <a:r>
              <a:rPr lang="en-US" altLang="zh-CN" sz="2600" kern="10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，都可用来形容美好的事物很多。不同点在于，前者偏重于满眼都是；后者偏重于看不过来，来不及一一欣赏。</a:t>
            </a:r>
            <a:endParaRPr lang="zh-CN" altLang="zh-CN" sz="1050" kern="100">
              <a:latin typeface="宋体" panose="02010600030101010101" pitchFamily="2" charset="-122"/>
              <a:cs typeface="Courier New" panose="02070309020205020404" pitchFamily="49" charset="0"/>
            </a:endParaRPr>
          </a:p>
        </p:txBody>
      </p:sp>
    </p:spTree>
  </p:cSld>
  <p:clrMapOvr>
    <a:masterClrMapping/>
  </p:clrMapOvr>
  <mc:AlternateContent>
    <mc:Choice xmlns:p14="http://schemas.microsoft.com/office/powerpoint/2010/main" Requires="p14">
      <p:transition p14:dur="10"/>
    </mc:Choice>
    <mc:Fallback>
      <p:transition/>
    </mc:Fallback>
  </mc:AlternateContent>
  <p:timing/>
</p:sld>
</file>

<file path=ppt/slides/slide6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406574" y="45418"/>
            <a:ext cx="11449272" cy="6854184"/>
          </a:xfrm>
          <a:prstGeom prst="rect">
            <a:avLst/>
          </a:prstGeom>
        </p:spPr>
        <p:txBody>
          <a:bodyPr wrap="square">
            <a:spAutoFit/>
          </a:bodyPr>
          <a:lstStyle/>
          <a:p>
            <a:pPr indent="660400" algn="just">
              <a:lnSpc>
                <a:spcPct val="130000"/>
              </a:lnSpc>
              <a:spcAft>
                <a:spcPct val="0"/>
              </a:spcAft>
            </a:pP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二看语义轻重程度是否相同。如</a:t>
            </a:r>
            <a:r>
              <a:rPr lang="en-US" altLang="zh-CN" sz="2600" kern="10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重整旗鼓</a:t>
            </a:r>
            <a:r>
              <a:rPr lang="en-US" altLang="zh-CN" sz="2600" kern="10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与</a:t>
            </a:r>
            <a:r>
              <a:rPr lang="en-US" altLang="zh-CN" sz="2600" kern="10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卷土重来</a:t>
            </a:r>
            <a:r>
              <a:rPr lang="en-US" altLang="zh-CN" sz="2600" kern="10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，都有</a:t>
            </a:r>
            <a:r>
              <a:rPr lang="en-US" altLang="zh-CN" sz="2600" kern="10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失败后重新组织力量再来</a:t>
            </a:r>
            <a:r>
              <a:rPr lang="en-US" altLang="zh-CN" sz="2600" kern="10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的意思。不同点在于语义轻重程度不同，前者是积聚力量重新行动；后者是组织力量重新猛扑过来。</a:t>
            </a:r>
            <a:r>
              <a:rPr lang="en-US" altLang="zh-CN" sz="2600" kern="10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行动</a:t>
            </a:r>
            <a:r>
              <a:rPr lang="en-US" altLang="zh-CN" sz="2600" kern="10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语义轻，</a:t>
            </a:r>
            <a:r>
              <a:rPr lang="en-US" altLang="zh-CN" sz="2600" kern="10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猛扑</a:t>
            </a:r>
            <a:r>
              <a:rPr lang="en-US" altLang="zh-CN" sz="2600" kern="10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语义重。</a:t>
            </a:r>
            <a:endParaRPr lang="zh-CN" altLang="zh-CN" sz="1050" kern="100">
              <a:latin typeface="宋体" panose="02010600030101010101" pitchFamily="2" charset="-122"/>
              <a:cs typeface="Courier New" panose="02070309020205020404" pitchFamily="49" charset="0"/>
            </a:endParaRPr>
          </a:p>
          <a:p>
            <a:pPr indent="660400" algn="just">
              <a:lnSpc>
                <a:spcPct val="130000"/>
              </a:lnSpc>
              <a:spcAft>
                <a:spcPct val="0"/>
              </a:spcAft>
            </a:pP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三看适用范围大小是否相同。如</a:t>
            </a:r>
            <a:r>
              <a:rPr lang="en-US" altLang="zh-CN" sz="2600" kern="10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手不释卷</a:t>
            </a:r>
            <a:r>
              <a:rPr lang="en-US" altLang="zh-CN" sz="2600" kern="10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与</a:t>
            </a:r>
            <a:r>
              <a:rPr lang="en-US" altLang="zh-CN" sz="2600" kern="10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爱不释手</a:t>
            </a:r>
            <a:r>
              <a:rPr lang="en-US" altLang="zh-CN" sz="2600" kern="10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，都含有</a:t>
            </a:r>
            <a:r>
              <a:rPr lang="en-US" altLang="zh-CN" sz="2600" kern="10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放不下手</a:t>
            </a:r>
            <a:r>
              <a:rPr lang="en-US" altLang="zh-CN" sz="2600" kern="10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的意思。不同点在于，前者仅用于对书的喜爱；后者运用范围非常广泛。</a:t>
            </a:r>
            <a:endParaRPr lang="zh-CN" altLang="zh-CN" sz="1050" kern="100">
              <a:latin typeface="宋体" panose="02010600030101010101" pitchFamily="2" charset="-122"/>
              <a:cs typeface="Courier New" panose="02070309020205020404" pitchFamily="49" charset="0"/>
            </a:endParaRPr>
          </a:p>
          <a:p>
            <a:pPr indent="660400" algn="just">
              <a:lnSpc>
                <a:spcPct val="130000"/>
              </a:lnSpc>
              <a:spcAft>
                <a:spcPct val="0"/>
              </a:spcAft>
            </a:pP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四看适用对象是否相同。如</a:t>
            </a:r>
            <a:r>
              <a:rPr lang="en-US" altLang="zh-CN" sz="2600" kern="10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鱼龙混杂</a:t>
            </a:r>
            <a:r>
              <a:rPr lang="en-US" altLang="zh-CN" sz="2600" kern="10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和</a:t>
            </a:r>
            <a:r>
              <a:rPr lang="en-US" altLang="zh-CN" sz="2600" kern="10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鱼目混珠</a:t>
            </a:r>
            <a:r>
              <a:rPr lang="en-US" altLang="zh-CN" sz="2600" kern="10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a:t>
            </a:r>
            <a:r>
              <a:rPr lang="en-US" altLang="zh-CN" sz="2600" kern="10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鱼龙</a:t>
            </a:r>
            <a:r>
              <a:rPr lang="en-US" altLang="zh-CN" sz="2600" kern="10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常用来比喻人，因此</a:t>
            </a:r>
            <a:r>
              <a:rPr lang="en-US" altLang="zh-CN" sz="2600" kern="10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鱼龙混杂</a:t>
            </a:r>
            <a:r>
              <a:rPr lang="en-US" altLang="zh-CN" sz="2600" kern="10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的使用对象只能是人；而</a:t>
            </a:r>
            <a:r>
              <a:rPr lang="en-US" altLang="zh-CN" sz="2600" kern="10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鱼目混珠</a:t>
            </a:r>
            <a:r>
              <a:rPr lang="en-US" altLang="zh-CN" sz="2600" kern="10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是真假相混，以假充真，仅指物</a:t>
            </a:r>
            <a:r>
              <a:rPr lang="zh-CN" altLang="zh-CN" sz="2600" kern="100" smtClean="0">
                <a:solidFill>
                  <a:srgbClr val="000000"/>
                </a:solidFill>
                <a:latin typeface="Times New Roman" pitchFamily="18" charset="0"/>
                <a:ea typeface="微软雅黑" panose="020b0503020204020204" charset="-122"/>
                <a:cs typeface="Times New Roman" panose="02020603050405020304" pitchFamily="18" charset="0"/>
              </a:rPr>
              <a:t>。</a:t>
            </a:r>
            <a:endParaRPr lang="en-US" altLang="zh-CN" sz="2600" kern="100" smtClean="0">
              <a:solidFill>
                <a:srgbClr val="000000"/>
              </a:solidFill>
              <a:latin typeface="Times New Roman" pitchFamily="18" charset="0"/>
              <a:ea typeface="微软雅黑" panose="020b0503020204020204" charset="-122"/>
              <a:cs typeface="Times New Roman" panose="02020603050405020304" pitchFamily="18" charset="0"/>
            </a:endParaRPr>
          </a:p>
          <a:p>
            <a:pPr lvl="0" indent="660400" algn="just">
              <a:lnSpc>
                <a:spcPct val="130000"/>
              </a:lnSpc>
            </a:pP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五看感情色彩是否相同。如</a:t>
            </a:r>
            <a:r>
              <a:rPr lang="en-US" altLang="zh-CN" sz="2600" kern="10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煞费苦心</a:t>
            </a:r>
            <a:r>
              <a:rPr lang="en-US" altLang="zh-CN" sz="2600" kern="10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和</a:t>
            </a:r>
            <a:r>
              <a:rPr lang="en-US" altLang="zh-CN" sz="2600" kern="10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挖空心思</a:t>
            </a:r>
            <a:r>
              <a:rPr lang="en-US" altLang="zh-CN" sz="2600" kern="10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都有</a:t>
            </a:r>
            <a:r>
              <a:rPr lang="en-US" altLang="zh-CN" sz="2600" kern="10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用尽心思</a:t>
            </a:r>
            <a:r>
              <a:rPr lang="en-US" altLang="zh-CN" sz="2600" kern="10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的意思。不同点在于，</a:t>
            </a:r>
            <a:r>
              <a:rPr lang="en-US" altLang="zh-CN" sz="2600" kern="10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煞费苦心</a:t>
            </a:r>
            <a:r>
              <a:rPr lang="en-US" altLang="zh-CN" sz="2600" kern="10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是中性词，可以指在坏事上用尽心思，也可指在好事上用尽心思；</a:t>
            </a:r>
            <a:r>
              <a:rPr lang="en-US" altLang="zh-CN" sz="2600" kern="10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挖空心思</a:t>
            </a:r>
            <a:r>
              <a:rPr lang="en-US" altLang="zh-CN" sz="2600" kern="10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多含贬义，多指在坏事上用尽心思</a:t>
            </a:r>
            <a:r>
              <a:rPr lang="zh-CN" altLang="zh-CN" sz="2600" kern="100" smtClean="0">
                <a:solidFill>
                  <a:srgbClr val="000000"/>
                </a:solidFill>
                <a:latin typeface="Times New Roman" pitchFamily="18" charset="0"/>
                <a:ea typeface="微软雅黑" panose="020b0503020204020204" charset="-122"/>
                <a:cs typeface="Times New Roman" panose="02020603050405020304" pitchFamily="18" charset="0"/>
              </a:rPr>
              <a:t>。</a:t>
            </a:r>
            <a:endParaRPr lang="zh-CN" altLang="zh-CN" sz="1050" kern="100">
              <a:solidFill>
                <a:prstClr val="black"/>
              </a:solidFill>
              <a:latin typeface="宋体" panose="02010600030101010101" pitchFamily="2" charset="-122"/>
              <a:cs typeface="Courier New" panose="02070309020205020404" pitchFamily="49" charset="0"/>
            </a:endParaRPr>
          </a:p>
        </p:txBody>
      </p:sp>
    </p:spTree>
  </p:cSld>
  <p:clrMapOvr>
    <a:masterClrMapping/>
  </p:clrMapOvr>
  <mc:AlternateContent>
    <mc:Choice xmlns:p14="http://schemas.microsoft.com/office/powerpoint/2010/main" Requires="p14">
      <p:transition p14:dur="10"/>
    </mc:Choice>
    <mc:Fallback>
      <p:transition/>
    </mc:Fallback>
  </mc:AlternateContent>
  <p:timing/>
</p:sld>
</file>

<file path=ppt/slides/slide6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406574" y="173514"/>
            <a:ext cx="11449272" cy="3093154"/>
          </a:xfrm>
          <a:prstGeom prst="rect">
            <a:avLst/>
          </a:prstGeom>
        </p:spPr>
        <p:txBody>
          <a:bodyPr wrap="square">
            <a:spAutoFit/>
          </a:bodyPr>
          <a:lstStyle/>
          <a:p>
            <a:pPr algn="just">
              <a:lnSpc>
                <a:spcPct val="130000"/>
              </a:lnSpc>
              <a:spcAft>
                <a:spcPct val="0"/>
              </a:spcAft>
            </a:pPr>
            <a:r>
              <a:rPr lang="zh-CN" altLang="zh-CN" sz="2500" b="1" kern="100">
                <a:solidFill>
                  <a:srgbClr val="0000FF"/>
                </a:solidFill>
                <a:latin typeface="Times New Roman" pitchFamily="18" charset="0"/>
                <a:ea typeface="微软雅黑" panose="020b0503020204020204" charset="-122"/>
                <a:cs typeface="Times New Roman" panose="02020603050405020304" pitchFamily="18" charset="0"/>
              </a:rPr>
              <a:t>边练边悟</a:t>
            </a:r>
            <a:r>
              <a:rPr lang="en-US" altLang="zh-CN" sz="2500" b="1" kern="100">
                <a:solidFill>
                  <a:srgbClr val="0000FF"/>
                </a:solidFill>
                <a:latin typeface="微软雅黑" panose="020b0503020204020204" charset="-122"/>
                <a:cs typeface="Times New Roman" panose="02020603050405020304" pitchFamily="18" charset="0"/>
              </a:rPr>
              <a:t>8</a:t>
            </a:r>
            <a:r>
              <a:rPr lang="zh-CN" altLang="zh-CN" sz="2500" kern="100">
                <a:solidFill>
                  <a:srgbClr val="000000"/>
                </a:solidFill>
                <a:latin typeface="Times New Roman" pitchFamily="18" charset="0"/>
                <a:ea typeface="微软雅黑" panose="020b0503020204020204" charset="-122"/>
                <a:cs typeface="Times New Roman" panose="02020603050405020304" pitchFamily="18" charset="0"/>
              </a:rPr>
              <a:t>　选择恰当的成语填空，并说明理由。</a:t>
            </a:r>
            <a:endParaRPr lang="zh-CN" altLang="zh-CN" sz="2500" kern="100">
              <a:latin typeface="宋体" panose="02010600030101010101" pitchFamily="2" charset="-122"/>
              <a:cs typeface="Courier New" panose="02070309020205020404" pitchFamily="49" charset="0"/>
            </a:endParaRPr>
          </a:p>
          <a:p>
            <a:pPr algn="just">
              <a:lnSpc>
                <a:spcPct val="130000"/>
              </a:lnSpc>
              <a:spcAft>
                <a:spcPct val="0"/>
              </a:spcAft>
            </a:pPr>
            <a:r>
              <a:rPr lang="en-US" altLang="zh-CN" sz="2500" kern="100">
                <a:solidFill>
                  <a:srgbClr val="000000"/>
                </a:solidFill>
                <a:latin typeface="Times New Roman" pitchFamily="18" charset="0"/>
                <a:ea typeface="微软雅黑" panose="020b0503020204020204" charset="-122"/>
                <a:cs typeface="Courier New" panose="02070309020205020404" pitchFamily="49" charset="0"/>
              </a:rPr>
              <a:t>(1</a:t>
            </a:r>
            <a:r>
              <a:rPr lang="en-US" altLang="zh-CN" sz="2500" kern="100" smtClean="0">
                <a:solidFill>
                  <a:srgbClr val="000000"/>
                </a:solidFill>
                <a:latin typeface="Times New Roman" pitchFamily="18" charset="0"/>
                <a:ea typeface="微软雅黑" panose="020b0503020204020204" charset="-122"/>
                <a:cs typeface="Courier New" panose="02070309020205020404" pitchFamily="49" charset="0"/>
              </a:rPr>
              <a:t>)</a:t>
            </a:r>
            <a:r>
              <a:rPr lang="zh-CN" altLang="zh-CN" sz="2500" kern="100" smtClean="0">
                <a:solidFill>
                  <a:srgbClr val="000000"/>
                </a:solidFill>
                <a:latin typeface="Times New Roman" pitchFamily="18" charset="0"/>
                <a:ea typeface="微软雅黑" panose="020b0503020204020204" charset="-122"/>
                <a:cs typeface="Times New Roman" panose="02020603050405020304" pitchFamily="18" charset="0"/>
              </a:rPr>
              <a:t>极光</a:t>
            </a:r>
            <a:r>
              <a:rPr lang="zh-CN" altLang="zh-CN" sz="2500" kern="100">
                <a:solidFill>
                  <a:srgbClr val="000000"/>
                </a:solidFill>
                <a:latin typeface="Times New Roman" pitchFamily="18" charset="0"/>
                <a:ea typeface="微软雅黑" panose="020b0503020204020204" charset="-122"/>
                <a:cs typeface="Times New Roman" panose="02020603050405020304" pitchFamily="18" charset="0"/>
              </a:rPr>
              <a:t>运动所造成的</a:t>
            </a:r>
            <a:r>
              <a:rPr lang="en-US" altLang="zh-CN" sz="2500" kern="100">
                <a:solidFill>
                  <a:srgbClr val="000000"/>
                </a:solidFill>
                <a:latin typeface="宋体" panose="02010600030101010101" pitchFamily="2" charset="-122"/>
                <a:ea typeface="微软雅黑" panose="020b0503020204020204" charset="-122"/>
                <a:cs typeface="Times New Roman" panose="02020603050405020304" pitchFamily="18" charset="0"/>
              </a:rPr>
              <a:t>①</a:t>
            </a:r>
            <a:r>
              <a:rPr lang="en-US" altLang="zh-CN" sz="2500" kern="100">
                <a:solidFill>
                  <a:srgbClr val="000000"/>
                </a:solidFill>
                <a:latin typeface="Times New Roman" pitchFamily="18" charset="0"/>
                <a:ea typeface="微软雅黑" panose="020b0503020204020204" charset="-122"/>
                <a:cs typeface="Courier New" panose="02070309020205020404" pitchFamily="49" charset="0"/>
              </a:rPr>
              <a:t>________(</a:t>
            </a:r>
            <a:r>
              <a:rPr lang="zh-CN" altLang="zh-CN" sz="2500" kern="100">
                <a:solidFill>
                  <a:srgbClr val="000000"/>
                </a:solidFill>
                <a:latin typeface="Times New Roman" pitchFamily="18" charset="0"/>
                <a:ea typeface="微软雅黑" panose="020b0503020204020204" charset="-122"/>
                <a:cs typeface="Times New Roman" panose="02020603050405020304" pitchFamily="18" charset="0"/>
              </a:rPr>
              <a:t>瞬息万变</a:t>
            </a:r>
            <a:r>
              <a:rPr lang="en-US" altLang="zh-CN" sz="2500" kern="100">
                <a:solidFill>
                  <a:srgbClr val="000000"/>
                </a:solidFill>
                <a:latin typeface="IPAPANNEW" panose="02000500070000020004" pitchFamily="2" charset="0"/>
                <a:ea typeface="微软雅黑" panose="020b0503020204020204" charset="-122"/>
                <a:cs typeface="Times New Roman" panose="02020603050405020304" pitchFamily="18" charset="0"/>
              </a:rPr>
              <a:t>/</a:t>
            </a:r>
            <a:r>
              <a:rPr lang="zh-CN" altLang="zh-CN" sz="2500" kern="100">
                <a:solidFill>
                  <a:srgbClr val="000000"/>
                </a:solidFill>
                <a:latin typeface="IPAPANNEW" panose="02000500070000020004" pitchFamily="2" charset="0"/>
                <a:ea typeface="微软雅黑" panose="020b0503020204020204" charset="-122"/>
                <a:cs typeface="Times New Roman" panose="02020603050405020304" pitchFamily="18" charset="0"/>
              </a:rPr>
              <a:t>浩如烟海</a:t>
            </a:r>
            <a:r>
              <a:rPr lang="en-US" altLang="zh-CN" sz="2500" kern="100">
                <a:solidFill>
                  <a:srgbClr val="000000"/>
                </a:solidFill>
                <a:latin typeface="IPAPANNEW" panose="02000500070000020004" pitchFamily="2" charset="0"/>
                <a:ea typeface="微软雅黑" panose="020b0503020204020204" charset="-122"/>
                <a:cs typeface="Times New Roman" panose="02020603050405020304" pitchFamily="18" charset="0"/>
              </a:rPr>
              <a:t>)</a:t>
            </a:r>
            <a:r>
              <a:rPr lang="zh-CN" altLang="zh-CN" sz="2500" kern="100">
                <a:solidFill>
                  <a:srgbClr val="000000"/>
                </a:solidFill>
                <a:latin typeface="IPAPANNEW" panose="02000500070000020004" pitchFamily="2" charset="0"/>
                <a:ea typeface="微软雅黑" panose="020b0503020204020204" charset="-122"/>
                <a:cs typeface="Times New Roman" panose="02020603050405020304" pitchFamily="18" charset="0"/>
              </a:rPr>
              <a:t>的瑰丽景象，时动时静，变幻莫测，是大自然这个魔法师，以苍穹为舞台上演的一出光的活剧。更令人叹为观止的还有极光的色彩，早已不能用五颜六色去描绘。其本色不外乎红、绿、紫、蓝、白、黄，可是大自然这一超级画家用</a:t>
            </a:r>
            <a:r>
              <a:rPr lang="zh-CN" altLang="zh-CN" sz="2500" kern="100">
                <a:solidFill>
                  <a:srgbClr val="000000"/>
                </a:solidFill>
                <a:latin typeface="宋体" panose="02010600030101010101" pitchFamily="2" charset="-122"/>
                <a:ea typeface="微软雅黑" panose="020b0503020204020204" charset="-122"/>
                <a:cs typeface="宋体" panose="02010600030101010101" pitchFamily="2" charset="-122"/>
              </a:rPr>
              <a:t>②</a:t>
            </a:r>
            <a:r>
              <a:rPr lang="en-US" altLang="zh-CN" sz="2500" kern="100">
                <a:solidFill>
                  <a:srgbClr val="000000"/>
                </a:solidFill>
                <a:latin typeface="IPAPANNEW" panose="02000500070000020004" pitchFamily="2" charset="0"/>
                <a:ea typeface="微软雅黑" panose="020b0503020204020204" charset="-122"/>
                <a:cs typeface="Times New Roman" panose="02020603050405020304" pitchFamily="18" charset="0"/>
              </a:rPr>
              <a:t>__________(</a:t>
            </a:r>
            <a:r>
              <a:rPr lang="zh-CN" altLang="zh-CN" sz="2500" kern="100">
                <a:solidFill>
                  <a:srgbClr val="000000"/>
                </a:solidFill>
                <a:latin typeface="IPAPANNEW" panose="02000500070000020004" pitchFamily="2" charset="0"/>
                <a:ea typeface="微软雅黑" panose="020b0503020204020204" charset="-122"/>
                <a:cs typeface="Times New Roman" panose="02020603050405020304" pitchFamily="18" charset="0"/>
              </a:rPr>
              <a:t>出神入化</a:t>
            </a:r>
            <a:r>
              <a:rPr lang="en-US" altLang="zh-CN" sz="2500" kern="100">
                <a:solidFill>
                  <a:srgbClr val="000000"/>
                </a:solidFill>
                <a:latin typeface="IPAPANNEW" panose="02000500070000020004" pitchFamily="2" charset="0"/>
                <a:ea typeface="微软雅黑" panose="020b0503020204020204" charset="-122"/>
                <a:cs typeface="Times New Roman" panose="02020603050405020304" pitchFamily="18" charset="0"/>
              </a:rPr>
              <a:t>/</a:t>
            </a:r>
            <a:r>
              <a:rPr lang="zh-CN" altLang="zh-CN" sz="2500" kern="100">
                <a:solidFill>
                  <a:srgbClr val="000000"/>
                </a:solidFill>
                <a:latin typeface="Times New Roman" pitchFamily="18" charset="0"/>
                <a:ea typeface="微软雅黑" panose="020b0503020204020204" charset="-122"/>
                <a:cs typeface="Times New Roman" panose="02020603050405020304" pitchFamily="18" charset="0"/>
              </a:rPr>
              <a:t>鬼斧神工</a:t>
            </a:r>
            <a:r>
              <a:rPr lang="en-US" altLang="zh-CN" sz="2500" kern="100">
                <a:solidFill>
                  <a:srgbClr val="000000"/>
                </a:solidFill>
                <a:latin typeface="Times New Roman" pitchFamily="18" charset="0"/>
                <a:ea typeface="微软雅黑" panose="020b0503020204020204" charset="-122"/>
                <a:cs typeface="Courier New" panose="02070309020205020404" pitchFamily="49" charset="0"/>
              </a:rPr>
              <a:t>)</a:t>
            </a:r>
            <a:r>
              <a:rPr lang="zh-CN" altLang="zh-CN" sz="2500" kern="100">
                <a:solidFill>
                  <a:srgbClr val="000000"/>
                </a:solidFill>
                <a:latin typeface="Times New Roman" pitchFamily="18" charset="0"/>
                <a:ea typeface="微软雅黑" panose="020b0503020204020204" charset="-122"/>
                <a:cs typeface="Times New Roman" panose="02020603050405020304" pitchFamily="18" charset="0"/>
              </a:rPr>
              <a:t>的手法，将隐显明暗组合起来，一下子就变成了神奇的万花筒。</a:t>
            </a:r>
            <a:endParaRPr lang="zh-CN" altLang="zh-CN" sz="2500" kern="100">
              <a:latin typeface="宋体" panose="02010600030101010101" pitchFamily="2" charset="-122"/>
              <a:cs typeface="Courier New" panose="02070309020205020404" pitchFamily="49" charset="0"/>
            </a:endParaRPr>
          </a:p>
        </p:txBody>
      </p:sp>
      <p:sp>
        <p:nvSpPr>
          <p:cNvPr id="3" name="矩形 2"/>
          <p:cNvSpPr/>
          <p:nvPr/>
        </p:nvSpPr>
        <p:spPr>
          <a:xfrm>
            <a:off x="406574" y="3207863"/>
            <a:ext cx="11449272" cy="3678315"/>
          </a:xfrm>
          <a:prstGeom prst="rect">
            <a:avLst/>
          </a:prstGeom>
        </p:spPr>
        <p:txBody>
          <a:bodyPr wrap="square">
            <a:spAutoFit/>
          </a:bodyPr>
          <a:lstStyle/>
          <a:p>
            <a:pPr algn="just">
              <a:lnSpc>
                <a:spcPct val="130000"/>
              </a:lnSpc>
              <a:spcAft>
                <a:spcPct val="0"/>
              </a:spcAft>
            </a:pPr>
            <a:r>
              <a:rPr lang="zh-CN" altLang="zh-CN" sz="2500" b="1" kern="100">
                <a:solidFill>
                  <a:srgbClr val="0000FF"/>
                </a:solidFill>
                <a:latin typeface="Times New Roman" pitchFamily="18" charset="0"/>
                <a:ea typeface="微软雅黑" panose="020b0503020204020204" charset="-122"/>
                <a:cs typeface="Times New Roman" panose="02020603050405020304" pitchFamily="18" charset="0"/>
              </a:rPr>
              <a:t>答案</a:t>
            </a:r>
            <a:r>
              <a:rPr lang="zh-CN" altLang="zh-CN" sz="2500" kern="100">
                <a:solidFill>
                  <a:srgbClr val="000000"/>
                </a:solidFill>
                <a:latin typeface="Times New Roman" pitchFamily="18" charset="0"/>
                <a:ea typeface="微软雅黑" panose="020b0503020204020204" charset="-122"/>
                <a:cs typeface="Times New Roman" panose="02020603050405020304" pitchFamily="18" charset="0"/>
              </a:rPr>
              <a:t>　</a:t>
            </a:r>
            <a:r>
              <a:rPr lang="en-US" altLang="zh-CN" sz="2500" kern="100">
                <a:solidFill>
                  <a:srgbClr val="C00000"/>
                </a:solidFill>
                <a:latin typeface="宋体" panose="02010600030101010101" pitchFamily="2" charset="-122"/>
                <a:ea typeface="微软雅黑" panose="020b0503020204020204" charset="-122"/>
                <a:cs typeface="Times New Roman" panose="02020603050405020304" pitchFamily="18" charset="0"/>
              </a:rPr>
              <a:t>①</a:t>
            </a:r>
            <a:r>
              <a:rPr lang="zh-CN" altLang="zh-CN" sz="2500" kern="100">
                <a:solidFill>
                  <a:srgbClr val="C00000"/>
                </a:solidFill>
                <a:latin typeface="Times New Roman" pitchFamily="18" charset="0"/>
                <a:ea typeface="微软雅黑" panose="020b0503020204020204" charset="-122"/>
                <a:cs typeface="Times New Roman" panose="02020603050405020304" pitchFamily="18" charset="0"/>
              </a:rPr>
              <a:t>瞬息万变。</a:t>
            </a:r>
            <a:r>
              <a:rPr lang="en-US" altLang="zh-CN" sz="2500" kern="100">
                <a:solidFill>
                  <a:srgbClr val="C00000"/>
                </a:solidFill>
                <a:latin typeface="宋体" panose="02010600030101010101" pitchFamily="2" charset="-122"/>
                <a:ea typeface="微软雅黑" panose="020b0503020204020204" charset="-122"/>
                <a:cs typeface="Times New Roman" panose="02020603050405020304" pitchFamily="18" charset="0"/>
              </a:rPr>
              <a:t>“</a:t>
            </a:r>
            <a:r>
              <a:rPr lang="zh-CN" altLang="zh-CN" sz="2500" kern="100">
                <a:solidFill>
                  <a:srgbClr val="C00000"/>
                </a:solidFill>
                <a:latin typeface="Times New Roman" pitchFamily="18" charset="0"/>
                <a:ea typeface="微软雅黑" panose="020b0503020204020204" charset="-122"/>
                <a:cs typeface="Times New Roman" panose="02020603050405020304" pitchFamily="18" charset="0"/>
              </a:rPr>
              <a:t>浩如烟海</a:t>
            </a:r>
            <a:r>
              <a:rPr lang="en-US" altLang="zh-CN" sz="2500" kern="100">
                <a:solidFill>
                  <a:srgbClr val="C00000"/>
                </a:solidFill>
                <a:latin typeface="宋体" panose="02010600030101010101" pitchFamily="2" charset="-122"/>
                <a:ea typeface="微软雅黑" panose="020b0503020204020204" charset="-122"/>
                <a:cs typeface="Times New Roman" panose="02020603050405020304" pitchFamily="18" charset="0"/>
              </a:rPr>
              <a:t>”</a:t>
            </a:r>
            <a:r>
              <a:rPr lang="zh-CN" altLang="zh-CN" sz="2500" kern="100">
                <a:solidFill>
                  <a:srgbClr val="C00000"/>
                </a:solidFill>
                <a:latin typeface="Times New Roman" pitchFamily="18" charset="0"/>
                <a:ea typeface="微软雅黑" panose="020b0503020204020204" charset="-122"/>
                <a:cs typeface="Times New Roman" panose="02020603050405020304" pitchFamily="18" charset="0"/>
              </a:rPr>
              <a:t>形容文献、资料等非常丰富。</a:t>
            </a:r>
            <a:r>
              <a:rPr lang="en-US" altLang="zh-CN" sz="2500" kern="100">
                <a:solidFill>
                  <a:srgbClr val="C00000"/>
                </a:solidFill>
                <a:latin typeface="宋体" panose="02010600030101010101" pitchFamily="2" charset="-122"/>
                <a:ea typeface="微软雅黑" panose="020b0503020204020204" charset="-122"/>
                <a:cs typeface="Times New Roman" panose="02020603050405020304" pitchFamily="18" charset="0"/>
              </a:rPr>
              <a:t>“</a:t>
            </a:r>
            <a:r>
              <a:rPr lang="zh-CN" altLang="zh-CN" sz="2500" kern="100">
                <a:solidFill>
                  <a:srgbClr val="C00000"/>
                </a:solidFill>
                <a:latin typeface="Times New Roman" pitchFamily="18" charset="0"/>
                <a:ea typeface="微软雅黑" panose="020b0503020204020204" charset="-122"/>
                <a:cs typeface="Times New Roman" panose="02020603050405020304" pitchFamily="18" charset="0"/>
              </a:rPr>
              <a:t>瞬息万变</a:t>
            </a:r>
            <a:r>
              <a:rPr lang="en-US" altLang="zh-CN" sz="2500" kern="100">
                <a:solidFill>
                  <a:srgbClr val="C00000"/>
                </a:solidFill>
                <a:latin typeface="宋体" panose="02010600030101010101" pitchFamily="2" charset="-122"/>
                <a:ea typeface="微软雅黑" panose="020b0503020204020204" charset="-122"/>
                <a:cs typeface="Times New Roman" panose="02020603050405020304" pitchFamily="18" charset="0"/>
              </a:rPr>
              <a:t>”</a:t>
            </a:r>
            <a:r>
              <a:rPr lang="zh-CN" altLang="zh-CN" sz="2500" kern="100">
                <a:solidFill>
                  <a:srgbClr val="C00000"/>
                </a:solidFill>
                <a:latin typeface="Times New Roman" pitchFamily="18" charset="0"/>
                <a:ea typeface="微软雅黑" panose="020b0503020204020204" charset="-122"/>
                <a:cs typeface="Times New Roman" panose="02020603050405020304" pitchFamily="18" charset="0"/>
              </a:rPr>
              <a:t>形容极短的时间内变化快而多。语境中有</a:t>
            </a:r>
            <a:r>
              <a:rPr lang="en-US" altLang="zh-CN" sz="2500" kern="100">
                <a:solidFill>
                  <a:srgbClr val="C00000"/>
                </a:solidFill>
                <a:latin typeface="宋体" panose="02010600030101010101" pitchFamily="2" charset="-122"/>
                <a:ea typeface="微软雅黑" panose="020b0503020204020204" charset="-122"/>
                <a:cs typeface="Times New Roman" panose="02020603050405020304" pitchFamily="18" charset="0"/>
              </a:rPr>
              <a:t>“</a:t>
            </a:r>
            <a:r>
              <a:rPr lang="zh-CN" altLang="zh-CN" sz="2500" kern="100">
                <a:solidFill>
                  <a:srgbClr val="C00000"/>
                </a:solidFill>
                <a:latin typeface="Times New Roman" pitchFamily="18" charset="0"/>
                <a:ea typeface="微软雅黑" panose="020b0503020204020204" charset="-122"/>
                <a:cs typeface="Times New Roman" panose="02020603050405020304" pitchFamily="18" charset="0"/>
              </a:rPr>
              <a:t>变幻莫测</a:t>
            </a:r>
            <a:r>
              <a:rPr lang="en-US" altLang="zh-CN" sz="2500" kern="100">
                <a:solidFill>
                  <a:srgbClr val="C00000"/>
                </a:solidFill>
                <a:latin typeface="宋体" panose="02010600030101010101" pitchFamily="2" charset="-122"/>
                <a:ea typeface="微软雅黑" panose="020b0503020204020204" charset="-122"/>
                <a:cs typeface="Times New Roman" panose="02020603050405020304" pitchFamily="18" charset="0"/>
              </a:rPr>
              <a:t>”</a:t>
            </a:r>
            <a:r>
              <a:rPr lang="zh-CN" altLang="zh-CN" sz="2500" kern="100">
                <a:solidFill>
                  <a:srgbClr val="C00000"/>
                </a:solidFill>
                <a:latin typeface="Times New Roman" pitchFamily="18" charset="0"/>
                <a:ea typeface="微软雅黑" panose="020b0503020204020204" charset="-122"/>
                <a:cs typeface="Times New Roman" panose="02020603050405020304" pitchFamily="18" charset="0"/>
              </a:rPr>
              <a:t>呼应，此处用来修饰的是</a:t>
            </a:r>
            <a:r>
              <a:rPr lang="en-US" altLang="zh-CN" sz="2500" kern="100">
                <a:solidFill>
                  <a:srgbClr val="C00000"/>
                </a:solidFill>
                <a:latin typeface="宋体" panose="02010600030101010101" pitchFamily="2" charset="-122"/>
                <a:ea typeface="微软雅黑" panose="020b0503020204020204" charset="-122"/>
                <a:cs typeface="Times New Roman" panose="02020603050405020304" pitchFamily="18" charset="0"/>
              </a:rPr>
              <a:t>“</a:t>
            </a:r>
            <a:r>
              <a:rPr lang="zh-CN" altLang="zh-CN" sz="2500" kern="100">
                <a:solidFill>
                  <a:srgbClr val="C00000"/>
                </a:solidFill>
                <a:latin typeface="Times New Roman" pitchFamily="18" charset="0"/>
                <a:ea typeface="微软雅黑" panose="020b0503020204020204" charset="-122"/>
                <a:cs typeface="Times New Roman" panose="02020603050405020304" pitchFamily="18" charset="0"/>
              </a:rPr>
              <a:t>景象</a:t>
            </a:r>
            <a:r>
              <a:rPr lang="en-US" altLang="zh-CN" sz="2500" kern="100">
                <a:solidFill>
                  <a:srgbClr val="C00000"/>
                </a:solidFill>
                <a:latin typeface="宋体" panose="02010600030101010101" pitchFamily="2" charset="-122"/>
                <a:ea typeface="微软雅黑" panose="020b0503020204020204" charset="-122"/>
                <a:cs typeface="Times New Roman" panose="02020603050405020304" pitchFamily="18" charset="0"/>
              </a:rPr>
              <a:t>”</a:t>
            </a:r>
            <a:r>
              <a:rPr lang="zh-CN" altLang="zh-CN" sz="2500" kern="100">
                <a:solidFill>
                  <a:srgbClr val="C00000"/>
                </a:solidFill>
                <a:latin typeface="Times New Roman" pitchFamily="18" charset="0"/>
                <a:ea typeface="微软雅黑" panose="020b0503020204020204" charset="-122"/>
                <a:cs typeface="Times New Roman" panose="02020603050405020304" pitchFamily="18" charset="0"/>
              </a:rPr>
              <a:t>。故应选</a:t>
            </a:r>
            <a:r>
              <a:rPr lang="en-US" altLang="zh-CN" sz="2500" kern="100">
                <a:solidFill>
                  <a:srgbClr val="C00000"/>
                </a:solidFill>
                <a:latin typeface="宋体" panose="02010600030101010101" pitchFamily="2" charset="-122"/>
                <a:ea typeface="微软雅黑" panose="020b0503020204020204" charset="-122"/>
                <a:cs typeface="Times New Roman" panose="02020603050405020304" pitchFamily="18" charset="0"/>
              </a:rPr>
              <a:t>“</a:t>
            </a:r>
            <a:r>
              <a:rPr lang="zh-CN" altLang="zh-CN" sz="2500" kern="100">
                <a:solidFill>
                  <a:srgbClr val="C00000"/>
                </a:solidFill>
                <a:latin typeface="Times New Roman" pitchFamily="18" charset="0"/>
                <a:ea typeface="微软雅黑" panose="020b0503020204020204" charset="-122"/>
                <a:cs typeface="Times New Roman" panose="02020603050405020304" pitchFamily="18" charset="0"/>
              </a:rPr>
              <a:t>瞬息万变</a:t>
            </a:r>
            <a:r>
              <a:rPr lang="en-US" altLang="zh-CN" sz="2500" kern="100">
                <a:solidFill>
                  <a:srgbClr val="C00000"/>
                </a:solidFill>
                <a:latin typeface="宋体" panose="02010600030101010101" pitchFamily="2" charset="-122"/>
                <a:ea typeface="微软雅黑" panose="020b0503020204020204" charset="-122"/>
                <a:cs typeface="Times New Roman" panose="02020603050405020304" pitchFamily="18" charset="0"/>
              </a:rPr>
              <a:t>”</a:t>
            </a:r>
            <a:r>
              <a:rPr lang="zh-CN" altLang="zh-CN" sz="2500" kern="100">
                <a:solidFill>
                  <a:srgbClr val="C00000"/>
                </a:solidFill>
                <a:latin typeface="Times New Roman" pitchFamily="18" charset="0"/>
                <a:ea typeface="微软雅黑" panose="020b0503020204020204" charset="-122"/>
                <a:cs typeface="Times New Roman" panose="02020603050405020304" pitchFamily="18" charset="0"/>
              </a:rPr>
              <a:t>。</a:t>
            </a:r>
            <a:endParaRPr lang="zh-CN" altLang="zh-CN" sz="2500" kern="100">
              <a:solidFill>
                <a:srgbClr val="C00000"/>
              </a:solidFill>
              <a:latin typeface="宋体" panose="02010600030101010101" pitchFamily="2" charset="-122"/>
              <a:cs typeface="Courier New" panose="02070309020205020404" pitchFamily="49" charset="0"/>
            </a:endParaRPr>
          </a:p>
          <a:p>
            <a:pPr algn="just">
              <a:lnSpc>
                <a:spcPct val="130000"/>
              </a:lnSpc>
              <a:spcAft>
                <a:spcPct val="0"/>
              </a:spcAft>
            </a:pPr>
            <a:r>
              <a:rPr lang="en-US" altLang="zh-CN" sz="2500" kern="100">
                <a:solidFill>
                  <a:srgbClr val="C00000"/>
                </a:solidFill>
                <a:latin typeface="宋体" panose="02010600030101010101" pitchFamily="2" charset="-122"/>
                <a:ea typeface="微软雅黑" panose="020b0503020204020204" charset="-122"/>
                <a:cs typeface="Times New Roman" panose="02020603050405020304" pitchFamily="18" charset="0"/>
              </a:rPr>
              <a:t>②</a:t>
            </a:r>
            <a:r>
              <a:rPr lang="zh-CN" altLang="zh-CN" sz="2500" kern="100">
                <a:solidFill>
                  <a:srgbClr val="C00000"/>
                </a:solidFill>
                <a:latin typeface="Times New Roman" pitchFamily="18" charset="0"/>
                <a:ea typeface="微软雅黑" panose="020b0503020204020204" charset="-122"/>
                <a:cs typeface="Times New Roman" panose="02020603050405020304" pitchFamily="18" charset="0"/>
              </a:rPr>
              <a:t>出神入化。</a:t>
            </a:r>
            <a:r>
              <a:rPr lang="en-US" altLang="zh-CN" sz="2500" kern="100">
                <a:solidFill>
                  <a:srgbClr val="C00000"/>
                </a:solidFill>
                <a:latin typeface="宋体" panose="02010600030101010101" pitchFamily="2" charset="-122"/>
                <a:ea typeface="微软雅黑" panose="020b0503020204020204" charset="-122"/>
                <a:cs typeface="Times New Roman" panose="02020603050405020304" pitchFamily="18" charset="0"/>
              </a:rPr>
              <a:t>“</a:t>
            </a:r>
            <a:r>
              <a:rPr lang="zh-CN" altLang="zh-CN" sz="2500" kern="100">
                <a:solidFill>
                  <a:srgbClr val="C00000"/>
                </a:solidFill>
                <a:latin typeface="Times New Roman" pitchFamily="18" charset="0"/>
                <a:ea typeface="微软雅黑" panose="020b0503020204020204" charset="-122"/>
                <a:cs typeface="Times New Roman" panose="02020603050405020304" pitchFamily="18" charset="0"/>
              </a:rPr>
              <a:t>出神入化</a:t>
            </a:r>
            <a:r>
              <a:rPr lang="en-US" altLang="zh-CN" sz="2500" kern="100">
                <a:solidFill>
                  <a:srgbClr val="C00000"/>
                </a:solidFill>
                <a:latin typeface="宋体" panose="02010600030101010101" pitchFamily="2" charset="-122"/>
                <a:ea typeface="微软雅黑" panose="020b0503020204020204" charset="-122"/>
                <a:cs typeface="Times New Roman" panose="02020603050405020304" pitchFamily="18" charset="0"/>
              </a:rPr>
              <a:t>”</a:t>
            </a:r>
            <a:r>
              <a:rPr lang="zh-CN" altLang="zh-CN" sz="2500" kern="100">
                <a:solidFill>
                  <a:srgbClr val="C00000"/>
                </a:solidFill>
                <a:latin typeface="Times New Roman" pitchFamily="18" charset="0"/>
                <a:ea typeface="微软雅黑" panose="020b0503020204020204" charset="-122"/>
                <a:cs typeface="Times New Roman" panose="02020603050405020304" pitchFamily="18" charset="0"/>
              </a:rPr>
              <a:t>形容技艺达到了绝妙的境界。</a:t>
            </a:r>
            <a:r>
              <a:rPr lang="en-US" altLang="zh-CN" sz="2500" kern="100">
                <a:solidFill>
                  <a:srgbClr val="C00000"/>
                </a:solidFill>
                <a:latin typeface="宋体" panose="02010600030101010101" pitchFamily="2" charset="-122"/>
                <a:ea typeface="微软雅黑" panose="020b0503020204020204" charset="-122"/>
                <a:cs typeface="Times New Roman" panose="02020603050405020304" pitchFamily="18" charset="0"/>
              </a:rPr>
              <a:t>“</a:t>
            </a:r>
            <a:r>
              <a:rPr lang="zh-CN" altLang="zh-CN" sz="2500" kern="100">
                <a:solidFill>
                  <a:srgbClr val="C00000"/>
                </a:solidFill>
                <a:latin typeface="Times New Roman" pitchFamily="18" charset="0"/>
                <a:ea typeface="微软雅黑" panose="020b0503020204020204" charset="-122"/>
                <a:cs typeface="Times New Roman" panose="02020603050405020304" pitchFamily="18" charset="0"/>
              </a:rPr>
              <a:t>鬼斧神工</a:t>
            </a:r>
            <a:r>
              <a:rPr lang="en-US" altLang="zh-CN" sz="2500" kern="100">
                <a:solidFill>
                  <a:srgbClr val="C00000"/>
                </a:solidFill>
                <a:latin typeface="宋体" panose="02010600030101010101" pitchFamily="2" charset="-122"/>
                <a:ea typeface="微软雅黑" panose="020b0503020204020204" charset="-122"/>
                <a:cs typeface="Times New Roman" panose="02020603050405020304" pitchFamily="18" charset="0"/>
              </a:rPr>
              <a:t>”</a:t>
            </a:r>
            <a:r>
              <a:rPr lang="zh-CN" altLang="zh-CN" sz="2500" kern="100">
                <a:solidFill>
                  <a:srgbClr val="C00000"/>
                </a:solidFill>
                <a:latin typeface="Times New Roman" pitchFamily="18" charset="0"/>
                <a:ea typeface="微软雅黑" panose="020b0503020204020204" charset="-122"/>
                <a:cs typeface="Times New Roman" panose="02020603050405020304" pitchFamily="18" charset="0"/>
              </a:rPr>
              <a:t>形容建筑、雕塑等技艺的精巧，主要指技艺高超，不是人力所能达到的。两者的语义侧重点不同。根据语境中要对</a:t>
            </a:r>
            <a:r>
              <a:rPr lang="en-US" altLang="zh-CN" sz="2500" kern="100">
                <a:solidFill>
                  <a:srgbClr val="C00000"/>
                </a:solidFill>
                <a:latin typeface="宋体" panose="02010600030101010101" pitchFamily="2" charset="-122"/>
                <a:ea typeface="微软雅黑" panose="020b0503020204020204" charset="-122"/>
                <a:cs typeface="Times New Roman" panose="02020603050405020304" pitchFamily="18" charset="0"/>
              </a:rPr>
              <a:t>“</a:t>
            </a:r>
            <a:r>
              <a:rPr lang="zh-CN" altLang="zh-CN" sz="2500" kern="100">
                <a:solidFill>
                  <a:srgbClr val="C00000"/>
                </a:solidFill>
                <a:latin typeface="Times New Roman" pitchFamily="18" charset="0"/>
                <a:ea typeface="微软雅黑" panose="020b0503020204020204" charset="-122"/>
                <a:cs typeface="Times New Roman" panose="02020603050405020304" pitchFamily="18" charset="0"/>
              </a:rPr>
              <a:t>手法</a:t>
            </a:r>
            <a:r>
              <a:rPr lang="en-US" altLang="zh-CN" sz="2500" kern="100">
                <a:solidFill>
                  <a:srgbClr val="C00000"/>
                </a:solidFill>
                <a:latin typeface="宋体" panose="02010600030101010101" pitchFamily="2" charset="-122"/>
                <a:ea typeface="微软雅黑" panose="020b0503020204020204" charset="-122"/>
                <a:cs typeface="Times New Roman" panose="02020603050405020304" pitchFamily="18" charset="0"/>
              </a:rPr>
              <a:t>”</a:t>
            </a:r>
            <a:r>
              <a:rPr lang="zh-CN" altLang="zh-CN" sz="2500" kern="100">
                <a:solidFill>
                  <a:srgbClr val="C00000"/>
                </a:solidFill>
                <a:latin typeface="Times New Roman" pitchFamily="18" charset="0"/>
                <a:ea typeface="微软雅黑" panose="020b0503020204020204" charset="-122"/>
                <a:cs typeface="Times New Roman" panose="02020603050405020304" pitchFamily="18" charset="0"/>
              </a:rPr>
              <a:t>进行修饰，所以选</a:t>
            </a:r>
            <a:r>
              <a:rPr lang="en-US" altLang="zh-CN" sz="2500" kern="100">
                <a:solidFill>
                  <a:srgbClr val="C00000"/>
                </a:solidFill>
                <a:latin typeface="宋体" panose="02010600030101010101" pitchFamily="2" charset="-122"/>
                <a:ea typeface="微软雅黑" panose="020b0503020204020204" charset="-122"/>
                <a:cs typeface="Times New Roman" panose="02020603050405020304" pitchFamily="18" charset="0"/>
              </a:rPr>
              <a:t>“</a:t>
            </a:r>
            <a:r>
              <a:rPr lang="zh-CN" altLang="zh-CN" sz="2500" kern="100">
                <a:solidFill>
                  <a:srgbClr val="C00000"/>
                </a:solidFill>
                <a:latin typeface="Times New Roman" pitchFamily="18" charset="0"/>
                <a:ea typeface="微软雅黑" panose="020b0503020204020204" charset="-122"/>
                <a:cs typeface="Times New Roman" panose="02020603050405020304" pitchFamily="18" charset="0"/>
              </a:rPr>
              <a:t>出神入化</a:t>
            </a:r>
            <a:r>
              <a:rPr lang="en-US" altLang="zh-CN" sz="2500" kern="100">
                <a:solidFill>
                  <a:srgbClr val="C00000"/>
                </a:solidFill>
                <a:latin typeface="宋体" panose="02010600030101010101" pitchFamily="2" charset="-122"/>
                <a:ea typeface="微软雅黑" panose="020b0503020204020204" charset="-122"/>
                <a:cs typeface="Times New Roman" panose="02020603050405020304" pitchFamily="18" charset="0"/>
              </a:rPr>
              <a:t>”</a:t>
            </a:r>
            <a:r>
              <a:rPr lang="zh-CN" altLang="zh-CN" sz="2500" kern="100">
                <a:solidFill>
                  <a:srgbClr val="C00000"/>
                </a:solidFill>
                <a:latin typeface="Times New Roman" pitchFamily="18" charset="0"/>
                <a:ea typeface="微软雅黑" panose="020b0503020204020204" charset="-122"/>
                <a:cs typeface="Times New Roman" panose="02020603050405020304" pitchFamily="18" charset="0"/>
              </a:rPr>
              <a:t>更符合</a:t>
            </a:r>
            <a:r>
              <a:rPr lang="en-US" altLang="zh-CN" sz="2500" kern="100">
                <a:solidFill>
                  <a:srgbClr val="C00000"/>
                </a:solidFill>
                <a:latin typeface="宋体" panose="02010600030101010101" pitchFamily="2" charset="-122"/>
                <a:ea typeface="微软雅黑" panose="020b0503020204020204" charset="-122"/>
                <a:cs typeface="Times New Roman" panose="02020603050405020304" pitchFamily="18" charset="0"/>
              </a:rPr>
              <a:t>“</a:t>
            </a:r>
            <a:r>
              <a:rPr lang="zh-CN" altLang="zh-CN" sz="2500" kern="100">
                <a:solidFill>
                  <a:srgbClr val="C00000"/>
                </a:solidFill>
                <a:latin typeface="Times New Roman" pitchFamily="18" charset="0"/>
                <a:ea typeface="微软雅黑" panose="020b0503020204020204" charset="-122"/>
                <a:cs typeface="Times New Roman" panose="02020603050405020304" pitchFamily="18" charset="0"/>
              </a:rPr>
              <a:t>神奇</a:t>
            </a:r>
            <a:r>
              <a:rPr lang="en-US" altLang="zh-CN" sz="2500" kern="100">
                <a:solidFill>
                  <a:srgbClr val="C00000"/>
                </a:solidFill>
                <a:latin typeface="宋体" panose="02010600030101010101" pitchFamily="2" charset="-122"/>
                <a:ea typeface="微软雅黑" panose="020b0503020204020204" charset="-122"/>
                <a:cs typeface="Times New Roman" panose="02020603050405020304" pitchFamily="18" charset="0"/>
              </a:rPr>
              <a:t>”</a:t>
            </a:r>
            <a:r>
              <a:rPr lang="zh-CN" altLang="zh-CN" sz="2500" kern="100">
                <a:solidFill>
                  <a:srgbClr val="C00000"/>
                </a:solidFill>
                <a:latin typeface="Times New Roman" pitchFamily="18" charset="0"/>
                <a:ea typeface="微软雅黑" panose="020b0503020204020204" charset="-122"/>
                <a:cs typeface="Times New Roman" panose="02020603050405020304" pitchFamily="18" charset="0"/>
              </a:rPr>
              <a:t>的语意。</a:t>
            </a:r>
            <a:endParaRPr lang="zh-CN" altLang="zh-CN" sz="2500" kern="100">
              <a:solidFill>
                <a:srgbClr val="C00000"/>
              </a:solidFill>
              <a:latin typeface="宋体" panose="02010600030101010101" pitchFamily="2" charset="-122"/>
              <a:cs typeface="Courier New" panose="02070309020205020404" pitchFamily="49" charset="0"/>
            </a:endParaRPr>
          </a:p>
        </p:txBody>
      </p:sp>
    </p:spTree>
  </p:cSld>
  <p:clrMapOvr>
    <a:masterClrMapping/>
  </p:clrMapOvr>
  <mc:AlternateContent>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363029" y="333450"/>
            <a:ext cx="11449272" cy="1217641"/>
          </a:xfrm>
          <a:prstGeom prst="rect">
            <a:avLst/>
          </a:prstGeom>
        </p:spPr>
        <p:txBody>
          <a:bodyPr wrap="square">
            <a:spAutoFit/>
          </a:bodyPr>
          <a:lstStyle/>
          <a:p>
            <a:pPr algn="just">
              <a:lnSpc>
                <a:spcPct val="150000"/>
              </a:lnSpc>
              <a:spcAft>
                <a:spcPct val="0"/>
              </a:spcAft>
            </a:pPr>
            <a:r>
              <a:rPr lang="en-US" altLang="zh-CN" sz="2600" kern="100">
                <a:solidFill>
                  <a:srgbClr val="000000"/>
                </a:solidFill>
                <a:latin typeface="Times New Roman" pitchFamily="18" charset="0"/>
                <a:ea typeface="微软雅黑" panose="020b0503020204020204" charset="-122"/>
                <a:cs typeface="Courier New" panose="02070309020205020404" pitchFamily="49" charset="0"/>
              </a:rPr>
              <a:t>(2)</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即使长期被置于阴暗环境，芦荟也能</a:t>
            </a:r>
            <a:r>
              <a:rPr lang="en-US" altLang="zh-CN" sz="2600" kern="100">
                <a:solidFill>
                  <a:srgbClr val="000000"/>
                </a:solidFill>
                <a:latin typeface="Times New Roman" pitchFamily="18" charset="0"/>
                <a:ea typeface="微软雅黑" panose="020b0503020204020204" charset="-122"/>
                <a:cs typeface="Courier New" panose="02070309020205020404" pitchFamily="49" charset="0"/>
              </a:rPr>
              <a:t>________(</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安之若素</a:t>
            </a:r>
            <a:r>
              <a:rPr lang="en-US" altLang="zh-CN" sz="2600" kern="100">
                <a:solidFill>
                  <a:srgbClr val="000000"/>
                </a:solidFill>
                <a:latin typeface="Times New Roman" pitchFamily="18" charset="0"/>
                <a:ea typeface="微软雅黑" panose="020b0503020204020204" charset="-122"/>
                <a:cs typeface="Courier New" panose="02070309020205020404" pitchFamily="49" charset="0"/>
              </a:rPr>
              <a:t>/</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随遇而安</a:t>
            </a:r>
            <a:r>
              <a:rPr lang="en-US" altLang="zh-CN" sz="2600" kern="100">
                <a:solidFill>
                  <a:srgbClr val="000000"/>
                </a:solidFill>
                <a:latin typeface="Times New Roman" pitchFamily="18" charset="0"/>
                <a:ea typeface="微软雅黑" panose="020b0503020204020204" charset="-122"/>
                <a:cs typeface="Courier New" panose="02070309020205020404" pitchFamily="49" charset="0"/>
              </a:rPr>
              <a:t>)</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，淡然生长。既然，芦荟代表着一种职场精神，那么养一盆在办公桌上，倒也相得益彰</a:t>
            </a:r>
            <a:r>
              <a:rPr lang="zh-CN" altLang="zh-CN" sz="2600" kern="100" smtClean="0">
                <a:solidFill>
                  <a:srgbClr val="000000"/>
                </a:solidFill>
                <a:latin typeface="Times New Roman" pitchFamily="18" charset="0"/>
                <a:ea typeface="微软雅黑" panose="020b0503020204020204" charset="-122"/>
                <a:cs typeface="Times New Roman" panose="02020603050405020304" pitchFamily="18" charset="0"/>
              </a:rPr>
              <a:t>。</a:t>
            </a:r>
            <a:endParaRPr lang="zh-CN" altLang="zh-CN" sz="1050" kern="100">
              <a:latin typeface="宋体" panose="02010600030101010101" pitchFamily="2" charset="-122"/>
              <a:cs typeface="Courier New" panose="02070309020205020404" pitchFamily="49" charset="0"/>
            </a:endParaRPr>
          </a:p>
        </p:txBody>
      </p:sp>
      <p:sp>
        <p:nvSpPr>
          <p:cNvPr id="3" name="矩形 2"/>
          <p:cNvSpPr/>
          <p:nvPr/>
        </p:nvSpPr>
        <p:spPr>
          <a:xfrm>
            <a:off x="373418" y="1591220"/>
            <a:ext cx="11421465" cy="1817805"/>
          </a:xfrm>
          <a:prstGeom prst="rect">
            <a:avLst/>
          </a:prstGeom>
        </p:spPr>
        <p:txBody>
          <a:bodyPr wrap="square">
            <a:spAutoFit/>
          </a:bodyPr>
          <a:lstStyle/>
          <a:p>
            <a:pPr algn="just">
              <a:lnSpc>
                <a:spcPct val="150000"/>
              </a:lnSpc>
              <a:spcAft>
                <a:spcPct val="0"/>
              </a:spcAft>
            </a:pPr>
            <a:r>
              <a:rPr lang="zh-CN" altLang="zh-CN" sz="2600" b="1" kern="100">
                <a:solidFill>
                  <a:srgbClr val="0000FF"/>
                </a:solidFill>
                <a:latin typeface="Times New Roman" pitchFamily="18" charset="0"/>
                <a:ea typeface="微软雅黑" panose="020b0503020204020204" charset="-122"/>
                <a:cs typeface="Times New Roman" panose="02020603050405020304" pitchFamily="18" charset="0"/>
              </a:rPr>
              <a:t>答案</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　</a:t>
            </a:r>
            <a:r>
              <a:rPr lang="zh-CN" altLang="zh-CN" sz="2600" kern="100">
                <a:solidFill>
                  <a:srgbClr val="C00000"/>
                </a:solidFill>
                <a:latin typeface="Times New Roman" pitchFamily="18" charset="0"/>
                <a:ea typeface="微软雅黑" panose="020b0503020204020204" charset="-122"/>
                <a:cs typeface="Times New Roman" panose="02020603050405020304" pitchFamily="18" charset="0"/>
              </a:rPr>
              <a:t>安之若素。</a:t>
            </a:r>
            <a:r>
              <a:rPr lang="en-US" altLang="zh-CN" sz="2600" kern="100">
                <a:solidFill>
                  <a:srgbClr val="C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a:solidFill>
                  <a:srgbClr val="C00000"/>
                </a:solidFill>
                <a:latin typeface="Times New Roman" pitchFamily="18" charset="0"/>
                <a:ea typeface="微软雅黑" panose="020b0503020204020204" charset="-122"/>
                <a:cs typeface="Times New Roman" panose="02020603050405020304" pitchFamily="18" charset="0"/>
              </a:rPr>
              <a:t>安之若素</a:t>
            </a:r>
            <a:r>
              <a:rPr lang="en-US" altLang="zh-CN" sz="2600" kern="100">
                <a:solidFill>
                  <a:srgbClr val="C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a:solidFill>
                  <a:srgbClr val="C00000"/>
                </a:solidFill>
                <a:latin typeface="Times New Roman" pitchFamily="18" charset="0"/>
                <a:ea typeface="微软雅黑" panose="020b0503020204020204" charset="-122"/>
                <a:cs typeface="Times New Roman" panose="02020603050405020304" pitchFamily="18" charset="0"/>
              </a:rPr>
              <a:t>和</a:t>
            </a:r>
            <a:r>
              <a:rPr lang="en-US" altLang="zh-CN" sz="2600" kern="100">
                <a:solidFill>
                  <a:srgbClr val="C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a:solidFill>
                  <a:srgbClr val="C00000"/>
                </a:solidFill>
                <a:latin typeface="Times New Roman" pitchFamily="18" charset="0"/>
                <a:ea typeface="微软雅黑" panose="020b0503020204020204" charset="-122"/>
                <a:cs typeface="Times New Roman" panose="02020603050405020304" pitchFamily="18" charset="0"/>
              </a:rPr>
              <a:t>随遇而安</a:t>
            </a:r>
            <a:r>
              <a:rPr lang="en-US" altLang="zh-CN" sz="2600" kern="100">
                <a:solidFill>
                  <a:srgbClr val="C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a:solidFill>
                  <a:srgbClr val="C00000"/>
                </a:solidFill>
                <a:latin typeface="Times New Roman" pitchFamily="18" charset="0"/>
                <a:ea typeface="微软雅黑" panose="020b0503020204020204" charset="-122"/>
                <a:cs typeface="Times New Roman" panose="02020603050405020304" pitchFamily="18" charset="0"/>
              </a:rPr>
              <a:t>都有</a:t>
            </a:r>
            <a:r>
              <a:rPr lang="en-US" altLang="zh-CN" sz="2600" kern="100">
                <a:solidFill>
                  <a:srgbClr val="C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a:solidFill>
                  <a:srgbClr val="C00000"/>
                </a:solidFill>
                <a:latin typeface="Times New Roman" pitchFamily="18" charset="0"/>
                <a:ea typeface="微软雅黑" panose="020b0503020204020204" charset="-122"/>
                <a:cs typeface="Times New Roman" panose="02020603050405020304" pitchFamily="18" charset="0"/>
              </a:rPr>
              <a:t>对环境遭遇不在意</a:t>
            </a:r>
            <a:r>
              <a:rPr lang="en-US" altLang="zh-CN" sz="2600" kern="100">
                <a:solidFill>
                  <a:srgbClr val="C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a:solidFill>
                  <a:srgbClr val="C00000"/>
                </a:solidFill>
                <a:latin typeface="Times New Roman" pitchFamily="18" charset="0"/>
                <a:ea typeface="微软雅黑" panose="020b0503020204020204" charset="-122"/>
                <a:cs typeface="Times New Roman" panose="02020603050405020304" pitchFamily="18" charset="0"/>
              </a:rPr>
              <a:t>之意。前者多指面对不顺利的境况，仍能像平常一样，范围小；后者强调在任何环境中都安然自得，感到满足，也有安于现状，得过且过之意。</a:t>
            </a:r>
            <a:endParaRPr lang="zh-CN" altLang="zh-CN" sz="1050" kern="100">
              <a:solidFill>
                <a:srgbClr val="C00000"/>
              </a:solidFill>
              <a:latin typeface="宋体" panose="02010600030101010101" pitchFamily="2" charset="-122"/>
              <a:cs typeface="Courier New" panose="02070309020205020404" pitchFamily="49" charset="0"/>
            </a:endParaRPr>
          </a:p>
        </p:txBody>
      </p:sp>
      <p:sp>
        <p:nvSpPr>
          <p:cNvPr id="4" name="矩形 3"/>
          <p:cNvSpPr/>
          <p:nvPr/>
        </p:nvSpPr>
        <p:spPr>
          <a:xfrm>
            <a:off x="363029" y="3412189"/>
            <a:ext cx="11409442" cy="1892826"/>
          </a:xfrm>
          <a:prstGeom prst="rect">
            <a:avLst/>
          </a:prstGeom>
        </p:spPr>
        <p:txBody>
          <a:bodyPr wrap="square">
            <a:spAutoFit/>
          </a:bodyPr>
          <a:lstStyle/>
          <a:p>
            <a:pPr algn="just">
              <a:lnSpc>
                <a:spcPct val="150000"/>
              </a:lnSpc>
              <a:spcAft>
                <a:spcPct val="0"/>
              </a:spcAft>
            </a:pPr>
            <a:r>
              <a:rPr lang="en-US" altLang="zh-CN" sz="2600" kern="100">
                <a:solidFill>
                  <a:srgbClr val="000000"/>
                </a:solidFill>
                <a:latin typeface="Times New Roman" pitchFamily="18" charset="0"/>
                <a:ea typeface="微软雅黑" panose="020b0503020204020204" charset="-122"/>
                <a:cs typeface="Courier New" panose="02070309020205020404" pitchFamily="49" charset="0"/>
              </a:rPr>
              <a:t>(3)</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在政治、管理、决策、军事等重大问题上，重要决策拖延，处理危机拖延，解决问题拖延，会造成难以挽回的损失。所以，治拖延症</a:t>
            </a:r>
            <a:r>
              <a:rPr lang="en-US" altLang="zh-CN" sz="2600" kern="100">
                <a:solidFill>
                  <a:srgbClr val="000000"/>
                </a:solidFill>
                <a:latin typeface="Times New Roman" pitchFamily="18" charset="0"/>
                <a:ea typeface="微软雅黑" panose="020b0503020204020204" charset="-122"/>
                <a:cs typeface="Courier New" panose="02070309020205020404" pitchFamily="49" charset="0"/>
              </a:rPr>
              <a:t>________(</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迫不及待</a:t>
            </a:r>
            <a:r>
              <a:rPr lang="en-US" altLang="zh-CN" sz="2600" kern="100">
                <a:solidFill>
                  <a:srgbClr val="000000"/>
                </a:solidFill>
                <a:latin typeface="Times New Roman" pitchFamily="18" charset="0"/>
                <a:ea typeface="微软雅黑" panose="020b0503020204020204" charset="-122"/>
                <a:cs typeface="Courier New" panose="02070309020205020404" pitchFamily="49" charset="0"/>
              </a:rPr>
              <a:t>/</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刻不容缓</a:t>
            </a:r>
            <a:r>
              <a:rPr lang="en-US" altLang="zh-CN" sz="2600" kern="100">
                <a:solidFill>
                  <a:srgbClr val="000000"/>
                </a:solidFill>
                <a:latin typeface="Times New Roman" pitchFamily="18" charset="0"/>
                <a:ea typeface="微软雅黑" panose="020b0503020204020204" charset="-122"/>
                <a:cs typeface="Courier New" panose="02070309020205020404" pitchFamily="49" charset="0"/>
              </a:rPr>
              <a:t>)</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，它关系到你一生的命运。</a:t>
            </a:r>
            <a:endParaRPr lang="zh-CN" altLang="zh-CN" sz="1050" kern="100">
              <a:latin typeface="宋体" panose="02010600030101010101" pitchFamily="2" charset="-122"/>
              <a:cs typeface="Courier New" panose="02070309020205020404" pitchFamily="49" charset="0"/>
            </a:endParaRPr>
          </a:p>
        </p:txBody>
      </p:sp>
      <p:sp>
        <p:nvSpPr>
          <p:cNvPr id="5" name="矩形 4"/>
          <p:cNvSpPr/>
          <p:nvPr/>
        </p:nvSpPr>
        <p:spPr>
          <a:xfrm>
            <a:off x="363029" y="5236489"/>
            <a:ext cx="11409442" cy="1217641"/>
          </a:xfrm>
          <a:prstGeom prst="rect">
            <a:avLst/>
          </a:prstGeom>
        </p:spPr>
        <p:txBody>
          <a:bodyPr wrap="square">
            <a:spAutoFit/>
          </a:bodyPr>
          <a:lstStyle/>
          <a:p>
            <a:pPr algn="just">
              <a:lnSpc>
                <a:spcPct val="150000"/>
              </a:lnSpc>
              <a:spcAft>
                <a:spcPct val="0"/>
              </a:spcAft>
            </a:pPr>
            <a:r>
              <a:rPr lang="zh-CN" altLang="zh-CN" sz="2600" b="1" kern="100">
                <a:solidFill>
                  <a:srgbClr val="0000FF"/>
                </a:solidFill>
                <a:latin typeface="Times New Roman" pitchFamily="18" charset="0"/>
                <a:ea typeface="微软雅黑" panose="020b0503020204020204" charset="-122"/>
                <a:cs typeface="Times New Roman" panose="02020603050405020304" pitchFamily="18" charset="0"/>
              </a:rPr>
              <a:t>答案</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　</a:t>
            </a:r>
            <a:r>
              <a:rPr lang="zh-CN" altLang="zh-CN" sz="2600" kern="100">
                <a:solidFill>
                  <a:srgbClr val="C00000"/>
                </a:solidFill>
                <a:latin typeface="Times New Roman" pitchFamily="18" charset="0"/>
                <a:ea typeface="微软雅黑" panose="020b0503020204020204" charset="-122"/>
                <a:cs typeface="Times New Roman" panose="02020603050405020304" pitchFamily="18" charset="0"/>
              </a:rPr>
              <a:t>刻不容缓。</a:t>
            </a:r>
            <a:r>
              <a:rPr lang="en-US" altLang="zh-CN" sz="2600" kern="100">
                <a:solidFill>
                  <a:srgbClr val="C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a:solidFill>
                  <a:srgbClr val="C00000"/>
                </a:solidFill>
                <a:latin typeface="Times New Roman" pitchFamily="18" charset="0"/>
                <a:ea typeface="微软雅黑" panose="020b0503020204020204" charset="-122"/>
                <a:cs typeface="Times New Roman" panose="02020603050405020304" pitchFamily="18" charset="0"/>
              </a:rPr>
              <a:t>迫不及待</a:t>
            </a:r>
            <a:r>
              <a:rPr lang="en-US" altLang="zh-CN" sz="2600" kern="100">
                <a:solidFill>
                  <a:srgbClr val="C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a:solidFill>
                  <a:srgbClr val="C00000"/>
                </a:solidFill>
                <a:latin typeface="Times New Roman" pitchFamily="18" charset="0"/>
                <a:ea typeface="微软雅黑" panose="020b0503020204020204" charset="-122"/>
                <a:cs typeface="Times New Roman" panose="02020603050405020304" pitchFamily="18" charset="0"/>
              </a:rPr>
              <a:t>和</a:t>
            </a:r>
            <a:r>
              <a:rPr lang="en-US" altLang="zh-CN" sz="2600" kern="100">
                <a:solidFill>
                  <a:srgbClr val="C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a:solidFill>
                  <a:srgbClr val="C00000"/>
                </a:solidFill>
                <a:latin typeface="Times New Roman" pitchFamily="18" charset="0"/>
                <a:ea typeface="微软雅黑" panose="020b0503020204020204" charset="-122"/>
                <a:cs typeface="Times New Roman" panose="02020603050405020304" pitchFamily="18" charset="0"/>
              </a:rPr>
              <a:t>刻不容缓</a:t>
            </a:r>
            <a:r>
              <a:rPr lang="en-US" altLang="zh-CN" sz="2600" kern="100">
                <a:solidFill>
                  <a:srgbClr val="C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a:solidFill>
                  <a:srgbClr val="C00000"/>
                </a:solidFill>
                <a:latin typeface="Times New Roman" pitchFamily="18" charset="0"/>
                <a:ea typeface="微软雅黑" panose="020b0503020204020204" charset="-122"/>
                <a:cs typeface="Times New Roman" panose="02020603050405020304" pitchFamily="18" charset="0"/>
              </a:rPr>
              <a:t>都形容紧迫，不能等待。但前者用来形容心情十分迫切；而后者则形容事情紧迫，必须立即去做。</a:t>
            </a:r>
            <a:endParaRPr lang="zh-CN" altLang="zh-CN" sz="1050" kern="100">
              <a:solidFill>
                <a:srgbClr val="C00000"/>
              </a:solidFill>
              <a:latin typeface="宋体" panose="02010600030101010101" pitchFamily="2" charset="-122"/>
              <a:cs typeface="Courier New" panose="02070309020205020404" pitchFamily="49" charset="0"/>
            </a:endParaRPr>
          </a:p>
        </p:txBody>
      </p:sp>
    </p:spTree>
  </p:cSld>
  <p:clrMapOvr>
    <a:masterClrMapping/>
  </p:clrMapOvr>
  <mc:AlternateContent>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6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406574" y="1104627"/>
            <a:ext cx="11449272" cy="3693319"/>
          </a:xfrm>
          <a:prstGeom prst="rect">
            <a:avLst/>
          </a:prstGeom>
        </p:spPr>
        <p:txBody>
          <a:bodyPr wrap="square">
            <a:spAutoFit/>
          </a:bodyPr>
          <a:lstStyle/>
          <a:p>
            <a:pPr indent="660400" algn="just">
              <a:lnSpc>
                <a:spcPct val="150000"/>
              </a:lnSpc>
              <a:spcAft>
                <a:spcPct val="0"/>
              </a:spcAft>
            </a:pPr>
            <a:r>
              <a:rPr lang="en-US" altLang="zh-CN" sz="2600" b="1" kern="100">
                <a:solidFill>
                  <a:srgbClr val="000000"/>
                </a:solidFill>
                <a:latin typeface="Times New Roman" pitchFamily="18" charset="0"/>
                <a:ea typeface="微软雅黑" panose="020b0503020204020204" charset="-122"/>
                <a:cs typeface="Courier New" panose="02070309020205020404" pitchFamily="49" charset="0"/>
              </a:rPr>
              <a:t>(</a:t>
            </a:r>
            <a:r>
              <a:rPr lang="zh-CN" altLang="zh-CN" sz="2600" b="1" kern="100">
                <a:solidFill>
                  <a:srgbClr val="000000"/>
                </a:solidFill>
                <a:latin typeface="Times New Roman" pitchFamily="18" charset="0"/>
                <a:ea typeface="微软雅黑" panose="020b0503020204020204" charset="-122"/>
                <a:cs typeface="Times New Roman" panose="02020603050405020304" pitchFamily="18" charset="0"/>
              </a:rPr>
              <a:t>二</a:t>
            </a:r>
            <a:r>
              <a:rPr lang="en-US" altLang="zh-CN" sz="2600" b="1" kern="100">
                <a:solidFill>
                  <a:srgbClr val="000000"/>
                </a:solidFill>
                <a:latin typeface="Times New Roman" pitchFamily="18" charset="0"/>
                <a:ea typeface="微软雅黑" panose="020b0503020204020204" charset="-122"/>
                <a:cs typeface="Courier New" panose="02070309020205020404" pitchFamily="49" charset="0"/>
              </a:rPr>
              <a:t>)</a:t>
            </a:r>
            <a:r>
              <a:rPr lang="zh-CN" altLang="zh-CN" sz="2600" b="1" kern="100">
                <a:solidFill>
                  <a:srgbClr val="000000"/>
                </a:solidFill>
                <a:latin typeface="Times New Roman" pitchFamily="18" charset="0"/>
                <a:ea typeface="微软雅黑" panose="020b0503020204020204" charset="-122"/>
                <a:cs typeface="Times New Roman" panose="02020603050405020304" pitchFamily="18" charset="0"/>
              </a:rPr>
              <a:t>细析语境，准确选用</a:t>
            </a:r>
            <a:endParaRPr lang="zh-CN" altLang="zh-CN" sz="1050" kern="100">
              <a:latin typeface="宋体" panose="02010600030101010101" pitchFamily="2" charset="-122"/>
              <a:cs typeface="Courier New" panose="02070309020205020404" pitchFamily="49" charset="0"/>
            </a:endParaRPr>
          </a:p>
          <a:p>
            <a:pPr indent="660400" algn="just">
              <a:lnSpc>
                <a:spcPct val="150000"/>
              </a:lnSpc>
              <a:spcAft>
                <a:spcPct val="0"/>
              </a:spcAft>
            </a:pPr>
            <a:r>
              <a:rPr lang="en-US" altLang="zh-CN" sz="2600" kern="100">
                <a:solidFill>
                  <a:srgbClr val="0070C0"/>
                </a:solidFill>
                <a:latin typeface="Times New Roman" pitchFamily="18" charset="0"/>
                <a:ea typeface="微软雅黑" panose="020b0503020204020204" charset="-122"/>
                <a:cs typeface="Courier New" panose="02070309020205020404" pitchFamily="49" charset="0"/>
              </a:rPr>
              <a:t>1.</a:t>
            </a:r>
            <a:r>
              <a:rPr lang="zh-CN" altLang="zh-CN" sz="2600" kern="100">
                <a:solidFill>
                  <a:srgbClr val="0070C0"/>
                </a:solidFill>
                <a:latin typeface="Times New Roman" pitchFamily="18" charset="0"/>
                <a:ea typeface="微软雅黑" panose="020b0503020204020204" charset="-122"/>
                <a:cs typeface="Times New Roman" panose="02020603050405020304" pitchFamily="18" charset="0"/>
              </a:rPr>
              <a:t>根据语义找契合</a:t>
            </a:r>
            <a:endParaRPr lang="zh-CN" altLang="zh-CN" sz="1050" kern="100">
              <a:latin typeface="宋体" panose="02010600030101010101" pitchFamily="2" charset="-122"/>
              <a:cs typeface="Courier New" panose="02070309020205020404" pitchFamily="49" charset="0"/>
            </a:endParaRPr>
          </a:p>
          <a:p>
            <a:pPr indent="660400" algn="just">
              <a:lnSpc>
                <a:spcPct val="150000"/>
              </a:lnSpc>
              <a:spcAft>
                <a:spcPct val="0"/>
              </a:spcAft>
            </a:pP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一个成语和其所在的语境会构成语义关系。语义关系就是该成语自身的词义和语境中要表达的意思的契合度</a:t>
            </a:r>
            <a:r>
              <a:rPr lang="en-US" altLang="zh-CN" sz="2600" kern="100">
                <a:solidFill>
                  <a:srgbClr val="000000"/>
                </a:solidFill>
                <a:latin typeface="Times New Roman" pitchFamily="18" charset="0"/>
                <a:ea typeface="微软雅黑" panose="020b0503020204020204" charset="-122"/>
                <a:cs typeface="Courier New" panose="02070309020205020404" pitchFamily="49" charset="0"/>
              </a:rPr>
              <a:t>(</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吻合度</a:t>
            </a:r>
            <a:r>
              <a:rPr lang="en-US" altLang="zh-CN" sz="2600" kern="100">
                <a:solidFill>
                  <a:srgbClr val="000000"/>
                </a:solidFill>
                <a:latin typeface="Times New Roman" pitchFamily="18" charset="0"/>
                <a:ea typeface="微软雅黑" panose="020b0503020204020204" charset="-122"/>
                <a:cs typeface="Courier New" panose="02070309020205020404" pitchFamily="49" charset="0"/>
              </a:rPr>
              <a:t>)</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。两者的契合度越高，就说明该成语越适用于该语境。如果违背了这个契合度，就会违背句子的语意逻辑，造成</a:t>
            </a:r>
            <a:r>
              <a:rPr lang="zh-CN" altLang="zh-CN" sz="2600" kern="100" spc="-100">
                <a:solidFill>
                  <a:srgbClr val="000000"/>
                </a:solidFill>
                <a:latin typeface="Times New Roman" pitchFamily="18" charset="0"/>
                <a:ea typeface="微软雅黑" panose="020b0503020204020204" charset="-122"/>
                <a:cs typeface="Times New Roman" panose="02020603050405020304" pitchFamily="18" charset="0"/>
              </a:rPr>
              <a:t>语意逻辑上的相悖。因此，在具体答题时首先要注意该成语义与语境义的契合度。</a:t>
            </a:r>
            <a:endParaRPr lang="zh-CN" altLang="zh-CN" sz="1050" kern="100" spc="-100">
              <a:latin typeface="宋体" panose="02010600030101010101" pitchFamily="2" charset="-122"/>
              <a:cs typeface="Courier New" panose="02070309020205020404" pitchFamily="49" charset="0"/>
            </a:endParaRPr>
          </a:p>
        </p:txBody>
      </p:sp>
    </p:spTree>
  </p:cSld>
  <p:clrMapOvr>
    <a:masterClrMapping/>
  </p:clrMapOvr>
  <mc:AlternateContent>
    <mc:Choice xmlns:p14="http://schemas.microsoft.com/office/powerpoint/2010/main" Requires="p14">
      <p:transition p14:dur="10"/>
    </mc:Choice>
    <mc:Fallback>
      <p:transition/>
    </mc:Fallback>
  </mc:AlternateContent>
  <p:timing/>
</p:sld>
</file>

<file path=ppt/slides/slide6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406574" y="528270"/>
            <a:ext cx="11449272" cy="5493812"/>
          </a:xfrm>
          <a:prstGeom prst="rect">
            <a:avLst/>
          </a:prstGeom>
        </p:spPr>
        <p:txBody>
          <a:bodyPr wrap="square">
            <a:spAutoFit/>
          </a:bodyPr>
          <a:lstStyle/>
          <a:p>
            <a:pPr algn="just">
              <a:lnSpc>
                <a:spcPct val="150000"/>
              </a:lnSpc>
              <a:spcAft>
                <a:spcPct val="0"/>
              </a:spcAft>
            </a:pPr>
            <a:r>
              <a:rPr lang="zh-CN" altLang="zh-CN" sz="2600" b="1" kern="100">
                <a:solidFill>
                  <a:srgbClr val="0000FF"/>
                </a:solidFill>
                <a:latin typeface="Times New Roman" pitchFamily="18" charset="0"/>
                <a:ea typeface="微软雅黑" panose="020b0503020204020204" charset="-122"/>
                <a:cs typeface="Times New Roman" panose="02020603050405020304" pitchFamily="18" charset="0"/>
              </a:rPr>
              <a:t>边练边悟</a:t>
            </a:r>
            <a:r>
              <a:rPr lang="en-US" altLang="zh-CN" sz="2600" b="1" kern="100">
                <a:solidFill>
                  <a:srgbClr val="0000FF"/>
                </a:solidFill>
                <a:latin typeface="微软雅黑" panose="020b0503020204020204" charset="-122"/>
                <a:cs typeface="Times New Roman" panose="02020603050405020304" pitchFamily="18" charset="0"/>
              </a:rPr>
              <a:t>9</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　依次填入下面一段文字横线处的成语，最恰当的一组</a:t>
            </a:r>
            <a:r>
              <a:rPr lang="zh-CN" altLang="zh-CN" sz="2600" kern="100" smtClean="0">
                <a:solidFill>
                  <a:srgbClr val="000000"/>
                </a:solidFill>
                <a:latin typeface="Times New Roman" pitchFamily="18" charset="0"/>
                <a:ea typeface="微软雅黑" panose="020b0503020204020204" charset="-122"/>
                <a:cs typeface="Times New Roman" panose="02020603050405020304" pitchFamily="18" charset="0"/>
              </a:rPr>
              <a:t>是</a:t>
            </a:r>
            <a:endParaRPr lang="zh-CN" altLang="zh-CN" sz="1050" kern="100">
              <a:latin typeface="宋体" panose="02010600030101010101" pitchFamily="2" charset="-122"/>
              <a:cs typeface="Courier New" panose="02070309020205020404" pitchFamily="49" charset="0"/>
            </a:endParaRPr>
          </a:p>
          <a:p>
            <a:pPr indent="660400" algn="just">
              <a:lnSpc>
                <a:spcPct val="150000"/>
              </a:lnSpc>
              <a:spcAft>
                <a:spcPct val="0"/>
              </a:spcAft>
            </a:pPr>
            <a:r>
              <a:rPr lang="zh-CN" altLang="zh-CN" sz="2600" kern="100">
                <a:solidFill>
                  <a:srgbClr val="000000"/>
                </a:solidFill>
                <a:latin typeface="Times New Roman" pitchFamily="18" charset="0"/>
                <a:ea typeface="楷体_GB2312" panose="02010609030101010101" pitchFamily="49" charset="-122"/>
                <a:cs typeface="Times New Roman" panose="02020603050405020304" pitchFamily="18" charset="0"/>
              </a:rPr>
              <a:t>评论家认为，余华在小说中表现出来的某种对待世界的态度，有时让人难以理解。该</a:t>
            </a:r>
            <a:r>
              <a:rPr lang="en-US" altLang="zh-CN" sz="2600" kern="100">
                <a:solidFill>
                  <a:srgbClr val="000000"/>
                </a:solidFill>
                <a:latin typeface="Times New Roman" pitchFamily="18" charset="0"/>
                <a:ea typeface="楷体_GB2312" panose="02010609030101010101" pitchFamily="49" charset="-122"/>
                <a:cs typeface="Courier New" panose="02070309020205020404" pitchFamily="49" charset="0"/>
              </a:rPr>
              <a:t>________</a:t>
            </a:r>
            <a:r>
              <a:rPr lang="zh-CN" altLang="zh-CN" sz="2600" kern="100">
                <a:solidFill>
                  <a:srgbClr val="000000"/>
                </a:solidFill>
                <a:latin typeface="Times New Roman" pitchFamily="18" charset="0"/>
                <a:ea typeface="楷体_GB2312" panose="02010609030101010101" pitchFamily="49" charset="-122"/>
                <a:cs typeface="Times New Roman" panose="02020603050405020304" pitchFamily="18" charset="0"/>
              </a:rPr>
              <a:t>的地方他偏偏平静如水，该掩鼻而过的地方他偏偏</a:t>
            </a:r>
            <a:r>
              <a:rPr lang="en-US" altLang="zh-CN" sz="2600" kern="100">
                <a:solidFill>
                  <a:srgbClr val="000000"/>
                </a:solidFill>
                <a:latin typeface="Times New Roman" pitchFamily="18" charset="0"/>
                <a:ea typeface="楷体_GB2312" panose="02010609030101010101" pitchFamily="49" charset="-122"/>
                <a:cs typeface="Courier New" panose="02070309020205020404" pitchFamily="49" charset="0"/>
              </a:rPr>
              <a:t>________</a:t>
            </a:r>
            <a:r>
              <a:rPr lang="zh-CN" altLang="zh-CN" sz="2600" kern="100">
                <a:solidFill>
                  <a:srgbClr val="000000"/>
                </a:solidFill>
                <a:latin typeface="Times New Roman" pitchFamily="18" charset="0"/>
                <a:ea typeface="楷体_GB2312" panose="02010609030101010101" pitchFamily="49" charset="-122"/>
                <a:cs typeface="Times New Roman" panose="02020603050405020304" pitchFamily="18" charset="0"/>
              </a:rPr>
              <a:t>地反复把玩。该悲悯的地方，他又偏偏</a:t>
            </a:r>
            <a:r>
              <a:rPr lang="en-US" altLang="zh-CN" sz="2600" kern="100">
                <a:solidFill>
                  <a:srgbClr val="000000"/>
                </a:solidFill>
                <a:latin typeface="Times New Roman" pitchFamily="18" charset="0"/>
                <a:ea typeface="楷体_GB2312" panose="02010609030101010101" pitchFamily="49" charset="-122"/>
                <a:cs typeface="Courier New" panose="02070309020205020404" pitchFamily="49" charset="0"/>
              </a:rPr>
              <a:t>________</a:t>
            </a:r>
            <a:r>
              <a:rPr lang="zh-CN" altLang="zh-CN" sz="2600" kern="100">
                <a:solidFill>
                  <a:srgbClr val="000000"/>
                </a:solidFill>
                <a:latin typeface="Times New Roman" pitchFamily="18" charset="0"/>
                <a:ea typeface="楷体_GB2312" panose="02010609030101010101" pitchFamily="49" charset="-122"/>
                <a:cs typeface="Times New Roman" panose="02020603050405020304" pitchFamily="18" charset="0"/>
              </a:rPr>
              <a:t>，把应该有的万千愁绪化为</a:t>
            </a:r>
            <a:r>
              <a:rPr lang="en-US" altLang="zh-CN" sz="2600" kern="100">
                <a:solidFill>
                  <a:srgbClr val="000000"/>
                </a:solidFill>
                <a:latin typeface="Times New Roman" pitchFamily="18" charset="0"/>
                <a:ea typeface="楷体_GB2312" panose="02010609030101010101" pitchFamily="49" charset="-122"/>
                <a:cs typeface="Courier New" panose="02070309020205020404" pitchFamily="49" charset="0"/>
              </a:rPr>
              <a:t>________</a:t>
            </a:r>
            <a:r>
              <a:rPr lang="zh-CN" altLang="zh-CN" sz="2600" kern="100">
                <a:solidFill>
                  <a:srgbClr val="000000"/>
                </a:solidFill>
                <a:latin typeface="Times New Roman" pitchFamily="18" charset="0"/>
                <a:ea typeface="楷体_GB2312" panose="02010609030101010101" pitchFamily="49" charset="-122"/>
                <a:cs typeface="Times New Roman" panose="02020603050405020304" pitchFamily="18" charset="0"/>
              </a:rPr>
              <a:t>的扑哧一笑。</a:t>
            </a:r>
            <a:endParaRPr lang="zh-CN" altLang="zh-CN" sz="1050" kern="100">
              <a:latin typeface="宋体" panose="02010600030101010101" pitchFamily="2" charset="-122"/>
              <a:cs typeface="Courier New" panose="02070309020205020404" pitchFamily="49" charset="0"/>
            </a:endParaRPr>
          </a:p>
          <a:p>
            <a:pPr algn="just">
              <a:lnSpc>
                <a:spcPct val="150000"/>
              </a:lnSpc>
              <a:spcAft>
                <a:spcPct val="0"/>
              </a:spcAft>
            </a:pPr>
            <a:r>
              <a:rPr lang="en-US" altLang="zh-CN" sz="2600" kern="100">
                <a:solidFill>
                  <a:srgbClr val="000000"/>
                </a:solidFill>
                <a:latin typeface="Times New Roman" pitchFamily="18" charset="0"/>
                <a:ea typeface="微软雅黑" panose="020b0503020204020204" charset="-122"/>
                <a:cs typeface="Courier New" panose="02070309020205020404" pitchFamily="49" charset="0"/>
              </a:rPr>
              <a:t>A.</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心旌</a:t>
            </a:r>
            <a:r>
              <a:rPr lang="zh-CN" altLang="zh-CN" sz="2600" kern="100" smtClean="0">
                <a:solidFill>
                  <a:srgbClr val="000000"/>
                </a:solidFill>
                <a:latin typeface="Times New Roman" pitchFamily="18" charset="0"/>
                <a:ea typeface="微软雅黑" panose="020b0503020204020204" charset="-122"/>
                <a:cs typeface="Times New Roman" panose="02020603050405020304" pitchFamily="18" charset="0"/>
              </a:rPr>
              <a:t>摇荡</a:t>
            </a:r>
            <a:r>
              <a:rPr lang="en-US" altLang="zh-CN" sz="2600" kern="100" smtClean="0">
                <a:solidFill>
                  <a:srgbClr val="000000"/>
                </a:solidFill>
                <a:latin typeface="Times New Roman" pitchFamily="18" charset="0"/>
                <a:ea typeface="微软雅黑" panose="020b0503020204020204" charset="-122"/>
                <a:cs typeface="Times New Roman" panose="02020603050405020304" pitchFamily="18" charset="0"/>
              </a:rPr>
              <a:t>  </a:t>
            </a:r>
            <a:r>
              <a:rPr lang="zh-CN" altLang="zh-CN" sz="2600" kern="100" smtClean="0">
                <a:solidFill>
                  <a:srgbClr val="000000"/>
                </a:solidFill>
                <a:latin typeface="Times New Roman" pitchFamily="18" charset="0"/>
                <a:ea typeface="微软雅黑" panose="020b0503020204020204" charset="-122"/>
                <a:cs typeface="Times New Roman" panose="02020603050405020304" pitchFamily="18" charset="0"/>
              </a:rPr>
              <a:t>饶有兴致</a:t>
            </a:r>
            <a:r>
              <a:rPr lang="en-US" altLang="zh-CN" sz="2600" kern="100" smtClean="0">
                <a:solidFill>
                  <a:srgbClr val="000000"/>
                </a:solidFill>
                <a:latin typeface="Times New Roman" pitchFamily="18" charset="0"/>
                <a:ea typeface="微软雅黑" panose="020b0503020204020204" charset="-122"/>
                <a:cs typeface="Times New Roman" panose="02020603050405020304" pitchFamily="18" charset="0"/>
              </a:rPr>
              <a:t>  </a:t>
            </a:r>
            <a:r>
              <a:rPr lang="zh-CN" altLang="zh-CN" sz="2600" kern="100" smtClean="0">
                <a:solidFill>
                  <a:srgbClr val="000000"/>
                </a:solidFill>
                <a:latin typeface="Times New Roman" pitchFamily="18" charset="0"/>
                <a:ea typeface="微软雅黑" panose="020b0503020204020204" charset="-122"/>
                <a:cs typeface="Times New Roman" panose="02020603050405020304" pitchFamily="18" charset="0"/>
              </a:rPr>
              <a:t>忍俊不禁</a:t>
            </a:r>
            <a:r>
              <a:rPr lang="en-US" altLang="zh-CN" sz="2600" kern="100" smtClean="0">
                <a:solidFill>
                  <a:srgbClr val="000000"/>
                </a:solidFill>
                <a:latin typeface="Times New Roman" pitchFamily="18" charset="0"/>
                <a:ea typeface="微软雅黑" panose="020b0503020204020204" charset="-122"/>
                <a:cs typeface="Times New Roman" panose="02020603050405020304" pitchFamily="18" charset="0"/>
              </a:rPr>
              <a:t>  </a:t>
            </a:r>
            <a:r>
              <a:rPr lang="zh-CN" altLang="zh-CN" sz="2600" kern="100" smtClean="0">
                <a:solidFill>
                  <a:srgbClr val="000000"/>
                </a:solidFill>
                <a:latin typeface="Times New Roman" pitchFamily="18" charset="0"/>
                <a:ea typeface="微软雅黑" panose="020b0503020204020204" charset="-122"/>
                <a:cs typeface="Times New Roman" panose="02020603050405020304" pitchFamily="18" charset="0"/>
              </a:rPr>
              <a:t>没心没肺</a:t>
            </a:r>
            <a:endParaRPr lang="zh-CN" altLang="zh-CN" sz="1050" kern="100">
              <a:latin typeface="宋体" panose="02010600030101010101" pitchFamily="2" charset="-122"/>
              <a:cs typeface="Courier New" panose="02070309020205020404" pitchFamily="49" charset="0"/>
            </a:endParaRPr>
          </a:p>
          <a:p>
            <a:pPr algn="just">
              <a:lnSpc>
                <a:spcPct val="150000"/>
              </a:lnSpc>
              <a:spcAft>
                <a:spcPct val="0"/>
              </a:spcAft>
            </a:pPr>
            <a:r>
              <a:rPr lang="en-US" altLang="zh-CN" sz="2600" kern="100">
                <a:solidFill>
                  <a:srgbClr val="000000"/>
                </a:solidFill>
                <a:latin typeface="Times New Roman" pitchFamily="18" charset="0"/>
                <a:ea typeface="微软雅黑" panose="020b0503020204020204" charset="-122"/>
                <a:cs typeface="Courier New" panose="02070309020205020404" pitchFamily="49" charset="0"/>
              </a:rPr>
              <a:t>B.</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心惊胆战</a:t>
            </a:r>
            <a:r>
              <a:rPr lang="en-US" altLang="zh-CN" sz="2600" kern="100">
                <a:solidFill>
                  <a:srgbClr val="000000"/>
                </a:solidFill>
                <a:latin typeface="Times New Roman" pitchFamily="18" charset="0"/>
                <a:ea typeface="微软雅黑" panose="020b0503020204020204" charset="-122"/>
                <a:cs typeface="Courier New" panose="02070309020205020404" pitchFamily="49" charset="0"/>
              </a:rPr>
              <a:t>  </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情有独钟</a:t>
            </a:r>
            <a:r>
              <a:rPr lang="en-US" altLang="zh-CN" sz="2600" kern="100">
                <a:solidFill>
                  <a:srgbClr val="000000"/>
                </a:solidFill>
                <a:latin typeface="Times New Roman" pitchFamily="18" charset="0"/>
                <a:ea typeface="微软雅黑" panose="020b0503020204020204" charset="-122"/>
                <a:cs typeface="Courier New" panose="02070309020205020404" pitchFamily="49" charset="0"/>
              </a:rPr>
              <a:t>  </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轻描淡写</a:t>
            </a:r>
            <a:r>
              <a:rPr lang="en-US" altLang="zh-CN" sz="2600" kern="100">
                <a:solidFill>
                  <a:srgbClr val="000000"/>
                </a:solidFill>
                <a:latin typeface="Times New Roman" pitchFamily="18" charset="0"/>
                <a:ea typeface="微软雅黑" panose="020b0503020204020204" charset="-122"/>
                <a:cs typeface="Courier New" panose="02070309020205020404" pitchFamily="49" charset="0"/>
              </a:rPr>
              <a:t>  </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无缘无故</a:t>
            </a:r>
            <a:endParaRPr lang="zh-CN" altLang="zh-CN" sz="1050" kern="100">
              <a:latin typeface="宋体" panose="02010600030101010101" pitchFamily="2" charset="-122"/>
              <a:cs typeface="Courier New" panose="02070309020205020404" pitchFamily="49" charset="0"/>
            </a:endParaRPr>
          </a:p>
          <a:p>
            <a:pPr algn="just">
              <a:lnSpc>
                <a:spcPct val="150000"/>
              </a:lnSpc>
              <a:spcAft>
                <a:spcPct val="0"/>
              </a:spcAft>
            </a:pPr>
            <a:r>
              <a:rPr lang="en-US" altLang="zh-CN" sz="2600" kern="100">
                <a:solidFill>
                  <a:srgbClr val="000000"/>
                </a:solidFill>
                <a:latin typeface="Times New Roman" pitchFamily="18" charset="0"/>
                <a:ea typeface="微软雅黑" panose="020b0503020204020204" charset="-122"/>
                <a:cs typeface="Courier New" panose="02070309020205020404" pitchFamily="49" charset="0"/>
              </a:rPr>
              <a:t>C.</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心惊胆战</a:t>
            </a:r>
            <a:r>
              <a:rPr lang="en-US" altLang="zh-CN" sz="2600" kern="100">
                <a:solidFill>
                  <a:srgbClr val="000000"/>
                </a:solidFill>
                <a:latin typeface="Times New Roman" pitchFamily="18" charset="0"/>
                <a:ea typeface="微软雅黑" panose="020b0503020204020204" charset="-122"/>
                <a:cs typeface="Courier New" panose="02070309020205020404" pitchFamily="49" charset="0"/>
              </a:rPr>
              <a:t>  </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饶有兴致</a:t>
            </a:r>
            <a:r>
              <a:rPr lang="en-US" altLang="zh-CN" sz="2600" kern="100">
                <a:solidFill>
                  <a:srgbClr val="000000"/>
                </a:solidFill>
                <a:latin typeface="Times New Roman" pitchFamily="18" charset="0"/>
                <a:ea typeface="微软雅黑" panose="020b0503020204020204" charset="-122"/>
                <a:cs typeface="Courier New" panose="02070309020205020404" pitchFamily="49" charset="0"/>
              </a:rPr>
              <a:t>  </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轻描淡写</a:t>
            </a:r>
            <a:r>
              <a:rPr lang="en-US" altLang="zh-CN" sz="2600" kern="100">
                <a:solidFill>
                  <a:srgbClr val="000000"/>
                </a:solidFill>
                <a:latin typeface="Times New Roman" pitchFamily="18" charset="0"/>
                <a:ea typeface="微软雅黑" panose="020b0503020204020204" charset="-122"/>
                <a:cs typeface="Courier New" panose="02070309020205020404" pitchFamily="49" charset="0"/>
              </a:rPr>
              <a:t>  </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没心没肺</a:t>
            </a:r>
            <a:endParaRPr lang="zh-CN" altLang="zh-CN" sz="1050" kern="100">
              <a:latin typeface="宋体" panose="02010600030101010101" pitchFamily="2" charset="-122"/>
              <a:cs typeface="Courier New" panose="02070309020205020404" pitchFamily="49" charset="0"/>
            </a:endParaRPr>
          </a:p>
          <a:p>
            <a:pPr algn="just">
              <a:lnSpc>
                <a:spcPct val="150000"/>
              </a:lnSpc>
              <a:spcAft>
                <a:spcPct val="0"/>
              </a:spcAft>
            </a:pPr>
            <a:r>
              <a:rPr lang="en-US" altLang="zh-CN" sz="2600" kern="100">
                <a:solidFill>
                  <a:srgbClr val="000000"/>
                </a:solidFill>
                <a:latin typeface="Times New Roman" pitchFamily="18" charset="0"/>
                <a:ea typeface="微软雅黑" panose="020b0503020204020204" charset="-122"/>
                <a:cs typeface="Courier New" panose="02070309020205020404" pitchFamily="49" charset="0"/>
              </a:rPr>
              <a:t>D.</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心旌摇荡</a:t>
            </a:r>
            <a:r>
              <a:rPr lang="en-US" altLang="zh-CN" sz="2600" kern="100">
                <a:solidFill>
                  <a:srgbClr val="000000"/>
                </a:solidFill>
                <a:latin typeface="Times New Roman" pitchFamily="18" charset="0"/>
                <a:ea typeface="微软雅黑" panose="020b0503020204020204" charset="-122"/>
                <a:cs typeface="Courier New" panose="02070309020205020404" pitchFamily="49" charset="0"/>
              </a:rPr>
              <a:t>  </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情有独钟</a:t>
            </a:r>
            <a:r>
              <a:rPr lang="en-US" altLang="zh-CN" sz="2600" kern="100">
                <a:solidFill>
                  <a:srgbClr val="000000"/>
                </a:solidFill>
                <a:latin typeface="Times New Roman" pitchFamily="18" charset="0"/>
                <a:ea typeface="微软雅黑" panose="020b0503020204020204" charset="-122"/>
                <a:cs typeface="Courier New" panose="02070309020205020404" pitchFamily="49" charset="0"/>
              </a:rPr>
              <a:t>  </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忍俊不禁</a:t>
            </a:r>
            <a:r>
              <a:rPr lang="en-US" altLang="zh-CN" sz="2600" kern="100">
                <a:solidFill>
                  <a:srgbClr val="000000"/>
                </a:solidFill>
                <a:latin typeface="Times New Roman" pitchFamily="18" charset="0"/>
                <a:ea typeface="微软雅黑" panose="020b0503020204020204" charset="-122"/>
                <a:cs typeface="Courier New" panose="02070309020205020404" pitchFamily="49" charset="0"/>
              </a:rPr>
              <a:t>  </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无缘无故</a:t>
            </a:r>
            <a:endParaRPr lang="zh-CN" altLang="zh-CN" sz="1050" kern="100">
              <a:latin typeface="宋体" panose="02010600030101010101" pitchFamily="2" charset="-122"/>
              <a:cs typeface="Courier New" panose="02070309020205020404" pitchFamily="49" charset="0"/>
            </a:endParaRPr>
          </a:p>
        </p:txBody>
      </p:sp>
      <p:sp>
        <p:nvSpPr>
          <p:cNvPr id="3" name="矩形 2"/>
          <p:cNvSpPr/>
          <p:nvPr/>
        </p:nvSpPr>
        <p:spPr>
          <a:xfrm>
            <a:off x="262558" y="3466966"/>
            <a:ext cx="736099" cy="754053"/>
          </a:xfrm>
          <a:prstGeom prst="rect">
            <a:avLst/>
          </a:prstGeom>
        </p:spPr>
        <p:txBody>
          <a:bodyPr wrap="none">
            <a:spAutoFit/>
          </a:bodyPr>
          <a:lstStyle/>
          <a:p>
            <a:pPr lvl="0"/>
            <a:r>
              <a:rPr lang="zh-CN" altLang="en-US" sz="4300" b="1">
                <a:solidFill>
                  <a:srgbClr val="C00000"/>
                </a:solidFill>
                <a:latin typeface="华文细黑" panose="02010600040101010101" pitchFamily="2" charset="-122"/>
                <a:ea typeface="华文细黑" panose="02010600040101010101" pitchFamily="2" charset="-122"/>
              </a:rPr>
              <a:t>√</a:t>
            </a:r>
          </a:p>
        </p:txBody>
      </p:sp>
    </p:spTree>
  </p:cSld>
  <p:clrMapOvr>
    <a:masterClrMapping/>
  </p:clrMapOvr>
  <mc:AlternateContent>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406574" y="621482"/>
            <a:ext cx="11377264" cy="4893647"/>
          </a:xfrm>
          <a:prstGeom prst="rect">
            <a:avLst/>
          </a:prstGeom>
        </p:spPr>
        <p:txBody>
          <a:bodyPr wrap="square">
            <a:spAutoFit/>
          </a:bodyPr>
          <a:lstStyle/>
          <a:p>
            <a:pPr algn="just">
              <a:lnSpc>
                <a:spcPct val="150000"/>
              </a:lnSpc>
              <a:spcAft>
                <a:spcPct val="0"/>
              </a:spcAft>
            </a:pPr>
            <a:r>
              <a:rPr lang="zh-CN" altLang="zh-CN" sz="2600" b="1" kern="100">
                <a:solidFill>
                  <a:srgbClr val="0000FF"/>
                </a:solidFill>
                <a:latin typeface="Times New Roman" pitchFamily="18" charset="0"/>
                <a:ea typeface="微软雅黑" panose="020b0503020204020204" charset="-122"/>
                <a:cs typeface="Times New Roman" panose="02020603050405020304" pitchFamily="18" charset="0"/>
              </a:rPr>
              <a:t>解析</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　</a:t>
            </a:r>
            <a:r>
              <a:rPr lang="zh-CN" altLang="zh-CN" sz="2600" kern="100">
                <a:solidFill>
                  <a:srgbClr val="000000"/>
                </a:solidFill>
                <a:latin typeface="Times New Roman" pitchFamily="18" charset="0"/>
                <a:cs typeface="Times New Roman" panose="02020603050405020304" pitchFamily="18" charset="0"/>
              </a:rPr>
              <a:t>心旌摇荡：拿不定主意，犹豫不决。面对自己想要或想得到的东西，心驰神往，不能自制。心惊胆战：形容非常害怕</a:t>
            </a:r>
            <a:r>
              <a:rPr lang="zh-CN" altLang="zh-CN" sz="2600" kern="100" smtClean="0">
                <a:solidFill>
                  <a:srgbClr val="000000"/>
                </a:solidFill>
                <a:latin typeface="Times New Roman" pitchFamily="18" charset="0"/>
                <a:cs typeface="Times New Roman" panose="02020603050405020304" pitchFamily="18" charset="0"/>
              </a:rPr>
              <a:t>。饶有</a:t>
            </a:r>
            <a:r>
              <a:rPr lang="zh-CN" altLang="zh-CN" sz="2600" kern="100">
                <a:solidFill>
                  <a:srgbClr val="000000"/>
                </a:solidFill>
                <a:latin typeface="Times New Roman" pitchFamily="18" charset="0"/>
                <a:cs typeface="Times New Roman" panose="02020603050405020304" pitchFamily="18" charset="0"/>
              </a:rPr>
              <a:t>兴致：很有兴致地看着一样物体或事物或令人感到很有趣，并十分注意。情有独钟：因对某人或某事物特别喜爱而感情专注</a:t>
            </a:r>
            <a:r>
              <a:rPr lang="zh-CN" altLang="zh-CN" sz="2600" kern="100" smtClean="0">
                <a:solidFill>
                  <a:srgbClr val="000000"/>
                </a:solidFill>
                <a:latin typeface="Times New Roman" pitchFamily="18" charset="0"/>
                <a:cs typeface="Times New Roman" panose="02020603050405020304" pitchFamily="18" charset="0"/>
              </a:rPr>
              <a:t>。忍俊不禁</a:t>
            </a:r>
            <a:r>
              <a:rPr lang="zh-CN" altLang="zh-CN" sz="2600" kern="100">
                <a:solidFill>
                  <a:srgbClr val="000000"/>
                </a:solidFill>
                <a:latin typeface="Times New Roman" pitchFamily="18" charset="0"/>
                <a:cs typeface="Times New Roman" panose="02020603050405020304" pitchFamily="18" charset="0"/>
              </a:rPr>
              <a:t>：忍不住笑。轻描淡写：着力不多地描写或叙述；谈问题时把重要问题轻轻带过</a:t>
            </a:r>
            <a:r>
              <a:rPr lang="zh-CN" altLang="zh-CN" sz="2600" kern="100" smtClean="0">
                <a:solidFill>
                  <a:srgbClr val="000000"/>
                </a:solidFill>
                <a:latin typeface="Times New Roman" pitchFamily="18" charset="0"/>
                <a:cs typeface="Times New Roman" panose="02020603050405020304" pitchFamily="18" charset="0"/>
              </a:rPr>
              <a:t>。没心没肺</a:t>
            </a:r>
            <a:r>
              <a:rPr lang="zh-CN" altLang="zh-CN" sz="2600" kern="100">
                <a:solidFill>
                  <a:srgbClr val="000000"/>
                </a:solidFill>
                <a:latin typeface="Times New Roman" pitchFamily="18" charset="0"/>
                <a:cs typeface="Times New Roman" panose="02020603050405020304" pitchFamily="18" charset="0"/>
              </a:rPr>
              <a:t>：形容不动脑筋，没有心计；没有良心。无缘无故：没有一点原因。注意所填成语与句子中已给的词语的意义关联，句子中的</a:t>
            </a:r>
            <a:r>
              <a:rPr lang="en-US" altLang="zh-CN" sz="2600" kern="10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a:solidFill>
                  <a:srgbClr val="000000"/>
                </a:solidFill>
                <a:latin typeface="Times New Roman" pitchFamily="18" charset="0"/>
                <a:cs typeface="Times New Roman" panose="02020603050405020304" pitchFamily="18" charset="0"/>
              </a:rPr>
              <a:t>偏偏</a:t>
            </a:r>
            <a:r>
              <a:rPr lang="en-US" altLang="zh-CN" sz="2600" kern="10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a:solidFill>
                  <a:srgbClr val="000000"/>
                </a:solidFill>
                <a:latin typeface="Times New Roman" pitchFamily="18" charset="0"/>
                <a:cs typeface="Times New Roman" panose="02020603050405020304" pitchFamily="18" charset="0"/>
              </a:rPr>
              <a:t>包含语意的转折，最后一处横线上的成语用来修饰</a:t>
            </a:r>
            <a:r>
              <a:rPr lang="en-US" altLang="zh-CN" sz="2600" kern="10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a:solidFill>
                  <a:srgbClr val="000000"/>
                </a:solidFill>
                <a:latin typeface="Times New Roman" pitchFamily="18" charset="0"/>
                <a:cs typeface="Times New Roman" panose="02020603050405020304" pitchFamily="18" charset="0"/>
              </a:rPr>
              <a:t>扑哧一笑</a:t>
            </a:r>
            <a:r>
              <a:rPr lang="en-US" altLang="zh-CN" sz="2600" kern="10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a:solidFill>
                  <a:srgbClr val="000000"/>
                </a:solidFill>
                <a:latin typeface="Times New Roman" pitchFamily="18" charset="0"/>
                <a:cs typeface="Times New Roman" panose="02020603050405020304" pitchFamily="18" charset="0"/>
              </a:rPr>
              <a:t>。</a:t>
            </a:r>
            <a:endParaRPr lang="zh-CN" altLang="zh-CN" sz="1050" kern="100">
              <a:latin typeface="宋体" panose="02010600030101010101" pitchFamily="2" charset="-122"/>
              <a:cs typeface="Courier New" panose="02070309020205020404" pitchFamily="49" charset="0"/>
            </a:endParaRPr>
          </a:p>
        </p:txBody>
      </p:sp>
    </p:spTree>
  </p:cSld>
  <p:clrMapOvr>
    <a:masterClrMapping/>
  </p:clrMapOvr>
  <mc:AlternateContent>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3" presetClass="entr" presetSubtype="10" fill="hold"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75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矩形 4"/>
          <p:cNvSpPr/>
          <p:nvPr/>
        </p:nvSpPr>
        <p:spPr>
          <a:xfrm>
            <a:off x="410611" y="48184"/>
            <a:ext cx="11412000" cy="1247497"/>
          </a:xfrm>
          <a:prstGeom prst="rect">
            <a:avLst/>
          </a:prstGeom>
        </p:spPr>
        <p:txBody>
          <a:bodyPr wrap="square" lIns="121898" tIns="60948" rIns="121898" bIns="60948">
            <a:spAutoFit/>
          </a:bodyPr>
          <a:lstStyle/>
          <a:p>
            <a:pPr indent="626110" algn="just">
              <a:lnSpc>
                <a:spcPct val="150000"/>
              </a:lnSpc>
              <a:spcAft>
                <a:spcPct val="0"/>
              </a:spcAft>
            </a:pPr>
            <a:r>
              <a:rPr lang="en-US" altLang="zh-CN" sz="2600" kern="100">
                <a:solidFill>
                  <a:srgbClr val="0070C0"/>
                </a:solidFill>
                <a:latin typeface="Times New Roman" pitchFamily="18" charset="0"/>
                <a:ea typeface="微软雅黑" panose="020b0503020204020204" charset="-122"/>
                <a:cs typeface="Courier New" panose="02070309020205020404" pitchFamily="49" charset="0"/>
              </a:rPr>
              <a:t>1.</a:t>
            </a:r>
            <a:r>
              <a:rPr lang="zh-CN" altLang="zh-CN" sz="2600" kern="100">
                <a:solidFill>
                  <a:srgbClr val="0070C0"/>
                </a:solidFill>
                <a:latin typeface="Times New Roman" pitchFamily="18" charset="0"/>
                <a:ea typeface="微软雅黑" panose="020b0503020204020204" charset="-122"/>
                <a:cs typeface="Times New Roman" panose="02020603050405020304" pitchFamily="18" charset="0"/>
              </a:rPr>
              <a:t>意义辨析</a:t>
            </a:r>
            <a:endParaRPr lang="zh-CN" altLang="zh-CN" sz="2600" kern="100">
              <a:solidFill>
                <a:srgbClr val="0070C0"/>
              </a:solidFill>
              <a:latin typeface="宋体" panose="02010600030101010101" pitchFamily="2" charset="-122"/>
              <a:ea typeface="微软雅黑"/>
              <a:cs typeface="Courier New" panose="02070309020205020404" pitchFamily="49" charset="0"/>
            </a:endParaRPr>
          </a:p>
          <a:p>
            <a:pPr indent="626110" algn="just">
              <a:lnSpc>
                <a:spcPct val="150000"/>
              </a:lnSpc>
              <a:spcAft>
                <a:spcPct val="0"/>
              </a:spcAft>
            </a:pPr>
            <a:r>
              <a:rPr lang="en-US" altLang="zh-CN" sz="2600" kern="100">
                <a:latin typeface="Times New Roman" pitchFamily="18" charset="0"/>
                <a:ea typeface="微软雅黑" panose="020b0503020204020204" charset="-122"/>
                <a:cs typeface="Courier New" panose="02070309020205020404" pitchFamily="49" charset="0"/>
              </a:rPr>
              <a:t>(1)</a:t>
            </a:r>
            <a:r>
              <a:rPr lang="zh-CN" altLang="zh-CN" sz="2600" kern="100">
                <a:latin typeface="Times New Roman" pitchFamily="18" charset="0"/>
                <a:ea typeface="微软雅黑" panose="020b0503020204020204" charset="-122"/>
                <a:cs typeface="Times New Roman" panose="02020603050405020304" pitchFamily="18" charset="0"/>
              </a:rPr>
              <a:t>辨析角度</a:t>
            </a:r>
            <a:endParaRPr lang="zh-CN" altLang="zh-CN" sz="2600" kern="100">
              <a:latin typeface="宋体" panose="02010600030101010101" pitchFamily="2" charset="-122"/>
              <a:ea typeface="微软雅黑"/>
              <a:cs typeface="Courier New" panose="02070309020205020404" pitchFamily="49" charset="0"/>
            </a:endParaRPr>
          </a:p>
        </p:txBody>
      </p:sp>
      <p:graphicFrame>
        <p:nvGraphicFramePr>
          <p:cNvPr id="4" name="表格 3"/>
          <p:cNvGraphicFramePr>
            <a:graphicFrameLocks noGrp="1"/>
          </p:cNvGraphicFramePr>
          <p:nvPr/>
        </p:nvGraphicFramePr>
        <p:xfrm>
          <a:off x="431254" y="1320914"/>
          <a:ext cx="11280576" cy="5349240"/>
        </p:xfrm>
        <a:graphic>
          <a:graphicData uri="http://schemas.openxmlformats.org/drawingml/2006/table">
            <a:tbl>
              <a:tblPr/>
              <a:tblGrid>
                <a:gridCol w="695400"/>
                <a:gridCol w="3240360"/>
                <a:gridCol w="7344816"/>
              </a:tblGrid>
              <a:tr h="181372">
                <a:tc gridSpan="2">
                  <a:txBody>
                    <a:bodyPr vert="horz" wrap="square"/>
                    <a:lstStyle/>
                    <a:p>
                      <a:pPr algn="ctr">
                        <a:lnSpc>
                          <a:spcPct val="150000"/>
                        </a:lnSpc>
                        <a:spcAft>
                          <a:spcPct val="0"/>
                        </a:spcAft>
                      </a:pPr>
                      <a:r>
                        <a:rPr lang="zh-CN" sz="2600" kern="100">
                          <a:solidFill>
                            <a:srgbClr val="000000"/>
                          </a:solidFill>
                          <a:effectLst/>
                          <a:latin typeface="Times New Roman" pitchFamily="18" charset="0"/>
                          <a:ea typeface="微软雅黑" panose="020b0503020204020204" charset="-122"/>
                          <a:cs typeface="Times New Roman" panose="02020603050405020304" pitchFamily="18" charset="0"/>
                        </a:rPr>
                        <a:t>辨析角度</a:t>
                      </a:r>
                      <a:endParaRPr lang="zh-CN" sz="2600" kern="100">
                        <a:effectLst/>
                        <a:latin typeface="宋体" panose="02010600030101010101" pitchFamily="2" charset="-122"/>
                        <a:ea typeface="宋体" panose="02010600030101010101" pitchFamily="2" charset="-122"/>
                        <a:cs typeface="Courier New" panose="02070309020205020404" pitchFamily="49" charset="0"/>
                      </a:endParaRPr>
                    </a:p>
                  </a:txBody>
                  <a:tcPr marL="20928" marR="209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vert="horz" wrap="square"/>
                    <a:lstStyle/>
                    <a:p>
                      <a:endParaRPr lang="zh-CN"/>
                    </a:p>
                  </a:txBody>
                  <a:tcPr/>
                </a:tc>
                <a:tc>
                  <a:txBody>
                    <a:bodyPr vert="horz" wrap="square"/>
                    <a:lstStyle/>
                    <a:p>
                      <a:pPr algn="ctr">
                        <a:lnSpc>
                          <a:spcPct val="150000"/>
                        </a:lnSpc>
                        <a:spcAft>
                          <a:spcPct val="0"/>
                        </a:spcAft>
                      </a:pPr>
                      <a:r>
                        <a:rPr lang="zh-CN" sz="2600" kern="100">
                          <a:solidFill>
                            <a:srgbClr val="000000"/>
                          </a:solidFill>
                          <a:effectLst/>
                          <a:latin typeface="Times New Roman" pitchFamily="18" charset="0"/>
                          <a:ea typeface="微软雅黑" panose="020b0503020204020204" charset="-122"/>
                          <a:cs typeface="Times New Roman" panose="02020603050405020304" pitchFamily="18" charset="0"/>
                        </a:rPr>
                        <a:t>举</a:t>
                      </a:r>
                      <a:r>
                        <a:rPr lang="zh-CN" sz="2600" kern="100">
                          <a:solidFill>
                            <a:srgbClr val="000000"/>
                          </a:solidFill>
                          <a:effectLst/>
                          <a:latin typeface="宋体" panose="02010600030101010101" pitchFamily="2" charset="-122"/>
                          <a:ea typeface="Times New Roman" panose="02020603050405020304" pitchFamily="18" charset="0"/>
                          <a:cs typeface="Courier New" panose="02070309020205020404" pitchFamily="49" charset="0"/>
                        </a:rPr>
                        <a:t> </a:t>
                      </a:r>
                      <a:r>
                        <a:rPr lang="zh-CN" sz="2600" kern="100">
                          <a:solidFill>
                            <a:srgbClr val="000000"/>
                          </a:solidFill>
                          <a:effectLst/>
                          <a:latin typeface="Times New Roman" pitchFamily="18" charset="0"/>
                          <a:ea typeface="微软雅黑" panose="020b0503020204020204" charset="-122"/>
                          <a:cs typeface="Times New Roman" panose="02020603050405020304" pitchFamily="18" charset="0"/>
                        </a:rPr>
                        <a:t>例</a:t>
                      </a:r>
                      <a:endParaRPr lang="zh-CN" sz="2600" kern="100">
                        <a:effectLst/>
                        <a:latin typeface="宋体" panose="02010600030101010101" pitchFamily="2" charset="-122"/>
                        <a:ea typeface="宋体" panose="02010600030101010101" pitchFamily="2" charset="-122"/>
                        <a:cs typeface="Courier New" panose="02070309020205020404" pitchFamily="49" charset="0"/>
                      </a:endParaRPr>
                    </a:p>
                  </a:txBody>
                  <a:tcPr marL="20928" marR="209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995091">
                <a:tc rowSpan="2">
                  <a:txBody>
                    <a:bodyPr vert="horz" wrap="square"/>
                    <a:lstStyle/>
                    <a:p>
                      <a:pPr algn="ctr">
                        <a:lnSpc>
                          <a:spcPct val="150000"/>
                        </a:lnSpc>
                        <a:spcAft>
                          <a:spcPct val="0"/>
                        </a:spcAft>
                      </a:pPr>
                      <a:r>
                        <a:rPr lang="zh-CN" sz="2600" kern="100">
                          <a:solidFill>
                            <a:srgbClr val="000000"/>
                          </a:solidFill>
                          <a:effectLst/>
                          <a:latin typeface="Times New Roman" pitchFamily="18" charset="0"/>
                          <a:ea typeface="微软雅黑" panose="020b0503020204020204" charset="-122"/>
                          <a:cs typeface="Times New Roman" panose="02020603050405020304" pitchFamily="18" charset="0"/>
                        </a:rPr>
                        <a:t>词义侧重点</a:t>
                      </a:r>
                      <a:endParaRPr lang="zh-CN" sz="2600" kern="100">
                        <a:effectLst/>
                        <a:latin typeface="宋体" panose="02010600030101010101" pitchFamily="2" charset="-122"/>
                        <a:ea typeface="宋体" panose="02010600030101010101" pitchFamily="2" charset="-122"/>
                        <a:cs typeface="Courier New" panose="02070309020205020404" pitchFamily="49" charset="0"/>
                      </a:endParaRPr>
                    </a:p>
                  </a:txBody>
                  <a:tcPr marL="20928" marR="209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marL="71755" algn="l">
                        <a:lnSpc>
                          <a:spcPct val="150000"/>
                        </a:lnSpc>
                        <a:spcAft>
                          <a:spcPct val="0"/>
                        </a:spcAft>
                      </a:pPr>
                      <a:r>
                        <a:rPr lang="zh-CN" sz="2600" kern="100">
                          <a:solidFill>
                            <a:srgbClr val="000000"/>
                          </a:solidFill>
                          <a:effectLst/>
                          <a:latin typeface="Times New Roman" pitchFamily="18" charset="0"/>
                          <a:ea typeface="微软雅黑" panose="020b0503020204020204" charset="-122"/>
                          <a:cs typeface="Times New Roman" panose="02020603050405020304" pitchFamily="18" charset="0"/>
                        </a:rPr>
                        <a:t>名词近义词的侧重点区别往往在所指的事物、现象的特点方面。</a:t>
                      </a:r>
                      <a:endParaRPr lang="zh-CN" sz="2600" kern="100">
                        <a:effectLst/>
                        <a:latin typeface="宋体" panose="02010600030101010101" pitchFamily="2" charset="-122"/>
                        <a:ea typeface="宋体" panose="02010600030101010101" pitchFamily="2" charset="-122"/>
                        <a:cs typeface="Courier New" panose="02070309020205020404" pitchFamily="49" charset="0"/>
                      </a:endParaRPr>
                    </a:p>
                  </a:txBody>
                  <a:tcPr marL="20928" marR="209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marL="71755" algn="l">
                        <a:lnSpc>
                          <a:spcPct val="150000"/>
                        </a:lnSpc>
                        <a:spcAft>
                          <a:spcPct val="0"/>
                        </a:spcAft>
                      </a:pPr>
                      <a:r>
                        <a:rPr lang="en-US" sz="2600" kern="100">
                          <a:solidFill>
                            <a:srgbClr val="000000"/>
                          </a:solidFill>
                          <a:effectLst/>
                          <a:latin typeface="宋体" panose="02010600030101010101" pitchFamily="2" charset="-122"/>
                          <a:ea typeface="微软雅黑" panose="020b0503020204020204" charset="-122"/>
                          <a:cs typeface="Times New Roman" panose="02020603050405020304" pitchFamily="18" charset="0"/>
                        </a:rPr>
                        <a:t>“</a:t>
                      </a:r>
                      <a:r>
                        <a:rPr lang="zh-CN" sz="2600" kern="100">
                          <a:solidFill>
                            <a:srgbClr val="000000"/>
                          </a:solidFill>
                          <a:effectLst/>
                          <a:latin typeface="Times New Roman" pitchFamily="18" charset="0"/>
                          <a:ea typeface="微软雅黑" panose="020b0503020204020204" charset="-122"/>
                          <a:cs typeface="Times New Roman" panose="02020603050405020304" pitchFamily="18" charset="0"/>
                        </a:rPr>
                        <a:t>场面</a:t>
                      </a:r>
                      <a:r>
                        <a:rPr lang="en-US" sz="2600" kern="100">
                          <a:solidFill>
                            <a:srgbClr val="000000"/>
                          </a:solidFill>
                          <a:effectLst/>
                          <a:latin typeface="宋体" panose="02010600030101010101" pitchFamily="2" charset="-122"/>
                          <a:ea typeface="微软雅黑" panose="020b0503020204020204" charset="-122"/>
                          <a:cs typeface="Times New Roman" panose="02020603050405020304" pitchFamily="18" charset="0"/>
                        </a:rPr>
                        <a:t>”</a:t>
                      </a:r>
                      <a:r>
                        <a:rPr lang="zh-CN" sz="2600" kern="100">
                          <a:solidFill>
                            <a:srgbClr val="000000"/>
                          </a:solidFill>
                          <a:effectLst/>
                          <a:latin typeface="Times New Roman" pitchFamily="18" charset="0"/>
                          <a:ea typeface="微软雅黑" panose="020b0503020204020204" charset="-122"/>
                          <a:cs typeface="Times New Roman" panose="02020603050405020304" pitchFamily="18" charset="0"/>
                        </a:rPr>
                        <a:t>与</a:t>
                      </a:r>
                      <a:r>
                        <a:rPr lang="en-US" sz="2600" kern="100">
                          <a:solidFill>
                            <a:srgbClr val="000000"/>
                          </a:solidFill>
                          <a:effectLst/>
                          <a:latin typeface="宋体" panose="02010600030101010101" pitchFamily="2" charset="-122"/>
                          <a:ea typeface="微软雅黑" panose="020b0503020204020204" charset="-122"/>
                          <a:cs typeface="Times New Roman" panose="02020603050405020304" pitchFamily="18" charset="0"/>
                        </a:rPr>
                        <a:t>“</a:t>
                      </a:r>
                      <a:r>
                        <a:rPr lang="zh-CN" sz="2600" kern="100">
                          <a:solidFill>
                            <a:srgbClr val="000000"/>
                          </a:solidFill>
                          <a:effectLst/>
                          <a:latin typeface="Times New Roman" pitchFamily="18" charset="0"/>
                          <a:ea typeface="微软雅黑" panose="020b0503020204020204" charset="-122"/>
                          <a:cs typeface="Times New Roman" panose="02020603050405020304" pitchFamily="18" charset="0"/>
                        </a:rPr>
                        <a:t>局面</a:t>
                      </a:r>
                      <a:r>
                        <a:rPr lang="en-US" sz="2600" kern="100">
                          <a:solidFill>
                            <a:srgbClr val="000000"/>
                          </a:solidFill>
                          <a:effectLst/>
                          <a:latin typeface="宋体" panose="02010600030101010101" pitchFamily="2" charset="-122"/>
                          <a:ea typeface="微软雅黑" panose="020b0503020204020204" charset="-122"/>
                          <a:cs typeface="Times New Roman" panose="02020603050405020304" pitchFamily="18" charset="0"/>
                        </a:rPr>
                        <a:t>”</a:t>
                      </a:r>
                      <a:r>
                        <a:rPr lang="zh-CN" sz="2600" kern="100">
                          <a:solidFill>
                            <a:srgbClr val="000000"/>
                          </a:solidFill>
                          <a:effectLst/>
                          <a:latin typeface="Times New Roman" pitchFamily="18" charset="0"/>
                          <a:ea typeface="微软雅黑" panose="020b0503020204020204" charset="-122"/>
                          <a:cs typeface="Times New Roman" panose="02020603050405020304" pitchFamily="18" charset="0"/>
                        </a:rPr>
                        <a:t>都指</a:t>
                      </a:r>
                      <a:r>
                        <a:rPr lang="en-US" sz="2600" kern="100">
                          <a:solidFill>
                            <a:srgbClr val="000000"/>
                          </a:solidFill>
                          <a:effectLst/>
                          <a:latin typeface="宋体" panose="02010600030101010101" pitchFamily="2" charset="-122"/>
                          <a:ea typeface="微软雅黑" panose="020b0503020204020204" charset="-122"/>
                          <a:cs typeface="Times New Roman" panose="02020603050405020304" pitchFamily="18" charset="0"/>
                        </a:rPr>
                        <a:t>“</a:t>
                      </a:r>
                      <a:r>
                        <a:rPr lang="zh-CN" sz="2600" kern="100">
                          <a:solidFill>
                            <a:srgbClr val="000000"/>
                          </a:solidFill>
                          <a:effectLst/>
                          <a:latin typeface="Times New Roman" pitchFamily="18" charset="0"/>
                          <a:ea typeface="微软雅黑" panose="020b0503020204020204" charset="-122"/>
                          <a:cs typeface="Times New Roman" panose="02020603050405020304" pitchFamily="18" charset="0"/>
                        </a:rPr>
                        <a:t>在一定环境中呈现出来的情况</a:t>
                      </a:r>
                      <a:r>
                        <a:rPr lang="en-US" sz="2600" kern="100">
                          <a:solidFill>
                            <a:srgbClr val="000000"/>
                          </a:solidFill>
                          <a:effectLst/>
                          <a:latin typeface="宋体" panose="02010600030101010101" pitchFamily="2" charset="-122"/>
                          <a:ea typeface="微软雅黑" panose="020b0503020204020204" charset="-122"/>
                          <a:cs typeface="Times New Roman" panose="02020603050405020304" pitchFamily="18" charset="0"/>
                        </a:rPr>
                        <a:t>”</a:t>
                      </a:r>
                      <a:r>
                        <a:rPr lang="zh-CN" sz="2600" kern="100">
                          <a:solidFill>
                            <a:srgbClr val="000000"/>
                          </a:solidFill>
                          <a:effectLst/>
                          <a:latin typeface="Times New Roman" pitchFamily="18" charset="0"/>
                          <a:ea typeface="微软雅黑" panose="020b0503020204020204" charset="-122"/>
                          <a:cs typeface="Times New Roman" panose="02020603050405020304" pitchFamily="18" charset="0"/>
                        </a:rPr>
                        <a:t>；但</a:t>
                      </a:r>
                      <a:r>
                        <a:rPr lang="en-US" sz="2600" kern="100">
                          <a:solidFill>
                            <a:srgbClr val="000000"/>
                          </a:solidFill>
                          <a:effectLst/>
                          <a:latin typeface="宋体" panose="02010600030101010101" pitchFamily="2" charset="-122"/>
                          <a:ea typeface="微软雅黑" panose="020b0503020204020204" charset="-122"/>
                          <a:cs typeface="Times New Roman" panose="02020603050405020304" pitchFamily="18" charset="0"/>
                        </a:rPr>
                        <a:t>“</a:t>
                      </a:r>
                      <a:r>
                        <a:rPr lang="zh-CN" sz="2600" kern="100">
                          <a:solidFill>
                            <a:srgbClr val="000000"/>
                          </a:solidFill>
                          <a:effectLst/>
                          <a:latin typeface="Times New Roman" pitchFamily="18" charset="0"/>
                          <a:ea typeface="微软雅黑" panose="020b0503020204020204" charset="-122"/>
                          <a:cs typeface="Times New Roman" panose="02020603050405020304" pitchFamily="18" charset="0"/>
                        </a:rPr>
                        <a:t>场面</a:t>
                      </a:r>
                      <a:r>
                        <a:rPr lang="en-US" sz="2600" kern="100">
                          <a:solidFill>
                            <a:srgbClr val="000000"/>
                          </a:solidFill>
                          <a:effectLst/>
                          <a:latin typeface="宋体" panose="02010600030101010101" pitchFamily="2" charset="-122"/>
                          <a:ea typeface="微软雅黑" panose="020b0503020204020204" charset="-122"/>
                          <a:cs typeface="Times New Roman" panose="02020603050405020304" pitchFamily="18" charset="0"/>
                        </a:rPr>
                        <a:t>”</a:t>
                      </a:r>
                      <a:r>
                        <a:rPr lang="zh-CN" sz="2600" kern="100">
                          <a:solidFill>
                            <a:srgbClr val="000000"/>
                          </a:solidFill>
                          <a:effectLst/>
                          <a:latin typeface="Times New Roman" pitchFamily="18" charset="0"/>
                          <a:ea typeface="微软雅黑" panose="020b0503020204020204" charset="-122"/>
                          <a:cs typeface="Times New Roman" panose="02020603050405020304" pitchFamily="18" charset="0"/>
                        </a:rPr>
                        <a:t>侧重指</a:t>
                      </a:r>
                      <a:r>
                        <a:rPr lang="en-US" sz="2600" kern="100">
                          <a:solidFill>
                            <a:srgbClr val="000000"/>
                          </a:solidFill>
                          <a:effectLst/>
                          <a:latin typeface="宋体" panose="02010600030101010101" pitchFamily="2" charset="-122"/>
                          <a:ea typeface="微软雅黑" panose="020b0503020204020204" charset="-122"/>
                          <a:cs typeface="Times New Roman" panose="02020603050405020304" pitchFamily="18" charset="0"/>
                        </a:rPr>
                        <a:t>“</a:t>
                      </a:r>
                      <a:r>
                        <a:rPr lang="zh-CN" sz="2600" kern="100">
                          <a:solidFill>
                            <a:srgbClr val="000000"/>
                          </a:solidFill>
                          <a:effectLst/>
                          <a:latin typeface="Times New Roman" pitchFamily="18" charset="0"/>
                          <a:ea typeface="微软雅黑" panose="020b0503020204020204" charset="-122"/>
                          <a:cs typeface="Times New Roman" panose="02020603050405020304" pitchFamily="18" charset="0"/>
                        </a:rPr>
                        <a:t>一定场合下的情况</a:t>
                      </a:r>
                      <a:r>
                        <a:rPr lang="en-US" sz="2600" kern="100">
                          <a:solidFill>
                            <a:srgbClr val="000000"/>
                          </a:solidFill>
                          <a:effectLst/>
                          <a:latin typeface="宋体" panose="02010600030101010101" pitchFamily="2" charset="-122"/>
                          <a:ea typeface="微软雅黑" panose="020b0503020204020204" charset="-122"/>
                          <a:cs typeface="Times New Roman" panose="02020603050405020304" pitchFamily="18" charset="0"/>
                        </a:rPr>
                        <a:t>”</a:t>
                      </a:r>
                      <a:r>
                        <a:rPr lang="zh-CN" sz="2600" kern="100">
                          <a:solidFill>
                            <a:srgbClr val="000000"/>
                          </a:solidFill>
                          <a:effectLst/>
                          <a:latin typeface="Times New Roman" pitchFamily="18" charset="0"/>
                          <a:ea typeface="微软雅黑" panose="020b0503020204020204" charset="-122"/>
                          <a:cs typeface="Times New Roman" panose="02020603050405020304" pitchFamily="18" charset="0"/>
                        </a:rPr>
                        <a:t>，而</a:t>
                      </a:r>
                      <a:r>
                        <a:rPr lang="en-US" sz="2600" kern="100">
                          <a:solidFill>
                            <a:srgbClr val="000000"/>
                          </a:solidFill>
                          <a:effectLst/>
                          <a:latin typeface="宋体" panose="02010600030101010101" pitchFamily="2" charset="-122"/>
                          <a:ea typeface="微软雅黑" panose="020b0503020204020204" charset="-122"/>
                          <a:cs typeface="Times New Roman" panose="02020603050405020304" pitchFamily="18" charset="0"/>
                        </a:rPr>
                        <a:t>“</a:t>
                      </a:r>
                      <a:r>
                        <a:rPr lang="zh-CN" sz="2600" kern="100">
                          <a:solidFill>
                            <a:srgbClr val="000000"/>
                          </a:solidFill>
                          <a:effectLst/>
                          <a:latin typeface="Times New Roman" pitchFamily="18" charset="0"/>
                          <a:ea typeface="微软雅黑" panose="020b0503020204020204" charset="-122"/>
                          <a:cs typeface="Times New Roman" panose="02020603050405020304" pitchFamily="18" charset="0"/>
                        </a:rPr>
                        <a:t>局面</a:t>
                      </a:r>
                      <a:r>
                        <a:rPr lang="en-US" sz="2600" kern="100">
                          <a:solidFill>
                            <a:srgbClr val="000000"/>
                          </a:solidFill>
                          <a:effectLst/>
                          <a:latin typeface="宋体" panose="02010600030101010101" pitchFamily="2" charset="-122"/>
                          <a:ea typeface="微软雅黑" panose="020b0503020204020204" charset="-122"/>
                          <a:cs typeface="Times New Roman" panose="02020603050405020304" pitchFamily="18" charset="0"/>
                        </a:rPr>
                        <a:t>”</a:t>
                      </a:r>
                      <a:r>
                        <a:rPr lang="zh-CN" sz="2600" kern="100">
                          <a:solidFill>
                            <a:srgbClr val="000000"/>
                          </a:solidFill>
                          <a:effectLst/>
                          <a:latin typeface="Times New Roman" pitchFamily="18" charset="0"/>
                          <a:ea typeface="微软雅黑" panose="020b0503020204020204" charset="-122"/>
                          <a:cs typeface="Times New Roman" panose="02020603050405020304" pitchFamily="18" charset="0"/>
                        </a:rPr>
                        <a:t>侧重指</a:t>
                      </a:r>
                      <a:r>
                        <a:rPr lang="en-US" sz="2600" kern="100">
                          <a:solidFill>
                            <a:srgbClr val="000000"/>
                          </a:solidFill>
                          <a:effectLst/>
                          <a:latin typeface="宋体" panose="02010600030101010101" pitchFamily="2" charset="-122"/>
                          <a:ea typeface="微软雅黑" panose="020b0503020204020204" charset="-122"/>
                          <a:cs typeface="Times New Roman" panose="02020603050405020304" pitchFamily="18" charset="0"/>
                        </a:rPr>
                        <a:t>“</a:t>
                      </a:r>
                      <a:r>
                        <a:rPr lang="zh-CN" sz="2600" kern="100">
                          <a:solidFill>
                            <a:srgbClr val="000000"/>
                          </a:solidFill>
                          <a:effectLst/>
                          <a:latin typeface="Times New Roman" pitchFamily="18" charset="0"/>
                          <a:ea typeface="微软雅黑" panose="020b0503020204020204" charset="-122"/>
                          <a:cs typeface="Times New Roman" panose="02020603050405020304" pitchFamily="18" charset="0"/>
                        </a:rPr>
                        <a:t>一个时期内事情发展变化所呈现出的状态</a:t>
                      </a:r>
                      <a:r>
                        <a:rPr lang="en-US" sz="2600" kern="100">
                          <a:solidFill>
                            <a:srgbClr val="000000"/>
                          </a:solidFill>
                          <a:effectLst/>
                          <a:latin typeface="宋体" panose="02010600030101010101" pitchFamily="2" charset="-122"/>
                          <a:ea typeface="微软雅黑" panose="020b0503020204020204" charset="-122"/>
                          <a:cs typeface="Times New Roman" panose="02020603050405020304" pitchFamily="18" charset="0"/>
                        </a:rPr>
                        <a:t>”</a:t>
                      </a:r>
                      <a:r>
                        <a:rPr lang="zh-CN" sz="2600" kern="100">
                          <a:solidFill>
                            <a:srgbClr val="000000"/>
                          </a:solidFill>
                          <a:effectLst/>
                          <a:latin typeface="Times New Roman" pitchFamily="18" charset="0"/>
                          <a:ea typeface="微软雅黑" panose="020b0503020204020204" charset="-122"/>
                          <a:cs typeface="Times New Roman" panose="02020603050405020304" pitchFamily="18" charset="0"/>
                        </a:rPr>
                        <a:t>。</a:t>
                      </a:r>
                      <a:endParaRPr lang="zh-CN" sz="2600" kern="100">
                        <a:effectLst/>
                        <a:latin typeface="宋体" panose="02010600030101010101" pitchFamily="2" charset="-122"/>
                        <a:ea typeface="宋体" panose="02010600030101010101" pitchFamily="2" charset="-122"/>
                        <a:cs typeface="Courier New" panose="02070309020205020404" pitchFamily="49" charset="0"/>
                      </a:endParaRPr>
                    </a:p>
                  </a:txBody>
                  <a:tcPr marL="20928" marR="209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76462">
                <a:tc vMerge="1">
                  <a:txBody>
                    <a:bodyPr vert="horz" wrap="square"/>
                    <a:lstStyle/>
                    <a:p>
                      <a:endParaRPr lang="zh-CN"/>
                    </a:p>
                  </a:txBody>
                  <a:tcPr/>
                </a:tc>
                <a:tc>
                  <a:txBody>
                    <a:bodyPr vert="horz" wrap="square"/>
                    <a:lstStyle/>
                    <a:p>
                      <a:pPr marL="71755" algn="l">
                        <a:lnSpc>
                          <a:spcPct val="150000"/>
                        </a:lnSpc>
                        <a:spcAft>
                          <a:spcPct val="0"/>
                        </a:spcAft>
                      </a:pPr>
                      <a:r>
                        <a:rPr lang="zh-CN" sz="2600" kern="100">
                          <a:solidFill>
                            <a:srgbClr val="000000"/>
                          </a:solidFill>
                          <a:effectLst/>
                          <a:latin typeface="Times New Roman" pitchFamily="18" charset="0"/>
                          <a:ea typeface="微软雅黑" panose="020b0503020204020204" charset="-122"/>
                          <a:cs typeface="Times New Roman" panose="02020603050405020304" pitchFamily="18" charset="0"/>
                        </a:rPr>
                        <a:t>动词近义词的侧重点区别往往在所指动作的方式、方法或动作的结果方面。</a:t>
                      </a:r>
                      <a:endParaRPr lang="zh-CN" sz="2600" kern="100">
                        <a:effectLst/>
                        <a:latin typeface="宋体" panose="02010600030101010101" pitchFamily="2" charset="-122"/>
                        <a:ea typeface="宋体" panose="02010600030101010101" pitchFamily="2" charset="-122"/>
                        <a:cs typeface="Courier New" panose="02070309020205020404" pitchFamily="49" charset="0"/>
                      </a:endParaRPr>
                    </a:p>
                  </a:txBody>
                  <a:tcPr marL="20928" marR="209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marL="71755" algn="l">
                        <a:lnSpc>
                          <a:spcPct val="150000"/>
                        </a:lnSpc>
                        <a:spcAft>
                          <a:spcPct val="0"/>
                        </a:spcAft>
                      </a:pPr>
                      <a:r>
                        <a:rPr lang="en-US" sz="2600" kern="100">
                          <a:solidFill>
                            <a:srgbClr val="000000"/>
                          </a:solidFill>
                          <a:effectLst/>
                          <a:latin typeface="宋体" panose="02010600030101010101" pitchFamily="2" charset="-122"/>
                          <a:ea typeface="微软雅黑" panose="020b0503020204020204" charset="-122"/>
                          <a:cs typeface="Times New Roman" panose="02020603050405020304" pitchFamily="18" charset="0"/>
                        </a:rPr>
                        <a:t>“</a:t>
                      </a:r>
                      <a:r>
                        <a:rPr lang="zh-CN" sz="2600" kern="100">
                          <a:solidFill>
                            <a:srgbClr val="000000"/>
                          </a:solidFill>
                          <a:effectLst/>
                          <a:latin typeface="Times New Roman" pitchFamily="18" charset="0"/>
                          <a:ea typeface="微软雅黑" panose="020b0503020204020204" charset="-122"/>
                          <a:cs typeface="Times New Roman" panose="02020603050405020304" pitchFamily="18" charset="0"/>
                        </a:rPr>
                        <a:t>沉思</a:t>
                      </a:r>
                      <a:r>
                        <a:rPr lang="en-US" sz="2600" kern="100">
                          <a:solidFill>
                            <a:srgbClr val="000000"/>
                          </a:solidFill>
                          <a:effectLst/>
                          <a:latin typeface="宋体" panose="02010600030101010101" pitchFamily="2" charset="-122"/>
                          <a:ea typeface="微软雅黑" panose="020b0503020204020204" charset="-122"/>
                          <a:cs typeface="Times New Roman" panose="02020603050405020304" pitchFamily="18" charset="0"/>
                        </a:rPr>
                        <a:t>”“</a:t>
                      </a:r>
                      <a:r>
                        <a:rPr lang="zh-CN" sz="2600" kern="100">
                          <a:solidFill>
                            <a:srgbClr val="000000"/>
                          </a:solidFill>
                          <a:effectLst/>
                          <a:latin typeface="Times New Roman" pitchFamily="18" charset="0"/>
                          <a:ea typeface="微软雅黑" panose="020b0503020204020204" charset="-122"/>
                          <a:cs typeface="Times New Roman" panose="02020603050405020304" pitchFamily="18" charset="0"/>
                        </a:rPr>
                        <a:t>深思</a:t>
                      </a:r>
                      <a:r>
                        <a:rPr lang="en-US" sz="2600" kern="100">
                          <a:solidFill>
                            <a:srgbClr val="000000"/>
                          </a:solidFill>
                          <a:effectLst/>
                          <a:latin typeface="宋体" panose="02010600030101010101" pitchFamily="2" charset="-122"/>
                          <a:ea typeface="微软雅黑" panose="020b0503020204020204" charset="-122"/>
                          <a:cs typeface="Times New Roman" panose="02020603050405020304" pitchFamily="18" charset="0"/>
                        </a:rPr>
                        <a:t>”“</a:t>
                      </a:r>
                      <a:r>
                        <a:rPr lang="zh-CN" sz="2600" kern="100">
                          <a:solidFill>
                            <a:srgbClr val="000000"/>
                          </a:solidFill>
                          <a:effectLst/>
                          <a:latin typeface="Times New Roman" pitchFamily="18" charset="0"/>
                          <a:ea typeface="微软雅黑" panose="020b0503020204020204" charset="-122"/>
                          <a:cs typeface="Times New Roman" panose="02020603050405020304" pitchFamily="18" charset="0"/>
                        </a:rPr>
                        <a:t>寻思</a:t>
                      </a:r>
                      <a:r>
                        <a:rPr lang="en-US" sz="2600" kern="100">
                          <a:solidFill>
                            <a:srgbClr val="000000"/>
                          </a:solidFill>
                          <a:effectLst/>
                          <a:latin typeface="宋体" panose="02010600030101010101" pitchFamily="2" charset="-122"/>
                          <a:ea typeface="微软雅黑" panose="020b0503020204020204" charset="-122"/>
                          <a:cs typeface="Times New Roman" panose="02020603050405020304" pitchFamily="18" charset="0"/>
                        </a:rPr>
                        <a:t>”</a:t>
                      </a:r>
                      <a:r>
                        <a:rPr lang="zh-CN" sz="2600" kern="100">
                          <a:solidFill>
                            <a:srgbClr val="000000"/>
                          </a:solidFill>
                          <a:effectLst/>
                          <a:latin typeface="Times New Roman" pitchFamily="18" charset="0"/>
                          <a:ea typeface="微软雅黑" panose="020b0503020204020204" charset="-122"/>
                          <a:cs typeface="Times New Roman" panose="02020603050405020304" pitchFamily="18" charset="0"/>
                        </a:rPr>
                        <a:t>这一组词，都有</a:t>
                      </a:r>
                      <a:r>
                        <a:rPr lang="en-US" sz="2600" kern="100">
                          <a:solidFill>
                            <a:srgbClr val="000000"/>
                          </a:solidFill>
                          <a:effectLst/>
                          <a:latin typeface="宋体" panose="02010600030101010101" pitchFamily="2" charset="-122"/>
                          <a:ea typeface="微软雅黑" panose="020b0503020204020204" charset="-122"/>
                          <a:cs typeface="Times New Roman" panose="02020603050405020304" pitchFamily="18" charset="0"/>
                        </a:rPr>
                        <a:t>“</a:t>
                      </a:r>
                      <a:r>
                        <a:rPr lang="zh-CN" sz="2600" kern="100">
                          <a:solidFill>
                            <a:srgbClr val="000000"/>
                          </a:solidFill>
                          <a:effectLst/>
                          <a:latin typeface="Times New Roman" pitchFamily="18" charset="0"/>
                          <a:ea typeface="微软雅黑" panose="020b0503020204020204" charset="-122"/>
                          <a:cs typeface="Times New Roman" panose="02020603050405020304" pitchFamily="18" charset="0"/>
                        </a:rPr>
                        <a:t>注意力集中，仔细思考</a:t>
                      </a:r>
                      <a:r>
                        <a:rPr lang="en-US" sz="2600" kern="100">
                          <a:solidFill>
                            <a:srgbClr val="000000"/>
                          </a:solidFill>
                          <a:effectLst/>
                          <a:latin typeface="宋体" panose="02010600030101010101" pitchFamily="2" charset="-122"/>
                          <a:ea typeface="微软雅黑" panose="020b0503020204020204" charset="-122"/>
                          <a:cs typeface="Times New Roman" panose="02020603050405020304" pitchFamily="18" charset="0"/>
                        </a:rPr>
                        <a:t>”</a:t>
                      </a:r>
                      <a:r>
                        <a:rPr lang="zh-CN" sz="2600" kern="100">
                          <a:solidFill>
                            <a:srgbClr val="000000"/>
                          </a:solidFill>
                          <a:effectLst/>
                          <a:latin typeface="Times New Roman" pitchFamily="18" charset="0"/>
                          <a:ea typeface="微软雅黑" panose="020b0503020204020204" charset="-122"/>
                          <a:cs typeface="Times New Roman" panose="02020603050405020304" pitchFamily="18" charset="0"/>
                        </a:rPr>
                        <a:t>的意思；但</a:t>
                      </a:r>
                      <a:r>
                        <a:rPr lang="en-US" sz="2600" kern="100">
                          <a:solidFill>
                            <a:srgbClr val="000000"/>
                          </a:solidFill>
                          <a:effectLst/>
                          <a:latin typeface="宋体" panose="02010600030101010101" pitchFamily="2" charset="-122"/>
                          <a:ea typeface="微软雅黑" panose="020b0503020204020204" charset="-122"/>
                          <a:cs typeface="Times New Roman" panose="02020603050405020304" pitchFamily="18" charset="0"/>
                        </a:rPr>
                        <a:t>“</a:t>
                      </a:r>
                      <a:r>
                        <a:rPr lang="zh-CN" sz="2600" kern="100">
                          <a:solidFill>
                            <a:srgbClr val="000000"/>
                          </a:solidFill>
                          <a:effectLst/>
                          <a:latin typeface="Times New Roman" pitchFamily="18" charset="0"/>
                          <a:ea typeface="微软雅黑" panose="020b0503020204020204" charset="-122"/>
                          <a:cs typeface="Times New Roman" panose="02020603050405020304" pitchFamily="18" charset="0"/>
                        </a:rPr>
                        <a:t>沉思</a:t>
                      </a:r>
                      <a:r>
                        <a:rPr lang="en-US" sz="2600" kern="100">
                          <a:solidFill>
                            <a:srgbClr val="000000"/>
                          </a:solidFill>
                          <a:effectLst/>
                          <a:latin typeface="宋体" panose="02010600030101010101" pitchFamily="2" charset="-122"/>
                          <a:ea typeface="微软雅黑" panose="020b0503020204020204" charset="-122"/>
                          <a:cs typeface="Times New Roman" panose="02020603050405020304" pitchFamily="18" charset="0"/>
                        </a:rPr>
                        <a:t>”</a:t>
                      </a:r>
                      <a:r>
                        <a:rPr lang="zh-CN" sz="2600" kern="100">
                          <a:solidFill>
                            <a:srgbClr val="000000"/>
                          </a:solidFill>
                          <a:effectLst/>
                          <a:latin typeface="Times New Roman" pitchFamily="18" charset="0"/>
                          <a:ea typeface="微软雅黑" panose="020b0503020204020204" charset="-122"/>
                          <a:cs typeface="Times New Roman" panose="02020603050405020304" pitchFamily="18" charset="0"/>
                        </a:rPr>
                        <a:t>侧重指思考的</a:t>
                      </a:r>
                      <a:r>
                        <a:rPr lang="en-US" sz="2600" kern="100">
                          <a:solidFill>
                            <a:srgbClr val="000000"/>
                          </a:solidFill>
                          <a:effectLst/>
                          <a:latin typeface="宋体" panose="02010600030101010101" pitchFamily="2" charset="-122"/>
                          <a:ea typeface="微软雅黑" panose="020b0503020204020204" charset="-122"/>
                          <a:cs typeface="Times New Roman" panose="02020603050405020304" pitchFamily="18" charset="0"/>
                        </a:rPr>
                        <a:t>“</a:t>
                      </a:r>
                      <a:r>
                        <a:rPr lang="zh-CN" sz="2600" kern="100">
                          <a:solidFill>
                            <a:srgbClr val="000000"/>
                          </a:solidFill>
                          <a:effectLst/>
                          <a:latin typeface="Times New Roman" pitchFamily="18" charset="0"/>
                          <a:ea typeface="微软雅黑" panose="020b0503020204020204" charset="-122"/>
                          <a:cs typeface="Times New Roman" panose="02020603050405020304" pitchFamily="18" charset="0"/>
                        </a:rPr>
                        <a:t>全神贯注</a:t>
                      </a:r>
                      <a:r>
                        <a:rPr lang="en-US" sz="2600" kern="100">
                          <a:solidFill>
                            <a:srgbClr val="000000"/>
                          </a:solidFill>
                          <a:effectLst/>
                          <a:latin typeface="宋体" panose="02010600030101010101" pitchFamily="2" charset="-122"/>
                          <a:ea typeface="微软雅黑" panose="020b0503020204020204" charset="-122"/>
                          <a:cs typeface="Times New Roman" panose="02020603050405020304" pitchFamily="18" charset="0"/>
                        </a:rPr>
                        <a:t>”</a:t>
                      </a:r>
                      <a:r>
                        <a:rPr lang="zh-CN" sz="2600" kern="100">
                          <a:solidFill>
                            <a:srgbClr val="000000"/>
                          </a:solidFill>
                          <a:effectLst/>
                          <a:latin typeface="Times New Roman" pitchFamily="18" charset="0"/>
                          <a:ea typeface="微软雅黑" panose="020b0503020204020204" charset="-122"/>
                          <a:cs typeface="Times New Roman" panose="02020603050405020304" pitchFamily="18" charset="0"/>
                        </a:rPr>
                        <a:t>，</a:t>
                      </a:r>
                      <a:r>
                        <a:rPr lang="en-US" sz="2600" kern="100">
                          <a:solidFill>
                            <a:srgbClr val="000000"/>
                          </a:solidFill>
                          <a:effectLst/>
                          <a:latin typeface="宋体" panose="02010600030101010101" pitchFamily="2" charset="-122"/>
                          <a:ea typeface="微软雅黑" panose="020b0503020204020204" charset="-122"/>
                          <a:cs typeface="Times New Roman" panose="02020603050405020304" pitchFamily="18" charset="0"/>
                        </a:rPr>
                        <a:t>“</a:t>
                      </a:r>
                      <a:r>
                        <a:rPr lang="zh-CN" sz="2600" kern="100">
                          <a:solidFill>
                            <a:srgbClr val="000000"/>
                          </a:solidFill>
                          <a:effectLst/>
                          <a:latin typeface="Times New Roman" pitchFamily="18" charset="0"/>
                          <a:ea typeface="微软雅黑" panose="020b0503020204020204" charset="-122"/>
                          <a:cs typeface="Times New Roman" panose="02020603050405020304" pitchFamily="18" charset="0"/>
                        </a:rPr>
                        <a:t>深思</a:t>
                      </a:r>
                      <a:r>
                        <a:rPr lang="en-US" sz="2600" kern="100">
                          <a:solidFill>
                            <a:srgbClr val="000000"/>
                          </a:solidFill>
                          <a:effectLst/>
                          <a:latin typeface="宋体" panose="02010600030101010101" pitchFamily="2" charset="-122"/>
                          <a:ea typeface="微软雅黑" panose="020b0503020204020204" charset="-122"/>
                          <a:cs typeface="Times New Roman" panose="02020603050405020304" pitchFamily="18" charset="0"/>
                        </a:rPr>
                        <a:t>”</a:t>
                      </a:r>
                      <a:r>
                        <a:rPr lang="zh-CN" sz="2600" kern="100">
                          <a:solidFill>
                            <a:srgbClr val="000000"/>
                          </a:solidFill>
                          <a:effectLst/>
                          <a:latin typeface="Times New Roman" pitchFamily="18" charset="0"/>
                          <a:ea typeface="微软雅黑" panose="020b0503020204020204" charset="-122"/>
                          <a:cs typeface="Times New Roman" panose="02020603050405020304" pitchFamily="18" charset="0"/>
                        </a:rPr>
                        <a:t>侧重指思考的</a:t>
                      </a:r>
                      <a:r>
                        <a:rPr lang="en-US" sz="2600" kern="100">
                          <a:solidFill>
                            <a:srgbClr val="000000"/>
                          </a:solidFill>
                          <a:effectLst/>
                          <a:latin typeface="宋体" panose="02010600030101010101" pitchFamily="2" charset="-122"/>
                          <a:ea typeface="微软雅黑" panose="020b0503020204020204" charset="-122"/>
                          <a:cs typeface="Times New Roman" panose="02020603050405020304" pitchFamily="18" charset="0"/>
                        </a:rPr>
                        <a:t>“</a:t>
                      </a:r>
                      <a:r>
                        <a:rPr lang="zh-CN" sz="2600" kern="100">
                          <a:solidFill>
                            <a:srgbClr val="000000"/>
                          </a:solidFill>
                          <a:effectLst/>
                          <a:latin typeface="Times New Roman" pitchFamily="18" charset="0"/>
                          <a:ea typeface="微软雅黑" panose="020b0503020204020204" charset="-122"/>
                          <a:cs typeface="Times New Roman" panose="02020603050405020304" pitchFamily="18" charset="0"/>
                        </a:rPr>
                        <a:t>深入</a:t>
                      </a:r>
                      <a:r>
                        <a:rPr lang="en-US" sz="2600" kern="100">
                          <a:solidFill>
                            <a:srgbClr val="000000"/>
                          </a:solidFill>
                          <a:effectLst/>
                          <a:latin typeface="宋体" panose="02010600030101010101" pitchFamily="2" charset="-122"/>
                          <a:ea typeface="微软雅黑" panose="020b0503020204020204" charset="-122"/>
                          <a:cs typeface="Times New Roman" panose="02020603050405020304" pitchFamily="18" charset="0"/>
                        </a:rPr>
                        <a:t>”</a:t>
                      </a:r>
                      <a:r>
                        <a:rPr lang="zh-CN" sz="2600" kern="100">
                          <a:solidFill>
                            <a:srgbClr val="000000"/>
                          </a:solidFill>
                          <a:effectLst/>
                          <a:latin typeface="Times New Roman" pitchFamily="18" charset="0"/>
                          <a:ea typeface="微软雅黑" panose="020b0503020204020204" charset="-122"/>
                          <a:cs typeface="Times New Roman" panose="02020603050405020304" pitchFamily="18" charset="0"/>
                        </a:rPr>
                        <a:t>，</a:t>
                      </a:r>
                      <a:r>
                        <a:rPr lang="en-US" sz="2600" kern="100">
                          <a:solidFill>
                            <a:srgbClr val="000000"/>
                          </a:solidFill>
                          <a:effectLst/>
                          <a:latin typeface="宋体" panose="02010600030101010101" pitchFamily="2" charset="-122"/>
                          <a:ea typeface="微软雅黑" panose="020b0503020204020204" charset="-122"/>
                          <a:cs typeface="Times New Roman" panose="02020603050405020304" pitchFamily="18" charset="0"/>
                        </a:rPr>
                        <a:t>“</a:t>
                      </a:r>
                      <a:r>
                        <a:rPr lang="zh-CN" sz="2600" kern="100">
                          <a:solidFill>
                            <a:srgbClr val="000000"/>
                          </a:solidFill>
                          <a:effectLst/>
                          <a:latin typeface="Times New Roman" pitchFamily="18" charset="0"/>
                          <a:ea typeface="微软雅黑" panose="020b0503020204020204" charset="-122"/>
                          <a:cs typeface="Times New Roman" panose="02020603050405020304" pitchFamily="18" charset="0"/>
                        </a:rPr>
                        <a:t>寻思</a:t>
                      </a:r>
                      <a:r>
                        <a:rPr lang="en-US" sz="2600" kern="100">
                          <a:solidFill>
                            <a:srgbClr val="000000"/>
                          </a:solidFill>
                          <a:effectLst/>
                          <a:latin typeface="宋体" panose="02010600030101010101" pitchFamily="2" charset="-122"/>
                          <a:ea typeface="微软雅黑" panose="020b0503020204020204" charset="-122"/>
                          <a:cs typeface="Times New Roman" panose="02020603050405020304" pitchFamily="18" charset="0"/>
                        </a:rPr>
                        <a:t>”</a:t>
                      </a:r>
                      <a:r>
                        <a:rPr lang="zh-CN" sz="2600" kern="100">
                          <a:solidFill>
                            <a:srgbClr val="000000"/>
                          </a:solidFill>
                          <a:effectLst/>
                          <a:latin typeface="Times New Roman" pitchFamily="18" charset="0"/>
                          <a:ea typeface="微软雅黑" panose="020b0503020204020204" charset="-122"/>
                          <a:cs typeface="Times New Roman" panose="02020603050405020304" pitchFamily="18" charset="0"/>
                        </a:rPr>
                        <a:t>侧重指思考的</a:t>
                      </a:r>
                      <a:r>
                        <a:rPr lang="en-US" sz="2600" kern="100">
                          <a:solidFill>
                            <a:srgbClr val="000000"/>
                          </a:solidFill>
                          <a:effectLst/>
                          <a:latin typeface="宋体" panose="02010600030101010101" pitchFamily="2" charset="-122"/>
                          <a:ea typeface="微软雅黑" panose="020b0503020204020204" charset="-122"/>
                          <a:cs typeface="Times New Roman" panose="02020603050405020304" pitchFamily="18" charset="0"/>
                        </a:rPr>
                        <a:t>“</a:t>
                      </a:r>
                      <a:r>
                        <a:rPr lang="zh-CN" sz="2600" kern="100">
                          <a:solidFill>
                            <a:srgbClr val="000000"/>
                          </a:solidFill>
                          <a:effectLst/>
                          <a:latin typeface="Times New Roman" pitchFamily="18" charset="0"/>
                          <a:ea typeface="微软雅黑" panose="020b0503020204020204" charset="-122"/>
                          <a:cs typeface="Times New Roman" panose="02020603050405020304" pitchFamily="18" charset="0"/>
                        </a:rPr>
                        <a:t>反复</a:t>
                      </a:r>
                      <a:r>
                        <a:rPr lang="en-US" sz="2600" kern="100">
                          <a:solidFill>
                            <a:srgbClr val="000000"/>
                          </a:solidFill>
                          <a:effectLst/>
                          <a:latin typeface="宋体" panose="02010600030101010101" pitchFamily="2" charset="-122"/>
                          <a:ea typeface="微软雅黑" panose="020b0503020204020204" charset="-122"/>
                          <a:cs typeface="Times New Roman" panose="02020603050405020304" pitchFamily="18" charset="0"/>
                        </a:rPr>
                        <a:t>”</a:t>
                      </a:r>
                      <a:r>
                        <a:rPr lang="zh-CN" sz="2600" kern="100">
                          <a:solidFill>
                            <a:srgbClr val="000000"/>
                          </a:solidFill>
                          <a:effectLst/>
                          <a:latin typeface="Times New Roman" pitchFamily="18" charset="0"/>
                          <a:ea typeface="微软雅黑" panose="020b0503020204020204" charset="-122"/>
                          <a:cs typeface="Times New Roman" panose="02020603050405020304" pitchFamily="18" charset="0"/>
                        </a:rPr>
                        <a:t>。</a:t>
                      </a:r>
                      <a:endParaRPr lang="zh-CN" sz="2600" kern="100">
                        <a:effectLst/>
                        <a:latin typeface="宋体" panose="02010600030101010101" pitchFamily="2" charset="-122"/>
                        <a:ea typeface="宋体" panose="02010600030101010101" pitchFamily="2" charset="-122"/>
                        <a:cs typeface="Courier New" panose="02070309020205020404" pitchFamily="49" charset="0"/>
                      </a:endParaRPr>
                    </a:p>
                  </a:txBody>
                  <a:tcPr marL="20928" marR="209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mc:AlternateContent>
    <mc:Choice xmlns:p14="http://schemas.microsoft.com/office/powerpoint/2010/main" Requires="p14">
      <p:transition p14:dur="10"/>
    </mc:Choice>
    <mc:Fallback>
      <p:transition/>
    </mc:Fallback>
  </mc:AlternateContent>
  <p:timing/>
</p:sld>
</file>

<file path=ppt/slides/slide7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p:nvPr/>
        </p:nvSpPr>
        <p:spPr>
          <a:xfrm>
            <a:off x="406574" y="1104920"/>
            <a:ext cx="11449272" cy="1892826"/>
          </a:xfrm>
          <a:prstGeom prst="rect">
            <a:avLst/>
          </a:prstGeom>
        </p:spPr>
        <p:txBody>
          <a:bodyPr wrap="square">
            <a:spAutoFit/>
          </a:bodyPr>
          <a:lstStyle/>
          <a:p>
            <a:pPr algn="just">
              <a:lnSpc>
                <a:spcPct val="150000"/>
              </a:lnSpc>
              <a:spcAft>
                <a:spcPct val="0"/>
              </a:spcAft>
            </a:pPr>
            <a:r>
              <a:rPr lang="zh-CN" altLang="zh-CN" sz="2600" b="1" kern="100">
                <a:solidFill>
                  <a:srgbClr val="0000FF"/>
                </a:solidFill>
                <a:latin typeface="Times New Roman" pitchFamily="18" charset="0"/>
                <a:ea typeface="微软雅黑" panose="020b0503020204020204" charset="-122"/>
                <a:cs typeface="Times New Roman" panose="02020603050405020304" pitchFamily="18" charset="0"/>
              </a:rPr>
              <a:t>边练边悟</a:t>
            </a:r>
            <a:r>
              <a:rPr lang="en-US" altLang="zh-CN" sz="2600" b="1" kern="100">
                <a:solidFill>
                  <a:srgbClr val="0000FF"/>
                </a:solidFill>
                <a:latin typeface="微软雅黑" panose="020b0503020204020204" charset="-122"/>
                <a:cs typeface="Times New Roman" panose="02020603050405020304" pitchFamily="18" charset="0"/>
              </a:rPr>
              <a:t>10</a:t>
            </a:r>
            <a:r>
              <a:rPr lang="zh-CN" altLang="zh-CN" sz="2600" kern="100">
                <a:solidFill>
                  <a:srgbClr val="000000"/>
                </a:solidFill>
                <a:latin typeface="宋体" panose="02010600030101010101" pitchFamily="2" charset="-122"/>
                <a:ea typeface="微软雅黑" panose="020b0503020204020204" charset="-122"/>
                <a:cs typeface="Times New Roman" panose="02020603050405020304" pitchFamily="18" charset="0"/>
              </a:rPr>
              <a:t>　</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请根据语义上的契合度选用成语填空。</a:t>
            </a:r>
            <a:endParaRPr lang="zh-CN" altLang="zh-CN" sz="1050" kern="100">
              <a:latin typeface="宋体" panose="02010600030101010101" pitchFamily="2" charset="-122"/>
              <a:cs typeface="Courier New" panose="02070309020205020404" pitchFamily="49" charset="0"/>
            </a:endParaRPr>
          </a:p>
          <a:p>
            <a:pPr algn="just">
              <a:lnSpc>
                <a:spcPct val="150000"/>
              </a:lnSpc>
              <a:spcAft>
                <a:spcPct val="0"/>
              </a:spcAft>
            </a:pPr>
            <a:r>
              <a:rPr lang="en-US" altLang="zh-CN" sz="2600" kern="100">
                <a:solidFill>
                  <a:srgbClr val="000000"/>
                </a:solidFill>
                <a:latin typeface="Times New Roman" pitchFamily="18" charset="0"/>
                <a:ea typeface="微软雅黑" panose="020b0503020204020204" charset="-122"/>
                <a:cs typeface="Courier New" panose="02070309020205020404" pitchFamily="49" charset="0"/>
              </a:rPr>
              <a:t>(1)</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如果我们不从小事做起，</a:t>
            </a:r>
            <a:r>
              <a:rPr lang="en-US" altLang="zh-CN" sz="2600" kern="100">
                <a:solidFill>
                  <a:srgbClr val="000000"/>
                </a:solidFill>
                <a:latin typeface="Times New Roman" pitchFamily="18" charset="0"/>
                <a:ea typeface="微软雅黑" panose="020b0503020204020204" charset="-122"/>
                <a:cs typeface="Courier New" panose="02070309020205020404" pitchFamily="49" charset="0"/>
              </a:rPr>
              <a:t>__________(</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未雨绸缪</a:t>
            </a:r>
            <a:r>
              <a:rPr lang="en-US" altLang="zh-CN" sz="2600" kern="100">
                <a:solidFill>
                  <a:srgbClr val="000000"/>
                </a:solidFill>
                <a:latin typeface="IPAPANNEW" panose="02000500070000020004" pitchFamily="2" charset="0"/>
                <a:ea typeface="微软雅黑" panose="020b0503020204020204" charset="-122"/>
                <a:cs typeface="Times New Roman" panose="02020603050405020304" pitchFamily="18" charset="0"/>
              </a:rPr>
              <a:t>/</a:t>
            </a:r>
            <a:r>
              <a:rPr lang="zh-CN" altLang="zh-CN" sz="2600" kern="100">
                <a:solidFill>
                  <a:srgbClr val="000000"/>
                </a:solidFill>
                <a:latin typeface="IPAPANNEW" panose="02000500070000020004" pitchFamily="2" charset="0"/>
                <a:ea typeface="微软雅黑" panose="020b0503020204020204" charset="-122"/>
                <a:cs typeface="Times New Roman" panose="02020603050405020304" pitchFamily="18" charset="0"/>
              </a:rPr>
              <a:t>防患未然</a:t>
            </a:r>
            <a:r>
              <a:rPr lang="en-US" altLang="zh-CN" sz="2600" kern="100">
                <a:solidFill>
                  <a:srgbClr val="000000"/>
                </a:solidFill>
                <a:latin typeface="IPAPANNEW" panose="02000500070000020004" pitchFamily="2" charset="0"/>
                <a:ea typeface="微软雅黑" panose="020b0503020204020204" charset="-122"/>
                <a:cs typeface="Times New Roman" panose="02020603050405020304" pitchFamily="18" charset="0"/>
              </a:rPr>
              <a:t>/</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防微杜渐</a:t>
            </a:r>
            <a:r>
              <a:rPr lang="en-US" altLang="zh-CN" sz="2600" kern="100">
                <a:solidFill>
                  <a:srgbClr val="000000"/>
                </a:solidFill>
                <a:latin typeface="Times New Roman" pitchFamily="18" charset="0"/>
                <a:ea typeface="微软雅黑" panose="020b0503020204020204" charset="-122"/>
                <a:cs typeface="Courier New" panose="02070309020205020404" pitchFamily="49" charset="0"/>
              </a:rPr>
              <a:t>)</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，那些细小的苗头最终可能酿成大祸。</a:t>
            </a:r>
            <a:endParaRPr lang="zh-CN" altLang="zh-CN" sz="1050" kern="100">
              <a:latin typeface="宋体" panose="02010600030101010101" pitchFamily="2" charset="-122"/>
              <a:cs typeface="Courier New" panose="02070309020205020404" pitchFamily="49" charset="0"/>
            </a:endParaRPr>
          </a:p>
        </p:txBody>
      </p:sp>
      <p:sp>
        <p:nvSpPr>
          <p:cNvPr id="5" name="矩形 4"/>
          <p:cNvSpPr/>
          <p:nvPr/>
        </p:nvSpPr>
        <p:spPr>
          <a:xfrm>
            <a:off x="4578908" y="1635412"/>
            <a:ext cx="1518364" cy="692497"/>
          </a:xfrm>
          <a:prstGeom prst="rect">
            <a:avLst/>
          </a:prstGeom>
        </p:spPr>
        <p:txBody>
          <a:bodyPr wrap="square">
            <a:spAutoFit/>
          </a:bodyPr>
          <a:lstStyle/>
          <a:p>
            <a:pPr algn="just">
              <a:lnSpc>
                <a:spcPct val="150000"/>
              </a:lnSpc>
              <a:spcAft>
                <a:spcPct val="0"/>
              </a:spcAft>
            </a:pPr>
            <a:r>
              <a:rPr lang="zh-CN" altLang="zh-CN" sz="2600" kern="100">
                <a:solidFill>
                  <a:srgbClr val="C00000"/>
                </a:solidFill>
                <a:latin typeface="Times New Roman" pitchFamily="18" charset="0"/>
                <a:ea typeface="微软雅黑" panose="020b0503020204020204" charset="-122"/>
                <a:cs typeface="Times New Roman" panose="02020603050405020304" pitchFamily="18" charset="0"/>
              </a:rPr>
              <a:t>防微杜渐</a:t>
            </a:r>
            <a:endParaRPr lang="zh-CN" altLang="zh-CN" sz="1050" kern="100">
              <a:solidFill>
                <a:srgbClr val="C00000"/>
              </a:solidFill>
              <a:latin typeface="宋体" panose="02010600030101010101" pitchFamily="2" charset="-122"/>
              <a:cs typeface="Courier New" panose="02070309020205020404" pitchFamily="49" charset="0"/>
            </a:endParaRPr>
          </a:p>
        </p:txBody>
      </p:sp>
      <p:sp>
        <p:nvSpPr>
          <p:cNvPr id="7" name="矩形 6"/>
          <p:cNvSpPr/>
          <p:nvPr/>
        </p:nvSpPr>
        <p:spPr>
          <a:xfrm>
            <a:off x="406574" y="3313068"/>
            <a:ext cx="11449272" cy="2492990"/>
          </a:xfrm>
          <a:prstGeom prst="rect">
            <a:avLst/>
          </a:prstGeom>
        </p:spPr>
        <p:txBody>
          <a:bodyPr wrap="square">
            <a:spAutoFit/>
          </a:bodyPr>
          <a:lstStyle/>
          <a:p>
            <a:pPr algn="just">
              <a:lnSpc>
                <a:spcPct val="150000"/>
              </a:lnSpc>
              <a:spcAft>
                <a:spcPct val="0"/>
              </a:spcAft>
            </a:pPr>
            <a:r>
              <a:rPr lang="zh-CN" altLang="zh-CN" sz="2600" b="1" kern="100">
                <a:solidFill>
                  <a:srgbClr val="0000FF"/>
                </a:solidFill>
                <a:latin typeface="Times New Roman" pitchFamily="18" charset="0"/>
                <a:ea typeface="微软雅黑" panose="020b0503020204020204" charset="-122"/>
                <a:cs typeface="Times New Roman" panose="02020603050405020304" pitchFamily="18" charset="0"/>
              </a:rPr>
              <a:t>解析</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　</a:t>
            </a:r>
            <a:r>
              <a:rPr lang="zh-CN" altLang="zh-CN" sz="2600" kern="100">
                <a:solidFill>
                  <a:srgbClr val="000000"/>
                </a:solidFill>
                <a:latin typeface="Times New Roman" pitchFamily="18" charset="0"/>
                <a:cs typeface="Times New Roman" panose="02020603050405020304" pitchFamily="18" charset="0"/>
              </a:rPr>
              <a:t>未雨绸缪：趁着天没下雨，先修缮房屋门窗，比喻事先做好准备。防患未然：在事故或灾害尚未发生时采取预防措施。防微杜渐：在错误或坏事萌芽的时候及时制止，不让它发展。因为该句强调的是</a:t>
            </a:r>
            <a:r>
              <a:rPr lang="en-US" altLang="zh-CN" sz="2600" kern="10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a:solidFill>
                  <a:srgbClr val="000000"/>
                </a:solidFill>
                <a:latin typeface="Times New Roman" pitchFamily="18" charset="0"/>
                <a:cs typeface="Times New Roman" panose="02020603050405020304" pitchFamily="18" charset="0"/>
              </a:rPr>
              <a:t>小事</a:t>
            </a:r>
            <a:r>
              <a:rPr lang="en-US" altLang="zh-CN" sz="2600" kern="10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a:solidFill>
                  <a:srgbClr val="000000"/>
                </a:solidFill>
                <a:latin typeface="Times New Roman" pitchFamily="18" charset="0"/>
                <a:cs typeface="Times New Roman" panose="02020603050405020304" pitchFamily="18" charset="0"/>
              </a:rPr>
              <a:t>细小的苗头</a:t>
            </a:r>
            <a:r>
              <a:rPr lang="en-US" altLang="zh-CN" sz="2600" kern="10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a:solidFill>
                  <a:srgbClr val="000000"/>
                </a:solidFill>
                <a:latin typeface="Times New Roman" pitchFamily="18" charset="0"/>
                <a:cs typeface="Times New Roman" panose="02020603050405020304" pitchFamily="18" charset="0"/>
              </a:rPr>
              <a:t>，只有</a:t>
            </a:r>
            <a:r>
              <a:rPr lang="en-US" altLang="zh-CN" sz="2600" kern="10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a:solidFill>
                  <a:srgbClr val="000000"/>
                </a:solidFill>
                <a:latin typeface="Times New Roman" pitchFamily="18" charset="0"/>
                <a:cs typeface="Times New Roman" panose="02020603050405020304" pitchFamily="18" charset="0"/>
              </a:rPr>
              <a:t>防微杜渐</a:t>
            </a:r>
            <a:r>
              <a:rPr lang="en-US" altLang="zh-CN" sz="2600" kern="10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a:solidFill>
                  <a:srgbClr val="000000"/>
                </a:solidFill>
                <a:latin typeface="Times New Roman" pitchFamily="18" charset="0"/>
                <a:cs typeface="Times New Roman" panose="02020603050405020304" pitchFamily="18" charset="0"/>
              </a:rPr>
              <a:t>与它最契合。</a:t>
            </a:r>
            <a:endParaRPr lang="zh-CN" altLang="zh-CN" sz="1050" kern="100">
              <a:latin typeface="宋体" panose="02010600030101010101" pitchFamily="2" charset="-122"/>
              <a:cs typeface="Courier New" panose="02070309020205020404" pitchFamily="49" charset="0"/>
            </a:endParaRPr>
          </a:p>
        </p:txBody>
      </p:sp>
    </p:spTree>
  </p:cSld>
  <p:clrMapOvr>
    <a:masterClrMapping/>
  </p:clrMapOvr>
  <mc:AlternateContent>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Lst>
  </p:timing>
</p:sld>
</file>

<file path=ppt/slides/slide7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p:nvPr/>
        </p:nvSpPr>
        <p:spPr>
          <a:xfrm>
            <a:off x="406574" y="1273036"/>
            <a:ext cx="11377264" cy="1292662"/>
          </a:xfrm>
          <a:prstGeom prst="rect">
            <a:avLst/>
          </a:prstGeom>
        </p:spPr>
        <p:txBody>
          <a:bodyPr wrap="square">
            <a:spAutoFit/>
          </a:bodyPr>
          <a:lstStyle/>
          <a:p>
            <a:pPr algn="just">
              <a:lnSpc>
                <a:spcPct val="150000"/>
              </a:lnSpc>
              <a:spcAft>
                <a:spcPct val="0"/>
              </a:spcAft>
            </a:pPr>
            <a:r>
              <a:rPr lang="en-US" altLang="zh-CN" sz="2600" kern="100">
                <a:solidFill>
                  <a:srgbClr val="000000"/>
                </a:solidFill>
                <a:latin typeface="Times New Roman" pitchFamily="18" charset="0"/>
                <a:ea typeface="微软雅黑" panose="020b0503020204020204" charset="-122"/>
                <a:cs typeface="Courier New" panose="02070309020205020404" pitchFamily="49" charset="0"/>
              </a:rPr>
              <a:t>(2)</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当今的湖北画家既尊崇传统，又勇于创新，风格</a:t>
            </a:r>
            <a:r>
              <a:rPr lang="en-US" altLang="zh-CN" sz="2600" kern="100">
                <a:solidFill>
                  <a:srgbClr val="000000"/>
                </a:solidFill>
                <a:latin typeface="Times New Roman" pitchFamily="18" charset="0"/>
                <a:ea typeface="微软雅黑" panose="020b0503020204020204" charset="-122"/>
                <a:cs typeface="Courier New" panose="02070309020205020404" pitchFamily="49" charset="0"/>
              </a:rPr>
              <a:t>____________(</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绚丽多彩</a:t>
            </a:r>
            <a:r>
              <a:rPr lang="en-US" altLang="zh-CN" sz="2600" kern="100">
                <a:solidFill>
                  <a:srgbClr val="000000"/>
                </a:solidFill>
                <a:latin typeface="Times New Roman" pitchFamily="18" charset="0"/>
                <a:ea typeface="微软雅黑" panose="020b0503020204020204" charset="-122"/>
                <a:cs typeface="Courier New" panose="02070309020205020404" pitchFamily="49" charset="0"/>
              </a:rPr>
              <a:t>/</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多姿多彩</a:t>
            </a:r>
            <a:r>
              <a:rPr lang="en-US" altLang="zh-CN" sz="2600" kern="100">
                <a:solidFill>
                  <a:srgbClr val="000000"/>
                </a:solidFill>
                <a:latin typeface="Times New Roman" pitchFamily="18" charset="0"/>
                <a:ea typeface="微软雅黑" panose="020b0503020204020204" charset="-122"/>
                <a:cs typeface="Courier New" panose="02070309020205020404" pitchFamily="49" charset="0"/>
              </a:rPr>
              <a:t>)</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，为中国美术事业做出了突出的贡献。</a:t>
            </a:r>
            <a:endParaRPr lang="zh-CN" altLang="zh-CN" sz="1050" kern="100">
              <a:latin typeface="宋体" panose="02010600030101010101" pitchFamily="2" charset="-122"/>
              <a:cs typeface="Courier New" panose="02070309020205020404" pitchFamily="49" charset="0"/>
            </a:endParaRPr>
          </a:p>
        </p:txBody>
      </p:sp>
      <p:sp>
        <p:nvSpPr>
          <p:cNvPr id="5" name="矩形 4"/>
          <p:cNvSpPr/>
          <p:nvPr/>
        </p:nvSpPr>
        <p:spPr>
          <a:xfrm>
            <a:off x="8039422" y="1219869"/>
            <a:ext cx="1518364" cy="617477"/>
          </a:xfrm>
          <a:prstGeom prst="rect">
            <a:avLst/>
          </a:prstGeom>
        </p:spPr>
        <p:txBody>
          <a:bodyPr wrap="none">
            <a:spAutoFit/>
          </a:bodyPr>
          <a:lstStyle/>
          <a:p>
            <a:pPr algn="just">
              <a:lnSpc>
                <a:spcPct val="150000"/>
              </a:lnSpc>
              <a:spcAft>
                <a:spcPct val="0"/>
              </a:spcAft>
            </a:pPr>
            <a:r>
              <a:rPr lang="zh-CN" altLang="zh-CN" sz="2600" kern="100">
                <a:solidFill>
                  <a:srgbClr val="C00000"/>
                </a:solidFill>
                <a:latin typeface="Times New Roman" pitchFamily="18" charset="0"/>
                <a:ea typeface="微软雅黑" panose="020b0503020204020204" charset="-122"/>
                <a:cs typeface="Times New Roman" panose="02020603050405020304" pitchFamily="18" charset="0"/>
              </a:rPr>
              <a:t>多姿多彩</a:t>
            </a:r>
            <a:endParaRPr lang="zh-CN" altLang="zh-CN" sz="1050" kern="100">
              <a:solidFill>
                <a:srgbClr val="C00000"/>
              </a:solidFill>
              <a:latin typeface="宋体" panose="02010600030101010101" pitchFamily="2" charset="-122"/>
              <a:cs typeface="Courier New" panose="02070309020205020404" pitchFamily="49" charset="0"/>
            </a:endParaRPr>
          </a:p>
        </p:txBody>
      </p:sp>
      <p:sp>
        <p:nvSpPr>
          <p:cNvPr id="7" name="矩形 6"/>
          <p:cNvSpPr/>
          <p:nvPr/>
        </p:nvSpPr>
        <p:spPr>
          <a:xfrm>
            <a:off x="406574" y="3069754"/>
            <a:ext cx="11449272" cy="2492990"/>
          </a:xfrm>
          <a:prstGeom prst="rect">
            <a:avLst/>
          </a:prstGeom>
        </p:spPr>
        <p:txBody>
          <a:bodyPr wrap="square">
            <a:spAutoFit/>
          </a:bodyPr>
          <a:lstStyle/>
          <a:p>
            <a:pPr algn="just">
              <a:lnSpc>
                <a:spcPct val="150000"/>
              </a:lnSpc>
              <a:spcAft>
                <a:spcPct val="0"/>
              </a:spcAft>
            </a:pPr>
            <a:r>
              <a:rPr lang="zh-CN" altLang="zh-CN" sz="2600" b="1" kern="100">
                <a:solidFill>
                  <a:srgbClr val="0000FF"/>
                </a:solidFill>
                <a:latin typeface="Times New Roman" pitchFamily="18" charset="0"/>
                <a:ea typeface="微软雅黑" panose="020b0503020204020204" charset="-122"/>
                <a:cs typeface="Times New Roman" panose="02020603050405020304" pitchFamily="18" charset="0"/>
              </a:rPr>
              <a:t>解析</a:t>
            </a:r>
            <a:r>
              <a:rPr lang="zh-CN" altLang="zh-CN" sz="2600" kern="100">
                <a:solidFill>
                  <a:srgbClr val="000000"/>
                </a:solidFill>
                <a:latin typeface="Times New Roman" pitchFamily="18" charset="0"/>
                <a:cs typeface="Times New Roman" panose="02020603050405020304" pitchFamily="18" charset="0"/>
              </a:rPr>
              <a:t>　绚丽多彩：灿烂艳丽，色彩丰富，形容五彩缤纷，非常好看。多姿多彩：形容颜色、形态多样。</a:t>
            </a:r>
            <a:r>
              <a:rPr lang="en-US" altLang="zh-CN" sz="2600" kern="10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a:solidFill>
                  <a:srgbClr val="000000"/>
                </a:solidFill>
                <a:latin typeface="Times New Roman" pitchFamily="18" charset="0"/>
                <a:cs typeface="Times New Roman" panose="02020603050405020304" pitchFamily="18" charset="0"/>
              </a:rPr>
              <a:t>绚丽多彩</a:t>
            </a:r>
            <a:r>
              <a:rPr lang="en-US" altLang="zh-CN" sz="2600" kern="10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a:solidFill>
                  <a:srgbClr val="000000"/>
                </a:solidFill>
                <a:latin typeface="Times New Roman" pitchFamily="18" charset="0"/>
                <a:cs typeface="Times New Roman" panose="02020603050405020304" pitchFamily="18" charset="0"/>
              </a:rPr>
              <a:t>侧重指色彩丰富；</a:t>
            </a:r>
            <a:r>
              <a:rPr lang="en-US" altLang="zh-CN" sz="2600" kern="10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a:solidFill>
                  <a:srgbClr val="000000"/>
                </a:solidFill>
                <a:latin typeface="Times New Roman" pitchFamily="18" charset="0"/>
                <a:cs typeface="Times New Roman" panose="02020603050405020304" pitchFamily="18" charset="0"/>
              </a:rPr>
              <a:t>多姿多彩</a:t>
            </a:r>
            <a:r>
              <a:rPr lang="en-US" altLang="zh-CN" sz="2600" kern="10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a:solidFill>
                  <a:srgbClr val="000000"/>
                </a:solidFill>
                <a:latin typeface="Times New Roman" pitchFamily="18" charset="0"/>
                <a:cs typeface="Times New Roman" panose="02020603050405020304" pitchFamily="18" charset="0"/>
              </a:rPr>
              <a:t>则包括颜色、形态，涵盖的内容更广泛些。语境强调的是</a:t>
            </a:r>
            <a:r>
              <a:rPr lang="en-US" altLang="zh-CN" sz="2600" kern="10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a:solidFill>
                  <a:srgbClr val="000000"/>
                </a:solidFill>
                <a:latin typeface="Times New Roman" pitchFamily="18" charset="0"/>
                <a:cs typeface="Times New Roman" panose="02020603050405020304" pitchFamily="18" charset="0"/>
              </a:rPr>
              <a:t>多</a:t>
            </a:r>
            <a:r>
              <a:rPr lang="en-US" altLang="zh-CN" sz="2600" kern="10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a:solidFill>
                  <a:srgbClr val="000000"/>
                </a:solidFill>
                <a:latin typeface="Times New Roman" pitchFamily="18" charset="0"/>
                <a:cs typeface="Times New Roman" panose="02020603050405020304" pitchFamily="18" charset="0"/>
              </a:rPr>
              <a:t>与</a:t>
            </a:r>
            <a:r>
              <a:rPr lang="en-US" altLang="zh-CN" sz="2600" kern="10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a:solidFill>
                  <a:srgbClr val="000000"/>
                </a:solidFill>
                <a:latin typeface="Times New Roman" pitchFamily="18" charset="0"/>
                <a:cs typeface="Times New Roman" panose="02020603050405020304" pitchFamily="18" charset="0"/>
              </a:rPr>
              <a:t>丰富</a:t>
            </a:r>
            <a:r>
              <a:rPr lang="en-US" altLang="zh-CN" sz="2600" kern="10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a:solidFill>
                  <a:srgbClr val="000000"/>
                </a:solidFill>
                <a:latin typeface="Times New Roman" pitchFamily="18" charset="0"/>
                <a:cs typeface="Times New Roman" panose="02020603050405020304" pitchFamily="18" charset="0"/>
              </a:rPr>
              <a:t>，而不是</a:t>
            </a:r>
            <a:r>
              <a:rPr lang="en-US" altLang="zh-CN" sz="2600" kern="10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a:solidFill>
                  <a:srgbClr val="000000"/>
                </a:solidFill>
                <a:latin typeface="Times New Roman" pitchFamily="18" charset="0"/>
                <a:cs typeface="Times New Roman" panose="02020603050405020304" pitchFamily="18" charset="0"/>
              </a:rPr>
              <a:t>华丽</a:t>
            </a:r>
            <a:r>
              <a:rPr lang="en-US" altLang="zh-CN" sz="2600" kern="10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a:solidFill>
                  <a:srgbClr val="000000"/>
                </a:solidFill>
                <a:latin typeface="Times New Roman" pitchFamily="18" charset="0"/>
                <a:cs typeface="Times New Roman" panose="02020603050405020304" pitchFamily="18" charset="0"/>
              </a:rPr>
              <a:t>。</a:t>
            </a:r>
            <a:endParaRPr lang="zh-CN" altLang="zh-CN" sz="1050" kern="100">
              <a:latin typeface="宋体" panose="02010600030101010101" pitchFamily="2" charset="-122"/>
              <a:cs typeface="Courier New" panose="02070309020205020404" pitchFamily="49"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Lst>
  </p:timing>
</p:sld>
</file>

<file path=ppt/slides/slide7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406574" y="1053530"/>
            <a:ext cx="11449272" cy="3093154"/>
          </a:xfrm>
          <a:prstGeom prst="rect">
            <a:avLst/>
          </a:prstGeom>
        </p:spPr>
        <p:txBody>
          <a:bodyPr wrap="square">
            <a:spAutoFit/>
          </a:bodyPr>
          <a:lstStyle/>
          <a:p>
            <a:pPr indent="660400" algn="just">
              <a:lnSpc>
                <a:spcPct val="150000"/>
              </a:lnSpc>
              <a:spcAft>
                <a:spcPct val="0"/>
              </a:spcAft>
            </a:pPr>
            <a:r>
              <a:rPr lang="en-US" altLang="zh-CN" sz="2600" kern="100">
                <a:solidFill>
                  <a:srgbClr val="0070C0"/>
                </a:solidFill>
                <a:latin typeface="Times New Roman" pitchFamily="18" charset="0"/>
                <a:ea typeface="微软雅黑" panose="020b0503020204020204" charset="-122"/>
                <a:cs typeface="Courier New" panose="02070309020205020404" pitchFamily="49" charset="0"/>
              </a:rPr>
              <a:t>2.</a:t>
            </a:r>
            <a:r>
              <a:rPr lang="zh-CN" altLang="zh-CN" sz="2600" kern="100">
                <a:solidFill>
                  <a:srgbClr val="0070C0"/>
                </a:solidFill>
                <a:latin typeface="Times New Roman" pitchFamily="18" charset="0"/>
                <a:ea typeface="微软雅黑" panose="020b0503020204020204" charset="-122"/>
                <a:cs typeface="Times New Roman" panose="02020603050405020304" pitchFamily="18" charset="0"/>
              </a:rPr>
              <a:t>划分关系看搭配</a:t>
            </a:r>
            <a:endParaRPr lang="zh-CN" altLang="zh-CN" sz="1050" kern="100">
              <a:latin typeface="宋体" panose="02010600030101010101" pitchFamily="2" charset="-122"/>
              <a:cs typeface="Courier New" panose="02070309020205020404" pitchFamily="49" charset="0"/>
            </a:endParaRPr>
          </a:p>
          <a:p>
            <a:pPr indent="660400" algn="just">
              <a:lnSpc>
                <a:spcPct val="150000"/>
              </a:lnSpc>
              <a:spcAft>
                <a:spcPct val="0"/>
              </a:spcAft>
            </a:pP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一个成语除了和它所在的语境构成语义关系外，还构成语法关系。语法关系就是该成语与句子的种种搭配关系，如主谓关系、修饰语与中心词的搭配关系等。为此，要看成语的主语，尤其是该成语前后的词语，是否能搭配。据此可以判断其在适用对象、功能方面是否恰当。</a:t>
            </a:r>
            <a:endParaRPr lang="zh-CN" altLang="zh-CN" sz="1050" kern="100">
              <a:latin typeface="宋体" panose="02010600030101010101" pitchFamily="2" charset="-122"/>
              <a:cs typeface="Courier New" panose="02070309020205020404" pitchFamily="49" charset="0"/>
            </a:endParaRPr>
          </a:p>
        </p:txBody>
      </p:sp>
    </p:spTree>
  </p:cSld>
  <p:clrMapOvr>
    <a:masterClrMapping/>
  </p:clrMapOvr>
  <mc:AlternateContent>
    <mc:Choice xmlns:p14="http://schemas.microsoft.com/office/powerpoint/2010/main" Requires="p14">
      <p:transition p14:dur="10"/>
    </mc:Choice>
    <mc:Fallback>
      <p:transition/>
    </mc:Fallback>
  </mc:AlternateContent>
  <p:timing/>
</p:sld>
</file>

<file path=ppt/slides/slide7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406574" y="333450"/>
            <a:ext cx="11377264" cy="6093976"/>
          </a:xfrm>
          <a:prstGeom prst="rect">
            <a:avLst/>
          </a:prstGeom>
        </p:spPr>
        <p:txBody>
          <a:bodyPr wrap="square">
            <a:spAutoFit/>
          </a:bodyPr>
          <a:lstStyle/>
          <a:p>
            <a:pPr algn="just">
              <a:lnSpc>
                <a:spcPct val="150000"/>
              </a:lnSpc>
              <a:spcAft>
                <a:spcPct val="0"/>
              </a:spcAft>
            </a:pPr>
            <a:r>
              <a:rPr lang="zh-CN" altLang="zh-CN" sz="2600" b="1" kern="100">
                <a:solidFill>
                  <a:srgbClr val="0000FF"/>
                </a:solidFill>
                <a:latin typeface="Times New Roman" pitchFamily="18" charset="0"/>
                <a:ea typeface="黑体" panose="02010609060101010101" pitchFamily="49" charset="-122"/>
                <a:cs typeface="Times New Roman" panose="02020603050405020304" pitchFamily="18" charset="0"/>
              </a:rPr>
              <a:t>边练边悟</a:t>
            </a:r>
            <a:r>
              <a:rPr lang="en-US" altLang="zh-CN" sz="2600" b="1" kern="100">
                <a:solidFill>
                  <a:srgbClr val="0000FF"/>
                </a:solidFill>
                <a:latin typeface="微软雅黑" panose="020b0503020204020204" charset="-122"/>
                <a:cs typeface="Times New Roman" panose="02020603050405020304" pitchFamily="18" charset="0"/>
              </a:rPr>
              <a:t>11</a:t>
            </a:r>
            <a:r>
              <a:rPr lang="zh-CN" altLang="zh-CN" sz="2600" kern="100">
                <a:latin typeface="Times New Roman" pitchFamily="18" charset="0"/>
                <a:cs typeface="Times New Roman" panose="02020603050405020304" pitchFamily="18" charset="0"/>
              </a:rPr>
              <a:t>　</a:t>
            </a:r>
            <a:r>
              <a:rPr lang="zh-CN" altLang="zh-CN" sz="2600" kern="100">
                <a:latin typeface="Times New Roman" pitchFamily="18" charset="0"/>
                <a:ea typeface="微软雅黑" panose="020b0503020204020204" charset="-122"/>
                <a:cs typeface="Times New Roman" panose="02020603050405020304" pitchFamily="18" charset="0"/>
              </a:rPr>
              <a:t>依次填入下面一段文字横线处的成语，最恰当的一组是</a:t>
            </a:r>
            <a:endParaRPr lang="zh-CN" altLang="zh-CN" sz="1050" kern="100">
              <a:latin typeface="宋体" panose="02010600030101010101" pitchFamily="2" charset="-122"/>
              <a:cs typeface="Courier New" panose="02070309020205020404" pitchFamily="49" charset="0"/>
            </a:endParaRPr>
          </a:p>
          <a:p>
            <a:pPr indent="666750" algn="just">
              <a:lnSpc>
                <a:spcPct val="150000"/>
              </a:lnSpc>
              <a:spcAft>
                <a:spcPct val="0"/>
              </a:spcAft>
            </a:pPr>
            <a:r>
              <a:rPr lang="en-US" altLang="zh-CN" sz="2600" kern="100">
                <a:latin typeface="Times New Roman" pitchFamily="18" charset="0"/>
                <a:ea typeface="楷体_GB2312" panose="02010609030101010101" pitchFamily="49" charset="-122"/>
                <a:cs typeface="Courier New" panose="02070309020205020404" pitchFamily="49" charset="0"/>
              </a:rPr>
              <a:t>2019</a:t>
            </a:r>
            <a:r>
              <a:rPr lang="zh-CN" altLang="zh-CN" sz="2600" kern="100">
                <a:latin typeface="Times New Roman" pitchFamily="18" charset="0"/>
                <a:ea typeface="楷体_GB2312" panose="02010609030101010101" pitchFamily="49" charset="-122"/>
                <a:cs typeface="Times New Roman" panose="02020603050405020304" pitchFamily="18" charset="0"/>
              </a:rPr>
              <a:t>年是五四运动</a:t>
            </a:r>
            <a:r>
              <a:rPr lang="en-US" altLang="zh-CN" sz="2600" kern="100">
                <a:latin typeface="Times New Roman" pitchFamily="18" charset="0"/>
                <a:ea typeface="楷体_GB2312" panose="02010609030101010101" pitchFamily="49" charset="-122"/>
                <a:cs typeface="Courier New" panose="02070309020205020404" pitchFamily="49" charset="0"/>
              </a:rPr>
              <a:t>100</a:t>
            </a:r>
            <a:r>
              <a:rPr lang="zh-CN" altLang="zh-CN" sz="2600" kern="100">
                <a:latin typeface="Times New Roman" pitchFamily="18" charset="0"/>
                <a:ea typeface="楷体_GB2312" panose="02010609030101010101" pitchFamily="49" charset="-122"/>
                <a:cs typeface="Times New Roman" panose="02020603050405020304" pitchFamily="18" charset="0"/>
              </a:rPr>
              <a:t>周年，从五四运动到中国特色社会主义新时代，历经磨难的中华民族迎来了从站起来、富起来到强起来的伟大飞跃。身处新时代，奋进新征程，广大青年必将在</a:t>
            </a:r>
            <a:r>
              <a:rPr lang="en-US" altLang="zh-CN" sz="2600" kern="100">
                <a:latin typeface="Times New Roman" pitchFamily="18" charset="0"/>
                <a:ea typeface="楷体_GB2312" panose="02010609030101010101" pitchFamily="49" charset="-122"/>
                <a:cs typeface="Courier New" panose="02070309020205020404" pitchFamily="49" charset="0"/>
              </a:rPr>
              <a:t>________</a:t>
            </a:r>
            <a:r>
              <a:rPr lang="zh-CN" altLang="zh-CN" sz="2600" kern="100">
                <a:latin typeface="Times New Roman" pitchFamily="18" charset="0"/>
                <a:ea typeface="楷体_GB2312" panose="02010609030101010101" pitchFamily="49" charset="-122"/>
                <a:cs typeface="Times New Roman" panose="02020603050405020304" pitchFamily="18" charset="0"/>
              </a:rPr>
              <a:t>的新时代里</a:t>
            </a:r>
            <a:r>
              <a:rPr lang="en-US" altLang="zh-CN" sz="2600" kern="100">
                <a:latin typeface="Times New Roman" pitchFamily="18" charset="0"/>
                <a:ea typeface="楷体_GB2312" panose="02010609030101010101" pitchFamily="49" charset="-122"/>
                <a:cs typeface="Courier New" panose="02070309020205020404" pitchFamily="49" charset="0"/>
              </a:rPr>
              <a:t>________</a:t>
            </a:r>
            <a:r>
              <a:rPr lang="zh-CN" altLang="zh-CN" sz="2600" kern="100">
                <a:latin typeface="Times New Roman" pitchFamily="18" charset="0"/>
                <a:ea typeface="楷体_GB2312" panose="02010609030101010101" pitchFamily="49" charset="-122"/>
                <a:cs typeface="Times New Roman" panose="02020603050405020304" pitchFamily="18" charset="0"/>
              </a:rPr>
              <a:t>，当代青年想要有所建树，就应该</a:t>
            </a:r>
            <a:r>
              <a:rPr lang="en-US" altLang="zh-CN" sz="2600" kern="100">
                <a:latin typeface="Times New Roman" pitchFamily="18" charset="0"/>
                <a:ea typeface="楷体_GB2312" panose="02010609030101010101" pitchFamily="49" charset="-122"/>
                <a:cs typeface="Courier New" panose="02070309020205020404" pitchFamily="49" charset="0"/>
              </a:rPr>
              <a:t>________</a:t>
            </a:r>
            <a:r>
              <a:rPr lang="zh-CN" altLang="zh-CN" sz="2600" kern="100">
                <a:latin typeface="Times New Roman" pitchFamily="18" charset="0"/>
                <a:ea typeface="楷体_GB2312" panose="02010609030101010101" pitchFamily="49" charset="-122"/>
                <a:cs typeface="Times New Roman" panose="02020603050405020304" pitchFamily="18" charset="0"/>
              </a:rPr>
              <a:t>地投身伟大理想，迈稳步子、夯实根基，这样才能攻坚克难，</a:t>
            </a:r>
            <a:r>
              <a:rPr lang="en-US" altLang="zh-CN" sz="2600" kern="100">
                <a:latin typeface="Times New Roman" pitchFamily="18" charset="0"/>
                <a:ea typeface="楷体_GB2312" panose="02010609030101010101" pitchFamily="49" charset="-122"/>
                <a:cs typeface="Courier New" panose="02070309020205020404" pitchFamily="49" charset="0"/>
              </a:rPr>
              <a:t>________</a:t>
            </a:r>
            <a:r>
              <a:rPr lang="zh-CN" altLang="zh-CN" sz="2600" kern="100">
                <a:latin typeface="Times New Roman" pitchFamily="18" charset="0"/>
                <a:ea typeface="楷体_GB2312" panose="02010609030101010101" pitchFamily="49" charset="-122"/>
                <a:cs typeface="Times New Roman" panose="02020603050405020304" pitchFamily="18" charset="0"/>
              </a:rPr>
              <a:t>。</a:t>
            </a:r>
            <a:endParaRPr lang="zh-CN" altLang="zh-CN" sz="1050" kern="100">
              <a:latin typeface="宋体" panose="02010600030101010101" pitchFamily="2" charset="-122"/>
              <a:cs typeface="Courier New" panose="02070309020205020404" pitchFamily="49" charset="0"/>
            </a:endParaRPr>
          </a:p>
          <a:p>
            <a:pPr algn="just">
              <a:lnSpc>
                <a:spcPct val="150000"/>
              </a:lnSpc>
              <a:spcAft>
                <a:spcPct val="0"/>
              </a:spcAft>
            </a:pPr>
            <a:r>
              <a:rPr lang="en-US" altLang="zh-CN" sz="2600" kern="100">
                <a:latin typeface="Times New Roman" pitchFamily="18" charset="0"/>
                <a:ea typeface="微软雅黑" panose="020b0503020204020204" charset="-122"/>
                <a:cs typeface="Courier New" panose="02070309020205020404" pitchFamily="49" charset="0"/>
              </a:rPr>
              <a:t>A.</a:t>
            </a:r>
            <a:r>
              <a:rPr lang="zh-CN" altLang="zh-CN" sz="2600" kern="100">
                <a:latin typeface="Times New Roman" pitchFamily="18" charset="0"/>
                <a:ea typeface="微软雅黑" panose="020b0503020204020204" charset="-122"/>
                <a:cs typeface="Times New Roman" panose="02020603050405020304" pitchFamily="18" charset="0"/>
              </a:rPr>
              <a:t>大有可为　大有作为　壮心不已　马到成功</a:t>
            </a:r>
            <a:endParaRPr lang="zh-CN" altLang="zh-CN" sz="1050" kern="100">
              <a:latin typeface="宋体" panose="02010600030101010101" pitchFamily="2" charset="-122"/>
              <a:cs typeface="Courier New" panose="02070309020205020404" pitchFamily="49" charset="0"/>
            </a:endParaRPr>
          </a:p>
          <a:p>
            <a:pPr algn="just">
              <a:lnSpc>
                <a:spcPct val="150000"/>
              </a:lnSpc>
              <a:spcAft>
                <a:spcPct val="0"/>
              </a:spcAft>
            </a:pPr>
            <a:r>
              <a:rPr lang="en-US" altLang="zh-CN" sz="2600" kern="100">
                <a:latin typeface="Times New Roman" pitchFamily="18" charset="0"/>
                <a:ea typeface="微软雅黑" panose="020b0503020204020204" charset="-122"/>
                <a:cs typeface="Courier New" panose="02070309020205020404" pitchFamily="49" charset="0"/>
              </a:rPr>
              <a:t>B.</a:t>
            </a:r>
            <a:r>
              <a:rPr lang="zh-CN" altLang="zh-CN" sz="2600" kern="100">
                <a:latin typeface="Times New Roman" pitchFamily="18" charset="0"/>
                <a:ea typeface="微软雅黑" panose="020b0503020204020204" charset="-122"/>
                <a:cs typeface="Times New Roman" panose="02020603050405020304" pitchFamily="18" charset="0"/>
              </a:rPr>
              <a:t>大有作为</a:t>
            </a:r>
            <a:r>
              <a:rPr lang="en-US" altLang="zh-CN" sz="2600" kern="100">
                <a:latin typeface="Times New Roman" pitchFamily="18" charset="0"/>
                <a:ea typeface="微软雅黑" panose="020b0503020204020204" charset="-122"/>
                <a:cs typeface="Courier New" panose="02070309020205020404" pitchFamily="49" charset="0"/>
              </a:rPr>
              <a:t>  </a:t>
            </a:r>
            <a:r>
              <a:rPr lang="zh-CN" altLang="zh-CN" sz="2600" kern="100">
                <a:latin typeface="Times New Roman" pitchFamily="18" charset="0"/>
                <a:ea typeface="微软雅黑" panose="020b0503020204020204" charset="-122"/>
                <a:cs typeface="Times New Roman" panose="02020603050405020304" pitchFamily="18" charset="0"/>
              </a:rPr>
              <a:t>大有可为</a:t>
            </a:r>
            <a:r>
              <a:rPr lang="en-US" altLang="zh-CN" sz="2600" kern="100">
                <a:latin typeface="Times New Roman" pitchFamily="18" charset="0"/>
                <a:ea typeface="微软雅黑" panose="020b0503020204020204" charset="-122"/>
                <a:cs typeface="Courier New" panose="02070309020205020404" pitchFamily="49" charset="0"/>
              </a:rPr>
              <a:t>  </a:t>
            </a:r>
            <a:r>
              <a:rPr lang="zh-CN" altLang="zh-CN" sz="2600" kern="100">
                <a:latin typeface="Times New Roman" pitchFamily="18" charset="0"/>
                <a:ea typeface="微软雅黑" panose="020b0503020204020204" charset="-122"/>
                <a:cs typeface="Times New Roman" panose="02020603050405020304" pitchFamily="18" charset="0"/>
              </a:rPr>
              <a:t>矢志不渝</a:t>
            </a:r>
            <a:r>
              <a:rPr lang="en-US" altLang="zh-CN" sz="2600" kern="100">
                <a:latin typeface="Times New Roman" pitchFamily="18" charset="0"/>
                <a:ea typeface="微软雅黑" panose="020b0503020204020204" charset="-122"/>
                <a:cs typeface="Courier New" panose="02070309020205020404" pitchFamily="49" charset="0"/>
              </a:rPr>
              <a:t>  </a:t>
            </a:r>
            <a:r>
              <a:rPr lang="zh-CN" altLang="zh-CN" sz="2600" kern="100">
                <a:latin typeface="Times New Roman" pitchFamily="18" charset="0"/>
                <a:ea typeface="微软雅黑" panose="020b0503020204020204" charset="-122"/>
                <a:cs typeface="Times New Roman" panose="02020603050405020304" pitchFamily="18" charset="0"/>
              </a:rPr>
              <a:t>玉汝于成</a:t>
            </a:r>
            <a:endParaRPr lang="zh-CN" altLang="zh-CN" sz="1050" kern="100">
              <a:latin typeface="宋体" panose="02010600030101010101" pitchFamily="2" charset="-122"/>
              <a:cs typeface="Courier New" panose="02070309020205020404" pitchFamily="49" charset="0"/>
            </a:endParaRPr>
          </a:p>
          <a:p>
            <a:pPr algn="just">
              <a:lnSpc>
                <a:spcPct val="150000"/>
              </a:lnSpc>
              <a:spcAft>
                <a:spcPct val="0"/>
              </a:spcAft>
            </a:pPr>
            <a:r>
              <a:rPr lang="en-US" altLang="zh-CN" sz="2600" kern="100">
                <a:latin typeface="Times New Roman" pitchFamily="18" charset="0"/>
                <a:ea typeface="微软雅黑" panose="020b0503020204020204" charset="-122"/>
                <a:cs typeface="Courier New" panose="02070309020205020404" pitchFamily="49" charset="0"/>
              </a:rPr>
              <a:t>C.</a:t>
            </a:r>
            <a:r>
              <a:rPr lang="zh-CN" altLang="zh-CN" sz="2600" kern="100">
                <a:latin typeface="Times New Roman" pitchFamily="18" charset="0"/>
                <a:ea typeface="微软雅黑" panose="020b0503020204020204" charset="-122"/>
                <a:cs typeface="Times New Roman" panose="02020603050405020304" pitchFamily="18" charset="0"/>
              </a:rPr>
              <a:t>大有可为</a:t>
            </a:r>
            <a:r>
              <a:rPr lang="en-US" altLang="zh-CN" sz="2600" kern="100">
                <a:latin typeface="Times New Roman" pitchFamily="18" charset="0"/>
                <a:ea typeface="微软雅黑" panose="020b0503020204020204" charset="-122"/>
                <a:cs typeface="Courier New" panose="02070309020205020404" pitchFamily="49" charset="0"/>
              </a:rPr>
              <a:t>  </a:t>
            </a:r>
            <a:r>
              <a:rPr lang="zh-CN" altLang="zh-CN" sz="2600" kern="100">
                <a:latin typeface="Times New Roman" pitchFamily="18" charset="0"/>
                <a:ea typeface="微软雅黑" panose="020b0503020204020204" charset="-122"/>
                <a:cs typeface="Times New Roman" panose="02020603050405020304" pitchFamily="18" charset="0"/>
              </a:rPr>
              <a:t>大有作为</a:t>
            </a:r>
            <a:r>
              <a:rPr lang="en-US" altLang="zh-CN" sz="2600" kern="100">
                <a:latin typeface="Times New Roman" pitchFamily="18" charset="0"/>
                <a:ea typeface="微软雅黑" panose="020b0503020204020204" charset="-122"/>
                <a:cs typeface="Courier New" panose="02070309020205020404" pitchFamily="49" charset="0"/>
              </a:rPr>
              <a:t>  </a:t>
            </a:r>
            <a:r>
              <a:rPr lang="zh-CN" altLang="zh-CN" sz="2600" kern="100">
                <a:latin typeface="Times New Roman" pitchFamily="18" charset="0"/>
                <a:ea typeface="微软雅黑" panose="020b0503020204020204" charset="-122"/>
                <a:cs typeface="Times New Roman" panose="02020603050405020304" pitchFamily="18" charset="0"/>
              </a:rPr>
              <a:t>矢志不渝</a:t>
            </a:r>
            <a:r>
              <a:rPr lang="en-US" altLang="zh-CN" sz="2600" kern="100">
                <a:latin typeface="Times New Roman" pitchFamily="18" charset="0"/>
                <a:ea typeface="微软雅黑" panose="020b0503020204020204" charset="-122"/>
                <a:cs typeface="Courier New" panose="02070309020205020404" pitchFamily="49" charset="0"/>
              </a:rPr>
              <a:t>  </a:t>
            </a:r>
            <a:r>
              <a:rPr lang="zh-CN" altLang="zh-CN" sz="2600" kern="100">
                <a:latin typeface="Times New Roman" pitchFamily="18" charset="0"/>
                <a:ea typeface="微软雅黑" panose="020b0503020204020204" charset="-122"/>
                <a:cs typeface="Times New Roman" panose="02020603050405020304" pitchFamily="18" charset="0"/>
              </a:rPr>
              <a:t>玉汝于成</a:t>
            </a:r>
            <a:endParaRPr lang="zh-CN" altLang="zh-CN" sz="1050" kern="100">
              <a:latin typeface="宋体" panose="02010600030101010101" pitchFamily="2" charset="-122"/>
              <a:cs typeface="Courier New" panose="02070309020205020404" pitchFamily="49" charset="0"/>
            </a:endParaRPr>
          </a:p>
          <a:p>
            <a:pPr algn="just">
              <a:lnSpc>
                <a:spcPct val="150000"/>
              </a:lnSpc>
              <a:spcAft>
                <a:spcPct val="0"/>
              </a:spcAft>
            </a:pPr>
            <a:r>
              <a:rPr lang="en-US" altLang="zh-CN" sz="2600" kern="100">
                <a:latin typeface="Times New Roman" pitchFamily="18" charset="0"/>
                <a:ea typeface="微软雅黑" panose="020b0503020204020204" charset="-122"/>
                <a:cs typeface="Courier New" panose="02070309020205020404" pitchFamily="49" charset="0"/>
              </a:rPr>
              <a:t>D.</a:t>
            </a:r>
            <a:r>
              <a:rPr lang="zh-CN" altLang="zh-CN" sz="2600" kern="100">
                <a:latin typeface="Times New Roman" pitchFamily="18" charset="0"/>
                <a:ea typeface="微软雅黑" panose="020b0503020204020204" charset="-122"/>
                <a:cs typeface="Times New Roman" panose="02020603050405020304" pitchFamily="18" charset="0"/>
              </a:rPr>
              <a:t>大有作为</a:t>
            </a:r>
            <a:r>
              <a:rPr lang="en-US" altLang="zh-CN" sz="2600" kern="100">
                <a:latin typeface="Times New Roman" pitchFamily="18" charset="0"/>
                <a:ea typeface="微软雅黑" panose="020b0503020204020204" charset="-122"/>
                <a:cs typeface="Courier New" panose="02070309020205020404" pitchFamily="49" charset="0"/>
              </a:rPr>
              <a:t>  </a:t>
            </a:r>
            <a:r>
              <a:rPr lang="zh-CN" altLang="zh-CN" sz="2600" kern="100">
                <a:latin typeface="Times New Roman" pitchFamily="18" charset="0"/>
                <a:ea typeface="微软雅黑" panose="020b0503020204020204" charset="-122"/>
                <a:cs typeface="Times New Roman" panose="02020603050405020304" pitchFamily="18" charset="0"/>
              </a:rPr>
              <a:t>大有可为</a:t>
            </a:r>
            <a:r>
              <a:rPr lang="en-US" altLang="zh-CN" sz="2600" kern="100">
                <a:latin typeface="Times New Roman" pitchFamily="18" charset="0"/>
                <a:ea typeface="微软雅黑" panose="020b0503020204020204" charset="-122"/>
                <a:cs typeface="Courier New" panose="02070309020205020404" pitchFamily="49" charset="0"/>
              </a:rPr>
              <a:t>  </a:t>
            </a:r>
            <a:r>
              <a:rPr lang="zh-CN" altLang="zh-CN" sz="2600" kern="100">
                <a:latin typeface="Times New Roman" pitchFamily="18" charset="0"/>
                <a:ea typeface="微软雅黑" panose="020b0503020204020204" charset="-122"/>
                <a:cs typeface="Times New Roman" panose="02020603050405020304" pitchFamily="18" charset="0"/>
              </a:rPr>
              <a:t>壮心不已</a:t>
            </a:r>
            <a:r>
              <a:rPr lang="en-US" altLang="zh-CN" sz="2600" kern="100">
                <a:latin typeface="Times New Roman" pitchFamily="18" charset="0"/>
                <a:ea typeface="微软雅黑" panose="020b0503020204020204" charset="-122"/>
                <a:cs typeface="Courier New" panose="02070309020205020404" pitchFamily="49" charset="0"/>
              </a:rPr>
              <a:t>  </a:t>
            </a:r>
            <a:r>
              <a:rPr lang="zh-CN" altLang="zh-CN" sz="2600" kern="100">
                <a:latin typeface="Times New Roman" pitchFamily="18" charset="0"/>
                <a:ea typeface="微软雅黑" panose="020b0503020204020204" charset="-122"/>
                <a:cs typeface="Times New Roman" panose="02020603050405020304" pitchFamily="18" charset="0"/>
              </a:rPr>
              <a:t>马到成功</a:t>
            </a:r>
            <a:endParaRPr lang="zh-CN" altLang="zh-CN" sz="1050" kern="100">
              <a:latin typeface="宋体" panose="02010600030101010101" pitchFamily="2" charset="-122"/>
              <a:cs typeface="Courier New" panose="02070309020205020404" pitchFamily="49" charset="0"/>
            </a:endParaRPr>
          </a:p>
        </p:txBody>
      </p:sp>
      <p:sp>
        <p:nvSpPr>
          <p:cNvPr id="3" name="矩形 2"/>
          <p:cNvSpPr/>
          <p:nvPr/>
        </p:nvSpPr>
        <p:spPr>
          <a:xfrm>
            <a:off x="275258" y="5094486"/>
            <a:ext cx="736099" cy="754053"/>
          </a:xfrm>
          <a:prstGeom prst="rect">
            <a:avLst/>
          </a:prstGeom>
        </p:spPr>
        <p:txBody>
          <a:bodyPr wrap="none">
            <a:spAutoFit/>
          </a:bodyPr>
          <a:lstStyle/>
          <a:p>
            <a:pPr lvl="0"/>
            <a:r>
              <a:rPr lang="zh-CN" altLang="en-US" sz="4300" b="1">
                <a:solidFill>
                  <a:srgbClr val="C00000"/>
                </a:solidFill>
                <a:latin typeface="华文细黑" panose="02010600040101010101" pitchFamily="2" charset="-122"/>
                <a:ea typeface="华文细黑" panose="02010600040101010101" pitchFamily="2" charset="-122"/>
              </a:rPr>
              <a:t>√</a:t>
            </a:r>
          </a:p>
        </p:txBody>
      </p:sp>
    </p:spTree>
  </p:cSld>
  <p:clrMapOvr>
    <a:masterClrMapping/>
  </p:clrMapOvr>
  <mc:AlternateContent>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p:nvPr/>
        </p:nvSpPr>
        <p:spPr>
          <a:xfrm>
            <a:off x="406574" y="1248643"/>
            <a:ext cx="11377264" cy="2999347"/>
          </a:xfrm>
          <a:prstGeom prst="rect">
            <a:avLst/>
          </a:prstGeom>
        </p:spPr>
        <p:txBody>
          <a:bodyPr wrap="square">
            <a:spAutoFit/>
          </a:bodyPr>
          <a:lstStyle/>
          <a:p>
            <a:pPr algn="just">
              <a:lnSpc>
                <a:spcPct val="150000"/>
              </a:lnSpc>
              <a:spcAft>
                <a:spcPct val="0"/>
              </a:spcAft>
            </a:pPr>
            <a:r>
              <a:rPr lang="zh-CN" altLang="zh-CN" sz="2600" b="1" kern="100">
                <a:solidFill>
                  <a:srgbClr val="0000FF"/>
                </a:solidFill>
                <a:latin typeface="Times New Roman" pitchFamily="18" charset="0"/>
                <a:ea typeface="黑体" panose="02010609060101010101" pitchFamily="49" charset="-122"/>
                <a:cs typeface="Times New Roman" panose="02020603050405020304" pitchFamily="18" charset="0"/>
              </a:rPr>
              <a:t>解析　</a:t>
            </a:r>
            <a:r>
              <a:rPr lang="zh-CN" altLang="zh-CN" sz="2600" kern="100">
                <a:latin typeface="Times New Roman" pitchFamily="18" charset="0"/>
                <a:cs typeface="Times New Roman" panose="02020603050405020304" pitchFamily="18" charset="0"/>
              </a:rPr>
              <a:t>大有可为：事情很值得做，很有发展前途。不能指人。大有作为：能充分发挥作用，能做出重大贡献。矢志不渝：立志不会改变，表示永远不变心。壮心不已：有抱负的人到了晚年，雄心壮志仍不衰减。玉汝于成：像打磨璞玉一样磨炼你，使你成功。现多指逆境可以帮助一个人取得成功。马到成功：战马一到就取胜，形容事情顺利，很快取得成果。</a:t>
            </a:r>
            <a:endParaRPr lang="zh-CN" altLang="zh-CN" sz="1050" kern="100">
              <a:latin typeface="宋体" panose="02010600030101010101" pitchFamily="2" charset="-122"/>
              <a:cs typeface="Courier New" panose="02070309020205020404" pitchFamily="49" charset="0"/>
            </a:endParaRPr>
          </a:p>
        </p:txBody>
      </p:sp>
    </p:spTree>
  </p:cSld>
  <p:clrMapOvr>
    <a:masterClrMapping/>
  </p:clrMapOvr>
  <mc:AlternateContent>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3" presetClass="entr" presetSubtype="1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75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383704" y="333450"/>
            <a:ext cx="11472142" cy="6093976"/>
          </a:xfrm>
          <a:prstGeom prst="rect">
            <a:avLst/>
          </a:prstGeom>
        </p:spPr>
        <p:txBody>
          <a:bodyPr wrap="square">
            <a:spAutoFit/>
          </a:bodyPr>
          <a:lstStyle/>
          <a:p>
            <a:pPr algn="just">
              <a:lnSpc>
                <a:spcPct val="150000"/>
              </a:lnSpc>
              <a:spcAft>
                <a:spcPct val="0"/>
              </a:spcAft>
            </a:pPr>
            <a:r>
              <a:rPr lang="zh-CN" altLang="zh-CN" sz="2600" b="1" kern="100">
                <a:solidFill>
                  <a:srgbClr val="0000FF"/>
                </a:solidFill>
                <a:latin typeface="Times New Roman" pitchFamily="18" charset="0"/>
                <a:ea typeface="微软雅黑" panose="020b0503020204020204" charset="-122"/>
                <a:cs typeface="Times New Roman" panose="02020603050405020304" pitchFamily="18" charset="0"/>
              </a:rPr>
              <a:t>边练边悟</a:t>
            </a:r>
            <a:r>
              <a:rPr lang="en-US" altLang="zh-CN" sz="2600" b="1" kern="100">
                <a:solidFill>
                  <a:srgbClr val="0000FF"/>
                </a:solidFill>
                <a:latin typeface="微软雅黑" panose="020b0503020204020204" charset="-122"/>
                <a:cs typeface="Times New Roman" panose="02020603050405020304" pitchFamily="18" charset="0"/>
              </a:rPr>
              <a:t>12</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　依次填入下面一段文字横线处的成语，最恰当的一组</a:t>
            </a:r>
            <a:r>
              <a:rPr lang="zh-CN" altLang="zh-CN" sz="2600" kern="100" smtClean="0">
                <a:solidFill>
                  <a:srgbClr val="000000"/>
                </a:solidFill>
                <a:latin typeface="Times New Roman" pitchFamily="18" charset="0"/>
                <a:ea typeface="微软雅黑" panose="020b0503020204020204" charset="-122"/>
                <a:cs typeface="Times New Roman" panose="02020603050405020304" pitchFamily="18" charset="0"/>
              </a:rPr>
              <a:t>是</a:t>
            </a:r>
            <a:endParaRPr lang="zh-CN" altLang="zh-CN" sz="1050" kern="100">
              <a:latin typeface="宋体" panose="02010600030101010101" pitchFamily="2" charset="-122"/>
              <a:cs typeface="Courier New" panose="02070309020205020404" pitchFamily="49" charset="0"/>
            </a:endParaRPr>
          </a:p>
          <a:p>
            <a:pPr indent="660400" algn="just">
              <a:lnSpc>
                <a:spcPct val="150000"/>
              </a:lnSpc>
              <a:spcAft>
                <a:spcPct val="0"/>
              </a:spcAft>
            </a:pPr>
            <a:r>
              <a:rPr lang="zh-CN" altLang="zh-CN" sz="2600" kern="100">
                <a:solidFill>
                  <a:srgbClr val="000000"/>
                </a:solidFill>
                <a:latin typeface="Times New Roman" pitchFamily="18" charset="0"/>
                <a:ea typeface="楷体_GB2312" panose="02010609030101010101" pitchFamily="49" charset="-122"/>
                <a:cs typeface="Times New Roman" panose="02020603050405020304" pitchFamily="18" charset="0"/>
              </a:rPr>
              <a:t>齐白石的画大体是某植物和一两只草虫结合在一起，植物用意笔，草虫用工笔。那些莲叶啦，树丛啦，</a:t>
            </a:r>
            <a:r>
              <a:rPr lang="en-US" altLang="zh-CN" sz="2600" kern="100">
                <a:solidFill>
                  <a:srgbClr val="000000"/>
                </a:solidFill>
                <a:latin typeface="Times New Roman" pitchFamily="18" charset="0"/>
                <a:ea typeface="楷体_GB2312" panose="02010609030101010101" pitchFamily="49" charset="-122"/>
                <a:cs typeface="Courier New" panose="02070309020205020404" pitchFamily="49" charset="0"/>
              </a:rPr>
              <a:t>________</a:t>
            </a:r>
            <a:r>
              <a:rPr lang="zh-CN" altLang="zh-CN" sz="2600" kern="100">
                <a:solidFill>
                  <a:srgbClr val="000000"/>
                </a:solidFill>
                <a:latin typeface="Times New Roman" pitchFamily="18" charset="0"/>
                <a:ea typeface="楷体_GB2312" panose="02010609030101010101" pitchFamily="49" charset="-122"/>
                <a:cs typeface="Times New Roman" panose="02020603050405020304" pitchFamily="18" charset="0"/>
              </a:rPr>
              <a:t>，好像是用大笔饱蘸了墨汁随便挥洒而成；而那些蝉啦，蚱蜢啦，则画得细致极了，那真是</a:t>
            </a:r>
            <a:r>
              <a:rPr lang="en-US" altLang="zh-CN" sz="2600" kern="100">
                <a:solidFill>
                  <a:srgbClr val="000000"/>
                </a:solidFill>
                <a:latin typeface="Times New Roman" pitchFamily="18" charset="0"/>
                <a:ea typeface="楷体_GB2312" panose="02010609030101010101" pitchFamily="49" charset="-122"/>
                <a:cs typeface="Courier New" panose="02070309020205020404" pitchFamily="49" charset="0"/>
              </a:rPr>
              <a:t>________</a:t>
            </a:r>
            <a:r>
              <a:rPr lang="zh-CN" altLang="zh-CN" sz="2600" kern="100">
                <a:solidFill>
                  <a:srgbClr val="000000"/>
                </a:solidFill>
                <a:latin typeface="Times New Roman" pitchFamily="18" charset="0"/>
                <a:ea typeface="楷体_GB2312" panose="02010609030101010101" pitchFamily="49" charset="-122"/>
                <a:cs typeface="Times New Roman" panose="02020603050405020304" pitchFamily="18" charset="0"/>
              </a:rPr>
              <a:t>描绘出来的，纤细的触须，虫翅上的脉络，都历历可辨。这两种笔墨结合在一起，彼此衬托，</a:t>
            </a:r>
            <a:r>
              <a:rPr lang="en-US" altLang="zh-CN" sz="2600" kern="100">
                <a:solidFill>
                  <a:srgbClr val="000000"/>
                </a:solidFill>
                <a:latin typeface="Times New Roman" pitchFamily="18" charset="0"/>
                <a:ea typeface="楷体_GB2312" panose="02010609030101010101" pitchFamily="49" charset="-122"/>
                <a:cs typeface="Courier New" panose="02070309020205020404" pitchFamily="49" charset="0"/>
              </a:rPr>
              <a:t>________</a:t>
            </a:r>
            <a:r>
              <a:rPr lang="zh-CN" altLang="zh-CN" sz="2600" kern="100">
                <a:solidFill>
                  <a:srgbClr val="000000"/>
                </a:solidFill>
                <a:latin typeface="Times New Roman" pitchFamily="18" charset="0"/>
                <a:ea typeface="楷体_GB2312" panose="02010609030101010101" pitchFamily="49" charset="-122"/>
                <a:cs typeface="Times New Roman" panose="02020603050405020304" pitchFamily="18" charset="0"/>
              </a:rPr>
              <a:t>：植物更显得欣欣向荣，草虫更显得</a:t>
            </a:r>
            <a:r>
              <a:rPr lang="en-US" altLang="zh-CN" sz="2600" kern="100">
                <a:solidFill>
                  <a:srgbClr val="000000"/>
                </a:solidFill>
                <a:latin typeface="Times New Roman" pitchFamily="18" charset="0"/>
                <a:ea typeface="楷体_GB2312" panose="02010609030101010101" pitchFamily="49" charset="-122"/>
                <a:cs typeface="Courier New" panose="02070309020205020404" pitchFamily="49" charset="0"/>
              </a:rPr>
              <a:t>________</a:t>
            </a:r>
            <a:r>
              <a:rPr lang="zh-CN" altLang="zh-CN" sz="2600" kern="100">
                <a:solidFill>
                  <a:srgbClr val="000000"/>
                </a:solidFill>
                <a:latin typeface="Times New Roman" pitchFamily="18" charset="0"/>
                <a:ea typeface="楷体_GB2312" panose="02010609030101010101" pitchFamily="49" charset="-122"/>
                <a:cs typeface="Times New Roman" panose="02020603050405020304" pitchFamily="18" charset="0"/>
              </a:rPr>
              <a:t>。</a:t>
            </a:r>
            <a:endParaRPr lang="zh-CN" altLang="zh-CN" sz="1050" kern="100">
              <a:latin typeface="宋体" panose="02010600030101010101" pitchFamily="2" charset="-122"/>
              <a:cs typeface="Courier New" panose="02070309020205020404" pitchFamily="49" charset="0"/>
            </a:endParaRPr>
          </a:p>
          <a:p>
            <a:pPr algn="just">
              <a:lnSpc>
                <a:spcPct val="150000"/>
              </a:lnSpc>
              <a:spcAft>
                <a:spcPct val="0"/>
              </a:spcAft>
            </a:pPr>
            <a:r>
              <a:rPr lang="en-US" altLang="zh-CN" sz="2600" kern="100">
                <a:solidFill>
                  <a:srgbClr val="000000"/>
                </a:solidFill>
                <a:latin typeface="Times New Roman" pitchFamily="18" charset="0"/>
                <a:ea typeface="微软雅黑" panose="020b0503020204020204" charset="-122"/>
                <a:cs typeface="Courier New" panose="02070309020205020404" pitchFamily="49" charset="0"/>
              </a:rPr>
              <a:t>A.</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用墨如</a:t>
            </a:r>
            <a:r>
              <a:rPr lang="zh-CN" altLang="zh-CN" sz="2600" kern="100" smtClean="0">
                <a:solidFill>
                  <a:srgbClr val="000000"/>
                </a:solidFill>
                <a:latin typeface="Times New Roman" pitchFamily="18" charset="0"/>
                <a:ea typeface="微软雅黑" panose="020b0503020204020204" charset="-122"/>
                <a:cs typeface="Times New Roman" panose="02020603050405020304" pitchFamily="18" charset="0"/>
              </a:rPr>
              <a:t>泼　惜墨如金</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　相映成趣　生气蓬勃</a:t>
            </a:r>
            <a:endParaRPr lang="zh-CN" altLang="zh-CN" sz="1050" kern="100">
              <a:latin typeface="宋体" panose="02010600030101010101" pitchFamily="2" charset="-122"/>
              <a:cs typeface="Courier New" panose="02070309020205020404" pitchFamily="49" charset="0"/>
            </a:endParaRPr>
          </a:p>
          <a:p>
            <a:pPr algn="just">
              <a:lnSpc>
                <a:spcPct val="150000"/>
              </a:lnSpc>
              <a:spcAft>
                <a:spcPct val="0"/>
              </a:spcAft>
            </a:pPr>
            <a:r>
              <a:rPr lang="en-US" altLang="zh-CN" sz="2600" kern="100">
                <a:solidFill>
                  <a:srgbClr val="000000"/>
                </a:solidFill>
                <a:latin typeface="Times New Roman" pitchFamily="18" charset="0"/>
                <a:ea typeface="微软雅黑" panose="020b0503020204020204" charset="-122"/>
                <a:cs typeface="Courier New" panose="02070309020205020404" pitchFamily="49" charset="0"/>
              </a:rPr>
              <a:t>B.</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浓墨重彩</a:t>
            </a:r>
            <a:r>
              <a:rPr lang="en-US" altLang="zh-CN" sz="2600" kern="100">
                <a:solidFill>
                  <a:srgbClr val="000000"/>
                </a:solidFill>
                <a:latin typeface="Times New Roman" pitchFamily="18" charset="0"/>
                <a:ea typeface="微软雅黑" panose="020b0503020204020204" charset="-122"/>
                <a:cs typeface="Courier New" panose="02070309020205020404" pitchFamily="49" charset="0"/>
              </a:rPr>
              <a:t>  </a:t>
            </a:r>
            <a:r>
              <a:rPr lang="en-US" altLang="zh-CN" sz="2600" kern="100" smtClean="0">
                <a:solidFill>
                  <a:srgbClr val="000000"/>
                </a:solidFill>
                <a:latin typeface="Times New Roman" pitchFamily="18" charset="0"/>
                <a:ea typeface="微软雅黑" panose="020b0503020204020204" charset="-122"/>
                <a:cs typeface="Courier New" panose="02070309020205020404" pitchFamily="49" charset="0"/>
              </a:rPr>
              <a:t>  </a:t>
            </a:r>
            <a:r>
              <a:rPr lang="zh-CN" altLang="zh-CN" sz="2600" kern="100" smtClean="0">
                <a:solidFill>
                  <a:srgbClr val="000000"/>
                </a:solidFill>
                <a:latin typeface="Times New Roman" pitchFamily="18" charset="0"/>
                <a:ea typeface="微软雅黑" panose="020b0503020204020204" charset="-122"/>
                <a:cs typeface="Times New Roman" panose="02020603050405020304" pitchFamily="18" charset="0"/>
              </a:rPr>
              <a:t>轻描淡写</a:t>
            </a:r>
            <a:r>
              <a:rPr lang="en-US" altLang="zh-CN" sz="2600" kern="100" smtClean="0">
                <a:solidFill>
                  <a:srgbClr val="000000"/>
                </a:solidFill>
                <a:latin typeface="Times New Roman" pitchFamily="18" charset="0"/>
                <a:ea typeface="微软雅黑" panose="020b0503020204020204" charset="-122"/>
                <a:cs typeface="Courier New" panose="02070309020205020404" pitchFamily="49" charset="0"/>
              </a:rPr>
              <a:t>    </a:t>
            </a:r>
            <a:r>
              <a:rPr lang="zh-CN" altLang="zh-CN" sz="2600" kern="100" smtClean="0">
                <a:solidFill>
                  <a:srgbClr val="000000"/>
                </a:solidFill>
                <a:latin typeface="Times New Roman" pitchFamily="18" charset="0"/>
                <a:ea typeface="微软雅黑" panose="020b0503020204020204" charset="-122"/>
                <a:cs typeface="Times New Roman" panose="02020603050405020304" pitchFamily="18" charset="0"/>
              </a:rPr>
              <a:t>相映</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生辉</a:t>
            </a:r>
            <a:r>
              <a:rPr lang="en-US" altLang="zh-CN" sz="2600" kern="100">
                <a:solidFill>
                  <a:srgbClr val="000000"/>
                </a:solidFill>
                <a:latin typeface="Times New Roman" pitchFamily="18" charset="0"/>
                <a:ea typeface="微软雅黑" panose="020b0503020204020204" charset="-122"/>
                <a:cs typeface="Courier New" panose="02070309020205020404" pitchFamily="49" charset="0"/>
              </a:rPr>
              <a:t>  </a:t>
            </a:r>
            <a:r>
              <a:rPr lang="en-US" altLang="zh-CN" sz="2600" kern="100" smtClean="0">
                <a:solidFill>
                  <a:srgbClr val="000000"/>
                </a:solidFill>
                <a:latin typeface="Times New Roman" pitchFamily="18" charset="0"/>
                <a:ea typeface="微软雅黑" panose="020b0503020204020204" charset="-122"/>
                <a:cs typeface="Courier New" panose="02070309020205020404" pitchFamily="49" charset="0"/>
              </a:rPr>
              <a:t>  </a:t>
            </a:r>
            <a:r>
              <a:rPr lang="zh-CN" altLang="zh-CN" sz="2600" kern="100" smtClean="0">
                <a:solidFill>
                  <a:srgbClr val="000000"/>
                </a:solidFill>
                <a:latin typeface="Times New Roman" pitchFamily="18" charset="0"/>
                <a:ea typeface="微软雅黑" panose="020b0503020204020204" charset="-122"/>
                <a:cs typeface="Times New Roman" panose="02020603050405020304" pitchFamily="18" charset="0"/>
              </a:rPr>
              <a:t>勃勃生机</a:t>
            </a:r>
            <a:endParaRPr lang="zh-CN" altLang="zh-CN" sz="1050" kern="100">
              <a:latin typeface="宋体" panose="02010600030101010101" pitchFamily="2" charset="-122"/>
              <a:cs typeface="Courier New" panose="02070309020205020404" pitchFamily="49" charset="0"/>
            </a:endParaRPr>
          </a:p>
          <a:p>
            <a:pPr algn="just">
              <a:lnSpc>
                <a:spcPct val="150000"/>
              </a:lnSpc>
              <a:spcAft>
                <a:spcPct val="0"/>
              </a:spcAft>
            </a:pPr>
            <a:r>
              <a:rPr lang="en-US" altLang="zh-CN" sz="2600" kern="100">
                <a:solidFill>
                  <a:srgbClr val="000000"/>
                </a:solidFill>
                <a:latin typeface="Times New Roman" pitchFamily="18" charset="0"/>
                <a:ea typeface="微软雅黑" panose="020b0503020204020204" charset="-122"/>
                <a:cs typeface="Courier New" panose="02070309020205020404" pitchFamily="49" charset="0"/>
              </a:rPr>
              <a:t>C.</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寥寥数笔</a:t>
            </a:r>
            <a:r>
              <a:rPr lang="en-US" altLang="zh-CN" sz="2600" kern="100">
                <a:solidFill>
                  <a:srgbClr val="000000"/>
                </a:solidFill>
                <a:latin typeface="Times New Roman" pitchFamily="18" charset="0"/>
                <a:ea typeface="微软雅黑" panose="020b0503020204020204" charset="-122"/>
                <a:cs typeface="Courier New" panose="02070309020205020404" pitchFamily="49" charset="0"/>
              </a:rPr>
              <a:t>  </a:t>
            </a:r>
            <a:r>
              <a:rPr lang="en-US" altLang="zh-CN" sz="2600" kern="100" smtClean="0">
                <a:solidFill>
                  <a:srgbClr val="000000"/>
                </a:solidFill>
                <a:latin typeface="Times New Roman" pitchFamily="18" charset="0"/>
                <a:ea typeface="微软雅黑" panose="020b0503020204020204" charset="-122"/>
                <a:cs typeface="Courier New" panose="02070309020205020404" pitchFamily="49" charset="0"/>
              </a:rPr>
              <a:t>  </a:t>
            </a:r>
            <a:r>
              <a:rPr lang="zh-CN" altLang="zh-CN" sz="2600" kern="100" smtClean="0">
                <a:solidFill>
                  <a:srgbClr val="000000"/>
                </a:solidFill>
                <a:latin typeface="Times New Roman" pitchFamily="18" charset="0"/>
                <a:ea typeface="微软雅黑" panose="020b0503020204020204" charset="-122"/>
                <a:cs typeface="Times New Roman" panose="02020603050405020304" pitchFamily="18" charset="0"/>
              </a:rPr>
              <a:t>煞费苦心</a:t>
            </a:r>
            <a:r>
              <a:rPr lang="en-US" altLang="zh-CN" sz="2600" kern="100" smtClean="0">
                <a:solidFill>
                  <a:srgbClr val="000000"/>
                </a:solidFill>
                <a:latin typeface="Times New Roman" pitchFamily="18" charset="0"/>
                <a:ea typeface="微软雅黑" panose="020b0503020204020204" charset="-122"/>
                <a:cs typeface="Courier New" panose="02070309020205020404" pitchFamily="49" charset="0"/>
              </a:rPr>
              <a:t>    </a:t>
            </a:r>
            <a:r>
              <a:rPr lang="zh-CN" altLang="zh-CN" sz="2600" kern="100" smtClean="0">
                <a:solidFill>
                  <a:srgbClr val="000000"/>
                </a:solidFill>
                <a:latin typeface="Times New Roman" pitchFamily="18" charset="0"/>
                <a:ea typeface="微软雅黑" panose="020b0503020204020204" charset="-122"/>
                <a:cs typeface="Times New Roman" panose="02020603050405020304" pitchFamily="18" charset="0"/>
              </a:rPr>
              <a:t>相互</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配合</a:t>
            </a:r>
            <a:r>
              <a:rPr lang="en-US" altLang="zh-CN" sz="2600" kern="100">
                <a:solidFill>
                  <a:srgbClr val="000000"/>
                </a:solidFill>
                <a:latin typeface="Times New Roman" pitchFamily="18" charset="0"/>
                <a:ea typeface="微软雅黑" panose="020b0503020204020204" charset="-122"/>
                <a:cs typeface="Courier New" panose="02070309020205020404" pitchFamily="49" charset="0"/>
              </a:rPr>
              <a:t> </a:t>
            </a:r>
            <a:r>
              <a:rPr lang="en-US" altLang="zh-CN" sz="2600" kern="100" smtClean="0">
                <a:solidFill>
                  <a:srgbClr val="000000"/>
                </a:solidFill>
                <a:latin typeface="Times New Roman" pitchFamily="18" charset="0"/>
                <a:ea typeface="微软雅黑" panose="020b0503020204020204" charset="-122"/>
                <a:cs typeface="Courier New" panose="02070309020205020404" pitchFamily="49" charset="0"/>
              </a:rPr>
              <a:t>   </a:t>
            </a:r>
            <a:r>
              <a:rPr lang="zh-CN" altLang="zh-CN" sz="2600" kern="100" smtClean="0">
                <a:solidFill>
                  <a:srgbClr val="000000"/>
                </a:solidFill>
                <a:latin typeface="Times New Roman" pitchFamily="18" charset="0"/>
                <a:ea typeface="微软雅黑" panose="020b0503020204020204" charset="-122"/>
                <a:cs typeface="Times New Roman" panose="02020603050405020304" pitchFamily="18" charset="0"/>
              </a:rPr>
              <a:t>呼之欲出</a:t>
            </a:r>
            <a:endParaRPr lang="zh-CN" altLang="zh-CN" sz="1050" kern="100">
              <a:latin typeface="宋体" panose="02010600030101010101" pitchFamily="2" charset="-122"/>
              <a:cs typeface="Courier New" panose="02070309020205020404" pitchFamily="49" charset="0"/>
            </a:endParaRPr>
          </a:p>
          <a:p>
            <a:pPr algn="just">
              <a:lnSpc>
                <a:spcPct val="150000"/>
              </a:lnSpc>
              <a:spcAft>
                <a:spcPct val="0"/>
              </a:spcAft>
            </a:pPr>
            <a:r>
              <a:rPr lang="en-US" altLang="zh-CN" sz="2600" kern="100">
                <a:solidFill>
                  <a:srgbClr val="000000"/>
                </a:solidFill>
                <a:latin typeface="Times New Roman" pitchFamily="18" charset="0"/>
                <a:ea typeface="微软雅黑" panose="020b0503020204020204" charset="-122"/>
                <a:cs typeface="Courier New" panose="02070309020205020404" pitchFamily="49" charset="0"/>
              </a:rPr>
              <a:t>D.</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粗犷豪放</a:t>
            </a:r>
            <a:r>
              <a:rPr lang="en-US" altLang="zh-CN" sz="2600" kern="100">
                <a:solidFill>
                  <a:srgbClr val="000000"/>
                </a:solidFill>
                <a:latin typeface="Times New Roman" pitchFamily="18" charset="0"/>
                <a:ea typeface="微软雅黑" panose="020b0503020204020204" charset="-122"/>
                <a:cs typeface="Courier New" panose="02070309020205020404" pitchFamily="49" charset="0"/>
              </a:rPr>
              <a:t>  </a:t>
            </a:r>
            <a:r>
              <a:rPr lang="en-US" altLang="zh-CN" sz="2600" kern="100" smtClean="0">
                <a:solidFill>
                  <a:srgbClr val="000000"/>
                </a:solidFill>
                <a:latin typeface="Times New Roman" pitchFamily="18" charset="0"/>
                <a:ea typeface="微软雅黑" panose="020b0503020204020204" charset="-122"/>
                <a:cs typeface="Courier New" panose="02070309020205020404" pitchFamily="49" charset="0"/>
              </a:rPr>
              <a:t>  </a:t>
            </a:r>
            <a:r>
              <a:rPr lang="zh-CN" altLang="zh-CN" sz="2600" kern="100" smtClean="0">
                <a:solidFill>
                  <a:srgbClr val="000000"/>
                </a:solidFill>
                <a:latin typeface="Times New Roman" pitchFamily="18" charset="0"/>
                <a:ea typeface="微软雅黑" panose="020b0503020204020204" charset="-122"/>
                <a:cs typeface="Times New Roman" panose="02020603050405020304" pitchFamily="18" charset="0"/>
              </a:rPr>
              <a:t>刻意</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求工</a:t>
            </a:r>
            <a:r>
              <a:rPr lang="en-US" altLang="zh-CN" sz="2600" kern="100">
                <a:solidFill>
                  <a:srgbClr val="000000"/>
                </a:solidFill>
                <a:latin typeface="Times New Roman" pitchFamily="18" charset="0"/>
                <a:ea typeface="微软雅黑" panose="020b0503020204020204" charset="-122"/>
                <a:cs typeface="Courier New" panose="02070309020205020404" pitchFamily="49" charset="0"/>
              </a:rPr>
              <a:t>  </a:t>
            </a:r>
            <a:r>
              <a:rPr lang="en-US" altLang="zh-CN" sz="2600" kern="100" smtClean="0">
                <a:solidFill>
                  <a:srgbClr val="000000"/>
                </a:solidFill>
                <a:latin typeface="Times New Roman" pitchFamily="18" charset="0"/>
                <a:ea typeface="微软雅黑" panose="020b0503020204020204" charset="-122"/>
                <a:cs typeface="Courier New" panose="02070309020205020404" pitchFamily="49" charset="0"/>
              </a:rPr>
              <a:t>  </a:t>
            </a:r>
            <a:r>
              <a:rPr lang="zh-CN" altLang="zh-CN" sz="2600" kern="100" smtClean="0">
                <a:solidFill>
                  <a:srgbClr val="000000"/>
                </a:solidFill>
                <a:latin typeface="Times New Roman" pitchFamily="18" charset="0"/>
                <a:ea typeface="微软雅黑" panose="020b0503020204020204" charset="-122"/>
                <a:cs typeface="Times New Roman" panose="02020603050405020304" pitchFamily="18" charset="0"/>
              </a:rPr>
              <a:t>相得益彰</a:t>
            </a:r>
            <a:r>
              <a:rPr lang="en-US" altLang="zh-CN" sz="2600" kern="100" smtClean="0">
                <a:solidFill>
                  <a:srgbClr val="000000"/>
                </a:solidFill>
                <a:latin typeface="Times New Roman" pitchFamily="18" charset="0"/>
                <a:ea typeface="微软雅黑" panose="020b0503020204020204" charset="-122"/>
                <a:cs typeface="Courier New" panose="02070309020205020404" pitchFamily="49" charset="0"/>
              </a:rPr>
              <a:t>    </a:t>
            </a:r>
            <a:r>
              <a:rPr lang="zh-CN" altLang="zh-CN" sz="2600" kern="100" smtClean="0">
                <a:solidFill>
                  <a:srgbClr val="000000"/>
                </a:solidFill>
                <a:latin typeface="Times New Roman" pitchFamily="18" charset="0"/>
                <a:ea typeface="微软雅黑" panose="020b0503020204020204" charset="-122"/>
                <a:cs typeface="Times New Roman" panose="02020603050405020304" pitchFamily="18" charset="0"/>
              </a:rPr>
              <a:t>栩栩如生</a:t>
            </a:r>
            <a:endParaRPr lang="zh-CN" altLang="zh-CN" sz="1050" kern="100">
              <a:latin typeface="宋体" panose="02010600030101010101" pitchFamily="2" charset="-122"/>
              <a:cs typeface="Courier New" panose="02070309020205020404" pitchFamily="49" charset="0"/>
            </a:endParaRPr>
          </a:p>
        </p:txBody>
      </p:sp>
      <p:sp>
        <p:nvSpPr>
          <p:cNvPr id="3" name="矩形 2"/>
          <p:cNvSpPr/>
          <p:nvPr/>
        </p:nvSpPr>
        <p:spPr>
          <a:xfrm>
            <a:off x="236431" y="5666271"/>
            <a:ext cx="736099" cy="754053"/>
          </a:xfrm>
          <a:prstGeom prst="rect">
            <a:avLst/>
          </a:prstGeom>
        </p:spPr>
        <p:txBody>
          <a:bodyPr wrap="none">
            <a:spAutoFit/>
          </a:bodyPr>
          <a:lstStyle/>
          <a:p>
            <a:pPr lvl="0"/>
            <a:r>
              <a:rPr lang="zh-CN" altLang="en-US" sz="4300" b="1">
                <a:solidFill>
                  <a:srgbClr val="C00000"/>
                </a:solidFill>
                <a:latin typeface="华文细黑" panose="02010600040101010101" pitchFamily="2" charset="-122"/>
                <a:ea typeface="华文细黑" panose="02010600040101010101" pitchFamily="2" charset="-122"/>
              </a:rPr>
              <a:t>√</a:t>
            </a:r>
          </a:p>
        </p:txBody>
      </p:sp>
    </p:spTree>
  </p:cSld>
  <p:clrMapOvr>
    <a:masterClrMapping/>
  </p:clrMapOvr>
  <mc:AlternateContent>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p:nvPr/>
        </p:nvSpPr>
        <p:spPr>
          <a:xfrm>
            <a:off x="383704" y="909514"/>
            <a:ext cx="11400134" cy="4293483"/>
          </a:xfrm>
          <a:prstGeom prst="rect">
            <a:avLst/>
          </a:prstGeom>
        </p:spPr>
        <p:txBody>
          <a:bodyPr wrap="square">
            <a:spAutoFit/>
          </a:bodyPr>
          <a:lstStyle/>
          <a:p>
            <a:pPr algn="just">
              <a:lnSpc>
                <a:spcPct val="150000"/>
              </a:lnSpc>
              <a:spcAft>
                <a:spcPct val="0"/>
              </a:spcAft>
            </a:pPr>
            <a:r>
              <a:rPr lang="zh-CN" altLang="zh-CN" sz="2600" b="1" kern="100">
                <a:solidFill>
                  <a:srgbClr val="0000FF"/>
                </a:solidFill>
                <a:latin typeface="Times New Roman" pitchFamily="18" charset="0"/>
                <a:ea typeface="微软雅黑" panose="020b0503020204020204" charset="-122"/>
                <a:cs typeface="Times New Roman" panose="02020603050405020304" pitchFamily="18" charset="0"/>
              </a:rPr>
              <a:t>解析</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　</a:t>
            </a:r>
            <a:r>
              <a:rPr lang="zh-CN" altLang="zh-CN" sz="2600" kern="100">
                <a:solidFill>
                  <a:srgbClr val="000000"/>
                </a:solidFill>
                <a:latin typeface="Times New Roman" pitchFamily="18" charset="0"/>
                <a:cs typeface="Times New Roman" panose="02020603050405020304" pitchFamily="18" charset="0"/>
              </a:rPr>
              <a:t>根据</a:t>
            </a:r>
            <a:r>
              <a:rPr lang="en-US" altLang="zh-CN" sz="2600" kern="10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a:solidFill>
                  <a:srgbClr val="000000"/>
                </a:solidFill>
                <a:latin typeface="Times New Roman" pitchFamily="18" charset="0"/>
                <a:cs typeface="Times New Roman" panose="02020603050405020304" pitchFamily="18" charset="0"/>
              </a:rPr>
              <a:t>意笔</a:t>
            </a:r>
            <a:r>
              <a:rPr lang="en-US" altLang="zh-CN" sz="2600" kern="10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a:solidFill>
                  <a:srgbClr val="000000"/>
                </a:solidFill>
                <a:latin typeface="Times New Roman" pitchFamily="18" charset="0"/>
                <a:cs typeface="Times New Roman" panose="02020603050405020304" pitchFamily="18" charset="0"/>
              </a:rPr>
              <a:t>工笔</a:t>
            </a:r>
            <a:r>
              <a:rPr lang="en-US" altLang="zh-CN" sz="2600" kern="10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a:solidFill>
                  <a:srgbClr val="000000"/>
                </a:solidFill>
                <a:latin typeface="Times New Roman" pitchFamily="18" charset="0"/>
                <a:cs typeface="Times New Roman" panose="02020603050405020304" pitchFamily="18" charset="0"/>
              </a:rPr>
              <a:t>两词，可以看出与之呼应的成语不是笔墨多少的问题，故可排除</a:t>
            </a:r>
            <a:r>
              <a:rPr lang="en-US" altLang="zh-CN" sz="2600" kern="10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a:solidFill>
                  <a:srgbClr val="000000"/>
                </a:solidFill>
                <a:latin typeface="Times New Roman" pitchFamily="18" charset="0"/>
                <a:cs typeface="Times New Roman" panose="02020603050405020304" pitchFamily="18" charset="0"/>
              </a:rPr>
              <a:t>用墨如泼</a:t>
            </a:r>
            <a:r>
              <a:rPr lang="en-US" altLang="zh-CN" sz="2600" kern="10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a:solidFill>
                  <a:srgbClr val="000000"/>
                </a:solidFill>
                <a:latin typeface="Times New Roman" pitchFamily="18" charset="0"/>
                <a:cs typeface="Times New Roman" panose="02020603050405020304" pitchFamily="18" charset="0"/>
              </a:rPr>
              <a:t>惜墨如金</a:t>
            </a:r>
            <a:r>
              <a:rPr lang="en-US" altLang="zh-CN" sz="2600" kern="10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smtClean="0">
                <a:solidFill>
                  <a:srgbClr val="000000"/>
                </a:solidFill>
                <a:latin typeface="Times New Roman" pitchFamily="18" charset="0"/>
                <a:cs typeface="Times New Roman" panose="02020603050405020304" pitchFamily="18" charset="0"/>
              </a:rPr>
              <a:t>。</a:t>
            </a:r>
            <a:r>
              <a:rPr lang="en-US" altLang="zh-CN" sz="2600" kern="100" smtClean="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a:solidFill>
                  <a:srgbClr val="000000"/>
                </a:solidFill>
                <a:latin typeface="Times New Roman" pitchFamily="18" charset="0"/>
                <a:cs typeface="Times New Roman" panose="02020603050405020304" pitchFamily="18" charset="0"/>
              </a:rPr>
              <a:t>彼此衬托</a:t>
            </a:r>
            <a:r>
              <a:rPr lang="en-US" altLang="zh-CN" sz="2600" kern="10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a:solidFill>
                  <a:srgbClr val="000000"/>
                </a:solidFill>
                <a:latin typeface="Times New Roman" pitchFamily="18" charset="0"/>
                <a:cs typeface="Times New Roman" panose="02020603050405020304" pitchFamily="18" charset="0"/>
              </a:rPr>
              <a:t>后面横线处成语后加了冒号，其后应是对该成语的解释，从解释的文字看是</a:t>
            </a:r>
            <a:r>
              <a:rPr lang="en-US" altLang="zh-CN" sz="2600" kern="10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a:solidFill>
                  <a:srgbClr val="000000"/>
                </a:solidFill>
                <a:latin typeface="Times New Roman" pitchFamily="18" charset="0"/>
                <a:cs typeface="Times New Roman" panose="02020603050405020304" pitchFamily="18" charset="0"/>
              </a:rPr>
              <a:t>生辉</a:t>
            </a:r>
            <a:r>
              <a:rPr lang="en-US" altLang="zh-CN" sz="2600" kern="10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a:solidFill>
                  <a:srgbClr val="000000"/>
                </a:solidFill>
                <a:latin typeface="Times New Roman" pitchFamily="18" charset="0"/>
                <a:cs typeface="Times New Roman" panose="02020603050405020304" pitchFamily="18" charset="0"/>
              </a:rPr>
              <a:t>成趣</a:t>
            </a:r>
            <a:r>
              <a:rPr lang="en-US" altLang="zh-CN" sz="2600" kern="10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a:solidFill>
                  <a:srgbClr val="000000"/>
                </a:solidFill>
                <a:latin typeface="Times New Roman" pitchFamily="18" charset="0"/>
                <a:cs typeface="Times New Roman" panose="02020603050405020304" pitchFamily="18" charset="0"/>
              </a:rPr>
              <a:t>之意，且连用两个</a:t>
            </a:r>
            <a:r>
              <a:rPr lang="en-US" altLang="zh-CN" sz="2600" kern="10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a:solidFill>
                  <a:srgbClr val="000000"/>
                </a:solidFill>
                <a:latin typeface="Times New Roman" pitchFamily="18" charset="0"/>
                <a:cs typeface="Times New Roman" panose="02020603050405020304" pitchFamily="18" charset="0"/>
              </a:rPr>
              <a:t>更</a:t>
            </a:r>
            <a:r>
              <a:rPr lang="en-US" altLang="zh-CN" sz="2600" kern="10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a:solidFill>
                  <a:srgbClr val="000000"/>
                </a:solidFill>
                <a:latin typeface="Times New Roman" pitchFamily="18" charset="0"/>
                <a:cs typeface="Times New Roman" panose="02020603050405020304" pitchFamily="18" charset="0"/>
              </a:rPr>
              <a:t>字，与</a:t>
            </a:r>
            <a:r>
              <a:rPr lang="en-US" altLang="zh-CN" sz="2600" kern="10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a:solidFill>
                  <a:srgbClr val="000000"/>
                </a:solidFill>
                <a:latin typeface="Times New Roman" pitchFamily="18" charset="0"/>
                <a:cs typeface="Times New Roman" panose="02020603050405020304" pitchFamily="18" charset="0"/>
              </a:rPr>
              <a:t>相得益彰</a:t>
            </a:r>
            <a:r>
              <a:rPr lang="en-US" altLang="zh-CN" sz="2600" kern="10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a:solidFill>
                  <a:srgbClr val="000000"/>
                </a:solidFill>
                <a:latin typeface="Times New Roman" pitchFamily="18" charset="0"/>
                <a:cs typeface="Times New Roman" panose="02020603050405020304" pitchFamily="18" charset="0"/>
              </a:rPr>
              <a:t>的</a:t>
            </a:r>
            <a:r>
              <a:rPr lang="en-US" altLang="zh-CN" sz="2600" kern="10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a:solidFill>
                  <a:srgbClr val="000000"/>
                </a:solidFill>
                <a:latin typeface="Times New Roman" pitchFamily="18" charset="0"/>
                <a:cs typeface="Times New Roman" panose="02020603050405020304" pitchFamily="18" charset="0"/>
              </a:rPr>
              <a:t>益</a:t>
            </a:r>
            <a:r>
              <a:rPr lang="en-US" altLang="zh-CN" sz="2600" kern="10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a:solidFill>
                  <a:srgbClr val="000000"/>
                </a:solidFill>
                <a:latin typeface="Times New Roman" pitchFamily="18" charset="0"/>
                <a:cs typeface="Times New Roman" panose="02020603050405020304" pitchFamily="18" charset="0"/>
              </a:rPr>
              <a:t>呼应，所以应用</a:t>
            </a:r>
            <a:r>
              <a:rPr lang="en-US" altLang="zh-CN" sz="2600" kern="10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a:solidFill>
                  <a:srgbClr val="000000"/>
                </a:solidFill>
                <a:latin typeface="Times New Roman" pitchFamily="18" charset="0"/>
                <a:cs typeface="Times New Roman" panose="02020603050405020304" pitchFamily="18" charset="0"/>
              </a:rPr>
              <a:t>相得益彰</a:t>
            </a:r>
            <a:r>
              <a:rPr lang="en-US" altLang="zh-CN" sz="2600" kern="10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smtClean="0">
                <a:solidFill>
                  <a:srgbClr val="000000"/>
                </a:solidFill>
                <a:latin typeface="Times New Roman" pitchFamily="18" charset="0"/>
                <a:cs typeface="Times New Roman" panose="02020603050405020304" pitchFamily="18" charset="0"/>
              </a:rPr>
              <a:t>。形容</a:t>
            </a:r>
            <a:r>
              <a:rPr lang="en-US" altLang="zh-CN" sz="2600" kern="10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a:solidFill>
                  <a:srgbClr val="000000"/>
                </a:solidFill>
                <a:latin typeface="Times New Roman" pitchFamily="18" charset="0"/>
                <a:cs typeface="Times New Roman" panose="02020603050405020304" pitchFamily="18" charset="0"/>
              </a:rPr>
              <a:t>草虫</a:t>
            </a:r>
            <a:r>
              <a:rPr lang="en-US" altLang="zh-CN" sz="2600" kern="10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a:solidFill>
                  <a:srgbClr val="000000"/>
                </a:solidFill>
                <a:latin typeface="Times New Roman" pitchFamily="18" charset="0"/>
                <a:cs typeface="Times New Roman" panose="02020603050405020304" pitchFamily="18" charset="0"/>
              </a:rPr>
              <a:t>的成语，</a:t>
            </a:r>
            <a:r>
              <a:rPr lang="en-US" altLang="zh-CN" sz="2600" kern="10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a:solidFill>
                  <a:srgbClr val="000000"/>
                </a:solidFill>
                <a:latin typeface="Times New Roman" pitchFamily="18" charset="0"/>
                <a:cs typeface="Times New Roman" panose="02020603050405020304" pitchFamily="18" charset="0"/>
              </a:rPr>
              <a:t>勃勃生机</a:t>
            </a:r>
            <a:r>
              <a:rPr lang="en-US" altLang="zh-CN" sz="2600" kern="10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a:solidFill>
                  <a:srgbClr val="000000"/>
                </a:solidFill>
                <a:latin typeface="Times New Roman" pitchFamily="18" charset="0"/>
                <a:cs typeface="Times New Roman" panose="02020603050405020304" pitchFamily="18" charset="0"/>
              </a:rPr>
              <a:t>词性不合，</a:t>
            </a:r>
            <a:r>
              <a:rPr lang="en-US" altLang="zh-CN" sz="2600" kern="10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a:solidFill>
                  <a:srgbClr val="000000"/>
                </a:solidFill>
                <a:latin typeface="Times New Roman" pitchFamily="18" charset="0"/>
                <a:cs typeface="Times New Roman" panose="02020603050405020304" pitchFamily="18" charset="0"/>
              </a:rPr>
              <a:t>生气蓬勃</a:t>
            </a:r>
            <a:r>
              <a:rPr lang="en-US" altLang="zh-CN" sz="2600" kern="10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a:solidFill>
                  <a:srgbClr val="000000"/>
                </a:solidFill>
                <a:latin typeface="Times New Roman" pitchFamily="18" charset="0"/>
                <a:cs typeface="Times New Roman" panose="02020603050405020304" pitchFamily="18" charset="0"/>
              </a:rPr>
              <a:t>不能形容</a:t>
            </a:r>
            <a:r>
              <a:rPr lang="en-US" altLang="zh-CN" sz="2600" kern="10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a:solidFill>
                  <a:srgbClr val="000000"/>
                </a:solidFill>
                <a:latin typeface="Times New Roman" pitchFamily="18" charset="0"/>
                <a:cs typeface="Times New Roman" panose="02020603050405020304" pitchFamily="18" charset="0"/>
              </a:rPr>
              <a:t>草虫</a:t>
            </a:r>
            <a:r>
              <a:rPr lang="en-US" altLang="zh-CN" sz="2600" kern="10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a:solidFill>
                  <a:srgbClr val="000000"/>
                </a:solidFill>
                <a:latin typeface="Times New Roman" pitchFamily="18" charset="0"/>
                <a:cs typeface="Times New Roman" panose="02020603050405020304" pitchFamily="18" charset="0"/>
              </a:rPr>
              <a:t>，</a:t>
            </a:r>
            <a:r>
              <a:rPr lang="en-US" altLang="zh-CN" sz="2600" kern="10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a:solidFill>
                  <a:srgbClr val="000000"/>
                </a:solidFill>
                <a:latin typeface="Times New Roman" pitchFamily="18" charset="0"/>
                <a:cs typeface="Times New Roman" panose="02020603050405020304" pitchFamily="18" charset="0"/>
              </a:rPr>
              <a:t>呼之欲出</a:t>
            </a:r>
            <a:r>
              <a:rPr lang="en-US" altLang="zh-CN" sz="2600" kern="10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a:solidFill>
                  <a:srgbClr val="000000"/>
                </a:solidFill>
                <a:latin typeface="Times New Roman" pitchFamily="18" charset="0"/>
                <a:cs typeface="Times New Roman" panose="02020603050405020304" pitchFamily="18" charset="0"/>
              </a:rPr>
              <a:t>与</a:t>
            </a:r>
            <a:r>
              <a:rPr lang="en-US" altLang="zh-CN" sz="2600" kern="10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a:solidFill>
                  <a:srgbClr val="000000"/>
                </a:solidFill>
                <a:latin typeface="Times New Roman" pitchFamily="18" charset="0"/>
                <a:cs typeface="Times New Roman" panose="02020603050405020304" pitchFamily="18" charset="0"/>
              </a:rPr>
              <a:t>显得</a:t>
            </a:r>
            <a:r>
              <a:rPr lang="en-US" altLang="zh-CN" sz="2600" kern="10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a:solidFill>
                  <a:srgbClr val="000000"/>
                </a:solidFill>
                <a:latin typeface="Times New Roman" pitchFamily="18" charset="0"/>
                <a:cs typeface="Times New Roman" panose="02020603050405020304" pitchFamily="18" charset="0"/>
              </a:rPr>
              <a:t>不搭配，故选</a:t>
            </a:r>
            <a:r>
              <a:rPr lang="en-US" altLang="zh-CN" sz="2600" kern="10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a:solidFill>
                  <a:srgbClr val="000000"/>
                </a:solidFill>
                <a:latin typeface="Times New Roman" pitchFamily="18" charset="0"/>
                <a:cs typeface="Times New Roman" panose="02020603050405020304" pitchFamily="18" charset="0"/>
              </a:rPr>
              <a:t>栩栩如生</a:t>
            </a:r>
            <a:r>
              <a:rPr lang="en-US" altLang="zh-CN" sz="2600" kern="10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smtClean="0">
                <a:solidFill>
                  <a:srgbClr val="000000"/>
                </a:solidFill>
                <a:latin typeface="Times New Roman" pitchFamily="18" charset="0"/>
                <a:cs typeface="Times New Roman" panose="02020603050405020304" pitchFamily="18" charset="0"/>
              </a:rPr>
              <a:t>。据此</a:t>
            </a:r>
            <a:r>
              <a:rPr lang="zh-CN" altLang="zh-CN" sz="2600" kern="100">
                <a:solidFill>
                  <a:srgbClr val="000000"/>
                </a:solidFill>
                <a:latin typeface="Times New Roman" pitchFamily="18" charset="0"/>
                <a:cs typeface="Times New Roman" panose="02020603050405020304" pitchFamily="18" charset="0"/>
              </a:rPr>
              <a:t>即可得出答案。</a:t>
            </a:r>
            <a:endParaRPr lang="zh-CN" altLang="zh-CN" sz="1050" kern="100">
              <a:latin typeface="宋体" panose="02010600030101010101" pitchFamily="2" charset="-122"/>
              <a:cs typeface="Courier New" panose="02070309020205020404" pitchFamily="49" charset="0"/>
            </a:endParaRPr>
          </a:p>
        </p:txBody>
      </p:sp>
      <p:sp>
        <p:nvSpPr>
          <p:cNvPr id="4" name="返回">
            <a:hlinkClick r:id="rId2" action="ppaction://hlinksldjump"/>
          </p:cNvPr>
          <p:cNvSpPr/>
          <p:nvPr/>
        </p:nvSpPr>
        <p:spPr bwMode="auto">
          <a:xfrm>
            <a:off x="11211213" y="6398788"/>
            <a:ext cx="979200" cy="460800"/>
          </a:xfrm>
          <a:prstGeom prst="rect">
            <a:avLst/>
          </a:prstGeom>
          <a:solidFill>
            <a:srgbClr val="EEECE1">
              <a:lumMod val="90000"/>
              <a:alpha val="60000"/>
            </a:srgbClr>
          </a:solidFill>
          <a:ln w="25400" cap="flat" cmpd="sng" algn="ctr">
            <a:noFill/>
            <a:prstDash val="solid"/>
          </a:ln>
          <a:effectLst/>
        </p:spPr>
        <p:txBody>
          <a:bodyPr anchor="ctr"/>
          <a:lstStyle/>
          <a:p>
            <a:pPr lvl="0" algn="ctr" defTabSz="1219200">
              <a:spcBef>
                <a:spcPct val="50000"/>
              </a:spcBef>
              <a:defRPr/>
            </a:pPr>
            <a:r>
              <a:rPr lang="zh-CN" altLang="en-US" sz="2000" kern="100">
                <a:solidFill>
                  <a:prstClr val="black">
                    <a:lumMod val="75000"/>
                    <a:lumOff val="25000"/>
                  </a:prstClr>
                </a:solidFill>
                <a:latin typeface="微软雅黑" panose="020b0503020204020204" charset="-122"/>
                <a:ea typeface="微软雅黑" panose="020b0503020204020204" charset="-122"/>
                <a:cs typeface="Times New Roman" panose="02020603050405020304"/>
              </a:rPr>
              <a:t>返 回</a:t>
            </a:r>
          </a:p>
        </p:txBody>
      </p:sp>
    </p:spTree>
  </p:cSld>
  <p:clrMapOvr>
    <a:masterClrMapping/>
  </p:clrMapOvr>
  <mc:AlternateContent>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3" presetClass="entr" presetSubtype="1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75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 name="文本框 10"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txBox="1"/>
          <p:nvPr/>
        </p:nvSpPr>
        <p:spPr>
          <a:xfrm>
            <a:off x="1303606" y="2412856"/>
            <a:ext cx="9583200" cy="1446550"/>
          </a:xfrm>
          <a:prstGeom prst="rect">
            <a:avLst/>
          </a:prstGeom>
          <a:noFill/>
        </p:spPr>
        <p:txBody>
          <a:bodyPr wrap="square" rtlCol="0" anchor="ctr">
            <a:spAutoFit/>
          </a:bodyPr>
          <a:lstStyle/>
          <a:p>
            <a:pPr algn="ctr">
              <a:spcBef>
                <a:spcPct val="0"/>
              </a:spcBef>
            </a:pPr>
            <a:r>
              <a:rPr lang="zh-CN" altLang="zh-CN" sz="4400" b="1">
                <a:solidFill>
                  <a:schemeClr val="accent6">
                    <a:lumMod val="50000"/>
                  </a:schemeClr>
                </a:solidFill>
                <a:latin typeface="方正清刻本悦宋简体" panose="02000000000000000000" pitchFamily="2" charset="-122"/>
                <a:ea typeface="方正清刻本悦宋简体" panose="02000000000000000000" pitchFamily="2" charset="-122"/>
              </a:rPr>
              <a:t>掌握词语选择题的答题方法和步骤</a:t>
            </a:r>
            <a:endParaRPr lang="zh-CN" altLang="en-US" sz="4400" b="1">
              <a:solidFill>
                <a:schemeClr val="accent6">
                  <a:lumMod val="50000"/>
                </a:schemeClr>
              </a:solidFill>
              <a:latin typeface="方正清刻本悦宋简体" panose="02000000000000000000" pitchFamily="2" charset="-122"/>
              <a:ea typeface="方正清刻本悦宋简体" panose="02000000000000000000" pitchFamily="2" charset="-122"/>
            </a:endParaRPr>
          </a:p>
        </p:txBody>
      </p:sp>
      <p:sp>
        <p:nvSpPr>
          <p:cNvPr id="5" name="文本框 4">
            <a:hlinkClick r:id="rId2" action="ppaction://hlinksldjump"/>
          </p:cNvPr>
          <p:cNvSpPr txBox="1"/>
          <p:nvPr/>
        </p:nvSpPr>
        <p:spPr>
          <a:xfrm>
            <a:off x="5441734" y="2065489"/>
            <a:ext cx="1306945" cy="423193"/>
          </a:xfrm>
          <a:prstGeom prst="rect">
            <a:avLst/>
          </a:prstGeom>
          <a:solidFill>
            <a:srgbClr val="A283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a:solidFill>
                  <a:srgbClr val="B57849"/>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spcBef>
                <a:spcPct val="0"/>
              </a:spcBef>
            </a:pPr>
            <a:r>
              <a:rPr lang="zh-CN" altLang="en-US" sz="2600" b="1" smtClean="0">
                <a:solidFill>
                  <a:schemeClr val="tx1"/>
                </a:solidFill>
                <a:latin typeface="方正楷体_GBK" panose="03000509000000000000" pitchFamily="65" charset="-122"/>
                <a:ea typeface="方正楷体_GBK" panose="03000509000000000000" pitchFamily="65" charset="-122"/>
              </a:rPr>
              <a:t>活动</a:t>
            </a:r>
            <a:r>
              <a:rPr lang="en-US" altLang="zh-CN" sz="2600" b="1" smtClean="0">
                <a:solidFill>
                  <a:schemeClr val="tx1"/>
                </a:solidFill>
                <a:latin typeface="方正楷体_GBK" panose="03000509000000000000" pitchFamily="65" charset="-122"/>
                <a:ea typeface="方正楷体_GBK" panose="03000509000000000000" pitchFamily="65" charset="-122"/>
              </a:rPr>
              <a:t>3</a:t>
            </a:r>
            <a:endParaRPr lang="zh-CN" altLang="en-US" sz="2600" b="1">
              <a:solidFill>
                <a:schemeClr val="tx1"/>
              </a:solidFill>
              <a:latin typeface="方正楷体_GBK" panose="03000509000000000000" pitchFamily="65" charset="-122"/>
              <a:ea typeface="方正楷体_GBK" panose="03000509000000000000" pitchFamily="65" charset="-122"/>
            </a:endParaRPr>
          </a:p>
        </p:txBody>
      </p:sp>
    </p:spTree>
  </p:cSld>
  <p:clrMapOvr>
    <a:masterClrMapping/>
  </p:clrMapOvr>
  <mc:AlternateContent>
    <mc:Choice xmlns:p14="http://schemas.microsoft.com/office/powerpoint/2010/main" Requires="p14">
      <p:transition p14:dur="10"/>
    </mc:Choice>
    <mc:Fallback>
      <p:transition/>
    </mc:Fallback>
  </mc:AlternateContent>
  <p:timing/>
</p:sld>
</file>

<file path=ppt/slides/slide7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矩形 3"/>
          <p:cNvSpPr/>
          <p:nvPr/>
        </p:nvSpPr>
        <p:spPr>
          <a:xfrm>
            <a:off x="362421" y="1464960"/>
            <a:ext cx="11493425" cy="1892826"/>
          </a:xfrm>
          <a:prstGeom prst="rect">
            <a:avLst/>
          </a:prstGeom>
        </p:spPr>
        <p:txBody>
          <a:bodyPr wrap="square">
            <a:spAutoFit/>
          </a:bodyPr>
          <a:lstStyle/>
          <a:p>
            <a:pPr indent="660400" algn="just">
              <a:lnSpc>
                <a:spcPct val="150000"/>
              </a:lnSpc>
              <a:spcAft>
                <a:spcPct val="0"/>
              </a:spcAft>
            </a:pP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随着词语题考查范围的扩大，考查方式的大情境和综合化，解答词语题已不单单是依赖平时积累，也不单单只是记几个成语误用类型。它更要求结合语境，讲究有效的答题方法，遵循合理的答题步骤。</a:t>
            </a:r>
            <a:endParaRPr lang="zh-CN" altLang="zh-CN" sz="1050" kern="100">
              <a:latin typeface="宋体" panose="02010600030101010101" pitchFamily="2" charset="-122"/>
              <a:cs typeface="Courier New" panose="02070309020205020404" pitchFamily="49" charset="0"/>
            </a:endParaRPr>
          </a:p>
        </p:txBody>
      </p:sp>
    </p:spTree>
  </p:cSld>
  <p:clrMapOvr>
    <a:masterClrMapping/>
  </p:clrMapOvr>
  <mc:AlternateContent>
    <mc:Choice xmlns:p14="http://schemas.microsoft.com/office/powerpoint/2010/main" Requires="p14">
      <p:transition p14:dur="10"/>
    </mc:Choice>
    <mc:Fallback>
      <p:transition/>
    </mc:Fallback>
  </mc:AlternateContent>
  <p:timing/>
</p:sld>
</file>

<file path=ppt/slides/slide7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矩形 4"/>
          <p:cNvSpPr/>
          <p:nvPr/>
        </p:nvSpPr>
        <p:spPr>
          <a:xfrm>
            <a:off x="406574" y="51613"/>
            <a:ext cx="11449272" cy="6762557"/>
          </a:xfrm>
          <a:prstGeom prst="rect">
            <a:avLst/>
          </a:prstGeom>
        </p:spPr>
        <p:txBody>
          <a:bodyPr wrap="square">
            <a:spAutoFit/>
          </a:bodyPr>
          <a:lstStyle/>
          <a:p>
            <a:pPr algn="just">
              <a:lnSpc>
                <a:spcPct val="130000"/>
              </a:lnSpc>
              <a:spcAft>
                <a:spcPct val="0"/>
              </a:spcAft>
            </a:pPr>
            <a:r>
              <a:rPr lang="zh-CN" altLang="zh-CN" sz="2400" b="1" kern="100">
                <a:solidFill>
                  <a:srgbClr val="0000FF"/>
                </a:solidFill>
                <a:latin typeface="宋体" panose="02010600030101010101" pitchFamily="2" charset="-122"/>
                <a:ea typeface="微软雅黑" panose="020b0503020204020204" charset="-122"/>
                <a:cs typeface="Times New Roman" panose="02020603050405020304" pitchFamily="18" charset="0"/>
              </a:rPr>
              <a:t>一、选词填空题</a:t>
            </a:r>
            <a:endParaRPr lang="zh-CN" altLang="zh-CN" sz="2400" kern="100">
              <a:latin typeface="宋体" panose="02010600030101010101" pitchFamily="2" charset="-122"/>
              <a:cs typeface="Courier New" panose="02070309020205020404" pitchFamily="49" charset="0"/>
            </a:endParaRPr>
          </a:p>
          <a:p>
            <a:pPr algn="just">
              <a:lnSpc>
                <a:spcPct val="130000"/>
              </a:lnSpc>
              <a:spcAft>
                <a:spcPct val="0"/>
              </a:spcAft>
            </a:pPr>
            <a:r>
              <a:rPr lang="en-US" altLang="zh-CN" sz="2400" kern="100">
                <a:solidFill>
                  <a:srgbClr val="000000"/>
                </a:solidFill>
                <a:latin typeface="Times New Roman" pitchFamily="18" charset="0"/>
                <a:ea typeface="微软雅黑" panose="020b0503020204020204" charset="-122"/>
                <a:cs typeface="Courier New" panose="02070309020205020404" pitchFamily="49" charset="0"/>
              </a:rPr>
              <a:t>1.</a:t>
            </a:r>
            <a:r>
              <a:rPr lang="zh-CN" altLang="zh-CN" sz="2400" kern="100">
                <a:solidFill>
                  <a:srgbClr val="000000"/>
                </a:solidFill>
                <a:latin typeface="Times New Roman" pitchFamily="18" charset="0"/>
                <a:ea typeface="微软雅黑" panose="020b0503020204020204" charset="-122"/>
                <a:cs typeface="Times New Roman" panose="02020603050405020304" pitchFamily="18" charset="0"/>
              </a:rPr>
              <a:t>阅读下面的文字，完成后面题目。</a:t>
            </a:r>
            <a:endParaRPr lang="zh-CN" altLang="zh-CN" sz="2400" kern="100">
              <a:latin typeface="宋体" panose="02010600030101010101" pitchFamily="2" charset="-122"/>
              <a:cs typeface="Courier New" panose="02070309020205020404" pitchFamily="49" charset="0"/>
            </a:endParaRPr>
          </a:p>
          <a:p>
            <a:pPr indent="660400" algn="just">
              <a:lnSpc>
                <a:spcPct val="130000"/>
              </a:lnSpc>
              <a:spcAft>
                <a:spcPct val="0"/>
              </a:spcAft>
            </a:pPr>
            <a:r>
              <a:rPr lang="zh-CN" altLang="zh-CN" sz="2400" kern="100" smtClean="0">
                <a:solidFill>
                  <a:srgbClr val="000000"/>
                </a:solidFill>
                <a:latin typeface="Times New Roman" pitchFamily="18" charset="0"/>
                <a:ea typeface="楷体_GB2312" panose="02010609030101010101" pitchFamily="49" charset="-122"/>
                <a:cs typeface="Times New Roman" panose="02020603050405020304" pitchFamily="18" charset="0"/>
              </a:rPr>
              <a:t>《聊斋志异》被誉为</a:t>
            </a:r>
            <a:r>
              <a:rPr lang="en-US" altLang="zh-CN" sz="2400" kern="100" smtClean="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zh-CN" sz="2400" kern="100" smtClean="0">
                <a:solidFill>
                  <a:srgbClr val="000000"/>
                </a:solidFill>
                <a:latin typeface="Times New Roman" pitchFamily="18" charset="0"/>
                <a:ea typeface="楷体_GB2312" panose="02010609030101010101" pitchFamily="49" charset="-122"/>
                <a:cs typeface="Times New Roman" panose="02020603050405020304" pitchFamily="18" charset="0"/>
              </a:rPr>
              <a:t>我国文言短篇小说的一个顶峰</a:t>
            </a:r>
            <a:r>
              <a:rPr lang="en-US" altLang="zh-CN" sz="2400" kern="100" smtClean="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zh-CN" sz="2400" kern="100" smtClean="0">
                <a:solidFill>
                  <a:srgbClr val="000000"/>
                </a:solidFill>
                <a:latin typeface="Times New Roman" pitchFamily="18" charset="0"/>
                <a:ea typeface="楷体_GB2312" panose="02010609030101010101" pitchFamily="49" charset="-122"/>
                <a:cs typeface="Times New Roman" panose="02020603050405020304" pitchFamily="18" charset="0"/>
              </a:rPr>
              <a:t>空前绝后的文言小说巨著</a:t>
            </a:r>
            <a:r>
              <a:rPr lang="en-US" altLang="zh-CN" sz="2400" kern="100" smtClean="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zh-CN" sz="2400" kern="100" smtClean="0">
                <a:solidFill>
                  <a:srgbClr val="000000"/>
                </a:solidFill>
                <a:latin typeface="Times New Roman" pitchFamily="18" charset="0"/>
                <a:ea typeface="楷体_GB2312" panose="02010609030101010101" pitchFamily="49" charset="-122"/>
                <a:cs typeface="Times New Roman" panose="02020603050405020304" pitchFamily="18" charset="0"/>
              </a:rPr>
              <a:t>世界短篇小说之王</a:t>
            </a:r>
            <a:r>
              <a:rPr lang="en-US" altLang="zh-CN" sz="2400" kern="100" smtClean="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zh-CN" sz="2400" kern="100" smtClean="0">
                <a:solidFill>
                  <a:srgbClr val="000000"/>
                </a:solidFill>
                <a:latin typeface="Times New Roman" pitchFamily="18" charset="0"/>
                <a:ea typeface="楷体_GB2312" panose="02010609030101010101" pitchFamily="49" charset="-122"/>
                <a:cs typeface="Times New Roman" panose="02020603050405020304" pitchFamily="18" charset="0"/>
              </a:rPr>
              <a:t>等等，好则好矣，美则美矣，奇则奇矣，却被普遍认为难读难懂。怎么办？对经典进行</a:t>
            </a:r>
            <a:r>
              <a:rPr lang="en-US" altLang="zh-CN" sz="2400" kern="100" smtClean="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zh-CN" sz="2400" kern="100" smtClean="0">
                <a:solidFill>
                  <a:srgbClr val="000000"/>
                </a:solidFill>
                <a:latin typeface="Times New Roman" pitchFamily="18" charset="0"/>
                <a:ea typeface="楷体_GB2312" panose="02010609030101010101" pitchFamily="49" charset="-122"/>
                <a:cs typeface="Times New Roman" panose="02020603050405020304" pitchFamily="18" charset="0"/>
              </a:rPr>
              <a:t>创造性转化</a:t>
            </a:r>
            <a:r>
              <a:rPr lang="en-US" altLang="zh-CN" sz="2400" kern="100" smtClean="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zh-CN" sz="2400" kern="100" smtClean="0">
                <a:solidFill>
                  <a:srgbClr val="000000"/>
                </a:solidFill>
                <a:latin typeface="Times New Roman" pitchFamily="18" charset="0"/>
                <a:ea typeface="楷体_GB2312" panose="02010609030101010101" pitchFamily="49" charset="-122"/>
                <a:cs typeface="Times New Roman" panose="02020603050405020304" pitchFamily="18" charset="0"/>
              </a:rPr>
              <a:t>，突破阅读瓶颈，让经典走向大众，</a:t>
            </a:r>
            <a:r>
              <a:rPr lang="en-US" altLang="zh-CN" sz="2400" kern="100" smtClean="0">
                <a:solidFill>
                  <a:srgbClr val="000000"/>
                </a:solidFill>
                <a:latin typeface="Times New Roman" pitchFamily="18" charset="0"/>
                <a:ea typeface="楷体_GB2312" panose="02010609030101010101" pitchFamily="49" charset="-122"/>
              </a:rPr>
              <a:t>________</a:t>
            </a:r>
            <a:r>
              <a:rPr lang="zh-CN" altLang="zh-CN" sz="2400" kern="100" smtClean="0">
                <a:solidFill>
                  <a:srgbClr val="000000"/>
                </a:solidFill>
                <a:latin typeface="Times New Roman" pitchFamily="18" charset="0"/>
                <a:ea typeface="楷体_GB2312" panose="02010609030101010101" pitchFamily="49" charset="-122"/>
                <a:cs typeface="Times New Roman" panose="02020603050405020304" pitchFamily="18" charset="0"/>
              </a:rPr>
              <a:t>。王咏赋的《〈聊斋志异〉精装分类全评本》便堪称一部应手的工具书。这部书在保持</a:t>
            </a:r>
            <a:r>
              <a:rPr lang="en-US" altLang="zh-CN" sz="2400" kern="100" smtClean="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zh-CN" sz="2400" kern="100" smtClean="0">
                <a:solidFill>
                  <a:srgbClr val="000000"/>
                </a:solidFill>
                <a:latin typeface="Times New Roman" pitchFamily="18" charset="0"/>
                <a:ea typeface="楷体_GB2312" panose="02010609030101010101" pitchFamily="49" charset="-122"/>
                <a:cs typeface="Times New Roman" panose="02020603050405020304" pitchFamily="18" charset="0"/>
              </a:rPr>
              <a:t>原汁原味</a:t>
            </a:r>
            <a:r>
              <a:rPr lang="en-US" altLang="zh-CN" sz="2400" kern="100" smtClean="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zh-CN" sz="2400" kern="100" smtClean="0">
                <a:solidFill>
                  <a:srgbClr val="000000"/>
                </a:solidFill>
                <a:latin typeface="Times New Roman" pitchFamily="18" charset="0"/>
                <a:ea typeface="楷体_GB2312" panose="02010609030101010101" pitchFamily="49" charset="-122"/>
                <a:cs typeface="Times New Roman" panose="02020603050405020304" pitchFamily="18" charset="0"/>
              </a:rPr>
              <a:t>的前提下，对文本处理和编排方式做了</a:t>
            </a:r>
            <a:r>
              <a:rPr lang="en-US" altLang="zh-CN" sz="2400" kern="100" smtClean="0">
                <a:solidFill>
                  <a:srgbClr val="000000"/>
                </a:solidFill>
                <a:latin typeface="Times New Roman" pitchFamily="18" charset="0"/>
                <a:ea typeface="楷体_GB2312" panose="02010609030101010101" pitchFamily="49" charset="-122"/>
              </a:rPr>
              <a:t>________</a:t>
            </a:r>
            <a:r>
              <a:rPr lang="zh-CN" altLang="zh-CN" sz="2400" kern="100" smtClean="0">
                <a:solidFill>
                  <a:srgbClr val="000000"/>
                </a:solidFill>
                <a:latin typeface="Times New Roman" pitchFamily="18" charset="0"/>
                <a:ea typeface="楷体_GB2312" panose="02010609030101010101" pitchFamily="49" charset="-122"/>
                <a:cs typeface="Times New Roman" panose="02020603050405020304" pitchFamily="18" charset="0"/>
              </a:rPr>
              <a:t>的改动，给《聊斋志异》换了个新装。作者经反复摸索，决定以</a:t>
            </a:r>
            <a:r>
              <a:rPr lang="en-US" altLang="zh-CN" sz="2400" kern="100" smtClean="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zh-CN" sz="2400" kern="100" smtClean="0">
                <a:solidFill>
                  <a:srgbClr val="000000"/>
                </a:solidFill>
                <a:latin typeface="Times New Roman" pitchFamily="18" charset="0"/>
                <a:ea typeface="楷体_GB2312" panose="02010609030101010101" pitchFamily="49" charset="-122"/>
                <a:cs typeface="Times New Roman" panose="02020603050405020304" pitchFamily="18" charset="0"/>
              </a:rPr>
              <a:t>主要角色的身份属性</a:t>
            </a:r>
            <a:r>
              <a:rPr lang="en-US" altLang="zh-CN" sz="2400" kern="100" smtClean="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zh-CN" sz="2400" kern="100" smtClean="0">
                <a:solidFill>
                  <a:srgbClr val="000000"/>
                </a:solidFill>
                <a:latin typeface="Times New Roman" pitchFamily="18" charset="0"/>
                <a:ea typeface="楷体_GB2312" panose="02010609030101010101" pitchFamily="49" charset="-122"/>
                <a:cs typeface="Times New Roman" panose="02020603050405020304" pitchFamily="18" charset="0"/>
              </a:rPr>
              <a:t>为唯一标准，把全书</a:t>
            </a:r>
            <a:r>
              <a:rPr lang="en-US" altLang="zh-CN" sz="2400" kern="100" smtClean="0">
                <a:solidFill>
                  <a:srgbClr val="000000"/>
                </a:solidFill>
                <a:latin typeface="Times New Roman" pitchFamily="18" charset="0"/>
                <a:ea typeface="楷体_GB2312" panose="02010609030101010101" pitchFamily="49" charset="-122"/>
              </a:rPr>
              <a:t>497</a:t>
            </a:r>
            <a:r>
              <a:rPr lang="zh-CN" altLang="zh-CN" sz="2400" kern="100" smtClean="0">
                <a:solidFill>
                  <a:srgbClr val="000000"/>
                </a:solidFill>
                <a:latin typeface="Times New Roman" pitchFamily="18" charset="0"/>
                <a:ea typeface="楷体_GB2312" panose="02010609030101010101" pitchFamily="49" charset="-122"/>
                <a:cs typeface="Times New Roman" panose="02020603050405020304" pitchFamily="18" charset="0"/>
              </a:rPr>
              <a:t>篇作品分成四集，每集</a:t>
            </a:r>
            <a:r>
              <a:rPr lang="en-US" altLang="zh-CN" sz="2400" kern="100" smtClean="0">
                <a:solidFill>
                  <a:srgbClr val="000000"/>
                </a:solidFill>
                <a:latin typeface="Times New Roman" pitchFamily="18" charset="0"/>
                <a:ea typeface="楷体_GB2312" panose="02010609030101010101" pitchFamily="49" charset="-122"/>
              </a:rPr>
              <a:t>100</a:t>
            </a:r>
            <a:r>
              <a:rPr lang="zh-CN" altLang="zh-CN" sz="2400" kern="100" smtClean="0">
                <a:solidFill>
                  <a:srgbClr val="000000"/>
                </a:solidFill>
                <a:latin typeface="Times New Roman" pitchFamily="18" charset="0"/>
                <a:ea typeface="楷体_GB2312" panose="02010609030101010101" pitchFamily="49" charset="-122"/>
                <a:cs typeface="Times New Roman" panose="02020603050405020304" pitchFamily="18" charset="0"/>
              </a:rPr>
              <a:t>篇以上，界限清晰。此举使全书变得条理分明，为读者</a:t>
            </a:r>
            <a:r>
              <a:rPr lang="en-US" altLang="zh-CN" sz="2400" kern="100" smtClean="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zh-CN" sz="2400" kern="100" smtClean="0">
                <a:solidFill>
                  <a:srgbClr val="000000"/>
                </a:solidFill>
                <a:latin typeface="Times New Roman" pitchFamily="18" charset="0"/>
                <a:ea typeface="楷体_GB2312" panose="02010609030101010101" pitchFamily="49" charset="-122"/>
                <a:cs typeface="Times New Roman" panose="02020603050405020304" pitchFamily="18" charset="0"/>
              </a:rPr>
              <a:t>各取所需</a:t>
            </a:r>
            <a:r>
              <a:rPr lang="en-US" altLang="zh-CN" sz="2400" kern="100" smtClean="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zh-CN" sz="2400" kern="100" smtClean="0">
                <a:solidFill>
                  <a:srgbClr val="000000"/>
                </a:solidFill>
                <a:latin typeface="Times New Roman" pitchFamily="18" charset="0"/>
                <a:ea typeface="楷体_GB2312" panose="02010609030101010101" pitchFamily="49" charset="-122"/>
                <a:cs typeface="Times New Roman" panose="02020603050405020304" pitchFamily="18" charset="0"/>
              </a:rPr>
              <a:t>、深入研究提供便利。分类之外，</a:t>
            </a:r>
            <a:r>
              <a:rPr lang="zh-CN" altLang="zh-CN" sz="2400" kern="100">
                <a:solidFill>
                  <a:srgbClr val="000000"/>
                </a:solidFill>
                <a:latin typeface="Times New Roman" pitchFamily="18" charset="0"/>
                <a:ea typeface="楷体_GB2312" panose="02010609030101010101" pitchFamily="49" charset="-122"/>
                <a:cs typeface="Times New Roman" panose="02020603050405020304" pitchFamily="18" charset="0"/>
              </a:rPr>
              <a:t>王咏赋还按现代小说书写习惯给《聊斋志异》分段分节，给每篇作品添加副题，用夹注方式注解难点，还试着用当代人的眼光、语言对《聊斋志异》进行逐篇</a:t>
            </a:r>
            <a:r>
              <a:rPr lang="en-US" altLang="zh-CN" sz="2400" kern="100">
                <a:solidFill>
                  <a:srgbClr val="000000"/>
                </a:solidFill>
                <a:latin typeface="Times New Roman" pitchFamily="18" charset="0"/>
                <a:ea typeface="楷体_GB2312" panose="02010609030101010101" pitchFamily="49" charset="-122"/>
                <a:cs typeface="Times New Roman" panose="02020603050405020304" pitchFamily="18" charset="0"/>
              </a:rPr>
              <a:t>________</a:t>
            </a:r>
            <a:r>
              <a:rPr lang="zh-CN" altLang="zh-CN" sz="2400" kern="100">
                <a:solidFill>
                  <a:srgbClr val="000000"/>
                </a:solidFill>
                <a:latin typeface="Times New Roman" pitchFamily="18" charset="0"/>
                <a:ea typeface="楷体_GB2312" panose="02010609030101010101" pitchFamily="49" charset="-122"/>
                <a:cs typeface="Times New Roman" panose="02020603050405020304" pitchFamily="18" charset="0"/>
              </a:rPr>
              <a:t>。如此一来，《聊斋志异》变为普及读物，现代人可以轻松品读。翻开这部书，读到的是原汁原味的文言文，却全无读一般古籍时的</a:t>
            </a:r>
            <a:r>
              <a:rPr lang="en-US" altLang="zh-CN" sz="2400" kern="100">
                <a:solidFill>
                  <a:srgbClr val="000000"/>
                </a:solidFill>
                <a:latin typeface="Times New Roman" pitchFamily="18" charset="0"/>
                <a:ea typeface="楷体_GB2312" panose="02010609030101010101" pitchFamily="49" charset="-122"/>
                <a:cs typeface="Times New Roman" panose="02020603050405020304" pitchFamily="18" charset="0"/>
              </a:rPr>
              <a:t>__________</a:t>
            </a:r>
            <a:r>
              <a:rPr lang="zh-CN" altLang="zh-CN" sz="2400" kern="100" smtClean="0">
                <a:solidFill>
                  <a:srgbClr val="000000"/>
                </a:solidFill>
                <a:latin typeface="Times New Roman" pitchFamily="18" charset="0"/>
                <a:ea typeface="楷体_GB2312" panose="02010609030101010101" pitchFamily="49" charset="-122"/>
                <a:cs typeface="Times New Roman" panose="02020603050405020304" pitchFamily="18" charset="0"/>
              </a:rPr>
              <a:t>。</a:t>
            </a:r>
            <a:endParaRPr lang="zh-CN" altLang="zh-CN" sz="2400" kern="100">
              <a:solidFill>
                <a:srgbClr val="000000"/>
              </a:solidFill>
              <a:latin typeface="Times New Roman" panose="02020603050405020304" pitchFamily="18" charset="0"/>
              <a:ea typeface="楷体_GB2312" pitchFamily="49"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10"/>
    </mc:Choice>
    <mc:Fallback>
      <p:transition/>
    </mc:Fallback>
  </mc:AlternateConten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aphicFrame>
        <p:nvGraphicFramePr>
          <p:cNvPr id="3" name="表格 2"/>
          <p:cNvGraphicFramePr>
            <a:graphicFrameLocks noGrp="1"/>
          </p:cNvGraphicFramePr>
          <p:nvPr/>
        </p:nvGraphicFramePr>
        <p:xfrm>
          <a:off x="478583" y="582538"/>
          <a:ext cx="11233247" cy="5943600"/>
        </p:xfrm>
        <a:graphic>
          <a:graphicData uri="http://schemas.openxmlformats.org/drawingml/2006/table">
            <a:tbl>
              <a:tblPr/>
              <a:tblGrid>
                <a:gridCol w="792087"/>
                <a:gridCol w="3672408"/>
                <a:gridCol w="6768752"/>
              </a:tblGrid>
              <a:tr h="825555">
                <a:tc>
                  <a:txBody>
                    <a:bodyPr vert="horz" wrap="square"/>
                    <a:lstStyle/>
                    <a:p>
                      <a:pPr marL="71755" algn="l">
                        <a:lnSpc>
                          <a:spcPct val="150000"/>
                        </a:lnSpc>
                        <a:spcAft>
                          <a:spcPct val="0"/>
                        </a:spcAft>
                      </a:pPr>
                      <a:r>
                        <a:rPr lang="zh-CN" sz="2600" kern="100">
                          <a:solidFill>
                            <a:srgbClr val="000000"/>
                          </a:solidFill>
                          <a:effectLst/>
                          <a:latin typeface="Times New Roman" pitchFamily="18" charset="0"/>
                          <a:ea typeface="微软雅黑" panose="020b0503020204020204" charset="-122"/>
                          <a:cs typeface="Times New Roman" panose="02020603050405020304" pitchFamily="18" charset="0"/>
                        </a:rPr>
                        <a:t>词义侧重点</a:t>
                      </a:r>
                      <a:endParaRPr lang="zh-CN" sz="2600" kern="100">
                        <a:effectLst/>
                        <a:latin typeface="宋体" panose="02010600030101010101" pitchFamily="2" charset="-122"/>
                        <a:ea typeface="宋体" panose="02010600030101010101" pitchFamily="2" charset="-122"/>
                        <a:cs typeface="Courier New" panose="02070309020205020404" pitchFamily="49" charset="0"/>
                      </a:endParaRPr>
                    </a:p>
                  </a:txBody>
                  <a:tcPr marL="8660" marR="866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marL="71755" algn="l">
                        <a:lnSpc>
                          <a:spcPct val="150000"/>
                        </a:lnSpc>
                        <a:spcAft>
                          <a:spcPct val="0"/>
                        </a:spcAft>
                      </a:pPr>
                      <a:r>
                        <a:rPr lang="zh-CN" sz="2600" kern="100">
                          <a:solidFill>
                            <a:srgbClr val="000000"/>
                          </a:solidFill>
                          <a:effectLst/>
                          <a:latin typeface="Times New Roman" pitchFamily="18" charset="0"/>
                          <a:ea typeface="微软雅黑" panose="020b0503020204020204" charset="-122"/>
                          <a:cs typeface="Times New Roman" panose="02020603050405020304" pitchFamily="18" charset="0"/>
                        </a:rPr>
                        <a:t>形容词近义词的侧重点区别往往在所指状态和性质方面。</a:t>
                      </a:r>
                      <a:endParaRPr lang="zh-CN" sz="2600" kern="100">
                        <a:effectLst/>
                        <a:latin typeface="宋体" panose="02010600030101010101" pitchFamily="2" charset="-122"/>
                        <a:ea typeface="宋体" panose="02010600030101010101" pitchFamily="2" charset="-122"/>
                        <a:cs typeface="Courier New" panose="02070309020205020404" pitchFamily="49" charset="0"/>
                      </a:endParaRPr>
                    </a:p>
                  </a:txBody>
                  <a:tcPr marL="8660" marR="866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marL="71755" algn="l">
                        <a:lnSpc>
                          <a:spcPct val="150000"/>
                        </a:lnSpc>
                        <a:spcAft>
                          <a:spcPct val="0"/>
                        </a:spcAft>
                      </a:pPr>
                      <a:r>
                        <a:rPr lang="en-US" sz="2600" kern="100">
                          <a:solidFill>
                            <a:srgbClr val="000000"/>
                          </a:solidFill>
                          <a:effectLst/>
                          <a:latin typeface="宋体" panose="02010600030101010101" pitchFamily="2" charset="-122"/>
                          <a:ea typeface="微软雅黑" panose="020b0503020204020204" charset="-122"/>
                          <a:cs typeface="Times New Roman" panose="02020603050405020304" pitchFamily="18" charset="0"/>
                        </a:rPr>
                        <a:t>①“</a:t>
                      </a:r>
                      <a:r>
                        <a:rPr lang="zh-CN" sz="2600" kern="100">
                          <a:solidFill>
                            <a:srgbClr val="000000"/>
                          </a:solidFill>
                          <a:effectLst/>
                          <a:latin typeface="Times New Roman" pitchFamily="18" charset="0"/>
                          <a:ea typeface="微软雅黑" panose="020b0503020204020204" charset="-122"/>
                          <a:cs typeface="Times New Roman" panose="02020603050405020304" pitchFamily="18" charset="0"/>
                        </a:rPr>
                        <a:t>陡峭</a:t>
                      </a:r>
                      <a:r>
                        <a:rPr lang="en-US" sz="2600" kern="100">
                          <a:solidFill>
                            <a:srgbClr val="000000"/>
                          </a:solidFill>
                          <a:effectLst/>
                          <a:latin typeface="宋体" panose="02010600030101010101" pitchFamily="2" charset="-122"/>
                          <a:ea typeface="微软雅黑" panose="020b0503020204020204" charset="-122"/>
                          <a:cs typeface="Times New Roman" panose="02020603050405020304" pitchFamily="18" charset="0"/>
                        </a:rPr>
                        <a:t>”</a:t>
                      </a:r>
                      <a:r>
                        <a:rPr lang="zh-CN" sz="2600" kern="100">
                          <a:solidFill>
                            <a:srgbClr val="000000"/>
                          </a:solidFill>
                          <a:effectLst/>
                          <a:latin typeface="Times New Roman" pitchFamily="18" charset="0"/>
                          <a:ea typeface="微软雅黑" panose="020b0503020204020204" charset="-122"/>
                          <a:cs typeface="Times New Roman" panose="02020603050405020304" pitchFamily="18" charset="0"/>
                        </a:rPr>
                        <a:t>与</a:t>
                      </a:r>
                      <a:r>
                        <a:rPr lang="en-US" sz="2600" kern="100">
                          <a:solidFill>
                            <a:srgbClr val="000000"/>
                          </a:solidFill>
                          <a:effectLst/>
                          <a:latin typeface="宋体" panose="02010600030101010101" pitchFamily="2" charset="-122"/>
                          <a:ea typeface="微软雅黑" panose="020b0503020204020204" charset="-122"/>
                          <a:cs typeface="Times New Roman" panose="02020603050405020304" pitchFamily="18" charset="0"/>
                        </a:rPr>
                        <a:t>“</a:t>
                      </a:r>
                      <a:r>
                        <a:rPr lang="zh-CN" sz="2600" kern="100">
                          <a:solidFill>
                            <a:srgbClr val="000000"/>
                          </a:solidFill>
                          <a:effectLst/>
                          <a:latin typeface="Times New Roman" pitchFamily="18" charset="0"/>
                          <a:ea typeface="微软雅黑" panose="020b0503020204020204" charset="-122"/>
                          <a:cs typeface="Times New Roman" panose="02020603050405020304" pitchFamily="18" charset="0"/>
                        </a:rPr>
                        <a:t>峻峭</a:t>
                      </a:r>
                      <a:r>
                        <a:rPr lang="en-US" sz="2600" kern="100">
                          <a:solidFill>
                            <a:srgbClr val="000000"/>
                          </a:solidFill>
                          <a:effectLst/>
                          <a:latin typeface="宋体" panose="02010600030101010101" pitchFamily="2" charset="-122"/>
                          <a:ea typeface="微软雅黑" panose="020b0503020204020204" charset="-122"/>
                          <a:cs typeface="Times New Roman" panose="02020603050405020304" pitchFamily="18" charset="0"/>
                        </a:rPr>
                        <a:t>”</a:t>
                      </a:r>
                      <a:r>
                        <a:rPr lang="zh-CN" sz="2600" kern="100">
                          <a:solidFill>
                            <a:srgbClr val="000000"/>
                          </a:solidFill>
                          <a:effectLst/>
                          <a:latin typeface="Times New Roman" pitchFamily="18" charset="0"/>
                          <a:ea typeface="微软雅黑" panose="020b0503020204020204" charset="-122"/>
                          <a:cs typeface="Times New Roman" panose="02020603050405020304" pitchFamily="18" charset="0"/>
                        </a:rPr>
                        <a:t>，前者侧重指</a:t>
                      </a:r>
                      <a:r>
                        <a:rPr lang="en-US" sz="2600" kern="100">
                          <a:solidFill>
                            <a:srgbClr val="000000"/>
                          </a:solidFill>
                          <a:effectLst/>
                          <a:latin typeface="宋体" panose="02010600030101010101" pitchFamily="2" charset="-122"/>
                          <a:ea typeface="微软雅黑" panose="020b0503020204020204" charset="-122"/>
                          <a:cs typeface="Times New Roman" panose="02020603050405020304" pitchFamily="18" charset="0"/>
                        </a:rPr>
                        <a:t>“</a:t>
                      </a:r>
                      <a:r>
                        <a:rPr lang="zh-CN" sz="2600" kern="100">
                          <a:solidFill>
                            <a:srgbClr val="000000"/>
                          </a:solidFill>
                          <a:effectLst/>
                          <a:latin typeface="Times New Roman" pitchFamily="18" charset="0"/>
                          <a:ea typeface="微软雅黑" panose="020b0503020204020204" charset="-122"/>
                          <a:cs typeface="Times New Roman" panose="02020603050405020304" pitchFamily="18" charset="0"/>
                        </a:rPr>
                        <a:t>陡直</a:t>
                      </a:r>
                      <a:r>
                        <a:rPr lang="en-US" sz="2600" kern="100">
                          <a:solidFill>
                            <a:srgbClr val="000000"/>
                          </a:solidFill>
                          <a:effectLst/>
                          <a:latin typeface="宋体" panose="02010600030101010101" pitchFamily="2" charset="-122"/>
                          <a:ea typeface="微软雅黑" panose="020b0503020204020204" charset="-122"/>
                          <a:cs typeface="Times New Roman" panose="02020603050405020304" pitchFamily="18" charset="0"/>
                        </a:rPr>
                        <a:t>”</a:t>
                      </a:r>
                      <a:r>
                        <a:rPr lang="zh-CN" sz="2600" kern="100">
                          <a:solidFill>
                            <a:srgbClr val="000000"/>
                          </a:solidFill>
                          <a:effectLst/>
                          <a:latin typeface="Times New Roman" pitchFamily="18" charset="0"/>
                          <a:ea typeface="微软雅黑" panose="020b0503020204020204" charset="-122"/>
                          <a:cs typeface="Times New Roman" panose="02020603050405020304" pitchFamily="18" charset="0"/>
                        </a:rPr>
                        <a:t>，后者侧重指</a:t>
                      </a:r>
                      <a:r>
                        <a:rPr lang="en-US" sz="2600" kern="100">
                          <a:solidFill>
                            <a:srgbClr val="000000"/>
                          </a:solidFill>
                          <a:effectLst/>
                          <a:latin typeface="宋体" panose="02010600030101010101" pitchFamily="2" charset="-122"/>
                          <a:ea typeface="微软雅黑" panose="020b0503020204020204" charset="-122"/>
                          <a:cs typeface="Times New Roman" panose="02020603050405020304" pitchFamily="18" charset="0"/>
                        </a:rPr>
                        <a:t>“</a:t>
                      </a:r>
                      <a:r>
                        <a:rPr lang="zh-CN" sz="2600" kern="100">
                          <a:solidFill>
                            <a:srgbClr val="000000"/>
                          </a:solidFill>
                          <a:effectLst/>
                          <a:latin typeface="Times New Roman" pitchFamily="18" charset="0"/>
                          <a:ea typeface="微软雅黑" panose="020b0503020204020204" charset="-122"/>
                          <a:cs typeface="Times New Roman" panose="02020603050405020304" pitchFamily="18" charset="0"/>
                        </a:rPr>
                        <a:t>高峻</a:t>
                      </a:r>
                      <a:r>
                        <a:rPr lang="en-US" sz="2600" kern="100">
                          <a:solidFill>
                            <a:srgbClr val="000000"/>
                          </a:solidFill>
                          <a:effectLst/>
                          <a:latin typeface="宋体" panose="02010600030101010101" pitchFamily="2" charset="-122"/>
                          <a:ea typeface="微软雅黑" panose="020b0503020204020204" charset="-122"/>
                          <a:cs typeface="Times New Roman" panose="02020603050405020304" pitchFamily="18" charset="0"/>
                        </a:rPr>
                        <a:t>”</a:t>
                      </a:r>
                      <a:r>
                        <a:rPr lang="zh-CN" sz="2600" kern="100">
                          <a:solidFill>
                            <a:srgbClr val="000000"/>
                          </a:solidFill>
                          <a:effectLst/>
                          <a:latin typeface="Times New Roman" pitchFamily="18" charset="0"/>
                          <a:ea typeface="微软雅黑" panose="020b0503020204020204" charset="-122"/>
                          <a:cs typeface="Times New Roman" panose="02020603050405020304" pitchFamily="18" charset="0"/>
                        </a:rPr>
                        <a:t>。</a:t>
                      </a:r>
                      <a:endParaRPr lang="zh-CN" sz="2600" kern="100">
                        <a:effectLst/>
                        <a:latin typeface="宋体" panose="02010600030101010101" pitchFamily="2" charset="-122"/>
                        <a:ea typeface="宋体" panose="02010600030101010101" pitchFamily="2" charset="-122"/>
                        <a:cs typeface="Courier New" panose="02070309020205020404" pitchFamily="49" charset="0"/>
                      </a:endParaRPr>
                    </a:p>
                    <a:p>
                      <a:pPr marL="71755" algn="l">
                        <a:lnSpc>
                          <a:spcPct val="150000"/>
                        </a:lnSpc>
                        <a:spcAft>
                          <a:spcPct val="0"/>
                        </a:spcAft>
                      </a:pPr>
                      <a:r>
                        <a:rPr lang="en-US" sz="2600" kern="100">
                          <a:solidFill>
                            <a:srgbClr val="000000"/>
                          </a:solidFill>
                          <a:effectLst/>
                          <a:latin typeface="宋体" panose="02010600030101010101" pitchFamily="2" charset="-122"/>
                          <a:ea typeface="微软雅黑" panose="020b0503020204020204" charset="-122"/>
                          <a:cs typeface="Times New Roman" panose="02020603050405020304" pitchFamily="18" charset="0"/>
                        </a:rPr>
                        <a:t>②“</a:t>
                      </a:r>
                      <a:r>
                        <a:rPr lang="zh-CN" sz="2600" kern="100">
                          <a:solidFill>
                            <a:srgbClr val="000000"/>
                          </a:solidFill>
                          <a:effectLst/>
                          <a:latin typeface="Times New Roman" pitchFamily="18" charset="0"/>
                          <a:ea typeface="微软雅黑" panose="020b0503020204020204" charset="-122"/>
                          <a:cs typeface="Times New Roman" panose="02020603050405020304" pitchFamily="18" charset="0"/>
                        </a:rPr>
                        <a:t>冷僻</a:t>
                      </a:r>
                      <a:r>
                        <a:rPr lang="en-US" sz="2600" kern="100">
                          <a:solidFill>
                            <a:srgbClr val="000000"/>
                          </a:solidFill>
                          <a:effectLst/>
                          <a:latin typeface="宋体" panose="02010600030101010101" pitchFamily="2" charset="-122"/>
                          <a:ea typeface="微软雅黑" panose="020b0503020204020204" charset="-122"/>
                          <a:cs typeface="Times New Roman" panose="02020603050405020304" pitchFamily="18" charset="0"/>
                        </a:rPr>
                        <a:t>”</a:t>
                      </a:r>
                      <a:r>
                        <a:rPr lang="zh-CN" sz="2600" kern="100">
                          <a:solidFill>
                            <a:srgbClr val="000000"/>
                          </a:solidFill>
                          <a:effectLst/>
                          <a:latin typeface="Times New Roman" pitchFamily="18" charset="0"/>
                          <a:ea typeface="微软雅黑" panose="020b0503020204020204" charset="-122"/>
                          <a:cs typeface="Times New Roman" panose="02020603050405020304" pitchFamily="18" charset="0"/>
                        </a:rPr>
                        <a:t>与</a:t>
                      </a:r>
                      <a:r>
                        <a:rPr lang="en-US" sz="2600" kern="100">
                          <a:solidFill>
                            <a:srgbClr val="000000"/>
                          </a:solidFill>
                          <a:effectLst/>
                          <a:latin typeface="宋体" panose="02010600030101010101" pitchFamily="2" charset="-122"/>
                          <a:ea typeface="微软雅黑" panose="020b0503020204020204" charset="-122"/>
                          <a:cs typeface="Times New Roman" panose="02020603050405020304" pitchFamily="18" charset="0"/>
                        </a:rPr>
                        <a:t>“</a:t>
                      </a:r>
                      <a:r>
                        <a:rPr lang="zh-CN" sz="2600" kern="100">
                          <a:solidFill>
                            <a:srgbClr val="000000"/>
                          </a:solidFill>
                          <a:effectLst/>
                          <a:latin typeface="Times New Roman" pitchFamily="18" charset="0"/>
                          <a:ea typeface="微软雅黑" panose="020b0503020204020204" charset="-122"/>
                          <a:cs typeface="Times New Roman" panose="02020603050405020304" pitchFamily="18" charset="0"/>
                        </a:rPr>
                        <a:t>冷落</a:t>
                      </a:r>
                      <a:r>
                        <a:rPr lang="en-US" sz="2600" kern="100">
                          <a:solidFill>
                            <a:srgbClr val="000000"/>
                          </a:solidFill>
                          <a:effectLst/>
                          <a:latin typeface="宋体" panose="02010600030101010101" pitchFamily="2" charset="-122"/>
                          <a:ea typeface="微软雅黑" panose="020b0503020204020204" charset="-122"/>
                          <a:cs typeface="Times New Roman" panose="02020603050405020304" pitchFamily="18" charset="0"/>
                        </a:rPr>
                        <a:t>”</a:t>
                      </a:r>
                      <a:r>
                        <a:rPr lang="zh-CN" sz="2600" kern="100">
                          <a:solidFill>
                            <a:srgbClr val="000000"/>
                          </a:solidFill>
                          <a:effectLst/>
                          <a:latin typeface="Times New Roman" pitchFamily="18" charset="0"/>
                          <a:ea typeface="微软雅黑" panose="020b0503020204020204" charset="-122"/>
                          <a:cs typeface="Times New Roman" panose="02020603050405020304" pitchFamily="18" charset="0"/>
                        </a:rPr>
                        <a:t>，前者侧重指</a:t>
                      </a:r>
                      <a:r>
                        <a:rPr lang="en-US" sz="2600" kern="100">
                          <a:solidFill>
                            <a:srgbClr val="000000"/>
                          </a:solidFill>
                          <a:effectLst/>
                          <a:latin typeface="宋体" panose="02010600030101010101" pitchFamily="2" charset="-122"/>
                          <a:ea typeface="微软雅黑" panose="020b0503020204020204" charset="-122"/>
                          <a:cs typeface="Times New Roman" panose="02020603050405020304" pitchFamily="18" charset="0"/>
                        </a:rPr>
                        <a:t>“</a:t>
                      </a:r>
                      <a:r>
                        <a:rPr lang="zh-CN" sz="2600" kern="100">
                          <a:solidFill>
                            <a:srgbClr val="000000"/>
                          </a:solidFill>
                          <a:effectLst/>
                          <a:latin typeface="Times New Roman" pitchFamily="18" charset="0"/>
                          <a:ea typeface="微软雅黑" panose="020b0503020204020204" charset="-122"/>
                          <a:cs typeface="Times New Roman" panose="02020603050405020304" pitchFamily="18" charset="0"/>
                        </a:rPr>
                        <a:t>偏僻，不熟悉</a:t>
                      </a:r>
                      <a:r>
                        <a:rPr lang="en-US" sz="2600" kern="100">
                          <a:solidFill>
                            <a:srgbClr val="000000"/>
                          </a:solidFill>
                          <a:effectLst/>
                          <a:latin typeface="宋体" panose="02010600030101010101" pitchFamily="2" charset="-122"/>
                          <a:ea typeface="微软雅黑" panose="020b0503020204020204" charset="-122"/>
                          <a:cs typeface="Times New Roman" panose="02020603050405020304" pitchFamily="18" charset="0"/>
                        </a:rPr>
                        <a:t>”</a:t>
                      </a:r>
                      <a:r>
                        <a:rPr lang="zh-CN" sz="2600" kern="100">
                          <a:solidFill>
                            <a:srgbClr val="000000"/>
                          </a:solidFill>
                          <a:effectLst/>
                          <a:latin typeface="Times New Roman" pitchFamily="18" charset="0"/>
                          <a:ea typeface="微软雅黑" panose="020b0503020204020204" charset="-122"/>
                          <a:cs typeface="Times New Roman" panose="02020603050405020304" pitchFamily="18" charset="0"/>
                        </a:rPr>
                        <a:t>，后者侧重指</a:t>
                      </a:r>
                      <a:r>
                        <a:rPr lang="en-US" sz="2600" kern="100">
                          <a:solidFill>
                            <a:srgbClr val="000000"/>
                          </a:solidFill>
                          <a:effectLst/>
                          <a:latin typeface="宋体" panose="02010600030101010101" pitchFamily="2" charset="-122"/>
                          <a:ea typeface="微软雅黑" panose="020b0503020204020204" charset="-122"/>
                          <a:cs typeface="Times New Roman" panose="02020603050405020304" pitchFamily="18" charset="0"/>
                        </a:rPr>
                        <a:t>“</a:t>
                      </a:r>
                      <a:r>
                        <a:rPr lang="zh-CN" sz="2600" kern="100">
                          <a:solidFill>
                            <a:srgbClr val="000000"/>
                          </a:solidFill>
                          <a:effectLst/>
                          <a:latin typeface="Times New Roman" pitchFamily="18" charset="0"/>
                          <a:ea typeface="微软雅黑" panose="020b0503020204020204" charset="-122"/>
                          <a:cs typeface="Times New Roman" panose="02020603050405020304" pitchFamily="18" charset="0"/>
                        </a:rPr>
                        <a:t>不热闹，不热情</a:t>
                      </a:r>
                      <a:r>
                        <a:rPr lang="en-US" sz="2600" kern="100">
                          <a:solidFill>
                            <a:srgbClr val="000000"/>
                          </a:solidFill>
                          <a:effectLst/>
                          <a:latin typeface="宋体" panose="02010600030101010101" pitchFamily="2" charset="-122"/>
                          <a:ea typeface="微软雅黑" panose="020b0503020204020204" charset="-122"/>
                          <a:cs typeface="Times New Roman" panose="02020603050405020304" pitchFamily="18" charset="0"/>
                        </a:rPr>
                        <a:t>”</a:t>
                      </a:r>
                      <a:r>
                        <a:rPr lang="zh-CN" sz="2600" kern="100">
                          <a:solidFill>
                            <a:srgbClr val="000000"/>
                          </a:solidFill>
                          <a:effectLst/>
                          <a:latin typeface="Times New Roman" pitchFamily="18" charset="0"/>
                          <a:ea typeface="微软雅黑" panose="020b0503020204020204" charset="-122"/>
                          <a:cs typeface="Times New Roman" panose="02020603050405020304" pitchFamily="18" charset="0"/>
                        </a:rPr>
                        <a:t>。</a:t>
                      </a:r>
                      <a:endParaRPr lang="zh-CN" sz="2600" kern="100">
                        <a:effectLst/>
                        <a:latin typeface="宋体" panose="02010600030101010101" pitchFamily="2" charset="-122"/>
                        <a:ea typeface="宋体" panose="02010600030101010101" pitchFamily="2" charset="-122"/>
                        <a:cs typeface="Courier New" panose="02070309020205020404" pitchFamily="49" charset="0"/>
                      </a:endParaRPr>
                    </a:p>
                  </a:txBody>
                  <a:tcPr marL="8660" marR="866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25555">
                <a:tc>
                  <a:txBody>
                    <a:bodyPr vert="horz" wrap="square"/>
                    <a:lstStyle/>
                    <a:p>
                      <a:pPr marL="71755" algn="l">
                        <a:lnSpc>
                          <a:spcPct val="150000"/>
                        </a:lnSpc>
                        <a:spcAft>
                          <a:spcPct val="0"/>
                        </a:spcAft>
                      </a:pPr>
                      <a:r>
                        <a:rPr lang="zh-CN" sz="2600" kern="100">
                          <a:solidFill>
                            <a:srgbClr val="000000"/>
                          </a:solidFill>
                          <a:effectLst/>
                          <a:latin typeface="Times New Roman" pitchFamily="18" charset="0"/>
                          <a:ea typeface="微软雅黑" panose="020b0503020204020204" charset="-122"/>
                          <a:cs typeface="Times New Roman" panose="02020603050405020304" pitchFamily="18" charset="0"/>
                        </a:rPr>
                        <a:t>词义轻重</a:t>
                      </a:r>
                      <a:endParaRPr lang="zh-CN" sz="2600" kern="100">
                        <a:effectLst/>
                        <a:latin typeface="宋体" panose="02010600030101010101" pitchFamily="2" charset="-122"/>
                        <a:ea typeface="宋体" panose="02010600030101010101" pitchFamily="2" charset="-122"/>
                        <a:cs typeface="Courier New" panose="02070309020205020404" pitchFamily="49" charset="0"/>
                      </a:endParaRPr>
                    </a:p>
                  </a:txBody>
                  <a:tcPr marL="8660" marR="866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marL="71755" algn="l">
                        <a:lnSpc>
                          <a:spcPct val="150000"/>
                        </a:lnSpc>
                        <a:spcAft>
                          <a:spcPct val="0"/>
                        </a:spcAft>
                      </a:pPr>
                      <a:r>
                        <a:rPr lang="zh-CN" sz="2600" kern="100">
                          <a:solidFill>
                            <a:srgbClr val="000000"/>
                          </a:solidFill>
                          <a:effectLst/>
                          <a:latin typeface="Times New Roman" pitchFamily="18" charset="0"/>
                          <a:ea typeface="微软雅黑" panose="020b0503020204020204" charset="-122"/>
                          <a:cs typeface="Times New Roman" panose="02020603050405020304" pitchFamily="18" charset="0"/>
                        </a:rPr>
                        <a:t>不少近义词在语义上有轻重之分：有的适用于重要的事物，有的适用于一般的事物；有的表示程度深、性质重，有的表示程度浅、性质轻。</a:t>
                      </a:r>
                      <a:endParaRPr lang="zh-CN" sz="2600" kern="100">
                        <a:effectLst/>
                        <a:latin typeface="宋体" panose="02010600030101010101" pitchFamily="2" charset="-122"/>
                        <a:ea typeface="宋体" panose="02010600030101010101" pitchFamily="2" charset="-122"/>
                        <a:cs typeface="Courier New" panose="02070309020205020404" pitchFamily="49" charset="0"/>
                      </a:endParaRPr>
                    </a:p>
                  </a:txBody>
                  <a:tcPr marL="8660" marR="866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marL="71755" algn="l">
                        <a:lnSpc>
                          <a:spcPct val="150000"/>
                        </a:lnSpc>
                        <a:spcAft>
                          <a:spcPct val="0"/>
                        </a:spcAft>
                      </a:pPr>
                      <a:r>
                        <a:rPr lang="en-US" sz="2600" kern="100">
                          <a:solidFill>
                            <a:srgbClr val="000000"/>
                          </a:solidFill>
                          <a:effectLst/>
                          <a:latin typeface="宋体" panose="02010600030101010101" pitchFamily="2" charset="-122"/>
                          <a:ea typeface="微软雅黑" panose="020b0503020204020204" charset="-122"/>
                          <a:cs typeface="Times New Roman" panose="02020603050405020304" pitchFamily="18" charset="0"/>
                        </a:rPr>
                        <a:t>“</a:t>
                      </a:r>
                      <a:r>
                        <a:rPr lang="zh-CN" sz="2600" kern="100">
                          <a:solidFill>
                            <a:srgbClr val="000000"/>
                          </a:solidFill>
                          <a:effectLst/>
                          <a:latin typeface="Times New Roman" pitchFamily="18" charset="0"/>
                          <a:ea typeface="微软雅黑" panose="020b0503020204020204" charset="-122"/>
                          <a:cs typeface="Times New Roman" panose="02020603050405020304" pitchFamily="18" charset="0"/>
                        </a:rPr>
                        <a:t>嘲笑</a:t>
                      </a:r>
                      <a:r>
                        <a:rPr lang="en-US" sz="2600" kern="100">
                          <a:solidFill>
                            <a:srgbClr val="000000"/>
                          </a:solidFill>
                          <a:effectLst/>
                          <a:latin typeface="宋体" panose="02010600030101010101" pitchFamily="2" charset="-122"/>
                          <a:ea typeface="微软雅黑" panose="020b0503020204020204" charset="-122"/>
                          <a:cs typeface="Times New Roman" panose="02020603050405020304" pitchFamily="18" charset="0"/>
                        </a:rPr>
                        <a:t>”</a:t>
                      </a:r>
                      <a:r>
                        <a:rPr lang="zh-CN" sz="2600" kern="100">
                          <a:solidFill>
                            <a:srgbClr val="000000"/>
                          </a:solidFill>
                          <a:effectLst/>
                          <a:latin typeface="Times New Roman" pitchFamily="18" charset="0"/>
                          <a:ea typeface="微软雅黑" panose="020b0503020204020204" charset="-122"/>
                          <a:cs typeface="Times New Roman" panose="02020603050405020304" pitchFamily="18" charset="0"/>
                        </a:rPr>
                        <a:t>与</a:t>
                      </a:r>
                      <a:r>
                        <a:rPr lang="en-US" sz="2600" kern="100">
                          <a:solidFill>
                            <a:srgbClr val="000000"/>
                          </a:solidFill>
                          <a:effectLst/>
                          <a:latin typeface="宋体" panose="02010600030101010101" pitchFamily="2" charset="-122"/>
                          <a:ea typeface="微软雅黑" panose="020b0503020204020204" charset="-122"/>
                          <a:cs typeface="Times New Roman" panose="02020603050405020304" pitchFamily="18" charset="0"/>
                        </a:rPr>
                        <a:t>“</a:t>
                      </a:r>
                      <a:r>
                        <a:rPr lang="zh-CN" sz="2600" kern="100">
                          <a:solidFill>
                            <a:srgbClr val="000000"/>
                          </a:solidFill>
                          <a:effectLst/>
                          <a:latin typeface="Times New Roman" pitchFamily="18" charset="0"/>
                          <a:ea typeface="微软雅黑" panose="020b0503020204020204" charset="-122"/>
                          <a:cs typeface="Times New Roman" panose="02020603050405020304" pitchFamily="18" charset="0"/>
                        </a:rPr>
                        <a:t>讥笑</a:t>
                      </a:r>
                      <a:r>
                        <a:rPr lang="en-US" sz="2600" kern="100">
                          <a:solidFill>
                            <a:srgbClr val="000000"/>
                          </a:solidFill>
                          <a:effectLst/>
                          <a:latin typeface="宋体" panose="02010600030101010101" pitchFamily="2" charset="-122"/>
                          <a:ea typeface="微软雅黑" panose="020b0503020204020204" charset="-122"/>
                          <a:cs typeface="Times New Roman" panose="02020603050405020304" pitchFamily="18" charset="0"/>
                        </a:rPr>
                        <a:t>”</a:t>
                      </a:r>
                      <a:r>
                        <a:rPr lang="zh-CN" sz="2600" kern="100">
                          <a:solidFill>
                            <a:srgbClr val="000000"/>
                          </a:solidFill>
                          <a:effectLst/>
                          <a:latin typeface="Times New Roman" pitchFamily="18" charset="0"/>
                          <a:ea typeface="微软雅黑" panose="020b0503020204020204" charset="-122"/>
                          <a:cs typeface="Times New Roman" panose="02020603050405020304" pitchFamily="18" charset="0"/>
                        </a:rPr>
                        <a:t>都含有</a:t>
                      </a:r>
                      <a:r>
                        <a:rPr lang="en-US" sz="2600" kern="100">
                          <a:solidFill>
                            <a:srgbClr val="000000"/>
                          </a:solidFill>
                          <a:effectLst/>
                          <a:latin typeface="宋体" panose="02010600030101010101" pitchFamily="2" charset="-122"/>
                          <a:ea typeface="微软雅黑" panose="020b0503020204020204" charset="-122"/>
                          <a:cs typeface="Times New Roman" panose="02020603050405020304" pitchFamily="18" charset="0"/>
                        </a:rPr>
                        <a:t>“</a:t>
                      </a:r>
                      <a:r>
                        <a:rPr lang="zh-CN" sz="2600" kern="100">
                          <a:solidFill>
                            <a:srgbClr val="000000"/>
                          </a:solidFill>
                          <a:effectLst/>
                          <a:latin typeface="Times New Roman" pitchFamily="18" charset="0"/>
                          <a:ea typeface="微软雅黑" panose="020b0503020204020204" charset="-122"/>
                          <a:cs typeface="Times New Roman" panose="02020603050405020304" pitchFamily="18" charset="0"/>
                        </a:rPr>
                        <a:t>看不起人、取笑人</a:t>
                      </a:r>
                      <a:r>
                        <a:rPr lang="en-US" sz="2600" kern="100">
                          <a:solidFill>
                            <a:srgbClr val="000000"/>
                          </a:solidFill>
                          <a:effectLst/>
                          <a:latin typeface="宋体" panose="02010600030101010101" pitchFamily="2" charset="-122"/>
                          <a:ea typeface="微软雅黑" panose="020b0503020204020204" charset="-122"/>
                          <a:cs typeface="Times New Roman" panose="02020603050405020304" pitchFamily="18" charset="0"/>
                        </a:rPr>
                        <a:t>”</a:t>
                      </a:r>
                      <a:r>
                        <a:rPr lang="zh-CN" sz="2600" kern="100">
                          <a:solidFill>
                            <a:srgbClr val="000000"/>
                          </a:solidFill>
                          <a:effectLst/>
                          <a:latin typeface="Times New Roman" pitchFamily="18" charset="0"/>
                          <a:ea typeface="微软雅黑" panose="020b0503020204020204" charset="-122"/>
                          <a:cs typeface="Times New Roman" panose="02020603050405020304" pitchFamily="18" charset="0"/>
                        </a:rPr>
                        <a:t>的意思，只是语义轻重程度不同：</a:t>
                      </a:r>
                      <a:r>
                        <a:rPr lang="en-US" sz="2600" kern="100">
                          <a:solidFill>
                            <a:srgbClr val="000000"/>
                          </a:solidFill>
                          <a:effectLst/>
                          <a:latin typeface="宋体" panose="02010600030101010101" pitchFamily="2" charset="-122"/>
                          <a:ea typeface="微软雅黑" panose="020b0503020204020204" charset="-122"/>
                          <a:cs typeface="Times New Roman" panose="02020603050405020304" pitchFamily="18" charset="0"/>
                        </a:rPr>
                        <a:t>“</a:t>
                      </a:r>
                      <a:r>
                        <a:rPr lang="zh-CN" sz="2600" kern="100">
                          <a:solidFill>
                            <a:srgbClr val="000000"/>
                          </a:solidFill>
                          <a:effectLst/>
                          <a:latin typeface="Times New Roman" pitchFamily="18" charset="0"/>
                          <a:ea typeface="微软雅黑" panose="020b0503020204020204" charset="-122"/>
                          <a:cs typeface="Times New Roman" panose="02020603050405020304" pitchFamily="18" charset="0"/>
                        </a:rPr>
                        <a:t>嘲笑</a:t>
                      </a:r>
                      <a:r>
                        <a:rPr lang="en-US" sz="2600" kern="100">
                          <a:solidFill>
                            <a:srgbClr val="000000"/>
                          </a:solidFill>
                          <a:effectLst/>
                          <a:latin typeface="宋体" panose="02010600030101010101" pitchFamily="2" charset="-122"/>
                          <a:ea typeface="微软雅黑" panose="020b0503020204020204" charset="-122"/>
                          <a:cs typeface="Times New Roman" panose="02020603050405020304" pitchFamily="18" charset="0"/>
                        </a:rPr>
                        <a:t>”</a:t>
                      </a:r>
                      <a:r>
                        <a:rPr lang="zh-CN" sz="2600" kern="100">
                          <a:solidFill>
                            <a:srgbClr val="000000"/>
                          </a:solidFill>
                          <a:effectLst/>
                          <a:latin typeface="Times New Roman" pitchFamily="18" charset="0"/>
                          <a:ea typeface="微软雅黑" panose="020b0503020204020204" charset="-122"/>
                          <a:cs typeface="Times New Roman" panose="02020603050405020304" pitchFamily="18" charset="0"/>
                        </a:rPr>
                        <a:t>指一般的取笑，语义较轻；</a:t>
                      </a:r>
                      <a:r>
                        <a:rPr lang="en-US" sz="2600" kern="100">
                          <a:solidFill>
                            <a:srgbClr val="000000"/>
                          </a:solidFill>
                          <a:effectLst/>
                          <a:latin typeface="宋体" panose="02010600030101010101" pitchFamily="2" charset="-122"/>
                          <a:ea typeface="微软雅黑" panose="020b0503020204020204" charset="-122"/>
                          <a:cs typeface="Times New Roman" panose="02020603050405020304" pitchFamily="18" charset="0"/>
                        </a:rPr>
                        <a:t>“</a:t>
                      </a:r>
                      <a:r>
                        <a:rPr lang="zh-CN" sz="2600" kern="100">
                          <a:solidFill>
                            <a:srgbClr val="000000"/>
                          </a:solidFill>
                          <a:effectLst/>
                          <a:latin typeface="Times New Roman" pitchFamily="18" charset="0"/>
                          <a:ea typeface="微软雅黑" panose="020b0503020204020204" charset="-122"/>
                          <a:cs typeface="Times New Roman" panose="02020603050405020304" pitchFamily="18" charset="0"/>
                        </a:rPr>
                        <a:t>讥笑</a:t>
                      </a:r>
                      <a:r>
                        <a:rPr lang="en-US" sz="2600" kern="100">
                          <a:solidFill>
                            <a:srgbClr val="000000"/>
                          </a:solidFill>
                          <a:effectLst/>
                          <a:latin typeface="宋体" panose="02010600030101010101" pitchFamily="2" charset="-122"/>
                          <a:ea typeface="微软雅黑" panose="020b0503020204020204" charset="-122"/>
                          <a:cs typeface="Times New Roman" panose="02020603050405020304" pitchFamily="18" charset="0"/>
                        </a:rPr>
                        <a:t>”</a:t>
                      </a:r>
                      <a:r>
                        <a:rPr lang="zh-CN" sz="2600" kern="100">
                          <a:solidFill>
                            <a:srgbClr val="000000"/>
                          </a:solidFill>
                          <a:effectLst/>
                          <a:latin typeface="Times New Roman" pitchFamily="18" charset="0"/>
                          <a:ea typeface="微软雅黑" panose="020b0503020204020204" charset="-122"/>
                          <a:cs typeface="Times New Roman" panose="02020603050405020304" pitchFamily="18" charset="0"/>
                        </a:rPr>
                        <a:t>指带有讽刺、挖苦意味的取笑，语义较重。</a:t>
                      </a:r>
                      <a:endParaRPr lang="zh-CN" sz="2600" kern="100">
                        <a:effectLst/>
                        <a:latin typeface="宋体" panose="02010600030101010101" pitchFamily="2" charset="-122"/>
                        <a:ea typeface="宋体" panose="02010600030101010101" pitchFamily="2" charset="-122"/>
                        <a:cs typeface="Courier New" panose="02070309020205020404" pitchFamily="49" charset="0"/>
                      </a:endParaRPr>
                    </a:p>
                  </a:txBody>
                  <a:tcPr marL="8660" marR="866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mc:AlternateContent>
    <mc:Choice xmlns:p14="http://schemas.microsoft.com/office/powerpoint/2010/main" Requires="p14">
      <p:transition p14:dur="10"/>
    </mc:Choice>
    <mc:Fallback>
      <p:transition/>
    </mc:Fallback>
  </mc:AlternateContent>
  <p:timing/>
</p:sld>
</file>

<file path=ppt/slides/slide8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425720" y="-26590"/>
            <a:ext cx="11430126" cy="3093154"/>
          </a:xfrm>
          <a:prstGeom prst="rect">
            <a:avLst/>
          </a:prstGeom>
        </p:spPr>
        <p:txBody>
          <a:bodyPr wrap="square">
            <a:spAutoFit/>
          </a:bodyPr>
          <a:lstStyle/>
          <a:p>
            <a:pPr algn="just">
              <a:lnSpc>
                <a:spcPct val="150000"/>
              </a:lnSpc>
              <a:spcAft>
                <a:spcPct val="0"/>
              </a:spcAft>
            </a:pP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依次填入文中横线上的词语，全都恰当的一项</a:t>
            </a:r>
            <a:r>
              <a:rPr lang="zh-CN" altLang="zh-CN" sz="2600" kern="100" smtClean="0">
                <a:solidFill>
                  <a:srgbClr val="000000"/>
                </a:solidFill>
                <a:latin typeface="Times New Roman" pitchFamily="18" charset="0"/>
                <a:ea typeface="微软雅黑" panose="020b0503020204020204" charset="-122"/>
                <a:cs typeface="Times New Roman" panose="02020603050405020304" pitchFamily="18" charset="0"/>
              </a:rPr>
              <a:t>是</a:t>
            </a:r>
            <a:endParaRPr lang="zh-CN" altLang="zh-CN" sz="1050" kern="100">
              <a:latin typeface="宋体" panose="02010600030101010101" pitchFamily="2" charset="-122"/>
              <a:cs typeface="Courier New" panose="02070309020205020404" pitchFamily="49" charset="0"/>
            </a:endParaRPr>
          </a:p>
          <a:p>
            <a:pPr algn="just">
              <a:lnSpc>
                <a:spcPct val="150000"/>
              </a:lnSpc>
              <a:spcAft>
                <a:spcPct val="0"/>
              </a:spcAft>
            </a:pPr>
            <a:r>
              <a:rPr lang="en-US" altLang="zh-CN" sz="2600" kern="100">
                <a:solidFill>
                  <a:srgbClr val="000000"/>
                </a:solidFill>
                <a:latin typeface="Times New Roman" pitchFamily="18" charset="0"/>
                <a:ea typeface="微软雅黑" panose="020b0503020204020204" charset="-122"/>
                <a:cs typeface="Courier New" panose="02070309020205020404" pitchFamily="49" charset="0"/>
              </a:rPr>
              <a:t>A.</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势在必行　</a:t>
            </a:r>
            <a:r>
              <a:rPr lang="zh-CN" altLang="zh-CN" sz="2600" kern="100" smtClean="0">
                <a:solidFill>
                  <a:srgbClr val="000000"/>
                </a:solidFill>
                <a:latin typeface="Times New Roman" pitchFamily="18" charset="0"/>
                <a:ea typeface="微软雅黑" panose="020b0503020204020204" charset="-122"/>
                <a:cs typeface="Times New Roman" panose="02020603050405020304" pitchFamily="18" charset="0"/>
              </a:rPr>
              <a:t>大刀阔斧</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　</a:t>
            </a:r>
            <a:r>
              <a:rPr lang="zh-CN" altLang="zh-CN" sz="2600" kern="100" smtClean="0">
                <a:solidFill>
                  <a:srgbClr val="000000"/>
                </a:solidFill>
                <a:latin typeface="Times New Roman" pitchFamily="18" charset="0"/>
                <a:ea typeface="微软雅黑" panose="020b0503020204020204" charset="-122"/>
                <a:cs typeface="Times New Roman" panose="02020603050405020304" pitchFamily="18" charset="0"/>
              </a:rPr>
              <a:t>点评</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　生涩感</a:t>
            </a:r>
            <a:endParaRPr lang="zh-CN" altLang="zh-CN" sz="1050" kern="100">
              <a:latin typeface="宋体" panose="02010600030101010101" pitchFamily="2" charset="-122"/>
              <a:cs typeface="Courier New" panose="02070309020205020404" pitchFamily="49" charset="0"/>
            </a:endParaRPr>
          </a:p>
          <a:p>
            <a:pPr algn="just">
              <a:lnSpc>
                <a:spcPct val="150000"/>
              </a:lnSpc>
              <a:spcAft>
                <a:spcPct val="0"/>
              </a:spcAft>
            </a:pPr>
            <a:r>
              <a:rPr lang="en-US" altLang="zh-CN" sz="2600" kern="100">
                <a:solidFill>
                  <a:srgbClr val="000000"/>
                </a:solidFill>
                <a:latin typeface="Times New Roman" pitchFamily="18" charset="0"/>
                <a:ea typeface="微软雅黑" panose="020b0503020204020204" charset="-122"/>
                <a:cs typeface="Courier New" panose="02070309020205020404" pitchFamily="49" charset="0"/>
              </a:rPr>
              <a:t>B.</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当务之急　</a:t>
            </a:r>
            <a:r>
              <a:rPr lang="zh-CN" altLang="zh-CN" sz="2600" kern="100" smtClean="0">
                <a:solidFill>
                  <a:srgbClr val="000000"/>
                </a:solidFill>
                <a:latin typeface="Times New Roman" pitchFamily="18" charset="0"/>
                <a:ea typeface="微软雅黑" panose="020b0503020204020204" charset="-122"/>
                <a:cs typeface="Times New Roman" panose="02020603050405020304" pitchFamily="18" charset="0"/>
              </a:rPr>
              <a:t>大刀阔斧</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　</a:t>
            </a:r>
            <a:r>
              <a:rPr lang="zh-CN" altLang="zh-CN" sz="2600" kern="100" smtClean="0">
                <a:solidFill>
                  <a:srgbClr val="000000"/>
                </a:solidFill>
                <a:latin typeface="Times New Roman" pitchFamily="18" charset="0"/>
                <a:ea typeface="微软雅黑" panose="020b0503020204020204" charset="-122"/>
                <a:cs typeface="Times New Roman" panose="02020603050405020304" pitchFamily="18" charset="0"/>
              </a:rPr>
              <a:t>点评</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　生僻感</a:t>
            </a:r>
            <a:endParaRPr lang="zh-CN" altLang="zh-CN" sz="1050" kern="100">
              <a:latin typeface="宋体" panose="02010600030101010101" pitchFamily="2" charset="-122"/>
              <a:cs typeface="Courier New" panose="02070309020205020404" pitchFamily="49" charset="0"/>
            </a:endParaRPr>
          </a:p>
          <a:p>
            <a:pPr algn="just">
              <a:lnSpc>
                <a:spcPct val="150000"/>
              </a:lnSpc>
              <a:spcAft>
                <a:spcPct val="0"/>
              </a:spcAft>
            </a:pPr>
            <a:r>
              <a:rPr lang="en-US" altLang="zh-CN" sz="2600" kern="100">
                <a:solidFill>
                  <a:srgbClr val="000000"/>
                </a:solidFill>
                <a:latin typeface="Times New Roman" pitchFamily="18" charset="0"/>
                <a:ea typeface="微软雅黑" panose="020b0503020204020204" charset="-122"/>
                <a:cs typeface="Courier New" panose="02070309020205020404" pitchFamily="49" charset="0"/>
              </a:rPr>
              <a:t>C.</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当务之急　</a:t>
            </a:r>
            <a:r>
              <a:rPr lang="zh-CN" altLang="zh-CN" sz="2600" kern="100" smtClean="0">
                <a:solidFill>
                  <a:srgbClr val="000000"/>
                </a:solidFill>
                <a:latin typeface="Times New Roman" pitchFamily="18" charset="0"/>
                <a:ea typeface="微软雅黑" panose="020b0503020204020204" charset="-122"/>
                <a:cs typeface="Times New Roman" panose="02020603050405020304" pitchFamily="18" charset="0"/>
              </a:rPr>
              <a:t>伤筋动骨</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　</a:t>
            </a:r>
            <a:r>
              <a:rPr lang="zh-CN" altLang="zh-CN" sz="2600" kern="100" smtClean="0">
                <a:solidFill>
                  <a:srgbClr val="000000"/>
                </a:solidFill>
                <a:latin typeface="Times New Roman" pitchFamily="18" charset="0"/>
                <a:ea typeface="微软雅黑" panose="020b0503020204020204" charset="-122"/>
                <a:cs typeface="Times New Roman" panose="02020603050405020304" pitchFamily="18" charset="0"/>
              </a:rPr>
              <a:t>评价</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　生涩感</a:t>
            </a:r>
            <a:endParaRPr lang="zh-CN" altLang="zh-CN" sz="1050" kern="100">
              <a:latin typeface="宋体" panose="02010600030101010101" pitchFamily="2" charset="-122"/>
              <a:cs typeface="Courier New" panose="02070309020205020404" pitchFamily="49" charset="0"/>
            </a:endParaRPr>
          </a:p>
          <a:p>
            <a:pPr algn="just">
              <a:lnSpc>
                <a:spcPct val="150000"/>
              </a:lnSpc>
              <a:spcAft>
                <a:spcPct val="0"/>
              </a:spcAft>
            </a:pPr>
            <a:r>
              <a:rPr lang="en-US" altLang="zh-CN" sz="2600" kern="100">
                <a:solidFill>
                  <a:srgbClr val="000000"/>
                </a:solidFill>
                <a:latin typeface="Times New Roman" pitchFamily="18" charset="0"/>
                <a:ea typeface="微软雅黑" panose="020b0503020204020204" charset="-122"/>
                <a:cs typeface="Courier New" panose="02070309020205020404" pitchFamily="49" charset="0"/>
              </a:rPr>
              <a:t>D.</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势在必行　</a:t>
            </a:r>
            <a:r>
              <a:rPr lang="zh-CN" altLang="zh-CN" sz="2600" kern="100" smtClean="0">
                <a:solidFill>
                  <a:srgbClr val="000000"/>
                </a:solidFill>
                <a:latin typeface="Times New Roman" pitchFamily="18" charset="0"/>
                <a:ea typeface="微软雅黑" panose="020b0503020204020204" charset="-122"/>
                <a:cs typeface="Times New Roman" panose="02020603050405020304" pitchFamily="18" charset="0"/>
              </a:rPr>
              <a:t>伤筋动骨</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　</a:t>
            </a:r>
            <a:r>
              <a:rPr lang="zh-CN" altLang="zh-CN" sz="2600" kern="100" smtClean="0">
                <a:solidFill>
                  <a:srgbClr val="000000"/>
                </a:solidFill>
                <a:latin typeface="Times New Roman" pitchFamily="18" charset="0"/>
                <a:ea typeface="微软雅黑" panose="020b0503020204020204" charset="-122"/>
                <a:cs typeface="Times New Roman" panose="02020603050405020304" pitchFamily="18" charset="0"/>
              </a:rPr>
              <a:t>评价</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　生僻感</a:t>
            </a:r>
            <a:endParaRPr lang="zh-CN" altLang="zh-CN" sz="1050" kern="100">
              <a:latin typeface="宋体" panose="02010600030101010101" pitchFamily="2" charset="-122"/>
              <a:cs typeface="Courier New" panose="02070309020205020404" pitchFamily="49" charset="0"/>
            </a:endParaRPr>
          </a:p>
        </p:txBody>
      </p:sp>
      <p:sp>
        <p:nvSpPr>
          <p:cNvPr id="3" name="矩形 2"/>
          <p:cNvSpPr/>
          <p:nvPr/>
        </p:nvSpPr>
        <p:spPr>
          <a:xfrm>
            <a:off x="279976" y="555847"/>
            <a:ext cx="736099" cy="754053"/>
          </a:xfrm>
          <a:prstGeom prst="rect">
            <a:avLst/>
          </a:prstGeom>
        </p:spPr>
        <p:txBody>
          <a:bodyPr wrap="none">
            <a:spAutoFit/>
          </a:bodyPr>
          <a:lstStyle/>
          <a:p>
            <a:pPr lvl="0"/>
            <a:r>
              <a:rPr lang="zh-CN" altLang="en-US" sz="4300" b="1">
                <a:solidFill>
                  <a:srgbClr val="C00000"/>
                </a:solidFill>
                <a:latin typeface="华文细黑" panose="02010600040101010101" pitchFamily="2" charset="-122"/>
                <a:ea typeface="华文细黑" panose="02010600040101010101" pitchFamily="2" charset="-122"/>
              </a:rPr>
              <a:t>√</a:t>
            </a:r>
          </a:p>
        </p:txBody>
      </p:sp>
      <p:sp>
        <p:nvSpPr>
          <p:cNvPr id="5" name="矩形 4"/>
          <p:cNvSpPr/>
          <p:nvPr/>
        </p:nvSpPr>
        <p:spPr>
          <a:xfrm>
            <a:off x="406574" y="3141762"/>
            <a:ext cx="11377264" cy="3599512"/>
          </a:xfrm>
          <a:prstGeom prst="rect">
            <a:avLst/>
          </a:prstGeom>
        </p:spPr>
        <p:txBody>
          <a:bodyPr wrap="square">
            <a:spAutoFit/>
          </a:bodyPr>
          <a:lstStyle/>
          <a:p>
            <a:pPr algn="just">
              <a:lnSpc>
                <a:spcPct val="150000"/>
              </a:lnSpc>
              <a:spcAft>
                <a:spcPct val="0"/>
              </a:spcAft>
            </a:pPr>
            <a:r>
              <a:rPr lang="zh-CN" altLang="zh-CN" sz="2600" b="1" kern="100">
                <a:solidFill>
                  <a:srgbClr val="0000FF"/>
                </a:solidFill>
                <a:latin typeface="Times New Roman" pitchFamily="18" charset="0"/>
                <a:ea typeface="微软雅黑" panose="020b0503020204020204" charset="-122"/>
                <a:cs typeface="Times New Roman" panose="02020603050405020304" pitchFamily="18" charset="0"/>
              </a:rPr>
              <a:t>解析</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　</a:t>
            </a:r>
            <a:r>
              <a:rPr lang="zh-CN" altLang="zh-CN" sz="2600" kern="100">
                <a:solidFill>
                  <a:srgbClr val="000000"/>
                </a:solidFill>
                <a:latin typeface="Times New Roman" pitchFamily="18" charset="0"/>
                <a:cs typeface="Times New Roman" panose="02020603050405020304" pitchFamily="18" charset="0"/>
              </a:rPr>
              <a:t>势在必行：某事根据事物的发展趋势必须做。当务之急：当前急切应办的事。根据语境，应选</a:t>
            </a:r>
            <a:r>
              <a:rPr lang="en-US" altLang="zh-CN" sz="2600" kern="100">
                <a:solidFill>
                  <a:srgbClr val="000000"/>
                </a:solidFill>
                <a:latin typeface="宋体" panose="02010600030101010101" pitchFamily="2" charset="-122"/>
                <a:cs typeface="Times New Roman" panose="02020603050405020304" pitchFamily="18" charset="0"/>
              </a:rPr>
              <a:t>“</a:t>
            </a:r>
            <a:r>
              <a:rPr lang="zh-CN" altLang="zh-CN" sz="2600" kern="100">
                <a:solidFill>
                  <a:srgbClr val="000000"/>
                </a:solidFill>
                <a:latin typeface="Times New Roman" pitchFamily="18" charset="0"/>
                <a:cs typeface="Times New Roman" panose="02020603050405020304" pitchFamily="18" charset="0"/>
              </a:rPr>
              <a:t>势在必行</a:t>
            </a:r>
            <a:r>
              <a:rPr lang="en-US" altLang="zh-CN" sz="2600" kern="100">
                <a:solidFill>
                  <a:srgbClr val="000000"/>
                </a:solidFill>
                <a:latin typeface="宋体" panose="02010600030101010101" pitchFamily="2" charset="-122"/>
                <a:cs typeface="Times New Roman" panose="02020603050405020304" pitchFamily="18" charset="0"/>
              </a:rPr>
              <a:t>”</a:t>
            </a:r>
            <a:r>
              <a:rPr lang="zh-CN" altLang="zh-CN" sz="2600" kern="100" smtClean="0">
                <a:solidFill>
                  <a:srgbClr val="000000"/>
                </a:solidFill>
                <a:latin typeface="Times New Roman" pitchFamily="18" charset="0"/>
                <a:cs typeface="Times New Roman" panose="02020603050405020304" pitchFamily="18" charset="0"/>
              </a:rPr>
              <a:t>。大刀阔斧</a:t>
            </a:r>
            <a:r>
              <a:rPr lang="zh-CN" altLang="zh-CN" sz="2600" kern="100">
                <a:solidFill>
                  <a:srgbClr val="000000"/>
                </a:solidFill>
                <a:latin typeface="Times New Roman" pitchFamily="18" charset="0"/>
                <a:cs typeface="Times New Roman" panose="02020603050405020304" pitchFamily="18" charset="0"/>
              </a:rPr>
              <a:t>：形容办事果断而有魄力。伤筋动骨：本指身受重伤，后比喻事物受到重大损害。根据语境，应选</a:t>
            </a:r>
            <a:r>
              <a:rPr lang="en-US" altLang="zh-CN" sz="2600" kern="100">
                <a:solidFill>
                  <a:srgbClr val="000000"/>
                </a:solidFill>
                <a:latin typeface="宋体" panose="02010600030101010101" pitchFamily="2" charset="-122"/>
                <a:cs typeface="Times New Roman" panose="02020603050405020304" pitchFamily="18" charset="0"/>
              </a:rPr>
              <a:t>“</a:t>
            </a:r>
            <a:r>
              <a:rPr lang="zh-CN" altLang="zh-CN" sz="2600" kern="100">
                <a:solidFill>
                  <a:srgbClr val="000000"/>
                </a:solidFill>
                <a:latin typeface="Times New Roman" pitchFamily="18" charset="0"/>
                <a:cs typeface="Times New Roman" panose="02020603050405020304" pitchFamily="18" charset="0"/>
              </a:rPr>
              <a:t>大刀阔斧</a:t>
            </a:r>
            <a:r>
              <a:rPr lang="en-US" altLang="zh-CN" sz="2600" kern="100">
                <a:solidFill>
                  <a:srgbClr val="000000"/>
                </a:solidFill>
                <a:latin typeface="宋体" panose="02010600030101010101" pitchFamily="2" charset="-122"/>
                <a:cs typeface="Times New Roman" panose="02020603050405020304" pitchFamily="18" charset="0"/>
              </a:rPr>
              <a:t>”</a:t>
            </a:r>
            <a:r>
              <a:rPr lang="zh-CN" altLang="zh-CN" sz="2600" kern="100" smtClean="0">
                <a:solidFill>
                  <a:srgbClr val="000000"/>
                </a:solidFill>
                <a:latin typeface="Times New Roman" pitchFamily="18" charset="0"/>
                <a:cs typeface="Times New Roman" panose="02020603050405020304" pitchFamily="18" charset="0"/>
              </a:rPr>
              <a:t>。点评</a:t>
            </a:r>
            <a:r>
              <a:rPr lang="zh-CN" altLang="zh-CN" sz="2600" kern="100">
                <a:solidFill>
                  <a:srgbClr val="000000"/>
                </a:solidFill>
                <a:latin typeface="Times New Roman" pitchFamily="18" charset="0"/>
                <a:cs typeface="Times New Roman" panose="02020603050405020304" pitchFamily="18" charset="0"/>
              </a:rPr>
              <a:t>：评点，评论；点评的话或文字。评价：评定价值高低，评定的价值。根据语境，应选</a:t>
            </a:r>
            <a:r>
              <a:rPr lang="en-US" altLang="zh-CN" sz="2600" kern="100">
                <a:solidFill>
                  <a:srgbClr val="000000"/>
                </a:solidFill>
                <a:latin typeface="宋体" panose="02010600030101010101" pitchFamily="2" charset="-122"/>
                <a:cs typeface="Times New Roman" panose="02020603050405020304" pitchFamily="18" charset="0"/>
              </a:rPr>
              <a:t>“</a:t>
            </a:r>
            <a:r>
              <a:rPr lang="zh-CN" altLang="zh-CN" sz="2600" kern="100">
                <a:solidFill>
                  <a:srgbClr val="000000"/>
                </a:solidFill>
                <a:latin typeface="Times New Roman" pitchFamily="18" charset="0"/>
                <a:cs typeface="Times New Roman" panose="02020603050405020304" pitchFamily="18" charset="0"/>
              </a:rPr>
              <a:t>点评</a:t>
            </a:r>
            <a:r>
              <a:rPr lang="en-US" altLang="zh-CN" sz="2600" kern="100">
                <a:solidFill>
                  <a:srgbClr val="000000"/>
                </a:solidFill>
                <a:latin typeface="宋体" panose="02010600030101010101" pitchFamily="2" charset="-122"/>
                <a:cs typeface="Times New Roman" panose="02020603050405020304" pitchFamily="18" charset="0"/>
              </a:rPr>
              <a:t>”</a:t>
            </a:r>
            <a:r>
              <a:rPr lang="zh-CN" altLang="zh-CN" sz="2600" kern="100" smtClean="0">
                <a:solidFill>
                  <a:srgbClr val="000000"/>
                </a:solidFill>
                <a:latin typeface="Times New Roman" pitchFamily="18" charset="0"/>
                <a:cs typeface="Times New Roman" panose="02020603050405020304" pitchFamily="18" charset="0"/>
              </a:rPr>
              <a:t>。生涩</a:t>
            </a:r>
            <a:r>
              <a:rPr lang="zh-CN" altLang="zh-CN" sz="2600" kern="100">
                <a:solidFill>
                  <a:srgbClr val="000000"/>
                </a:solidFill>
                <a:latin typeface="Times New Roman" pitchFamily="18" charset="0"/>
                <a:cs typeface="Times New Roman" panose="02020603050405020304" pitchFamily="18" charset="0"/>
              </a:rPr>
              <a:t>感：不流畅、不纯熟的感觉。生僻感：不常见、不熟悉的感觉。根据语境，应选</a:t>
            </a:r>
            <a:r>
              <a:rPr lang="en-US" altLang="zh-CN" sz="2600" kern="100">
                <a:solidFill>
                  <a:srgbClr val="000000"/>
                </a:solidFill>
                <a:latin typeface="宋体" panose="02010600030101010101" pitchFamily="2" charset="-122"/>
                <a:cs typeface="Times New Roman" panose="02020603050405020304" pitchFamily="18" charset="0"/>
              </a:rPr>
              <a:t>“</a:t>
            </a:r>
            <a:r>
              <a:rPr lang="zh-CN" altLang="zh-CN" sz="2600" kern="100">
                <a:solidFill>
                  <a:srgbClr val="000000"/>
                </a:solidFill>
                <a:latin typeface="Times New Roman" pitchFamily="18" charset="0"/>
                <a:cs typeface="Times New Roman" panose="02020603050405020304" pitchFamily="18" charset="0"/>
              </a:rPr>
              <a:t>生涩感</a:t>
            </a:r>
            <a:r>
              <a:rPr lang="en-US" altLang="zh-CN" sz="2600" kern="100">
                <a:solidFill>
                  <a:srgbClr val="000000"/>
                </a:solidFill>
                <a:latin typeface="宋体" panose="02010600030101010101" pitchFamily="2" charset="-122"/>
                <a:cs typeface="Times New Roman" panose="02020603050405020304" pitchFamily="18" charset="0"/>
              </a:rPr>
              <a:t>”</a:t>
            </a:r>
            <a:r>
              <a:rPr lang="zh-CN" altLang="zh-CN" sz="2600" kern="100">
                <a:solidFill>
                  <a:srgbClr val="000000"/>
                </a:solidFill>
                <a:latin typeface="Times New Roman" pitchFamily="18" charset="0"/>
                <a:cs typeface="Times New Roman" panose="02020603050405020304" pitchFamily="18" charset="0"/>
              </a:rPr>
              <a:t>。</a:t>
            </a:r>
            <a:endParaRPr lang="zh-CN" altLang="zh-CN" sz="1050" kern="100">
              <a:latin typeface="宋体" panose="02010600030101010101" pitchFamily="2" charset="-122"/>
              <a:cs typeface="Courier New" panose="02070309020205020404" pitchFamily="49" charset="0"/>
            </a:endParaRPr>
          </a:p>
        </p:txBody>
      </p:sp>
    </p:spTree>
  </p:cSld>
  <p:clrMapOvr>
    <a:masterClrMapping/>
  </p:clrMapOvr>
  <mc:AlternateContent>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blinds(horizontal)">
                                      <p:cBhvr>
                                        <p:cTn id="12"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8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 name="矩形 5"/>
          <p:cNvSpPr/>
          <p:nvPr/>
        </p:nvSpPr>
        <p:spPr>
          <a:xfrm>
            <a:off x="334566" y="45418"/>
            <a:ext cx="11521280" cy="6945556"/>
          </a:xfrm>
          <a:prstGeom prst="rect">
            <a:avLst/>
          </a:prstGeom>
        </p:spPr>
        <p:txBody>
          <a:bodyPr wrap="square">
            <a:spAutoFit/>
          </a:bodyPr>
          <a:lstStyle/>
          <a:p>
            <a:pPr algn="just">
              <a:lnSpc>
                <a:spcPct val="125000"/>
              </a:lnSpc>
              <a:spcAft>
                <a:spcPct val="0"/>
              </a:spcAft>
            </a:pPr>
            <a:r>
              <a:rPr lang="zh-CN" altLang="zh-CN" sz="2300" b="1" kern="100">
                <a:solidFill>
                  <a:srgbClr val="0000FF"/>
                </a:solidFill>
                <a:latin typeface="宋体" panose="02010600030101010101" pitchFamily="2" charset="-122"/>
                <a:ea typeface="微软雅黑" panose="020b0503020204020204" charset="-122"/>
                <a:cs typeface="Times New Roman" panose="02020603050405020304" pitchFamily="18" charset="0"/>
              </a:rPr>
              <a:t>二、判断正误题</a:t>
            </a:r>
            <a:endParaRPr lang="zh-CN" altLang="zh-CN" sz="2300" kern="100">
              <a:latin typeface="宋体" panose="02010600030101010101" pitchFamily="2" charset="-122"/>
              <a:cs typeface="Courier New" panose="02070309020205020404" pitchFamily="49" charset="0"/>
            </a:endParaRPr>
          </a:p>
          <a:p>
            <a:pPr algn="just">
              <a:lnSpc>
                <a:spcPct val="125000"/>
              </a:lnSpc>
              <a:spcAft>
                <a:spcPct val="0"/>
              </a:spcAft>
            </a:pPr>
            <a:r>
              <a:rPr lang="en-US" altLang="zh-CN" sz="2300" kern="100">
                <a:solidFill>
                  <a:srgbClr val="000000"/>
                </a:solidFill>
                <a:latin typeface="Times New Roman" pitchFamily="18" charset="0"/>
                <a:ea typeface="微软雅黑" panose="020b0503020204020204" charset="-122"/>
                <a:cs typeface="Courier New" panose="02070309020205020404" pitchFamily="49" charset="0"/>
              </a:rPr>
              <a:t>2.</a:t>
            </a:r>
            <a:r>
              <a:rPr lang="zh-CN" altLang="zh-CN" sz="2300" kern="100">
                <a:solidFill>
                  <a:srgbClr val="000000"/>
                </a:solidFill>
                <a:latin typeface="Times New Roman" pitchFamily="18" charset="0"/>
                <a:ea typeface="微软雅黑" panose="020b0503020204020204" charset="-122"/>
                <a:cs typeface="Times New Roman" panose="02020603050405020304" pitchFamily="18" charset="0"/>
              </a:rPr>
              <a:t>下列各句中加颜色成语的使用，全都不正确的一项</a:t>
            </a:r>
            <a:r>
              <a:rPr lang="zh-CN" altLang="zh-CN" sz="2300" kern="100" smtClean="0">
                <a:solidFill>
                  <a:srgbClr val="000000"/>
                </a:solidFill>
                <a:latin typeface="Times New Roman" pitchFamily="18" charset="0"/>
                <a:ea typeface="微软雅黑" panose="020b0503020204020204" charset="-122"/>
                <a:cs typeface="Times New Roman" panose="02020603050405020304" pitchFamily="18" charset="0"/>
              </a:rPr>
              <a:t>是</a:t>
            </a:r>
            <a:endParaRPr lang="en-US" altLang="zh-CN" sz="2300" kern="100" smtClean="0">
              <a:solidFill>
                <a:srgbClr val="000000"/>
              </a:solidFill>
              <a:latin typeface="Times New Roman" panose="02020603050405020304" pitchFamily="18" charset="0"/>
              <a:ea typeface="微软雅黑"/>
              <a:cs typeface="Times New Roman" panose="02020603050405020304" pitchFamily="18" charset="0"/>
            </a:endParaRPr>
          </a:p>
          <a:p>
            <a:pPr algn="just">
              <a:lnSpc>
                <a:spcPct val="125000"/>
              </a:lnSpc>
              <a:spcAft>
                <a:spcPct val="0"/>
              </a:spcAft>
            </a:pPr>
            <a:r>
              <a:rPr lang="en-US" altLang="zh-CN" sz="2300" kern="100" smtClean="0">
                <a:solidFill>
                  <a:srgbClr val="000000"/>
                </a:solidFill>
                <a:latin typeface="宋体" panose="02010600030101010101" pitchFamily="2" charset="-122"/>
                <a:ea typeface="微软雅黑" panose="020b0503020204020204" charset="-122"/>
                <a:cs typeface="Times New Roman" panose="02020603050405020304" pitchFamily="18" charset="0"/>
              </a:rPr>
              <a:t>①</a:t>
            </a:r>
            <a:r>
              <a:rPr lang="zh-CN" altLang="zh-CN" sz="2300" kern="100">
                <a:solidFill>
                  <a:srgbClr val="000000"/>
                </a:solidFill>
                <a:latin typeface="Times New Roman" pitchFamily="18" charset="0"/>
                <a:ea typeface="微软雅黑" panose="020b0503020204020204" charset="-122"/>
                <a:cs typeface="Times New Roman" panose="02020603050405020304" pitchFamily="18" charset="0"/>
              </a:rPr>
              <a:t>随着科技的不断发展，移动支付使用人数的增长呈现出</a:t>
            </a:r>
            <a:r>
              <a:rPr lang="zh-CN" altLang="zh-CN" sz="2300" kern="100">
                <a:solidFill>
                  <a:srgbClr val="0000FF"/>
                </a:solidFill>
                <a:latin typeface="Times New Roman" pitchFamily="18" charset="0"/>
                <a:ea typeface="微软雅黑" panose="020b0503020204020204" charset="-122"/>
                <a:cs typeface="Times New Roman" panose="02020603050405020304" pitchFamily="18" charset="0"/>
              </a:rPr>
              <a:t>青云直上</a:t>
            </a:r>
            <a:r>
              <a:rPr lang="zh-CN" altLang="zh-CN" sz="2300" kern="100">
                <a:solidFill>
                  <a:srgbClr val="000000"/>
                </a:solidFill>
                <a:latin typeface="Times New Roman" pitchFamily="18" charset="0"/>
                <a:ea typeface="微软雅黑" panose="020b0503020204020204" charset="-122"/>
                <a:cs typeface="Times New Roman" panose="02020603050405020304" pitchFamily="18" charset="0"/>
              </a:rPr>
              <a:t>的态势，尤其是年轻人，</a:t>
            </a:r>
            <a:r>
              <a:rPr lang="en-US" altLang="zh-CN" sz="2300" kern="10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zh-CN" sz="2300" kern="100">
                <a:solidFill>
                  <a:srgbClr val="000000"/>
                </a:solidFill>
                <a:latin typeface="Times New Roman" pitchFamily="18" charset="0"/>
                <a:ea typeface="微软雅黑" panose="020b0503020204020204" charset="-122"/>
                <a:cs typeface="Times New Roman" panose="02020603050405020304" pitchFamily="18" charset="0"/>
              </a:rPr>
              <a:t>出门只带手机</a:t>
            </a:r>
            <a:r>
              <a:rPr lang="en-US" altLang="zh-CN" sz="2300" kern="10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zh-CN" sz="2300" kern="100">
                <a:solidFill>
                  <a:srgbClr val="000000"/>
                </a:solidFill>
                <a:latin typeface="Times New Roman" pitchFamily="18" charset="0"/>
                <a:ea typeface="微软雅黑" panose="020b0503020204020204" charset="-122"/>
                <a:cs typeface="Times New Roman" panose="02020603050405020304" pitchFamily="18" charset="0"/>
              </a:rPr>
              <a:t>已经成为他们生活的常态。</a:t>
            </a:r>
            <a:endParaRPr lang="zh-CN" altLang="zh-CN" sz="2300" kern="100">
              <a:latin typeface="宋体" panose="02010600030101010101" pitchFamily="2" charset="-122"/>
              <a:cs typeface="Courier New" panose="02070309020205020404" pitchFamily="49" charset="0"/>
            </a:endParaRPr>
          </a:p>
          <a:p>
            <a:pPr algn="just">
              <a:lnSpc>
                <a:spcPct val="125000"/>
              </a:lnSpc>
              <a:spcAft>
                <a:spcPct val="0"/>
              </a:spcAft>
            </a:pPr>
            <a:r>
              <a:rPr lang="en-US" altLang="zh-CN" sz="2300" kern="100">
                <a:solidFill>
                  <a:srgbClr val="000000"/>
                </a:solidFill>
                <a:latin typeface="宋体" panose="02010600030101010101" pitchFamily="2" charset="-122"/>
                <a:ea typeface="微软雅黑" panose="020b0503020204020204" charset="-122"/>
                <a:cs typeface="Times New Roman" panose="02020603050405020304" pitchFamily="18" charset="0"/>
              </a:rPr>
              <a:t>②</a:t>
            </a:r>
            <a:r>
              <a:rPr lang="zh-CN" altLang="zh-CN" sz="2300" kern="100">
                <a:solidFill>
                  <a:srgbClr val="000000"/>
                </a:solidFill>
                <a:latin typeface="Times New Roman" pitchFamily="18" charset="0"/>
                <a:ea typeface="微软雅黑" panose="020b0503020204020204" charset="-122"/>
                <a:cs typeface="Times New Roman" panose="02020603050405020304" pitchFamily="18" charset="0"/>
              </a:rPr>
              <a:t>张老先生打起这一套新编的太极拳，动作舒展、自然流畅。看似平常的招式中却透露出</a:t>
            </a:r>
            <a:r>
              <a:rPr lang="zh-CN" altLang="zh-CN" sz="2300" kern="100">
                <a:solidFill>
                  <a:srgbClr val="0000FF"/>
                </a:solidFill>
                <a:latin typeface="Times New Roman" pitchFamily="18" charset="0"/>
                <a:ea typeface="微软雅黑" panose="020b0503020204020204" charset="-122"/>
                <a:cs typeface="Times New Roman" panose="02020603050405020304" pitchFamily="18" charset="0"/>
              </a:rPr>
              <a:t>纵横捭阖</a:t>
            </a:r>
            <a:r>
              <a:rPr lang="zh-CN" altLang="zh-CN" sz="2300" kern="100">
                <a:solidFill>
                  <a:srgbClr val="000000"/>
                </a:solidFill>
                <a:latin typeface="Times New Roman" pitchFamily="18" charset="0"/>
                <a:ea typeface="微软雅黑" panose="020b0503020204020204" charset="-122"/>
                <a:cs typeface="Times New Roman" panose="02020603050405020304" pitchFamily="18" charset="0"/>
              </a:rPr>
              <a:t>的气度，展现出不一样的精气神。</a:t>
            </a:r>
            <a:endParaRPr lang="zh-CN" altLang="zh-CN" sz="2300" kern="100">
              <a:latin typeface="宋体" panose="02010600030101010101" pitchFamily="2" charset="-122"/>
              <a:cs typeface="Courier New" panose="02070309020205020404" pitchFamily="49" charset="0"/>
            </a:endParaRPr>
          </a:p>
          <a:p>
            <a:pPr algn="just">
              <a:lnSpc>
                <a:spcPct val="125000"/>
              </a:lnSpc>
              <a:spcAft>
                <a:spcPct val="0"/>
              </a:spcAft>
            </a:pPr>
            <a:r>
              <a:rPr lang="en-US" altLang="zh-CN" sz="2300" kern="100">
                <a:solidFill>
                  <a:srgbClr val="000000"/>
                </a:solidFill>
                <a:latin typeface="宋体" panose="02010600030101010101" pitchFamily="2" charset="-122"/>
                <a:ea typeface="微软雅黑" panose="020b0503020204020204" charset="-122"/>
                <a:cs typeface="Times New Roman" panose="02020603050405020304" pitchFamily="18" charset="0"/>
              </a:rPr>
              <a:t>③</a:t>
            </a:r>
            <a:r>
              <a:rPr lang="zh-CN" altLang="zh-CN" sz="2300" kern="100">
                <a:solidFill>
                  <a:srgbClr val="000000"/>
                </a:solidFill>
                <a:latin typeface="Times New Roman" pitchFamily="18" charset="0"/>
                <a:ea typeface="微软雅黑" panose="020b0503020204020204" charset="-122"/>
                <a:cs typeface="Times New Roman" panose="02020603050405020304" pitchFamily="18" charset="0"/>
              </a:rPr>
              <a:t>连续几天降雪，让</a:t>
            </a:r>
            <a:r>
              <a:rPr lang="en-US" altLang="zh-CN" sz="2300" kern="10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zh-CN" sz="2300" kern="100">
                <a:solidFill>
                  <a:srgbClr val="000000"/>
                </a:solidFill>
                <a:latin typeface="Times New Roman" pitchFamily="18" charset="0"/>
                <a:ea typeface="微软雅黑" panose="020b0503020204020204" charset="-122"/>
                <a:cs typeface="Times New Roman" panose="02020603050405020304" pitchFamily="18" charset="0"/>
              </a:rPr>
              <a:t>浓妆淡抹总相宜</a:t>
            </a:r>
            <a:r>
              <a:rPr lang="en-US" altLang="zh-CN" sz="2300" kern="10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zh-CN" sz="2300" kern="100">
                <a:solidFill>
                  <a:srgbClr val="000000"/>
                </a:solidFill>
                <a:latin typeface="Times New Roman" pitchFamily="18" charset="0"/>
                <a:ea typeface="微软雅黑" panose="020b0503020204020204" charset="-122"/>
                <a:cs typeface="Times New Roman" panose="02020603050405020304" pitchFamily="18" charset="0"/>
              </a:rPr>
              <a:t>的西湖披上银装，在</a:t>
            </a:r>
            <a:r>
              <a:rPr lang="en-US" altLang="zh-CN" sz="2300" kern="10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zh-CN" sz="2300" kern="100">
                <a:solidFill>
                  <a:srgbClr val="000000"/>
                </a:solidFill>
                <a:latin typeface="Times New Roman" pitchFamily="18" charset="0"/>
                <a:ea typeface="微软雅黑" panose="020b0503020204020204" charset="-122"/>
                <a:cs typeface="Times New Roman" panose="02020603050405020304" pitchFamily="18" charset="0"/>
              </a:rPr>
              <a:t>断桥残雪</a:t>
            </a:r>
            <a:r>
              <a:rPr lang="en-US" altLang="zh-CN" sz="2300" kern="10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zh-CN" sz="2300" kern="100">
                <a:solidFill>
                  <a:srgbClr val="000000"/>
                </a:solidFill>
                <a:latin typeface="Times New Roman" pitchFamily="18" charset="0"/>
                <a:ea typeface="微软雅黑" panose="020b0503020204020204" charset="-122"/>
                <a:cs typeface="Times New Roman" panose="02020603050405020304" pitchFamily="18" charset="0"/>
              </a:rPr>
              <a:t>景点，游客们</a:t>
            </a:r>
            <a:r>
              <a:rPr lang="zh-CN" altLang="zh-CN" sz="2300" kern="100">
                <a:solidFill>
                  <a:srgbClr val="0000FF"/>
                </a:solidFill>
                <a:latin typeface="Times New Roman" pitchFamily="18" charset="0"/>
                <a:ea typeface="微软雅黑" panose="020b0503020204020204" charset="-122"/>
                <a:cs typeface="Times New Roman" panose="02020603050405020304" pitchFamily="18" charset="0"/>
              </a:rPr>
              <a:t>摩肩接踵</a:t>
            </a:r>
            <a:r>
              <a:rPr lang="zh-CN" altLang="zh-CN" sz="2300" kern="100">
                <a:solidFill>
                  <a:srgbClr val="000000"/>
                </a:solidFill>
                <a:latin typeface="Times New Roman" pitchFamily="18" charset="0"/>
                <a:ea typeface="微软雅黑" panose="020b0503020204020204" charset="-122"/>
                <a:cs typeface="Times New Roman" panose="02020603050405020304" pitchFamily="18" charset="0"/>
              </a:rPr>
              <a:t>，争相一睹难得的雪中断桥美景。</a:t>
            </a:r>
            <a:endParaRPr lang="zh-CN" altLang="zh-CN" sz="2300" kern="100">
              <a:latin typeface="宋体" panose="02010600030101010101" pitchFamily="2" charset="-122"/>
              <a:cs typeface="Courier New" panose="02070309020205020404" pitchFamily="49" charset="0"/>
            </a:endParaRPr>
          </a:p>
          <a:p>
            <a:pPr algn="just">
              <a:lnSpc>
                <a:spcPct val="125000"/>
              </a:lnSpc>
              <a:spcAft>
                <a:spcPct val="0"/>
              </a:spcAft>
            </a:pPr>
            <a:r>
              <a:rPr lang="en-US" altLang="zh-CN" sz="2300" kern="100">
                <a:solidFill>
                  <a:srgbClr val="000000"/>
                </a:solidFill>
                <a:latin typeface="宋体" panose="02010600030101010101" pitchFamily="2" charset="-122"/>
                <a:ea typeface="微软雅黑" panose="020b0503020204020204" charset="-122"/>
                <a:cs typeface="Times New Roman" panose="02020603050405020304" pitchFamily="18" charset="0"/>
              </a:rPr>
              <a:t>④</a:t>
            </a:r>
            <a:r>
              <a:rPr lang="zh-CN" altLang="zh-CN" sz="2300" kern="100">
                <a:solidFill>
                  <a:srgbClr val="000000"/>
                </a:solidFill>
                <a:latin typeface="Times New Roman" pitchFamily="18" charset="0"/>
                <a:ea typeface="微软雅黑" panose="020b0503020204020204" charset="-122"/>
                <a:cs typeface="Times New Roman" panose="02020603050405020304" pitchFamily="18" charset="0"/>
              </a:rPr>
              <a:t>学校在寒假期间举办的</a:t>
            </a:r>
            <a:r>
              <a:rPr lang="en-US" altLang="zh-CN" sz="2300" kern="10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zh-CN" sz="2300" kern="100">
                <a:solidFill>
                  <a:srgbClr val="000000"/>
                </a:solidFill>
                <a:latin typeface="Times New Roman" pitchFamily="18" charset="0"/>
                <a:ea typeface="微软雅黑" panose="020b0503020204020204" charset="-122"/>
                <a:cs typeface="Times New Roman" panose="02020603050405020304" pitchFamily="18" charset="0"/>
              </a:rPr>
              <a:t>探寻丝绸足迹</a:t>
            </a:r>
            <a:r>
              <a:rPr lang="en-US" altLang="zh-CN" sz="2300" kern="10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zh-CN" sz="2300" kern="100">
                <a:solidFill>
                  <a:srgbClr val="000000"/>
                </a:solidFill>
                <a:latin typeface="Times New Roman" pitchFamily="18" charset="0"/>
                <a:ea typeface="微软雅黑" panose="020b0503020204020204" charset="-122"/>
                <a:cs typeface="Times New Roman" panose="02020603050405020304" pitchFamily="18" charset="0"/>
              </a:rPr>
              <a:t>社会实践活动，内容丰富，形式多样，同学们纷纷表示参加本次活动</a:t>
            </a:r>
            <a:r>
              <a:rPr lang="zh-CN" altLang="zh-CN" sz="2300" kern="100">
                <a:solidFill>
                  <a:srgbClr val="0000FF"/>
                </a:solidFill>
                <a:latin typeface="Times New Roman" pitchFamily="18" charset="0"/>
                <a:ea typeface="微软雅黑" panose="020b0503020204020204" charset="-122"/>
                <a:cs typeface="Times New Roman" panose="02020603050405020304" pitchFamily="18" charset="0"/>
              </a:rPr>
              <a:t>如坐春风</a:t>
            </a:r>
            <a:r>
              <a:rPr lang="zh-CN" altLang="zh-CN" sz="2300" kern="100">
                <a:solidFill>
                  <a:srgbClr val="000000"/>
                </a:solidFill>
                <a:latin typeface="Times New Roman" pitchFamily="18" charset="0"/>
                <a:ea typeface="微软雅黑" panose="020b0503020204020204" charset="-122"/>
                <a:cs typeface="Times New Roman" panose="02020603050405020304" pitchFamily="18" charset="0"/>
              </a:rPr>
              <a:t>，经历难忘。</a:t>
            </a:r>
            <a:endParaRPr lang="zh-CN" altLang="zh-CN" sz="2300" kern="100">
              <a:latin typeface="宋体" panose="02010600030101010101" pitchFamily="2" charset="-122"/>
              <a:cs typeface="Courier New" panose="02070309020205020404" pitchFamily="49" charset="0"/>
            </a:endParaRPr>
          </a:p>
          <a:p>
            <a:pPr algn="just">
              <a:lnSpc>
                <a:spcPct val="125000"/>
              </a:lnSpc>
              <a:spcAft>
                <a:spcPct val="0"/>
              </a:spcAft>
            </a:pPr>
            <a:r>
              <a:rPr lang="en-US" altLang="zh-CN" sz="2300" kern="100">
                <a:solidFill>
                  <a:srgbClr val="000000"/>
                </a:solidFill>
                <a:latin typeface="宋体" panose="02010600030101010101" pitchFamily="2" charset="-122"/>
                <a:ea typeface="微软雅黑" panose="020b0503020204020204" charset="-122"/>
                <a:cs typeface="Times New Roman" panose="02020603050405020304" pitchFamily="18" charset="0"/>
              </a:rPr>
              <a:t>⑤</a:t>
            </a:r>
            <a:r>
              <a:rPr lang="zh-CN" altLang="zh-CN" sz="2300" kern="100">
                <a:solidFill>
                  <a:srgbClr val="000000"/>
                </a:solidFill>
                <a:latin typeface="Times New Roman" pitchFamily="18" charset="0"/>
                <a:ea typeface="微软雅黑" panose="020b0503020204020204" charset="-122"/>
                <a:cs typeface="Times New Roman" panose="02020603050405020304" pitchFamily="18" charset="0"/>
              </a:rPr>
              <a:t>近年来我国的脱贫攻坚工作成绩突出，除了有政策支持，还有一大批不计个人得失的志愿者参与其中，为群众致富</a:t>
            </a:r>
            <a:r>
              <a:rPr lang="zh-CN" altLang="zh-CN" sz="2300" kern="100">
                <a:solidFill>
                  <a:srgbClr val="0000FF"/>
                </a:solidFill>
                <a:latin typeface="Times New Roman" pitchFamily="18" charset="0"/>
                <a:ea typeface="微软雅黑" panose="020b0503020204020204" charset="-122"/>
                <a:cs typeface="Times New Roman" panose="02020603050405020304" pitchFamily="18" charset="0"/>
              </a:rPr>
              <a:t>呕心沥血</a:t>
            </a:r>
            <a:r>
              <a:rPr lang="zh-CN" altLang="zh-CN" sz="2300" kern="100">
                <a:solidFill>
                  <a:srgbClr val="000000"/>
                </a:solidFill>
                <a:latin typeface="Times New Roman" pitchFamily="18" charset="0"/>
                <a:ea typeface="微软雅黑" panose="020b0503020204020204" charset="-122"/>
                <a:cs typeface="Times New Roman" panose="02020603050405020304" pitchFamily="18" charset="0"/>
              </a:rPr>
              <a:t>，奔波忙碌。</a:t>
            </a:r>
            <a:endParaRPr lang="zh-CN" altLang="zh-CN" sz="2300" kern="100">
              <a:latin typeface="宋体" panose="02010600030101010101" pitchFamily="2" charset="-122"/>
              <a:cs typeface="Courier New" panose="02070309020205020404" pitchFamily="49" charset="0"/>
            </a:endParaRPr>
          </a:p>
          <a:p>
            <a:pPr algn="just">
              <a:lnSpc>
                <a:spcPct val="125000"/>
              </a:lnSpc>
              <a:spcAft>
                <a:spcPct val="0"/>
              </a:spcAft>
            </a:pPr>
            <a:r>
              <a:rPr lang="en-US" altLang="zh-CN" sz="2300" kern="100">
                <a:solidFill>
                  <a:srgbClr val="000000"/>
                </a:solidFill>
                <a:latin typeface="宋体" panose="02010600030101010101" pitchFamily="2" charset="-122"/>
                <a:ea typeface="微软雅黑" panose="020b0503020204020204" charset="-122"/>
                <a:cs typeface="Times New Roman" panose="02020603050405020304" pitchFamily="18" charset="0"/>
              </a:rPr>
              <a:t>⑥</a:t>
            </a:r>
            <a:r>
              <a:rPr lang="zh-CN" altLang="zh-CN" sz="2300" kern="100">
                <a:solidFill>
                  <a:srgbClr val="000000"/>
                </a:solidFill>
                <a:latin typeface="Times New Roman" pitchFamily="18" charset="0"/>
                <a:ea typeface="微软雅黑" panose="020b0503020204020204" charset="-122"/>
                <a:cs typeface="Times New Roman" panose="02020603050405020304" pitchFamily="18" charset="0"/>
              </a:rPr>
              <a:t>虽然离决赛还有一个星期的时间，但是来自各方的指责令上一场发挥欠佳的张晓华</a:t>
            </a:r>
            <a:r>
              <a:rPr lang="zh-CN" altLang="zh-CN" sz="2300" kern="100">
                <a:solidFill>
                  <a:srgbClr val="0000FF"/>
                </a:solidFill>
                <a:latin typeface="Times New Roman" pitchFamily="18" charset="0"/>
                <a:ea typeface="微软雅黑" panose="020b0503020204020204" charset="-122"/>
                <a:cs typeface="Times New Roman" panose="02020603050405020304" pitchFamily="18" charset="0"/>
              </a:rPr>
              <a:t>如芒在背</a:t>
            </a:r>
            <a:r>
              <a:rPr lang="zh-CN" altLang="zh-CN" sz="2300" kern="100">
                <a:solidFill>
                  <a:srgbClr val="000000"/>
                </a:solidFill>
                <a:latin typeface="Times New Roman" pitchFamily="18" charset="0"/>
                <a:ea typeface="微软雅黑" panose="020b0503020204020204" charset="-122"/>
                <a:cs typeface="Times New Roman" panose="02020603050405020304" pitchFamily="18" charset="0"/>
              </a:rPr>
              <a:t>，缓解压力成为他取得好成绩的关键。</a:t>
            </a:r>
            <a:endParaRPr lang="zh-CN" altLang="zh-CN" sz="2300" kern="100">
              <a:latin typeface="宋体" panose="02010600030101010101" pitchFamily="2" charset="-122"/>
              <a:cs typeface="Courier New" panose="02070309020205020404" pitchFamily="49" charset="0"/>
            </a:endParaRPr>
          </a:p>
          <a:p>
            <a:pPr algn="just">
              <a:lnSpc>
                <a:spcPct val="125000"/>
              </a:lnSpc>
              <a:spcAft>
                <a:spcPct val="0"/>
              </a:spcAft>
            </a:pPr>
            <a:r>
              <a:rPr lang="en-US" altLang="zh-CN" sz="2300" kern="100">
                <a:solidFill>
                  <a:srgbClr val="000000"/>
                </a:solidFill>
                <a:latin typeface="Times New Roman" pitchFamily="18" charset="0"/>
                <a:ea typeface="微软雅黑" panose="020b0503020204020204" charset="-122"/>
                <a:cs typeface="Courier New" panose="02070309020205020404" pitchFamily="49" charset="0"/>
              </a:rPr>
              <a:t>A.</a:t>
            </a:r>
            <a:r>
              <a:rPr lang="en-US" altLang="zh-CN" sz="2300" kern="100">
                <a:solidFill>
                  <a:srgbClr val="000000"/>
                </a:solidFill>
                <a:latin typeface="宋体" panose="02010600030101010101" pitchFamily="2" charset="-122"/>
                <a:ea typeface="微软雅黑" panose="020b0503020204020204" charset="-122"/>
                <a:cs typeface="Times New Roman" panose="02020603050405020304" pitchFamily="18" charset="0"/>
              </a:rPr>
              <a:t>①②④</a:t>
            </a:r>
            <a:r>
              <a:rPr lang="en-US" altLang="zh-CN" sz="2300" kern="100">
                <a:solidFill>
                  <a:srgbClr val="000000"/>
                </a:solidFill>
                <a:latin typeface="Times New Roman" pitchFamily="18" charset="0"/>
                <a:ea typeface="微软雅黑" panose="020b0503020204020204" charset="-122"/>
                <a:cs typeface="Courier New" panose="02070309020205020404" pitchFamily="49" charset="0"/>
              </a:rPr>
              <a:t> </a:t>
            </a:r>
            <a:r>
              <a:rPr lang="en-US" altLang="zh-CN" sz="2300" kern="100" smtClean="0">
                <a:solidFill>
                  <a:srgbClr val="000000"/>
                </a:solidFill>
                <a:latin typeface="Times New Roman" pitchFamily="18" charset="0"/>
                <a:ea typeface="微软雅黑" panose="020b0503020204020204" charset="-122"/>
                <a:cs typeface="Courier New" panose="02070309020205020404" pitchFamily="49" charset="0"/>
              </a:rPr>
              <a:t>             </a:t>
            </a:r>
            <a:r>
              <a:rPr lang="en-US" altLang="zh-CN" sz="2300" kern="100">
                <a:solidFill>
                  <a:srgbClr val="000000"/>
                </a:solidFill>
                <a:latin typeface="Times New Roman" pitchFamily="18" charset="0"/>
                <a:ea typeface="微软雅黑" panose="020b0503020204020204" charset="-122"/>
                <a:cs typeface="Courier New" panose="02070309020205020404" pitchFamily="49" charset="0"/>
              </a:rPr>
              <a:t>B.</a:t>
            </a:r>
            <a:r>
              <a:rPr lang="en-US" altLang="zh-CN" sz="2300" kern="100">
                <a:solidFill>
                  <a:srgbClr val="000000"/>
                </a:solidFill>
                <a:latin typeface="宋体" panose="02010600030101010101" pitchFamily="2" charset="-122"/>
                <a:ea typeface="微软雅黑" panose="020b0503020204020204" charset="-122"/>
                <a:cs typeface="Times New Roman" panose="02020603050405020304" pitchFamily="18" charset="0"/>
              </a:rPr>
              <a:t>①②⑥</a:t>
            </a:r>
            <a:r>
              <a:rPr lang="en-US" altLang="zh-CN" sz="2300" kern="100">
                <a:solidFill>
                  <a:srgbClr val="000000"/>
                </a:solidFill>
                <a:latin typeface="Times New Roman" pitchFamily="18" charset="0"/>
                <a:ea typeface="微软雅黑" panose="020b0503020204020204" charset="-122"/>
                <a:cs typeface="Courier New" panose="02070309020205020404" pitchFamily="49" charset="0"/>
              </a:rPr>
              <a:t>  </a:t>
            </a:r>
            <a:r>
              <a:rPr lang="en-US" altLang="zh-CN" sz="2300" kern="100" smtClean="0">
                <a:solidFill>
                  <a:srgbClr val="000000"/>
                </a:solidFill>
                <a:latin typeface="Times New Roman" pitchFamily="18" charset="0"/>
                <a:ea typeface="微软雅黑" panose="020b0503020204020204" charset="-122"/>
                <a:cs typeface="Courier New" panose="02070309020205020404" pitchFamily="49" charset="0"/>
              </a:rPr>
              <a:t>             C</a:t>
            </a:r>
            <a:r>
              <a:rPr lang="en-US" altLang="zh-CN" sz="2300" kern="100">
                <a:solidFill>
                  <a:srgbClr val="000000"/>
                </a:solidFill>
                <a:latin typeface="Times New Roman" pitchFamily="18" charset="0"/>
                <a:ea typeface="微软雅黑" panose="020b0503020204020204" charset="-122"/>
                <a:cs typeface="Courier New" panose="02070309020205020404" pitchFamily="49" charset="0"/>
              </a:rPr>
              <a:t>.</a:t>
            </a:r>
            <a:r>
              <a:rPr lang="en-US" altLang="zh-CN" sz="2300" kern="100">
                <a:solidFill>
                  <a:srgbClr val="000000"/>
                </a:solidFill>
                <a:latin typeface="宋体" panose="02010600030101010101" pitchFamily="2" charset="-122"/>
                <a:ea typeface="微软雅黑" panose="020b0503020204020204" charset="-122"/>
                <a:cs typeface="Times New Roman" panose="02020603050405020304" pitchFamily="18" charset="0"/>
              </a:rPr>
              <a:t>③④⑤</a:t>
            </a:r>
            <a:r>
              <a:rPr lang="en-US" altLang="zh-CN" sz="2300" kern="100">
                <a:solidFill>
                  <a:srgbClr val="000000"/>
                </a:solidFill>
                <a:latin typeface="Times New Roman" pitchFamily="18" charset="0"/>
                <a:ea typeface="微软雅黑" panose="020b0503020204020204" charset="-122"/>
                <a:cs typeface="Courier New" panose="02070309020205020404" pitchFamily="49" charset="0"/>
              </a:rPr>
              <a:t>  </a:t>
            </a:r>
            <a:r>
              <a:rPr lang="en-US" altLang="zh-CN" sz="2300" kern="100" smtClean="0">
                <a:solidFill>
                  <a:srgbClr val="000000"/>
                </a:solidFill>
                <a:latin typeface="Times New Roman" pitchFamily="18" charset="0"/>
                <a:ea typeface="微软雅黑" panose="020b0503020204020204" charset="-122"/>
                <a:cs typeface="Courier New" panose="02070309020205020404" pitchFamily="49" charset="0"/>
              </a:rPr>
              <a:t>               D</a:t>
            </a:r>
            <a:r>
              <a:rPr lang="en-US" altLang="zh-CN" sz="2300" kern="100">
                <a:solidFill>
                  <a:srgbClr val="000000"/>
                </a:solidFill>
                <a:latin typeface="Times New Roman" pitchFamily="18" charset="0"/>
                <a:ea typeface="微软雅黑" panose="020b0503020204020204" charset="-122"/>
                <a:cs typeface="Courier New" panose="02070309020205020404" pitchFamily="49" charset="0"/>
              </a:rPr>
              <a:t>.</a:t>
            </a:r>
            <a:r>
              <a:rPr lang="en-US" altLang="zh-CN" sz="2300" kern="100">
                <a:solidFill>
                  <a:srgbClr val="000000"/>
                </a:solidFill>
                <a:latin typeface="宋体" panose="02010600030101010101" pitchFamily="2" charset="-122"/>
                <a:ea typeface="微软雅黑" panose="020b0503020204020204" charset="-122"/>
                <a:cs typeface="Times New Roman" panose="02020603050405020304" pitchFamily="18" charset="0"/>
              </a:rPr>
              <a:t>③⑤⑥</a:t>
            </a:r>
            <a:endParaRPr lang="zh-CN" altLang="zh-CN" sz="2300" kern="100">
              <a:latin typeface="宋体" panose="02010600030101010101" pitchFamily="2" charset="-122"/>
              <a:cs typeface="Courier New" panose="02070309020205020404" pitchFamily="49" charset="0"/>
            </a:endParaRPr>
          </a:p>
        </p:txBody>
      </p:sp>
      <p:sp>
        <p:nvSpPr>
          <p:cNvPr id="3" name="矩形 2"/>
          <p:cNvSpPr/>
          <p:nvPr/>
        </p:nvSpPr>
        <p:spPr>
          <a:xfrm>
            <a:off x="181841" y="6030791"/>
            <a:ext cx="736099" cy="754053"/>
          </a:xfrm>
          <a:prstGeom prst="rect">
            <a:avLst/>
          </a:prstGeom>
        </p:spPr>
        <p:txBody>
          <a:bodyPr wrap="none">
            <a:spAutoFit/>
          </a:bodyPr>
          <a:lstStyle/>
          <a:p>
            <a:pPr lvl="0"/>
            <a:r>
              <a:rPr lang="zh-CN" altLang="en-US" sz="4300" b="1">
                <a:solidFill>
                  <a:srgbClr val="C00000"/>
                </a:solidFill>
                <a:latin typeface="华文细黑" panose="02010600040101010101" pitchFamily="2" charset="-122"/>
                <a:ea typeface="华文细黑" panose="02010600040101010101" pitchFamily="2" charset="-122"/>
              </a:rPr>
              <a:t>√</a:t>
            </a:r>
          </a:p>
        </p:txBody>
      </p:sp>
    </p:spTree>
  </p:cSld>
  <p:clrMapOvr>
    <a:masterClrMapping/>
  </p:clrMapOvr>
  <mc:AlternateContent>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8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p:nvPr/>
        </p:nvSpPr>
        <p:spPr>
          <a:xfrm>
            <a:off x="406574" y="837506"/>
            <a:ext cx="11449272" cy="4893647"/>
          </a:xfrm>
          <a:prstGeom prst="rect">
            <a:avLst/>
          </a:prstGeom>
        </p:spPr>
        <p:txBody>
          <a:bodyPr wrap="square">
            <a:spAutoFit/>
          </a:bodyPr>
          <a:lstStyle/>
          <a:p>
            <a:pPr algn="just">
              <a:lnSpc>
                <a:spcPct val="150000"/>
              </a:lnSpc>
              <a:spcAft>
                <a:spcPct val="0"/>
              </a:spcAft>
            </a:pPr>
            <a:r>
              <a:rPr lang="zh-CN" altLang="zh-CN" sz="2600" b="1" kern="100">
                <a:solidFill>
                  <a:srgbClr val="0000FF"/>
                </a:solidFill>
                <a:latin typeface="Times New Roman" pitchFamily="18" charset="0"/>
                <a:ea typeface="微软雅黑" panose="020b0503020204020204" charset="-122"/>
                <a:cs typeface="Times New Roman" panose="02020603050405020304" pitchFamily="18" charset="0"/>
              </a:rPr>
              <a:t>解析</a:t>
            </a:r>
            <a:r>
              <a:rPr lang="zh-CN" altLang="zh-CN" sz="2600" kern="100">
                <a:solidFill>
                  <a:srgbClr val="000000"/>
                </a:solidFill>
                <a:latin typeface="Times New Roman" pitchFamily="18" charset="0"/>
                <a:ea typeface="微软雅黑" panose="020b0503020204020204" charset="-122"/>
                <a:cs typeface="Times New Roman" panose="02020603050405020304" pitchFamily="18" charset="0"/>
              </a:rPr>
              <a:t>　</a:t>
            </a:r>
            <a:r>
              <a:rPr lang="en-US" altLang="zh-CN" sz="2600" kern="100">
                <a:solidFill>
                  <a:srgbClr val="000000"/>
                </a:solidFill>
                <a:latin typeface="宋体" panose="02010600030101010101" pitchFamily="2" charset="-122"/>
                <a:cs typeface="Times New Roman" panose="02020603050405020304" pitchFamily="18" charset="0"/>
              </a:rPr>
              <a:t>①</a:t>
            </a:r>
            <a:r>
              <a:rPr lang="zh-CN" altLang="zh-CN" sz="2600" kern="100">
                <a:solidFill>
                  <a:srgbClr val="000000"/>
                </a:solidFill>
                <a:latin typeface="Times New Roman" pitchFamily="18" charset="0"/>
                <a:cs typeface="Times New Roman" panose="02020603050405020304" pitchFamily="18" charset="0"/>
              </a:rPr>
              <a:t>青云直上：形容官职升得很快很高。不用于形容数量，适用对象错误</a:t>
            </a:r>
            <a:r>
              <a:rPr lang="zh-CN" altLang="zh-CN" sz="2600" kern="100" smtClean="0">
                <a:solidFill>
                  <a:srgbClr val="000000"/>
                </a:solidFill>
                <a:latin typeface="Times New Roman" pitchFamily="18" charset="0"/>
                <a:cs typeface="Times New Roman" panose="02020603050405020304" pitchFamily="18" charset="0"/>
              </a:rPr>
              <a:t>。</a:t>
            </a:r>
            <a:endParaRPr lang="en-US" altLang="zh-CN" sz="2600" kern="100" smtClean="0">
              <a:solidFill>
                <a:srgbClr val="000000"/>
              </a:solidFill>
              <a:latin typeface="Times New Roman" pitchFamily="18" charset="0"/>
              <a:cs typeface="Times New Roman" panose="02020603050405020304" pitchFamily="18" charset="0"/>
            </a:endParaRPr>
          </a:p>
          <a:p>
            <a:pPr algn="just">
              <a:lnSpc>
                <a:spcPct val="150000"/>
              </a:lnSpc>
              <a:spcAft>
                <a:spcPct val="0"/>
              </a:spcAft>
            </a:pPr>
            <a:r>
              <a:rPr lang="en-US" altLang="zh-CN" sz="2600" kern="100" smtClean="0">
                <a:solidFill>
                  <a:srgbClr val="000000"/>
                </a:solidFill>
                <a:latin typeface="宋体" panose="02010600030101010101" pitchFamily="2" charset="-122"/>
                <a:cs typeface="Times New Roman" panose="02020603050405020304" pitchFamily="18" charset="0"/>
              </a:rPr>
              <a:t>②</a:t>
            </a:r>
            <a:r>
              <a:rPr lang="zh-CN" altLang="zh-CN" sz="2600" kern="100">
                <a:solidFill>
                  <a:srgbClr val="000000"/>
                </a:solidFill>
                <a:latin typeface="Times New Roman" pitchFamily="18" charset="0"/>
                <a:cs typeface="Times New Roman" panose="02020603050405020304" pitchFamily="18" charset="0"/>
              </a:rPr>
              <a:t>纵横捭阖：在政治、外交上运用手段进行联合或分化。用在此处不合语境</a:t>
            </a:r>
            <a:r>
              <a:rPr lang="zh-CN" altLang="zh-CN" sz="2600" kern="100" smtClean="0">
                <a:solidFill>
                  <a:srgbClr val="000000"/>
                </a:solidFill>
                <a:latin typeface="Times New Roman" pitchFamily="18" charset="0"/>
                <a:cs typeface="Times New Roman" panose="02020603050405020304" pitchFamily="18" charset="0"/>
              </a:rPr>
              <a:t>。</a:t>
            </a:r>
            <a:r>
              <a:rPr lang="en-US" altLang="zh-CN" sz="2600" kern="100" smtClean="0">
                <a:solidFill>
                  <a:srgbClr val="000000"/>
                </a:solidFill>
                <a:latin typeface="宋体" panose="02010600030101010101" pitchFamily="2" charset="-122"/>
                <a:cs typeface="Times New Roman" panose="02020603050405020304" pitchFamily="18" charset="0"/>
              </a:rPr>
              <a:t>③</a:t>
            </a:r>
            <a:r>
              <a:rPr lang="zh-CN" altLang="zh-CN" sz="2600" kern="100">
                <a:solidFill>
                  <a:srgbClr val="000000"/>
                </a:solidFill>
                <a:latin typeface="Times New Roman" pitchFamily="18" charset="0"/>
                <a:cs typeface="Times New Roman" panose="02020603050405020304" pitchFamily="18" charset="0"/>
              </a:rPr>
              <a:t>摩肩接踵：肩碰肩，脚碰脚，形容人很多，很拥挤。使用正确</a:t>
            </a:r>
            <a:r>
              <a:rPr lang="zh-CN" altLang="zh-CN" sz="2600" kern="100" smtClean="0">
                <a:solidFill>
                  <a:srgbClr val="000000"/>
                </a:solidFill>
                <a:latin typeface="Times New Roman" pitchFamily="18" charset="0"/>
                <a:cs typeface="Times New Roman" panose="02020603050405020304" pitchFamily="18" charset="0"/>
              </a:rPr>
              <a:t>。</a:t>
            </a:r>
            <a:endParaRPr lang="en-US" altLang="zh-CN" sz="2600" kern="100" smtClean="0">
              <a:solidFill>
                <a:srgbClr val="000000"/>
              </a:solidFill>
              <a:latin typeface="Times New Roman" pitchFamily="18" charset="0"/>
              <a:cs typeface="Times New Roman" panose="02020603050405020304" pitchFamily="18" charset="0"/>
            </a:endParaRPr>
          </a:p>
          <a:p>
            <a:pPr algn="just">
              <a:lnSpc>
                <a:spcPct val="150000"/>
              </a:lnSpc>
              <a:spcAft>
                <a:spcPct val="0"/>
              </a:spcAft>
            </a:pPr>
            <a:r>
              <a:rPr lang="en-US" altLang="zh-CN" sz="2600" kern="100" smtClean="0">
                <a:solidFill>
                  <a:srgbClr val="000000"/>
                </a:solidFill>
                <a:latin typeface="宋体" panose="02010600030101010101" pitchFamily="2" charset="-122"/>
                <a:cs typeface="Times New Roman" panose="02020603050405020304" pitchFamily="18" charset="0"/>
              </a:rPr>
              <a:t>④</a:t>
            </a:r>
            <a:r>
              <a:rPr lang="zh-CN" altLang="zh-CN" sz="2600" kern="100">
                <a:solidFill>
                  <a:srgbClr val="000000"/>
                </a:solidFill>
                <a:latin typeface="Times New Roman" pitchFamily="18" charset="0"/>
                <a:cs typeface="Times New Roman" panose="02020603050405020304" pitchFamily="18" charset="0"/>
              </a:rPr>
              <a:t>如坐春风：好像置身于和暖的春风里，形容受到良师的教诲、熏陶。用在此处不合语境</a:t>
            </a:r>
            <a:r>
              <a:rPr lang="zh-CN" altLang="zh-CN" sz="2600" kern="100" smtClean="0">
                <a:solidFill>
                  <a:srgbClr val="000000"/>
                </a:solidFill>
                <a:latin typeface="Times New Roman" pitchFamily="18" charset="0"/>
                <a:cs typeface="Times New Roman" panose="02020603050405020304" pitchFamily="18" charset="0"/>
              </a:rPr>
              <a:t>。</a:t>
            </a:r>
            <a:endParaRPr lang="en-US" altLang="zh-CN" sz="2600" kern="100" smtClean="0">
              <a:solidFill>
                <a:srgbClr val="000000"/>
              </a:solidFill>
              <a:latin typeface="Times New Roman" pitchFamily="18" charset="0"/>
              <a:cs typeface="Times New Roman" panose="02020603050405020304" pitchFamily="18" charset="0"/>
            </a:endParaRPr>
          </a:p>
          <a:p>
            <a:pPr algn="just">
              <a:lnSpc>
                <a:spcPct val="150000"/>
              </a:lnSpc>
              <a:spcAft>
                <a:spcPct val="0"/>
              </a:spcAft>
            </a:pPr>
            <a:r>
              <a:rPr lang="en-US" altLang="zh-CN" sz="2600" kern="100" smtClean="0">
                <a:solidFill>
                  <a:srgbClr val="000000"/>
                </a:solidFill>
                <a:latin typeface="宋体" panose="02010600030101010101" pitchFamily="2" charset="-122"/>
                <a:cs typeface="Times New Roman" panose="02020603050405020304" pitchFamily="18" charset="0"/>
              </a:rPr>
              <a:t>⑤</a:t>
            </a:r>
            <a:r>
              <a:rPr lang="zh-CN" altLang="zh-CN" sz="2600" kern="100">
                <a:solidFill>
                  <a:srgbClr val="000000"/>
                </a:solidFill>
                <a:latin typeface="Times New Roman" pitchFamily="18" charset="0"/>
                <a:cs typeface="Times New Roman" panose="02020603050405020304" pitchFamily="18" charset="0"/>
              </a:rPr>
              <a:t>呕心沥血：形容费尽心血。多用于形容为事业、工作、文艺创作等用心的艰苦。使用正确</a:t>
            </a:r>
            <a:r>
              <a:rPr lang="zh-CN" altLang="zh-CN" sz="2600" kern="100" smtClean="0">
                <a:solidFill>
                  <a:srgbClr val="000000"/>
                </a:solidFill>
                <a:latin typeface="Times New Roman" pitchFamily="18" charset="0"/>
                <a:cs typeface="Times New Roman" panose="02020603050405020304" pitchFamily="18" charset="0"/>
              </a:rPr>
              <a:t>。</a:t>
            </a:r>
            <a:endParaRPr lang="en-US" altLang="zh-CN" sz="2600" kern="100" smtClean="0">
              <a:solidFill>
                <a:srgbClr val="000000"/>
              </a:solidFill>
              <a:latin typeface="Times New Roman" pitchFamily="18" charset="0"/>
              <a:cs typeface="Times New Roman" panose="02020603050405020304" pitchFamily="18" charset="0"/>
            </a:endParaRPr>
          </a:p>
          <a:p>
            <a:pPr algn="just">
              <a:lnSpc>
                <a:spcPct val="150000"/>
              </a:lnSpc>
              <a:spcAft>
                <a:spcPct val="0"/>
              </a:spcAft>
            </a:pPr>
            <a:r>
              <a:rPr lang="en-US" altLang="zh-CN" sz="2600" kern="100" smtClean="0">
                <a:solidFill>
                  <a:srgbClr val="000000"/>
                </a:solidFill>
                <a:latin typeface="宋体" panose="02010600030101010101" pitchFamily="2" charset="-122"/>
                <a:cs typeface="Times New Roman" panose="02020603050405020304" pitchFamily="18" charset="0"/>
              </a:rPr>
              <a:t>⑥</a:t>
            </a:r>
            <a:r>
              <a:rPr lang="zh-CN" altLang="zh-CN" sz="2600" kern="100">
                <a:solidFill>
                  <a:srgbClr val="000000"/>
                </a:solidFill>
                <a:latin typeface="Times New Roman" pitchFamily="18" charset="0"/>
                <a:cs typeface="Times New Roman" panose="02020603050405020304" pitchFamily="18" charset="0"/>
              </a:rPr>
              <a:t>如芒在背：像芒和刺扎在背上一样，形容坐立不安。使用正确。</a:t>
            </a:r>
            <a:endParaRPr lang="zh-CN" altLang="zh-CN" sz="1050" kern="100">
              <a:latin typeface="宋体" panose="02010600030101010101" pitchFamily="2" charset="-122"/>
              <a:cs typeface="Courier New" panose="02070309020205020404" pitchFamily="49" charset="0"/>
            </a:endParaRPr>
          </a:p>
        </p:txBody>
      </p:sp>
    </p:spTree>
  </p:cSld>
  <p:clrMapOvr>
    <a:masterClrMapping/>
  </p:clrMapOvr>
  <mc:AlternateContent>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3" presetClass="entr" presetSubtype="1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750"/>
                                        <p:tgtEl>
                                          <p:spTgt spid="3">
                                            <p:txEl>
                                              <p:pRg st="0" end="0"/>
                                            </p:txEl>
                                          </p:spTgt>
                                        </p:tgtEl>
                                      </p:cBhvr>
                                    </p:animEffect>
                                  </p:childTnLst>
                                </p:cTn>
                              </p:par>
                            </p:childTnLst>
                          </p:cTn>
                        </p:par>
                        <p:par>
                          <p:cTn id="8" fill="hold" nodeType="afterGroup">
                            <p:stCondLst>
                              <p:cond delay="750"/>
                            </p:stCondLst>
                            <p:childTnLst>
                              <p:par>
                                <p:cTn id="9" presetID="3" presetClass="entr" presetSubtype="10" fill="hold"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blinds(horizontal)">
                                      <p:cBhvr>
                                        <p:cTn id="11" dur="750"/>
                                        <p:tgtEl>
                                          <p:spTgt spid="3">
                                            <p:txEl>
                                              <p:pRg st="1" end="1"/>
                                            </p:txEl>
                                          </p:spTgt>
                                        </p:tgtEl>
                                      </p:cBhvr>
                                    </p:animEffect>
                                  </p:childTnLst>
                                </p:cTn>
                              </p:par>
                            </p:childTnLst>
                          </p:cTn>
                        </p:par>
                        <p:par>
                          <p:cTn id="12" fill="hold" nodeType="afterGroup">
                            <p:stCondLst>
                              <p:cond delay="1500"/>
                            </p:stCondLst>
                            <p:childTnLst>
                              <p:par>
                                <p:cTn id="13" presetID="3" presetClass="entr" presetSubtype="10" fill="hold"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blinds(horizontal)">
                                      <p:cBhvr>
                                        <p:cTn id="15" dur="750"/>
                                        <p:tgtEl>
                                          <p:spTgt spid="3">
                                            <p:txEl>
                                              <p:pRg st="2" end="2"/>
                                            </p:txEl>
                                          </p:spTgt>
                                        </p:tgtEl>
                                      </p:cBhvr>
                                    </p:animEffect>
                                  </p:childTnLst>
                                </p:cTn>
                              </p:par>
                            </p:childTnLst>
                          </p:cTn>
                        </p:par>
                        <p:par>
                          <p:cTn id="16" fill="hold" nodeType="afterGroup">
                            <p:stCondLst>
                              <p:cond delay="2250"/>
                            </p:stCondLst>
                            <p:childTnLst>
                              <p:par>
                                <p:cTn id="17" presetID="3" presetClass="entr" presetSubtype="10" fill="hold" nodeType="after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blinds(horizontal)">
                                      <p:cBhvr>
                                        <p:cTn id="19" dur="750"/>
                                        <p:tgtEl>
                                          <p:spTgt spid="3">
                                            <p:txEl>
                                              <p:pRg st="3" end="3"/>
                                            </p:txEl>
                                          </p:spTgt>
                                        </p:tgtEl>
                                      </p:cBhvr>
                                    </p:animEffect>
                                  </p:childTnLst>
                                </p:cTn>
                              </p:par>
                            </p:childTnLst>
                          </p:cTn>
                        </p:par>
                        <p:par>
                          <p:cTn id="20" fill="hold" nodeType="afterGroup">
                            <p:stCondLst>
                              <p:cond delay="3000"/>
                            </p:stCondLst>
                            <p:childTnLst>
                              <p:par>
                                <p:cTn id="21" presetID="3" presetClass="entr" presetSubtype="10" fill="hold" nodeType="after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blinds(horizontal)">
                                      <p:cBhvr>
                                        <p:cTn id="23" dur="75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334566" y="1008103"/>
            <a:ext cx="11521280" cy="5853910"/>
          </a:xfrm>
          <a:prstGeom prst="rect">
            <a:avLst/>
          </a:prstGeom>
        </p:spPr>
        <p:txBody>
          <a:bodyPr wrap="square">
            <a:spAutoFit/>
          </a:bodyPr>
          <a:lstStyle/>
          <a:p>
            <a:pPr algn="just">
              <a:lnSpc>
                <a:spcPct val="130000"/>
              </a:lnSpc>
              <a:spcAft>
                <a:spcPct val="0"/>
              </a:spcAft>
            </a:pPr>
            <a:r>
              <a:rPr lang="en-US" altLang="zh-CN" sz="2400" kern="100">
                <a:latin typeface="Times New Roman" pitchFamily="18" charset="0"/>
                <a:ea typeface="微软雅黑" panose="020b0503020204020204" charset="-122"/>
                <a:cs typeface="Courier New" panose="02070309020205020404" pitchFamily="49" charset="0"/>
              </a:rPr>
              <a:t>1.</a:t>
            </a:r>
            <a:r>
              <a:rPr lang="zh-CN" altLang="zh-CN" sz="2400" kern="100">
                <a:latin typeface="Times New Roman" pitchFamily="18" charset="0"/>
                <a:ea typeface="微软雅黑" panose="020b0503020204020204" charset="-122"/>
                <a:cs typeface="Times New Roman" panose="02020603050405020304" pitchFamily="18" charset="0"/>
              </a:rPr>
              <a:t>了解设误特点</a:t>
            </a:r>
            <a:endParaRPr lang="zh-CN" altLang="zh-CN" sz="2400" kern="100">
              <a:latin typeface="宋体" panose="02010600030101010101" pitchFamily="2" charset="-122"/>
              <a:cs typeface="Courier New" panose="02070309020205020404" pitchFamily="49" charset="0"/>
            </a:endParaRPr>
          </a:p>
          <a:p>
            <a:pPr algn="just">
              <a:lnSpc>
                <a:spcPct val="130000"/>
              </a:lnSpc>
              <a:spcAft>
                <a:spcPct val="0"/>
              </a:spcAft>
            </a:pPr>
            <a:r>
              <a:rPr lang="en-US" altLang="zh-CN" sz="2400" kern="100">
                <a:solidFill>
                  <a:srgbClr val="000000"/>
                </a:solidFill>
                <a:latin typeface="Times New Roman" pitchFamily="18" charset="0"/>
                <a:cs typeface="Courier New" panose="02070309020205020404" pitchFamily="49" charset="0"/>
              </a:rPr>
              <a:t>(1)</a:t>
            </a:r>
            <a:r>
              <a:rPr lang="zh-CN" altLang="zh-CN" sz="2400" kern="100">
                <a:solidFill>
                  <a:srgbClr val="000000"/>
                </a:solidFill>
                <a:latin typeface="Times New Roman" pitchFamily="18" charset="0"/>
                <a:cs typeface="Times New Roman" panose="02020603050405020304" pitchFamily="18" charset="0"/>
              </a:rPr>
              <a:t>选词填空题</a:t>
            </a:r>
            <a:endParaRPr lang="zh-CN" altLang="zh-CN" sz="2400" kern="100">
              <a:latin typeface="宋体" panose="02010600030101010101" pitchFamily="2" charset="-122"/>
              <a:cs typeface="Courier New" panose="02070309020205020404" pitchFamily="49" charset="0"/>
            </a:endParaRPr>
          </a:p>
          <a:p>
            <a:pPr algn="just">
              <a:lnSpc>
                <a:spcPct val="130000"/>
              </a:lnSpc>
              <a:spcAft>
                <a:spcPct val="0"/>
              </a:spcAft>
            </a:pPr>
            <a:r>
              <a:rPr lang="zh-CN" altLang="zh-CN" sz="2400" kern="100">
                <a:solidFill>
                  <a:srgbClr val="000000"/>
                </a:solidFill>
                <a:latin typeface="Times New Roman" pitchFamily="18" charset="0"/>
                <a:cs typeface="Times New Roman" panose="02020603050405020304" pitchFamily="18" charset="0"/>
              </a:rPr>
              <a:t>该题型设误时常选取形近义不同、义相近而范围有别、义相近而褒贬色彩不同、义相近而适用对象不同的一组词语。近两年全国卷都使用这种方式。</a:t>
            </a:r>
            <a:endParaRPr lang="zh-CN" altLang="zh-CN" sz="2400" kern="100">
              <a:latin typeface="宋体" panose="02010600030101010101" pitchFamily="2" charset="-122"/>
              <a:cs typeface="Courier New" panose="02070309020205020404" pitchFamily="49" charset="0"/>
            </a:endParaRPr>
          </a:p>
          <a:p>
            <a:pPr algn="just">
              <a:lnSpc>
                <a:spcPct val="130000"/>
              </a:lnSpc>
              <a:spcAft>
                <a:spcPct val="0"/>
              </a:spcAft>
            </a:pPr>
            <a:r>
              <a:rPr lang="en-US" altLang="zh-CN" sz="2400" kern="100">
                <a:solidFill>
                  <a:srgbClr val="000000"/>
                </a:solidFill>
                <a:latin typeface="Times New Roman" pitchFamily="18" charset="0"/>
                <a:cs typeface="Courier New" panose="02070309020205020404" pitchFamily="49" charset="0"/>
              </a:rPr>
              <a:t>(2)</a:t>
            </a:r>
            <a:r>
              <a:rPr lang="zh-CN" altLang="zh-CN" sz="2400" kern="100">
                <a:solidFill>
                  <a:srgbClr val="000000"/>
                </a:solidFill>
                <a:latin typeface="Times New Roman" pitchFamily="18" charset="0"/>
                <a:cs typeface="Times New Roman" panose="02020603050405020304" pitchFamily="18" charset="0"/>
              </a:rPr>
              <a:t>判断正误题</a:t>
            </a:r>
            <a:endParaRPr lang="zh-CN" altLang="zh-CN" sz="2400" kern="100">
              <a:latin typeface="宋体" panose="02010600030101010101" pitchFamily="2" charset="-122"/>
              <a:cs typeface="Courier New" panose="02070309020205020404" pitchFamily="49" charset="0"/>
            </a:endParaRPr>
          </a:p>
          <a:p>
            <a:pPr algn="just">
              <a:lnSpc>
                <a:spcPct val="130000"/>
              </a:lnSpc>
              <a:spcAft>
                <a:spcPct val="0"/>
              </a:spcAft>
            </a:pPr>
            <a:r>
              <a:rPr lang="en-US" altLang="zh-CN" sz="2400" kern="100">
                <a:solidFill>
                  <a:srgbClr val="000000"/>
                </a:solidFill>
                <a:latin typeface="宋体" panose="02010600030101010101" pitchFamily="2" charset="-122"/>
                <a:cs typeface="Times New Roman" panose="02020603050405020304" pitchFamily="18" charset="0"/>
              </a:rPr>
              <a:t>①</a:t>
            </a:r>
            <a:r>
              <a:rPr lang="zh-CN" altLang="zh-CN" sz="2400" kern="100">
                <a:solidFill>
                  <a:srgbClr val="000000"/>
                </a:solidFill>
                <a:latin typeface="Times New Roman" pitchFamily="18" charset="0"/>
                <a:cs typeface="Times New Roman" panose="02020603050405020304" pitchFamily="18" charset="0"/>
              </a:rPr>
              <a:t>从语境的逻辑角度设误。这种设误的呈现方式是成语的潜在要素与语境中的相关信息有逻辑上的矛盾。例如，</a:t>
            </a:r>
            <a:r>
              <a:rPr lang="en-US" altLang="zh-CN" sz="2400" kern="10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zh-CN" sz="2400" kern="100">
                <a:solidFill>
                  <a:srgbClr val="000000"/>
                </a:solidFill>
                <a:latin typeface="Times New Roman" pitchFamily="18" charset="0"/>
                <a:cs typeface="Times New Roman" panose="02020603050405020304" pitchFamily="18" charset="0"/>
              </a:rPr>
              <a:t>比赛过后，教练希望</a:t>
            </a:r>
            <a:r>
              <a:rPr lang="zh-CN" altLang="zh-CN" sz="2400" kern="100">
                <a:solidFill>
                  <a:srgbClr val="0000FF"/>
                </a:solidFill>
                <a:latin typeface="Times New Roman" pitchFamily="18" charset="0"/>
                <a:cs typeface="Times New Roman" panose="02020603050405020304" pitchFamily="18" charset="0"/>
              </a:rPr>
              <a:t>重整旗鼓</a:t>
            </a:r>
            <a:r>
              <a:rPr lang="zh-CN" altLang="zh-CN" sz="2400" kern="100">
                <a:solidFill>
                  <a:srgbClr val="000000"/>
                </a:solidFill>
                <a:latin typeface="Times New Roman" pitchFamily="18" charset="0"/>
                <a:cs typeface="Times New Roman" panose="02020603050405020304" pitchFamily="18" charset="0"/>
              </a:rPr>
              <a:t>，继续以高昂的士气、振奋的精神、最佳的竞技状态，在下一届赛事中再创佳绩</a:t>
            </a:r>
            <a:r>
              <a:rPr lang="en-US" altLang="zh-CN" sz="2400" kern="10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zh-CN" sz="2400" kern="100">
                <a:solidFill>
                  <a:srgbClr val="000000"/>
                </a:solidFill>
                <a:latin typeface="Times New Roman" pitchFamily="18" charset="0"/>
                <a:cs typeface="Times New Roman" panose="02020603050405020304" pitchFamily="18" charset="0"/>
              </a:rPr>
              <a:t>。</a:t>
            </a:r>
            <a:r>
              <a:rPr lang="en-US" altLang="zh-CN" sz="2400" kern="10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zh-CN" sz="2400" kern="100">
                <a:solidFill>
                  <a:srgbClr val="000000"/>
                </a:solidFill>
                <a:latin typeface="Times New Roman" pitchFamily="18" charset="0"/>
                <a:cs typeface="Times New Roman" panose="02020603050405020304" pitchFamily="18" charset="0"/>
              </a:rPr>
              <a:t>重整旗鼓</a:t>
            </a:r>
            <a:r>
              <a:rPr lang="en-US" altLang="zh-CN" sz="2400" kern="10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zh-CN" sz="2400" kern="100">
                <a:solidFill>
                  <a:srgbClr val="000000"/>
                </a:solidFill>
                <a:latin typeface="Times New Roman" pitchFamily="18" charset="0"/>
                <a:cs typeface="Times New Roman" panose="02020603050405020304" pitchFamily="18" charset="0"/>
              </a:rPr>
              <a:t>指失败之后，重新集合力量再干。其潜在情境是</a:t>
            </a:r>
            <a:r>
              <a:rPr lang="en-US" altLang="zh-CN" sz="2400" kern="10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zh-CN" sz="2400" kern="100">
                <a:solidFill>
                  <a:srgbClr val="000000"/>
                </a:solidFill>
                <a:latin typeface="Times New Roman" pitchFamily="18" charset="0"/>
                <a:cs typeface="Times New Roman" panose="02020603050405020304" pitchFamily="18" charset="0"/>
              </a:rPr>
              <a:t>失败或受挫之后</a:t>
            </a:r>
            <a:r>
              <a:rPr lang="en-US" altLang="zh-CN" sz="2400" kern="10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zh-CN" sz="2400" kern="100">
                <a:solidFill>
                  <a:srgbClr val="000000"/>
                </a:solidFill>
                <a:latin typeface="Times New Roman" pitchFamily="18" charset="0"/>
                <a:cs typeface="Times New Roman" panose="02020603050405020304" pitchFamily="18" charset="0"/>
              </a:rPr>
              <a:t>，而</a:t>
            </a:r>
            <a:r>
              <a:rPr lang="en-US" altLang="zh-CN" sz="2400" kern="10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zh-CN" sz="2400" kern="100">
                <a:solidFill>
                  <a:srgbClr val="000000"/>
                </a:solidFill>
                <a:latin typeface="Times New Roman" pitchFamily="18" charset="0"/>
                <a:cs typeface="Times New Roman" panose="02020603050405020304" pitchFamily="18" charset="0"/>
              </a:rPr>
              <a:t>再创佳绩</a:t>
            </a:r>
            <a:r>
              <a:rPr lang="en-US" altLang="zh-CN" sz="2400" kern="10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zh-CN" sz="2400" kern="100">
                <a:solidFill>
                  <a:srgbClr val="000000"/>
                </a:solidFill>
                <a:latin typeface="Times New Roman" pitchFamily="18" charset="0"/>
                <a:cs typeface="Times New Roman" panose="02020603050405020304" pitchFamily="18" charset="0"/>
              </a:rPr>
              <a:t>暗指本届赛事已经取得佳绩，故两者相矛盾。</a:t>
            </a:r>
            <a:endParaRPr lang="zh-CN" altLang="zh-CN" sz="2400" kern="100">
              <a:latin typeface="宋体" panose="02010600030101010101" pitchFamily="2" charset="-122"/>
              <a:cs typeface="Courier New" panose="02070309020205020404" pitchFamily="49" charset="0"/>
            </a:endParaRPr>
          </a:p>
          <a:p>
            <a:pPr algn="just">
              <a:lnSpc>
                <a:spcPct val="130000"/>
              </a:lnSpc>
              <a:spcAft>
                <a:spcPct val="0"/>
              </a:spcAft>
            </a:pPr>
            <a:r>
              <a:rPr lang="en-US" altLang="zh-CN" sz="2400" kern="100">
                <a:solidFill>
                  <a:srgbClr val="000000"/>
                </a:solidFill>
                <a:latin typeface="宋体" panose="02010600030101010101" pitchFamily="2" charset="-122"/>
                <a:cs typeface="Times New Roman" panose="02020603050405020304" pitchFamily="18" charset="0"/>
              </a:rPr>
              <a:t>②</a:t>
            </a:r>
            <a:r>
              <a:rPr lang="zh-CN" altLang="zh-CN" sz="2400" kern="100">
                <a:solidFill>
                  <a:srgbClr val="000000"/>
                </a:solidFill>
                <a:latin typeface="Times New Roman" pitchFamily="18" charset="0"/>
                <a:cs typeface="Times New Roman" panose="02020603050405020304" pitchFamily="18" charset="0"/>
              </a:rPr>
              <a:t>从词语的运用角度设误。这种设误的呈现方式是词语的适用对象、适用领域、感情色彩等与语境搭配不当。</a:t>
            </a:r>
            <a:endParaRPr lang="zh-CN" altLang="zh-CN" sz="2400" kern="100">
              <a:latin typeface="宋体" panose="02010600030101010101" pitchFamily="2" charset="-122"/>
              <a:cs typeface="Courier New" panose="02070309020205020404" pitchFamily="49" charset="0"/>
            </a:endParaRPr>
          </a:p>
        </p:txBody>
      </p:sp>
      <p:sp>
        <p:nvSpPr>
          <p:cNvPr id="4" name="矩形 3"/>
          <p:cNvSpPr/>
          <p:nvPr/>
        </p:nvSpPr>
        <p:spPr>
          <a:xfrm>
            <a:off x="522809" y="314758"/>
            <a:ext cx="1828775" cy="621517"/>
          </a:xfrm>
          <a:prstGeom prst="rect">
            <a:avLst/>
          </a:prstGeom>
        </p:spPr>
        <p:txBody>
          <a:bodyPr wrap="square">
            <a:spAutoFit/>
          </a:bodyPr>
          <a:lstStyle/>
          <a:p>
            <a:pPr algn="just">
              <a:lnSpc>
                <a:spcPct val="150000"/>
              </a:lnSpc>
            </a:pPr>
            <a:r>
              <a:rPr lang="zh-CN" altLang="en-US" sz="2600" b="1" kern="100" smtClean="0">
                <a:solidFill>
                  <a:srgbClr val="0070C0"/>
                </a:solidFill>
                <a:latin typeface="Times New Roman" pitchFamily="18" charset="0"/>
                <a:ea typeface="微软雅黑" panose="020b0503020204020204" charset="-122"/>
                <a:cs typeface="Times New Roman" panose="02020603050405020304" pitchFamily="18" charset="0"/>
              </a:rPr>
              <a:t>点拨关键</a:t>
            </a:r>
            <a:endParaRPr lang="zh-CN" altLang="zh-CN" sz="2600" b="1" kern="100">
              <a:solidFill>
                <a:srgbClr val="0070C0"/>
              </a:solidFill>
              <a:latin typeface="Times New Roman" panose="02020603050405020304" pitchFamily="18" charset="0"/>
              <a:ea typeface="微软雅黑"/>
              <a:cs typeface="Times New Roman" panose="02020603050405020304" pitchFamily="18" charset="0"/>
            </a:endParaRPr>
          </a:p>
        </p:txBody>
      </p:sp>
      <p:cxnSp>
        <p:nvCxnSpPr>
          <p:cNvPr id="5" name="直接连接符 4"/>
          <p:cNvCxnSpPr/>
          <p:nvPr/>
        </p:nvCxnSpPr>
        <p:spPr>
          <a:xfrm>
            <a:off x="1151585" y="965085"/>
            <a:ext cx="1333595"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573367" y="965085"/>
            <a:ext cx="1519650" cy="0"/>
          </a:xfrm>
          <a:prstGeom prst="line">
            <a:avLst/>
          </a:prstGeom>
          <a:ln w="57150"/>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mc:Choice xmlns:p14="http://schemas.microsoft.com/office/powerpoint/2010/main" Requires="p14">
      <p:transition p14:dur="10"/>
    </mc:Choice>
    <mc:Fallback>
      <p:transition/>
    </mc:Fallback>
  </mc:AlternateContent>
  <p:timing/>
</p:sld>
</file>

<file path=ppt/slides/slide8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406574" y="87220"/>
            <a:ext cx="11377264" cy="6814173"/>
          </a:xfrm>
          <a:prstGeom prst="rect">
            <a:avLst/>
          </a:prstGeom>
        </p:spPr>
        <p:txBody>
          <a:bodyPr wrap="square">
            <a:spAutoFit/>
          </a:bodyPr>
          <a:lstStyle/>
          <a:p>
            <a:pPr algn="just">
              <a:lnSpc>
                <a:spcPct val="140000"/>
              </a:lnSpc>
              <a:spcAft>
                <a:spcPct val="0"/>
              </a:spcAft>
            </a:pPr>
            <a:r>
              <a:rPr lang="en-US" altLang="zh-CN" sz="2600" kern="100">
                <a:latin typeface="Times New Roman" pitchFamily="18" charset="0"/>
                <a:ea typeface="微软雅黑" panose="020b0503020204020204" charset="-122"/>
                <a:cs typeface="Courier New" panose="02070309020205020404" pitchFamily="49" charset="0"/>
              </a:rPr>
              <a:t>2</a:t>
            </a:r>
            <a:r>
              <a:rPr lang="en-US" altLang="zh-CN" sz="2600" kern="100">
                <a:latin typeface="Times New Roman" pitchFamily="18" charset="0"/>
                <a:cs typeface="Courier New" panose="02070309020205020404" pitchFamily="49" charset="0"/>
              </a:rPr>
              <a:t>.</a:t>
            </a:r>
            <a:r>
              <a:rPr lang="zh-CN" altLang="zh-CN" sz="2600" kern="100">
                <a:latin typeface="Times New Roman" pitchFamily="18" charset="0"/>
                <a:ea typeface="微软雅黑" panose="020b0503020204020204" charset="-122"/>
                <a:cs typeface="Times New Roman" panose="02020603050405020304" pitchFamily="18" charset="0"/>
              </a:rPr>
              <a:t>使用有效的答题方法</a:t>
            </a:r>
            <a:endParaRPr lang="zh-CN" altLang="zh-CN" sz="1050" kern="100">
              <a:latin typeface="宋体" panose="02010600030101010101" pitchFamily="2" charset="-122"/>
              <a:cs typeface="Courier New" panose="02070309020205020404" pitchFamily="49" charset="0"/>
            </a:endParaRPr>
          </a:p>
          <a:p>
            <a:pPr algn="just">
              <a:lnSpc>
                <a:spcPct val="140000"/>
              </a:lnSpc>
              <a:spcAft>
                <a:spcPct val="0"/>
              </a:spcAft>
            </a:pPr>
            <a:r>
              <a:rPr lang="zh-CN" altLang="zh-CN" sz="2600" kern="100">
                <a:solidFill>
                  <a:srgbClr val="000000"/>
                </a:solidFill>
                <a:latin typeface="Times New Roman" pitchFamily="18" charset="0"/>
                <a:cs typeface="Times New Roman" panose="02020603050405020304" pitchFamily="18" charset="0"/>
              </a:rPr>
              <a:t>这个方法是：顾词思义，义境相符。即理解成语的构成语素及其意义特征，并对语境进行精细分析，进而判断</a:t>
            </a:r>
            <a:r>
              <a:rPr lang="en-US" altLang="zh-CN" sz="2600" kern="10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a:solidFill>
                  <a:srgbClr val="000000"/>
                </a:solidFill>
                <a:latin typeface="Times New Roman" pitchFamily="18" charset="0"/>
                <a:cs typeface="Times New Roman" panose="02020603050405020304" pitchFamily="18" charset="0"/>
              </a:rPr>
              <a:t>义</a:t>
            </a:r>
            <a:r>
              <a:rPr lang="en-US" altLang="zh-CN" sz="2600" kern="10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a:solidFill>
                  <a:srgbClr val="000000"/>
                </a:solidFill>
                <a:latin typeface="Times New Roman" pitchFamily="18" charset="0"/>
                <a:cs typeface="Times New Roman" panose="02020603050405020304" pitchFamily="18" charset="0"/>
              </a:rPr>
              <a:t>与</a:t>
            </a:r>
            <a:r>
              <a:rPr lang="en-US" altLang="zh-CN" sz="2600" kern="10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a:solidFill>
                  <a:srgbClr val="000000"/>
                </a:solidFill>
                <a:latin typeface="Times New Roman" pitchFamily="18" charset="0"/>
                <a:cs typeface="Times New Roman" panose="02020603050405020304" pitchFamily="18" charset="0"/>
              </a:rPr>
              <a:t>境</a:t>
            </a:r>
            <a:r>
              <a:rPr lang="en-US" altLang="zh-CN" sz="2600" kern="10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a:solidFill>
                  <a:srgbClr val="000000"/>
                </a:solidFill>
                <a:latin typeface="Times New Roman" pitchFamily="18" charset="0"/>
                <a:cs typeface="Times New Roman" panose="02020603050405020304" pitchFamily="18" charset="0"/>
              </a:rPr>
              <a:t>是否相符、匹配。这里有两个关键点：</a:t>
            </a:r>
            <a:endParaRPr lang="zh-CN" altLang="zh-CN" sz="1050" kern="100">
              <a:latin typeface="宋体" panose="02010600030101010101" pitchFamily="2" charset="-122"/>
              <a:cs typeface="Courier New" panose="02070309020205020404" pitchFamily="49" charset="0"/>
            </a:endParaRPr>
          </a:p>
          <a:p>
            <a:pPr algn="just">
              <a:lnSpc>
                <a:spcPct val="140000"/>
              </a:lnSpc>
              <a:spcAft>
                <a:spcPct val="0"/>
              </a:spcAft>
            </a:pPr>
            <a:r>
              <a:rPr lang="en-US" altLang="zh-CN" sz="2600" kern="100">
                <a:solidFill>
                  <a:srgbClr val="000000"/>
                </a:solidFill>
                <a:latin typeface="Times New Roman" pitchFamily="18" charset="0"/>
                <a:cs typeface="Courier New" panose="02070309020205020404" pitchFamily="49" charset="0"/>
              </a:rPr>
              <a:t>(1)</a:t>
            </a:r>
            <a:r>
              <a:rPr lang="zh-CN" altLang="zh-CN" sz="2600" kern="100">
                <a:solidFill>
                  <a:srgbClr val="000000"/>
                </a:solidFill>
                <a:latin typeface="Times New Roman" pitchFamily="18" charset="0"/>
                <a:cs typeface="Times New Roman" panose="02020603050405020304" pitchFamily="18" charset="0"/>
              </a:rPr>
              <a:t>比较语素</a:t>
            </a:r>
            <a:endParaRPr lang="zh-CN" altLang="zh-CN" sz="1050" kern="100">
              <a:latin typeface="宋体" panose="02010600030101010101" pitchFamily="2" charset="-122"/>
              <a:cs typeface="Courier New" panose="02070309020205020404" pitchFamily="49" charset="0"/>
            </a:endParaRPr>
          </a:p>
          <a:p>
            <a:pPr algn="just">
              <a:lnSpc>
                <a:spcPct val="140000"/>
              </a:lnSpc>
              <a:spcAft>
                <a:spcPct val="0"/>
              </a:spcAft>
            </a:pPr>
            <a:r>
              <a:rPr lang="zh-CN" altLang="zh-CN" sz="2600" kern="100">
                <a:solidFill>
                  <a:srgbClr val="000000"/>
                </a:solidFill>
                <a:latin typeface="Times New Roman" pitchFamily="18" charset="0"/>
                <a:cs typeface="Times New Roman" panose="02020603050405020304" pitchFamily="18" charset="0"/>
              </a:rPr>
              <a:t>对于成语，尤其是近义成语，要分析其含义，自然少不了对关键语素的分析、比较。如近义成语，比较相同的语素，可以看出其意义的相同点；比较不同的语素，可以看出其意义的差异点。</a:t>
            </a:r>
            <a:endParaRPr lang="zh-CN" altLang="zh-CN" sz="1050" kern="100">
              <a:latin typeface="宋体" panose="02010600030101010101" pitchFamily="2" charset="-122"/>
              <a:cs typeface="Courier New" panose="02070309020205020404" pitchFamily="49" charset="0"/>
            </a:endParaRPr>
          </a:p>
          <a:p>
            <a:pPr algn="just">
              <a:lnSpc>
                <a:spcPct val="140000"/>
              </a:lnSpc>
              <a:spcAft>
                <a:spcPct val="0"/>
              </a:spcAft>
            </a:pPr>
            <a:r>
              <a:rPr lang="en-US" altLang="zh-CN" sz="2600" kern="100">
                <a:solidFill>
                  <a:srgbClr val="000000"/>
                </a:solidFill>
                <a:latin typeface="Times New Roman" pitchFamily="18" charset="0"/>
                <a:cs typeface="Courier New" panose="02070309020205020404" pitchFamily="49" charset="0"/>
              </a:rPr>
              <a:t>(2)</a:t>
            </a:r>
            <a:r>
              <a:rPr lang="zh-CN" altLang="zh-CN" sz="2600" kern="100">
                <a:solidFill>
                  <a:srgbClr val="000000"/>
                </a:solidFill>
                <a:latin typeface="Times New Roman" pitchFamily="18" charset="0"/>
                <a:cs typeface="Times New Roman" panose="02020603050405020304" pitchFamily="18" charset="0"/>
              </a:rPr>
              <a:t>分析语境</a:t>
            </a:r>
            <a:endParaRPr lang="zh-CN" altLang="zh-CN" sz="1050" kern="100">
              <a:latin typeface="宋体" panose="02010600030101010101" pitchFamily="2" charset="-122"/>
              <a:cs typeface="Courier New" panose="02070309020205020404" pitchFamily="49" charset="0"/>
            </a:endParaRPr>
          </a:p>
          <a:p>
            <a:pPr algn="just">
              <a:lnSpc>
                <a:spcPct val="140000"/>
              </a:lnSpc>
              <a:spcAft>
                <a:spcPct val="0"/>
              </a:spcAft>
            </a:pPr>
            <a:r>
              <a:rPr lang="zh-CN" altLang="zh-CN" sz="2600" kern="100">
                <a:solidFill>
                  <a:srgbClr val="000000"/>
                </a:solidFill>
                <a:latin typeface="Times New Roman" pitchFamily="18" charset="0"/>
                <a:cs typeface="Times New Roman" panose="02020603050405020304" pitchFamily="18" charset="0"/>
              </a:rPr>
              <a:t>语境对成语的使用具有限制、提示作用。分析语境，就是看上下文有无对所选成语起限制、提示作用的词句。可以分析语义，看成语义与语境义的契合度，可以找出前后词语，看看是否搭配。</a:t>
            </a:r>
            <a:endParaRPr lang="zh-CN" altLang="zh-CN" sz="1050" kern="100">
              <a:latin typeface="宋体" panose="02010600030101010101" pitchFamily="2" charset="-122"/>
              <a:cs typeface="Courier New" panose="02070309020205020404" pitchFamily="49" charset="0"/>
            </a:endParaRPr>
          </a:p>
        </p:txBody>
      </p:sp>
    </p:spTree>
  </p:cSld>
  <p:clrMapOvr>
    <a:masterClrMapping/>
  </p:clrMapOvr>
  <mc:AlternateContent>
    <mc:Choice xmlns:p14="http://schemas.microsoft.com/office/powerpoint/2010/main" Requires="p14">
      <p:transition p14:dur="10"/>
    </mc:Choice>
    <mc:Fallback>
      <p:transition/>
    </mc:Fallback>
  </mc:AlternateContent>
  <p:timing/>
</p:sld>
</file>

<file path=ppt/slides/slide8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383704" y="123940"/>
            <a:ext cx="11472142" cy="6694140"/>
          </a:xfrm>
          <a:prstGeom prst="rect">
            <a:avLst/>
          </a:prstGeom>
        </p:spPr>
        <p:txBody>
          <a:bodyPr wrap="square">
            <a:spAutoFit/>
          </a:bodyPr>
          <a:lstStyle/>
          <a:p>
            <a:pPr algn="just">
              <a:lnSpc>
                <a:spcPct val="150000"/>
              </a:lnSpc>
              <a:spcAft>
                <a:spcPct val="0"/>
              </a:spcAft>
            </a:pPr>
            <a:r>
              <a:rPr lang="zh-CN" altLang="zh-CN" sz="2600" kern="100" smtClean="0">
                <a:solidFill>
                  <a:srgbClr val="000000"/>
                </a:solidFill>
                <a:latin typeface="Times New Roman" pitchFamily="18" charset="0"/>
                <a:cs typeface="Times New Roman" panose="02020603050405020304" pitchFamily="18" charset="0"/>
              </a:rPr>
              <a:t>以</a:t>
            </a:r>
            <a:r>
              <a:rPr lang="en-US" altLang="zh-CN" sz="2600" kern="100" smtClean="0">
                <a:solidFill>
                  <a:srgbClr val="000000"/>
                </a:solidFill>
                <a:latin typeface="Times New Roman" pitchFamily="18" charset="0"/>
              </a:rPr>
              <a:t>2018</a:t>
            </a:r>
            <a:r>
              <a:rPr lang="zh-CN" altLang="zh-CN" sz="2600" kern="100" smtClean="0">
                <a:solidFill>
                  <a:srgbClr val="000000"/>
                </a:solidFill>
                <a:latin typeface="Times New Roman" pitchFamily="18" charset="0"/>
                <a:cs typeface="Times New Roman" panose="02020603050405020304" pitchFamily="18" charset="0"/>
              </a:rPr>
              <a:t>年全国卷</a:t>
            </a:r>
            <a:r>
              <a:rPr lang="en-US" altLang="zh-CN" sz="2600" kern="100" smtClean="0">
                <a:solidFill>
                  <a:srgbClr val="000000"/>
                </a:solidFill>
                <a:latin typeface="宋体" panose="02010600030101010101" pitchFamily="2" charset="-122"/>
                <a:cs typeface="Times New Roman" panose="02020603050405020304" pitchFamily="18" charset="0"/>
              </a:rPr>
              <a:t>Ⅰ</a:t>
            </a:r>
            <a:r>
              <a:rPr lang="zh-CN" altLang="zh-CN" sz="2600" kern="100" smtClean="0">
                <a:solidFill>
                  <a:srgbClr val="000000"/>
                </a:solidFill>
                <a:latin typeface="Times New Roman" pitchFamily="18" charset="0"/>
                <a:cs typeface="Times New Roman" panose="02020603050405020304" pitchFamily="18" charset="0"/>
              </a:rPr>
              <a:t>成语题为例，要区分</a:t>
            </a:r>
            <a:r>
              <a:rPr lang="en-US" altLang="zh-CN" sz="2600" kern="100" smtClean="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smtClean="0">
                <a:solidFill>
                  <a:srgbClr val="000000"/>
                </a:solidFill>
                <a:latin typeface="Times New Roman" pitchFamily="18" charset="0"/>
                <a:cs typeface="Times New Roman" panose="02020603050405020304" pitchFamily="18" charset="0"/>
              </a:rPr>
              <a:t>应有尽有</a:t>
            </a:r>
            <a:r>
              <a:rPr lang="en-US" altLang="zh-CN" sz="2600" kern="100" smtClean="0">
                <a:solidFill>
                  <a:srgbClr val="000000"/>
                </a:solidFill>
                <a:latin typeface="IPAPANNEW" panose="02000500070000020004" pitchFamily="2" charset="0"/>
                <a:cs typeface="Times New Roman" panose="02020603050405020304" pitchFamily="18" charset="0"/>
              </a:rPr>
              <a:t>/</a:t>
            </a:r>
            <a:r>
              <a:rPr lang="zh-CN" altLang="zh-CN" sz="2600" kern="100" smtClean="0">
                <a:solidFill>
                  <a:srgbClr val="000000"/>
                </a:solidFill>
                <a:latin typeface="IPAPANNEW" panose="02000500070000020004" pitchFamily="2" charset="0"/>
                <a:cs typeface="Times New Roman" panose="02020603050405020304" pitchFamily="18" charset="0"/>
              </a:rPr>
              <a:t>一应俱全</a:t>
            </a:r>
            <a:r>
              <a:rPr lang="en-US" altLang="zh-CN" sz="2600" kern="100" smtClean="0">
                <a:solidFill>
                  <a:srgbClr val="000000"/>
                </a:solidFill>
                <a:latin typeface="+mj-ea"/>
                <a:ea typeface="+mj-ea"/>
                <a:cs typeface="Times New Roman" panose="02020603050405020304" pitchFamily="18" charset="0"/>
              </a:rPr>
              <a:t>”“</a:t>
            </a:r>
            <a:r>
              <a:rPr lang="zh-CN" altLang="zh-CN" sz="2600" kern="100" smtClean="0">
                <a:solidFill>
                  <a:srgbClr val="000000"/>
                </a:solidFill>
                <a:latin typeface="IPAPANNEW" panose="02000500070000020004" pitchFamily="2" charset="0"/>
                <a:cs typeface="Times New Roman" panose="02020603050405020304" pitchFamily="18" charset="0"/>
              </a:rPr>
              <a:t>一览无余</a:t>
            </a:r>
            <a:r>
              <a:rPr lang="en-US" altLang="zh-CN" sz="2600" kern="100" smtClean="0">
                <a:solidFill>
                  <a:srgbClr val="000000"/>
                </a:solidFill>
                <a:latin typeface="IPAPANNEW" panose="02000500070000020004" pitchFamily="2" charset="0"/>
                <a:cs typeface="Times New Roman" panose="02020603050405020304" pitchFamily="18" charset="0"/>
              </a:rPr>
              <a:t>/</a:t>
            </a:r>
            <a:r>
              <a:rPr lang="zh-CN" altLang="zh-CN" sz="2600" kern="100" smtClean="0">
                <a:solidFill>
                  <a:srgbClr val="000000"/>
                </a:solidFill>
                <a:latin typeface="Times New Roman" pitchFamily="18" charset="0"/>
                <a:cs typeface="Times New Roman" panose="02020603050405020304" pitchFamily="18" charset="0"/>
              </a:rPr>
              <a:t>一目了然</a:t>
            </a:r>
            <a:r>
              <a:rPr lang="en-US" altLang="zh-CN" sz="2600" kern="100" smtClean="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smtClean="0">
                <a:solidFill>
                  <a:srgbClr val="000000"/>
                </a:solidFill>
                <a:latin typeface="Times New Roman" pitchFamily="18" charset="0"/>
                <a:cs typeface="Times New Roman" panose="02020603050405020304" pitchFamily="18" charset="0"/>
              </a:rPr>
              <a:t>轻而易举</a:t>
            </a:r>
            <a:r>
              <a:rPr lang="en-US" altLang="zh-CN" sz="2600" kern="100" smtClean="0">
                <a:solidFill>
                  <a:srgbClr val="000000"/>
                </a:solidFill>
                <a:latin typeface="IPAPANNEW" panose="02000500070000020004" pitchFamily="2" charset="0"/>
                <a:cs typeface="Times New Roman" panose="02020603050405020304" pitchFamily="18" charset="0"/>
              </a:rPr>
              <a:t>/</a:t>
            </a:r>
            <a:r>
              <a:rPr lang="zh-CN" altLang="zh-CN" sz="2600" kern="100" smtClean="0">
                <a:solidFill>
                  <a:srgbClr val="000000"/>
                </a:solidFill>
                <a:latin typeface="IPAPANNEW" panose="02000500070000020004" pitchFamily="2" charset="0"/>
                <a:cs typeface="Times New Roman" panose="02020603050405020304" pitchFamily="18" charset="0"/>
              </a:rPr>
              <a:t>易如反掌</a:t>
            </a:r>
            <a:r>
              <a:rPr lang="en-US" altLang="zh-CN" sz="2600" kern="100" smtClean="0">
                <a:solidFill>
                  <a:srgbClr val="000000"/>
                </a:solidFill>
                <a:latin typeface="+mj-ea"/>
                <a:ea typeface="+mj-ea"/>
                <a:cs typeface="Times New Roman" panose="02020603050405020304" pitchFamily="18" charset="0"/>
              </a:rPr>
              <a:t>”“</a:t>
            </a:r>
            <a:r>
              <a:rPr lang="zh-CN" altLang="zh-CN" sz="2600" kern="100" smtClean="0">
                <a:solidFill>
                  <a:srgbClr val="000000"/>
                </a:solidFill>
                <a:latin typeface="IPAPANNEW" panose="02000500070000020004" pitchFamily="2" charset="0"/>
                <a:cs typeface="Times New Roman" panose="02020603050405020304" pitchFamily="18" charset="0"/>
              </a:rPr>
              <a:t>再接再厉</a:t>
            </a:r>
            <a:r>
              <a:rPr lang="en-US" altLang="zh-CN" sz="2600" kern="100" smtClean="0">
                <a:solidFill>
                  <a:srgbClr val="000000"/>
                </a:solidFill>
                <a:latin typeface="IPAPANNEW" panose="02000500070000020004" pitchFamily="2" charset="0"/>
                <a:cs typeface="Times New Roman" panose="02020603050405020304" pitchFamily="18" charset="0"/>
              </a:rPr>
              <a:t>/</a:t>
            </a:r>
            <a:r>
              <a:rPr lang="zh-CN" altLang="zh-CN" sz="2600" kern="100" smtClean="0">
                <a:solidFill>
                  <a:srgbClr val="000000"/>
                </a:solidFill>
                <a:latin typeface="Times New Roman" pitchFamily="18" charset="0"/>
                <a:cs typeface="Times New Roman" panose="02020603050405020304" pitchFamily="18" charset="0"/>
              </a:rPr>
              <a:t>东山再起</a:t>
            </a:r>
            <a:r>
              <a:rPr lang="en-US" altLang="zh-CN" sz="2600" kern="100" smtClean="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smtClean="0">
                <a:solidFill>
                  <a:srgbClr val="000000"/>
                </a:solidFill>
                <a:latin typeface="Times New Roman" pitchFamily="18" charset="0"/>
                <a:cs typeface="Times New Roman" panose="02020603050405020304" pitchFamily="18" charset="0"/>
              </a:rPr>
              <a:t>四组成语，如果像以前那样查词典、记意义、背套路是做不出来的。我们可以进行以下分析：</a:t>
            </a:r>
            <a:r>
              <a:rPr lang="en-US" altLang="zh-CN" sz="2600" kern="100" smtClean="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smtClean="0">
                <a:solidFill>
                  <a:srgbClr val="000000"/>
                </a:solidFill>
                <a:latin typeface="Times New Roman" pitchFamily="18" charset="0"/>
                <a:cs typeface="Times New Roman" panose="02020603050405020304" pitchFamily="18" charset="0"/>
              </a:rPr>
              <a:t>应有尽有</a:t>
            </a:r>
            <a:r>
              <a:rPr lang="en-US" altLang="zh-CN" sz="2600" kern="100" smtClean="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smtClean="0">
                <a:solidFill>
                  <a:srgbClr val="000000"/>
                </a:solidFill>
                <a:latin typeface="Times New Roman" pitchFamily="18" charset="0"/>
                <a:cs typeface="Times New Roman" panose="02020603050405020304" pitchFamily="18" charset="0"/>
              </a:rPr>
              <a:t>的</a:t>
            </a:r>
            <a:r>
              <a:rPr lang="en-US" altLang="zh-CN" sz="2600" kern="100" smtClean="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smtClean="0">
                <a:solidFill>
                  <a:srgbClr val="000000"/>
                </a:solidFill>
                <a:latin typeface="Times New Roman" pitchFamily="18" charset="0"/>
                <a:cs typeface="Times New Roman" panose="02020603050405020304" pitchFamily="18" charset="0"/>
              </a:rPr>
              <a:t>尽有</a:t>
            </a:r>
            <a:r>
              <a:rPr lang="en-US" altLang="zh-CN" sz="2600" kern="100" smtClean="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en-US" altLang="zh-CN" sz="2600" kern="100" smtClean="0">
                <a:solidFill>
                  <a:srgbClr val="000000"/>
                </a:solidFill>
                <a:latin typeface="Times New Roman" pitchFamily="18" charset="0"/>
              </a:rPr>
              <a:t>(</a:t>
            </a:r>
            <a:r>
              <a:rPr lang="en-US" altLang="zh-CN" sz="2600" kern="100" smtClean="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smtClean="0">
                <a:solidFill>
                  <a:srgbClr val="000000"/>
                </a:solidFill>
                <a:latin typeface="Times New Roman" pitchFamily="18" charset="0"/>
                <a:cs typeface="Times New Roman" panose="02020603050405020304" pitchFamily="18" charset="0"/>
              </a:rPr>
              <a:t>顾词</a:t>
            </a:r>
            <a:r>
              <a:rPr lang="en-US" altLang="zh-CN" sz="2600" kern="100" smtClean="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en-US" altLang="zh-CN" sz="2600" kern="100" smtClean="0">
                <a:solidFill>
                  <a:srgbClr val="000000"/>
                </a:solidFill>
                <a:latin typeface="Times New Roman" pitchFamily="18" charset="0"/>
              </a:rPr>
              <a:t>)</a:t>
            </a:r>
            <a:r>
              <a:rPr lang="zh-CN" altLang="zh-CN" sz="2600" kern="100" smtClean="0">
                <a:solidFill>
                  <a:srgbClr val="000000"/>
                </a:solidFill>
                <a:latin typeface="Times New Roman" pitchFamily="18" charset="0"/>
                <a:cs typeface="Times New Roman" panose="02020603050405020304" pitchFamily="18" charset="0"/>
              </a:rPr>
              <a:t>形容</a:t>
            </a:r>
            <a:r>
              <a:rPr lang="en-US" altLang="zh-CN" sz="2600" kern="100" smtClean="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smtClean="0">
                <a:solidFill>
                  <a:srgbClr val="000000"/>
                </a:solidFill>
                <a:latin typeface="Times New Roman" pitchFamily="18" charset="0"/>
                <a:cs typeface="Times New Roman" panose="02020603050405020304" pitchFamily="18" charset="0"/>
              </a:rPr>
              <a:t>占有之多</a:t>
            </a:r>
            <a:r>
              <a:rPr lang="en-US" altLang="zh-CN" sz="2600" kern="100" smtClean="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en-US" altLang="zh-CN" sz="2600" kern="100" smtClean="0">
                <a:solidFill>
                  <a:srgbClr val="000000"/>
                </a:solidFill>
                <a:latin typeface="Times New Roman" pitchFamily="18" charset="0"/>
              </a:rPr>
              <a:t>(</a:t>
            </a:r>
            <a:r>
              <a:rPr lang="en-US" altLang="zh-CN" sz="2600" kern="100" smtClean="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smtClean="0">
                <a:solidFill>
                  <a:srgbClr val="000000"/>
                </a:solidFill>
                <a:latin typeface="Times New Roman" pitchFamily="18" charset="0"/>
                <a:cs typeface="Times New Roman" panose="02020603050405020304" pitchFamily="18" charset="0"/>
              </a:rPr>
              <a:t>思义</a:t>
            </a:r>
            <a:r>
              <a:rPr lang="en-US" altLang="zh-CN" sz="2600" kern="100" smtClean="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en-US" altLang="zh-CN" sz="2600" kern="100" smtClean="0">
                <a:solidFill>
                  <a:srgbClr val="000000"/>
                </a:solidFill>
                <a:latin typeface="Times New Roman" pitchFamily="18" charset="0"/>
              </a:rPr>
              <a:t>)</a:t>
            </a:r>
            <a:r>
              <a:rPr lang="zh-CN" altLang="zh-CN" sz="2600" kern="100" smtClean="0">
                <a:solidFill>
                  <a:srgbClr val="000000"/>
                </a:solidFill>
                <a:latin typeface="Times New Roman" pitchFamily="18" charset="0"/>
                <a:cs typeface="Times New Roman" panose="02020603050405020304" pitchFamily="18" charset="0"/>
              </a:rPr>
              <a:t>，</a:t>
            </a:r>
            <a:r>
              <a:rPr lang="en-US" altLang="zh-CN" sz="2600" kern="100" smtClean="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smtClean="0">
                <a:solidFill>
                  <a:srgbClr val="000000"/>
                </a:solidFill>
                <a:latin typeface="Times New Roman" pitchFamily="18" charset="0"/>
                <a:cs typeface="Times New Roman" panose="02020603050405020304" pitchFamily="18" charset="0"/>
              </a:rPr>
              <a:t>一应俱全</a:t>
            </a:r>
            <a:r>
              <a:rPr lang="en-US" altLang="zh-CN" sz="2600" kern="100" smtClean="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smtClean="0">
                <a:solidFill>
                  <a:srgbClr val="000000"/>
                </a:solidFill>
                <a:latin typeface="Times New Roman" pitchFamily="18" charset="0"/>
                <a:cs typeface="Times New Roman" panose="02020603050405020304" pitchFamily="18" charset="0"/>
              </a:rPr>
              <a:t>的</a:t>
            </a:r>
            <a:r>
              <a:rPr lang="en-US" altLang="zh-CN" sz="2600" kern="100" smtClean="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smtClean="0">
                <a:solidFill>
                  <a:srgbClr val="000000"/>
                </a:solidFill>
                <a:latin typeface="Times New Roman" pitchFamily="18" charset="0"/>
                <a:cs typeface="Times New Roman" panose="02020603050405020304" pitchFamily="18" charset="0"/>
              </a:rPr>
              <a:t>俱全</a:t>
            </a:r>
            <a:r>
              <a:rPr lang="en-US" altLang="zh-CN" sz="2600" kern="100" smtClean="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en-US" altLang="zh-CN" sz="2600" kern="100" smtClean="0">
                <a:solidFill>
                  <a:srgbClr val="000000"/>
                </a:solidFill>
                <a:latin typeface="Times New Roman" pitchFamily="18" charset="0"/>
              </a:rPr>
              <a:t>(</a:t>
            </a:r>
            <a:r>
              <a:rPr lang="en-US" altLang="zh-CN" sz="2600" kern="100" smtClean="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smtClean="0">
                <a:solidFill>
                  <a:srgbClr val="000000"/>
                </a:solidFill>
                <a:latin typeface="Times New Roman" pitchFamily="18" charset="0"/>
                <a:cs typeface="Times New Roman" panose="02020603050405020304" pitchFamily="18" charset="0"/>
              </a:rPr>
              <a:t>顾词</a:t>
            </a:r>
            <a:r>
              <a:rPr lang="en-US" altLang="zh-CN" sz="2600" kern="100" smtClean="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en-US" altLang="zh-CN" sz="2600" kern="100" smtClean="0">
                <a:solidFill>
                  <a:srgbClr val="000000"/>
                </a:solidFill>
                <a:latin typeface="Times New Roman" pitchFamily="18" charset="0"/>
              </a:rPr>
              <a:t>)</a:t>
            </a:r>
            <a:r>
              <a:rPr lang="zh-CN" altLang="zh-CN" sz="2600" kern="100" smtClean="0">
                <a:solidFill>
                  <a:srgbClr val="000000"/>
                </a:solidFill>
                <a:latin typeface="Times New Roman" pitchFamily="18" charset="0"/>
                <a:cs typeface="Times New Roman" panose="02020603050405020304" pitchFamily="18" charset="0"/>
              </a:rPr>
              <a:t>侧重</a:t>
            </a:r>
            <a:r>
              <a:rPr lang="en-US" altLang="zh-CN" sz="2600" kern="100" smtClean="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smtClean="0">
                <a:solidFill>
                  <a:srgbClr val="000000"/>
                </a:solidFill>
                <a:latin typeface="Times New Roman" pitchFamily="18" charset="0"/>
                <a:cs typeface="Times New Roman" panose="02020603050405020304" pitchFamily="18" charset="0"/>
              </a:rPr>
              <a:t>齐全无缺</a:t>
            </a:r>
            <a:r>
              <a:rPr lang="en-US" altLang="zh-CN" sz="2600" kern="100" smtClean="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en-US" altLang="zh-CN" sz="2600" kern="100" smtClean="0">
                <a:solidFill>
                  <a:srgbClr val="000000"/>
                </a:solidFill>
                <a:latin typeface="Times New Roman" pitchFamily="18" charset="0"/>
              </a:rPr>
              <a:t>(</a:t>
            </a:r>
            <a:r>
              <a:rPr lang="en-US" altLang="zh-CN" sz="2600" kern="100" smtClean="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smtClean="0">
                <a:solidFill>
                  <a:srgbClr val="000000"/>
                </a:solidFill>
                <a:latin typeface="Times New Roman" pitchFamily="18" charset="0"/>
                <a:cs typeface="Times New Roman" panose="02020603050405020304" pitchFamily="18" charset="0"/>
              </a:rPr>
              <a:t>思义</a:t>
            </a:r>
            <a:r>
              <a:rPr lang="en-US" altLang="zh-CN" sz="2600" kern="100" smtClean="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en-US" altLang="zh-CN" sz="2600" kern="100" smtClean="0">
                <a:solidFill>
                  <a:srgbClr val="000000"/>
                </a:solidFill>
                <a:latin typeface="Times New Roman" pitchFamily="18" charset="0"/>
              </a:rPr>
              <a:t>)</a:t>
            </a:r>
            <a:r>
              <a:rPr lang="zh-CN" altLang="zh-CN" sz="2600" kern="100" smtClean="0">
                <a:solidFill>
                  <a:srgbClr val="000000"/>
                </a:solidFill>
                <a:latin typeface="Times New Roman" pitchFamily="18" charset="0"/>
                <a:cs typeface="Times New Roman" panose="02020603050405020304" pitchFamily="18" charset="0"/>
              </a:rPr>
              <a:t>，正好与语境中</a:t>
            </a:r>
            <a:r>
              <a:rPr lang="en-US" altLang="zh-CN" sz="2600" kern="100" smtClean="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smtClean="0">
                <a:solidFill>
                  <a:srgbClr val="000000"/>
                </a:solidFill>
                <a:latin typeface="Times New Roman" pitchFamily="18" charset="0"/>
                <a:cs typeface="Times New Roman" panose="02020603050405020304" pitchFamily="18" charset="0"/>
              </a:rPr>
              <a:t>各种实验室</a:t>
            </a:r>
            <a:r>
              <a:rPr lang="en-US" altLang="zh-CN" sz="2600" kern="100" smtClean="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en-US" altLang="zh-CN" sz="2600" kern="100" smtClean="0">
                <a:solidFill>
                  <a:srgbClr val="000000"/>
                </a:solidFill>
                <a:latin typeface="Times New Roman" pitchFamily="18" charset="0"/>
              </a:rPr>
              <a:t>(</a:t>
            </a:r>
            <a:r>
              <a:rPr lang="zh-CN" altLang="zh-CN" sz="2600" kern="100" smtClean="0">
                <a:solidFill>
                  <a:srgbClr val="000000"/>
                </a:solidFill>
                <a:latin typeface="Times New Roman" pitchFamily="18" charset="0"/>
                <a:cs typeface="Times New Roman" panose="02020603050405020304" pitchFamily="18" charset="0"/>
              </a:rPr>
              <a:t>境</a:t>
            </a:r>
            <a:r>
              <a:rPr lang="en-US" altLang="zh-CN" sz="2600" kern="100" smtClean="0">
                <a:solidFill>
                  <a:srgbClr val="000000"/>
                </a:solidFill>
                <a:latin typeface="Times New Roman" pitchFamily="18" charset="0"/>
              </a:rPr>
              <a:t>)</a:t>
            </a:r>
            <a:r>
              <a:rPr lang="zh-CN" altLang="zh-CN" sz="2600" kern="100" smtClean="0">
                <a:solidFill>
                  <a:srgbClr val="000000"/>
                </a:solidFill>
                <a:latin typeface="Times New Roman" pitchFamily="18" charset="0"/>
                <a:cs typeface="Times New Roman" panose="02020603050405020304" pitchFamily="18" charset="0"/>
              </a:rPr>
              <a:t>契合</a:t>
            </a:r>
            <a:r>
              <a:rPr lang="en-US" altLang="zh-CN" sz="2600" kern="100" smtClean="0">
                <a:solidFill>
                  <a:srgbClr val="000000"/>
                </a:solidFill>
                <a:latin typeface="Times New Roman" pitchFamily="18" charset="0"/>
              </a:rPr>
              <a:t>(</a:t>
            </a:r>
            <a:r>
              <a:rPr lang="zh-CN" altLang="zh-CN" sz="2600" kern="100" smtClean="0">
                <a:solidFill>
                  <a:srgbClr val="000000"/>
                </a:solidFill>
                <a:latin typeface="Times New Roman" pitchFamily="18" charset="0"/>
                <a:cs typeface="Times New Roman" panose="02020603050405020304" pitchFamily="18" charset="0"/>
              </a:rPr>
              <a:t>义境相符</a:t>
            </a:r>
            <a:r>
              <a:rPr lang="en-US" altLang="zh-CN" sz="2600" kern="100" smtClean="0">
                <a:solidFill>
                  <a:srgbClr val="000000"/>
                </a:solidFill>
                <a:latin typeface="Times New Roman" pitchFamily="18" charset="0"/>
              </a:rPr>
              <a:t>)</a:t>
            </a:r>
            <a:r>
              <a:rPr lang="zh-CN" altLang="zh-CN" sz="2600" kern="100" smtClean="0">
                <a:solidFill>
                  <a:srgbClr val="000000"/>
                </a:solidFill>
                <a:latin typeface="Times New Roman" pitchFamily="18" charset="0"/>
                <a:cs typeface="Times New Roman" panose="02020603050405020304" pitchFamily="18" charset="0"/>
              </a:rPr>
              <a:t>。同理，</a:t>
            </a:r>
            <a:r>
              <a:rPr lang="en-US" altLang="zh-CN" sz="2600" kern="100" smtClean="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smtClean="0">
                <a:solidFill>
                  <a:srgbClr val="000000"/>
                </a:solidFill>
                <a:latin typeface="Times New Roman" pitchFamily="18" charset="0"/>
                <a:cs typeface="Times New Roman" panose="02020603050405020304" pitchFamily="18" charset="0"/>
              </a:rPr>
              <a:t>一目</a:t>
            </a:r>
            <a:r>
              <a:rPr lang="en-US" altLang="zh-CN" sz="2600" kern="100" smtClean="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smtClean="0">
                <a:solidFill>
                  <a:srgbClr val="000000"/>
                </a:solidFill>
                <a:latin typeface="Times New Roman" pitchFamily="18" charset="0"/>
                <a:cs typeface="Times New Roman" panose="02020603050405020304" pitchFamily="18" charset="0"/>
              </a:rPr>
              <a:t>是简单的</a:t>
            </a:r>
            <a:r>
              <a:rPr lang="en-US" altLang="zh-CN" sz="2600" kern="100" smtClean="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smtClean="0">
                <a:solidFill>
                  <a:srgbClr val="000000"/>
                </a:solidFill>
                <a:latin typeface="Times New Roman" pitchFamily="18" charset="0"/>
                <a:cs typeface="Times New Roman" panose="02020603050405020304" pitchFamily="18" charset="0"/>
              </a:rPr>
              <a:t>直视</a:t>
            </a:r>
            <a:r>
              <a:rPr lang="en-US" altLang="zh-CN" sz="2600" kern="100" smtClean="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smtClean="0">
                <a:solidFill>
                  <a:srgbClr val="000000"/>
                </a:solidFill>
                <a:latin typeface="Times New Roman" pitchFamily="18" charset="0"/>
                <a:cs typeface="Times New Roman" panose="02020603050405020304" pitchFamily="18" charset="0"/>
              </a:rPr>
              <a:t>，而</a:t>
            </a:r>
            <a:r>
              <a:rPr lang="en-US" altLang="zh-CN" sz="2600" kern="100" smtClean="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smtClean="0">
                <a:solidFill>
                  <a:srgbClr val="000000"/>
                </a:solidFill>
                <a:latin typeface="Times New Roman" pitchFamily="18" charset="0"/>
                <a:cs typeface="Times New Roman" panose="02020603050405020304" pitchFamily="18" charset="0"/>
              </a:rPr>
              <a:t>一览</a:t>
            </a:r>
            <a:r>
              <a:rPr lang="en-US" altLang="zh-CN" sz="2600" kern="100" smtClean="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smtClean="0">
                <a:solidFill>
                  <a:srgbClr val="000000"/>
                </a:solidFill>
                <a:latin typeface="Times New Roman" pitchFamily="18" charset="0"/>
                <a:cs typeface="Times New Roman" panose="02020603050405020304" pitchFamily="18" charset="0"/>
              </a:rPr>
              <a:t>是全局性的扫视，才与</a:t>
            </a:r>
            <a:r>
              <a:rPr lang="en-US" altLang="zh-CN" sz="2600" kern="100" smtClean="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smtClean="0">
                <a:solidFill>
                  <a:srgbClr val="000000"/>
                </a:solidFill>
                <a:latin typeface="Times New Roman" pitchFamily="18" charset="0"/>
                <a:cs typeface="Times New Roman" panose="02020603050405020304" pitchFamily="18" charset="0"/>
              </a:rPr>
              <a:t>海底世界</a:t>
            </a:r>
            <a:r>
              <a:rPr lang="en-US" altLang="zh-CN" sz="2600" kern="100" smtClean="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smtClean="0">
                <a:solidFill>
                  <a:srgbClr val="000000"/>
                </a:solidFill>
                <a:latin typeface="Times New Roman" pitchFamily="18" charset="0"/>
                <a:cs typeface="Times New Roman" panose="02020603050405020304" pitchFamily="18" charset="0"/>
              </a:rPr>
              <a:t>契合；</a:t>
            </a:r>
            <a:r>
              <a:rPr lang="en-US" altLang="zh-CN" sz="2600" kern="100" smtClean="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smtClean="0">
                <a:solidFill>
                  <a:srgbClr val="000000"/>
                </a:solidFill>
                <a:latin typeface="Times New Roman" pitchFamily="18" charset="0"/>
                <a:cs typeface="Times New Roman" panose="02020603050405020304" pitchFamily="18" charset="0"/>
              </a:rPr>
              <a:t>易如反掌</a:t>
            </a:r>
            <a:r>
              <a:rPr lang="en-US" altLang="zh-CN" sz="2600" kern="100" smtClean="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smtClean="0">
                <a:solidFill>
                  <a:srgbClr val="000000"/>
                </a:solidFill>
                <a:latin typeface="Times New Roman" pitchFamily="18" charset="0"/>
                <a:cs typeface="Times New Roman" panose="02020603050405020304" pitchFamily="18" charset="0"/>
              </a:rPr>
              <a:t>带有明显的夸张，相比之下，</a:t>
            </a:r>
            <a:r>
              <a:rPr lang="en-US" altLang="zh-CN" sz="2600" kern="100" smtClean="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smtClean="0">
                <a:solidFill>
                  <a:srgbClr val="000000"/>
                </a:solidFill>
                <a:latin typeface="Times New Roman" pitchFamily="18" charset="0"/>
                <a:cs typeface="Times New Roman" panose="02020603050405020304" pitchFamily="18" charset="0"/>
              </a:rPr>
              <a:t>轻而易举</a:t>
            </a:r>
            <a:r>
              <a:rPr lang="en-US" altLang="zh-CN" sz="2600" kern="100" smtClean="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smtClean="0">
                <a:solidFill>
                  <a:srgbClr val="000000"/>
                </a:solidFill>
                <a:latin typeface="Times New Roman" pitchFamily="18" charset="0"/>
                <a:cs typeface="Times New Roman" panose="02020603050405020304" pitchFamily="18" charset="0"/>
              </a:rPr>
              <a:t>显得更为</a:t>
            </a:r>
            <a:r>
              <a:rPr lang="en-US" altLang="zh-CN" sz="2600" kern="100" smtClean="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smtClean="0">
                <a:solidFill>
                  <a:srgbClr val="000000"/>
                </a:solidFill>
                <a:latin typeface="Times New Roman" pitchFamily="18" charset="0"/>
                <a:cs typeface="Times New Roman" panose="02020603050405020304" pitchFamily="18" charset="0"/>
              </a:rPr>
              <a:t>不易</a:t>
            </a:r>
            <a:r>
              <a:rPr lang="en-US" altLang="zh-CN" sz="2600" kern="100" smtClean="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smtClean="0">
                <a:solidFill>
                  <a:srgbClr val="000000"/>
                </a:solidFill>
                <a:latin typeface="Times New Roman" pitchFamily="18" charset="0"/>
                <a:cs typeface="Times New Roman" panose="02020603050405020304" pitchFamily="18" charset="0"/>
              </a:rPr>
              <a:t>，且与</a:t>
            </a:r>
            <a:r>
              <a:rPr lang="en-US" altLang="zh-CN" sz="2600" kern="100" smtClean="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zh-CN" sz="2600" kern="100" smtClean="0">
                <a:solidFill>
                  <a:srgbClr val="000000"/>
                </a:solidFill>
                <a:latin typeface="Times New Roman" pitchFamily="18" charset="0"/>
                <a:cs typeface="Times New Roman" panose="02020603050405020304" pitchFamily="18" charset="0"/>
              </a:rPr>
              <a:t>抓</a:t>
            </a:r>
            <a:r>
              <a:rPr lang="zh-CN" altLang="zh-CN" sz="2600" kern="100">
                <a:solidFill>
                  <a:srgbClr val="000000"/>
                </a:solidFill>
                <a:latin typeface="Times New Roman" pitchFamily="18" charset="0"/>
                <a:cs typeface="Times New Roman" panose="02020603050405020304" pitchFamily="18" charset="0"/>
              </a:rPr>
              <a:t>取</a:t>
            </a:r>
            <a:r>
              <a:rPr lang="en-US" altLang="zh-CN" sz="2600" kern="10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sz="2600" kern="100">
                <a:solidFill>
                  <a:srgbClr val="000000"/>
                </a:solidFill>
                <a:latin typeface="Times New Roman" pitchFamily="18" charset="0"/>
                <a:cs typeface="Times New Roman" panose="02020603050405020304" pitchFamily="18" charset="0"/>
              </a:rPr>
              <a:t>采集</a:t>
            </a:r>
            <a:r>
              <a:rPr lang="en-US" altLang="zh-CN" sz="2600" kern="10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sz="2600" kern="100">
                <a:solidFill>
                  <a:srgbClr val="000000"/>
                </a:solidFill>
                <a:latin typeface="Times New Roman" pitchFamily="18" charset="0"/>
                <a:cs typeface="Times New Roman" panose="02020603050405020304" pitchFamily="18" charset="0"/>
              </a:rPr>
              <a:t>等科研工作的实情更为切合；</a:t>
            </a:r>
            <a:r>
              <a:rPr lang="en-US" altLang="zh-CN" sz="2600" kern="10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sz="2600" kern="100">
                <a:solidFill>
                  <a:srgbClr val="000000"/>
                </a:solidFill>
                <a:latin typeface="Times New Roman" pitchFamily="18" charset="0"/>
                <a:cs typeface="Times New Roman" panose="02020603050405020304" pitchFamily="18" charset="0"/>
              </a:rPr>
              <a:t>东山再起</a:t>
            </a:r>
            <a:r>
              <a:rPr lang="en-US" altLang="zh-CN" sz="2600" kern="10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sz="2600" kern="100">
                <a:solidFill>
                  <a:srgbClr val="000000"/>
                </a:solidFill>
                <a:latin typeface="Times New Roman" pitchFamily="18" charset="0"/>
                <a:cs typeface="Times New Roman" panose="02020603050405020304" pitchFamily="18" charset="0"/>
              </a:rPr>
              <a:t>中的</a:t>
            </a:r>
            <a:r>
              <a:rPr lang="en-US" altLang="zh-CN" sz="2600" kern="10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sz="2600" kern="100">
                <a:solidFill>
                  <a:srgbClr val="000000"/>
                </a:solidFill>
                <a:latin typeface="Times New Roman" pitchFamily="18" charset="0"/>
                <a:cs typeface="Times New Roman" panose="02020603050405020304" pitchFamily="18" charset="0"/>
              </a:rPr>
              <a:t>再起</a:t>
            </a:r>
            <a:r>
              <a:rPr lang="en-US" altLang="zh-CN" sz="2600" kern="10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sz="2600" kern="100">
                <a:solidFill>
                  <a:srgbClr val="000000"/>
                </a:solidFill>
                <a:latin typeface="Times New Roman" pitchFamily="18" charset="0"/>
                <a:cs typeface="Times New Roman" panose="02020603050405020304" pitchFamily="18" charset="0"/>
              </a:rPr>
              <a:t>包含</a:t>
            </a:r>
            <a:r>
              <a:rPr lang="en-US" altLang="zh-CN" sz="2600" kern="10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sz="2600" kern="100">
                <a:solidFill>
                  <a:srgbClr val="000000"/>
                </a:solidFill>
                <a:latin typeface="Times New Roman" pitchFamily="18" charset="0"/>
                <a:cs typeface="Times New Roman" panose="02020603050405020304" pitchFamily="18" charset="0"/>
              </a:rPr>
              <a:t>一度退隐或失势</a:t>
            </a:r>
            <a:r>
              <a:rPr lang="en-US" altLang="zh-CN" sz="2600" kern="10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sz="2600" kern="100">
                <a:solidFill>
                  <a:srgbClr val="000000"/>
                </a:solidFill>
                <a:latin typeface="Times New Roman" pitchFamily="18" charset="0"/>
                <a:cs typeface="Times New Roman" panose="02020603050405020304" pitchFamily="18" charset="0"/>
              </a:rPr>
              <a:t>的预设，而</a:t>
            </a:r>
            <a:r>
              <a:rPr lang="en-US" altLang="zh-CN" sz="2600" kern="10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sz="2600" kern="100">
                <a:solidFill>
                  <a:srgbClr val="000000"/>
                </a:solidFill>
                <a:latin typeface="Times New Roman" pitchFamily="18" charset="0"/>
                <a:cs typeface="Times New Roman" panose="02020603050405020304" pitchFamily="18" charset="0"/>
              </a:rPr>
              <a:t>再接再厉</a:t>
            </a:r>
            <a:r>
              <a:rPr lang="en-US" altLang="zh-CN" sz="2600" kern="10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sz="2600" kern="100">
                <a:solidFill>
                  <a:srgbClr val="000000"/>
                </a:solidFill>
                <a:latin typeface="Times New Roman" pitchFamily="18" charset="0"/>
                <a:cs typeface="Times New Roman" panose="02020603050405020304" pitchFamily="18" charset="0"/>
              </a:rPr>
              <a:t>中的</a:t>
            </a:r>
            <a:r>
              <a:rPr lang="en-US" altLang="zh-CN" sz="2600" kern="10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sz="2600" kern="100">
                <a:solidFill>
                  <a:srgbClr val="000000"/>
                </a:solidFill>
                <a:latin typeface="Times New Roman" pitchFamily="18" charset="0"/>
                <a:cs typeface="Times New Roman" panose="02020603050405020304" pitchFamily="18" charset="0"/>
              </a:rPr>
              <a:t>再接</a:t>
            </a:r>
            <a:r>
              <a:rPr lang="en-US" altLang="zh-CN" sz="2600" kern="10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sz="2600" kern="100">
                <a:solidFill>
                  <a:srgbClr val="000000"/>
                </a:solidFill>
                <a:latin typeface="Times New Roman" pitchFamily="18" charset="0"/>
                <a:cs typeface="Times New Roman" panose="02020603050405020304" pitchFamily="18" charset="0"/>
              </a:rPr>
              <a:t>指</a:t>
            </a:r>
            <a:r>
              <a:rPr lang="en-US" altLang="zh-CN" sz="2600" kern="10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sz="2600" kern="100">
                <a:solidFill>
                  <a:srgbClr val="000000"/>
                </a:solidFill>
                <a:latin typeface="Times New Roman" pitchFamily="18" charset="0"/>
                <a:cs typeface="Times New Roman" panose="02020603050405020304" pitchFamily="18" charset="0"/>
              </a:rPr>
              <a:t>连续之前的成就</a:t>
            </a:r>
            <a:r>
              <a:rPr lang="en-US" altLang="zh-CN" sz="2600" kern="10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sz="2600" kern="100">
                <a:solidFill>
                  <a:srgbClr val="000000"/>
                </a:solidFill>
                <a:latin typeface="Times New Roman" pitchFamily="18" charset="0"/>
                <a:cs typeface="Times New Roman" panose="02020603050405020304" pitchFamily="18" charset="0"/>
              </a:rPr>
              <a:t>，更切合郑和下西洋留下</a:t>
            </a:r>
            <a:r>
              <a:rPr lang="en-US" altLang="zh-CN" sz="2600" kern="10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sz="2600" kern="100">
                <a:solidFill>
                  <a:srgbClr val="000000"/>
                </a:solidFill>
                <a:latin typeface="Times New Roman" pitchFamily="18" charset="0"/>
                <a:cs typeface="Times New Roman" panose="02020603050405020304" pitchFamily="18" charset="0"/>
              </a:rPr>
              <a:t>光辉的一页</a:t>
            </a:r>
            <a:r>
              <a:rPr lang="en-US" altLang="zh-CN" sz="2600" kern="100">
                <a:solidFill>
                  <a:srgbClr val="000000"/>
                </a:solidFill>
                <a:latin typeface="Times New Roman" pitchFamily="18" charset="0"/>
                <a:cs typeface="Times New Roman" panose="02020603050405020304" pitchFamily="18" charset="0"/>
              </a:rPr>
              <a:t>”</a:t>
            </a:r>
            <a:r>
              <a:rPr lang="zh-CN" altLang="zh-CN" sz="2600" kern="100">
                <a:solidFill>
                  <a:srgbClr val="000000"/>
                </a:solidFill>
                <a:latin typeface="Times New Roman" pitchFamily="18" charset="0"/>
                <a:cs typeface="Times New Roman" panose="02020603050405020304" pitchFamily="18" charset="0"/>
              </a:rPr>
              <a:t>这一历史背景。</a:t>
            </a:r>
          </a:p>
        </p:txBody>
      </p:sp>
    </p:spTree>
  </p:cSld>
  <p:clrMapOvr>
    <a:masterClrMapping/>
  </p:clrMapOvr>
  <mc:AlternateContent>
    <mc:Choice xmlns:p14="http://schemas.microsoft.com/office/powerpoint/2010/main" Requires="p14">
      <p:transition p14:dur="10"/>
    </mc:Choice>
    <mc:Fallback>
      <p:transition/>
    </mc:Fallback>
  </mc:AlternateContent>
  <p:timing/>
</p:sld>
</file>

<file path=ppt/slides/slide8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406574" y="33213"/>
            <a:ext cx="11377264" cy="6924973"/>
          </a:xfrm>
          <a:prstGeom prst="rect">
            <a:avLst/>
          </a:prstGeom>
        </p:spPr>
        <p:txBody>
          <a:bodyPr wrap="square">
            <a:spAutoFit/>
          </a:bodyPr>
          <a:lstStyle/>
          <a:p>
            <a:pPr algn="just">
              <a:lnSpc>
                <a:spcPct val="130000"/>
              </a:lnSpc>
              <a:spcAft>
                <a:spcPct val="0"/>
              </a:spcAft>
            </a:pPr>
            <a:r>
              <a:rPr lang="en-US" altLang="zh-CN" sz="2400" kern="100">
                <a:latin typeface="Times New Roman" pitchFamily="18" charset="0"/>
                <a:ea typeface="微软雅黑" panose="020b0503020204020204" charset="-122"/>
                <a:cs typeface="Courier New" panose="02070309020205020404" pitchFamily="49" charset="0"/>
              </a:rPr>
              <a:t>3</a:t>
            </a:r>
            <a:r>
              <a:rPr lang="en-US" altLang="zh-CN" sz="2400" kern="100">
                <a:latin typeface="Times New Roman" pitchFamily="18" charset="0"/>
                <a:cs typeface="Courier New" panose="02070309020205020404" pitchFamily="49" charset="0"/>
              </a:rPr>
              <a:t>.</a:t>
            </a:r>
            <a:r>
              <a:rPr lang="zh-CN" altLang="zh-CN" sz="2400" kern="100">
                <a:latin typeface="Times New Roman" pitchFamily="18" charset="0"/>
                <a:ea typeface="微软雅黑" panose="020b0503020204020204" charset="-122"/>
                <a:cs typeface="Times New Roman" panose="02020603050405020304" pitchFamily="18" charset="0"/>
              </a:rPr>
              <a:t>遵循合理的答题步骤</a:t>
            </a:r>
            <a:endParaRPr lang="zh-CN" altLang="zh-CN" sz="2400" kern="100">
              <a:latin typeface="宋体" panose="02010600030101010101" pitchFamily="2" charset="-122"/>
              <a:cs typeface="Courier New" panose="02070309020205020404" pitchFamily="49" charset="0"/>
            </a:endParaRPr>
          </a:p>
          <a:p>
            <a:pPr algn="just">
              <a:lnSpc>
                <a:spcPct val="130000"/>
              </a:lnSpc>
              <a:spcAft>
                <a:spcPct val="0"/>
              </a:spcAft>
            </a:pPr>
            <a:r>
              <a:rPr lang="zh-CN" altLang="zh-CN" sz="2400" kern="100">
                <a:solidFill>
                  <a:srgbClr val="000000"/>
                </a:solidFill>
                <a:latin typeface="Times New Roman" pitchFamily="18" charset="0"/>
                <a:cs typeface="Times New Roman" panose="02020603050405020304" pitchFamily="18" charset="0"/>
              </a:rPr>
              <a:t>第一步：通读文字，了解内容。通读文字，速度宜慢不宜快，要了解句子的大致内容，圈画出重点信息，在此基础上通过语感审读得出初步结论。</a:t>
            </a:r>
            <a:endParaRPr lang="zh-CN" altLang="zh-CN" sz="2400" kern="100">
              <a:latin typeface="宋体" panose="02010600030101010101" pitchFamily="2" charset="-122"/>
              <a:cs typeface="Courier New" panose="02070309020205020404" pitchFamily="49" charset="0"/>
            </a:endParaRPr>
          </a:p>
          <a:p>
            <a:pPr algn="just">
              <a:lnSpc>
                <a:spcPct val="130000"/>
              </a:lnSpc>
              <a:spcAft>
                <a:spcPct val="0"/>
              </a:spcAft>
            </a:pPr>
            <a:r>
              <a:rPr lang="zh-CN" altLang="zh-CN" sz="2400" kern="100">
                <a:solidFill>
                  <a:srgbClr val="000000"/>
                </a:solidFill>
                <a:latin typeface="Times New Roman" pitchFamily="18" charset="0"/>
                <a:cs typeface="Times New Roman" panose="02020603050405020304" pitchFamily="18" charset="0"/>
              </a:rPr>
              <a:t>第二步：分析语境，注意限制。在了解语境大致内容的基础上，注意体会语境中相关对象的特点、程度、范围、条件等既起提示作用也起限制作用的词句。</a:t>
            </a:r>
            <a:endParaRPr lang="zh-CN" altLang="zh-CN" sz="2400" kern="100">
              <a:latin typeface="宋体" panose="02010600030101010101" pitchFamily="2" charset="-122"/>
              <a:cs typeface="Courier New" panose="02070309020205020404" pitchFamily="49" charset="0"/>
            </a:endParaRPr>
          </a:p>
          <a:p>
            <a:pPr algn="just">
              <a:lnSpc>
                <a:spcPct val="150000"/>
              </a:lnSpc>
              <a:spcAft>
                <a:spcPct val="0"/>
              </a:spcAft>
            </a:pPr>
            <a:r>
              <a:rPr lang="zh-CN" altLang="zh-CN" sz="2400" kern="100" smtClean="0">
                <a:solidFill>
                  <a:srgbClr val="000000"/>
                </a:solidFill>
                <a:latin typeface="Times New Roman" pitchFamily="18" charset="0"/>
                <a:cs typeface="Times New Roman" panose="02020603050405020304" pitchFamily="18" charset="0"/>
              </a:rPr>
              <a:t>第三步：理解词义，把握关键。理解词义时，要辨明语义的轻重、色彩的褒贬、适用对象的差异等关键信息。理解词语切忌望文生义，要努力从该词语的日常使用角度思考辨别，特别要注意有些词语含义的丰富性。如</a:t>
            </a:r>
            <a:r>
              <a:rPr lang="en-US" altLang="zh-CN" sz="2400" kern="100" smtClean="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zh-CN" sz="2400" kern="100" smtClean="0">
                <a:solidFill>
                  <a:srgbClr val="000000"/>
                </a:solidFill>
                <a:latin typeface="Times New Roman" pitchFamily="18" charset="0"/>
                <a:cs typeface="Times New Roman" panose="02020603050405020304" pitchFamily="18" charset="0"/>
              </a:rPr>
              <a:t>按兵不动</a:t>
            </a:r>
            <a:r>
              <a:rPr lang="en-US" altLang="zh-CN" sz="2400" kern="100" smtClean="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zh-CN" sz="2400" kern="100" smtClean="0">
                <a:solidFill>
                  <a:srgbClr val="000000"/>
                </a:solidFill>
                <a:latin typeface="Times New Roman" pitchFamily="18" charset="0"/>
                <a:cs typeface="Times New Roman" panose="02020603050405020304" pitchFamily="18" charset="0"/>
              </a:rPr>
              <a:t>，过去指使军队暂不行动，等待时机，现也指接受任务后不肯行动；又如</a:t>
            </a:r>
            <a:r>
              <a:rPr lang="en-US" altLang="zh-CN" sz="2400" kern="100" smtClean="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zh-CN" sz="2400" kern="100" smtClean="0">
                <a:solidFill>
                  <a:srgbClr val="000000"/>
                </a:solidFill>
                <a:latin typeface="Times New Roman" pitchFamily="18" charset="0"/>
                <a:cs typeface="Times New Roman" panose="02020603050405020304" pitchFamily="18" charset="0"/>
              </a:rPr>
              <a:t>感同身受</a:t>
            </a:r>
            <a:r>
              <a:rPr lang="en-US" altLang="zh-CN" sz="2400" kern="100" smtClean="0">
                <a:solidFill>
                  <a:srgbClr val="000000"/>
                </a:solidFill>
                <a:latin typeface="宋体" panose="02010600030101010101" pitchFamily="2" charset="-122"/>
                <a:ea typeface="微软雅黑" panose="020b0503020204020204" charset="-122"/>
                <a:cs typeface="Times New Roman" panose="02020603050405020304" pitchFamily="18" charset="0"/>
              </a:rPr>
              <a:t>”</a:t>
            </a:r>
            <a:r>
              <a:rPr lang="zh-CN" altLang="zh-CN" sz="2400" kern="100" smtClean="0">
                <a:solidFill>
                  <a:srgbClr val="000000"/>
                </a:solidFill>
                <a:latin typeface="Times New Roman" pitchFamily="18" charset="0"/>
                <a:cs typeface="Times New Roman" panose="02020603050405020304" pitchFamily="18" charset="0"/>
              </a:rPr>
              <a:t>，原指感激的心情如同亲身受到对方的恩惠一样</a:t>
            </a:r>
            <a:r>
              <a:rPr lang="en-US" altLang="zh-CN" sz="2400" kern="100" smtClean="0">
                <a:solidFill>
                  <a:srgbClr val="000000"/>
                </a:solidFill>
                <a:latin typeface="Times New Roman" pitchFamily="18" charset="0"/>
                <a:cs typeface="Courier New" panose="02070309020205020404" pitchFamily="49" charset="0"/>
              </a:rPr>
              <a:t>(</a:t>
            </a:r>
            <a:r>
              <a:rPr lang="zh-CN" altLang="zh-CN" sz="2400" kern="100" smtClean="0">
                <a:solidFill>
                  <a:srgbClr val="000000"/>
                </a:solidFill>
                <a:latin typeface="Times New Roman" pitchFamily="18" charset="0"/>
                <a:cs typeface="Times New Roman" panose="02020603050405020304" pitchFamily="18" charset="0"/>
              </a:rPr>
              <a:t>多用来代替别人表示谢意</a:t>
            </a:r>
            <a:r>
              <a:rPr lang="en-US" altLang="zh-CN" sz="2400" kern="100" smtClean="0">
                <a:solidFill>
                  <a:srgbClr val="000000"/>
                </a:solidFill>
                <a:latin typeface="Times New Roman" pitchFamily="18" charset="0"/>
                <a:cs typeface="Courier New" panose="02070309020205020404" pitchFamily="49" charset="0"/>
              </a:rPr>
              <a:t>)</a:t>
            </a:r>
            <a:r>
              <a:rPr lang="zh-CN" altLang="zh-CN" sz="2400" kern="100" smtClean="0">
                <a:solidFill>
                  <a:srgbClr val="000000"/>
                </a:solidFill>
                <a:latin typeface="Times New Roman" pitchFamily="18" charset="0"/>
                <a:cs typeface="Times New Roman" panose="02020603050405020304" pitchFamily="18" charset="0"/>
              </a:rPr>
              <a:t>，现多指虽未亲身经历，但感受就同亲身经历过一样。这些两义词语，不可片面理解。</a:t>
            </a:r>
            <a:endParaRPr lang="en-US" altLang="zh-CN" sz="2400" kern="100" smtClean="0">
              <a:solidFill>
                <a:srgbClr val="000000"/>
              </a:solidFill>
              <a:latin typeface="Times New Roman" panose="02020603050405020304" pitchFamily="18" charset="0"/>
              <a:cs typeface="Times New Roman" panose="02020603050405020304" pitchFamily="18" charset="0"/>
            </a:endParaRPr>
          </a:p>
          <a:p>
            <a:pPr algn="just">
              <a:lnSpc>
                <a:spcPct val="150000"/>
              </a:lnSpc>
              <a:spcAft>
                <a:spcPct val="0"/>
              </a:spcAft>
            </a:pPr>
            <a:r>
              <a:rPr lang="zh-CN" altLang="zh-CN" sz="2400" kern="100" smtClean="0">
                <a:solidFill>
                  <a:srgbClr val="000000"/>
                </a:solidFill>
                <a:latin typeface="Times New Roman" pitchFamily="18" charset="0"/>
                <a:cs typeface="Times New Roman" panose="02020603050405020304" pitchFamily="18" charset="0"/>
              </a:rPr>
              <a:t>第四</a:t>
            </a:r>
            <a:r>
              <a:rPr lang="zh-CN" altLang="zh-CN" sz="2400" kern="100">
                <a:solidFill>
                  <a:srgbClr val="000000"/>
                </a:solidFill>
                <a:latin typeface="Times New Roman" pitchFamily="18" charset="0"/>
                <a:cs typeface="Times New Roman" panose="02020603050405020304" pitchFamily="18" charset="0"/>
              </a:rPr>
              <a:t>步：综合信息，全面考虑。做好此类题目，既要考虑成语的含义，又要结合语境分析，还要考虑与上下文的搭配</a:t>
            </a:r>
            <a:r>
              <a:rPr lang="zh-CN" altLang="zh-CN" sz="2400" kern="100" smtClean="0">
                <a:solidFill>
                  <a:srgbClr val="000000"/>
                </a:solidFill>
                <a:latin typeface="Times New Roman" pitchFamily="18" charset="0"/>
                <a:cs typeface="Times New Roman" panose="02020603050405020304" pitchFamily="18" charset="0"/>
              </a:rPr>
              <a:t>。</a:t>
            </a:r>
            <a:endParaRPr lang="zh-CN" altLang="zh-CN" sz="1000" kern="100">
              <a:latin typeface="宋体" panose="02010600030101010101" pitchFamily="2" charset="-122"/>
              <a:cs typeface="Courier New" panose="02070309020205020404" pitchFamily="49" charset="0"/>
            </a:endParaRPr>
          </a:p>
        </p:txBody>
      </p:sp>
      <p:sp>
        <p:nvSpPr>
          <p:cNvPr id="3" name="返回">
            <a:hlinkClick r:id="rId2" action="ppaction://hlinksldjump"/>
          </p:cNvPr>
          <p:cNvSpPr/>
          <p:nvPr/>
        </p:nvSpPr>
        <p:spPr bwMode="auto">
          <a:xfrm>
            <a:off x="11211213" y="6398788"/>
            <a:ext cx="979200" cy="460800"/>
          </a:xfrm>
          <a:prstGeom prst="rect">
            <a:avLst/>
          </a:prstGeom>
          <a:solidFill>
            <a:srgbClr val="EEECE1">
              <a:lumMod val="90000"/>
              <a:alpha val="60000"/>
            </a:srgbClr>
          </a:solidFill>
          <a:ln w="25400" cap="flat" cmpd="sng" algn="ctr">
            <a:noFill/>
            <a:prstDash val="solid"/>
          </a:ln>
          <a:effectLst/>
        </p:spPr>
        <p:txBody>
          <a:bodyPr anchor="ctr"/>
          <a:lstStyle/>
          <a:p>
            <a:pPr lvl="0" algn="ctr" defTabSz="1219200">
              <a:spcBef>
                <a:spcPct val="50000"/>
              </a:spcBef>
              <a:defRPr/>
            </a:pPr>
            <a:r>
              <a:rPr lang="zh-CN" altLang="en-US" sz="2000" kern="100">
                <a:solidFill>
                  <a:prstClr val="black">
                    <a:lumMod val="75000"/>
                    <a:lumOff val="25000"/>
                  </a:prstClr>
                </a:solidFill>
                <a:latin typeface="微软雅黑" panose="020b0503020204020204" charset="-122"/>
                <a:ea typeface="微软雅黑" panose="020b0503020204020204" charset="-122"/>
                <a:cs typeface="Times New Roman" panose="02020603050405020304"/>
              </a:rPr>
              <a:t>返 回</a:t>
            </a:r>
          </a:p>
        </p:txBody>
      </p:sp>
      <p:pic>
        <p:nvPicPr>
          <p:cNvPr id="5" name="New picture" hidden="1"/>
          <p:cNvPicPr/>
          <p:nvPr/>
        </p:nvPicPr>
        <p:blipFill>
          <a:blip r:embed="rId3"/>
          <a:stretch>
            <a:fillRect/>
          </a:stretch>
        </p:blipFill>
        <p:spPr>
          <a:xfrm>
            <a:off x="12280900" y="12661900"/>
            <a:ext cx="457200" cy="495300"/>
          </a:xfrm>
          <a:prstGeom prst="cube">
            <a:avLst/>
          </a:prstGeom>
        </p:spPr>
      </p:pic>
    </p:spTree>
  </p:cSld>
  <p:clrMapOvr>
    <a:masterClrMapping/>
  </p:clrMapOvr>
  <mc:AlternateContent>
    <mc:Choice xmlns:p14="http://schemas.microsoft.com/office/powerpoint/2010/main" Requires="p14">
      <p:transition p14:dur="10"/>
    </mc:Choice>
    <mc:Fallback>
      <p:transition/>
    </mc:Fallback>
  </mc:AlternateConten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aphicFrame>
        <p:nvGraphicFramePr>
          <p:cNvPr id="3" name="表格 2"/>
          <p:cNvGraphicFramePr>
            <a:graphicFrameLocks noGrp="1"/>
          </p:cNvGraphicFramePr>
          <p:nvPr/>
        </p:nvGraphicFramePr>
        <p:xfrm>
          <a:off x="478582" y="1466106"/>
          <a:ext cx="11305256" cy="2971800"/>
        </p:xfrm>
        <a:graphic>
          <a:graphicData uri="http://schemas.openxmlformats.org/drawingml/2006/table">
            <a:tbl>
              <a:tblPr/>
              <a:tblGrid>
                <a:gridCol w="812796"/>
                <a:gridCol w="5781937"/>
                <a:gridCol w="4710523"/>
              </a:tblGrid>
              <a:tr h="900605">
                <a:tc>
                  <a:txBody>
                    <a:bodyPr vert="horz" wrap="square"/>
                    <a:lstStyle/>
                    <a:p>
                      <a:pPr marL="71755" algn="l">
                        <a:lnSpc>
                          <a:spcPct val="150000"/>
                        </a:lnSpc>
                        <a:spcAft>
                          <a:spcPct val="0"/>
                        </a:spcAft>
                      </a:pPr>
                      <a:r>
                        <a:rPr lang="zh-CN" sz="2600" kern="100">
                          <a:solidFill>
                            <a:srgbClr val="000000"/>
                          </a:solidFill>
                          <a:effectLst/>
                          <a:latin typeface="Times New Roman" pitchFamily="18" charset="0"/>
                          <a:ea typeface="微软雅黑" panose="020b0503020204020204" charset="-122"/>
                          <a:cs typeface="Times New Roman" panose="02020603050405020304" pitchFamily="18" charset="0"/>
                        </a:rPr>
                        <a:t>词义范围大小</a:t>
                      </a:r>
                      <a:endParaRPr lang="zh-CN" sz="2600" kern="100">
                        <a:effectLst/>
                        <a:latin typeface="宋体" panose="02010600030101010101" pitchFamily="2" charset="-122"/>
                        <a:ea typeface="宋体" panose="02010600030101010101" pitchFamily="2" charset="-122"/>
                        <a:cs typeface="Courier New" panose="02070309020205020404" pitchFamily="49" charset="0"/>
                      </a:endParaRPr>
                    </a:p>
                  </a:txBody>
                  <a:tcPr marL="8660" marR="866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marL="71755" algn="l">
                        <a:lnSpc>
                          <a:spcPct val="150000"/>
                        </a:lnSpc>
                        <a:spcAft>
                          <a:spcPct val="0"/>
                        </a:spcAft>
                      </a:pPr>
                      <a:r>
                        <a:rPr lang="zh-CN" sz="2600" kern="100">
                          <a:solidFill>
                            <a:srgbClr val="000000"/>
                          </a:solidFill>
                          <a:effectLst/>
                          <a:latin typeface="Times New Roman" pitchFamily="18" charset="0"/>
                          <a:ea typeface="微软雅黑" panose="020b0503020204020204" charset="-122"/>
                          <a:cs typeface="Times New Roman" panose="02020603050405020304" pitchFamily="18" charset="0"/>
                        </a:rPr>
                        <a:t>很多近义词的适用范围是不同的，有的大一些，有的小一些；有的概括的是事物的总的方面，有的概括的是其中的某一部分；有的是事物的集合体，有的是事物的个体，如</a:t>
                      </a:r>
                      <a:r>
                        <a:rPr lang="en-US" sz="2600" kern="100">
                          <a:solidFill>
                            <a:srgbClr val="000000"/>
                          </a:solidFill>
                          <a:effectLst/>
                          <a:latin typeface="宋体" panose="02010600030101010101" pitchFamily="2" charset="-122"/>
                          <a:ea typeface="微软雅黑" panose="020b0503020204020204" charset="-122"/>
                          <a:cs typeface="Times New Roman" panose="02020603050405020304" pitchFamily="18" charset="0"/>
                        </a:rPr>
                        <a:t>“</a:t>
                      </a:r>
                      <a:r>
                        <a:rPr lang="zh-CN" sz="2600" kern="100">
                          <a:solidFill>
                            <a:srgbClr val="000000"/>
                          </a:solidFill>
                          <a:effectLst/>
                          <a:latin typeface="Times New Roman" pitchFamily="18" charset="0"/>
                          <a:ea typeface="微软雅黑" panose="020b0503020204020204" charset="-122"/>
                          <a:cs typeface="Times New Roman" panose="02020603050405020304" pitchFamily="18" charset="0"/>
                        </a:rPr>
                        <a:t>河流</a:t>
                      </a:r>
                      <a:r>
                        <a:rPr lang="en-US" sz="2600" kern="100">
                          <a:solidFill>
                            <a:srgbClr val="000000"/>
                          </a:solidFill>
                          <a:effectLst/>
                          <a:latin typeface="宋体" panose="02010600030101010101" pitchFamily="2" charset="-122"/>
                          <a:ea typeface="微软雅黑" panose="020b0503020204020204" charset="-122"/>
                          <a:cs typeface="Times New Roman" panose="02020603050405020304" pitchFamily="18" charset="0"/>
                        </a:rPr>
                        <a:t>”</a:t>
                      </a:r>
                      <a:r>
                        <a:rPr lang="zh-CN" sz="2600" kern="100">
                          <a:solidFill>
                            <a:srgbClr val="000000"/>
                          </a:solidFill>
                          <a:effectLst/>
                          <a:latin typeface="Times New Roman" pitchFamily="18" charset="0"/>
                          <a:ea typeface="微软雅黑" panose="020b0503020204020204" charset="-122"/>
                          <a:cs typeface="Times New Roman" panose="02020603050405020304" pitchFamily="18" charset="0"/>
                        </a:rPr>
                        <a:t>与</a:t>
                      </a:r>
                      <a:r>
                        <a:rPr lang="en-US" sz="2600" kern="100">
                          <a:solidFill>
                            <a:srgbClr val="000000"/>
                          </a:solidFill>
                          <a:effectLst/>
                          <a:latin typeface="宋体" panose="02010600030101010101" pitchFamily="2" charset="-122"/>
                          <a:ea typeface="微软雅黑" panose="020b0503020204020204" charset="-122"/>
                          <a:cs typeface="Times New Roman" panose="02020603050405020304" pitchFamily="18" charset="0"/>
                        </a:rPr>
                        <a:t>“</a:t>
                      </a:r>
                      <a:r>
                        <a:rPr lang="zh-CN" sz="2600" kern="100">
                          <a:solidFill>
                            <a:srgbClr val="000000"/>
                          </a:solidFill>
                          <a:effectLst/>
                          <a:latin typeface="Times New Roman" pitchFamily="18" charset="0"/>
                          <a:ea typeface="微软雅黑" panose="020b0503020204020204" charset="-122"/>
                          <a:cs typeface="Times New Roman" panose="02020603050405020304" pitchFamily="18" charset="0"/>
                        </a:rPr>
                        <a:t>河</a:t>
                      </a:r>
                      <a:r>
                        <a:rPr lang="en-US" sz="2600" kern="100">
                          <a:solidFill>
                            <a:srgbClr val="000000"/>
                          </a:solidFill>
                          <a:effectLst/>
                          <a:latin typeface="宋体" panose="02010600030101010101" pitchFamily="2" charset="-122"/>
                          <a:ea typeface="微软雅黑" panose="020b0503020204020204" charset="-122"/>
                          <a:cs typeface="Times New Roman" panose="02020603050405020304" pitchFamily="18" charset="0"/>
                        </a:rPr>
                        <a:t>”</a:t>
                      </a:r>
                      <a:r>
                        <a:rPr lang="zh-CN" sz="2600" kern="100">
                          <a:solidFill>
                            <a:srgbClr val="000000"/>
                          </a:solidFill>
                          <a:effectLst/>
                          <a:latin typeface="Times New Roman" pitchFamily="18" charset="0"/>
                          <a:ea typeface="微软雅黑" panose="020b0503020204020204" charset="-122"/>
                          <a:cs typeface="Times New Roman" panose="02020603050405020304" pitchFamily="18" charset="0"/>
                        </a:rPr>
                        <a:t>。</a:t>
                      </a:r>
                      <a:endParaRPr lang="zh-CN" sz="2600" kern="100">
                        <a:effectLst/>
                        <a:latin typeface="宋体" panose="02010600030101010101" pitchFamily="2" charset="-122"/>
                        <a:ea typeface="宋体" panose="02010600030101010101" pitchFamily="2" charset="-122"/>
                        <a:cs typeface="Courier New" panose="02070309020205020404" pitchFamily="49" charset="0"/>
                      </a:endParaRPr>
                    </a:p>
                  </a:txBody>
                  <a:tcPr marL="8660" marR="866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marL="71755" algn="l">
                        <a:lnSpc>
                          <a:spcPct val="150000"/>
                        </a:lnSpc>
                        <a:spcAft>
                          <a:spcPct val="0"/>
                        </a:spcAft>
                      </a:pPr>
                      <a:r>
                        <a:rPr lang="en-US" sz="2600" kern="100" spc="-50" baseline="0">
                          <a:solidFill>
                            <a:srgbClr val="000000"/>
                          </a:solidFill>
                          <a:effectLst/>
                          <a:latin typeface="宋体" panose="02010600030101010101" pitchFamily="2" charset="-122"/>
                          <a:ea typeface="微软雅黑" panose="020b0503020204020204" charset="-122"/>
                          <a:cs typeface="Times New Roman" panose="02020603050405020304" pitchFamily="18" charset="0"/>
                        </a:rPr>
                        <a:t>“</a:t>
                      </a:r>
                      <a:r>
                        <a:rPr lang="zh-CN" sz="2600" kern="100" spc="-50" baseline="0">
                          <a:solidFill>
                            <a:srgbClr val="000000"/>
                          </a:solidFill>
                          <a:effectLst/>
                          <a:latin typeface="Times New Roman" pitchFamily="18" charset="0"/>
                          <a:ea typeface="微软雅黑" panose="020b0503020204020204" charset="-122"/>
                          <a:cs typeface="Times New Roman" panose="02020603050405020304" pitchFamily="18" charset="0"/>
                        </a:rPr>
                        <a:t>年龄</a:t>
                      </a:r>
                      <a:r>
                        <a:rPr lang="en-US" sz="2600" kern="100" spc="-50" baseline="0">
                          <a:solidFill>
                            <a:srgbClr val="000000"/>
                          </a:solidFill>
                          <a:effectLst/>
                          <a:latin typeface="宋体" panose="02010600030101010101" pitchFamily="2" charset="-122"/>
                          <a:ea typeface="微软雅黑" panose="020b0503020204020204" charset="-122"/>
                          <a:cs typeface="Times New Roman" panose="02020603050405020304" pitchFamily="18" charset="0"/>
                        </a:rPr>
                        <a:t>”</a:t>
                      </a:r>
                      <a:r>
                        <a:rPr lang="zh-CN" sz="2600" kern="100" spc="-50" baseline="0">
                          <a:solidFill>
                            <a:srgbClr val="000000"/>
                          </a:solidFill>
                          <a:effectLst/>
                          <a:latin typeface="Times New Roman" pitchFamily="18" charset="0"/>
                          <a:ea typeface="微软雅黑" panose="020b0503020204020204" charset="-122"/>
                          <a:cs typeface="Times New Roman" panose="02020603050405020304" pitchFamily="18" charset="0"/>
                        </a:rPr>
                        <a:t>与</a:t>
                      </a:r>
                      <a:r>
                        <a:rPr lang="en-US" sz="2600" kern="100" spc="-50" baseline="0">
                          <a:solidFill>
                            <a:srgbClr val="000000"/>
                          </a:solidFill>
                          <a:effectLst/>
                          <a:latin typeface="宋体" panose="02010600030101010101" pitchFamily="2" charset="-122"/>
                          <a:ea typeface="微软雅黑" panose="020b0503020204020204" charset="-122"/>
                          <a:cs typeface="Times New Roman" panose="02020603050405020304" pitchFamily="18" charset="0"/>
                        </a:rPr>
                        <a:t>“</a:t>
                      </a:r>
                      <a:r>
                        <a:rPr lang="zh-CN" sz="2600" kern="100" spc="-50" baseline="0">
                          <a:solidFill>
                            <a:srgbClr val="000000"/>
                          </a:solidFill>
                          <a:effectLst/>
                          <a:latin typeface="Times New Roman" pitchFamily="18" charset="0"/>
                          <a:ea typeface="微软雅黑" panose="020b0503020204020204" charset="-122"/>
                          <a:cs typeface="Times New Roman" panose="02020603050405020304" pitchFamily="18" charset="0"/>
                        </a:rPr>
                        <a:t>年纪</a:t>
                      </a:r>
                      <a:r>
                        <a:rPr lang="en-US" sz="2600" kern="100" spc="-50" baseline="0">
                          <a:solidFill>
                            <a:srgbClr val="000000"/>
                          </a:solidFill>
                          <a:effectLst/>
                          <a:latin typeface="宋体" panose="02010600030101010101" pitchFamily="2" charset="-122"/>
                          <a:ea typeface="微软雅黑" panose="020b0503020204020204" charset="-122"/>
                          <a:cs typeface="Times New Roman" panose="02020603050405020304" pitchFamily="18" charset="0"/>
                        </a:rPr>
                        <a:t>”</a:t>
                      </a:r>
                      <a:r>
                        <a:rPr lang="zh-CN" sz="2600" kern="100" spc="-50" baseline="0">
                          <a:solidFill>
                            <a:srgbClr val="000000"/>
                          </a:solidFill>
                          <a:effectLst/>
                          <a:latin typeface="Times New Roman" pitchFamily="18" charset="0"/>
                          <a:ea typeface="微软雅黑" panose="020b0503020204020204" charset="-122"/>
                          <a:cs typeface="Times New Roman" panose="02020603050405020304" pitchFamily="18" charset="0"/>
                        </a:rPr>
                        <a:t>：</a:t>
                      </a:r>
                      <a:r>
                        <a:rPr lang="en-US" sz="2600" kern="100" spc="-50" baseline="0">
                          <a:solidFill>
                            <a:srgbClr val="000000"/>
                          </a:solidFill>
                          <a:effectLst/>
                          <a:latin typeface="宋体" panose="02010600030101010101" pitchFamily="2" charset="-122"/>
                          <a:ea typeface="微软雅黑" panose="020b0503020204020204" charset="-122"/>
                          <a:cs typeface="Times New Roman" panose="02020603050405020304" pitchFamily="18" charset="0"/>
                        </a:rPr>
                        <a:t>“</a:t>
                      </a:r>
                      <a:r>
                        <a:rPr lang="zh-CN" sz="2600" kern="100" spc="-50" baseline="0" smtClean="0">
                          <a:solidFill>
                            <a:srgbClr val="000000"/>
                          </a:solidFill>
                          <a:effectLst/>
                          <a:latin typeface="Times New Roman" pitchFamily="18" charset="0"/>
                          <a:ea typeface="微软雅黑" panose="020b0503020204020204" charset="-122"/>
                          <a:cs typeface="Times New Roman" panose="02020603050405020304" pitchFamily="18" charset="0"/>
                        </a:rPr>
                        <a:t>年龄</a:t>
                      </a:r>
                      <a:r>
                        <a:rPr lang="en-US" sz="2600" kern="100" spc="-50" baseline="0" smtClean="0">
                          <a:solidFill>
                            <a:srgbClr val="000000"/>
                          </a:solidFill>
                          <a:effectLst/>
                          <a:latin typeface="宋体" panose="02010600030101010101" pitchFamily="2" charset="-122"/>
                          <a:ea typeface="微软雅黑" panose="020b0503020204020204" charset="-122"/>
                          <a:cs typeface="Times New Roman" panose="02020603050405020304" pitchFamily="18" charset="0"/>
                        </a:rPr>
                        <a:t>”</a:t>
                      </a:r>
                      <a:r>
                        <a:rPr lang="zh-CN" sz="2600" kern="100" spc="-50" baseline="0">
                          <a:solidFill>
                            <a:srgbClr val="000000"/>
                          </a:solidFill>
                          <a:effectLst/>
                          <a:latin typeface="Times New Roman" pitchFamily="18" charset="0"/>
                          <a:ea typeface="微软雅黑" panose="020b0503020204020204" charset="-122"/>
                          <a:cs typeface="Times New Roman" panose="02020603050405020304" pitchFamily="18" charset="0"/>
                        </a:rPr>
                        <a:t>指人</a:t>
                      </a:r>
                      <a:r>
                        <a:rPr lang="zh-CN" sz="2600" kern="100">
                          <a:solidFill>
                            <a:srgbClr val="000000"/>
                          </a:solidFill>
                          <a:effectLst/>
                          <a:latin typeface="Times New Roman" pitchFamily="18" charset="0"/>
                          <a:ea typeface="微软雅黑" panose="020b0503020204020204" charset="-122"/>
                          <a:cs typeface="Times New Roman" panose="02020603050405020304" pitchFamily="18" charset="0"/>
                        </a:rPr>
                        <a:t>或动植物已生存的年数，词义范围大；</a:t>
                      </a:r>
                      <a:r>
                        <a:rPr lang="en-US" sz="2600" kern="100">
                          <a:solidFill>
                            <a:srgbClr val="000000"/>
                          </a:solidFill>
                          <a:effectLst/>
                          <a:latin typeface="宋体" panose="02010600030101010101" pitchFamily="2" charset="-122"/>
                          <a:ea typeface="微软雅黑" panose="020b0503020204020204" charset="-122"/>
                          <a:cs typeface="Times New Roman" panose="02020603050405020304" pitchFamily="18" charset="0"/>
                        </a:rPr>
                        <a:t>“</a:t>
                      </a:r>
                      <a:r>
                        <a:rPr lang="zh-CN" sz="2600" kern="100">
                          <a:solidFill>
                            <a:srgbClr val="000000"/>
                          </a:solidFill>
                          <a:effectLst/>
                          <a:latin typeface="Times New Roman" pitchFamily="18" charset="0"/>
                          <a:ea typeface="微软雅黑" panose="020b0503020204020204" charset="-122"/>
                          <a:cs typeface="Times New Roman" panose="02020603050405020304" pitchFamily="18" charset="0"/>
                        </a:rPr>
                        <a:t>年纪</a:t>
                      </a:r>
                      <a:r>
                        <a:rPr lang="en-US" sz="2600" kern="100">
                          <a:solidFill>
                            <a:srgbClr val="000000"/>
                          </a:solidFill>
                          <a:effectLst/>
                          <a:latin typeface="宋体" panose="02010600030101010101" pitchFamily="2" charset="-122"/>
                          <a:ea typeface="微软雅黑" panose="020b0503020204020204" charset="-122"/>
                          <a:cs typeface="Times New Roman" panose="02020603050405020304" pitchFamily="18" charset="0"/>
                        </a:rPr>
                        <a:t>”</a:t>
                      </a:r>
                      <a:r>
                        <a:rPr lang="zh-CN" sz="2600" kern="100">
                          <a:solidFill>
                            <a:srgbClr val="000000"/>
                          </a:solidFill>
                          <a:effectLst/>
                          <a:latin typeface="Times New Roman" pitchFamily="18" charset="0"/>
                          <a:ea typeface="微软雅黑" panose="020b0503020204020204" charset="-122"/>
                          <a:cs typeface="Times New Roman" panose="02020603050405020304" pitchFamily="18" charset="0"/>
                        </a:rPr>
                        <a:t>专指人的年龄，词义范围小。</a:t>
                      </a:r>
                      <a:endParaRPr lang="zh-CN" sz="2600" kern="100">
                        <a:effectLst/>
                        <a:latin typeface="宋体" panose="02010600030101010101" pitchFamily="2" charset="-122"/>
                        <a:ea typeface="宋体" panose="02010600030101010101" pitchFamily="2" charset="-122"/>
                        <a:cs typeface="Courier New" panose="02070309020205020404" pitchFamily="49" charset="0"/>
                      </a:endParaRPr>
                    </a:p>
                  </a:txBody>
                  <a:tcPr marL="8660" marR="866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mc:AlternateContent>
    <mc:Choice xmlns:p14="http://schemas.microsoft.com/office/powerpoint/2010/main" Requires="p14">
      <p:transition p14:dur="10"/>
    </mc:Choice>
    <mc:Fallback>
      <p:transition/>
    </mc:Fallback>
  </mc:AlternateContent>
  <p:timing/>
</p:sld>
</file>

<file path=ppt/tags/tag1.xml><?xml version="1.0" encoding="utf-8"?>
<p:tagLst xmlns:p="http://schemas.openxmlformats.org/presentationml/2006/main">
  <p:tag name="MH" val="20150816225314"/>
  <p:tag name="MH_LIBRARY" val="GRAPHIC"/>
  <p:tag name="MH_ORDER" val="1"/>
  <p:tag name="MH_TYPE" val="SubTitle"/>
</p:tagLst>
</file>

<file path=ppt/tags/tag2.xml><?xml version="1.0" encoding="utf-8"?>
<p:tagLst xmlns:p="http://schemas.openxmlformats.org/presentationml/2006/main">
  <p:tag name="MH" val="20150816225314"/>
  <p:tag name="MH_LIBRARY" val="GRAPHIC"/>
  <p:tag name="MH_ORDER" val="1"/>
  <p:tag name="MH_TYPE" val="SubTitle"/>
</p:tagLst>
</file>

<file path=ppt/tags/tag3.xml><?xml version="1.0" encoding="utf-8"?>
<p:tagLst xmlns:p="http://schemas.openxmlformats.org/presentationml/2006/main">
  <p:tag name="MH" val="20150816225314"/>
  <p:tag name="MH_LIBRARY" val="GRAPHIC"/>
  <p:tag name="MH_ORDER" val="1"/>
  <p:tag name="MH_TYPE" val="SubTitle"/>
</p:tagLst>
</file>

<file path=ppt/tags/tag4.xml><?xml version="1.0" encoding="utf-8"?>
<p:tagLst xmlns:p="http://schemas.openxmlformats.org/presentationml/2006/main">
  <p:tag name="AS_NET" val="4.0.30319.42000"/>
  <p:tag name="AS_OS" val="Microsoft Windows NT 6.1.7601 Service Pack 1"/>
  <p:tag name="AS_RELEASE_DATE" val="2020.05.14"/>
  <p:tag name="AS_TITLE" val="Aspose.Slides for .NET 4.0 Client Profile"/>
  <p:tag name="AS_VERSION" val="20.5"/>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CAEACE"/>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CAEACE"/>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CAEACE"/>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
  <PresentationFormat>自定义</PresentationFormat>
  <Paragraphs>313</Paragraphs>
  <Slides>86</Slides>
  <Notes>10</Notes>
  <TotalTime>1</TotalTime>
  <HiddenSlides>0</HiddenSlides>
  <MMClips>0</MMClips>
  <ScaleCrop>0</ScaleCrop>
  <HeadingPairs>
    <vt:vector baseType="variant" size="6">
      <vt:variant>
        <vt:lpstr>Fonts used</vt:lpstr>
      </vt:variant>
      <vt:variant>
        <vt:i4>17</vt:i4>
      </vt:variant>
      <vt:variant>
        <vt:lpstr>Theme</vt:lpstr>
      </vt:variant>
      <vt:variant>
        <vt:i4>1</vt:i4>
      </vt:variant>
      <vt:variant>
        <vt:lpstr>Slide Titles</vt:lpstr>
      </vt:variant>
      <vt:variant>
        <vt:i4>86</vt:i4>
      </vt:variant>
    </vt:vector>
  </HeadingPairs>
  <TitlesOfParts>
    <vt:vector baseType="lpstr" size="104">
      <vt:lpstr>Arial</vt:lpstr>
      <vt:lpstr>Calibri</vt:lpstr>
      <vt:lpstr>Calibri Light</vt:lpstr>
      <vt:lpstr>Times New Roman</vt:lpstr>
      <vt:lpstr>微软雅黑</vt:lpstr>
      <vt:lpstr>Impact</vt:lpstr>
      <vt:lpstr>宋体</vt:lpstr>
      <vt:lpstr>华文行楷</vt:lpstr>
      <vt:lpstr>方正楷体_GBK</vt:lpstr>
      <vt:lpstr>方正博雅宋_GBK</vt:lpstr>
      <vt:lpstr>方正清刻本悦宋简体</vt:lpstr>
      <vt:lpstr>Courier New</vt:lpstr>
      <vt:lpstr>楷体_GB2312</vt:lpstr>
      <vt:lpstr>华文细黑</vt:lpstr>
      <vt:lpstr>IPAPANNEW</vt:lpstr>
      <vt:lpstr>Symbol</vt:lpstr>
      <vt:lpstr>黑体</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.NET</Application>
  <AppVersion>20.0500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title>PowerPoint 演示文稿</dc:title>
  <dc:creator>Administrator</dc:creator>
  <cp:lastModifiedBy>Administrator</cp:lastModifiedBy>
  <cp:revision>2907</cp:revision>
  <dcterms:created xsi:type="dcterms:W3CDTF">2020-05-07T09:40:09Z</dcterms:created>
  <dcterms:modified xsi:type="dcterms:W3CDTF">2020-11-27T02:08:21Z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KSOProductBuildVer">
    <vt:lpwstr>2052-11.1.0.9584</vt:lpwstr>
  </property>
</Properties>
</file>