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13" r:id="rId4"/>
    <p:sldId id="275" r:id="rId5"/>
    <p:sldId id="280" r:id="rId6"/>
    <p:sldId id="281" r:id="rId7"/>
    <p:sldId id="257" r:id="rId8"/>
    <p:sldId id="282" r:id="rId9"/>
    <p:sldId id="263" r:id="rId10"/>
    <p:sldId id="274" r:id="rId11"/>
    <p:sldId id="264" r:id="rId12"/>
    <p:sldId id="265" r:id="rId13"/>
    <p:sldId id="266" r:id="rId14"/>
    <p:sldId id="260" r:id="rId15"/>
    <p:sldId id="261" r:id="rId16"/>
    <p:sldId id="27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11" r:id="rId30"/>
    <p:sldId id="277" r:id="rId31"/>
    <p:sldId id="279" r:id="rId32"/>
    <p:sldId id="278" r:id="rId33"/>
    <p:sldId id="314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7" autoAdjust="0"/>
    <p:restoredTop sz="94660"/>
  </p:normalViewPr>
  <p:slideViewPr>
    <p:cSldViewPr snapToGrid="0">
      <p:cViewPr>
        <p:scale>
          <a:sx n="76" d="100"/>
          <a:sy n="76" d="100"/>
        </p:scale>
        <p:origin x="220" y="-112"/>
      </p:cViewPr>
      <p:guideLst>
        <p:guide orient="horz" pos="2136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tags" Target="tags/tag99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image" Target="../media/image1.jpeg" /><Relationship Id="rId6" Type="http://schemas.openxmlformats.org/officeDocument/2006/relationships/tags" Target="../tags/tag10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 descr="u=612401890,707618300&amp;fm=173&amp;app=25&amp;f=JPEG"/>
          <p:cNvPicPr>
            <a:picLocks noChangeAspect="1"/>
          </p:cNvPicPr>
          <p:nvPr userDrawn="1"/>
        </p:nvPicPr>
        <p:blipFill>
          <a:blip r:embed="rId5">
            <a:alphaModFix amt="40000"/>
          </a:blip>
          <a:stretch>
            <a:fillRect/>
          </a:stretch>
        </p:blipFill>
        <p:spPr>
          <a:xfrm>
            <a:off x="7648575" y="3739515"/>
            <a:ext cx="4333875" cy="2891790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2.png" /><Relationship Id="rId19" Type="http://schemas.openxmlformats.org/officeDocument/2006/relationships/tags" Target="../tags/tag6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tags" Target="../tags/tag6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7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5.xml" /><Relationship Id="rId3" Type="http://schemas.openxmlformats.org/officeDocument/2006/relationships/tags" Target="../tags/tag8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7.xml" /><Relationship Id="rId3" Type="http://schemas.openxmlformats.org/officeDocument/2006/relationships/tags" Target="../tags/tag8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9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9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9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9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4.xml" /><Relationship Id="rId3" Type="http://schemas.openxmlformats.org/officeDocument/2006/relationships/tags" Target="../tags/tag9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66.xml" /><Relationship Id="rId4" Type="http://schemas.openxmlformats.org/officeDocument/2006/relationships/image" Target="../media/image4.png" /><Relationship Id="rId5" Type="http://schemas.openxmlformats.org/officeDocument/2006/relationships/tags" Target="../tags/tag6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tags" Target="../tags/tag9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tags" Target="../tags/tag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tags" Target="../tags/tag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副标题 7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523415" y="3983990"/>
            <a:ext cx="5921575" cy="670560"/>
          </a:xfrm>
        </p:spPr>
        <p:txBody>
          <a:bodyPr>
            <a:noAutofit/>
          </a:bodyPr>
          <a:lstStyle/>
          <a:p>
            <a:r>
              <a:rPr lang="zh-CN" altLang="zh-CN" sz="3500" b="1" kern="2200" spc="0" noProof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Times New Roman" panose="02020603050405020304"/>
                <a:ea typeface="方正小标宋_GBK" panose="03000509000000000000" charset="-122"/>
                <a:sym typeface="+mn-ea"/>
              </a:rPr>
              <a:t>第一节　记录家乡的人和物</a:t>
            </a:r>
            <a:endParaRPr kumimoji="0" lang="zh-CN" altLang="zh-CN" sz="3500" b="1" i="0" u="none" strike="noStrike" kern="2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方正小标宋_GBK" panose="03000509000000000000" charset="-122"/>
              <a:cs typeface="+mn-cs"/>
            </a:endParaRPr>
          </a:p>
          <a:p>
            <a:endParaRPr kumimoji="0" lang="zh-CN" altLang="zh-CN" sz="2700" b="1" i="0" u="none" strike="noStrike" kern="2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方正小标宋_GBK" panose="03000509000000000000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2175" y="2260600"/>
            <a:ext cx="10191750" cy="1231900"/>
          </a:xfrm>
        </p:spPr>
        <p:txBody>
          <a:bodyPr>
            <a:normAutofit/>
          </a:bodyPr>
          <a:lstStyle/>
          <a:p>
            <a:r>
              <a:rPr lang="zh-CN" altLang="zh-CN" b="1" kern="100" spc="0" noProof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宋体" panose="02010600030101010101" pitchFamily="2" charset="-122"/>
                <a:ea typeface="方正细圆_GBK"/>
                <a:cs typeface="Times New Roman" panose="02020603050405020304"/>
                <a:sym typeface="+mn-ea"/>
              </a:rPr>
              <a:t>第四单元　家乡文化生活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做访谈工作要注意的问题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</a:rPr>
              <a:t>1.</a:t>
            </a:r>
            <a:r>
              <a:rPr lang="zh-CN" altLang="en-US" sz="2800">
                <a:solidFill>
                  <a:schemeClr val="tx1"/>
                </a:solidFill>
              </a:rPr>
              <a:t>要使访谈调查按照预定目的进行，一个重要的因素就是要准备恰当的问题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</a:rPr>
              <a:t>2.</a:t>
            </a:r>
            <a:r>
              <a:rPr lang="zh-CN" altLang="en-US" sz="2800">
                <a:solidFill>
                  <a:schemeClr val="tx1"/>
                </a:solidFill>
              </a:rPr>
              <a:t>选择访谈对象应考虑对方是否有研究所需的有价值的事实材料，以及对方是否愿意提供有关材料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</a:rPr>
              <a:t>3.</a:t>
            </a:r>
            <a:r>
              <a:rPr lang="zh-CN" altLang="en-US" sz="2800">
                <a:solidFill>
                  <a:schemeClr val="tx1"/>
                </a:solidFill>
              </a:rPr>
              <a:t>访问前要对交谈的主题、提问的方式、措辞做各种可能</a:t>
            </a:r>
            <a:r>
              <a:rPr lang="en-US" altLang="zh-CN" sz="2800">
                <a:solidFill>
                  <a:schemeClr val="tx1"/>
                </a:solidFill>
              </a:rPr>
              <a:t> </a:t>
            </a:r>
            <a:r>
              <a:rPr lang="zh-CN" altLang="en-US" sz="2800">
                <a:solidFill>
                  <a:schemeClr val="tx1"/>
                </a:solidFill>
              </a:rPr>
              <a:t>的考虑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08605" y="650240"/>
            <a:ext cx="4831080" cy="705485"/>
          </a:xfrm>
        </p:spPr>
        <p:txBody>
          <a:bodyPr/>
          <a:lstStyle/>
          <a:p>
            <a:r>
              <a:rPr lang="zh-CN" altLang="en-US"/>
              <a:t>访谈阶段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9995" y="1475740"/>
            <a:ext cx="5139690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尽快接近被访者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建立融洽的访谈气氛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按计划进行访谈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认真做好访谈记录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访谈中的典型问题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9705" y="1658620"/>
            <a:ext cx="6582410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</a:rPr>
              <a:t>1 谁想了解这些情况？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</a:rPr>
              <a:t>2 想要了解什么情况？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</a:rPr>
              <a:t>3 为什么要了解这些情况？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</a:rPr>
              <a:t>4 为什么想从我这里了解这些情况？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</a:rPr>
              <a:t>5 这些意见应该听从领导的而不是我的。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</a:rPr>
              <a:t>6 对我有没有什么风险？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</a:rPr>
              <a:t>7 我是否会从中获益？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89275" y="468630"/>
            <a:ext cx="4886960" cy="705485"/>
          </a:xfrm>
        </p:spPr>
        <p:txBody>
          <a:bodyPr/>
          <a:lstStyle/>
          <a:p>
            <a:r>
              <a:rPr lang="zh-CN" altLang="en-US"/>
              <a:t>回答问题的原则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8215" y="1174170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1 简明扼要地说明访谈目的；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2 具体说明我们需要何种信息(如有可能的话，举例)，让被访者了解访谈所需的时间；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3 说明项目背景情况；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4 确定访谈对象能提供可靠的、必要的信息，向访谈对象说明他所提供的信息的重要程度，对其丰富的专业知识应加以赞赏；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5 这些意见应该听从领导的而不是我的；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6 如有必要，向访谈对象保证我们不会泄露任何谈话内容；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7 如有可能，向访谈对象提供调查结果等资料。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列访谈提纲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41550" y="183007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n>
                  <a:solidFill>
                    <a:srgbClr val="FFFF00"/>
                  </a:solidFill>
                </a:ln>
              </a:rPr>
              <a:t>访谈主题</a:t>
            </a:r>
            <a:endParaRPr lang="zh-CN" altLang="en-US" sz="280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1550" y="286829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n>
                  <a:solidFill>
                    <a:srgbClr val="FFFF00"/>
                  </a:solidFill>
                </a:ln>
              </a:rPr>
              <a:t>访谈目的</a:t>
            </a:r>
            <a:endParaRPr lang="zh-CN" altLang="en-US" sz="280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41550" y="390652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n>
                  <a:solidFill>
                    <a:srgbClr val="FFFF00"/>
                  </a:solidFill>
                </a:ln>
              </a:rPr>
              <a:t>访谈对象</a:t>
            </a:r>
            <a:endParaRPr lang="zh-CN" altLang="en-US" sz="280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9340" y="494474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n>
                  <a:solidFill>
                    <a:srgbClr val="FFFF00"/>
                  </a:solidFill>
                </a:ln>
              </a:rPr>
              <a:t>访谈问题</a:t>
            </a:r>
            <a:endParaRPr lang="zh-CN" altLang="en-US" sz="280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6830" y="2560320"/>
            <a:ext cx="43091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了解家乡的昨天和今天，记录家乡的发展历程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5116830" y="3997960"/>
            <a:ext cx="4309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家乡的长辈</a:t>
            </a:r>
            <a:endParaRPr lang="en-US" altLang="zh-CN" sz="2400"/>
          </a:p>
        </p:txBody>
      </p:sp>
      <p:sp>
        <p:nvSpPr>
          <p:cNvPr id="11" name="文本框 10"/>
          <p:cNvSpPr txBox="1"/>
          <p:nvPr/>
        </p:nvSpPr>
        <p:spPr>
          <a:xfrm>
            <a:off x="5116830" y="4944745"/>
            <a:ext cx="43091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本地的环境和外观的变化</a:t>
            </a:r>
            <a:endParaRPr lang="zh-CN" altLang="en-US" sz="2400"/>
          </a:p>
          <a:p>
            <a:r>
              <a:rPr lang="zh-CN" altLang="en-US" sz="2400"/>
              <a:t>本地古迹遗存风土民俗</a:t>
            </a:r>
            <a:endParaRPr lang="zh-CN" altLang="en-US" sz="2400"/>
          </a:p>
          <a:p>
            <a:r>
              <a:rPr lang="zh-CN" altLang="en-US" sz="2400"/>
              <a:t>本地过往的记忆</a:t>
            </a:r>
            <a:endParaRPr lang="zh-CN" altLang="en-US" sz="2400"/>
          </a:p>
          <a:p>
            <a:r>
              <a:rPr lang="zh-CN" altLang="en-US" sz="2400"/>
              <a:t>现在状况和对未来的设想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5032375" y="1891665"/>
            <a:ext cx="4309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为家乡</a:t>
            </a:r>
            <a:r>
              <a:rPr lang="en-US" altLang="zh-CN" sz="2400"/>
              <a:t> </a:t>
            </a:r>
            <a:r>
              <a:rPr lang="zh-CN" altLang="en-US" sz="2400"/>
              <a:t>留一段记忆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585470" y="2167255"/>
            <a:ext cx="736600" cy="2885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/>
              <a:t>列</a:t>
            </a:r>
            <a:r>
              <a:rPr lang="en-US" altLang="zh-CN" sz="3600"/>
              <a:t> </a:t>
            </a:r>
            <a:r>
              <a:rPr lang="zh-CN" altLang="en-US" sz="3600"/>
              <a:t>访</a:t>
            </a:r>
            <a:r>
              <a:rPr lang="en-US" altLang="zh-CN" sz="3600"/>
              <a:t> </a:t>
            </a:r>
            <a:r>
              <a:rPr lang="zh-CN" altLang="en-US" sz="3600"/>
              <a:t>谈</a:t>
            </a:r>
            <a:r>
              <a:rPr lang="en-US" altLang="zh-CN" sz="3600"/>
              <a:t> </a:t>
            </a:r>
            <a:r>
              <a:rPr lang="zh-CN" altLang="en-US" sz="3600"/>
              <a:t>提</a:t>
            </a:r>
            <a:r>
              <a:rPr lang="en-US" altLang="zh-CN" sz="3600"/>
              <a:t> </a:t>
            </a:r>
            <a:r>
              <a:rPr lang="zh-CN" altLang="en-US" sz="3600"/>
              <a:t>纲</a:t>
            </a:r>
            <a:endParaRPr lang="zh-CN" altLang="en-US" sz="3600"/>
          </a:p>
        </p:txBody>
      </p:sp>
      <p:sp>
        <p:nvSpPr>
          <p:cNvPr id="14" name="左大括号 13"/>
          <p:cNvSpPr/>
          <p:nvPr/>
        </p:nvSpPr>
        <p:spPr>
          <a:xfrm>
            <a:off x="1513840" y="2074545"/>
            <a:ext cx="335280" cy="31280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048760" y="2106295"/>
            <a:ext cx="88519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944620" y="3159760"/>
            <a:ext cx="88519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944620" y="4212590"/>
            <a:ext cx="88519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944620" y="5171440"/>
            <a:ext cx="88519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左大括号 19"/>
          <p:cNvSpPr/>
          <p:nvPr/>
        </p:nvSpPr>
        <p:spPr>
          <a:xfrm>
            <a:off x="4697095" y="5066030"/>
            <a:ext cx="419735" cy="12357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2740" y="249555"/>
            <a:ext cx="1152588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【相关知识】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学会访谈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一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访谈过程应注意的问题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1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访谈前的准备工作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访谈前最好做一个访谈问卷，充分熟悉访谈问卷的内容，同时对访谈问卷所涉及的知识、背景材料都应当有充分的准备，带齐进行访谈需要的有关材料，准备好一切可用的记录工具，选择合适的访谈时间、地点；尽可能了解访谈对象，访谈前尽可能收集有关被访者的材料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4780" y="238125"/>
            <a:ext cx="1190244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2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接近访谈对象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首先对访谈对象的称呼要准确，体现尊重的原则；自我介绍，介绍自己的身份，或找被访谈者的领导或其他人做引荐。要求访问者要热情有礼貌，不失约，要有必要的寒暄、真挚的感谢。简单介绍访谈的相关事宜，并设法营造友好氛围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3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进行访谈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要把握住方向及主体，能避免的题外话尽量避免。必须抓紧一切时间和机会随时记录。如果事先向被访问者说明，则名正言顺，用录音或照相当面记录；如果没有事先说明，则应事后抓紧时间追记。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4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访谈结束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要用直接或者比较委婉的预期表示访谈将要结束，最重要的是要表示感谢，并为后续的联系做好交代。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9545" y="452755"/>
            <a:ext cx="1185291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二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访谈提问时的注意事项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1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营造合适的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气氛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建立相对融洽的气氛，让被访者受访时感受到此次的访谈是平等的、可信任的、安全的，发言不会给自己带来伤害。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2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访谈过程中主持人的注意事项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①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不要只按访谈提纲的顺序进行提问，适时根据被访者的问题来调整访谈提纲顺序。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②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不要批判被访者的观点、想法和意见。同时，也不要诱导被访者。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③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不要代替被访者说话，或抢先发表观点。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即使你知道被访者会怎么回答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/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怎么做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④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不要打断被访者，尽量在被访者描述完一件事情后，再进行提问，可以适当地记录被访者的回答内容。如果被访者在讨论与主题无关的内容，可打断。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4790" y="226060"/>
            <a:ext cx="1175512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⑤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注意倾听和观察，并适时地做回应。注意被访者的表情、用词、语气、动作、停顿等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往往需要通过这些来判断被访者的态度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，适当通过肢体语言互动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如对视的目光交流、微笑、点头等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，或者简答的语气词回应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如嗯、真的、是这样等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⑥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不要出现专业名词，无法避免一定会出现时，需要加上说明和解释。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⑦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不要用是否题，多问为什么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即使你知道被访者会怎么做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⑧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一次问一个问题，不要一连串的问题。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⑨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适当追问，避免穷追猛打。追问问题或行为背后的原因和想法，与核心目的不相关的问题，不要再追问。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⑩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让被访者讲故事，而不仅仅只是在回答问题。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1780" y="207010"/>
            <a:ext cx="1173226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写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志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的要求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志是方志的简称，又叫地方志。一般地称志为记，认为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志者记也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，为记载一个地方自然与社会的各个方面情况的典籍，誉称为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一方之全史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地方百科全书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志的文体要求使用语体文，记述体。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记述体是文章体裁的一种。把事物的特点，事情的发展、变化过程和人物的经历，如实地记录下来，表述出来，这就是记述。记述文体有六个必要的因素，即：人物、事件、时间、地点、原因和结果。在记述文体中，作者必须直接或间接地交代清楚这六个问题。否则就不能圆满地达到记载和叙述人物、事件的目的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志书对是非、功过、得失、褒贬、盛衰、成败、经验、教训等要寓于记述之中，让事实说话，不须妄加评论，叫作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述而不论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。在编修时要指导思想明确，立场、观点鲜明。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教学学习目标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0281920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一，了解访谈及学习做访谈工作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二，了解</a:t>
            </a:r>
            <a:r>
              <a:rPr lang="en-US" altLang="zh-CN" sz="2800" b="1">
                <a:solidFill>
                  <a:schemeClr val="tx1"/>
                </a:solidFill>
              </a:rPr>
              <a:t>“</a:t>
            </a:r>
            <a:r>
              <a:rPr lang="zh-CN" altLang="en-US" sz="2800" b="1">
                <a:solidFill>
                  <a:schemeClr val="tx1"/>
                </a:solidFill>
              </a:rPr>
              <a:t>志</a:t>
            </a:r>
            <a:r>
              <a:rPr lang="en-US" altLang="zh-CN" sz="2800" b="1">
                <a:solidFill>
                  <a:schemeClr val="tx1"/>
                </a:solidFill>
              </a:rPr>
              <a:t>”</a:t>
            </a:r>
            <a:endParaRPr lang="en-US" altLang="zh-CN" sz="28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三，通过访谈弄清家乡文化建设及传统文化变化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四，制作访谈记录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9245" y="285115"/>
            <a:ext cx="117189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【任务设计】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任务一　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围绕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记录家乡的人和物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这一主题，对家乡长辈做一个访谈，请拟写出访谈提纲。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访谈提纲：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26720" y="3244850"/>
            <a:ext cx="114242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[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提示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]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仿宋_GB2312"/>
                <a:cs typeface="Courier New" panose="02070309020205020404"/>
                <a:sym typeface="+mn-ea"/>
              </a:rPr>
              <a:t> 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仿宋_GB2312"/>
                <a:cs typeface="Times New Roman" panose="02020603050405020304"/>
                <a:sym typeface="+mn-ea"/>
              </a:rPr>
              <a:t>要有采访目的、采访时间、采访地点、采访对象、采访问题等要素。重点是预设采访问题，采访问题要围绕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仿宋_GB2312"/>
                <a:cs typeface="Times New Roman" panose="02020603050405020304"/>
                <a:sym typeface="+mn-ea"/>
              </a:rPr>
              <a:t>记录家乡的人和物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仿宋_GB2312"/>
                <a:cs typeface="Times New Roman" panose="02020603050405020304"/>
                <a:sym typeface="+mn-ea"/>
              </a:rPr>
              <a:t>这个主题展开。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2745" y="427355"/>
            <a:ext cx="114458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任务二　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自制调查表格，比较家乡近些年的变化，了解家乡的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昨天和今天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</a:t>
            </a:r>
            <a:endParaRPr lang="zh-CN" altLang="en-US" sz="32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1520" y="1825943"/>
          <a:ext cx="10801379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1734440"/>
                <a:gridCol w="3940860"/>
                <a:gridCol w="5126079"/>
              </a:tblGrid>
              <a:tr h="24174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比较点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家乡的昨天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家乡的今天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4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交通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土路为主，狭窄，难以通车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水泥路、柏油路，宽敞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住房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基本都住平房，生活设施和公共基础设施简单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社区高楼，室内装潢考究、设施齐全、美观舒适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1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文化素质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初中学历为主，大学生凤毛麟角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高中学历为主，近一半考入大学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穿着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一衣多季，穿着不合时宜；布鞋、胶鞋为主。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一季多衣，而且非常注重讲究服装面料、款式和品牌；各式皮鞋、波鞋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3238" y="978535"/>
          <a:ext cx="11161426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1792255"/>
                <a:gridCol w="4245893"/>
                <a:gridCol w="5123278"/>
              </a:tblGrid>
              <a:tr h="10972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文化娱乐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无娱乐场所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办起了自己的歌舞团，并且，去年也建好了一个室内的娱乐中心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医疗卫生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简陋的卫生所，医生水平低，医疗设施简单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卫生所增多，解决了居民看病难的问题，医疗设施也相对齐全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35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家电使用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冰箱、洗衣机、空调等高档家用电器已是奢侈品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冰箱、洗衣机、空调等高档家用电器正成为家乡居民生活要素的重要内容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093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能填饱肚子就算富裕人家，基本是在过节或是集市日才能吃到肉，不注重食品的安全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每日必吃健康、营养的食品，每天都能吃到肉，冰箱里基本都会有备好的肉菜，注重食品的安全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0075" y="702945"/>
            <a:ext cx="10432415" cy="25279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任务三　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根据考察或者访谈内容，写一篇家乡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，内容可以参考如下几点：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①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家乡的历史名人和遗迹。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②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家乡的著名建筑及其特点与由来。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③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家乡某些地名的由来。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④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家乡的饮食文化、服饰文化特点。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⑤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家乡的民间艺人及其传统工艺。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918460" y="3244850"/>
            <a:ext cx="6355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18460" y="3924300"/>
            <a:ext cx="6355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91485" y="4751070"/>
            <a:ext cx="6355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91485" y="5636895"/>
            <a:ext cx="6355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6860" y="213360"/>
            <a:ext cx="2263775" cy="578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[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示例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]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73880" y="79184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兰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州地方名人志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404495" y="1557020"/>
            <a:ext cx="1098042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        </a:t>
            </a:r>
            <a:r>
              <a:rPr lang="zh-CN" altLang="en-US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自古以来文化昌盛，人文荟萃。隋唐开科取士以来，自唐至清的近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1 300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年间，科举仕进的，</a:t>
            </a:r>
            <a:r>
              <a:rPr lang="zh-CN" altLang="en-US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共出文状元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4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名，占全国的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1.6%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，其中，唐代有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名，宋代有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名，明代为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8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名，清代为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2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(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占清代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114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科状元的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2.8%)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，明代</a:t>
            </a:r>
            <a:r>
              <a:rPr lang="zh-CN" altLang="en-US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府有进士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37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名，清代则有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60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名。至于封疆大吏、征战良将、地方官员、社会名流，有贡献于社稷的</a:t>
            </a:r>
            <a:r>
              <a:rPr lang="zh-CN" altLang="en-US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人，或外地人有功苏地而为后人推崇的。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51130" y="161290"/>
            <a:ext cx="1181671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兰州，简称“兰”或“皋”，古称金城，是甘肃省省会，国务院批复确定的中国西北地区重要的工业基地和综合交通枢纽，西部地区重要的中心城市之一，丝绸之路经济带的重要节点城市。截至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2018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年，全市下辖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5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个区、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3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个县，总面积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13100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平方千米，建成区面积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321.75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平方千米，常住人口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375.36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万人，城镇人口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304.15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万人，城镇化率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81.03%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。</a:t>
            </a:r>
            <a:endParaRPr kumimoji="0" lang="en-US" altLang="zh-CN" sz="280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地处中国西北地区、甘肃省中部，位于中国大陆陆域版图的几何中心，是中国大西北铁路、公路、航空的综合交通枢纽，中国人民解放军西部战区陆军机关驻地，也是新亚欧大陆桥中国段五大中心城市之一，西部重要的区域商贸中心和现代物流基地，享有“丝路重镇”、“黄河明珠”、“西部夏宫”、“水车之都”、“瓜果名城”等美誉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83845" y="288290"/>
            <a:ext cx="1175639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兰州是古丝绸之路上的重镇，早在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5000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前人类就在这里繁衍生息；西汉设立县治，取“金城汤池”之意而称金城；隋初改置兰州总管府，始称兰州；自汉至唐、宋时期，随着丝绸之路的开通，出现了丝绸西去、天马东来的盛况，兰州逐渐成为丝绸之路重要的交通要道和商埠重镇，联系西域少数民族的重要都会和纽带，是黄河文化、丝路文化、中原文化与西域文化的重要交汇地。</a:t>
            </a:r>
            <a:endParaRPr kumimoji="0" lang="en-US" altLang="zh-CN" sz="280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2012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8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月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28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日，国务院批复设立西北地区第一个、中国第五个国家级新区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——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兰州新区。文件中明确提出，要把建设兰州新区作为深入实施西部大开发战略的重要举措，并于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2020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年将兰州发展为西北地区现代化大都市。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1625" y="235585"/>
            <a:ext cx="1163701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200" b="0">
                <a:ea typeface="黑体" panose="02010609060101010101" pitchFamily="49" charset="-122"/>
              </a:rPr>
              <a:t>阅读下面的访谈选段，完成</a:t>
            </a:r>
            <a:r>
              <a:rPr lang="en-US" sz="3200" b="0"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sz="3200" b="0">
                <a:ea typeface="黑体" panose="02010609060101010101" pitchFamily="49" charset="-122"/>
              </a:rPr>
              <a:t>～</a:t>
            </a:r>
            <a:r>
              <a:rPr lang="en-US" sz="3200" b="0"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sz="3200" b="0">
                <a:ea typeface="黑体" panose="02010609060101010101" pitchFamily="49" charset="-122"/>
              </a:rPr>
              <a:t>题。</a:t>
            </a:r>
            <a:endParaRPr lang="zh-CN" sz="3200" b="0">
              <a:cs typeface="楷体_GB2312" charset="0"/>
            </a:endParaRPr>
          </a:p>
          <a:p>
            <a:pPr indent="304800"/>
            <a:r>
              <a:rPr lang="zh-CN" sz="3200" b="0">
                <a:cs typeface="楷体_GB2312" charset="0"/>
              </a:rPr>
              <a:t>徐　妍：您在《童年》这篇散文里曾说：</a:t>
            </a:r>
            <a:r>
              <a:rPr lang="en-US" sz="3200" b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sz="3200" b="0">
                <a:cs typeface="楷体_GB2312" charset="0"/>
              </a:rPr>
              <a:t>我家住在一条大河的河边上。</a:t>
            </a:r>
            <a:r>
              <a:rPr lang="en-US" sz="3200" b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sz="3200" b="0">
                <a:cs typeface="楷体_GB2312" charset="0"/>
              </a:rPr>
              <a:t>所以，我很想从水开始我们的访谈。您的整个成长阶段都是在大河边度过的吗？</a:t>
            </a:r>
            <a:endParaRPr lang="zh-CN" sz="3200" b="0">
              <a:cs typeface="楷体_GB2312" charset="0"/>
            </a:endParaRPr>
          </a:p>
          <a:p>
            <a:pPr indent="304800"/>
            <a:r>
              <a:rPr lang="zh-CN" sz="3200" b="0">
                <a:cs typeface="楷体_GB2312" charset="0"/>
              </a:rPr>
              <a:t>曹文轩：是的。尽管家随着父亲工作的不停调动而不停地迁移，但家总会是傍水而立，因为，在那个地区，河流是无法回避的，大河小河，交叉成网。那里人家，都是住在水边上。开门见水，满眼是水。那里的人与水朝夕相处，许多故事发生在水边、水上，那里的文化是浸泡在水中的。我很怀念河流处处、水色四季的时代。</a:t>
            </a:r>
            <a:endParaRPr lang="zh-CN" sz="3200" b="0">
              <a:cs typeface="楷体_GB2312" charset="0"/>
            </a:endParaRPr>
          </a:p>
          <a:p>
            <a:pPr indent="304800"/>
            <a:r>
              <a:rPr lang="zh-CN" sz="3200" b="0">
                <a:cs typeface="楷体_GB2312" charset="0"/>
              </a:rPr>
              <a:t>徐　妍：当我通过阅读得知水对于您有很深的内在影响时，更是对您生活的那个水边的村庄充满想象。您能否进一步谈一下水构成了您怎样的性格、人生观与审美情趣？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制作访谈记录表</a:t>
            </a:r>
            <a:endParaRPr lang="zh-CN" altLang="zh-CN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608330" y="1635125"/>
          <a:ext cx="10968990" cy="4651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/>
                <a:gridCol w="2262505"/>
                <a:gridCol w="1828165"/>
                <a:gridCol w="1435735"/>
                <a:gridCol w="2220595"/>
                <a:gridCol w="1828165"/>
              </a:tblGrid>
              <a:tr h="8807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对象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性别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年龄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30937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访谈</a:t>
                      </a: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zh-CN" altLang="en-US" sz="2800"/>
                        <a:t>成员</a:t>
                      </a:r>
                      <a:endParaRPr lang="zh-CN" altLang="en-US" sz="2800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/>
                        <a:t>A.____________</a:t>
                      </a: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B.____________</a:t>
                      </a: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C.____________</a:t>
                      </a:r>
                      <a:endParaRPr lang="en-US" alt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访谈</a:t>
                      </a: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zh-CN" altLang="en-US" sz="2800"/>
                        <a:t>时间</a:t>
                      </a:r>
                      <a:endParaRPr lang="zh-CN" altLang="en-US" sz="2800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230759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zh-CN" altLang="en-US" sz="2800"/>
                        <a:t>访谈</a:t>
                      </a: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zh-CN" altLang="en-US" sz="2800"/>
                        <a:t>提纲</a:t>
                      </a:r>
                      <a:endParaRPr lang="zh-CN" altLang="en-US" sz="2800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1._____________</a:t>
                      </a: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2._____________</a:t>
                      </a: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3._____________</a:t>
                      </a: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4._____________</a:t>
                      </a:r>
                      <a:endParaRPr lang="en-US" alt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zh-CN" altLang="en-US" sz="2800"/>
                        <a:t>访谈</a:t>
                      </a: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zh-CN" altLang="en-US" sz="2800"/>
                        <a:t>记录</a:t>
                      </a:r>
                      <a:endParaRPr lang="zh-CN" altLang="en-US" sz="2800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/>
                        <a:t>________________</a:t>
                      </a: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________________</a:t>
                      </a: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________________</a:t>
                      </a:r>
                      <a:endParaRPr lang="en-US" alt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21405" y="756920"/>
            <a:ext cx="2603500" cy="705485"/>
          </a:xfrm>
        </p:spPr>
        <p:txBody>
          <a:bodyPr/>
          <a:lstStyle/>
          <a:p>
            <a:r>
              <a:rPr lang="zh-CN" altLang="en-US"/>
              <a:t>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55470" y="1462405"/>
            <a:ext cx="7606665" cy="475932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>
                <a:solidFill>
                  <a:schemeClr val="tx1"/>
                </a:solidFill>
              </a:rPr>
              <a:t>“</a:t>
            </a:r>
            <a:r>
              <a:rPr lang="zh-CN" altLang="en-US" sz="2800" b="1">
                <a:solidFill>
                  <a:schemeClr val="tx1"/>
                </a:solidFill>
              </a:rPr>
              <a:t>志</a:t>
            </a:r>
            <a:r>
              <a:rPr lang="en-US" altLang="zh-CN" sz="2800" b="1">
                <a:solidFill>
                  <a:schemeClr val="tx1"/>
                </a:solidFill>
              </a:rPr>
              <a:t>”</a:t>
            </a:r>
            <a:r>
              <a:rPr lang="zh-CN" altLang="en-US" sz="2800" b="1">
                <a:solidFill>
                  <a:schemeClr val="tx1"/>
                </a:solidFill>
              </a:rPr>
              <a:t>是记述、记载的意思。如地方志，就是如实记载某一地方历史的书或文章。</a:t>
            </a:r>
            <a:r>
              <a:rPr lang="en-US" altLang="zh-CN" sz="2800" b="1">
                <a:solidFill>
                  <a:schemeClr val="tx1"/>
                </a:solidFill>
              </a:rPr>
              <a:t>“</a:t>
            </a:r>
            <a:r>
              <a:rPr lang="zh-CN" altLang="en-US" sz="2800" b="1">
                <a:solidFill>
                  <a:schemeClr val="tx1"/>
                </a:solidFill>
              </a:rPr>
              <a:t>志</a:t>
            </a:r>
            <a:r>
              <a:rPr lang="en-US" altLang="zh-CN" sz="2800" b="1">
                <a:solidFill>
                  <a:schemeClr val="tx1"/>
                </a:solidFill>
              </a:rPr>
              <a:t>”</a:t>
            </a:r>
            <a:r>
              <a:rPr lang="zh-CN" altLang="en-US" sz="2800" b="1">
                <a:solidFill>
                  <a:schemeClr val="tx1"/>
                </a:solidFill>
              </a:rPr>
              <a:t>的表述方式以叙述和说明为主，语言力求准确、平实、简明。有人物志和风物志等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935" y="125730"/>
            <a:ext cx="5697855" cy="3802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2790" y="2179955"/>
            <a:ext cx="6027420" cy="45205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人物志、风物志的写法</a:t>
            </a:r>
            <a:endParaRPr lang="zh-CN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492115" y="327406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highlight>
                  <a:srgbClr val="00FF00"/>
                </a:highlight>
              </a:rPr>
              <a:t>志</a:t>
            </a:r>
            <a:endParaRPr lang="zh-CN" altLang="en-US" sz="3600">
              <a:highlight>
                <a:srgbClr val="00FF00"/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15605" y="2271395"/>
            <a:ext cx="1808480" cy="2651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/>
              <a:t>人物生平</a:t>
            </a:r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 b="1"/>
              <a:t>主要事迹</a:t>
            </a:r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 b="1"/>
              <a:t>重要贡献</a:t>
            </a:r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 b="1"/>
              <a:t>社会影响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1346200" y="2270760"/>
            <a:ext cx="1808480" cy="2651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/>
              <a:t>写作事由</a:t>
            </a:r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 b="1"/>
              <a:t>风物渊源</a:t>
            </a:r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 b="1"/>
              <a:t>特色风貌</a:t>
            </a:r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 b="1"/>
              <a:t>文化价值</a:t>
            </a:r>
            <a:endParaRPr lang="zh-CN" altLang="en-US" sz="3200" b="1"/>
          </a:p>
        </p:txBody>
      </p:sp>
      <p:cxnSp>
        <p:nvCxnSpPr>
          <p:cNvPr id="9" name="直接连接符 8"/>
          <p:cNvCxnSpPr/>
          <p:nvPr/>
        </p:nvCxnSpPr>
        <p:spPr>
          <a:xfrm>
            <a:off x="3194685" y="3470275"/>
            <a:ext cx="2171700" cy="139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5" idx="1"/>
          </p:cNvCxnSpPr>
          <p:nvPr/>
        </p:nvCxnSpPr>
        <p:spPr>
          <a:xfrm>
            <a:off x="6132195" y="3596005"/>
            <a:ext cx="1883410" cy="12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950970" y="281368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风物志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38240" y="293814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人物志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sz="4800"/>
              <a:t>谢谢观赏</a:t>
            </a:r>
            <a:endParaRPr lang="zh-CN" altLang="en-US" sz="48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18800" y="11353800"/>
            <a:ext cx="3429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720" y="687070"/>
            <a:ext cx="8128000" cy="55626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访谈的定义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1315" y="1574800"/>
            <a:ext cx="8194040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</a:rPr>
              <a:t>访谈是管理咨询获取信息的一个常用方法，是研究者对被研究者进行寻访、访问、交谈的一种活动方式。是</a:t>
            </a:r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zh-CN" altLang="en-US" sz="2800">
                <a:solidFill>
                  <a:schemeClr val="tx1"/>
                </a:solidFill>
              </a:rPr>
              <a:t>访</a:t>
            </a:r>
            <a:r>
              <a:rPr lang="en-US" altLang="zh-CN" sz="2800">
                <a:solidFill>
                  <a:schemeClr val="tx1"/>
                </a:solidFill>
              </a:rPr>
              <a:t>”</a:t>
            </a:r>
            <a:r>
              <a:rPr lang="zh-CN" altLang="en-US" sz="2800">
                <a:solidFill>
                  <a:schemeClr val="tx1"/>
                </a:solidFill>
              </a:rPr>
              <a:t>与</a:t>
            </a:r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zh-CN" altLang="en-US" sz="2800">
                <a:solidFill>
                  <a:schemeClr val="tx1"/>
                </a:solidFill>
              </a:rPr>
              <a:t>谈</a:t>
            </a:r>
            <a:r>
              <a:rPr lang="en-US" altLang="zh-CN" sz="2800">
                <a:solidFill>
                  <a:schemeClr val="tx1"/>
                </a:solidFill>
              </a:rPr>
              <a:t>”</a:t>
            </a:r>
            <a:r>
              <a:rPr lang="zh-CN" altLang="en-US" sz="2800">
                <a:solidFill>
                  <a:schemeClr val="tx1"/>
                </a:solidFill>
              </a:rPr>
              <a:t>的结合，</a:t>
            </a:r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zh-CN" altLang="en-US" sz="2800">
                <a:solidFill>
                  <a:schemeClr val="tx1"/>
                </a:solidFill>
              </a:rPr>
              <a:t>访</a:t>
            </a:r>
            <a:r>
              <a:rPr lang="en-US" altLang="zh-CN" sz="2800">
                <a:solidFill>
                  <a:schemeClr val="tx1"/>
                </a:solidFill>
              </a:rPr>
              <a:t>”</a:t>
            </a:r>
            <a:r>
              <a:rPr lang="zh-CN" altLang="en-US" sz="2800">
                <a:solidFill>
                  <a:schemeClr val="tx1"/>
                </a:solidFill>
              </a:rPr>
              <a:t>有调查、探询之意，访谈强调交流中的探询。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3285" y="86360"/>
            <a:ext cx="6330950" cy="4218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" y="2178050"/>
            <a:ext cx="6786245" cy="50647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05225" y="594360"/>
            <a:ext cx="4004310" cy="705485"/>
          </a:xfrm>
        </p:spPr>
        <p:txBody>
          <a:bodyPr/>
          <a:lstStyle/>
          <a:p>
            <a:r>
              <a:rPr lang="zh-CN" altLang="zh-CN"/>
              <a:t>访谈的形式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80260" y="1701165"/>
            <a:ext cx="6666865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访谈有正式的也有非正式的；逐一采访询问，即个别访谈，也可以开小型座谈会，进行团体访谈在访谈过程中，尽管谈话者和听话者的角色经常交换，但归根到底访员是听者，受访人是谈话者访谈以一人对一人为主，但也可以在集体中进行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tx1"/>
                </a:solidFill>
                <a:sym typeface="+mn-ea"/>
              </a:rPr>
              <a:t>做好访谈的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三要六不要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”</a:t>
            </a:r>
            <a:br>
              <a:rPr lang="zh-CN" altLang="en-US">
                <a:solidFill>
                  <a:schemeClr val="tx1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13880" y="1313815"/>
            <a:ext cx="4775835" cy="4759325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1、 不要过于主动；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2、 不要啰嗦；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3、 自己不要帮忙下结论；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4、 不要一开始过高抬高被访谈者的地位，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5、 介绍自己的意见的时候不要用“可能”等字眼。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6、 “随时可以问我”——多余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36245" y="1476375"/>
            <a:ext cx="399161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</a:rPr>
              <a:t>1、主导场面，善于引导；</a:t>
            </a:r>
            <a:endParaRPr lang="zh-CN" altLang="en-US" sz="32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</a:rPr>
              <a:t>2、语速控制好；</a:t>
            </a:r>
            <a:endParaRPr lang="zh-CN" altLang="en-US" sz="32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</a:rPr>
              <a:t>3，谁来执笔说清楚</a:t>
            </a:r>
            <a:r>
              <a:rPr lang="zh-CN" altLang="en-US" sz="3200">
                <a:solidFill>
                  <a:schemeClr val="tx1"/>
                </a:solidFill>
              </a:rPr>
              <a:t>；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6985" y="2568575"/>
            <a:ext cx="1167765" cy="22498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fontAlgn="ctr"/>
            <a:r>
              <a:rPr lang="zh-CN" altLang="en-US" sz="3200" b="1"/>
              <a:t>六不要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>
                <a:solidFill>
                  <a:srgbClr val="FF0000"/>
                </a:solidFill>
              </a:rPr>
              <a:t>三要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>
            <a:off x="6431915" y="1606550"/>
            <a:ext cx="340360" cy="43053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中括号 7"/>
          <p:cNvSpPr/>
          <p:nvPr/>
        </p:nvSpPr>
        <p:spPr>
          <a:xfrm>
            <a:off x="4427220" y="2348865"/>
            <a:ext cx="142240" cy="247015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访谈的准备工作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2645" y="1448435"/>
            <a:ext cx="522414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访谈前的准备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制定访谈计划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编制访谈问卷或提纲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选择访谈对象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培训访谈员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试谈与修改问卷或提纲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访谈前的预约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6"/>
</p:tagLst>
</file>

<file path=ppt/tags/tag64.xml><?xml version="1.0" encoding="utf-8"?>
<p:tagLst xmlns:p="http://schemas.openxmlformats.org/presentationml/2006/main">
  <p:tag name="KSO_WM_BEAUTIFY_FLAG" val="#wm#"/>
  <p:tag name="KSO_WM_SLIDE_ID" val="custom2020280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6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UNIT_PLACING_PICTURE_USER_VIEWPORT" val="{&quot;height&quot;:4995,&quot;width&quot;:7485}"/>
</p:tagLst>
</file>

<file path=ppt/tags/tag6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8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8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8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8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85.xml><?xml version="1.0" encoding="utf-8"?>
<p:tagLst xmlns:p="http://schemas.openxmlformats.org/presentationml/2006/main">
  <p:tag name="KSO_WM_UNIT_TABLE_BEAUTIFY" val="smartTable{fed12347-27ba-44f9-8e0b-90274bd732aa}"/>
</p:tagLst>
</file>

<file path=ppt/tags/tag8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87.xml><?xml version="1.0" encoding="utf-8"?>
<p:tagLst xmlns:p="http://schemas.openxmlformats.org/presentationml/2006/main">
  <p:tag name="KSO_WM_UNIT_TABLE_BEAUTIFY" val="smartTable{1ce387a6-47ee-44da-9e16-64533c91c107}"/>
</p:tagLst>
</file>

<file path=ppt/tags/tag8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8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9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9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9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805"/>
</p:tagLst>
</file>

<file path=ppt/tags/tag94.xml><?xml version="1.0" encoding="utf-8"?>
<p:tagLst xmlns:p="http://schemas.openxmlformats.org/presentationml/2006/main">
  <p:tag name="KSO_WM_UNIT_TABLE_BEAUTIFY" val="smartTable{5d9fec91-9b81-4b1b-8e09-1ebb4c9c7e02}"/>
  <p:tag name="TABLE_ENDDRAG_ORIGIN_RECT" val="863*426"/>
  <p:tag name="TABLE_ENDDRAG_RECT" val="47*143*863*427"/>
</p:tagLst>
</file>

<file path=ppt/tags/tag9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9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9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9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9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jQxNzI1M2Y5NjQ2OGI3YzRkNTFiMDU4YmQ0MmY4OTMifQ==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137</Paragraphs>
  <Slides>31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5">
      <vt:lpstr>Arial</vt:lpstr>
      <vt:lpstr>微软雅黑</vt:lpstr>
      <vt:lpstr>Wingdings</vt:lpstr>
      <vt:lpstr>Calibri Light</vt:lpstr>
      <vt:lpstr>Calibri</vt:lpstr>
      <vt:lpstr>Times New Roman</vt:lpstr>
      <vt:lpstr>方正小标宋_GBK</vt:lpstr>
      <vt:lpstr>宋体</vt:lpstr>
      <vt:lpstr>方正细圆_GBK</vt:lpstr>
      <vt:lpstr>黑体</vt:lpstr>
      <vt:lpstr>Courier New</vt:lpstr>
      <vt:lpstr>仿宋_GB2312</vt:lpstr>
      <vt:lpstr>楷体_GB2312</vt:lpstr>
      <vt:lpstr>Office 主题​​</vt:lpstr>
      <vt:lpstr>第四单元　家乡文化生活</vt:lpstr>
      <vt:lpstr>教学学习目标</vt:lpstr>
      <vt:lpstr>PowerPoint Presentation</vt:lpstr>
      <vt:lpstr>PowerPoint Presentation</vt:lpstr>
      <vt:lpstr>访谈的定义</vt:lpstr>
      <vt:lpstr>PowerPoint Presentation</vt:lpstr>
      <vt:lpstr>访谈的形式</vt:lpstr>
      <vt:lpstr>做好访谈的“三要六不要”</vt:lpstr>
      <vt:lpstr>访谈的准备工作</vt:lpstr>
      <vt:lpstr>做访谈工作要注意的问题</vt:lpstr>
      <vt:lpstr>访谈阶段</vt:lpstr>
      <vt:lpstr>访谈中的典型问题</vt:lpstr>
      <vt:lpstr>回答问题的原则</vt:lpstr>
      <vt:lpstr>列访谈提纲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制作访谈记录表</vt:lpstr>
      <vt:lpstr>志</vt:lpstr>
      <vt:lpstr>人物志、风物志的写法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2022-07-28T14:49:44.561</cp:lastPrinted>
  <dcterms:created xsi:type="dcterms:W3CDTF">2022-07-28T14:49:44Z</dcterms:created>
  <dcterms:modified xsi:type="dcterms:W3CDTF">2022-07-28T06:49:45Z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