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png" ContentType="image/png"/>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63" r:id="rId3"/>
    <p:sldId id="258"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2" r:id="rId22"/>
    <p:sldId id="283" r:id="rId23"/>
    <p:sldId id="284" r:id="rId24"/>
    <p:sldId id="285" r:id="rId25"/>
    <p:sldId id="286" r:id="rId26"/>
    <p:sldId id="287" r:id="rId27"/>
    <p:sldId id="288" r:id="rId28"/>
    <p:sldId id="289" r:id="rId29"/>
    <p:sldId id="290" r:id="rId30"/>
    <p:sldId id="291" r:id="rId31"/>
    <p:sldId id="292" r:id="rId32"/>
    <p:sldId id="293" r:id="rId33"/>
    <p:sldId id="294" r:id="rId34"/>
    <p:sldId id="295" r:id="rId35"/>
    <p:sldId id="296" r:id="rId36"/>
    <p:sldId id="297" r:id="rId37"/>
    <p:sldId id="298" r:id="rId38"/>
    <p:sldId id="299" r:id="rId39"/>
    <p:sldId id="304" r:id="rId40"/>
    <p:sldId id="260" r:id="rId41"/>
    <p:sldId id="261" r:id="rId42"/>
  </p:sldIdLst>
  <p:sldSz cx="9144000" cy="6858000" type="screen4x3"/>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tags" Target="tags/tag1.xml" /><Relationship Id="rId44" Type="http://schemas.openxmlformats.org/officeDocument/2006/relationships/presProps" Target="presProps.xml" /><Relationship Id="rId45" Type="http://schemas.openxmlformats.org/officeDocument/2006/relationships/viewProps" Target="viewProps.xml" /><Relationship Id="rId46" Type="http://schemas.openxmlformats.org/officeDocument/2006/relationships/theme" Target="theme/theme1.xml" /><Relationship Id="rId47"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c="http://schemas.openxmlformats.org/drawingml/2006/chart">
  <c:date1904 val="1"/>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scatterChart>
        <c:scatterStyle val="smoothMarker"/>
        <c:varyColors val="0"/>
        <c:ser>
          <c:idx val="0"/>
          <c:order val="0"/>
          <c:tx>
            <c:strRef>
              <c:f>工作表1!$B$1</c:f>
              <c:strCache>
                <c:ptCount val="1"/>
                <c:pt idx="0">
                  <c:v>Y-值 1</c:v>
                </c:pt>
              </c:strCache>
            </c:strRef>
          </c:tx>
          <c:xVal>
            <c:numRef>
              <c:f>工作表1!$A$2:$A$8</c:f>
              <c:numCache>
                <c:formatCode>General</c:formatCode>
                <c:ptCount val="7"/>
                <c:pt idx="0">
                  <c:v>0</c:v>
                </c:pt>
                <c:pt idx="1">
                  <c:v>0.5</c:v>
                </c:pt>
                <c:pt idx="2">
                  <c:v>1</c:v>
                </c:pt>
                <c:pt idx="3">
                  <c:v>1.5</c:v>
                </c:pt>
                <c:pt idx="4">
                  <c:v>2</c:v>
                </c:pt>
                <c:pt idx="5">
                  <c:v>3</c:v>
                </c:pt>
                <c:pt idx="6">
                  <c:v>3.5</c:v>
                </c:pt>
              </c:numCache>
            </c:numRef>
          </c:xVal>
          <c:yVal>
            <c:numRef>
              <c:f>工作表1!$B$2:$B$8</c:f>
              <c:numCache>
                <c:formatCode>General</c:formatCode>
                <c:ptCount val="7"/>
                <c:pt idx="0">
                  <c:v>0</c:v>
                </c:pt>
                <c:pt idx="1">
                  <c:v>1</c:v>
                </c:pt>
                <c:pt idx="2">
                  <c:v>3</c:v>
                </c:pt>
                <c:pt idx="3">
                  <c:v>2</c:v>
                </c:pt>
                <c:pt idx="4">
                  <c:v>3</c:v>
                </c:pt>
                <c:pt idx="5">
                  <c:v>4</c:v>
                </c:pt>
                <c:pt idx="6">
                  <c:v>5</c:v>
                </c:pt>
              </c:numCache>
            </c:numRef>
          </c:yVal>
          <c:smooth val="1"/>
        </c:ser>
        <c:dLbls>
          <c:showLegendKey val="0"/>
          <c:showVal val="0"/>
          <c:showCatName val="0"/>
          <c:showSerName val="0"/>
          <c:showPercent val="0"/>
          <c:showBubbleSize val="0"/>
          <c:showLeaderLines val="0"/>
        </c:dLbls>
        <c:axId val="101304960"/>
        <c:axId val="115306880"/>
      </c:scatterChart>
      <c:valAx>
        <c:axId val="101304960"/>
        <c:scaling>
          <c:orientation/>
        </c:scaling>
        <c:delete val="1"/>
        <c:axPos val="b"/>
        <c:numFmt formatCode="General" sourceLinked="1"/>
        <c:majorTickMark val="out"/>
        <c:minorTickMark val="none"/>
        <c:tickLblPos val="none"/>
        <c:crossAx val="115306880"/>
        <c:crossBetween val="midCat"/>
      </c:valAx>
      <c:valAx>
        <c:axId val="115306880"/>
        <c:scaling>
          <c:orientation/>
        </c:scaling>
        <c:delete val="1"/>
        <c:axPos val="l"/>
        <c:majorGridlines/>
        <c:numFmt formatCode="General" sourceLinked="1"/>
        <c:majorTickMark val="out"/>
        <c:minorTickMark val="none"/>
        <c:tickLblPos val="none"/>
        <c:crossAx val="101304960"/>
        <c:crossBetween val="midCat"/>
      </c:valAx>
    </c:plotArea>
    <c:plotVisOnly val="1"/>
    <c:dispBlanksAs val="gap"/>
    <c:showDLblsOverMax val="1"/>
  </c:chart>
  <c:txPr>
    <a:bodyPr/>
    <a:p>
      <a:pPr>
        <a:defRPr sz="1800" smtId="4294967295"/>
      </a:pPr>
      <a:endParaRPr sz="1800" smtId="4294967295"/>
    </a:p>
  </c:txPr>
  <c:externalData r:id="rId1"/>
</c:chartSpace>
</file>

<file path=ppt/diagrams/colors1.xml><?xml version="1.0" encoding="utf-8"?>
<dgm:colorsDef xmlns:a="http://schemas.openxmlformats.org/drawingml/2006/main" xmlns:dgm="http://schemas.openxmlformats.org/drawingml/2006/diagram"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a="http://schemas.openxmlformats.org/drawingml/2006/main" xmlns:dgm="http://schemas.openxmlformats.org/drawingml/2006/diagram"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a="http://schemas.openxmlformats.org/drawingml/2006/main" xmlns:dgm="http://schemas.openxmlformats.org/drawingml/2006/diagram"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dgm="http://schemas.openxmlformats.org/drawingml/2006/diagram">
  <dgm:ptLst>
    <dgm:pt modelId="{7E42552F-5299-5947-95D3-8D2CA6E5511A}" type="doc">
      <dgm:prSet loTypeId="urn:microsoft.com/office/officeart/2005/8/layout/hierarchy2" loCatId="" qsTypeId="urn:microsoft.com/office/officeart/2005/8/quickstyle/3D4" qsCatId="3D" csTypeId="urn:microsoft.com/office/officeart/2005/8/colors/colorful2" csCatId="colorful" phldr="1"/>
      <dgm:spPr/>
      <dgm:t>
        <a:bodyPr/>
        <a:lstStyle/>
        <a:p>
          <a:endParaRPr lang="zh-CN" altLang="en-US"/>
        </a:p>
      </dgm:t>
    </dgm:pt>
    <dgm:pt modelId="{78537DB1-6D37-5B4B-AAD1-DC37EEC21E87}" type="parTrans" cxnId="{90297DB3-1259-4297-91FC-A5B65AF6C674}">
      <dgm:prSet/>
      <dgm:spPr/>
      <dgm:t>
        <a:bodyPr/>
        <a:lstStyle/>
        <a:p>
          <a:endParaRPr lang="zh-CN" altLang="en-US"/>
        </a:p>
      </dgm:t>
    </dgm:pt>
    <dgm:pt modelId="{0CD3FE8D-A603-0D44-9793-952A84C7E374}">
      <dgm:prSet phldrT="[文本]"/>
      <dgm:spPr/>
      <dgm:t>
        <a:bodyPr/>
        <a:lstStyle/>
        <a:p>
          <a:r>
            <a:rPr lang="zh-CN" altLang="en-US" b="1" smtClean="0">
              <a:latin typeface="华文楷体"/>
              <a:ea typeface="华文楷体"/>
              <a:cs typeface="华文楷体"/>
            </a:rPr>
            <a:t>小木盒</a:t>
          </a:r>
          <a:endParaRPr lang="zh-CN" altLang="en-US" b="1">
            <a:latin typeface="华文楷体"/>
            <a:ea typeface="华文楷体"/>
            <a:cs typeface="华文楷体"/>
          </a:endParaRPr>
        </a:p>
      </dgm:t>
    </dgm:pt>
    <dgm:pt modelId="{D3A18F0B-ED9C-6145-AA25-FA4E4D5E0D2F}" type="parTrans" cxnId="{74DC02F1-DDE3-47B8-8737-1D0EAD416528}">
      <dgm:prSet/>
      <dgm:spPr/>
      <dgm:t>
        <a:bodyPr/>
        <a:lstStyle/>
        <a:p>
          <a:endParaRPr lang="zh-CN" altLang="en-US"/>
        </a:p>
      </dgm:t>
    </dgm:pt>
    <dgm:pt modelId="{9FF8ED66-98F8-D641-9B2F-AD0A6D91AC04}">
      <dgm:prSet phldrT="[文本]"/>
      <dgm:spPr/>
      <dgm:t>
        <a:bodyPr/>
        <a:lstStyle/>
        <a:p>
          <a:r>
            <a:rPr lang="zh-CN" altLang="en-US" b="1" smtClean="0">
              <a:latin typeface="华文楷体"/>
              <a:ea typeface="华文楷体"/>
              <a:cs typeface="华文楷体"/>
            </a:rPr>
            <a:t>台儿沟</a:t>
          </a:r>
          <a:endParaRPr lang="zh-CN" altLang="en-US" b="1">
            <a:latin typeface="华文楷体"/>
            <a:ea typeface="华文楷体"/>
            <a:cs typeface="华文楷体"/>
          </a:endParaRPr>
        </a:p>
      </dgm:t>
    </dgm:pt>
    <dgm:pt modelId="{8C3EA504-5367-9F4E-8A66-7F410F950E25}" type="parTrans" cxnId="{FAB4E4DA-75EB-462B-8DF0-040F77ACF270}">
      <dgm:prSet/>
      <dgm:spPr/>
      <dgm:t>
        <a:bodyPr/>
        <a:lstStyle/>
        <a:p>
          <a:endParaRPr lang="zh-CN" altLang="en-US"/>
        </a:p>
      </dgm:t>
    </dgm:pt>
    <dgm:pt modelId="{B050F89D-F31A-1E43-A4FB-588468D285AD}">
      <dgm:prSet phldrT="[文本]"/>
      <dgm:spPr/>
      <dgm:t>
        <a:bodyPr/>
        <a:lstStyle/>
        <a:p>
          <a:r>
            <a:rPr lang="zh-CN" altLang="en-US" b="1" smtClean="0">
              <a:latin typeface="华文楷体"/>
              <a:ea typeface="华文楷体"/>
              <a:cs typeface="华文楷体"/>
            </a:rPr>
            <a:t>自给自足＝亲情；独特</a:t>
          </a:r>
          <a:endParaRPr lang="zh-CN" altLang="en-US" b="1">
            <a:latin typeface="华文楷体"/>
            <a:ea typeface="华文楷体"/>
            <a:cs typeface="华文楷体"/>
          </a:endParaRPr>
        </a:p>
      </dgm:t>
    </dgm:pt>
    <dgm:pt modelId="{E3D87F07-927F-2341-9E1F-838CB2B521E1}" type="sibTrans" cxnId="{FAB4E4DA-75EB-462B-8DF0-040F77ACF270}">
      <dgm:prSet/>
      <dgm:spPr/>
      <dgm:t>
        <a:bodyPr/>
        <a:lstStyle/>
        <a:p>
          <a:endParaRPr lang="zh-CN" altLang="en-US"/>
        </a:p>
      </dgm:t>
    </dgm:pt>
    <dgm:pt modelId="{F8A27EF9-0FD5-F645-8ED7-F5C57946F4E6}" type="sibTrans" cxnId="{74DC02F1-DDE3-47B8-8737-1D0EAD416528}">
      <dgm:prSet/>
      <dgm:spPr/>
      <dgm:t>
        <a:bodyPr/>
        <a:lstStyle/>
        <a:p>
          <a:endParaRPr lang="zh-CN" altLang="en-US"/>
        </a:p>
      </dgm:t>
    </dgm:pt>
    <dgm:pt modelId="{6D357A8C-7C94-6245-A576-32803A3A63AD}" type="parTrans" cxnId="{8DFEAA13-4100-4D7E-8A23-974A62E8614A}">
      <dgm:prSet/>
      <dgm:spPr/>
      <dgm:t>
        <a:bodyPr/>
        <a:lstStyle/>
        <a:p>
          <a:endParaRPr lang="zh-CN" altLang="en-US"/>
        </a:p>
      </dgm:t>
    </dgm:pt>
    <dgm:pt modelId="{F77FC8BA-F3A4-AD4B-9B6F-6ADCC01657D7}">
      <dgm:prSet phldrT="[文本]"/>
      <dgm:spPr/>
      <dgm:t>
        <a:bodyPr/>
        <a:lstStyle/>
        <a:p>
          <a:r>
            <a:rPr lang="zh-CN" altLang="en-US" b="1" smtClean="0">
              <a:latin typeface="华文楷体"/>
              <a:ea typeface="华文楷体"/>
              <a:cs typeface="华文楷体"/>
            </a:rPr>
            <a:t>公社中学</a:t>
          </a:r>
          <a:endParaRPr lang="zh-CN" altLang="en-US" b="1">
            <a:latin typeface="华文楷体"/>
            <a:ea typeface="华文楷体"/>
            <a:cs typeface="华文楷体"/>
          </a:endParaRPr>
        </a:p>
      </dgm:t>
    </dgm:pt>
    <dgm:pt modelId="{3D559788-B1FD-854C-9E97-CFB731262A00}" type="parTrans" cxnId="{39DBC060-CF9D-447A-8F34-3A88F5CDB092}">
      <dgm:prSet/>
      <dgm:spPr/>
      <dgm:t>
        <a:bodyPr/>
        <a:lstStyle/>
        <a:p>
          <a:endParaRPr lang="zh-CN" altLang="en-US"/>
        </a:p>
      </dgm:t>
    </dgm:pt>
    <dgm:pt modelId="{494ADA07-E6D4-1943-8614-3B6AAC1E63CB}">
      <dgm:prSet phldrT="[文本]"/>
      <dgm:spPr/>
      <dgm:t>
        <a:bodyPr/>
        <a:lstStyle/>
        <a:p>
          <a:r>
            <a:rPr lang="zh-CN" altLang="en-US" b="1" smtClean="0">
              <a:latin typeface="华文楷体"/>
              <a:ea typeface="华文楷体"/>
              <a:cs typeface="华文楷体"/>
            </a:rPr>
            <a:t>贫穷＝不光彩</a:t>
          </a:r>
          <a:endParaRPr lang="zh-CN" altLang="en-US" b="1">
            <a:latin typeface="华文楷体"/>
            <a:ea typeface="华文楷体"/>
            <a:cs typeface="华文楷体"/>
          </a:endParaRPr>
        </a:p>
      </dgm:t>
    </dgm:pt>
    <dgm:pt modelId="{59A32314-3FCB-F34B-9F29-60BB7A4252AD}" type="sibTrans" cxnId="{39DBC060-CF9D-447A-8F34-3A88F5CDB092}">
      <dgm:prSet/>
      <dgm:spPr/>
      <dgm:t>
        <a:bodyPr/>
        <a:lstStyle/>
        <a:p>
          <a:endParaRPr lang="zh-CN" altLang="en-US"/>
        </a:p>
      </dgm:t>
    </dgm:pt>
    <dgm:pt modelId="{7946A444-943B-294F-A900-316285A480A8}" type="sibTrans" cxnId="{8DFEAA13-4100-4D7E-8A23-974A62E8614A}">
      <dgm:prSet/>
      <dgm:spPr/>
      <dgm:t>
        <a:bodyPr/>
        <a:lstStyle/>
        <a:p>
          <a:endParaRPr lang="zh-CN" altLang="en-US"/>
        </a:p>
      </dgm:t>
    </dgm:pt>
    <dgm:pt modelId="{D9909732-E47D-CC4E-A02F-72AB5DE1FD1E}" type="sibTrans" cxnId="{90297DB3-1259-4297-91FC-A5B65AF6C674}">
      <dgm:prSet/>
      <dgm:spPr/>
      <dgm:t>
        <a:bodyPr/>
        <a:lstStyle/>
        <a:p>
          <a:endParaRPr lang="zh-CN" altLang="en-US"/>
        </a:p>
      </dgm:t>
    </dgm:pt>
    <dgm:pt modelId="{822DE0E6-602F-3F45-8E63-084D14277761}" type="pres">
      <dgm:prSet presAssocID="{7E42552F-5299-5947-95D3-8D2CA6E5511A}" presName="diagram">
        <dgm:presLayoutVars>
          <dgm:chPref val="1"/>
          <dgm:dir/>
          <dgm:animOne val="branch"/>
          <dgm:animLvl val="lvl"/>
          <dgm:resizeHandles val="exact"/>
        </dgm:presLayoutVars>
      </dgm:prSet>
      <dgm:spPr/>
      <dgm:t>
        <a:bodyPr/>
        <a:lstStyle/>
        <a:p>
          <a:endParaRPr lang="zh-CN" altLang="en-US"/>
        </a:p>
      </dgm:t>
    </dgm:pt>
    <dgm:pt modelId="{C104406A-3E51-9A46-9A9C-B696A71B36AF}" type="pres">
      <dgm:prSet presAssocID="{0CD3FE8D-A603-0D44-9793-952A84C7E374}" presName="root1"/>
      <dgm:spPr/>
      <dgm:t>
        <a:bodyPr/>
        <a:lstStyle/>
        <a:p/>
      </dgm:t>
    </dgm:pt>
    <dgm:pt modelId="{14135A4C-5257-4840-9384-06CD0B032A68}" type="pres">
      <dgm:prSet presAssocID="{0CD3FE8D-A603-0D44-9793-952A84C7E374}" presName="LevelOneTextNode" presStyleLbl="node0" presStyleCnt="1">
        <dgm:presLayoutVars>
          <dgm:chPref val="3"/>
        </dgm:presLayoutVars>
      </dgm:prSet>
      <dgm:spPr/>
      <dgm:t>
        <a:bodyPr/>
        <a:lstStyle/>
        <a:p>
          <a:endParaRPr lang="zh-CN" altLang="en-US"/>
        </a:p>
      </dgm:t>
    </dgm:pt>
    <dgm:pt modelId="{51A77F4E-29BF-124D-A1F7-01C4CCFCBB19}" type="pres">
      <dgm:prSet presAssocID="{0CD3FE8D-A603-0D44-9793-952A84C7E374}" presName="level2hierChild"/>
      <dgm:spPr/>
      <dgm:t>
        <a:bodyPr/>
        <a:lstStyle/>
        <a:p/>
      </dgm:t>
    </dgm:pt>
    <dgm:pt modelId="{D35507C8-C98C-4D4F-ABA5-724E2577E5D6}" type="pres">
      <dgm:prSet presAssocID="{D3A18F0B-ED9C-6145-AA25-FA4E4D5E0D2F}" presName="conn2-1" presStyleLbl="parChTrans1D2" presStyleCnt="2"/>
      <dgm:spPr/>
      <dgm:t>
        <a:bodyPr/>
        <a:lstStyle/>
        <a:p>
          <a:endParaRPr lang="zh-CN" altLang="en-US"/>
        </a:p>
      </dgm:t>
    </dgm:pt>
    <dgm:pt modelId="{3416495F-5DBE-D04F-A3FC-0DE5129A4B93}" type="pres">
      <dgm:prSet presAssocID="{D3A18F0B-ED9C-6145-AA25-FA4E4D5E0D2F}" presName="connTx" presStyleLbl="parChTrans2D2" presStyleCnt="2"/>
      <dgm:spPr/>
      <dgm:t>
        <a:bodyPr/>
        <a:lstStyle/>
        <a:p>
          <a:endParaRPr lang="zh-CN" altLang="en-US"/>
        </a:p>
      </dgm:t>
    </dgm:pt>
    <dgm:pt modelId="{34418D57-56DA-314B-8B9B-9F7EDF225A2C}" type="pres">
      <dgm:prSet presAssocID="{9FF8ED66-98F8-D641-9B2F-AD0A6D91AC04}" presName="root2"/>
      <dgm:spPr/>
      <dgm:t>
        <a:bodyPr/>
        <a:lstStyle/>
        <a:p/>
      </dgm:t>
    </dgm:pt>
    <dgm:pt modelId="{5173131A-EB54-7E42-9BEA-FBFC266B7DC3}" type="pres">
      <dgm:prSet presAssocID="{9FF8ED66-98F8-D641-9B2F-AD0A6D91AC04}" presName="LevelTwoTextNode" presStyleLbl="node2" presStyleCnt="2">
        <dgm:presLayoutVars>
          <dgm:chPref val="3"/>
        </dgm:presLayoutVars>
      </dgm:prSet>
      <dgm:spPr/>
      <dgm:t>
        <a:bodyPr/>
        <a:lstStyle/>
        <a:p>
          <a:endParaRPr lang="zh-CN" altLang="en-US"/>
        </a:p>
      </dgm:t>
    </dgm:pt>
    <dgm:pt modelId="{968E575B-2D8F-E64B-93E1-227DFB7B0B0C}" type="pres">
      <dgm:prSet presAssocID="{9FF8ED66-98F8-D641-9B2F-AD0A6D91AC04}" presName="level3hierChild"/>
      <dgm:spPr/>
      <dgm:t>
        <a:bodyPr/>
        <a:lstStyle/>
        <a:p/>
      </dgm:t>
    </dgm:pt>
    <dgm:pt modelId="{5E36E44D-5A01-6147-99F5-48A0E7D3924D}" type="pres">
      <dgm:prSet presAssocID="{8C3EA504-5367-9F4E-8A66-7F410F950E25}" presName="conn2-1" presStyleLbl="parChTrans1D3" presStyleCnt="2"/>
      <dgm:spPr/>
      <dgm:t>
        <a:bodyPr/>
        <a:lstStyle/>
        <a:p>
          <a:endParaRPr lang="zh-CN" altLang="en-US"/>
        </a:p>
      </dgm:t>
    </dgm:pt>
    <dgm:pt modelId="{7DE91CD4-87BE-2E41-9B11-2431DB8B71A6}" type="pres">
      <dgm:prSet presAssocID="{8C3EA504-5367-9F4E-8A66-7F410F950E25}" presName="connTx" presStyleLbl="parChTrans2D3" presStyleCnt="2"/>
      <dgm:spPr/>
      <dgm:t>
        <a:bodyPr/>
        <a:lstStyle/>
        <a:p>
          <a:endParaRPr lang="zh-CN" altLang="en-US"/>
        </a:p>
      </dgm:t>
    </dgm:pt>
    <dgm:pt modelId="{5A6CB683-F2EB-1545-82F5-65FD65D274CC}" type="pres">
      <dgm:prSet presAssocID="{B050F89D-F31A-1E43-A4FB-588468D285AD}" presName="root2"/>
      <dgm:spPr/>
      <dgm:t>
        <a:bodyPr/>
        <a:lstStyle/>
        <a:p/>
      </dgm:t>
    </dgm:pt>
    <dgm:pt modelId="{01075BE9-9E63-C540-9411-06AFD84872A7}" type="pres">
      <dgm:prSet presAssocID="{B050F89D-F31A-1E43-A4FB-588468D285AD}" presName="LevelTwoTextNode" presStyleLbl="node3" presStyleCnt="2" custScaleX="222462">
        <dgm:presLayoutVars>
          <dgm:chPref val="3"/>
        </dgm:presLayoutVars>
      </dgm:prSet>
      <dgm:spPr/>
      <dgm:t>
        <a:bodyPr/>
        <a:lstStyle/>
        <a:p>
          <a:endParaRPr lang="zh-CN" altLang="en-US"/>
        </a:p>
      </dgm:t>
    </dgm:pt>
    <dgm:pt modelId="{A6DF2356-594E-404D-B2DB-ACBCE127D980}" type="pres">
      <dgm:prSet presAssocID="{B050F89D-F31A-1E43-A4FB-588468D285AD}" presName="level3hierChild"/>
      <dgm:spPr/>
      <dgm:t>
        <a:bodyPr/>
        <a:lstStyle/>
        <a:p/>
      </dgm:t>
    </dgm:pt>
    <dgm:pt modelId="{8B81FB12-B716-9B47-AA30-84895A465B2F}" type="pres">
      <dgm:prSet presAssocID="{6D357A8C-7C94-6245-A576-32803A3A63AD}" presName="conn2-1" presStyleLbl="parChTrans1D2" presStyleIdx="1" presStyleCnt="2"/>
      <dgm:spPr/>
      <dgm:t>
        <a:bodyPr/>
        <a:lstStyle/>
        <a:p>
          <a:endParaRPr lang="zh-CN" altLang="en-US"/>
        </a:p>
      </dgm:t>
    </dgm:pt>
    <dgm:pt modelId="{254F479E-147D-0244-9D6C-ABC512DD9E38}" type="pres">
      <dgm:prSet presAssocID="{6D357A8C-7C94-6245-A576-32803A3A63AD}" presName="connTx" presStyleLbl="parChTrans2D2" presStyleIdx="1" presStyleCnt="2"/>
      <dgm:spPr/>
      <dgm:t>
        <a:bodyPr/>
        <a:lstStyle/>
        <a:p>
          <a:endParaRPr lang="zh-CN" altLang="en-US"/>
        </a:p>
      </dgm:t>
    </dgm:pt>
    <dgm:pt modelId="{E2B70411-8EED-1345-9FC1-108341634E53}" type="pres">
      <dgm:prSet presAssocID="{F77FC8BA-F3A4-AD4B-9B6F-6ADCC01657D7}" presName="root2"/>
      <dgm:spPr/>
      <dgm:t>
        <a:bodyPr/>
        <a:lstStyle/>
        <a:p/>
      </dgm:t>
    </dgm:pt>
    <dgm:pt modelId="{B90E5733-C22A-A74D-89CB-D751305DC6DA}" type="pres">
      <dgm:prSet presAssocID="{F77FC8BA-F3A4-AD4B-9B6F-6ADCC01657D7}" presName="LevelTwoTextNode" presStyleLbl="node2" presStyleIdx="1" presStyleCnt="2">
        <dgm:presLayoutVars>
          <dgm:chPref val="3"/>
        </dgm:presLayoutVars>
      </dgm:prSet>
      <dgm:spPr/>
      <dgm:t>
        <a:bodyPr/>
        <a:lstStyle/>
        <a:p>
          <a:endParaRPr lang="zh-CN" altLang="en-US"/>
        </a:p>
      </dgm:t>
    </dgm:pt>
    <dgm:pt modelId="{1BADC888-CF0F-394C-9F23-E8BAFB4CCBBB}" type="pres">
      <dgm:prSet presAssocID="{F77FC8BA-F3A4-AD4B-9B6F-6ADCC01657D7}" presName="level3hierChild"/>
      <dgm:spPr/>
      <dgm:t>
        <a:bodyPr/>
        <a:lstStyle/>
        <a:p/>
      </dgm:t>
    </dgm:pt>
    <dgm:pt modelId="{267FBE8E-A1CD-C840-9FCC-6411956F9382}" type="pres">
      <dgm:prSet presAssocID="{3D559788-B1FD-854C-9E97-CFB731262A00}" presName="conn2-1" presStyleLbl="parChTrans1D3" presStyleIdx="1" presStyleCnt="2"/>
      <dgm:spPr/>
      <dgm:t>
        <a:bodyPr/>
        <a:lstStyle/>
        <a:p>
          <a:endParaRPr lang="zh-CN" altLang="en-US"/>
        </a:p>
      </dgm:t>
    </dgm:pt>
    <dgm:pt modelId="{4AFD4067-9144-E84E-BEAE-9DD3EC795378}" type="pres">
      <dgm:prSet presAssocID="{3D559788-B1FD-854C-9E97-CFB731262A00}" presName="connTx" presStyleLbl="parChTrans2D3" presStyleIdx="1" presStyleCnt="2"/>
      <dgm:spPr/>
      <dgm:t>
        <a:bodyPr/>
        <a:lstStyle/>
        <a:p>
          <a:endParaRPr lang="zh-CN" altLang="en-US"/>
        </a:p>
      </dgm:t>
    </dgm:pt>
    <dgm:pt modelId="{59A1A163-BD52-1F4B-9A27-AD9E0EE60FCB}" type="pres">
      <dgm:prSet presAssocID="{494ADA07-E6D4-1943-8614-3B6AAC1E63CB}" presName="root2"/>
      <dgm:spPr/>
      <dgm:t>
        <a:bodyPr/>
        <a:lstStyle/>
        <a:p/>
      </dgm:t>
    </dgm:pt>
    <dgm:pt modelId="{4C55D6C3-716A-5649-A6A5-477D3D479891}" type="pres">
      <dgm:prSet presAssocID="{494ADA07-E6D4-1943-8614-3B6AAC1E63CB}" presName="LevelTwoTextNode" presStyleLbl="node3" presStyleIdx="1" presStyleCnt="2" custScaleX="177575">
        <dgm:presLayoutVars>
          <dgm:chPref val="3"/>
        </dgm:presLayoutVars>
      </dgm:prSet>
      <dgm:spPr/>
      <dgm:t>
        <a:bodyPr/>
        <a:lstStyle/>
        <a:p>
          <a:endParaRPr lang="zh-CN" altLang="en-US"/>
        </a:p>
      </dgm:t>
    </dgm:pt>
    <dgm:pt modelId="{6410C921-4C79-4940-83FE-B552ECD3B389}" type="pres">
      <dgm:prSet presAssocID="{494ADA07-E6D4-1943-8614-3B6AAC1E63CB}" presName="level3hierChild"/>
      <dgm:spPr/>
      <dgm:t>
        <a:bodyPr/>
        <a:lstStyle/>
        <a:p/>
      </dgm:t>
    </dgm:pt>
  </dgm:ptLst>
  <dgm:cxnLst>
    <dgm:cxn modelId="{90297DB3-1259-4297-91FC-A5B65AF6C674}" srcId="{7E42552F-5299-5947-95D3-8D2CA6E5511A}" destId="{0CD3FE8D-A603-0D44-9793-952A84C7E374}" srcOrd="0" destOrd="0" parTransId="{78537DB1-6D37-5B4B-AAD1-DC37EEC21E87}" sibTransId="{D9909732-E47D-CC4E-A02F-72AB5DE1FD1E}"/>
    <dgm:cxn modelId="{74DC02F1-DDE3-47B8-8737-1D0EAD416528}" srcId="{0CD3FE8D-A603-0D44-9793-952A84C7E374}" destId="{9FF8ED66-98F8-D641-9B2F-AD0A6D91AC04}" srcOrd="0" destOrd="0" parTransId="{D3A18F0B-ED9C-6145-AA25-FA4E4D5E0D2F}" sibTransId="{F8A27EF9-0FD5-F645-8ED7-F5C57946F4E6}"/>
    <dgm:cxn modelId="{FAB4E4DA-75EB-462B-8DF0-040F77ACF270}" srcId="{9FF8ED66-98F8-D641-9B2F-AD0A6D91AC04}" destId="{B050F89D-F31A-1E43-A4FB-588468D285AD}" srcOrd="0" destOrd="0" parTransId="{8C3EA504-5367-9F4E-8A66-7F410F950E25}" sibTransId="{E3D87F07-927F-2341-9E1F-838CB2B521E1}"/>
    <dgm:cxn modelId="{8DFEAA13-4100-4D7E-8A23-974A62E8614A}" srcId="{0CD3FE8D-A603-0D44-9793-952A84C7E374}" destId="{F77FC8BA-F3A4-AD4B-9B6F-6ADCC01657D7}" srcOrd="1" destOrd="0" parTransId="{6D357A8C-7C94-6245-A576-32803A3A63AD}" sibTransId="{7946A444-943B-294F-A900-316285A480A8}"/>
    <dgm:cxn modelId="{39DBC060-CF9D-447A-8F34-3A88F5CDB092}" srcId="{F77FC8BA-F3A4-AD4B-9B6F-6ADCC01657D7}" destId="{494ADA07-E6D4-1943-8614-3B6AAC1E63CB}" srcOrd="0" destOrd="0" parTransId="{3D559788-B1FD-854C-9E97-CFB731262A00}" sibTransId="{59A32314-3FCB-F34B-9F29-60BB7A4252AD}"/>
    <dgm:cxn modelId="{97299240-8088-490C-B530-A73E5DE1F9EF}" type="presOf" srcId="{7E42552F-5299-5947-95D3-8D2CA6E5511A}" destId="{822DE0E6-602F-3F45-8E63-084D14277761}" srcOrd="0" destOrd="0" presId="urn:microsoft.com/office/officeart/2005/8/layout/hierarchy2"/>
    <dgm:cxn modelId="{D57F67BC-5A60-455F-A67A-D02069619113}" type="presParOf" srcId="{822DE0E6-602F-3F45-8E63-084D14277761}" destId="{C104406A-3E51-9A46-9A9C-B696A71B36AF}" srcOrd="0" destOrd="0" presId="urn:microsoft.com/office/officeart/2005/8/layout/hierarchy2"/>
    <dgm:cxn modelId="{36EDD2DE-5155-499B-A43D-51F25DED3510}" type="presParOf" srcId="{C104406A-3E51-9A46-9A9C-B696A71B36AF}" destId="{14135A4C-5257-4840-9384-06CD0B032A68}" srcOrd="0" destOrd="0" presId="urn:microsoft.com/office/officeart/2005/8/layout/hierarchy2"/>
    <dgm:cxn modelId="{0EA8C719-07FC-4E6C-960A-64B897DDE123}" type="presOf" srcId="{0CD3FE8D-A603-0D44-9793-952A84C7E374}" destId="{14135A4C-5257-4840-9384-06CD0B032A68}" srcOrd="0" destOrd="0" presId="urn:microsoft.com/office/officeart/2005/8/layout/hierarchy2"/>
    <dgm:cxn modelId="{3BDC6FC3-424E-44A0-9E8B-766032ACD472}" type="presParOf" srcId="{C104406A-3E51-9A46-9A9C-B696A71B36AF}" destId="{51A77F4E-29BF-124D-A1F7-01C4CCFCBB19}" srcOrd="1" destOrd="0" presId="urn:microsoft.com/office/officeart/2005/8/layout/hierarchy2"/>
    <dgm:cxn modelId="{C13764CC-61BA-41A7-A38F-0F0196468FC9}" type="presParOf" srcId="{51A77F4E-29BF-124D-A1F7-01C4CCFCBB19}" destId="{D35507C8-C98C-4D4F-ABA5-724E2577E5D6}" srcOrd="0" destOrd="0" presId="urn:microsoft.com/office/officeart/2005/8/layout/hierarchy2"/>
    <dgm:cxn modelId="{34112511-8AC5-4C56-BECF-1D82ED1AEF8E}" type="presOf" srcId="{D3A18F0B-ED9C-6145-AA25-FA4E4D5E0D2F}" destId="{D35507C8-C98C-4D4F-ABA5-724E2577E5D6}" srcOrd="0" destOrd="0" presId="urn:microsoft.com/office/officeart/2005/8/layout/hierarchy2"/>
    <dgm:cxn modelId="{73E9F415-9836-4C23-9E67-43C78E4E5740}" type="presParOf" srcId="{D35507C8-C98C-4D4F-ABA5-724E2577E5D6}" destId="{3416495F-5DBE-D04F-A3FC-0DE5129A4B93}" srcOrd="0" destOrd="0" presId="urn:microsoft.com/office/officeart/2005/8/layout/hierarchy2"/>
    <dgm:cxn modelId="{1A93DBE5-6DAE-45B7-A139-04577097BE83}" type="presOf" srcId="{D3A18F0B-ED9C-6145-AA25-FA4E4D5E0D2F}" destId="{3416495F-5DBE-D04F-A3FC-0DE5129A4B93}" srcOrd="1" destOrd="0" presId="urn:microsoft.com/office/officeart/2005/8/layout/hierarchy2"/>
    <dgm:cxn modelId="{C2381BFA-303F-491D-8FB3-5629CAD0D4E3}" type="presParOf" srcId="{51A77F4E-29BF-124D-A1F7-01C4CCFCBB19}" destId="{34418D57-56DA-314B-8B9B-9F7EDF225A2C}" srcOrd="1" destOrd="0" presId="urn:microsoft.com/office/officeart/2005/8/layout/hierarchy2"/>
    <dgm:cxn modelId="{3F970A36-9702-4241-8437-2C335E428DC1}" type="presParOf" srcId="{34418D57-56DA-314B-8B9B-9F7EDF225A2C}" destId="{5173131A-EB54-7E42-9BEA-FBFC266B7DC3}" srcOrd="0" destOrd="0" presId="urn:microsoft.com/office/officeart/2005/8/layout/hierarchy2"/>
    <dgm:cxn modelId="{5B7D0353-12A2-4464-A082-2D0CECC39010}" type="presOf" srcId="{9FF8ED66-98F8-D641-9B2F-AD0A6D91AC04}" destId="{5173131A-EB54-7E42-9BEA-FBFC266B7DC3}" srcOrd="0" destOrd="0" presId="urn:microsoft.com/office/officeart/2005/8/layout/hierarchy2"/>
    <dgm:cxn modelId="{71A6F829-BFFF-47B5-BAE0-2A6EC2823591}" type="presParOf" srcId="{34418D57-56DA-314B-8B9B-9F7EDF225A2C}" destId="{968E575B-2D8F-E64B-93E1-227DFB7B0B0C}" srcOrd="1" destOrd="0" presId="urn:microsoft.com/office/officeart/2005/8/layout/hierarchy2"/>
    <dgm:cxn modelId="{F2049C4A-5551-45A2-B5F4-4821F7BCE707}" type="presParOf" srcId="{968E575B-2D8F-E64B-93E1-227DFB7B0B0C}" destId="{5E36E44D-5A01-6147-99F5-48A0E7D3924D}" srcOrd="0" destOrd="0" presId="urn:microsoft.com/office/officeart/2005/8/layout/hierarchy2"/>
    <dgm:cxn modelId="{86D9E411-F1E7-4D1F-9756-F38C5D6D4389}" type="presOf" srcId="{8C3EA504-5367-9F4E-8A66-7F410F950E25}" destId="{5E36E44D-5A01-6147-99F5-48A0E7D3924D}" srcOrd="0" destOrd="0" presId="urn:microsoft.com/office/officeart/2005/8/layout/hierarchy2"/>
    <dgm:cxn modelId="{236407B7-0670-44B3-A541-89DF38379142}" type="presParOf" srcId="{5E36E44D-5A01-6147-99F5-48A0E7D3924D}" destId="{7DE91CD4-87BE-2E41-9B11-2431DB8B71A6}" srcOrd="0" destOrd="0" presId="urn:microsoft.com/office/officeart/2005/8/layout/hierarchy2"/>
    <dgm:cxn modelId="{524C92D5-6C27-4279-9162-B99DFAFF0027}" type="presOf" srcId="{8C3EA504-5367-9F4E-8A66-7F410F950E25}" destId="{7DE91CD4-87BE-2E41-9B11-2431DB8B71A6}" srcOrd="1" destOrd="0" presId="urn:microsoft.com/office/officeart/2005/8/layout/hierarchy2"/>
    <dgm:cxn modelId="{D65EABA0-1E7F-4274-AF35-64C472DF13C5}" type="presParOf" srcId="{968E575B-2D8F-E64B-93E1-227DFB7B0B0C}" destId="{5A6CB683-F2EB-1545-82F5-65FD65D274CC}" srcOrd="1" destOrd="0" presId="urn:microsoft.com/office/officeart/2005/8/layout/hierarchy2"/>
    <dgm:cxn modelId="{A3092FDE-E069-491E-98B0-D854A6CB94BC}" type="presParOf" srcId="{5A6CB683-F2EB-1545-82F5-65FD65D274CC}" destId="{01075BE9-9E63-C540-9411-06AFD84872A7}" srcOrd="0" destOrd="0" presId="urn:microsoft.com/office/officeart/2005/8/layout/hierarchy2"/>
    <dgm:cxn modelId="{56999AA7-F126-4D87-A915-97972035C308}" type="presOf" srcId="{B050F89D-F31A-1E43-A4FB-588468D285AD}" destId="{01075BE9-9E63-C540-9411-06AFD84872A7}" srcOrd="0" destOrd="0" presId="urn:microsoft.com/office/officeart/2005/8/layout/hierarchy2"/>
    <dgm:cxn modelId="{481A3A54-BD27-4B22-9B2F-29271905FCB2}" type="presParOf" srcId="{5A6CB683-F2EB-1545-82F5-65FD65D274CC}" destId="{A6DF2356-594E-404D-B2DB-ACBCE127D980}" srcOrd="1" destOrd="0" presId="urn:microsoft.com/office/officeart/2005/8/layout/hierarchy2"/>
    <dgm:cxn modelId="{7B7CD383-8781-45C0-B4F5-2EE47BB9F1D3}" type="presParOf" srcId="{51A77F4E-29BF-124D-A1F7-01C4CCFCBB19}" destId="{8B81FB12-B716-9B47-AA30-84895A465B2F}" srcOrd="2" destOrd="0" presId="urn:microsoft.com/office/officeart/2005/8/layout/hierarchy2"/>
    <dgm:cxn modelId="{8C6448B8-D220-48A8-B2B4-1A17C28912C1}" type="presOf" srcId="{6D357A8C-7C94-6245-A576-32803A3A63AD}" destId="{8B81FB12-B716-9B47-AA30-84895A465B2F}" srcOrd="0" destOrd="0" presId="urn:microsoft.com/office/officeart/2005/8/layout/hierarchy2"/>
    <dgm:cxn modelId="{CDA5A1FE-5CAB-424E-9318-22C8C1FE70F3}" type="presParOf" srcId="{8B81FB12-B716-9B47-AA30-84895A465B2F}" destId="{254F479E-147D-0244-9D6C-ABC512DD9E38}" srcOrd="0" destOrd="0" presId="urn:microsoft.com/office/officeart/2005/8/layout/hierarchy2"/>
    <dgm:cxn modelId="{DDDAE250-B3A3-463E-8F68-A41145AAE61B}" type="presOf" srcId="{6D357A8C-7C94-6245-A576-32803A3A63AD}" destId="{254F479E-147D-0244-9D6C-ABC512DD9E38}" srcOrd="1" destOrd="0" presId="urn:microsoft.com/office/officeart/2005/8/layout/hierarchy2"/>
    <dgm:cxn modelId="{159179DC-A895-4980-A586-502D1B53CEDD}" type="presParOf" srcId="{51A77F4E-29BF-124D-A1F7-01C4CCFCBB19}" destId="{E2B70411-8EED-1345-9FC1-108341634E53}" srcOrd="3" destOrd="0" presId="urn:microsoft.com/office/officeart/2005/8/layout/hierarchy2"/>
    <dgm:cxn modelId="{61987D45-0FEE-4FD5-A11F-C415FB81C22F}" type="presParOf" srcId="{E2B70411-8EED-1345-9FC1-108341634E53}" destId="{B90E5733-C22A-A74D-89CB-D751305DC6DA}" srcOrd="0" destOrd="0" presId="urn:microsoft.com/office/officeart/2005/8/layout/hierarchy2"/>
    <dgm:cxn modelId="{1FC3D74A-4B8F-4044-95D4-8A0E1E6EB3B6}" type="presOf" srcId="{F77FC8BA-F3A4-AD4B-9B6F-6ADCC01657D7}" destId="{B90E5733-C22A-A74D-89CB-D751305DC6DA}" srcOrd="0" destOrd="0" presId="urn:microsoft.com/office/officeart/2005/8/layout/hierarchy2"/>
    <dgm:cxn modelId="{637796CB-125B-4340-BEEF-032AF16575BA}" type="presParOf" srcId="{E2B70411-8EED-1345-9FC1-108341634E53}" destId="{1BADC888-CF0F-394C-9F23-E8BAFB4CCBBB}" srcOrd="1" destOrd="0" presId="urn:microsoft.com/office/officeart/2005/8/layout/hierarchy2"/>
    <dgm:cxn modelId="{B7C4BB61-7AAA-4F7A-9319-D5077E877F11}" type="presParOf" srcId="{1BADC888-CF0F-394C-9F23-E8BAFB4CCBBB}" destId="{267FBE8E-A1CD-C840-9FCC-6411956F9382}" srcOrd="0" destOrd="0" presId="urn:microsoft.com/office/officeart/2005/8/layout/hierarchy2"/>
    <dgm:cxn modelId="{177578E8-E404-4189-B338-ABBC836ECF76}" type="presOf" srcId="{3D559788-B1FD-854C-9E97-CFB731262A00}" destId="{267FBE8E-A1CD-C840-9FCC-6411956F9382}" srcOrd="0" destOrd="0" presId="urn:microsoft.com/office/officeart/2005/8/layout/hierarchy2"/>
    <dgm:cxn modelId="{EAF41E11-A5C4-4613-959B-825A936113D4}" type="presParOf" srcId="{267FBE8E-A1CD-C840-9FCC-6411956F9382}" destId="{4AFD4067-9144-E84E-BEAE-9DD3EC795378}" srcOrd="0" destOrd="0" presId="urn:microsoft.com/office/officeart/2005/8/layout/hierarchy2"/>
    <dgm:cxn modelId="{32536355-2334-47F7-B2B7-22323E7BDABC}" type="presOf" srcId="{3D559788-B1FD-854C-9E97-CFB731262A00}" destId="{4AFD4067-9144-E84E-BEAE-9DD3EC795378}" srcOrd="1" destOrd="0" presId="urn:microsoft.com/office/officeart/2005/8/layout/hierarchy2"/>
    <dgm:cxn modelId="{C6EF05C7-8B22-46C7-BBDC-00B7F3EA6B13}" type="presParOf" srcId="{1BADC888-CF0F-394C-9F23-E8BAFB4CCBBB}" destId="{59A1A163-BD52-1F4B-9A27-AD9E0EE60FCB}" srcOrd="1" destOrd="0" presId="urn:microsoft.com/office/officeart/2005/8/layout/hierarchy2"/>
    <dgm:cxn modelId="{83A72949-4EF5-4D39-8C1B-AD6B9520BB0E}" type="presParOf" srcId="{59A1A163-BD52-1F4B-9A27-AD9E0EE60FCB}" destId="{4C55D6C3-716A-5649-A6A5-477D3D479891}" srcOrd="0" destOrd="0" presId="urn:microsoft.com/office/officeart/2005/8/layout/hierarchy2"/>
    <dgm:cxn modelId="{845F16C3-FF94-4F28-9B17-495384390B8A}" type="presOf" srcId="{494ADA07-E6D4-1943-8614-3B6AAC1E63CB}" destId="{4C55D6C3-716A-5649-A6A5-477D3D479891}" srcOrd="0" destOrd="0" presId="urn:microsoft.com/office/officeart/2005/8/layout/hierarchy2"/>
    <dgm:cxn modelId="{F0DB683F-027C-4204-B00D-16F8DAEC8FFE}" type="presParOf" srcId="{59A1A163-BD52-1F4B-9A27-AD9E0EE60FCB}" destId="{6410C921-4C79-4940-83FE-B552ECD3B389}" srcOrd="1" destOrd="0" presId="urn:microsoft.com/office/officeart/2005/8/layout/hierarchy2"/>
  </dgm:cxnLst>
  <dgm:bg/>
  <dgm:whole/>
</dgm:dataModel>
</file>

<file path=ppt/diagrams/data2.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dgm="http://schemas.openxmlformats.org/drawingml/2006/diagram">
  <dgm:ptLst>
    <dgm:pt modelId="{E53F261C-2387-3242-AB53-1471C94DA976}" type="doc">
      <dgm:prSet loTypeId="urn:microsoft.com/office/officeart/2005/8/layout/process1" loCatId="" qsTypeId="urn:microsoft.com/office/officeart/2005/8/quickstyle/3D3" qsCatId="3D" csTypeId="urn:microsoft.com/office/officeart/2005/8/colors/accent4_3" csCatId="accent4" phldr="1"/>
      <dgm:spPr/>
      <dgm:t>
        <a:bodyPr/>
        <a:lstStyle/>
        <a:p/>
      </dgm:t>
    </dgm:pt>
    <dgm:pt modelId="{7A725EE3-6D6B-4E4A-8F55-C083AACB166C}" type="parTrans" cxnId="{F1FE136F-74EB-406C-9589-7F55BD2E8493}">
      <dgm:prSet/>
      <dgm:spPr/>
      <dgm:t>
        <a:bodyPr/>
        <a:lstStyle/>
        <a:p>
          <a:endParaRPr lang="zh-CN" altLang="en-US"/>
        </a:p>
      </dgm:t>
    </dgm:pt>
    <dgm:pt modelId="{51C13C8B-E383-AF4C-BCD2-9B326F549A69}">
      <dgm:prSet phldrT="[文本]" custT="1"/>
      <dgm:spPr/>
      <dgm:t>
        <a:bodyPr/>
        <a:lstStyle/>
        <a:p>
          <a:r>
            <a:rPr lang="zh-CN" altLang="en-US" sz="2800" b="1" smtClean="0">
              <a:latin typeface="华文楷体"/>
              <a:ea typeface="华文楷体"/>
              <a:cs typeface="华文楷体"/>
            </a:rPr>
            <a:t>旅客们</a:t>
          </a:r>
          <a:endParaRPr lang="zh-CN" altLang="en-US" sz="2800" b="1">
            <a:latin typeface="华文楷体"/>
            <a:ea typeface="华文楷体"/>
            <a:cs typeface="华文楷体"/>
          </a:endParaRPr>
        </a:p>
      </dgm:t>
    </dgm:pt>
    <dgm:pt modelId="{A5BE21A0-25A9-5440-A411-DF179A220973}" type="sibTrans" cxnId="{F1FE136F-74EB-406C-9589-7F55BD2E8493}">
      <dgm:prSet/>
      <dgm:spPr/>
      <dgm:t>
        <a:bodyPr/>
        <a:lstStyle/>
        <a:p>
          <a:endParaRPr lang="zh-CN" altLang="en-US"/>
        </a:p>
      </dgm:t>
    </dgm:pt>
    <dgm:pt modelId="{811A5E5F-15BB-324B-AC87-FC16088BEBA9}" type="parTrans" cxnId="{415ADB57-5DCA-48C1-B229-665113F0D2B4}">
      <dgm:prSet/>
      <dgm:spPr/>
      <dgm:t>
        <a:bodyPr/>
        <a:lstStyle/>
        <a:p>
          <a:endParaRPr lang="zh-CN" altLang="en-US"/>
        </a:p>
      </dgm:t>
    </dgm:pt>
    <dgm:pt modelId="{2543189B-2D9C-7C43-BA77-9A866CDA0C3C}">
      <dgm:prSet custT="1"/>
      <dgm:spPr/>
      <dgm:t>
        <a:bodyPr/>
        <a:lstStyle/>
        <a:p>
          <a:r>
            <a:rPr lang="zh-CN" altLang="en-US" sz="2800" b="1" smtClean="0">
              <a:latin typeface="华文楷体"/>
              <a:ea typeface="华文楷体"/>
              <a:cs typeface="华文楷体"/>
            </a:rPr>
            <a:t>馈赠；</a:t>
          </a:r>
        </a:p>
        <a:p>
          <a:r>
            <a:rPr lang="zh-CN" altLang="en-US" sz="2800" b="1" smtClean="0">
              <a:latin typeface="华文楷体"/>
              <a:ea typeface="华文楷体"/>
              <a:cs typeface="华文楷体"/>
            </a:rPr>
            <a:t>帮助，相信</a:t>
          </a:r>
          <a:endParaRPr lang="zh-CN" altLang="en-US" sz="2800" b="1">
            <a:latin typeface="华文楷体"/>
            <a:ea typeface="华文楷体"/>
            <a:cs typeface="华文楷体"/>
          </a:endParaRPr>
        </a:p>
      </dgm:t>
    </dgm:pt>
    <dgm:pt modelId="{B58F6C86-AFB6-274A-967F-396EB3630468}" type="sibTrans" cxnId="{415ADB57-5DCA-48C1-B229-665113F0D2B4}">
      <dgm:prSet/>
      <dgm:spPr/>
      <dgm:t>
        <a:bodyPr/>
        <a:lstStyle/>
        <a:p>
          <a:endParaRPr lang="zh-CN" altLang="en-US"/>
        </a:p>
      </dgm:t>
    </dgm:pt>
    <dgm:pt modelId="{00D69300-0071-834B-B584-788A4E467322}" type="parTrans" cxnId="{229283A3-BF1C-4E89-BCFD-8EEF1D472035}">
      <dgm:prSet/>
      <dgm:spPr/>
      <dgm:t>
        <a:bodyPr/>
        <a:lstStyle/>
        <a:p>
          <a:endParaRPr lang="zh-CN" altLang="en-US"/>
        </a:p>
      </dgm:t>
    </dgm:pt>
    <dgm:pt modelId="{76BED81C-EE5E-FB45-82A3-588E0414FD37}">
      <dgm:prSet custT="1"/>
      <dgm:spPr/>
      <dgm:t>
        <a:bodyPr/>
        <a:lstStyle/>
        <a:p>
          <a:r>
            <a:rPr lang="zh-CN" altLang="en-US" sz="2800" b="1" smtClean="0">
              <a:latin typeface="华文楷体"/>
              <a:ea typeface="华文楷体"/>
              <a:cs typeface="华文楷体"/>
            </a:rPr>
            <a:t>同情、怜悯</a:t>
          </a:r>
          <a:endParaRPr lang="zh-CN" altLang="en-US" sz="2800" b="1">
            <a:latin typeface="华文楷体"/>
            <a:ea typeface="华文楷体"/>
            <a:cs typeface="华文楷体"/>
          </a:endParaRPr>
        </a:p>
      </dgm:t>
    </dgm:pt>
    <dgm:pt modelId="{EDEE82F3-AF1B-C147-AC21-8391DDD9B211}" type="sibTrans" cxnId="{229283A3-BF1C-4E89-BCFD-8EEF1D472035}">
      <dgm:prSet/>
      <dgm:spPr/>
      <dgm:t>
        <a:bodyPr/>
        <a:lstStyle/>
        <a:p>
          <a:endParaRPr lang="zh-CN" altLang="en-US"/>
        </a:p>
      </dgm:t>
    </dgm:pt>
    <dgm:pt modelId="{F0F3CE9E-1F4A-C64B-807B-F1EEB26BEBFA}" type="pres">
      <dgm:prSet presAssocID="{E53F261C-2387-3242-AB53-1471C94DA976}" presName="Name0">
        <dgm:presLayoutVars>
          <dgm:dir/>
          <dgm:resizeHandles val="exact"/>
        </dgm:presLayoutVars>
      </dgm:prSet>
      <dgm:spPr/>
      <dgm:t>
        <a:bodyPr/>
        <a:lstStyle/>
        <a:p/>
      </dgm:t>
    </dgm:pt>
    <dgm:pt modelId="{91463EDF-D586-5547-AD02-C9C15555E1F4}" type="pres">
      <dgm:prSet presAssocID="{51C13C8B-E383-AF4C-BCD2-9B326F549A69}" presName="node" presStyleLbl="node1" presStyleCnt="3" custScaleX="135641">
        <dgm:presLayoutVars>
          <dgm:bulletEnabled val="1"/>
        </dgm:presLayoutVars>
      </dgm:prSet>
      <dgm:spPr/>
      <dgm:t>
        <a:bodyPr/>
        <a:lstStyle/>
        <a:p>
          <a:endParaRPr lang="zh-CN" altLang="en-US"/>
        </a:p>
      </dgm:t>
    </dgm:pt>
    <dgm:pt modelId="{6BC71049-C045-C34C-879F-EA8EEC2A179C}" type="pres">
      <dgm:prSet presAssocID="{A5BE21A0-25A9-5440-A411-DF179A220973}" presName="sibTrans" presStyleLbl="sibTrans2D1" presStyleCnt="2" custFlipVert="1" custFlipHor="1" custScaleX="186458" custScaleY="15322"/>
      <dgm:spPr/>
      <dgm:t>
        <a:bodyPr/>
        <a:lstStyle/>
        <a:p>
          <a:endParaRPr lang="zh-CN" altLang="en-US"/>
        </a:p>
      </dgm:t>
    </dgm:pt>
    <dgm:pt modelId="{AFBB086B-0D37-0343-99A6-3BC8CE1676EE}" type="pres">
      <dgm:prSet presAssocID="{A5BE21A0-25A9-5440-A411-DF179A220973}" presName="connectorText" presStyleLbl="sibTrans2D1" presStyleCnt="2"/>
      <dgm:spPr/>
      <dgm:t>
        <a:bodyPr/>
        <a:lstStyle/>
        <a:p>
          <a:endParaRPr lang="zh-CN" altLang="en-US"/>
        </a:p>
      </dgm:t>
    </dgm:pt>
    <dgm:pt modelId="{ABD720B4-CA94-CA49-93A8-55028920A907}" type="pres">
      <dgm:prSet presAssocID="{2543189B-2D9C-7C43-BA77-9A866CDA0C3C}" presName="node" presStyleLbl="node1" presStyleIdx="1" presStyleCnt="3" custScaleX="214288" custScaleY="90492">
        <dgm:presLayoutVars>
          <dgm:bulletEnabled val="1"/>
        </dgm:presLayoutVars>
      </dgm:prSet>
      <dgm:spPr/>
      <dgm:t>
        <a:bodyPr/>
        <a:lstStyle/>
        <a:p>
          <a:endParaRPr lang="zh-CN" altLang="en-US"/>
        </a:p>
      </dgm:t>
    </dgm:pt>
    <dgm:pt modelId="{604A5AF8-B272-1F45-9675-D11660BA3766}" type="pres">
      <dgm:prSet presAssocID="{B58F6C86-AFB6-274A-967F-396EB3630468}" presName="sibTrans" presStyleLbl="sibTrans2D1" presStyleIdx="1" presStyleCnt="2"/>
      <dgm:spPr/>
      <dgm:t>
        <a:bodyPr/>
        <a:lstStyle/>
        <a:p>
          <a:endParaRPr lang="zh-CN" altLang="en-US"/>
        </a:p>
      </dgm:t>
    </dgm:pt>
    <dgm:pt modelId="{38F9302C-9B0B-134B-8716-4ECEFF2C35E6}" type="pres">
      <dgm:prSet presAssocID="{B58F6C86-AFB6-274A-967F-396EB3630468}" presName="connectorText" presStyleLbl="sibTrans2D1" presStyleIdx="1" presStyleCnt="2"/>
      <dgm:spPr/>
      <dgm:t>
        <a:bodyPr/>
        <a:lstStyle/>
        <a:p>
          <a:endParaRPr lang="zh-CN" altLang="en-US"/>
        </a:p>
      </dgm:t>
    </dgm:pt>
    <dgm:pt modelId="{56C19AF3-D215-E445-81FC-B9206AACF22B}" type="pres">
      <dgm:prSet presAssocID="{76BED81C-EE5E-FB45-82A3-588E0414FD37}" presName="node" presStyleLbl="node1" presStyleIdx="2" presStyleCnt="3" custScaleX="212706" custScaleY="70891">
        <dgm:presLayoutVars>
          <dgm:bulletEnabled val="1"/>
        </dgm:presLayoutVars>
      </dgm:prSet>
      <dgm:spPr/>
      <dgm:t>
        <a:bodyPr/>
        <a:lstStyle/>
        <a:p>
          <a:endParaRPr lang="zh-CN" altLang="en-US"/>
        </a:p>
      </dgm:t>
    </dgm:pt>
  </dgm:ptLst>
  <dgm:cxnLst>
    <dgm:cxn modelId="{F1FE136F-74EB-406C-9589-7F55BD2E8493}" srcId="{E53F261C-2387-3242-AB53-1471C94DA976}" destId="{51C13C8B-E383-AF4C-BCD2-9B326F549A69}" srcOrd="0" destOrd="0" parTransId="{7A725EE3-6D6B-4E4A-8F55-C083AACB166C}" sibTransId="{A5BE21A0-25A9-5440-A411-DF179A220973}"/>
    <dgm:cxn modelId="{415ADB57-5DCA-48C1-B229-665113F0D2B4}" srcId="{E53F261C-2387-3242-AB53-1471C94DA976}" destId="{2543189B-2D9C-7C43-BA77-9A866CDA0C3C}" srcOrd="1" destOrd="0" parTransId="{811A5E5F-15BB-324B-AC87-FC16088BEBA9}" sibTransId="{B58F6C86-AFB6-274A-967F-396EB3630468}"/>
    <dgm:cxn modelId="{229283A3-BF1C-4E89-BCFD-8EEF1D472035}" srcId="{E53F261C-2387-3242-AB53-1471C94DA976}" destId="{76BED81C-EE5E-FB45-82A3-588E0414FD37}" srcOrd="2" destOrd="0" parTransId="{00D69300-0071-834B-B584-788A4E467322}" sibTransId="{EDEE82F3-AF1B-C147-AC21-8391DDD9B211}"/>
    <dgm:cxn modelId="{5F2755FB-0770-4737-BDE4-040FC4C0E971}" type="presOf" srcId="{E53F261C-2387-3242-AB53-1471C94DA976}" destId="{F0F3CE9E-1F4A-C64B-807B-F1EEB26BEBFA}" srcOrd="0" destOrd="0" presId="urn:microsoft.com/office/officeart/2005/8/layout/process1"/>
    <dgm:cxn modelId="{DA881F34-652D-4077-8E16-CE1712C0D80A}" type="presParOf" srcId="{F0F3CE9E-1F4A-C64B-807B-F1EEB26BEBFA}" destId="{91463EDF-D586-5547-AD02-C9C15555E1F4}" srcOrd="0" destOrd="0" presId="urn:microsoft.com/office/officeart/2005/8/layout/process1"/>
    <dgm:cxn modelId="{BA971BB3-6769-4F7D-B337-76D0E97190CC}" type="presOf" srcId="{51C13C8B-E383-AF4C-BCD2-9B326F549A69}" destId="{91463EDF-D586-5547-AD02-C9C15555E1F4}" srcOrd="0" destOrd="0" presId="urn:microsoft.com/office/officeart/2005/8/layout/process1"/>
    <dgm:cxn modelId="{71C3B82D-F487-4D65-8577-CD9FBC267A78}" type="presParOf" srcId="{F0F3CE9E-1F4A-C64B-807B-F1EEB26BEBFA}" destId="{6BC71049-C045-C34C-879F-EA8EEC2A179C}" srcOrd="1" destOrd="0" presId="urn:microsoft.com/office/officeart/2005/8/layout/process1"/>
    <dgm:cxn modelId="{FFEE4C2A-0374-4B41-91BA-0FD455B64D75}" type="presOf" srcId="{A5BE21A0-25A9-5440-A411-DF179A220973}" destId="{6BC71049-C045-C34C-879F-EA8EEC2A179C}" srcOrd="0" destOrd="0" presId="urn:microsoft.com/office/officeart/2005/8/layout/process1"/>
    <dgm:cxn modelId="{23592632-1B9E-483C-BB45-4C864CDBABB6}" type="presParOf" srcId="{6BC71049-C045-C34C-879F-EA8EEC2A179C}" destId="{AFBB086B-0D37-0343-99A6-3BC8CE1676EE}" srcOrd="0" destOrd="0" presId="urn:microsoft.com/office/officeart/2005/8/layout/process1"/>
    <dgm:cxn modelId="{6920C636-AF11-457C-87FB-CB475D6C9C6D}" type="presOf" srcId="{A5BE21A0-25A9-5440-A411-DF179A220973}" destId="{AFBB086B-0D37-0343-99A6-3BC8CE1676EE}" srcOrd="1" destOrd="0" presId="urn:microsoft.com/office/officeart/2005/8/layout/process1"/>
    <dgm:cxn modelId="{F9F6469A-DB04-446B-9D5B-AD5CF8970B7A}" type="presParOf" srcId="{F0F3CE9E-1F4A-C64B-807B-F1EEB26BEBFA}" destId="{ABD720B4-CA94-CA49-93A8-55028920A907}" srcOrd="2" destOrd="0" presId="urn:microsoft.com/office/officeart/2005/8/layout/process1"/>
    <dgm:cxn modelId="{2A7FB6DB-FC1D-4F5E-AE45-C0D1BF8E9315}" type="presOf" srcId="{2543189B-2D9C-7C43-BA77-9A866CDA0C3C}" destId="{ABD720B4-CA94-CA49-93A8-55028920A907}" srcOrd="0" destOrd="0" presId="urn:microsoft.com/office/officeart/2005/8/layout/process1"/>
    <dgm:cxn modelId="{938836A0-75B3-45F2-9F0B-7C389D95460F}" type="presParOf" srcId="{F0F3CE9E-1F4A-C64B-807B-F1EEB26BEBFA}" destId="{604A5AF8-B272-1F45-9675-D11660BA3766}" srcOrd="3" destOrd="0" presId="urn:microsoft.com/office/officeart/2005/8/layout/process1"/>
    <dgm:cxn modelId="{04AA0240-969C-4CE8-AD9E-83B46E60ECA0}" type="presOf" srcId="{B58F6C86-AFB6-274A-967F-396EB3630468}" destId="{604A5AF8-B272-1F45-9675-D11660BA3766}" srcOrd="0" destOrd="0" presId="urn:microsoft.com/office/officeart/2005/8/layout/process1"/>
    <dgm:cxn modelId="{FC6A4884-DA58-41BB-849F-B7D2C2ABB563}" type="presParOf" srcId="{604A5AF8-B272-1F45-9675-D11660BA3766}" destId="{38F9302C-9B0B-134B-8716-4ECEFF2C35E6}" srcOrd="0" destOrd="0" presId="urn:microsoft.com/office/officeart/2005/8/layout/process1"/>
    <dgm:cxn modelId="{BC8DC6A8-F1C3-4D82-BD53-9E6FE34F5B06}" type="presOf" srcId="{B58F6C86-AFB6-274A-967F-396EB3630468}" destId="{38F9302C-9B0B-134B-8716-4ECEFF2C35E6}" srcOrd="1" destOrd="0" presId="urn:microsoft.com/office/officeart/2005/8/layout/process1"/>
    <dgm:cxn modelId="{1D8E76A3-D96C-4290-9F14-606C3F19772C}" type="presParOf" srcId="{F0F3CE9E-1F4A-C64B-807B-F1EEB26BEBFA}" destId="{56C19AF3-D215-E445-81FC-B9206AACF22B}" srcOrd="4" destOrd="0" presId="urn:microsoft.com/office/officeart/2005/8/layout/process1"/>
    <dgm:cxn modelId="{766E9791-7E96-49CE-8F0D-DE1D644C73BF}" type="presOf" srcId="{76BED81C-EE5E-FB45-82A3-588E0414FD37}" destId="{56C19AF3-D215-E445-81FC-B9206AACF22B}" srcOrd="0" destOrd="0" presId="urn:microsoft.com/office/officeart/2005/8/layout/process1"/>
  </dgm:cxnLst>
  <dgm:bg/>
  <dgm:whole/>
</dgm:dataModel>
</file>

<file path=ppt/diagrams/data3.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dgm="http://schemas.openxmlformats.org/drawingml/2006/diagram">
  <dgm:ptLst>
    <dgm:pt modelId="{5A674E44-705A-BD45-A7D3-8A152B91B4DA}" type="doc">
      <dgm:prSet loTypeId="urn:microsoft.com/office/officeart/2005/8/layout/process1" loCatId="" qsTypeId="urn:microsoft.com/office/officeart/2005/8/quickstyle/3D3" qsCatId="3D" csTypeId="urn:microsoft.com/office/officeart/2005/8/colors/colorful4" csCatId="colorful" phldr="1"/>
      <dgm:spPr/>
      <dgm:t>
        <a:bodyPr/>
        <a:lstStyle/>
        <a:p/>
      </dgm:t>
    </dgm:pt>
    <dgm:pt modelId="{F7417FFA-8E47-2244-953E-A93733F0587E}" type="parTrans" cxnId="{3E4E0335-5DC3-4DEB-9632-9FF1DCBB3DD6}">
      <dgm:prSet/>
      <dgm:spPr/>
      <dgm:t>
        <a:bodyPr/>
        <a:lstStyle/>
        <a:p>
          <a:endParaRPr lang="zh-CN" altLang="en-US"/>
        </a:p>
      </dgm:t>
    </dgm:pt>
    <dgm:pt modelId="{622141F9-B304-BF4E-94BA-6F0040A7EBE6}">
      <dgm:prSet phldrT="[文本]" custT="1"/>
      <dgm:spPr/>
      <dgm:t>
        <a:bodyPr/>
        <a:lstStyle/>
        <a:p>
          <a:r>
            <a:rPr lang="zh-CN" altLang="en-US" sz="2800" b="1" smtClean="0">
              <a:latin typeface="华文楷体"/>
              <a:ea typeface="华文楷体"/>
              <a:cs typeface="华文楷体"/>
            </a:rPr>
            <a:t>香雪</a:t>
          </a:r>
          <a:endParaRPr lang="zh-CN" altLang="en-US" sz="2800" b="1">
            <a:latin typeface="华文楷体"/>
            <a:ea typeface="华文楷体"/>
            <a:cs typeface="华文楷体"/>
          </a:endParaRPr>
        </a:p>
      </dgm:t>
    </dgm:pt>
    <dgm:pt modelId="{F5C16D47-E96C-054F-A1AF-F3E401D1148A}" type="sibTrans" cxnId="{3E4E0335-5DC3-4DEB-9632-9FF1DCBB3DD6}">
      <dgm:prSet/>
      <dgm:spPr/>
      <dgm:t>
        <a:bodyPr/>
        <a:lstStyle/>
        <a:p>
          <a:endParaRPr lang="zh-CN" altLang="en-US"/>
        </a:p>
      </dgm:t>
    </dgm:pt>
    <dgm:pt modelId="{5558FCAD-D103-6044-A96E-2B000BEB8260}" type="parTrans" cxnId="{17776CFC-D5B2-4738-8A31-ECD54BFEBD07}">
      <dgm:prSet/>
      <dgm:spPr/>
      <dgm:t>
        <a:bodyPr/>
        <a:lstStyle/>
        <a:p>
          <a:endParaRPr lang="zh-CN" altLang="en-US"/>
        </a:p>
      </dgm:t>
    </dgm:pt>
    <dgm:pt modelId="{E258A48C-D58D-194C-8D4D-8383F599F201}">
      <dgm:prSet phldrT="[文本]" custT="1"/>
      <dgm:spPr/>
      <dgm:t>
        <a:bodyPr/>
        <a:lstStyle/>
        <a:p>
          <a:r>
            <a:rPr lang="zh-CN" altLang="en-US" sz="2800" b="1" smtClean="0">
              <a:latin typeface="华文楷体"/>
              <a:ea typeface="华文楷体"/>
              <a:cs typeface="华文楷体"/>
            </a:rPr>
            <a:t>不白拿；</a:t>
          </a:r>
        </a:p>
        <a:p>
          <a:r>
            <a:rPr lang="zh-CN" altLang="en-US" sz="2800" b="1" smtClean="0">
              <a:latin typeface="华文楷体"/>
              <a:ea typeface="华文楷体"/>
              <a:cs typeface="华文楷体"/>
            </a:rPr>
            <a:t>拒绝、委屈、掩饰</a:t>
          </a:r>
          <a:endParaRPr lang="zh-CN" altLang="en-US" sz="2800" b="1">
            <a:latin typeface="华文楷体"/>
            <a:ea typeface="华文楷体"/>
            <a:cs typeface="华文楷体"/>
          </a:endParaRPr>
        </a:p>
      </dgm:t>
    </dgm:pt>
    <dgm:pt modelId="{36A48155-4BF6-4F48-BA66-29690DEF3082}" type="sibTrans" cxnId="{17776CFC-D5B2-4738-8A31-ECD54BFEBD07}">
      <dgm:prSet/>
      <dgm:spPr/>
      <dgm:t>
        <a:bodyPr/>
        <a:lstStyle/>
        <a:p>
          <a:endParaRPr lang="zh-CN" altLang="en-US"/>
        </a:p>
      </dgm:t>
    </dgm:pt>
    <dgm:pt modelId="{9E7D20C8-7FB9-5C4E-B5E2-DB3911281896}" type="parTrans" cxnId="{D7C7D914-DCCC-4C6B-8AA8-BA0568E9C841}">
      <dgm:prSet/>
      <dgm:spPr/>
      <dgm:t>
        <a:bodyPr/>
        <a:lstStyle/>
        <a:p>
          <a:endParaRPr lang="zh-CN" altLang="en-US"/>
        </a:p>
      </dgm:t>
    </dgm:pt>
    <dgm:pt modelId="{A5D73BDA-AD8E-E343-9919-B7D3C9AB13F2}">
      <dgm:prSet phldrT="[文本]" custT="1"/>
      <dgm:spPr/>
      <dgm:t>
        <a:bodyPr/>
        <a:lstStyle/>
        <a:p>
          <a:r>
            <a:rPr lang="zh-CN" altLang="en-US" sz="2800" b="1" smtClean="0">
              <a:latin typeface="华文楷体"/>
              <a:ea typeface="华文楷体"/>
              <a:cs typeface="华文楷体"/>
            </a:rPr>
            <a:t>自尊、自卑</a:t>
          </a:r>
          <a:endParaRPr lang="zh-CN" altLang="en-US" sz="2800" b="1">
            <a:latin typeface="华文楷体"/>
            <a:ea typeface="华文楷体"/>
            <a:cs typeface="华文楷体"/>
          </a:endParaRPr>
        </a:p>
      </dgm:t>
    </dgm:pt>
    <dgm:pt modelId="{B4ABF283-46F8-A947-94C0-A3C77C639DA3}" type="sibTrans" cxnId="{D7C7D914-DCCC-4C6B-8AA8-BA0568E9C841}">
      <dgm:prSet/>
      <dgm:spPr/>
      <dgm:t>
        <a:bodyPr/>
        <a:lstStyle/>
        <a:p>
          <a:endParaRPr lang="zh-CN" altLang="en-US"/>
        </a:p>
      </dgm:t>
    </dgm:pt>
    <dgm:pt modelId="{AEEDBFE7-5BA9-B246-B194-CACE470B5044}" type="pres">
      <dgm:prSet presAssocID="{5A674E44-705A-BD45-A7D3-8A152B91B4DA}" presName="Name0">
        <dgm:presLayoutVars>
          <dgm:dir/>
          <dgm:resizeHandles val="exact"/>
        </dgm:presLayoutVars>
      </dgm:prSet>
      <dgm:spPr/>
      <dgm:t>
        <a:bodyPr/>
        <a:lstStyle/>
        <a:p/>
      </dgm:t>
    </dgm:pt>
    <dgm:pt modelId="{38AD675B-9C9D-314D-B014-32A9EAAE40BB}" type="pres">
      <dgm:prSet presAssocID="{622141F9-B304-BF4E-94BA-6F0040A7EBE6}" presName="node" presStyleLbl="node1" presStyleCnt="3">
        <dgm:presLayoutVars>
          <dgm:bulletEnabled val="1"/>
        </dgm:presLayoutVars>
      </dgm:prSet>
      <dgm:spPr/>
      <dgm:t>
        <a:bodyPr/>
        <a:lstStyle/>
        <a:p>
          <a:endParaRPr lang="zh-CN" altLang="en-US"/>
        </a:p>
      </dgm:t>
    </dgm:pt>
    <dgm:pt modelId="{53AF41BF-CBC6-C042-88F2-649943476A28}" type="pres">
      <dgm:prSet presAssocID="{F5C16D47-E96C-054F-A1AF-F3E401D1148A}" presName="sibTrans" presStyleLbl="sibTrans2D1" presStyleCnt="2" custFlipVert="1" custScaleX="197970" custScaleY="13689"/>
      <dgm:spPr/>
      <dgm:t>
        <a:bodyPr/>
        <a:lstStyle/>
        <a:p>
          <a:endParaRPr lang="zh-CN" altLang="en-US"/>
        </a:p>
      </dgm:t>
    </dgm:pt>
    <dgm:pt modelId="{7A219D1D-EAC4-B643-8D23-BE4A06DBE5E2}" type="pres">
      <dgm:prSet presAssocID="{F5C16D47-E96C-054F-A1AF-F3E401D1148A}" presName="connectorText" presStyleLbl="sibTrans2D1" presStyleCnt="2"/>
      <dgm:spPr/>
      <dgm:t>
        <a:bodyPr/>
        <a:lstStyle/>
        <a:p>
          <a:endParaRPr lang="zh-CN" altLang="en-US"/>
        </a:p>
      </dgm:t>
    </dgm:pt>
    <dgm:pt modelId="{F6623FAF-F1AB-B44B-8FD2-79A8CC04CA36}" type="pres">
      <dgm:prSet presAssocID="{E258A48C-D58D-194C-8D4D-8383F599F201}" presName="node" presStyleLbl="node1" presStyleIdx="1" presStyleCnt="3" custScaleX="240912">
        <dgm:presLayoutVars>
          <dgm:bulletEnabled val="1"/>
        </dgm:presLayoutVars>
      </dgm:prSet>
      <dgm:spPr/>
      <dgm:t>
        <a:bodyPr/>
        <a:lstStyle/>
        <a:p>
          <a:endParaRPr lang="zh-CN" altLang="en-US"/>
        </a:p>
      </dgm:t>
    </dgm:pt>
    <dgm:pt modelId="{77DAEECC-35FC-6A4F-9BDF-8CE4F3F84C28}" type="pres">
      <dgm:prSet presAssocID="{36A48155-4BF6-4F48-BA66-29690DEF3082}" presName="sibTrans" presStyleLbl="sibTrans2D1" presStyleIdx="1" presStyleCnt="2"/>
      <dgm:spPr/>
      <dgm:t>
        <a:bodyPr/>
        <a:lstStyle/>
        <a:p>
          <a:endParaRPr lang="zh-CN" altLang="en-US"/>
        </a:p>
      </dgm:t>
    </dgm:pt>
    <dgm:pt modelId="{6194AB34-0D06-4B4A-9AEA-A02D17A54EC7}" type="pres">
      <dgm:prSet presAssocID="{36A48155-4BF6-4F48-BA66-29690DEF3082}" presName="connectorText" presStyleLbl="sibTrans2D1" presStyleIdx="1" presStyleCnt="2"/>
      <dgm:spPr/>
      <dgm:t>
        <a:bodyPr/>
        <a:lstStyle/>
        <a:p>
          <a:endParaRPr lang="zh-CN" altLang="en-US"/>
        </a:p>
      </dgm:t>
    </dgm:pt>
    <dgm:pt modelId="{2581B192-C0B2-0F4C-9C9D-9F4912FCC7FC}" type="pres">
      <dgm:prSet presAssocID="{A5D73BDA-AD8E-E343-9919-B7D3C9AB13F2}" presName="node" presStyleLbl="node1" presStyleIdx="2" presStyleCnt="3" custScaleX="152973">
        <dgm:presLayoutVars>
          <dgm:bulletEnabled val="1"/>
        </dgm:presLayoutVars>
      </dgm:prSet>
      <dgm:spPr/>
      <dgm:t>
        <a:bodyPr/>
        <a:lstStyle/>
        <a:p>
          <a:endParaRPr lang="zh-CN" altLang="en-US"/>
        </a:p>
      </dgm:t>
    </dgm:pt>
  </dgm:ptLst>
  <dgm:cxnLst>
    <dgm:cxn modelId="{3E4E0335-5DC3-4DEB-9632-9FF1DCBB3DD6}" srcId="{5A674E44-705A-BD45-A7D3-8A152B91B4DA}" destId="{622141F9-B304-BF4E-94BA-6F0040A7EBE6}" srcOrd="0" destOrd="0" parTransId="{F7417FFA-8E47-2244-953E-A93733F0587E}" sibTransId="{F5C16D47-E96C-054F-A1AF-F3E401D1148A}"/>
    <dgm:cxn modelId="{17776CFC-D5B2-4738-8A31-ECD54BFEBD07}" srcId="{5A674E44-705A-BD45-A7D3-8A152B91B4DA}" destId="{E258A48C-D58D-194C-8D4D-8383F599F201}" srcOrd="1" destOrd="0" parTransId="{5558FCAD-D103-6044-A96E-2B000BEB8260}" sibTransId="{36A48155-4BF6-4F48-BA66-29690DEF3082}"/>
    <dgm:cxn modelId="{D7C7D914-DCCC-4C6B-8AA8-BA0568E9C841}" srcId="{5A674E44-705A-BD45-A7D3-8A152B91B4DA}" destId="{A5D73BDA-AD8E-E343-9919-B7D3C9AB13F2}" srcOrd="2" destOrd="0" parTransId="{9E7D20C8-7FB9-5C4E-B5E2-DB3911281896}" sibTransId="{B4ABF283-46F8-A947-94C0-A3C77C639DA3}"/>
    <dgm:cxn modelId="{F6CABBE9-29A3-47CA-87C7-AE72578B6C74}" type="presOf" srcId="{5A674E44-705A-BD45-A7D3-8A152B91B4DA}" destId="{AEEDBFE7-5BA9-B246-B194-CACE470B5044}" srcOrd="0" destOrd="0" presId="urn:microsoft.com/office/officeart/2005/8/layout/process1"/>
    <dgm:cxn modelId="{15AC916C-C9D2-4462-95BF-B7ADFE03C610}" type="presParOf" srcId="{AEEDBFE7-5BA9-B246-B194-CACE470B5044}" destId="{38AD675B-9C9D-314D-B014-32A9EAAE40BB}" srcOrd="0" destOrd="0" presId="urn:microsoft.com/office/officeart/2005/8/layout/process1"/>
    <dgm:cxn modelId="{384BA2EC-E54A-4DF4-9804-E286EE568CF6}" type="presOf" srcId="{622141F9-B304-BF4E-94BA-6F0040A7EBE6}" destId="{38AD675B-9C9D-314D-B014-32A9EAAE40BB}" srcOrd="0" destOrd="0" presId="urn:microsoft.com/office/officeart/2005/8/layout/process1"/>
    <dgm:cxn modelId="{BCD74755-45B0-4D5C-86EB-EBD8165675F8}" type="presParOf" srcId="{AEEDBFE7-5BA9-B246-B194-CACE470B5044}" destId="{53AF41BF-CBC6-C042-88F2-649943476A28}" srcOrd="1" destOrd="0" presId="urn:microsoft.com/office/officeart/2005/8/layout/process1"/>
    <dgm:cxn modelId="{7914D435-1704-480C-BB34-E47BD87D24D4}" type="presOf" srcId="{F5C16D47-E96C-054F-A1AF-F3E401D1148A}" destId="{53AF41BF-CBC6-C042-88F2-649943476A28}" srcOrd="0" destOrd="0" presId="urn:microsoft.com/office/officeart/2005/8/layout/process1"/>
    <dgm:cxn modelId="{1B22034A-E130-4114-BFD4-D0446A48E8C3}" type="presParOf" srcId="{53AF41BF-CBC6-C042-88F2-649943476A28}" destId="{7A219D1D-EAC4-B643-8D23-BE4A06DBE5E2}" srcOrd="0" destOrd="0" presId="urn:microsoft.com/office/officeart/2005/8/layout/process1"/>
    <dgm:cxn modelId="{3D7C6212-8903-4165-A382-5B5DB6F9DF5C}" type="presOf" srcId="{F5C16D47-E96C-054F-A1AF-F3E401D1148A}" destId="{7A219D1D-EAC4-B643-8D23-BE4A06DBE5E2}" srcOrd="1" destOrd="0" presId="urn:microsoft.com/office/officeart/2005/8/layout/process1"/>
    <dgm:cxn modelId="{CAF3AF6F-2C1D-4C9D-8349-A2272E3BE83D}" type="presParOf" srcId="{AEEDBFE7-5BA9-B246-B194-CACE470B5044}" destId="{F6623FAF-F1AB-B44B-8FD2-79A8CC04CA36}" srcOrd="2" destOrd="0" presId="urn:microsoft.com/office/officeart/2005/8/layout/process1"/>
    <dgm:cxn modelId="{6C66F2A6-CA1C-4CEF-BEB4-81EA80E9C09A}" type="presOf" srcId="{E258A48C-D58D-194C-8D4D-8383F599F201}" destId="{F6623FAF-F1AB-B44B-8FD2-79A8CC04CA36}" srcOrd="0" destOrd="0" presId="urn:microsoft.com/office/officeart/2005/8/layout/process1"/>
    <dgm:cxn modelId="{4F6BC1E5-45A3-44C6-B1D3-72F2350A6B88}" type="presParOf" srcId="{AEEDBFE7-5BA9-B246-B194-CACE470B5044}" destId="{77DAEECC-35FC-6A4F-9BDF-8CE4F3F84C28}" srcOrd="3" destOrd="0" presId="urn:microsoft.com/office/officeart/2005/8/layout/process1"/>
    <dgm:cxn modelId="{2CF84FA7-56CC-4F76-9131-3E68F2ED102E}" type="presOf" srcId="{36A48155-4BF6-4F48-BA66-29690DEF3082}" destId="{77DAEECC-35FC-6A4F-9BDF-8CE4F3F84C28}" srcOrd="0" destOrd="0" presId="urn:microsoft.com/office/officeart/2005/8/layout/process1"/>
    <dgm:cxn modelId="{60438A5E-2F23-478A-974D-F6F65E6DDFEF}" type="presParOf" srcId="{77DAEECC-35FC-6A4F-9BDF-8CE4F3F84C28}" destId="{6194AB34-0D06-4B4A-9AEA-A02D17A54EC7}" srcOrd="0" destOrd="0" presId="urn:microsoft.com/office/officeart/2005/8/layout/process1"/>
    <dgm:cxn modelId="{9A957AD9-AB64-44E6-90E4-1713D5BCAC4C}" type="presOf" srcId="{36A48155-4BF6-4F48-BA66-29690DEF3082}" destId="{6194AB34-0D06-4B4A-9AEA-A02D17A54EC7}" srcOrd="1" destOrd="0" presId="urn:microsoft.com/office/officeart/2005/8/layout/process1"/>
    <dgm:cxn modelId="{7BE947D0-A6F6-4F83-9959-218735CA800E}" type="presParOf" srcId="{AEEDBFE7-5BA9-B246-B194-CACE470B5044}" destId="{2581B192-C0B2-0F4C-9C9D-9F4912FCC7FC}" srcOrd="4" destOrd="0" presId="urn:microsoft.com/office/officeart/2005/8/layout/process1"/>
    <dgm:cxn modelId="{A70BA403-E229-47EE-85A8-F7ADCB570F15}" type="presOf" srcId="{A5D73BDA-AD8E-E343-9919-B7D3C9AB13F2}" destId="{2581B192-C0B2-0F4C-9C9D-9F4912FCC7FC}" srcOrd="0" destOrd="0" presId="urn:microsoft.com/office/officeart/2005/8/layout/process1"/>
  </dgm:cxnLst>
  <dgm:bg/>
  <dgm:whole/>
</dgm:dataModel>
</file>

<file path=ppt/diagrams/layout1.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dgm="http://schemas.openxmlformats.org/drawingml/2006/diagram"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r:blip="">
            <dgm:adjLst/>
          </dgm:shape>
          <dgm:presOf/>
          <dgm:constrLst/>
          <dgm:ruleLst/>
          <dgm:layoutNode name="LevelOneTextNode" styleLbl="node0">
            <dgm:varLst>
              <dgm:chPref val="3"/>
            </dgm:varLst>
            <dgm:alg type="tx"/>
            <dgm:shape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fact="0.25"/>
                      <dgm:rule type="w" fact="0.8"/>
                      <dgm:rule type="primFontSz" val="5"/>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r:blip="">
                    <dgm:adjLst/>
                  </dgm:shape>
                  <dgm:presOf/>
                  <dgm:constrLst/>
                  <dgm:ruleLst/>
                  <dgm:layoutNode name="LevelTwoTextNode">
                    <dgm:varLst>
                      <dgm:chPref val="3"/>
                    </dgm:varLst>
                    <dgm:alg type="tx"/>
                    <dgm:shape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dgm="http://schemas.openxmlformats.org/drawingml/2006/diagram"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dgm:rule type="h" fact="1.5"/>
          <dgm:rule type="primFontSz" val="5"/>
          <dgm:rule type="h" val="INF"/>
        </dgm:ruleLst>
      </dgm:layoutNode>
      <dgm:forEach name="sibTransForEach" axis="followSib" ptType="sibTrans" cnt="1">
        <dgm:layoutNode name="sibTrans">
          <dgm:alg type="conn">
            <dgm:param type="begPts" val="auto"/>
            <dgm:param type="endPts" val="auto"/>
          </dgm:alg>
          <dgm:shape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type="conn" r:blip="" hideGeom="1">
              <dgm:adjLst/>
            </dgm:shape>
            <dgm:presOf axis="self"/>
            <dgm:constrLst>
              <dgm:constr type="lMarg"/>
              <dgm:constr type="rMarg"/>
              <dgm:constr type="tMarg"/>
              <dgm:constr type="bMarg"/>
            </dgm:constrLst>
            <dgm:ruleLst>
              <dgm:rule type="primFontSz" val="5"/>
            </dgm:ruleLst>
          </dgm:layoutNode>
        </dgm:layoutNode>
      </dgm:forEach>
    </dgm:forEach>
  </dgm:layoutNode>
</dgm:layoutDef>
</file>

<file path=ppt/diagrams/layout3.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dgm="http://schemas.openxmlformats.org/drawingml/2006/diagram"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dgm:rule type="h" fact="1.5"/>
          <dgm:rule type="primFontSz" val="5"/>
          <dgm:rule type="h" val="INF"/>
        </dgm:ruleLst>
      </dgm:layoutNode>
      <dgm:forEach name="sibTransForEach" axis="followSib" ptType="sibTrans" cnt="1">
        <dgm:layoutNode name="sibTrans">
          <dgm:alg type="conn">
            <dgm:param type="begPts" val="auto"/>
            <dgm:param type="endPts" val="auto"/>
          </dgm:alg>
          <dgm:shape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type="conn" r:blip="" hideGeom="1">
              <dgm:adjLst/>
            </dgm:shape>
            <dgm:presOf axis="self"/>
            <dgm:constrLst>
              <dgm:constr type="lMarg"/>
              <dgm:constr type="rMarg"/>
              <dgm:constr type="tMarg"/>
              <dgm:constr type="bMarg"/>
            </dgm:constrLst>
            <dgm:ruleLst>
              <dgm:rule type="primFontSz" val="5"/>
            </dgm:ruleLst>
          </dgm:layoutNode>
        </dgm:layoutNode>
      </dgm:forEach>
    </dgm:forEach>
  </dgm:layoutNode>
</dgm:layoutDef>
</file>

<file path=ppt/diagrams/quickStyle1.xml><?xml version="1.0" encoding="utf-8"?>
<dgm:styleDef xmlns:a="http://schemas.openxmlformats.org/drawingml/2006/main" xmlns:dgm="http://schemas.openxmlformats.org/drawingml/2006/diagram"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a="http://schemas.openxmlformats.org/drawingml/2006/main" xmlns:dgm="http://schemas.openxmlformats.org/drawingml/2006/diagram"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a="http://schemas.openxmlformats.org/drawingml/2006/main" xmlns:dgm="http://schemas.openxmlformats.org/drawingml/2006/diagram"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17F8CC2-DC1D-444E-B358-54E52FCD80B8}" type="datetimeFigureOut">
              <a:rPr lang="zh-CN" altLang="en-US" smtClean="0"/>
              <a:t>2020/7/16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8ECA078-E281-4E2A-8B09-8114C68878FE}"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smtClean="0"/>
              <a:t>自尊和虚荣的区别：靠诚实的努力还是虚假的欺骗来获得别人的认可</a:t>
            </a:r>
            <a:endParaRPr kumimoji="1" lang="zh-CN" altLang="en-US"/>
          </a:p>
        </p:txBody>
      </p:sp>
      <p:sp>
        <p:nvSpPr>
          <p:cNvPr id="4" name="幻灯片编号占位符 3"/>
          <p:cNvSpPr>
            <a:spLocks noGrp="1"/>
          </p:cNvSpPr>
          <p:nvPr>
            <p:ph type="sldNum" sz="quarter" idx="10"/>
          </p:nvPr>
        </p:nvSpPr>
        <p:spPr/>
        <p:txBody>
          <a:bodyPr/>
          <a:lstStyle/>
          <a:p>
            <a:fld id="{54E6CCA0-150D-FC47-BDCD-82C4F4106070}" type="slidenum">
              <a:rPr kumimoji="1" lang="zh-CN" altLang="en-US" smtClean="0"/>
              <a:t>8</a:t>
            </a:fld>
            <a:endParaRPr kumimoji="1" lang="zh-CN" altLang="en-US"/>
          </a:p>
        </p:txBody>
      </p:sp>
    </p:spTree>
    <p:extLst>
      <p:ext uri="{BB962C8B-B14F-4D97-AF65-F5344CB8AC3E}">
        <p14:creationId xmlns:p14="http://schemas.microsoft.com/office/powerpoint/2010/main" xmlns="" val="3778175290"/>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sz="1200" b="1" u="sng" smtClean="0">
                <a:latin typeface="华文楷体"/>
                <a:ea typeface="华文楷体"/>
                <a:cs typeface="华文楷体"/>
              </a:rPr>
              <a:t>这种执念会一直陪伴着她，在必要的时候她也把这种纯真的执念运用在自己如何走出大山而到更新的世界中去。</a:t>
            </a:r>
            <a:endParaRPr kumimoji="1" lang="zh-CN" altLang="en-US"/>
          </a:p>
        </p:txBody>
      </p:sp>
      <p:sp>
        <p:nvSpPr>
          <p:cNvPr id="4" name="幻灯片编号占位符 3"/>
          <p:cNvSpPr>
            <a:spLocks noGrp="1"/>
          </p:cNvSpPr>
          <p:nvPr>
            <p:ph type="sldNum" sz="quarter" idx="10"/>
          </p:nvPr>
        </p:nvSpPr>
        <p:spPr/>
        <p:txBody>
          <a:bodyPr/>
          <a:lstStyle/>
          <a:p>
            <a:fld id="{54E6CCA0-150D-FC47-BDCD-82C4F4106070}" type="slidenum">
              <a:rPr kumimoji="1" lang="zh-CN" altLang="en-US" smtClean="0"/>
              <a:t>11</a:t>
            </a:fld>
            <a:endParaRPr kumimoji="1" lang="zh-CN" altLang="en-US"/>
          </a:p>
        </p:txBody>
      </p:sp>
    </p:spTree>
    <p:extLst>
      <p:ext uri="{BB962C8B-B14F-4D97-AF65-F5344CB8AC3E}">
        <p14:creationId xmlns:p14="http://schemas.microsoft.com/office/powerpoint/2010/main" xmlns="" val="2893903992"/>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8AA8F1C-3521-460A-AF12-68390E2F2B4B}" type="datetimeFigureOut">
              <a:rPr lang="zh-CN" altLang="en-US" smtClean="0"/>
              <a:t>2020/7/16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674ED8-D289-4E35-9641-216B945403DF}"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8AA8F1C-3521-460A-AF12-68390E2F2B4B}" type="datetimeFigureOut">
              <a:rPr lang="zh-CN" altLang="en-US" smtClean="0"/>
              <a:t>2020/7/16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674ED8-D289-4E35-9641-216B945403DF}"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8AA8F1C-3521-460A-AF12-68390E2F2B4B}" type="datetimeFigureOut">
              <a:rPr lang="zh-CN" altLang="en-US" smtClean="0"/>
              <a:t>2020/7/16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674ED8-D289-4E35-9641-216B945403DF}"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8AA8F1C-3521-460A-AF12-68390E2F2B4B}" type="datetimeFigureOut">
              <a:rPr lang="zh-CN" altLang="en-US" smtClean="0"/>
              <a:t>2020/7/16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674ED8-D289-4E35-9641-216B945403DF}"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8AA8F1C-3521-460A-AF12-68390E2F2B4B}" type="datetimeFigureOut">
              <a:rPr lang="zh-CN" altLang="en-US" smtClean="0"/>
              <a:t>2020/7/16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674ED8-D289-4E35-9641-216B945403DF}"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8AA8F1C-3521-460A-AF12-68390E2F2B4B}" type="datetimeFigureOut">
              <a:rPr lang="zh-CN" altLang="en-US" smtClean="0"/>
              <a:t>2020/7/16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B674ED8-D289-4E35-9641-216B945403DF}"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8AA8F1C-3521-460A-AF12-68390E2F2B4B}" type="datetimeFigureOut">
              <a:rPr lang="zh-CN" altLang="en-US" smtClean="0"/>
              <a:t>2020/7/16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B674ED8-D289-4E35-9641-216B945403DF}"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8AA8F1C-3521-460A-AF12-68390E2F2B4B}" type="datetimeFigureOut">
              <a:rPr lang="zh-CN" altLang="en-US" smtClean="0"/>
              <a:t>2020/7/16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B674ED8-D289-4E35-9641-216B945403DF}"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28AA8F1C-3521-460A-AF12-68390E2F2B4B}" type="datetimeFigureOut">
              <a:rPr lang="zh-CN" altLang="en-US" smtClean="0"/>
              <a:t>2020/7/16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B674ED8-D289-4E35-9641-216B945403DF}"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8AA8F1C-3521-460A-AF12-68390E2F2B4B}" type="datetimeFigureOut">
              <a:rPr lang="zh-CN" altLang="en-US" smtClean="0"/>
              <a:t>2020/7/16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B674ED8-D289-4E35-9641-216B945403DF}"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8AA8F1C-3521-460A-AF12-68390E2F2B4B}" type="datetimeFigureOut">
              <a:rPr lang="zh-CN" altLang="en-US" smtClean="0"/>
              <a:t>2020/7/16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B674ED8-D289-4E35-9641-216B945403DF}"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AA8F1C-3521-460A-AF12-68390E2F2B4B}" type="datetimeFigureOut">
              <a:rPr lang="zh-CN" altLang="en-US" smtClean="0"/>
              <a:t>2020/7/16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674ED8-D289-4E35-9641-216B945403D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chart" Target="../charts/chart1.xml" /><Relationship Id="rId3" Type="http://schemas.openxmlformats.org/officeDocument/2006/relationships/hyperlink" Target="file:///\\localhost\Users\shasha\Documents\BHSF\2015-2016%25E5%25AD%25A6%25E5%25B9%25B4%25EF%25BC%2588%25E4%25B8%258B%25EF%25BC%2589\%25E8%25AF%25AD%25E6%2596%2587%25E6%2595%2599%25E5%25AD%25A6\%25E5%2593%25A6%25EF%25BC%258C%25E9%25A6%2599%25E9%259B%25AA\%25E5%2593%25A6%25EF%25BC%258C%25E9%25A6%2599%25E9%259B%25AA.pptx" TargetMode="Externa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diagramData" Target="../diagrams/data1.xml" /><Relationship Id="rId3" Type="http://schemas.openxmlformats.org/officeDocument/2006/relationships/diagramLayout" Target="../diagrams/layout1.xml" /><Relationship Id="rId4" Type="http://schemas.openxmlformats.org/officeDocument/2006/relationships/diagramQuickStyle" Target="../diagrams/quickStyle1.xml" /><Relationship Id="rId5" Type="http://schemas.openxmlformats.org/officeDocument/2006/relationships/diagramColors" Target="../diagrams/colors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diagramData" Target="../diagrams/data2.xml" /><Relationship Id="rId3" Type="http://schemas.openxmlformats.org/officeDocument/2006/relationships/diagramLayout" Target="../diagrams/layout2.xml" /><Relationship Id="rId4" Type="http://schemas.openxmlformats.org/officeDocument/2006/relationships/diagramQuickStyle" Target="../diagrams/quickStyle2.xml" /><Relationship Id="rId5" Type="http://schemas.openxmlformats.org/officeDocument/2006/relationships/diagramColors" Target="../diagrams/colors2.xml" /><Relationship Id="rId6" Type="http://schemas.openxmlformats.org/officeDocument/2006/relationships/diagramData" Target="../diagrams/data3.xml" /><Relationship Id="rId7" Type="http://schemas.openxmlformats.org/officeDocument/2006/relationships/diagramLayout" Target="../diagrams/layout3.xml" /><Relationship Id="rId8" Type="http://schemas.openxmlformats.org/officeDocument/2006/relationships/diagramQuickStyle" Target="../diagrams/quickStyle3.xml" /><Relationship Id="rId9" Type="http://schemas.openxmlformats.org/officeDocument/2006/relationships/diagramColors" Target="../diagrams/colors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r>
              <a:rPr lang="zh-CN" altLang="en-US" b="1" smtClean="0"/>
              <a:t>哦，香雪</a:t>
            </a:r>
            <a:endParaRPr lang="zh-CN" altLang="en-US" b="1"/>
          </a:p>
        </p:txBody>
      </p:sp>
      <p:sp>
        <p:nvSpPr>
          <p:cNvPr id="3" name="副标题 2"/>
          <p:cNvSpPr>
            <a:spLocks noGrp="1"/>
          </p:cNvSpPr>
          <p:nvPr>
            <p:ph type="subTitle" idx="1"/>
          </p:nvPr>
        </p:nvSpPr>
        <p:spPr/>
        <p:txBody>
          <a:bodyPr/>
          <a:lstStyle/>
          <a:p>
            <a:r>
              <a:rPr lang="zh-CN" altLang="en-US" b="1" smtClean="0">
                <a:solidFill>
                  <a:srgbClr val="FF0000"/>
                </a:solidFill>
              </a:rPr>
              <a:t>铁凝（女）</a:t>
            </a:r>
            <a:endParaRPr lang="zh-CN" altLang="en-US" b="1">
              <a:solidFill>
                <a:srgbClr val="FF0000"/>
              </a:solidFill>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b="1" smtClean="0">
                <a:latin typeface="华文楷体"/>
                <a:ea typeface="华文楷体"/>
                <a:cs typeface="华文楷体"/>
              </a:rPr>
              <a:t>少平的自我觉醒之路</a:t>
            </a:r>
            <a:endParaRPr kumimoji="1" lang="zh-CN" altLang="en-US" b="1">
              <a:latin typeface="华文楷体"/>
              <a:ea typeface="华文楷体"/>
              <a:cs typeface="华文楷体"/>
            </a:endParaRPr>
          </a:p>
        </p:txBody>
      </p:sp>
      <p:sp>
        <p:nvSpPr>
          <p:cNvPr id="3" name="内容占位符 2"/>
          <p:cNvSpPr>
            <a:spLocks noGrp="1"/>
          </p:cNvSpPr>
          <p:nvPr>
            <p:ph idx="1"/>
          </p:nvPr>
        </p:nvSpPr>
        <p:spPr/>
        <p:txBody>
          <a:bodyPr>
            <a:normAutofit/>
          </a:bodyPr>
          <a:lstStyle/>
          <a:p>
            <a:r>
              <a:rPr lang="en-US" altLang="zh-CN" b="1" smtClean="0">
                <a:latin typeface="楷体" pitchFamily="49" charset="-122"/>
                <a:ea typeface="楷体" pitchFamily="49" charset="-122"/>
                <a:cs typeface="华文楷体"/>
              </a:rPr>
              <a:t>    </a:t>
            </a:r>
            <a:r>
              <a:rPr lang="zh-CN" altLang="zh-CN" b="1" smtClean="0">
                <a:latin typeface="楷体" pitchFamily="49" charset="-122"/>
                <a:ea typeface="楷体" pitchFamily="49" charset="-122"/>
                <a:cs typeface="华文楷体"/>
              </a:rPr>
              <a:t>所</a:t>
            </a:r>
            <a:r>
              <a:rPr lang="zh-CN" altLang="zh-CN" b="1">
                <a:latin typeface="楷体" pitchFamily="49" charset="-122"/>
                <a:ea typeface="楷体" pitchFamily="49" charset="-122"/>
                <a:cs typeface="华文楷体"/>
              </a:rPr>
              <a:t>有这些人（书中的人）都给孙少平精神上带来了从未有过的满足。他现在可以用比较广阔一些的目光来看待自己和周围的事物，因为</a:t>
            </a:r>
            <a:r>
              <a:rPr lang="zh-CN" altLang="zh-CN" b="1" u="sng">
                <a:latin typeface="楷体" pitchFamily="49" charset="-122"/>
                <a:ea typeface="楷体" pitchFamily="49" charset="-122"/>
                <a:cs typeface="华文楷体"/>
              </a:rPr>
              <a:t>对生活增加了一些</a:t>
            </a:r>
            <a:r>
              <a:rPr lang="zh-CN" altLang="zh-CN" b="1" u="sng">
                <a:solidFill>
                  <a:srgbClr val="FF0000"/>
                </a:solidFill>
                <a:latin typeface="楷体" pitchFamily="49" charset="-122"/>
                <a:ea typeface="楷体" pitchFamily="49" charset="-122"/>
                <a:cs typeface="华文楷体"/>
              </a:rPr>
              <a:t>自信和审视</a:t>
            </a:r>
            <a:r>
              <a:rPr lang="zh-CN" altLang="zh-CN" b="1" u="sng">
                <a:latin typeface="楷体" pitchFamily="49" charset="-122"/>
                <a:ea typeface="楷体" pitchFamily="49" charset="-122"/>
                <a:cs typeface="华文楷体"/>
              </a:rPr>
              <a:t>的能力</a:t>
            </a:r>
            <a:r>
              <a:rPr lang="zh-CN" altLang="zh-CN" b="1">
                <a:latin typeface="楷体" pitchFamily="49" charset="-122"/>
                <a:ea typeface="楷体" pitchFamily="49" charset="-122"/>
                <a:cs typeface="华文楷体"/>
              </a:rPr>
              <a:t>，并且开始用各角度从不同的侧面来观察某种情况和某些现象了</a:t>
            </a:r>
            <a:r>
              <a:rPr lang="zh-CN" altLang="zh-CN" b="1" smtClean="0">
                <a:latin typeface="楷体" pitchFamily="49" charset="-122"/>
                <a:ea typeface="楷体" pitchFamily="49" charset="-122"/>
                <a:cs typeface="华文楷体"/>
              </a:rPr>
              <a:t>。 </a:t>
            </a:r>
            <a:endParaRPr kumimoji="1" lang="zh-CN" altLang="en-US" b="1">
              <a:latin typeface="楷体" pitchFamily="49" charset="-122"/>
              <a:ea typeface="楷体" pitchFamily="49" charset="-122"/>
              <a:cs typeface="华文楷体"/>
            </a:endParaRPr>
          </a:p>
        </p:txBody>
      </p:sp>
    </p:spTree>
    <p:extLst>
      <p:ext uri="{BB962C8B-B14F-4D97-AF65-F5344CB8AC3E}">
        <p14:creationId xmlns:p14="http://schemas.microsoft.com/office/powerpoint/2010/main" xmlns="" val="19209988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b="1" smtClean="0">
                <a:latin typeface="华文楷体"/>
                <a:ea typeface="华文楷体"/>
                <a:cs typeface="华文楷体"/>
              </a:rPr>
              <a:t>香雪的自我觉醒之路？</a:t>
            </a:r>
            <a:endParaRPr kumimoji="1" lang="zh-CN" altLang="en-US" b="1">
              <a:latin typeface="华文楷体"/>
              <a:ea typeface="华文楷体"/>
              <a:cs typeface="华文楷体"/>
            </a:endParaRPr>
          </a:p>
        </p:txBody>
      </p:sp>
      <p:sp>
        <p:nvSpPr>
          <p:cNvPr id="3" name="内容占位符 2"/>
          <p:cNvSpPr>
            <a:spLocks noGrp="1"/>
          </p:cNvSpPr>
          <p:nvPr>
            <p:ph idx="1"/>
          </p:nvPr>
        </p:nvSpPr>
        <p:spPr>
          <a:xfrm>
            <a:off x="0" y="1570785"/>
            <a:ext cx="9144000" cy="5122862"/>
          </a:xfrm>
        </p:spPr>
        <p:txBody>
          <a:bodyPr>
            <a:normAutofit/>
          </a:bodyPr>
          <a:lstStyle/>
          <a:p>
            <a:pPr marL="0" indent="0">
              <a:buNone/>
            </a:pPr>
            <a:r>
              <a:rPr kumimoji="1" lang="zh-CN" altLang="en-US" b="1" smtClean="0">
                <a:latin typeface="楷体" pitchFamily="49" charset="-122"/>
                <a:ea typeface="楷体" pitchFamily="49" charset="-122"/>
                <a:cs typeface="华文楷体"/>
              </a:rPr>
              <a:t>    误闯火车的香雪在距家三十里地的西山口下车后，她心中只有一个念想</a:t>
            </a:r>
            <a:r>
              <a:rPr kumimoji="1" lang="en-US" altLang="zh-CN" b="1" smtClean="0">
                <a:latin typeface="楷体" pitchFamily="49" charset="-122"/>
                <a:ea typeface="楷体" pitchFamily="49" charset="-122"/>
                <a:cs typeface="华文楷体"/>
              </a:rPr>
              <a:t>——</a:t>
            </a:r>
            <a:r>
              <a:rPr kumimoji="1" lang="zh-CN" altLang="en-US" b="1" smtClean="0">
                <a:latin typeface="楷体" pitchFamily="49" charset="-122"/>
                <a:ea typeface="楷体" pitchFamily="49" charset="-122"/>
                <a:cs typeface="华文楷体"/>
              </a:rPr>
              <a:t>回家。这样强烈的意识还不够，作者又添了一笔</a:t>
            </a:r>
            <a:r>
              <a:rPr kumimoji="1" lang="en-US" altLang="zh-CN" b="1" smtClean="0">
                <a:latin typeface="楷体" pitchFamily="49" charset="-122"/>
                <a:ea typeface="楷体" pitchFamily="49" charset="-122"/>
                <a:cs typeface="华文楷体"/>
              </a:rPr>
              <a:t>——</a:t>
            </a:r>
            <a:r>
              <a:rPr kumimoji="1" lang="zh-CN" altLang="en-US" b="1" smtClean="0">
                <a:latin typeface="楷体" pitchFamily="49" charset="-122"/>
                <a:ea typeface="楷体" pitchFamily="49" charset="-122"/>
                <a:cs typeface="华文楷体"/>
              </a:rPr>
              <a:t>即她在</a:t>
            </a:r>
            <a:r>
              <a:rPr kumimoji="1" lang="zh-CN" altLang="en-US" b="1" smtClean="0">
                <a:solidFill>
                  <a:srgbClr val="FF0000"/>
                </a:solidFill>
                <a:latin typeface="楷体" pitchFamily="49" charset="-122"/>
                <a:ea typeface="楷体" pitchFamily="49" charset="-122"/>
                <a:cs typeface="华文楷体"/>
              </a:rPr>
              <a:t>回家夜路</a:t>
            </a:r>
            <a:r>
              <a:rPr kumimoji="1" lang="zh-CN" altLang="en-US" b="1" smtClean="0">
                <a:latin typeface="楷体" pitchFamily="49" charset="-122"/>
                <a:ea typeface="楷体" pitchFamily="49" charset="-122"/>
                <a:cs typeface="华文楷体"/>
              </a:rPr>
              <a:t>上的所见，更让香雪开始正视自己所成长的这片特殊的泥土</a:t>
            </a:r>
            <a:r>
              <a:rPr kumimoji="1" lang="en-US" altLang="zh-CN" b="1" smtClean="0">
                <a:latin typeface="楷体" pitchFamily="49" charset="-122"/>
                <a:ea typeface="楷体" pitchFamily="49" charset="-122"/>
                <a:cs typeface="华文楷体"/>
              </a:rPr>
              <a:t>……</a:t>
            </a:r>
            <a:endParaRPr kumimoji="1" lang="zh-CN" altLang="en-US" b="1">
              <a:latin typeface="楷体" pitchFamily="49" charset="-122"/>
              <a:ea typeface="楷体" pitchFamily="49" charset="-122"/>
              <a:cs typeface="华文楷体"/>
            </a:endParaRPr>
          </a:p>
        </p:txBody>
      </p:sp>
    </p:spTree>
    <p:extLst>
      <p:ext uri="{BB962C8B-B14F-4D97-AF65-F5344CB8AC3E}">
        <p14:creationId xmlns:p14="http://schemas.microsoft.com/office/powerpoint/2010/main" xmlns="" val="3244000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kumimoji="1" lang="zh-CN" altLang="en-US" b="1" smtClean="0">
                <a:latin typeface="+mn-ea"/>
                <a:ea typeface="+mn-ea"/>
                <a:cs typeface="华文楷体"/>
              </a:rPr>
              <a:t>研读第二部分，思考</a:t>
            </a:r>
            <a:endParaRPr kumimoji="1" lang="zh-CN" altLang="en-US" b="1">
              <a:latin typeface="+mn-ea"/>
              <a:ea typeface="+mn-ea"/>
              <a:cs typeface="华文楷体"/>
            </a:endParaRPr>
          </a:p>
        </p:txBody>
      </p:sp>
      <p:sp>
        <p:nvSpPr>
          <p:cNvPr id="3" name="内容占位符 2"/>
          <p:cNvSpPr>
            <a:spLocks noGrp="1"/>
          </p:cNvSpPr>
          <p:nvPr>
            <p:ph idx="1"/>
          </p:nvPr>
        </p:nvSpPr>
        <p:spPr>
          <a:xfrm>
            <a:off x="214282" y="1285861"/>
            <a:ext cx="8715436" cy="4899786"/>
          </a:xfrm>
        </p:spPr>
        <p:txBody>
          <a:bodyPr>
            <a:noAutofit/>
          </a:bodyPr>
          <a:lstStyle/>
          <a:p>
            <a:pPr marL="0" indent="0">
              <a:buNone/>
            </a:pPr>
            <a:r>
              <a:rPr kumimoji="1" lang="zh-CN" altLang="en-US" b="1" smtClean="0">
                <a:latin typeface="+mn-ea"/>
                <a:cs typeface="华文楷体"/>
              </a:rPr>
              <a:t>问题三：香雪这样胆小的姑娘，独自走完三十里夜路的勇气从何而来？</a:t>
            </a:r>
            <a:endParaRPr kumimoji="1" lang="en-US" altLang="zh-CN" b="1" smtClean="0">
              <a:latin typeface="+mn-ea"/>
              <a:cs typeface="华文楷体"/>
            </a:endParaRPr>
          </a:p>
          <a:p>
            <a:pPr marL="0" indent="0">
              <a:buNone/>
            </a:pPr>
            <a:endParaRPr kumimoji="1" lang="en-US" altLang="zh-CN" sz="2800" b="1" smtClean="0">
              <a:latin typeface="华文楷体"/>
              <a:ea typeface="华文楷体"/>
              <a:cs typeface="华文楷体"/>
            </a:endParaRPr>
          </a:p>
          <a:p>
            <a:pPr marL="0" indent="0">
              <a:buNone/>
            </a:pPr>
            <a:endParaRPr kumimoji="1" lang="en-US" altLang="zh-CN" sz="2800" b="1">
              <a:latin typeface="华文楷体"/>
              <a:ea typeface="华文楷体"/>
              <a:cs typeface="华文楷体"/>
            </a:endParaRPr>
          </a:p>
          <a:p>
            <a:pPr marL="0" indent="0">
              <a:buNone/>
            </a:pPr>
            <a:endParaRPr kumimoji="1" lang="en-US" altLang="zh-CN" sz="2800" b="1" smtClean="0">
              <a:latin typeface="华文楷体"/>
              <a:ea typeface="华文楷体"/>
              <a:cs typeface="华文楷体"/>
            </a:endParaRPr>
          </a:p>
          <a:p>
            <a:pPr marL="0" indent="0">
              <a:buNone/>
            </a:pPr>
            <a:endParaRPr kumimoji="1" lang="en-US" altLang="zh-CN" sz="2800" b="1" smtClean="0">
              <a:latin typeface="华文楷体"/>
              <a:ea typeface="华文楷体"/>
              <a:cs typeface="华文楷体"/>
            </a:endParaRPr>
          </a:p>
        </p:txBody>
      </p:sp>
      <p:graphicFrame>
        <p:nvGraphicFramePr>
          <p:cNvPr id="7" name="图表 6"/>
          <p:cNvGraphicFramePr/>
          <p:nvPr>
            <p:extLst>
              <p:ext uri="{D42A27DB-BD31-4B8C-83A1-F6EECF244321}">
                <p14:modId xmlns:p14="http://schemas.microsoft.com/office/powerpoint/2010/main" xmlns="" val="1756761117"/>
              </p:ext>
            </p:extLst>
          </p:nvPr>
        </p:nvGraphicFramePr>
        <p:xfrm>
          <a:off x="1180353" y="2480235"/>
          <a:ext cx="6813176" cy="2831353"/>
        </p:xfrm>
        <a:graphic>
          <a:graphicData uri="http://schemas.openxmlformats.org/drawingml/2006/chart">
            <c:chart xmlns:c="http://schemas.openxmlformats.org/drawingml/2006/chart" r:id="rId2"/>
          </a:graphicData>
        </a:graphic>
      </p:graphicFrame>
      <p:sp>
        <p:nvSpPr>
          <p:cNvPr id="9" name="文本框 8"/>
          <p:cNvSpPr txBox="1"/>
          <p:nvPr/>
        </p:nvSpPr>
        <p:spPr>
          <a:xfrm>
            <a:off x="612588" y="4930588"/>
            <a:ext cx="697627" cy="400110"/>
          </a:xfrm>
          <a:prstGeom prst="rect">
            <a:avLst/>
          </a:prstGeom>
        </p:spPr>
        <p:style>
          <a:lnRef idx="3">
            <a:schemeClr val="lt1"/>
          </a:lnRef>
          <a:fillRef idx="1">
            <a:schemeClr val="accent6"/>
          </a:fillRef>
          <a:effectRef idx="1">
            <a:schemeClr val="accent6"/>
          </a:effectRef>
          <a:fontRef idx="minor">
            <a:schemeClr val="lt1"/>
          </a:fontRef>
        </p:style>
        <p:txBody>
          <a:bodyPr wrap="none" rtlCol="0">
            <a:spAutoFit/>
          </a:bodyPr>
          <a:lstStyle/>
          <a:p>
            <a:r>
              <a:rPr kumimoji="1" lang="zh-CN" altLang="en-US" sz="2000" b="1">
                <a:solidFill>
                  <a:schemeClr val="accent5">
                    <a:lumMod val="50000"/>
                  </a:schemeClr>
                </a:solidFill>
                <a:latin typeface="黑体"/>
                <a:ea typeface="黑体"/>
                <a:cs typeface="黑体"/>
              </a:rPr>
              <a:t>害怕</a:t>
            </a:r>
          </a:p>
        </p:txBody>
      </p:sp>
      <p:sp>
        <p:nvSpPr>
          <p:cNvPr id="10" name="文本框 9"/>
          <p:cNvSpPr txBox="1"/>
          <p:nvPr/>
        </p:nvSpPr>
        <p:spPr>
          <a:xfrm>
            <a:off x="1538941" y="4303059"/>
            <a:ext cx="697627" cy="400110"/>
          </a:xfrm>
          <a:prstGeom prst="rect">
            <a:avLst/>
          </a:prstGeom>
        </p:spPr>
        <p:style>
          <a:lnRef idx="3">
            <a:schemeClr val="lt1"/>
          </a:lnRef>
          <a:fillRef idx="1">
            <a:schemeClr val="accent6"/>
          </a:fillRef>
          <a:effectRef idx="1">
            <a:schemeClr val="accent6"/>
          </a:effectRef>
          <a:fontRef idx="minor">
            <a:schemeClr val="lt1"/>
          </a:fontRef>
        </p:style>
        <p:txBody>
          <a:bodyPr wrap="none" rtlCol="0">
            <a:spAutoFit/>
          </a:bodyPr>
          <a:lstStyle>
            <a:defPPr>
              <a:defRPr lang="en-US"/>
            </a:defPPr>
            <a:lvl1pPr>
              <a:defRPr kumimoji="1" sz="2000" b="1">
                <a:solidFill>
                  <a:schemeClr val="accent5">
                    <a:lumMod val="50000"/>
                  </a:schemeClr>
                </a:solidFill>
                <a:latin typeface="黑体"/>
                <a:ea typeface="黑体"/>
                <a:cs typeface="黑体"/>
              </a:defRPr>
            </a:lvl1pPr>
          </a:lstStyle>
          <a:p>
            <a:r>
              <a:rPr lang="zh-CN" altLang="en-US"/>
              <a:t>满足</a:t>
            </a:r>
          </a:p>
        </p:txBody>
      </p:sp>
      <p:sp>
        <p:nvSpPr>
          <p:cNvPr id="11" name="文本框 10">
            <a:hlinkClick r:id="rId3" action="ppaction://hlinkpres?slideindex=12&amp;slidetitle=PowerPoint 演示文稿"/>
          </p:cNvPr>
          <p:cNvSpPr txBox="1"/>
          <p:nvPr/>
        </p:nvSpPr>
        <p:spPr>
          <a:xfrm>
            <a:off x="1984344" y="3321813"/>
            <a:ext cx="1467068" cy="400110"/>
          </a:xfrm>
          <a:prstGeom prst="rect">
            <a:avLst/>
          </a:prstGeom>
        </p:spPr>
        <p:style>
          <a:lnRef idx="3">
            <a:schemeClr val="lt1"/>
          </a:lnRef>
          <a:fillRef idx="1">
            <a:schemeClr val="accent6"/>
          </a:fillRef>
          <a:effectRef idx="1">
            <a:schemeClr val="accent6"/>
          </a:effectRef>
          <a:fontRef idx="minor">
            <a:schemeClr val="lt1"/>
          </a:fontRef>
        </p:style>
        <p:txBody>
          <a:bodyPr wrap="none" rtlCol="0">
            <a:spAutoFit/>
          </a:bodyPr>
          <a:lstStyle/>
          <a:p>
            <a:r>
              <a:rPr kumimoji="1" lang="zh-CN" altLang="en-US" sz="2000" b="1" smtClean="0">
                <a:solidFill>
                  <a:schemeClr val="accent5">
                    <a:lumMod val="50000"/>
                  </a:schemeClr>
                </a:solidFill>
                <a:latin typeface="黑体"/>
                <a:ea typeface="黑体"/>
                <a:cs typeface="黑体"/>
                <a:hlinkClick r:id="rId3" action="ppaction://hlinkpres?slideindex=19&amp;slidetitle=PowerPoint 演示文稿"/>
              </a:rPr>
              <a:t>新奇</a:t>
            </a:r>
            <a:r>
              <a:rPr kumimoji="1" lang="zh-CN" altLang="en-US" sz="2000" b="1" smtClean="0">
                <a:solidFill>
                  <a:schemeClr val="accent5">
                    <a:lumMod val="50000"/>
                  </a:schemeClr>
                </a:solidFill>
                <a:latin typeface="黑体"/>
                <a:ea typeface="黑体"/>
                <a:cs typeface="黑体"/>
              </a:rPr>
              <a:t>、自信</a:t>
            </a:r>
            <a:endParaRPr kumimoji="1" lang="zh-CN" altLang="en-US" sz="2000" b="1">
              <a:solidFill>
                <a:schemeClr val="accent5">
                  <a:lumMod val="50000"/>
                </a:schemeClr>
              </a:solidFill>
              <a:latin typeface="黑体"/>
              <a:ea typeface="黑体" panose="02010600030101010101" charset="-122"/>
              <a:cs typeface="黑体" panose="02010600030101010101" charset="-122"/>
            </a:endParaRPr>
          </a:p>
        </p:txBody>
      </p:sp>
      <p:sp>
        <p:nvSpPr>
          <p:cNvPr id="12" name="文本框 11"/>
          <p:cNvSpPr txBox="1"/>
          <p:nvPr/>
        </p:nvSpPr>
        <p:spPr>
          <a:xfrm>
            <a:off x="3451412" y="4503114"/>
            <a:ext cx="1479892" cy="400110"/>
          </a:xfrm>
          <a:prstGeom prst="rect">
            <a:avLst/>
          </a:prstGeom>
        </p:spPr>
        <p:style>
          <a:lnRef idx="3">
            <a:schemeClr val="lt1"/>
          </a:lnRef>
          <a:fillRef idx="1">
            <a:schemeClr val="accent6"/>
          </a:fillRef>
          <a:effectRef idx="1">
            <a:schemeClr val="accent6"/>
          </a:effectRef>
          <a:fontRef idx="minor">
            <a:schemeClr val="lt1"/>
          </a:fontRef>
        </p:style>
        <p:txBody>
          <a:bodyPr wrap="none" rtlCol="0">
            <a:spAutoFit/>
          </a:bodyPr>
          <a:lstStyle>
            <a:defPPr>
              <a:defRPr lang="en-US"/>
            </a:defPPr>
            <a:lvl1pPr>
              <a:defRPr kumimoji="1" sz="2000" b="1">
                <a:solidFill>
                  <a:schemeClr val="accent5">
                    <a:lumMod val="50000"/>
                  </a:schemeClr>
                </a:solidFill>
                <a:latin typeface="黑体"/>
                <a:ea typeface="黑体"/>
                <a:cs typeface="黑体"/>
              </a:defRPr>
            </a:lvl1pPr>
          </a:lstStyle>
          <a:p>
            <a:r>
              <a:rPr lang="zh-CN" altLang="en-US"/>
              <a:t>自责、羞愧</a:t>
            </a:r>
          </a:p>
        </p:txBody>
      </p:sp>
      <p:sp>
        <p:nvSpPr>
          <p:cNvPr id="13" name="文本框 12"/>
          <p:cNvSpPr txBox="1"/>
          <p:nvPr/>
        </p:nvSpPr>
        <p:spPr>
          <a:xfrm>
            <a:off x="4069529" y="3321813"/>
            <a:ext cx="1723549" cy="400110"/>
          </a:xfrm>
          <a:prstGeom prst="rect">
            <a:avLst/>
          </a:prstGeom>
        </p:spPr>
        <p:style>
          <a:lnRef idx="3">
            <a:schemeClr val="lt1"/>
          </a:lnRef>
          <a:fillRef idx="1">
            <a:schemeClr val="accent6"/>
          </a:fillRef>
          <a:effectRef idx="1">
            <a:schemeClr val="accent6"/>
          </a:effectRef>
          <a:fontRef idx="minor">
            <a:schemeClr val="lt1"/>
          </a:fontRef>
        </p:style>
        <p:txBody>
          <a:bodyPr wrap="none" rtlCol="0">
            <a:spAutoFit/>
          </a:bodyPr>
          <a:lstStyle>
            <a:defPPr>
              <a:defRPr lang="en-US"/>
            </a:defPPr>
            <a:lvl1pPr>
              <a:defRPr kumimoji="1" sz="2000" b="1">
                <a:solidFill>
                  <a:schemeClr val="accent5">
                    <a:lumMod val="50000"/>
                  </a:schemeClr>
                </a:solidFill>
                <a:latin typeface="黑体"/>
                <a:ea typeface="黑体"/>
                <a:cs typeface="黑体"/>
              </a:defRPr>
            </a:lvl1pPr>
          </a:lstStyle>
          <a:p>
            <a:r>
              <a:rPr lang="zh-CN" altLang="en-US" smtClean="0"/>
              <a:t>希望（未来）</a:t>
            </a:r>
            <a:endParaRPr lang="zh-CN" altLang="en-US"/>
          </a:p>
        </p:txBody>
      </p:sp>
      <p:sp>
        <p:nvSpPr>
          <p:cNvPr id="14" name="文本框 13"/>
          <p:cNvSpPr txBox="1"/>
          <p:nvPr/>
        </p:nvSpPr>
        <p:spPr>
          <a:xfrm>
            <a:off x="5053131" y="2893553"/>
            <a:ext cx="1610633" cy="400110"/>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defPPr>
              <a:defRPr lang="en-US"/>
            </a:defPPr>
            <a:lvl1pPr>
              <a:defRPr kumimoji="1" sz="2000" b="1">
                <a:solidFill>
                  <a:schemeClr val="accent5">
                    <a:lumMod val="50000"/>
                  </a:schemeClr>
                </a:solidFill>
                <a:latin typeface="黑体"/>
                <a:ea typeface="黑体"/>
                <a:cs typeface="黑体"/>
              </a:defRPr>
            </a:lvl1pPr>
          </a:lstStyle>
          <a:p>
            <a:r>
              <a:rPr lang="zh-CN" altLang="en-US"/>
              <a:t>坚定、自豪</a:t>
            </a:r>
          </a:p>
        </p:txBody>
      </p:sp>
      <p:sp>
        <p:nvSpPr>
          <p:cNvPr id="15" name="文本框 14"/>
          <p:cNvSpPr txBox="1"/>
          <p:nvPr/>
        </p:nvSpPr>
        <p:spPr>
          <a:xfrm>
            <a:off x="6663765" y="2525058"/>
            <a:ext cx="710451" cy="400110"/>
          </a:xfrm>
          <a:prstGeom prst="rect">
            <a:avLst/>
          </a:prstGeom>
        </p:spPr>
        <p:style>
          <a:lnRef idx="3">
            <a:schemeClr val="lt1"/>
          </a:lnRef>
          <a:fillRef idx="1">
            <a:schemeClr val="accent6"/>
          </a:fillRef>
          <a:effectRef idx="1">
            <a:schemeClr val="accent6"/>
          </a:effectRef>
          <a:fontRef idx="minor">
            <a:schemeClr val="lt1"/>
          </a:fontRef>
        </p:style>
        <p:txBody>
          <a:bodyPr wrap="none" rtlCol="0">
            <a:spAutoFit/>
          </a:bodyPr>
          <a:lstStyle/>
          <a:p>
            <a:r>
              <a:rPr kumimoji="1" lang="zh-CN" altLang="en-US" sz="2000" b="1">
                <a:solidFill>
                  <a:schemeClr val="accent5">
                    <a:lumMod val="50000"/>
                  </a:schemeClr>
                </a:solidFill>
                <a:latin typeface="黑体"/>
                <a:ea typeface="黑体"/>
                <a:cs typeface="黑体"/>
              </a:rPr>
              <a:t>骄傲</a:t>
            </a:r>
          </a:p>
        </p:txBody>
      </p:sp>
    </p:spTree>
    <p:extLst>
      <p:ext uri="{BB962C8B-B14F-4D97-AF65-F5344CB8AC3E}">
        <p14:creationId xmlns:p14="http://schemas.microsoft.com/office/powerpoint/2010/main" xmlns="" val="246336517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1" presetClass="entr" presetSubtype="0" fill="hold" grpId="0" nodeType="clickEffect">
                                  <p:stCondLst>
                                    <p:cond delay="0"/>
                                  </p:stCondLst>
                                  <p:iterate type="lt">
                                    <p:tmPct val="0"/>
                                  </p:iterate>
                                  <p:childTnLst>
                                    <p:set>
                                      <p:cBhvr>
                                        <p:cTn id="14" dur="1" fill="hold">
                                          <p:stCondLst>
                                            <p:cond delay="0"/>
                                          </p:stCondLst>
                                        </p:cTn>
                                        <p:tgtEl>
                                          <p:spTgt spid="10"/>
                                        </p:tgtEl>
                                        <p:attrNameLst>
                                          <p:attrName>style.visibility</p:attrName>
                                        </p:attrNameLst>
                                      </p:cBhvr>
                                      <p:to>
                                        <p:strVal val="visible"/>
                                      </p:to>
                                    </p:set>
                                    <p:anim calcmode="lin" valueType="num">
                                      <p:cBhvr>
                                        <p:cTn id="15" dur="1000" fill="hold"/>
                                        <p:tgtEl>
                                          <p:spTgt spid="10"/>
                                        </p:tgtEl>
                                        <p:attrNameLst>
                                          <p:attrName>ppt_w</p:attrName>
                                        </p:attrNameLst>
                                      </p:cBhvr>
                                      <p:tavLst>
                                        <p:tav tm="0">
                                          <p:val>
                                            <p:fltVal val="0"/>
                                          </p:val>
                                        </p:tav>
                                        <p:tav tm="100000">
                                          <p:val>
                                            <p:strVal val="#ppt_w"/>
                                          </p:val>
                                        </p:tav>
                                      </p:tavLst>
                                    </p:anim>
                                    <p:anim calcmode="lin" valueType="num">
                                      <p:cBhvr>
                                        <p:cTn id="16" dur="1000" fill="hold"/>
                                        <p:tgtEl>
                                          <p:spTgt spid="10"/>
                                        </p:tgtEl>
                                        <p:attrNameLst>
                                          <p:attrName>ppt_h</p:attrName>
                                        </p:attrNameLst>
                                      </p:cBhvr>
                                      <p:tavLst>
                                        <p:tav tm="0">
                                          <p:val>
                                            <p:fltVal val="0"/>
                                          </p:val>
                                        </p:tav>
                                        <p:tav tm="100000">
                                          <p:val>
                                            <p:strVal val="#ppt_h"/>
                                          </p:val>
                                        </p:tav>
                                      </p:tavLst>
                                    </p:anim>
                                    <p:anim calcmode="lin" valueType="num">
                                      <p:cBhvr>
                                        <p:cTn id="17" dur="1000" fill="hold"/>
                                        <p:tgtEl>
                                          <p:spTgt spid="10"/>
                                        </p:tgtEl>
                                        <p:attrNameLst>
                                          <p:attrName>style.rotation</p:attrName>
                                        </p:attrNameLst>
                                      </p:cBhvr>
                                      <p:tavLst>
                                        <p:tav tm="0">
                                          <p:val>
                                            <p:fltVal val="90"/>
                                          </p:val>
                                        </p:tav>
                                        <p:tav tm="100000">
                                          <p:val>
                                            <p:fltVal val="0"/>
                                          </p:val>
                                        </p:tav>
                                      </p:tavLst>
                                    </p:anim>
                                    <p:animEffect transition="in" filter="fade">
                                      <p:cBhvr>
                                        <p:cTn id="18" dur="1000"/>
                                        <p:tgtEl>
                                          <p:spTgt spid="10"/>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1" presetClass="entr" presetSubtype="0" fill="hold" grpId="0" nodeType="clickEffect">
                                  <p:stCondLst>
                                    <p:cond delay="0"/>
                                  </p:stCondLst>
                                  <p:iterate type="lt">
                                    <p:tmPct val="0"/>
                                  </p:iterate>
                                  <p:childTnLst>
                                    <p:set>
                                      <p:cBhvr>
                                        <p:cTn id="22" dur="1" fill="hold">
                                          <p:stCondLst>
                                            <p:cond delay="0"/>
                                          </p:stCondLst>
                                        </p:cTn>
                                        <p:tgtEl>
                                          <p:spTgt spid="11"/>
                                        </p:tgtEl>
                                        <p:attrNameLst>
                                          <p:attrName>style.visibility</p:attrName>
                                        </p:attrNameLst>
                                      </p:cBhvr>
                                      <p:to>
                                        <p:strVal val="visible"/>
                                      </p:to>
                                    </p:set>
                                    <p:anim calcmode="lin" valueType="num">
                                      <p:cBhvr>
                                        <p:cTn id="23" dur="1000" fill="hold"/>
                                        <p:tgtEl>
                                          <p:spTgt spid="11"/>
                                        </p:tgtEl>
                                        <p:attrNameLst>
                                          <p:attrName>ppt_w</p:attrName>
                                        </p:attrNameLst>
                                      </p:cBhvr>
                                      <p:tavLst>
                                        <p:tav tm="0">
                                          <p:val>
                                            <p:fltVal val="0"/>
                                          </p:val>
                                        </p:tav>
                                        <p:tav tm="100000">
                                          <p:val>
                                            <p:strVal val="#ppt_w"/>
                                          </p:val>
                                        </p:tav>
                                      </p:tavLst>
                                    </p:anim>
                                    <p:anim calcmode="lin" valueType="num">
                                      <p:cBhvr>
                                        <p:cTn id="24" dur="1000" fill="hold"/>
                                        <p:tgtEl>
                                          <p:spTgt spid="11"/>
                                        </p:tgtEl>
                                        <p:attrNameLst>
                                          <p:attrName>ppt_h</p:attrName>
                                        </p:attrNameLst>
                                      </p:cBhvr>
                                      <p:tavLst>
                                        <p:tav tm="0">
                                          <p:val>
                                            <p:fltVal val="0"/>
                                          </p:val>
                                        </p:tav>
                                        <p:tav tm="100000">
                                          <p:val>
                                            <p:strVal val="#ppt_h"/>
                                          </p:val>
                                        </p:tav>
                                      </p:tavLst>
                                    </p:anim>
                                    <p:anim calcmode="lin" valueType="num">
                                      <p:cBhvr>
                                        <p:cTn id="25" dur="1000" fill="hold"/>
                                        <p:tgtEl>
                                          <p:spTgt spid="11"/>
                                        </p:tgtEl>
                                        <p:attrNameLst>
                                          <p:attrName>style.rotation</p:attrName>
                                        </p:attrNameLst>
                                      </p:cBhvr>
                                      <p:tavLst>
                                        <p:tav tm="0">
                                          <p:val>
                                            <p:fltVal val="90"/>
                                          </p:val>
                                        </p:tav>
                                        <p:tav tm="100000">
                                          <p:val>
                                            <p:fltVal val="0"/>
                                          </p:val>
                                        </p:tav>
                                      </p:tavLst>
                                    </p:anim>
                                    <p:animEffect transition="in" filter="fade">
                                      <p:cBhvr>
                                        <p:cTn id="26" dur="1000"/>
                                        <p:tgtEl>
                                          <p:spTgt spid="11"/>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31" presetClass="entr" presetSubtype="0" fill="hold" grpId="0" nodeType="clickEffect">
                                  <p:stCondLst>
                                    <p:cond delay="0"/>
                                  </p:stCondLst>
                                  <p:iterate type="lt">
                                    <p:tmPct val="0"/>
                                  </p:iterate>
                                  <p:childTnLst>
                                    <p:set>
                                      <p:cBhvr>
                                        <p:cTn id="38" dur="1" fill="hold">
                                          <p:stCondLst>
                                            <p:cond delay="0"/>
                                          </p:stCondLst>
                                        </p:cTn>
                                        <p:tgtEl>
                                          <p:spTgt spid="13"/>
                                        </p:tgtEl>
                                        <p:attrNameLst>
                                          <p:attrName>style.visibility</p:attrName>
                                        </p:attrNameLst>
                                      </p:cBhvr>
                                      <p:to>
                                        <p:strVal val="visible"/>
                                      </p:to>
                                    </p:set>
                                    <p:anim calcmode="lin" valueType="num">
                                      <p:cBhvr>
                                        <p:cTn id="39" dur="1000" fill="hold"/>
                                        <p:tgtEl>
                                          <p:spTgt spid="13"/>
                                        </p:tgtEl>
                                        <p:attrNameLst>
                                          <p:attrName>ppt_w</p:attrName>
                                        </p:attrNameLst>
                                      </p:cBhvr>
                                      <p:tavLst>
                                        <p:tav tm="0">
                                          <p:val>
                                            <p:fltVal val="0"/>
                                          </p:val>
                                        </p:tav>
                                        <p:tav tm="100000">
                                          <p:val>
                                            <p:strVal val="#ppt_w"/>
                                          </p:val>
                                        </p:tav>
                                      </p:tavLst>
                                    </p:anim>
                                    <p:anim calcmode="lin" valueType="num">
                                      <p:cBhvr>
                                        <p:cTn id="40" dur="1000" fill="hold"/>
                                        <p:tgtEl>
                                          <p:spTgt spid="13"/>
                                        </p:tgtEl>
                                        <p:attrNameLst>
                                          <p:attrName>ppt_h</p:attrName>
                                        </p:attrNameLst>
                                      </p:cBhvr>
                                      <p:tavLst>
                                        <p:tav tm="0">
                                          <p:val>
                                            <p:fltVal val="0"/>
                                          </p:val>
                                        </p:tav>
                                        <p:tav tm="100000">
                                          <p:val>
                                            <p:strVal val="#ppt_h"/>
                                          </p:val>
                                        </p:tav>
                                      </p:tavLst>
                                    </p:anim>
                                    <p:anim calcmode="lin" valueType="num">
                                      <p:cBhvr>
                                        <p:cTn id="41" dur="1000" fill="hold"/>
                                        <p:tgtEl>
                                          <p:spTgt spid="13"/>
                                        </p:tgtEl>
                                        <p:attrNameLst>
                                          <p:attrName>style.rotation</p:attrName>
                                        </p:attrNameLst>
                                      </p:cBhvr>
                                      <p:tavLst>
                                        <p:tav tm="0">
                                          <p:val>
                                            <p:fltVal val="90"/>
                                          </p:val>
                                        </p:tav>
                                        <p:tav tm="100000">
                                          <p:val>
                                            <p:fltVal val="0"/>
                                          </p:val>
                                        </p:tav>
                                      </p:tavLst>
                                    </p:anim>
                                    <p:animEffect transition="in" filter="fade">
                                      <p:cBhvr>
                                        <p:cTn id="42" dur="1000"/>
                                        <p:tgtEl>
                                          <p:spTgt spid="13"/>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1000" fill="hold"/>
                                        <p:tgtEl>
                                          <p:spTgt spid="14"/>
                                        </p:tgtEl>
                                        <p:attrNameLst>
                                          <p:attrName>ppt_w</p:attrName>
                                        </p:attrNameLst>
                                      </p:cBhvr>
                                      <p:tavLst>
                                        <p:tav tm="0">
                                          <p:val>
                                            <p:fltVal val="0"/>
                                          </p:val>
                                        </p:tav>
                                        <p:tav tm="100000">
                                          <p:val>
                                            <p:strVal val="#ppt_w"/>
                                          </p:val>
                                        </p:tav>
                                      </p:tavLst>
                                    </p:anim>
                                    <p:anim calcmode="lin" valueType="num">
                                      <p:cBhvr>
                                        <p:cTn id="48" dur="1000" fill="hold"/>
                                        <p:tgtEl>
                                          <p:spTgt spid="14"/>
                                        </p:tgtEl>
                                        <p:attrNameLst>
                                          <p:attrName>ppt_h</p:attrName>
                                        </p:attrNameLst>
                                      </p:cBhvr>
                                      <p:tavLst>
                                        <p:tav tm="0">
                                          <p:val>
                                            <p:fltVal val="0"/>
                                          </p:val>
                                        </p:tav>
                                        <p:tav tm="100000">
                                          <p:val>
                                            <p:strVal val="#ppt_h"/>
                                          </p:val>
                                        </p:tav>
                                      </p:tavLst>
                                    </p:anim>
                                    <p:anim calcmode="lin" valueType="num">
                                      <p:cBhvr>
                                        <p:cTn id="49" dur="1000" fill="hold"/>
                                        <p:tgtEl>
                                          <p:spTgt spid="14"/>
                                        </p:tgtEl>
                                        <p:attrNameLst>
                                          <p:attrName>style.rotation</p:attrName>
                                        </p:attrNameLst>
                                      </p:cBhvr>
                                      <p:tavLst>
                                        <p:tav tm="0">
                                          <p:val>
                                            <p:fltVal val="90"/>
                                          </p:val>
                                        </p:tav>
                                        <p:tav tm="100000">
                                          <p:val>
                                            <p:fltVal val="0"/>
                                          </p:val>
                                        </p:tav>
                                      </p:tavLst>
                                    </p:anim>
                                    <p:animEffect transition="in" filter="fade">
                                      <p:cBhvr>
                                        <p:cTn id="50" dur="1000"/>
                                        <p:tgtEl>
                                          <p:spTgt spid="14"/>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1000" fill="hold"/>
                                        <p:tgtEl>
                                          <p:spTgt spid="15"/>
                                        </p:tgtEl>
                                        <p:attrNameLst>
                                          <p:attrName>ppt_w</p:attrName>
                                        </p:attrNameLst>
                                      </p:cBhvr>
                                      <p:tavLst>
                                        <p:tav tm="0">
                                          <p:val>
                                            <p:fltVal val="0"/>
                                          </p:val>
                                        </p:tav>
                                        <p:tav tm="100000">
                                          <p:val>
                                            <p:strVal val="#ppt_w"/>
                                          </p:val>
                                        </p:tav>
                                      </p:tavLst>
                                    </p:anim>
                                    <p:anim calcmode="lin" valueType="num">
                                      <p:cBhvr>
                                        <p:cTn id="56" dur="1000" fill="hold"/>
                                        <p:tgtEl>
                                          <p:spTgt spid="15"/>
                                        </p:tgtEl>
                                        <p:attrNameLst>
                                          <p:attrName>ppt_h</p:attrName>
                                        </p:attrNameLst>
                                      </p:cBhvr>
                                      <p:tavLst>
                                        <p:tav tm="0">
                                          <p:val>
                                            <p:fltVal val="0"/>
                                          </p:val>
                                        </p:tav>
                                        <p:tav tm="100000">
                                          <p:val>
                                            <p:strVal val="#ppt_h"/>
                                          </p:val>
                                        </p:tav>
                                      </p:tavLst>
                                    </p:anim>
                                    <p:anim calcmode="lin" valueType="num">
                                      <p:cBhvr>
                                        <p:cTn id="57" dur="1000" fill="hold"/>
                                        <p:tgtEl>
                                          <p:spTgt spid="15"/>
                                        </p:tgtEl>
                                        <p:attrNameLst>
                                          <p:attrName>style.rotation</p:attrName>
                                        </p:attrNameLst>
                                      </p:cBhvr>
                                      <p:tavLst>
                                        <p:tav tm="0">
                                          <p:val>
                                            <p:fltVal val="90"/>
                                          </p:val>
                                        </p:tav>
                                        <p:tav tm="100000">
                                          <p:val>
                                            <p:fltVal val="0"/>
                                          </p:val>
                                        </p:tav>
                                      </p:tavLst>
                                    </p:anim>
                                    <p:animEffect transition="in" filter="fade">
                                      <p:cBhvr>
                                        <p:cTn id="58" dur="1000"/>
                                        <p:tgtEl>
                                          <p:spTgt spid="15"/>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15" presetClass="entr" presetSubtype="0"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p:cTn id="63" dur="1000" fill="hold"/>
                                        <p:tgtEl>
                                          <p:spTgt spid="7"/>
                                        </p:tgtEl>
                                        <p:attrNameLst>
                                          <p:attrName>ppt_w</p:attrName>
                                        </p:attrNameLst>
                                      </p:cBhvr>
                                      <p:tavLst>
                                        <p:tav tm="0">
                                          <p:val>
                                            <p:fltVal val="0"/>
                                          </p:val>
                                        </p:tav>
                                        <p:tav tm="100000">
                                          <p:val>
                                            <p:strVal val="#ppt_w"/>
                                          </p:val>
                                        </p:tav>
                                      </p:tavLst>
                                    </p:anim>
                                    <p:anim calcmode="lin" valueType="num">
                                      <p:cBhvr>
                                        <p:cTn id="64" dur="1000" fill="hold"/>
                                        <p:tgtEl>
                                          <p:spTgt spid="7"/>
                                        </p:tgtEl>
                                        <p:attrNameLst>
                                          <p:attrName>ppt_h</p:attrName>
                                        </p:attrNameLst>
                                      </p:cBhvr>
                                      <p:tavLst>
                                        <p:tav tm="0">
                                          <p:val>
                                            <p:fltVal val="0"/>
                                          </p:val>
                                        </p:tav>
                                        <p:tav tm="100000">
                                          <p:val>
                                            <p:strVal val="#ppt_h"/>
                                          </p:val>
                                        </p:tav>
                                      </p:tavLst>
                                    </p:anim>
                                    <p:anim calcmode="lin" valueType="num">
                                      <p:cBhvr>
                                        <p:cTn id="6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66"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7" fill="hold" nodeType="clickPar">
                      <p:stCondLst>
                        <p:cond delay="indefinite"/>
                      </p:stCondLst>
                      <p:childTnLst>
                        <p:par>
                          <p:cTn id="68" fill="hold" nodeType="afterGroup">
                            <p:stCondLst>
                              <p:cond delay="0"/>
                            </p:stCondLst>
                            <p:childTnLst>
                              <p:par>
                                <p:cTn id="69" presetID="34" presetClass="emph" presetSubtype="0" fill="hold" nodeType="clickEffect">
                                  <p:stCondLst>
                                    <p:cond delay="0"/>
                                  </p:stCondLst>
                                  <p:iterate type="lt">
                                    <p:tmPct val="10000"/>
                                  </p:iterate>
                                  <p:childTnLst>
                                    <p:animMotion origin="layout" path="M 0 0 L 0 -0.07213" pathEditMode="relative" ptsTypes="">
                                      <p:cBhvr>
                                        <p:cTn id="70" dur="250" accel="50000" decel="50000" autoRev="1" fill="hold">
                                          <p:stCondLst>
                                            <p:cond delay="0"/>
                                          </p:stCondLst>
                                        </p:cTn>
                                        <p:tgtEl>
                                          <p:spTgt spid="10"/>
                                        </p:tgtEl>
                                        <p:attrNameLst>
                                          <p:attrName>ppt_x</p:attrName>
                                          <p:attrName>ppt_y</p:attrName>
                                        </p:attrNameLst>
                                      </p:cBhvr>
                                    </p:animMotion>
                                    <p:animRot by="1500000">
                                      <p:cBhvr>
                                        <p:cTn id="71" dur="125" fill="hold">
                                          <p:stCondLst>
                                            <p:cond delay="0"/>
                                          </p:stCondLst>
                                        </p:cTn>
                                        <p:tgtEl>
                                          <p:spTgt spid="10"/>
                                        </p:tgtEl>
                                        <p:attrNameLst>
                                          <p:attrName>r</p:attrName>
                                        </p:attrNameLst>
                                      </p:cBhvr>
                                    </p:animRot>
                                    <p:animRot by="-1500000">
                                      <p:cBhvr>
                                        <p:cTn id="72" dur="125" fill="hold">
                                          <p:stCondLst>
                                            <p:cond delay="125"/>
                                          </p:stCondLst>
                                        </p:cTn>
                                        <p:tgtEl>
                                          <p:spTgt spid="10"/>
                                        </p:tgtEl>
                                        <p:attrNameLst>
                                          <p:attrName>r</p:attrName>
                                        </p:attrNameLst>
                                      </p:cBhvr>
                                    </p:animRot>
                                    <p:animRot by="-1500000">
                                      <p:cBhvr>
                                        <p:cTn id="73" dur="125" fill="hold">
                                          <p:stCondLst>
                                            <p:cond delay="250"/>
                                          </p:stCondLst>
                                        </p:cTn>
                                        <p:tgtEl>
                                          <p:spTgt spid="10"/>
                                        </p:tgtEl>
                                        <p:attrNameLst>
                                          <p:attrName>r</p:attrName>
                                        </p:attrNameLst>
                                      </p:cBhvr>
                                    </p:animRot>
                                    <p:animRot by="1500000">
                                      <p:cBhvr>
                                        <p:cTn id="74" dur="125" fill="hold">
                                          <p:stCondLst>
                                            <p:cond delay="375"/>
                                          </p:stCondLst>
                                        </p:cTn>
                                        <p:tgtEl>
                                          <p:spTgt spid="10"/>
                                        </p:tgtEl>
                                        <p:attrNameLst>
                                          <p:attrName>r</p:attrName>
                                        </p:attrNameLst>
                                      </p:cBhvr>
                                    </p:animRot>
                                  </p:childTnLst>
                                </p:cTn>
                              </p:par>
                            </p:childTnLst>
                          </p:cTn>
                        </p:par>
                      </p:childTnLst>
                    </p:cTn>
                  </p:par>
                  <p:par>
                    <p:cTn id="75" fill="hold" nodeType="clickPar">
                      <p:stCondLst>
                        <p:cond delay="indefinite"/>
                      </p:stCondLst>
                      <p:childTnLst>
                        <p:par>
                          <p:cTn id="76" fill="hold" nodeType="afterGroup">
                            <p:stCondLst>
                              <p:cond delay="0"/>
                            </p:stCondLst>
                            <p:childTnLst>
                              <p:par>
                                <p:cTn id="77" presetID="34" presetClass="emph" presetSubtype="0" fill="hold" grpId="1" nodeType="clickEffect">
                                  <p:stCondLst>
                                    <p:cond delay="0"/>
                                  </p:stCondLst>
                                  <p:iterate type="lt">
                                    <p:tmPct val="10000"/>
                                  </p:iterate>
                                  <p:childTnLst>
                                    <p:animMotion origin="layout" path="M 0 0 L 0 -0.07213" pathEditMode="relative" ptsTypes="">
                                      <p:cBhvr>
                                        <p:cTn id="78" dur="250" accel="50000" decel="50000" autoRev="1" fill="hold">
                                          <p:stCondLst>
                                            <p:cond delay="0"/>
                                          </p:stCondLst>
                                        </p:cTn>
                                        <p:tgtEl>
                                          <p:spTgt spid="11"/>
                                        </p:tgtEl>
                                        <p:attrNameLst>
                                          <p:attrName>ppt_x</p:attrName>
                                          <p:attrName>ppt_y</p:attrName>
                                        </p:attrNameLst>
                                      </p:cBhvr>
                                    </p:animMotion>
                                    <p:animRot by="1500000">
                                      <p:cBhvr>
                                        <p:cTn id="79" dur="125" fill="hold">
                                          <p:stCondLst>
                                            <p:cond delay="0"/>
                                          </p:stCondLst>
                                        </p:cTn>
                                        <p:tgtEl>
                                          <p:spTgt spid="11"/>
                                        </p:tgtEl>
                                        <p:attrNameLst>
                                          <p:attrName>r</p:attrName>
                                        </p:attrNameLst>
                                      </p:cBhvr>
                                    </p:animRot>
                                    <p:animRot by="-1500000">
                                      <p:cBhvr>
                                        <p:cTn id="80" dur="125" fill="hold">
                                          <p:stCondLst>
                                            <p:cond delay="125"/>
                                          </p:stCondLst>
                                        </p:cTn>
                                        <p:tgtEl>
                                          <p:spTgt spid="11"/>
                                        </p:tgtEl>
                                        <p:attrNameLst>
                                          <p:attrName>r</p:attrName>
                                        </p:attrNameLst>
                                      </p:cBhvr>
                                    </p:animRot>
                                    <p:animRot by="-1500000">
                                      <p:cBhvr>
                                        <p:cTn id="81" dur="125" fill="hold">
                                          <p:stCondLst>
                                            <p:cond delay="250"/>
                                          </p:stCondLst>
                                        </p:cTn>
                                        <p:tgtEl>
                                          <p:spTgt spid="11"/>
                                        </p:tgtEl>
                                        <p:attrNameLst>
                                          <p:attrName>r</p:attrName>
                                        </p:attrNameLst>
                                      </p:cBhvr>
                                    </p:animRot>
                                    <p:animRot by="1500000">
                                      <p:cBhvr>
                                        <p:cTn id="82" dur="125" fill="hold">
                                          <p:stCondLst>
                                            <p:cond delay="375"/>
                                          </p:stCondLst>
                                        </p:cTn>
                                        <p:tgtEl>
                                          <p:spTgt spid="11"/>
                                        </p:tgtEl>
                                        <p:attrNameLst>
                                          <p:attrName>r</p:attrName>
                                        </p:attrNameLst>
                                      </p:cBhvr>
                                    </p:animRot>
                                  </p:childTnLst>
                                </p:cTn>
                              </p:par>
                            </p:childTnLst>
                          </p:cTn>
                        </p:par>
                      </p:childTnLst>
                    </p:cTn>
                  </p:par>
                  <p:par>
                    <p:cTn id="83" fill="hold" nodeType="clickPar">
                      <p:stCondLst>
                        <p:cond delay="indefinite"/>
                      </p:stCondLst>
                      <p:childTnLst>
                        <p:par>
                          <p:cTn id="84" fill="hold" nodeType="afterGroup">
                            <p:stCondLst>
                              <p:cond delay="0"/>
                            </p:stCondLst>
                            <p:childTnLst>
                              <p:par>
                                <p:cTn id="85" presetID="34" presetClass="emph" presetSubtype="0" fill="hold" grpId="1" nodeType="clickEffect">
                                  <p:stCondLst>
                                    <p:cond delay="0"/>
                                  </p:stCondLst>
                                  <p:iterate type="lt">
                                    <p:tmPct val="10000"/>
                                  </p:iterate>
                                  <p:childTnLst>
                                    <p:animMotion origin="layout" path="M 0 0 L 0 -0.07213" pathEditMode="relative" ptsTypes="">
                                      <p:cBhvr>
                                        <p:cTn id="86" dur="250" accel="50000" decel="50000" autoRev="1" fill="hold">
                                          <p:stCondLst>
                                            <p:cond delay="0"/>
                                          </p:stCondLst>
                                        </p:cTn>
                                        <p:tgtEl>
                                          <p:spTgt spid="13"/>
                                        </p:tgtEl>
                                        <p:attrNameLst>
                                          <p:attrName>ppt_x</p:attrName>
                                          <p:attrName>ppt_y</p:attrName>
                                        </p:attrNameLst>
                                      </p:cBhvr>
                                    </p:animMotion>
                                    <p:animRot by="1500000">
                                      <p:cBhvr>
                                        <p:cTn id="87" dur="125" fill="hold">
                                          <p:stCondLst>
                                            <p:cond delay="0"/>
                                          </p:stCondLst>
                                        </p:cTn>
                                        <p:tgtEl>
                                          <p:spTgt spid="13"/>
                                        </p:tgtEl>
                                        <p:attrNameLst>
                                          <p:attrName>r</p:attrName>
                                        </p:attrNameLst>
                                      </p:cBhvr>
                                    </p:animRot>
                                    <p:animRot by="-1500000">
                                      <p:cBhvr>
                                        <p:cTn id="88" dur="125" fill="hold">
                                          <p:stCondLst>
                                            <p:cond delay="125"/>
                                          </p:stCondLst>
                                        </p:cTn>
                                        <p:tgtEl>
                                          <p:spTgt spid="13"/>
                                        </p:tgtEl>
                                        <p:attrNameLst>
                                          <p:attrName>r</p:attrName>
                                        </p:attrNameLst>
                                      </p:cBhvr>
                                    </p:animRot>
                                    <p:animRot by="-1500000">
                                      <p:cBhvr>
                                        <p:cTn id="89" dur="125" fill="hold">
                                          <p:stCondLst>
                                            <p:cond delay="250"/>
                                          </p:stCondLst>
                                        </p:cTn>
                                        <p:tgtEl>
                                          <p:spTgt spid="13"/>
                                        </p:tgtEl>
                                        <p:attrNameLst>
                                          <p:attrName>r</p:attrName>
                                        </p:attrNameLst>
                                      </p:cBhvr>
                                    </p:animRot>
                                    <p:animRot by="1500000">
                                      <p:cBhvr>
                                        <p:cTn id="90" dur="125" fill="hold">
                                          <p:stCondLst>
                                            <p:cond delay="375"/>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1" grpId="1"/>
      <p:bldP spid="12" grpId="0"/>
      <p:bldP spid="13" grpId="0"/>
      <p:bldP spid="13" grpId="1"/>
      <p:bldP spid="14" grpId="0"/>
      <p:bldP spid="15" grpId="0"/>
      <p:bldGraphic spid="7" grpId="0">
        <p:bldAsOne/>
      </p:bldGraphic>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642918"/>
            <a:ext cx="9144000" cy="4644745"/>
          </a:xfrm>
        </p:spPr>
        <p:txBody>
          <a:bodyPr>
            <a:noAutofit/>
          </a:bodyPr>
          <a:lstStyle/>
          <a:p>
            <a:pPr marL="0" indent="0">
              <a:buNone/>
            </a:pPr>
            <a:r>
              <a:rPr kumimoji="1" lang="zh-CN" altLang="en-US" b="1" smtClean="0">
                <a:latin typeface="+mn-ea"/>
                <a:cs typeface="华文楷体"/>
              </a:rPr>
              <a:t>问题三：香雪这样胆小的姑娘，独自走完三十里夜路的勇气从何而来？</a:t>
            </a:r>
            <a:endParaRPr kumimoji="1" lang="en-US" altLang="zh-CN" b="1" smtClean="0">
              <a:latin typeface="+mn-ea"/>
              <a:cs typeface="华文楷体"/>
            </a:endParaRPr>
          </a:p>
          <a:p>
            <a:pPr>
              <a:buFont typeface="Wingdings" charset="2"/>
              <a:buChar char="u"/>
            </a:pPr>
            <a:r>
              <a:rPr kumimoji="1" lang="zh-CN" altLang="en-US" b="1" smtClean="0">
                <a:solidFill>
                  <a:srgbClr val="0070C0"/>
                </a:solidFill>
                <a:latin typeface="楷体" pitchFamily="49" charset="-122"/>
                <a:ea typeface="楷体" pitchFamily="49" charset="-122"/>
                <a:cs typeface="华文楷体"/>
              </a:rPr>
              <a:t>自动铅笔盒带来的同学的尊重甚至惊羡；</a:t>
            </a:r>
            <a:endParaRPr kumimoji="1" lang="en-US" altLang="zh-CN" b="1">
              <a:solidFill>
                <a:srgbClr val="0070C0"/>
              </a:solidFill>
              <a:latin typeface="楷体" pitchFamily="49" charset="-122"/>
              <a:ea typeface="楷体" pitchFamily="49" charset="-122"/>
              <a:cs typeface="华文楷体"/>
            </a:endParaRPr>
          </a:p>
          <a:p>
            <a:pPr>
              <a:buFont typeface="Wingdings" charset="2"/>
              <a:buChar char="u"/>
            </a:pPr>
            <a:r>
              <a:rPr kumimoji="1" lang="zh-CN" altLang="en-US" b="1" smtClean="0">
                <a:solidFill>
                  <a:srgbClr val="0070C0"/>
                </a:solidFill>
                <a:latin typeface="楷体" pitchFamily="49" charset="-122"/>
                <a:ea typeface="楷体" pitchFamily="49" charset="-122"/>
                <a:cs typeface="华文楷体"/>
              </a:rPr>
              <a:t>对美丽乡土的确认，对乡土文化身份的骄傲；</a:t>
            </a:r>
            <a:endParaRPr kumimoji="1" lang="en-US" altLang="zh-CN" b="1" smtClean="0">
              <a:solidFill>
                <a:srgbClr val="0070C0"/>
              </a:solidFill>
              <a:latin typeface="楷体" pitchFamily="49" charset="-122"/>
              <a:ea typeface="楷体" pitchFamily="49" charset="-122"/>
              <a:cs typeface="华文楷体"/>
            </a:endParaRPr>
          </a:p>
          <a:p>
            <a:pPr>
              <a:buFont typeface="Wingdings" charset="2"/>
              <a:buChar char="u"/>
            </a:pPr>
            <a:r>
              <a:rPr kumimoji="1" lang="zh-CN" altLang="en-US" b="1" smtClean="0">
                <a:solidFill>
                  <a:srgbClr val="0070C0"/>
                </a:solidFill>
                <a:latin typeface="楷体" pitchFamily="49" charset="-122"/>
                <a:ea typeface="楷体" pitchFamily="49" charset="-122"/>
                <a:cs typeface="华文楷体"/>
              </a:rPr>
              <a:t>对个人／乡土未来的自我觉察</a:t>
            </a:r>
            <a:endParaRPr kumimoji="1" lang="en-US" altLang="zh-CN" b="1" smtClean="0">
              <a:solidFill>
                <a:srgbClr val="0070C0"/>
              </a:solidFill>
              <a:latin typeface="楷体" pitchFamily="49" charset="-122"/>
              <a:ea typeface="楷体" pitchFamily="49" charset="-122"/>
              <a:cs typeface="华文楷体"/>
            </a:endParaRPr>
          </a:p>
          <a:p>
            <a:pPr>
              <a:buFont typeface="Wingdings" charset="2"/>
              <a:buChar char="u"/>
            </a:pPr>
            <a:endParaRPr kumimoji="1" lang="en-US" altLang="zh-CN" b="1" smtClean="0">
              <a:solidFill>
                <a:srgbClr val="0070C0"/>
              </a:solidFill>
              <a:latin typeface="楷体" pitchFamily="49" charset="-122"/>
              <a:ea typeface="楷体" pitchFamily="49" charset="-122"/>
              <a:cs typeface="华文楷体"/>
            </a:endParaRPr>
          </a:p>
          <a:p>
            <a:pPr marL="0" indent="0">
              <a:buNone/>
            </a:pPr>
            <a:r>
              <a:rPr kumimoji="1" lang="zh-CN" altLang="en-US" b="1" smtClean="0">
                <a:solidFill>
                  <a:srgbClr val="0070C0"/>
                </a:solidFill>
                <a:latin typeface="楷体" pitchFamily="49" charset="-122"/>
                <a:ea typeface="楷体" pitchFamily="49" charset="-122"/>
                <a:cs typeface="华文楷体"/>
              </a:rPr>
              <a:t>“三十里路”：象征着乡下年轻人面对城市、未来、更广阔世界时的一种自我定位</a:t>
            </a:r>
            <a:endParaRPr kumimoji="1" lang="en-US" altLang="zh-CN" b="1">
              <a:solidFill>
                <a:srgbClr val="0070C0"/>
              </a:solidFill>
              <a:latin typeface="楷体" pitchFamily="49" charset="-122"/>
              <a:ea typeface="楷体" pitchFamily="49" charset="-122"/>
              <a:cs typeface="华文楷体"/>
            </a:endParaRPr>
          </a:p>
        </p:txBody>
      </p:sp>
    </p:spTree>
    <p:extLst>
      <p:ext uri="{BB962C8B-B14F-4D97-AF65-F5344CB8AC3E}">
        <p14:creationId xmlns:p14="http://schemas.microsoft.com/office/powerpoint/2010/main" xmlns="" val="39023797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1" end="1"/>
                                            </p:txEl>
                                          </p:spTgt>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3">
                                            <p:txEl>
                                              <p:pRg st="2" end="2"/>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p:tgtEl>
                                          <p:spTgt spid="3">
                                            <p:txEl>
                                              <p:pRg st="3" end="3"/>
                                            </p:txEl>
                                          </p:spTgt>
                                        </p:tgtEl>
                                        <p:attrNameLst>
                                          <p:attrName>ppt_y</p:attrName>
                                        </p:attrNameLst>
                                      </p:cBhvr>
                                      <p:tavLst>
                                        <p:tav tm="0">
                                          <p:val>
                                            <p:strVal val="#ppt_y+#ppt_h*1.125000"/>
                                          </p:val>
                                        </p:tav>
                                        <p:tav tm="100000">
                                          <p:val>
                                            <p:strVal val="#ppt_y"/>
                                          </p:val>
                                        </p:tav>
                                      </p:tavLst>
                                    </p:anim>
                                    <p:animEffect transition="in" filter="wipe(up)">
                                      <p:cBhvr>
                                        <p:cTn id="20" dur="500"/>
                                        <p:tgtEl>
                                          <p:spTgt spid="3">
                                            <p:txEl>
                                              <p:pRg st="3" end="3"/>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p:tgtEl>
                                          <p:spTgt spid="3">
                                            <p:txEl>
                                              <p:pRg st="5" end="5"/>
                                            </p:txEl>
                                          </p:spTgt>
                                        </p:tgtEl>
                                        <p:attrNameLst>
                                          <p:attrName>ppt_y</p:attrName>
                                        </p:attrNameLst>
                                      </p:cBhvr>
                                      <p:tavLst>
                                        <p:tav tm="0">
                                          <p:val>
                                            <p:strVal val="#ppt_y+#ppt_h*1.125000"/>
                                          </p:val>
                                        </p:tav>
                                        <p:tav tm="100000">
                                          <p:val>
                                            <p:strVal val="#ppt_y"/>
                                          </p:val>
                                        </p:tav>
                                      </p:tavLst>
                                    </p:anim>
                                    <p:animEffect transition="in" filter="wipe(up)">
                                      <p:cBhvr>
                                        <p:cTn id="2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b="1" smtClean="0">
                <a:latin typeface="+mn-ea"/>
                <a:ea typeface="+mn-ea"/>
                <a:cs typeface="华文楷体"/>
              </a:rPr>
              <a:t>小结：香雪与少平相似点</a:t>
            </a:r>
            <a:endParaRPr kumimoji="1" lang="zh-CN" altLang="en-US" b="1">
              <a:latin typeface="+mn-ea"/>
              <a:ea typeface="+mn-ea"/>
              <a:cs typeface="华文楷体"/>
            </a:endParaRPr>
          </a:p>
        </p:txBody>
      </p:sp>
      <p:sp>
        <p:nvSpPr>
          <p:cNvPr id="3" name="内容占位符 2"/>
          <p:cNvSpPr>
            <a:spLocks noGrp="1"/>
          </p:cNvSpPr>
          <p:nvPr>
            <p:ph idx="1"/>
          </p:nvPr>
        </p:nvSpPr>
        <p:spPr/>
        <p:txBody>
          <a:bodyPr>
            <a:normAutofit/>
          </a:bodyPr>
          <a:lstStyle/>
          <a:p>
            <a:r>
              <a:rPr kumimoji="1" lang="zh-CN" altLang="en-US" b="1" smtClean="0">
                <a:solidFill>
                  <a:srgbClr val="0070C0"/>
                </a:solidFill>
                <a:latin typeface="楷体" pitchFamily="49" charset="-122"/>
                <a:ea typeface="楷体" pitchFamily="49" charset="-122"/>
                <a:cs typeface="华文楷体"/>
              </a:rPr>
              <a:t>身份：</a:t>
            </a:r>
            <a:r>
              <a:rPr kumimoji="1" lang="en-US" altLang="zh-CN" b="1" smtClean="0">
                <a:solidFill>
                  <a:srgbClr val="0070C0"/>
                </a:solidFill>
                <a:latin typeface="楷体" pitchFamily="49" charset="-122"/>
                <a:ea typeface="楷体" pitchFamily="49" charset="-122"/>
                <a:cs typeface="华文楷体"/>
              </a:rPr>
              <a:t>80</a:t>
            </a:r>
            <a:r>
              <a:rPr kumimoji="1" lang="zh-CN" altLang="en-US" b="1" smtClean="0">
                <a:solidFill>
                  <a:srgbClr val="0070C0"/>
                </a:solidFill>
                <a:latin typeface="楷体" pitchFamily="49" charset="-122"/>
                <a:ea typeface="楷体" pitchFamily="49" charset="-122"/>
                <a:cs typeface="华文楷体"/>
              </a:rPr>
              <a:t>年代初渴望离开乡土、融入城市生活的年轻人</a:t>
            </a:r>
            <a:endParaRPr kumimoji="1" lang="en-US" altLang="zh-CN" b="1" smtClean="0">
              <a:solidFill>
                <a:srgbClr val="0070C0"/>
              </a:solidFill>
              <a:latin typeface="楷体" pitchFamily="49" charset="-122"/>
              <a:ea typeface="楷体" pitchFamily="49" charset="-122"/>
              <a:cs typeface="华文楷体"/>
            </a:endParaRPr>
          </a:p>
          <a:p>
            <a:r>
              <a:rPr kumimoji="1" lang="zh-CN" altLang="en-US" b="1" smtClean="0">
                <a:solidFill>
                  <a:srgbClr val="0070C0"/>
                </a:solidFill>
                <a:latin typeface="楷体" pitchFamily="49" charset="-122"/>
                <a:ea typeface="楷体" pitchFamily="49" charset="-122"/>
                <a:cs typeface="华文楷体"/>
              </a:rPr>
              <a:t>困境：意识到城乡巨大差别后产生的自尊与自卑</a:t>
            </a:r>
            <a:endParaRPr kumimoji="1" lang="en-US" altLang="zh-CN" b="1" smtClean="0">
              <a:solidFill>
                <a:srgbClr val="0070C0"/>
              </a:solidFill>
              <a:latin typeface="楷体" pitchFamily="49" charset="-122"/>
              <a:ea typeface="楷体" pitchFamily="49" charset="-122"/>
              <a:cs typeface="华文楷体"/>
            </a:endParaRPr>
          </a:p>
          <a:p>
            <a:r>
              <a:rPr kumimoji="1" lang="zh-CN" altLang="en-US" b="1" smtClean="0">
                <a:solidFill>
                  <a:srgbClr val="0070C0"/>
                </a:solidFill>
                <a:latin typeface="楷体" pitchFamily="49" charset="-122"/>
                <a:ea typeface="楷体" pitchFamily="49" charset="-122"/>
                <a:cs typeface="华文楷体"/>
              </a:rPr>
              <a:t>结果：通过“走出去”，以一个外在的立场回望乡土、定位自己、展望未来，逐渐获得了自尊、自信、自强的人生状态</a:t>
            </a:r>
            <a:endParaRPr kumimoji="1" lang="zh-CN" altLang="en-US" b="1">
              <a:solidFill>
                <a:srgbClr val="0070C0"/>
              </a:solidFill>
              <a:latin typeface="楷体" pitchFamily="49" charset="-122"/>
              <a:ea typeface="楷体" pitchFamily="49" charset="-122"/>
              <a:cs typeface="华文楷体"/>
            </a:endParaRPr>
          </a:p>
        </p:txBody>
      </p:sp>
    </p:spTree>
    <p:extLst>
      <p:ext uri="{BB962C8B-B14F-4D97-AF65-F5344CB8AC3E}">
        <p14:creationId xmlns:p14="http://schemas.microsoft.com/office/powerpoint/2010/main" xmlns="" val="39687406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3">
                                            <p:txEl>
                                              <p:pRg st="1" end="1"/>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b="1" smtClean="0">
                <a:latin typeface="+mn-ea"/>
                <a:ea typeface="+mn-ea"/>
                <a:cs typeface="华文楷体"/>
              </a:rPr>
              <a:t>四、作家写作观探究</a:t>
            </a:r>
            <a:endParaRPr kumimoji="1" lang="zh-CN" altLang="en-US" b="1">
              <a:latin typeface="+mn-ea"/>
              <a:ea typeface="+mn-ea"/>
              <a:cs typeface="华文楷体"/>
            </a:endParaRPr>
          </a:p>
        </p:txBody>
      </p:sp>
      <p:sp>
        <p:nvSpPr>
          <p:cNvPr id="3" name="内容占位符 2"/>
          <p:cNvSpPr>
            <a:spLocks noGrp="1"/>
          </p:cNvSpPr>
          <p:nvPr>
            <p:ph idx="1"/>
          </p:nvPr>
        </p:nvSpPr>
        <p:spPr>
          <a:xfrm>
            <a:off x="285720" y="1500174"/>
            <a:ext cx="8358246" cy="3236259"/>
          </a:xfrm>
        </p:spPr>
        <p:txBody>
          <a:bodyPr>
            <a:normAutofit/>
          </a:bodyPr>
          <a:lstStyle/>
          <a:p>
            <a:r>
              <a:rPr kumimoji="1" lang="zh-CN" altLang="en-US" sz="3200" b="1" smtClean="0">
                <a:latin typeface="+mn-ea"/>
                <a:cs typeface="华文楷体"/>
              </a:rPr>
              <a:t>思考：</a:t>
            </a:r>
            <a:r>
              <a:rPr lang="zh-CN" altLang="zh-CN" sz="3200" b="1">
                <a:latin typeface="+mn-ea"/>
                <a:cs typeface="华文楷体"/>
              </a:rPr>
              <a:t>为什么铁凝和路遥几乎同时塑造了这样两个</a:t>
            </a:r>
            <a:r>
              <a:rPr lang="zh-CN" altLang="zh-CN" sz="3200" b="1" smtClean="0">
                <a:latin typeface="+mn-ea"/>
                <a:cs typeface="华文楷体"/>
              </a:rPr>
              <a:t>具有类似</a:t>
            </a:r>
            <a:r>
              <a:rPr lang="zh-CN" altLang="en-US" sz="3200" b="1" smtClean="0">
                <a:latin typeface="+mn-ea"/>
                <a:cs typeface="华文楷体"/>
              </a:rPr>
              <a:t>人生经历和</a:t>
            </a:r>
            <a:r>
              <a:rPr lang="zh-CN" altLang="zh-CN" sz="3200" b="1" smtClean="0">
                <a:latin typeface="+mn-ea"/>
                <a:cs typeface="华文楷体"/>
              </a:rPr>
              <a:t>精神</a:t>
            </a:r>
            <a:r>
              <a:rPr lang="zh-CN" altLang="en-US" sz="3200" b="1" smtClean="0">
                <a:latin typeface="+mn-ea"/>
                <a:cs typeface="华文楷体"/>
              </a:rPr>
              <a:t>旅途</a:t>
            </a:r>
            <a:r>
              <a:rPr lang="zh-CN" altLang="zh-CN" sz="3200" b="1" smtClean="0">
                <a:latin typeface="+mn-ea"/>
                <a:cs typeface="华文楷体"/>
              </a:rPr>
              <a:t>的</a:t>
            </a:r>
            <a:r>
              <a:rPr lang="zh-CN" altLang="zh-CN" sz="3200" b="1">
                <a:latin typeface="+mn-ea"/>
                <a:cs typeface="华文楷体"/>
              </a:rPr>
              <a:t>文学形象？</a:t>
            </a:r>
          </a:p>
          <a:p>
            <a:endParaRPr kumimoji="1" lang="zh-CN" altLang="en-US" sz="3200" b="1">
              <a:latin typeface="华文楷体"/>
              <a:ea typeface="华文楷体"/>
              <a:cs typeface="华文楷体"/>
            </a:endParaRPr>
          </a:p>
        </p:txBody>
      </p:sp>
    </p:spTree>
    <p:extLst>
      <p:ext uri="{BB962C8B-B14F-4D97-AF65-F5344CB8AC3E}">
        <p14:creationId xmlns:p14="http://schemas.microsoft.com/office/powerpoint/2010/main" xmlns="" val="2349652685"/>
      </p:ext>
    </p:ext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357166"/>
            <a:ext cx="9144000" cy="6500833"/>
          </a:xfrm>
          <a:solidFill>
            <a:schemeClr val="bg1"/>
          </a:solidFill>
        </p:spPr>
        <p:txBody>
          <a:bodyPr>
            <a:noAutofit/>
          </a:bodyPr>
          <a:lstStyle/>
          <a:p>
            <a:pPr marL="0" indent="0">
              <a:buNone/>
            </a:pPr>
            <a:r>
              <a:rPr lang="en-US" altLang="zh-CN" sz="2800" b="1" smtClean="0">
                <a:latin typeface="华文楷体"/>
                <a:ea typeface="华文楷体"/>
                <a:cs typeface="华文楷体"/>
              </a:rPr>
              <a:t>        </a:t>
            </a:r>
            <a:r>
              <a:rPr lang="zh-CN" altLang="zh-CN" b="1" smtClean="0">
                <a:latin typeface="楷体" pitchFamily="49" charset="-122"/>
                <a:ea typeface="楷体" pitchFamily="49" charset="-122"/>
                <a:cs typeface="华文楷体"/>
              </a:rPr>
              <a:t>是</a:t>
            </a:r>
            <a:r>
              <a:rPr lang="zh-CN" altLang="zh-CN" b="1">
                <a:latin typeface="楷体" pitchFamily="49" charset="-122"/>
                <a:ea typeface="楷体" pitchFamily="49" charset="-122"/>
                <a:cs typeface="华文楷体"/>
              </a:rPr>
              <a:t>的，</a:t>
            </a:r>
            <a:r>
              <a:rPr lang="zh-CN" altLang="zh-CN" b="1" u="sng">
                <a:latin typeface="楷体" pitchFamily="49" charset="-122"/>
                <a:ea typeface="楷体" pitchFamily="49" charset="-122"/>
                <a:cs typeface="华文楷体"/>
              </a:rPr>
              <a:t>我们的时代有这样的青年</a:t>
            </a:r>
            <a:r>
              <a:rPr lang="zh-CN" altLang="zh-CN" b="1">
                <a:latin typeface="楷体" pitchFamily="49" charset="-122"/>
                <a:ea typeface="楷体" pitchFamily="49" charset="-122"/>
                <a:cs typeface="华文楷体"/>
              </a:rPr>
              <a:t>：有文化，但没有幸运地进入大学或参加工作，因此似乎没有充分的条件直接参与到目前社会发展的主潮之中。而另一方面，他们又不甘心把自己局限在狭小的生活天地里</a:t>
            </a:r>
            <a:r>
              <a:rPr lang="zh-CN" altLang="zh-CN" b="1" smtClean="0">
                <a:latin typeface="楷体" pitchFamily="49" charset="-122"/>
                <a:ea typeface="楷体" pitchFamily="49" charset="-122"/>
                <a:cs typeface="华文楷体"/>
              </a:rPr>
              <a:t>。</a:t>
            </a:r>
            <a:endParaRPr lang="en-US" altLang="zh-CN" b="1" smtClean="0">
              <a:latin typeface="楷体" pitchFamily="49" charset="-122"/>
              <a:ea typeface="楷体" pitchFamily="49" charset="-122"/>
              <a:cs typeface="华文楷体"/>
            </a:endParaRPr>
          </a:p>
          <a:p>
            <a:pPr marL="0" indent="0">
              <a:buNone/>
            </a:pPr>
            <a:r>
              <a:rPr lang="en-US" altLang="zh-CN" b="1">
                <a:latin typeface="楷体" pitchFamily="49" charset="-122"/>
                <a:ea typeface="楷体" pitchFamily="49" charset="-122"/>
                <a:cs typeface="华文楷体"/>
              </a:rPr>
              <a:t> </a:t>
            </a:r>
            <a:r>
              <a:rPr lang="en-US" altLang="zh-CN" b="1" smtClean="0">
                <a:latin typeface="楷体" pitchFamily="49" charset="-122"/>
                <a:ea typeface="楷体" pitchFamily="49" charset="-122"/>
                <a:cs typeface="华文楷体"/>
              </a:rPr>
              <a:t>   </a:t>
            </a:r>
            <a:r>
              <a:rPr lang="zh-CN" altLang="zh-CN" b="1" smtClean="0">
                <a:latin typeface="楷体" pitchFamily="49" charset="-122"/>
                <a:ea typeface="楷体" pitchFamily="49" charset="-122"/>
                <a:cs typeface="华文楷体"/>
              </a:rPr>
              <a:t>因</a:t>
            </a:r>
            <a:r>
              <a:rPr lang="zh-CN" altLang="zh-CN" b="1">
                <a:latin typeface="楷体" pitchFamily="49" charset="-122"/>
                <a:ea typeface="楷体" pitchFamily="49" charset="-122"/>
                <a:cs typeface="华文楷体"/>
              </a:rPr>
              <a:t>此，他们往往有一种悲壮的激情，在一条最为艰难的道路上进行人生的搏斗。他们顾不得高谈阔论或愤世嫉俗地忧患人类的命运。他们首先得改变自己的生存条件，同时也不放弃最主要的精神追求；他们既不鄙视普通人的世俗生活，但又竭力使自己对生活的认识达到更深的层次</a:t>
            </a:r>
            <a:r>
              <a:rPr lang="zh-CN" altLang="zh-CN" b="1" smtClean="0">
                <a:latin typeface="楷体" pitchFamily="49" charset="-122"/>
                <a:ea typeface="楷体" pitchFamily="49" charset="-122"/>
                <a:cs typeface="华文楷体"/>
              </a:rPr>
              <a:t>。</a:t>
            </a:r>
            <a:endParaRPr lang="en-US" altLang="zh-CN" b="1" smtClean="0">
              <a:latin typeface="楷体" pitchFamily="49" charset="-122"/>
              <a:ea typeface="楷体" pitchFamily="49" charset="-122"/>
              <a:cs typeface="华文楷体"/>
            </a:endParaRPr>
          </a:p>
          <a:p>
            <a:pPr marL="0" indent="0" algn="r">
              <a:buNone/>
            </a:pPr>
            <a:r>
              <a:rPr lang="zh-CN" altLang="zh-CN" b="1" smtClean="0">
                <a:latin typeface="楷体" pitchFamily="49" charset="-122"/>
                <a:ea typeface="楷体" pitchFamily="49" charset="-122"/>
                <a:cs typeface="华文楷体"/>
              </a:rPr>
              <a:t> </a:t>
            </a:r>
            <a:r>
              <a:rPr lang="en-US" altLang="zh-CN" b="1" smtClean="0">
                <a:latin typeface="楷体" pitchFamily="49" charset="-122"/>
                <a:ea typeface="楷体" pitchFamily="49" charset="-122"/>
                <a:cs typeface="华文楷体"/>
              </a:rPr>
              <a:t>——</a:t>
            </a:r>
            <a:r>
              <a:rPr lang="zh-CN" altLang="en-US" b="1" smtClean="0">
                <a:latin typeface="楷体" pitchFamily="49" charset="-122"/>
                <a:ea typeface="楷体" pitchFamily="49" charset="-122"/>
                <a:cs typeface="华文楷体"/>
              </a:rPr>
              <a:t>路遥</a:t>
            </a:r>
            <a:r>
              <a:rPr lang="en-US" altLang="zh-CN" b="1" smtClean="0">
                <a:latin typeface="楷体" pitchFamily="49" charset="-122"/>
                <a:ea typeface="楷体" pitchFamily="49" charset="-122"/>
                <a:cs typeface="华文楷体"/>
              </a:rPr>
              <a:t>《</a:t>
            </a:r>
            <a:r>
              <a:rPr lang="zh-CN" altLang="en-US" b="1" smtClean="0">
                <a:latin typeface="楷体" pitchFamily="49" charset="-122"/>
                <a:ea typeface="楷体" pitchFamily="49" charset="-122"/>
                <a:cs typeface="华文楷体"/>
              </a:rPr>
              <a:t>平凡的世界</a:t>
            </a:r>
            <a:r>
              <a:rPr lang="en-US" altLang="zh-CN" b="1" smtClean="0">
                <a:latin typeface="楷体" pitchFamily="49" charset="-122"/>
                <a:ea typeface="楷体" pitchFamily="49" charset="-122"/>
                <a:cs typeface="华文楷体"/>
              </a:rPr>
              <a:t>》</a:t>
            </a:r>
            <a:endParaRPr kumimoji="1" lang="zh-CN" altLang="en-US" b="1">
              <a:latin typeface="楷体" pitchFamily="49" charset="-122"/>
              <a:ea typeface="楷体" pitchFamily="49" charset="-122"/>
              <a:cs typeface="华文楷体"/>
            </a:endParaRPr>
          </a:p>
        </p:txBody>
      </p:sp>
    </p:spTree>
    <p:extLst>
      <p:ext uri="{BB962C8B-B14F-4D97-AF65-F5344CB8AC3E}">
        <p14:creationId xmlns:p14="http://schemas.microsoft.com/office/powerpoint/2010/main" xmlns="" val="89299472"/>
      </p:ext>
    </p:ext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85720" y="1540903"/>
            <a:ext cx="8572560" cy="4056062"/>
          </a:xfrm>
        </p:spPr>
        <p:txBody>
          <a:bodyPr>
            <a:noAutofit/>
          </a:bodyPr>
          <a:lstStyle/>
          <a:p>
            <a:pPr marL="0" indent="0">
              <a:buNone/>
            </a:pPr>
            <a:r>
              <a:rPr lang="en-US" altLang="zh-CN" b="1" smtClean="0">
                <a:latin typeface="楷体" pitchFamily="49" charset="-122"/>
                <a:ea typeface="楷体" pitchFamily="49" charset="-122"/>
                <a:cs typeface="华文楷体"/>
              </a:rPr>
              <a:t>    </a:t>
            </a:r>
            <a:r>
              <a:rPr lang="zh-CN" altLang="zh-CN" b="1" smtClean="0">
                <a:latin typeface="楷体" pitchFamily="49" charset="-122"/>
                <a:ea typeface="楷体" pitchFamily="49" charset="-122"/>
                <a:cs typeface="华文楷体"/>
              </a:rPr>
              <a:t>我想无论对于小说还是电</a:t>
            </a:r>
            <a:r>
              <a:rPr lang="zh-CN" altLang="zh-CN" b="1">
                <a:latin typeface="楷体" pitchFamily="49" charset="-122"/>
                <a:ea typeface="楷体" pitchFamily="49" charset="-122"/>
                <a:cs typeface="华文楷体"/>
              </a:rPr>
              <a:t>影，懂得艺术来源于生活并不困难；但要明白无中生有对电影和小说的意义，就似乎不大容易。而我所说的</a:t>
            </a:r>
            <a:r>
              <a:rPr lang="zh-CN" altLang="zh-CN" b="1" u="sng">
                <a:latin typeface="楷体" pitchFamily="49" charset="-122"/>
                <a:ea typeface="楷体" pitchFamily="49" charset="-122"/>
                <a:cs typeface="华文楷体"/>
              </a:rPr>
              <a:t>无中生有，恰恰是指作家对生活和生命本身更深层次的总体把握与判断</a:t>
            </a:r>
            <a:r>
              <a:rPr lang="zh-CN" altLang="zh-CN" b="1">
                <a:latin typeface="楷体" pitchFamily="49" charset="-122"/>
                <a:ea typeface="楷体" pitchFamily="49" charset="-122"/>
                <a:cs typeface="华文楷体"/>
              </a:rPr>
              <a:t>。你理应知晓生活是创造的源泉，你更应懂得无中生有对于创造的重要</a:t>
            </a:r>
            <a:r>
              <a:rPr lang="zh-CN" altLang="zh-CN" b="1" smtClean="0">
                <a:latin typeface="楷体" pitchFamily="49" charset="-122"/>
                <a:ea typeface="楷体" pitchFamily="49" charset="-122"/>
                <a:cs typeface="华文楷体"/>
              </a:rPr>
              <a:t>。</a:t>
            </a:r>
            <a:endParaRPr lang="en-US" altLang="zh-CN" b="1" smtClean="0">
              <a:latin typeface="楷体" pitchFamily="49" charset="-122"/>
              <a:ea typeface="楷体" pitchFamily="49" charset="-122"/>
              <a:cs typeface="华文楷体"/>
            </a:endParaRPr>
          </a:p>
          <a:p>
            <a:pPr marL="0" indent="0" algn="r">
              <a:buNone/>
            </a:pPr>
            <a:r>
              <a:rPr lang="zh-CN" altLang="zh-CN" b="1">
                <a:latin typeface="楷体" pitchFamily="49" charset="-122"/>
                <a:ea typeface="楷体" pitchFamily="49" charset="-122"/>
                <a:cs typeface="华文楷体"/>
              </a:rPr>
              <a:t>—</a:t>
            </a:r>
            <a:r>
              <a:rPr lang="zh-CN" altLang="zh-CN" b="1" smtClean="0">
                <a:latin typeface="楷体" pitchFamily="49" charset="-122"/>
                <a:ea typeface="楷体" pitchFamily="49" charset="-122"/>
                <a:cs typeface="华文楷体"/>
              </a:rPr>
              <a:t>—铁凝</a:t>
            </a:r>
            <a:r>
              <a:rPr lang="zh-CN" altLang="zh-CN" b="1">
                <a:latin typeface="楷体" pitchFamily="49" charset="-122"/>
                <a:ea typeface="楷体" pitchFamily="49" charset="-122"/>
                <a:cs typeface="华文楷体"/>
              </a:rPr>
              <a:t>《又见香雪</a:t>
            </a:r>
            <a:r>
              <a:rPr lang="zh-CN" altLang="zh-CN" b="1" smtClean="0">
                <a:latin typeface="楷体" pitchFamily="49" charset="-122"/>
                <a:ea typeface="楷体" pitchFamily="49" charset="-122"/>
                <a:cs typeface="华文楷体"/>
              </a:rPr>
              <a:t>》</a:t>
            </a:r>
            <a:endParaRPr lang="en-US" altLang="zh-CN" b="1">
              <a:latin typeface="楷体" pitchFamily="49" charset="-122"/>
              <a:ea typeface="楷体" pitchFamily="49" charset="-122"/>
              <a:cs typeface="华文楷体"/>
            </a:endParaRPr>
          </a:p>
          <a:p>
            <a:pPr marL="0" indent="0">
              <a:buNone/>
            </a:pPr>
            <a:r>
              <a:rPr lang="en-US" altLang="zh-CN" sz="2800" b="1" smtClean="0">
                <a:latin typeface="华文楷体"/>
                <a:ea typeface="华文楷体"/>
                <a:cs typeface="华文楷体"/>
              </a:rPr>
              <a:t>        </a:t>
            </a:r>
            <a:endParaRPr kumimoji="1" lang="zh-CN" altLang="en-US" sz="2800" b="1">
              <a:latin typeface="华文楷体"/>
              <a:ea typeface="华文楷体"/>
              <a:cs typeface="华文楷体"/>
            </a:endParaRPr>
          </a:p>
        </p:txBody>
      </p:sp>
    </p:spTree>
    <p:extLst>
      <p:ext uri="{BB962C8B-B14F-4D97-AF65-F5344CB8AC3E}">
        <p14:creationId xmlns:p14="http://schemas.microsoft.com/office/powerpoint/2010/main" xmlns="" val="760686574"/>
      </p:ext>
    </p:ext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785794"/>
            <a:ext cx="9144000" cy="5005406"/>
          </a:xfrm>
        </p:spPr>
        <p:txBody>
          <a:bodyPr>
            <a:normAutofit/>
          </a:bodyPr>
          <a:lstStyle/>
          <a:p>
            <a:pPr marL="0" indent="0">
              <a:buNone/>
            </a:pPr>
            <a:r>
              <a:rPr lang="en-US" altLang="zh-CN" sz="2800" b="1" smtClean="0">
                <a:latin typeface="华文楷体"/>
                <a:ea typeface="华文楷体"/>
                <a:cs typeface="华文楷体"/>
              </a:rPr>
              <a:t>        </a:t>
            </a:r>
            <a:r>
              <a:rPr lang="zh-CN" altLang="zh-CN" b="1" smtClean="0">
                <a:latin typeface="楷体" pitchFamily="49" charset="-122"/>
                <a:ea typeface="楷体" pitchFamily="49" charset="-122"/>
                <a:cs typeface="华文楷体"/>
              </a:rPr>
              <a:t>希望读</a:t>
            </a:r>
            <a:r>
              <a:rPr lang="zh-CN" altLang="zh-CN" b="1">
                <a:latin typeface="楷体" pitchFamily="49" charset="-122"/>
                <a:ea typeface="楷体" pitchFamily="49" charset="-122"/>
                <a:cs typeface="华文楷体"/>
              </a:rPr>
              <a:t>者从这个平凡的故事里，不仅看到古老山村的姑娘们质朴、纯真的美好心灵，还能看到她们对新生活强烈、真挚的向往和追求……还有别的什么？</a:t>
            </a:r>
            <a:r>
              <a:rPr lang="zh-CN" altLang="en-US" b="1" u="sng">
                <a:latin typeface="楷体" pitchFamily="49" charset="-122"/>
                <a:ea typeface="楷体" pitchFamily="49" charset="-122"/>
                <a:cs typeface="华文楷体"/>
              </a:rPr>
              <a:t>能感觉到生活本身那叫人心酸的严峻吗</a:t>
            </a:r>
            <a:r>
              <a:rPr lang="zh-CN" altLang="zh-CN" b="1" u="sng">
                <a:latin typeface="楷体" pitchFamily="49" charset="-122"/>
                <a:ea typeface="楷体" pitchFamily="49" charset="-122"/>
                <a:cs typeface="华文楷体"/>
              </a:rPr>
              <a:t>？能唤起我们年轻一代改变生活、改造社会的强烈责任感吗？</a:t>
            </a:r>
            <a:r>
              <a:rPr lang="zh-CN" altLang="zh-CN" b="1">
                <a:latin typeface="楷体" pitchFamily="49" charset="-122"/>
                <a:ea typeface="楷体" pitchFamily="49" charset="-122"/>
                <a:cs typeface="华文楷体"/>
              </a:rPr>
              <a:t>也许这是我的奢望</a:t>
            </a:r>
            <a:r>
              <a:rPr lang="zh-CN" altLang="zh-CN" b="1" smtClean="0">
                <a:latin typeface="楷体" pitchFamily="49" charset="-122"/>
                <a:ea typeface="楷体" pitchFamily="49" charset="-122"/>
                <a:cs typeface="华文楷体"/>
              </a:rPr>
              <a:t>。</a:t>
            </a:r>
            <a:endParaRPr lang="en-US" altLang="zh-CN" b="1" smtClean="0">
              <a:latin typeface="楷体" pitchFamily="49" charset="-122"/>
              <a:ea typeface="楷体" pitchFamily="49" charset="-122"/>
              <a:cs typeface="华文楷体"/>
            </a:endParaRPr>
          </a:p>
          <a:p>
            <a:pPr marL="0" indent="0" algn="r">
              <a:buNone/>
            </a:pPr>
            <a:r>
              <a:rPr lang="zh-CN" altLang="zh-CN" b="1">
                <a:latin typeface="楷体" pitchFamily="49" charset="-122"/>
                <a:ea typeface="楷体" pitchFamily="49" charset="-122"/>
                <a:cs typeface="华文楷体"/>
              </a:rPr>
              <a:t>——</a:t>
            </a:r>
            <a:r>
              <a:rPr lang="zh-CN" altLang="zh-CN" b="1" smtClean="0">
                <a:latin typeface="楷体" pitchFamily="49" charset="-122"/>
                <a:ea typeface="楷体" pitchFamily="49" charset="-122"/>
                <a:cs typeface="华文楷体"/>
              </a:rPr>
              <a:t>铁凝</a:t>
            </a:r>
            <a:r>
              <a:rPr lang="zh-CN" altLang="zh-CN" b="1">
                <a:latin typeface="楷体" pitchFamily="49" charset="-122"/>
                <a:ea typeface="楷体" pitchFamily="49" charset="-122"/>
                <a:cs typeface="华文楷体"/>
              </a:rPr>
              <a:t>《</a:t>
            </a:r>
            <a:r>
              <a:rPr lang="zh-CN" altLang="zh-CN" b="1" smtClean="0">
                <a:latin typeface="楷体" pitchFamily="49" charset="-122"/>
                <a:ea typeface="楷体" pitchFamily="49" charset="-122"/>
                <a:cs typeface="华文楷体"/>
              </a:rPr>
              <a:t>我愿意发现她们</a:t>
            </a:r>
            <a:r>
              <a:rPr lang="en-US" altLang="zh-CN" b="1" smtClean="0">
                <a:latin typeface="楷体" pitchFamily="49" charset="-122"/>
                <a:ea typeface="楷体" pitchFamily="49" charset="-122"/>
                <a:cs typeface="华文楷体"/>
              </a:rPr>
              <a:t>》</a:t>
            </a:r>
            <a:endParaRPr lang="zh-CN" altLang="zh-CN" b="1">
              <a:latin typeface="楷体" pitchFamily="49" charset="-122"/>
              <a:ea typeface="楷体" pitchFamily="49" charset="-122"/>
              <a:cs typeface="华文楷体"/>
            </a:endParaRPr>
          </a:p>
          <a:p>
            <a:endParaRPr kumimoji="1" lang="zh-CN" altLang="en-US" b="1">
              <a:latin typeface="楷体" pitchFamily="49" charset="-122"/>
              <a:ea typeface="楷体" pitchFamily="49" charset="-122"/>
            </a:endParaRPr>
          </a:p>
        </p:txBody>
      </p:sp>
    </p:spTree>
    <p:extLst>
      <p:ext uri="{BB962C8B-B14F-4D97-AF65-F5344CB8AC3E}">
        <p14:creationId xmlns:p14="http://schemas.microsoft.com/office/powerpoint/2010/main" xmlns="" val="2821369870"/>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b="1" smtClean="0">
                <a:latin typeface="+mn-ea"/>
                <a:ea typeface="+mn-ea"/>
                <a:cs typeface="华文楷体"/>
              </a:rPr>
              <a:t>小结：他们的写作观</a:t>
            </a:r>
            <a:endParaRPr kumimoji="1" lang="zh-CN" altLang="en-US" b="1">
              <a:latin typeface="+mn-ea"/>
              <a:ea typeface="+mn-ea"/>
              <a:cs typeface="华文楷体"/>
            </a:endParaRPr>
          </a:p>
        </p:txBody>
      </p:sp>
      <p:sp>
        <p:nvSpPr>
          <p:cNvPr id="3" name="内容占位符 2"/>
          <p:cNvSpPr>
            <a:spLocks noGrp="1"/>
          </p:cNvSpPr>
          <p:nvPr>
            <p:ph idx="1"/>
          </p:nvPr>
        </p:nvSpPr>
        <p:spPr>
          <a:xfrm>
            <a:off x="0" y="1540902"/>
            <a:ext cx="9144000" cy="5317098"/>
          </a:xfrm>
        </p:spPr>
        <p:txBody>
          <a:bodyPr>
            <a:noAutofit/>
          </a:bodyPr>
          <a:lstStyle/>
          <a:p>
            <a:pPr marL="0" indent="0">
              <a:buNone/>
            </a:pPr>
            <a:r>
              <a:rPr lang="en-US" altLang="zh-CN" sz="2800" smtClean="0">
                <a:latin typeface="黑体"/>
                <a:ea typeface="黑体"/>
                <a:cs typeface="黑体"/>
              </a:rPr>
              <a:t>    </a:t>
            </a:r>
            <a:r>
              <a:rPr lang="zh-CN" altLang="zh-CN" b="1" smtClean="0">
                <a:latin typeface="楷体" pitchFamily="49" charset="-122"/>
                <a:ea typeface="楷体" pitchFamily="49" charset="-122"/>
                <a:cs typeface="黑体"/>
              </a:rPr>
              <a:t>这一</a:t>
            </a:r>
            <a:r>
              <a:rPr lang="zh-CN" altLang="zh-CN" b="1">
                <a:latin typeface="楷体" pitchFamily="49" charset="-122"/>
                <a:ea typeface="楷体" pitchFamily="49" charset="-122"/>
                <a:cs typeface="黑体"/>
              </a:rPr>
              <a:t>系列</a:t>
            </a:r>
            <a:r>
              <a:rPr lang="en-US" altLang="zh-CN" b="1">
                <a:latin typeface="楷体" pitchFamily="49" charset="-122"/>
                <a:ea typeface="楷体" pitchFamily="49" charset="-122"/>
                <a:cs typeface="黑体"/>
              </a:rPr>
              <a:t>20</a:t>
            </a:r>
            <a:r>
              <a:rPr lang="zh-CN" altLang="zh-CN" b="1">
                <a:latin typeface="楷体" pitchFamily="49" charset="-122"/>
                <a:ea typeface="楷体" pitchFamily="49" charset="-122"/>
                <a:cs typeface="黑体"/>
              </a:rPr>
              <a:t>世纪</a:t>
            </a:r>
            <a:r>
              <a:rPr lang="en-US" altLang="zh-CN" b="1">
                <a:latin typeface="楷体" pitchFamily="49" charset="-122"/>
                <a:ea typeface="楷体" pitchFamily="49" charset="-122"/>
                <a:cs typeface="黑体"/>
              </a:rPr>
              <a:t>80</a:t>
            </a:r>
            <a:r>
              <a:rPr lang="zh-CN" altLang="zh-CN" b="1">
                <a:latin typeface="楷体" pitchFamily="49" charset="-122"/>
                <a:ea typeface="楷体" pitchFamily="49" charset="-122"/>
                <a:cs typeface="黑体"/>
              </a:rPr>
              <a:t>年代有关“乡下人进城”现象和形象的塑造背后，</a:t>
            </a:r>
            <a:r>
              <a:rPr lang="zh-CN" altLang="zh-CN" b="1" u="sng">
                <a:latin typeface="楷体" pitchFamily="49" charset="-122"/>
                <a:ea typeface="楷体" pitchFamily="49" charset="-122"/>
                <a:cs typeface="黑体"/>
              </a:rPr>
              <a:t>是小说家们时代意识</a:t>
            </a:r>
            <a:r>
              <a:rPr lang="zh-CN" altLang="zh-CN" b="1" u="sng" smtClean="0">
                <a:latin typeface="楷体" pitchFamily="49" charset="-122"/>
                <a:ea typeface="楷体" pitchFamily="49" charset="-122"/>
                <a:cs typeface="黑体"/>
              </a:rPr>
              <a:t>的觉醒</a:t>
            </a:r>
            <a:r>
              <a:rPr lang="zh-CN" altLang="en-US" b="1" smtClean="0">
                <a:latin typeface="楷体" pitchFamily="49" charset="-122"/>
                <a:ea typeface="楷体" pitchFamily="49" charset="-122"/>
                <a:cs typeface="黑体"/>
              </a:rPr>
              <a:t>。</a:t>
            </a:r>
            <a:endParaRPr lang="en-US" altLang="zh-CN" b="1" smtClean="0">
              <a:latin typeface="楷体" pitchFamily="49" charset="-122"/>
              <a:ea typeface="楷体" pitchFamily="49" charset="-122"/>
              <a:cs typeface="黑体" panose="02010600030101010101" charset="-122"/>
            </a:endParaRPr>
          </a:p>
          <a:p>
            <a:pPr marL="0" indent="0">
              <a:buNone/>
            </a:pPr>
            <a:r>
              <a:rPr lang="en-US" altLang="zh-CN" b="1">
                <a:latin typeface="楷体" pitchFamily="49" charset="-122"/>
                <a:ea typeface="楷体" pitchFamily="49" charset="-122"/>
                <a:cs typeface="黑体"/>
              </a:rPr>
              <a:t> </a:t>
            </a:r>
            <a:r>
              <a:rPr lang="en-US" altLang="zh-CN" b="1" smtClean="0">
                <a:latin typeface="楷体" pitchFamily="49" charset="-122"/>
                <a:ea typeface="楷体" pitchFamily="49" charset="-122"/>
                <a:cs typeface="黑体"/>
              </a:rPr>
              <a:t>   </a:t>
            </a:r>
            <a:r>
              <a:rPr lang="zh-CN" altLang="zh-CN" b="1" smtClean="0">
                <a:latin typeface="楷体" pitchFamily="49" charset="-122"/>
                <a:ea typeface="楷体" pitchFamily="49" charset="-122"/>
                <a:cs typeface="黑体"/>
              </a:rPr>
              <a:t>他们一方面</a:t>
            </a:r>
            <a:r>
              <a:rPr lang="zh-CN" altLang="zh-CN" b="1" u="sng" smtClean="0">
                <a:solidFill>
                  <a:srgbClr val="FF0000"/>
                </a:solidFill>
                <a:latin typeface="楷体" pitchFamily="49" charset="-122"/>
                <a:ea typeface="楷体" pitchFamily="49" charset="-122"/>
                <a:cs typeface="黑体"/>
              </a:rPr>
              <a:t>敏锐地记录</a:t>
            </a:r>
            <a:r>
              <a:rPr lang="zh-CN" altLang="zh-CN" b="1" smtClean="0">
                <a:latin typeface="楷体" pitchFamily="49" charset="-122"/>
                <a:ea typeface="楷体" pitchFamily="49" charset="-122"/>
                <a:cs typeface="黑体"/>
              </a:rPr>
              <a:t>了那个时代</a:t>
            </a:r>
            <a:r>
              <a:rPr lang="zh-CN" altLang="zh-CN" b="1">
                <a:latin typeface="楷体" pitchFamily="49" charset="-122"/>
                <a:ea typeface="楷体" pitchFamily="49" charset="-122"/>
                <a:cs typeface="黑体"/>
              </a:rPr>
              <a:t>中国社会农村年轻人对城市生活真诚而热切的渴慕，以及城乡文化身份差异给香雪和少平们成长带来的困惑和矛盾；另一方面也</a:t>
            </a:r>
            <a:r>
              <a:rPr lang="zh-CN" altLang="zh-CN" b="1" u="sng">
                <a:solidFill>
                  <a:srgbClr val="FF0000"/>
                </a:solidFill>
                <a:latin typeface="楷体" pitchFamily="49" charset="-122"/>
                <a:ea typeface="楷体" pitchFamily="49" charset="-122"/>
                <a:cs typeface="黑体"/>
              </a:rPr>
              <a:t>有意识地</a:t>
            </a:r>
            <a:r>
              <a:rPr lang="zh-CN" altLang="zh-CN" b="1">
                <a:latin typeface="楷体" pitchFamily="49" charset="-122"/>
                <a:ea typeface="楷体" pitchFamily="49" charset="-122"/>
                <a:cs typeface="黑体"/>
              </a:rPr>
              <a:t>赞扬了那个时代所孕育的可贵精神，希望能</a:t>
            </a:r>
            <a:r>
              <a:rPr lang="zh-CN" altLang="zh-CN" b="1" u="sng">
                <a:solidFill>
                  <a:srgbClr val="FF0000"/>
                </a:solidFill>
                <a:latin typeface="楷体" pitchFamily="49" charset="-122"/>
                <a:ea typeface="楷体" pitchFamily="49" charset="-122"/>
                <a:cs typeface="黑体"/>
              </a:rPr>
              <a:t>引领</a:t>
            </a:r>
            <a:r>
              <a:rPr lang="zh-CN" altLang="zh-CN" b="1">
                <a:latin typeface="楷体" pitchFamily="49" charset="-122"/>
                <a:ea typeface="楷体" pitchFamily="49" charset="-122"/>
                <a:cs typeface="黑体"/>
              </a:rPr>
              <a:t>当时甚至以后许多中国青年的思想，唤起他们坚持奋斗的热情和克服困难的勇气</a:t>
            </a:r>
            <a:r>
              <a:rPr lang="zh-CN" altLang="zh-CN" b="1" smtClean="0">
                <a:latin typeface="楷体" pitchFamily="49" charset="-122"/>
                <a:ea typeface="楷体" pitchFamily="49" charset="-122"/>
                <a:cs typeface="黑体"/>
              </a:rPr>
              <a:t>。</a:t>
            </a:r>
            <a:endParaRPr kumimoji="1" lang="zh-CN" altLang="en-US" b="1">
              <a:latin typeface="楷体" pitchFamily="49" charset="-122"/>
              <a:ea typeface="楷体" pitchFamily="49" charset="-122"/>
              <a:cs typeface="黑体" panose="02010600030101010101" charset="-122"/>
            </a:endParaRPr>
          </a:p>
        </p:txBody>
      </p:sp>
    </p:spTree>
    <p:extLst>
      <p:ext uri="{BB962C8B-B14F-4D97-AF65-F5344CB8AC3E}">
        <p14:creationId xmlns:p14="http://schemas.microsoft.com/office/powerpoint/2010/main" xmlns="" val="1760743704"/>
      </p:ext>
    </p:ext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857224" y="1785926"/>
            <a:ext cx="7715304" cy="378565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en-US" sz="2000"/>
              <a:t>一、</a:t>
            </a:r>
            <a:r>
              <a:rPr lang="en-US" sz="2000"/>
              <a:t> </a:t>
            </a:r>
            <a:r>
              <a:rPr lang="zh-CN" altLang="en-US" sz="2000"/>
              <a:t>教学目标：</a:t>
            </a:r>
            <a:r>
              <a:rPr lang="en-US" sz="2000"/>
              <a:t> </a:t>
            </a:r>
            <a:br>
              <a:rPr lang="en-US" sz="2000"/>
            </a:br>
            <a:r>
              <a:rPr lang="en-US" sz="2000"/>
              <a:t>1</a:t>
            </a:r>
            <a:r>
              <a:rPr lang="zh-CN" altLang="en-US" sz="2000"/>
              <a:t>、</a:t>
            </a:r>
            <a:r>
              <a:rPr lang="en-US" sz="2000"/>
              <a:t> </a:t>
            </a:r>
            <a:r>
              <a:rPr lang="zh-CN" altLang="en-US" sz="2000"/>
              <a:t>理解小说折射出的时代信息。</a:t>
            </a:r>
            <a:r>
              <a:rPr lang="en-US" sz="2000"/>
              <a:t> </a:t>
            </a:r>
            <a:br>
              <a:rPr lang="en-US" sz="2000"/>
            </a:br>
            <a:r>
              <a:rPr lang="en-US" sz="2000"/>
              <a:t>2</a:t>
            </a:r>
            <a:r>
              <a:rPr lang="zh-CN" altLang="en-US" sz="2000"/>
              <a:t>、</a:t>
            </a:r>
            <a:r>
              <a:rPr lang="en-US" sz="2000"/>
              <a:t> </a:t>
            </a:r>
            <a:r>
              <a:rPr lang="zh-CN" altLang="en-US" sz="2000"/>
              <a:t>从语言描写和心理描写角度欣赏人物，理解景物描写对刻画人物的作用。</a:t>
            </a:r>
            <a:r>
              <a:rPr lang="en-US" sz="2000"/>
              <a:t> </a:t>
            </a:r>
            <a:br>
              <a:rPr lang="en-US" sz="2000"/>
            </a:br>
            <a:r>
              <a:rPr lang="en-US" sz="2000"/>
              <a:t>3</a:t>
            </a:r>
            <a:r>
              <a:rPr lang="zh-CN" altLang="en-US" sz="2000"/>
              <a:t>、</a:t>
            </a:r>
            <a:r>
              <a:rPr lang="en-US" sz="2000"/>
              <a:t> </a:t>
            </a:r>
            <a:r>
              <a:rPr lang="zh-CN" altLang="en-US" sz="2000"/>
              <a:t>学习文中主人公香雪的淳朴、自尊、执着与坚毅的品质。</a:t>
            </a:r>
            <a:r>
              <a:rPr lang="en-US" sz="2000"/>
              <a:t> </a:t>
            </a:r>
            <a:br>
              <a:rPr lang="en-US" sz="2000"/>
            </a:br>
            <a:r>
              <a:rPr lang="zh-CN" altLang="en-US" sz="2000"/>
              <a:t>二、</a:t>
            </a:r>
            <a:r>
              <a:rPr lang="en-US" sz="2000"/>
              <a:t> </a:t>
            </a:r>
            <a:r>
              <a:rPr lang="zh-CN" altLang="en-US" sz="2000"/>
              <a:t>教学重点：</a:t>
            </a:r>
            <a:r>
              <a:rPr lang="en-US" sz="2000"/>
              <a:t> </a:t>
            </a:r>
            <a:br>
              <a:rPr lang="en-US" sz="2000"/>
            </a:br>
            <a:r>
              <a:rPr lang="zh-CN" altLang="en-US" sz="2000"/>
              <a:t>从语言描写和心理描写角度欣赏人物，理解景物描写对刻画人物的作用。</a:t>
            </a:r>
            <a:r>
              <a:rPr lang="en-US" sz="2000"/>
              <a:t> </a:t>
            </a:r>
            <a:br>
              <a:rPr lang="en-US" sz="2000"/>
            </a:br>
            <a:r>
              <a:rPr lang="zh-CN" altLang="en-US" sz="2000"/>
              <a:t>三、</a:t>
            </a:r>
            <a:r>
              <a:rPr lang="en-US" sz="2000"/>
              <a:t> </a:t>
            </a:r>
            <a:r>
              <a:rPr lang="zh-CN" altLang="en-US" sz="2000"/>
              <a:t>教学难点：</a:t>
            </a:r>
            <a:r>
              <a:rPr lang="en-US" sz="2000"/>
              <a:t> </a:t>
            </a:r>
            <a:br>
              <a:rPr lang="en-US" sz="2000"/>
            </a:br>
            <a:r>
              <a:rPr lang="zh-CN" altLang="en-US" sz="2000"/>
              <a:t>品味小说清新淡雅的语言特色。</a:t>
            </a:r>
            <a:r>
              <a:rPr lang="en-US" sz="2000"/>
              <a:t> </a:t>
            </a:r>
            <a:br>
              <a:rPr lang="en-US" sz="2000"/>
            </a:br>
            <a:r>
              <a:rPr lang="zh-CN" altLang="en-US" sz="2000"/>
              <a:t>四、</a:t>
            </a:r>
            <a:r>
              <a:rPr lang="en-US" sz="2000"/>
              <a:t> </a:t>
            </a:r>
            <a:r>
              <a:rPr lang="zh-CN" altLang="en-US" sz="2000"/>
              <a:t>教学时数；一课时</a:t>
            </a:r>
            <a:r>
              <a:rPr lang="en-US" sz="2000"/>
              <a:t> </a:t>
            </a:r>
            <a:br>
              <a:rPr lang="en-US" sz="2000"/>
            </a:br>
            <a:endParaRPr lang="zh-CN" altLang="en-US" sz="2000" b="1" cap="none" spc="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Rectangle 2"/>
          <p:cNvSpPr>
            <a:spLocks noGrp="1" noChangeArrowheads="1"/>
          </p:cNvSpPr>
          <p:nvPr>
            <p:ph type="title"/>
          </p:nvPr>
        </p:nvSpPr>
        <p:spPr/>
        <p:txBody>
          <a:bodyPr/>
          <a:lstStyle/>
          <a:p>
            <a:endParaRPr lang="zh-CN" altLang="zh-CN"/>
          </a:p>
        </p:txBody>
      </p:sp>
      <p:pic>
        <p:nvPicPr>
          <p:cNvPr id="18435" name="Picture 3"/>
          <p:cNvPicPr>
            <a:picLocks noGrp="1" noChangeAspect="1" noChangeArrowheads="1"/>
          </p:cNvPicPr>
          <p:nvPr>
            <p:ph type="body" idx="1"/>
          </p:nvPr>
        </p:nvPicPr>
        <p:blipFill>
          <a:blip r:embed="rId2"/>
          <a:stretch>
            <a:fillRect/>
          </a:stretch>
        </p:blipFill>
        <p:spPr>
          <a:xfrm>
            <a:off x="-1588" y="0"/>
            <a:ext cx="9145588" cy="6858000"/>
          </a:xfrm>
        </p:spPr>
      </p:pic>
      <p:sp>
        <p:nvSpPr>
          <p:cNvPr id="18436" name="Text Box 4"/>
          <p:cNvSpPr txBox="1">
            <a:spLocks noChangeArrowheads="1"/>
          </p:cNvSpPr>
          <p:nvPr/>
        </p:nvSpPr>
        <p:spPr bwMode="auto">
          <a:xfrm>
            <a:off x="-182563" y="333375"/>
            <a:ext cx="2652713" cy="1728788"/>
          </a:xfrm>
          <a:prstGeom prst="rect">
            <a:avLst/>
          </a:prstGeom>
          <a:noFill/>
          <a:ln w="9525">
            <a:noFill/>
            <a:miter lim="800000"/>
          </a:ln>
          <a:effectLst/>
        </p:spPr>
        <p:txBody>
          <a:bodyPr vert="eaVert">
            <a:spAutoFit/>
          </a:bodyPr>
          <a:lstStyle/>
          <a:p>
            <a:r>
              <a:rPr kumimoji="0" lang="zh-CN" altLang="en-US" sz="7200" b="1">
                <a:solidFill>
                  <a:srgbClr val="FF0000"/>
                </a:solidFill>
                <a:latin typeface="Arial" pitchFamily="34" charset="0"/>
              </a:rPr>
              <a:t>思</a:t>
            </a:r>
          </a:p>
          <a:p>
            <a:pPr>
              <a:spcBef>
                <a:spcPct val="50000"/>
              </a:spcBef>
            </a:pPr>
            <a:endParaRPr kumimoji="0" lang="en-US" altLang="zh-CN" sz="6000">
              <a:latin typeface="Arial" pitchFamily="34" charset="0"/>
            </a:endParaRPr>
          </a:p>
        </p:txBody>
      </p:sp>
      <p:sp>
        <p:nvSpPr>
          <p:cNvPr id="18437" name="Text Box 5"/>
          <p:cNvSpPr txBox="1">
            <a:spLocks noChangeArrowheads="1"/>
          </p:cNvSpPr>
          <p:nvPr/>
        </p:nvSpPr>
        <p:spPr bwMode="auto">
          <a:xfrm>
            <a:off x="1685925" y="1125538"/>
            <a:ext cx="2378075" cy="1439862"/>
          </a:xfrm>
          <a:prstGeom prst="rect">
            <a:avLst/>
          </a:prstGeom>
          <a:noFill/>
          <a:ln w="9525">
            <a:noFill/>
            <a:miter lim="800000"/>
          </a:ln>
          <a:effectLst/>
        </p:spPr>
        <p:txBody>
          <a:bodyPr vert="eaVert">
            <a:spAutoFit/>
          </a:bodyPr>
          <a:lstStyle/>
          <a:p>
            <a:r>
              <a:rPr kumimoji="0" lang="zh-CN" altLang="en-US" sz="7200" b="1">
                <a:solidFill>
                  <a:srgbClr val="FF0000"/>
                </a:solidFill>
                <a:latin typeface="Arial" pitchFamily="34" charset="0"/>
              </a:rPr>
              <a:t>考</a:t>
            </a:r>
          </a:p>
          <a:p>
            <a:endParaRPr kumimoji="0" lang="en-US" altLang="zh-CN" sz="7200">
              <a:latin typeface="Arial" pitchFamily="34" charset="0"/>
            </a:endParaRPr>
          </a:p>
        </p:txBody>
      </p:sp>
      <p:sp>
        <p:nvSpPr>
          <p:cNvPr id="18438" name="Text Box 6"/>
          <p:cNvSpPr txBox="1">
            <a:spLocks noChangeArrowheads="1"/>
          </p:cNvSpPr>
          <p:nvPr/>
        </p:nvSpPr>
        <p:spPr bwMode="auto">
          <a:xfrm>
            <a:off x="1042988" y="2997200"/>
            <a:ext cx="7775575" cy="1922463"/>
          </a:xfrm>
          <a:prstGeom prst="rect">
            <a:avLst/>
          </a:prstGeom>
          <a:noFill/>
          <a:ln w="9525">
            <a:noFill/>
            <a:miter lim="800000"/>
          </a:ln>
          <a:effectLst/>
        </p:spPr>
        <p:txBody>
          <a:bodyPr>
            <a:spAutoFit/>
          </a:bodyPr>
          <a:lstStyle/>
          <a:p>
            <a:pPr>
              <a:spcBef>
                <a:spcPct val="50000"/>
              </a:spcBef>
            </a:pPr>
            <a:r>
              <a:rPr kumimoji="0" lang="en-US" altLang="zh-CN" sz="4800" b="1">
                <a:solidFill>
                  <a:srgbClr val="FF00FF"/>
                </a:solidFill>
                <a:latin typeface="Arial" pitchFamily="34" charset="0"/>
              </a:rPr>
              <a:t>“</a:t>
            </a:r>
            <a:r>
              <a:rPr kumimoji="0" lang="zh-CN" altLang="en-US" sz="4800" b="1">
                <a:solidFill>
                  <a:srgbClr val="FF00FF"/>
                </a:solidFill>
                <a:latin typeface="Arial" pitchFamily="34" charset="0"/>
              </a:rPr>
              <a:t>哦”字到底读什么？</a:t>
            </a:r>
          </a:p>
          <a:p>
            <a:pPr>
              <a:spcBef>
                <a:spcPct val="50000"/>
              </a:spcBef>
            </a:pPr>
            <a:r>
              <a:rPr kumimoji="0" lang="zh-CN" altLang="en-US" sz="4800" b="1">
                <a:solidFill>
                  <a:srgbClr val="FF00FF"/>
                </a:solidFill>
                <a:latin typeface="Arial" pitchFamily="34" charset="0"/>
              </a:rPr>
              <a:t>为什么题目要加上这个字？</a:t>
            </a:r>
          </a:p>
        </p:txBody>
      </p:sp>
      <p:sp>
        <p:nvSpPr>
          <p:cNvPr id="18439" name="WordArt 7"/>
          <p:cNvSpPr>
            <a:spLocks noChangeArrowheads="1" noChangeShapeType="1" noTextEdit="1"/>
          </p:cNvSpPr>
          <p:nvPr/>
        </p:nvSpPr>
        <p:spPr bwMode="auto">
          <a:xfrm>
            <a:off x="6443663" y="260350"/>
            <a:ext cx="1238250" cy="2743200"/>
          </a:xfrm>
          <a:prstGeom prst="rect">
            <a:avLst/>
          </a:prstGeom>
        </p:spPr>
        <p:txBody>
          <a:bodyPr wrap="none" fromWordArt="1">
            <a:prstTxWarp prst="textSlantUp">
              <a:avLst>
                <a:gd name="adj" fmla="val 32056"/>
              </a:avLst>
            </a:prstTxWarp>
          </a:bodyPr>
          <a:lstStyle/>
          <a:p>
            <a:pPr algn="ctr"/>
            <a:r>
              <a:rPr lang="zh-CN" altLang="en-US" sz="9600" b="1" kern="1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宋体"/>
                <a:ea typeface="宋体"/>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8439"/>
                                        </p:tgtEl>
                                        <p:attrNameLst>
                                          <p:attrName>style.visibility</p:attrName>
                                        </p:attrNameLst>
                                      </p:cBhvr>
                                      <p:to>
                                        <p:strVal val="visible"/>
                                      </p:to>
                                    </p:set>
                                    <p:anim calcmode="lin" valueType="num">
                                      <p:cBhvr>
                                        <p:cTn id="7" dur="1000" fill="hold"/>
                                        <p:tgtEl>
                                          <p:spTgt spid="18439"/>
                                        </p:tgtEl>
                                        <p:attrNameLst>
                                          <p:attrName>ppt_w</p:attrName>
                                        </p:attrNameLst>
                                      </p:cBhvr>
                                      <p:tavLst>
                                        <p:tav tm="0">
                                          <p:val>
                                            <p:strVal val="#ppt_w*0.70"/>
                                          </p:val>
                                        </p:tav>
                                        <p:tav tm="100000">
                                          <p:val>
                                            <p:strVal val="#ppt_w"/>
                                          </p:val>
                                        </p:tav>
                                      </p:tavLst>
                                    </p:anim>
                                    <p:anim calcmode="lin" valueType="num">
                                      <p:cBhvr>
                                        <p:cTn id="8" dur="1000" fill="hold"/>
                                        <p:tgtEl>
                                          <p:spTgt spid="18439"/>
                                        </p:tgtEl>
                                        <p:attrNameLst>
                                          <p:attrName>ppt_h</p:attrName>
                                        </p:attrNameLst>
                                      </p:cBhvr>
                                      <p:tavLst>
                                        <p:tav tm="0">
                                          <p:val>
                                            <p:strVal val="#ppt_h"/>
                                          </p:val>
                                        </p:tav>
                                        <p:tav tm="100000">
                                          <p:val>
                                            <p:strVal val="#ppt_h"/>
                                          </p:val>
                                        </p:tav>
                                      </p:tavLst>
                                    </p:anim>
                                    <p:animEffect transition="in" filter="fade">
                                      <p:cBhvr>
                                        <p:cTn id="9" dur="1000"/>
                                        <p:tgtEl>
                                          <p:spTgt spid="18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9"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8" name="Text Box 2"/>
          <p:cNvSpPr txBox="1">
            <a:spLocks noChangeArrowheads="1"/>
          </p:cNvSpPr>
          <p:nvPr/>
        </p:nvSpPr>
        <p:spPr bwMode="auto">
          <a:xfrm>
            <a:off x="179388" y="0"/>
            <a:ext cx="1873250" cy="914400"/>
          </a:xfrm>
          <a:prstGeom prst="rect">
            <a:avLst/>
          </a:prstGeom>
          <a:solidFill>
            <a:srgbClr val="FFFF00"/>
          </a:solidFill>
          <a:ln w="9525">
            <a:noFill/>
            <a:miter lim="800000"/>
          </a:ln>
          <a:effectLst/>
        </p:spPr>
        <p:txBody>
          <a:bodyPr>
            <a:spAutoFit/>
          </a:bodyPr>
          <a:lstStyle/>
          <a:p>
            <a:pPr>
              <a:spcBef>
                <a:spcPct val="50000"/>
              </a:spcBef>
            </a:pPr>
            <a:r>
              <a:rPr lang="zh-CN" altLang="en-US" sz="5400" b="1"/>
              <a:t>题解</a:t>
            </a:r>
          </a:p>
        </p:txBody>
      </p:sp>
      <p:sp>
        <p:nvSpPr>
          <p:cNvPr id="4099" name="Text Box 3"/>
          <p:cNvSpPr txBox="1">
            <a:spLocks noChangeArrowheads="1"/>
          </p:cNvSpPr>
          <p:nvPr/>
        </p:nvSpPr>
        <p:spPr bwMode="auto">
          <a:xfrm>
            <a:off x="1692275" y="692150"/>
            <a:ext cx="7200900" cy="5355312"/>
          </a:xfrm>
          <a:prstGeom prst="rect">
            <a:avLst/>
          </a:prstGeom>
          <a:noFill/>
          <a:ln w="9525">
            <a:noFill/>
            <a:miter lim="800000"/>
          </a:ln>
          <a:effectLst/>
        </p:spPr>
        <p:txBody>
          <a:bodyPr>
            <a:spAutoFit/>
          </a:bodyPr>
          <a:lstStyle/>
          <a:p>
            <a:pPr>
              <a:spcBef>
                <a:spcPct val="50000"/>
              </a:spcBef>
            </a:pPr>
            <a:r>
              <a:rPr lang="zh-CN" altLang="en-US" b="1">
                <a:solidFill>
                  <a:srgbClr val="000000"/>
                </a:solidFill>
              </a:rPr>
              <a:t>下面的”哦”字读什么音</a:t>
            </a:r>
            <a:r>
              <a:rPr lang="en-US" altLang="zh-CN" b="1">
                <a:solidFill>
                  <a:srgbClr val="000000"/>
                </a:solidFill>
              </a:rPr>
              <a:t>,</a:t>
            </a:r>
            <a:r>
              <a:rPr lang="zh-CN" altLang="en-US" b="1">
                <a:solidFill>
                  <a:srgbClr val="000000"/>
                </a:solidFill>
              </a:rPr>
              <a:t>表示什么意义</a:t>
            </a:r>
            <a:r>
              <a:rPr lang="en-US" altLang="zh-CN" b="1">
                <a:solidFill>
                  <a:srgbClr val="000000"/>
                </a:solidFill>
              </a:rPr>
              <a:t>?</a:t>
            </a:r>
          </a:p>
          <a:p>
            <a:pPr>
              <a:spcBef>
                <a:spcPct val="50000"/>
              </a:spcBef>
            </a:pPr>
            <a:r>
              <a:rPr lang="en-US" altLang="zh-CN" sz="2400" b="1">
                <a:solidFill>
                  <a:srgbClr val="FF0000"/>
                </a:solidFill>
              </a:rPr>
              <a:t>1.</a:t>
            </a:r>
            <a:r>
              <a:rPr lang="zh-CN" altLang="en-US" sz="2400" b="1">
                <a:solidFill>
                  <a:srgbClr val="FF0000"/>
                </a:solidFill>
              </a:rPr>
              <a:t>哦，我懂了。   </a:t>
            </a:r>
            <a:r>
              <a:rPr lang="en-US" altLang="zh-CN" sz="2400" b="1">
                <a:solidFill>
                  <a:srgbClr val="FF0000"/>
                </a:solidFill>
              </a:rPr>
              <a:t>/ </a:t>
            </a:r>
            <a:r>
              <a:rPr lang="zh-CN" altLang="en-US" sz="2400" b="1">
                <a:solidFill>
                  <a:srgbClr val="FF0000"/>
                </a:solidFill>
              </a:rPr>
              <a:t>哦，我想起来了。</a:t>
            </a:r>
          </a:p>
          <a:p>
            <a:pPr>
              <a:spcBef>
                <a:spcPct val="50000"/>
              </a:spcBef>
            </a:pPr>
            <a:endParaRPr lang="zh-CN" altLang="en-US" sz="2400" b="1"/>
          </a:p>
          <a:p>
            <a:pPr>
              <a:spcBef>
                <a:spcPct val="50000"/>
              </a:spcBef>
            </a:pPr>
            <a:r>
              <a:rPr lang="en-US" altLang="zh-CN" sz="2400" b="1">
                <a:solidFill>
                  <a:srgbClr val="FF0000"/>
                </a:solidFill>
              </a:rPr>
              <a:t>2.</a:t>
            </a:r>
            <a:r>
              <a:rPr lang="zh-CN" altLang="en-US" sz="2400" b="1">
                <a:solidFill>
                  <a:srgbClr val="FF0000"/>
                </a:solidFill>
              </a:rPr>
              <a:t>哦，见了面要叫叔叔好。</a:t>
            </a:r>
          </a:p>
          <a:p>
            <a:pPr>
              <a:spcBef>
                <a:spcPct val="50000"/>
              </a:spcBef>
            </a:pPr>
            <a:endParaRPr lang="zh-CN" altLang="en-US" sz="2400" b="1"/>
          </a:p>
          <a:p>
            <a:pPr>
              <a:spcBef>
                <a:spcPct val="50000"/>
              </a:spcBef>
            </a:pPr>
            <a:r>
              <a:rPr lang="en-US" altLang="zh-CN" sz="2400" b="1">
                <a:solidFill>
                  <a:srgbClr val="FF0000"/>
                </a:solidFill>
              </a:rPr>
              <a:t>3.</a:t>
            </a:r>
            <a:r>
              <a:rPr lang="zh-CN" altLang="en-US" sz="2400" b="1">
                <a:solidFill>
                  <a:srgbClr val="FF0000"/>
                </a:solidFill>
              </a:rPr>
              <a:t>哦，我听你的。  哦，我走了。</a:t>
            </a:r>
          </a:p>
          <a:p>
            <a:pPr>
              <a:spcBef>
                <a:spcPct val="50000"/>
              </a:spcBef>
            </a:pPr>
            <a:endParaRPr lang="zh-CN" altLang="en-US" sz="2400" b="1"/>
          </a:p>
          <a:p>
            <a:pPr>
              <a:spcBef>
                <a:spcPct val="50000"/>
              </a:spcBef>
            </a:pPr>
            <a:r>
              <a:rPr lang="en-US" altLang="zh-CN" sz="2400" b="1">
                <a:solidFill>
                  <a:srgbClr val="FF0000"/>
                </a:solidFill>
              </a:rPr>
              <a:t>4.</a:t>
            </a:r>
            <a:r>
              <a:rPr lang="zh-CN" altLang="en-US" sz="2400" b="1">
                <a:solidFill>
                  <a:srgbClr val="FF0000"/>
                </a:solidFill>
              </a:rPr>
              <a:t>哦，是怎么回事？</a:t>
            </a:r>
          </a:p>
          <a:p>
            <a:pPr>
              <a:spcBef>
                <a:spcPct val="50000"/>
              </a:spcBef>
            </a:pPr>
            <a:endParaRPr lang="zh-CN" altLang="en-US" sz="2400" b="1"/>
          </a:p>
          <a:p>
            <a:pPr>
              <a:spcBef>
                <a:spcPct val="50000"/>
              </a:spcBef>
            </a:pPr>
            <a:r>
              <a:rPr lang="en-US" altLang="zh-CN" sz="2400" b="1">
                <a:solidFill>
                  <a:srgbClr val="FF0000"/>
                </a:solidFill>
              </a:rPr>
              <a:t>5.</a:t>
            </a:r>
            <a:r>
              <a:rPr lang="zh-CN" altLang="en-US" sz="2400" b="1">
                <a:solidFill>
                  <a:srgbClr val="FF0000"/>
                </a:solidFill>
              </a:rPr>
              <a:t>哦，会有这样的人？</a:t>
            </a:r>
          </a:p>
        </p:txBody>
      </p:sp>
      <p:sp>
        <p:nvSpPr>
          <p:cNvPr id="4100" name="Text Box 4"/>
          <p:cNvSpPr txBox="1">
            <a:spLocks noChangeArrowheads="1"/>
          </p:cNvSpPr>
          <p:nvPr/>
        </p:nvSpPr>
        <p:spPr bwMode="auto">
          <a:xfrm>
            <a:off x="1676400" y="1752600"/>
            <a:ext cx="5181600" cy="457200"/>
          </a:xfrm>
          <a:prstGeom prst="rect">
            <a:avLst/>
          </a:prstGeom>
          <a:noFill/>
          <a:ln w="9525">
            <a:noFill/>
            <a:miter lim="800000"/>
          </a:ln>
          <a:effectLst/>
        </p:spPr>
        <p:txBody>
          <a:bodyPr>
            <a:spAutoFit/>
          </a:bodyPr>
          <a:lstStyle/>
          <a:p>
            <a:pPr>
              <a:spcBef>
                <a:spcPct val="50000"/>
              </a:spcBef>
            </a:pPr>
            <a:r>
              <a:rPr lang="zh-CN" altLang="en-US" b="1">
                <a:solidFill>
                  <a:srgbClr val="000000"/>
                </a:solidFill>
              </a:rPr>
              <a:t>（</a:t>
            </a:r>
            <a:r>
              <a:rPr lang="en-US" altLang="zh-CN" b="1">
                <a:solidFill>
                  <a:srgbClr val="000000"/>
                </a:solidFill>
              </a:rPr>
              <a:t>ò,</a:t>
            </a:r>
            <a:r>
              <a:rPr lang="zh-CN" altLang="en-US" b="1">
                <a:solidFill>
                  <a:srgbClr val="000000"/>
                </a:solidFill>
              </a:rPr>
              <a:t>叹词，表示领会、醒悟。）</a:t>
            </a:r>
          </a:p>
        </p:txBody>
      </p:sp>
      <p:sp>
        <p:nvSpPr>
          <p:cNvPr id="4101" name="Text Box 5"/>
          <p:cNvSpPr txBox="1">
            <a:spLocks noChangeArrowheads="1"/>
          </p:cNvSpPr>
          <p:nvPr/>
        </p:nvSpPr>
        <p:spPr bwMode="auto">
          <a:xfrm>
            <a:off x="1828800" y="2819400"/>
            <a:ext cx="4191000" cy="457200"/>
          </a:xfrm>
          <a:prstGeom prst="rect">
            <a:avLst/>
          </a:prstGeom>
          <a:noFill/>
          <a:ln w="9525">
            <a:noFill/>
            <a:miter lim="800000"/>
          </a:ln>
          <a:effectLst/>
        </p:spPr>
        <p:txBody>
          <a:bodyPr>
            <a:spAutoFit/>
          </a:bodyPr>
          <a:lstStyle/>
          <a:p>
            <a:pPr>
              <a:spcBef>
                <a:spcPct val="50000"/>
              </a:spcBef>
            </a:pPr>
            <a:r>
              <a:rPr lang="zh-CN" altLang="en-US" b="1">
                <a:solidFill>
                  <a:srgbClr val="000000"/>
                </a:solidFill>
              </a:rPr>
              <a:t>（ </a:t>
            </a:r>
            <a:r>
              <a:rPr lang="en-US" altLang="zh-CN" b="1">
                <a:solidFill>
                  <a:srgbClr val="000000"/>
                </a:solidFill>
              </a:rPr>
              <a:t>ò,</a:t>
            </a:r>
            <a:r>
              <a:rPr lang="zh-CN" altLang="en-US" b="1">
                <a:solidFill>
                  <a:srgbClr val="000000"/>
                </a:solidFill>
              </a:rPr>
              <a:t>叹词，表示提醒。）</a:t>
            </a:r>
          </a:p>
        </p:txBody>
      </p:sp>
      <p:sp>
        <p:nvSpPr>
          <p:cNvPr id="4102" name="Text Box 6"/>
          <p:cNvSpPr txBox="1">
            <a:spLocks noChangeArrowheads="1"/>
          </p:cNvSpPr>
          <p:nvPr/>
        </p:nvSpPr>
        <p:spPr bwMode="auto">
          <a:xfrm>
            <a:off x="1752600" y="3886200"/>
            <a:ext cx="4343400" cy="457200"/>
          </a:xfrm>
          <a:prstGeom prst="rect">
            <a:avLst/>
          </a:prstGeom>
          <a:noFill/>
          <a:ln w="9525">
            <a:noFill/>
            <a:miter lim="800000"/>
          </a:ln>
          <a:effectLst/>
        </p:spPr>
        <p:txBody>
          <a:bodyPr>
            <a:spAutoFit/>
          </a:bodyPr>
          <a:lstStyle/>
          <a:p>
            <a:pPr>
              <a:spcBef>
                <a:spcPct val="50000"/>
              </a:spcBef>
            </a:pPr>
            <a:r>
              <a:rPr lang="zh-CN" altLang="en-US" b="1">
                <a:solidFill>
                  <a:srgbClr val="000000"/>
                </a:solidFill>
              </a:rPr>
              <a:t>（</a:t>
            </a:r>
            <a:r>
              <a:rPr lang="en-US" altLang="zh-CN" b="1">
                <a:solidFill>
                  <a:srgbClr val="000000"/>
                </a:solidFill>
              </a:rPr>
              <a:t>ò,</a:t>
            </a:r>
            <a:r>
              <a:rPr lang="zh-CN" altLang="en-US" b="1">
                <a:solidFill>
                  <a:srgbClr val="000000"/>
                </a:solidFill>
              </a:rPr>
              <a:t>叹词，表示承诺、应答。）</a:t>
            </a:r>
          </a:p>
        </p:txBody>
      </p:sp>
      <p:sp>
        <p:nvSpPr>
          <p:cNvPr id="4103" name="Text Box 7"/>
          <p:cNvSpPr txBox="1">
            <a:spLocks noChangeArrowheads="1"/>
          </p:cNvSpPr>
          <p:nvPr/>
        </p:nvSpPr>
        <p:spPr bwMode="auto">
          <a:xfrm>
            <a:off x="1752600" y="5029200"/>
            <a:ext cx="4724400" cy="457200"/>
          </a:xfrm>
          <a:prstGeom prst="rect">
            <a:avLst/>
          </a:prstGeom>
          <a:noFill/>
          <a:ln w="9525">
            <a:noFill/>
            <a:miter lim="800000"/>
          </a:ln>
          <a:effectLst/>
        </p:spPr>
        <p:txBody>
          <a:bodyPr>
            <a:spAutoFit/>
          </a:bodyPr>
          <a:lstStyle/>
          <a:p>
            <a:pPr>
              <a:spcBef>
                <a:spcPct val="50000"/>
              </a:spcBef>
            </a:pPr>
            <a:r>
              <a:rPr lang="zh-CN" altLang="en-US" b="1">
                <a:solidFill>
                  <a:srgbClr val="000000"/>
                </a:solidFill>
              </a:rPr>
              <a:t>（</a:t>
            </a:r>
            <a:r>
              <a:rPr lang="en-US" altLang="zh-CN" b="1">
                <a:solidFill>
                  <a:srgbClr val="000000"/>
                </a:solidFill>
              </a:rPr>
              <a:t>ó,</a:t>
            </a:r>
            <a:r>
              <a:rPr lang="zh-CN" altLang="en-US" b="1">
                <a:solidFill>
                  <a:srgbClr val="000000"/>
                </a:solidFill>
              </a:rPr>
              <a:t>叹词，表示将信将疑。）</a:t>
            </a:r>
          </a:p>
        </p:txBody>
      </p:sp>
      <p:sp>
        <p:nvSpPr>
          <p:cNvPr id="4104" name="Text Box 8"/>
          <p:cNvSpPr txBox="1">
            <a:spLocks noChangeArrowheads="1"/>
          </p:cNvSpPr>
          <p:nvPr/>
        </p:nvSpPr>
        <p:spPr bwMode="auto">
          <a:xfrm>
            <a:off x="1828800" y="6096000"/>
            <a:ext cx="4343400" cy="1004888"/>
          </a:xfrm>
          <a:prstGeom prst="rect">
            <a:avLst/>
          </a:prstGeom>
          <a:noFill/>
          <a:ln w="9525">
            <a:noFill/>
            <a:miter lim="800000"/>
          </a:ln>
          <a:effectLst/>
        </p:spPr>
        <p:txBody>
          <a:bodyPr>
            <a:spAutoFit/>
          </a:bodyPr>
          <a:lstStyle/>
          <a:p>
            <a:pPr>
              <a:spcBef>
                <a:spcPct val="50000"/>
              </a:spcBef>
            </a:pPr>
            <a:r>
              <a:rPr lang="zh-CN" altLang="en-US" b="1">
                <a:solidFill>
                  <a:srgbClr val="000000"/>
                </a:solidFill>
              </a:rPr>
              <a:t>（</a:t>
            </a:r>
            <a:r>
              <a:rPr lang="en-US" altLang="zh-CN" b="1">
                <a:solidFill>
                  <a:srgbClr val="000000"/>
                </a:solidFill>
              </a:rPr>
              <a:t>ó,</a:t>
            </a:r>
            <a:r>
              <a:rPr lang="zh-CN" altLang="en-US" b="1">
                <a:solidFill>
                  <a:srgbClr val="000000"/>
                </a:solidFill>
              </a:rPr>
              <a:t>叹词，表示疑问、惊奇。 ）</a:t>
            </a:r>
          </a:p>
          <a:p>
            <a:pPr>
              <a:spcBef>
                <a:spcPct val="50000"/>
              </a:spcBef>
            </a:pPr>
            <a:endParaRPr lang="en-US" altLang="zh-CN"/>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500" fill="hold"/>
                                        <p:tgtEl>
                                          <p:spTgt spid="4099"/>
                                        </p:tgtEl>
                                        <p:attrNameLst>
                                          <p:attrName>ppt_x</p:attrName>
                                        </p:attrNameLst>
                                      </p:cBhvr>
                                      <p:tavLst>
                                        <p:tav tm="0">
                                          <p:val>
                                            <p:strVal val="0-#ppt_w/2"/>
                                          </p:val>
                                        </p:tav>
                                        <p:tav tm="100000">
                                          <p:val>
                                            <p:strVal val="#ppt_x"/>
                                          </p:val>
                                        </p:tav>
                                      </p:tavLst>
                                    </p:anim>
                                    <p:anim calcmode="lin" valueType="num">
                                      <p:cBhvr additive="base">
                                        <p:cTn id="8" dur="500" fill="hold"/>
                                        <p:tgtEl>
                                          <p:spTgt spid="409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100"/>
                                        </p:tgtEl>
                                        <p:attrNameLst>
                                          <p:attrName>style.visibility</p:attrName>
                                        </p:attrNameLst>
                                      </p:cBhvr>
                                      <p:to>
                                        <p:strVal val="visible"/>
                                      </p:to>
                                    </p:set>
                                    <p:anim calcmode="lin" valueType="num">
                                      <p:cBhvr additive="base">
                                        <p:cTn id="13" dur="500" fill="hold"/>
                                        <p:tgtEl>
                                          <p:spTgt spid="4100"/>
                                        </p:tgtEl>
                                        <p:attrNameLst>
                                          <p:attrName>ppt_x</p:attrName>
                                        </p:attrNameLst>
                                      </p:cBhvr>
                                      <p:tavLst>
                                        <p:tav tm="0">
                                          <p:val>
                                            <p:strVal val="0-#ppt_w/2"/>
                                          </p:val>
                                        </p:tav>
                                        <p:tav tm="100000">
                                          <p:val>
                                            <p:strVal val="#ppt_x"/>
                                          </p:val>
                                        </p:tav>
                                      </p:tavLst>
                                    </p:anim>
                                    <p:anim calcmode="lin" valueType="num">
                                      <p:cBhvr additive="base">
                                        <p:cTn id="14" dur="500" fill="hold"/>
                                        <p:tgtEl>
                                          <p:spTgt spid="410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101"/>
                                        </p:tgtEl>
                                        <p:attrNameLst>
                                          <p:attrName>style.visibility</p:attrName>
                                        </p:attrNameLst>
                                      </p:cBhvr>
                                      <p:to>
                                        <p:strVal val="visible"/>
                                      </p:to>
                                    </p:set>
                                    <p:anim calcmode="lin" valueType="num">
                                      <p:cBhvr additive="base">
                                        <p:cTn id="19" dur="500" fill="hold"/>
                                        <p:tgtEl>
                                          <p:spTgt spid="4101"/>
                                        </p:tgtEl>
                                        <p:attrNameLst>
                                          <p:attrName>ppt_x</p:attrName>
                                        </p:attrNameLst>
                                      </p:cBhvr>
                                      <p:tavLst>
                                        <p:tav tm="0">
                                          <p:val>
                                            <p:strVal val="0-#ppt_w/2"/>
                                          </p:val>
                                        </p:tav>
                                        <p:tav tm="100000">
                                          <p:val>
                                            <p:strVal val="#ppt_x"/>
                                          </p:val>
                                        </p:tav>
                                      </p:tavLst>
                                    </p:anim>
                                    <p:anim calcmode="lin" valueType="num">
                                      <p:cBhvr additive="base">
                                        <p:cTn id="20" dur="500" fill="hold"/>
                                        <p:tgtEl>
                                          <p:spTgt spid="4101"/>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102"/>
                                        </p:tgtEl>
                                        <p:attrNameLst>
                                          <p:attrName>style.visibility</p:attrName>
                                        </p:attrNameLst>
                                      </p:cBhvr>
                                      <p:to>
                                        <p:strVal val="visible"/>
                                      </p:to>
                                    </p:set>
                                    <p:anim calcmode="lin" valueType="num">
                                      <p:cBhvr additive="base">
                                        <p:cTn id="25" dur="500" fill="hold"/>
                                        <p:tgtEl>
                                          <p:spTgt spid="4102"/>
                                        </p:tgtEl>
                                        <p:attrNameLst>
                                          <p:attrName>ppt_x</p:attrName>
                                        </p:attrNameLst>
                                      </p:cBhvr>
                                      <p:tavLst>
                                        <p:tav tm="0">
                                          <p:val>
                                            <p:strVal val="0-#ppt_w/2"/>
                                          </p:val>
                                        </p:tav>
                                        <p:tav tm="100000">
                                          <p:val>
                                            <p:strVal val="#ppt_x"/>
                                          </p:val>
                                        </p:tav>
                                      </p:tavLst>
                                    </p:anim>
                                    <p:anim calcmode="lin" valueType="num">
                                      <p:cBhvr additive="base">
                                        <p:cTn id="26" dur="500" fill="hold"/>
                                        <p:tgtEl>
                                          <p:spTgt spid="4102"/>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103"/>
                                        </p:tgtEl>
                                        <p:attrNameLst>
                                          <p:attrName>style.visibility</p:attrName>
                                        </p:attrNameLst>
                                      </p:cBhvr>
                                      <p:to>
                                        <p:strVal val="visible"/>
                                      </p:to>
                                    </p:set>
                                    <p:anim calcmode="lin" valueType="num">
                                      <p:cBhvr additive="base">
                                        <p:cTn id="31" dur="500" fill="hold"/>
                                        <p:tgtEl>
                                          <p:spTgt spid="4103"/>
                                        </p:tgtEl>
                                        <p:attrNameLst>
                                          <p:attrName>ppt_x</p:attrName>
                                        </p:attrNameLst>
                                      </p:cBhvr>
                                      <p:tavLst>
                                        <p:tav tm="0">
                                          <p:val>
                                            <p:strVal val="0-#ppt_w/2"/>
                                          </p:val>
                                        </p:tav>
                                        <p:tav tm="100000">
                                          <p:val>
                                            <p:strVal val="#ppt_x"/>
                                          </p:val>
                                        </p:tav>
                                      </p:tavLst>
                                    </p:anim>
                                    <p:anim calcmode="lin" valueType="num">
                                      <p:cBhvr additive="base">
                                        <p:cTn id="32" dur="500" fill="hold"/>
                                        <p:tgtEl>
                                          <p:spTgt spid="4103"/>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104"/>
                                        </p:tgtEl>
                                        <p:attrNameLst>
                                          <p:attrName>style.visibility</p:attrName>
                                        </p:attrNameLst>
                                      </p:cBhvr>
                                      <p:to>
                                        <p:strVal val="visible"/>
                                      </p:to>
                                    </p:set>
                                    <p:anim calcmode="lin" valueType="num">
                                      <p:cBhvr additive="base">
                                        <p:cTn id="37" dur="500" fill="hold"/>
                                        <p:tgtEl>
                                          <p:spTgt spid="4104"/>
                                        </p:tgtEl>
                                        <p:attrNameLst>
                                          <p:attrName>ppt_x</p:attrName>
                                        </p:attrNameLst>
                                      </p:cBhvr>
                                      <p:tavLst>
                                        <p:tav tm="0">
                                          <p:val>
                                            <p:strVal val="0-#ppt_w/2"/>
                                          </p:val>
                                        </p:tav>
                                        <p:tav tm="100000">
                                          <p:val>
                                            <p:strVal val="#ppt_x"/>
                                          </p:val>
                                        </p:tav>
                                      </p:tavLst>
                                    </p:anim>
                                    <p:anim calcmode="lin" valueType="num">
                                      <p:cBhvr additive="base">
                                        <p:cTn id="38" dur="500" fill="hold"/>
                                        <p:tgtEl>
                                          <p:spTgt spid="41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4100" grpId="0"/>
      <p:bldP spid="4101" grpId="0"/>
      <p:bldP spid="4102" grpId="0"/>
      <p:bldP spid="4103" grpId="0"/>
      <p:bldP spid="410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2" name="Rectangle 2"/>
          <p:cNvSpPr>
            <a:spLocks noGrp="1" noChangeArrowheads="1"/>
          </p:cNvSpPr>
          <p:nvPr>
            <p:ph type="title"/>
          </p:nvPr>
        </p:nvSpPr>
        <p:spPr/>
        <p:txBody>
          <a:bodyPr/>
          <a:lstStyle/>
          <a:p>
            <a:r>
              <a:rPr lang="zh-CN" altLang="en-US"/>
              <a:t>阅读并思考</a:t>
            </a:r>
          </a:p>
        </p:txBody>
      </p:sp>
      <p:sp>
        <p:nvSpPr>
          <p:cNvPr id="5123" name="Rectangle 3"/>
          <p:cNvSpPr>
            <a:spLocks noGrp="1" noChangeArrowheads="1"/>
          </p:cNvSpPr>
          <p:nvPr>
            <p:ph type="body" idx="1"/>
          </p:nvPr>
        </p:nvSpPr>
        <p:spPr/>
        <p:txBody>
          <a:bodyPr/>
          <a:lstStyle/>
          <a:p>
            <a:r>
              <a:rPr lang="zh-CN" altLang="en-US" b="1">
                <a:solidFill>
                  <a:srgbClr val="000000"/>
                </a:solidFill>
              </a:rPr>
              <a:t>本文发生的地点和时代背景是什么？</a:t>
            </a:r>
          </a:p>
          <a:p>
            <a:endParaRPr lang="zh-CN" altLang="en-US" b="1">
              <a:solidFill>
                <a:srgbClr val="000000"/>
              </a:solidFill>
            </a:endParaRPr>
          </a:p>
          <a:p>
            <a:pPr>
              <a:buFontTx/>
              <a:buNone/>
            </a:pPr>
            <a:endParaRPr lang="zh-CN" altLang="en-US" b="1">
              <a:solidFill>
                <a:srgbClr val="000000"/>
              </a:solidFill>
            </a:endParaRPr>
          </a:p>
          <a:p>
            <a:r>
              <a:rPr lang="zh-CN" altLang="en-US" b="1">
                <a:solidFill>
                  <a:srgbClr val="000000"/>
                </a:solidFill>
              </a:rPr>
              <a:t>本文的主要人物是谁？</a:t>
            </a:r>
          </a:p>
        </p:txBody>
      </p:sp>
      <p:sp>
        <p:nvSpPr>
          <p:cNvPr id="5124" name="Text Box 4"/>
          <p:cNvSpPr txBox="1">
            <a:spLocks noChangeArrowheads="1"/>
          </p:cNvSpPr>
          <p:nvPr/>
        </p:nvSpPr>
        <p:spPr bwMode="auto">
          <a:xfrm>
            <a:off x="684213" y="2565400"/>
            <a:ext cx="7543800" cy="584775"/>
          </a:xfrm>
          <a:prstGeom prst="rect">
            <a:avLst/>
          </a:prstGeom>
          <a:noFill/>
          <a:ln w="9525">
            <a:noFill/>
            <a:miter lim="800000"/>
          </a:ln>
          <a:effectLst/>
        </p:spPr>
        <p:txBody>
          <a:bodyPr>
            <a:spAutoFit/>
          </a:bodyPr>
          <a:lstStyle/>
          <a:p>
            <a:pPr>
              <a:spcBef>
                <a:spcPct val="50000"/>
              </a:spcBef>
            </a:pPr>
            <a:r>
              <a:rPr lang="zh-CN" altLang="en-US" sz="3200" b="1">
                <a:solidFill>
                  <a:srgbClr val="000000"/>
                </a:solidFill>
              </a:rPr>
              <a:t>台儿沟开通火车后</a:t>
            </a:r>
          </a:p>
        </p:txBody>
      </p:sp>
      <p:sp>
        <p:nvSpPr>
          <p:cNvPr id="5125" name="Text Box 5"/>
          <p:cNvSpPr txBox="1">
            <a:spLocks noChangeArrowheads="1"/>
          </p:cNvSpPr>
          <p:nvPr/>
        </p:nvSpPr>
        <p:spPr bwMode="auto">
          <a:xfrm>
            <a:off x="685800" y="4419600"/>
            <a:ext cx="6705600" cy="584775"/>
          </a:xfrm>
          <a:prstGeom prst="rect">
            <a:avLst/>
          </a:prstGeom>
          <a:noFill/>
          <a:ln w="9525">
            <a:noFill/>
            <a:miter lim="800000"/>
          </a:ln>
          <a:effectLst/>
        </p:spPr>
        <p:txBody>
          <a:bodyPr>
            <a:spAutoFit/>
          </a:bodyPr>
          <a:lstStyle/>
          <a:p>
            <a:pPr>
              <a:spcBef>
                <a:spcPct val="50000"/>
              </a:spcBef>
            </a:pPr>
            <a:r>
              <a:rPr lang="zh-CN" altLang="en-US" sz="3200" b="1">
                <a:solidFill>
                  <a:srgbClr val="000000"/>
                </a:solidFill>
              </a:rPr>
              <a:t>香雪、凤娇、“北京话”</a:t>
            </a: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123">
                                            <p:txEl>
                                              <p:pRg st="0" end="0"/>
                                            </p:txEl>
                                          </p:spTgt>
                                        </p:tgtEl>
                                        <p:attrNameLst>
                                          <p:attrName>style.visibility</p:attrName>
                                        </p:attrNameLst>
                                      </p:cBhvr>
                                      <p:to>
                                        <p:strVal val="visible"/>
                                      </p:to>
                                    </p:set>
                                    <p:anim calcmode="lin" valueType="num">
                                      <p:cBhvr additive="base">
                                        <p:cTn id="13" dur="500" fill="hold"/>
                                        <p:tgtEl>
                                          <p:spTgt spid="512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 presetClass="entr" presetSubtype="16" fill="hold" nodeType="clickEffect">
                                  <p:stCondLst>
                                    <p:cond delay="0"/>
                                  </p:stCondLst>
                                  <p:childTnLst>
                                    <p:set>
                                      <p:cBhvr>
                                        <p:cTn id="18" dur="1" fill="hold">
                                          <p:stCondLst>
                                            <p:cond delay="0"/>
                                          </p:stCondLst>
                                        </p:cTn>
                                        <p:tgtEl>
                                          <p:spTgt spid="5124">
                                            <p:txEl>
                                              <p:pRg st="0" end="0"/>
                                            </p:txEl>
                                          </p:spTgt>
                                        </p:tgtEl>
                                        <p:attrNameLst>
                                          <p:attrName>style.visibility</p:attrName>
                                        </p:attrNameLst>
                                      </p:cBhvr>
                                      <p:to>
                                        <p:strVal val="visible"/>
                                      </p:to>
                                    </p:set>
                                    <p:animEffect transition="in" filter="box(in)">
                                      <p:cBhvr>
                                        <p:cTn id="19" dur="500"/>
                                        <p:tgtEl>
                                          <p:spTgt spid="5124">
                                            <p:txEl>
                                              <p:pRg st="0" end="0"/>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nodeType="clickEffect">
                                  <p:stCondLst>
                                    <p:cond delay="0"/>
                                  </p:stCondLst>
                                  <p:childTnLst>
                                    <p:set>
                                      <p:cBhvr>
                                        <p:cTn id="23" dur="1" fill="hold">
                                          <p:stCondLst>
                                            <p:cond delay="0"/>
                                          </p:stCondLst>
                                        </p:cTn>
                                        <p:tgtEl>
                                          <p:spTgt spid="5123">
                                            <p:txEl>
                                              <p:pRg st="3" end="3"/>
                                            </p:txEl>
                                          </p:spTgt>
                                        </p:tgtEl>
                                        <p:attrNameLst>
                                          <p:attrName>style.visibility</p:attrName>
                                        </p:attrNameLst>
                                      </p:cBhvr>
                                      <p:to>
                                        <p:strVal val="visible"/>
                                      </p:to>
                                    </p:set>
                                    <p:anim calcmode="lin" valueType="num">
                                      <p:cBhvr additive="base">
                                        <p:cTn id="24" dur="500" fill="hold"/>
                                        <p:tgtEl>
                                          <p:spTgt spid="5123">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512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nodeType="clickEffect">
                                  <p:stCondLst>
                                    <p:cond delay="0"/>
                                  </p:stCondLst>
                                  <p:childTnLst>
                                    <p:set>
                                      <p:cBhvr>
                                        <p:cTn id="29" dur="1" fill="hold">
                                          <p:stCondLst>
                                            <p:cond delay="0"/>
                                          </p:stCondLst>
                                        </p:cTn>
                                        <p:tgtEl>
                                          <p:spTgt spid="5125">
                                            <p:txEl>
                                              <p:pRg st="0" end="0"/>
                                            </p:txEl>
                                          </p:spTgt>
                                        </p:tgtEl>
                                        <p:attrNameLst>
                                          <p:attrName>style.visibility</p:attrName>
                                        </p:attrNameLst>
                                      </p:cBhvr>
                                      <p:to>
                                        <p:strVal val="visible"/>
                                      </p:to>
                                    </p:set>
                                    <p:anim calcmode="lin" valueType="num">
                                      <p:cBhvr additive="base">
                                        <p:cTn id="30" dur="500" fill="hold"/>
                                        <p:tgtEl>
                                          <p:spTgt spid="5125">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512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Rectangle 2"/>
          <p:cNvSpPr>
            <a:spLocks noGrp="1" noChangeArrowheads="1"/>
          </p:cNvSpPr>
          <p:nvPr>
            <p:ph type="title"/>
          </p:nvPr>
        </p:nvSpPr>
        <p:spPr/>
        <p:txBody>
          <a:bodyPr/>
          <a:lstStyle/>
          <a:p>
            <a:endParaRPr lang="zh-CN" altLang="zh-CN"/>
          </a:p>
        </p:txBody>
      </p:sp>
      <p:sp>
        <p:nvSpPr>
          <p:cNvPr id="25603" name="Rectangle 3"/>
          <p:cNvSpPr>
            <a:spLocks noGrp="1" noChangeArrowheads="1"/>
          </p:cNvSpPr>
          <p:nvPr>
            <p:ph type="body" idx="1"/>
          </p:nvPr>
        </p:nvSpPr>
        <p:spPr/>
        <p:txBody>
          <a:bodyPr/>
          <a:lstStyle/>
          <a:p>
            <a:endParaRPr lang="zh-CN" altLang="zh-CN"/>
          </a:p>
        </p:txBody>
      </p:sp>
      <p:pic>
        <p:nvPicPr>
          <p:cNvPr id="25604" name="Picture 4" descr="j0123591"/>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25605" name="Text Box 5"/>
          <p:cNvSpPr txBox="1">
            <a:spLocks noChangeArrowheads="1"/>
          </p:cNvSpPr>
          <p:nvPr/>
        </p:nvSpPr>
        <p:spPr bwMode="auto">
          <a:xfrm>
            <a:off x="1979613" y="1412875"/>
            <a:ext cx="5975350" cy="4478338"/>
          </a:xfrm>
          <a:prstGeom prst="rect">
            <a:avLst/>
          </a:prstGeom>
          <a:noFill/>
          <a:ln w="9525">
            <a:noFill/>
            <a:miter lim="800000"/>
          </a:ln>
          <a:effectLst/>
        </p:spPr>
        <p:txBody>
          <a:bodyPr>
            <a:spAutoFit/>
          </a:bodyPr>
          <a:lstStyle/>
          <a:p>
            <a:r>
              <a:rPr kumimoji="0" lang="en-US" altLang="zh-CN" sz="1800" b="1">
                <a:solidFill>
                  <a:srgbClr val="000000"/>
                </a:solidFill>
                <a:effectLst>
                  <a:outerShdw blurRad="38100" dist="38100" dir="2700000" algn="tl">
                    <a:srgbClr val="C0C0C0"/>
                  </a:outerShdw>
                </a:effectLst>
                <a:latin typeface="Arial" pitchFamily="34" charset="0"/>
              </a:rPr>
              <a:t>●</a:t>
            </a:r>
            <a:r>
              <a:rPr kumimoji="0" lang="zh-CN" altLang="en-US" sz="3200" b="1">
                <a:solidFill>
                  <a:srgbClr val="000000"/>
                </a:solidFill>
                <a:effectLst>
                  <a:outerShdw blurRad="38100" dist="38100" dir="2700000" algn="tl">
                    <a:srgbClr val="C0C0C0"/>
                  </a:outerShdw>
                </a:effectLst>
                <a:latin typeface="Arial" pitchFamily="34" charset="0"/>
              </a:rPr>
              <a:t>这是一个火车进站一分钟发生的故事。快速浏览小说，请用最简短的语言讲述这个故事。</a:t>
            </a:r>
          </a:p>
          <a:p>
            <a:r>
              <a:rPr kumimoji="0" lang="zh-CN" altLang="en-US" sz="1800" b="1">
                <a:solidFill>
                  <a:srgbClr val="000000"/>
                </a:solidFill>
                <a:effectLst>
                  <a:outerShdw blurRad="38100" dist="38100" dir="2700000" algn="tl">
                    <a:srgbClr val="C0C0C0"/>
                  </a:outerShdw>
                </a:effectLst>
                <a:latin typeface="Arial" pitchFamily="34" charset="0"/>
              </a:rPr>
              <a:t>●</a:t>
            </a:r>
            <a:r>
              <a:rPr kumimoji="0" lang="zh-CN" altLang="en-US" sz="3200" b="1">
                <a:solidFill>
                  <a:srgbClr val="000000"/>
                </a:solidFill>
                <a:effectLst>
                  <a:outerShdw blurRad="38100" dist="38100" dir="2700000" algn="tl">
                    <a:srgbClr val="C0C0C0"/>
                  </a:outerShdw>
                </a:effectLst>
                <a:latin typeface="Arial" pitchFamily="34" charset="0"/>
              </a:rPr>
              <a:t>  火车在台儿沟停留一分钟，农村少女香雪用一篮子鸡蛋向火车上一位女大学生换来一只渴望已久的铅笔盒，并由此独行</a:t>
            </a:r>
            <a:r>
              <a:rPr kumimoji="0" lang="en-US" altLang="zh-CN" sz="3200" b="1">
                <a:solidFill>
                  <a:srgbClr val="000000"/>
                </a:solidFill>
                <a:effectLst>
                  <a:outerShdw blurRad="38100" dist="38100" dir="2700000" algn="tl">
                    <a:srgbClr val="C0C0C0"/>
                  </a:outerShdw>
                </a:effectLst>
                <a:latin typeface="Arial" pitchFamily="34" charset="0"/>
              </a:rPr>
              <a:t>30</a:t>
            </a:r>
            <a:r>
              <a:rPr kumimoji="0" lang="zh-CN" altLang="en-US" sz="3200" b="1">
                <a:solidFill>
                  <a:srgbClr val="000000"/>
                </a:solidFill>
                <a:effectLst>
                  <a:outerShdw blurRad="38100" dist="38100" dir="2700000" algn="tl">
                    <a:srgbClr val="C0C0C0"/>
                  </a:outerShdw>
                </a:effectLst>
                <a:latin typeface="Arial" pitchFamily="34" charset="0"/>
              </a:rPr>
              <a:t>里夜路。</a:t>
            </a:r>
          </a:p>
          <a:p>
            <a:endParaRPr lang="en-US" altLang="zh-CN" sz="3200" b="1">
              <a:solidFill>
                <a:srgbClr val="000000"/>
              </a:solidFill>
              <a:effectLst>
                <a:outerShdw blurRad="38100" dist="38100" dir="2700000" algn="tl">
                  <a:srgbClr val="C0C0C0"/>
                </a:outerShdw>
              </a:effectLst>
              <a:latin typeface="Arial" pitchFamily="34" charset="0"/>
            </a:endParaRPr>
          </a:p>
        </p:txBody>
      </p:sp>
      <p:sp>
        <p:nvSpPr>
          <p:cNvPr id="25606" name="Text Box 6"/>
          <p:cNvSpPr txBox="1">
            <a:spLocks noChangeArrowheads="1"/>
          </p:cNvSpPr>
          <p:nvPr/>
        </p:nvSpPr>
        <p:spPr bwMode="auto">
          <a:xfrm>
            <a:off x="250825" y="0"/>
            <a:ext cx="2962275" cy="1555750"/>
          </a:xfrm>
          <a:prstGeom prst="rect">
            <a:avLst/>
          </a:prstGeom>
          <a:noFill/>
          <a:ln w="9525">
            <a:noFill/>
            <a:miter lim="800000"/>
          </a:ln>
          <a:effectLst/>
        </p:spPr>
        <p:txBody>
          <a:bodyPr wrap="none">
            <a:spAutoFit/>
          </a:bodyPr>
          <a:lstStyle/>
          <a:p>
            <a:r>
              <a:rPr kumimoji="0" lang="en-US" altLang="zh-CN" sz="4800">
                <a:solidFill>
                  <a:srgbClr val="FF0066"/>
                </a:solidFill>
                <a:effectLst>
                  <a:outerShdw blurRad="38100" dist="38100" dir="2700000" algn="tl">
                    <a:srgbClr val="C0C0C0"/>
                  </a:outerShdw>
                </a:effectLst>
                <a:latin typeface="Arial" pitchFamily="34" charset="0"/>
              </a:rPr>
              <a:t>[</a:t>
            </a:r>
            <a:r>
              <a:rPr kumimoji="0" lang="zh-CN" altLang="en-US" sz="4800">
                <a:solidFill>
                  <a:srgbClr val="FF0066"/>
                </a:solidFill>
                <a:effectLst>
                  <a:outerShdw blurRad="38100" dist="38100" dir="2700000" algn="tl">
                    <a:srgbClr val="C0C0C0"/>
                  </a:outerShdw>
                </a:effectLst>
                <a:latin typeface="Arial" pitchFamily="34" charset="0"/>
              </a:rPr>
              <a:t>整体认读</a:t>
            </a:r>
            <a:r>
              <a:rPr kumimoji="0" lang="en-US" altLang="zh-CN" sz="4800">
                <a:solidFill>
                  <a:srgbClr val="FF0066"/>
                </a:solidFill>
                <a:effectLst>
                  <a:outerShdw blurRad="38100" dist="38100" dir="2700000" algn="tl">
                    <a:srgbClr val="C0C0C0"/>
                  </a:outerShdw>
                </a:effectLst>
                <a:latin typeface="Arial" pitchFamily="34" charset="0"/>
              </a:rPr>
              <a:t>]</a:t>
            </a:r>
            <a:br>
              <a:rPr kumimoji="0" lang="en-US" altLang="zh-CN" sz="4800">
                <a:solidFill>
                  <a:srgbClr val="FF0066"/>
                </a:solidFill>
                <a:effectLst>
                  <a:outerShdw blurRad="38100" dist="38100" dir="2700000" algn="tl">
                    <a:srgbClr val="C0C0C0"/>
                  </a:outerShdw>
                </a:effectLst>
                <a:latin typeface="Arial" pitchFamily="34" charset="0"/>
              </a:rPr>
            </a:br>
            <a:endParaRPr lang="en-US" altLang="zh-CN" sz="4800">
              <a:solidFill>
                <a:srgbClr val="FF0066"/>
              </a:solidFill>
              <a:effectLst>
                <a:outerShdw blurRad="38100" dist="38100" dir="2700000" algn="tl">
                  <a:srgbClr val="C0C0C0"/>
                </a:outerShdw>
              </a:effectLst>
              <a:latin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605">
                                            <p:txEl>
                                              <p:pRg st="0" end="0"/>
                                            </p:txEl>
                                          </p:spTgt>
                                        </p:tgtEl>
                                        <p:attrNameLst>
                                          <p:attrName>style.visibility</p:attrName>
                                        </p:attrNameLst>
                                      </p:cBhvr>
                                      <p:to>
                                        <p:strVal val="visible"/>
                                      </p:to>
                                    </p:set>
                                    <p:anim calcmode="lin" valueType="num">
                                      <p:cBhvr additive="base">
                                        <p:cTn id="7" dur="500" fill="hold"/>
                                        <p:tgtEl>
                                          <p:spTgt spid="2560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560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5605">
                                            <p:txEl>
                                              <p:pRg st="1" end="1"/>
                                            </p:txEl>
                                          </p:spTgt>
                                        </p:tgtEl>
                                        <p:attrNameLst>
                                          <p:attrName>style.visibility</p:attrName>
                                        </p:attrNameLst>
                                      </p:cBhvr>
                                      <p:to>
                                        <p:strVal val="visible"/>
                                      </p:to>
                                    </p:set>
                                    <p:anim calcmode="lin" valueType="num">
                                      <p:cBhvr additive="base">
                                        <p:cTn id="13" dur="500" fill="hold"/>
                                        <p:tgtEl>
                                          <p:spTgt spid="2560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5605">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uiExpand="1" build="p"/>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1" name="Rectangle 3"/>
          <p:cNvSpPr>
            <a:spLocks noGrp="1" noChangeArrowheads="1"/>
          </p:cNvSpPr>
          <p:nvPr>
            <p:ph type="subTitle" idx="1"/>
          </p:nvPr>
        </p:nvSpPr>
        <p:spPr>
          <a:xfrm>
            <a:off x="304800" y="2438400"/>
            <a:ext cx="2895600" cy="1828800"/>
          </a:xfrm>
        </p:spPr>
        <p:txBody>
          <a:bodyPr/>
          <a:lstStyle/>
          <a:p>
            <a:pPr algn="l"/>
            <a:r>
              <a:rPr lang="zh-CN" altLang="en-US" b="1">
                <a:solidFill>
                  <a:srgbClr val="0000CC"/>
                </a:solidFill>
                <a:effectLst>
                  <a:outerShdw blurRad="38100" dist="38100" dir="2700000" algn="tl">
                    <a:srgbClr val="000000">
                      <a:alpha val="43137"/>
                    </a:srgbClr>
                  </a:outerShdw>
                </a:effectLst>
              </a:rPr>
              <a:t>台儿沟通火车前后的比较：</a:t>
            </a:r>
          </a:p>
        </p:txBody>
      </p:sp>
      <p:sp>
        <p:nvSpPr>
          <p:cNvPr id="2052" name="AutoShape 4"/>
          <p:cNvSpPr/>
          <p:nvPr/>
        </p:nvSpPr>
        <p:spPr bwMode="auto">
          <a:xfrm>
            <a:off x="2819400" y="1066800"/>
            <a:ext cx="381000" cy="4191000"/>
          </a:xfrm>
          <a:prstGeom prst="leftBrace">
            <a:avLst>
              <a:gd name="adj1" fmla="val 91667"/>
              <a:gd name="adj2" fmla="val 50000"/>
            </a:avLst>
          </a:prstGeom>
          <a:noFill/>
          <a:ln w="9525">
            <a:solidFill>
              <a:schemeClr val="tx1"/>
            </a:solidFill>
            <a:round/>
          </a:ln>
          <a:effectLst/>
        </p:spPr>
        <p:txBody>
          <a:bodyPr wrap="none" anchor="ctr"/>
          <a:lstStyle/>
          <a:p>
            <a:pPr algn="ctr"/>
            <a:endParaRPr lang="zh-CN" altLang="zh-CN" b="1"/>
          </a:p>
        </p:txBody>
      </p:sp>
      <p:sp>
        <p:nvSpPr>
          <p:cNvPr id="2053" name="Text Box 5"/>
          <p:cNvSpPr txBox="1">
            <a:spLocks noChangeArrowheads="1"/>
          </p:cNvSpPr>
          <p:nvPr/>
        </p:nvSpPr>
        <p:spPr bwMode="auto">
          <a:xfrm>
            <a:off x="3429000" y="762000"/>
            <a:ext cx="5181600" cy="1373188"/>
          </a:xfrm>
          <a:prstGeom prst="rect">
            <a:avLst/>
          </a:prstGeom>
          <a:noFill/>
          <a:ln w="9525">
            <a:noFill/>
            <a:miter lim="800000"/>
          </a:ln>
          <a:effectLst/>
        </p:spPr>
        <p:txBody>
          <a:bodyPr>
            <a:spAutoFit/>
          </a:bodyPr>
          <a:lstStyle/>
          <a:p>
            <a:pPr>
              <a:spcBef>
                <a:spcPct val="50000"/>
              </a:spcBef>
            </a:pPr>
            <a:r>
              <a:rPr lang="zh-CN" altLang="en-US" sz="2800" b="1"/>
              <a:t>前：吃过晚饭后就钻被窝。</a:t>
            </a:r>
            <a:r>
              <a:rPr lang="zh-CN" altLang="en-US" sz="2800" b="1">
                <a:solidFill>
                  <a:srgbClr val="FF0000"/>
                </a:solidFill>
              </a:rPr>
              <a:t>静</a:t>
            </a:r>
            <a:r>
              <a:rPr lang="zh-CN" altLang="en-US" sz="2800" b="1"/>
              <a:t>得那样深沉、真切，好像在默默地向大山诉说着自己的虔诚。</a:t>
            </a:r>
          </a:p>
        </p:txBody>
      </p:sp>
      <p:sp>
        <p:nvSpPr>
          <p:cNvPr id="2054" name="Text Box 6"/>
          <p:cNvSpPr txBox="1">
            <a:spLocks noChangeArrowheads="1"/>
          </p:cNvSpPr>
          <p:nvPr/>
        </p:nvSpPr>
        <p:spPr bwMode="auto">
          <a:xfrm>
            <a:off x="3429000" y="3276600"/>
            <a:ext cx="5715000" cy="3295650"/>
          </a:xfrm>
          <a:prstGeom prst="rect">
            <a:avLst/>
          </a:prstGeom>
          <a:noFill/>
          <a:ln w="9525">
            <a:noFill/>
            <a:miter lim="800000"/>
          </a:ln>
          <a:effectLst/>
        </p:spPr>
        <p:txBody>
          <a:bodyPr>
            <a:spAutoFit/>
          </a:bodyPr>
          <a:lstStyle/>
          <a:p>
            <a:pPr>
              <a:spcBef>
                <a:spcPct val="50000"/>
              </a:spcBef>
            </a:pPr>
            <a:r>
              <a:rPr lang="zh-CN" altLang="en-US" sz="2800" b="1"/>
              <a:t>后：</a:t>
            </a:r>
            <a:r>
              <a:rPr lang="zh-CN" altLang="en-US" sz="2800" b="1">
                <a:latin typeface="宋体" pitchFamily="2" charset="-122"/>
              </a:rPr>
              <a:t>姑娘们刚把晚饭端上桌就慌了神，</a:t>
            </a:r>
            <a:r>
              <a:rPr lang="zh-CN" altLang="en-US" sz="2800" b="1">
                <a:solidFill>
                  <a:srgbClr val="FF0000"/>
                </a:solidFill>
              </a:rPr>
              <a:t>心不在焉</a:t>
            </a:r>
            <a:r>
              <a:rPr lang="zh-CN" altLang="en-US" sz="2800" b="1">
                <a:latin typeface="宋体" pitchFamily="2" charset="-122"/>
              </a:rPr>
              <a:t>地胡乱吃几口，扔下碗就开始梳妆打扮，按照自己的心思，刻意斟酌了服饰和容貌后，就朝村口火车经过的地方跑，香雪总是第一个出门，凤娇是第二。</a:t>
            </a:r>
          </a:p>
          <a:p>
            <a:pPr>
              <a:spcBef>
                <a:spcPct val="50000"/>
              </a:spcBef>
            </a:pPr>
            <a:endParaRPr lang="en-US" altLang="zh-CN"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 calcmode="lin" valueType="num">
                                      <p:cBhvr additive="base">
                                        <p:cTn id="7" dur="500" fill="hold"/>
                                        <p:tgtEl>
                                          <p:spTgt spid="20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53">
                                            <p:txEl>
                                              <p:pRg st="0" end="0"/>
                                            </p:txEl>
                                          </p:spTgt>
                                        </p:tgtEl>
                                        <p:attrNameLst>
                                          <p:attrName>style.visibility</p:attrName>
                                        </p:attrNameLst>
                                      </p:cBhvr>
                                      <p:to>
                                        <p:strVal val="visible"/>
                                      </p:to>
                                    </p:set>
                                    <p:anim calcmode="lin" valueType="num">
                                      <p:cBhvr additive="base">
                                        <p:cTn id="13" dur="500" fill="hold"/>
                                        <p:tgtEl>
                                          <p:spTgt spid="205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5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054">
                                            <p:txEl>
                                              <p:pRg st="0" end="0"/>
                                            </p:txEl>
                                          </p:spTgt>
                                        </p:tgtEl>
                                        <p:attrNameLst>
                                          <p:attrName>style.visibility</p:attrName>
                                        </p:attrNameLst>
                                      </p:cBhvr>
                                      <p:to>
                                        <p:strVal val="visible"/>
                                      </p:to>
                                    </p:set>
                                    <p:anim calcmode="lin" valueType="num">
                                      <p:cBhvr additive="base">
                                        <p:cTn id="19" dur="500" fill="hold"/>
                                        <p:tgtEl>
                                          <p:spTgt spid="205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5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6" name="Rectangle 2"/>
          <p:cNvSpPr>
            <a:spLocks noGrp="1" noChangeArrowheads="1"/>
          </p:cNvSpPr>
          <p:nvPr>
            <p:ph type="title"/>
          </p:nvPr>
        </p:nvSpPr>
        <p:spPr>
          <a:xfrm>
            <a:off x="3214678" y="274638"/>
            <a:ext cx="4429156" cy="1143000"/>
          </a:xfrm>
          <a:solidFill>
            <a:schemeClr val="bg1"/>
          </a:solidFill>
        </p:spPr>
        <p:txBody>
          <a:bodyPr/>
          <a:lstStyle/>
          <a:p>
            <a:r>
              <a:rPr lang="zh-CN" altLang="en-US" b="1">
                <a:solidFill>
                  <a:srgbClr val="0000CC"/>
                </a:solidFill>
                <a:effectLst>
                  <a:outerShdw blurRad="38100" dist="38100" dir="2700000" algn="tl">
                    <a:srgbClr val="000000">
                      <a:alpha val="43137"/>
                    </a:srgbClr>
                  </a:outerShdw>
                </a:effectLst>
              </a:rPr>
              <a:t>火车经过台儿沟</a:t>
            </a:r>
          </a:p>
        </p:txBody>
      </p:sp>
      <p:sp>
        <p:nvSpPr>
          <p:cNvPr id="6147" name="Rectangle 3"/>
          <p:cNvSpPr>
            <a:spLocks noGrp="1" noChangeArrowheads="1"/>
          </p:cNvSpPr>
          <p:nvPr>
            <p:ph type="body" sz="half" idx="1"/>
          </p:nvPr>
        </p:nvSpPr>
        <p:spPr/>
        <p:txBody>
          <a:bodyPr/>
          <a:lstStyle/>
          <a:p>
            <a:r>
              <a:rPr lang="zh-CN" altLang="en-US" b="1"/>
              <a:t>最初的时候，姑娘们在火车停站的时候做些什么事情？</a:t>
            </a:r>
          </a:p>
          <a:p>
            <a:pPr>
              <a:buFontTx/>
              <a:buNone/>
            </a:pPr>
            <a:r>
              <a:rPr lang="zh-CN" altLang="en-US" sz="3200" b="1">
                <a:ea typeface="楷体_GB2312" pitchFamily="49" charset="-122"/>
              </a:rPr>
              <a:t>讨论乘客、讨论“北京话”</a:t>
            </a:r>
          </a:p>
        </p:txBody>
      </p:sp>
      <p:sp>
        <p:nvSpPr>
          <p:cNvPr id="6148" name="Rectangle 4"/>
          <p:cNvSpPr>
            <a:spLocks noGrp="1" noChangeArrowheads="1"/>
          </p:cNvSpPr>
          <p:nvPr>
            <p:ph type="body" sz="half" idx="2"/>
          </p:nvPr>
        </p:nvSpPr>
        <p:spPr/>
        <p:txBody>
          <a:bodyPr/>
          <a:lstStyle/>
          <a:p>
            <a:r>
              <a:rPr lang="zh-CN" altLang="en-US" b="1"/>
              <a:t>后来姑娘们增加了什么新内容？</a:t>
            </a:r>
          </a:p>
          <a:p>
            <a:pPr>
              <a:buFontTx/>
              <a:buNone/>
            </a:pPr>
            <a:r>
              <a:rPr lang="zh-CN" altLang="en-US" sz="3200" b="1">
                <a:ea typeface="楷体_GB2312" pitchFamily="49" charset="-122"/>
              </a:rPr>
              <a:t>和乘客做买卖，换些小东西。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147">
                                            <p:txEl>
                                              <p:pRg st="0" end="0"/>
                                            </p:txEl>
                                          </p:spTgt>
                                        </p:tgtEl>
                                        <p:attrNameLst>
                                          <p:attrName>style.visibility</p:attrName>
                                        </p:attrNameLst>
                                      </p:cBhvr>
                                      <p:to>
                                        <p:strVal val="visible"/>
                                      </p:to>
                                    </p:set>
                                    <p:anim calcmode="lin" valueType="num">
                                      <p:cBhvr additive="base">
                                        <p:cTn id="13" dur="500" fill="hold"/>
                                        <p:tgtEl>
                                          <p:spTgt spid="614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148">
                                            <p:txEl>
                                              <p:pRg st="0" end="0"/>
                                            </p:txEl>
                                          </p:spTgt>
                                        </p:tgtEl>
                                        <p:attrNameLst>
                                          <p:attrName>style.visibility</p:attrName>
                                        </p:attrNameLst>
                                      </p:cBhvr>
                                      <p:to>
                                        <p:strVal val="visible"/>
                                      </p:to>
                                    </p:set>
                                    <p:anim calcmode="lin" valueType="num">
                                      <p:cBhvr additive="base">
                                        <p:cTn id="19" dur="500" fill="hold"/>
                                        <p:tgtEl>
                                          <p:spTgt spid="614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4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8" presetClass="entr" presetSubtype="16" fill="hold" nodeType="clickEffect">
                                  <p:stCondLst>
                                    <p:cond delay="0"/>
                                  </p:stCondLst>
                                  <p:childTnLst>
                                    <p:set>
                                      <p:cBhvr>
                                        <p:cTn id="24" dur="1" fill="hold">
                                          <p:stCondLst>
                                            <p:cond delay="0"/>
                                          </p:stCondLst>
                                        </p:cTn>
                                        <p:tgtEl>
                                          <p:spTgt spid="6147">
                                            <p:txEl>
                                              <p:pRg st="1" end="1"/>
                                            </p:txEl>
                                          </p:spTgt>
                                        </p:tgtEl>
                                        <p:attrNameLst>
                                          <p:attrName>style.visibility</p:attrName>
                                        </p:attrNameLst>
                                      </p:cBhvr>
                                      <p:to>
                                        <p:strVal val="visible"/>
                                      </p:to>
                                    </p:set>
                                    <p:animEffect transition="in" filter="diamond(in)">
                                      <p:cBhvr>
                                        <p:cTn id="25" dur="2000"/>
                                        <p:tgtEl>
                                          <p:spTgt spid="6147">
                                            <p:txEl>
                                              <p:pRg st="1" end="1"/>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4" presetClass="entr" presetSubtype="16" fill="hold" nodeType="clickEffect">
                                  <p:stCondLst>
                                    <p:cond delay="0"/>
                                  </p:stCondLst>
                                  <p:childTnLst>
                                    <p:set>
                                      <p:cBhvr>
                                        <p:cTn id="29" dur="1" fill="hold">
                                          <p:stCondLst>
                                            <p:cond delay="0"/>
                                          </p:stCondLst>
                                        </p:cTn>
                                        <p:tgtEl>
                                          <p:spTgt spid="6148">
                                            <p:txEl>
                                              <p:pRg st="1" end="1"/>
                                            </p:txEl>
                                          </p:spTgt>
                                        </p:tgtEl>
                                        <p:attrNameLst>
                                          <p:attrName>style.visibility</p:attrName>
                                        </p:attrNameLst>
                                      </p:cBhvr>
                                      <p:to>
                                        <p:strVal val="visible"/>
                                      </p:to>
                                    </p:set>
                                    <p:animEffect transition="in" filter="box(in)">
                                      <p:cBhvr>
                                        <p:cTn id="30" dur="500"/>
                                        <p:tgtEl>
                                          <p:spTgt spid="614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Rectangle 2"/>
          <p:cNvSpPr>
            <a:spLocks noGrp="1" noChangeArrowheads="1"/>
          </p:cNvSpPr>
          <p:nvPr>
            <p:ph type="title"/>
          </p:nvPr>
        </p:nvSpPr>
        <p:spPr>
          <a:xfrm>
            <a:off x="0" y="188913"/>
            <a:ext cx="7858148" cy="792162"/>
          </a:xfrm>
          <a:solidFill>
            <a:schemeClr val="bg1"/>
          </a:solidFill>
        </p:spPr>
        <p:txBody>
          <a:bodyPr/>
          <a:lstStyle/>
          <a:p>
            <a:r>
              <a:rPr lang="zh-CN" altLang="en-US" sz="3200" b="1">
                <a:solidFill>
                  <a:srgbClr val="0000CC"/>
                </a:solidFill>
                <a:effectLst>
                  <a:outerShdw blurRad="38100" dist="38100" dir="2700000" algn="tl">
                    <a:srgbClr val="000000">
                      <a:alpha val="43137"/>
                    </a:srgbClr>
                  </a:outerShdw>
                </a:effectLst>
              </a:rPr>
              <a:t>回味课文</a:t>
            </a:r>
          </a:p>
        </p:txBody>
      </p:sp>
      <p:sp>
        <p:nvSpPr>
          <p:cNvPr id="7171" name="Rectangle 3"/>
          <p:cNvSpPr>
            <a:spLocks noGrp="1" noChangeArrowheads="1"/>
          </p:cNvSpPr>
          <p:nvPr>
            <p:ph type="body" idx="1"/>
          </p:nvPr>
        </p:nvSpPr>
        <p:spPr>
          <a:xfrm>
            <a:off x="0" y="765175"/>
            <a:ext cx="7772400" cy="838200"/>
          </a:xfrm>
        </p:spPr>
        <p:txBody>
          <a:bodyPr>
            <a:normAutofit fontScale="92500" lnSpcReduction="10000"/>
          </a:bodyPr>
          <a:lstStyle/>
          <a:p>
            <a:pPr>
              <a:lnSpc>
                <a:spcPct val="90000"/>
              </a:lnSpc>
            </a:pPr>
            <a:r>
              <a:rPr lang="zh-CN" altLang="en-US" sz="2800" b="1" smtClean="0">
                <a:solidFill>
                  <a:srgbClr val="0000CC"/>
                </a:solidFill>
                <a:effectLst>
                  <a:outerShdw blurRad="38100" dist="38100" dir="2700000" algn="tl">
                    <a:srgbClr val="000000">
                      <a:alpha val="43137"/>
                    </a:srgbClr>
                  </a:outerShdw>
                </a:effectLst>
                <a:latin typeface="华文行楷" pitchFamily="2" charset="-122"/>
                <a:ea typeface="华文行楷" pitchFamily="2" charset="-122"/>
              </a:rPr>
              <a:t>                                    香</a:t>
            </a:r>
            <a:r>
              <a:rPr lang="zh-CN" altLang="en-US" sz="2800" b="1">
                <a:solidFill>
                  <a:srgbClr val="0000CC"/>
                </a:solidFill>
                <a:effectLst>
                  <a:outerShdw blurRad="38100" dist="38100" dir="2700000" algn="tl">
                    <a:srgbClr val="000000">
                      <a:alpha val="43137"/>
                    </a:srgbClr>
                  </a:outerShdw>
                </a:effectLst>
                <a:latin typeface="华文行楷" pitchFamily="2" charset="-122"/>
                <a:ea typeface="华文行楷" pitchFamily="2" charset="-122"/>
              </a:rPr>
              <a:t>雪是一个怎么样的人？</a:t>
            </a:r>
          </a:p>
          <a:p>
            <a:pPr>
              <a:lnSpc>
                <a:spcPct val="90000"/>
              </a:lnSpc>
              <a:buFontTx/>
              <a:buNone/>
            </a:pPr>
            <a:r>
              <a:rPr lang="zh-CN" altLang="en-US" sz="2800" b="1">
                <a:solidFill>
                  <a:schemeClr val="tx2"/>
                </a:solidFill>
                <a:latin typeface="楷体_GB2312" pitchFamily="49" charset="-122"/>
                <a:ea typeface="楷体_GB2312" pitchFamily="49" charset="-122"/>
              </a:rPr>
              <a:t>     </a:t>
            </a:r>
          </a:p>
          <a:p>
            <a:pPr>
              <a:lnSpc>
                <a:spcPct val="90000"/>
              </a:lnSpc>
              <a:buFontTx/>
              <a:buNone/>
            </a:pPr>
            <a:endParaRPr lang="en-US" altLang="zh-CN" sz="2800"/>
          </a:p>
        </p:txBody>
      </p:sp>
      <p:sp>
        <p:nvSpPr>
          <p:cNvPr id="7172" name="Rectangle 4"/>
          <p:cNvSpPr>
            <a:spLocks noChangeArrowheads="1"/>
          </p:cNvSpPr>
          <p:nvPr/>
        </p:nvSpPr>
        <p:spPr bwMode="auto">
          <a:xfrm>
            <a:off x="571472" y="1357298"/>
            <a:ext cx="8153400" cy="3816429"/>
          </a:xfrm>
          <a:prstGeom prst="rect">
            <a:avLst/>
          </a:prstGeom>
          <a:solidFill>
            <a:schemeClr val="bg1"/>
          </a:solidFill>
          <a:ln w="9525">
            <a:noFill/>
            <a:miter lim="800000"/>
          </a:ln>
          <a:effectLst/>
        </p:spPr>
        <p:txBody>
          <a:bodyPr>
            <a:spAutoFit/>
          </a:bodyPr>
          <a:lstStyle/>
          <a:p>
            <a:r>
              <a:rPr lang="en-US" altLang="zh-CN" sz="3200" b="1">
                <a:solidFill>
                  <a:schemeClr val="tx2"/>
                </a:solidFill>
                <a:latin typeface="楷体_GB2312" pitchFamily="49" charset="-122"/>
                <a:ea typeface="楷体_GB2312" pitchFamily="49" charset="-122"/>
              </a:rPr>
              <a:t>   </a:t>
            </a:r>
            <a:endParaRPr lang="en-US" altLang="zh-CN" sz="3200" b="1" smtClean="0">
              <a:solidFill>
                <a:schemeClr val="tx2"/>
              </a:solidFill>
              <a:latin typeface="楷体_GB2312" pitchFamily="49" charset="-122"/>
              <a:ea typeface="楷体_GB2312" pitchFamily="49" charset="-122"/>
            </a:endParaRPr>
          </a:p>
          <a:p>
            <a:endParaRPr lang="en-US" altLang="zh-CN" sz="3200" b="1">
              <a:solidFill>
                <a:schemeClr val="tx2"/>
              </a:solidFill>
              <a:effectLst>
                <a:outerShdw blurRad="38100" dist="38100" dir="2700000" algn="tl">
                  <a:srgbClr val="000000">
                    <a:alpha val="43137"/>
                  </a:srgbClr>
                </a:outerShdw>
              </a:effectLst>
              <a:latin typeface="楷体_GB2312" pitchFamily="49" charset="-122"/>
              <a:ea typeface="楷体_GB2312" pitchFamily="49" charset="-122"/>
            </a:endParaRPr>
          </a:p>
          <a:p>
            <a:endParaRPr lang="en-US" altLang="zh-CN" sz="3200" b="1" smtClean="0">
              <a:solidFill>
                <a:schemeClr val="tx2"/>
              </a:solidFill>
              <a:effectLst>
                <a:outerShdw blurRad="38100" dist="38100" dir="2700000" algn="tl">
                  <a:srgbClr val="000000">
                    <a:alpha val="43137"/>
                  </a:srgbClr>
                </a:outerShdw>
              </a:effectLst>
              <a:latin typeface="楷体_GB2312" pitchFamily="49" charset="-122"/>
              <a:ea typeface="楷体_GB2312" pitchFamily="49" charset="-122"/>
            </a:endParaRPr>
          </a:p>
          <a:p>
            <a:r>
              <a:rPr lang="zh-CN" altLang="en-US" sz="3200" b="1" smtClean="0">
                <a:solidFill>
                  <a:schemeClr val="tx2"/>
                </a:solidFill>
                <a:effectLst>
                  <a:outerShdw blurRad="38100" dist="38100" dir="2700000" algn="tl">
                    <a:srgbClr val="000000">
                      <a:alpha val="43137"/>
                    </a:srgbClr>
                  </a:outerShdw>
                </a:effectLst>
                <a:latin typeface="楷体_GB2312" pitchFamily="49" charset="-122"/>
                <a:ea typeface="楷体_GB2312" pitchFamily="49" charset="-122"/>
              </a:rPr>
              <a:t>香</a:t>
            </a:r>
            <a:r>
              <a:rPr lang="zh-CN" altLang="en-US" sz="3200" b="1">
                <a:solidFill>
                  <a:schemeClr val="tx2"/>
                </a:solidFill>
                <a:effectLst>
                  <a:outerShdw blurRad="38100" dist="38100" dir="2700000" algn="tl">
                    <a:srgbClr val="000000">
                      <a:alpha val="43137"/>
                    </a:srgbClr>
                  </a:outerShdw>
                </a:effectLst>
                <a:latin typeface="楷体_GB2312" pitchFamily="49" charset="-122"/>
                <a:ea typeface="楷体_GB2312" pitchFamily="49" charset="-122"/>
              </a:rPr>
              <a:t>雪是台儿沟小山村十七岁的女孩子，台儿沟唯一的初中生。她纯真无邪，淳朴善良，坚毅执著，渴求科学文化，渴望摆脱贫困，对新生活有着炽热的向往和追求。</a:t>
            </a:r>
            <a:r>
              <a:rPr lang="zh-CN" altLang="en-US" sz="3200" b="1">
                <a:solidFill>
                  <a:schemeClr val="tx2"/>
                </a:solidFill>
                <a:effectLst>
                  <a:outerShdw blurRad="38100" dist="38100" dir="2700000" algn="tl">
                    <a:srgbClr val="000000">
                      <a:alpha val="43137"/>
                    </a:srgbClr>
                  </a:outerShdw>
                </a:effectLst>
                <a:latin typeface="Times New Roman"/>
                <a:ea typeface="楷体_GB2312" pitchFamily="49" charset="-122"/>
              </a:rPr>
              <a:t> </a:t>
            </a:r>
            <a:br>
              <a:rPr lang="zh-CN" altLang="en-US" b="1">
                <a:solidFill>
                  <a:schemeClr val="tx2"/>
                </a:solidFill>
                <a:latin typeface="楷体_GB2312" pitchFamily="49" charset="-122"/>
                <a:ea typeface="楷体_GB2312" pitchFamily="49" charset="-122"/>
              </a:rPr>
            </a:br>
            <a:endParaRPr lang="zh-CN" altLang="en-US" b="1">
              <a:solidFill>
                <a:schemeClr val="tx2"/>
              </a:solidFill>
              <a:latin typeface="楷体_GB2312" pitchFamily="49" charset="-122"/>
              <a:ea typeface="楷体_GB2312" pitchFamily="49" charset="-122"/>
            </a:endParaRPr>
          </a:p>
        </p:txBody>
      </p:sp>
      <p:sp>
        <p:nvSpPr>
          <p:cNvPr id="7173" name="Text Box 5"/>
          <p:cNvSpPr txBox="1">
            <a:spLocks noChangeArrowheads="1"/>
          </p:cNvSpPr>
          <p:nvPr/>
        </p:nvSpPr>
        <p:spPr bwMode="auto">
          <a:xfrm>
            <a:off x="5416550" y="836613"/>
            <a:ext cx="184150" cy="457200"/>
          </a:xfrm>
          <a:prstGeom prst="rect">
            <a:avLst/>
          </a:prstGeom>
          <a:noFill/>
          <a:ln w="9525">
            <a:noFill/>
            <a:miter lim="800000"/>
          </a:ln>
          <a:effectLst/>
        </p:spPr>
        <p:txBody>
          <a:bodyPr wrap="none">
            <a:spAutoFit/>
          </a:bodyPr>
          <a:lstStyle/>
          <a:p>
            <a:endParaRPr lang="zh-CN" altLang="zh-CN"/>
          </a:p>
        </p:txBody>
      </p:sp>
      <p:sp>
        <p:nvSpPr>
          <p:cNvPr id="7175" name="Text Box 7"/>
          <p:cNvSpPr txBox="1">
            <a:spLocks noChangeArrowheads="1"/>
          </p:cNvSpPr>
          <p:nvPr/>
        </p:nvSpPr>
        <p:spPr bwMode="auto">
          <a:xfrm>
            <a:off x="1166813" y="4508500"/>
            <a:ext cx="184150" cy="457200"/>
          </a:xfrm>
          <a:prstGeom prst="rect">
            <a:avLst/>
          </a:prstGeom>
          <a:noFill/>
          <a:ln w="9525">
            <a:noFill/>
            <a:miter lim="800000"/>
          </a:ln>
          <a:effectLst/>
        </p:spPr>
        <p:txBody>
          <a:bodyPr wrap="none">
            <a:spAutoFit/>
          </a:bodyPr>
          <a:lstStyle/>
          <a:p>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nodeType="clickEffect">
                                  <p:stCondLst>
                                    <p:cond delay="0"/>
                                  </p:stCondLst>
                                  <p:childTnLst>
                                    <p:set>
                                      <p:cBhvr>
                                        <p:cTn id="10" dur="1" fill="hold">
                                          <p:stCondLst>
                                            <p:cond delay="0"/>
                                          </p:stCondLst>
                                        </p:cTn>
                                        <p:tgtEl>
                                          <p:spTgt spid="7171">
                                            <p:txEl>
                                              <p:pRg st="0" end="0"/>
                                            </p:txEl>
                                          </p:spTgt>
                                        </p:tgtEl>
                                        <p:attrNameLst>
                                          <p:attrName>style.visibility</p:attrName>
                                        </p:attrNameLst>
                                      </p:cBhvr>
                                      <p:to>
                                        <p:strVal val="visible"/>
                                      </p:to>
                                    </p:set>
                                    <p:anim calcmode="lin" valueType="num">
                                      <p:cBhvr additive="base">
                                        <p:cTn id="11"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7172">
                                            <p:txEl>
                                              <p:pRg st="0" end="0"/>
                                            </p:txEl>
                                          </p:spTgt>
                                        </p:tgtEl>
                                        <p:attrNameLst>
                                          <p:attrName>style.visibility</p:attrName>
                                        </p:attrNameLst>
                                      </p:cBhvr>
                                      <p:to>
                                        <p:strVal val="visible"/>
                                      </p:to>
                                    </p:set>
                                    <p:anim calcmode="lin" valueType="num">
                                      <p:cBhvr additive="base">
                                        <p:cTn id="17" dur="500" fill="hold"/>
                                        <p:tgtEl>
                                          <p:spTgt spid="7172">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17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7172">
                                            <p:txEl>
                                              <p:pRg st="3" end="3"/>
                                            </p:txEl>
                                          </p:spTgt>
                                        </p:tgtEl>
                                        <p:attrNameLst>
                                          <p:attrName>style.visibility</p:attrName>
                                        </p:attrNameLst>
                                      </p:cBhvr>
                                      <p:to>
                                        <p:strVal val="visible"/>
                                      </p:to>
                                    </p:set>
                                    <p:anim calcmode="lin" valueType="num">
                                      <p:cBhvr additive="base">
                                        <p:cTn id="23" dur="500" fill="hold"/>
                                        <p:tgtEl>
                                          <p:spTgt spid="717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17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5" name="Rectangle 3"/>
          <p:cNvSpPr>
            <a:spLocks noGrp="1" noChangeArrowheads="1"/>
          </p:cNvSpPr>
          <p:nvPr>
            <p:ph type="body" idx="1"/>
          </p:nvPr>
        </p:nvSpPr>
        <p:spPr>
          <a:xfrm>
            <a:off x="685800" y="381000"/>
            <a:ext cx="7772400" cy="1219200"/>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gradFill>
        </p:spPr>
        <p:txBody>
          <a:bodyPr/>
          <a:lstStyle/>
          <a:p>
            <a:r>
              <a:rPr lang="zh-CN" altLang="en-US" b="1">
                <a:solidFill>
                  <a:srgbClr val="0000CC"/>
                </a:solidFill>
                <a:effectLst>
                  <a:outerShdw blurRad="38100" dist="38100" dir="2700000" algn="tl">
                    <a:srgbClr val="000000">
                      <a:alpha val="43137"/>
                    </a:srgbClr>
                  </a:outerShdw>
                </a:effectLst>
              </a:rPr>
              <a:t>一个铅笔盒，用了四十个鸡蛋，走了三十里山路，值得吗？为什么？</a:t>
            </a:r>
          </a:p>
        </p:txBody>
      </p:sp>
      <p:sp>
        <p:nvSpPr>
          <p:cNvPr id="8196" name="Rectangle 4"/>
          <p:cNvSpPr>
            <a:spLocks noChangeArrowheads="1"/>
          </p:cNvSpPr>
          <p:nvPr/>
        </p:nvSpPr>
        <p:spPr bwMode="auto">
          <a:xfrm>
            <a:off x="1588" y="3046413"/>
            <a:ext cx="9144000" cy="0"/>
          </a:xfrm>
          <a:prstGeom prst="rect">
            <a:avLst/>
          </a:prstGeom>
          <a:noFill/>
          <a:ln w="9525">
            <a:noFill/>
            <a:miter lim="800000"/>
          </a:ln>
          <a:effectLst/>
        </p:spPr>
        <p:txBody>
          <a:bodyPr>
            <a:spAutoFit/>
          </a:bodyPr>
          <a:lstStyle/>
          <a:p>
            <a:endParaRPr lang="zh-CN" altLang="en-US"/>
          </a:p>
        </p:txBody>
      </p:sp>
      <p:sp>
        <p:nvSpPr>
          <p:cNvPr id="8200" name="Rectangle 8"/>
          <p:cNvSpPr>
            <a:spLocks noChangeArrowheads="1"/>
          </p:cNvSpPr>
          <p:nvPr/>
        </p:nvSpPr>
        <p:spPr bwMode="auto">
          <a:xfrm>
            <a:off x="457200" y="1600200"/>
            <a:ext cx="8229600" cy="4965700"/>
          </a:xfrm>
          <a:prstGeom prst="rect">
            <a:avLst/>
          </a:prstGeom>
          <a:noFill/>
          <a:ln w="9525">
            <a:noFill/>
            <a:miter lim="800000"/>
          </a:ln>
          <a:effectLst/>
        </p:spPr>
        <p:txBody>
          <a:bodyPr>
            <a:spAutoFit/>
          </a:bodyPr>
          <a:lstStyle/>
          <a:p>
            <a:pPr>
              <a:spcBef>
                <a:spcPct val="20000"/>
              </a:spcBef>
              <a:buSzPct val="90000"/>
            </a:pPr>
            <a:r>
              <a:rPr lang="en-US" altLang="zh-CN" sz="3200" b="1">
                <a:solidFill>
                  <a:srgbClr val="000000"/>
                </a:solidFill>
                <a:latin typeface="楷体_GB2312" pitchFamily="49" charset="-122"/>
                <a:ea typeface="楷体_GB2312" pitchFamily="49" charset="-122"/>
              </a:rPr>
              <a:t>   </a:t>
            </a:r>
            <a:r>
              <a:rPr lang="zh-CN" altLang="en-US" sz="3200" b="1">
                <a:solidFill>
                  <a:srgbClr val="000000"/>
                </a:solidFill>
                <a:latin typeface="楷体_GB2312" pitchFamily="49" charset="-122"/>
                <a:ea typeface="楷体_GB2312" pitchFamily="49" charset="-122"/>
              </a:rPr>
              <a:t>小说用两个情节写香雪想得到铅笔盒，并为此走出了三十里夜路，可见这个铅笔盒不仅是一个实物，它也是一种</a:t>
            </a:r>
            <a:r>
              <a:rPr lang="zh-CN" altLang="en-US" sz="3200" b="1">
                <a:solidFill>
                  <a:srgbClr val="FF0000"/>
                </a:solidFill>
                <a:latin typeface="楷体_GB2312" pitchFamily="49" charset="-122"/>
                <a:ea typeface="楷体_GB2312" pitchFamily="49" charset="-122"/>
              </a:rPr>
              <a:t>象征</a:t>
            </a:r>
            <a:r>
              <a:rPr lang="zh-CN" altLang="en-US" sz="3200" b="1">
                <a:solidFill>
                  <a:srgbClr val="000000"/>
                </a:solidFill>
                <a:latin typeface="楷体_GB2312" pitchFamily="49" charset="-122"/>
                <a:ea typeface="楷体_GB2312" pitchFamily="49" charset="-122"/>
              </a:rPr>
              <a:t>，跟火车一样，是文化和知识的象征，是现代文明的象征。对香雪来说，就象黑夜中一盏闪亮的灯，照着她在追求知识、追求文明的道路上勇敢前进。香雪对铅笔盒的追求，就是对山外文明的向往，对改变山村封闭、落后、贫穷的迫切心情，还有山村姑娘的自爱自尊。从她身上，显示了强烈的时代意义。</a:t>
            </a:r>
            <a:r>
              <a:rPr lang="zh-CN" altLang="en-US" sz="3200">
                <a:solidFill>
                  <a:srgbClr val="000000"/>
                </a:solidFill>
                <a:latin typeface="楷体_GB2312" pitchFamily="49" charset="-122"/>
                <a:ea typeface="楷体_GB2312"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 calcmode="lin" valueType="num">
                                      <p:cBhvr additive="base">
                                        <p:cTn id="7" dur="500" fill="hold"/>
                                        <p:tgtEl>
                                          <p:spTgt spid="81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8200">
                                            <p:txEl>
                                              <p:pRg st="0" end="0"/>
                                            </p:txEl>
                                          </p:spTgt>
                                        </p:tgtEl>
                                        <p:attrNameLst>
                                          <p:attrName>style.visibility</p:attrName>
                                        </p:attrNameLst>
                                      </p:cBhvr>
                                      <p:to>
                                        <p:strVal val="visible"/>
                                      </p:to>
                                    </p:set>
                                    <p:animEffect transition="in" filter="box(in)">
                                      <p:cBhvr>
                                        <p:cTn id="13" dur="500"/>
                                        <p:tgtEl>
                                          <p:spTgt spid="82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8" name="Text Box 2"/>
          <p:cNvSpPr txBox="1">
            <a:spLocks noChangeArrowheads="1"/>
          </p:cNvSpPr>
          <p:nvPr/>
        </p:nvSpPr>
        <p:spPr bwMode="auto">
          <a:xfrm>
            <a:off x="0" y="908050"/>
            <a:ext cx="8964613" cy="1160463"/>
          </a:xfrm>
          <a:prstGeom prst="rect">
            <a:avLst/>
          </a:prstGeom>
          <a:solidFill>
            <a:schemeClr val="accent5">
              <a:lumMod val="20000"/>
              <a:lumOff val="80000"/>
            </a:schemeClr>
          </a:solidFill>
          <a:ln w="9525">
            <a:noFill/>
            <a:miter lim="800000"/>
          </a:ln>
          <a:effectLst/>
        </p:spPr>
        <p:txBody>
          <a:bodyPr>
            <a:spAutoFit/>
          </a:bodyPr>
          <a:lstStyle/>
          <a:p>
            <a:pPr>
              <a:spcBef>
                <a:spcPct val="50000"/>
              </a:spcBef>
            </a:pPr>
            <a:r>
              <a:rPr lang="zh-CN" altLang="en-US" sz="2800" b="1">
                <a:solidFill>
                  <a:srgbClr val="0000CC"/>
                </a:solidFill>
                <a:effectLst>
                  <a:outerShdw blurRad="38100" dist="38100" dir="2700000" algn="tl">
                    <a:srgbClr val="000000">
                      <a:alpha val="43137"/>
                    </a:srgbClr>
                  </a:outerShdw>
                </a:effectLst>
              </a:rPr>
              <a:t>总结：标题中的“哦”</a:t>
            </a:r>
            <a:r>
              <a:rPr lang="zh-CN" altLang="en-US" sz="2800" b="1">
                <a:solidFill>
                  <a:srgbClr val="000000"/>
                </a:solidFill>
              </a:rPr>
              <a:t>：</a:t>
            </a:r>
          </a:p>
          <a:p>
            <a:pPr>
              <a:spcBef>
                <a:spcPct val="50000"/>
              </a:spcBef>
            </a:pPr>
            <a:r>
              <a:rPr lang="zh-CN" altLang="en-US" sz="2800" b="1">
                <a:solidFill>
                  <a:srgbClr val="000000"/>
                </a:solidFill>
              </a:rPr>
              <a:t>    </a:t>
            </a:r>
          </a:p>
        </p:txBody>
      </p:sp>
      <p:sp>
        <p:nvSpPr>
          <p:cNvPr id="34819" name="Rectangle 3"/>
          <p:cNvSpPr>
            <a:spLocks noChangeArrowheads="1"/>
          </p:cNvSpPr>
          <p:nvPr/>
        </p:nvSpPr>
        <p:spPr bwMode="auto">
          <a:xfrm>
            <a:off x="0" y="1600200"/>
            <a:ext cx="8991600" cy="3295650"/>
          </a:xfrm>
          <a:prstGeom prst="rect">
            <a:avLst/>
          </a:prstGeom>
          <a:noFill/>
          <a:ln w="9525">
            <a:noFill/>
            <a:miter lim="800000"/>
          </a:ln>
          <a:effectLst/>
        </p:spPr>
        <p:txBody>
          <a:bodyPr>
            <a:spAutoFit/>
          </a:bodyPr>
          <a:lstStyle/>
          <a:p>
            <a:pPr>
              <a:spcBef>
                <a:spcPct val="50000"/>
              </a:spcBef>
            </a:pPr>
            <a:r>
              <a:rPr lang="zh-CN" altLang="en-US" sz="2800" b="1">
                <a:solidFill>
                  <a:srgbClr val="000000"/>
                </a:solidFill>
              </a:rPr>
              <a:t>（</a:t>
            </a:r>
            <a:r>
              <a:rPr lang="en-US" altLang="zh-CN" sz="2800" b="1">
                <a:solidFill>
                  <a:srgbClr val="000000"/>
                </a:solidFill>
              </a:rPr>
              <a:t>1</a:t>
            </a:r>
            <a:r>
              <a:rPr lang="zh-CN" altLang="en-US" sz="2800" b="1">
                <a:solidFill>
                  <a:srgbClr val="000000"/>
                </a:solidFill>
              </a:rPr>
              <a:t>）表示领会、醒悟：</a:t>
            </a:r>
          </a:p>
          <a:p>
            <a:r>
              <a:rPr lang="zh-CN" altLang="en-US" sz="2800" b="1">
                <a:solidFill>
                  <a:srgbClr val="000000"/>
                </a:solidFill>
              </a:rPr>
              <a:t>     </a:t>
            </a:r>
            <a:r>
              <a:rPr lang="en-US" altLang="zh-CN" sz="2800" b="1">
                <a:solidFill>
                  <a:srgbClr val="000000"/>
                </a:solidFill>
              </a:rPr>
              <a:t>ò</a:t>
            </a:r>
            <a:r>
              <a:rPr lang="zh-CN" altLang="en-US" sz="2800" b="1">
                <a:solidFill>
                  <a:srgbClr val="000000"/>
                </a:solidFill>
              </a:rPr>
              <a:t>，叹词，表示惊奇。哦，香雪，真是个执著的女       孩子啊！真切地表现了作者对香雪用一篮鸡蛋换来一只铅笔盒这一举动的理解与肯定，并由衷地赞叹了香雪的纯朴自尊以及对现代文明的向往。</a:t>
            </a:r>
          </a:p>
          <a:p>
            <a:pPr>
              <a:spcBef>
                <a:spcPct val="50000"/>
              </a:spcBef>
            </a:pPr>
            <a:r>
              <a:rPr lang="zh-CN" altLang="en-US" sz="2800" b="1">
                <a:solidFill>
                  <a:srgbClr val="000000"/>
                </a:solidFill>
              </a:rPr>
              <a:t>（</a:t>
            </a:r>
            <a:r>
              <a:rPr lang="en-US" altLang="zh-CN" sz="2800" b="1">
                <a:solidFill>
                  <a:srgbClr val="000000"/>
                </a:solidFill>
              </a:rPr>
              <a:t>2</a:t>
            </a:r>
            <a:r>
              <a:rPr lang="zh-CN" altLang="en-US" sz="2800" b="1">
                <a:solidFill>
                  <a:srgbClr val="000000"/>
                </a:solidFill>
              </a:rPr>
              <a:t>）</a:t>
            </a:r>
            <a:r>
              <a:rPr lang="en-US" altLang="zh-CN" sz="2800" b="1">
                <a:solidFill>
                  <a:srgbClr val="000000"/>
                </a:solidFill>
              </a:rPr>
              <a:t>ó      “</a:t>
            </a:r>
            <a:r>
              <a:rPr lang="zh-CN" altLang="en-US" sz="2800" b="1">
                <a:solidFill>
                  <a:srgbClr val="000000"/>
                </a:solidFill>
              </a:rPr>
              <a:t>哦，香雪”是一个有诗意的标题，与文章的风格相符。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4818">
                                            <p:txEl>
                                              <p:pRg st="0" end="0"/>
                                            </p:txEl>
                                          </p:spTgt>
                                        </p:tgtEl>
                                        <p:attrNameLst>
                                          <p:attrName>style.visibility</p:attrName>
                                        </p:attrNameLst>
                                      </p:cBhvr>
                                      <p:to>
                                        <p:strVal val="visible"/>
                                      </p:to>
                                    </p:set>
                                    <p:anim calcmode="lin" valueType="num">
                                      <p:cBhvr additive="base">
                                        <p:cTn id="7" dur="500" fill="hold"/>
                                        <p:tgtEl>
                                          <p:spTgt spid="348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1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4818">
                                            <p:txEl>
                                              <p:pRg st="1" end="1"/>
                                            </p:txEl>
                                          </p:spTgt>
                                        </p:tgtEl>
                                        <p:attrNameLst>
                                          <p:attrName>style.visibility</p:attrName>
                                        </p:attrNameLst>
                                      </p:cBhvr>
                                      <p:to>
                                        <p:strVal val="visible"/>
                                      </p:to>
                                    </p:set>
                                    <p:anim calcmode="lin" valueType="num">
                                      <p:cBhvr additive="base">
                                        <p:cTn id="11" dur="500" fill="hold"/>
                                        <p:tgtEl>
                                          <p:spTgt spid="3481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481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34819">
                                            <p:txEl>
                                              <p:pRg st="0" end="0"/>
                                            </p:txEl>
                                          </p:spTgt>
                                        </p:tgtEl>
                                        <p:attrNameLst>
                                          <p:attrName>style.visibility</p:attrName>
                                        </p:attrNameLst>
                                      </p:cBhvr>
                                      <p:to>
                                        <p:strVal val="visible"/>
                                      </p:to>
                                    </p:set>
                                    <p:anim calcmode="lin" valueType="num">
                                      <p:cBhvr additive="base">
                                        <p:cTn id="17" dur="500" fill="hold"/>
                                        <p:tgtEl>
                                          <p:spTgt spid="34819">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4819">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4819">
                                            <p:txEl>
                                              <p:pRg st="1" end="1"/>
                                            </p:txEl>
                                          </p:spTgt>
                                        </p:tgtEl>
                                        <p:attrNameLst>
                                          <p:attrName>style.visibility</p:attrName>
                                        </p:attrNameLst>
                                      </p:cBhvr>
                                      <p:to>
                                        <p:strVal val="visible"/>
                                      </p:to>
                                    </p:set>
                                    <p:anim calcmode="lin" valueType="num">
                                      <p:cBhvr additive="base">
                                        <p:cTn id="21" dur="500" fill="hold"/>
                                        <p:tgtEl>
                                          <p:spTgt spid="34819">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48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34819">
                                            <p:txEl>
                                              <p:pRg st="2" end="2"/>
                                            </p:txEl>
                                          </p:spTgt>
                                        </p:tgtEl>
                                        <p:attrNameLst>
                                          <p:attrName>style.visibility</p:attrName>
                                        </p:attrNameLst>
                                      </p:cBhvr>
                                      <p:to>
                                        <p:strVal val="visible"/>
                                      </p:to>
                                    </p:set>
                                    <p:animEffect transition="in" filter="box(in)">
                                      <p:cBhvr>
                                        <p:cTn id="27" dur="500"/>
                                        <p:tgtEl>
                                          <p:spTgt spid="348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6" name="Text Box 4"/>
          <p:cNvSpPr txBox="1">
            <a:spLocks noChangeArrowheads="1"/>
          </p:cNvSpPr>
          <p:nvPr/>
        </p:nvSpPr>
        <p:spPr bwMode="auto">
          <a:xfrm>
            <a:off x="1331913" y="1628775"/>
            <a:ext cx="6305550" cy="1920875"/>
          </a:xfrm>
          <a:prstGeom prst="rect">
            <a:avLst/>
          </a:prstGeom>
          <a:noFill/>
          <a:ln w="9525">
            <a:noFill/>
            <a:miter lim="800000"/>
          </a:ln>
          <a:effectLst/>
        </p:spPr>
        <p:txBody>
          <a:bodyPr wrap="none">
            <a:spAutoFit/>
          </a:bodyPr>
          <a:lstStyle/>
          <a:p>
            <a:r>
              <a:rPr lang="zh-CN" altLang="en-US" sz="6000" b="1">
                <a:solidFill>
                  <a:srgbClr val="FF0000"/>
                </a:solidFill>
              </a:rPr>
              <a:t>精彩文段赏析，</a:t>
            </a:r>
          </a:p>
          <a:p>
            <a:r>
              <a:rPr lang="zh-CN" altLang="en-US" sz="6000" b="1">
                <a:solidFill>
                  <a:srgbClr val="FF0000"/>
                </a:solidFill>
              </a:rPr>
              <a:t>高考考点之所在：</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t>一、初读感知</a:t>
            </a:r>
            <a:endParaRPr lang="zh-CN" altLang="en-US" b="1"/>
          </a:p>
        </p:txBody>
      </p:sp>
      <p:sp>
        <p:nvSpPr>
          <p:cNvPr id="3" name="内容占位符 2"/>
          <p:cNvSpPr>
            <a:spLocks noGrp="1"/>
          </p:cNvSpPr>
          <p:nvPr>
            <p:ph idx="1"/>
          </p:nvPr>
        </p:nvSpPr>
        <p:spPr>
          <a:xfrm>
            <a:off x="457200" y="1600200"/>
            <a:ext cx="8229600" cy="4543443"/>
          </a:xfrm>
        </p:spPr>
        <p:txBody>
          <a:bodyPr>
            <a:normAutofit/>
          </a:bodyPr>
          <a:lstStyle/>
          <a:p>
            <a:r>
              <a:rPr lang="zh-CN" altLang="en-US" b="1" smtClean="0">
                <a:latin typeface="+mn-ea"/>
              </a:rPr>
              <a:t>概括两部分内容</a:t>
            </a:r>
            <a:endParaRPr lang="en-US" altLang="zh-CN" b="1" smtClean="0">
              <a:latin typeface="+mn-ea"/>
            </a:endParaRPr>
          </a:p>
          <a:p>
            <a:r>
              <a:rPr kumimoji="1" lang="zh-CN" altLang="en-US" b="1" smtClean="0">
                <a:solidFill>
                  <a:srgbClr val="0070C0"/>
                </a:solidFill>
                <a:latin typeface="楷体" pitchFamily="49" charset="-122"/>
                <a:ea typeface="楷体" pitchFamily="49" charset="-122"/>
                <a:cs typeface="华文楷体"/>
              </a:rPr>
              <a:t>第一部分：火车驶入台儿沟，给姑娘们的生活带来了极大的影响。</a:t>
            </a:r>
            <a:endParaRPr kumimoji="1" lang="en-US" altLang="zh-CN" b="1" smtClean="0">
              <a:solidFill>
                <a:srgbClr val="0070C0"/>
              </a:solidFill>
              <a:latin typeface="楷体" pitchFamily="49" charset="-122"/>
              <a:ea typeface="楷体" pitchFamily="49" charset="-122"/>
              <a:cs typeface="华文楷体"/>
            </a:endParaRPr>
          </a:p>
          <a:p>
            <a:r>
              <a:rPr kumimoji="1" lang="zh-CN" altLang="en-US" b="1">
                <a:solidFill>
                  <a:srgbClr val="0070C0"/>
                </a:solidFill>
                <a:latin typeface="楷体" pitchFamily="49" charset="-122"/>
                <a:ea typeface="楷体" pitchFamily="49" charset="-122"/>
              </a:rPr>
              <a:t>第二部</a:t>
            </a:r>
            <a:r>
              <a:rPr kumimoji="1" lang="zh-CN" altLang="en-US" b="1" smtClean="0">
                <a:solidFill>
                  <a:srgbClr val="0070C0"/>
                </a:solidFill>
                <a:latin typeface="楷体" pitchFamily="49" charset="-122"/>
                <a:ea typeface="楷体" pitchFamily="49" charset="-122"/>
              </a:rPr>
              <a:t>分：铅笔盒事件。</a:t>
            </a:r>
            <a:endParaRPr lang="en-US" altLang="zh-CN" b="1" smtClean="0">
              <a:solidFill>
                <a:srgbClr val="0070C0"/>
              </a:solidFill>
              <a:latin typeface="楷体" pitchFamily="49" charset="-122"/>
              <a:ea typeface="楷体" pitchFamily="49" charset="-122"/>
            </a:endParaRPr>
          </a:p>
          <a:p>
            <a:endParaRPr lang="zh-CN" altLang="en-US"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20" name="Text Box 4"/>
          <p:cNvSpPr txBox="1">
            <a:spLocks noGrp="1" noChangeArrowheads="1"/>
          </p:cNvSpPr>
          <p:nvPr>
            <p:ph type="body" idx="1"/>
          </p:nvPr>
        </p:nvSpPr>
        <p:spPr>
          <a:xfrm>
            <a:off x="152400" y="457200"/>
            <a:ext cx="8610600" cy="1295400"/>
          </a:xfrm>
          <a:solidFill>
            <a:schemeClr val="bg1"/>
          </a:solidFill>
        </p:spPr>
        <p:txBody>
          <a:bodyPr>
            <a:normAutofit lnSpcReduction="10000"/>
          </a:bodyPr>
          <a:lstStyle/>
          <a:p>
            <a:pPr>
              <a:lnSpc>
                <a:spcPct val="90000"/>
              </a:lnSpc>
              <a:spcBef>
                <a:spcPct val="50000"/>
              </a:spcBef>
              <a:buFontTx/>
              <a:buNone/>
            </a:pPr>
            <a:r>
              <a:rPr lang="en-US" altLang="zh-CN" sz="2400">
                <a:solidFill>
                  <a:srgbClr val="000000"/>
                </a:solidFill>
              </a:rPr>
              <a:t>         </a:t>
            </a:r>
            <a:r>
              <a:rPr lang="zh-CN" altLang="en-US" b="1">
                <a:solidFill>
                  <a:srgbClr val="0000CC"/>
                </a:solidFill>
                <a:effectLst>
                  <a:outerShdw blurRad="38100" dist="38100" dir="2700000" algn="tl">
                    <a:srgbClr val="000000">
                      <a:alpha val="43137"/>
                    </a:srgbClr>
                  </a:outerShdw>
                </a:effectLst>
                <a:latin typeface="华文行楷" pitchFamily="2" charset="-122"/>
                <a:ea typeface="华文行楷" pitchFamily="2" charset="-122"/>
              </a:rPr>
              <a:t>朗读香雪夜半独自走回台儿沟的情节，分析讨论课文都写了香雪的哪些心理活动？为什么要写得这么详细？</a:t>
            </a:r>
            <a:r>
              <a:rPr lang="zh-CN" altLang="en-US" sz="2400" b="1">
                <a:solidFill>
                  <a:srgbClr val="0000CC"/>
                </a:solidFill>
                <a:effectLst>
                  <a:outerShdw blurRad="38100" dist="38100" dir="2700000" algn="tl">
                    <a:srgbClr val="000000">
                      <a:alpha val="43137"/>
                    </a:srgbClr>
                  </a:outerShdw>
                </a:effectLst>
                <a:latin typeface="华文行楷" pitchFamily="2" charset="-122"/>
                <a:ea typeface="华文行楷" pitchFamily="2" charset="-122"/>
              </a:rPr>
              <a:t>  </a:t>
            </a:r>
          </a:p>
        </p:txBody>
      </p:sp>
      <p:sp>
        <p:nvSpPr>
          <p:cNvPr id="9221" name="Rectangle 5"/>
          <p:cNvSpPr>
            <a:spLocks noChangeArrowheads="1"/>
          </p:cNvSpPr>
          <p:nvPr/>
        </p:nvSpPr>
        <p:spPr bwMode="auto">
          <a:xfrm>
            <a:off x="381000" y="2133600"/>
            <a:ext cx="8382000" cy="4789488"/>
          </a:xfrm>
          <a:prstGeom prst="rect">
            <a:avLst/>
          </a:prstGeom>
          <a:noFill/>
          <a:ln w="9525">
            <a:noFill/>
            <a:miter lim="800000"/>
          </a:ln>
          <a:effectLst/>
        </p:spPr>
        <p:txBody>
          <a:bodyPr>
            <a:spAutoFit/>
          </a:bodyPr>
          <a:lstStyle/>
          <a:p>
            <a:pPr>
              <a:spcBef>
                <a:spcPct val="50000"/>
              </a:spcBef>
            </a:pPr>
            <a:r>
              <a:rPr lang="en-US" altLang="zh-CN" sz="2800" b="1">
                <a:solidFill>
                  <a:srgbClr val="000000"/>
                </a:solidFill>
                <a:latin typeface="楷体_GB2312" pitchFamily="49" charset="-122"/>
                <a:ea typeface="楷体_GB2312" pitchFamily="49" charset="-122"/>
              </a:rPr>
              <a:t>   </a:t>
            </a:r>
            <a:r>
              <a:rPr lang="zh-CN" altLang="en-US" sz="2800" b="1">
                <a:solidFill>
                  <a:srgbClr val="000000"/>
                </a:solidFill>
                <a:latin typeface="楷体_GB2312" pitchFamily="49" charset="-122"/>
                <a:ea typeface="楷体_GB2312" pitchFamily="49" charset="-122"/>
              </a:rPr>
              <a:t>明确：写了香雪丰富的心理活动：利用香雪夜半独自走回台儿沟一路的机会，写到了她害怕的心理，写到了得到朝思暮想的铅笔盒而压抑不住内心的兴奋，还想到了台儿沟贫穷落后，展望它将来，还想到了爹和娘</a:t>
            </a:r>
            <a:r>
              <a:rPr lang="en-US" altLang="zh-CN" sz="2800" b="1">
                <a:solidFill>
                  <a:srgbClr val="000000"/>
                </a:solidFill>
                <a:latin typeface="Times New Roman"/>
                <a:ea typeface="楷体_GB2312" pitchFamily="49" charset="-122"/>
              </a:rPr>
              <a:t>……</a:t>
            </a:r>
            <a:r>
              <a:rPr lang="zh-CN" altLang="en-US" sz="2800" b="1">
                <a:solidFill>
                  <a:srgbClr val="000000"/>
                </a:solidFill>
                <a:latin typeface="楷体_GB2312" pitchFamily="49" charset="-122"/>
                <a:ea typeface="楷体_GB2312" pitchFamily="49" charset="-122"/>
              </a:rPr>
              <a:t>表达了她对山里人命运的思考，表现了她对现代文明的向往，要求改变现状的强烈愿望。     之所以写得特别详细，是因为小说主要是为了刻画香雪这个人物形象，表现她为了获取一个铅笔盒而表现出来的巨大勇气，而这一情节正好可以充分地说明问题，前面的情节主要起铺垫作用。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220">
                                            <p:txEl>
                                              <p:pRg st="0" end="0"/>
                                            </p:txEl>
                                          </p:spTgt>
                                        </p:tgtEl>
                                        <p:attrNameLst>
                                          <p:attrName>style.visibility</p:attrName>
                                        </p:attrNameLst>
                                      </p:cBhvr>
                                      <p:to>
                                        <p:strVal val="visible"/>
                                      </p:to>
                                    </p:set>
                                    <p:anim calcmode="lin" valueType="num">
                                      <p:cBhvr additive="base">
                                        <p:cTn id="7" dur="500" fill="hold"/>
                                        <p:tgtEl>
                                          <p:spTgt spid="922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2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9221">
                                            <p:txEl>
                                              <p:pRg st="0" end="0"/>
                                            </p:txEl>
                                          </p:spTgt>
                                        </p:tgtEl>
                                        <p:attrNameLst>
                                          <p:attrName>style.visibility</p:attrName>
                                        </p:attrNameLst>
                                      </p:cBhvr>
                                      <p:to>
                                        <p:strVal val="visible"/>
                                      </p:to>
                                    </p:set>
                                    <p:animEffect transition="in" filter="box(in)">
                                      <p:cBhvr>
                                        <p:cTn id="13" dur="500"/>
                                        <p:tgtEl>
                                          <p:spTgt spid="92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50" name="Text Box 2"/>
          <p:cNvSpPr txBox="1">
            <a:spLocks noChangeArrowheads="1"/>
          </p:cNvSpPr>
          <p:nvPr/>
        </p:nvSpPr>
        <p:spPr bwMode="auto">
          <a:xfrm>
            <a:off x="250825" y="-33338"/>
            <a:ext cx="8396850" cy="6124754"/>
          </a:xfrm>
          <a:prstGeom prst="rect">
            <a:avLst/>
          </a:prstGeom>
          <a:solidFill>
            <a:schemeClr val="bg1"/>
          </a:solidFill>
          <a:ln w="9525">
            <a:noFill/>
            <a:miter lim="800000"/>
          </a:ln>
          <a:effectLst/>
        </p:spPr>
        <p:txBody>
          <a:bodyPr wrap="none">
            <a:spAutoFit/>
          </a:bodyPr>
          <a:lstStyle/>
          <a:p>
            <a:r>
              <a:rPr kumimoji="0" lang="en-US" altLang="zh-CN" sz="3600" b="1">
                <a:solidFill>
                  <a:srgbClr val="0000CC"/>
                </a:solidFill>
                <a:latin typeface="Arial" pitchFamily="34" charset="0"/>
              </a:rPr>
              <a:t>㈠</a:t>
            </a:r>
            <a:r>
              <a:rPr kumimoji="0" lang="zh-CN" altLang="en-US" sz="3600" b="1">
                <a:solidFill>
                  <a:srgbClr val="0000CC"/>
                </a:solidFill>
                <a:latin typeface="Arial" pitchFamily="34" charset="0"/>
              </a:rPr>
              <a:t>注意环境描写 </a:t>
            </a:r>
          </a:p>
          <a:p>
            <a:r>
              <a:rPr kumimoji="0" lang="zh-CN" altLang="en-US" sz="3600">
                <a:latin typeface="Arial" pitchFamily="34" charset="0"/>
              </a:rPr>
              <a:t>   </a:t>
            </a:r>
            <a:r>
              <a:rPr kumimoji="0" lang="zh-CN" altLang="en-US" sz="3200" b="1">
                <a:latin typeface="Arial" pitchFamily="34" charset="0"/>
              </a:rPr>
              <a:t>环境描写是小说艺术的一个重要内容，分析</a:t>
            </a:r>
          </a:p>
          <a:p>
            <a:r>
              <a:rPr kumimoji="0" lang="zh-CN" altLang="en-US" sz="3200" b="1">
                <a:latin typeface="Arial" pitchFamily="34" charset="0"/>
              </a:rPr>
              <a:t>环境描写是全面理解小说的重要环节。环境</a:t>
            </a:r>
          </a:p>
          <a:p>
            <a:r>
              <a:rPr kumimoji="0" lang="zh-CN" altLang="en-US" sz="3200" b="1">
                <a:latin typeface="Arial" pitchFamily="34" charset="0"/>
              </a:rPr>
              <a:t>是形成人物性格、促使人物行动的指定场所</a:t>
            </a:r>
          </a:p>
          <a:p>
            <a:r>
              <a:rPr kumimoji="0" lang="zh-CN" altLang="en-US" sz="3200" b="1">
                <a:latin typeface="Arial" pitchFamily="34" charset="0"/>
              </a:rPr>
              <a:t>和范围。小说中的环境描写，有时是为了表</a:t>
            </a:r>
          </a:p>
          <a:p>
            <a:r>
              <a:rPr kumimoji="0" lang="zh-CN" altLang="en-US" sz="3200" b="1">
                <a:latin typeface="Arial" pitchFamily="34" charset="0"/>
              </a:rPr>
              <a:t>现故事发生的时间、地点和社会条件</a:t>
            </a:r>
            <a:r>
              <a:rPr kumimoji="0" lang="zh-CN" altLang="en-US" sz="3200" b="1">
                <a:solidFill>
                  <a:schemeClr val="accent2"/>
                </a:solidFill>
                <a:latin typeface="Arial" pitchFamily="34" charset="0"/>
              </a:rPr>
              <a:t>，</a:t>
            </a:r>
            <a:r>
              <a:rPr kumimoji="0" lang="zh-CN" altLang="en-US" sz="3200" b="1">
                <a:solidFill>
                  <a:schemeClr val="accent2"/>
                </a:solidFill>
                <a:effectLst>
                  <a:outerShdw blurRad="38100" dist="38100" dir="2700000" algn="tl">
                    <a:srgbClr val="000000">
                      <a:alpha val="43137"/>
                    </a:srgbClr>
                  </a:outerShdw>
                </a:effectLst>
                <a:latin typeface="Arial" pitchFamily="34" charset="0"/>
              </a:rPr>
              <a:t>用于</a:t>
            </a:r>
          </a:p>
          <a:p>
            <a:r>
              <a:rPr kumimoji="0" lang="zh-CN" altLang="en-US" sz="3200" b="1">
                <a:solidFill>
                  <a:schemeClr val="accent2"/>
                </a:solidFill>
                <a:effectLst>
                  <a:outerShdw blurRad="38100" dist="38100" dir="2700000" algn="tl">
                    <a:srgbClr val="000000">
                      <a:alpha val="43137"/>
                    </a:srgbClr>
                  </a:outerShdw>
                </a:effectLst>
                <a:latin typeface="Arial" pitchFamily="34" charset="0"/>
              </a:rPr>
              <a:t>烘托人物活动的时代意义，有时是为了渲染</a:t>
            </a:r>
          </a:p>
          <a:p>
            <a:r>
              <a:rPr kumimoji="0" lang="zh-CN" altLang="en-US" sz="3200" b="1">
                <a:solidFill>
                  <a:schemeClr val="accent2"/>
                </a:solidFill>
                <a:effectLst>
                  <a:outerShdw blurRad="38100" dist="38100" dir="2700000" algn="tl">
                    <a:srgbClr val="000000">
                      <a:alpha val="43137"/>
                    </a:srgbClr>
                  </a:outerShdw>
                </a:effectLst>
                <a:latin typeface="Arial" pitchFamily="34" charset="0"/>
              </a:rPr>
              <a:t>气氛，从侧面表现人物的性格，</a:t>
            </a:r>
            <a:r>
              <a:rPr kumimoji="0" lang="zh-CN" altLang="en-US" sz="3200" b="1">
                <a:latin typeface="Arial" pitchFamily="34" charset="0"/>
              </a:rPr>
              <a:t>它是整个作</a:t>
            </a:r>
          </a:p>
          <a:p>
            <a:r>
              <a:rPr kumimoji="0" lang="zh-CN" altLang="en-US" sz="3200" b="1">
                <a:latin typeface="Arial" pitchFamily="34" charset="0"/>
              </a:rPr>
              <a:t>品中不可分割的构成部分，对于增强故事的</a:t>
            </a:r>
          </a:p>
          <a:p>
            <a:r>
              <a:rPr kumimoji="0" lang="zh-CN" altLang="en-US" sz="3200" b="1">
                <a:latin typeface="Arial" pitchFamily="34" charset="0"/>
              </a:rPr>
              <a:t>真实性是至关重要的。因此在分析人物形象</a:t>
            </a:r>
          </a:p>
          <a:p>
            <a:r>
              <a:rPr kumimoji="0" lang="zh-CN" altLang="en-US" sz="3200" b="1">
                <a:latin typeface="Arial" pitchFamily="34" charset="0"/>
              </a:rPr>
              <a:t>的时候也要分析环境，要连带写</a:t>
            </a:r>
            <a:r>
              <a:rPr kumimoji="0" lang="zh-CN" altLang="en-US" sz="3200">
                <a:latin typeface="Arial" pitchFamily="34" charset="0"/>
              </a:rPr>
              <a:t>景的部分一</a:t>
            </a:r>
          </a:p>
          <a:p>
            <a:r>
              <a:rPr kumimoji="0" lang="zh-CN" altLang="en-US" sz="3200">
                <a:latin typeface="Arial" pitchFamily="34" charset="0"/>
              </a:rPr>
              <a:t>起分析。</a:t>
            </a: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2" name="Text Box 2"/>
          <p:cNvSpPr txBox="1">
            <a:spLocks noChangeArrowheads="1"/>
          </p:cNvSpPr>
          <p:nvPr/>
        </p:nvSpPr>
        <p:spPr bwMode="auto">
          <a:xfrm>
            <a:off x="357158" y="1500174"/>
            <a:ext cx="8929751" cy="3970318"/>
          </a:xfrm>
          <a:prstGeom prst="rect">
            <a:avLst/>
          </a:prstGeom>
          <a:noFill/>
          <a:ln w="9525">
            <a:noFill/>
            <a:miter lim="800000"/>
          </a:ln>
          <a:effectLst/>
        </p:spPr>
        <p:txBody>
          <a:bodyPr wrap="square">
            <a:spAutoFit/>
          </a:bodyPr>
          <a:lstStyle/>
          <a:p>
            <a:r>
              <a:rPr kumimoji="0" lang="en-US" altLang="zh-CN" sz="2800" b="1" smtClean="0">
                <a:latin typeface="Arial" pitchFamily="34" charset="0"/>
              </a:rPr>
              <a:t>⒊</a:t>
            </a:r>
            <a:r>
              <a:rPr kumimoji="0" lang="zh-CN" altLang="en-US" sz="2800" smtClean="0">
                <a:latin typeface="Arial" pitchFamily="34" charset="0"/>
              </a:rPr>
              <a:t>北京</a:t>
            </a:r>
            <a:r>
              <a:rPr kumimoji="0" lang="zh-CN" altLang="en-US" sz="2800">
                <a:latin typeface="Arial" pitchFamily="34" charset="0"/>
              </a:rPr>
              <a:t>春季高考</a:t>
            </a:r>
            <a:r>
              <a:rPr kumimoji="0" lang="en-US" altLang="zh-CN" sz="2800">
                <a:latin typeface="Arial" pitchFamily="34" charset="0"/>
              </a:rPr>
              <a:t>21</a:t>
            </a:r>
            <a:r>
              <a:rPr kumimoji="0" lang="zh-CN" altLang="en-US" sz="2800">
                <a:latin typeface="Arial" pitchFamily="34" charset="0"/>
              </a:rPr>
              <a:t>题：“雁阵”的含义是什么？它的</a:t>
            </a:r>
          </a:p>
          <a:p>
            <a:r>
              <a:rPr kumimoji="0" lang="zh-CN" altLang="en-US" sz="2800">
                <a:latin typeface="Arial" pitchFamily="34" charset="0"/>
              </a:rPr>
              <a:t>   出现对本文主题的表现和情节发展起什么作用？</a:t>
            </a:r>
          </a:p>
          <a:p>
            <a:r>
              <a:rPr kumimoji="0" lang="zh-CN" altLang="en-US" sz="2800">
                <a:latin typeface="Arial" pitchFamily="34" charset="0"/>
              </a:rPr>
              <a:t>   </a:t>
            </a:r>
            <a:r>
              <a:rPr kumimoji="0" lang="en-US" altLang="zh-CN" sz="2800">
                <a:latin typeface="Arial" pitchFamily="34" charset="0"/>
              </a:rPr>
              <a:t>22</a:t>
            </a:r>
            <a:r>
              <a:rPr kumimoji="0" lang="zh-CN" altLang="en-US" sz="2800">
                <a:latin typeface="Arial" pitchFamily="34" charset="0"/>
              </a:rPr>
              <a:t>题：除了“雁阵”，本文还有哪些自然景物描写？</a:t>
            </a:r>
          </a:p>
          <a:p>
            <a:r>
              <a:rPr kumimoji="0" lang="zh-CN" altLang="en-US" sz="2800">
                <a:solidFill>
                  <a:srgbClr val="FF3300"/>
                </a:solidFill>
                <a:latin typeface="Arial" pitchFamily="34" charset="0"/>
              </a:rPr>
              <a:t>这些描写起了怎样的作用？</a:t>
            </a:r>
          </a:p>
          <a:p>
            <a:r>
              <a:rPr kumimoji="0" lang="en-US" altLang="zh-CN" sz="2800">
                <a:latin typeface="Arial" pitchFamily="34" charset="0"/>
              </a:rPr>
              <a:t>07</a:t>
            </a:r>
            <a:r>
              <a:rPr kumimoji="0" lang="zh-CN" altLang="en-US" sz="2800">
                <a:latin typeface="Arial" pitchFamily="34" charset="0"/>
              </a:rPr>
              <a:t>潮州二模</a:t>
            </a:r>
            <a:r>
              <a:rPr kumimoji="0" lang="en-US" altLang="zh-CN" sz="2800">
                <a:latin typeface="Arial" pitchFamily="34" charset="0"/>
              </a:rPr>
              <a:t>《</a:t>
            </a:r>
            <a:r>
              <a:rPr kumimoji="0" lang="zh-CN" altLang="en-US" sz="2800">
                <a:latin typeface="Arial" pitchFamily="34" charset="0"/>
              </a:rPr>
              <a:t>雉诱</a:t>
            </a:r>
            <a:r>
              <a:rPr kumimoji="0" lang="en-US" altLang="zh-CN" sz="2800">
                <a:latin typeface="Arial" pitchFamily="34" charset="0"/>
              </a:rPr>
              <a:t>》15</a:t>
            </a:r>
            <a:r>
              <a:rPr kumimoji="0" lang="zh-CN" altLang="en-US" sz="2800">
                <a:latin typeface="Arial" pitchFamily="34" charset="0"/>
              </a:rPr>
              <a:t>题：文中描写公雉翩翩起舞</a:t>
            </a:r>
          </a:p>
          <a:p>
            <a:r>
              <a:rPr kumimoji="0" lang="zh-CN" altLang="en-US" sz="2800">
                <a:latin typeface="Arial" pitchFamily="34" charset="0"/>
              </a:rPr>
              <a:t>    和勇猛、顽强酣斗的场景有什么作用？</a:t>
            </a:r>
          </a:p>
          <a:p>
            <a:r>
              <a:rPr kumimoji="0" lang="en-US" altLang="zh-CN" sz="2800">
                <a:latin typeface="Arial" pitchFamily="34" charset="0"/>
              </a:rPr>
              <a:t>07</a:t>
            </a:r>
            <a:r>
              <a:rPr kumimoji="0" lang="zh-CN" altLang="en-US" sz="2800">
                <a:latin typeface="Arial" pitchFamily="34" charset="0"/>
              </a:rPr>
              <a:t>上海春季</a:t>
            </a:r>
            <a:r>
              <a:rPr kumimoji="0" lang="en-US" altLang="zh-CN" sz="2800">
                <a:latin typeface="Arial" pitchFamily="34" charset="0"/>
              </a:rPr>
              <a:t>《</a:t>
            </a:r>
            <a:r>
              <a:rPr kumimoji="0" lang="zh-CN" altLang="en-US" sz="2800">
                <a:latin typeface="Arial" pitchFamily="34" charset="0"/>
              </a:rPr>
              <a:t>父爱无价</a:t>
            </a:r>
            <a:r>
              <a:rPr kumimoji="0" lang="en-US" altLang="zh-CN" sz="2800">
                <a:latin typeface="Arial" pitchFamily="34" charset="0"/>
              </a:rPr>
              <a:t>》</a:t>
            </a:r>
            <a:r>
              <a:rPr kumimoji="0" lang="zh-CN" altLang="en-US" sz="2800">
                <a:latin typeface="Arial" pitchFamily="34" charset="0"/>
              </a:rPr>
              <a:t>：拍卖大厅“死一般的沉</a:t>
            </a:r>
          </a:p>
          <a:p>
            <a:r>
              <a:rPr kumimoji="0" lang="zh-CN" altLang="en-US" sz="2800">
                <a:latin typeface="Arial" pitchFamily="34" charset="0"/>
              </a:rPr>
              <a:t>     寂”“附和声此起彼伏”“越发安静”“人声鼎沸”等</a:t>
            </a:r>
            <a:r>
              <a:rPr kumimoji="0" lang="zh-CN" altLang="en-US" sz="2800" smtClean="0">
                <a:latin typeface="Arial" pitchFamily="34" charset="0"/>
              </a:rPr>
              <a:t>场景</a:t>
            </a:r>
            <a:r>
              <a:rPr kumimoji="0" lang="zh-CN" altLang="en-US" sz="2800">
                <a:latin typeface="Arial" pitchFamily="34" charset="0"/>
              </a:rPr>
              <a:t>描写的用意是什么？</a:t>
            </a:r>
          </a:p>
        </p:txBody>
      </p:sp>
      <p:sp>
        <p:nvSpPr>
          <p:cNvPr id="3" name="矩形 2"/>
          <p:cNvSpPr/>
          <p:nvPr/>
        </p:nvSpPr>
        <p:spPr>
          <a:xfrm>
            <a:off x="2571736" y="714356"/>
            <a:ext cx="3929089" cy="523220"/>
          </a:xfrm>
          <a:prstGeom prst="rect">
            <a:avLst/>
          </a:prstGeom>
          <a:solidFill>
            <a:schemeClr val="bg1"/>
          </a:solidFill>
        </p:spPr>
        <p:txBody>
          <a:bodyPr wrap="square">
            <a:spAutoFit/>
          </a:bodyPr>
          <a:lstStyle/>
          <a:p>
            <a:r>
              <a:rPr kumimoji="0" lang="zh-CN" altLang="en-US" sz="2800" b="1" smtClean="0">
                <a:solidFill>
                  <a:srgbClr val="FF0000"/>
                </a:solidFill>
                <a:latin typeface="Arial" pitchFamily="34" charset="0"/>
              </a:rPr>
              <a:t>环境类考题类型示例 </a:t>
            </a:r>
            <a:endParaRPr lang="zh-CN" altLang="en-US" sz="2800"/>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8" name="Text Box 2"/>
          <p:cNvSpPr txBox="1">
            <a:spLocks noChangeArrowheads="1"/>
          </p:cNvSpPr>
          <p:nvPr/>
        </p:nvSpPr>
        <p:spPr bwMode="auto">
          <a:xfrm>
            <a:off x="179388" y="219075"/>
            <a:ext cx="9328150" cy="4057650"/>
          </a:xfrm>
          <a:prstGeom prst="rect">
            <a:avLst/>
          </a:prstGeom>
          <a:noFill/>
          <a:ln w="9525">
            <a:noFill/>
            <a:miter lim="800000"/>
          </a:ln>
          <a:effectLst/>
        </p:spPr>
        <p:txBody>
          <a:bodyPr wrap="none">
            <a:spAutoFit/>
          </a:bodyPr>
          <a:lstStyle/>
          <a:p>
            <a:r>
              <a:rPr kumimoji="0" lang="zh-CN" altLang="en-US" sz="4000" b="1">
                <a:latin typeface="Arial" pitchFamily="34" charset="0"/>
              </a:rPr>
              <a:t>命题指向</a:t>
            </a:r>
            <a:r>
              <a:rPr kumimoji="0" lang="en-US" altLang="zh-CN" sz="4000" b="1">
                <a:latin typeface="Arial" pitchFamily="34" charset="0"/>
              </a:rPr>
              <a:t>:</a:t>
            </a:r>
          </a:p>
          <a:p>
            <a:endParaRPr kumimoji="0" lang="en-US" altLang="zh-CN" sz="4000">
              <a:latin typeface="Arial" pitchFamily="34" charset="0"/>
            </a:endParaRPr>
          </a:p>
          <a:p>
            <a:r>
              <a:rPr kumimoji="0" lang="en-US" altLang="zh-CN" sz="3600">
                <a:latin typeface="Arial" pitchFamily="34" charset="0"/>
              </a:rPr>
              <a:t>⑴</a:t>
            </a:r>
            <a:r>
              <a:rPr kumimoji="0" lang="zh-CN" altLang="en-US" sz="3600">
                <a:latin typeface="Arial" pitchFamily="34" charset="0"/>
              </a:rPr>
              <a:t>在文中准确地找出描写环境的句子；</a:t>
            </a:r>
          </a:p>
          <a:p>
            <a:r>
              <a:rPr kumimoji="0" lang="zh-CN" altLang="en-US" sz="3600">
                <a:latin typeface="Arial" pitchFamily="34" charset="0"/>
              </a:rPr>
              <a:t>⑵就指定的环境描写说出其作用；</a:t>
            </a:r>
          </a:p>
          <a:p>
            <a:r>
              <a:rPr kumimoji="0" lang="zh-CN" altLang="en-US" sz="3600">
                <a:latin typeface="Arial" pitchFamily="34" charset="0"/>
              </a:rPr>
              <a:t>⑶找出文中描写环境的句子，分析环境描</a:t>
            </a:r>
          </a:p>
          <a:p>
            <a:r>
              <a:rPr kumimoji="0" lang="zh-CN" altLang="en-US" sz="3600">
                <a:latin typeface="Arial" pitchFamily="34" charset="0"/>
              </a:rPr>
              <a:t>    写对塑造人物或表现主题所起到的作用；</a:t>
            </a:r>
          </a:p>
          <a:p>
            <a:r>
              <a:rPr kumimoji="0" lang="zh-CN" altLang="en-US" sz="3600">
                <a:latin typeface="Arial" pitchFamily="34" charset="0"/>
              </a:rPr>
              <a:t>⑷依据文章内容发挥想像续写一段环境描写。</a:t>
            </a: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6" name="Text Box 2"/>
          <p:cNvSpPr txBox="1">
            <a:spLocks noChangeArrowheads="1"/>
          </p:cNvSpPr>
          <p:nvPr/>
        </p:nvSpPr>
        <p:spPr bwMode="auto">
          <a:xfrm>
            <a:off x="179388" y="0"/>
            <a:ext cx="9480550" cy="5700713"/>
          </a:xfrm>
          <a:prstGeom prst="rect">
            <a:avLst/>
          </a:prstGeom>
          <a:noFill/>
          <a:ln w="9525">
            <a:noFill/>
            <a:miter lim="800000"/>
          </a:ln>
          <a:effectLst/>
        </p:spPr>
        <p:txBody>
          <a:bodyPr wrap="none">
            <a:spAutoFit/>
          </a:bodyPr>
          <a:lstStyle/>
          <a:p>
            <a:r>
              <a:rPr kumimoji="0" lang="en-US" altLang="zh-CN" sz="3600">
                <a:latin typeface="Arial" pitchFamily="34" charset="0"/>
              </a:rPr>
              <a:t>07</a:t>
            </a:r>
            <a:r>
              <a:rPr kumimoji="0" lang="zh-CN" altLang="en-US" sz="3600">
                <a:latin typeface="Arial" pitchFamily="34" charset="0"/>
              </a:rPr>
              <a:t>汕头一模</a:t>
            </a:r>
            <a:r>
              <a:rPr kumimoji="0" lang="en-US" altLang="zh-CN" sz="3600">
                <a:latin typeface="Arial" pitchFamily="34" charset="0"/>
              </a:rPr>
              <a:t>《</a:t>
            </a:r>
            <a:r>
              <a:rPr kumimoji="0" lang="zh-CN" altLang="en-US" sz="3600">
                <a:latin typeface="Arial" pitchFamily="34" charset="0"/>
              </a:rPr>
              <a:t>雪夜</a:t>
            </a:r>
            <a:r>
              <a:rPr kumimoji="0" lang="en-US" altLang="zh-CN" sz="3600">
                <a:latin typeface="Arial" pitchFamily="34" charset="0"/>
              </a:rPr>
              <a:t>》15</a:t>
            </a:r>
            <a:r>
              <a:rPr kumimoji="0" lang="zh-CN" altLang="en-US" sz="3600">
                <a:latin typeface="Arial" pitchFamily="34" charset="0"/>
              </a:rPr>
              <a:t>题：小说的开头和结</a:t>
            </a:r>
          </a:p>
          <a:p>
            <a:r>
              <a:rPr kumimoji="0" lang="zh-CN" altLang="en-US" sz="3600">
                <a:latin typeface="Arial" pitchFamily="34" charset="0"/>
              </a:rPr>
              <a:t>     尾都描画冬夜雪花“像无数白色的小精灵”，</a:t>
            </a:r>
          </a:p>
          <a:p>
            <a:r>
              <a:rPr kumimoji="0" lang="zh-CN" altLang="en-US" sz="3600">
                <a:latin typeface="Arial" pitchFamily="34" charset="0"/>
              </a:rPr>
              <a:t>“悠悠然”“飞落”下来，这样的描写有什么作用？</a:t>
            </a:r>
          </a:p>
          <a:p>
            <a:r>
              <a:rPr kumimoji="0" lang="zh-CN" altLang="en-US" sz="3600">
                <a:latin typeface="Arial" pitchFamily="34" charset="0"/>
              </a:rPr>
              <a:t>   </a:t>
            </a:r>
            <a:r>
              <a:rPr kumimoji="0" lang="zh-CN" altLang="en-US" sz="3200">
                <a:latin typeface="Arial" pitchFamily="34" charset="0"/>
              </a:rPr>
              <a:t>⑴预设了故事发生的背景（环境），渲染了一种</a:t>
            </a:r>
          </a:p>
          <a:p>
            <a:r>
              <a:rPr kumimoji="0" lang="zh-CN" altLang="en-US" sz="3200">
                <a:latin typeface="Arial" pitchFamily="34" charset="0"/>
              </a:rPr>
              <a:t>寒冷而宁静的氛围，与房内温馨的火盆互为映衬，</a:t>
            </a:r>
          </a:p>
          <a:p>
            <a:r>
              <a:rPr kumimoji="0" lang="zh-CN" altLang="en-US" sz="3200">
                <a:latin typeface="Arial" pitchFamily="34" charset="0"/>
              </a:rPr>
              <a:t>为故事情节（情节）的发展作衬托。</a:t>
            </a:r>
          </a:p>
          <a:p>
            <a:r>
              <a:rPr kumimoji="0" lang="zh-CN" altLang="en-US" sz="3200">
                <a:latin typeface="Arial" pitchFamily="34" charset="0"/>
              </a:rPr>
              <a:t>   ⑵结尾再次描画冬夜的雪花依旧宁静唯美，为故</a:t>
            </a:r>
          </a:p>
          <a:p>
            <a:r>
              <a:rPr kumimoji="0" lang="zh-CN" altLang="en-US" sz="3200">
                <a:latin typeface="Arial" pitchFamily="34" charset="0"/>
              </a:rPr>
              <a:t>事的结局（情节）营造一种落寞凄清的氛围，烘托</a:t>
            </a:r>
          </a:p>
          <a:p>
            <a:r>
              <a:rPr kumimoji="0" lang="zh-CN" altLang="en-US" sz="3200">
                <a:latin typeface="Arial" pitchFamily="34" charset="0"/>
              </a:rPr>
              <a:t>孤苦老人（人物）一片苍凉的心情。</a:t>
            </a:r>
          </a:p>
          <a:p>
            <a:r>
              <a:rPr kumimoji="0" lang="zh-CN" altLang="en-US" sz="3200">
                <a:latin typeface="Arial" pitchFamily="34" charset="0"/>
              </a:rPr>
              <a:t>  ⑶将雪花比成能通人性的小精灵，寄托了（主题）</a:t>
            </a:r>
          </a:p>
          <a:p>
            <a:r>
              <a:rPr kumimoji="0" lang="zh-CN" altLang="en-US" sz="3200">
                <a:latin typeface="Arial" pitchFamily="34" charset="0"/>
              </a:rPr>
              <a:t>作者对这对孤苦老人的同情和美好祝愿。 </a:t>
            </a: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0" name="Text Box 2"/>
          <p:cNvSpPr txBox="1">
            <a:spLocks noChangeArrowheads="1"/>
          </p:cNvSpPr>
          <p:nvPr/>
        </p:nvSpPr>
        <p:spPr bwMode="auto">
          <a:xfrm>
            <a:off x="250825" y="-46038"/>
            <a:ext cx="8870950" cy="6683376"/>
          </a:xfrm>
          <a:prstGeom prst="rect">
            <a:avLst/>
          </a:prstGeom>
          <a:solidFill>
            <a:schemeClr val="bg1"/>
          </a:solidFill>
          <a:ln w="9525">
            <a:noFill/>
            <a:miter lim="800000"/>
          </a:ln>
          <a:effectLst/>
        </p:spPr>
        <p:txBody>
          <a:bodyPr wrap="none">
            <a:spAutoFit/>
          </a:bodyPr>
          <a:lstStyle/>
          <a:p>
            <a:r>
              <a:rPr kumimoji="0" lang="en-US" altLang="zh-CN" sz="3600" b="1">
                <a:solidFill>
                  <a:srgbClr val="0000CC"/>
                </a:solidFill>
                <a:effectLst>
                  <a:outerShdw blurRad="38100" dist="38100" dir="2700000" algn="tl">
                    <a:srgbClr val="000000">
                      <a:alpha val="43137"/>
                    </a:srgbClr>
                  </a:outerShdw>
                </a:effectLst>
                <a:latin typeface="Arial" pitchFamily="34" charset="0"/>
              </a:rPr>
              <a:t>⑶</a:t>
            </a:r>
            <a:r>
              <a:rPr kumimoji="0" lang="zh-CN" altLang="en-US" sz="3600" b="1">
                <a:solidFill>
                  <a:srgbClr val="0000CC"/>
                </a:solidFill>
                <a:effectLst>
                  <a:outerShdw blurRad="38100" dist="38100" dir="2700000" algn="tl">
                    <a:srgbClr val="000000">
                      <a:alpha val="43137"/>
                    </a:srgbClr>
                  </a:outerShdw>
                </a:effectLst>
                <a:latin typeface="Arial" pitchFamily="34" charset="0"/>
              </a:rPr>
              <a:t>环境类试题的答题思路：</a:t>
            </a:r>
          </a:p>
          <a:p>
            <a:r>
              <a:rPr kumimoji="0" lang="zh-CN" altLang="en-US" sz="3600">
                <a:latin typeface="Arial" pitchFamily="34" charset="0"/>
              </a:rPr>
              <a:t>①环境本身（交代</a:t>
            </a:r>
            <a:r>
              <a:rPr kumimoji="0" lang="en-US" altLang="zh-CN" sz="3600">
                <a:latin typeface="Arial" pitchFamily="34" charset="0"/>
              </a:rPr>
              <a:t>……</a:t>
            </a:r>
            <a:r>
              <a:rPr kumimoji="0" lang="zh-CN" altLang="en-US" sz="3600">
                <a:latin typeface="Arial" pitchFamily="34" charset="0"/>
              </a:rPr>
              <a:t>时间，交代</a:t>
            </a:r>
            <a:r>
              <a:rPr kumimoji="0" lang="en-US" altLang="zh-CN" sz="3600">
                <a:latin typeface="Arial" pitchFamily="34" charset="0"/>
              </a:rPr>
              <a:t>……</a:t>
            </a:r>
            <a:r>
              <a:rPr kumimoji="0" lang="zh-CN" altLang="en-US" sz="3600">
                <a:latin typeface="Arial" pitchFamily="34" charset="0"/>
              </a:rPr>
              <a:t>背</a:t>
            </a:r>
          </a:p>
          <a:p>
            <a:r>
              <a:rPr kumimoji="0" lang="zh-CN" altLang="en-US" sz="3600">
                <a:latin typeface="Arial" pitchFamily="34" charset="0"/>
              </a:rPr>
              <a:t>景，营造</a:t>
            </a:r>
            <a:r>
              <a:rPr kumimoji="0" lang="en-US" altLang="zh-CN" sz="3600">
                <a:latin typeface="Arial" pitchFamily="34" charset="0"/>
              </a:rPr>
              <a:t>……</a:t>
            </a:r>
            <a:r>
              <a:rPr kumimoji="0" lang="zh-CN" altLang="en-US" sz="3600">
                <a:latin typeface="Arial" pitchFamily="34" charset="0"/>
              </a:rPr>
              <a:t>氛围，渲 染</a:t>
            </a:r>
            <a:r>
              <a:rPr kumimoji="0" lang="en-US" altLang="zh-CN" sz="3600">
                <a:latin typeface="Arial" pitchFamily="34" charset="0"/>
              </a:rPr>
              <a:t>……</a:t>
            </a:r>
            <a:r>
              <a:rPr kumimoji="0" lang="zh-CN" altLang="en-US" sz="3600">
                <a:latin typeface="Arial" pitchFamily="34" charset="0"/>
              </a:rPr>
              <a:t>气氛）－→</a:t>
            </a:r>
          </a:p>
          <a:p>
            <a:r>
              <a:rPr kumimoji="0" lang="zh-CN" altLang="en-US" sz="3600">
                <a:latin typeface="Arial" pitchFamily="34" charset="0"/>
              </a:rPr>
              <a:t>②情节（推动，暗示，铺垫）－→③人物</a:t>
            </a:r>
          </a:p>
          <a:p>
            <a:r>
              <a:rPr kumimoji="0" lang="zh-CN" altLang="en-US" sz="3600">
                <a:latin typeface="Arial" pitchFamily="34" charset="0"/>
              </a:rPr>
              <a:t>（烘托，映衬）－→④主题（表达，寄托，</a:t>
            </a:r>
          </a:p>
          <a:p>
            <a:r>
              <a:rPr kumimoji="0" lang="zh-CN" altLang="en-US" sz="3600">
                <a:latin typeface="Arial" pitchFamily="34" charset="0"/>
              </a:rPr>
              <a:t>暗示，揭示）。</a:t>
            </a:r>
          </a:p>
          <a:p>
            <a:r>
              <a:rPr kumimoji="0" lang="zh-CN" altLang="en-US" sz="3600">
                <a:latin typeface="Arial" pitchFamily="34" charset="0"/>
              </a:rPr>
              <a:t>    根据要求还可以这样来组织语言表达：</a:t>
            </a:r>
          </a:p>
          <a:p>
            <a:r>
              <a:rPr kumimoji="0" lang="en-US" altLang="zh-CN" sz="3600">
                <a:solidFill>
                  <a:srgbClr val="FF3300"/>
                </a:solidFill>
                <a:latin typeface="Arial" pitchFamily="34" charset="0"/>
              </a:rPr>
              <a:t>XX</a:t>
            </a:r>
            <a:r>
              <a:rPr kumimoji="0" lang="zh-CN" altLang="en-US" sz="3600">
                <a:solidFill>
                  <a:srgbClr val="FF3300"/>
                </a:solidFill>
                <a:latin typeface="Arial" pitchFamily="34" charset="0"/>
              </a:rPr>
              <a:t>具体描写了</a:t>
            </a:r>
            <a:r>
              <a:rPr kumimoji="0" lang="en-US" altLang="zh-CN" sz="3600">
                <a:solidFill>
                  <a:srgbClr val="FF3300"/>
                </a:solidFill>
                <a:latin typeface="Arial" pitchFamily="34" charset="0"/>
              </a:rPr>
              <a:t>……</a:t>
            </a:r>
            <a:r>
              <a:rPr kumimoji="0" lang="zh-CN" altLang="en-US" sz="3600">
                <a:solidFill>
                  <a:srgbClr val="FF3300"/>
                </a:solidFill>
                <a:latin typeface="Arial" pitchFamily="34" charset="0"/>
              </a:rPr>
              <a:t>景色，营造（创设）了</a:t>
            </a:r>
          </a:p>
          <a:p>
            <a:r>
              <a:rPr kumimoji="0" lang="zh-CN" altLang="en-US" sz="3600">
                <a:solidFill>
                  <a:srgbClr val="FF3300"/>
                </a:solidFill>
                <a:latin typeface="Arial" pitchFamily="34" charset="0"/>
              </a:rPr>
              <a:t>一种</a:t>
            </a:r>
            <a:r>
              <a:rPr kumimoji="0" lang="en-US" altLang="zh-CN" sz="3600">
                <a:solidFill>
                  <a:srgbClr val="FF3300"/>
                </a:solidFill>
                <a:latin typeface="Arial" pitchFamily="34" charset="0"/>
              </a:rPr>
              <a:t>……</a:t>
            </a:r>
            <a:r>
              <a:rPr kumimoji="0" lang="zh-CN" altLang="en-US" sz="3600">
                <a:solidFill>
                  <a:srgbClr val="FF3300"/>
                </a:solidFill>
                <a:latin typeface="Arial" pitchFamily="34" charset="0"/>
              </a:rPr>
              <a:t>气氛；渲染（定下）了</a:t>
            </a:r>
            <a:r>
              <a:rPr kumimoji="0" lang="en-US" altLang="zh-CN" sz="3600">
                <a:solidFill>
                  <a:srgbClr val="FF3300"/>
                </a:solidFill>
                <a:latin typeface="Arial" pitchFamily="34" charset="0"/>
              </a:rPr>
              <a:t>……</a:t>
            </a:r>
            <a:r>
              <a:rPr kumimoji="0" lang="zh-CN" altLang="en-US" sz="3600">
                <a:solidFill>
                  <a:srgbClr val="FF3300"/>
                </a:solidFill>
                <a:latin typeface="Arial" pitchFamily="34" charset="0"/>
              </a:rPr>
              <a:t>的抒</a:t>
            </a:r>
          </a:p>
          <a:p>
            <a:r>
              <a:rPr kumimoji="0" lang="zh-CN" altLang="en-US" sz="3600">
                <a:solidFill>
                  <a:srgbClr val="FF3300"/>
                </a:solidFill>
                <a:latin typeface="Arial" pitchFamily="34" charset="0"/>
              </a:rPr>
              <a:t>情基调；烘托了人物的思想感情；为下文</a:t>
            </a:r>
          </a:p>
          <a:p>
            <a:r>
              <a:rPr kumimoji="0" lang="en-US" altLang="zh-CN" sz="3600">
                <a:solidFill>
                  <a:srgbClr val="FF3300"/>
                </a:solidFill>
                <a:latin typeface="Arial" pitchFamily="34" charset="0"/>
              </a:rPr>
              <a:t>……</a:t>
            </a:r>
            <a:r>
              <a:rPr kumimoji="0" lang="zh-CN" altLang="en-US" sz="3600">
                <a:solidFill>
                  <a:srgbClr val="FF3300"/>
                </a:solidFill>
                <a:latin typeface="Arial" pitchFamily="34" charset="0"/>
              </a:rPr>
              <a:t>情节展开作了铺垫，推动</a:t>
            </a:r>
            <a:r>
              <a:rPr kumimoji="0" lang="en-US" altLang="zh-CN" sz="3600">
                <a:solidFill>
                  <a:srgbClr val="FF3300"/>
                </a:solidFill>
                <a:latin typeface="Arial" pitchFamily="34" charset="0"/>
              </a:rPr>
              <a:t>……</a:t>
            </a:r>
            <a:r>
              <a:rPr kumimoji="0" lang="zh-CN" altLang="en-US" sz="3600">
                <a:solidFill>
                  <a:srgbClr val="FF3300"/>
                </a:solidFill>
                <a:latin typeface="Arial" pitchFamily="34" charset="0"/>
              </a:rPr>
              <a:t>的情节</a:t>
            </a:r>
          </a:p>
          <a:p>
            <a:r>
              <a:rPr kumimoji="0" lang="zh-CN" altLang="en-US" sz="3600">
                <a:solidFill>
                  <a:srgbClr val="FF3300"/>
                </a:solidFill>
                <a:latin typeface="Arial" pitchFamily="34" charset="0"/>
              </a:rPr>
              <a:t>发展。</a:t>
            </a: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4" name="Text Box 2"/>
          <p:cNvSpPr txBox="1">
            <a:spLocks noChangeArrowheads="1"/>
          </p:cNvSpPr>
          <p:nvPr/>
        </p:nvSpPr>
        <p:spPr bwMode="auto">
          <a:xfrm>
            <a:off x="428596" y="1714488"/>
            <a:ext cx="8371202" cy="4893647"/>
          </a:xfrm>
          <a:prstGeom prst="rect">
            <a:avLst/>
          </a:prstGeom>
          <a:noFill/>
          <a:ln w="9525">
            <a:noFill/>
            <a:miter lim="800000"/>
          </a:ln>
          <a:effectLst/>
        </p:spPr>
        <p:txBody>
          <a:bodyPr wrap="none">
            <a:spAutoFit/>
          </a:bodyPr>
          <a:lstStyle/>
          <a:p>
            <a:r>
              <a:rPr kumimoji="0" lang="en-US" altLang="zh-CN" sz="2800" b="1" smtClean="0">
                <a:latin typeface="Arial" pitchFamily="34" charset="0"/>
              </a:rPr>
              <a:t>1</a:t>
            </a:r>
            <a:r>
              <a:rPr kumimoji="0" lang="zh-CN" altLang="en-US" sz="2800" b="1">
                <a:latin typeface="Arial" pitchFamily="34" charset="0"/>
              </a:rPr>
              <a:t>、以上几处景物描写给读者展现了一幅幅月夜山</a:t>
            </a:r>
          </a:p>
          <a:p>
            <a:r>
              <a:rPr kumimoji="0" lang="zh-CN" altLang="en-US" sz="2800" b="1">
                <a:latin typeface="Arial" pitchFamily="34" charset="0"/>
              </a:rPr>
              <a:t>      景的图画，它在为人物的活动提供了一个很好的</a:t>
            </a:r>
          </a:p>
          <a:p>
            <a:r>
              <a:rPr kumimoji="0" lang="zh-CN" altLang="en-US" sz="2800" b="1">
                <a:latin typeface="Arial" pitchFamily="34" charset="0"/>
              </a:rPr>
              <a:t>     背景的同时，也有效地烘托了人物的内心活动，</a:t>
            </a:r>
          </a:p>
          <a:p>
            <a:r>
              <a:rPr kumimoji="0" lang="zh-CN" altLang="en-US" sz="2800" b="1">
                <a:latin typeface="Arial" pitchFamily="34" charset="0"/>
              </a:rPr>
              <a:t>     惟妙惟肖地表现了人物的心理变化过程。小说的</a:t>
            </a:r>
          </a:p>
          <a:p>
            <a:r>
              <a:rPr kumimoji="0" lang="zh-CN" altLang="en-US" sz="2800" b="1">
                <a:latin typeface="Arial" pitchFamily="34" charset="0"/>
              </a:rPr>
              <a:t>     主人公香雪在拿着换来的铅笔盒走下火车后，经</a:t>
            </a:r>
          </a:p>
          <a:p>
            <a:r>
              <a:rPr kumimoji="0" lang="zh-CN" altLang="en-US" sz="2800" b="1">
                <a:latin typeface="Arial" pitchFamily="34" charset="0"/>
              </a:rPr>
              <a:t>     历了先是害怕，后又坦然，最后欢快的心理变化</a:t>
            </a:r>
          </a:p>
          <a:p>
            <a:r>
              <a:rPr kumimoji="0" lang="zh-CN" altLang="en-US" sz="2800" b="1">
                <a:latin typeface="Arial" pitchFamily="34" charset="0"/>
              </a:rPr>
              <a:t>     过程，这一变化虽然是在</a:t>
            </a:r>
            <a:r>
              <a:rPr kumimoji="0" lang="en-US" altLang="zh-CN" sz="2800" b="1">
                <a:latin typeface="Arial" pitchFamily="34" charset="0"/>
              </a:rPr>
              <a:t>30</a:t>
            </a:r>
            <a:r>
              <a:rPr kumimoji="0" lang="zh-CN" altLang="en-US" sz="2800" b="1">
                <a:latin typeface="Arial" pitchFamily="34" charset="0"/>
              </a:rPr>
              <a:t>里的山路上完成的；</a:t>
            </a:r>
          </a:p>
          <a:p>
            <a:r>
              <a:rPr kumimoji="0" lang="en-US" altLang="zh-CN" sz="2800" b="1">
                <a:latin typeface="Arial" pitchFamily="34" charset="0"/>
              </a:rPr>
              <a:t>2</a:t>
            </a:r>
            <a:r>
              <a:rPr kumimoji="0" lang="zh-CN" altLang="en-US" sz="2800" b="1">
                <a:latin typeface="Arial" pitchFamily="34" charset="0"/>
              </a:rPr>
              <a:t>、但香雪却跨越了由自卑、封闭、落后到自信、开</a:t>
            </a:r>
          </a:p>
          <a:p>
            <a:r>
              <a:rPr kumimoji="0" lang="zh-CN" altLang="en-US" sz="2800" b="1">
                <a:latin typeface="Arial" pitchFamily="34" charset="0"/>
              </a:rPr>
              <a:t>     放、进步的巨大心理障碍，这一障碍的跨越正是</a:t>
            </a:r>
          </a:p>
          <a:p>
            <a:r>
              <a:rPr kumimoji="0" lang="zh-CN" altLang="en-US" sz="2800" b="1">
                <a:latin typeface="Arial" pitchFamily="34" charset="0"/>
              </a:rPr>
              <a:t>     小说要着力表现的内容，其中景物描写的烘托作</a:t>
            </a:r>
          </a:p>
          <a:p>
            <a:r>
              <a:rPr kumimoji="0" lang="zh-CN" altLang="en-US" sz="2800" b="1">
                <a:latin typeface="Arial" pitchFamily="34" charset="0"/>
              </a:rPr>
              <a:t>    用可谓功不可没 。</a:t>
            </a:r>
          </a:p>
        </p:txBody>
      </p:sp>
      <p:sp>
        <p:nvSpPr>
          <p:cNvPr id="4" name="矩形 3"/>
          <p:cNvSpPr/>
          <p:nvPr/>
        </p:nvSpPr>
        <p:spPr>
          <a:xfrm>
            <a:off x="928662" y="571480"/>
            <a:ext cx="8143932" cy="707886"/>
          </a:xfrm>
          <a:prstGeom prst="rect">
            <a:avLst/>
          </a:prstGeom>
          <a:solidFill>
            <a:schemeClr val="bg1"/>
          </a:solidFill>
        </p:spPr>
        <p:txBody>
          <a:bodyPr wrap="square">
            <a:spAutoFit/>
          </a:bodyPr>
          <a:lstStyle/>
          <a:p>
            <a:r>
              <a:rPr kumimoji="0" lang="en-US" altLang="zh-CN" sz="4000" b="1" smtClean="0">
                <a:solidFill>
                  <a:srgbClr val="FF0000"/>
                </a:solidFill>
                <a:latin typeface="Arial" pitchFamily="34" charset="0"/>
              </a:rPr>
              <a:t>《</a:t>
            </a:r>
            <a:r>
              <a:rPr kumimoji="0" lang="zh-CN" altLang="en-US" sz="4000" b="1" smtClean="0">
                <a:solidFill>
                  <a:srgbClr val="FF0000"/>
                </a:solidFill>
                <a:latin typeface="Arial" pitchFamily="34" charset="0"/>
              </a:rPr>
              <a:t>哦，香雪</a:t>
            </a:r>
            <a:r>
              <a:rPr kumimoji="0" lang="en-US" altLang="zh-CN" sz="4000" b="1" smtClean="0">
                <a:solidFill>
                  <a:srgbClr val="FF0000"/>
                </a:solidFill>
                <a:latin typeface="Arial" pitchFamily="34" charset="0"/>
              </a:rPr>
              <a:t>》</a:t>
            </a:r>
            <a:r>
              <a:rPr kumimoji="0" lang="zh-CN" altLang="en-US" sz="4000" b="1" smtClean="0">
                <a:solidFill>
                  <a:srgbClr val="FF0000"/>
                </a:solidFill>
                <a:latin typeface="Arial" pitchFamily="34" charset="0"/>
              </a:rPr>
              <a:t>中环境描写中的作用</a:t>
            </a: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3794">
                                            <p:txEl>
                                              <p:pRg st="0" end="0"/>
                                            </p:txEl>
                                          </p:spTgt>
                                        </p:tgtEl>
                                        <p:attrNameLst>
                                          <p:attrName>style.visibility</p:attrName>
                                        </p:attrNameLst>
                                      </p:cBhvr>
                                      <p:to>
                                        <p:strVal val="visible"/>
                                      </p:to>
                                    </p:set>
                                    <p:anim calcmode="lin" valueType="num">
                                      <p:cBhvr additive="base">
                                        <p:cTn id="7" dur="500" fill="hold"/>
                                        <p:tgtEl>
                                          <p:spTgt spid="3379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3794">
                                            <p:txEl>
                                              <p:pRg st="1" end="1"/>
                                            </p:txEl>
                                          </p:spTgt>
                                        </p:tgtEl>
                                        <p:attrNameLst>
                                          <p:attrName>style.visibility</p:attrName>
                                        </p:attrNameLst>
                                      </p:cBhvr>
                                      <p:to>
                                        <p:strVal val="visible"/>
                                      </p:to>
                                    </p:set>
                                    <p:anim calcmode="lin" valueType="num">
                                      <p:cBhvr additive="base">
                                        <p:cTn id="11" dur="500" fill="hold"/>
                                        <p:tgtEl>
                                          <p:spTgt spid="3379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3794">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3794">
                                            <p:txEl>
                                              <p:pRg st="2" end="2"/>
                                            </p:txEl>
                                          </p:spTgt>
                                        </p:tgtEl>
                                        <p:attrNameLst>
                                          <p:attrName>style.visibility</p:attrName>
                                        </p:attrNameLst>
                                      </p:cBhvr>
                                      <p:to>
                                        <p:strVal val="visible"/>
                                      </p:to>
                                    </p:set>
                                    <p:anim calcmode="lin" valueType="num">
                                      <p:cBhvr additive="base">
                                        <p:cTn id="15" dur="500" fill="hold"/>
                                        <p:tgtEl>
                                          <p:spTgt spid="3379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3794">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3794">
                                            <p:txEl>
                                              <p:pRg st="3" end="3"/>
                                            </p:txEl>
                                          </p:spTgt>
                                        </p:tgtEl>
                                        <p:attrNameLst>
                                          <p:attrName>style.visibility</p:attrName>
                                        </p:attrNameLst>
                                      </p:cBhvr>
                                      <p:to>
                                        <p:strVal val="visible"/>
                                      </p:to>
                                    </p:set>
                                    <p:anim calcmode="lin" valueType="num">
                                      <p:cBhvr additive="base">
                                        <p:cTn id="19" dur="500" fill="hold"/>
                                        <p:tgtEl>
                                          <p:spTgt spid="3379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3794">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3794">
                                            <p:txEl>
                                              <p:pRg st="4" end="4"/>
                                            </p:txEl>
                                          </p:spTgt>
                                        </p:tgtEl>
                                        <p:attrNameLst>
                                          <p:attrName>style.visibility</p:attrName>
                                        </p:attrNameLst>
                                      </p:cBhvr>
                                      <p:to>
                                        <p:strVal val="visible"/>
                                      </p:to>
                                    </p:set>
                                    <p:anim calcmode="lin" valueType="num">
                                      <p:cBhvr additive="base">
                                        <p:cTn id="23" dur="500" fill="hold"/>
                                        <p:tgtEl>
                                          <p:spTgt spid="33794">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3794">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3794">
                                            <p:txEl>
                                              <p:pRg st="5" end="5"/>
                                            </p:txEl>
                                          </p:spTgt>
                                        </p:tgtEl>
                                        <p:attrNameLst>
                                          <p:attrName>style.visibility</p:attrName>
                                        </p:attrNameLst>
                                      </p:cBhvr>
                                      <p:to>
                                        <p:strVal val="visible"/>
                                      </p:to>
                                    </p:set>
                                    <p:anim calcmode="lin" valueType="num">
                                      <p:cBhvr additive="base">
                                        <p:cTn id="27" dur="500" fill="hold"/>
                                        <p:tgtEl>
                                          <p:spTgt spid="33794">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3794">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3794">
                                            <p:txEl>
                                              <p:pRg st="6" end="6"/>
                                            </p:txEl>
                                          </p:spTgt>
                                        </p:tgtEl>
                                        <p:attrNameLst>
                                          <p:attrName>style.visibility</p:attrName>
                                        </p:attrNameLst>
                                      </p:cBhvr>
                                      <p:to>
                                        <p:strVal val="visible"/>
                                      </p:to>
                                    </p:set>
                                    <p:anim calcmode="lin" valueType="num">
                                      <p:cBhvr additive="base">
                                        <p:cTn id="31" dur="500" fill="hold"/>
                                        <p:tgtEl>
                                          <p:spTgt spid="33794">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379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3794">
                                            <p:txEl>
                                              <p:pRg st="7" end="7"/>
                                            </p:txEl>
                                          </p:spTgt>
                                        </p:tgtEl>
                                        <p:attrNameLst>
                                          <p:attrName>style.visibility</p:attrName>
                                        </p:attrNameLst>
                                      </p:cBhvr>
                                      <p:to>
                                        <p:strVal val="visible"/>
                                      </p:to>
                                    </p:set>
                                    <p:anim calcmode="lin" valueType="num">
                                      <p:cBhvr additive="base">
                                        <p:cTn id="37" dur="500" fill="hold"/>
                                        <p:tgtEl>
                                          <p:spTgt spid="33794">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3794">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3794">
                                            <p:txEl>
                                              <p:pRg st="8" end="8"/>
                                            </p:txEl>
                                          </p:spTgt>
                                        </p:tgtEl>
                                        <p:attrNameLst>
                                          <p:attrName>style.visibility</p:attrName>
                                        </p:attrNameLst>
                                      </p:cBhvr>
                                      <p:to>
                                        <p:strVal val="visible"/>
                                      </p:to>
                                    </p:set>
                                    <p:anim calcmode="lin" valueType="num">
                                      <p:cBhvr additive="base">
                                        <p:cTn id="41" dur="500" fill="hold"/>
                                        <p:tgtEl>
                                          <p:spTgt spid="33794">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3794">
                                            <p:txEl>
                                              <p:pRg st="8" end="8"/>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3794">
                                            <p:txEl>
                                              <p:pRg st="9" end="9"/>
                                            </p:txEl>
                                          </p:spTgt>
                                        </p:tgtEl>
                                        <p:attrNameLst>
                                          <p:attrName>style.visibility</p:attrName>
                                        </p:attrNameLst>
                                      </p:cBhvr>
                                      <p:to>
                                        <p:strVal val="visible"/>
                                      </p:to>
                                    </p:set>
                                    <p:anim calcmode="lin" valueType="num">
                                      <p:cBhvr additive="base">
                                        <p:cTn id="45" dur="500" fill="hold"/>
                                        <p:tgtEl>
                                          <p:spTgt spid="33794">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3794">
                                            <p:txEl>
                                              <p:pRg st="9" end="9"/>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33794">
                                            <p:txEl>
                                              <p:pRg st="10" end="10"/>
                                            </p:txEl>
                                          </p:spTgt>
                                        </p:tgtEl>
                                        <p:attrNameLst>
                                          <p:attrName>style.visibility</p:attrName>
                                        </p:attrNameLst>
                                      </p:cBhvr>
                                      <p:to>
                                        <p:strVal val="visible"/>
                                      </p:to>
                                    </p:set>
                                    <p:anim calcmode="lin" valueType="num">
                                      <p:cBhvr additive="base">
                                        <p:cTn id="49" dur="500" fill="hold"/>
                                        <p:tgtEl>
                                          <p:spTgt spid="33794">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379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2"/>
          <p:cNvSpPr txBox="1">
            <a:spLocks noChangeArrowheads="1"/>
          </p:cNvSpPr>
          <p:nvPr/>
        </p:nvSpPr>
        <p:spPr bwMode="auto">
          <a:xfrm>
            <a:off x="395288" y="1125538"/>
            <a:ext cx="8424862" cy="4524315"/>
          </a:xfrm>
          <a:prstGeom prst="rect">
            <a:avLst/>
          </a:prstGeom>
          <a:noFill/>
          <a:ln w="9525">
            <a:noFill/>
            <a:miter lim="800000"/>
          </a:ln>
          <a:effectLst/>
        </p:spPr>
        <p:txBody>
          <a:bodyPr>
            <a:spAutoFit/>
          </a:bodyPr>
          <a:lstStyle/>
          <a:p>
            <a:pPr>
              <a:spcBef>
                <a:spcPct val="50000"/>
              </a:spcBef>
            </a:pPr>
            <a:r>
              <a:rPr lang="en-US" altLang="zh-CN" sz="3200" b="1">
                <a:solidFill>
                  <a:srgbClr val="000000"/>
                </a:solidFill>
              </a:rPr>
              <a:t>     </a:t>
            </a:r>
            <a:r>
              <a:rPr lang="zh-CN" altLang="en-US" sz="3200" b="1">
                <a:solidFill>
                  <a:srgbClr val="0000CC"/>
                </a:solidFill>
                <a:effectLst>
                  <a:outerShdw blurRad="38100" dist="38100" dir="2700000" algn="tl">
                    <a:srgbClr val="000000">
                      <a:alpha val="43137"/>
                    </a:srgbClr>
                  </a:outerShdw>
                </a:effectLst>
              </a:rPr>
              <a:t>孙犁评价</a:t>
            </a:r>
            <a:r>
              <a:rPr lang="en-US" altLang="zh-CN" sz="3200" b="1">
                <a:solidFill>
                  <a:srgbClr val="0000CC"/>
                </a:solidFill>
                <a:effectLst>
                  <a:outerShdw blurRad="38100" dist="38100" dir="2700000" algn="tl">
                    <a:srgbClr val="000000">
                      <a:alpha val="43137"/>
                    </a:srgbClr>
                  </a:outerShdw>
                </a:effectLst>
              </a:rPr>
              <a:t>《</a:t>
            </a:r>
            <a:r>
              <a:rPr lang="zh-CN" altLang="en-US" sz="3200" b="1">
                <a:solidFill>
                  <a:srgbClr val="0000CC"/>
                </a:solidFill>
                <a:effectLst>
                  <a:outerShdw blurRad="38100" dist="38100" dir="2700000" algn="tl">
                    <a:srgbClr val="000000">
                      <a:alpha val="43137"/>
                    </a:srgbClr>
                  </a:outerShdw>
                </a:effectLst>
              </a:rPr>
              <a:t>香雪</a:t>
            </a:r>
            <a:r>
              <a:rPr lang="en-US" altLang="zh-CN" sz="3200" b="1">
                <a:solidFill>
                  <a:srgbClr val="0000CC"/>
                </a:solidFill>
                <a:effectLst>
                  <a:outerShdw blurRad="38100" dist="38100" dir="2700000" algn="tl">
                    <a:srgbClr val="000000">
                      <a:alpha val="43137"/>
                    </a:srgbClr>
                  </a:outerShdw>
                </a:effectLst>
              </a:rPr>
              <a:t>》</a:t>
            </a:r>
            <a:r>
              <a:rPr lang="zh-CN" altLang="en-US" sz="3200" b="1">
                <a:solidFill>
                  <a:srgbClr val="0000CC"/>
                </a:solidFill>
                <a:effectLst>
                  <a:outerShdw blurRad="38100" dist="38100" dir="2700000" algn="tl">
                    <a:srgbClr val="000000">
                      <a:alpha val="43137"/>
                    </a:srgbClr>
                  </a:outerShdw>
                </a:effectLst>
              </a:rPr>
              <a:t>这篇小说时说</a:t>
            </a:r>
            <a:r>
              <a:rPr lang="zh-CN" altLang="en-US" sz="3200" b="1">
                <a:solidFill>
                  <a:srgbClr val="000000"/>
                </a:solidFill>
              </a:rPr>
              <a:t>：“</a:t>
            </a:r>
            <a:r>
              <a:rPr lang="en-US" altLang="zh-CN" sz="3200" b="1">
                <a:solidFill>
                  <a:srgbClr val="000000"/>
                </a:solidFill>
              </a:rPr>
              <a:t>……</a:t>
            </a:r>
            <a:r>
              <a:rPr lang="zh-CN" altLang="en-US" sz="3200" b="1">
                <a:solidFill>
                  <a:srgbClr val="000000"/>
                </a:solidFill>
              </a:rPr>
              <a:t>从头到尾都是诗，它是一泻千里的，始终一致的。这是一首纯净的诗，即是清泉。它所经过的地方，也都是纯净的境界</a:t>
            </a:r>
            <a:r>
              <a:rPr lang="en-US" altLang="zh-CN" sz="3200" b="1">
                <a:solidFill>
                  <a:srgbClr val="000000"/>
                </a:solidFill>
              </a:rPr>
              <a:t>……”</a:t>
            </a:r>
            <a:r>
              <a:rPr lang="zh-CN" altLang="en-US" sz="3200" b="1">
                <a:solidFill>
                  <a:srgbClr val="000000"/>
                </a:solidFill>
              </a:rPr>
              <a:t>是的，这是一篇很美的小说，它为我们刻画了香雪这样一个清纯、美丽，不沾一点尘杂，清澈透明，总能给人一种“清水出芙蓉，天然去雕饰”感觉的女孩子。更难得的是她对知识，对现代文明充满着渴求和执着。</a:t>
            </a:r>
            <a:r>
              <a:rPr lang="zh-CN" altLang="en-US" sz="3200">
                <a:solidFill>
                  <a:srgbClr val="000000"/>
                </a:solidFill>
              </a:rPr>
              <a:t> </a:t>
            </a: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Text Box 2"/>
          <p:cNvSpPr txBox="1">
            <a:spLocks noChangeArrowheads="1"/>
          </p:cNvSpPr>
          <p:nvPr/>
        </p:nvSpPr>
        <p:spPr bwMode="auto">
          <a:xfrm>
            <a:off x="395288" y="1628775"/>
            <a:ext cx="8424862" cy="3444875"/>
          </a:xfrm>
          <a:prstGeom prst="rect">
            <a:avLst/>
          </a:prstGeom>
          <a:noFill/>
          <a:ln w="9525">
            <a:noFill/>
            <a:miter lim="800000"/>
          </a:ln>
          <a:effectLst/>
        </p:spPr>
        <p:txBody>
          <a:bodyPr>
            <a:spAutoFit/>
          </a:bodyPr>
          <a:lstStyle/>
          <a:p>
            <a:pPr>
              <a:spcBef>
                <a:spcPct val="50000"/>
              </a:spcBef>
            </a:pPr>
            <a:r>
              <a:rPr lang="en-US" altLang="zh-CN" sz="4000" b="1">
                <a:solidFill>
                  <a:srgbClr val="000000"/>
                </a:solidFill>
              </a:rPr>
              <a:t>      “</a:t>
            </a:r>
            <a:r>
              <a:rPr lang="zh-CN" altLang="en-US" sz="4000" b="1">
                <a:solidFill>
                  <a:srgbClr val="000000"/>
                </a:solidFill>
              </a:rPr>
              <a:t>不回避苦难但能看到苦难背后作为底色的善。”</a:t>
            </a:r>
          </a:p>
          <a:p>
            <a:pPr>
              <a:spcBef>
                <a:spcPct val="50000"/>
              </a:spcBef>
            </a:pPr>
            <a:r>
              <a:rPr lang="zh-CN" altLang="en-US" sz="4000" b="1">
                <a:solidFill>
                  <a:srgbClr val="000000"/>
                </a:solidFill>
              </a:rPr>
              <a:t>       关键在于作者对于对香雪及这个地方倾注了“情”：生发以情，贯穿以情，旨在谈情，意在动情。</a:t>
            </a:r>
          </a:p>
        </p:txBody>
      </p:sp>
    </p:spTree>
  </p:cSld>
  <p:clrMapOvr>
    <a:masterClrMapping/>
  </p:clrMapOvr>
  <p:transition>
    <p:cover dir="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53298" y="2967335"/>
            <a:ext cx="2271776"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5400" b="1" cap="none" spc="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作业：</a:t>
            </a:r>
            <a:endParaRPr lang="zh-CN" altLang="en-US" sz="5400" b="1" cap="none" spc="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矩形 2"/>
          <p:cNvSpPr/>
          <p:nvPr/>
        </p:nvSpPr>
        <p:spPr>
          <a:xfrm>
            <a:off x="2786050" y="3214685"/>
            <a:ext cx="5704651" cy="132343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000" b="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写一段描写人物的片段，不少于</a:t>
            </a:r>
            <a:r>
              <a:rPr lang="en-US" altLang="zh-CN" sz="4000" b="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400</a:t>
            </a:r>
            <a:r>
              <a:rPr lang="zh-CN" altLang="en-US" sz="4000" b="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字。</a:t>
            </a:r>
            <a:endParaRPr lang="zh-CN" altLang="en-US" sz="4000" b="1" cap="none" spc="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t>二、研读第一部分，思考</a:t>
            </a:r>
            <a:endParaRPr lang="zh-CN" altLang="en-US" b="1"/>
          </a:p>
        </p:txBody>
      </p:sp>
      <p:sp>
        <p:nvSpPr>
          <p:cNvPr id="3" name="内容占位符 2"/>
          <p:cNvSpPr>
            <a:spLocks noGrp="1"/>
          </p:cNvSpPr>
          <p:nvPr>
            <p:ph idx="1"/>
          </p:nvPr>
        </p:nvSpPr>
        <p:spPr>
          <a:xfrm>
            <a:off x="0" y="1600200"/>
            <a:ext cx="9144000" cy="4525963"/>
          </a:xfrm>
        </p:spPr>
        <p:txBody>
          <a:bodyPr/>
          <a:lstStyle/>
          <a:p>
            <a:r>
              <a:rPr lang="zh-CN" altLang="zh-CN" b="1" smtClean="0">
                <a:latin typeface="+mn-ea"/>
              </a:rPr>
              <a:t>“</a:t>
            </a:r>
            <a:r>
              <a:rPr lang="zh-CN" altLang="zh-CN" b="1">
                <a:latin typeface="+mn-ea"/>
              </a:rPr>
              <a:t>火车”有什么象征意义？</a:t>
            </a:r>
          </a:p>
          <a:p>
            <a:r>
              <a:rPr lang="zh-CN" altLang="zh-CN" b="1" smtClean="0">
                <a:latin typeface="+mn-ea"/>
              </a:rPr>
              <a:t>台</a:t>
            </a:r>
            <a:r>
              <a:rPr lang="zh-CN" altLang="zh-CN" b="1">
                <a:latin typeface="+mn-ea"/>
              </a:rPr>
              <a:t>儿沟的姑娘们有哪些特点</a:t>
            </a:r>
            <a:r>
              <a:rPr lang="zh-CN" altLang="zh-CN" b="1" smtClean="0">
                <a:latin typeface="+mn-ea"/>
              </a:rPr>
              <a:t>？</a:t>
            </a:r>
            <a:endParaRPr lang="en-US" altLang="zh-CN" b="1" smtClean="0">
              <a:latin typeface="+mn-ea"/>
            </a:endParaRPr>
          </a:p>
          <a:p>
            <a:pPr marL="0" indent="0">
              <a:buNone/>
            </a:pPr>
            <a:r>
              <a:rPr kumimoji="1" lang="en-US" altLang="zh-CN" b="1" smtClean="0">
                <a:solidFill>
                  <a:srgbClr val="0070C0"/>
                </a:solidFill>
                <a:latin typeface="楷体" pitchFamily="49" charset="-122"/>
                <a:ea typeface="楷体" pitchFamily="49" charset="-122"/>
                <a:cs typeface="华文楷体"/>
              </a:rPr>
              <a:t>1</a:t>
            </a:r>
            <a:r>
              <a:rPr kumimoji="1" lang="zh-CN" altLang="en-US" b="1" smtClean="0">
                <a:solidFill>
                  <a:srgbClr val="0070C0"/>
                </a:solidFill>
                <a:latin typeface="楷体" pitchFamily="49" charset="-122"/>
                <a:ea typeface="楷体" pitchFamily="49" charset="-122"/>
                <a:cs typeface="华文楷体"/>
              </a:rPr>
              <a:t>、“火车”意象：情节铺垫；</a:t>
            </a:r>
            <a:r>
              <a:rPr kumimoji="1" lang="zh-CN" altLang="en-US" b="1" u="sng" smtClean="0">
                <a:solidFill>
                  <a:srgbClr val="0070C0"/>
                </a:solidFill>
                <a:latin typeface="楷体" pitchFamily="49" charset="-122"/>
                <a:ea typeface="楷体" pitchFamily="49" charset="-122"/>
                <a:cs typeface="华文楷体"/>
              </a:rPr>
              <a:t>象征着城乡的连接</a:t>
            </a:r>
            <a:r>
              <a:rPr kumimoji="1" lang="zh-CN" altLang="en-US" b="1" smtClean="0">
                <a:solidFill>
                  <a:srgbClr val="0070C0"/>
                </a:solidFill>
                <a:latin typeface="楷体" pitchFamily="49" charset="-122"/>
                <a:ea typeface="楷体" pitchFamily="49" charset="-122"/>
                <a:cs typeface="华文楷体"/>
              </a:rPr>
              <a:t>。</a:t>
            </a:r>
            <a:endParaRPr kumimoji="1" lang="en-US" altLang="zh-CN" b="1" smtClean="0">
              <a:solidFill>
                <a:srgbClr val="0070C0"/>
              </a:solidFill>
              <a:latin typeface="楷体" pitchFamily="49" charset="-122"/>
              <a:ea typeface="楷体" pitchFamily="49" charset="-122"/>
              <a:cs typeface="华文楷体"/>
            </a:endParaRPr>
          </a:p>
          <a:p>
            <a:pPr marL="0" indent="0">
              <a:buNone/>
            </a:pPr>
            <a:r>
              <a:rPr kumimoji="1" lang="zh-CN" altLang="zh-CN" b="1" smtClean="0">
                <a:solidFill>
                  <a:srgbClr val="0070C0"/>
                </a:solidFill>
                <a:latin typeface="楷体" pitchFamily="49" charset="-122"/>
                <a:ea typeface="楷体" pitchFamily="49" charset="-122"/>
                <a:cs typeface="华文楷体"/>
              </a:rPr>
              <a:t>2</a:t>
            </a:r>
            <a:r>
              <a:rPr kumimoji="1" lang="zh-CN" altLang="en-US" b="1" smtClean="0">
                <a:solidFill>
                  <a:srgbClr val="0070C0"/>
                </a:solidFill>
                <a:latin typeface="楷体" pitchFamily="49" charset="-122"/>
                <a:ea typeface="楷体" pitchFamily="49" charset="-122"/>
                <a:cs typeface="华文楷体"/>
              </a:rPr>
              <a:t>、台儿沟的姑娘们：自尊自爱、好奇、“无知”、单纯可爱、纯真质朴。</a:t>
            </a:r>
            <a:endParaRPr kumimoji="1" lang="en-US" altLang="zh-CN" b="1" smtClean="0">
              <a:solidFill>
                <a:srgbClr val="0070C0"/>
              </a:solidFill>
              <a:latin typeface="楷体" pitchFamily="49" charset="-122"/>
              <a:ea typeface="楷体" pitchFamily="49" charset="-122"/>
              <a:cs typeface="华文楷体"/>
            </a:endParaRPr>
          </a:p>
          <a:p>
            <a:pPr marL="0" indent="0">
              <a:buNone/>
            </a:pPr>
            <a:r>
              <a:rPr kumimoji="1" lang="zh-CN" altLang="zh-CN" b="1" smtClean="0">
                <a:solidFill>
                  <a:srgbClr val="0070C0"/>
                </a:solidFill>
                <a:latin typeface="楷体" pitchFamily="49" charset="-122"/>
                <a:ea typeface="楷体" pitchFamily="49" charset="-122"/>
                <a:cs typeface="华文楷体"/>
              </a:rPr>
              <a:t>3</a:t>
            </a:r>
            <a:r>
              <a:rPr kumimoji="1" lang="zh-CN" altLang="en-US" b="1" smtClean="0">
                <a:solidFill>
                  <a:srgbClr val="0070C0"/>
                </a:solidFill>
                <a:latin typeface="楷体" pitchFamily="49" charset="-122"/>
                <a:ea typeface="楷体" pitchFamily="49" charset="-122"/>
                <a:cs typeface="华文楷体"/>
              </a:rPr>
              <a:t>、香雪独特性：特别胆小；关注跟学校生活相关的事情，尤其渴望得到一个自动铅笔盒。</a:t>
            </a:r>
          </a:p>
          <a:p>
            <a:endParaRPr lang="zh-CN" altLang="en-US" b="1">
              <a:solidFill>
                <a:srgbClr val="0070C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857488" y="3000372"/>
            <a:ext cx="2656497" cy="156966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zh-CN" altLang="en-US" sz="9600" b="1" cap="all" spc="0" smtClean="0">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谢谢</a:t>
            </a:r>
            <a:endParaRPr lang="zh-CN" altLang="en-US" sz="9600" b="1" cap="all" spc="0">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3" name="New picture" hidden="1"/>
          <p:cNvPicPr/>
          <p:nvPr/>
        </p:nvPicPr>
        <p:blipFill>
          <a:blip r:embed="rId2"/>
          <a:stretch>
            <a:fillRect/>
          </a:stretch>
        </p:blipFill>
        <p:spPr>
          <a:xfrm>
            <a:off x="11201400" y="11226800"/>
            <a:ext cx="355600" cy="3556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b="1" smtClean="0">
                <a:latin typeface="+mn-ea"/>
                <a:ea typeface="+mn-ea"/>
                <a:cs typeface="华文楷体"/>
              </a:rPr>
              <a:t>三、研读第二部分，思考</a:t>
            </a:r>
            <a:endParaRPr kumimoji="1" lang="zh-CN" altLang="en-US" b="1">
              <a:latin typeface="+mn-ea"/>
              <a:ea typeface="+mn-ea"/>
              <a:cs typeface="华文楷体"/>
            </a:endParaRPr>
          </a:p>
        </p:txBody>
      </p:sp>
      <p:sp>
        <p:nvSpPr>
          <p:cNvPr id="3" name="内容占位符 2"/>
          <p:cNvSpPr>
            <a:spLocks noGrp="1"/>
          </p:cNvSpPr>
          <p:nvPr>
            <p:ph idx="1"/>
          </p:nvPr>
        </p:nvSpPr>
        <p:spPr>
          <a:xfrm>
            <a:off x="0" y="1750079"/>
            <a:ext cx="9144000" cy="4056062"/>
          </a:xfrm>
        </p:spPr>
        <p:txBody>
          <a:bodyPr>
            <a:noAutofit/>
          </a:bodyPr>
          <a:lstStyle/>
          <a:p>
            <a:pPr marL="0" indent="0">
              <a:buNone/>
            </a:pPr>
            <a:r>
              <a:rPr kumimoji="1" lang="zh-CN" altLang="en-US" b="1" smtClean="0">
                <a:latin typeface="+mn-ea"/>
                <a:cs typeface="华文楷体"/>
              </a:rPr>
              <a:t>问题一：香雪为什么不满意原来的铅笔盒？</a:t>
            </a:r>
            <a:endParaRPr kumimoji="1" lang="en-US" altLang="zh-CN" b="1" smtClean="0">
              <a:latin typeface="+mn-ea"/>
              <a:cs typeface="华文楷体"/>
            </a:endParaRPr>
          </a:p>
          <a:p>
            <a:pPr marL="0" indent="0">
              <a:buNone/>
            </a:pPr>
            <a:endParaRPr kumimoji="1" lang="en-US" altLang="zh-CN" sz="2800" b="1" smtClean="0">
              <a:latin typeface="华文楷体"/>
              <a:ea typeface="华文楷体"/>
              <a:cs typeface="华文楷体"/>
            </a:endParaRPr>
          </a:p>
          <a:p>
            <a:pPr marL="0" indent="0">
              <a:buNone/>
            </a:pPr>
            <a:endParaRPr kumimoji="1" lang="en-US" altLang="zh-CN" sz="2800" b="1">
              <a:latin typeface="华文楷体"/>
              <a:ea typeface="华文楷体"/>
              <a:cs typeface="华文楷体"/>
            </a:endParaRPr>
          </a:p>
          <a:p>
            <a:pPr marL="0" indent="0">
              <a:buNone/>
            </a:pPr>
            <a:endParaRPr kumimoji="1" lang="en-US" altLang="zh-CN" sz="2800" b="1" smtClean="0">
              <a:latin typeface="华文楷体"/>
              <a:ea typeface="华文楷体"/>
              <a:cs typeface="华文楷体"/>
            </a:endParaRPr>
          </a:p>
          <a:p>
            <a:pPr marL="0" indent="0">
              <a:buNone/>
            </a:pPr>
            <a:endParaRPr kumimoji="1" lang="en-US" altLang="zh-CN" sz="2800" b="1">
              <a:latin typeface="华文楷体"/>
              <a:ea typeface="华文楷体"/>
              <a:cs typeface="华文楷体"/>
            </a:endParaRPr>
          </a:p>
          <a:p>
            <a:pPr marL="0" indent="0">
              <a:buNone/>
            </a:pPr>
            <a:endParaRPr kumimoji="1" lang="en-US" altLang="zh-CN" sz="2800" b="1" smtClean="0">
              <a:latin typeface="华文楷体"/>
              <a:ea typeface="华文楷体"/>
              <a:cs typeface="华文楷体"/>
            </a:endParaRPr>
          </a:p>
          <a:p>
            <a:pPr marL="0" indent="0">
              <a:buNone/>
            </a:pPr>
            <a:r>
              <a:rPr kumimoji="1" lang="zh-CN" altLang="en-US" b="1" smtClean="0">
                <a:latin typeface="+mn-ea"/>
                <a:cs typeface="华文楷体"/>
              </a:rPr>
              <a:t>“盘问”的实质：城乡生活差异导致的思维差异</a:t>
            </a:r>
            <a:endParaRPr kumimoji="1" lang="en-US" altLang="zh-CN" b="1" smtClean="0">
              <a:latin typeface="+mn-ea"/>
              <a:cs typeface="华文楷体"/>
            </a:endParaRPr>
          </a:p>
        </p:txBody>
      </p:sp>
      <p:graphicFrame>
        <p:nvGraphicFramePr>
          <p:cNvPr id="4" name="图表 3"/>
          <p:cNvGraphicFramePr/>
          <p:nvPr>
            <p:extLst>
              <p:ext uri="{D42A27DB-BD31-4B8C-83A1-F6EECF244321}">
                <p14:modId xmlns:p14="http://schemas.microsoft.com/office/powerpoint/2010/main" xmlns="" val="1818881034"/>
              </p:ext>
            </p:extLst>
          </p:nvPr>
        </p:nvGraphicFramePr>
        <p:xfrm>
          <a:off x="1523999" y="1716741"/>
          <a:ext cx="6544235" cy="4089400"/>
        </p:xfrm>
        <a:graphic>
          <a:graphicData uri="http://schemas.openxmlformats.org/drawingml/2006/diagram">
            <dgm:relIds xmlns:dgm="http://schemas.openxmlformats.org/drawingml/2006/diagram" r:dm="rId2" r:lo="rId3" r:qs="rId4" r:cs="rId5"/>
          </a:graphicData>
        </a:graphic>
      </p:graphicFrame>
    </p:spTree>
    <p:extLst>
      <p:ext uri="{BB962C8B-B14F-4D97-AF65-F5344CB8AC3E}">
        <p14:creationId xmlns:p14="http://schemas.microsoft.com/office/powerpoint/2010/main" xmlns="" val="37026189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785794"/>
            <a:ext cx="9144000" cy="4644745"/>
          </a:xfrm>
        </p:spPr>
        <p:txBody>
          <a:bodyPr>
            <a:noAutofit/>
          </a:bodyPr>
          <a:lstStyle/>
          <a:p>
            <a:pPr marL="0" indent="0">
              <a:buNone/>
            </a:pPr>
            <a:r>
              <a:rPr kumimoji="1" lang="zh-CN" altLang="en-US" b="1" smtClean="0">
                <a:latin typeface="+mn-ea"/>
                <a:cs typeface="华文楷体"/>
              </a:rPr>
              <a:t>问题二：换自动铅笔盒的过程中，香雪为什么不接受旅客们善意的帮助？</a:t>
            </a:r>
            <a:endParaRPr kumimoji="1" lang="en-US" altLang="zh-CN" b="1" smtClean="0">
              <a:latin typeface="+mn-ea"/>
              <a:cs typeface="华文楷体"/>
            </a:endParaRPr>
          </a:p>
          <a:p>
            <a:pPr marL="0" indent="0">
              <a:buNone/>
            </a:pPr>
            <a:endParaRPr kumimoji="1" lang="en-US" altLang="zh-CN" sz="2800" b="1" smtClean="0">
              <a:latin typeface="华文楷体"/>
              <a:ea typeface="华文楷体"/>
              <a:cs typeface="华文楷体"/>
            </a:endParaRPr>
          </a:p>
          <a:p>
            <a:pPr marL="0" indent="0">
              <a:buNone/>
            </a:pPr>
            <a:endParaRPr kumimoji="1" lang="en-US" altLang="zh-CN" sz="2800" b="1">
              <a:latin typeface="华文楷体"/>
              <a:ea typeface="华文楷体"/>
              <a:cs typeface="华文楷体"/>
            </a:endParaRPr>
          </a:p>
          <a:p>
            <a:pPr marL="0" indent="0">
              <a:buNone/>
            </a:pPr>
            <a:endParaRPr kumimoji="1" lang="en-US" altLang="zh-CN" sz="2800" b="1" smtClean="0">
              <a:latin typeface="华文楷体"/>
              <a:ea typeface="华文楷体"/>
              <a:cs typeface="华文楷体"/>
            </a:endParaRPr>
          </a:p>
          <a:p>
            <a:pPr marL="0" indent="0">
              <a:buNone/>
            </a:pPr>
            <a:endParaRPr kumimoji="1" lang="en-US" altLang="zh-CN" sz="2800" b="1" smtClean="0">
              <a:latin typeface="华文楷体"/>
              <a:ea typeface="华文楷体"/>
              <a:cs typeface="华文楷体"/>
            </a:endParaRPr>
          </a:p>
          <a:p>
            <a:pPr marL="0" indent="0">
              <a:buNone/>
            </a:pPr>
            <a:endParaRPr kumimoji="1" lang="en-US" altLang="zh-CN" sz="2800" b="1" smtClean="0">
              <a:latin typeface="华文楷体"/>
              <a:ea typeface="华文楷体"/>
              <a:cs typeface="华文楷体"/>
            </a:endParaRPr>
          </a:p>
          <a:p>
            <a:pPr marL="0" indent="0">
              <a:buNone/>
            </a:pPr>
            <a:endParaRPr kumimoji="1" lang="en-US" altLang="zh-CN" sz="2800" b="1">
              <a:latin typeface="华文楷体"/>
              <a:ea typeface="华文楷体"/>
              <a:cs typeface="华文楷体"/>
            </a:endParaRPr>
          </a:p>
          <a:p>
            <a:pPr marL="0" indent="0">
              <a:buNone/>
            </a:pPr>
            <a:endParaRPr kumimoji="1" lang="en-US" altLang="zh-CN" sz="2800" b="1" smtClean="0">
              <a:latin typeface="华文楷体"/>
              <a:ea typeface="华文楷体"/>
              <a:cs typeface="华文楷体"/>
            </a:endParaRPr>
          </a:p>
          <a:p>
            <a:pPr marL="0" indent="0">
              <a:buNone/>
            </a:pPr>
            <a:r>
              <a:rPr kumimoji="1" lang="zh-CN" altLang="en-US" b="1" smtClean="0">
                <a:latin typeface="+mn-ea"/>
                <a:cs typeface="华文楷体"/>
              </a:rPr>
              <a:t>拒绝帮助的原因：城乡人群彼此间深厚的隔膜和难以掩饰的高下之别</a:t>
            </a:r>
            <a:endParaRPr kumimoji="1" lang="en-US" altLang="zh-CN" b="1">
              <a:latin typeface="+mn-ea"/>
              <a:cs typeface="华文楷体"/>
            </a:endParaRPr>
          </a:p>
        </p:txBody>
      </p:sp>
      <p:graphicFrame>
        <p:nvGraphicFramePr>
          <p:cNvPr id="5" name="图表 4"/>
          <p:cNvGraphicFramePr/>
          <p:nvPr>
            <p:extLst>
              <p:ext uri="{D42A27DB-BD31-4B8C-83A1-F6EECF244321}">
                <p14:modId xmlns:p14="http://schemas.microsoft.com/office/powerpoint/2010/main" xmlns="" val="3194519309"/>
              </p:ext>
            </p:extLst>
          </p:nvPr>
        </p:nvGraphicFramePr>
        <p:xfrm>
          <a:off x="214282" y="2071678"/>
          <a:ext cx="7744104" cy="1583764"/>
        </p:xfrm>
        <a:graphic>
          <a:graphicData uri="http://schemas.openxmlformats.org/drawingml/2006/diagram">
            <dgm:relIds xmlns:dgm="http://schemas.openxmlformats.org/drawingml/2006/diagram" r:dm="rId2" r:lo="rId3" r:qs="rId4" r:cs="rId5"/>
          </a:graphicData>
        </a:graphic>
      </p:graphicFrame>
      <p:graphicFrame>
        <p:nvGraphicFramePr>
          <p:cNvPr id="8" name="图表 7"/>
          <p:cNvGraphicFramePr/>
          <p:nvPr>
            <p:extLst>
              <p:ext uri="{D42A27DB-BD31-4B8C-83A1-F6EECF244321}">
                <p14:modId xmlns:p14="http://schemas.microsoft.com/office/powerpoint/2010/main" xmlns="" val="1683002697"/>
              </p:ext>
            </p:extLst>
          </p:nvPr>
        </p:nvGraphicFramePr>
        <p:xfrm>
          <a:off x="256919" y="3929066"/>
          <a:ext cx="7744105" cy="1001059"/>
        </p:xfrm>
        <a:graphic>
          <a:graphicData uri="http://schemas.openxmlformats.org/drawingml/2006/diagram">
            <dgm:relIds xmlns:dgm="http://schemas.openxmlformats.org/drawingml/2006/diagram" r:dm="rId6" r:lo="rId7" r:qs="rId8" r:cs="rId9"/>
          </a:graphicData>
        </a:graphic>
      </p:graphicFrame>
    </p:spTree>
    <p:extLst>
      <p:ext uri="{BB962C8B-B14F-4D97-AF65-F5344CB8AC3E}">
        <p14:creationId xmlns:p14="http://schemas.microsoft.com/office/powerpoint/2010/main" xmlns="" val="32385300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 calcmode="lin" valueType="num">
                                      <p:cBhvr additive="base">
                                        <p:cTn id="25" dur="500"/>
                                        <p:tgtEl>
                                          <p:spTgt spid="3">
                                            <p:txEl>
                                              <p:pRg st="8" end="8"/>
                                            </p:txEl>
                                          </p:spTgt>
                                        </p:tgtEl>
                                        <p:attrNameLst>
                                          <p:attrName>ppt_y</p:attrName>
                                        </p:attrNameLst>
                                      </p:cBhvr>
                                      <p:tavLst>
                                        <p:tav tm="0">
                                          <p:val>
                                            <p:strVal val="#ppt_y+#ppt_h*1.125000"/>
                                          </p:val>
                                        </p:tav>
                                        <p:tav tm="100000">
                                          <p:val>
                                            <p:strVal val="#ppt_y"/>
                                          </p:val>
                                        </p:tav>
                                      </p:tavLst>
                                    </p:anim>
                                    <p:animEffect transition="in" filter="wipe(up)">
                                      <p:cBhvr>
                                        <p:cTn id="26"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Graphic spid="5" grpId="0">
        <p:bldAsOne/>
      </p:bldGraphic>
      <p:bldGraphic spid="8" grpId="0">
        <p:bldAsOne/>
      </p:bldGraphic>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914400" y="279120"/>
            <a:ext cx="7313613" cy="868362"/>
          </a:xfrm>
        </p:spPr>
        <p:txBody>
          <a:bodyPr/>
          <a:lstStyle/>
          <a:p>
            <a:r>
              <a:rPr kumimoji="1" lang="zh-CN" altLang="en-US" b="1" smtClean="0">
                <a:latin typeface="华文楷体"/>
                <a:ea typeface="华文楷体"/>
                <a:cs typeface="华文楷体"/>
              </a:rPr>
              <a:t>年轻而敏感的自尊</a:t>
            </a:r>
            <a:endParaRPr kumimoji="1" lang="zh-CN" altLang="en-US" b="1">
              <a:latin typeface="华文楷体"/>
              <a:ea typeface="华文楷体"/>
              <a:cs typeface="华文楷体"/>
            </a:endParaRPr>
          </a:p>
        </p:txBody>
      </p:sp>
      <p:sp>
        <p:nvSpPr>
          <p:cNvPr id="3" name="内容占位符 2"/>
          <p:cNvSpPr>
            <a:spLocks noGrp="1"/>
          </p:cNvSpPr>
          <p:nvPr>
            <p:ph idx="1"/>
          </p:nvPr>
        </p:nvSpPr>
        <p:spPr>
          <a:xfrm>
            <a:off x="0" y="1142984"/>
            <a:ext cx="9144000" cy="5715016"/>
          </a:xfrm>
        </p:spPr>
        <p:txBody>
          <a:bodyPr>
            <a:noAutofit/>
          </a:bodyPr>
          <a:lstStyle/>
          <a:p>
            <a:r>
              <a:rPr lang="en-US" altLang="zh-CN" sz="3000" b="1" smtClean="0">
                <a:latin typeface="楷体" pitchFamily="49" charset="-122"/>
                <a:ea typeface="楷体" pitchFamily="49" charset="-122"/>
                <a:cs typeface="华文楷体"/>
              </a:rPr>
              <a:t>    </a:t>
            </a:r>
            <a:r>
              <a:rPr lang="zh-CN" altLang="zh-CN" sz="3000" b="1" smtClean="0">
                <a:latin typeface="楷体" pitchFamily="49" charset="-122"/>
                <a:ea typeface="楷体" pitchFamily="49" charset="-122"/>
                <a:cs typeface="华文楷体"/>
              </a:rPr>
              <a:t>正</a:t>
            </a:r>
            <a:r>
              <a:rPr lang="zh-CN" altLang="zh-CN" sz="3000" b="1">
                <a:latin typeface="楷体" pitchFamily="49" charset="-122"/>
                <a:ea typeface="楷体" pitchFamily="49" charset="-122"/>
                <a:cs typeface="华文楷体"/>
              </a:rPr>
              <a:t>是</a:t>
            </a:r>
            <a:r>
              <a:rPr lang="zh-CN" altLang="zh-CN" sz="3000" b="1" u="sng">
                <a:latin typeface="楷体" pitchFamily="49" charset="-122"/>
                <a:ea typeface="楷体" pitchFamily="49" charset="-122"/>
                <a:cs typeface="华文楷体"/>
              </a:rPr>
              <a:t>因为贫穷</a:t>
            </a:r>
            <a:r>
              <a:rPr lang="zh-CN" altLang="zh-CN" sz="3000" b="1">
                <a:latin typeface="楷体" pitchFamily="49" charset="-122"/>
                <a:ea typeface="楷体" pitchFamily="49" charset="-122"/>
                <a:cs typeface="华文楷体"/>
              </a:rPr>
              <a:t>，因为吃不起好饭，因为</a:t>
            </a:r>
            <a:r>
              <a:rPr lang="zh-CN" altLang="zh-CN" sz="3000" b="1" u="sng">
                <a:latin typeface="楷体" pitchFamily="49" charset="-122"/>
                <a:ea typeface="楷体" pitchFamily="49" charset="-122"/>
                <a:cs typeface="华文楷体"/>
              </a:rPr>
              <a:t>年轻而敏感的自尊心</a:t>
            </a:r>
            <a:r>
              <a:rPr lang="zh-CN" altLang="zh-CN" sz="3000" b="1">
                <a:latin typeface="楷体" pitchFamily="49" charset="-122"/>
                <a:ea typeface="楷体" pitchFamily="49" charset="-122"/>
                <a:cs typeface="华文楷体"/>
              </a:rPr>
              <a:t>，才使他们躲避公众的目光来悄然地取走自己那两个不体面的黑家伙，以免遭受许多无言的耻笑</a:t>
            </a:r>
            <a:r>
              <a:rPr lang="zh-CN" altLang="zh-CN" sz="3000" b="1" smtClean="0">
                <a:latin typeface="楷体" pitchFamily="49" charset="-122"/>
                <a:ea typeface="楷体" pitchFamily="49" charset="-122"/>
                <a:cs typeface="华文楷体"/>
              </a:rPr>
              <a:t>！</a:t>
            </a:r>
            <a:endParaRPr lang="zh-CN" altLang="zh-CN" sz="3000" b="1">
              <a:latin typeface="楷体" pitchFamily="49" charset="-122"/>
              <a:ea typeface="楷体" pitchFamily="49" charset="-122"/>
              <a:cs typeface="华文楷体"/>
            </a:endParaRPr>
          </a:p>
          <a:p>
            <a:r>
              <a:rPr lang="en-US" altLang="zh-CN" sz="3000" b="1" smtClean="0">
                <a:latin typeface="楷体" pitchFamily="49" charset="-122"/>
                <a:ea typeface="楷体" pitchFamily="49" charset="-122"/>
                <a:cs typeface="华文楷体"/>
              </a:rPr>
              <a:t>    </a:t>
            </a:r>
            <a:r>
              <a:rPr lang="zh-CN" altLang="zh-CN" sz="3000" b="1" smtClean="0">
                <a:latin typeface="楷体" pitchFamily="49" charset="-122"/>
                <a:ea typeface="楷体" pitchFamily="49" charset="-122"/>
                <a:cs typeface="华文楷体"/>
              </a:rPr>
              <a:t>他</a:t>
            </a:r>
            <a:r>
              <a:rPr lang="zh-CN" altLang="zh-CN" sz="3000" b="1">
                <a:latin typeface="楷体" pitchFamily="49" charset="-122"/>
                <a:ea typeface="楷体" pitchFamily="49" charset="-122"/>
                <a:cs typeface="华文楷体"/>
              </a:rPr>
              <a:t>现在感到最痛苦的是</a:t>
            </a:r>
            <a:r>
              <a:rPr lang="zh-CN" altLang="zh-CN" sz="3000" b="1" u="sng">
                <a:latin typeface="楷体" pitchFamily="49" charset="-122"/>
                <a:ea typeface="楷体" pitchFamily="49" charset="-122"/>
                <a:cs typeface="华文楷体"/>
              </a:rPr>
              <a:t>由于贫困而给自尊心所带来的伤害</a:t>
            </a:r>
            <a:r>
              <a:rPr lang="zh-CN" altLang="zh-CN" sz="3000" b="1">
                <a:latin typeface="楷体" pitchFamily="49" charset="-122"/>
                <a:ea typeface="楷体" pitchFamily="49" charset="-122"/>
                <a:cs typeface="华文楷体"/>
              </a:rPr>
              <a:t>。他已经十七岁了，胸腔里跳动的是一颗敏感而羞怯的心。他渴望穿一身体面的衣裳站在女同学的面前；他愿自己每天排在买饭的队伍里，也能和别人一样领一份乙菜，并且每顿饭能搭配一个白馍或者黄馍。</a:t>
            </a:r>
            <a:r>
              <a:rPr lang="zh-CN" altLang="zh-CN" sz="3000" b="1" u="sng">
                <a:latin typeface="楷体" pitchFamily="49" charset="-122"/>
                <a:ea typeface="楷体" pitchFamily="49" charset="-122"/>
                <a:cs typeface="华文楷体"/>
              </a:rPr>
              <a:t>这不仅是为了嘴馋，而是为了活得尊严</a:t>
            </a:r>
            <a:r>
              <a:rPr lang="zh-CN" altLang="zh-CN" sz="3000" b="1" smtClean="0">
                <a:latin typeface="楷体" pitchFamily="49" charset="-122"/>
                <a:ea typeface="楷体" pitchFamily="49" charset="-122"/>
                <a:cs typeface="华文楷体"/>
              </a:rPr>
              <a:t>。</a:t>
            </a:r>
            <a:endParaRPr lang="en-US" altLang="zh-CN" sz="3000" b="1" smtClean="0">
              <a:latin typeface="楷体" pitchFamily="49" charset="-122"/>
              <a:ea typeface="楷体" pitchFamily="49" charset="-122"/>
              <a:cs typeface="华文楷体"/>
            </a:endParaRPr>
          </a:p>
          <a:p>
            <a:pPr algn="r"/>
            <a:r>
              <a:rPr lang="en-US" altLang="zh-CN" sz="3000" b="1" smtClean="0">
                <a:latin typeface="楷体" pitchFamily="49" charset="-122"/>
                <a:ea typeface="楷体" pitchFamily="49" charset="-122"/>
                <a:cs typeface="华文楷体"/>
              </a:rPr>
              <a:t>——《</a:t>
            </a:r>
            <a:r>
              <a:rPr lang="zh-CN" altLang="en-US" sz="3000" b="1" smtClean="0">
                <a:latin typeface="楷体" pitchFamily="49" charset="-122"/>
                <a:ea typeface="楷体" pitchFamily="49" charset="-122"/>
                <a:cs typeface="华文楷体"/>
              </a:rPr>
              <a:t>平凡的世界</a:t>
            </a:r>
            <a:r>
              <a:rPr lang="en-US" altLang="zh-CN" sz="3000" b="1" smtClean="0">
                <a:latin typeface="楷体" pitchFamily="49" charset="-122"/>
                <a:ea typeface="楷体" pitchFamily="49" charset="-122"/>
                <a:cs typeface="华文楷体"/>
              </a:rPr>
              <a:t>》</a:t>
            </a:r>
            <a:endParaRPr kumimoji="1" lang="zh-CN" altLang="en-US" sz="3000" b="1">
              <a:latin typeface="华文楷体"/>
              <a:ea typeface="华文楷体"/>
              <a:cs typeface="华文楷体"/>
            </a:endParaRPr>
          </a:p>
        </p:txBody>
      </p:sp>
    </p:spTree>
    <p:extLst>
      <p:ext uri="{BB962C8B-B14F-4D97-AF65-F5344CB8AC3E}">
        <p14:creationId xmlns:p14="http://schemas.microsoft.com/office/powerpoint/2010/main" xmlns="" val="11644807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914400" y="353826"/>
            <a:ext cx="7313613" cy="868362"/>
          </a:xfrm>
        </p:spPr>
        <p:txBody>
          <a:bodyPr/>
          <a:lstStyle/>
          <a:p>
            <a:r>
              <a:rPr kumimoji="1" lang="zh-CN" altLang="en-US" b="1" smtClean="0">
                <a:latin typeface="华文楷体"/>
                <a:ea typeface="华文楷体"/>
                <a:cs typeface="华文楷体"/>
              </a:rPr>
              <a:t>少平的改变</a:t>
            </a:r>
            <a:endParaRPr kumimoji="1" lang="zh-CN" altLang="en-US" b="1">
              <a:latin typeface="华文楷体"/>
              <a:ea typeface="华文楷体"/>
              <a:cs typeface="华文楷体"/>
            </a:endParaRPr>
          </a:p>
        </p:txBody>
      </p:sp>
      <p:sp>
        <p:nvSpPr>
          <p:cNvPr id="3" name="内容占位符 2"/>
          <p:cNvSpPr>
            <a:spLocks noGrp="1"/>
          </p:cNvSpPr>
          <p:nvPr>
            <p:ph idx="1"/>
          </p:nvPr>
        </p:nvSpPr>
        <p:spPr>
          <a:xfrm>
            <a:off x="0" y="1494118"/>
            <a:ext cx="8929718" cy="4025152"/>
          </a:xfrm>
        </p:spPr>
        <p:txBody>
          <a:bodyPr>
            <a:noAutofit/>
          </a:bodyPr>
          <a:lstStyle/>
          <a:p>
            <a:r>
              <a:rPr lang="zh-CN" altLang="zh-CN" b="1" smtClean="0">
                <a:latin typeface="楷体" pitchFamily="49" charset="-122"/>
                <a:ea typeface="楷体" pitchFamily="49" charset="-122"/>
                <a:cs typeface="华文楷体"/>
              </a:rPr>
              <a:t> </a:t>
            </a:r>
            <a:r>
              <a:rPr lang="en-US" altLang="zh-CN" b="1" smtClean="0">
                <a:latin typeface="楷体" pitchFamily="49" charset="-122"/>
                <a:ea typeface="楷体" pitchFamily="49" charset="-122"/>
                <a:cs typeface="华文楷体"/>
              </a:rPr>
              <a:t>   </a:t>
            </a:r>
            <a:r>
              <a:rPr lang="zh-CN" altLang="zh-CN" b="1" smtClean="0">
                <a:latin typeface="楷体" pitchFamily="49" charset="-122"/>
                <a:ea typeface="楷体" pitchFamily="49" charset="-122"/>
                <a:cs typeface="华文楷体"/>
              </a:rPr>
              <a:t>从</a:t>
            </a:r>
            <a:r>
              <a:rPr lang="zh-CN" altLang="zh-CN" b="1">
                <a:latin typeface="楷体" pitchFamily="49" charset="-122"/>
                <a:ea typeface="楷体" pitchFamily="49" charset="-122"/>
                <a:cs typeface="华文楷体"/>
              </a:rPr>
              <a:t>学校组织文艺宣传队下乡演出，到他和田晓霞取黄原地区参加了革命故事调讲会以后，</a:t>
            </a:r>
            <a:r>
              <a:rPr lang="zh-CN" altLang="zh-CN" b="1" u="sng">
                <a:latin typeface="楷体" pitchFamily="49" charset="-122"/>
                <a:ea typeface="楷体" pitchFamily="49" charset="-122"/>
                <a:cs typeface="华文楷体"/>
              </a:rPr>
              <a:t>尽管他的物质生活仍然没什么改变，但他的精神世界却开始丰富起来</a:t>
            </a:r>
            <a:r>
              <a:rPr lang="zh-CN" altLang="zh-CN" b="1">
                <a:latin typeface="楷体" pitchFamily="49" charset="-122"/>
                <a:ea typeface="楷体" pitchFamily="49" charset="-122"/>
                <a:cs typeface="华文楷体"/>
              </a:rPr>
              <a:t>。…</a:t>
            </a:r>
            <a:r>
              <a:rPr lang="zh-CN" altLang="zh-CN" b="1" smtClean="0">
                <a:latin typeface="楷体" pitchFamily="49" charset="-122"/>
                <a:ea typeface="楷体" pitchFamily="49" charset="-122"/>
                <a:cs typeface="华文楷体"/>
              </a:rPr>
              <a:t>… 他已经不像刚入学那样</a:t>
            </a:r>
            <a:r>
              <a:rPr lang="zh-CN" altLang="zh-CN" b="1">
                <a:latin typeface="楷体" pitchFamily="49" charset="-122"/>
                <a:ea typeface="楷体" pitchFamily="49" charset="-122"/>
                <a:cs typeface="华文楷体"/>
              </a:rPr>
              <a:t>，老是等别人打完饭采取取那两个黑馍；他渐渐抛弃了这种虚荣或者说自卑，大大方方站在队列中取他的饭</a:t>
            </a:r>
            <a:r>
              <a:rPr lang="zh-CN" altLang="zh-CN" b="1" smtClean="0">
                <a:latin typeface="楷体" pitchFamily="49" charset="-122"/>
                <a:ea typeface="楷体" pitchFamily="49" charset="-122"/>
                <a:cs typeface="华文楷体"/>
              </a:rPr>
              <a:t>。</a:t>
            </a:r>
            <a:endParaRPr lang="en-US" altLang="zh-CN" b="1">
              <a:latin typeface="楷体" pitchFamily="49" charset="-122"/>
              <a:ea typeface="楷体" pitchFamily="49" charset="-122"/>
              <a:cs typeface="华文楷体"/>
            </a:endParaRPr>
          </a:p>
          <a:p>
            <a:pPr marL="0" indent="0">
              <a:buNone/>
            </a:pPr>
            <a:endParaRPr kumimoji="1" lang="zh-CN" altLang="en-US" sz="2800" b="1">
              <a:latin typeface="华文楷体"/>
              <a:ea typeface="华文楷体"/>
              <a:cs typeface="华文楷体"/>
            </a:endParaRPr>
          </a:p>
        </p:txBody>
      </p:sp>
    </p:spTree>
    <p:extLst>
      <p:ext uri="{BB962C8B-B14F-4D97-AF65-F5344CB8AC3E}">
        <p14:creationId xmlns:p14="http://schemas.microsoft.com/office/powerpoint/2010/main" xmlns="" val="11172081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b="1" smtClean="0">
                <a:latin typeface="华文楷体"/>
                <a:ea typeface="华文楷体"/>
                <a:cs typeface="华文楷体"/>
              </a:rPr>
              <a:t>少平的改变</a:t>
            </a:r>
            <a:endParaRPr kumimoji="1" lang="zh-CN" altLang="en-US" b="1">
              <a:latin typeface="华文楷体"/>
              <a:ea typeface="华文楷体"/>
              <a:cs typeface="华文楷体"/>
            </a:endParaRPr>
          </a:p>
        </p:txBody>
      </p:sp>
      <p:sp>
        <p:nvSpPr>
          <p:cNvPr id="3" name="内容占位符 2"/>
          <p:cNvSpPr>
            <a:spLocks noGrp="1"/>
          </p:cNvSpPr>
          <p:nvPr>
            <p:ph idx="1"/>
          </p:nvPr>
        </p:nvSpPr>
        <p:spPr>
          <a:xfrm>
            <a:off x="0" y="1735138"/>
            <a:ext cx="9144000" cy="5122862"/>
          </a:xfrm>
        </p:spPr>
        <p:txBody>
          <a:bodyPr>
            <a:noAutofit/>
          </a:bodyPr>
          <a:lstStyle/>
          <a:p>
            <a:r>
              <a:rPr lang="en-US" altLang="zh-CN" b="1" smtClean="0">
                <a:latin typeface="楷体" pitchFamily="49" charset="-122"/>
                <a:ea typeface="楷体" pitchFamily="49" charset="-122"/>
                <a:cs typeface="华文楷体"/>
              </a:rPr>
              <a:t>    </a:t>
            </a:r>
            <a:r>
              <a:rPr lang="zh-CN" altLang="zh-CN" b="1" smtClean="0">
                <a:latin typeface="楷体" pitchFamily="49" charset="-122"/>
                <a:ea typeface="楷体" pitchFamily="49" charset="-122"/>
                <a:cs typeface="华文楷体"/>
              </a:rPr>
              <a:t>我</a:t>
            </a:r>
            <a:r>
              <a:rPr lang="zh-CN" altLang="zh-CN" b="1">
                <a:latin typeface="楷体" pitchFamily="49" charset="-122"/>
                <a:ea typeface="楷体" pitchFamily="49" charset="-122"/>
                <a:cs typeface="华文楷体"/>
              </a:rPr>
              <a:t>感到，人的一生总应有个觉悟时期（当然也有人终生不悟）。但这个觉悟时期的早晚，对我们的一生将起决定性的作用。实际上就是说</a:t>
            </a:r>
            <a:r>
              <a:rPr lang="zh-CN" altLang="zh-CN" b="1" u="sng">
                <a:latin typeface="楷体" pitchFamily="49" charset="-122"/>
                <a:ea typeface="楷体" pitchFamily="49" charset="-122"/>
                <a:cs typeface="华文楷体"/>
              </a:rPr>
              <a:t>我们应该做什么人，选择什么样的</a:t>
            </a:r>
            <a:r>
              <a:rPr lang="zh-CN" altLang="zh-CN" b="1" u="sng">
                <a:solidFill>
                  <a:srgbClr val="FF0000"/>
                </a:solidFill>
                <a:latin typeface="楷体" pitchFamily="49" charset="-122"/>
                <a:ea typeface="楷体" pitchFamily="49" charset="-122"/>
                <a:cs typeface="华文楷体"/>
              </a:rPr>
              <a:t>人生道路</a:t>
            </a:r>
            <a:r>
              <a:rPr lang="zh-CN" altLang="zh-CN" b="1">
                <a:latin typeface="楷体" pitchFamily="49" charset="-122"/>
                <a:ea typeface="楷体" pitchFamily="49" charset="-122"/>
                <a:cs typeface="华文楷体"/>
              </a:rPr>
              <a:t>。我们出身于贫困的农民家庭</a:t>
            </a:r>
            <a:r>
              <a:rPr lang="en-US" altLang="zh-CN" b="1">
                <a:latin typeface="楷体" pitchFamily="49" charset="-122"/>
                <a:ea typeface="楷体" pitchFamily="49" charset="-122"/>
                <a:cs typeface="华文楷体"/>
              </a:rPr>
              <a:t>——</a:t>
            </a:r>
            <a:r>
              <a:rPr lang="zh-CN" altLang="zh-CN" b="1">
                <a:latin typeface="楷体" pitchFamily="49" charset="-122"/>
                <a:ea typeface="楷体" pitchFamily="49" charset="-122"/>
                <a:cs typeface="华文楷体"/>
              </a:rPr>
              <a:t>永远不要鄙薄我们的出身，它给我们带来的好处将一生受用不尽；但我们一定又要从我们出身的局限中解脱出来，从意识上彻底背叛农民的狭隘性，追求更高的生活意义。 </a:t>
            </a:r>
            <a:endParaRPr kumimoji="1" lang="zh-CN" altLang="en-US" b="1">
              <a:latin typeface="楷体" pitchFamily="49" charset="-122"/>
              <a:ea typeface="楷体" pitchFamily="49" charset="-122"/>
              <a:cs typeface="华文楷体"/>
            </a:endParaRPr>
          </a:p>
        </p:txBody>
      </p:sp>
    </p:spTree>
    <p:extLst>
      <p:ext uri="{BB962C8B-B14F-4D97-AF65-F5344CB8AC3E}">
        <p14:creationId xmlns:p14="http://schemas.microsoft.com/office/powerpoint/2010/main" xmlns="" val="28756220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
  <PresentationFormat>On-screen Show (4:3)</PresentationFormat>
  <Paragraphs>191</Paragraphs>
  <Slides>40</Slides>
  <Notes>2</Notes>
  <TotalTime>166</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40</vt:i4>
      </vt:variant>
    </vt:vector>
  </HeadingPairs>
  <TitlesOfParts>
    <vt:vector baseType="lpstr" size="51">
      <vt:lpstr>Arial</vt:lpstr>
      <vt:lpstr>Calibri</vt:lpstr>
      <vt:lpstr>楷体</vt:lpstr>
      <vt:lpstr>华文楷体</vt:lpstr>
      <vt:lpstr>黑体</vt:lpstr>
      <vt:lpstr>Wingdings</vt:lpstr>
      <vt:lpstr>宋体</vt:lpstr>
      <vt:lpstr>楷体_GB2312</vt:lpstr>
      <vt:lpstr>华文行楷</vt:lpstr>
      <vt:lpstr>Times New Roman</vt:lpstr>
      <vt:lpstr>Office 主题</vt:lpstr>
      <vt:lpstr>哦，香雪</vt:lpstr>
      <vt:lpstr>PowerPoint Presentation</vt:lpstr>
      <vt:lpstr>一、初读感知</vt:lpstr>
      <vt:lpstr>二、研读第一部分，思考</vt:lpstr>
      <vt:lpstr>三、研读第二部分，思考</vt:lpstr>
      <vt:lpstr>PowerPoint Presentation</vt:lpstr>
      <vt:lpstr>年轻而敏感的自尊</vt:lpstr>
      <vt:lpstr>少平的改变</vt:lpstr>
      <vt:lpstr>少平的改变</vt:lpstr>
      <vt:lpstr>少平的自我觉醒之路</vt:lpstr>
      <vt:lpstr>香雪的自我觉醒之路？</vt:lpstr>
      <vt:lpstr>研读第二部分，思考</vt:lpstr>
      <vt:lpstr>PowerPoint Presentation</vt:lpstr>
      <vt:lpstr>小结：香雪与少平相似点</vt:lpstr>
      <vt:lpstr>四、作家写作观探究</vt:lpstr>
      <vt:lpstr>PowerPoint Presentation</vt:lpstr>
      <vt:lpstr>PowerPoint Presentation</vt:lpstr>
      <vt:lpstr>PowerPoint Presentation</vt:lpstr>
      <vt:lpstr>小结：他们的写作观</vt:lpstr>
      <vt:lpstr>PowerPoint Presentation</vt:lpstr>
      <vt:lpstr>PowerPoint Presentation</vt:lpstr>
      <vt:lpstr>阅读并思考</vt:lpstr>
      <vt:lpstr>PowerPoint Presentation</vt:lpstr>
      <vt:lpstr>PowerPoint Presentation</vt:lpstr>
      <vt:lpstr>火车经过台儿沟</vt:lpstr>
      <vt:lpstr>回味课文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哦，香雪</dc:title>
  <dc:creator>Windows 用户</dc:creator>
  <cp:lastModifiedBy>Windows 用户</cp:lastModifiedBy>
  <cp:revision>13</cp:revision>
  <dcterms:created xsi:type="dcterms:W3CDTF">2020-07-16T07:28:28Z</dcterms:created>
  <dcterms:modified xsi:type="dcterms:W3CDTF">2020-09-01T01:57:55Z</dcterms:modified>
</cp:coreProperties>
</file>