
<file path=[Content_Types].xml><?xml version="1.0" encoding="utf-8"?>
<Types xmlns="http://schemas.openxmlformats.org/package/2006/content-types">
  <Override PartName="/ppt/slideMasters/slideMaster3.xml" ContentType="application/vnd.openxmlformats-officedocument.presentationml.slideMaster+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35.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Default Extension="wav" ContentType="audio/wav"/>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1" r:id="rId2"/>
    <p:sldMasterId id="2147483674" r:id="rId3"/>
  </p:sldMasterIdLst>
  <p:notesMasterIdLst>
    <p:notesMasterId r:id="rId17"/>
  </p:notesMasterIdLst>
  <p:sldIdLst>
    <p:sldId id="257" r:id="rId4"/>
    <p:sldId id="256" r:id="rId5"/>
    <p:sldId id="258" r:id="rId6"/>
    <p:sldId id="266" r:id="rId7"/>
    <p:sldId id="261" r:id="rId8"/>
    <p:sldId id="259" r:id="rId9"/>
    <p:sldId id="269" r:id="rId10"/>
    <p:sldId id="267" r:id="rId11"/>
    <p:sldId id="268" r:id="rId12"/>
    <p:sldId id="265" r:id="rId13"/>
    <p:sldId id="262" r:id="rId14"/>
    <p:sldId id="264" r:id="rId15"/>
    <p:sldId id="270"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34586" autoAdjust="0"/>
    <p:restoredTop sz="86323" autoAdjust="0"/>
  </p:normalViewPr>
  <p:slideViewPr>
    <p:cSldViewPr>
      <p:cViewPr varScale="1">
        <p:scale>
          <a:sx n="61" d="100"/>
          <a:sy n="61" d="100"/>
        </p:scale>
        <p:origin x="-360" y="-84"/>
      </p:cViewPr>
      <p:guideLst>
        <p:guide orient="horz" pos="2160"/>
        <p:guide pos="2880"/>
      </p:guideLst>
    </p:cSldViewPr>
  </p:slideViewPr>
  <p:outlineViewPr>
    <p:cViewPr>
      <p:scale>
        <a:sx n="33" d="100"/>
        <a:sy n="33" d="100"/>
      </p:scale>
      <p:origin x="36"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0AC8C54-F8A1-4C9A-A28C-56C0996972C1}" type="datetimeFigureOut">
              <a:rPr lang="zh-CN" altLang="en-US" smtClean="0"/>
              <a:pPr/>
              <a:t>2013-1-4</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E35020D-0236-4ABD-A8A3-5410027420D9}"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A5731A-D060-4565-A369-CCF687CBBDA4}" type="slidenum">
              <a:rPr lang="zh-CN" altLang="en-US"/>
              <a:pPr/>
              <a:t>8</a:t>
            </a:fld>
            <a:endParaRPr lang="en-US" altLang="zh-CN"/>
          </a:p>
        </p:txBody>
      </p:sp>
      <p:sp>
        <p:nvSpPr>
          <p:cNvPr id="60418" name="Rectangle 2"/>
          <p:cNvSpPr>
            <a:spLocks noGrp="1" noRot="1" noChangeAspect="1" noChangeArrowheads="1" noTextEdit="1"/>
          </p:cNvSpPr>
          <p:nvPr>
            <p:ph type="sldImg"/>
          </p:nvPr>
        </p:nvSpPr>
        <p:spPr>
          <a:ln/>
        </p:spPr>
      </p:sp>
      <p:sp>
        <p:nvSpPr>
          <p:cNvPr id="60419" name="Rectangle 3"/>
          <p:cNvSpPr>
            <a:spLocks noGrp="1" noChangeArrowheads="1"/>
          </p:cNvSpPr>
          <p:nvPr>
            <p:ph type="body" idx="1"/>
          </p:nvPr>
        </p:nvSpPr>
        <p:spPr>
          <a:xfrm>
            <a:off x="685800" y="4343400"/>
            <a:ext cx="5486400" cy="4114800"/>
          </a:xfrm>
        </p:spPr>
        <p:txBody>
          <a:bodyPr/>
          <a:lstStyle/>
          <a:p>
            <a:endParaRPr lang="zh-CN"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E35020D-0236-4ABD-A8A3-5410027420D9}" type="slidenum">
              <a:rPr lang="zh-CN" altLang="en-US" smtClean="0"/>
              <a:pPr/>
              <a:t>9</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normAutofit/>
          </a:bodyPr>
          <a:lstStyle/>
          <a:p>
            <a:endParaRPr lang="zh-CN" altLang="en-US" dirty="0"/>
          </a:p>
        </p:txBody>
      </p:sp>
      <p:sp>
        <p:nvSpPr>
          <p:cNvPr id="4" name="灯片编号占位符 3"/>
          <p:cNvSpPr>
            <a:spLocks noGrp="1"/>
          </p:cNvSpPr>
          <p:nvPr>
            <p:ph type="sldNum" sz="quarter" idx="10"/>
          </p:nvPr>
        </p:nvSpPr>
        <p:spPr/>
        <p:txBody>
          <a:bodyPr/>
          <a:lstStyle/>
          <a:p>
            <a:fld id="{5E35020D-0236-4ABD-A8A3-5410027420D9}" type="slidenum">
              <a:rPr lang="zh-CN" altLang="en-US" smtClean="0"/>
              <a:pPr/>
              <a:t>10</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159F0AE-C639-4EAC-A75E-79583D5A3B67}"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4838E5C-E10E-4A29-9AF1-0CD652462F6E}" type="slidenum">
              <a:rPr lang="zh-CN" altLang="en-US" smtClean="0"/>
              <a:pPr/>
              <a:t>‹#›</a:t>
            </a:fld>
            <a:endParaRPr lang="zh-CN" alt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单击此处编辑母版标题样式</a:t>
            </a:r>
            <a:endParaRPr lang="zh-CN" altLang="en-US" dirty="0"/>
          </a:p>
        </p:txBody>
      </p:sp>
      <p:sp>
        <p:nvSpPr>
          <p:cNvPr id="3" name="日期占位符 2"/>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052FE2C-1E08-4BA5-B53E-E9E63FE61532}"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ED0BCD0-4C94-4119-907F-EC2888A6B78F}"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A47A1ED-D893-4429-8951-5F0AB965B7D2}" type="datetimeFigureOut">
              <a:rPr lang="zh-CN" altLang="en-US" smtClean="0"/>
              <a:pPr/>
              <a:t>2013-1-4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8002581-DB15-4561-9C95-97CC532E6F8C}"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A47A1ED-D893-4429-8951-5F0AB965B7D2}" type="datetimeFigureOut">
              <a:rPr lang="zh-CN" altLang="en-US" smtClean="0"/>
              <a:pPr/>
              <a:t>2013-1-4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8002581-DB15-4561-9C95-97CC532E6F8C}"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6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59F0AE-C639-4EAC-A75E-79583D5A3B67}" type="datetimeFigureOut">
              <a:rPr lang="zh-CN" altLang="en-US" smtClean="0"/>
              <a:pPr/>
              <a:t>2013-1-4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4838E5C-E10E-4A29-9AF1-0CD652462F6E}"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052FE2C-1E08-4BA5-B53E-E9E63FE61532}" type="datetimeFigureOut">
              <a:rPr lang="zh-CN" altLang="en-US" smtClean="0"/>
              <a:pPr/>
              <a:t>2013-1-4</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ED0BCD0-4C94-4119-907F-EC2888A6B78F}"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 id="2147483686"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8.xml"/><Relationship Id="rId5" Type="http://schemas.openxmlformats.org/officeDocument/2006/relationships/image" Target="../media/image2.jpeg"/><Relationship Id="rId4" Type="http://schemas.openxmlformats.org/officeDocument/2006/relationships/image" Target="../media/image1.jpeg"/></Relationships>
</file>

<file path=ppt/slides/_rels/slide1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8.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audio" Target="../media/audio1.wav"/><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3.wav"/><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audio" Target="../media/audio1.wav"/></Relationships>
</file>

<file path=ppt/slides/_rels/slide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xml"/><Relationship Id="rId1" Type="http://schemas.openxmlformats.org/officeDocument/2006/relationships/slideLayout" Target="../slideLayouts/slideLayout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descr="2.jpg"/>
          <p:cNvPicPr>
            <a:picLocks noChangeAspect="1"/>
          </p:cNvPicPr>
          <p:nvPr/>
        </p:nvPicPr>
        <p:blipFill>
          <a:blip r:embed="rId4"/>
          <a:stretch>
            <a:fillRect/>
          </a:stretch>
        </p:blipFill>
        <p:spPr>
          <a:xfrm>
            <a:off x="0" y="0"/>
            <a:ext cx="9144000" cy="6858000"/>
          </a:xfrm>
          <a:prstGeom prst="rect">
            <a:avLst/>
          </a:prstGeom>
        </p:spPr>
      </p:pic>
      <p:pic>
        <p:nvPicPr>
          <p:cNvPr id="2050" name="Picture 1042" descr="04_s"/>
          <p:cNvPicPr>
            <a:picLocks noChangeAspect="1" noChangeArrowheads="1"/>
          </p:cNvPicPr>
          <p:nvPr/>
        </p:nvPicPr>
        <p:blipFill>
          <a:blip r:embed="rId5"/>
          <a:srcRect/>
          <a:stretch>
            <a:fillRect/>
          </a:stretch>
        </p:blipFill>
        <p:spPr bwMode="auto">
          <a:xfrm>
            <a:off x="0" y="0"/>
            <a:ext cx="5181600" cy="6858000"/>
          </a:xfrm>
          <a:prstGeom prst="rect">
            <a:avLst/>
          </a:prstGeom>
          <a:noFill/>
          <a:ln w="9525">
            <a:noFill/>
            <a:miter lim="800000"/>
            <a:headEnd/>
            <a:tailEnd/>
          </a:ln>
        </p:spPr>
      </p:pic>
      <p:sp>
        <p:nvSpPr>
          <p:cNvPr id="11283" name="WordArt 1043"/>
          <p:cNvSpPr>
            <a:spLocks noChangeArrowheads="1" noChangeShapeType="1" noTextEdit="1"/>
          </p:cNvSpPr>
          <p:nvPr/>
        </p:nvSpPr>
        <p:spPr bwMode="auto">
          <a:xfrm rot="5400000">
            <a:off x="4533900" y="2628900"/>
            <a:ext cx="6705600" cy="990600"/>
          </a:xfrm>
          <a:prstGeom prst="rect">
            <a:avLst/>
          </a:prstGeom>
        </p:spPr>
        <p:txBody>
          <a:bodyPr vert="eaVert" wrap="none" fromWordArt="1">
            <a:prstTxWarp prst="textPlain">
              <a:avLst>
                <a:gd name="adj" fmla="val 50000"/>
              </a:avLst>
            </a:prstTxWarp>
            <a:scene3d>
              <a:camera prst="legacyPerspectiveFront">
                <a:rot lat="20639998" lon="20699998" rev="0"/>
              </a:camera>
              <a:lightRig rig="legacyNormal3" dir="l"/>
            </a:scene3d>
            <a:sp3d extrusionH="201600" prstMaterial="legacyPlastic">
              <a:extrusionClr>
                <a:srgbClr val="FF9966"/>
              </a:extrusionClr>
            </a:sp3d>
          </a:bodyPr>
          <a:lstStyle/>
          <a:p>
            <a:pPr algn="ctr" fontAlgn="auto"/>
            <a:r>
              <a:rPr lang="zh-CN" altLang="en-US" sz="4800" b="1" kern="10">
                <a:ln w="9525">
                  <a:round/>
                  <a:headEnd/>
                  <a:tailEnd/>
                </a:ln>
                <a:solidFill>
                  <a:srgbClr val="0000FF"/>
                </a:solidFill>
                <a:latin typeface="宋体"/>
                <a:ea typeface="宋体"/>
              </a:rPr>
              <a:t>记梁任公先生的一次演讲</a:t>
            </a:r>
          </a:p>
        </p:txBody>
      </p:sp>
      <p:sp>
        <p:nvSpPr>
          <p:cNvPr id="11284" name="Text Box 1044"/>
          <p:cNvSpPr txBox="1">
            <a:spLocks noChangeArrowheads="1"/>
          </p:cNvSpPr>
          <p:nvPr/>
        </p:nvSpPr>
        <p:spPr bwMode="auto">
          <a:xfrm>
            <a:off x="5819775" y="4724400"/>
            <a:ext cx="733425" cy="1600200"/>
          </a:xfrm>
          <a:prstGeom prst="rect">
            <a:avLst/>
          </a:prstGeom>
          <a:noFill/>
          <a:ln w="9525">
            <a:noFill/>
            <a:miter lim="800000"/>
            <a:headEnd/>
            <a:tailEnd/>
          </a:ln>
        </p:spPr>
        <p:txBody>
          <a:bodyPr vert="eaVert">
            <a:spAutoFit/>
          </a:bodyPr>
          <a:lstStyle/>
          <a:p>
            <a:pPr>
              <a:spcBef>
                <a:spcPct val="50000"/>
              </a:spcBef>
            </a:pPr>
            <a:r>
              <a:rPr lang="zh-CN" altLang="en-US" sz="3600" b="1">
                <a:solidFill>
                  <a:srgbClr val="FF0000"/>
                </a:solidFill>
                <a:ea typeface="黑体" pitchFamily="2" charset="-122"/>
              </a:rPr>
              <a:t>梁实秋</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1283"/>
                                        </p:tgtEl>
                                        <p:attrNameLst>
                                          <p:attrName>style.visibility</p:attrName>
                                        </p:attrNameLst>
                                      </p:cBhvr>
                                      <p:to>
                                        <p:strVal val="visible"/>
                                      </p:to>
                                    </p:set>
                                    <p:anim calcmode="lin" valueType="num">
                                      <p:cBhvr additive="base">
                                        <p:cTn id="7" dur="500" fill="hold"/>
                                        <p:tgtEl>
                                          <p:spTgt spid="11283"/>
                                        </p:tgtEl>
                                        <p:attrNameLst>
                                          <p:attrName>ppt_x</p:attrName>
                                        </p:attrNameLst>
                                      </p:cBhvr>
                                      <p:tavLst>
                                        <p:tav tm="0">
                                          <p:val>
                                            <p:strVal val="0-#ppt_w/2"/>
                                          </p:val>
                                        </p:tav>
                                        <p:tav tm="100000">
                                          <p:val>
                                            <p:strVal val="#ppt_x"/>
                                          </p:val>
                                        </p:tav>
                                      </p:tavLst>
                                    </p:anim>
                                    <p:anim calcmode="lin" valueType="num">
                                      <p:cBhvr additive="base">
                                        <p:cTn id="8" dur="500" fill="hold"/>
                                        <p:tgtEl>
                                          <p:spTgt spid="1128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himes.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1284"/>
                                        </p:tgtEl>
                                        <p:attrNameLst>
                                          <p:attrName>style.visibility</p:attrName>
                                        </p:attrNameLst>
                                      </p:cBhvr>
                                      <p:to>
                                        <p:strVal val="visible"/>
                                      </p:to>
                                    </p:set>
                                    <p:anim calcmode="lin" valueType="num">
                                      <p:cBhvr additive="base">
                                        <p:cTn id="13" dur="500" fill="hold"/>
                                        <p:tgtEl>
                                          <p:spTgt spid="11284"/>
                                        </p:tgtEl>
                                        <p:attrNameLst>
                                          <p:attrName>ppt_x</p:attrName>
                                        </p:attrNameLst>
                                      </p:cBhvr>
                                      <p:tavLst>
                                        <p:tav tm="0">
                                          <p:val>
                                            <p:strVal val="0-#ppt_w/2"/>
                                          </p:val>
                                        </p:tav>
                                        <p:tav tm="100000">
                                          <p:val>
                                            <p:strVal val="#ppt_x"/>
                                          </p:val>
                                        </p:tav>
                                      </p:tavLst>
                                    </p:anim>
                                    <p:anim calcmode="lin" valueType="num">
                                      <p:cBhvr additive="base">
                                        <p:cTn id="14" dur="500" fill="hold"/>
                                        <p:tgtEl>
                                          <p:spTgt spid="1128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projctor.wav" builtIn="1"/>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83" grpId="0" animBg="1"/>
      <p:bldP spid="11284"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gif"/>
          <p:cNvPicPr>
            <a:picLocks noChangeAspect="1"/>
          </p:cNvPicPr>
          <p:nvPr/>
        </p:nvPicPr>
        <p:blipFill>
          <a:blip r:embed="rId3"/>
          <a:stretch>
            <a:fillRect/>
          </a:stretch>
        </p:blipFill>
        <p:spPr>
          <a:xfrm>
            <a:off x="1" y="-182156"/>
            <a:ext cx="9144000" cy="7040156"/>
          </a:xfrm>
          <a:prstGeom prst="rect">
            <a:avLst/>
          </a:prstGeom>
        </p:spPr>
      </p:pic>
      <p:sp>
        <p:nvSpPr>
          <p:cNvPr id="61442" name="Rectangle 2"/>
          <p:cNvSpPr>
            <a:spLocks noGrp="1" noChangeArrowheads="1"/>
          </p:cNvSpPr>
          <p:nvPr>
            <p:ph type="title"/>
          </p:nvPr>
        </p:nvSpPr>
        <p:spPr>
          <a:xfrm>
            <a:off x="428596" y="714356"/>
            <a:ext cx="8229600" cy="1685916"/>
          </a:xfrm>
        </p:spPr>
        <p:txBody>
          <a:bodyPr>
            <a:normAutofit fontScale="90000"/>
          </a:bodyPr>
          <a:lstStyle/>
          <a:p>
            <a:r>
              <a:rPr lang="zh-CN" altLang="en-US" b="1" dirty="0"/>
              <a:t>闻官军收河南河北 </a:t>
            </a:r>
            <a:br>
              <a:rPr lang="zh-CN" altLang="en-US" b="1" dirty="0"/>
            </a:br>
            <a:r>
              <a:rPr lang="zh-CN" altLang="en-US" b="1" dirty="0"/>
              <a:t>         </a:t>
            </a:r>
            <a:r>
              <a:rPr lang="zh-CN" altLang="en-US" b="1" dirty="0" smtClean="0"/>
              <a:t>          杜</a:t>
            </a:r>
            <a:r>
              <a:rPr lang="zh-CN" altLang="en-US" b="1" dirty="0"/>
              <a:t>甫 </a:t>
            </a:r>
            <a:br>
              <a:rPr lang="zh-CN" altLang="en-US" b="1" dirty="0"/>
            </a:br>
            <a:endParaRPr lang="zh-CN" altLang="en-US" b="1" dirty="0"/>
          </a:p>
        </p:txBody>
      </p:sp>
      <p:sp>
        <p:nvSpPr>
          <p:cNvPr id="61443" name="Rectangle 3"/>
          <p:cNvSpPr>
            <a:spLocks noGrp="1" noChangeArrowheads="1"/>
          </p:cNvSpPr>
          <p:nvPr>
            <p:ph type="body" idx="1"/>
          </p:nvPr>
        </p:nvSpPr>
        <p:spPr>
          <a:xfrm>
            <a:off x="285720" y="2000240"/>
            <a:ext cx="8358246" cy="4572032"/>
          </a:xfrm>
        </p:spPr>
        <p:txBody>
          <a:bodyPr>
            <a:noAutofit/>
          </a:bodyPr>
          <a:lstStyle/>
          <a:p>
            <a:pPr>
              <a:buFontTx/>
              <a:buNone/>
            </a:pPr>
            <a:r>
              <a:rPr lang="zh-CN" altLang="en-US" sz="4000" b="1" dirty="0"/>
              <a:t>剑外忽传收蓟北，初闻涕泪满衣裳。</a:t>
            </a:r>
          </a:p>
          <a:p>
            <a:pPr>
              <a:buFontTx/>
              <a:buNone/>
            </a:pPr>
            <a:r>
              <a:rPr lang="zh-CN" altLang="en-US" sz="4000" b="1" dirty="0"/>
              <a:t>却看妻子愁何在，漫卷诗书喜欲狂。</a:t>
            </a:r>
          </a:p>
          <a:p>
            <a:pPr>
              <a:buFontTx/>
              <a:buNone/>
            </a:pPr>
            <a:r>
              <a:rPr lang="zh-CN" altLang="en-US" sz="4000" b="1" dirty="0"/>
              <a:t>白日放歌须纵酒，青春结伴好还乡。</a:t>
            </a:r>
          </a:p>
          <a:p>
            <a:pPr>
              <a:buFontTx/>
              <a:buNone/>
            </a:pPr>
            <a:r>
              <a:rPr lang="zh-CN" altLang="en-US" sz="4000" b="1" dirty="0"/>
              <a:t>即从巴峡穿巫峡，便下襄阳向洛阳。</a:t>
            </a:r>
            <a:r>
              <a:rPr lang="zh-CN" altLang="en-US" sz="4400" b="1" dirty="0"/>
              <a:t/>
            </a:r>
            <a:br>
              <a:rPr lang="zh-CN" altLang="en-US" sz="4400" b="1" dirty="0"/>
            </a:br>
            <a:endParaRPr lang="zh-CN" altLang="en-US" sz="4400" b="1" dirty="0"/>
          </a:p>
        </p:txBody>
      </p:sp>
    </p:spTree>
  </p:cSld>
  <p:clrMapOvr>
    <a:masterClrMapping/>
  </p:clrMapOvr>
  <p:transition>
    <p:dissolv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descr="20071217203059803.jpg"/>
          <p:cNvPicPr>
            <a:picLocks noGrp="1" noChangeAspect="1"/>
          </p:cNvPicPr>
          <p:nvPr>
            <p:ph idx="1"/>
          </p:nvPr>
        </p:nvPicPr>
        <p:blipFill>
          <a:blip r:embed="rId3"/>
          <a:stretch>
            <a:fillRect/>
          </a:stretch>
        </p:blipFill>
        <p:spPr>
          <a:xfrm>
            <a:off x="0" y="0"/>
            <a:ext cx="9572660" cy="6858000"/>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
        <p:nvSpPr>
          <p:cNvPr id="2" name="标题 1"/>
          <p:cNvSpPr>
            <a:spLocks noGrp="1"/>
          </p:cNvSpPr>
          <p:nvPr>
            <p:ph type="title"/>
          </p:nvPr>
        </p:nvSpPr>
        <p:spPr>
          <a:xfrm>
            <a:off x="700086" y="-45719"/>
            <a:ext cx="8443914" cy="45719"/>
          </a:xfrm>
        </p:spPr>
        <p:txBody>
          <a:bodyPr>
            <a:normAutofit fontScale="90000"/>
          </a:bodyPr>
          <a:lstStyle/>
          <a:p>
            <a:r>
              <a:rPr lang="zh-CN" altLang="en-US" sz="800" dirty="0" smtClean="0"/>
              <a:t>，</a:t>
            </a:r>
            <a:endParaRPr lang="zh-CN" altLang="en-US" sz="800" dirty="0"/>
          </a:p>
        </p:txBody>
      </p:sp>
      <p:sp>
        <p:nvSpPr>
          <p:cNvPr id="5" name="TextBox 4"/>
          <p:cNvSpPr txBox="1"/>
          <p:nvPr/>
        </p:nvSpPr>
        <p:spPr>
          <a:xfrm>
            <a:off x="571440" y="785794"/>
            <a:ext cx="8572560" cy="584775"/>
          </a:xfrm>
          <a:prstGeom prst="rect">
            <a:avLst/>
          </a:prstGeom>
          <a:noFill/>
        </p:spPr>
        <p:txBody>
          <a:bodyPr wrap="square" rtlCol="0">
            <a:spAutoFit/>
          </a:bodyPr>
          <a:lstStyle/>
          <a:p>
            <a:r>
              <a:rPr lang="zh-CN" altLang="en-US" sz="3200" b="1" dirty="0" smtClean="0"/>
              <a:t>讲稿   </a:t>
            </a:r>
            <a:r>
              <a:rPr lang="zh-CN" altLang="en-US" sz="2800" b="1" dirty="0" smtClean="0">
                <a:latin typeface="楷体_GB2312" pitchFamily="49" charset="-122"/>
                <a:ea typeface="楷体_GB2312" pitchFamily="49" charset="-122"/>
              </a:rPr>
              <a:t>认真，学问和书法修养都很好</a:t>
            </a:r>
            <a:r>
              <a:rPr lang="en-US" altLang="zh-CN" sz="3200" b="1" dirty="0" smtClean="0">
                <a:latin typeface="楷体_GB2312" pitchFamily="49" charset="-122"/>
                <a:ea typeface="楷体_GB2312" pitchFamily="49" charset="-122"/>
              </a:rPr>
              <a:t>--</a:t>
            </a:r>
            <a:r>
              <a:rPr lang="zh-CN" altLang="en-US" sz="2800" b="1" dirty="0" smtClean="0">
                <a:solidFill>
                  <a:srgbClr val="FF0000"/>
                </a:solidFill>
              </a:rPr>
              <a:t>以物写人</a:t>
            </a:r>
            <a:endParaRPr lang="zh-CN" altLang="en-US" sz="2800" b="1" dirty="0">
              <a:solidFill>
                <a:srgbClr val="FF0000"/>
              </a:solidFill>
            </a:endParaRPr>
          </a:p>
        </p:txBody>
      </p:sp>
      <p:sp>
        <p:nvSpPr>
          <p:cNvPr id="6" name="TextBox 5"/>
          <p:cNvSpPr txBox="1"/>
          <p:nvPr/>
        </p:nvSpPr>
        <p:spPr>
          <a:xfrm>
            <a:off x="571472" y="1571612"/>
            <a:ext cx="8572528" cy="584775"/>
          </a:xfrm>
          <a:prstGeom prst="rect">
            <a:avLst/>
          </a:prstGeom>
          <a:noFill/>
        </p:spPr>
        <p:txBody>
          <a:bodyPr wrap="square" rtlCol="0">
            <a:spAutoFit/>
          </a:bodyPr>
          <a:lstStyle/>
          <a:p>
            <a:r>
              <a:rPr lang="zh-CN" altLang="en-US" sz="3200" b="1" dirty="0" smtClean="0"/>
              <a:t>肖像</a:t>
            </a:r>
            <a:r>
              <a:rPr lang="zh-CN" altLang="en-US" b="1" dirty="0" smtClean="0"/>
              <a:t>     </a:t>
            </a:r>
            <a:r>
              <a:rPr lang="zh-CN" altLang="en-US" sz="2800" b="1" dirty="0" smtClean="0">
                <a:latin typeface="楷体_GB2312" pitchFamily="49" charset="-122"/>
                <a:ea typeface="楷体_GB2312" pitchFamily="49" charset="-122"/>
              </a:rPr>
              <a:t>相貌穿着一般，气质很不一般</a:t>
            </a:r>
            <a:r>
              <a:rPr lang="en-US" altLang="zh-CN" b="1" dirty="0" smtClean="0"/>
              <a:t>----</a:t>
            </a:r>
            <a:r>
              <a:rPr lang="zh-CN" altLang="en-US" sz="2800" b="1" dirty="0" smtClean="0">
                <a:solidFill>
                  <a:srgbClr val="FF0000"/>
                </a:solidFill>
              </a:rPr>
              <a:t>形神，抑扬</a:t>
            </a:r>
            <a:endParaRPr lang="zh-CN" altLang="en-US" sz="2800" b="1" dirty="0">
              <a:solidFill>
                <a:srgbClr val="FF0000"/>
              </a:solidFill>
            </a:endParaRPr>
          </a:p>
        </p:txBody>
      </p:sp>
      <p:sp>
        <p:nvSpPr>
          <p:cNvPr id="7" name="TextBox 6"/>
          <p:cNvSpPr txBox="1"/>
          <p:nvPr/>
        </p:nvSpPr>
        <p:spPr>
          <a:xfrm>
            <a:off x="142844" y="2643182"/>
            <a:ext cx="5929354" cy="369332"/>
          </a:xfrm>
          <a:prstGeom prst="rect">
            <a:avLst/>
          </a:prstGeom>
          <a:noFill/>
        </p:spPr>
        <p:txBody>
          <a:bodyPr wrap="square" rtlCol="0">
            <a:spAutoFit/>
          </a:bodyPr>
          <a:lstStyle/>
          <a:p>
            <a:endParaRPr lang="zh-CN" altLang="en-US" dirty="0"/>
          </a:p>
        </p:txBody>
      </p:sp>
      <p:sp>
        <p:nvSpPr>
          <p:cNvPr id="8" name="TextBox 7"/>
          <p:cNvSpPr txBox="1"/>
          <p:nvPr/>
        </p:nvSpPr>
        <p:spPr>
          <a:xfrm>
            <a:off x="357158" y="2285993"/>
            <a:ext cx="8786842" cy="584775"/>
          </a:xfrm>
          <a:prstGeom prst="rect">
            <a:avLst/>
          </a:prstGeom>
          <a:noFill/>
        </p:spPr>
        <p:txBody>
          <a:bodyPr wrap="square" rtlCol="0">
            <a:spAutoFit/>
          </a:bodyPr>
          <a:lstStyle/>
          <a:p>
            <a:r>
              <a:rPr lang="zh-CN" altLang="en-US" sz="2800" b="1" dirty="0" smtClean="0"/>
              <a:t> </a:t>
            </a:r>
            <a:r>
              <a:rPr lang="zh-CN" altLang="en-US" sz="3200" b="1" dirty="0" smtClean="0"/>
              <a:t>开场白</a:t>
            </a:r>
            <a:r>
              <a:rPr lang="zh-CN" altLang="en-US" sz="2800" b="1" dirty="0" smtClean="0"/>
              <a:t>   </a:t>
            </a:r>
            <a:r>
              <a:rPr lang="zh-CN" altLang="en-US" sz="2800" b="1" dirty="0" smtClean="0">
                <a:latin typeface="楷体_GB2312" pitchFamily="49" charset="-122"/>
                <a:ea typeface="楷体_GB2312" pitchFamily="49" charset="-122"/>
              </a:rPr>
              <a:t>谦逊、自负、风趣      </a:t>
            </a:r>
            <a:r>
              <a:rPr lang="en-US" altLang="zh-CN" b="1" dirty="0" smtClean="0"/>
              <a:t>----</a:t>
            </a:r>
            <a:r>
              <a:rPr lang="zh-CN" altLang="en-US" sz="2800" b="1" dirty="0" smtClean="0">
                <a:solidFill>
                  <a:srgbClr val="FF0000"/>
                </a:solidFill>
              </a:rPr>
              <a:t>动作，语言</a:t>
            </a:r>
            <a:endParaRPr lang="zh-CN" altLang="en-US" sz="2800" b="1" dirty="0">
              <a:solidFill>
                <a:srgbClr val="FF0000"/>
              </a:solidFill>
            </a:endParaRPr>
          </a:p>
        </p:txBody>
      </p:sp>
      <p:sp>
        <p:nvSpPr>
          <p:cNvPr id="9" name="TextBox 8"/>
          <p:cNvSpPr txBox="1"/>
          <p:nvPr/>
        </p:nvSpPr>
        <p:spPr>
          <a:xfrm>
            <a:off x="0" y="2928934"/>
            <a:ext cx="9215502" cy="584775"/>
          </a:xfrm>
          <a:prstGeom prst="rect">
            <a:avLst/>
          </a:prstGeom>
          <a:noFill/>
        </p:spPr>
        <p:txBody>
          <a:bodyPr wrap="square" rtlCol="0">
            <a:spAutoFit/>
          </a:bodyPr>
          <a:lstStyle/>
          <a:p>
            <a:r>
              <a:rPr lang="zh-CN" altLang="en-US" sz="3200" b="1" dirty="0" smtClean="0"/>
              <a:t>   声音    </a:t>
            </a:r>
            <a:r>
              <a:rPr lang="zh-CN" altLang="en-US" sz="2800" b="1" dirty="0" smtClean="0">
                <a:latin typeface="楷体_GB2312" pitchFamily="49" charset="-122"/>
                <a:ea typeface="楷体_GB2312" pitchFamily="49" charset="-122"/>
              </a:rPr>
              <a:t>有个性，自信</a:t>
            </a:r>
            <a:endParaRPr lang="zh-CN" altLang="en-US" sz="2800" b="1" dirty="0">
              <a:latin typeface="楷体_GB2312" pitchFamily="49" charset="-122"/>
              <a:ea typeface="楷体_GB2312" pitchFamily="49" charset="-122"/>
            </a:endParaRPr>
          </a:p>
        </p:txBody>
      </p:sp>
      <p:sp>
        <p:nvSpPr>
          <p:cNvPr id="10" name="TextBox 9"/>
          <p:cNvSpPr txBox="1"/>
          <p:nvPr/>
        </p:nvSpPr>
        <p:spPr>
          <a:xfrm>
            <a:off x="0" y="3714752"/>
            <a:ext cx="9429784" cy="1015663"/>
          </a:xfrm>
          <a:prstGeom prst="rect">
            <a:avLst/>
          </a:prstGeom>
          <a:noFill/>
        </p:spPr>
        <p:txBody>
          <a:bodyPr wrap="square" rtlCol="0">
            <a:spAutoFit/>
          </a:bodyPr>
          <a:lstStyle/>
          <a:p>
            <a:r>
              <a:rPr lang="zh-CN" altLang="en-US" sz="3200" b="1" dirty="0" smtClean="0"/>
              <a:t>   内容   </a:t>
            </a:r>
            <a:r>
              <a:rPr lang="zh-CN" altLang="en-US" sz="2800" b="1" dirty="0" smtClean="0">
                <a:latin typeface="楷体_GB2312" pitchFamily="49" charset="-122"/>
                <a:ea typeface="楷体_GB2312" pitchFamily="49" charset="-122"/>
              </a:rPr>
              <a:t>博闻强记，有学问，有文采，幽默，风趣</a:t>
            </a:r>
            <a:endParaRPr lang="en-US" altLang="zh-CN" sz="2800" b="1" dirty="0" smtClean="0">
              <a:latin typeface="楷体_GB2312" pitchFamily="49" charset="-122"/>
              <a:ea typeface="楷体_GB2312" pitchFamily="49" charset="-122"/>
            </a:endParaRPr>
          </a:p>
          <a:p>
            <a:r>
              <a:rPr lang="en-US" altLang="zh-CN" sz="2800" b="1" dirty="0" smtClean="0">
                <a:latin typeface="楷体_GB2312" pitchFamily="49" charset="-122"/>
                <a:ea typeface="楷体_GB2312" pitchFamily="49" charset="-122"/>
              </a:rPr>
              <a:t>                             </a:t>
            </a:r>
            <a:r>
              <a:rPr lang="en-US" altLang="zh-CN" sz="2800" b="1" dirty="0" smtClean="0"/>
              <a:t>-----</a:t>
            </a:r>
            <a:r>
              <a:rPr lang="zh-CN" altLang="en-US" sz="2800" b="1" dirty="0" smtClean="0">
                <a:solidFill>
                  <a:srgbClr val="FF0000"/>
                </a:solidFill>
              </a:rPr>
              <a:t>动作，侧面烘托 </a:t>
            </a:r>
            <a:endParaRPr lang="zh-CN" altLang="en-US" sz="2800" b="1" dirty="0">
              <a:solidFill>
                <a:srgbClr val="FF0000"/>
              </a:solidFill>
            </a:endParaRPr>
          </a:p>
        </p:txBody>
      </p:sp>
      <p:sp>
        <p:nvSpPr>
          <p:cNvPr id="11" name="TextBox 10"/>
          <p:cNvSpPr txBox="1"/>
          <p:nvPr/>
        </p:nvSpPr>
        <p:spPr>
          <a:xfrm>
            <a:off x="714348" y="4929198"/>
            <a:ext cx="4357718" cy="369332"/>
          </a:xfrm>
          <a:prstGeom prst="rect">
            <a:avLst/>
          </a:prstGeom>
          <a:noFill/>
        </p:spPr>
        <p:txBody>
          <a:bodyPr wrap="square" rtlCol="0">
            <a:spAutoFit/>
          </a:bodyPr>
          <a:lstStyle/>
          <a:p>
            <a:endParaRPr lang="zh-CN" altLang="en-US" dirty="0"/>
          </a:p>
        </p:txBody>
      </p:sp>
      <p:sp>
        <p:nvSpPr>
          <p:cNvPr id="15" name="TextBox 14"/>
          <p:cNvSpPr txBox="1"/>
          <p:nvPr/>
        </p:nvSpPr>
        <p:spPr>
          <a:xfrm>
            <a:off x="1071538" y="5214950"/>
            <a:ext cx="5500726" cy="369332"/>
          </a:xfrm>
          <a:prstGeom prst="rect">
            <a:avLst/>
          </a:prstGeom>
          <a:noFill/>
        </p:spPr>
        <p:txBody>
          <a:bodyPr wrap="square" rtlCol="0">
            <a:spAutoFit/>
          </a:bodyPr>
          <a:lstStyle/>
          <a:p>
            <a:endParaRPr lang="zh-CN" altLang="en-US" dirty="0"/>
          </a:p>
        </p:txBody>
      </p:sp>
      <p:sp>
        <p:nvSpPr>
          <p:cNvPr id="2052" name="Rectangle 4"/>
          <p:cNvSpPr>
            <a:spLocks noChangeArrowheads="1"/>
          </p:cNvSpPr>
          <p:nvPr/>
        </p:nvSpPr>
        <p:spPr bwMode="auto">
          <a:xfrm>
            <a:off x="0" y="0"/>
            <a:ext cx="312906"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chemeClr val="tx1"/>
                </a:solidFill>
                <a:effectLst/>
                <a:latin typeface="Calibri" charset="0"/>
                <a:ea typeface="宋体" pitchFamily="2" charset="-122"/>
                <a:cs typeface="Times New Roman" pitchFamily="18" charset="0"/>
              </a:rPr>
              <a:t>）</a:t>
            </a:r>
            <a:endParaRPr kumimoji="0" lang="zh-CN" sz="1100" b="0" i="0" u="none" strike="noStrike" cap="none" normalizeH="0" baseline="0" dirty="0" smtClean="0">
              <a:ln>
                <a:noFill/>
              </a:ln>
              <a:solidFill>
                <a:schemeClr val="tx1"/>
              </a:solidFill>
              <a:effectLst/>
              <a:latin typeface="Arial" pitchFamily="34" charset="0"/>
              <a:ea typeface="宋体" pitchFamily="2" charset="-122"/>
            </a:endParaRPr>
          </a:p>
          <a:p>
            <a:pPr marL="0" marR="0" lvl="0" indent="0"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17" name="TextBox 16"/>
          <p:cNvSpPr txBox="1"/>
          <p:nvPr/>
        </p:nvSpPr>
        <p:spPr>
          <a:xfrm>
            <a:off x="0" y="4929198"/>
            <a:ext cx="9429784" cy="1015663"/>
          </a:xfrm>
          <a:prstGeom prst="rect">
            <a:avLst/>
          </a:prstGeom>
          <a:noFill/>
        </p:spPr>
        <p:txBody>
          <a:bodyPr wrap="square" rtlCol="0">
            <a:spAutoFit/>
          </a:bodyPr>
          <a:lstStyle/>
          <a:p>
            <a:r>
              <a:rPr lang="zh-CN" altLang="en-US" sz="3200" b="1" dirty="0" smtClean="0"/>
              <a:t>   表情   </a:t>
            </a:r>
            <a:r>
              <a:rPr lang="zh-CN" altLang="en-US" sz="2800" b="1" dirty="0" smtClean="0">
                <a:latin typeface="楷体_GB2312" pitchFamily="49" charset="-122"/>
                <a:ea typeface="楷体_GB2312" pitchFamily="49" charset="-122"/>
              </a:rPr>
              <a:t>感情丰富，自由洒脱，有真性情  </a:t>
            </a:r>
            <a:endParaRPr lang="en-US" altLang="zh-CN" sz="2800" b="1" dirty="0" smtClean="0">
              <a:latin typeface="楷体_GB2312" pitchFamily="49" charset="-122"/>
              <a:ea typeface="楷体_GB2312" pitchFamily="49" charset="-122"/>
            </a:endParaRPr>
          </a:p>
          <a:p>
            <a:r>
              <a:rPr lang="en-US" altLang="zh-CN" sz="2800" b="1" dirty="0" smtClean="0">
                <a:latin typeface="楷体_GB2312" pitchFamily="49" charset="-122"/>
                <a:ea typeface="楷体_GB2312" pitchFamily="49" charset="-122"/>
              </a:rPr>
              <a:t>                            </a:t>
            </a:r>
            <a:r>
              <a:rPr lang="en-US" altLang="zh-CN" sz="2800" b="1" dirty="0" smtClean="0"/>
              <a:t>---</a:t>
            </a:r>
            <a:r>
              <a:rPr lang="zh-CN" altLang="en-US" sz="2400" b="1" dirty="0" smtClean="0">
                <a:solidFill>
                  <a:srgbClr val="FF0000"/>
                </a:solidFill>
              </a:rPr>
              <a:t>动作，神态，侧面烘托</a:t>
            </a:r>
            <a:endParaRPr lang="zh-CN" altLang="en-US" sz="2400" b="1" dirty="0">
              <a:solidFill>
                <a:srgbClr val="FF0000"/>
              </a:solidFill>
            </a:endParaRPr>
          </a:p>
        </p:txBody>
      </p:sp>
    </p:spTree>
  </p:cSld>
  <p:clrMapOvr>
    <a:masterClrMapping/>
  </p:clrMapOvr>
  <p:transition>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4" presetClass="entr" presetSubtype="16"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box(i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54" presetClass="entr" presetSubtype="0" accel="100000" fill="hold" grpId="0" nodeType="click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strVal val="#ppt_w*0.05"/>
                                          </p:val>
                                        </p:tav>
                                        <p:tav tm="100000">
                                          <p:val>
                                            <p:strVal val="#ppt_w"/>
                                          </p:val>
                                        </p:tav>
                                      </p:tavLst>
                                    </p:anim>
                                    <p:anim calcmode="lin" valueType="num">
                                      <p:cBhvr>
                                        <p:cTn id="24" dur="500" fill="hold"/>
                                        <p:tgtEl>
                                          <p:spTgt spid="9"/>
                                        </p:tgtEl>
                                        <p:attrNameLst>
                                          <p:attrName>ppt_h</p:attrName>
                                        </p:attrNameLst>
                                      </p:cBhvr>
                                      <p:tavLst>
                                        <p:tav tm="0">
                                          <p:val>
                                            <p:strVal val="#ppt_h"/>
                                          </p:val>
                                        </p:tav>
                                        <p:tav tm="100000">
                                          <p:val>
                                            <p:strVal val="#ppt_h"/>
                                          </p:val>
                                        </p:tav>
                                      </p:tavLst>
                                    </p:anim>
                                    <p:anim calcmode="lin" valueType="num">
                                      <p:cBhvr>
                                        <p:cTn id="25" dur="500" fill="hold"/>
                                        <p:tgtEl>
                                          <p:spTgt spid="9"/>
                                        </p:tgtEl>
                                        <p:attrNameLst>
                                          <p:attrName>ppt_x</p:attrName>
                                        </p:attrNameLst>
                                      </p:cBhvr>
                                      <p:tavLst>
                                        <p:tav tm="0">
                                          <p:val>
                                            <p:strVal val="#ppt_x-.2"/>
                                          </p:val>
                                        </p:tav>
                                        <p:tav tm="100000">
                                          <p:val>
                                            <p:strVal val="#ppt_x"/>
                                          </p:val>
                                        </p:tav>
                                      </p:tavLst>
                                    </p:anim>
                                    <p:anim calcmode="lin" valueType="num">
                                      <p:cBhvr>
                                        <p:cTn id="26" dur="500" fill="hold"/>
                                        <p:tgtEl>
                                          <p:spTgt spid="9"/>
                                        </p:tgtEl>
                                        <p:attrNameLst>
                                          <p:attrName>ppt_y</p:attrName>
                                        </p:attrNameLst>
                                      </p:cBhvr>
                                      <p:tavLst>
                                        <p:tav tm="0">
                                          <p:val>
                                            <p:strVal val="#ppt_y"/>
                                          </p:val>
                                        </p:tav>
                                        <p:tav tm="100000">
                                          <p:val>
                                            <p:strVal val="#ppt_y"/>
                                          </p:val>
                                        </p:tav>
                                      </p:tavLst>
                                    </p:anim>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5" presetClass="entr" presetSubtype="10" fill="hold" nodeType="clickEffect">
                                  <p:stCondLst>
                                    <p:cond delay="0"/>
                                  </p:stCondLst>
                                  <p:childTnLst>
                                    <p:set>
                                      <p:cBhvr>
                                        <p:cTn id="31" dur="1" fill="hold">
                                          <p:stCondLst>
                                            <p:cond delay="0"/>
                                          </p:stCondLst>
                                        </p:cTn>
                                        <p:tgtEl>
                                          <p:spTgt spid="10">
                                            <p:txEl>
                                              <p:pRg st="0" end="0"/>
                                            </p:txEl>
                                          </p:spTgt>
                                        </p:tgtEl>
                                        <p:attrNameLst>
                                          <p:attrName>style.visibility</p:attrName>
                                        </p:attrNameLst>
                                      </p:cBhvr>
                                      <p:to>
                                        <p:strVal val="visible"/>
                                      </p:to>
                                    </p:set>
                                    <p:animEffect transition="in" filter="checkerboard(across)">
                                      <p:cBhvr>
                                        <p:cTn id="32" dur="500"/>
                                        <p:tgtEl>
                                          <p:spTgt spid="10">
                                            <p:txEl>
                                              <p:pRg st="0" end="0"/>
                                            </p:txEl>
                                          </p:spTgt>
                                        </p:tgtEl>
                                      </p:cBhvr>
                                    </p:animEffect>
                                  </p:childTnLst>
                                </p:cTn>
                              </p:par>
                              <p:par>
                                <p:cTn id="33" presetID="5" presetClass="entr" presetSubtype="10" fill="hold" nodeType="withEffect">
                                  <p:stCondLst>
                                    <p:cond delay="0"/>
                                  </p:stCondLst>
                                  <p:childTnLst>
                                    <p:set>
                                      <p:cBhvr>
                                        <p:cTn id="34" dur="1" fill="hold">
                                          <p:stCondLst>
                                            <p:cond delay="0"/>
                                          </p:stCondLst>
                                        </p:cTn>
                                        <p:tgtEl>
                                          <p:spTgt spid="10">
                                            <p:txEl>
                                              <p:pRg st="1" end="1"/>
                                            </p:txEl>
                                          </p:spTgt>
                                        </p:tgtEl>
                                        <p:attrNameLst>
                                          <p:attrName>style.visibility</p:attrName>
                                        </p:attrNameLst>
                                      </p:cBhvr>
                                      <p:to>
                                        <p:strVal val="visible"/>
                                      </p:to>
                                    </p:set>
                                    <p:animEffect transition="in" filter="checkerboard(across)">
                                      <p:cBhvr>
                                        <p:cTn id="35" dur="500"/>
                                        <p:tgtEl>
                                          <p:spTgt spid="10">
                                            <p:txEl>
                                              <p:pRg st="1" end="1"/>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52" presetClass="entr" presetSubtype="0" fill="hold" nodeType="clickEffect">
                                  <p:stCondLst>
                                    <p:cond delay="0"/>
                                  </p:stCondLst>
                                  <p:childTnLst>
                                    <p:set>
                                      <p:cBhvr>
                                        <p:cTn id="39" dur="1" fill="hold">
                                          <p:stCondLst>
                                            <p:cond delay="0"/>
                                          </p:stCondLst>
                                        </p:cTn>
                                        <p:tgtEl>
                                          <p:spTgt spid="17">
                                            <p:txEl>
                                              <p:pRg st="0" end="0"/>
                                            </p:txEl>
                                          </p:spTgt>
                                        </p:tgtEl>
                                        <p:attrNameLst>
                                          <p:attrName>style.visibility</p:attrName>
                                        </p:attrNameLst>
                                      </p:cBhvr>
                                      <p:to>
                                        <p:strVal val="visible"/>
                                      </p:to>
                                    </p:set>
                                    <p:animScale>
                                      <p:cBhvr>
                                        <p:cTn id="40" dur="1000" decel="50000" fill="hold">
                                          <p:stCondLst>
                                            <p:cond delay="0"/>
                                          </p:stCondLst>
                                        </p:cTn>
                                        <p:tgtEl>
                                          <p:spTgt spid="17">
                                            <p:txEl>
                                              <p:pRg st="0" end="0"/>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17">
                                            <p:txEl>
                                              <p:pRg st="0" end="0"/>
                                            </p:txEl>
                                          </p:spTgt>
                                        </p:tgtEl>
                                        <p:attrNameLst>
                                          <p:attrName>ppt_x</p:attrName>
                                          <p:attrName>ppt_y</p:attrName>
                                        </p:attrNameLst>
                                      </p:cBhvr>
                                    </p:animMotion>
                                    <p:animEffect transition="in" filter="fade">
                                      <p:cBhvr>
                                        <p:cTn id="42" dur="1000"/>
                                        <p:tgtEl>
                                          <p:spTgt spid="17">
                                            <p:txEl>
                                              <p:pRg st="0" end="0"/>
                                            </p:txEl>
                                          </p:spTgt>
                                        </p:tgtEl>
                                      </p:cBhvr>
                                    </p:animEffect>
                                  </p:childTnLst>
                                </p:cTn>
                              </p:par>
                              <p:par>
                                <p:cTn id="43" presetID="52" presetClass="entr" presetSubtype="0" fill="hold" nodeType="withEffect">
                                  <p:stCondLst>
                                    <p:cond delay="0"/>
                                  </p:stCondLst>
                                  <p:childTnLst>
                                    <p:set>
                                      <p:cBhvr>
                                        <p:cTn id="44" dur="1" fill="hold">
                                          <p:stCondLst>
                                            <p:cond delay="0"/>
                                          </p:stCondLst>
                                        </p:cTn>
                                        <p:tgtEl>
                                          <p:spTgt spid="17">
                                            <p:txEl>
                                              <p:pRg st="1" end="1"/>
                                            </p:txEl>
                                          </p:spTgt>
                                        </p:tgtEl>
                                        <p:attrNameLst>
                                          <p:attrName>style.visibility</p:attrName>
                                        </p:attrNameLst>
                                      </p:cBhvr>
                                      <p:to>
                                        <p:strVal val="visible"/>
                                      </p:to>
                                    </p:set>
                                    <p:animScale>
                                      <p:cBhvr>
                                        <p:cTn id="45" dur="1000" decel="50000" fill="hold">
                                          <p:stCondLst>
                                            <p:cond delay="0"/>
                                          </p:stCondLst>
                                        </p:cTn>
                                        <p:tgtEl>
                                          <p:spTgt spid="17">
                                            <p:txEl>
                                              <p:pRg st="1" end="1"/>
                                            </p:txEl>
                                          </p:spTgt>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17">
                                            <p:txEl>
                                              <p:pRg st="1" end="1"/>
                                            </p:txEl>
                                          </p:spTgt>
                                        </p:tgtEl>
                                        <p:attrNameLst>
                                          <p:attrName>ppt_x</p:attrName>
                                          <p:attrName>ppt_y</p:attrName>
                                        </p:attrNameLst>
                                      </p:cBhvr>
                                    </p:animMotion>
                                    <p:animEffect transition="in" filter="fade">
                                      <p:cBhvr>
                                        <p:cTn id="47" dur="1000"/>
                                        <p:tgtEl>
                                          <p:spTgt spid="1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8"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1.jpg"/>
          <p:cNvPicPr>
            <a:picLocks noChangeAspect="1"/>
          </p:cNvPicPr>
          <p:nvPr/>
        </p:nvPicPr>
        <p:blipFill>
          <a:blip r:embed="rId2"/>
          <a:stretch>
            <a:fillRect/>
          </a:stretch>
        </p:blipFill>
        <p:spPr>
          <a:xfrm>
            <a:off x="0" y="0"/>
            <a:ext cx="9143999" cy="6858000"/>
          </a:xfrm>
          <a:prstGeom prst="rect">
            <a:avLst/>
          </a:prstGeom>
        </p:spPr>
      </p:pic>
      <p:sp>
        <p:nvSpPr>
          <p:cNvPr id="14365" name="Rectangle 29"/>
          <p:cNvSpPr>
            <a:spLocks noChangeArrowheads="1"/>
          </p:cNvSpPr>
          <p:nvPr/>
        </p:nvSpPr>
        <p:spPr bwMode="auto">
          <a:xfrm>
            <a:off x="2057400" y="1066800"/>
            <a:ext cx="5486400" cy="1077218"/>
          </a:xfrm>
          <a:prstGeom prst="rect">
            <a:avLst/>
          </a:prstGeom>
          <a:noFill/>
          <a:ln w="9525">
            <a:noFill/>
            <a:miter lim="800000"/>
            <a:headEnd/>
            <a:tailEnd/>
          </a:ln>
          <a:effectLst/>
        </p:spPr>
        <p:txBody>
          <a:bodyPr>
            <a:spAutoFit/>
          </a:bodyPr>
          <a:lstStyle/>
          <a:p>
            <a:r>
              <a:rPr lang="zh-CN" altLang="en-US" sz="3600" b="1" dirty="0">
                <a:solidFill>
                  <a:srgbClr val="FF0000"/>
                </a:solidFill>
                <a:latin typeface="宋体" pitchFamily="2" charset="-122"/>
              </a:rPr>
              <a:t>   </a:t>
            </a:r>
            <a:r>
              <a:rPr lang="zh-CN" altLang="en-US" sz="2800" b="1" dirty="0">
                <a:solidFill>
                  <a:srgbClr val="FF0000"/>
                </a:solidFill>
                <a:latin typeface="宋体" pitchFamily="2" charset="-122"/>
              </a:rPr>
              <a:t>由前面的分析，我们来总结一下梁启超的形象：</a:t>
            </a:r>
            <a:r>
              <a:rPr lang="zh-CN" altLang="en-US" sz="2800" dirty="0"/>
              <a:t> </a:t>
            </a:r>
          </a:p>
        </p:txBody>
      </p:sp>
      <p:sp>
        <p:nvSpPr>
          <p:cNvPr id="14366" name="Rectangle 30"/>
          <p:cNvSpPr>
            <a:spLocks noChangeArrowheads="1"/>
          </p:cNvSpPr>
          <p:nvPr/>
        </p:nvSpPr>
        <p:spPr bwMode="auto">
          <a:xfrm>
            <a:off x="2000232" y="2214554"/>
            <a:ext cx="6324600" cy="1692771"/>
          </a:xfrm>
          <a:prstGeom prst="rect">
            <a:avLst/>
          </a:prstGeom>
          <a:noFill/>
          <a:ln w="9525">
            <a:noFill/>
            <a:miter lim="800000"/>
            <a:headEnd/>
            <a:tailEnd/>
          </a:ln>
          <a:effectLst/>
        </p:spPr>
        <p:txBody>
          <a:bodyPr>
            <a:spAutoFit/>
          </a:bodyPr>
          <a:lstStyle/>
          <a:p>
            <a:r>
              <a:rPr lang="zh-CN" altLang="en-US" sz="4000" b="1" dirty="0">
                <a:latin typeface="宋体" pitchFamily="2" charset="-122"/>
              </a:rPr>
              <a:t>    </a:t>
            </a:r>
            <a:r>
              <a:rPr lang="zh-CN" altLang="en-US" sz="3200" b="1" dirty="0" smtClean="0">
                <a:latin typeface="宋体" pitchFamily="2" charset="-122"/>
              </a:rPr>
              <a:t>梁</a:t>
            </a:r>
            <a:r>
              <a:rPr lang="zh-CN" altLang="en-US" sz="3200" b="1" dirty="0">
                <a:latin typeface="宋体" pitchFamily="2" charset="-122"/>
              </a:rPr>
              <a:t>启超是一个有思想</a:t>
            </a:r>
            <a:r>
              <a:rPr lang="zh-CN" altLang="en-US" sz="3200" b="1" dirty="0" smtClean="0">
                <a:latin typeface="宋体" pitchFamily="2" charset="-122"/>
              </a:rPr>
              <a:t>，有学问，有</a:t>
            </a:r>
            <a:r>
              <a:rPr lang="zh-CN" altLang="en-US" sz="3200" b="1" dirty="0">
                <a:latin typeface="宋体" pitchFamily="2" charset="-122"/>
              </a:rPr>
              <a:t>个性，感情丰沛</a:t>
            </a:r>
            <a:r>
              <a:rPr lang="zh-CN" altLang="en-US" sz="3200" b="1" dirty="0" smtClean="0">
                <a:latin typeface="宋体" pitchFamily="2" charset="-122"/>
              </a:rPr>
              <a:t>，至情至性，沉</a:t>
            </a:r>
            <a:r>
              <a:rPr lang="zh-CN" altLang="en-US" sz="3200" b="1" dirty="0">
                <a:latin typeface="宋体" pitchFamily="2" charset="-122"/>
              </a:rPr>
              <a:t>稳睿智潇洒</a:t>
            </a:r>
            <a:r>
              <a:rPr lang="zh-CN" altLang="en-US" sz="3200" b="1" dirty="0" smtClean="0">
                <a:latin typeface="宋体" pitchFamily="2" charset="-122"/>
              </a:rPr>
              <a:t>，而</a:t>
            </a:r>
            <a:r>
              <a:rPr lang="zh-CN" altLang="en-US" sz="3200" b="1" dirty="0">
                <a:latin typeface="宋体" pitchFamily="2" charset="-122"/>
              </a:rPr>
              <a:t>又谦逊的学</a:t>
            </a:r>
            <a:r>
              <a:rPr lang="zh-CN" altLang="en-US" sz="3200" b="1" dirty="0" smtClean="0">
                <a:latin typeface="宋体" pitchFamily="2" charset="-122"/>
              </a:rPr>
              <a:t>者。</a:t>
            </a:r>
            <a:r>
              <a:rPr lang="zh-CN" altLang="en-US" sz="3200" b="1" dirty="0" smtClean="0"/>
              <a:t> </a:t>
            </a:r>
            <a:endParaRPr lang="zh-CN" altLang="en-US" sz="3200" b="1" dirty="0"/>
          </a:p>
        </p:txBody>
      </p:sp>
      <p:sp>
        <p:nvSpPr>
          <p:cNvPr id="5" name="TextBox 4"/>
          <p:cNvSpPr txBox="1"/>
          <p:nvPr/>
        </p:nvSpPr>
        <p:spPr>
          <a:xfrm>
            <a:off x="428596" y="428604"/>
            <a:ext cx="2500330" cy="769441"/>
          </a:xfrm>
          <a:prstGeom prst="rect">
            <a:avLst/>
          </a:prstGeom>
          <a:noFill/>
        </p:spPr>
        <p:txBody>
          <a:bodyPr wrap="square" rtlCol="0">
            <a:spAutoFit/>
          </a:bodyPr>
          <a:lstStyle/>
          <a:p>
            <a:r>
              <a:rPr lang="zh-CN" altLang="en-US" sz="4400" b="1" dirty="0" smtClean="0">
                <a:solidFill>
                  <a:srgbClr val="FF0000"/>
                </a:solidFill>
                <a:latin typeface="楷体_GB2312" pitchFamily="49" charset="-122"/>
                <a:ea typeface="楷体_GB2312" pitchFamily="49" charset="-122"/>
              </a:rPr>
              <a:t>品人品文</a:t>
            </a:r>
            <a:endParaRPr lang="zh-CN" altLang="en-US" sz="4400" b="1" dirty="0">
              <a:solidFill>
                <a:srgbClr val="FF0000"/>
              </a:solidFill>
              <a:latin typeface="楷体_GB2312" pitchFamily="49" charset="-122"/>
              <a:ea typeface="楷体_GB2312" pitchFamily="49" charset="-122"/>
            </a:endParaRPr>
          </a:p>
        </p:txBody>
      </p:sp>
      <p:sp>
        <p:nvSpPr>
          <p:cNvPr id="6" name="TextBox 5"/>
          <p:cNvSpPr txBox="1"/>
          <p:nvPr/>
        </p:nvSpPr>
        <p:spPr>
          <a:xfrm>
            <a:off x="214282" y="4214818"/>
            <a:ext cx="6429420" cy="1754326"/>
          </a:xfrm>
          <a:prstGeom prst="rect">
            <a:avLst/>
          </a:prstGeom>
          <a:noFill/>
        </p:spPr>
        <p:txBody>
          <a:bodyPr wrap="square" rtlCol="0">
            <a:spAutoFit/>
          </a:bodyPr>
          <a:lstStyle/>
          <a:p>
            <a:r>
              <a:rPr lang="zh-CN" altLang="en-US" sz="3600" b="1" dirty="0" smtClean="0">
                <a:latin typeface="楷体_GB2312" pitchFamily="49" charset="-122"/>
                <a:ea typeface="楷体_GB2312" pitchFamily="49" charset="-122"/>
              </a:rPr>
              <a:t>   把人物放在具体的事件中，用肖像、语言、神态描写凸显个性</a:t>
            </a:r>
            <a:endParaRPr lang="zh-CN" altLang="en-US" sz="3600" b="1" dirty="0">
              <a:latin typeface="楷体_GB2312" pitchFamily="49" charset="-122"/>
              <a:ea typeface="楷体_GB2312" pitchFamily="49" charset="-122"/>
            </a:endParaRPr>
          </a:p>
        </p:txBody>
      </p:sp>
      <p:sp>
        <p:nvSpPr>
          <p:cNvPr id="7" name="标题 6"/>
          <p:cNvSpPr>
            <a:spLocks noGrp="1"/>
          </p:cNvSpPr>
          <p:nvPr>
            <p:ph type="title" idx="4294967295"/>
          </p:nvPr>
        </p:nvSpPr>
        <p:spPr/>
        <p:txBody>
          <a:bodyPr>
            <a:normAutofit/>
          </a:bodyPr>
          <a:lstStyle/>
          <a:p>
            <a:r>
              <a:rPr lang="zh-CN" altLang="en-US" sz="800" dirty="0" smtClean="0"/>
              <a:t>。</a:t>
            </a:r>
            <a:endParaRPr lang="zh-CN" altLang="en-US" sz="800" dirty="0"/>
          </a:p>
        </p:txBody>
      </p:sp>
      <p:sp>
        <p:nvSpPr>
          <p:cNvPr id="8" name="文本占位符 7"/>
          <p:cNvSpPr>
            <a:spLocks noGrp="1"/>
          </p:cNvSpPr>
          <p:nvPr>
            <p:ph type="body" idx="4294967295"/>
          </p:nvPr>
        </p:nvSpPr>
        <p:spPr/>
        <p:txBody>
          <a:bodyPr/>
          <a:lstStyle/>
          <a:p>
            <a:endParaRPr lang="zh-CN" altLang="en-US"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4"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wheel(4)">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14365"/>
                                        </p:tgtEl>
                                        <p:attrNameLst>
                                          <p:attrName>style.visibility</p:attrName>
                                        </p:attrNameLst>
                                      </p:cBhvr>
                                      <p:to>
                                        <p:strVal val="visible"/>
                                      </p:to>
                                    </p:set>
                                    <p:anim calcmode="lin" valueType="num">
                                      <p:cBhvr additive="base">
                                        <p:cTn id="12" dur="500" fill="hold"/>
                                        <p:tgtEl>
                                          <p:spTgt spid="14365"/>
                                        </p:tgtEl>
                                        <p:attrNameLst>
                                          <p:attrName>ppt_x</p:attrName>
                                        </p:attrNameLst>
                                      </p:cBhvr>
                                      <p:tavLst>
                                        <p:tav tm="0">
                                          <p:val>
                                            <p:strVal val="#ppt_x"/>
                                          </p:val>
                                        </p:tav>
                                        <p:tav tm="100000">
                                          <p:val>
                                            <p:strVal val="#ppt_x"/>
                                          </p:val>
                                        </p:tav>
                                      </p:tavLst>
                                    </p:anim>
                                    <p:anim calcmode="lin" valueType="num">
                                      <p:cBhvr additive="base">
                                        <p:cTn id="13" dur="500" fill="hold"/>
                                        <p:tgtEl>
                                          <p:spTgt spid="1436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54" presetClass="entr" presetSubtype="0" accel="100000" fill="hold" grpId="0" nodeType="clickEffect">
                                  <p:stCondLst>
                                    <p:cond delay="0"/>
                                  </p:stCondLst>
                                  <p:childTnLst>
                                    <p:set>
                                      <p:cBhvr>
                                        <p:cTn id="17" dur="1" fill="hold">
                                          <p:stCondLst>
                                            <p:cond delay="0"/>
                                          </p:stCondLst>
                                        </p:cTn>
                                        <p:tgtEl>
                                          <p:spTgt spid="14366"/>
                                        </p:tgtEl>
                                        <p:attrNameLst>
                                          <p:attrName>style.visibility</p:attrName>
                                        </p:attrNameLst>
                                      </p:cBhvr>
                                      <p:to>
                                        <p:strVal val="visible"/>
                                      </p:to>
                                    </p:set>
                                    <p:anim calcmode="lin" valueType="num">
                                      <p:cBhvr>
                                        <p:cTn id="18" dur="500" fill="hold"/>
                                        <p:tgtEl>
                                          <p:spTgt spid="14366"/>
                                        </p:tgtEl>
                                        <p:attrNameLst>
                                          <p:attrName>ppt_w</p:attrName>
                                        </p:attrNameLst>
                                      </p:cBhvr>
                                      <p:tavLst>
                                        <p:tav tm="0">
                                          <p:val>
                                            <p:strVal val="#ppt_w*0.05"/>
                                          </p:val>
                                        </p:tav>
                                        <p:tav tm="100000">
                                          <p:val>
                                            <p:strVal val="#ppt_w"/>
                                          </p:val>
                                        </p:tav>
                                      </p:tavLst>
                                    </p:anim>
                                    <p:anim calcmode="lin" valueType="num">
                                      <p:cBhvr>
                                        <p:cTn id="19" dur="500" fill="hold"/>
                                        <p:tgtEl>
                                          <p:spTgt spid="14366"/>
                                        </p:tgtEl>
                                        <p:attrNameLst>
                                          <p:attrName>ppt_h</p:attrName>
                                        </p:attrNameLst>
                                      </p:cBhvr>
                                      <p:tavLst>
                                        <p:tav tm="0">
                                          <p:val>
                                            <p:strVal val="#ppt_h"/>
                                          </p:val>
                                        </p:tav>
                                        <p:tav tm="100000">
                                          <p:val>
                                            <p:strVal val="#ppt_h"/>
                                          </p:val>
                                        </p:tav>
                                      </p:tavLst>
                                    </p:anim>
                                    <p:anim calcmode="lin" valueType="num">
                                      <p:cBhvr>
                                        <p:cTn id="20" dur="500" fill="hold"/>
                                        <p:tgtEl>
                                          <p:spTgt spid="14366"/>
                                        </p:tgtEl>
                                        <p:attrNameLst>
                                          <p:attrName>ppt_x</p:attrName>
                                        </p:attrNameLst>
                                      </p:cBhvr>
                                      <p:tavLst>
                                        <p:tav tm="0">
                                          <p:val>
                                            <p:strVal val="#ppt_x-.2"/>
                                          </p:val>
                                        </p:tav>
                                        <p:tav tm="100000">
                                          <p:val>
                                            <p:strVal val="#ppt_x"/>
                                          </p:val>
                                        </p:tav>
                                      </p:tavLst>
                                    </p:anim>
                                    <p:anim calcmode="lin" valueType="num">
                                      <p:cBhvr>
                                        <p:cTn id="21" dur="500" fill="hold"/>
                                        <p:tgtEl>
                                          <p:spTgt spid="14366"/>
                                        </p:tgtEl>
                                        <p:attrNameLst>
                                          <p:attrName>ppt_y</p:attrName>
                                        </p:attrNameLst>
                                      </p:cBhvr>
                                      <p:tavLst>
                                        <p:tav tm="0">
                                          <p:val>
                                            <p:strVal val="#ppt_y"/>
                                          </p:val>
                                        </p:tav>
                                        <p:tav tm="100000">
                                          <p:val>
                                            <p:strVal val="#ppt_y"/>
                                          </p:val>
                                        </p:tav>
                                      </p:tavLst>
                                    </p:anim>
                                    <p:animEffect transition="in" filter="fade">
                                      <p:cBhvr>
                                        <p:cTn id="22" dur="500"/>
                                        <p:tgtEl>
                                          <p:spTgt spid="14366"/>
                                        </p:tgtEl>
                                      </p:cBhvr>
                                    </p:animEffect>
                                  </p:childTnLst>
                                </p:cTn>
                              </p:par>
                            </p:childTnLst>
                          </p:cTn>
                        </p:par>
                      </p:childTnLst>
                    </p:cTn>
                  </p:par>
                  <p:par>
                    <p:cTn id="23" fill="hold">
                      <p:stCondLst>
                        <p:cond delay="indefinite"/>
                      </p:stCondLst>
                      <p:childTnLst>
                        <p:par>
                          <p:cTn id="24" fill="hold">
                            <p:stCondLst>
                              <p:cond delay="0"/>
                            </p:stCondLst>
                            <p:childTnLst>
                              <p:par>
                                <p:cTn id="25" presetID="4" presetClass="entr" presetSubtype="16"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in)">
                                      <p:cBhvr>
                                        <p:cTn id="2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65" grpId="0"/>
      <p:bldP spid="14366"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20071217203059803.jpg"/>
          <p:cNvPicPr>
            <a:picLocks noChangeAspect="1"/>
          </p:cNvPicPr>
          <p:nvPr/>
        </p:nvPicPr>
        <p:blipFill>
          <a:blip r:embed="rId2"/>
          <a:stretch>
            <a:fillRect/>
          </a:stretch>
        </p:blipFill>
        <p:spPr>
          <a:xfrm>
            <a:off x="0" y="8223"/>
            <a:ext cx="9144000" cy="6841553"/>
          </a:xfrm>
          <a:prstGeom prst="rect">
            <a:avLst/>
          </a:prstGeom>
        </p:spPr>
      </p:pic>
      <p:sp>
        <p:nvSpPr>
          <p:cNvPr id="3" name="TextBox 2"/>
          <p:cNvSpPr txBox="1"/>
          <p:nvPr/>
        </p:nvSpPr>
        <p:spPr>
          <a:xfrm>
            <a:off x="1071538" y="857232"/>
            <a:ext cx="6858048" cy="5078313"/>
          </a:xfrm>
          <a:prstGeom prst="rect">
            <a:avLst/>
          </a:prstGeom>
          <a:noFill/>
        </p:spPr>
        <p:txBody>
          <a:bodyPr wrap="square" rtlCol="0">
            <a:spAutoFit/>
          </a:bodyPr>
          <a:lstStyle/>
          <a:p>
            <a:r>
              <a:rPr lang="zh-CN" altLang="en-US" sz="6000" b="1" dirty="0" smtClean="0">
                <a:solidFill>
                  <a:srgbClr val="FF0000"/>
                </a:solidFill>
                <a:latin typeface="楷体_GB2312" pitchFamily="49" charset="-122"/>
                <a:ea typeface="楷体_GB2312" pitchFamily="49" charset="-122"/>
              </a:rPr>
              <a:t>片段作文</a:t>
            </a:r>
            <a:r>
              <a:rPr lang="zh-CN" altLang="en-US" sz="4400" b="1" dirty="0" smtClean="0">
                <a:solidFill>
                  <a:srgbClr val="FF0000"/>
                </a:solidFill>
                <a:latin typeface="楷体_GB2312" pitchFamily="49" charset="-122"/>
                <a:ea typeface="楷体_GB2312" pitchFamily="49" charset="-122"/>
              </a:rPr>
              <a:t>：</a:t>
            </a:r>
            <a:endParaRPr lang="en-US" altLang="zh-CN" sz="4400" b="1" dirty="0" smtClean="0">
              <a:solidFill>
                <a:srgbClr val="FF0000"/>
              </a:solidFill>
              <a:latin typeface="楷体_GB2312" pitchFamily="49" charset="-122"/>
              <a:ea typeface="楷体_GB2312" pitchFamily="49" charset="-122"/>
            </a:endParaRPr>
          </a:p>
          <a:p>
            <a:r>
              <a:rPr lang="zh-CN" altLang="en-US" sz="4400" b="1" dirty="0" smtClean="0">
                <a:latin typeface="楷体_GB2312" pitchFamily="49" charset="-122"/>
                <a:ea typeface="楷体_GB2312" pitchFamily="49" charset="-122"/>
              </a:rPr>
              <a:t>    </a:t>
            </a:r>
            <a:r>
              <a:rPr lang="zh-CN" altLang="en-US" sz="4400" b="1" dirty="0" smtClean="0"/>
              <a:t>从外貌、神态、动作、语言等方面着手，任选一个方面，写一位老师上课时的片段。 </a:t>
            </a:r>
            <a:r>
              <a:rPr lang="en-US" sz="4400" b="1" dirty="0" smtClean="0"/>
              <a:t/>
            </a:r>
            <a:br>
              <a:rPr lang="en-US" sz="4400" b="1" dirty="0" smtClean="0"/>
            </a:br>
            <a:r>
              <a:rPr lang="en-US" sz="4400" b="1" dirty="0" smtClean="0"/>
              <a:t/>
            </a:r>
            <a:br>
              <a:rPr lang="en-US" sz="4400" b="1" dirty="0" smtClean="0"/>
            </a:br>
            <a:endParaRPr lang="zh-CN" altLang="en-US" sz="4400" b="1"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DSC_0058.jpg"/>
          <p:cNvPicPr>
            <a:picLocks noChangeAspect="1"/>
          </p:cNvPicPr>
          <p:nvPr/>
        </p:nvPicPr>
        <p:blipFill>
          <a:blip r:embed="rId2"/>
          <a:stretch>
            <a:fillRect/>
          </a:stretch>
        </p:blipFill>
        <p:spPr>
          <a:xfrm>
            <a:off x="0" y="0"/>
            <a:ext cx="9159654" cy="6858000"/>
          </a:xfrm>
          <a:prstGeom prst="rect">
            <a:avLst/>
          </a:prstGeom>
        </p:spPr>
      </p:pic>
      <p:sp>
        <p:nvSpPr>
          <p:cNvPr id="2" name="标题 1"/>
          <p:cNvSpPr>
            <a:spLocks noGrp="1"/>
          </p:cNvSpPr>
          <p:nvPr>
            <p:ph type="ctrTitle"/>
          </p:nvPr>
        </p:nvSpPr>
        <p:spPr/>
        <p:txBody>
          <a:bodyPr>
            <a:normAutofit/>
          </a:bodyPr>
          <a:lstStyle/>
          <a:p>
            <a:r>
              <a:rPr lang="en-US" altLang="zh-CN" sz="800" dirty="0" smtClean="0"/>
              <a:t>.</a:t>
            </a:r>
            <a:endParaRPr lang="zh-CN" altLang="en-US" sz="800" dirty="0"/>
          </a:p>
        </p:txBody>
      </p:sp>
      <p:sp>
        <p:nvSpPr>
          <p:cNvPr id="3" name="副标题 2"/>
          <p:cNvSpPr>
            <a:spLocks noGrp="1"/>
          </p:cNvSpPr>
          <p:nvPr>
            <p:ph type="subTitle" idx="1"/>
          </p:nvPr>
        </p:nvSpPr>
        <p:spPr/>
        <p:txBody>
          <a:bodyPr/>
          <a:lstStyle/>
          <a:p>
            <a:r>
              <a:rPr lang="en-US" altLang="zh-CN" sz="900" dirty="0" smtClean="0"/>
              <a:t>..</a:t>
            </a:r>
            <a:endParaRPr lang="zh-CN" altLang="en-US" sz="900" dirty="0"/>
          </a:p>
        </p:txBody>
      </p:sp>
      <p:sp>
        <p:nvSpPr>
          <p:cNvPr id="5" name="TextBox 4"/>
          <p:cNvSpPr txBox="1"/>
          <p:nvPr/>
        </p:nvSpPr>
        <p:spPr>
          <a:xfrm>
            <a:off x="428596" y="714356"/>
            <a:ext cx="8072494" cy="923330"/>
          </a:xfrm>
          <a:prstGeom prst="rect">
            <a:avLst/>
          </a:prstGeom>
          <a:noFill/>
        </p:spPr>
        <p:txBody>
          <a:bodyPr wrap="square" rtlCol="0">
            <a:spAutoFit/>
          </a:bodyPr>
          <a:lstStyle/>
          <a:p>
            <a:r>
              <a:rPr lang="zh-CN" altLang="en-US" sz="5400" b="1" dirty="0" smtClean="0">
                <a:solidFill>
                  <a:srgbClr val="FFFF00"/>
                </a:solidFill>
                <a:latin typeface="楷体_GB2312" pitchFamily="49" charset="-122"/>
                <a:ea typeface="楷体_GB2312" pitchFamily="49" charset="-122"/>
              </a:rPr>
              <a:t>袖里笼花，小子暗藏春色</a:t>
            </a:r>
          </a:p>
        </p:txBody>
      </p:sp>
      <p:sp>
        <p:nvSpPr>
          <p:cNvPr id="6" name="TextBox 5"/>
          <p:cNvSpPr txBox="1"/>
          <p:nvPr/>
        </p:nvSpPr>
        <p:spPr>
          <a:xfrm>
            <a:off x="1285852" y="5072074"/>
            <a:ext cx="7858148" cy="923330"/>
          </a:xfrm>
          <a:prstGeom prst="rect">
            <a:avLst/>
          </a:prstGeom>
          <a:noFill/>
        </p:spPr>
        <p:txBody>
          <a:bodyPr wrap="square" rtlCol="0">
            <a:spAutoFit/>
          </a:bodyPr>
          <a:lstStyle/>
          <a:p>
            <a:r>
              <a:rPr lang="zh-CN" altLang="en-US" sz="5400" b="1" dirty="0" smtClean="0">
                <a:solidFill>
                  <a:srgbClr val="FFFF00"/>
                </a:solidFill>
                <a:latin typeface="楷体_GB2312" pitchFamily="49" charset="-122"/>
                <a:ea typeface="楷体_GB2312" pitchFamily="49" charset="-122"/>
              </a:rPr>
              <a:t>堂前悬镜，大人明察秋毫</a:t>
            </a:r>
            <a:endParaRPr lang="zh-CN" altLang="en-US" sz="5400" b="1" dirty="0">
              <a:solidFill>
                <a:srgbClr val="FFFF00"/>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randombar(horizontal)">
                                      <p:cBhvr>
                                        <p:cTn id="7" dur="2000"/>
                                        <p:tgtEl>
                                          <p:spTgt spid="5">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1" presetClass="entr" presetSubtype="4"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Effect transition="in" filter="wheel(4)">
                                      <p:cBhvr>
                                        <p:cTn id="12" dur="20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4.jpg"/>
          <p:cNvPicPr>
            <a:picLocks noChangeAspect="1"/>
          </p:cNvPicPr>
          <p:nvPr/>
        </p:nvPicPr>
        <p:blipFill>
          <a:blip r:embed="rId3"/>
          <a:stretch>
            <a:fillRect/>
          </a:stretch>
        </p:blipFill>
        <p:spPr>
          <a:xfrm>
            <a:off x="0" y="0"/>
            <a:ext cx="9144000" cy="6858000"/>
          </a:xfrm>
          <a:prstGeom prst="rect">
            <a:avLst/>
          </a:prstGeom>
        </p:spPr>
      </p:pic>
      <p:pic>
        <p:nvPicPr>
          <p:cNvPr id="9" name="图片 8" descr="图片5.jpg"/>
          <p:cNvPicPr>
            <a:picLocks noChangeAspect="1"/>
          </p:cNvPicPr>
          <p:nvPr/>
        </p:nvPicPr>
        <p:blipFill>
          <a:blip r:embed="rId3"/>
          <a:stretch>
            <a:fillRect/>
          </a:stretch>
        </p:blipFill>
        <p:spPr>
          <a:xfrm>
            <a:off x="5961" y="0"/>
            <a:ext cx="9138039" cy="6853529"/>
          </a:xfrm>
          <a:prstGeom prst="rect">
            <a:avLst/>
          </a:prstGeom>
        </p:spPr>
      </p:pic>
      <p:pic>
        <p:nvPicPr>
          <p:cNvPr id="33797" name="Picture 5" descr="02_s"/>
          <p:cNvPicPr>
            <a:picLocks noChangeAspect="1" noChangeArrowheads="1"/>
          </p:cNvPicPr>
          <p:nvPr/>
        </p:nvPicPr>
        <p:blipFill>
          <a:blip r:embed="rId4"/>
          <a:srcRect/>
          <a:stretch>
            <a:fillRect/>
          </a:stretch>
        </p:blipFill>
        <p:spPr bwMode="auto">
          <a:xfrm>
            <a:off x="0" y="4114800"/>
            <a:ext cx="2286000" cy="2743200"/>
          </a:xfrm>
          <a:prstGeom prst="rect">
            <a:avLst/>
          </a:prstGeom>
          <a:noFill/>
        </p:spPr>
      </p:pic>
      <p:pic>
        <p:nvPicPr>
          <p:cNvPr id="33798" name="Picture 6" descr="04_s"/>
          <p:cNvPicPr>
            <a:picLocks noChangeAspect="1" noChangeArrowheads="1"/>
          </p:cNvPicPr>
          <p:nvPr/>
        </p:nvPicPr>
        <p:blipFill>
          <a:blip r:embed="rId5"/>
          <a:srcRect/>
          <a:stretch>
            <a:fillRect/>
          </a:stretch>
        </p:blipFill>
        <p:spPr bwMode="auto">
          <a:xfrm>
            <a:off x="2286000" y="4191000"/>
            <a:ext cx="2209800" cy="2667000"/>
          </a:xfrm>
          <a:prstGeom prst="rect">
            <a:avLst/>
          </a:prstGeom>
          <a:noFill/>
        </p:spPr>
      </p:pic>
      <p:pic>
        <p:nvPicPr>
          <p:cNvPr id="33799" name="Picture 7" descr="06_s"/>
          <p:cNvPicPr>
            <a:picLocks noChangeAspect="1" noChangeArrowheads="1"/>
          </p:cNvPicPr>
          <p:nvPr/>
        </p:nvPicPr>
        <p:blipFill>
          <a:blip r:embed="rId6"/>
          <a:srcRect/>
          <a:stretch>
            <a:fillRect/>
          </a:stretch>
        </p:blipFill>
        <p:spPr bwMode="auto">
          <a:xfrm>
            <a:off x="4495800" y="4191000"/>
            <a:ext cx="2286000" cy="2667000"/>
          </a:xfrm>
          <a:prstGeom prst="rect">
            <a:avLst/>
          </a:prstGeom>
          <a:noFill/>
        </p:spPr>
      </p:pic>
      <p:pic>
        <p:nvPicPr>
          <p:cNvPr id="33800" name="Picture 8" descr="10_s"/>
          <p:cNvPicPr>
            <a:picLocks noChangeAspect="1" noChangeArrowheads="1"/>
          </p:cNvPicPr>
          <p:nvPr/>
        </p:nvPicPr>
        <p:blipFill>
          <a:blip r:embed="rId7"/>
          <a:srcRect/>
          <a:stretch>
            <a:fillRect/>
          </a:stretch>
        </p:blipFill>
        <p:spPr bwMode="auto">
          <a:xfrm>
            <a:off x="6781800" y="4191000"/>
            <a:ext cx="2362200" cy="2667000"/>
          </a:xfrm>
          <a:prstGeom prst="rect">
            <a:avLst/>
          </a:prstGeom>
          <a:noFill/>
        </p:spPr>
      </p:pic>
      <p:sp>
        <p:nvSpPr>
          <p:cNvPr id="7" name="TextBox 6"/>
          <p:cNvSpPr txBox="1"/>
          <p:nvPr/>
        </p:nvSpPr>
        <p:spPr>
          <a:xfrm>
            <a:off x="1000100" y="714356"/>
            <a:ext cx="6786610" cy="369332"/>
          </a:xfrm>
          <a:prstGeom prst="rect">
            <a:avLst/>
          </a:prstGeom>
          <a:noFill/>
        </p:spPr>
        <p:txBody>
          <a:bodyPr wrap="square" rtlCol="0">
            <a:spAutoFit/>
          </a:bodyPr>
          <a:lstStyle/>
          <a:p>
            <a:endParaRPr lang="zh-CN" altLang="en-US" dirty="0"/>
          </a:p>
        </p:txBody>
      </p:sp>
      <p:sp>
        <p:nvSpPr>
          <p:cNvPr id="8" name="TextBox 7"/>
          <p:cNvSpPr txBox="1"/>
          <p:nvPr/>
        </p:nvSpPr>
        <p:spPr>
          <a:xfrm>
            <a:off x="0" y="0"/>
            <a:ext cx="9144000" cy="369332"/>
          </a:xfrm>
          <a:prstGeom prst="rect">
            <a:avLst/>
          </a:prstGeom>
          <a:noFill/>
        </p:spPr>
        <p:txBody>
          <a:bodyPr wrap="square" rtlCol="0">
            <a:spAutoFit/>
          </a:bodyPr>
          <a:lstStyle/>
          <a:p>
            <a:pPr>
              <a:spcBef>
                <a:spcPct val="50000"/>
              </a:spcBef>
            </a:pPr>
            <a:endParaRPr lang="zh-CN" altLang="en-US" dirty="0"/>
          </a:p>
        </p:txBody>
      </p:sp>
      <p:sp>
        <p:nvSpPr>
          <p:cNvPr id="11" name="TextBox 10"/>
          <p:cNvSpPr txBox="1"/>
          <p:nvPr/>
        </p:nvSpPr>
        <p:spPr>
          <a:xfrm>
            <a:off x="357158" y="357166"/>
            <a:ext cx="8429684" cy="4555093"/>
          </a:xfrm>
          <a:prstGeom prst="rect">
            <a:avLst/>
          </a:prstGeom>
          <a:noFill/>
        </p:spPr>
        <p:txBody>
          <a:bodyPr wrap="square" rtlCol="0">
            <a:spAutoFit/>
          </a:bodyPr>
          <a:lstStyle/>
          <a:p>
            <a:r>
              <a:rPr lang="zh-CN" altLang="en-US" sz="800" dirty="0" smtClean="0">
                <a:solidFill>
                  <a:schemeClr val="tx1">
                    <a:lumMod val="95000"/>
                    <a:lumOff val="5000"/>
                  </a:schemeClr>
                </a:solidFill>
                <a:latin typeface="宋体" pitchFamily="2" charset="-122"/>
              </a:rPr>
              <a:t>           </a:t>
            </a:r>
            <a:r>
              <a:rPr lang="zh-CN" altLang="en-US" sz="3200" b="1" dirty="0" smtClean="0">
                <a:solidFill>
                  <a:schemeClr val="tx1">
                    <a:lumMod val="95000"/>
                    <a:lumOff val="5000"/>
                  </a:schemeClr>
                </a:solidFill>
                <a:latin typeface="宋体" pitchFamily="2" charset="-122"/>
              </a:rPr>
              <a:t>梁启超（1873——1929年）字卓如，号任公、饮冰室主人</a:t>
            </a:r>
            <a:endParaRPr lang="en-US" altLang="zh-CN" sz="3200" b="1" dirty="0" smtClean="0">
              <a:solidFill>
                <a:schemeClr val="tx1">
                  <a:lumMod val="95000"/>
                  <a:lumOff val="5000"/>
                </a:schemeClr>
              </a:solidFill>
              <a:latin typeface="宋体" pitchFamily="2" charset="-122"/>
            </a:endParaRPr>
          </a:p>
          <a:p>
            <a:r>
              <a:rPr lang="zh-CN" altLang="en-US" sz="3200" b="1" dirty="0" smtClean="0">
                <a:solidFill>
                  <a:schemeClr val="tx1">
                    <a:lumMod val="95000"/>
                    <a:lumOff val="5000"/>
                  </a:schemeClr>
                </a:solidFill>
                <a:latin typeface="宋体" pitchFamily="2" charset="-122"/>
              </a:rPr>
              <a:t>中国资产阶级启蒙思想家、政治家、教育家、学术大师</a:t>
            </a:r>
            <a:endParaRPr lang="en-US" altLang="zh-CN" sz="3200" b="1" dirty="0" smtClean="0">
              <a:solidFill>
                <a:schemeClr val="tx1">
                  <a:lumMod val="95000"/>
                  <a:lumOff val="5000"/>
                </a:schemeClr>
              </a:solidFill>
              <a:latin typeface="宋体" pitchFamily="2" charset="-122"/>
            </a:endParaRPr>
          </a:p>
          <a:p>
            <a:r>
              <a:rPr lang="zh-CN" altLang="en-US" sz="3200" b="1" dirty="0" smtClean="0">
                <a:solidFill>
                  <a:schemeClr val="tx1">
                    <a:lumMod val="95000"/>
                    <a:lumOff val="5000"/>
                  </a:schemeClr>
                </a:solidFill>
                <a:latin typeface="宋体" pitchFamily="2" charset="-122"/>
              </a:rPr>
              <a:t>有</a:t>
            </a:r>
            <a:r>
              <a:rPr lang="zh-CN" altLang="en-US" sz="3200" b="1" dirty="0" smtClean="0">
                <a:solidFill>
                  <a:srgbClr val="FF0000"/>
                </a:solidFill>
                <a:latin typeface="宋体" pitchFamily="2" charset="-122"/>
              </a:rPr>
              <a:t>中国近代百科全书式的文化巨匠</a:t>
            </a:r>
            <a:r>
              <a:rPr lang="zh-CN" altLang="en-US" sz="3200" b="1" dirty="0" smtClean="0">
                <a:solidFill>
                  <a:schemeClr val="tx1">
                    <a:lumMod val="95000"/>
                    <a:lumOff val="5000"/>
                  </a:schemeClr>
                </a:solidFill>
                <a:latin typeface="宋体" pitchFamily="2" charset="-122"/>
              </a:rPr>
              <a:t>之称</a:t>
            </a:r>
            <a:r>
              <a:rPr lang="en-US" altLang="zh-CN" sz="3200" b="1" dirty="0" smtClean="0">
                <a:solidFill>
                  <a:schemeClr val="tx1">
                    <a:lumMod val="95000"/>
                    <a:lumOff val="5000"/>
                  </a:schemeClr>
                </a:solidFill>
                <a:latin typeface="宋体" pitchFamily="2" charset="-122"/>
              </a:rPr>
              <a:t>,</a:t>
            </a:r>
            <a:r>
              <a:rPr lang="zh-CN" altLang="en-US" sz="3200" b="1" dirty="0" smtClean="0">
                <a:solidFill>
                  <a:schemeClr val="tx1">
                    <a:lumMod val="95000"/>
                    <a:lumOff val="5000"/>
                  </a:schemeClr>
                </a:solidFill>
                <a:latin typeface="宋体" pitchFamily="2" charset="-122"/>
              </a:rPr>
              <a:t>一生著述宏富，达一千四百万字，结集为</a:t>
            </a:r>
            <a:r>
              <a:rPr lang="zh-CN" altLang="en-US" sz="3200" b="1" dirty="0" smtClean="0">
                <a:solidFill>
                  <a:srgbClr val="FF0000"/>
                </a:solidFill>
                <a:latin typeface="宋体" pitchFamily="2" charset="-122"/>
              </a:rPr>
              <a:t>《饮冰室合集》。</a:t>
            </a:r>
          </a:p>
          <a:p>
            <a:pPr eaLnBrk="0" hangingPunct="0">
              <a:spcBef>
                <a:spcPct val="50000"/>
              </a:spcBef>
            </a:pPr>
            <a:r>
              <a:rPr lang="zh-CN" altLang="en-US" sz="3200" b="1" dirty="0" smtClean="0">
                <a:solidFill>
                  <a:schemeClr val="tx1">
                    <a:lumMod val="95000"/>
                    <a:lumOff val="5000"/>
                  </a:schemeClr>
                </a:solidFill>
                <a:latin typeface="Times New Roman"/>
                <a:cs typeface="Times New Roman" pitchFamily="18" charset="0"/>
              </a:rPr>
              <a:t> </a:t>
            </a:r>
            <a:endParaRPr lang="zh-CN" altLang="en-US" sz="3200" b="1" dirty="0" smtClean="0">
              <a:solidFill>
                <a:schemeClr val="tx1">
                  <a:lumMod val="95000"/>
                  <a:lumOff val="5000"/>
                </a:schemeClr>
              </a:solidFill>
              <a:latin typeface="宋体" pitchFamily="2" charset="-122"/>
              <a:cs typeface="Times New Roman" pitchFamily="18" charset="0"/>
            </a:endParaRPr>
          </a:p>
          <a:p>
            <a:endParaRPr lang="zh-CN" altLang="en-US" dirty="0"/>
          </a:p>
        </p:txBody>
      </p:sp>
      <p:sp>
        <p:nvSpPr>
          <p:cNvPr id="12" name="标题 11"/>
          <p:cNvSpPr>
            <a:spLocks noGrp="1"/>
          </p:cNvSpPr>
          <p:nvPr>
            <p:ph type="title"/>
          </p:nvPr>
        </p:nvSpPr>
        <p:spPr>
          <a:xfrm>
            <a:off x="285720" y="571480"/>
            <a:ext cx="8229600" cy="1143000"/>
          </a:xfrm>
        </p:spPr>
        <p:txBody>
          <a:bodyPr>
            <a:normAutofit/>
          </a:bodyPr>
          <a:lstStyle/>
          <a:p>
            <a:r>
              <a:rPr lang="en-US" altLang="zh-CN" sz="800" dirty="0" smtClean="0"/>
              <a:t>.</a:t>
            </a:r>
            <a:endParaRPr lang="zh-CN" altLang="en-US" sz="800" dirty="0"/>
          </a:p>
        </p:txBody>
      </p:sp>
    </p:spTree>
  </p:cSld>
  <p:clrMapOvr>
    <a:masterClrMapping/>
  </p:clrMapOvr>
  <p:transition>
    <p:sndAc>
      <p:stSnd>
        <p:snd r:embed="rId2" name="chimes.wav" builtIn="1"/>
      </p:stSnd>
    </p:sndAc>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 calcmode="lin" valueType="num">
                                      <p:cBhvr>
                                        <p:cTn id="7" dur="1000" fill="hold"/>
                                        <p:tgtEl>
                                          <p:spTgt spid="11">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11">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11">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11">
                                            <p:txEl>
                                              <p:pRg st="1" end="1"/>
                                            </p:txEl>
                                          </p:spTgt>
                                        </p:tgtEl>
                                        <p:attrNameLst>
                                          <p:attrName>style.visibility</p:attrName>
                                        </p:attrNameLst>
                                      </p:cBhvr>
                                      <p:to>
                                        <p:strVal val="visible"/>
                                      </p:to>
                                    </p:set>
                                    <p:anim calcmode="lin" valueType="num">
                                      <p:cBhvr>
                                        <p:cTn id="12" dur="1000" fill="hold"/>
                                        <p:tgtEl>
                                          <p:spTgt spid="11">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11">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11">
                                            <p:txEl>
                                              <p:pRg st="1" end="1"/>
                                            </p:txEl>
                                          </p:spTgt>
                                        </p:tgtEl>
                                      </p:cBhvr>
                                    </p:animEffect>
                                  </p:childTnLst>
                                </p:cTn>
                              </p:par>
                              <p:par>
                                <p:cTn id="15" presetID="29" presetClass="entr" presetSubtype="0" fill="hold" nodeType="with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 calcmode="lin" valueType="num">
                                      <p:cBhvr>
                                        <p:cTn id="17" dur="1000" fill="hold"/>
                                        <p:tgtEl>
                                          <p:spTgt spid="11">
                                            <p:txEl>
                                              <p:pRg st="2" end="2"/>
                                            </p:txEl>
                                          </p:spTgt>
                                        </p:tgtEl>
                                        <p:attrNameLst>
                                          <p:attrName>ppt_x</p:attrName>
                                        </p:attrNameLst>
                                      </p:cBhvr>
                                      <p:tavLst>
                                        <p:tav tm="0">
                                          <p:val>
                                            <p:strVal val="#ppt_x-.2"/>
                                          </p:val>
                                        </p:tav>
                                        <p:tav tm="100000">
                                          <p:val>
                                            <p:strVal val="#ppt_x"/>
                                          </p:val>
                                        </p:tav>
                                      </p:tavLst>
                                    </p:anim>
                                    <p:anim calcmode="lin" valueType="num">
                                      <p:cBhvr>
                                        <p:cTn id="18" dur="1000" fill="hold"/>
                                        <p:tgtEl>
                                          <p:spTgt spid="11">
                                            <p:txEl>
                                              <p:pRg st="2" end="2"/>
                                            </p:txEl>
                                          </p:spTgt>
                                        </p:tgtEl>
                                        <p:attrNameLst>
                                          <p:attrName>ppt_y</p:attrName>
                                        </p:attrNameLst>
                                      </p:cBhvr>
                                      <p:tavLst>
                                        <p:tav tm="0">
                                          <p:val>
                                            <p:strVal val="#ppt_y"/>
                                          </p:val>
                                        </p:tav>
                                        <p:tav tm="100000">
                                          <p:val>
                                            <p:strVal val="#ppt_y"/>
                                          </p:val>
                                        </p:tav>
                                      </p:tavLst>
                                    </p:anim>
                                    <p:animEffect transition="in" filter="wipe(right)" prLst="gradientSize: 0.1">
                                      <p:cBhvr>
                                        <p:cTn id="19" dur="1000"/>
                                        <p:tgtEl>
                                          <p:spTgt spid="11">
                                            <p:txEl>
                                              <p:pRg st="2" end="2"/>
                                            </p:txEl>
                                          </p:spTgt>
                                        </p:tgtEl>
                                      </p:cBhvr>
                                    </p:animEffect>
                                  </p:childTnLst>
                                </p:cTn>
                              </p:par>
                              <p:par>
                                <p:cTn id="20" presetID="29" presetClass="entr" presetSubtype="0" fill="hold" nodeType="with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 calcmode="lin" valueType="num">
                                      <p:cBhvr>
                                        <p:cTn id="22" dur="1000" fill="hold"/>
                                        <p:tgtEl>
                                          <p:spTgt spid="11">
                                            <p:txEl>
                                              <p:pRg st="3" end="3"/>
                                            </p:txEl>
                                          </p:spTgt>
                                        </p:tgtEl>
                                        <p:attrNameLst>
                                          <p:attrName>ppt_x</p:attrName>
                                        </p:attrNameLst>
                                      </p:cBhvr>
                                      <p:tavLst>
                                        <p:tav tm="0">
                                          <p:val>
                                            <p:strVal val="#ppt_x-.2"/>
                                          </p:val>
                                        </p:tav>
                                        <p:tav tm="100000">
                                          <p:val>
                                            <p:strVal val="#ppt_x"/>
                                          </p:val>
                                        </p:tav>
                                      </p:tavLst>
                                    </p:anim>
                                    <p:anim calcmode="lin" valueType="num">
                                      <p:cBhvr>
                                        <p:cTn id="23" dur="1000" fill="hold"/>
                                        <p:tgtEl>
                                          <p:spTgt spid="11">
                                            <p:txEl>
                                              <p:pRg st="3" end="3"/>
                                            </p:txEl>
                                          </p:spTgt>
                                        </p:tgtEl>
                                        <p:attrNameLst>
                                          <p:attrName>ppt_y</p:attrName>
                                        </p:attrNameLst>
                                      </p:cBhvr>
                                      <p:tavLst>
                                        <p:tav tm="0">
                                          <p:val>
                                            <p:strVal val="#ppt_y"/>
                                          </p:val>
                                        </p:tav>
                                        <p:tav tm="100000">
                                          <p:val>
                                            <p:strVal val="#ppt_y"/>
                                          </p:val>
                                        </p:tav>
                                      </p:tavLst>
                                    </p:anim>
                                    <p:animEffect transition="in" filter="wipe(right)" prLst="gradientSize: 0.1">
                                      <p:cBhvr>
                                        <p:cTn id="24" dur="10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41" name="Picture 9" descr="5922272"/>
          <p:cNvPicPr>
            <a:picLocks noChangeAspect="1" noChangeArrowheads="1"/>
          </p:cNvPicPr>
          <p:nvPr/>
        </p:nvPicPr>
        <p:blipFill>
          <a:blip r:embed="rId2"/>
          <a:srcRect/>
          <a:stretch>
            <a:fillRect/>
          </a:stretch>
        </p:blipFill>
        <p:spPr bwMode="auto">
          <a:xfrm>
            <a:off x="-304800" y="-228600"/>
            <a:ext cx="9753600" cy="7315200"/>
          </a:xfrm>
          <a:prstGeom prst="rect">
            <a:avLst/>
          </a:prstGeom>
          <a:noFill/>
        </p:spPr>
      </p:pic>
      <p:sp>
        <p:nvSpPr>
          <p:cNvPr id="69634" name="Rectangle 2"/>
          <p:cNvSpPr>
            <a:spLocks noGrp="1" noChangeArrowheads="1"/>
          </p:cNvSpPr>
          <p:nvPr>
            <p:ph type="title"/>
          </p:nvPr>
        </p:nvSpPr>
        <p:spPr>
          <a:xfrm>
            <a:off x="0" y="0"/>
            <a:ext cx="7477125" cy="1143000"/>
          </a:xfrm>
        </p:spPr>
        <p:txBody>
          <a:bodyPr/>
          <a:lstStyle/>
          <a:p>
            <a:r>
              <a:rPr lang="zh-CN" altLang="en-US" b="1" dirty="0">
                <a:solidFill>
                  <a:srgbClr val="3333CC"/>
                </a:solidFill>
              </a:rPr>
              <a:t>了解作者：</a:t>
            </a:r>
          </a:p>
        </p:txBody>
      </p:sp>
      <p:sp>
        <p:nvSpPr>
          <p:cNvPr id="69635" name="Rectangle 3"/>
          <p:cNvSpPr>
            <a:spLocks noGrp="1" noChangeArrowheads="1"/>
          </p:cNvSpPr>
          <p:nvPr>
            <p:ph type="body" idx="1"/>
          </p:nvPr>
        </p:nvSpPr>
        <p:spPr>
          <a:xfrm>
            <a:off x="0" y="1268413"/>
            <a:ext cx="7386638" cy="4497387"/>
          </a:xfrm>
        </p:spPr>
        <p:txBody>
          <a:bodyPr>
            <a:normAutofit/>
          </a:bodyPr>
          <a:lstStyle/>
          <a:p>
            <a:r>
              <a:rPr lang="zh-CN" altLang="en-US" b="1" dirty="0"/>
              <a:t>梁实秋（</a:t>
            </a:r>
            <a:r>
              <a:rPr lang="en-US" altLang="zh-CN" b="1" dirty="0"/>
              <a:t>1902-1987</a:t>
            </a:r>
            <a:r>
              <a:rPr lang="zh-CN" altLang="en-US" b="1" dirty="0"/>
              <a:t>），中国散文家，文学评论家，翻译家。北京人，</a:t>
            </a:r>
            <a:r>
              <a:rPr lang="en-US" altLang="zh-CN" b="1" dirty="0"/>
              <a:t>1949</a:t>
            </a:r>
            <a:r>
              <a:rPr lang="zh-CN" altLang="en-US" b="1" dirty="0"/>
              <a:t>年后任台湾师范大学文学院院长。</a:t>
            </a:r>
          </a:p>
          <a:p>
            <a:endParaRPr lang="en-US" altLang="zh-CN" dirty="0"/>
          </a:p>
          <a:p>
            <a:pPr>
              <a:lnSpc>
                <a:spcPct val="80000"/>
              </a:lnSpc>
              <a:buNone/>
            </a:pPr>
            <a:r>
              <a:rPr lang="zh-CN" altLang="en-US" b="1" dirty="0" smtClean="0"/>
              <a:t/>
            </a:r>
            <a:br>
              <a:rPr lang="zh-CN" altLang="en-US" b="1" dirty="0" smtClean="0"/>
            </a:br>
            <a:r>
              <a:rPr lang="en-US" altLang="zh-CN" b="1" dirty="0" smtClean="0"/>
              <a:t/>
            </a:r>
            <a:br>
              <a:rPr lang="en-US" altLang="zh-CN" b="1" dirty="0" smtClean="0"/>
            </a:br>
            <a:endParaRPr lang="en-US" altLang="zh-CN" b="1" dirty="0" smtClean="0"/>
          </a:p>
        </p:txBody>
      </p:sp>
      <p:pic>
        <p:nvPicPr>
          <p:cNvPr id="69637" name="Picture 5" descr="xin_241102021619781114362"/>
          <p:cNvPicPr>
            <a:picLocks noChangeAspect="1" noChangeArrowheads="1"/>
          </p:cNvPicPr>
          <p:nvPr/>
        </p:nvPicPr>
        <p:blipFill>
          <a:blip r:embed="rId3"/>
          <a:srcRect/>
          <a:stretch>
            <a:fillRect/>
          </a:stretch>
        </p:blipFill>
        <p:spPr bwMode="auto">
          <a:xfrm>
            <a:off x="4284663" y="3141663"/>
            <a:ext cx="3529012" cy="3451225"/>
          </a:xfrm>
          <a:prstGeom prst="rect">
            <a:avLst/>
          </a:prstGeom>
          <a:noFill/>
        </p:spPr>
      </p:pic>
      <p:sp>
        <p:nvSpPr>
          <p:cNvPr id="69638" name="Rectangle 6"/>
          <p:cNvSpPr>
            <a:spLocks noChangeArrowheads="1"/>
          </p:cNvSpPr>
          <p:nvPr/>
        </p:nvSpPr>
        <p:spPr bwMode="auto">
          <a:xfrm>
            <a:off x="0" y="3141663"/>
            <a:ext cx="4512774" cy="3108543"/>
          </a:xfrm>
          <a:prstGeom prst="rect">
            <a:avLst/>
          </a:prstGeom>
          <a:noFill/>
          <a:ln w="9525">
            <a:noFill/>
            <a:miter lim="800000"/>
            <a:headEnd/>
            <a:tailEnd/>
          </a:ln>
          <a:effectLst/>
        </p:spPr>
        <p:txBody>
          <a:bodyPr wrap="none" anchor="ctr">
            <a:spAutoFit/>
          </a:bodyPr>
          <a:lstStyle/>
          <a:p>
            <a:r>
              <a:rPr lang="zh-CN" altLang="en-US" sz="2800" b="1" dirty="0">
                <a:solidFill>
                  <a:srgbClr val="3333CC"/>
                </a:solidFill>
              </a:rPr>
              <a:t>成就</a:t>
            </a:r>
            <a:r>
              <a:rPr lang="zh-CN" altLang="en-US" sz="2800" b="1" dirty="0"/>
              <a:t>：散文集</a:t>
            </a:r>
            <a:r>
              <a:rPr lang="en-US" altLang="zh-CN" sz="2800" b="1" dirty="0"/>
              <a:t>《</a:t>
            </a:r>
            <a:r>
              <a:rPr lang="zh-CN" altLang="en-US" sz="2800" b="1" dirty="0"/>
              <a:t>雅舍小品</a:t>
            </a:r>
            <a:r>
              <a:rPr lang="en-US" altLang="zh-CN" sz="2800" b="1" dirty="0"/>
              <a:t>》</a:t>
            </a:r>
          </a:p>
          <a:p>
            <a:r>
              <a:rPr lang="zh-CN" altLang="en-US" sz="2800" b="1" dirty="0"/>
              <a:t>翻译</a:t>
            </a:r>
            <a:r>
              <a:rPr lang="en-US" altLang="zh-CN" sz="2800" b="1" dirty="0"/>
              <a:t>《</a:t>
            </a:r>
            <a:r>
              <a:rPr lang="zh-CN" altLang="en-US" sz="2800" b="1" dirty="0"/>
              <a:t>莎士比亚全集</a:t>
            </a:r>
            <a:r>
              <a:rPr lang="en-US" altLang="zh-CN" sz="2800" b="1" dirty="0"/>
              <a:t>》  </a:t>
            </a:r>
          </a:p>
          <a:p>
            <a:r>
              <a:rPr lang="zh-CN" altLang="en-US" sz="2800" b="1" dirty="0"/>
              <a:t>编撰</a:t>
            </a:r>
            <a:r>
              <a:rPr lang="en-US" altLang="zh-CN" sz="2800" b="1" dirty="0"/>
              <a:t>《</a:t>
            </a:r>
            <a:r>
              <a:rPr lang="zh-CN" altLang="en-US" sz="2800" b="1" dirty="0"/>
              <a:t>远东英汉大辞典</a:t>
            </a:r>
            <a:r>
              <a:rPr lang="en-US" altLang="zh-CN" sz="2800" b="1" dirty="0"/>
              <a:t>》</a:t>
            </a:r>
            <a:br>
              <a:rPr lang="en-US" altLang="zh-CN" sz="2800" b="1" dirty="0"/>
            </a:br>
            <a:endParaRPr lang="en-US" altLang="zh-CN" sz="2800" b="1" dirty="0"/>
          </a:p>
          <a:p>
            <a:r>
              <a:rPr lang="zh-CN" altLang="en-US" sz="2800" b="1" dirty="0">
                <a:solidFill>
                  <a:srgbClr val="3333CC"/>
                </a:solidFill>
              </a:rPr>
              <a:t>风格</a:t>
            </a:r>
            <a:r>
              <a:rPr lang="zh-CN" altLang="en-US" sz="2800" b="1" dirty="0"/>
              <a:t>：风趣幽默、朴实隽永</a:t>
            </a:r>
            <a:br>
              <a:rPr lang="zh-CN" altLang="en-US" sz="2800" b="1" dirty="0"/>
            </a:br>
            <a:r>
              <a:rPr lang="zh-CN" altLang="en-US" sz="2800" dirty="0"/>
              <a:t/>
            </a:r>
            <a:br>
              <a:rPr lang="zh-CN" altLang="en-US" sz="2800" dirty="0"/>
            </a:br>
            <a:endParaRPr lang="zh-CN" altLang="en-US" sz="2800" dirty="0"/>
          </a:p>
        </p:txBody>
      </p:sp>
    </p:spTree>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内容占位符 7" descr="图片2.jpg"/>
          <p:cNvPicPr>
            <a:picLocks noGrp="1" noChangeAspect="1"/>
          </p:cNvPicPr>
          <p:nvPr>
            <p:ph idx="1"/>
          </p:nvPr>
        </p:nvPicPr>
        <p:blipFill>
          <a:blip r:embed="rId5"/>
          <a:stretch>
            <a:fillRect/>
          </a:stretch>
        </p:blipFill>
        <p:spPr>
          <a:xfrm>
            <a:off x="0" y="0"/>
            <a:ext cx="9144000" cy="6858000"/>
          </a:xfrm>
        </p:spPr>
      </p:pic>
      <p:sp>
        <p:nvSpPr>
          <p:cNvPr id="37892" name="Rectangle 4"/>
          <p:cNvSpPr>
            <a:spLocks noChangeArrowheads="1"/>
          </p:cNvSpPr>
          <p:nvPr/>
        </p:nvSpPr>
        <p:spPr bwMode="auto">
          <a:xfrm>
            <a:off x="2071670" y="2285992"/>
            <a:ext cx="6400800" cy="2123658"/>
          </a:xfrm>
          <a:prstGeom prst="rect">
            <a:avLst/>
          </a:prstGeom>
          <a:noFill/>
          <a:ln w="9525">
            <a:noFill/>
            <a:miter lim="800000"/>
            <a:headEnd/>
            <a:tailEnd/>
          </a:ln>
        </p:spPr>
        <p:txBody>
          <a:bodyPr>
            <a:spAutoFit/>
          </a:bodyPr>
          <a:lstStyle/>
          <a:p>
            <a:r>
              <a:rPr lang="zh-CN" altLang="en-US" sz="4400" b="1" dirty="0">
                <a:solidFill>
                  <a:schemeClr val="bg1"/>
                </a:solidFill>
                <a:latin typeface="宋体" pitchFamily="2" charset="-122"/>
              </a:rPr>
              <a:t>  </a:t>
            </a:r>
            <a:r>
              <a:rPr lang="zh-CN" altLang="en-US" sz="4400" b="1" dirty="0" smtClean="0">
                <a:solidFill>
                  <a:srgbClr val="FF0000"/>
                </a:solidFill>
                <a:latin typeface="宋体" pitchFamily="2" charset="-122"/>
              </a:rPr>
              <a:t>梁</a:t>
            </a:r>
            <a:r>
              <a:rPr lang="zh-CN" altLang="en-US" sz="4400" b="1" dirty="0">
                <a:solidFill>
                  <a:srgbClr val="FF0000"/>
                </a:solidFill>
                <a:latin typeface="宋体" pitchFamily="2" charset="-122"/>
              </a:rPr>
              <a:t>启</a:t>
            </a:r>
            <a:r>
              <a:rPr lang="zh-CN" altLang="en-US" sz="4400" b="1" dirty="0" smtClean="0">
                <a:solidFill>
                  <a:srgbClr val="FF0000"/>
                </a:solidFill>
                <a:latin typeface="宋体" pitchFamily="2" charset="-122"/>
              </a:rPr>
              <a:t>超</a:t>
            </a:r>
            <a:r>
              <a:rPr lang="zh-CN" altLang="en-US" sz="4400" b="1" dirty="0">
                <a:solidFill>
                  <a:srgbClr val="FF0000"/>
                </a:solidFill>
                <a:latin typeface="宋体" pitchFamily="2" charset="-122"/>
              </a:rPr>
              <a:t>先生</a:t>
            </a:r>
            <a:r>
              <a:rPr lang="zh-CN" altLang="en-US" sz="4400" b="1" dirty="0" smtClean="0">
                <a:solidFill>
                  <a:srgbClr val="FF0000"/>
                </a:solidFill>
                <a:latin typeface="宋体" pitchFamily="2" charset="-122"/>
              </a:rPr>
              <a:t>的</a:t>
            </a:r>
            <a:r>
              <a:rPr lang="zh-CN" altLang="en-US" sz="4400" b="1" dirty="0">
                <a:solidFill>
                  <a:srgbClr val="FF0000"/>
                </a:solidFill>
                <a:latin typeface="宋体" pitchFamily="2" charset="-122"/>
              </a:rPr>
              <a:t>演讲给听众留</a:t>
            </a:r>
            <a:r>
              <a:rPr lang="zh-CN" altLang="en-US" sz="4400" b="1" dirty="0" smtClean="0">
                <a:solidFill>
                  <a:srgbClr val="FF0000"/>
                </a:solidFill>
                <a:latin typeface="宋体" pitchFamily="2" charset="-122"/>
              </a:rPr>
              <a:t>下了很深的印象，从</a:t>
            </a:r>
            <a:r>
              <a:rPr lang="zh-CN" altLang="en-US" sz="4400" b="1" dirty="0">
                <a:solidFill>
                  <a:srgbClr val="FF0000"/>
                </a:solidFill>
                <a:latin typeface="宋体" pitchFamily="2" charset="-122"/>
              </a:rPr>
              <a:t>哪里可以看出来？ </a:t>
            </a:r>
            <a:r>
              <a:rPr lang="zh-CN" altLang="en-US" sz="4400" b="1" dirty="0">
                <a:solidFill>
                  <a:srgbClr val="FF0000"/>
                </a:solidFill>
              </a:rPr>
              <a:t> </a:t>
            </a:r>
            <a:r>
              <a:rPr lang="zh-CN" altLang="en-US" b="1" dirty="0">
                <a:solidFill>
                  <a:srgbClr val="FF0000"/>
                </a:solidFill>
              </a:rPr>
              <a:t> </a:t>
            </a:r>
            <a:r>
              <a:rPr lang="zh-CN" altLang="en-US" b="1" dirty="0"/>
              <a:t> </a:t>
            </a:r>
          </a:p>
        </p:txBody>
      </p:sp>
      <p:sp>
        <p:nvSpPr>
          <p:cNvPr id="37893" name="Rectangle 5"/>
          <p:cNvSpPr>
            <a:spLocks noChangeArrowheads="1"/>
          </p:cNvSpPr>
          <p:nvPr/>
        </p:nvSpPr>
        <p:spPr bwMode="auto">
          <a:xfrm>
            <a:off x="0" y="0"/>
            <a:ext cx="1023938" cy="1098550"/>
          </a:xfrm>
          <a:prstGeom prst="rect">
            <a:avLst/>
          </a:prstGeom>
          <a:noFill/>
          <a:ln w="9525">
            <a:noFill/>
            <a:miter lim="800000"/>
            <a:headEnd/>
            <a:tailEnd/>
          </a:ln>
        </p:spPr>
        <p:txBody>
          <a:bodyPr wrap="none">
            <a:spAutoFit/>
          </a:bodyPr>
          <a:lstStyle/>
          <a:p>
            <a:r>
              <a:rPr lang="zh-CN" altLang="en-US" sz="6600" b="1" dirty="0">
                <a:ea typeface="华文行楷" pitchFamily="2" charset="-122"/>
              </a:rPr>
              <a:t>思</a:t>
            </a:r>
          </a:p>
        </p:txBody>
      </p:sp>
      <p:sp>
        <p:nvSpPr>
          <p:cNvPr id="37894" name="Rectangle 6"/>
          <p:cNvSpPr>
            <a:spLocks noChangeArrowheads="1"/>
          </p:cNvSpPr>
          <p:nvPr/>
        </p:nvSpPr>
        <p:spPr bwMode="auto">
          <a:xfrm>
            <a:off x="685800" y="990600"/>
            <a:ext cx="1023938" cy="1098550"/>
          </a:xfrm>
          <a:prstGeom prst="rect">
            <a:avLst/>
          </a:prstGeom>
          <a:noFill/>
          <a:ln w="9525">
            <a:noFill/>
            <a:miter lim="800000"/>
            <a:headEnd/>
            <a:tailEnd/>
          </a:ln>
        </p:spPr>
        <p:txBody>
          <a:bodyPr wrap="none">
            <a:spAutoFit/>
          </a:bodyPr>
          <a:lstStyle/>
          <a:p>
            <a:r>
              <a:rPr lang="zh-CN" altLang="en-US" sz="6600" b="1" dirty="0">
                <a:solidFill>
                  <a:schemeClr val="accent2"/>
                </a:solidFill>
                <a:ea typeface="华文行楷" pitchFamily="2" charset="-122"/>
              </a:rPr>
              <a:t>考</a:t>
            </a:r>
          </a:p>
        </p:txBody>
      </p:sp>
      <p:sp>
        <p:nvSpPr>
          <p:cNvPr id="37895" name="Rectangle 7"/>
          <p:cNvSpPr>
            <a:spLocks noChangeArrowheads="1"/>
          </p:cNvSpPr>
          <p:nvPr/>
        </p:nvSpPr>
        <p:spPr bwMode="auto">
          <a:xfrm>
            <a:off x="1447800" y="2057400"/>
            <a:ext cx="1101725" cy="1189038"/>
          </a:xfrm>
          <a:prstGeom prst="rect">
            <a:avLst/>
          </a:prstGeom>
          <a:noFill/>
          <a:ln w="9525">
            <a:noFill/>
            <a:miter lim="800000"/>
            <a:headEnd/>
            <a:tailEnd/>
          </a:ln>
        </p:spPr>
        <p:txBody>
          <a:bodyPr wrap="none">
            <a:spAutoFit/>
          </a:bodyPr>
          <a:lstStyle/>
          <a:p>
            <a:r>
              <a:rPr lang="zh-CN" altLang="en-US" sz="7200" b="1" dirty="0">
                <a:solidFill>
                  <a:srgbClr val="CC0099"/>
                </a:solidFill>
              </a:rPr>
              <a:t>？</a:t>
            </a:r>
          </a:p>
        </p:txBody>
      </p:sp>
      <p:sp>
        <p:nvSpPr>
          <p:cNvPr id="6" name="标题 5"/>
          <p:cNvSpPr>
            <a:spLocks noGrp="1"/>
          </p:cNvSpPr>
          <p:nvPr>
            <p:ph type="title"/>
          </p:nvPr>
        </p:nvSpPr>
        <p:spPr>
          <a:xfrm>
            <a:off x="457200" y="0"/>
            <a:ext cx="8229600" cy="1417638"/>
          </a:xfrm>
        </p:spPr>
        <p:txBody>
          <a:bodyPr>
            <a:normAutofit/>
          </a:bodyPr>
          <a:lstStyle/>
          <a:p>
            <a:r>
              <a:rPr lang="en-US" altLang="zh-CN" sz="800" dirty="0" smtClean="0"/>
              <a:t>.</a:t>
            </a:r>
            <a:endParaRPr lang="zh-CN" altLang="en-US" sz="800"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7893"/>
                                        </p:tgtEl>
                                        <p:attrNameLst>
                                          <p:attrName>style.visibility</p:attrName>
                                        </p:attrNameLst>
                                      </p:cBhvr>
                                      <p:to>
                                        <p:strVal val="visible"/>
                                      </p:to>
                                    </p:set>
                                    <p:anim calcmode="lin" valueType="num">
                                      <p:cBhvr additive="base">
                                        <p:cTn id="7" dur="500" fill="hold"/>
                                        <p:tgtEl>
                                          <p:spTgt spid="37893"/>
                                        </p:tgtEl>
                                        <p:attrNameLst>
                                          <p:attrName>ppt_x</p:attrName>
                                        </p:attrNameLst>
                                      </p:cBhvr>
                                      <p:tavLst>
                                        <p:tav tm="0">
                                          <p:val>
                                            <p:strVal val="0-#ppt_w/2"/>
                                          </p:val>
                                        </p:tav>
                                        <p:tav tm="100000">
                                          <p:val>
                                            <p:strVal val="#ppt_x"/>
                                          </p:val>
                                        </p:tav>
                                      </p:tavLst>
                                    </p:anim>
                                    <p:anim calcmode="lin" valueType="num">
                                      <p:cBhvr additive="base">
                                        <p:cTn id="8" dur="500" fill="hold"/>
                                        <p:tgtEl>
                                          <p:spTgt spid="37893"/>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cashreg.wav" builtIn="1"/>
                                        </p:tgtEl>
                                      </p:cMediaNode>
                                    </p:audio>
                                  </p:subTnLst>
                                </p:cTn>
                              </p:par>
                            </p:childTnLst>
                          </p:cTn>
                        </p:par>
                      </p:childTnLst>
                    </p:cTn>
                  </p:par>
                  <p:par>
                    <p:cTn id="9" fill="hold">
                      <p:stCondLst>
                        <p:cond delay="indefinite"/>
                      </p:stCondLst>
                      <p:childTnLst>
                        <p:par>
                          <p:cTn id="10" fill="hold">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37894"/>
                                        </p:tgtEl>
                                        <p:attrNameLst>
                                          <p:attrName>style.visibility</p:attrName>
                                        </p:attrNameLst>
                                      </p:cBhvr>
                                      <p:to>
                                        <p:strVal val="visible"/>
                                      </p:to>
                                    </p:set>
                                    <p:anim calcmode="lin" valueType="num">
                                      <p:cBhvr additive="base">
                                        <p:cTn id="13" dur="500" fill="hold"/>
                                        <p:tgtEl>
                                          <p:spTgt spid="37894"/>
                                        </p:tgtEl>
                                        <p:attrNameLst>
                                          <p:attrName>ppt_x</p:attrName>
                                        </p:attrNameLst>
                                      </p:cBhvr>
                                      <p:tavLst>
                                        <p:tav tm="0">
                                          <p:val>
                                            <p:strVal val="0-#ppt_w/2"/>
                                          </p:val>
                                        </p:tav>
                                        <p:tav tm="100000">
                                          <p:val>
                                            <p:strVal val="#ppt_x"/>
                                          </p:val>
                                        </p:tav>
                                      </p:tavLst>
                                    </p:anim>
                                    <p:anim calcmode="lin" valueType="num">
                                      <p:cBhvr additive="base">
                                        <p:cTn id="14" dur="500" fill="hold"/>
                                        <p:tgtEl>
                                          <p:spTgt spid="37894"/>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1"/>
                                            </p:cond>
                                          </p:stCondLst>
                                          <p:endCondLst>
                                            <p:cond evt="onStopAudio" delay="0">
                                              <p:tgtEl>
                                                <p:sldTgt/>
                                              </p:tgtEl>
                                            </p:cond>
                                          </p:endCondLst>
                                        </p:cTn>
                                        <p:tgtEl>
                                          <p:sndTgt r:embed="rId3" name="projctor.wav" builtIn="1"/>
                                        </p:tgtEl>
                                      </p:cMediaNode>
                                    </p:audio>
                                  </p:subTnLst>
                                </p:cTn>
                              </p:par>
                            </p:childTnLst>
                          </p:cTn>
                        </p:par>
                      </p:childTnLst>
                    </p:cTn>
                  </p:par>
                  <p:par>
                    <p:cTn id="15" fill="hold">
                      <p:stCondLst>
                        <p:cond delay="indefinite"/>
                      </p:stCondLst>
                      <p:childTnLst>
                        <p:par>
                          <p:cTn id="16" fill="hold">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37895"/>
                                        </p:tgtEl>
                                        <p:attrNameLst>
                                          <p:attrName>style.visibility</p:attrName>
                                        </p:attrNameLst>
                                      </p:cBhvr>
                                      <p:to>
                                        <p:strVal val="visible"/>
                                      </p:to>
                                    </p:set>
                                    <p:anim calcmode="lin" valueType="num">
                                      <p:cBhvr additive="base">
                                        <p:cTn id="19" dur="500" fill="hold"/>
                                        <p:tgtEl>
                                          <p:spTgt spid="37895"/>
                                        </p:tgtEl>
                                        <p:attrNameLst>
                                          <p:attrName>ppt_x</p:attrName>
                                        </p:attrNameLst>
                                      </p:cBhvr>
                                      <p:tavLst>
                                        <p:tav tm="0">
                                          <p:val>
                                            <p:strVal val="0-#ppt_w/2"/>
                                          </p:val>
                                        </p:tav>
                                        <p:tav tm="100000">
                                          <p:val>
                                            <p:strVal val="#ppt_x"/>
                                          </p:val>
                                        </p:tav>
                                      </p:tavLst>
                                    </p:anim>
                                    <p:anim calcmode="lin" valueType="num">
                                      <p:cBhvr additive="base">
                                        <p:cTn id="20" dur="500" fill="hold"/>
                                        <p:tgtEl>
                                          <p:spTgt spid="37895"/>
                                        </p:tgtEl>
                                        <p:attrNameLst>
                                          <p:attrName>ppt_y</p:attrName>
                                        </p:attrNameLst>
                                      </p:cBhvr>
                                      <p:tavLst>
                                        <p:tav tm="0">
                                          <p:val>
                                            <p:strVal val="#ppt_y"/>
                                          </p:val>
                                        </p:tav>
                                        <p:tav tm="100000">
                                          <p:val>
                                            <p:strVal val="#ppt_y"/>
                                          </p:val>
                                        </p:tav>
                                      </p:tavLst>
                                    </p:anim>
                                  </p:childTnLst>
                                  <p:subTnLst>
                                    <p:audio>
                                      <p:cMediaNode>
                                        <p:cTn display="0" masterRel="sameClick">
                                          <p:stCondLst>
                                            <p:cond evt="begin" delay="0">
                                              <p:tn val="17"/>
                                            </p:cond>
                                          </p:stCondLst>
                                          <p:endCondLst>
                                            <p:cond evt="onStopAudio" delay="0">
                                              <p:tgtEl>
                                                <p:sldTgt/>
                                              </p:tgtEl>
                                            </p:cond>
                                          </p:endCondLst>
                                        </p:cTn>
                                        <p:tgtEl>
                                          <p:sndTgt r:embed="rId4" name="chimes.wav" builtIn="1"/>
                                        </p:tgtEl>
                                      </p:cMediaNode>
                                    </p:audio>
                                  </p:subTnLst>
                                </p:cTn>
                              </p:par>
                            </p:childTnLst>
                          </p:cTn>
                        </p:par>
                      </p:childTnLst>
                    </p:cTn>
                  </p:par>
                  <p:par>
                    <p:cTn id="21" fill="hold">
                      <p:stCondLst>
                        <p:cond delay="indefinite"/>
                      </p:stCondLst>
                      <p:childTnLst>
                        <p:par>
                          <p:cTn id="22" fill="hold">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37892"/>
                                        </p:tgtEl>
                                        <p:attrNameLst>
                                          <p:attrName>style.visibility</p:attrName>
                                        </p:attrNameLst>
                                      </p:cBhvr>
                                      <p:to>
                                        <p:strVal val="visible"/>
                                      </p:to>
                                    </p:set>
                                    <p:anim calcmode="lin" valueType="num">
                                      <p:cBhvr additive="base">
                                        <p:cTn id="25" dur="500" fill="hold"/>
                                        <p:tgtEl>
                                          <p:spTgt spid="37892"/>
                                        </p:tgtEl>
                                        <p:attrNameLst>
                                          <p:attrName>ppt_x</p:attrName>
                                        </p:attrNameLst>
                                      </p:cBhvr>
                                      <p:tavLst>
                                        <p:tav tm="0">
                                          <p:val>
                                            <p:strVal val="0-#ppt_w/2"/>
                                          </p:val>
                                        </p:tav>
                                        <p:tav tm="100000">
                                          <p:val>
                                            <p:strVal val="#ppt_x"/>
                                          </p:val>
                                        </p:tav>
                                      </p:tavLst>
                                    </p:anim>
                                    <p:anim calcmode="lin" valueType="num">
                                      <p:cBhvr additive="base">
                                        <p:cTn id="26" dur="500" fill="hold"/>
                                        <p:tgtEl>
                                          <p:spTgt spid="3789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autoUpdateAnimBg="0"/>
      <p:bldP spid="37893" grpId="0" autoUpdateAnimBg="0"/>
      <p:bldP spid="37894" grpId="0" autoUpdateAnimBg="0"/>
      <p:bldP spid="37895" grpId="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pic>
        <p:nvPicPr>
          <p:cNvPr id="4" name="内容占位符 3" descr="图片5.jpg"/>
          <p:cNvPicPr>
            <a:picLocks noGrp="1" noChangeAspect="1"/>
          </p:cNvPicPr>
          <p:nvPr>
            <p:ph idx="1"/>
          </p:nvPr>
        </p:nvPicPr>
        <p:blipFill>
          <a:blip r:embed="rId2"/>
          <a:stretch>
            <a:fillRect/>
          </a:stretch>
        </p:blipFill>
        <p:spPr>
          <a:xfrm>
            <a:off x="0" y="0"/>
            <a:ext cx="9144000" cy="6858000"/>
          </a:xfrm>
        </p:spPr>
      </p:pic>
      <p:sp>
        <p:nvSpPr>
          <p:cNvPr id="3073" name="Rectangle 1"/>
          <p:cNvSpPr>
            <a:spLocks noChangeArrowheads="1"/>
          </p:cNvSpPr>
          <p:nvPr/>
        </p:nvSpPr>
        <p:spPr bwMode="auto">
          <a:xfrm>
            <a:off x="428596" y="1214422"/>
            <a:ext cx="8001056" cy="2769989"/>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pPr>
            <a:r>
              <a:rPr kumimoji="0" lang="en-US" altLang="zh-CN" sz="4800" b="0" i="0" u="none" strike="noStrike" cap="none" normalizeH="0" baseline="0" dirty="0" smtClean="0">
                <a:ln>
                  <a:noFill/>
                </a:ln>
                <a:solidFill>
                  <a:srgbClr val="333333"/>
                </a:solidFill>
                <a:effectLst/>
                <a:latin typeface="宋体" pitchFamily="2" charset="-122"/>
                <a:ea typeface="宋体" pitchFamily="2" charset="-122"/>
                <a:cs typeface="宋体" pitchFamily="2" charset="-122"/>
              </a:rPr>
              <a:t>   </a:t>
            </a:r>
            <a:r>
              <a:rPr kumimoji="0" lang="zh-CN" sz="3600" b="1" i="0" u="none" strike="noStrike" cap="none" normalizeH="0" baseline="0" dirty="0" smtClean="0">
                <a:ln>
                  <a:noFill/>
                </a:ln>
                <a:effectLst/>
                <a:latin typeface="宋体" pitchFamily="2" charset="-122"/>
                <a:ea typeface="宋体" pitchFamily="2" charset="-122"/>
                <a:cs typeface="宋体" pitchFamily="2" charset="-122"/>
              </a:rPr>
              <a:t>文章对演讲中的梁启超先生做了精彩生动的描写</a:t>
            </a:r>
            <a:r>
              <a:rPr lang="zh-CN" altLang="en-US" sz="3600" b="1" dirty="0" smtClean="0">
                <a:latin typeface="宋体" pitchFamily="2" charset="-122"/>
                <a:ea typeface="宋体" pitchFamily="2" charset="-122"/>
                <a:cs typeface="宋体" pitchFamily="2" charset="-122"/>
              </a:rPr>
              <a:t>，请找出这些描写，这</a:t>
            </a:r>
            <a:r>
              <a:rPr kumimoji="0" lang="zh-CN" sz="3600" b="1" i="0" u="none" strike="noStrike" cap="none" normalizeH="0" baseline="0" dirty="0" smtClean="0">
                <a:ln>
                  <a:noFill/>
                </a:ln>
                <a:effectLst/>
                <a:latin typeface="宋体" pitchFamily="2" charset="-122"/>
                <a:ea typeface="宋体" pitchFamily="2" charset="-122"/>
                <a:cs typeface="宋体" pitchFamily="2" charset="-122"/>
              </a:rPr>
              <a:t>些</a:t>
            </a:r>
            <a:r>
              <a:rPr kumimoji="0" lang="zh-CN" sz="3600" b="1" i="0" u="none" strike="noStrike" cap="none" normalizeH="0" baseline="0" dirty="0" smtClean="0">
                <a:ln>
                  <a:noFill/>
                </a:ln>
                <a:solidFill>
                  <a:srgbClr val="FF0000"/>
                </a:solidFill>
                <a:effectLst/>
                <a:latin typeface="宋体" pitchFamily="2" charset="-122"/>
                <a:ea typeface="宋体" pitchFamily="2" charset="-122"/>
                <a:cs typeface="宋体" pitchFamily="2" charset="-122"/>
              </a:rPr>
              <a:t>精彩生动的描写</a:t>
            </a:r>
            <a:r>
              <a:rPr kumimoji="0" lang="zh-CN" sz="3600" b="1" i="0" u="none" strike="noStrike" cap="none" normalizeH="0" baseline="0" dirty="0" smtClean="0">
                <a:ln>
                  <a:noFill/>
                </a:ln>
                <a:effectLst/>
                <a:latin typeface="宋体" pitchFamily="2" charset="-122"/>
                <a:ea typeface="宋体" pitchFamily="2" charset="-122"/>
                <a:cs typeface="宋体" pitchFamily="2" charset="-122"/>
              </a:rPr>
              <a:t>表现了梁启超怎样的</a:t>
            </a:r>
            <a:r>
              <a:rPr kumimoji="0" lang="zh-CN" sz="3600" b="1" i="0" u="none" strike="noStrike" cap="none" normalizeH="0" baseline="0" dirty="0" smtClean="0">
                <a:ln>
                  <a:noFill/>
                </a:ln>
                <a:solidFill>
                  <a:srgbClr val="FF0000"/>
                </a:solidFill>
                <a:effectLst/>
                <a:latin typeface="宋体" pitchFamily="2" charset="-122"/>
                <a:ea typeface="宋体" pitchFamily="2" charset="-122"/>
                <a:cs typeface="宋体" pitchFamily="2" charset="-122"/>
              </a:rPr>
              <a:t>性格、气质、修养</a:t>
            </a:r>
            <a:r>
              <a:rPr kumimoji="0" lang="zh-CN" sz="3600" b="1" i="0" u="none" strike="noStrike" cap="none" normalizeH="0" baseline="0" dirty="0" smtClean="0">
                <a:ln>
                  <a:noFill/>
                </a:ln>
                <a:effectLst/>
                <a:latin typeface="宋体" pitchFamily="2" charset="-122"/>
                <a:ea typeface="宋体" pitchFamily="2" charset="-122"/>
                <a:cs typeface="宋体" pitchFamily="2" charset="-122"/>
              </a:rPr>
              <a:t>？然后试着做点旁注。</a:t>
            </a: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1" i="0" u="none" strike="noStrike" cap="none" normalizeH="0" baseline="0" dirty="0" smtClean="0">
              <a:ln>
                <a:noFill/>
              </a:ln>
              <a:solidFill>
                <a:schemeClr val="tx1"/>
              </a:solidFill>
              <a:effectLst/>
              <a:latin typeface="Arial" pitchFamily="34" charset="0"/>
              <a:ea typeface="宋体" pitchFamily="2" charset="-122"/>
            </a:endParaRPr>
          </a:p>
        </p:txBody>
      </p:sp>
      <p:sp>
        <p:nvSpPr>
          <p:cNvPr id="3074" name="Rectangle 2"/>
          <p:cNvSpPr>
            <a:spLocks noChangeArrowheads="1"/>
          </p:cNvSpPr>
          <p:nvPr/>
        </p:nvSpPr>
        <p:spPr bwMode="auto">
          <a:xfrm>
            <a:off x="-156453" y="2571744"/>
            <a:ext cx="312906" cy="52322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zh-CN" sz="1000" b="0" i="0" u="none" strike="noStrike" cap="none" normalizeH="0" baseline="0" dirty="0" smtClean="0">
                <a:ln>
                  <a:noFill/>
                </a:ln>
                <a:solidFill>
                  <a:srgbClr val="333333"/>
                </a:solidFill>
                <a:effectLst/>
                <a:latin typeface="Arial" pitchFamily="34" charset="0"/>
                <a:ea typeface="宋体" pitchFamily="2" charset="-122"/>
                <a:cs typeface="宋体" pitchFamily="2" charset="-122"/>
              </a:rPr>
              <a:t>。</a:t>
            </a:r>
            <a:endParaRPr kumimoji="0" 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76" name="Rectangle 4"/>
          <p:cNvSpPr>
            <a:spLocks noChangeArrowheads="1"/>
          </p:cNvSpPr>
          <p:nvPr/>
        </p:nvSpPr>
        <p:spPr bwMode="auto">
          <a:xfrm>
            <a:off x="0" y="0"/>
            <a:ext cx="184731" cy="553998"/>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zh-CN" sz="1200" b="0" i="0" u="none" strike="noStrike" cap="none" normalizeH="0" baseline="0" dirty="0" smtClean="0">
              <a:ln>
                <a:noFill/>
              </a:ln>
              <a:solidFill>
                <a:schemeClr val="tx1"/>
              </a:solidFill>
              <a:effectLst/>
              <a:latin typeface="Arial" pitchFamily="34" charset="0"/>
              <a:ea typeface="宋体" pitchFamily="2" charset="-122"/>
              <a:cs typeface="宋体" pitchFamily="2" charset="-122"/>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
        <p:nvSpPr>
          <p:cNvPr id="3077" name="Rectangle 5"/>
          <p:cNvSpPr>
            <a:spLocks noChangeArrowheads="1"/>
          </p:cNvSpPr>
          <p:nvPr/>
        </p:nvSpPr>
        <p:spPr bwMode="auto">
          <a:xfrm>
            <a:off x="0" y="0"/>
            <a:ext cx="184731" cy="369332"/>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zh-CN" sz="1800" b="0" i="0" u="none" strike="noStrike" cap="none" normalizeH="0" baseline="0" dirty="0" smtClean="0">
              <a:ln>
                <a:noFill/>
              </a:ln>
              <a:solidFill>
                <a:schemeClr val="tx1"/>
              </a:solidFill>
              <a:effectLst/>
              <a:latin typeface="Arial" pitchFamily="34" charset="0"/>
              <a:ea typeface="宋体" pitchFamily="2"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图片 13" descr="图片11.jpg"/>
          <p:cNvPicPr>
            <a:picLocks noChangeAspect="1"/>
          </p:cNvPicPr>
          <p:nvPr/>
        </p:nvPicPr>
        <p:blipFill>
          <a:blip r:embed="rId2"/>
          <a:stretch>
            <a:fillRect/>
          </a:stretch>
        </p:blipFill>
        <p:spPr>
          <a:xfrm>
            <a:off x="1" y="0"/>
            <a:ext cx="9144000" cy="6858000"/>
          </a:xfrm>
          <a:prstGeom prst="rect">
            <a:avLst/>
          </a:prstGeom>
        </p:spPr>
      </p:pic>
      <p:sp>
        <p:nvSpPr>
          <p:cNvPr id="3" name="TextBox 2"/>
          <p:cNvSpPr txBox="1"/>
          <p:nvPr/>
        </p:nvSpPr>
        <p:spPr>
          <a:xfrm>
            <a:off x="357158" y="1000108"/>
            <a:ext cx="5857916" cy="2277547"/>
          </a:xfrm>
          <a:prstGeom prst="rect">
            <a:avLst/>
          </a:prstGeom>
          <a:noFill/>
        </p:spPr>
        <p:txBody>
          <a:bodyPr wrap="square" rtlCol="0">
            <a:spAutoFit/>
          </a:bodyPr>
          <a:lstStyle/>
          <a:p>
            <a:r>
              <a:rPr lang="zh-CN" altLang="en-US" sz="2800" b="1" dirty="0" smtClean="0">
                <a:solidFill>
                  <a:srgbClr val="0070C0"/>
                </a:solidFill>
              </a:rPr>
              <a:t>肖像速写</a:t>
            </a:r>
            <a:endParaRPr lang="en-US" altLang="zh-CN" sz="2800" b="1" dirty="0" smtClean="0">
              <a:solidFill>
                <a:srgbClr val="0070C0"/>
              </a:solidFill>
            </a:endParaRPr>
          </a:p>
          <a:p>
            <a:r>
              <a:rPr lang="en-US" altLang="zh-CN" dirty="0" smtClean="0"/>
              <a:t> </a:t>
            </a:r>
          </a:p>
          <a:p>
            <a:r>
              <a:rPr lang="zh-CN" altLang="en-US" sz="2400" b="1" dirty="0" smtClean="0">
                <a:latin typeface="楷体_GB2312" pitchFamily="49" charset="-122"/>
                <a:ea typeface="楷体_GB2312" pitchFamily="49" charset="-122"/>
              </a:rPr>
              <a:t>短小精悍秃头顶宽下巴 </a:t>
            </a:r>
            <a:r>
              <a:rPr lang="en-US" altLang="zh-CN" sz="2400" b="1" dirty="0" smtClean="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相貌</a:t>
            </a:r>
            <a:r>
              <a:rPr lang="zh-CN" altLang="en-US" sz="2400" b="1" dirty="0" smtClean="0">
                <a:solidFill>
                  <a:srgbClr val="FF0000"/>
                </a:solidFill>
                <a:latin typeface="楷体_GB2312" pitchFamily="49" charset="-122"/>
                <a:ea typeface="楷体_GB2312" pitchFamily="49" charset="-122"/>
              </a:rPr>
              <a:t>一般</a:t>
            </a:r>
            <a:r>
              <a:rPr lang="zh-CN" altLang="en-US" sz="2400" b="1" dirty="0" smtClean="0">
                <a:latin typeface="楷体_GB2312" pitchFamily="49" charset="-122"/>
                <a:ea typeface="楷体_GB2312" pitchFamily="49" charset="-122"/>
              </a:rPr>
              <a:t>  </a:t>
            </a:r>
            <a:endParaRPr lang="en-US" altLang="zh-CN" sz="2400" b="1"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穿着肥大的长袍         </a:t>
            </a:r>
            <a:r>
              <a:rPr lang="en-US" altLang="zh-CN" sz="2400" b="1" dirty="0" smtClean="0">
                <a:latin typeface="楷体_GB2312" pitchFamily="49" charset="-122"/>
                <a:ea typeface="楷体_GB2312" pitchFamily="49" charset="-122"/>
              </a:rPr>
              <a:t> ----</a:t>
            </a:r>
            <a:r>
              <a:rPr lang="zh-CN" altLang="en-US" sz="2400" b="1" dirty="0" smtClean="0">
                <a:latin typeface="楷体_GB2312" pitchFamily="49" charset="-122"/>
                <a:ea typeface="楷体_GB2312" pitchFamily="49" charset="-122"/>
              </a:rPr>
              <a:t>穿着</a:t>
            </a:r>
            <a:r>
              <a:rPr lang="zh-CN" altLang="en-US" sz="2400" b="1" dirty="0" smtClean="0">
                <a:solidFill>
                  <a:srgbClr val="FF0000"/>
                </a:solidFill>
                <a:latin typeface="楷体_GB2312" pitchFamily="49" charset="-122"/>
                <a:ea typeface="楷体_GB2312" pitchFamily="49" charset="-122"/>
              </a:rPr>
              <a:t>一般</a:t>
            </a:r>
            <a:endParaRPr lang="en-US" altLang="zh-CN" sz="2400" b="1" dirty="0" smtClean="0">
              <a:solidFill>
                <a:srgbClr val="FF0000"/>
              </a:solidFill>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步履稳健，风神潇洒，左右顾盼，光芒四射              </a:t>
            </a:r>
            <a:r>
              <a:rPr lang="en-US" altLang="zh-CN" sz="2400" b="1" dirty="0" smtClean="0">
                <a:latin typeface="楷体_GB2312" pitchFamily="49" charset="-122"/>
                <a:ea typeface="楷体_GB2312" pitchFamily="49" charset="-122"/>
              </a:rPr>
              <a:t>----</a:t>
            </a:r>
            <a:r>
              <a:rPr lang="zh-CN" altLang="en-US" sz="2400" b="1" dirty="0" smtClean="0">
                <a:latin typeface="楷体_GB2312" pitchFamily="49" charset="-122"/>
                <a:ea typeface="楷体_GB2312" pitchFamily="49" charset="-122"/>
              </a:rPr>
              <a:t>内在气质</a:t>
            </a:r>
            <a:r>
              <a:rPr lang="zh-CN" altLang="en-US" sz="2400" b="1" dirty="0" smtClean="0">
                <a:solidFill>
                  <a:srgbClr val="FF0000"/>
                </a:solidFill>
                <a:latin typeface="楷体_GB2312" pitchFamily="49" charset="-122"/>
                <a:ea typeface="楷体_GB2312" pitchFamily="49" charset="-122"/>
              </a:rPr>
              <a:t>很不一般</a:t>
            </a:r>
            <a:endParaRPr lang="zh-CN" altLang="en-US" sz="2400" b="1" dirty="0">
              <a:solidFill>
                <a:srgbClr val="FF0000"/>
              </a:solidFill>
              <a:latin typeface="楷体_GB2312" pitchFamily="49" charset="-122"/>
              <a:ea typeface="楷体_GB2312" pitchFamily="49" charset="-122"/>
            </a:endParaRPr>
          </a:p>
        </p:txBody>
      </p:sp>
      <p:sp>
        <p:nvSpPr>
          <p:cNvPr id="6" name="TextBox 5"/>
          <p:cNvSpPr txBox="1"/>
          <p:nvPr/>
        </p:nvSpPr>
        <p:spPr>
          <a:xfrm>
            <a:off x="6215074" y="2143116"/>
            <a:ext cx="615553" cy="1785950"/>
          </a:xfrm>
          <a:prstGeom prst="rect">
            <a:avLst/>
          </a:prstGeom>
          <a:noFill/>
        </p:spPr>
        <p:txBody>
          <a:bodyPr vert="eaVert" wrap="square" rtlCol="0">
            <a:spAutoFit/>
          </a:bodyPr>
          <a:lstStyle/>
          <a:p>
            <a:r>
              <a:rPr lang="zh-CN" altLang="en-US" sz="2800" b="1" dirty="0" smtClean="0">
                <a:solidFill>
                  <a:srgbClr val="00B0F0"/>
                </a:solidFill>
              </a:rPr>
              <a:t>形  神</a:t>
            </a:r>
            <a:endParaRPr lang="zh-CN" altLang="en-US" sz="2800" b="1" dirty="0">
              <a:solidFill>
                <a:srgbClr val="00B0F0"/>
              </a:solidFill>
            </a:endParaRPr>
          </a:p>
        </p:txBody>
      </p:sp>
      <p:sp>
        <p:nvSpPr>
          <p:cNvPr id="7" name="TextBox 6"/>
          <p:cNvSpPr txBox="1"/>
          <p:nvPr/>
        </p:nvSpPr>
        <p:spPr>
          <a:xfrm>
            <a:off x="7215206" y="2143116"/>
            <a:ext cx="615553" cy="1643074"/>
          </a:xfrm>
          <a:prstGeom prst="rect">
            <a:avLst/>
          </a:prstGeom>
          <a:noFill/>
        </p:spPr>
        <p:txBody>
          <a:bodyPr vert="eaVert" wrap="square" rtlCol="0">
            <a:spAutoFit/>
          </a:bodyPr>
          <a:lstStyle/>
          <a:p>
            <a:r>
              <a:rPr lang="zh-CN" altLang="en-US" sz="2800" b="1" dirty="0" smtClean="0">
                <a:solidFill>
                  <a:srgbClr val="FF0000"/>
                </a:solidFill>
              </a:rPr>
              <a:t>抑  扬</a:t>
            </a:r>
            <a:endParaRPr lang="zh-CN" altLang="en-US" sz="2800" b="1" dirty="0">
              <a:solidFill>
                <a:srgbClr val="FF0000"/>
              </a:solidFill>
            </a:endParaRPr>
          </a:p>
        </p:txBody>
      </p:sp>
      <p:sp>
        <p:nvSpPr>
          <p:cNvPr id="8" name="TextBox 7"/>
          <p:cNvSpPr txBox="1"/>
          <p:nvPr/>
        </p:nvSpPr>
        <p:spPr>
          <a:xfrm>
            <a:off x="8001024" y="2786058"/>
            <a:ext cx="714380" cy="1446550"/>
          </a:xfrm>
          <a:prstGeom prst="rect">
            <a:avLst/>
          </a:prstGeom>
          <a:noFill/>
        </p:spPr>
        <p:txBody>
          <a:bodyPr wrap="square" rtlCol="0">
            <a:spAutoFit/>
          </a:bodyPr>
          <a:lstStyle/>
          <a:p>
            <a:r>
              <a:rPr lang="zh-CN" altLang="en-US" sz="4400" b="1" dirty="0" smtClean="0">
                <a:solidFill>
                  <a:srgbClr val="FF0000"/>
                </a:solidFill>
                <a:latin typeface="楷体_GB2312" pitchFamily="49" charset="-122"/>
                <a:ea typeface="楷体_GB2312" pitchFamily="49" charset="-122"/>
              </a:rPr>
              <a:t>波澜</a:t>
            </a:r>
            <a:endParaRPr lang="zh-CN" altLang="en-US" sz="4400" b="1" dirty="0">
              <a:solidFill>
                <a:srgbClr val="FF0000"/>
              </a:solidFill>
              <a:latin typeface="楷体_GB2312" pitchFamily="49" charset="-122"/>
              <a:ea typeface="楷体_GB2312" pitchFamily="49" charset="-122"/>
            </a:endParaRPr>
          </a:p>
        </p:txBody>
      </p:sp>
      <p:sp>
        <p:nvSpPr>
          <p:cNvPr id="9" name="TextBox 8"/>
          <p:cNvSpPr txBox="1"/>
          <p:nvPr/>
        </p:nvSpPr>
        <p:spPr>
          <a:xfrm>
            <a:off x="285720" y="3714752"/>
            <a:ext cx="6715172" cy="2431435"/>
          </a:xfrm>
          <a:prstGeom prst="rect">
            <a:avLst/>
          </a:prstGeom>
          <a:noFill/>
        </p:spPr>
        <p:txBody>
          <a:bodyPr wrap="square" rtlCol="0">
            <a:spAutoFit/>
          </a:bodyPr>
          <a:lstStyle/>
          <a:p>
            <a:r>
              <a:rPr lang="zh-CN" altLang="en-US" sz="2800" b="1" dirty="0" smtClean="0">
                <a:solidFill>
                  <a:srgbClr val="0070C0"/>
                </a:solidFill>
              </a:rPr>
              <a:t>先闻其名，后见其人</a:t>
            </a:r>
            <a:r>
              <a:rPr lang="zh-CN" altLang="en-US" sz="2800" dirty="0" smtClean="0"/>
              <a:t>，</a:t>
            </a:r>
            <a:endParaRPr lang="en-US" altLang="zh-CN" sz="2800" dirty="0" smtClean="0"/>
          </a:p>
          <a:p>
            <a:endParaRPr lang="en-US" altLang="zh-CN" sz="2800" dirty="0" smtClean="0"/>
          </a:p>
          <a:p>
            <a:r>
              <a:rPr lang="zh-CN" altLang="en-US" sz="2400" b="1" dirty="0" smtClean="0">
                <a:latin typeface="楷体_GB2312" pitchFamily="49" charset="-122"/>
                <a:ea typeface="楷体_GB2312" pitchFamily="49" charset="-122"/>
              </a:rPr>
              <a:t>我平素想能够不为势利所屈，反抗一广有羽翼的校长的学生，无论如何，总该有些</a:t>
            </a:r>
            <a:r>
              <a:rPr lang="zh-CN" altLang="en-US" sz="2400" b="1" dirty="0" smtClean="0">
                <a:solidFill>
                  <a:srgbClr val="FF0000"/>
                </a:solidFill>
                <a:latin typeface="楷体_GB2312" pitchFamily="49" charset="-122"/>
                <a:ea typeface="楷体_GB2312" pitchFamily="49" charset="-122"/>
              </a:rPr>
              <a:t>桀骜锋利</a:t>
            </a:r>
            <a:r>
              <a:rPr lang="zh-CN" altLang="en-US" sz="2400" b="1" dirty="0" smtClean="0">
                <a:latin typeface="楷体_GB2312" pitchFamily="49" charset="-122"/>
                <a:ea typeface="楷体_GB2312" pitchFamily="49" charset="-122"/>
              </a:rPr>
              <a:t>的</a:t>
            </a:r>
            <a:endParaRPr lang="en-US" altLang="zh-CN" sz="2400" b="1" dirty="0" smtClean="0">
              <a:latin typeface="楷体_GB2312" pitchFamily="49" charset="-122"/>
              <a:ea typeface="楷体_GB2312" pitchFamily="49" charset="-122"/>
            </a:endParaRPr>
          </a:p>
          <a:p>
            <a:endParaRPr lang="en-US" altLang="zh-CN" sz="2400" b="1" dirty="0" smtClean="0">
              <a:latin typeface="楷体_GB2312" pitchFamily="49" charset="-122"/>
              <a:ea typeface="楷体_GB2312" pitchFamily="49" charset="-122"/>
            </a:endParaRPr>
          </a:p>
          <a:p>
            <a:r>
              <a:rPr lang="zh-CN" altLang="en-US" sz="2400" b="1" dirty="0" smtClean="0">
                <a:latin typeface="楷体_GB2312" pitchFamily="49" charset="-122"/>
                <a:ea typeface="楷体_GB2312" pitchFamily="49" charset="-122"/>
              </a:rPr>
              <a:t>但她却</a:t>
            </a:r>
            <a:r>
              <a:rPr lang="zh-CN" altLang="en-US" sz="2400" b="1" dirty="0" smtClean="0">
                <a:solidFill>
                  <a:srgbClr val="FF0000"/>
                </a:solidFill>
                <a:latin typeface="楷体_GB2312" pitchFamily="49" charset="-122"/>
                <a:ea typeface="楷体_GB2312" pitchFamily="49" charset="-122"/>
              </a:rPr>
              <a:t>常常微笑着，态度很温和</a:t>
            </a:r>
            <a:endParaRPr lang="zh-CN" altLang="en-US" sz="2400" b="1" dirty="0">
              <a:solidFill>
                <a:srgbClr val="FF0000"/>
              </a:solidFill>
              <a:latin typeface="楷体_GB2312" pitchFamily="49" charset="-122"/>
              <a:ea typeface="楷体_GB2312" pitchFamily="49" charset="-122"/>
            </a:endParaRPr>
          </a:p>
        </p:txBody>
      </p:sp>
      <p:sp>
        <p:nvSpPr>
          <p:cNvPr id="11" name="矩形 10"/>
          <p:cNvSpPr/>
          <p:nvPr/>
        </p:nvSpPr>
        <p:spPr>
          <a:xfrm>
            <a:off x="6500826" y="5286388"/>
            <a:ext cx="700833" cy="707886"/>
          </a:xfrm>
          <a:prstGeom prst="rect">
            <a:avLst/>
          </a:prstGeom>
        </p:spPr>
        <p:txBody>
          <a:bodyPr wrap="none">
            <a:spAutoFit/>
          </a:bodyPr>
          <a:lstStyle/>
          <a:p>
            <a:r>
              <a:rPr lang="zh-CN" altLang="en-US" sz="4000" b="1" dirty="0" smtClean="0">
                <a:solidFill>
                  <a:srgbClr val="FF0000"/>
                </a:solidFill>
              </a:rPr>
              <a:t>  </a:t>
            </a:r>
            <a:endParaRPr lang="zh-CN" altLang="en-US" sz="4000" b="1" dirty="0">
              <a:solidFill>
                <a:srgbClr val="FF0000"/>
              </a:solidFill>
            </a:endParaRPr>
          </a:p>
        </p:txBody>
      </p:sp>
      <p:sp>
        <p:nvSpPr>
          <p:cNvPr id="12" name="TextBox 11"/>
          <p:cNvSpPr txBox="1"/>
          <p:nvPr/>
        </p:nvSpPr>
        <p:spPr>
          <a:xfrm>
            <a:off x="500034" y="285728"/>
            <a:ext cx="3357586" cy="584775"/>
          </a:xfrm>
          <a:prstGeom prst="rect">
            <a:avLst/>
          </a:prstGeom>
          <a:noFill/>
        </p:spPr>
        <p:txBody>
          <a:bodyPr wrap="square" rtlCol="0">
            <a:spAutoFit/>
          </a:bodyPr>
          <a:lstStyle/>
          <a:p>
            <a:r>
              <a:rPr lang="zh-CN" altLang="en-US" sz="3200" b="1" dirty="0" smtClean="0">
                <a:solidFill>
                  <a:srgbClr val="FF0000"/>
                </a:solidFill>
              </a:rPr>
              <a:t>出场</a:t>
            </a:r>
            <a:endParaRPr lang="zh-CN" altLang="en-US" sz="3200" b="1" dirty="0">
              <a:solidFill>
                <a:srgbClr val="FF0000"/>
              </a:solidFill>
            </a:endParaRPr>
          </a:p>
        </p:txBody>
      </p:sp>
      <p:sp>
        <p:nvSpPr>
          <p:cNvPr id="13" name="TextBox 12"/>
          <p:cNvSpPr txBox="1"/>
          <p:nvPr/>
        </p:nvSpPr>
        <p:spPr>
          <a:xfrm>
            <a:off x="7242601" y="4714884"/>
            <a:ext cx="615553" cy="1214446"/>
          </a:xfrm>
          <a:prstGeom prst="rect">
            <a:avLst/>
          </a:prstGeom>
          <a:noFill/>
        </p:spPr>
        <p:txBody>
          <a:bodyPr vert="eaVert" wrap="square" rtlCol="0">
            <a:spAutoFit/>
          </a:bodyPr>
          <a:lstStyle/>
          <a:p>
            <a:r>
              <a:rPr lang="zh-CN" altLang="en-US" sz="2800" b="1" dirty="0" smtClean="0">
                <a:solidFill>
                  <a:srgbClr val="FF0000"/>
                </a:solidFill>
              </a:rPr>
              <a:t>反差</a:t>
            </a:r>
            <a:endParaRPr lang="zh-CN" altLang="en-US" sz="2800" b="1" dirty="0">
              <a:solidFill>
                <a:srgbClr val="FF0000"/>
              </a:solidFill>
            </a:endParaRPr>
          </a:p>
        </p:txBody>
      </p:sp>
      <p:sp>
        <p:nvSpPr>
          <p:cNvPr id="15" name="文本占位符 14"/>
          <p:cNvSpPr>
            <a:spLocks noGrp="1"/>
          </p:cNvSpPr>
          <p:nvPr>
            <p:ph type="body" idx="4294967295"/>
          </p:nvPr>
        </p:nvSpPr>
        <p:spPr/>
        <p:txBody>
          <a:bodyPr>
            <a:normAutofit/>
          </a:bodyPr>
          <a:lstStyle/>
          <a:p>
            <a:pPr>
              <a:lnSpc>
                <a:spcPct val="80000"/>
              </a:lnSpc>
              <a:buNone/>
            </a:pPr>
            <a:endParaRPr lang="en-US" altLang="zh-CN" b="1"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图片 9" descr="图片5.jpg"/>
          <p:cNvPicPr>
            <a:picLocks noChangeAspect="1"/>
          </p:cNvPicPr>
          <p:nvPr/>
        </p:nvPicPr>
        <p:blipFill>
          <a:blip r:embed="rId3"/>
          <a:stretch>
            <a:fillRect/>
          </a:stretch>
        </p:blipFill>
        <p:spPr>
          <a:xfrm>
            <a:off x="2980" y="0"/>
            <a:ext cx="9138039" cy="6858000"/>
          </a:xfrm>
          <a:prstGeom prst="rect">
            <a:avLst/>
          </a:prstGeom>
        </p:spPr>
      </p:pic>
      <p:sp>
        <p:nvSpPr>
          <p:cNvPr id="59394" name="Rectangle 2"/>
          <p:cNvSpPr>
            <a:spLocks noGrp="1" noChangeArrowheads="1"/>
          </p:cNvSpPr>
          <p:nvPr>
            <p:ph type="title"/>
          </p:nvPr>
        </p:nvSpPr>
        <p:spPr>
          <a:xfrm>
            <a:off x="214282" y="260350"/>
            <a:ext cx="3214710" cy="1143000"/>
          </a:xfrm>
        </p:spPr>
        <p:txBody>
          <a:bodyPr>
            <a:normAutofit/>
          </a:bodyPr>
          <a:lstStyle/>
          <a:p>
            <a:r>
              <a:rPr lang="en-US" altLang="zh-CN" b="1" dirty="0"/>
              <a:t>《</a:t>
            </a:r>
            <a:r>
              <a:rPr lang="zh-CN" altLang="en-US" b="1" dirty="0"/>
              <a:t>箜篌引</a:t>
            </a:r>
            <a:r>
              <a:rPr lang="en-US" altLang="zh-CN" b="1" dirty="0"/>
              <a:t>》</a:t>
            </a:r>
          </a:p>
        </p:txBody>
      </p:sp>
      <p:sp>
        <p:nvSpPr>
          <p:cNvPr id="59395" name="Rectangle 3"/>
          <p:cNvSpPr>
            <a:spLocks noGrp="1" noChangeArrowheads="1"/>
          </p:cNvSpPr>
          <p:nvPr>
            <p:ph type="body" idx="1"/>
          </p:nvPr>
        </p:nvSpPr>
        <p:spPr>
          <a:xfrm>
            <a:off x="4071934" y="642918"/>
            <a:ext cx="4643470" cy="1643074"/>
          </a:xfrm>
        </p:spPr>
        <p:txBody>
          <a:bodyPr>
            <a:normAutofit/>
          </a:bodyPr>
          <a:lstStyle/>
          <a:p>
            <a:pPr>
              <a:buNone/>
            </a:pPr>
            <a:r>
              <a:rPr lang="zh-CN" altLang="en-US" b="1" dirty="0" smtClean="0">
                <a:solidFill>
                  <a:srgbClr val="FF0000"/>
                </a:solidFill>
                <a:latin typeface="楷体_GB2312" pitchFamily="49" charset="-122"/>
                <a:ea typeface="楷体_GB2312" pitchFamily="49" charset="-122"/>
              </a:rPr>
              <a:t>公无渡河，公竟渡河！</a:t>
            </a:r>
            <a:endParaRPr lang="en-US" altLang="zh-CN" b="1" dirty="0" smtClean="0">
              <a:solidFill>
                <a:srgbClr val="FF0000"/>
              </a:solidFill>
              <a:latin typeface="楷体_GB2312" pitchFamily="49" charset="-122"/>
              <a:ea typeface="楷体_GB2312" pitchFamily="49" charset="-122"/>
            </a:endParaRPr>
          </a:p>
          <a:p>
            <a:pPr>
              <a:buNone/>
            </a:pPr>
            <a:r>
              <a:rPr lang="zh-CN" altLang="en-US" b="1" dirty="0" smtClean="0">
                <a:solidFill>
                  <a:srgbClr val="FF0000"/>
                </a:solidFill>
                <a:latin typeface="楷体_GB2312" pitchFamily="49" charset="-122"/>
                <a:ea typeface="楷体_GB2312" pitchFamily="49" charset="-122"/>
              </a:rPr>
              <a:t>渡河而死；其奈公何！</a:t>
            </a:r>
            <a:r>
              <a:rPr lang="zh-CN" altLang="en-US" dirty="0" smtClean="0"/>
              <a:t> </a:t>
            </a:r>
            <a:br>
              <a:rPr lang="zh-CN" altLang="en-US" dirty="0" smtClean="0"/>
            </a:br>
            <a:endParaRPr lang="zh-CN" altLang="en-US" sz="2400" dirty="0"/>
          </a:p>
        </p:txBody>
      </p:sp>
      <p:pic>
        <p:nvPicPr>
          <p:cNvPr id="59397" name="Picture 5" descr="箜篌2"/>
          <p:cNvPicPr>
            <a:picLocks noChangeAspect="1" noChangeArrowheads="1"/>
          </p:cNvPicPr>
          <p:nvPr/>
        </p:nvPicPr>
        <p:blipFill>
          <a:blip r:embed="rId4"/>
          <a:srcRect/>
          <a:stretch>
            <a:fillRect/>
          </a:stretch>
        </p:blipFill>
        <p:spPr bwMode="auto">
          <a:xfrm>
            <a:off x="357158" y="2143116"/>
            <a:ext cx="2178050" cy="4090987"/>
          </a:xfrm>
          <a:prstGeom prst="rect">
            <a:avLst/>
          </a:prstGeom>
          <a:noFill/>
        </p:spPr>
      </p:pic>
      <p:sp>
        <p:nvSpPr>
          <p:cNvPr id="8" name="TextBox 7"/>
          <p:cNvSpPr txBox="1"/>
          <p:nvPr/>
        </p:nvSpPr>
        <p:spPr>
          <a:xfrm>
            <a:off x="2857488" y="2214554"/>
            <a:ext cx="5643602" cy="3970318"/>
          </a:xfrm>
          <a:prstGeom prst="rect">
            <a:avLst/>
          </a:prstGeom>
          <a:noFill/>
        </p:spPr>
        <p:txBody>
          <a:bodyPr wrap="square" rtlCol="0">
            <a:spAutoFit/>
          </a:bodyPr>
          <a:lstStyle/>
          <a:p>
            <a:r>
              <a:rPr lang="zh-CN" altLang="en-US" sz="2800" b="1" dirty="0" smtClean="0">
                <a:solidFill>
                  <a:schemeClr val="tx1">
                    <a:lumMod val="95000"/>
                    <a:lumOff val="5000"/>
                  </a:schemeClr>
                </a:solidFill>
              </a:rPr>
              <a:t>出自</a:t>
            </a:r>
            <a:r>
              <a:rPr lang="en-US" altLang="zh-CN" sz="2800" b="1" dirty="0" smtClean="0">
                <a:solidFill>
                  <a:schemeClr val="tx1">
                    <a:lumMod val="95000"/>
                    <a:lumOff val="5000"/>
                  </a:schemeClr>
                </a:solidFill>
              </a:rPr>
              <a:t>《</a:t>
            </a:r>
            <a:r>
              <a:rPr lang="zh-CN" altLang="en-US" sz="2800" b="1" dirty="0" smtClean="0">
                <a:solidFill>
                  <a:schemeClr val="tx1">
                    <a:lumMod val="95000"/>
                    <a:lumOff val="5000"/>
                  </a:schemeClr>
                </a:solidFill>
              </a:rPr>
              <a:t>汉乐府诗</a:t>
            </a:r>
            <a:r>
              <a:rPr lang="en-US" altLang="zh-CN" sz="2800" b="1" dirty="0" smtClean="0">
                <a:solidFill>
                  <a:schemeClr val="tx1">
                    <a:lumMod val="95000"/>
                    <a:lumOff val="5000"/>
                  </a:schemeClr>
                </a:solidFill>
              </a:rPr>
              <a:t>》</a:t>
            </a:r>
            <a:r>
              <a:rPr lang="zh-CN" altLang="en-US" sz="2800" b="1" dirty="0" smtClean="0">
                <a:solidFill>
                  <a:schemeClr val="tx1">
                    <a:lumMod val="95000"/>
                    <a:lumOff val="5000"/>
                  </a:schemeClr>
                </a:solidFill>
              </a:rPr>
              <a:t>记述了一个悲惨壮烈的故事：朝鲜水兵在岸边撑船巡逻时，见一个白发狂夫提壶渡江，被水冲走，他的妻子劝阻不及，悲痛欲绝，哭泣到：劝你不要渡河，你还是要渡河，这下落入水中，我又能拿你怎么办呢？她取出箜篌反复吟唱，一曲终了，她也投河随夫而去。</a:t>
            </a:r>
            <a:r>
              <a:rPr lang="zh-CN" altLang="en-US" sz="2400" b="1" dirty="0" smtClean="0">
                <a:solidFill>
                  <a:schemeClr val="tx1">
                    <a:lumMod val="95000"/>
                    <a:lumOff val="5000"/>
                  </a:schemeClr>
                </a:solidFill>
              </a:rPr>
              <a:t> </a:t>
            </a:r>
            <a:endParaRPr lang="zh-CN" altLang="en-US" sz="2400" b="1" dirty="0">
              <a:solidFill>
                <a:schemeClr val="tx1">
                  <a:lumMod val="95000"/>
                  <a:lumOff val="5000"/>
                </a:schemeClr>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59397"/>
                                        </p:tgtEl>
                                        <p:attrNameLst>
                                          <p:attrName>style.visibility</p:attrName>
                                        </p:attrNameLst>
                                      </p:cBhvr>
                                      <p:to>
                                        <p:strVal val="visible"/>
                                      </p:to>
                                    </p:set>
                                    <p:animEffect transition="in" filter="blinds(horizontal)">
                                      <p:cBhvr>
                                        <p:cTn id="7" dur="500"/>
                                        <p:tgtEl>
                                          <p:spTgt spid="5939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6.jpg"/>
          <p:cNvPicPr>
            <a:picLocks noChangeAspect="1"/>
          </p:cNvPicPr>
          <p:nvPr/>
        </p:nvPicPr>
        <p:blipFill>
          <a:blip r:embed="rId3"/>
          <a:stretch>
            <a:fillRect/>
          </a:stretch>
        </p:blipFill>
        <p:spPr>
          <a:xfrm>
            <a:off x="0" y="-1"/>
            <a:ext cx="9154990" cy="6849777"/>
          </a:xfrm>
          <a:prstGeom prst="rect">
            <a:avLst/>
          </a:prstGeom>
        </p:spPr>
      </p:pic>
      <p:sp>
        <p:nvSpPr>
          <p:cNvPr id="62467" name="Rectangle 3"/>
          <p:cNvSpPr>
            <a:spLocks noGrp="1" noChangeArrowheads="1"/>
          </p:cNvSpPr>
          <p:nvPr>
            <p:ph type="body" idx="4294967295"/>
          </p:nvPr>
        </p:nvSpPr>
        <p:spPr>
          <a:xfrm>
            <a:off x="285720" y="357166"/>
            <a:ext cx="8643998" cy="6500834"/>
          </a:xfrm>
        </p:spPr>
        <p:txBody>
          <a:bodyPr>
            <a:normAutofit/>
          </a:bodyPr>
          <a:lstStyle/>
          <a:p>
            <a:pPr>
              <a:lnSpc>
                <a:spcPct val="80000"/>
              </a:lnSpc>
              <a:buNone/>
            </a:pPr>
            <a:r>
              <a:rPr lang="en-US" altLang="zh-CN" b="1" dirty="0" smtClean="0"/>
              <a:t>    </a:t>
            </a:r>
            <a:r>
              <a:rPr lang="en-US" altLang="zh-CN" b="1" dirty="0" smtClean="0">
                <a:solidFill>
                  <a:srgbClr val="FF0000"/>
                </a:solidFill>
                <a:latin typeface="楷体_GB2312" pitchFamily="49" charset="-122"/>
                <a:ea typeface="楷体_GB2312" pitchFamily="49" charset="-122"/>
              </a:rPr>
              <a:t>《</a:t>
            </a:r>
            <a:r>
              <a:rPr lang="zh-CN" altLang="en-US" b="1" dirty="0" smtClean="0">
                <a:solidFill>
                  <a:srgbClr val="FF0000"/>
                </a:solidFill>
                <a:latin typeface="楷体_GB2312" pitchFamily="49" charset="-122"/>
                <a:ea typeface="楷体_GB2312" pitchFamily="49" charset="-122"/>
              </a:rPr>
              <a:t>桃花扇</a:t>
            </a:r>
            <a:r>
              <a:rPr lang="en-US" altLang="zh-CN" b="1" dirty="0" smtClean="0">
                <a:solidFill>
                  <a:srgbClr val="FF0000"/>
                </a:solidFill>
                <a:latin typeface="楷体_GB2312" pitchFamily="49" charset="-122"/>
                <a:ea typeface="楷体_GB2312" pitchFamily="49" charset="-122"/>
              </a:rPr>
              <a:t>》</a:t>
            </a:r>
            <a:r>
              <a:rPr lang="zh-CN" altLang="en-US" sz="2800" b="1" dirty="0" smtClean="0">
                <a:latin typeface="楷体_GB2312" pitchFamily="49" charset="-122"/>
                <a:ea typeface="楷体_GB2312" pitchFamily="49" charset="-122"/>
              </a:rPr>
              <a:t>是清初作家孔尚任的名作，是通过明末复社文人侯方域与秦淮名妓李香君的爱情故事来反映南明一代兴亡的历史剧，是</a:t>
            </a:r>
            <a:r>
              <a:rPr lang="en-US" sz="2800" b="1" dirty="0" smtClean="0">
                <a:solidFill>
                  <a:srgbClr val="FF0000"/>
                </a:solidFill>
                <a:latin typeface="楷体_GB2312" pitchFamily="49" charset="-122"/>
                <a:ea typeface="楷体_GB2312" pitchFamily="49" charset="-122"/>
              </a:rPr>
              <a:t>“</a:t>
            </a:r>
            <a:r>
              <a:rPr lang="zh-CN" altLang="en-US" sz="2800" b="1" dirty="0" smtClean="0">
                <a:solidFill>
                  <a:srgbClr val="FF0000"/>
                </a:solidFill>
                <a:latin typeface="楷体_GB2312" pitchFamily="49" charset="-122"/>
                <a:ea typeface="楷体_GB2312" pitchFamily="49" charset="-122"/>
              </a:rPr>
              <a:t>借离合之情，写兴亡之感</a:t>
            </a:r>
            <a:r>
              <a:rPr lang="en-US" sz="2800" b="1" dirty="0" smtClean="0">
                <a:solidFill>
                  <a:srgbClr val="FF0000"/>
                </a:solidFill>
                <a:latin typeface="楷体_GB2312" pitchFamily="49" charset="-122"/>
                <a:ea typeface="楷体_GB2312" pitchFamily="49" charset="-122"/>
              </a:rPr>
              <a:t>”</a:t>
            </a:r>
            <a:r>
              <a:rPr lang="zh-CN" altLang="en-US" sz="2800" b="1" dirty="0" smtClean="0">
                <a:latin typeface="楷体_GB2312" pitchFamily="49" charset="-122"/>
                <a:ea typeface="楷体_GB2312" pitchFamily="49" charset="-122"/>
              </a:rPr>
              <a:t>的作品。</a:t>
            </a:r>
            <a:endParaRPr lang="en-US" altLang="zh-CN" sz="2800" b="1" dirty="0" smtClean="0">
              <a:latin typeface="楷体_GB2312" pitchFamily="49" charset="-122"/>
              <a:ea typeface="楷体_GB2312" pitchFamily="49" charset="-122"/>
            </a:endParaRPr>
          </a:p>
          <a:p>
            <a:pPr>
              <a:lnSpc>
                <a:spcPct val="80000"/>
              </a:lnSpc>
              <a:buNone/>
            </a:pPr>
            <a:endParaRPr lang="en-US" altLang="zh-CN" b="1" dirty="0" smtClean="0"/>
          </a:p>
          <a:p>
            <a:pPr>
              <a:lnSpc>
                <a:spcPct val="80000"/>
              </a:lnSpc>
              <a:buNone/>
            </a:pPr>
            <a:r>
              <a:rPr lang="en-US" altLang="zh-CN" b="1" dirty="0" smtClean="0"/>
              <a:t>    </a:t>
            </a:r>
            <a:r>
              <a:rPr lang="en-US" altLang="zh-CN" b="1" dirty="0" smtClean="0">
                <a:solidFill>
                  <a:srgbClr val="FF0000"/>
                </a:solidFill>
              </a:rPr>
              <a:t>《</a:t>
            </a:r>
            <a:r>
              <a:rPr lang="zh-CN" altLang="en-US" b="1" dirty="0" smtClean="0">
                <a:solidFill>
                  <a:srgbClr val="FF0000"/>
                </a:solidFill>
              </a:rPr>
              <a:t>桃花扇</a:t>
            </a:r>
            <a:r>
              <a:rPr lang="en-US" altLang="zh-CN" b="1" dirty="0" smtClean="0">
                <a:solidFill>
                  <a:srgbClr val="FF0000"/>
                </a:solidFill>
              </a:rPr>
              <a:t>·</a:t>
            </a:r>
            <a:r>
              <a:rPr lang="zh-CN" altLang="en-US" b="1" dirty="0" smtClean="0">
                <a:solidFill>
                  <a:srgbClr val="FF0000"/>
                </a:solidFill>
              </a:rPr>
              <a:t>哭主</a:t>
            </a:r>
            <a:r>
              <a:rPr lang="en-US" altLang="zh-CN" b="1" dirty="0" smtClean="0">
                <a:solidFill>
                  <a:srgbClr val="FF0000"/>
                </a:solidFill>
              </a:rPr>
              <a:t>》 </a:t>
            </a:r>
            <a:r>
              <a:rPr lang="zh-CN" altLang="en-US" sz="2400" b="1" dirty="0" smtClean="0"/>
              <a:t>提兵镇守武昌的左良玉，听说崇祯驾崩，捶胸顿足对北方哭道：高皇帝，在九天</a:t>
            </a:r>
            <a:r>
              <a:rPr lang="en-US" altLang="zh-CN" sz="2400" b="1" dirty="0" smtClean="0"/>
              <a:t>,</a:t>
            </a:r>
            <a:r>
              <a:rPr lang="zh-CN" altLang="en-US" sz="2400" b="1" dirty="0" smtClean="0"/>
              <a:t>不管亡家破鼎</a:t>
            </a:r>
            <a:r>
              <a:rPr lang="en-US" altLang="zh-CN" sz="2400" b="1" dirty="0" smtClean="0"/>
              <a:t>,</a:t>
            </a:r>
            <a:r>
              <a:rPr lang="zh-CN" altLang="en-US" sz="2400" b="1" dirty="0" smtClean="0"/>
              <a:t>那知他圣子神孙</a:t>
            </a:r>
            <a:r>
              <a:rPr lang="en-US" altLang="zh-CN" sz="2400" b="1" dirty="0" smtClean="0"/>
              <a:t>,</a:t>
            </a:r>
            <a:r>
              <a:rPr lang="zh-CN" altLang="en-US" sz="2400" b="1" dirty="0" smtClean="0"/>
              <a:t>反不如飘蓬断梗。</a:t>
            </a:r>
            <a:br>
              <a:rPr lang="zh-CN" altLang="en-US" sz="2400" b="1" dirty="0" smtClean="0"/>
            </a:br>
            <a:r>
              <a:rPr lang="zh-CN" altLang="en-US" sz="2400" b="1" dirty="0" smtClean="0"/>
              <a:t>十七年忧国如病</a:t>
            </a:r>
            <a:r>
              <a:rPr lang="en-US" altLang="zh-CN" sz="2400" b="1" dirty="0" smtClean="0"/>
              <a:t>,</a:t>
            </a:r>
            <a:r>
              <a:rPr lang="zh-CN" altLang="en-US" sz="2400" b="1" dirty="0" smtClean="0"/>
              <a:t>呼不应天灵祖灵</a:t>
            </a:r>
            <a:r>
              <a:rPr lang="en-US" altLang="zh-CN" sz="2400" b="1" dirty="0" smtClean="0"/>
              <a:t>,</a:t>
            </a:r>
            <a:r>
              <a:rPr lang="zh-CN" altLang="en-US" sz="2400" b="1" dirty="0" smtClean="0"/>
              <a:t>调不来亲兵救兵</a:t>
            </a:r>
            <a:r>
              <a:rPr lang="en-US" altLang="zh-CN" sz="2400" b="1" dirty="0" smtClean="0"/>
              <a:t>;</a:t>
            </a:r>
            <a:r>
              <a:rPr lang="zh-CN" altLang="en-US" sz="2400" b="1" dirty="0" smtClean="0"/>
              <a:t>白练无情</a:t>
            </a:r>
            <a:r>
              <a:rPr lang="en-US" altLang="zh-CN" sz="2400" b="1" dirty="0" smtClean="0"/>
              <a:t>,</a:t>
            </a:r>
            <a:r>
              <a:rPr lang="zh-CN" altLang="en-US" sz="2400" b="1" dirty="0" smtClean="0"/>
              <a:t>送君王一命。</a:t>
            </a:r>
            <a:br>
              <a:rPr lang="zh-CN" altLang="en-US" sz="2400" b="1" dirty="0" smtClean="0"/>
            </a:br>
            <a:r>
              <a:rPr lang="zh-CN" altLang="en-US" sz="2400" b="1" dirty="0" smtClean="0"/>
              <a:t>伤心煞煤山私幸</a:t>
            </a:r>
            <a:r>
              <a:rPr lang="en-US" altLang="zh-CN" sz="2400" b="1" dirty="0" smtClean="0"/>
              <a:t>,</a:t>
            </a:r>
            <a:r>
              <a:rPr lang="zh-CN" altLang="en-US" sz="2400" b="1" dirty="0" smtClean="0"/>
              <a:t>独殉了社稷苍生</a:t>
            </a:r>
            <a:r>
              <a:rPr lang="en-US" altLang="zh-CN" sz="2400" b="1" dirty="0" smtClean="0"/>
              <a:t>,</a:t>
            </a:r>
            <a:r>
              <a:rPr lang="zh-CN" altLang="en-US" sz="2400" b="1" dirty="0" smtClean="0"/>
              <a:t>独殉了社稷苍生。</a:t>
            </a:r>
            <a:r>
              <a:rPr lang="en-US" altLang="zh-CN" sz="2400" b="1" dirty="0" smtClean="0"/>
              <a:t>...</a:t>
            </a:r>
          </a:p>
        </p:txBody>
      </p:sp>
      <p:sp>
        <p:nvSpPr>
          <p:cNvPr id="4" name="标题 3"/>
          <p:cNvSpPr>
            <a:spLocks noGrp="1"/>
          </p:cNvSpPr>
          <p:nvPr>
            <p:ph type="title" idx="4294967295"/>
          </p:nvPr>
        </p:nvSpPr>
        <p:spPr/>
        <p:txBody>
          <a:bodyPr>
            <a:normAutofit fontScale="90000"/>
          </a:bodyPr>
          <a:lstStyle/>
          <a:p>
            <a:r>
              <a:rPr lang="en-US" altLang="zh-CN" sz="4000" b="1" dirty="0" smtClean="0"/>
              <a:t/>
            </a:r>
            <a:br>
              <a:rPr lang="en-US" altLang="zh-CN" sz="4000" b="1" dirty="0" smtClean="0"/>
            </a:br>
            <a:endParaRPr lang="zh-CN" altLang="en-US" dirty="0"/>
          </a:p>
        </p:txBody>
      </p:sp>
    </p:spTree>
  </p:cSld>
  <p:clrMapOvr>
    <a:masterClrMapping/>
  </p:clrMapOvr>
  <p:transition/>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845</TotalTime>
  <Words>1074</Words>
  <Application>Microsoft Office PowerPoint</Application>
  <PresentationFormat>全屏显示(4:3)</PresentationFormat>
  <Paragraphs>75</Paragraphs>
  <Slides>13</Slides>
  <Notes>3</Notes>
  <HiddenSlides>0</HiddenSlides>
  <MMClips>0</MMClips>
  <ScaleCrop>false</ScaleCrop>
  <HeadingPairs>
    <vt:vector size="4" baseType="variant">
      <vt:variant>
        <vt:lpstr>主题</vt:lpstr>
      </vt:variant>
      <vt:variant>
        <vt:i4>3</vt:i4>
      </vt:variant>
      <vt:variant>
        <vt:lpstr>幻灯片标题</vt:lpstr>
      </vt:variant>
      <vt:variant>
        <vt:i4>13</vt:i4>
      </vt:variant>
    </vt:vector>
  </HeadingPairs>
  <TitlesOfParts>
    <vt:vector size="16" baseType="lpstr">
      <vt:lpstr>Office 主题</vt:lpstr>
      <vt:lpstr>自定义设计方案</vt:lpstr>
      <vt:lpstr>1_自定义设计方案</vt:lpstr>
      <vt:lpstr>幻灯片 1</vt:lpstr>
      <vt:lpstr>.</vt:lpstr>
      <vt:lpstr>.</vt:lpstr>
      <vt:lpstr>了解作者：</vt:lpstr>
      <vt:lpstr>.</vt:lpstr>
      <vt:lpstr>幻灯片 6</vt:lpstr>
      <vt:lpstr>幻灯片 7</vt:lpstr>
      <vt:lpstr>《箜篌引》</vt:lpstr>
      <vt:lpstr> </vt:lpstr>
      <vt:lpstr>闻官军收河南河北                     杜甫  </vt:lpstr>
      <vt:lpstr>，</vt:lpstr>
      <vt:lpstr>。</vt:lpstr>
      <vt:lpstr>幻灯片 13</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87</cp:revision>
  <dcterms:created xsi:type="dcterms:W3CDTF">2012-10-24T04:51:37Z</dcterms:created>
  <dcterms:modified xsi:type="dcterms:W3CDTF">2013-01-04T05:10:45Z</dcterms:modified>
</cp:coreProperties>
</file>