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256" r:id="rId5"/>
    <p:sldId id="257" r:id="rId6"/>
    <p:sldId id="292" r:id="rId7"/>
    <p:sldId id="293" r:id="rId8"/>
    <p:sldId id="294" r:id="rId9"/>
    <p:sldId id="299" r:id="rId10"/>
    <p:sldId id="300" r:id="rId11"/>
    <p:sldId id="306" r:id="rId12"/>
    <p:sldId id="308" r:id="rId13"/>
    <p:sldId id="310" r:id="rId14"/>
    <p:sldId id="319" r:id="rId15"/>
    <p:sldId id="329" r:id="rId16"/>
    <p:sldId id="267" r:id="rId17"/>
    <p:sldId id="312" r:id="rId18"/>
    <p:sldId id="323" r:id="rId19"/>
    <p:sldId id="314" r:id="rId20"/>
    <p:sldId id="313" r:id="rId21"/>
    <p:sldId id="325" r:id="rId22"/>
    <p:sldId id="326" r:id="rId23"/>
    <p:sldId id="327" r:id="rId24"/>
    <p:sldId id="383" r:id="rId25"/>
    <p:sldId id="330" r:id="rId26"/>
    <p:sldId id="346" r:id="rId27"/>
    <p:sldId id="331" r:id="rId28"/>
    <p:sldId id="332" r:id="rId29"/>
    <p:sldId id="348" r:id="rId30"/>
    <p:sldId id="353" r:id="rId31"/>
    <p:sldId id="354" r:id="rId32"/>
    <p:sldId id="355" r:id="rId33"/>
    <p:sldId id="367" r:id="rId34"/>
    <p:sldId id="368" r:id="rId35"/>
    <p:sldId id="369" r:id="rId36"/>
    <p:sldId id="321" r:id="rId37"/>
    <p:sldId id="322" r:id="rId38"/>
    <p:sldId id="278" r:id="rId39"/>
    <p:sldId id="279" r:id="rId40"/>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76"/>
        <p:guide pos="3840"/>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tags" Target="tags/tag207.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
            </a:fld>
            <a:endParaRPr lang="zh-CN" altLang="en-US" smtClean="0">
              <a:latin typeface="微软雅黑" panose="020b0503020204020204" charset="-122"/>
              <a:ea typeface="微软雅黑"/>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
            </a:fld>
            <a:endParaRPr lang="zh-CN" altLang="en-US" smtClean="0">
              <a:latin typeface="微软雅黑" panose="020b0503020204020204" charset="-122"/>
              <a:ea typeface="微软雅黑"/>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image" Target="../media/image4.png" /><Relationship Id="rId11" Type="http://schemas.openxmlformats.org/officeDocument/2006/relationships/tags" Target="../tags/tag7.xml" /><Relationship Id="rId12" Type="http://schemas.openxmlformats.org/officeDocument/2006/relationships/tags" Target="../tags/tag8.xml" /><Relationship Id="rId13" Type="http://schemas.openxmlformats.org/officeDocument/2006/relationships/tags" Target="../tags/tag9.xml" /><Relationship Id="rId14" Type="http://schemas.openxmlformats.org/officeDocument/2006/relationships/image" Target="../media/image5.png" /><Relationship Id="rId15" Type="http://schemas.openxmlformats.org/officeDocument/2006/relationships/tags" Target="../tags/tag10.xml" /><Relationship Id="rId16" Type="http://schemas.openxmlformats.org/officeDocument/2006/relationships/image" Target="../media/image6.png" /><Relationship Id="rId17" Type="http://schemas.openxmlformats.org/officeDocument/2006/relationships/tags" Target="../tags/tag11.xml" /><Relationship Id="rId18" Type="http://schemas.openxmlformats.org/officeDocument/2006/relationships/image" Target="../media/image7.png" /><Relationship Id="rId19" Type="http://schemas.openxmlformats.org/officeDocument/2006/relationships/tags" Target="../tags/tag12.xml" /><Relationship Id="rId2" Type="http://schemas.openxmlformats.org/officeDocument/2006/relationships/image" Target="../media/image1.png" /><Relationship Id="rId20" Type="http://schemas.openxmlformats.org/officeDocument/2006/relationships/tags" Target="../tags/tag13.xml" /><Relationship Id="rId21" Type="http://schemas.openxmlformats.org/officeDocument/2006/relationships/tags" Target="../tags/tag14.xml" /><Relationship Id="rId22" Type="http://schemas.openxmlformats.org/officeDocument/2006/relationships/tags" Target="../tags/tag15.xml" /><Relationship Id="rId23" Type="http://schemas.openxmlformats.org/officeDocument/2006/relationships/tags" Target="../tags/tag16.xml" /><Relationship Id="rId24" Type="http://schemas.openxmlformats.org/officeDocument/2006/relationships/tags" Target="../tags/tag17.xml" /><Relationship Id="rId25" Type="http://schemas.openxmlformats.org/officeDocument/2006/relationships/slideMaster" Target="../slideMasters/slideMaster1.xml" /><Relationship Id="rId3" Type="http://schemas.openxmlformats.org/officeDocument/2006/relationships/tags" Target="../tags/tag2.xml" /><Relationship Id="rId4" Type="http://schemas.openxmlformats.org/officeDocument/2006/relationships/image" Target="../media/image2.png"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image" Target="../media/image3.png" /><Relationship Id="rId8" Type="http://schemas.openxmlformats.org/officeDocument/2006/relationships/tags" Target="../tags/tag5.xml" /><Relationship Id="rId9" Type="http://schemas.openxmlformats.org/officeDocument/2006/relationships/tags" Target="../tags/tag6.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77.xml" /><Relationship Id="rId10" Type="http://schemas.openxmlformats.org/officeDocument/2006/relationships/slideMaster" Target="../slideMasters/slideMaster1.xml" /><Relationship Id="rId2" Type="http://schemas.openxmlformats.org/officeDocument/2006/relationships/tags" Target="../tags/tag78.xml" /><Relationship Id="rId3" Type="http://schemas.openxmlformats.org/officeDocument/2006/relationships/image" Target="../media/image10.png"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tags" Target="../tags/tag83.xml" /><Relationship Id="rId9" Type="http://schemas.openxmlformats.org/officeDocument/2006/relationships/tags" Target="../tags/tag84.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85.xml" /><Relationship Id="rId2" Type="http://schemas.openxmlformats.org/officeDocument/2006/relationships/tags" Target="../tags/tag86.xml" /><Relationship Id="rId3" Type="http://schemas.openxmlformats.org/officeDocument/2006/relationships/image" Target="../media/image10.png"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92.xml" /><Relationship Id="rId10" Type="http://schemas.openxmlformats.org/officeDocument/2006/relationships/image" Target="../media/image4.png" /><Relationship Id="rId11" Type="http://schemas.openxmlformats.org/officeDocument/2006/relationships/tags" Target="../tags/tag98.xml" /><Relationship Id="rId12" Type="http://schemas.openxmlformats.org/officeDocument/2006/relationships/tags" Target="../tags/tag99.xml" /><Relationship Id="rId13" Type="http://schemas.openxmlformats.org/officeDocument/2006/relationships/tags" Target="../tags/tag100.xml" /><Relationship Id="rId14" Type="http://schemas.openxmlformats.org/officeDocument/2006/relationships/image" Target="../media/image5.png" /><Relationship Id="rId15" Type="http://schemas.openxmlformats.org/officeDocument/2006/relationships/tags" Target="../tags/tag101.xml" /><Relationship Id="rId16" Type="http://schemas.openxmlformats.org/officeDocument/2006/relationships/image" Target="../media/image6.png" /><Relationship Id="rId17" Type="http://schemas.openxmlformats.org/officeDocument/2006/relationships/tags" Target="../tags/tag102.xml" /><Relationship Id="rId18" Type="http://schemas.openxmlformats.org/officeDocument/2006/relationships/image" Target="../media/image7.png" /><Relationship Id="rId19" Type="http://schemas.openxmlformats.org/officeDocument/2006/relationships/tags" Target="../tags/tag103.xml" /><Relationship Id="rId2" Type="http://schemas.openxmlformats.org/officeDocument/2006/relationships/image" Target="../media/image1.png" /><Relationship Id="rId20" Type="http://schemas.openxmlformats.org/officeDocument/2006/relationships/tags" Target="../tags/tag104.xml" /><Relationship Id="rId21" Type="http://schemas.openxmlformats.org/officeDocument/2006/relationships/tags" Target="../tags/tag105.xml" /><Relationship Id="rId22" Type="http://schemas.openxmlformats.org/officeDocument/2006/relationships/tags" Target="../tags/tag106.xml" /><Relationship Id="rId23" Type="http://schemas.openxmlformats.org/officeDocument/2006/relationships/tags" Target="../tags/tag107.xml" /><Relationship Id="rId24" Type="http://schemas.openxmlformats.org/officeDocument/2006/relationships/tags" Target="../tags/tag108.xml" /><Relationship Id="rId25" Type="http://schemas.openxmlformats.org/officeDocument/2006/relationships/slideMaster" Target="../slideMasters/slideMaster1.xml" /><Relationship Id="rId3" Type="http://schemas.openxmlformats.org/officeDocument/2006/relationships/tags" Target="../tags/tag93.xml" /><Relationship Id="rId4" Type="http://schemas.openxmlformats.org/officeDocument/2006/relationships/image" Target="../media/image2.png"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image" Target="../media/image3.png" /><Relationship Id="rId8" Type="http://schemas.openxmlformats.org/officeDocument/2006/relationships/tags" Target="../tags/tag96.xml" /><Relationship Id="rId9" Type="http://schemas.openxmlformats.org/officeDocument/2006/relationships/tags" Target="../tags/tag97.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10.png"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tags" Target="../tags/tag113.xml" /><Relationship Id="rId7"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14.xml" /><Relationship Id="rId2" Type="http://schemas.openxmlformats.org/officeDocument/2006/relationships/image" Target="../media/image10.png" /><Relationship Id="rId3" Type="http://schemas.openxmlformats.org/officeDocument/2006/relationships/tags" Target="../tags/tag115.xml"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tags" Target="../tags/tag119.xml" /><Relationship Id="rId8" Type="http://schemas.openxmlformats.org/officeDocument/2006/relationships/tags" Target="../tags/tag120.xml" /><Relationship Id="rId9"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10.png" /><Relationship Id="rId10" Type="http://schemas.openxmlformats.org/officeDocument/2006/relationships/slideMaster" Target="../slideMasters/slideMaster1.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10.png" /><Relationship Id="rId10" Type="http://schemas.openxmlformats.org/officeDocument/2006/relationships/slideMaster" Target="../slideMasters/slideMaster1.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 Id="rId7" Type="http://schemas.openxmlformats.org/officeDocument/2006/relationships/tags" Target="../tags/tag134.xml" /><Relationship Id="rId8" Type="http://schemas.openxmlformats.org/officeDocument/2006/relationships/tags" Target="../tags/tag135.xml" /><Relationship Id="rId9" Type="http://schemas.openxmlformats.org/officeDocument/2006/relationships/tags" Target="../tags/tag136.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37.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138.xml" /><Relationship Id="rId4" Type="http://schemas.openxmlformats.org/officeDocument/2006/relationships/tags" Target="../tags/tag139.xml" /><Relationship Id="rId5" Type="http://schemas.openxmlformats.org/officeDocument/2006/relationships/tags" Target="../tags/tag140.xml" /><Relationship Id="rId6" Type="http://schemas.openxmlformats.org/officeDocument/2006/relationships/tags" Target="../tags/tag141.xml" /><Relationship Id="rId7" Type="http://schemas.openxmlformats.org/officeDocument/2006/relationships/tags" Target="../tags/tag142.xml" /><Relationship Id="rId8" Type="http://schemas.openxmlformats.org/officeDocument/2006/relationships/tags" Target="../tags/tag143.xml" /><Relationship Id="rId9" Type="http://schemas.openxmlformats.org/officeDocument/2006/relationships/tags" Target="../tags/tag144.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8.xml" /><Relationship Id="rId10" Type="http://schemas.openxmlformats.org/officeDocument/2006/relationships/tags" Target="../tags/tag25.xml" /><Relationship Id="rId11" Type="http://schemas.openxmlformats.org/officeDocument/2006/relationships/slideMaster" Target="../slideMasters/slideMaster1.xml" /><Relationship Id="rId2" Type="http://schemas.openxmlformats.org/officeDocument/2006/relationships/image" Target="../media/image8.png" /><Relationship Id="rId3" Type="http://schemas.openxmlformats.org/officeDocument/2006/relationships/tags" Target="../tags/tag19.xml" /><Relationship Id="rId4" Type="http://schemas.openxmlformats.org/officeDocument/2006/relationships/image" Target="../media/image9.png"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tags" Target="../tags/tag22.xml" /><Relationship Id="rId8" Type="http://schemas.openxmlformats.org/officeDocument/2006/relationships/tags" Target="../tags/tag23.xml" /><Relationship Id="rId9" Type="http://schemas.openxmlformats.org/officeDocument/2006/relationships/tags" Target="../tags/tag24.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10.png" /><Relationship Id="rId10" Type="http://schemas.openxmlformats.org/officeDocument/2006/relationships/tags" Target="../tags/tag153.xml" /><Relationship Id="rId11" Type="http://schemas.openxmlformats.org/officeDocument/2006/relationships/tags" Target="../tags/tag154.xml" /><Relationship Id="rId12" Type="http://schemas.openxmlformats.org/officeDocument/2006/relationships/slideMaster" Target="../slideMasters/slideMaster1.xml" /><Relationship Id="rId2" Type="http://schemas.openxmlformats.org/officeDocument/2006/relationships/tags" Target="../tags/tag145.xml" /><Relationship Id="rId3" Type="http://schemas.openxmlformats.org/officeDocument/2006/relationships/tags" Target="../tags/tag146.xml" /><Relationship Id="rId4" Type="http://schemas.openxmlformats.org/officeDocument/2006/relationships/tags" Target="../tags/tag147.xml" /><Relationship Id="rId5" Type="http://schemas.openxmlformats.org/officeDocument/2006/relationships/tags" Target="../tags/tag148.xml" /><Relationship Id="rId6" Type="http://schemas.openxmlformats.org/officeDocument/2006/relationships/tags" Target="../tags/tag149.xml" /><Relationship Id="rId7" Type="http://schemas.openxmlformats.org/officeDocument/2006/relationships/tags" Target="../tags/tag150.xml" /><Relationship Id="rId8" Type="http://schemas.openxmlformats.org/officeDocument/2006/relationships/tags" Target="../tags/tag151.xml" /><Relationship Id="rId9" Type="http://schemas.openxmlformats.org/officeDocument/2006/relationships/tags" Target="../tags/tag15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55.xml" /><Relationship Id="rId10" Type="http://schemas.openxmlformats.org/officeDocument/2006/relationships/tags" Target="../tags/tag162.xml" /><Relationship Id="rId11" Type="http://schemas.openxmlformats.org/officeDocument/2006/relationships/slideMaster" Target="../slideMasters/slideMaster1.xml" /><Relationship Id="rId2" Type="http://schemas.openxmlformats.org/officeDocument/2006/relationships/image" Target="../media/image8.png" /><Relationship Id="rId3" Type="http://schemas.openxmlformats.org/officeDocument/2006/relationships/tags" Target="../tags/tag156.xml" /><Relationship Id="rId4" Type="http://schemas.openxmlformats.org/officeDocument/2006/relationships/image" Target="../media/image9.png"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tags" Target="../tags/tag159.xml" /><Relationship Id="rId8" Type="http://schemas.openxmlformats.org/officeDocument/2006/relationships/tags" Target="../tags/tag160.xml" /><Relationship Id="rId9" Type="http://schemas.openxmlformats.org/officeDocument/2006/relationships/tags" Target="../tags/tag16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0.png" /><Relationship Id="rId2" Type="http://schemas.openxmlformats.org/officeDocument/2006/relationships/tags" Target="../tags/tag26.xml" /><Relationship Id="rId3" Type="http://schemas.openxmlformats.org/officeDocument/2006/relationships/tags" Target="../tags/tag27.xml" /><Relationship Id="rId4" Type="http://schemas.openxmlformats.org/officeDocument/2006/relationships/tags" Target="../tags/tag28.xml" /><Relationship Id="rId5" Type="http://schemas.openxmlformats.org/officeDocument/2006/relationships/tags" Target="../tags/tag29.xml" /><Relationship Id="rId6" Type="http://schemas.openxmlformats.org/officeDocument/2006/relationships/tags" Target="../tags/tag30.xml" /><Relationship Id="rId7" Type="http://schemas.openxmlformats.org/officeDocument/2006/relationships/tags" Target="../tags/tag31.xml" /><Relationship Id="rId8"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32.xml" /><Relationship Id="rId10" Type="http://schemas.openxmlformats.org/officeDocument/2006/relationships/tags" Target="../tags/tag39.xml" /><Relationship Id="rId11" Type="http://schemas.openxmlformats.org/officeDocument/2006/relationships/tags" Target="../tags/tag40.xml" /><Relationship Id="rId12" Type="http://schemas.openxmlformats.org/officeDocument/2006/relationships/tags" Target="../tags/tag41.xml" /><Relationship Id="rId13" Type="http://schemas.openxmlformats.org/officeDocument/2006/relationships/tags" Target="../tags/tag42.xml" /><Relationship Id="rId14" Type="http://schemas.openxmlformats.org/officeDocument/2006/relationships/tags" Target="../tags/tag43.xml" /><Relationship Id="rId15" Type="http://schemas.openxmlformats.org/officeDocument/2006/relationships/tags" Target="../tags/tag44.xml" /><Relationship Id="rId16" Type="http://schemas.openxmlformats.org/officeDocument/2006/relationships/slideMaster" Target="../slideMasters/slideMaster1.xml" /><Relationship Id="rId2" Type="http://schemas.openxmlformats.org/officeDocument/2006/relationships/image" Target="../media/image11.png" /><Relationship Id="rId3" Type="http://schemas.openxmlformats.org/officeDocument/2006/relationships/tags" Target="../tags/tag33.xml" /><Relationship Id="rId4" Type="http://schemas.openxmlformats.org/officeDocument/2006/relationships/tags" Target="../tags/tag34.xml" /><Relationship Id="rId5" Type="http://schemas.openxmlformats.org/officeDocument/2006/relationships/tags" Target="../tags/tag35.xml" /><Relationship Id="rId6" Type="http://schemas.openxmlformats.org/officeDocument/2006/relationships/tags" Target="../tags/tag36.xml" /><Relationship Id="rId7" Type="http://schemas.openxmlformats.org/officeDocument/2006/relationships/image" Target="../media/image12.png" /><Relationship Id="rId8" Type="http://schemas.openxmlformats.org/officeDocument/2006/relationships/tags" Target="../tags/tag37.xml" /><Relationship Id="rId9" Type="http://schemas.openxmlformats.org/officeDocument/2006/relationships/tags" Target="../tags/tag38.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10.png"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tags" Target="../tags/tag51.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10.png" /><Relationship Id="rId10" Type="http://schemas.openxmlformats.org/officeDocument/2006/relationships/tags" Target="../tags/tag60.xml" /><Relationship Id="rId11" Type="http://schemas.openxmlformats.org/officeDocument/2006/relationships/slideMaster" Target="../slideMasters/slideMaster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tags" Target="../tags/tag58.xml" /><Relationship Id="rId9" Type="http://schemas.openxmlformats.org/officeDocument/2006/relationships/tags" Target="../tags/tag59.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3.png"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67.xml" /><Relationship Id="rId2" Type="http://schemas.openxmlformats.org/officeDocument/2006/relationships/tags" Target="../tags/tag68.xml" /><Relationship Id="rId3" Type="http://schemas.openxmlformats.org/officeDocument/2006/relationships/tags" Target="../tags/tag69.xml" /><Relationship Id="rId4"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10.png"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ags" Target="../tags/tag76.xml" /><Relationship Id="rId9"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grpSp>
        <p:nvGrpSpPr>
          <p:cNvPr id="7" name="组合 6"/>
          <p:cNvGrpSpPr/>
          <p:nvPr>
            <p:custDataLst>
              <p:tags r:id="rId1"/>
            </p:custDataLst>
          </p:nvPr>
        </p:nvGrpSpPr>
        <p:grpSpPr>
          <a:xfrm>
            <a:off x="3810" y="227965"/>
            <a:ext cx="3355975" cy="6708775"/>
            <a:chOff x="7" y="587"/>
            <a:chExt cx="8425" cy="10565"/>
          </a:xfrm>
        </p:grpSpPr>
        <p:pic>
          <p:nvPicPr>
            <p:cNvPr id="8" name="图片 7"/>
            <p:cNvPicPr>
              <a:picLocks noChangeAspect="1"/>
            </p:cNvPicPr>
            <p:nvPr>
              <p:custDataLst>
                <p:tags r:id="rId3"/>
              </p:custDataLst>
            </p:nvPr>
          </p:nvPicPr>
          <p:blipFill>
            <a:blip r:embed="rId2">
              <a:lum bright="6000"/>
            </a:blip>
            <a:stretch>
              <a:fillRect/>
            </a:stretch>
          </p:blipFill>
          <p:spPr>
            <a:xfrm>
              <a:off x="7" y="587"/>
              <a:ext cx="7535" cy="10201"/>
            </a:xfrm>
            <a:prstGeom prst="rect">
              <a:avLst/>
            </a:prstGeom>
          </p:spPr>
        </p:pic>
        <p:pic>
          <p:nvPicPr>
            <p:cNvPr id="9" name="图片 8"/>
            <p:cNvPicPr>
              <a:picLocks noChangeAspect="1"/>
            </p:cNvPicPr>
            <p:nvPr>
              <p:custDataLst>
                <p:tags r:id="rId5"/>
              </p:custDataLst>
            </p:nvPr>
          </p:nvPicPr>
          <p:blipFill>
            <a:blip r:embed="rId4">
              <a:lum bright="6000"/>
            </a:blip>
            <a:stretch>
              <a:fillRect/>
            </a:stretch>
          </p:blipFill>
          <p:spPr>
            <a:xfrm>
              <a:off x="6905" y="10332"/>
              <a:ext cx="1527" cy="820"/>
            </a:xfrm>
            <a:prstGeom prst="rect">
              <a:avLst/>
            </a:prstGeom>
          </p:spPr>
        </p:pic>
      </p:grpSp>
      <p:sp>
        <p:nvSpPr>
          <p:cNvPr id="10" name="流程图: 延期 9"/>
          <p:cNvSpPr/>
          <p:nvPr>
            <p:custDataLst>
              <p:tags r:id="rId6"/>
            </p:custDataLst>
          </p:nvPr>
        </p:nvSpPr>
        <p:spPr>
          <a:xfrm flipH="1">
            <a:off x="2901950" y="7620"/>
            <a:ext cx="6842760" cy="6842760"/>
          </a:xfrm>
          <a:prstGeom prst="flowChartDelay">
            <a:avLst/>
          </a:prstGeom>
          <a:solidFill>
            <a:schemeClr val="bg2">
              <a:alpha val="99000"/>
            </a:schemeClr>
          </a:solidFill>
          <a:ln>
            <a:noFill/>
          </a:ln>
          <a:effectLst>
            <a:outerShdw blurRad="50800" dist="38100" dir="10800000" algn="r" rotWithShape="0">
              <a:srgbClr val="52654F">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pic>
        <p:nvPicPr>
          <p:cNvPr id="11" name="图片 10" descr="60076ba32008fed45d0337233ef2a29a"/>
          <p:cNvPicPr>
            <a:picLocks noChangeAspect="1"/>
          </p:cNvPicPr>
          <p:nvPr>
            <p:custDataLst>
              <p:tags r:id="rId8"/>
            </p:custDataLst>
          </p:nvPr>
        </p:nvPicPr>
        <p:blipFill>
          <a:blip r:embed="rId7"/>
          <a:stretch>
            <a:fillRect/>
          </a:stretch>
        </p:blipFill>
        <p:spPr>
          <a:xfrm>
            <a:off x="3559810" y="4086225"/>
            <a:ext cx="8590915" cy="2835275"/>
          </a:xfrm>
          <a:prstGeom prst="rect">
            <a:avLst/>
          </a:prstGeom>
        </p:spPr>
      </p:pic>
      <p:grpSp>
        <p:nvGrpSpPr>
          <p:cNvPr id="12" name="组合 11"/>
          <p:cNvGrpSpPr/>
          <p:nvPr>
            <p:custDataLst>
              <p:tags r:id="rId9"/>
            </p:custDataLst>
          </p:nvPr>
        </p:nvGrpSpPr>
        <p:grpSpPr>
          <a:xfrm flipH="1">
            <a:off x="5172187" y="368300"/>
            <a:ext cx="7078233" cy="2336053"/>
            <a:chOff x="4985" y="560"/>
            <a:chExt cx="13529" cy="4465"/>
          </a:xfrm>
        </p:grpSpPr>
        <p:pic>
          <p:nvPicPr>
            <p:cNvPr id="13" name="图片 12" descr="60076ba32008fed45d0337233ef2a29a"/>
            <p:cNvPicPr>
              <a:picLocks noChangeAspect="1"/>
            </p:cNvPicPr>
            <p:nvPr>
              <p:custDataLst>
                <p:tags r:id="rId11"/>
              </p:custDataLst>
            </p:nvPr>
          </p:nvPicPr>
          <p:blipFill>
            <a:blip r:embed="rId10"/>
            <a:stretch>
              <a:fillRect/>
            </a:stretch>
          </p:blipFill>
          <p:spPr>
            <a:xfrm>
              <a:off x="4985" y="560"/>
              <a:ext cx="13529" cy="4465"/>
            </a:xfrm>
            <a:prstGeom prst="rect">
              <a:avLst/>
            </a:prstGeom>
          </p:spPr>
        </p:pic>
        <p:sp>
          <p:nvSpPr>
            <p:cNvPr id="14" name="椭圆 13"/>
            <p:cNvSpPr/>
            <p:nvPr>
              <p:custDataLst>
                <p:tags r:id="rId12"/>
              </p:custDataLst>
            </p:nvPr>
          </p:nvSpPr>
          <p:spPr>
            <a:xfrm>
              <a:off x="13565" y="3480"/>
              <a:ext cx="2761" cy="10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custDataLst>
                <p:tags r:id="rId13"/>
              </p:custDataLst>
            </p:nvPr>
          </p:nvSpPr>
          <p:spPr>
            <a:xfrm>
              <a:off x="7586" y="3025"/>
              <a:ext cx="1877" cy="189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custDataLst>
              <p:tags r:id="rId15"/>
            </p:custDataLst>
          </p:nvPr>
        </p:nvPicPr>
        <p:blipFill>
          <a:blip r:embed="rId14">
            <a:lum bright="18000"/>
          </a:blip>
          <a:stretch>
            <a:fillRect/>
          </a:stretch>
        </p:blipFill>
        <p:spPr>
          <a:xfrm>
            <a:off x="4404678" y="2966085"/>
            <a:ext cx="1482725" cy="381000"/>
          </a:xfrm>
          <a:prstGeom prst="rect">
            <a:avLst/>
          </a:prstGeom>
        </p:spPr>
      </p:pic>
      <p:pic>
        <p:nvPicPr>
          <p:cNvPr id="20" name="图片 19"/>
          <p:cNvPicPr>
            <a:picLocks noChangeAspect="1"/>
          </p:cNvPicPr>
          <p:nvPr>
            <p:custDataLst>
              <p:tags r:id="rId17"/>
            </p:custDataLst>
          </p:nvPr>
        </p:nvPicPr>
        <p:blipFill>
          <a:blip r:embed="rId16">
            <a:lum bright="48000"/>
          </a:blip>
          <a:stretch>
            <a:fillRect/>
          </a:stretch>
        </p:blipFill>
        <p:spPr>
          <a:xfrm flipH="1">
            <a:off x="8231188" y="4241794"/>
            <a:ext cx="2673985" cy="686435"/>
          </a:xfrm>
          <a:prstGeom prst="rect">
            <a:avLst/>
          </a:prstGeom>
        </p:spPr>
      </p:pic>
      <p:pic>
        <p:nvPicPr>
          <p:cNvPr id="21" name="图片 20" descr="90b9e84ed701da1599f8f5c551cd62cb"/>
          <p:cNvPicPr>
            <a:picLocks noChangeAspect="1"/>
          </p:cNvPicPr>
          <p:nvPr>
            <p:custDataLst>
              <p:tags r:id="rId19"/>
            </p:custDataLst>
          </p:nvPr>
        </p:nvPicPr>
        <p:blipFill>
          <a:blip r:embed="rId18">
            <a:lum bright="72000"/>
          </a:blip>
          <a:stretch>
            <a:fillRect/>
          </a:stretch>
        </p:blipFill>
        <p:spPr>
          <a:xfrm>
            <a:off x="6051233" y="3215640"/>
            <a:ext cx="3075940" cy="76200"/>
          </a:xfrm>
          <a:prstGeom prst="rect">
            <a:avLst/>
          </a:prstGeom>
        </p:spPr>
      </p:pic>
      <p:sp>
        <p:nvSpPr>
          <p:cNvPr id="2" name="标题 1"/>
          <p:cNvSpPr>
            <a:spLocks noGrp="1"/>
          </p:cNvSpPr>
          <p:nvPr>
            <p:ph type="ctrTitle" hasCustomPrompt="1"/>
            <p:custDataLst>
              <p:tags r:id="rId20"/>
            </p:custDataLst>
          </p:nvPr>
        </p:nvSpPr>
        <p:spPr>
          <a:xfrm>
            <a:off x="5109197" y="2076653"/>
            <a:ext cx="5492140" cy="1834074"/>
          </a:xfrm>
        </p:spPr>
        <p:txBody>
          <a:bodyPr lIns="90000" tIns="46800" rIns="90000" bIns="46800" anchor="t" anchorCtr="0">
            <a:normAutofit/>
          </a:bodyPr>
          <a:lstStyle>
            <a:lvl1pPr algn="ctr">
              <a:defRPr sz="6000" b="0" spc="600" baseline="0">
                <a:ea typeface="汉仪尚巍手书W" panose="00020600040101010101" pitchFamily="18" charset="-122"/>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1"/>
            </p:custDataLst>
          </p:nvPr>
        </p:nvSpPr>
        <p:spPr>
          <a:xfrm>
            <a:off x="5109197" y="3949694"/>
            <a:ext cx="5492140" cy="564855"/>
          </a:xfrm>
        </p:spPr>
        <p:txBody>
          <a:bodyPr lIns="90000" tIns="46800" rIns="90000" bIns="46800">
            <a:normAutofit/>
          </a:bodyPr>
          <a:lstStyle>
            <a:lvl1pPr marL="0" indent="0" algn="ctr" eaLnBrk="1" fontAlgn="auto" latinLnBrk="0" hangingPunct="1">
              <a:lnSpc>
                <a:spcPct val="100000"/>
              </a:lnSpc>
              <a:buNone/>
              <a:defRPr sz="28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22"/>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23"/>
            </p:custDataLst>
          </p:nvPr>
        </p:nvSpPr>
        <p:spPr/>
        <p:txBody>
          <a:bodyPr/>
          <a:lstStyle/>
          <a:p>
            <a:endParaRPr lang="zh-CN" altLang="en-US"/>
          </a:p>
        </p:txBody>
      </p:sp>
      <p:sp>
        <p:nvSpPr>
          <p:cNvPr id="18" name="灯片编号占位符 17"/>
          <p:cNvSpPr>
            <a:spLocks noGrp="1"/>
          </p:cNvSpPr>
          <p:nvPr>
            <p:ph type="sldNum" sz="quarter" idx="12"/>
            <p:custDataLst>
              <p:tags r:id="rId2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8" name="组合 7"/>
          <p:cNvGrpSpPr/>
          <p:nvPr>
            <p:custDataLst>
              <p:tags r:id="rId1"/>
            </p:custDataLst>
          </p:nvPr>
        </p:nvGrpSpPr>
        <p:grpSpPr>
          <a:xfrm>
            <a:off x="286385" y="273050"/>
            <a:ext cx="11905614" cy="6584951"/>
            <a:chOff x="286385" y="273050"/>
            <a:chExt cx="11905614" cy="6584951"/>
          </a:xfrm>
        </p:grpSpPr>
        <p:sp>
          <p:nvSpPr>
            <p:cNvPr id="9" name="矩形 8"/>
            <p:cNvSpPr/>
            <p:nvPr userDrawn="1">
              <p:custDataLst>
                <p:tags r:id="rId2"/>
              </p:custDataLst>
            </p:nvPr>
          </p:nvSpPr>
          <p:spPr>
            <a:xfrm>
              <a:off x="286385"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4"/>
              </p:custDataLst>
            </p:nvPr>
          </p:nvPicPr>
          <p:blipFill>
            <a:blip r:embed="rId3"/>
            <a:stretch>
              <a:fillRect/>
            </a:stretch>
          </p:blipFill>
          <p:spPr>
            <a:xfrm flipH="1">
              <a:off x="10544174" y="5905493"/>
              <a:ext cx="1647825" cy="952508"/>
            </a:xfrm>
            <a:prstGeom prst="rect">
              <a:avLst/>
            </a:prstGeom>
          </p:spPr>
        </p:pic>
      </p:grpSp>
      <p:sp>
        <p:nvSpPr>
          <p:cNvPr id="2" name="竖排标题 1"/>
          <p:cNvSpPr>
            <a:spLocks noGrp="1"/>
          </p:cNvSpPr>
          <p:nvPr>
            <p:ph type="title" orient="vert"/>
            <p:custDataLst>
              <p:tags r:id="rId5"/>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8" name="组合 7"/>
          <p:cNvGrpSpPr/>
          <p:nvPr>
            <p:custDataLst>
              <p:tags r:id="rId1"/>
            </p:custDataLst>
          </p:nvPr>
        </p:nvGrpSpPr>
        <p:grpSpPr>
          <a:xfrm>
            <a:off x="286385" y="273050"/>
            <a:ext cx="11905614" cy="6584951"/>
            <a:chOff x="286385" y="273050"/>
            <a:chExt cx="11905614" cy="6584951"/>
          </a:xfrm>
        </p:grpSpPr>
        <p:sp>
          <p:nvSpPr>
            <p:cNvPr id="9" name="矩形 8"/>
            <p:cNvSpPr/>
            <p:nvPr userDrawn="1">
              <p:custDataLst>
                <p:tags r:id="rId2"/>
              </p:custDataLst>
            </p:nvPr>
          </p:nvSpPr>
          <p:spPr>
            <a:xfrm>
              <a:off x="286385"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4"/>
              </p:custDataLst>
            </p:nvPr>
          </p:nvPicPr>
          <p:blipFill>
            <a:blip r:embed="rId3"/>
            <a:stretch>
              <a:fillRect/>
            </a:stretch>
          </p:blipFill>
          <p:spPr>
            <a:xfrm flipH="1">
              <a:off x="10544174" y="5905493"/>
              <a:ext cx="1647825" cy="952508"/>
            </a:xfrm>
            <a:prstGeom prst="rect">
              <a:avLst/>
            </a:prstGeom>
          </p:spPr>
        </p:pic>
      </p:gr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6" name="组合 5"/>
          <p:cNvGrpSpPr/>
          <p:nvPr>
            <p:custDataLst>
              <p:tags r:id="rId1"/>
            </p:custDataLst>
          </p:nvPr>
        </p:nvGrpSpPr>
        <p:grpSpPr>
          <a:xfrm>
            <a:off x="2852" y="268661"/>
            <a:ext cx="5349875" cy="6708775"/>
            <a:chOff x="7" y="587"/>
            <a:chExt cx="8425" cy="10565"/>
          </a:xfrm>
        </p:grpSpPr>
        <p:pic>
          <p:nvPicPr>
            <p:cNvPr id="7" name="图片 6"/>
            <p:cNvPicPr>
              <a:picLocks noChangeAspect="1"/>
            </p:cNvPicPr>
            <p:nvPr>
              <p:custDataLst>
                <p:tags r:id="rId3"/>
              </p:custDataLst>
            </p:nvPr>
          </p:nvPicPr>
          <p:blipFill>
            <a:blip r:embed="rId2">
              <a:lum bright="6000"/>
            </a:blip>
            <a:stretch>
              <a:fillRect/>
            </a:stretch>
          </p:blipFill>
          <p:spPr>
            <a:xfrm>
              <a:off x="7" y="587"/>
              <a:ext cx="7535" cy="10201"/>
            </a:xfrm>
            <a:prstGeom prst="rect">
              <a:avLst/>
            </a:prstGeom>
          </p:spPr>
        </p:pic>
        <p:pic>
          <p:nvPicPr>
            <p:cNvPr id="8" name="图片 7"/>
            <p:cNvPicPr>
              <a:picLocks noChangeAspect="1"/>
            </p:cNvPicPr>
            <p:nvPr>
              <p:custDataLst>
                <p:tags r:id="rId5"/>
              </p:custDataLst>
            </p:nvPr>
          </p:nvPicPr>
          <p:blipFill>
            <a:blip r:embed="rId4">
              <a:lum bright="6000"/>
            </a:blip>
            <a:stretch>
              <a:fillRect/>
            </a:stretch>
          </p:blipFill>
          <p:spPr>
            <a:xfrm>
              <a:off x="6905" y="10332"/>
              <a:ext cx="1527" cy="820"/>
            </a:xfrm>
            <a:prstGeom prst="rect">
              <a:avLst/>
            </a:prstGeom>
          </p:spPr>
        </p:pic>
      </p:grpSp>
      <p:sp>
        <p:nvSpPr>
          <p:cNvPr id="9" name="流程图: 延期 8"/>
          <p:cNvSpPr/>
          <p:nvPr>
            <p:custDataLst>
              <p:tags r:id="rId6"/>
            </p:custDataLst>
          </p:nvPr>
        </p:nvSpPr>
        <p:spPr>
          <a:xfrm flipH="1">
            <a:off x="2901950" y="7620"/>
            <a:ext cx="6842760" cy="6842760"/>
          </a:xfrm>
          <a:prstGeom prst="flowChartDelay">
            <a:avLst/>
          </a:prstGeom>
          <a:solidFill>
            <a:schemeClr val="bg2">
              <a:alpha val="99000"/>
            </a:schemeClr>
          </a:solidFill>
          <a:ln>
            <a:noFill/>
          </a:ln>
          <a:effectLst>
            <a:outerShdw blurRad="50800" dist="38100" dir="10800000" algn="r" rotWithShape="0">
              <a:srgbClr val="52654F">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kern="1200" cap="all" baseline="0">
              <a:ln>
                <a:solidFill>
                  <a:schemeClr val="accent1"/>
                </a:solidFill>
              </a:ln>
              <a:solidFill>
                <a:schemeClr val="accent1"/>
              </a:solidFill>
              <a:latin typeface="Arial" panose="020b0604020202020204" pitchFamily="34" charset="0"/>
            </a:endParaRPr>
          </a:p>
        </p:txBody>
      </p:sp>
      <p:pic>
        <p:nvPicPr>
          <p:cNvPr id="10" name="图片 9" descr="60076ba32008fed45d0337233ef2a29a"/>
          <p:cNvPicPr>
            <a:picLocks noChangeAspect="1"/>
          </p:cNvPicPr>
          <p:nvPr>
            <p:custDataLst>
              <p:tags r:id="rId8"/>
            </p:custDataLst>
          </p:nvPr>
        </p:nvPicPr>
        <p:blipFill>
          <a:blip r:embed="rId7"/>
          <a:stretch>
            <a:fillRect/>
          </a:stretch>
        </p:blipFill>
        <p:spPr>
          <a:xfrm>
            <a:off x="3559810" y="4086225"/>
            <a:ext cx="8590915" cy="2835275"/>
          </a:xfrm>
          <a:prstGeom prst="rect">
            <a:avLst/>
          </a:prstGeom>
        </p:spPr>
      </p:pic>
      <p:grpSp>
        <p:nvGrpSpPr>
          <p:cNvPr id="11" name="组合 10"/>
          <p:cNvGrpSpPr/>
          <p:nvPr>
            <p:custDataLst>
              <p:tags r:id="rId9"/>
            </p:custDataLst>
          </p:nvPr>
        </p:nvGrpSpPr>
        <p:grpSpPr>
          <a:xfrm flipH="1">
            <a:off x="5172710" y="368300"/>
            <a:ext cx="7077710" cy="2335530"/>
            <a:chOff x="4985" y="560"/>
            <a:chExt cx="13528" cy="4464"/>
          </a:xfrm>
        </p:grpSpPr>
        <p:pic>
          <p:nvPicPr>
            <p:cNvPr id="12" name="图片 11" descr="60076ba32008fed45d0337233ef2a29a"/>
            <p:cNvPicPr>
              <a:picLocks noChangeAspect="1"/>
            </p:cNvPicPr>
            <p:nvPr>
              <p:custDataLst>
                <p:tags r:id="rId11"/>
              </p:custDataLst>
            </p:nvPr>
          </p:nvPicPr>
          <p:blipFill>
            <a:blip r:embed="rId10"/>
            <a:stretch>
              <a:fillRect/>
            </a:stretch>
          </p:blipFill>
          <p:spPr>
            <a:xfrm>
              <a:off x="4985" y="560"/>
              <a:ext cx="13529" cy="4465"/>
            </a:xfrm>
            <a:prstGeom prst="rect">
              <a:avLst/>
            </a:prstGeom>
          </p:spPr>
        </p:pic>
        <p:sp>
          <p:nvSpPr>
            <p:cNvPr id="13" name="椭圆 12"/>
            <p:cNvSpPr/>
            <p:nvPr>
              <p:custDataLst>
                <p:tags r:id="rId12"/>
              </p:custDataLst>
            </p:nvPr>
          </p:nvSpPr>
          <p:spPr>
            <a:xfrm>
              <a:off x="13565" y="3480"/>
              <a:ext cx="2761" cy="10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kern="1200" cap="all" baseline="0">
                <a:latin typeface="Arial" panose="020b0604020202020204" pitchFamily="34" charset="0"/>
              </a:endParaRPr>
            </a:p>
          </p:txBody>
        </p:sp>
        <p:sp>
          <p:nvSpPr>
            <p:cNvPr id="14" name="椭圆 13"/>
            <p:cNvSpPr/>
            <p:nvPr>
              <p:custDataLst>
                <p:tags r:id="rId13"/>
              </p:custDataLst>
            </p:nvPr>
          </p:nvSpPr>
          <p:spPr>
            <a:xfrm>
              <a:off x="7586" y="3025"/>
              <a:ext cx="1877" cy="189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kern="1200" cap="all" baseline="0">
                <a:latin typeface="Arial" panose="020b0604020202020204" pitchFamily="34" charset="0"/>
              </a:endParaRPr>
            </a:p>
          </p:txBody>
        </p:sp>
      </p:grpSp>
      <p:pic>
        <p:nvPicPr>
          <p:cNvPr id="15" name="图片 14"/>
          <p:cNvPicPr>
            <a:picLocks noChangeAspect="1"/>
          </p:cNvPicPr>
          <p:nvPr>
            <p:custDataLst>
              <p:tags r:id="rId15"/>
            </p:custDataLst>
          </p:nvPr>
        </p:nvPicPr>
        <p:blipFill>
          <a:blip r:embed="rId14">
            <a:lum bright="18000"/>
          </a:blip>
          <a:stretch>
            <a:fillRect/>
          </a:stretch>
        </p:blipFill>
        <p:spPr>
          <a:xfrm>
            <a:off x="4404678" y="2966085"/>
            <a:ext cx="1482725" cy="381000"/>
          </a:xfrm>
          <a:prstGeom prst="rect">
            <a:avLst/>
          </a:prstGeom>
        </p:spPr>
      </p:pic>
      <p:pic>
        <p:nvPicPr>
          <p:cNvPr id="16" name="图片 15"/>
          <p:cNvPicPr>
            <a:picLocks noChangeAspect="1"/>
          </p:cNvPicPr>
          <p:nvPr>
            <p:custDataLst>
              <p:tags r:id="rId17"/>
            </p:custDataLst>
          </p:nvPr>
        </p:nvPicPr>
        <p:blipFill>
          <a:blip r:embed="rId16">
            <a:lum bright="48000"/>
          </a:blip>
          <a:stretch>
            <a:fillRect/>
          </a:stretch>
        </p:blipFill>
        <p:spPr>
          <a:xfrm flipH="1">
            <a:off x="7761288" y="3905250"/>
            <a:ext cx="2673985" cy="686435"/>
          </a:xfrm>
          <a:prstGeom prst="rect">
            <a:avLst/>
          </a:prstGeom>
        </p:spPr>
      </p:pic>
      <p:pic>
        <p:nvPicPr>
          <p:cNvPr id="17" name="图片 16" descr="90b9e84ed701da1599f8f5c551cd62cb"/>
          <p:cNvPicPr>
            <a:picLocks noChangeAspect="1"/>
          </p:cNvPicPr>
          <p:nvPr>
            <p:custDataLst>
              <p:tags r:id="rId19"/>
            </p:custDataLst>
          </p:nvPr>
        </p:nvPicPr>
        <p:blipFill>
          <a:blip r:embed="rId18">
            <a:lum bright="72000"/>
          </a:blip>
          <a:stretch>
            <a:fillRect/>
          </a:stretch>
        </p:blipFill>
        <p:spPr>
          <a:xfrm>
            <a:off x="6051233" y="3215640"/>
            <a:ext cx="3075940" cy="76200"/>
          </a:xfrm>
          <a:prstGeom prst="rect">
            <a:avLst/>
          </a:prstGeom>
        </p:spPr>
      </p:pic>
      <p:sp>
        <p:nvSpPr>
          <p:cNvPr id="2" name="标题 1"/>
          <p:cNvSpPr>
            <a:spLocks noGrp="1"/>
          </p:cNvSpPr>
          <p:nvPr>
            <p:ph type="title" hasCustomPrompt="1"/>
            <p:custDataLst>
              <p:tags r:id="rId20"/>
            </p:custDataLst>
          </p:nvPr>
        </p:nvSpPr>
        <p:spPr>
          <a:xfrm>
            <a:off x="5533390" y="2251710"/>
            <a:ext cx="5085715" cy="162941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000" b="1" i="0" u="none" strike="noStrike" kern="1200" cap="all"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21"/>
            </p:custDataLst>
          </p:nvPr>
        </p:nvSpPr>
        <p:spPr/>
        <p:txBody>
          <a:bodyPr/>
          <a:lstStyle>
            <a:lvl1pPr>
              <a:defRPr kern="1200" cap="all"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2"/>
            </p:custDataLst>
          </p:nvPr>
        </p:nvSpPr>
        <p:spPr/>
        <p:txBody>
          <a:bodyPr/>
          <a:lstStyle>
            <a:lvl1pPr>
              <a:defRPr kern="1200" cap="all"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23"/>
            </p:custDataLst>
          </p:nvPr>
        </p:nvSpPr>
        <p:spPr/>
        <p:txBody>
          <a:bodyPr/>
          <a:lstStyle>
            <a:lvl1pPr>
              <a:defRPr kern="1200" cap="all" baseline="0">
                <a:latin typeface="Arial" panose="020b0604020202020204" pitchFamily="34" charset="0"/>
              </a:defRPr>
            </a:lvl1pPr>
          </a:lstStyle>
          <a:p>
            <a:fld id="{49AE70B2-8BF9-45C0-BB95-33D1B9D3A854}" type="slidenum">
              <a:rPr lang="zh-CN" altLang="en-US" smtClean="0"/>
              <a:t/>
            </a:fld>
            <a:endParaRPr lang="zh-CN" altLang="en-US"/>
          </a:p>
        </p:txBody>
      </p:sp>
      <p:sp>
        <p:nvSpPr>
          <p:cNvPr id="19" name="文本占位符 18"/>
          <p:cNvSpPr>
            <a:spLocks noGrp="1"/>
          </p:cNvSpPr>
          <p:nvPr>
            <p:ph type="body" sz="quarter" idx="13" hasCustomPrompt="1"/>
            <p:custDataLst>
              <p:tags r:id="rId24"/>
            </p:custDataLst>
          </p:nvPr>
        </p:nvSpPr>
        <p:spPr>
          <a:xfrm>
            <a:off x="5533268" y="3916681"/>
            <a:ext cx="5085464" cy="526234"/>
          </a:xfrm>
        </p:spPr>
        <p:txBody>
          <a:bodyPr lIns="90000" tIns="46800" rIns="90000" bIns="46800">
            <a:normAutofit/>
          </a:bodyPr>
          <a:lstStyle>
            <a:lvl1pPr marL="0" indent="0" algn="ctr">
              <a:lnSpc>
                <a:spcPct val="100000"/>
              </a:lnSpc>
              <a:spcAft>
                <a:spcPct val="0"/>
              </a:spcAft>
              <a:buNone/>
              <a:defRPr sz="2800" kern="1200" cap="all"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单击此处编辑文本</a:t>
            </a:r>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flipH="1">
            <a:off x="10544174" y="5905493"/>
            <a:ext cx="1647825" cy="952508"/>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p:custDataLst>
              <p:tags r:id="rId6"/>
            </p:custDataLst>
          </p:nvPr>
        </p:nvSpPr>
        <p:spPr/>
        <p:txBody>
          <a:bodyPr>
            <a:normAutofit/>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6" name="矩形 5"/>
          <p:cNvSpPr/>
          <p:nvPr>
            <p:custDataLst>
              <p:tags r:id="rId1"/>
            </p:custDataLst>
          </p:nvPr>
        </p:nvSpPr>
        <p:spPr>
          <a:xfrm>
            <a:off x="286385"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p:custDataLst>
              <p:tags r:id="rId3"/>
            </p:custDataLst>
          </p:nvPr>
        </p:nvPicPr>
        <p:blipFill>
          <a:blip r:embed="rId2"/>
          <a:stretch>
            <a:fillRect/>
          </a:stretch>
        </p:blipFill>
        <p:spPr>
          <a:xfrm flipH="1">
            <a:off x="10544175" y="5905500"/>
            <a:ext cx="1647825" cy="95250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flipH="1">
            <a:off x="10544174" y="5905493"/>
            <a:ext cx="1647825" cy="952508"/>
          </a:xfrm>
          <a:prstGeom prst="rect">
            <a:avLst/>
          </a:prstGeom>
        </p:spPr>
      </p:pic>
      <p:sp>
        <p:nvSpPr>
          <p:cNvPr id="8" name="矩形 7"/>
          <p:cNvSpPr/>
          <p:nvPr>
            <p:custDataLst>
              <p:tags r:id="rId3"/>
            </p:custDataLst>
          </p:nvPr>
        </p:nvSpPr>
        <p:spPr>
          <a:xfrm>
            <a:off x="0" y="-4128"/>
            <a:ext cx="508698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flipH="1">
            <a:off x="10544174" y="5905493"/>
            <a:ext cx="1647825" cy="952508"/>
          </a:xfrm>
          <a:prstGeom prst="rect">
            <a:avLst/>
          </a:prstGeom>
        </p:spPr>
      </p:pic>
      <p:sp>
        <p:nvSpPr>
          <p:cNvPr id="10" name="矩形 9"/>
          <p:cNvSpPr/>
          <p:nvPr>
            <p:custDataLst>
              <p:tags r:id="rId3"/>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3810" y="502094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p:custDataLst>
              <p:tags r:id="rId3"/>
            </p:custDataLst>
          </p:nvPr>
        </p:nvPicPr>
        <p:blipFill>
          <a:blip r:embed="rId2"/>
          <a:stretch>
            <a:fillRect/>
          </a:stretch>
        </p:blipFill>
        <p:spPr>
          <a:xfrm flipH="1">
            <a:off x="10544174" y="5905493"/>
            <a:ext cx="1647825" cy="952508"/>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580030" y="5180400"/>
            <a:ext cx="11001600" cy="1011600"/>
          </a:xfrm>
        </p:spPr>
        <p:txBody>
          <a:bodyPr/>
          <a:lstStyle>
            <a:lvl1pPr marL="0" indent="0">
              <a:buNone/>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腰带">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3" name="图片 12"/>
          <p:cNvPicPr>
            <a:picLocks noChangeAspect="1"/>
          </p:cNvPicPr>
          <p:nvPr>
            <p:custDataLst>
              <p:tags r:id="rId3"/>
            </p:custDataLst>
          </p:nvPr>
        </p:nvPicPr>
        <p:blipFill>
          <a:blip r:embed="rId2"/>
          <a:stretch>
            <a:fillRect/>
          </a:stretch>
        </p:blipFill>
        <p:spPr>
          <a:xfrm>
            <a:off x="-36830" y="2948305"/>
            <a:ext cx="1613535" cy="1555115"/>
          </a:xfrm>
          <a:prstGeom prst="rect">
            <a:avLst/>
          </a:prstGeom>
        </p:spPr>
      </p:pic>
      <p:pic>
        <p:nvPicPr>
          <p:cNvPr id="15" name="图片 14"/>
          <p:cNvPicPr>
            <a:picLocks noChangeAspect="1"/>
          </p:cNvPicPr>
          <p:nvPr>
            <p:custDataLst>
              <p:tags r:id="rId5"/>
            </p:custDataLst>
          </p:nvPr>
        </p:nvPicPr>
        <p:blipFill>
          <a:blip r:embed="rId4"/>
          <a:stretch>
            <a:fillRect/>
          </a:stretch>
        </p:blipFill>
        <p:spPr>
          <a:xfrm flipH="1">
            <a:off x="10615295" y="2948305"/>
            <a:ext cx="1578610" cy="1555115"/>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p:custDataLst>
              <p:tags r:id="rId2"/>
            </p:custDataLst>
          </p:nvPr>
        </p:nvPicPr>
        <p:blipFill>
          <a:blip r:embed="rId1"/>
          <a:stretch>
            <a:fillRect/>
          </a:stretch>
        </p:blipFill>
        <p:spPr>
          <a:xfrm flipH="1">
            <a:off x="10544174" y="5905493"/>
            <a:ext cx="1647825" cy="952508"/>
          </a:xfrm>
          <a:prstGeom prst="rect">
            <a:avLst/>
          </a:prstGeom>
        </p:spPr>
      </p:pic>
      <p:sp>
        <p:nvSpPr>
          <p:cNvPr id="10" name="矩形 9"/>
          <p:cNvSpPr/>
          <p:nvPr>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600" y="237600"/>
            <a:ext cx="11037600" cy="441964"/>
          </a:xfrm>
        </p:spPr>
        <p:txBody>
          <a:bodyPr>
            <a:normAutofit/>
          </a:bodyPr>
          <a:lstStyle>
            <a:lvl1pP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3" name="图片 12"/>
          <p:cNvPicPr>
            <a:picLocks noChangeAspect="1"/>
          </p:cNvPicPr>
          <p:nvPr>
            <p:custDataLst>
              <p:tags r:id="rId3"/>
            </p:custDataLst>
          </p:nvPr>
        </p:nvPicPr>
        <p:blipFill>
          <a:blip r:embed="rId2"/>
          <a:stretch>
            <a:fillRect/>
          </a:stretch>
        </p:blipFill>
        <p:spPr>
          <a:xfrm>
            <a:off x="-36830" y="2948305"/>
            <a:ext cx="1613535" cy="1555115"/>
          </a:xfrm>
          <a:prstGeom prst="rect">
            <a:avLst/>
          </a:prstGeom>
        </p:spPr>
      </p:pic>
      <p:pic>
        <p:nvPicPr>
          <p:cNvPr id="15" name="图片 14"/>
          <p:cNvPicPr>
            <a:picLocks noChangeAspect="1"/>
          </p:cNvPicPr>
          <p:nvPr>
            <p:custDataLst>
              <p:tags r:id="rId5"/>
            </p:custDataLst>
          </p:nvPr>
        </p:nvPicPr>
        <p:blipFill>
          <a:blip r:embed="rId4"/>
          <a:stretch>
            <a:fillRect/>
          </a:stretch>
        </p:blipFill>
        <p:spPr>
          <a:xfrm flipH="1">
            <a:off x="10615295" y="2948305"/>
            <a:ext cx="1578610" cy="1555115"/>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flipH="1">
            <a:off x="10544174" y="5905493"/>
            <a:ext cx="1647825" cy="952508"/>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4"/>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grpSp>
        <p:nvGrpSpPr>
          <p:cNvPr id="7" name="组合 6"/>
          <p:cNvGrpSpPr/>
          <p:nvPr>
            <p:custDataLst>
              <p:tags r:id="rId1"/>
            </p:custDataLst>
          </p:nvPr>
        </p:nvGrpSpPr>
        <p:grpSpPr>
          <a:xfrm flipH="1">
            <a:off x="3695065" y="-256540"/>
            <a:ext cx="8722995" cy="2823210"/>
            <a:chOff x="4985" y="560"/>
            <a:chExt cx="13528" cy="4464"/>
          </a:xfrm>
        </p:grpSpPr>
        <p:pic>
          <p:nvPicPr>
            <p:cNvPr id="8" name="图片 7" descr="60076ba32008fed45d0337233ef2a29a"/>
            <p:cNvPicPr>
              <a:picLocks noChangeAspect="1"/>
            </p:cNvPicPr>
            <p:nvPr>
              <p:custDataLst>
                <p:tags r:id="rId3"/>
              </p:custDataLst>
            </p:nvPr>
          </p:nvPicPr>
          <p:blipFill>
            <a:blip r:embed="rId2">
              <a:lum bright="-6000"/>
            </a:blip>
            <a:stretch>
              <a:fillRect/>
            </a:stretch>
          </p:blipFill>
          <p:spPr>
            <a:xfrm>
              <a:off x="4985" y="560"/>
              <a:ext cx="13529" cy="4465"/>
            </a:xfrm>
            <a:prstGeom prst="rect">
              <a:avLst/>
            </a:prstGeom>
          </p:spPr>
        </p:pic>
        <p:sp>
          <p:nvSpPr>
            <p:cNvPr id="9" name="椭圆 8"/>
            <p:cNvSpPr/>
            <p:nvPr>
              <p:custDataLst>
                <p:tags r:id="rId4"/>
              </p:custDataLst>
            </p:nvPr>
          </p:nvSpPr>
          <p:spPr>
            <a:xfrm>
              <a:off x="13565" y="3480"/>
              <a:ext cx="2761" cy="1026"/>
            </a:xfrm>
            <a:prstGeom prst="ellipse">
              <a:avLst/>
            </a:prstGeom>
            <a:solidFill>
              <a:srgbClr val="F6F5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0" name="椭圆 9"/>
            <p:cNvSpPr/>
            <p:nvPr>
              <p:custDataLst>
                <p:tags r:id="rId5"/>
              </p:custDataLst>
            </p:nvPr>
          </p:nvSpPr>
          <p:spPr>
            <a:xfrm>
              <a:off x="7586" y="3025"/>
              <a:ext cx="1877" cy="1891"/>
            </a:xfrm>
            <a:prstGeom prst="ellipse">
              <a:avLst/>
            </a:prstGeom>
            <a:solidFill>
              <a:srgbClr val="F4F3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grpSp>
      <p:grpSp>
        <p:nvGrpSpPr>
          <p:cNvPr id="11" name="组合 10"/>
          <p:cNvGrpSpPr/>
          <p:nvPr>
            <p:custDataLst>
              <p:tags r:id="rId6"/>
            </p:custDataLst>
          </p:nvPr>
        </p:nvGrpSpPr>
        <p:grpSpPr>
          <a:xfrm flipH="1">
            <a:off x="-5848" y="1301236"/>
            <a:ext cx="12206913" cy="5300859"/>
            <a:chOff x="4857" y="-184"/>
            <a:chExt cx="12473" cy="4834"/>
          </a:xfrm>
        </p:grpSpPr>
        <p:pic>
          <p:nvPicPr>
            <p:cNvPr id="12" name="图片 11" descr="60076ba32008fed45d0337233ef2a29a"/>
            <p:cNvPicPr>
              <a:picLocks noChangeAspect="1"/>
            </p:cNvPicPr>
            <p:nvPr>
              <p:custDataLst>
                <p:tags r:id="rId8"/>
              </p:custDataLst>
            </p:nvPr>
          </p:nvPicPr>
          <p:blipFill>
            <a:blip r:embed="rId7">
              <a:lum bright="-12000"/>
            </a:blip>
            <a:stretch>
              <a:fillRect/>
            </a:stretch>
          </p:blipFill>
          <p:spPr>
            <a:xfrm>
              <a:off x="4857" y="-184"/>
              <a:ext cx="12473" cy="4305"/>
            </a:xfrm>
            <a:prstGeom prst="rect">
              <a:avLst/>
            </a:prstGeom>
          </p:spPr>
        </p:pic>
        <p:sp>
          <p:nvSpPr>
            <p:cNvPr id="13" name="椭圆 12"/>
            <p:cNvSpPr/>
            <p:nvPr>
              <p:custDataLst>
                <p:tags r:id="rId9"/>
              </p:custDataLst>
            </p:nvPr>
          </p:nvSpPr>
          <p:spPr>
            <a:xfrm>
              <a:off x="13565" y="3480"/>
              <a:ext cx="2761" cy="1026"/>
            </a:xfrm>
            <a:prstGeom prst="ellipse">
              <a:avLst/>
            </a:prstGeom>
            <a:solidFill>
              <a:srgbClr val="F6F5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4" name="椭圆 13"/>
            <p:cNvSpPr/>
            <p:nvPr>
              <p:custDataLst>
                <p:tags r:id="rId10"/>
              </p:custDataLst>
            </p:nvPr>
          </p:nvSpPr>
          <p:spPr>
            <a:xfrm>
              <a:off x="7586" y="2759"/>
              <a:ext cx="1877" cy="1891"/>
            </a:xfrm>
            <a:prstGeom prst="ellipse">
              <a:avLst/>
            </a:prstGeom>
            <a:solidFill>
              <a:srgbClr val="F4F3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grpSp>
      <p:sp>
        <p:nvSpPr>
          <p:cNvPr id="2" name="标题 1"/>
          <p:cNvSpPr>
            <a:spLocks noGrp="1"/>
          </p:cNvSpPr>
          <p:nvPr>
            <p:ph type="title" hasCustomPrompt="1"/>
            <p:custDataLst>
              <p:tags r:id="rId11"/>
            </p:custDataLst>
          </p:nvPr>
        </p:nvSpPr>
        <p:spPr>
          <a:xfrm>
            <a:off x="3074035" y="3040380"/>
            <a:ext cx="6044565" cy="914400"/>
          </a:xfrm>
        </p:spPr>
        <p:txBody>
          <a:bodyPr lIns="90000" tIns="46800" rIns="90000" bIns="46800" anchor="b" anchorCtr="0">
            <a:normAutofit/>
          </a:bodyPr>
          <a:lstStyle>
            <a:lvl1pPr algn="ctr">
              <a:defRPr sz="4800" b="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p:custDataLst>
              <p:tags r:id="rId12"/>
            </p:custDataLst>
          </p:nvPr>
        </p:nvSpPr>
        <p:spPr>
          <a:xfrm>
            <a:off x="3073811" y="3987277"/>
            <a:ext cx="6044379" cy="1428535"/>
          </a:xfrm>
        </p:spPr>
        <p:txBody>
          <a:bodyPr lIns="90170" tIns="46990" rIns="90170" bIns="46990">
            <a:normAutofit/>
          </a:bodyPr>
          <a:lstStyle>
            <a:lvl1pPr marL="0" indent="0" algn="ctr" eaLnBrk="1" fontAlgn="auto" latinLnBrk="0" hangingPunct="1">
              <a:buNone/>
              <a:defRPr kumimoji="0" lang="zh-CN" altLang="en-US" sz="2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13"/>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4"/>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5"/>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flipH="1">
            <a:off x="10544174" y="5905493"/>
            <a:ext cx="1647825" cy="952508"/>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4"/>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5"/>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flipH="1">
            <a:off x="10544174" y="5905493"/>
            <a:ext cx="1647825" cy="952508"/>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5"/>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7"/>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9"/>
            </p:custDataLst>
          </p:nvPr>
        </p:nvSpPr>
        <p:spPr/>
        <p:txBody>
          <a:bodyPr/>
          <a:lstStyle/>
          <a:p>
            <a:endParaRPr lang="zh-CN" altLang="en-US"/>
          </a:p>
        </p:txBody>
      </p:sp>
      <p:sp>
        <p:nvSpPr>
          <p:cNvPr id="9" name="灯片编号占位符 8"/>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lum bright="6000"/>
          </a:blip>
          <a:stretch>
            <a:fillRect/>
          </a:stretch>
        </p:blipFill>
        <p:spPr>
          <a:xfrm>
            <a:off x="6776085" y="-243205"/>
            <a:ext cx="5459095" cy="7098030"/>
          </a:xfrm>
          <a:prstGeom prst="rect">
            <a:avLst/>
          </a:prstGeom>
        </p:spPr>
      </p:pic>
      <p:sp>
        <p:nvSpPr>
          <p:cNvPr id="7" name="流程图: 延期 6"/>
          <p:cNvSpPr/>
          <p:nvPr>
            <p:custDataLst>
              <p:tags r:id="rId3"/>
            </p:custDataLst>
          </p:nvPr>
        </p:nvSpPr>
        <p:spPr>
          <a:xfrm>
            <a:off x="2961640" y="12065"/>
            <a:ext cx="6842760" cy="6842760"/>
          </a:xfrm>
          <a:prstGeom prst="flowChartDelay">
            <a:avLst/>
          </a:prstGeom>
          <a:solidFill>
            <a:schemeClr val="bg2">
              <a:alpha val="99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4"/>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flipH="1">
            <a:off x="10544174" y="5905493"/>
            <a:ext cx="1647825" cy="952508"/>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4"/>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tags" Target="../tags/tag163.xml" /><Relationship Id="rId24" Type="http://schemas.openxmlformats.org/officeDocument/2006/relationships/tags" Target="../tags/tag164.xml" /><Relationship Id="rId25" Type="http://schemas.openxmlformats.org/officeDocument/2006/relationships/tags" Target="../tags/tag165.xml" /><Relationship Id="rId26" Type="http://schemas.openxmlformats.org/officeDocument/2006/relationships/tags" Target="../tags/tag166.xml" /><Relationship Id="rId27" Type="http://schemas.openxmlformats.org/officeDocument/2006/relationships/tags" Target="../tags/tag167.xml" /><Relationship Id="rId28" Type="http://schemas.openxmlformats.org/officeDocument/2006/relationships/tags" Target="../tags/tag168.xml" /><Relationship Id="rId29" Type="http://schemas.openxmlformats.org/officeDocument/2006/relationships/image" Target="file:///D:\qq&#25991;&#20214;\712321467\Image\C2C\Image2\%7b75232B38-A165-1FB7-499C-2E1C792CACB5%7d.png" TargetMode="External" /><Relationship Id="rId3" Type="http://schemas.openxmlformats.org/officeDocument/2006/relationships/slideLayout" Target="../slideLayouts/slideLayout3.xml" /><Relationship Id="rId30" Type="http://schemas.openxmlformats.org/officeDocument/2006/relationships/image" Target="../media/image14.png" /><Relationship Id="rId31" Type="http://schemas.openxmlformats.org/officeDocument/2006/relationships/theme" Target="../theme/theme1.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3"/>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4"/>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D:\qq文件\712321467\Image\C2C\Image2\{75232B38-A165-1FB7-499C-2E1C792CACB5}.png"/>
          <p:cNvPicPr>
            <a:picLocks noChangeAspect="1"/>
          </p:cNvPicPr>
          <p:nvPr/>
        </p:nvPicPr>
        <p:blipFill>
          <a:blip r:embed="rId30" r:link="rId29"/>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p:timing/>
  <p:txStyles>
    <p:titleStyle>
      <a:lvl1pPr algn="l" defTabSz="914400" rtl="0" eaLnBrk="1" fontAlgn="auto" latinLnBrk="0" hangingPunct="1">
        <a:lnSpc>
          <a:spcPct val="100000"/>
        </a:lnSpc>
        <a:spcBef>
          <a:spcPct val="0"/>
        </a:spcBef>
        <a:buNone/>
        <a:defRPr sz="32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2400" u="none" strike="noStrike" kern="1200" cap="none" spc="150" normalizeH="0" baseline="0">
          <a:solidFill>
            <a:schemeClr val="tx1">
              <a:lumMod val="85000"/>
              <a:lumOff val="15000"/>
            </a:schemeClr>
          </a:solidFill>
          <a:uFillTx/>
          <a:latin typeface="华文中宋" panose="02010600040101010101" charset="-122"/>
          <a:ea typeface="华文中宋" panose="02010600040101010101"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2400" u="none" strike="noStrike" kern="1200" cap="none" spc="150" normalizeH="0" baseline="0">
          <a:solidFill>
            <a:schemeClr val="tx1">
              <a:lumMod val="85000"/>
              <a:lumOff val="15000"/>
            </a:schemeClr>
          </a:solidFill>
          <a:uFillTx/>
          <a:latin typeface="华文中宋" panose="02010600040101010101" charset="-122"/>
          <a:ea typeface="华文中宋" panose="02010600040101010101"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2400" u="none" strike="noStrike" kern="1200" cap="none" spc="150" normalizeH="0" baseline="0">
          <a:solidFill>
            <a:schemeClr val="tx1">
              <a:lumMod val="85000"/>
              <a:lumOff val="15000"/>
            </a:schemeClr>
          </a:solidFill>
          <a:uFillTx/>
          <a:latin typeface="华文中宋" panose="02010600040101010101" charset="-122"/>
          <a:ea typeface="华文中宋" panose="02010600040101010101"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2400" u="none" strike="noStrike" kern="1200" cap="none" spc="150" normalizeH="0" baseline="0">
          <a:solidFill>
            <a:schemeClr val="tx1">
              <a:lumMod val="85000"/>
              <a:lumOff val="15000"/>
            </a:schemeClr>
          </a:solidFill>
          <a:uFillTx/>
          <a:latin typeface="华文中宋" panose="02010600040101010101" charset="-122"/>
          <a:ea typeface="华文中宋" panose="02010600040101010101"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2400" u="none" strike="noStrike" kern="1200" cap="none" spc="150" normalizeH="0" baseline="0">
          <a:solidFill>
            <a:schemeClr val="tx1">
              <a:lumMod val="85000"/>
              <a:lumOff val="15000"/>
            </a:schemeClr>
          </a:solidFill>
          <a:uFillTx/>
          <a:latin typeface="华文中宋" panose="02010600040101010101" charset="-122"/>
          <a:ea typeface="华文中宋" panose="0201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8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8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8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8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8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8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8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8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9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9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hyperlink" Target="&#8220;&#20309;&#20197;&#8230;&#8230;&#20026;&#8221;&#31995;&#21015;&#22266;&#23450;&#32467;&#26500;&#20043;&#25105;&#35265;&#65288;&#29579;&#33459;&#65289;(OCR).pdf" TargetMode="External" /><Relationship Id="rId3" Type="http://schemas.openxmlformats.org/officeDocument/2006/relationships/tags" Target="../tags/tag19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9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9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9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9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9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9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9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7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0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0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0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0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0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 Id="rId3" Type="http://schemas.openxmlformats.org/officeDocument/2006/relationships/tags" Target="../tags/tag20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7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7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7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7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7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7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custDataLst>
              <p:tags r:id="rId3"/>
            </p:custDataLst>
          </p:nvPr>
        </p:nvSpPr>
        <p:spPr>
          <a:xfrm>
            <a:off x="5036172" y="1507693"/>
            <a:ext cx="5492140" cy="1834074"/>
          </a:xfrm>
        </p:spPr>
        <p:txBody>
          <a:bodyPr>
            <a:normAutofit/>
          </a:bodyPr>
          <a:lstStyle/>
          <a:p>
            <a:pPr algn="ctr"/>
            <a:r>
              <a:rPr lang="zh-CN" altLang="en-US" sz="4890">
                <a:ln w="10160">
                  <a:solidFill>
                    <a:schemeClr val="accent5"/>
                  </a:solidFill>
                  <a:prstDash val="solid"/>
                </a:ln>
                <a:gradFill>
                  <a:gsLst>
                    <a:gs pos="0">
                      <a:srgbClr val="14CD68"/>
                    </a:gs>
                    <a:gs pos="100000">
                      <a:srgbClr val="035C7D"/>
                    </a:gs>
                  </a:gsLst>
                  <a:lin scaled="0"/>
                </a:gradFill>
                <a:effectLst>
                  <a:outerShdw blurRad="38100" dist="22860" dir="5400000" algn="tl" rotWithShape="0">
                    <a:srgbClr val="000000">
                      <a:alpha val="30000"/>
                    </a:srgbClr>
                  </a:outerShdw>
                </a:effectLst>
                <a:latin typeface="隶书" panose="02010509060101010101" pitchFamily="49" charset="-122"/>
                <a:ea typeface="隶书" panose="02010509060101010101" pitchFamily="49" charset="-122"/>
                <a:cs typeface="隶书" panose="02010509060101010101" pitchFamily="49" charset="-122"/>
              </a:rPr>
              <a:t>【</a:t>
            </a:r>
            <a:r>
              <a:rPr lang="en-US" altLang="zh-CN" sz="4890">
                <a:ln w="10160">
                  <a:solidFill>
                    <a:schemeClr val="accent5"/>
                  </a:solidFill>
                  <a:prstDash val="solid"/>
                </a:ln>
                <a:gradFill>
                  <a:gsLst>
                    <a:gs pos="0">
                      <a:srgbClr val="14CD68"/>
                    </a:gs>
                    <a:gs pos="100000">
                      <a:srgbClr val="035C7D"/>
                    </a:gs>
                  </a:gsLst>
                  <a:lin scaled="0"/>
                </a:gradFill>
                <a:effectLst>
                  <a:outerShdw blurRad="38100" dist="22860" dir="5400000" algn="tl" rotWithShape="0">
                    <a:srgbClr val="000000">
                      <a:alpha val="30000"/>
                    </a:srgbClr>
                  </a:outerShdw>
                </a:effectLst>
                <a:latin typeface="隶书" panose="02010509060101010101" pitchFamily="49" charset="-122"/>
                <a:ea typeface="隶书" panose="02010509060101010101" pitchFamily="49" charset="-122"/>
                <a:cs typeface="隶书" panose="02010509060101010101" pitchFamily="49" charset="-122"/>
                <a:sym typeface="+mn-ea"/>
              </a:rPr>
              <a:t>2017-2020</a:t>
            </a:r>
            <a:r>
              <a:rPr lang="zh-CN" altLang="en-US" sz="4890">
                <a:ln w="10160">
                  <a:solidFill>
                    <a:schemeClr val="accent5"/>
                  </a:solidFill>
                  <a:prstDash val="solid"/>
                </a:ln>
                <a:gradFill>
                  <a:gsLst>
                    <a:gs pos="0">
                      <a:srgbClr val="14CD68"/>
                    </a:gs>
                    <a:gs pos="100000">
                      <a:srgbClr val="035C7D"/>
                    </a:gs>
                  </a:gsLst>
                  <a:lin scaled="0"/>
                </a:gradFill>
                <a:effectLst>
                  <a:outerShdw blurRad="38100" dist="22860" dir="5400000" algn="tl" rotWithShape="0">
                    <a:srgbClr val="000000">
                      <a:alpha val="30000"/>
                    </a:srgbClr>
                  </a:outerShdw>
                </a:effectLst>
                <a:latin typeface="隶书" panose="02010509060101010101" pitchFamily="49" charset="-122"/>
                <a:ea typeface="隶书" panose="02010509060101010101" pitchFamily="49" charset="-122"/>
                <a:cs typeface="隶书" panose="02010509060101010101" pitchFamily="49" charset="-122"/>
              </a:rPr>
              <a:t>】</a:t>
            </a:r>
            <a:br>
              <a:rPr lang="en-US" altLang="zh-CN">
                <a:latin typeface="隶书" panose="02010509060101010101" pitchFamily="49" charset="-122"/>
                <a:ea typeface="隶书" panose="02010509060101010101" pitchFamily="49" charset="-122"/>
                <a:cs typeface="隶书" panose="02010509060101010101" pitchFamily="49" charset="-122"/>
              </a:rPr>
            </a:br>
            <a:r>
              <a:rPr lang="zh-CN" altLang="en-US">
                <a:latin typeface="隶书" panose="02010509060101010101" pitchFamily="49" charset="-122"/>
                <a:ea typeface="隶书" panose="02010509060101010101" pitchFamily="49" charset="-122"/>
                <a:cs typeface="隶书" panose="02010509060101010101" pitchFamily="49" charset="-122"/>
              </a:rPr>
              <a:t>高考语文研究</a:t>
            </a:r>
            <a:endParaRPr lang="zh-CN" altLang="en-US">
              <a:latin typeface="隶书" panose="02010509060101010101" pitchFamily="49" charset="-122"/>
              <a:ea typeface="隶书" panose="02010509060101010101" pitchFamily="49" charset="-122"/>
              <a:cs typeface="隶书" panose="02010509060101010101" pitchFamily="49" charset="-122"/>
            </a:endParaRPr>
          </a:p>
        </p:txBody>
      </p:sp>
      <p:sp>
        <p:nvSpPr>
          <p:cNvPr id="3" name="副标题 2"/>
          <p:cNvSpPr>
            <a:spLocks noGrp="1"/>
          </p:cNvSpPr>
          <p:nvPr>
            <p:ph type="subTitle" idx="1"/>
            <p:custDataLst>
              <p:tags r:id="rId4"/>
            </p:custDataLst>
          </p:nvPr>
        </p:nvSpPr>
        <p:spPr>
          <a:xfrm>
            <a:off x="4737100" y="3478530"/>
            <a:ext cx="6345555" cy="565150"/>
          </a:xfrm>
        </p:spPr>
        <p:txBody>
          <a:bodyPr>
            <a:normAutofit/>
          </a:bodyPr>
          <a:lstStyle/>
          <a:p>
            <a:r>
              <a:rPr lang="en-US" altLang="zh-CN" sz="3000" b="1">
                <a:solidFill>
                  <a:srgbClr val="FF0000"/>
                </a:solidFill>
              </a:rPr>
              <a:t>——</a:t>
            </a:r>
            <a:r>
              <a:rPr lang="zh-CN" altLang="en-US" sz="3000" b="1">
                <a:solidFill>
                  <a:srgbClr val="FF0000"/>
                </a:solidFill>
              </a:rPr>
              <a:t>全国三卷第</a:t>
            </a:r>
            <a:r>
              <a:rPr lang="en-US" altLang="zh-CN" sz="3000" b="1">
                <a:solidFill>
                  <a:srgbClr val="FF0000"/>
                </a:solidFill>
              </a:rPr>
              <a:t>13</a:t>
            </a:r>
            <a:r>
              <a:rPr lang="zh-CN" altLang="en-US" sz="3000" b="1">
                <a:solidFill>
                  <a:srgbClr val="FF0000"/>
                </a:solidFill>
              </a:rPr>
              <a:t>题（文言翻译）</a:t>
            </a:r>
            <a:endParaRPr lang="zh-CN" altLang="en-US" sz="3000" b="1">
              <a:solidFill>
                <a:srgbClr val="FF0000"/>
              </a:solidFill>
            </a:endParaRPr>
          </a:p>
        </p:txBody>
      </p:sp>
      <p:sp>
        <p:nvSpPr>
          <p:cNvPr id="4" name="文本框 3"/>
          <p:cNvSpPr txBox="1"/>
          <p:nvPr/>
        </p:nvSpPr>
        <p:spPr>
          <a:xfrm>
            <a:off x="5859780" y="5528945"/>
            <a:ext cx="4099560" cy="368300"/>
          </a:xfrm>
          <a:prstGeom prst="rect">
            <a:avLst/>
          </a:prstGeom>
          <a:noFill/>
        </p:spPr>
        <p:txBody>
          <a:bodyPr wrap="square" rtlCol="0">
            <a:spAutoFit/>
          </a:bodyPr>
          <a:lstStyle/>
          <a:p>
            <a:pPr algn="ctr"/>
            <a:r>
              <a:rPr lang="zh-CN" altLang="en-US"/>
              <a:t>惠水民族中学   语文组   陈光雪</a:t>
            </a:r>
            <a:endParaRPr lang="en-US" altLang="zh-CN"/>
          </a:p>
        </p:txBody>
      </p:sp>
    </p:spTree>
    <p:custDataLst>
      <p:tags r:id="rId5"/>
    </p:custDataLst>
  </p:cSld>
  <p:clrMapOvr>
    <a:masterClrMapping/>
  </p:clrMapOvr>
  <p:transition>
    <p:random/>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a:solidFill>
                  <a:schemeClr val="tx1"/>
                </a:solidFill>
                <a:effectLst>
                  <a:outerShdw blurRad="38100" dist="19050" dir="2700000" algn="tl" rotWithShape="0">
                    <a:schemeClr val="dk1">
                      <a:alpha val="40000"/>
                    </a:schemeClr>
                  </a:outerShdw>
                </a:effectLst>
                <a:sym typeface="+mn-ea"/>
              </a:rPr>
              <a:t>六、学习任务群8：中华传统文化经典研习（</a:t>
            </a:r>
            <a:r>
              <a:rPr lang="en-US" altLang="zh-CN">
                <a:solidFill>
                  <a:schemeClr val="tx1"/>
                </a:solidFill>
                <a:effectLst>
                  <a:outerShdw blurRad="38100" dist="19050" dir="2700000" algn="tl" rotWithShape="0">
                    <a:schemeClr val="dk1">
                      <a:alpha val="40000"/>
                    </a:schemeClr>
                  </a:outerShdw>
                </a:effectLst>
                <a:sym typeface="+mn-ea"/>
              </a:rPr>
              <a:t>2</a:t>
            </a:r>
            <a:r>
              <a:rPr>
                <a:solidFill>
                  <a:schemeClr val="tx1"/>
                </a:solidFill>
                <a:effectLst>
                  <a:outerShdw blurRad="38100" dist="19050" dir="2700000" algn="tl" rotWithShape="0">
                    <a:schemeClr val="dk1">
                      <a:alpha val="40000"/>
                    </a:schemeClr>
                  </a:outerShdw>
                </a:effectLst>
                <a:sym typeface="+mn-ea"/>
              </a:rPr>
              <a:t>）</a:t>
            </a:r>
            <a:br>
              <a:rPr lang="zh-CN" altLang="en-US">
                <a:solidFill>
                  <a:schemeClr val="tx1"/>
                </a:solidFill>
                <a:effectLst>
                  <a:outerShdw blurRad="38100" dist="19050" dir="2700000" algn="tl" rotWithShape="0">
                    <a:schemeClr val="dk1">
                      <a:alpha val="40000"/>
                    </a:schemeClr>
                  </a:outerShdw>
                </a:effectLst>
              </a:rPr>
            </a:br>
            <a:endParaRPr lang="zh-CN" altLang="en-US">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a:xfrm>
            <a:off x="669925" y="1508760"/>
            <a:ext cx="10852150" cy="4832350"/>
          </a:xfrm>
        </p:spPr>
        <p:txBody>
          <a:bodyPr/>
          <a:lstStyle/>
          <a:p>
            <a:pPr marL="0" indent="0">
              <a:buNone/>
            </a:pPr>
            <a:r>
              <a:rPr sz="2400">
                <a:solidFill>
                  <a:srgbClr val="0070C0"/>
                </a:solidFill>
                <a:latin typeface="华文中宋" panose="02010600040101010101" charset="-122"/>
                <a:ea typeface="华文中宋" panose="02010600040101010101" charset="-122"/>
                <a:cs typeface="华文中宋" panose="02010600040101010101" charset="-122"/>
                <a:sym typeface="+mn-ea"/>
              </a:rPr>
              <a:t>1．学习目标与内容</a:t>
            </a:r>
            <a:endParaRPr sz="2400">
              <a:latin typeface="华文中宋" panose="02010600040101010101" charset="-122"/>
              <a:ea typeface="华文中宋" panose="02010600040101010101" charset="-122"/>
              <a:cs typeface="华文中宋" panose="02010600040101010101" charset="-122"/>
              <a:sym typeface="+mn-ea"/>
            </a:endParaRPr>
          </a:p>
          <a:p>
            <a:pPr marL="0" indent="0">
              <a:buNone/>
            </a:pPr>
            <a:r>
              <a:rPr sz="2400">
                <a:latin typeface="华文中宋" panose="02010600040101010101" charset="-122"/>
                <a:ea typeface="华文中宋" panose="02010600040101010101" charset="-122"/>
                <a:cs typeface="华文中宋" panose="02010600040101010101" charset="-122"/>
                <a:sym typeface="+mn-ea"/>
              </a:rPr>
              <a:t>（3）</a:t>
            </a:r>
            <a:r>
              <a:rPr sz="2400">
                <a:solidFill>
                  <a:srgbClr val="FF0000"/>
                </a:solidFill>
                <a:latin typeface="华文中宋" panose="02010600040101010101" charset="-122"/>
                <a:ea typeface="华文中宋" panose="02010600040101010101" charset="-122"/>
                <a:cs typeface="华文中宋" panose="02010600040101010101" charset="-122"/>
                <a:sym typeface="+mn-ea"/>
              </a:rPr>
              <a:t>梳理</a:t>
            </a:r>
            <a:r>
              <a:rPr sz="2400">
                <a:latin typeface="华文中宋" panose="02010600040101010101" charset="-122"/>
                <a:ea typeface="华文中宋" panose="02010600040101010101" charset="-122"/>
                <a:cs typeface="华文中宋" panose="02010600040101010101" charset="-122"/>
                <a:sym typeface="+mn-ea"/>
              </a:rPr>
              <a:t>所学作品中常见的</a:t>
            </a:r>
            <a:r>
              <a:rPr sz="2400">
                <a:solidFill>
                  <a:srgbClr val="FF0000"/>
                </a:solidFill>
                <a:latin typeface="华文中宋" panose="02010600040101010101" charset="-122"/>
                <a:ea typeface="华文中宋" panose="02010600040101010101" charset="-122"/>
                <a:cs typeface="华文中宋" panose="02010600040101010101" charset="-122"/>
                <a:sym typeface="+mn-ea"/>
              </a:rPr>
              <a:t>文言实词、虚词、特殊句式</a:t>
            </a:r>
            <a:r>
              <a:rPr sz="2400">
                <a:latin typeface="华文中宋" panose="02010600040101010101" charset="-122"/>
                <a:ea typeface="华文中宋" panose="02010600040101010101" charset="-122"/>
                <a:cs typeface="华文中宋" panose="02010600040101010101" charset="-122"/>
                <a:sym typeface="+mn-ea"/>
              </a:rPr>
              <a:t>和</a:t>
            </a:r>
            <a:r>
              <a:rPr sz="2400">
                <a:solidFill>
                  <a:srgbClr val="FF0000"/>
                </a:solidFill>
                <a:latin typeface="华文中宋" panose="02010600040101010101" charset="-122"/>
                <a:ea typeface="华文中宋" panose="02010600040101010101" charset="-122"/>
                <a:cs typeface="华文中宋" panose="02010600040101010101" charset="-122"/>
                <a:sym typeface="+mn-ea"/>
              </a:rPr>
              <a:t>文化常识</a:t>
            </a:r>
            <a:r>
              <a:rPr sz="2400">
                <a:latin typeface="华文中宋" panose="02010600040101010101" charset="-122"/>
                <a:ea typeface="华文中宋" panose="02010600040101010101" charset="-122"/>
                <a:cs typeface="华文中宋" panose="02010600040101010101" charset="-122"/>
                <a:sym typeface="+mn-ea"/>
              </a:rPr>
              <a:t>，注意</a:t>
            </a:r>
            <a:r>
              <a:rPr sz="2400">
                <a:solidFill>
                  <a:srgbClr val="FF0000"/>
                </a:solidFill>
                <a:latin typeface="华文中宋" panose="02010600040101010101" charset="-122"/>
                <a:ea typeface="华文中宋" panose="02010600040101010101" charset="-122"/>
                <a:cs typeface="华文中宋" panose="02010600040101010101" charset="-122"/>
                <a:sym typeface="+mn-ea"/>
              </a:rPr>
              <a:t>古今语言的异同</a:t>
            </a:r>
            <a:r>
              <a:rPr sz="2400">
                <a:latin typeface="华文中宋" panose="02010600040101010101" charset="-122"/>
                <a:ea typeface="华文中宋" panose="02010600040101010101" charset="-122"/>
                <a:cs typeface="华文中宋" panose="02010600040101010101" charset="-122"/>
                <a:sym typeface="+mn-ea"/>
              </a:rPr>
              <a:t>。</a:t>
            </a:r>
            <a:endParaRPr lang="zh-CN" altLang="en-US" sz="2400">
              <a:latin typeface="华文中宋" panose="02010600040101010101" charset="-122"/>
              <a:ea typeface="华文中宋" panose="02010600040101010101" charset="-122"/>
              <a:cs typeface="华文中宋" panose="02010600040101010101" charset="-122"/>
            </a:endParaRPr>
          </a:p>
          <a:p>
            <a:pPr marL="0" indent="0">
              <a:buNone/>
            </a:pPr>
            <a:r>
              <a:rPr sz="2400">
                <a:latin typeface="华文中宋" panose="02010600040101010101" charset="-122"/>
                <a:ea typeface="华文中宋" panose="02010600040101010101" charset="-122"/>
                <a:cs typeface="华文中宋" panose="02010600040101010101" charset="-122"/>
                <a:sym typeface="+mn-ea"/>
              </a:rPr>
              <a:t>（4）阅读作品应写出内容提要和阅读感受。选择一部（篇）作品，从一个或多个角度讨论分析，撰写评论。</a:t>
            </a:r>
            <a:endParaRPr lang="zh-CN" altLang="en-US" sz="2400">
              <a:latin typeface="华文中宋" panose="02010600040101010101" charset="-122"/>
              <a:ea typeface="华文中宋" panose="02010600040101010101" charset="-122"/>
              <a:cs typeface="华文中宋" panose="02010600040101010101" charset="-122"/>
              <a:sym typeface="+mn-ea"/>
            </a:endParaRPr>
          </a:p>
          <a:p>
            <a:pPr marL="0" indent="0">
              <a:buNone/>
            </a:pPr>
            <a:r>
              <a:rPr sz="2400">
                <a:latin typeface="华文中宋" panose="02010600040101010101" charset="-122"/>
                <a:ea typeface="华文中宋" panose="02010600040101010101" charset="-122"/>
                <a:cs typeface="华文中宋" panose="02010600040101010101" charset="-122"/>
                <a:sym typeface="+mn-ea"/>
              </a:rPr>
              <a:t>（5）学习</a:t>
            </a:r>
            <a:r>
              <a:rPr sz="2400">
                <a:solidFill>
                  <a:srgbClr val="FF0000"/>
                </a:solidFill>
                <a:latin typeface="华文中宋" panose="02010600040101010101" charset="-122"/>
                <a:ea typeface="华文中宋" panose="02010600040101010101" charset="-122"/>
                <a:cs typeface="华文中宋" panose="02010600040101010101" charset="-122"/>
                <a:sym typeface="+mn-ea"/>
              </a:rPr>
              <a:t>传统文化经典</a:t>
            </a:r>
            <a:r>
              <a:rPr sz="2400">
                <a:latin typeface="华文中宋" panose="02010600040101010101" charset="-122"/>
                <a:ea typeface="华文中宋" panose="02010600040101010101" charset="-122"/>
                <a:cs typeface="华文中宋" panose="02010600040101010101" charset="-122"/>
                <a:sym typeface="+mn-ea"/>
              </a:rPr>
              <a:t>作品的</a:t>
            </a:r>
            <a:r>
              <a:rPr sz="2400">
                <a:solidFill>
                  <a:srgbClr val="FF0000"/>
                </a:solidFill>
                <a:latin typeface="华文中宋" panose="02010600040101010101" charset="-122"/>
                <a:ea typeface="华文中宋" panose="02010600040101010101" charset="-122"/>
                <a:cs typeface="华文中宋" panose="02010600040101010101" charset="-122"/>
                <a:sym typeface="+mn-ea"/>
              </a:rPr>
              <a:t>表达艺术</a:t>
            </a:r>
            <a:r>
              <a:rPr sz="2400">
                <a:latin typeface="华文中宋" panose="02010600040101010101" charset="-122"/>
                <a:ea typeface="华文中宋" panose="02010600040101010101" charset="-122"/>
                <a:cs typeface="华文中宋" panose="02010600040101010101" charset="-122"/>
                <a:sym typeface="+mn-ea"/>
              </a:rPr>
              <a:t>，提高自己的写作水平。</a:t>
            </a:r>
            <a:endParaRPr lang="zh-CN" altLang="en-US" sz="2400">
              <a:latin typeface="华文中宋" panose="02010600040101010101" charset="-122"/>
              <a:ea typeface="华文中宋" panose="02010600040101010101" charset="-122"/>
              <a:cs typeface="华文中宋" panose="02010600040101010101" charset="-122"/>
            </a:endParaRPr>
          </a:p>
          <a:p>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314964"/>
            <a:ext cx="10852237" cy="441964"/>
          </a:xfrm>
        </p:spPr>
        <p:txBody>
          <a:bodyPr/>
          <a:lstStyle/>
          <a:p>
            <a:r>
              <a:rPr>
                <a:solidFill>
                  <a:schemeClr val="tx1"/>
                </a:solidFill>
                <a:effectLst>
                  <a:outerShdw blurRad="38100" dist="19050" dir="2700000" algn="tl" rotWithShape="0">
                    <a:schemeClr val="dk1">
                      <a:alpha val="40000"/>
                    </a:schemeClr>
                  </a:outerShdw>
                </a:effectLst>
                <a:latin typeface="隶书" panose="02010509060101010101" pitchFamily="49" charset="-122"/>
                <a:cs typeface="隶书" panose="02010509060101010101" pitchFamily="49" charset="-122"/>
                <a:sym typeface="+mn-ea"/>
              </a:rPr>
              <a:t>七、学习任务群14：中华传统文化专题研讨</a:t>
            </a:r>
            <a:b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br>
            <a:endPar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1099820"/>
            <a:ext cx="10852150" cy="5241290"/>
          </a:xfrm>
        </p:spPr>
        <p:txBody>
          <a:bodyPr/>
          <a:lstStyle/>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本任务群是在</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“中华传统文化经典研习”</a:t>
            </a:r>
            <a:r>
              <a:rPr lang="zh-CN" altLang="en-US" sz="2400">
                <a:latin typeface="华文中宋" panose="02010600040101010101" charset="-122"/>
                <a:ea typeface="华文中宋" panose="02010600040101010101" charset="-122"/>
                <a:cs typeface="华文中宋" panose="02010600040101010101" charset="-122"/>
              </a:rPr>
              <a:t>的基础上选择中华优秀传统文化的内容组成专题进行深入探讨</a:t>
            </a:r>
            <a:r>
              <a:rPr lang="en-US" altLang="zh-CN" sz="2400">
                <a:latin typeface="华文中宋" panose="02010600040101010101" charset="-122"/>
                <a:ea typeface="华文中宋" panose="02010600040101010101" charset="-122"/>
                <a:cs typeface="华文中宋" panose="02010600040101010101" charset="-122"/>
              </a:rPr>
              <a:t>……</a:t>
            </a:r>
            <a:r>
              <a:rPr lang="zh-CN" altLang="en-US" sz="2400">
                <a:latin typeface="华文中宋" panose="02010600040101010101" charset="-122"/>
                <a:ea typeface="华文中宋" panose="02010600040101010101" charset="-122"/>
                <a:cs typeface="华文中宋" panose="02010600040101010101" charset="-122"/>
              </a:rPr>
              <a:t>。</a:t>
            </a:r>
            <a:endParaRPr lang="zh-CN" altLang="en-US" sz="2400">
              <a:latin typeface="华文中宋" panose="02010600040101010101" charset="-122"/>
              <a:ea typeface="华文中宋" panose="02010600040101010101" charset="-122"/>
              <a:cs typeface="华文中宋" panose="02010600040101010101" charset="-122"/>
            </a:endParaRPr>
          </a:p>
          <a:p>
            <a:pPr marL="0" indent="0">
              <a:lnSpc>
                <a:spcPct val="120000"/>
              </a:lnSpc>
              <a:buNone/>
            </a:pPr>
            <a:r>
              <a:rPr lang="zh-CN" altLang="en-US" sz="2400">
                <a:solidFill>
                  <a:srgbClr val="0070C0"/>
                </a:solidFill>
                <a:latin typeface="华文中宋" panose="02010600040101010101" charset="-122"/>
                <a:ea typeface="华文中宋" panose="02010600040101010101" charset="-122"/>
                <a:cs typeface="华文中宋" panose="02010600040101010101" charset="-122"/>
              </a:rPr>
              <a:t>1．学习目标与内容</a:t>
            </a:r>
            <a:endParaRPr lang="zh-CN" altLang="en-US" sz="2400">
              <a:solidFill>
                <a:srgbClr val="0070C0"/>
              </a:solidFill>
              <a:latin typeface="华文中宋" panose="02010600040101010101" charset="-122"/>
              <a:ea typeface="华文中宋" panose="02010600040101010101" charset="-122"/>
              <a:cs typeface="华文中宋" panose="02010600040101010101" charset="-122"/>
            </a:endParaRPr>
          </a:p>
          <a:p>
            <a:pPr marL="0" indent="0">
              <a:lnSpc>
                <a:spcPct val="120000"/>
              </a:lnSpc>
              <a:buNone/>
            </a:pPr>
            <a:r>
              <a:rPr lang="zh-CN" altLang="en-US" sz="2400">
                <a:latin typeface="华文中宋" panose="02010600040101010101" charset="-122"/>
                <a:ea typeface="华文中宋" panose="02010600040101010101" charset="-122"/>
                <a:cs typeface="华文中宋" panose="02010600040101010101" charset="-122"/>
              </a:rPr>
              <a:t>（1）选读体现传统文化思想精华的代表作品，参阅相关的研究论著，</a:t>
            </a:r>
            <a:r>
              <a:rPr lang="en-US" altLang="zh-CN" sz="2400">
                <a:latin typeface="华文中宋" panose="02010600040101010101" charset="-122"/>
                <a:ea typeface="华文中宋" panose="02010600040101010101" charset="-122"/>
                <a:cs typeface="华文中宋" panose="02010600040101010101" charset="-122"/>
              </a:rPr>
              <a:t>……</a:t>
            </a:r>
            <a:r>
              <a:rPr lang="zh-CN" altLang="en-US" sz="2400">
                <a:latin typeface="华文中宋" panose="02010600040101010101" charset="-122"/>
                <a:ea typeface="华文中宋" panose="02010600040101010101" charset="-122"/>
                <a:cs typeface="华文中宋" panose="02010600040101010101" charset="-122"/>
              </a:rPr>
              <a:t>加强理性思考，</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增进对中华文化核心思想理念和中华人文精神的认识和理解</a:t>
            </a:r>
            <a:r>
              <a:rPr lang="zh-CN" altLang="en-US" sz="2400">
                <a:latin typeface="华文中宋" panose="02010600040101010101" charset="-122"/>
                <a:ea typeface="华文中宋" panose="02010600040101010101" charset="-122"/>
                <a:cs typeface="华文中宋" panose="02010600040101010101" charset="-122"/>
              </a:rPr>
              <a:t>，体会中华文化创造性转化和创新性发展的趋势。</a:t>
            </a:r>
            <a:endParaRPr lang="zh-CN" altLang="en-US" sz="2400">
              <a:latin typeface="华文中宋" panose="02010600040101010101" charset="-122"/>
              <a:ea typeface="华文中宋" panose="02010600040101010101" charset="-122"/>
              <a:cs typeface="华文中宋" panose="02010600040101010101" charset="-122"/>
            </a:endParaRPr>
          </a:p>
          <a:p>
            <a:pPr marL="0" indent="0">
              <a:lnSpc>
                <a:spcPct val="120000"/>
              </a:lnSpc>
              <a:buNone/>
            </a:pPr>
            <a:r>
              <a:rPr lang="zh-CN" altLang="en-US" sz="2400">
                <a:latin typeface="华文中宋" panose="02010600040101010101" charset="-122"/>
                <a:ea typeface="华文中宋" panose="02010600040101010101" charset="-122"/>
                <a:cs typeface="华文中宋" panose="02010600040101010101" charset="-122"/>
              </a:rPr>
              <a:t>（2）阅读应做读书</a:t>
            </a:r>
            <a:r>
              <a:rPr lang="zh-CN" altLang="en-US" sz="2400">
                <a:solidFill>
                  <a:srgbClr val="0070C0"/>
                </a:solidFill>
                <a:latin typeface="华文中宋" panose="02010600040101010101" charset="-122"/>
                <a:ea typeface="华文中宋" panose="02010600040101010101" charset="-122"/>
                <a:cs typeface="华文中宋" panose="02010600040101010101" charset="-122"/>
              </a:rPr>
              <a:t>笔记</a:t>
            </a:r>
            <a:r>
              <a:rPr lang="zh-CN" altLang="en-US" sz="2400">
                <a:latin typeface="华文中宋" panose="02010600040101010101" charset="-122"/>
                <a:ea typeface="华文中宋" panose="02010600040101010101" charset="-122"/>
                <a:cs typeface="华文中宋" panose="02010600040101010101" charset="-122"/>
              </a:rPr>
              <a:t>。围绕中心论题进行有准备的研讨，围绕专题选择合适的方式展示探究的成果。</a:t>
            </a:r>
            <a:endParaRPr lang="zh-CN" altLang="en-US" sz="2400">
              <a:latin typeface="华文中宋" panose="02010600040101010101" charset="-122"/>
              <a:ea typeface="华文中宋" panose="02010600040101010101" charset="-122"/>
              <a:cs typeface="华文中宋" panose="02010600040101010101" charset="-122"/>
            </a:endParaRPr>
          </a:p>
          <a:p>
            <a:pPr marL="0" indent="0">
              <a:lnSpc>
                <a:spcPct val="120000"/>
              </a:lnSpc>
              <a:buNone/>
            </a:pPr>
            <a:r>
              <a:rPr lang="zh-CN" altLang="en-US" sz="2400">
                <a:latin typeface="华文中宋" panose="02010600040101010101" charset="-122"/>
                <a:ea typeface="华文中宋" panose="02010600040101010101" charset="-122"/>
                <a:cs typeface="华文中宋" panose="02010600040101010101" charset="-122"/>
              </a:rPr>
              <a:t>（3）</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进一步提高文言文阅读能力</a:t>
            </a:r>
            <a:r>
              <a:rPr lang="zh-CN" altLang="en-US" sz="2400">
                <a:latin typeface="华文中宋" panose="02010600040101010101" charset="-122"/>
                <a:ea typeface="华文中宋" panose="02010600040101010101" charset="-122"/>
                <a:cs typeface="华文中宋" panose="02010600040101010101" charset="-122"/>
              </a:rPr>
              <a:t>。尝试阅读未加标点的文言文。阅读古代典籍，注意精选版本。</a:t>
            </a:r>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a:solidFill>
                  <a:srgbClr val="FF0000"/>
                </a:solidFill>
                <a:latin typeface="华文中宋" panose="02010600040101010101" charset="-122"/>
                <a:ea typeface="华文中宋" panose="02010600040101010101" charset="-122"/>
                <a:cs typeface="华文中宋" panose="02010600040101010101" charset="-122"/>
                <a:sym typeface="+mn-ea"/>
              </a:rPr>
              <a:t>【补】高考语文要求考查考生</a:t>
            </a:r>
            <a:r>
              <a:rPr lang="en-US" altLang="zh-CN">
                <a:solidFill>
                  <a:srgbClr val="FF0000"/>
                </a:solidFill>
                <a:latin typeface="华文中宋" panose="02010600040101010101" charset="-122"/>
                <a:ea typeface="华文中宋" panose="02010600040101010101" charset="-122"/>
                <a:cs typeface="华文中宋" panose="02010600040101010101" charset="-122"/>
                <a:sym typeface="+mn-ea"/>
              </a:rPr>
              <a:t>——</a:t>
            </a:r>
            <a:r>
              <a:rPr>
                <a:solidFill>
                  <a:srgbClr val="FF0000"/>
                </a:solidFill>
                <a:latin typeface="华文中宋" panose="02010600040101010101" charset="-122"/>
                <a:ea typeface="华文中宋" panose="02010600040101010101" charset="-122"/>
                <a:cs typeface="华文中宋" panose="02010600040101010101" charset="-122"/>
                <a:sym typeface="+mn-ea"/>
              </a:rPr>
              <a:t>六种能力、六个层级</a:t>
            </a:r>
            <a:endParaRPr>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3" name="内容占位符 2"/>
          <p:cNvSpPr>
            <a:spLocks noGrp="1"/>
          </p:cNvSpPr>
          <p:nvPr>
            <p:ph idx="1"/>
          </p:nvPr>
        </p:nvSpPr>
        <p:spPr>
          <a:xfrm>
            <a:off x="669925" y="1127125"/>
            <a:ext cx="10852150" cy="5213985"/>
          </a:xfrm>
        </p:spPr>
        <p:txBody>
          <a:bodyPr/>
          <a:lstStyle/>
          <a:p>
            <a:pPr>
              <a:lnSpc>
                <a:spcPct val="120000"/>
              </a:lnSpc>
            </a:pPr>
            <a:r>
              <a:rPr lang="zh-CN" altLang="en-US" sz="2400">
                <a:latin typeface="华文中宋" panose="02010600040101010101" charset="-122"/>
                <a:ea typeface="华文中宋" panose="02010600040101010101" charset="-122"/>
                <a:cs typeface="华文中宋" panose="02010600040101010101" charset="-122"/>
              </a:rPr>
              <a:t>“高考语文要求考查考生</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识记、理解、分析综合、鉴赏评价、表达应用</a:t>
            </a:r>
            <a:r>
              <a:rPr lang="zh-CN" altLang="en-US" sz="2400">
                <a:latin typeface="华文中宋" panose="02010600040101010101" charset="-122"/>
                <a:ea typeface="华文中宋" panose="02010600040101010101" charset="-122"/>
                <a:cs typeface="华文中宋" panose="02010600040101010101" charset="-122"/>
              </a:rPr>
              <a:t>和</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探究</a:t>
            </a:r>
            <a:r>
              <a:rPr lang="zh-CN" altLang="en-US" sz="2400">
                <a:solidFill>
                  <a:srgbClr val="0070C0"/>
                </a:solidFill>
                <a:latin typeface="华文中宋" panose="02010600040101010101" charset="-122"/>
                <a:ea typeface="华文中宋" panose="02010600040101010101" charset="-122"/>
                <a:cs typeface="华文中宋" panose="02010600040101010101" charset="-122"/>
              </a:rPr>
              <a:t>六种能力</a:t>
            </a:r>
            <a:r>
              <a:rPr lang="zh-CN" altLang="en-US" sz="2400">
                <a:latin typeface="华文中宋" panose="02010600040101010101" charset="-122"/>
                <a:ea typeface="华文中宋" panose="02010600040101010101" charset="-122"/>
                <a:cs typeface="华文中宋" panose="02010600040101010101" charset="-122"/>
              </a:rPr>
              <a:t>，这六种能力表现为</a:t>
            </a:r>
            <a:r>
              <a:rPr lang="zh-CN" altLang="en-US" sz="2400">
                <a:solidFill>
                  <a:srgbClr val="0070C0"/>
                </a:solidFill>
                <a:latin typeface="华文中宋" panose="02010600040101010101" charset="-122"/>
                <a:ea typeface="华文中宋" panose="02010600040101010101" charset="-122"/>
                <a:cs typeface="华文中宋" panose="02010600040101010101" charset="-122"/>
              </a:rPr>
              <a:t>六个层级</a:t>
            </a:r>
            <a:r>
              <a:rPr lang="zh-CN" altLang="en-US" sz="2400">
                <a:latin typeface="华文中宋" panose="02010600040101010101" charset="-122"/>
                <a:ea typeface="华文中宋" panose="02010600040101010101" charset="-122"/>
                <a:cs typeface="华文中宋" panose="02010600040101010101" charset="-122"/>
              </a:rPr>
              <a:t>。</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A．识记：</a:t>
            </a:r>
            <a:r>
              <a:rPr lang="zh-CN" altLang="en-US" sz="2400">
                <a:latin typeface="华文中宋" panose="02010600040101010101" charset="-122"/>
                <a:ea typeface="华文中宋" panose="02010600040101010101" charset="-122"/>
                <a:cs typeface="华文中宋" panose="02010600040101010101" charset="-122"/>
              </a:rPr>
              <a:t>指识别和记忆，是最基本的能力层级。</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B．理解：</a:t>
            </a:r>
            <a:r>
              <a:rPr lang="zh-CN" altLang="en-US" sz="2400">
                <a:latin typeface="华文中宋" panose="02010600040101010101" charset="-122"/>
                <a:ea typeface="华文中宋" panose="02010600040101010101" charset="-122"/>
                <a:cs typeface="华文中宋" panose="02010600040101010101" charset="-122"/>
              </a:rPr>
              <a:t>指领会并能作简单的解释，是在识记基础上高一级的能力层级。</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C．分析综合：</a:t>
            </a:r>
            <a:r>
              <a:rPr lang="zh-CN" altLang="en-US" sz="2400">
                <a:latin typeface="华文中宋" panose="02010600040101010101" charset="-122"/>
                <a:ea typeface="华文中宋" panose="02010600040101010101" charset="-122"/>
                <a:cs typeface="华文中宋" panose="02010600040101010101" charset="-122"/>
              </a:rPr>
              <a:t>指分解剖析和归纳整理，是在识记和理解的基础上进一步提高了的能力层级。</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D．鉴赏评价：</a:t>
            </a:r>
            <a:r>
              <a:rPr lang="zh-CN" altLang="en-US" sz="2400">
                <a:latin typeface="华文中宋" panose="02010600040101010101" charset="-122"/>
                <a:ea typeface="华文中宋" panose="02010600040101010101" charset="-122"/>
                <a:cs typeface="华文中宋" panose="02010600040101010101" charset="-122"/>
              </a:rPr>
              <a:t>指对阅读材料的鉴别、赏析和评说，是以识记、理解和分析综合为基础，在阅读方面发展了的能力层级。</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E．表达应用：</a:t>
            </a:r>
            <a:r>
              <a:rPr lang="zh-CN" altLang="en-US" sz="2400">
                <a:latin typeface="华文中宋" panose="02010600040101010101" charset="-122"/>
                <a:ea typeface="华文中宋" panose="02010600040101010101" charset="-122"/>
                <a:cs typeface="华文中宋" panose="02010600040101010101" charset="-122"/>
              </a:rPr>
              <a:t>指对语文知识和能力的运用，是以识记、理解和分析综合为基础，在表达方面发展了的能力层级。</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F．探究：</a:t>
            </a:r>
            <a:r>
              <a:rPr lang="zh-CN" altLang="en-US" sz="2400">
                <a:latin typeface="华文中宋" panose="02010600040101010101" charset="-122"/>
                <a:ea typeface="华文中宋" panose="02010600040101010101" charset="-122"/>
                <a:cs typeface="华文中宋" panose="02010600040101010101" charset="-122"/>
              </a:rPr>
              <a:t>指对某些问题进行探讨，有见解、有发现、有创新，是在识记、理解、分析综合的基础上发展了的能力层级。</a:t>
            </a:r>
            <a:r>
              <a:rPr lang="zh-CN" altLang="en-US" sz="2400">
                <a:solidFill>
                  <a:srgbClr val="7030A0"/>
                </a:solidFill>
                <a:latin typeface="华文中宋" panose="02010600040101010101" charset="-122"/>
                <a:ea typeface="华文中宋" panose="02010600040101010101" charset="-122"/>
                <a:cs typeface="华文中宋" panose="02010600040101010101" charset="-122"/>
              </a:rPr>
              <a:t>对A、B、C、D、E、F六个能力层级均可有难易不同的考查。</a:t>
            </a:r>
            <a:r>
              <a:rPr lang="zh-CN" altLang="en-US" sz="2400">
                <a:latin typeface="华文中宋" panose="02010600040101010101" charset="-122"/>
                <a:ea typeface="华文中宋" panose="02010600040101010101" charset="-122"/>
                <a:cs typeface="华文中宋" panose="02010600040101010101" charset="-122"/>
              </a:rPr>
              <a:t>”</a:t>
            </a:r>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617345" y="31115"/>
            <a:ext cx="9144000" cy="916305"/>
          </a:xfrm>
        </p:spPr>
        <p:txBody>
          <a:bodyPr>
            <a:normAutofit fontScale="90000"/>
          </a:bodyPr>
          <a:lstStyle/>
          <a:p>
            <a:pPr lvl="0"/>
            <a:r>
              <a:rPr lang="zh-CN" altLang="en-US"/>
              <a:t>选材范围及类型：</a:t>
            </a:r>
            <a:endParaRPr lang="zh-CN" altLang="en-US"/>
          </a:p>
        </p:txBody>
      </p:sp>
      <p:sp>
        <p:nvSpPr>
          <p:cNvPr id="4" name="文本占位符 3"/>
          <p:cNvSpPr>
            <a:spLocks noGrp="1"/>
          </p:cNvSpPr>
          <p:nvPr>
            <p:ph type="body" sz="quarter" idx="13"/>
          </p:nvPr>
        </p:nvSpPr>
        <p:spPr>
          <a:xfrm>
            <a:off x="1241425" y="1245870"/>
            <a:ext cx="9690100" cy="4272915"/>
          </a:xfrm>
        </p:spPr>
        <p:txBody>
          <a:bodyPr>
            <a:noAutofit/>
          </a:bodyPr>
          <a:lstStyle/>
          <a:p>
            <a:pPr algn="l"/>
            <a:r>
              <a:rPr lang="zh-CN" altLang="en-US" sz="2800">
                <a:solidFill>
                  <a:srgbClr val="0070C0"/>
                </a:solidFill>
                <a:latin typeface="华文中宋" panose="02010600040101010101" charset="-122"/>
                <a:ea typeface="华文中宋" panose="02010600040101010101" charset="-122"/>
                <a:cs typeface="华文中宋" panose="02010600040101010101" charset="-122"/>
              </a:rPr>
              <a:t>不同历史时期（先秦</a:t>
            </a:r>
            <a:r>
              <a:rPr lang="en-US" altLang="zh-CN" sz="2800">
                <a:solidFill>
                  <a:srgbClr val="0070C0"/>
                </a:solidFill>
                <a:latin typeface="华文中宋" panose="02010600040101010101" charset="-122"/>
                <a:ea typeface="华文中宋" panose="02010600040101010101" charset="-122"/>
                <a:cs typeface="华文中宋" panose="02010600040101010101" charset="-122"/>
              </a:rPr>
              <a:t>-</a:t>
            </a:r>
            <a:r>
              <a:rPr lang="zh-CN" altLang="en-US" sz="2800">
                <a:solidFill>
                  <a:srgbClr val="0070C0"/>
                </a:solidFill>
                <a:latin typeface="华文中宋" panose="02010600040101010101" charset="-122"/>
                <a:ea typeface="华文中宋" panose="02010600040101010101" charset="-122"/>
                <a:cs typeface="华文中宋" panose="02010600040101010101" charset="-122"/>
              </a:rPr>
              <a:t>晚清）</a:t>
            </a:r>
            <a:endParaRPr lang="zh-CN" altLang="en-US" sz="2800">
              <a:solidFill>
                <a:srgbClr val="0070C0"/>
              </a:solidFill>
              <a:latin typeface="华文中宋" panose="02010600040101010101" charset="-122"/>
              <a:ea typeface="华文中宋" panose="02010600040101010101" charset="-122"/>
              <a:cs typeface="华文中宋" panose="02010600040101010101" charset="-122"/>
            </a:endParaRPr>
          </a:p>
          <a:p>
            <a:pPr algn="l"/>
            <a:r>
              <a:rPr lang="zh-CN" altLang="en-US" sz="2800">
                <a:solidFill>
                  <a:srgbClr val="0070C0"/>
                </a:solidFill>
                <a:latin typeface="华文中宋" panose="02010600040101010101" charset="-122"/>
                <a:ea typeface="华文中宋" panose="02010600040101010101" charset="-122"/>
                <a:cs typeface="华文中宋" panose="02010600040101010101" charset="-122"/>
              </a:rPr>
              <a:t>多为正史，史籍史料（如《史记》《汉书》《三国志》</a:t>
            </a:r>
            <a:r>
              <a:rPr lang="en-US" altLang="zh-CN" sz="2800">
                <a:solidFill>
                  <a:srgbClr val="0070C0"/>
                </a:solidFill>
                <a:latin typeface="华文中宋" panose="02010600040101010101" charset="-122"/>
                <a:ea typeface="华文中宋" panose="02010600040101010101" charset="-122"/>
                <a:cs typeface="华文中宋" panose="02010600040101010101" charset="-122"/>
              </a:rPr>
              <a:t>…</a:t>
            </a:r>
            <a:r>
              <a:rPr lang="zh-CN" altLang="en-US" sz="2800">
                <a:solidFill>
                  <a:srgbClr val="0070C0"/>
                </a:solidFill>
                <a:latin typeface="华文中宋" panose="02010600040101010101" charset="-122"/>
                <a:ea typeface="华文中宋" panose="02010600040101010101" charset="-122"/>
                <a:cs typeface="华文中宋" panose="02010600040101010101" charset="-122"/>
              </a:rPr>
              <a:t>）</a:t>
            </a:r>
            <a:endParaRPr lang="zh-CN" altLang="en-US" sz="2800">
              <a:solidFill>
                <a:srgbClr val="0070C0"/>
              </a:solidFill>
              <a:latin typeface="华文中宋" panose="02010600040101010101" charset="-122"/>
              <a:ea typeface="华文中宋" panose="02010600040101010101" charset="-122"/>
              <a:cs typeface="华文中宋" panose="02010600040101010101" charset="-122"/>
            </a:endParaRPr>
          </a:p>
          <a:p>
            <a:pPr algn="l"/>
            <a:r>
              <a:rPr lang="zh-CN" altLang="en-US" sz="2800">
                <a:solidFill>
                  <a:srgbClr val="0070C0"/>
                </a:solidFill>
                <a:latin typeface="华文中宋" panose="02010600040101010101" charset="-122"/>
                <a:ea typeface="华文中宋" panose="02010600040101010101" charset="-122"/>
                <a:cs typeface="华文中宋" panose="02010600040101010101" charset="-122"/>
              </a:rPr>
              <a:t>人物传记（文言记叙文</a:t>
            </a:r>
            <a:r>
              <a:rPr lang="en-US" altLang="zh-CN" sz="2800">
                <a:solidFill>
                  <a:srgbClr val="0070C0"/>
                </a:solidFill>
                <a:latin typeface="华文中宋" panose="02010600040101010101" charset="-122"/>
                <a:ea typeface="华文中宋" panose="02010600040101010101" charset="-122"/>
                <a:cs typeface="华文中宋" panose="02010600040101010101" charset="-122"/>
              </a:rPr>
              <a:t>——</a:t>
            </a:r>
            <a:r>
              <a:rPr lang="zh-CN" altLang="en-US" sz="2800">
                <a:solidFill>
                  <a:srgbClr val="0070C0"/>
                </a:solidFill>
                <a:latin typeface="华文中宋" panose="02010600040101010101" charset="-122"/>
                <a:ea typeface="华文中宋" panose="02010600040101010101" charset="-122"/>
                <a:cs typeface="华文中宋" panose="02010600040101010101" charset="-122"/>
              </a:rPr>
              <a:t>写人记事，多为贤臣良将、名人雅士</a:t>
            </a:r>
            <a:r>
              <a:rPr lang="en-US" altLang="zh-CN" sz="2800">
                <a:solidFill>
                  <a:srgbClr val="0070C0"/>
                </a:solidFill>
                <a:latin typeface="华文中宋" panose="02010600040101010101" charset="-122"/>
                <a:ea typeface="华文中宋" panose="02010600040101010101" charset="-122"/>
                <a:cs typeface="华文中宋" panose="02010600040101010101" charset="-122"/>
              </a:rPr>
              <a:t>…</a:t>
            </a:r>
            <a:r>
              <a:rPr lang="zh-CN" altLang="en-US" sz="2800">
                <a:solidFill>
                  <a:srgbClr val="0070C0"/>
                </a:solidFill>
                <a:latin typeface="华文中宋" panose="02010600040101010101" charset="-122"/>
                <a:ea typeface="华文中宋" panose="02010600040101010101" charset="-122"/>
                <a:cs typeface="华文中宋" panose="02010600040101010101" charset="-122"/>
              </a:rPr>
              <a:t>）</a:t>
            </a:r>
            <a:endParaRPr lang="zh-CN" altLang="en-US" sz="2800">
              <a:solidFill>
                <a:srgbClr val="0070C0"/>
              </a:solidFill>
              <a:latin typeface="华文中宋" panose="02010600040101010101" charset="-122"/>
              <a:ea typeface="华文中宋" panose="02010600040101010101" charset="-122"/>
              <a:cs typeface="华文中宋" panose="02010600040101010101" charset="-122"/>
            </a:endParaRPr>
          </a:p>
          <a:p>
            <a:pPr marL="0" indent="0" algn="l">
              <a:buNone/>
            </a:pPr>
            <a:r>
              <a:rPr lang="zh-CN" altLang="en-US" sz="2800">
                <a:solidFill>
                  <a:srgbClr val="C00000"/>
                </a:solidFill>
                <a:latin typeface="宋体" panose="02010600030101010101" pitchFamily="2" charset="-122"/>
                <a:ea typeface="宋体" panose="02010600030101010101" pitchFamily="2" charset="-122"/>
                <a:sym typeface="+mn-ea"/>
              </a:rPr>
              <a:t>◎</a:t>
            </a:r>
            <a:r>
              <a:rPr lang="zh-CN" altLang="en-US" sz="2800">
                <a:solidFill>
                  <a:srgbClr val="C00000"/>
                </a:solidFill>
                <a:sym typeface="+mn-ea"/>
              </a:rPr>
              <a:t>【</a:t>
            </a:r>
            <a:r>
              <a:rPr lang="zh-CN" altLang="en-US" sz="2800">
                <a:solidFill>
                  <a:schemeClr val="tx1"/>
                </a:solidFill>
                <a:effectLst>
                  <a:outerShdw blurRad="38100" dist="19050" dir="2700000" algn="tl" rotWithShape="0">
                    <a:schemeClr val="dk1">
                      <a:alpha val="40000"/>
                    </a:schemeClr>
                  </a:outerShdw>
                </a:effectLst>
                <a:sym typeface="+mn-ea"/>
              </a:rPr>
              <a:t>无法判定。</a:t>
            </a:r>
            <a:r>
              <a:rPr lang="zh-CN" altLang="en-US" sz="2800">
                <a:solidFill>
                  <a:srgbClr val="C00000"/>
                </a:solidFill>
                <a:sym typeface="+mn-ea"/>
              </a:rPr>
              <a:t>以不变应万变，靠日常努力、热爱与攻坚，才能实力致胜】</a:t>
            </a:r>
            <a:r>
              <a:rPr lang="en-US" altLang="zh-CN" sz="2800">
                <a:solidFill>
                  <a:schemeClr val="tx1"/>
                </a:solidFill>
                <a:effectLst>
                  <a:outerShdw blurRad="38100" dist="19050" dir="2700000" algn="tl" rotWithShape="0">
                    <a:schemeClr val="dk1">
                      <a:alpha val="40000"/>
                    </a:schemeClr>
                  </a:outerShdw>
                </a:effectLst>
                <a:sym typeface="+mn-ea"/>
              </a:rPr>
              <a:t>——</a:t>
            </a:r>
            <a:r>
              <a:rPr lang="zh-CN" altLang="en-US" sz="2800">
                <a:solidFill>
                  <a:schemeClr val="tx1"/>
                </a:solidFill>
                <a:effectLst>
                  <a:outerShdw blurRad="38100" dist="19050" dir="2700000" algn="tl" rotWithShape="0">
                    <a:schemeClr val="dk1">
                      <a:alpha val="40000"/>
                    </a:schemeClr>
                  </a:outerShdw>
                </a:effectLst>
                <a:sym typeface="+mn-ea"/>
              </a:rPr>
              <a:t>平时多流汗，战时少流血</a:t>
            </a:r>
            <a:endParaRPr lang="zh-CN" altLang="en-US" sz="2800">
              <a:solidFill>
                <a:schemeClr val="tx1"/>
              </a:solidFill>
              <a:effectLst>
                <a:outerShdw blurRad="38100" dist="19050" dir="2700000" algn="tl" rotWithShape="0">
                  <a:schemeClr val="dk1">
                    <a:alpha val="40000"/>
                  </a:schemeClr>
                </a:outerShdw>
              </a:effectLst>
              <a:sym typeface="+mn-ea"/>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a:gradFill>
                  <a:gsLst>
                    <a:gs pos="0">
                      <a:srgbClr val="7B32B2"/>
                    </a:gs>
                    <a:gs pos="100000">
                      <a:srgbClr val="401A5D"/>
                    </a:gs>
                  </a:gsLst>
                  <a:lin scaled="0"/>
                </a:gradFill>
                <a:effectLst>
                  <a:outerShdw blurRad="38100" dist="19050" dir="2700000" algn="tl" rotWithShape="0">
                    <a:schemeClr val="dk1">
                      <a:alpha val="40000"/>
                    </a:schemeClr>
                  </a:outerShdw>
                </a:effectLst>
              </a:rPr>
              <a:t>研究范式（</a:t>
            </a:r>
            <a:r>
              <a:rPr lang="en-US" altLang="zh-CN">
                <a:gradFill>
                  <a:gsLst>
                    <a:gs pos="0">
                      <a:srgbClr val="7B32B2"/>
                    </a:gs>
                    <a:gs pos="100000">
                      <a:srgbClr val="401A5D"/>
                    </a:gs>
                  </a:gsLst>
                  <a:lin scaled="0"/>
                </a:gradFill>
                <a:effectLst>
                  <a:outerShdw blurRad="38100" dist="19050" dir="2700000" algn="tl" rotWithShape="0">
                    <a:schemeClr val="dk1">
                      <a:alpha val="40000"/>
                    </a:schemeClr>
                  </a:outerShdw>
                </a:effectLst>
              </a:rPr>
              <a:t>1</a:t>
            </a:r>
            <a:r>
              <a:rPr lang="zh-CN" altLang="en-US">
                <a:gradFill>
                  <a:gsLst>
                    <a:gs pos="0">
                      <a:srgbClr val="7B32B2"/>
                    </a:gs>
                    <a:gs pos="100000">
                      <a:srgbClr val="401A5D"/>
                    </a:gs>
                  </a:gsLst>
                  <a:lin scaled="0"/>
                </a:gradFill>
                <a:effectLst>
                  <a:outerShdw blurRad="38100" dist="19050" dir="2700000" algn="tl" rotWithShape="0">
                    <a:schemeClr val="dk1">
                      <a:alpha val="40000"/>
                    </a:schemeClr>
                  </a:outerShdw>
                </a:effectLst>
              </a:rPr>
              <a:t>）</a:t>
            </a:r>
            <a:endParaRPr lang="zh-CN" altLang="en-US">
              <a:gradFill>
                <a:gsLst>
                  <a:gs pos="0">
                    <a:srgbClr val="7B32B2"/>
                  </a:gs>
                  <a:gs pos="100000">
                    <a:srgbClr val="401A5D"/>
                  </a:gs>
                </a:gsLst>
                <a:lin scaled="0"/>
              </a:gra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a:xfrm>
            <a:off x="669925" y="1191895"/>
            <a:ext cx="10852150" cy="5149215"/>
          </a:xfrm>
        </p:spPr>
        <p:txBody>
          <a:bodyPr/>
          <a:lstStyle/>
          <a:p>
            <a:r>
              <a:rPr sz="2400">
                <a:solidFill>
                  <a:srgbClr val="0070C0"/>
                </a:solidFill>
                <a:latin typeface="华文中宋" panose="02010600040101010101" charset="-122"/>
                <a:ea typeface="华文中宋" panose="02010600040101010101" charset="-122"/>
                <a:cs typeface="华文中宋" panose="02010600040101010101" charset="-122"/>
                <a:sym typeface="+mn-ea"/>
              </a:rPr>
              <a:t>（一）我对</a:t>
            </a:r>
            <a:r>
              <a:rPr lang="en-US" sz="2400">
                <a:solidFill>
                  <a:srgbClr val="0070C0"/>
                </a:solidFill>
                <a:latin typeface="华文中宋" panose="02010600040101010101" charset="-122"/>
                <a:ea typeface="华文中宋" panose="02010600040101010101" charset="-122"/>
                <a:cs typeface="华文中宋" panose="02010600040101010101" charset="-122"/>
                <a:sym typeface="+mn-ea"/>
              </a:rPr>
              <a:t>17</a:t>
            </a:r>
            <a:r>
              <a:rPr sz="2400">
                <a:solidFill>
                  <a:srgbClr val="0070C0"/>
                </a:solidFill>
                <a:latin typeface="华文中宋" panose="02010600040101010101" charset="-122"/>
                <a:ea typeface="华文中宋" panose="02010600040101010101" charset="-122"/>
                <a:cs typeface="华文中宋" panose="02010600040101010101" charset="-122"/>
                <a:sym typeface="+mn-ea"/>
              </a:rPr>
              <a:t>年第</a:t>
            </a:r>
            <a:r>
              <a:rPr lang="en-US" sz="2400">
                <a:solidFill>
                  <a:srgbClr val="0070C0"/>
                </a:solidFill>
                <a:latin typeface="华文中宋" panose="02010600040101010101" charset="-122"/>
                <a:ea typeface="华文中宋" panose="02010600040101010101" charset="-122"/>
                <a:cs typeface="华文中宋" panose="02010600040101010101" charset="-122"/>
                <a:sym typeface="+mn-ea"/>
              </a:rPr>
              <a:t>13</a:t>
            </a:r>
            <a:r>
              <a:rPr sz="2400">
                <a:solidFill>
                  <a:srgbClr val="0070C0"/>
                </a:solidFill>
                <a:latin typeface="华文中宋" panose="02010600040101010101" charset="-122"/>
                <a:ea typeface="华文中宋" panose="02010600040101010101" charset="-122"/>
                <a:cs typeface="华文中宋" panose="02010600040101010101" charset="-122"/>
                <a:sym typeface="+mn-ea"/>
              </a:rPr>
              <a:t>题的研究</a:t>
            </a:r>
            <a:endParaRPr sz="2400">
              <a:solidFill>
                <a:srgbClr val="0070C0"/>
              </a:solidFill>
              <a:latin typeface="华文中宋" panose="02010600040101010101" charset="-122"/>
              <a:ea typeface="华文中宋" panose="02010600040101010101" charset="-122"/>
              <a:cs typeface="华文中宋" panose="02010600040101010101" charset="-122"/>
              <a:sym typeface="+mn-ea"/>
            </a:endParaRPr>
          </a:p>
          <a:p>
            <a:pPr marL="0" indent="0">
              <a:buNone/>
            </a:pPr>
            <a:r>
              <a:rPr lang="en-US" sz="2400">
                <a:latin typeface="华文中宋" panose="02010600040101010101" charset="-122"/>
                <a:ea typeface="华文中宋" panose="02010600040101010101" charset="-122"/>
                <a:cs typeface="华文中宋" panose="02010600040101010101" charset="-122"/>
                <a:sym typeface="+mn-ea"/>
              </a:rPr>
              <a:t>1</a:t>
            </a:r>
            <a:r>
              <a:rPr sz="2400">
                <a:latin typeface="华文中宋" panose="02010600040101010101" charset="-122"/>
                <a:ea typeface="华文中宋" panose="02010600040101010101" charset="-122"/>
                <a:cs typeface="华文中宋" panose="02010600040101010101" charset="-122"/>
                <a:sym typeface="+mn-ea"/>
              </a:rPr>
              <a:t>、题目的内容（也就是文本，复制原题即可）</a:t>
            </a:r>
            <a:r>
              <a:rPr lang="en-US" sz="2400">
                <a:latin typeface="华文中宋" panose="02010600040101010101" charset="-122"/>
                <a:ea typeface="华文中宋" panose="02010600040101010101" charset="-122"/>
                <a:cs typeface="华文中宋" panose="02010600040101010101" charset="-122"/>
                <a:sym typeface="+mn-ea"/>
              </a:rPr>
              <a:t>2</a:t>
            </a:r>
            <a:r>
              <a:rPr sz="2400">
                <a:latin typeface="华文中宋" panose="02010600040101010101" charset="-122"/>
                <a:ea typeface="华文中宋" panose="02010600040101010101" charset="-122"/>
                <a:cs typeface="华文中宋" panose="02010600040101010101" charset="-122"/>
                <a:sym typeface="+mn-ea"/>
              </a:rPr>
              <a:t>、题目考察的内容属于什么类别？（知识类别与能力类别等）</a:t>
            </a:r>
            <a:r>
              <a:rPr lang="en-US" sz="2400">
                <a:latin typeface="华文中宋" panose="02010600040101010101" charset="-122"/>
                <a:ea typeface="华文中宋" panose="02010600040101010101" charset="-122"/>
                <a:cs typeface="华文中宋" panose="02010600040101010101" charset="-122"/>
                <a:sym typeface="+mn-ea"/>
              </a:rPr>
              <a:t>3</a:t>
            </a:r>
            <a:r>
              <a:rPr sz="2400">
                <a:latin typeface="华文中宋" panose="02010600040101010101" charset="-122"/>
                <a:ea typeface="华文中宋" panose="02010600040101010101" charset="-122"/>
                <a:cs typeface="华文中宋" panose="02010600040101010101" charset="-122"/>
                <a:sym typeface="+mn-ea"/>
              </a:rPr>
              <a:t>、题目的文本结构（题干部份）的特点？（</a:t>
            </a:r>
            <a:r>
              <a:rPr sz="2400">
                <a:solidFill>
                  <a:srgbClr val="FF0000"/>
                </a:solidFill>
                <a:latin typeface="华文中宋" panose="02010600040101010101" charset="-122"/>
                <a:ea typeface="华文中宋" panose="02010600040101010101" charset="-122"/>
                <a:cs typeface="华文中宋" panose="02010600040101010101" charset="-122"/>
                <a:sym typeface="+mn-ea"/>
              </a:rPr>
              <a:t>注：题目文本中的语言、图表、公式等表达方式的特点。研究这一问题，是因为不同的文本结构形式，会导致试题考察的方向不同。</a:t>
            </a:r>
            <a:r>
              <a:rPr sz="2400">
                <a:latin typeface="华文中宋" panose="02010600040101010101" charset="-122"/>
                <a:ea typeface="华文中宋" panose="02010600040101010101" charset="-122"/>
                <a:cs typeface="华文中宋" panose="02010600040101010101" charset="-122"/>
                <a:sym typeface="+mn-ea"/>
              </a:rPr>
              <a:t>）</a:t>
            </a:r>
            <a:r>
              <a:rPr lang="en-US" sz="2400">
                <a:latin typeface="华文中宋" panose="02010600040101010101" charset="-122"/>
                <a:ea typeface="华文中宋" panose="02010600040101010101" charset="-122"/>
                <a:cs typeface="华文中宋" panose="02010600040101010101" charset="-122"/>
                <a:sym typeface="+mn-ea"/>
              </a:rPr>
              <a:t>4</a:t>
            </a:r>
            <a:r>
              <a:rPr sz="2400">
                <a:latin typeface="华文中宋" panose="02010600040101010101" charset="-122"/>
                <a:ea typeface="华文中宋" panose="02010600040101010101" charset="-122"/>
                <a:cs typeface="华文中宋" panose="02010600040101010101" charset="-122"/>
                <a:sym typeface="+mn-ea"/>
              </a:rPr>
              <a:t>、考察的知识点、能力要求，属于课标要求的哪个部份？体现对核心素养哪个部份的考察？</a:t>
            </a:r>
            <a:r>
              <a:rPr lang="en-US" sz="2400">
                <a:latin typeface="华文中宋" panose="02010600040101010101" charset="-122"/>
                <a:ea typeface="华文中宋" panose="02010600040101010101" charset="-122"/>
                <a:cs typeface="华文中宋" panose="02010600040101010101" charset="-122"/>
                <a:sym typeface="+mn-ea"/>
              </a:rPr>
              <a:t>5</a:t>
            </a:r>
            <a:r>
              <a:rPr sz="2400">
                <a:latin typeface="华文中宋" panose="02010600040101010101" charset="-122"/>
                <a:ea typeface="华文中宋" panose="02010600040101010101" charset="-122"/>
                <a:cs typeface="华文中宋" panose="02010600040101010101" charset="-122"/>
                <a:sym typeface="+mn-ea"/>
              </a:rPr>
              <a:t>、陷阱与难点在哪里，出题者设置陷阱与难点的出发点是什么？
</a:t>
            </a:r>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a:gradFill>
                  <a:gsLst>
                    <a:gs pos="0">
                      <a:srgbClr val="7B32B2"/>
                    </a:gs>
                    <a:gs pos="100000">
                      <a:srgbClr val="401A5D"/>
                    </a:gs>
                  </a:gsLst>
                  <a:lin scaled="0"/>
                </a:gradFill>
                <a:effectLst>
                  <a:outerShdw blurRad="38100" dist="19050" dir="2700000" algn="tl" rotWithShape="0">
                    <a:schemeClr val="dk1">
                      <a:alpha val="40000"/>
                    </a:schemeClr>
                  </a:outerShdw>
                </a:effectLst>
              </a:rPr>
              <a:t>研究范式（</a:t>
            </a:r>
            <a:r>
              <a:rPr lang="en-US" altLang="zh-CN">
                <a:gradFill>
                  <a:gsLst>
                    <a:gs pos="0">
                      <a:srgbClr val="7B32B2"/>
                    </a:gs>
                    <a:gs pos="100000">
                      <a:srgbClr val="401A5D"/>
                    </a:gs>
                  </a:gsLst>
                  <a:lin scaled="0"/>
                </a:gradFill>
                <a:effectLst>
                  <a:outerShdw blurRad="38100" dist="19050" dir="2700000" algn="tl" rotWithShape="0">
                    <a:schemeClr val="dk1">
                      <a:alpha val="40000"/>
                    </a:schemeClr>
                  </a:outerShdw>
                </a:effectLst>
              </a:rPr>
              <a:t>2</a:t>
            </a:r>
            <a:r>
              <a:rPr lang="zh-CN" altLang="en-US">
                <a:gradFill>
                  <a:gsLst>
                    <a:gs pos="0">
                      <a:srgbClr val="7B32B2"/>
                    </a:gs>
                    <a:gs pos="100000">
                      <a:srgbClr val="401A5D"/>
                    </a:gs>
                  </a:gsLst>
                  <a:lin scaled="0"/>
                </a:gradFill>
                <a:effectLst>
                  <a:outerShdw blurRad="38100" dist="19050" dir="2700000" algn="tl" rotWithShape="0">
                    <a:schemeClr val="dk1">
                      <a:alpha val="40000"/>
                    </a:schemeClr>
                  </a:outerShdw>
                </a:effectLst>
              </a:rPr>
              <a:t>）</a:t>
            </a:r>
            <a:endParaRPr lang="zh-CN" altLang="en-US">
              <a:gradFill>
                <a:gsLst>
                  <a:gs pos="0">
                    <a:srgbClr val="7B32B2"/>
                  </a:gs>
                  <a:gs pos="100000">
                    <a:srgbClr val="401A5D"/>
                  </a:gs>
                </a:gsLst>
                <a:lin scaled="0"/>
              </a:gra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a:xfrm>
            <a:off x="669925" y="1191895"/>
            <a:ext cx="10852150" cy="5149215"/>
          </a:xfrm>
        </p:spPr>
        <p:txBody>
          <a:bodyPr/>
          <a:lstStyle/>
          <a:p>
            <a:pPr>
              <a:lnSpc>
                <a:spcPct val="120000"/>
              </a:lnSpc>
            </a:pPr>
            <a:r>
              <a:rPr sz="2400">
                <a:solidFill>
                  <a:srgbClr val="0070C0"/>
                </a:solidFill>
                <a:latin typeface="华文中宋" panose="02010600040101010101" charset="-122"/>
                <a:ea typeface="华文中宋" panose="02010600040101010101" charset="-122"/>
                <a:cs typeface="华文中宋" panose="02010600040101010101" charset="-122"/>
                <a:sym typeface="+mn-ea"/>
              </a:rPr>
              <a:t>（二）我对18年第13题的研究</a:t>
            </a:r>
            <a:endParaRPr sz="2400">
              <a:solidFill>
                <a:srgbClr val="0070C0"/>
              </a:solidFill>
              <a:latin typeface="华文中宋" panose="02010600040101010101" charset="-122"/>
              <a:ea typeface="华文中宋" panose="02010600040101010101" charset="-122"/>
              <a:cs typeface="华文中宋" panose="02010600040101010101" charset="-122"/>
              <a:sym typeface="+mn-ea"/>
            </a:endParaRPr>
          </a:p>
          <a:p>
            <a:pPr marL="0" indent="0">
              <a:lnSpc>
                <a:spcPct val="120000"/>
              </a:lnSpc>
              <a:buNone/>
            </a:pPr>
            <a:r>
              <a:rPr sz="2400">
                <a:solidFill>
                  <a:schemeClr val="tx1"/>
                </a:solidFill>
                <a:latin typeface="华文中宋" panose="02010600040101010101" charset="-122"/>
                <a:ea typeface="华文中宋" panose="02010600040101010101" charset="-122"/>
                <a:cs typeface="华文中宋" panose="02010600040101010101" charset="-122"/>
                <a:sym typeface="+mn-ea"/>
              </a:rPr>
              <a:t>1、18年第13题的题目内容（也就是文本，复制原题即可）</a:t>
            </a:r>
            <a:endParaRPr sz="2400">
              <a:solidFill>
                <a:schemeClr val="tx1"/>
              </a:solidFill>
              <a:latin typeface="华文中宋" panose="02010600040101010101" charset="-122"/>
              <a:ea typeface="华文中宋" panose="02010600040101010101" charset="-122"/>
              <a:cs typeface="华文中宋" panose="02010600040101010101" charset="-122"/>
              <a:sym typeface="+mn-ea"/>
            </a:endParaRPr>
          </a:p>
          <a:p>
            <a:pPr marL="0" indent="0">
              <a:lnSpc>
                <a:spcPct val="120000"/>
              </a:lnSpc>
              <a:buNone/>
            </a:pPr>
            <a:r>
              <a:rPr sz="2400">
                <a:solidFill>
                  <a:schemeClr val="tx1"/>
                </a:solidFill>
                <a:latin typeface="华文中宋" panose="02010600040101010101" charset="-122"/>
                <a:ea typeface="华文中宋" panose="02010600040101010101" charset="-122"/>
                <a:cs typeface="华文中宋" panose="02010600040101010101" charset="-122"/>
                <a:sym typeface="+mn-ea"/>
              </a:rPr>
              <a:t>2、与17年相比，题目考察的内容（知识类别与能力类别等）有没有变化？请说明有哪些变化？</a:t>
            </a:r>
            <a:endParaRPr sz="2400">
              <a:solidFill>
                <a:schemeClr val="tx1"/>
              </a:solidFill>
              <a:latin typeface="华文中宋" panose="02010600040101010101" charset="-122"/>
              <a:ea typeface="华文中宋" panose="02010600040101010101" charset="-122"/>
              <a:cs typeface="华文中宋" panose="02010600040101010101" charset="-122"/>
              <a:sym typeface="+mn-ea"/>
            </a:endParaRPr>
          </a:p>
          <a:p>
            <a:pPr marL="0" indent="0">
              <a:lnSpc>
                <a:spcPct val="120000"/>
              </a:lnSpc>
              <a:buNone/>
            </a:pPr>
            <a:r>
              <a:rPr sz="2400">
                <a:solidFill>
                  <a:schemeClr val="tx1"/>
                </a:solidFill>
                <a:latin typeface="华文中宋" panose="02010600040101010101" charset="-122"/>
                <a:ea typeface="华文中宋" panose="02010600040101010101" charset="-122"/>
                <a:cs typeface="华文中宋" panose="02010600040101010101" charset="-122"/>
                <a:sym typeface="+mn-ea"/>
              </a:rPr>
              <a:t>3、与17年相比，题目的文本结构组成形式有没有变化，有什么变化？</a:t>
            </a:r>
            <a:endParaRPr sz="2400">
              <a:solidFill>
                <a:schemeClr val="tx1"/>
              </a:solidFill>
              <a:latin typeface="华文中宋" panose="02010600040101010101" charset="-122"/>
              <a:ea typeface="华文中宋" panose="02010600040101010101" charset="-122"/>
              <a:cs typeface="华文中宋" panose="02010600040101010101" charset="-122"/>
              <a:sym typeface="+mn-ea"/>
            </a:endParaRPr>
          </a:p>
          <a:p>
            <a:pPr marL="0" indent="0">
              <a:lnSpc>
                <a:spcPct val="120000"/>
              </a:lnSpc>
              <a:buNone/>
            </a:pPr>
            <a:r>
              <a:rPr sz="2400">
                <a:solidFill>
                  <a:schemeClr val="tx1"/>
                </a:solidFill>
                <a:latin typeface="华文中宋" panose="02010600040101010101" charset="-122"/>
                <a:ea typeface="华文中宋" panose="02010600040101010101" charset="-122"/>
                <a:cs typeface="华文中宋" panose="02010600040101010101" charset="-122"/>
                <a:sym typeface="+mn-ea"/>
              </a:rPr>
              <a:t>4、与17年相比，考察的知识点、能力要求有没有变化，是否更符合课标与核心素养的要求。</a:t>
            </a:r>
            <a:endParaRPr sz="2400">
              <a:solidFill>
                <a:schemeClr val="tx1"/>
              </a:solidFill>
              <a:latin typeface="华文中宋" panose="02010600040101010101" charset="-122"/>
              <a:ea typeface="华文中宋" panose="02010600040101010101" charset="-122"/>
              <a:cs typeface="华文中宋" panose="02010600040101010101" charset="-122"/>
              <a:sym typeface="+mn-ea"/>
            </a:endParaRPr>
          </a:p>
          <a:p>
            <a:pPr marL="0" indent="0">
              <a:lnSpc>
                <a:spcPct val="120000"/>
              </a:lnSpc>
              <a:buNone/>
            </a:pPr>
            <a:r>
              <a:rPr sz="2400">
                <a:solidFill>
                  <a:schemeClr val="tx1"/>
                </a:solidFill>
                <a:latin typeface="华文中宋" panose="02010600040101010101" charset="-122"/>
                <a:ea typeface="华文中宋" panose="02010600040101010101" charset="-122"/>
                <a:cs typeface="华文中宋" panose="02010600040101010101" charset="-122"/>
                <a:sym typeface="+mn-ea"/>
              </a:rPr>
              <a:t>5、与17年相比，陷井与难点在哪里，出题者设置陷井与难点的出发点有变化没有，有哪些变化？</a:t>
            </a:r>
            <a:endParaRPr sz="2400">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
        <p:nvSpPr>
          <p:cNvPr id="100" name="文本框 99"/>
          <p:cNvSpPr txBox="1"/>
          <p:nvPr/>
        </p:nvSpPr>
        <p:spPr>
          <a:xfrm>
            <a:off x="3556000" y="1998345"/>
            <a:ext cx="5080000" cy="598805"/>
          </a:xfrm>
          <a:prstGeom prst="rect">
            <a:avLst/>
          </a:prstGeom>
          <a:noFill/>
          <a:ln w="9525">
            <a:noFill/>
          </a:ln>
        </p:spPr>
        <p:txBody>
          <a:bodyPr>
            <a:spAutoFit/>
          </a:bodyPr>
          <a:lstStyle/>
          <a:p>
            <a:pPr indent="1147445"/>
            <a:endParaRPr lang="en-US" sz="1500" b="0">
              <a:latin typeface="Calibri"/>
              <a:ea typeface="宋体" panose="02010600030101010101" pitchFamily="2" charset="-122"/>
              <a:cs typeface="Times New Roman" panose="02020603050405020304" charset="0"/>
            </a:endParaRPr>
          </a:p>
          <a:p>
            <a:endParaRPr lang="zh-CN" altLang="en-US"/>
          </a:p>
        </p:txBody>
      </p:sp>
    </p:spTree>
    <p:custDataLst>
      <p:tags r:id="rId2"/>
    </p:custDataLst>
  </p:cSld>
  <p:clrMapOvr>
    <a:masterClrMapping/>
  </p:clrMapOvr>
  <p:transition>
    <p:random/>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522730" y="1339215"/>
            <a:ext cx="9144000" cy="1839595"/>
          </a:xfrm>
        </p:spPr>
        <p:txBody>
          <a:bodyPr>
            <a:normAutofit fontScale="90000"/>
          </a:bodyPr>
          <a:lstStyle/>
          <a:p>
            <a:pPr lvl="0"/>
            <a:br>
              <a:rPr lang="zh-CN" altLang="en-US"/>
            </a:br>
            <a:r>
              <a:rPr lang="zh-CN">
                <a:sym typeface="+mn-ea"/>
              </a:rPr>
              <a:t>全国三卷</a:t>
            </a:r>
            <a:r>
              <a:rPr lang="zh-CN" altLang="en-US"/>
              <a:t>高考</a:t>
            </a:r>
            <a:r>
              <a:rPr lang="zh-CN" altLang="en-US">
                <a:sym typeface="+mn-ea"/>
              </a:rPr>
              <a:t>语文第</a:t>
            </a:r>
            <a:r>
              <a:rPr lang="en-US" altLang="zh-CN">
                <a:sym typeface="+mn-ea"/>
              </a:rPr>
              <a:t>13</a:t>
            </a:r>
            <a:r>
              <a:rPr lang="zh-CN" altLang="en-US">
                <a:sym typeface="+mn-ea"/>
              </a:rPr>
              <a:t>题</a:t>
            </a:r>
            <a:br>
              <a:rPr lang="zh-CN" altLang="en-US">
                <a:sym typeface="+mn-ea"/>
              </a:rPr>
            </a:br>
            <a:r>
              <a:rPr lang="zh-CN" altLang="en-US">
                <a:solidFill>
                  <a:srgbClr val="C00000"/>
                </a:solidFill>
                <a:sym typeface="+mn-ea"/>
              </a:rPr>
              <a:t>【</a:t>
            </a:r>
            <a:r>
              <a:rPr lang="zh-CN">
                <a:solidFill>
                  <a:srgbClr val="C00000"/>
                </a:solidFill>
                <a:sym typeface="+mn-ea"/>
              </a:rPr>
              <a:t>真题观察</a:t>
            </a:r>
            <a:r>
              <a:rPr lang="zh-CN" altLang="en-US">
                <a:solidFill>
                  <a:srgbClr val="C00000"/>
                </a:solidFill>
                <a:sym typeface="+mn-ea"/>
              </a:rPr>
              <a:t>】</a:t>
            </a:r>
            <a:endParaRPr lang="zh-CN" altLang="en-US">
              <a:solidFill>
                <a:srgbClr val="C00000"/>
              </a:solidFill>
              <a:sym typeface="+mn-ea"/>
            </a:endParaRPr>
          </a:p>
        </p:txBody>
      </p:sp>
      <p:sp>
        <p:nvSpPr>
          <p:cNvPr id="3" name="文本占位符 2"/>
          <p:cNvSpPr/>
          <p:nvPr>
            <p:ph type="body" sz="quarter" idx="13"/>
          </p:nvPr>
        </p:nvSpPr>
        <p:spPr/>
        <p:txBody>
          <a:bodyPr/>
          <a:lstStyle/>
          <a:p>
            <a:pPr marL="0" indent="0">
              <a:buNone/>
            </a:pPr>
            <a:r>
              <a:rPr lang="zh-CN" altLang="en-US" sz="3200" b="1">
                <a:latin typeface="华文中宋" panose="02010600040101010101" charset="-122"/>
                <a:ea typeface="华文中宋" panose="02010600040101010101" charset="-122"/>
                <a:cs typeface="华文中宋" panose="02010600040101010101" charset="-122"/>
              </a:rPr>
              <a:t>（</a:t>
            </a:r>
            <a:r>
              <a:rPr lang="en-US" altLang="zh-CN" sz="3200" b="1">
                <a:latin typeface="华文中宋" panose="02010600040101010101" charset="-122"/>
                <a:ea typeface="华文中宋" panose="02010600040101010101" charset="-122"/>
                <a:cs typeface="华文中宋" panose="02010600040101010101" charset="-122"/>
              </a:rPr>
              <a:t>2017</a:t>
            </a:r>
            <a:r>
              <a:rPr lang="zh-CN" altLang="en-US" sz="3200" b="1">
                <a:latin typeface="华文中宋" panose="02010600040101010101" charset="-122"/>
                <a:ea typeface="华文中宋" panose="02010600040101010101" charset="-122"/>
                <a:cs typeface="华文中宋" panose="02010600040101010101" charset="-122"/>
              </a:rPr>
              <a:t>、</a:t>
            </a:r>
            <a:r>
              <a:rPr lang="en-US" altLang="zh-CN" sz="3200" b="1">
                <a:latin typeface="华文中宋" panose="02010600040101010101" charset="-122"/>
                <a:ea typeface="华文中宋" panose="02010600040101010101" charset="-122"/>
                <a:cs typeface="华文中宋" panose="02010600040101010101" charset="-122"/>
              </a:rPr>
              <a:t>2018</a:t>
            </a:r>
            <a:r>
              <a:rPr lang="zh-CN" altLang="en-US" sz="3200" b="1">
                <a:latin typeface="华文中宋" panose="02010600040101010101" charset="-122"/>
                <a:ea typeface="华文中宋" panose="02010600040101010101" charset="-122"/>
                <a:cs typeface="华文中宋" panose="02010600040101010101" charset="-122"/>
              </a:rPr>
              <a:t>、</a:t>
            </a:r>
            <a:r>
              <a:rPr lang="en-US" altLang="zh-CN" sz="3200" b="1">
                <a:latin typeface="华文中宋" panose="02010600040101010101" charset="-122"/>
                <a:ea typeface="华文中宋" panose="02010600040101010101" charset="-122"/>
                <a:cs typeface="华文中宋" panose="02010600040101010101" charset="-122"/>
              </a:rPr>
              <a:t>2019</a:t>
            </a:r>
            <a:r>
              <a:rPr lang="zh-CN" altLang="en-US" sz="3200" b="1">
                <a:latin typeface="华文中宋" panose="02010600040101010101" charset="-122"/>
                <a:ea typeface="华文中宋" panose="02010600040101010101" charset="-122"/>
                <a:cs typeface="华文中宋" panose="02010600040101010101" charset="-122"/>
              </a:rPr>
              <a:t>、</a:t>
            </a:r>
            <a:r>
              <a:rPr lang="en-US" altLang="zh-CN" sz="3200" b="1">
                <a:latin typeface="华文中宋" panose="02010600040101010101" charset="-122"/>
                <a:ea typeface="华文中宋" panose="02010600040101010101" charset="-122"/>
                <a:cs typeface="华文中宋" panose="02010600040101010101" charset="-122"/>
              </a:rPr>
              <a:t>2020</a:t>
            </a:r>
            <a:r>
              <a:rPr lang="zh-CN" altLang="en-US" sz="3200" b="1">
                <a:latin typeface="华文中宋" panose="02010600040101010101" charset="-122"/>
                <a:ea typeface="华文中宋" panose="02010600040101010101" charset="-122"/>
                <a:cs typeface="华文中宋" panose="02010600040101010101" charset="-122"/>
              </a:rPr>
              <a:t>）</a:t>
            </a:r>
            <a:endParaRPr lang="zh-CN" altLang="en-US" sz="3200" b="1">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sz="2800">
                <a:latin typeface="隶书" panose="02010509060101010101" pitchFamily="49" charset="-122"/>
                <a:cs typeface="隶书" panose="02010509060101010101" pitchFamily="49" charset="-122"/>
                <a:sym typeface="+mn-ea"/>
              </a:rPr>
              <a:t>【2017，全国三卷，高考语文】——第13题——文言翻译</a:t>
            </a:r>
            <a:br>
              <a:rPr sz="2800">
                <a:latin typeface="隶书" panose="02010509060101010101" pitchFamily="49" charset="-122"/>
                <a:cs typeface="隶书" panose="02010509060101010101" pitchFamily="49" charset="-122"/>
                <a:sym typeface="+mn-ea"/>
              </a:rPr>
            </a:br>
            <a:r>
              <a:rPr sz="2800">
                <a:solidFill>
                  <a:srgbClr val="FF0000"/>
                </a:solidFill>
                <a:latin typeface="隶书" panose="02010509060101010101" pitchFamily="49" charset="-122"/>
                <a:cs typeface="隶书" panose="02010509060101010101" pitchFamily="49" charset="-122"/>
                <a:sym typeface="+mn-ea"/>
              </a:rPr>
              <a:t>（节选自《宋史·许将列传》）</a:t>
            </a:r>
            <a:endParaRPr sz="2800">
              <a:solidFill>
                <a:schemeClr val="tx1"/>
              </a:solidFill>
              <a:effectLst>
                <a:outerShdw blurRad="38100" dist="19050" dir="2700000" algn="tl" rotWithShape="0">
                  <a:schemeClr val="dk1">
                    <a:alpha val="40000"/>
                  </a:schemeClr>
                </a:outerShdw>
              </a:effectLst>
              <a:latin typeface="隶书" panose="02010509060101010101" pitchFamily="49" charset="-122"/>
              <a:cs typeface="隶书" panose="02010509060101010101" pitchFamily="49" charset="-122"/>
              <a:sym typeface="+mn-ea"/>
            </a:endParaRPr>
          </a:p>
        </p:txBody>
      </p:sp>
      <p:sp>
        <p:nvSpPr>
          <p:cNvPr id="3" name="内容占位符 2"/>
          <p:cNvSpPr>
            <a:spLocks noGrp="1"/>
          </p:cNvSpPr>
          <p:nvPr>
            <p:ph idx="1"/>
          </p:nvPr>
        </p:nvSpPr>
        <p:spPr>
          <a:xfrm>
            <a:off x="669925" y="2098040"/>
            <a:ext cx="10852150" cy="4243070"/>
          </a:xfrm>
        </p:spPr>
        <p:txBody>
          <a:bodyPr/>
          <a:lstStyle/>
          <a:p>
            <a:r>
              <a:rPr lang="zh-CN" altLang="en-US" sz="2400">
                <a:latin typeface="华文中宋" panose="02010600040101010101" charset="-122"/>
                <a:ea typeface="华文中宋" panose="02010600040101010101" charset="-122"/>
                <a:cs typeface="华文中宋" panose="02010600040101010101" charset="-122"/>
              </a:rPr>
              <a:t>二、古代诗文阅读（</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35分</a:t>
            </a:r>
            <a:r>
              <a:rPr lang="zh-CN" altLang="en-US" sz="2400">
                <a:latin typeface="华文中宋" panose="02010600040101010101" charset="-122"/>
                <a:ea typeface="华文中宋" panose="02010600040101010101" charset="-122"/>
                <a:cs typeface="华文中宋" panose="02010600040101010101" charset="-122"/>
              </a:rPr>
              <a:t>）</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solidFill>
                  <a:srgbClr val="FF0000"/>
                </a:solidFill>
                <a:latin typeface="华文中宋" panose="02010600040101010101" charset="-122"/>
                <a:ea typeface="华文中宋" panose="02010600040101010101" charset="-122"/>
                <a:cs typeface="华文中宋" panose="02010600040101010101" charset="-122"/>
              </a:rPr>
              <a:t>（一）文言文阅读（本体共4小题，</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19分</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a:t>
            </a:r>
            <a:endParaRPr lang="zh-CN" altLang="en-US" sz="2400">
              <a:solidFill>
                <a:srgbClr val="FF0000"/>
              </a:solidFill>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//（二）古代诗歌阅读（本题共12小题，</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11分</a:t>
            </a:r>
            <a:r>
              <a:rPr lang="zh-CN" altLang="en-US" sz="2400">
                <a:latin typeface="华文中宋" panose="02010600040101010101" charset="-122"/>
                <a:ea typeface="华文中宋" panose="02010600040101010101" charset="-122"/>
                <a:cs typeface="华文中宋" panose="02010600040101010101" charset="-122"/>
              </a:rPr>
              <a:t>）</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//（三）名篇名句默写（本题共1题，</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5分</a:t>
            </a:r>
            <a:r>
              <a:rPr lang="zh-CN" altLang="en-US" sz="2400">
                <a:latin typeface="华文中宋" panose="02010600040101010101" charset="-122"/>
                <a:ea typeface="华文中宋" panose="02010600040101010101" charset="-122"/>
                <a:cs typeface="华文中宋" panose="02010600040101010101" charset="-122"/>
              </a:rPr>
              <a:t>）</a:t>
            </a:r>
            <a:endParaRPr lang="zh-CN" altLang="en-US" sz="2400">
              <a:latin typeface="华文中宋" panose="02010600040101010101" charset="-122"/>
              <a:ea typeface="华文中宋" panose="02010600040101010101" charset="-122"/>
              <a:cs typeface="华文中宋" panose="02010600040101010101" charset="-122"/>
            </a:endParaRPr>
          </a:p>
          <a:p>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阅读下面的文言文，完成</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10~13题</a:t>
            </a:r>
            <a:r>
              <a:rPr lang="zh-CN" altLang="en-US" sz="2400">
                <a:latin typeface="华文中宋" panose="02010600040101010101" charset="-122"/>
                <a:ea typeface="华文中宋" panose="02010600040101010101" charset="-122"/>
                <a:cs typeface="华文中宋" panose="02010600040101010101" charset="-122"/>
              </a:rPr>
              <a:t>。</a:t>
            </a:r>
            <a:r>
              <a:rPr sz="2400">
                <a:solidFill>
                  <a:srgbClr val="FF0000"/>
                </a:solidFill>
                <a:latin typeface="华文中宋" panose="02010600040101010101" charset="-122"/>
                <a:ea typeface="华文中宋" panose="02010600040101010101" charset="-122"/>
                <a:cs typeface="华文中宋" panose="02010600040101010101" charset="-122"/>
                <a:sym typeface="+mn-ea"/>
              </a:rPr>
              <a:t>（节选自《宋史·许将列传》）</a:t>
            </a:r>
            <a:endParaRPr lang="zh-CN" altLang="en-US" sz="2400">
              <a:solidFill>
                <a:srgbClr val="FF0000"/>
              </a:solidFill>
              <a:latin typeface="华文中宋" panose="02010600040101010101" charset="-122"/>
              <a:ea typeface="华文中宋" panose="02010600040101010101" charset="-122"/>
              <a:cs typeface="华文中宋" panose="02010600040101010101" charset="-122"/>
            </a:endParaRPr>
          </a:p>
          <a:p>
            <a:pPr marL="0" indent="0">
              <a:buNone/>
            </a:pPr>
            <a:endParaRPr lang="zh-CN" altLang="en-US" b="1">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random/>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sz="2000">
                <a:latin typeface="隶书" panose="02010509060101010101" pitchFamily="49" charset="-122"/>
                <a:cs typeface="隶书" panose="02010509060101010101" pitchFamily="49" charset="-122"/>
                <a:sym typeface="+mn-ea"/>
              </a:rPr>
              <a:t>【2017，全国三卷，高考语文】第13题——文言翻译</a:t>
            </a:r>
            <a:r>
              <a:rPr sz="2000">
                <a:solidFill>
                  <a:srgbClr val="FF0000"/>
                </a:solidFill>
                <a:latin typeface="隶书" panose="02010509060101010101" pitchFamily="49" charset="-122"/>
                <a:cs typeface="隶书" panose="02010509060101010101" pitchFamily="49" charset="-122"/>
                <a:sym typeface="+mn-ea"/>
              </a:rPr>
              <a:t>（节选自《宋史·许将列传》）</a:t>
            </a:r>
            <a:br>
              <a:rPr sz="2000">
                <a:solidFill>
                  <a:schemeClr val="tx1"/>
                </a:solidFill>
                <a:effectLst>
                  <a:outerShdw blurRad="38100" dist="19050" dir="2700000" algn="tl" rotWithShape="0">
                    <a:schemeClr val="dk1">
                      <a:alpha val="40000"/>
                    </a:schemeClr>
                  </a:outerShdw>
                </a:effectLst>
                <a:latin typeface="隶书" panose="02010509060101010101" pitchFamily="49" charset="-122"/>
                <a:cs typeface="隶书" panose="02010509060101010101" pitchFamily="49" charset="-122"/>
                <a:sym typeface="+mn-ea"/>
              </a:rPr>
            </a:br>
            <a:endParaRPr lang="zh-CN" altLang="en-US" sz="2000">
              <a:solidFill>
                <a:schemeClr val="tx1"/>
              </a:solidFill>
              <a:effectLst>
                <a:outerShdw blurRad="38100" dist="19050" dir="2700000" algn="tl" rotWithShape="0">
                  <a:schemeClr val="dk1">
                    <a:alpha val="40000"/>
                  </a:schemeClr>
                </a:outerShdw>
              </a:effectLst>
              <a:latin typeface="隶书" panose="02010509060101010101" pitchFamily="49" charset="-122"/>
              <a:cs typeface="隶书" panose="02010509060101010101" pitchFamily="49" charset="-122"/>
              <a:sym typeface="+mn-ea"/>
            </a:endParaRPr>
          </a:p>
        </p:txBody>
      </p:sp>
      <p:sp>
        <p:nvSpPr>
          <p:cNvPr id="3" name="内容占位符 2"/>
          <p:cNvSpPr>
            <a:spLocks noGrp="1"/>
          </p:cNvSpPr>
          <p:nvPr>
            <p:ph idx="1"/>
          </p:nvPr>
        </p:nvSpPr>
        <p:spPr>
          <a:xfrm>
            <a:off x="528320" y="885190"/>
            <a:ext cx="11078210" cy="5455920"/>
          </a:xfrm>
        </p:spPr>
        <p:txBody>
          <a:bodyPr/>
          <a:lstStyle/>
          <a:p>
            <a:pPr marL="0" indent="0">
              <a:lnSpc>
                <a:spcPct val="120000"/>
              </a:lnSpc>
              <a:buNone/>
            </a:pPr>
            <a:r>
              <a:rPr sz="2000" b="1">
                <a:latin typeface="楷体" panose="02010609060101010101" charset="-122"/>
                <a:ea typeface="楷体" panose="02010609060101010101" charset="-122"/>
                <a:cs typeface="楷体" panose="02010609060101010101" charset="-122"/>
                <a:sym typeface="+mn-ea"/>
              </a:rPr>
              <a:t>许将字冲元，福州闽人。举进士第一。神宗召对，除集贤校理、同知礼院，编修中书条例。初选人调拟先南曹次考功无法吏的缘文为奸选者又不得诉长吏将奏罢南曹公以来诉者士无留难。契丹以兵二十万压代州境，遣使请代地，岁聘之使不敢行，以命将。将入对曰：“臣备位侍从，朝廷大议不容不知。万一北人言及代州事，不有以折之，则伤国体。”遂命将诣枢密院阅文书。及至北境，居人跨屋栋聚观，曰：“看南朝状元。”及肄射，将先破的。契丹使萧禧馆客，禧果以代州为问，将随问随答。禧又曰：“”、</a:t>
            </a:r>
            <a:r>
              <a:rPr sz="2000" b="1" u="sng">
                <a:solidFill>
                  <a:srgbClr val="FF0000"/>
                </a:solidFill>
                <a:latin typeface="楷体" panose="02010609060101010101" charset="-122"/>
                <a:ea typeface="楷体" panose="02010609060101010101" charset="-122"/>
                <a:cs typeface="楷体" panose="02010609060101010101" charset="-122"/>
                <a:sym typeface="+mn-ea"/>
              </a:rPr>
              <a:t>将曰：“此事，申饬边臣岂不可，何以使为？”</a:t>
            </a:r>
            <a:r>
              <a:rPr sz="2000" b="1">
                <a:latin typeface="楷体" panose="02010609060101010101" charset="-122"/>
                <a:ea typeface="楷体" panose="02010609060101010101" charset="-122"/>
                <a:cs typeface="楷体" panose="02010609060101010101" charset="-122"/>
                <a:sym typeface="+mn-ea"/>
              </a:rPr>
              <a:t>  。归报，神宗善之，明年，知秦州，又改鄂州，上元张灯，吏籍为盗者系狱，将曰：“是绝其自新之路也。”悉纵遣之，自是民无一人犯法，三圄皆空。父老叹曰：“自王沂公后五十六年，始再见狱空耳。”郓俗士子喜聚肆以谤官政，将虽弗禁，其俗自息。召为兵部侍郎。绍圣初，</a:t>
            </a:r>
            <a:r>
              <a:rPr sz="2000" b="1" u="sng">
                <a:solidFill>
                  <a:srgbClr val="FF0000"/>
                </a:solidFill>
                <a:latin typeface="楷体" panose="02010609060101010101" charset="-122"/>
                <a:ea typeface="楷体" panose="02010609060101010101" charset="-122"/>
                <a:cs typeface="楷体" panose="02010609060101010101" charset="-122"/>
                <a:sym typeface="+mn-ea"/>
              </a:rPr>
              <a:t>章惇为相，与蔡卞同肆罗织，贬谪元祐诸臣，奏发司马光墓。</a:t>
            </a:r>
            <a:r>
              <a:rPr sz="2000" b="1">
                <a:latin typeface="楷体" panose="02010609060101010101" charset="-122"/>
                <a:ea typeface="楷体" panose="02010609060101010101" charset="-122"/>
                <a:cs typeface="楷体" panose="02010609060101010101" charset="-122"/>
                <a:sym typeface="+mn-ea"/>
              </a:rPr>
              <a:t>哲宗以问将，对曰：“发人之墓，非盛德事。”哲宗纳之。崇宁元年，抚定鄯、廓州。边臣欲举师渡河，朝议难之。将独谓：“兵机不可失，愿从之。”未几，捷书至。将以复河、湟，功转特进。御史中丞朱谔取将旧谢章表，析文句以为谤，遂以资政殿大学士知河南府。言者不已，降资政殿学士，知颍昌府。政和初，卒，年七十五。谥曰文定。（节选自《宋史·许将列传》）</a:t>
            </a:r>
            <a:endParaRPr lang="zh-CN" altLang="en-US" sz="2000" b="1">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random/>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227965"/>
            <a:ext cx="10852150" cy="534670"/>
          </a:xfrm>
        </p:spPr>
        <p:txBody>
          <a:bodyPr/>
          <a:lstStyle/>
          <a:p>
            <a:r>
              <a:rPr sz="2800">
                <a:latin typeface="华文中宋" panose="02010600040101010101" charset="-122"/>
                <a:ea typeface="华文中宋" panose="02010600040101010101" charset="-122"/>
                <a:cs typeface="华文中宋" panose="02010600040101010101" charset="-122"/>
                <a:sym typeface="+mn-ea"/>
              </a:rPr>
              <a:t>13.把文中画横线的句子翻译成现代汉语。（10分）</a:t>
            </a:r>
            <a:br>
              <a:rPr lang="zh-CN" altLang="en-US" sz="2800">
                <a:latin typeface="华文中宋" panose="02010600040101010101" charset="-122"/>
                <a:ea typeface="华文中宋" panose="02010600040101010101" charset="-122"/>
                <a:cs typeface="华文中宋" panose="02010600040101010101" charset="-122"/>
              </a:rPr>
            </a:b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926465"/>
            <a:ext cx="10852150" cy="5414645"/>
          </a:xfrm>
        </p:spPr>
        <p:txBody>
          <a:bodyPr/>
          <a:lstStyle/>
          <a:p>
            <a:pPr>
              <a:lnSpc>
                <a:spcPct val="100000"/>
              </a:lnSpc>
            </a:pPr>
            <a:r>
              <a:rPr lang="zh-CN" altLang="en-US" sz="2000">
                <a:latin typeface="华文中宋" panose="02010600040101010101" charset="-122"/>
                <a:ea typeface="华文中宋" panose="02010600040101010101" charset="-122"/>
                <a:cs typeface="华文中宋" panose="02010600040101010101" charset="-122"/>
              </a:rPr>
              <a:t>（1）将曰：“此事，申饬边臣岂不可，何以使为？”禧惭不能对。</a:t>
            </a:r>
            <a:endParaRPr lang="zh-CN" altLang="en-US" sz="2000">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lang="zh-CN" altLang="en-US" sz="2000">
                <a:solidFill>
                  <a:srgbClr val="0070C0"/>
                </a:solidFill>
                <a:latin typeface="华文中宋" panose="02010600040101010101" charset="-122"/>
                <a:ea typeface="华文中宋" panose="02010600040101010101" charset="-122"/>
                <a:cs typeface="华文中宋" panose="02010600040101010101" charset="-122"/>
              </a:rPr>
              <a:t>（1）许将说：“这件事情，命令守边的大臣去做难道还不行吗?为什么还要出使呢?”萧禧羞愧不能回答。</a:t>
            </a:r>
            <a:endParaRPr lang="zh-CN" altLang="en-US" sz="2000">
              <a:solidFill>
                <a:srgbClr val="0070C0"/>
              </a:solidFill>
              <a:latin typeface="华文中宋" panose="02010600040101010101" charset="-122"/>
              <a:ea typeface="华文中宋" panose="02010600040101010101" charset="-122"/>
              <a:cs typeface="华文中宋" panose="02010600040101010101" charset="-122"/>
            </a:endParaRPr>
          </a:p>
          <a:p>
            <a:pPr>
              <a:lnSpc>
                <a:spcPct val="100000"/>
              </a:lnSpc>
            </a:pPr>
            <a:r>
              <a:rPr lang="zh-CN" altLang="en-US" sz="2000">
                <a:latin typeface="华文中宋" panose="02010600040101010101" charset="-122"/>
                <a:ea typeface="华文中宋" panose="02010600040101010101" charset="-122"/>
                <a:cs typeface="华文中宋" panose="02010600040101010101" charset="-122"/>
              </a:rPr>
              <a:t>（2）章惇为相，与蔡卞同肆罗织，贬谪元祐诸臣，奏发司马光墓。</a:t>
            </a:r>
            <a:endParaRPr lang="zh-CN" altLang="en-US" sz="2000">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lang="zh-CN" altLang="en-US" sz="2000">
                <a:solidFill>
                  <a:srgbClr val="0070C0"/>
                </a:solidFill>
                <a:latin typeface="华文中宋" panose="02010600040101010101" charset="-122"/>
                <a:ea typeface="华文中宋" panose="02010600040101010101" charset="-122"/>
                <a:cs typeface="华文中宋" panose="02010600040101010101" charset="-122"/>
              </a:rPr>
              <a:t>（2）章惇做了宰相，与蔡卞一起搜罗编造罪名，来贬谪元祐诸臣，上奏皇帝要开掘了司马光的坟墓。</a:t>
            </a:r>
            <a:endParaRPr lang="zh-CN" altLang="en-US" sz="2000">
              <a:latin typeface="华文中宋" panose="02010600040101010101" charset="-122"/>
              <a:ea typeface="华文中宋" panose="02010600040101010101" charset="-122"/>
              <a:cs typeface="华文中宋" panose="02010600040101010101" charset="-122"/>
            </a:endParaRPr>
          </a:p>
          <a:p>
            <a:pPr marL="0" indent="0">
              <a:lnSpc>
                <a:spcPct val="120000"/>
              </a:lnSpc>
              <a:buNone/>
            </a:pPr>
            <a:r>
              <a:rPr lang="zh-CN" altLang="en-US" sz="2000">
                <a:solidFill>
                  <a:srgbClr val="C00000"/>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【解析】</a:t>
            </a:r>
            <a:r>
              <a:rPr lang="zh-CN" altLang="en-US" sz="2000">
                <a:solidFill>
                  <a:srgbClr val="C00000"/>
                </a:solidFill>
                <a:latin typeface="华文中宋" panose="02010600040101010101" charset="-122"/>
                <a:ea typeface="华文中宋" panose="02010600040101010101" charset="-122"/>
                <a:cs typeface="华文中宋" panose="02010600040101010101" charset="-122"/>
              </a:rPr>
              <a:t>试题分析：</a:t>
            </a:r>
            <a:r>
              <a:rPr lang="zh-CN" altLang="en-US" sz="2000">
                <a:latin typeface="华文中宋" panose="02010600040101010101" charset="-122"/>
                <a:ea typeface="华文中宋" panose="02010600040101010101" charset="-122"/>
                <a:cs typeface="华文中宋" panose="02010600040101010101" charset="-122"/>
              </a:rPr>
              <a:t>文言文翻译应当注意抓住其中的</a:t>
            </a:r>
            <a:r>
              <a:rPr lang="zh-CN" altLang="en-US" sz="2000" b="1">
                <a:solidFill>
                  <a:srgbClr val="FF0000"/>
                </a:solidFill>
                <a:latin typeface="华文中宋" panose="02010600040101010101" charset="-122"/>
                <a:ea typeface="华文中宋" panose="02010600040101010101" charset="-122"/>
                <a:cs typeface="华文中宋" panose="02010600040101010101" charset="-122"/>
              </a:rPr>
              <a:t>得分点</a:t>
            </a:r>
            <a:r>
              <a:rPr lang="zh-CN" altLang="en-US" sz="2000">
                <a:latin typeface="华文中宋" panose="02010600040101010101" charset="-122"/>
                <a:ea typeface="华文中宋" panose="02010600040101010101" charset="-122"/>
                <a:cs typeface="华文中宋" panose="02010600040101010101" charset="-122"/>
              </a:rPr>
              <a:t>，如</a:t>
            </a:r>
            <a:r>
              <a:rPr lang="en-US" altLang="zh-CN" sz="2000">
                <a:latin typeface="华文中宋" panose="02010600040101010101" charset="-122"/>
                <a:ea typeface="华文中宋" panose="02010600040101010101" charset="-122"/>
                <a:cs typeface="华文中宋" panose="02010600040101010101" charset="-122"/>
              </a:rPr>
              <a:t>:</a:t>
            </a:r>
            <a:endParaRPr lang="zh-CN" altLang="en-US" sz="2000">
              <a:latin typeface="华文中宋" panose="02010600040101010101" charset="-122"/>
              <a:ea typeface="华文中宋" panose="02010600040101010101" charset="-122"/>
              <a:cs typeface="华文中宋" panose="02010600040101010101" charset="-122"/>
            </a:endParaRPr>
          </a:p>
          <a:p>
            <a:pPr marL="0" indent="0">
              <a:lnSpc>
                <a:spcPct val="130000"/>
              </a:lnSpc>
              <a:buNone/>
            </a:pPr>
            <a:r>
              <a:rPr lang="zh-CN" altLang="en-US" sz="2000">
                <a:latin typeface="华文中宋" panose="02010600040101010101" charset="-122"/>
                <a:ea typeface="华文中宋" panose="02010600040101010101" charset="-122"/>
                <a:cs typeface="华文中宋" panose="02010600040101010101" charset="-122"/>
              </a:rPr>
              <a:t>（1）句中应注意</a:t>
            </a:r>
            <a:r>
              <a:rPr lang="zh-CN" altLang="en-US" sz="2000">
                <a:solidFill>
                  <a:srgbClr val="FF0000"/>
                </a:solidFill>
                <a:latin typeface="华文中宋" panose="02010600040101010101" charset="-122"/>
                <a:ea typeface="华文中宋" panose="02010600040101010101" charset="-122"/>
                <a:cs typeface="华文中宋" panose="02010600040101010101" charset="-122"/>
              </a:rPr>
              <a:t>“申饬”</a:t>
            </a:r>
            <a:r>
              <a:rPr lang="zh-CN" altLang="en-US" sz="2000">
                <a:latin typeface="华文中宋" panose="02010600040101010101" charset="-122"/>
                <a:ea typeface="华文中宋" panose="02010600040101010101" charset="-122"/>
                <a:cs typeface="华文中宋" panose="02010600040101010101" charset="-122"/>
              </a:rPr>
              <a:t>（命令）、</a:t>
            </a:r>
            <a:r>
              <a:rPr lang="zh-CN" altLang="en-US" sz="2000">
                <a:solidFill>
                  <a:srgbClr val="FF0000"/>
                </a:solidFill>
                <a:latin typeface="华文中宋" panose="02010600040101010101" charset="-122"/>
                <a:ea typeface="华文中宋" panose="02010600040101010101" charset="-122"/>
                <a:cs typeface="华文中宋" panose="02010600040101010101" charset="-122"/>
              </a:rPr>
              <a:t>“岂”</a:t>
            </a:r>
            <a:r>
              <a:rPr lang="zh-CN" altLang="en-US" sz="2000">
                <a:latin typeface="华文中宋" panose="02010600040101010101" charset="-122"/>
                <a:ea typeface="华文中宋" panose="02010600040101010101" charset="-122"/>
                <a:cs typeface="华文中宋" panose="02010600040101010101" charset="-122"/>
              </a:rPr>
              <a:t>（难道）、</a:t>
            </a:r>
            <a:r>
              <a:rPr lang="zh-CN" altLang="en-US" sz="2000">
                <a:solidFill>
                  <a:srgbClr val="FF0000"/>
                </a:solidFill>
                <a:latin typeface="华文中宋" panose="02010600040101010101" charset="-122"/>
                <a:ea typeface="华文中宋" panose="02010600040101010101" charset="-122"/>
                <a:cs typeface="华文中宋" panose="02010600040101010101" charset="-122"/>
              </a:rPr>
              <a:t>句式“何以……为”</a:t>
            </a:r>
            <a:r>
              <a:rPr lang="zh-CN" altLang="en-US" sz="2000">
                <a:solidFill>
                  <a:srgbClr val="7030A0"/>
                </a:solidFill>
                <a:latin typeface="华文中宋" panose="02010600040101010101" charset="-122"/>
                <a:ea typeface="华文中宋" panose="02010600040101010101" charset="-122"/>
                <a:cs typeface="华文中宋" panose="02010600040101010101" charset="-122"/>
              </a:rPr>
              <a:t>（</a:t>
            </a:r>
            <a:r>
              <a:rPr sz="2000">
                <a:solidFill>
                  <a:srgbClr val="7030A0"/>
                </a:solidFill>
                <a:latin typeface="华文中宋" panose="02010600040101010101" charset="-122"/>
                <a:ea typeface="华文中宋" panose="02010600040101010101" charset="-122"/>
                <a:cs typeface="华文中宋" panose="02010600040101010101" charset="-122"/>
                <a:sym typeface="+mn-ea"/>
              </a:rPr>
              <a:t>固定格式。用于原因询问，相当于“为什么要……呢”。“何以·V·为”“何以……为”作谓语，“何以”与“为”间是V。①孔子曰:“夫颛臾，昔者先王以为东蒙主，且在邦域之中矣，是社稷之臣也。何以伐为?</a:t>
            </a:r>
            <a:r>
              <a:rPr sz="2000">
                <a:latin typeface="华文中宋" panose="02010600040101010101" charset="-122"/>
                <a:ea typeface="华文中宋" panose="02010600040101010101" charset="-122"/>
                <a:cs typeface="华文中宋" panose="02010600040101010101" charset="-122"/>
                <a:sym typeface="+mn-ea"/>
              </a:rPr>
              <a:t>”</a:t>
            </a:r>
            <a:r>
              <a:rPr lang="zh-CN" altLang="en-US" sz="2000">
                <a:latin typeface="华文中宋" panose="02010600040101010101" charset="-122"/>
                <a:ea typeface="华文中宋" panose="02010600040101010101" charset="-122"/>
                <a:cs typeface="华文中宋" panose="02010600040101010101" charset="-122"/>
              </a:rPr>
              <a:t>）、</a:t>
            </a:r>
            <a:r>
              <a:rPr lang="zh-CN" altLang="en-US" sz="2000">
                <a:solidFill>
                  <a:srgbClr val="FF0000"/>
                </a:solidFill>
                <a:latin typeface="华文中宋" panose="02010600040101010101" charset="-122"/>
                <a:ea typeface="华文中宋" panose="02010600040101010101" charset="-122"/>
                <a:cs typeface="华文中宋" panose="02010600040101010101" charset="-122"/>
              </a:rPr>
              <a:t>“对”</a:t>
            </a:r>
            <a:r>
              <a:rPr lang="zh-CN" altLang="en-US" sz="2000">
                <a:latin typeface="华文中宋" panose="02010600040101010101" charset="-122"/>
                <a:ea typeface="华文中宋" panose="02010600040101010101" charset="-122"/>
                <a:cs typeface="华文中宋" panose="02010600040101010101" charset="-122"/>
              </a:rPr>
              <a:t>（回答）等；</a:t>
            </a:r>
            <a:endParaRPr lang="zh-CN" altLang="en-US" sz="2000">
              <a:latin typeface="华文中宋" panose="02010600040101010101" charset="-122"/>
              <a:ea typeface="华文中宋" panose="02010600040101010101" charset="-122"/>
              <a:cs typeface="华文中宋" panose="02010600040101010101" charset="-122"/>
            </a:endParaRPr>
          </a:p>
          <a:p>
            <a:pPr marL="0" indent="0">
              <a:lnSpc>
                <a:spcPct val="110000"/>
              </a:lnSpc>
              <a:buNone/>
            </a:pPr>
            <a:r>
              <a:rPr lang="zh-CN" altLang="en-US" sz="2000">
                <a:latin typeface="华文中宋" panose="02010600040101010101" charset="-122"/>
                <a:ea typeface="华文中宋" panose="02010600040101010101" charset="-122"/>
                <a:cs typeface="华文中宋" panose="02010600040101010101" charset="-122"/>
              </a:rPr>
              <a:t>（2）句中应注意</a:t>
            </a:r>
            <a:r>
              <a:rPr lang="zh-CN" altLang="en-US" sz="2000">
                <a:solidFill>
                  <a:srgbClr val="FF0000"/>
                </a:solidFill>
                <a:latin typeface="华文中宋" panose="02010600040101010101" charset="-122"/>
                <a:ea typeface="华文中宋" panose="02010600040101010101" charset="-122"/>
                <a:cs typeface="华文中宋" panose="02010600040101010101" charset="-122"/>
              </a:rPr>
              <a:t>“为”</a:t>
            </a:r>
            <a:r>
              <a:rPr lang="zh-CN" altLang="en-US" sz="2000">
                <a:latin typeface="华文中宋" panose="02010600040101010101" charset="-122"/>
                <a:ea typeface="华文中宋" panose="02010600040101010101" charset="-122"/>
                <a:cs typeface="华文中宋" panose="02010600040101010101" charset="-122"/>
              </a:rPr>
              <a:t>（做）、</a:t>
            </a:r>
            <a:r>
              <a:rPr lang="zh-CN" altLang="en-US" sz="2000">
                <a:solidFill>
                  <a:srgbClr val="FF0000"/>
                </a:solidFill>
                <a:latin typeface="华文中宋" panose="02010600040101010101" charset="-122"/>
                <a:ea typeface="华文中宋" panose="02010600040101010101" charset="-122"/>
                <a:cs typeface="华文中宋" panose="02010600040101010101" charset="-122"/>
              </a:rPr>
              <a:t>“同肆”</a:t>
            </a:r>
            <a:r>
              <a:rPr lang="zh-CN" altLang="en-US" sz="2000">
                <a:latin typeface="华文中宋" panose="02010600040101010101" charset="-122"/>
                <a:ea typeface="华文中宋" panose="02010600040101010101" charset="-122"/>
                <a:cs typeface="华文中宋" panose="02010600040101010101" charset="-122"/>
              </a:rPr>
              <a:t>（一同大肆）、</a:t>
            </a:r>
            <a:r>
              <a:rPr lang="zh-CN" altLang="en-US" sz="2000">
                <a:solidFill>
                  <a:srgbClr val="FF0000"/>
                </a:solidFill>
                <a:latin typeface="华文中宋" panose="02010600040101010101" charset="-122"/>
                <a:ea typeface="华文中宋" panose="02010600040101010101" charset="-122"/>
                <a:cs typeface="华文中宋" panose="02010600040101010101" charset="-122"/>
              </a:rPr>
              <a:t>“罗织”</a:t>
            </a:r>
            <a:r>
              <a:rPr lang="zh-CN" altLang="en-US" sz="2000">
                <a:latin typeface="华文中宋" panose="02010600040101010101" charset="-122"/>
                <a:ea typeface="华文中宋" panose="02010600040101010101" charset="-122"/>
                <a:cs typeface="华文中宋" panose="02010600040101010101" charset="-122"/>
              </a:rPr>
              <a:t>（网罗编造）、</a:t>
            </a:r>
            <a:r>
              <a:rPr lang="zh-CN" altLang="en-US" sz="2000">
                <a:solidFill>
                  <a:srgbClr val="FF0000"/>
                </a:solidFill>
                <a:latin typeface="华文中宋" panose="02010600040101010101" charset="-122"/>
                <a:ea typeface="华文中宋" panose="02010600040101010101" charset="-122"/>
                <a:cs typeface="华文中宋" panose="02010600040101010101" charset="-122"/>
              </a:rPr>
              <a:t>“发”</a:t>
            </a:r>
            <a:r>
              <a:rPr lang="zh-CN" altLang="en-US" sz="2000">
                <a:latin typeface="华文中宋" panose="02010600040101010101" charset="-122"/>
                <a:ea typeface="华文中宋" panose="02010600040101010101" charset="-122"/>
                <a:cs typeface="华文中宋" panose="02010600040101010101" charset="-122"/>
              </a:rPr>
              <a:t>（挖掘）等。</a:t>
            </a:r>
            <a:endParaRPr lang="zh-CN" altLang="en-US" sz="2000">
              <a:latin typeface="华文中宋" panose="02010600040101010101" charset="-122"/>
              <a:ea typeface="华文中宋" panose="02010600040101010101" charset="-122"/>
              <a:cs typeface="华文中宋" panose="02010600040101010101" charset="-122"/>
            </a:endParaRPr>
          </a:p>
          <a:p>
            <a:pPr marL="0" indent="0">
              <a:lnSpc>
                <a:spcPct val="100000"/>
              </a:lnSpc>
              <a:buNone/>
            </a:pPr>
            <a:endParaRPr lang="zh-CN" altLang="en-US" sz="2000">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522730" y="1339215"/>
            <a:ext cx="9144000" cy="1839595"/>
          </a:xfrm>
        </p:spPr>
        <p:txBody>
          <a:bodyPr>
            <a:normAutofit fontScale="90000"/>
          </a:bodyPr>
          <a:lstStyle/>
          <a:p>
            <a:pPr lvl="0"/>
            <a:br>
              <a:rPr lang="zh-CN" altLang="en-US"/>
            </a:br>
            <a:r>
              <a:rPr lang="en-US" altLang="zh-CN"/>
              <a:t>“</a:t>
            </a:r>
            <a:r>
              <a:rPr lang="zh-CN" altLang="en-US">
                <a:sym typeface="+mn-ea"/>
              </a:rPr>
              <a:t>课标</a:t>
            </a:r>
            <a:r>
              <a:rPr lang="en-US" altLang="zh-CN"/>
              <a:t>”</a:t>
            </a:r>
            <a:r>
              <a:rPr lang="zh-CN" altLang="en-US"/>
              <a:t>对应解读</a:t>
            </a:r>
            <a:endParaRPr lang="zh-CN" altLang="en-US"/>
          </a:p>
        </p:txBody>
      </p:sp>
      <p:sp>
        <p:nvSpPr>
          <p:cNvPr id="4" name="文本占位符 3"/>
          <p:cNvSpPr>
            <a:spLocks noGrp="1"/>
          </p:cNvSpPr>
          <p:nvPr>
            <p:ph type="body" sz="quarter" idx="13"/>
          </p:nvPr>
        </p:nvSpPr>
        <p:spPr>
          <a:xfrm>
            <a:off x="1522413" y="3700240"/>
            <a:ext cx="9144000" cy="1656000"/>
          </a:xfrm>
        </p:spPr>
        <p:txBody>
          <a:bodyPr/>
          <a:lstStyle/>
          <a:p>
            <a:r>
              <a:rPr lang="en-US" altLang="zh-CN" sz="3200">
                <a:solidFill>
                  <a:srgbClr val="FF0000"/>
                </a:solidFill>
              </a:rPr>
              <a:t>——</a:t>
            </a:r>
            <a:r>
              <a:rPr lang="zh-CN" altLang="en-US" sz="3200">
                <a:solidFill>
                  <a:srgbClr val="FF0000"/>
                </a:solidFill>
              </a:rPr>
              <a:t>为什么要学好文言文？意义何在？</a:t>
            </a:r>
            <a:endParaRPr lang="zh-CN" altLang="en-US" sz="3200">
              <a:solidFill>
                <a:srgbClr val="FF0000"/>
              </a:solidFill>
            </a:endParaRPr>
          </a:p>
        </p:txBody>
      </p:sp>
    </p:spTree>
    <p:custDataLst>
      <p:tags r:id="rId2"/>
    </p:custDataLst>
  </p:cSld>
  <p:clrMapOvr>
    <a:masterClrMapping/>
  </p:clrMapOvr>
  <p:transition>
    <p:random/>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208280"/>
            <a:ext cx="10852150" cy="676910"/>
          </a:xfrm>
        </p:spPr>
        <p:txBody>
          <a:bodyPr/>
          <a:lstStyle/>
          <a:p>
            <a:pPr algn="ctr">
              <a:lnSpc>
                <a:spcPct val="80000"/>
              </a:lnSpc>
            </a:pPr>
            <a:r>
              <a:rPr sz="2400">
                <a:latin typeface="隶书" panose="02010509060101010101" pitchFamily="49" charset="-122"/>
                <a:cs typeface="隶书" panose="02010509060101010101" pitchFamily="49" charset="-122"/>
                <a:sym typeface="+mn-ea"/>
              </a:rPr>
              <a:t>【2017，全国三卷，高考语文】——第13题——文言翻译</a:t>
            </a:r>
            <a:br>
              <a:rPr sz="2400">
                <a:latin typeface="隶书" panose="02010509060101010101" pitchFamily="49" charset="-122"/>
                <a:cs typeface="隶书" panose="02010509060101010101" pitchFamily="49" charset="-122"/>
                <a:sym typeface="+mn-ea"/>
              </a:rPr>
            </a:br>
            <a:r>
              <a:rPr sz="2400">
                <a:solidFill>
                  <a:srgbClr val="C00000"/>
                </a:solidFill>
                <a:latin typeface="隶书" panose="02010509060101010101" pitchFamily="49" charset="-122"/>
                <a:cs typeface="隶书" panose="02010509060101010101" pitchFamily="49" charset="-122"/>
                <a:sym typeface="+mn-ea"/>
              </a:rPr>
              <a:t>（节选自《宋史·许将列传》）</a:t>
            </a:r>
            <a:endParaRPr lang="zh-CN" altLang="en-US" sz="2400">
              <a:solidFill>
                <a:srgbClr val="C00000"/>
              </a:solidFill>
              <a:effectLst>
                <a:outerShdw blurRad="38100" dist="19050" dir="2700000" algn="tl" rotWithShape="0">
                  <a:schemeClr val="dk1">
                    <a:alpha val="40000"/>
                  </a:schemeClr>
                </a:outerShdw>
              </a:effectLst>
              <a:latin typeface="隶书" panose="02010509060101010101" pitchFamily="49" charset="-122"/>
              <a:cs typeface="隶书" panose="02010509060101010101" pitchFamily="49" charset="-122"/>
              <a:sym typeface="+mn-ea"/>
            </a:endParaRPr>
          </a:p>
        </p:txBody>
      </p:sp>
      <p:sp>
        <p:nvSpPr>
          <p:cNvPr id="3" name="内容占位符 2"/>
          <p:cNvSpPr>
            <a:spLocks noGrp="1"/>
          </p:cNvSpPr>
          <p:nvPr>
            <p:ph idx="1"/>
          </p:nvPr>
        </p:nvSpPr>
        <p:spPr>
          <a:xfrm>
            <a:off x="669925" y="885190"/>
            <a:ext cx="11002645" cy="5455920"/>
          </a:xfrm>
        </p:spPr>
        <p:txBody>
          <a:bodyPr/>
          <a:lstStyle/>
          <a:p>
            <a:pPr marL="0" indent="0">
              <a:buNone/>
            </a:pPr>
            <a:r>
              <a:rPr lang="en-US" sz="2000" b="1">
                <a:latin typeface="华文中宋" panose="02010600040101010101" charset="-122"/>
                <a:ea typeface="华文中宋" panose="02010600040101010101" charset="-122"/>
                <a:cs typeface="华文中宋" panose="02010600040101010101" charset="-122"/>
                <a:sym typeface="+mn-ea"/>
              </a:rPr>
              <a:t>1</a:t>
            </a:r>
            <a:r>
              <a:rPr sz="2000" b="1">
                <a:latin typeface="华文中宋" panose="02010600040101010101" charset="-122"/>
                <a:ea typeface="华文中宋" panose="02010600040101010101" charset="-122"/>
                <a:cs typeface="华文中宋" panose="02010600040101010101" charset="-122"/>
                <a:sym typeface="+mn-ea"/>
              </a:rPr>
              <a:t>、题目的内容：</a:t>
            </a:r>
            <a:endParaRPr sz="2000" b="1">
              <a:latin typeface="华文中宋" panose="02010600040101010101" charset="-122"/>
              <a:ea typeface="华文中宋" panose="02010600040101010101" charset="-122"/>
              <a:cs typeface="华文中宋" panose="02010600040101010101" charset="-122"/>
              <a:sym typeface="+mn-ea"/>
            </a:endParaRPr>
          </a:p>
          <a:p>
            <a:pPr marL="0" indent="0">
              <a:lnSpc>
                <a:spcPct val="50000"/>
              </a:lnSpc>
              <a:buNone/>
            </a:pPr>
            <a:r>
              <a:rPr sz="2000" b="1">
                <a:solidFill>
                  <a:srgbClr val="0070C0"/>
                </a:solidFill>
                <a:latin typeface="楷体" panose="02010609060101010101" charset="-122"/>
                <a:ea typeface="楷体" panose="02010609060101010101" charset="-122"/>
                <a:cs typeface="楷体" panose="02010609060101010101" charset="-122"/>
                <a:sym typeface="+mn-ea"/>
              </a:rPr>
              <a:t>（1）将曰：“此事，申饬边臣岂不可，何以使为？”禧惭不能对。</a:t>
            </a:r>
            <a:endParaRPr sz="2000" b="1">
              <a:solidFill>
                <a:srgbClr val="0070C0"/>
              </a:solidFill>
              <a:latin typeface="楷体" panose="02010609060101010101" charset="-122"/>
              <a:ea typeface="楷体" panose="02010609060101010101" charset="-122"/>
              <a:cs typeface="楷体" panose="02010609060101010101" charset="-122"/>
              <a:sym typeface="+mn-ea"/>
            </a:endParaRPr>
          </a:p>
          <a:p>
            <a:pPr marL="0" indent="0">
              <a:lnSpc>
                <a:spcPct val="110000"/>
              </a:lnSpc>
              <a:buNone/>
            </a:pPr>
            <a:r>
              <a:rPr sz="2000" b="1">
                <a:solidFill>
                  <a:srgbClr val="0070C0"/>
                </a:solidFill>
                <a:latin typeface="楷体" panose="02010609060101010101" charset="-122"/>
                <a:ea typeface="楷体" panose="02010609060101010101" charset="-122"/>
                <a:cs typeface="楷体" panose="02010609060101010101" charset="-122"/>
                <a:sym typeface="+mn-ea"/>
              </a:rPr>
              <a:t>（2）章惇为相，与蔡卞同肆罗织，贬谪元祐诸臣，奏发司马光墓。</a:t>
            </a:r>
            <a:r>
              <a:rPr lang="en-US" sz="2000" b="1">
                <a:latin typeface="华文中宋" panose="02010600040101010101" charset="-122"/>
                <a:ea typeface="华文中宋" panose="02010600040101010101" charset="-122"/>
                <a:cs typeface="华文中宋" panose="02010600040101010101" charset="-122"/>
                <a:sym typeface="+mn-ea"/>
              </a:rPr>
              <a:t>2</a:t>
            </a:r>
            <a:r>
              <a:rPr sz="2000" b="1">
                <a:latin typeface="华文中宋" panose="02010600040101010101" charset="-122"/>
                <a:ea typeface="华文中宋" panose="02010600040101010101" charset="-122"/>
                <a:cs typeface="华文中宋" panose="02010600040101010101" charset="-122"/>
                <a:sym typeface="+mn-ea"/>
              </a:rPr>
              <a:t>、题目考察的内容属于什么类别？（知识类别与能力类别等）
</a:t>
            </a:r>
            <a:endParaRPr sz="2000" b="1">
              <a:latin typeface="华文中宋" panose="02010600040101010101" charset="-122"/>
              <a:ea typeface="华文中宋" panose="02010600040101010101" charset="-122"/>
              <a:cs typeface="华文中宋" panose="02010600040101010101" charset="-122"/>
              <a:sym typeface="+mn-ea"/>
            </a:endParaRPr>
          </a:p>
          <a:p>
            <a:pPr marL="0" indent="0">
              <a:lnSpc>
                <a:spcPct val="70000"/>
              </a:lnSpc>
              <a:buNone/>
            </a:pP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文言翻译；</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级：识记</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+B</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级：理解</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C</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分析综合</a:t>
            </a:r>
            <a:endParaRPr sz="2000" b="1">
              <a:solidFill>
                <a:srgbClr val="00B0F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indent="0">
              <a:lnSpc>
                <a:spcPct val="70000"/>
              </a:lnSpc>
              <a:buNone/>
            </a:pPr>
            <a:r>
              <a:rPr lang="en-US" sz="2000" b="1">
                <a:latin typeface="华文中宋" panose="02010600040101010101" charset="-122"/>
                <a:ea typeface="华文中宋" panose="02010600040101010101" charset="-122"/>
                <a:cs typeface="华文中宋" panose="02010600040101010101" charset="-122"/>
                <a:sym typeface="+mn-ea"/>
              </a:rPr>
              <a:t>3</a:t>
            </a:r>
            <a:r>
              <a:rPr sz="2000" b="1">
                <a:latin typeface="华文中宋" panose="02010600040101010101" charset="-122"/>
                <a:ea typeface="华文中宋" panose="02010600040101010101" charset="-122"/>
                <a:cs typeface="华文中宋" panose="02010600040101010101" charset="-122"/>
                <a:sym typeface="+mn-ea"/>
              </a:rPr>
              <a:t>、题目的文本结构（题干部份）的特点？</a:t>
            </a:r>
            <a:endParaRPr sz="2000" b="1">
              <a:latin typeface="华文中宋" panose="02010600040101010101" charset="-122"/>
              <a:ea typeface="华文中宋" panose="02010600040101010101" charset="-122"/>
              <a:cs typeface="华文中宋" panose="02010600040101010101" charset="-122"/>
              <a:sym typeface="+mn-ea"/>
            </a:endParaRPr>
          </a:p>
          <a:p>
            <a:pPr marL="0" lvl="0" indent="0">
              <a:lnSpc>
                <a:spcPct val="70000"/>
              </a:lnSpc>
              <a:buNone/>
            </a:pPr>
            <a:r>
              <a:rPr sz="2400" b="1">
                <a:solidFill>
                  <a:srgbClr val="C00000"/>
                </a:solidFill>
                <a:latin typeface="黑体" panose="02010609060101010101" charset="-122"/>
                <a:ea typeface="黑体" panose="02010609060101010101" charset="-122"/>
                <a:cs typeface="黑体" panose="02010609060101010101" charset="-122"/>
                <a:sym typeface="+mn-ea"/>
              </a:rPr>
              <a:t>◎（1）将曰：“此事，申饬边臣岂不可，何以使为？”禧惭不能对。</a:t>
            </a:r>
            <a:endParaRPr sz="2400" b="1">
              <a:solidFill>
                <a:srgbClr val="C00000"/>
              </a:solidFill>
              <a:latin typeface="黑体" panose="02010609060101010101" charset="-122"/>
              <a:ea typeface="黑体" panose="02010609060101010101" charset="-122"/>
              <a:cs typeface="黑体" panose="02010609060101010101" charset="-122"/>
              <a:sym typeface="+mn-ea"/>
            </a:endParaRPr>
          </a:p>
          <a:p>
            <a:pPr marL="457200" lvl="1" indent="0">
              <a:lnSpc>
                <a:spcPct val="7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古人称谓</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将</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禧</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的处理，要结合语境、语法</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句子成分、词类词性）；</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457200" lvl="1" indent="0">
              <a:lnSpc>
                <a:spcPct val="7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人物语言或对话</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曰</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语境、语气、人称、关系、身份、尊卑、谦敬）；</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457200" lvl="1" indent="0">
              <a:lnSpc>
                <a:spcPct val="7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关键实词、谓语动词</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（如动词：</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申饬</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使</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对</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457200" lvl="1" indent="0">
              <a:lnSpc>
                <a:spcPct val="7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文言否定语气词</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不</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457200" lvl="1" indent="0">
              <a:lnSpc>
                <a:spcPct val="7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反问语气句式</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岂不可</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何以使为</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457200" lvl="1" indent="0">
              <a:lnSpc>
                <a:spcPct val="7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重要虚词</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岂</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457200" lvl="1" indent="0">
              <a:lnSpc>
                <a:spcPct val="7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固搭格式</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何以</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+V+</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为？</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457200" lvl="1" indent="0">
              <a:lnSpc>
                <a:spcPct val="7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古今异义</a:t>
            </a:r>
            <a:r>
              <a:rPr lang="en-US" altLang="zh-CN"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一词多义</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对</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lang="zh-CN" altLang="en-US" sz="2000" b="1">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35280" y="167005"/>
            <a:ext cx="11563985" cy="6174105"/>
          </a:xfrm>
        </p:spPr>
        <p:txBody>
          <a:bodyPr/>
          <a:lstStyle/>
          <a:p>
            <a:pPr marL="0" lvl="0" indent="0">
              <a:lnSpc>
                <a:spcPct val="100000"/>
              </a:lnSpc>
              <a:buNone/>
            </a:pPr>
            <a:r>
              <a:rPr sz="2400" b="1">
                <a:solidFill>
                  <a:srgbClr val="C0000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◎（2）章惇为相，与蔡卞同肆罗织，贬谪元祐诸臣，奏发司马光墓。</a:t>
            </a:r>
            <a:endParaRPr sz="2400" b="1">
              <a:solidFill>
                <a:srgbClr val="C0000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marL="0" lvl="0" indent="0">
              <a:lnSpc>
                <a:spcPct val="8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关键动词、连动关系</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为</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肆</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罗织</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贬谪</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奏发</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处理，要结合语境、语法</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句子成分、词类词性</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lvl="0" indent="0">
              <a:lnSpc>
                <a:spcPct val="9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古汉语现象</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罗织</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奏发</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一般非双声叠韵词、专指词、拟声词，要处理为</a:t>
            </a:r>
            <a:r>
              <a:rPr sz="2000" b="1" u="sng">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独字成词</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即单音节词翻译为现代汉语的双音节词）；</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lvl="0" indent="0">
              <a:lnSpc>
                <a:spcPct val="9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省略补充</a:t>
            </a:r>
            <a:r>
              <a:rPr lang="en-US" altLang="zh-CN"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一词多义</a:t>
            </a:r>
            <a:r>
              <a:rPr lang="en-US" altLang="zh-CN"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看语境、看动词、多追问</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动作由谁发出？指向谁？语境中更符合谁人的身份、情感、态度、心理</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从而来判定其语境下的正确具体语义</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（谁向谁</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奏</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发</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墓</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之</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发</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，如何判定其在句中的成分、词性、义项？使之符合且正确）。</a:t>
            </a:r>
            <a:endParaRPr lang="en-US" sz="2400" b="1">
              <a:latin typeface="华文中宋" panose="02010600040101010101" charset="-122"/>
              <a:ea typeface="华文中宋" panose="02010600040101010101" charset="-122"/>
              <a:cs typeface="华文中宋" panose="02010600040101010101" charset="-122"/>
              <a:sym typeface="+mn-ea"/>
            </a:endParaRPr>
          </a:p>
          <a:p>
            <a:pPr marL="0" lvl="0" indent="0">
              <a:lnSpc>
                <a:spcPct val="80000"/>
              </a:lnSpc>
              <a:buNone/>
            </a:pPr>
            <a:r>
              <a:rPr lang="en-US" sz="2000" b="1">
                <a:latin typeface="华文中宋" panose="02010600040101010101" charset="-122"/>
                <a:ea typeface="华文中宋" panose="02010600040101010101" charset="-122"/>
                <a:cs typeface="华文中宋" panose="02010600040101010101" charset="-122"/>
                <a:sym typeface="+mn-ea"/>
              </a:rPr>
              <a:t>4</a:t>
            </a:r>
            <a:r>
              <a:rPr sz="2000" b="1">
                <a:latin typeface="华文中宋" panose="02010600040101010101" charset="-122"/>
                <a:ea typeface="华文中宋" panose="02010600040101010101" charset="-122"/>
                <a:cs typeface="华文中宋" panose="02010600040101010101" charset="-122"/>
                <a:sym typeface="+mn-ea"/>
              </a:rPr>
              <a:t>、考察的知识点、能力要求，属于课标要求的哪个部份？体现对核心素养哪个部份的考察？</a:t>
            </a:r>
            <a:endParaRPr sz="2000" b="1">
              <a:latin typeface="华文中宋" panose="02010600040101010101" charset="-122"/>
              <a:ea typeface="华文中宋" panose="02010600040101010101" charset="-122"/>
              <a:cs typeface="华文中宋" panose="02010600040101010101" charset="-122"/>
              <a:sym typeface="+mn-ea"/>
            </a:endParaRPr>
          </a:p>
          <a:p>
            <a:pPr marL="0" lvl="0" indent="0">
              <a:lnSpc>
                <a:spcPct val="90000"/>
              </a:lnSpc>
              <a:buNone/>
            </a:pPr>
            <a:r>
              <a:rPr sz="20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华文中宋" panose="02010600040101010101" charset="-122"/>
                <a:sym typeface="+mn-ea"/>
              </a:rPr>
              <a:t>（</a:t>
            </a:r>
            <a:r>
              <a:rPr lang="en-US" altLang="zh-CN" sz="20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华文中宋" panose="02010600040101010101" charset="-122"/>
                <a:sym typeface="+mn-ea"/>
              </a:rPr>
              <a:t>1</a:t>
            </a:r>
            <a:r>
              <a:rPr sz="20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华文中宋" panose="02010600040101010101" charset="-122"/>
                <a:sym typeface="+mn-ea"/>
              </a:rPr>
              <a:t>）</a:t>
            </a:r>
            <a:r>
              <a:rPr sz="2000" b="1">
                <a:solidFill>
                  <a:srgbClr val="FF0000"/>
                </a:solidFill>
                <a:latin typeface="楷体" panose="02010609060101010101" charset="-122"/>
                <a:ea typeface="楷体" panose="02010609060101010101" charset="-122"/>
                <a:cs typeface="华文中宋" panose="02010600040101010101" charset="-122"/>
                <a:sym typeface="+mn-ea"/>
              </a:rPr>
              <a:t>积累汉字、汉语的有关现象；</a:t>
            </a:r>
            <a:r>
              <a:rPr sz="20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华文中宋" panose="02010600040101010101" charset="-122"/>
                <a:sym typeface="+mn-ea"/>
              </a:rPr>
              <a:t>（</a:t>
            </a:r>
            <a:r>
              <a:rPr lang="en-US" altLang="zh-CN" sz="20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华文中宋" panose="02010600040101010101" charset="-122"/>
                <a:sym typeface="+mn-ea"/>
              </a:rPr>
              <a:t>2</a:t>
            </a:r>
            <a:r>
              <a:rPr sz="20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华文中宋" panose="02010600040101010101" charset="-122"/>
                <a:sym typeface="+mn-ea"/>
              </a:rPr>
              <a:t>）</a:t>
            </a:r>
            <a:r>
              <a:rPr sz="2000" b="1">
                <a:latin typeface="楷体" panose="02010609060101010101" charset="-122"/>
                <a:ea typeface="楷体" panose="02010609060101010101" charset="-122"/>
                <a:cs typeface="华文中宋" panose="02010600040101010101" charset="-122"/>
                <a:sym typeface="+mn-ea"/>
              </a:rPr>
              <a:t>通过</a:t>
            </a:r>
            <a:r>
              <a:rPr sz="2000" b="1">
                <a:solidFill>
                  <a:srgbClr val="FF0000"/>
                </a:solidFill>
                <a:latin typeface="楷体" panose="02010609060101010101" charset="-122"/>
                <a:ea typeface="楷体" panose="02010609060101010101" charset="-122"/>
                <a:cs typeface="华文中宋" panose="02010600040101010101" charset="-122"/>
                <a:sym typeface="+mn-ea"/>
              </a:rPr>
              <a:t>文言文阅读</a:t>
            </a:r>
            <a:r>
              <a:rPr sz="2000" b="1">
                <a:latin typeface="楷体" panose="02010609060101010101" charset="-122"/>
                <a:ea typeface="楷体" panose="02010609060101010101" charset="-122"/>
                <a:cs typeface="华文中宋" panose="02010600040101010101" charset="-122"/>
                <a:sym typeface="+mn-ea"/>
              </a:rPr>
              <a:t>，梳理</a:t>
            </a:r>
            <a:r>
              <a:rPr sz="2000" b="1">
                <a:solidFill>
                  <a:srgbClr val="FF0000"/>
                </a:solidFill>
                <a:latin typeface="楷体" panose="02010609060101010101" charset="-122"/>
                <a:ea typeface="楷体" panose="02010609060101010101" charset="-122"/>
                <a:cs typeface="华文中宋" panose="02010600040101010101" charset="-122"/>
                <a:sym typeface="+mn-ea"/>
              </a:rPr>
              <a:t>文言词语</a:t>
            </a:r>
            <a:r>
              <a:rPr sz="2000" b="1">
                <a:latin typeface="楷体" panose="02010609060101010101" charset="-122"/>
                <a:ea typeface="楷体" panose="02010609060101010101" charset="-122"/>
                <a:cs typeface="华文中宋" panose="02010600040101010101" charset="-122"/>
                <a:sym typeface="+mn-ea"/>
              </a:rPr>
              <a:t>在不同</a:t>
            </a:r>
            <a:r>
              <a:rPr sz="2000" b="1">
                <a:solidFill>
                  <a:srgbClr val="7030A0"/>
                </a:solidFill>
                <a:latin typeface="楷体" panose="02010609060101010101" charset="-122"/>
                <a:ea typeface="楷体" panose="02010609060101010101" charset="-122"/>
                <a:cs typeface="华文中宋" panose="02010600040101010101" charset="-122"/>
                <a:sym typeface="+mn-ea"/>
              </a:rPr>
              <a:t>上下文中</a:t>
            </a:r>
            <a:r>
              <a:rPr sz="2000" b="1">
                <a:latin typeface="楷体" panose="02010609060101010101" charset="-122"/>
                <a:ea typeface="楷体" panose="02010609060101010101" charset="-122"/>
                <a:cs typeface="华文中宋" panose="02010600040101010101" charset="-122"/>
                <a:sym typeface="+mn-ea"/>
              </a:rPr>
              <a:t>的</a:t>
            </a:r>
            <a:r>
              <a:rPr sz="2000" b="1">
                <a:solidFill>
                  <a:srgbClr val="FF0000"/>
                </a:solidFill>
                <a:latin typeface="楷体" panose="02010609060101010101" charset="-122"/>
                <a:ea typeface="楷体" panose="02010609060101010101" charset="-122"/>
                <a:cs typeface="华文中宋" panose="02010600040101010101" charset="-122"/>
                <a:sym typeface="+mn-ea"/>
              </a:rPr>
              <a:t>词义和用法</a:t>
            </a:r>
            <a:r>
              <a:rPr sz="2000" b="1">
                <a:latin typeface="楷体" panose="02010609060101010101" charset="-122"/>
                <a:ea typeface="楷体" panose="02010609060101010101" charset="-122"/>
                <a:cs typeface="华文中宋" panose="02010600040101010101" charset="-122"/>
                <a:sym typeface="+mn-ea"/>
              </a:rPr>
              <a:t>，把握</a:t>
            </a:r>
            <a:r>
              <a:rPr sz="2000" b="1">
                <a:solidFill>
                  <a:srgbClr val="FF0000"/>
                </a:solidFill>
                <a:latin typeface="楷体" panose="02010609060101010101" charset="-122"/>
                <a:ea typeface="楷体" panose="02010609060101010101" charset="-122"/>
                <a:cs typeface="华文中宋" panose="02010600040101010101" charset="-122"/>
                <a:sym typeface="+mn-ea"/>
              </a:rPr>
              <a:t>古今汉语词义</a:t>
            </a:r>
            <a:r>
              <a:rPr sz="2000" b="1">
                <a:latin typeface="楷体" panose="02010609060101010101" charset="-122"/>
                <a:ea typeface="楷体" panose="02010609060101010101" charset="-122"/>
                <a:cs typeface="华文中宋" panose="02010600040101010101" charset="-122"/>
                <a:sym typeface="+mn-ea"/>
              </a:rPr>
              <a:t>的异同，既能</a:t>
            </a:r>
            <a:r>
              <a:rPr sz="2000" b="1">
                <a:solidFill>
                  <a:srgbClr val="FF0000"/>
                </a:solidFill>
                <a:latin typeface="楷体" panose="02010609060101010101" charset="-122"/>
                <a:ea typeface="楷体" panose="02010609060101010101" charset="-122"/>
                <a:cs typeface="华文中宋" panose="02010600040101010101" charset="-122"/>
                <a:sym typeface="+mn-ea"/>
              </a:rPr>
              <a:t>沟通古今词义</a:t>
            </a:r>
            <a:r>
              <a:rPr sz="2000" b="1">
                <a:latin typeface="楷体" panose="02010609060101010101" charset="-122"/>
                <a:ea typeface="楷体" panose="02010609060101010101" charset="-122"/>
                <a:cs typeface="华文中宋" panose="02010600040101010101" charset="-122"/>
                <a:sym typeface="+mn-ea"/>
              </a:rPr>
              <a:t>的发展关系，又要</a:t>
            </a:r>
            <a:r>
              <a:rPr sz="2000" b="1">
                <a:solidFill>
                  <a:srgbClr val="FF0000"/>
                </a:solidFill>
                <a:latin typeface="楷体" panose="02010609060101010101" charset="-122"/>
                <a:ea typeface="楷体" panose="02010609060101010101" charset="-122"/>
                <a:cs typeface="华文中宋" panose="02010600040101010101" charset="-122"/>
                <a:sym typeface="+mn-ea"/>
              </a:rPr>
              <a:t>避免用现代意义理解古义</a:t>
            </a:r>
            <a:r>
              <a:rPr sz="2000" b="1">
                <a:latin typeface="楷体" panose="02010609060101010101" charset="-122"/>
                <a:ea typeface="楷体" panose="02010609060101010101" charset="-122"/>
                <a:cs typeface="华文中宋" panose="02010600040101010101" charset="-122"/>
                <a:sym typeface="+mn-ea"/>
              </a:rPr>
              <a:t>，做到对中华优秀传统文化作品的</a:t>
            </a:r>
            <a:r>
              <a:rPr sz="2000" b="1">
                <a:solidFill>
                  <a:srgbClr val="FF0000"/>
                </a:solidFill>
                <a:latin typeface="楷体" panose="02010609060101010101" charset="-122"/>
                <a:ea typeface="楷体" panose="02010609060101010101" charset="-122"/>
                <a:cs typeface="华文中宋" panose="02010600040101010101" charset="-122"/>
                <a:sym typeface="+mn-ea"/>
              </a:rPr>
              <a:t>准确理解</a:t>
            </a:r>
            <a:r>
              <a:rPr sz="2000" b="1">
                <a:latin typeface="楷体" panose="02010609060101010101" charset="-122"/>
                <a:ea typeface="楷体" panose="02010609060101010101" charset="-122"/>
                <a:cs typeface="华文中宋" panose="02010600040101010101" charset="-122"/>
                <a:sym typeface="+mn-ea"/>
              </a:rPr>
              <a:t>。（</a:t>
            </a:r>
            <a:r>
              <a:rPr lang="en-US" altLang="zh-CN" sz="2000" b="1">
                <a:latin typeface="楷体" panose="02010609060101010101" charset="-122"/>
                <a:ea typeface="楷体" panose="02010609060101010101" charset="-122"/>
                <a:cs typeface="华文中宋" panose="02010600040101010101" charset="-122"/>
                <a:sym typeface="+mn-ea"/>
              </a:rPr>
              <a:t>3</a:t>
            </a:r>
            <a:r>
              <a:rPr sz="2000" b="1">
                <a:latin typeface="楷体" panose="02010609060101010101" charset="-122"/>
                <a:ea typeface="楷体" panose="02010609060101010101" charset="-122"/>
                <a:cs typeface="华文中宋" panose="02010600040101010101" charset="-122"/>
                <a:sym typeface="+mn-ea"/>
              </a:rPr>
              <a:t>）</a:t>
            </a:r>
            <a:r>
              <a:rPr sz="2000" b="1">
                <a:solidFill>
                  <a:srgbClr val="FF0000"/>
                </a:solidFill>
                <a:latin typeface="楷体" panose="02010609060101010101" charset="-122"/>
                <a:ea typeface="楷体" panose="02010609060101010101" charset="-122"/>
                <a:cs typeface="华文中宋" panose="02010600040101010101" charset="-122"/>
                <a:sym typeface="+mn-ea"/>
              </a:rPr>
              <a:t>语言的建构与运用、文化的传承与理解。</a:t>
            </a:r>
            <a:endParaRPr sz="2000" b="1">
              <a:solidFill>
                <a:srgbClr val="FF0000"/>
              </a:solidFill>
              <a:latin typeface="楷体" panose="02010609060101010101" charset="-122"/>
              <a:ea typeface="楷体" panose="02010609060101010101" charset="-122"/>
              <a:cs typeface="华文中宋" panose="02010600040101010101" charset="-122"/>
              <a:sym typeface="+mn-ea"/>
            </a:endParaRPr>
          </a:p>
          <a:p>
            <a:pPr marL="0" lvl="0" indent="0">
              <a:lnSpc>
                <a:spcPct val="100000"/>
              </a:lnSpc>
              <a:buNone/>
            </a:pPr>
            <a:r>
              <a:rPr lang="en-US" sz="2000" b="1">
                <a:latin typeface="华文中宋" panose="02010600040101010101" charset="-122"/>
                <a:ea typeface="华文中宋" panose="02010600040101010101" charset="-122"/>
                <a:cs typeface="华文中宋" panose="02010600040101010101" charset="-122"/>
                <a:sym typeface="+mn-ea"/>
              </a:rPr>
              <a:t>5</a:t>
            </a:r>
            <a:r>
              <a:rPr sz="2000" b="1">
                <a:latin typeface="华文中宋" panose="02010600040101010101" charset="-122"/>
                <a:ea typeface="华文中宋" panose="02010600040101010101" charset="-122"/>
                <a:cs typeface="华文中宋" panose="02010600040101010101" charset="-122"/>
                <a:sym typeface="+mn-ea"/>
              </a:rPr>
              <a:t>、陷阱与难点在哪里，出题者设置陷阱与难点的出发点是什么？</a:t>
            </a:r>
            <a:endParaRPr lang="zh-CN" altLang="en-US" sz="2000" b="1">
              <a:latin typeface="楷体" panose="02010609060101010101" charset="-122"/>
              <a:ea typeface="楷体" panose="02010609060101010101" charset="-122"/>
              <a:cs typeface="华文中宋" panose="02010600040101010101" charset="-122"/>
            </a:endParaRPr>
          </a:p>
          <a:p>
            <a:pPr marL="0" lvl="0" indent="0">
              <a:lnSpc>
                <a:spcPct val="100000"/>
              </a:lnSpc>
              <a:buNone/>
            </a:pPr>
            <a:r>
              <a:rPr lang="zh-CN" altLang="en-US" sz="2000" b="1">
                <a:latin typeface="楷体" panose="02010609060101010101" charset="-122"/>
                <a:ea typeface="楷体" panose="02010609060101010101" charset="-122"/>
                <a:cs typeface="华文中宋" panose="02010600040101010101" charset="-122"/>
              </a:rPr>
              <a:t>（</a:t>
            </a:r>
            <a:r>
              <a:rPr sz="2000" b="1">
                <a:latin typeface="楷体" panose="02010609060101010101" charset="-122"/>
                <a:ea typeface="楷体" panose="02010609060101010101" charset="-122"/>
                <a:cs typeface="华文中宋" panose="02010600040101010101" charset="-122"/>
              </a:rPr>
              <a:t>1</a:t>
            </a:r>
            <a:r>
              <a:rPr lang="zh-CN" altLang="en-US" sz="2000" b="1">
                <a:latin typeface="楷体" panose="02010609060101010101" charset="-122"/>
                <a:ea typeface="楷体" panose="02010609060101010101" charset="-122"/>
                <a:cs typeface="华文中宋" panose="02010600040101010101" charset="-122"/>
              </a:rPr>
              <a:t>）文言文翻译的陷阱与难点，涵盖所有</a:t>
            </a:r>
            <a:r>
              <a:rPr lang="zh-CN" altLang="en-US" sz="2000" b="1">
                <a:solidFill>
                  <a:srgbClr val="FF0000"/>
                </a:solidFill>
                <a:latin typeface="楷体" panose="02010609060101010101" charset="-122"/>
                <a:ea typeface="楷体" panose="02010609060101010101" charset="-122"/>
                <a:cs typeface="华文中宋" panose="02010600040101010101" charset="-122"/>
              </a:rPr>
              <a:t>文言现象</a:t>
            </a:r>
            <a:r>
              <a:rPr lang="zh-CN" altLang="en-US" sz="2000" b="1">
                <a:latin typeface="楷体" panose="02010609060101010101" charset="-122"/>
                <a:ea typeface="楷体" panose="02010609060101010101" charset="-122"/>
                <a:cs typeface="华文中宋" panose="02010600040101010101" charset="-122"/>
              </a:rPr>
              <a:t>，</a:t>
            </a:r>
            <a:r>
              <a:rPr lang="zh-CN" altLang="en-US" sz="2000" b="1">
                <a:solidFill>
                  <a:srgbClr val="7030A0"/>
                </a:solidFill>
                <a:latin typeface="楷体" panose="02010609060101010101" charset="-122"/>
                <a:ea typeface="楷体" panose="02010609060101010101" charset="-122"/>
                <a:cs typeface="华文中宋" panose="02010600040101010101" charset="-122"/>
              </a:rPr>
              <a:t>全面综合考查</a:t>
            </a:r>
            <a:r>
              <a:rPr lang="zh-CN" altLang="en-US" sz="2000" b="1">
                <a:solidFill>
                  <a:srgbClr val="FF0000"/>
                </a:solidFill>
                <a:latin typeface="楷体" panose="02010609060101010101" charset="-122"/>
                <a:ea typeface="楷体" panose="02010609060101010101" charset="-122"/>
                <a:cs typeface="华文中宋" panose="02010600040101010101" charset="-122"/>
              </a:rPr>
              <a:t>文言功底</a:t>
            </a:r>
            <a:r>
              <a:rPr lang="zh-CN" altLang="en-US" sz="2000" b="1">
                <a:latin typeface="楷体" panose="02010609060101010101" charset="-122"/>
                <a:ea typeface="楷体" panose="02010609060101010101" charset="-122"/>
                <a:cs typeface="华文中宋" panose="02010600040101010101" charset="-122"/>
              </a:rPr>
              <a:t>，知者不难，难者不知，故靠平时用功。（</a:t>
            </a:r>
            <a:r>
              <a:rPr sz="2000" b="1">
                <a:latin typeface="楷体" panose="02010609060101010101" charset="-122"/>
                <a:ea typeface="楷体" panose="02010609060101010101" charset="-122"/>
                <a:cs typeface="华文中宋" panose="02010600040101010101" charset="-122"/>
              </a:rPr>
              <a:t>2</a:t>
            </a:r>
            <a:r>
              <a:rPr lang="zh-CN" altLang="en-US" sz="2000" b="1">
                <a:latin typeface="楷体" panose="02010609060101010101" charset="-122"/>
                <a:ea typeface="楷体" panose="02010609060101010101" charset="-122"/>
                <a:cs typeface="华文中宋" panose="02010600040101010101" charset="-122"/>
              </a:rPr>
              <a:t>）考查出发点：对考生文言文的</a:t>
            </a:r>
            <a:r>
              <a:rPr lang="zh-CN" altLang="en-US" sz="2000" b="1">
                <a:solidFill>
                  <a:srgbClr val="FF0000"/>
                </a:solidFill>
                <a:latin typeface="楷体" panose="02010609060101010101" charset="-122"/>
                <a:ea typeface="楷体" panose="02010609060101010101" charset="-122"/>
                <a:cs typeface="华文中宋" panose="02010600040101010101" charset="-122"/>
              </a:rPr>
              <a:t>阅读、积累、运用</a:t>
            </a:r>
            <a:r>
              <a:rPr lang="zh-CN" altLang="en-US" sz="2000" b="1">
                <a:latin typeface="楷体" panose="02010609060101010101" charset="-122"/>
                <a:ea typeface="楷体" panose="02010609060101010101" charset="-122"/>
                <a:cs typeface="华文中宋" panose="02010600040101010101" charset="-122"/>
              </a:rPr>
              <a:t>的知识与能力；对考生</a:t>
            </a:r>
            <a:r>
              <a:rPr lang="zh-CN" altLang="en-US" sz="2000" b="1">
                <a:solidFill>
                  <a:srgbClr val="FF0000"/>
                </a:solidFill>
                <a:latin typeface="楷体" panose="02010609060101010101" charset="-122"/>
                <a:ea typeface="楷体" panose="02010609060101010101" charset="-122"/>
                <a:cs typeface="华文中宋" panose="02010600040101010101" charset="-122"/>
              </a:rPr>
              <a:t>平时文言文学习态度</a:t>
            </a:r>
            <a:r>
              <a:rPr lang="zh-CN" altLang="en-US" sz="2000" b="1">
                <a:latin typeface="楷体" panose="02010609060101010101" charset="-122"/>
                <a:ea typeface="楷体" panose="02010609060101010101" charset="-122"/>
                <a:cs typeface="华文中宋" panose="02010600040101010101" charset="-122"/>
              </a:rPr>
              <a:t>、</a:t>
            </a:r>
            <a:r>
              <a:rPr lang="zh-CN" altLang="en-US" sz="2000" b="1">
                <a:solidFill>
                  <a:srgbClr val="FF0000"/>
                </a:solidFill>
                <a:latin typeface="楷体" panose="02010609060101010101" charset="-122"/>
                <a:ea typeface="楷体" panose="02010609060101010101" charset="-122"/>
                <a:cs typeface="华文中宋" panose="02010600040101010101" charset="-122"/>
              </a:rPr>
              <a:t>传统文化思想</a:t>
            </a:r>
            <a:r>
              <a:rPr lang="zh-CN" altLang="en-US" sz="2000" b="1">
                <a:latin typeface="楷体" panose="02010609060101010101" charset="-122"/>
                <a:ea typeface="楷体" panose="02010609060101010101" charset="-122"/>
                <a:cs typeface="华文中宋" panose="02010600040101010101" charset="-122"/>
              </a:rPr>
              <a:t>积淀、读懂翻译文言文的</a:t>
            </a:r>
            <a:r>
              <a:rPr lang="zh-CN" altLang="en-US" sz="2000" b="1">
                <a:solidFill>
                  <a:srgbClr val="FF0000"/>
                </a:solidFill>
                <a:latin typeface="楷体" panose="02010609060101010101" charset="-122"/>
                <a:ea typeface="楷体" panose="02010609060101010101" charset="-122"/>
                <a:cs typeface="华文中宋" panose="02010600040101010101" charset="-122"/>
              </a:rPr>
              <a:t>方法、思维、广度、深度</a:t>
            </a:r>
            <a:r>
              <a:rPr lang="zh-CN" altLang="en-US" sz="2000" b="1">
                <a:latin typeface="楷体" panose="02010609060101010101" charset="-122"/>
                <a:ea typeface="楷体" panose="02010609060101010101" charset="-122"/>
                <a:cs typeface="华文中宋" panose="02010600040101010101" charset="-122"/>
              </a:rPr>
              <a:t>（即对</a:t>
            </a:r>
            <a:r>
              <a:rPr lang="zh-CN" altLang="en-US" sz="2000" b="1">
                <a:solidFill>
                  <a:srgbClr val="FF0000"/>
                </a:solidFill>
                <a:latin typeface="楷体" panose="02010609060101010101" charset="-122"/>
                <a:ea typeface="楷体" panose="02010609060101010101" charset="-122"/>
                <a:cs typeface="华文中宋" panose="02010600040101010101" charset="-122"/>
              </a:rPr>
              <a:t>古今汉语及文化</a:t>
            </a:r>
            <a:r>
              <a:rPr lang="zh-CN" altLang="en-US" sz="2000" b="1">
                <a:latin typeface="楷体" panose="02010609060101010101" charset="-122"/>
                <a:ea typeface="楷体" panose="02010609060101010101" charset="-122"/>
                <a:cs typeface="华文中宋" panose="02010600040101010101" charset="-122"/>
              </a:rPr>
              <a:t>的识记、理解、分析、掌握、转换的考查）；（</a:t>
            </a:r>
            <a:r>
              <a:rPr lang="en-US" altLang="zh-CN" sz="2000" b="1">
                <a:latin typeface="楷体" panose="02010609060101010101" charset="-122"/>
                <a:ea typeface="楷体" panose="02010609060101010101" charset="-122"/>
                <a:cs typeface="华文中宋" panose="02010600040101010101" charset="-122"/>
              </a:rPr>
              <a:t>3</a:t>
            </a:r>
            <a:r>
              <a:rPr lang="zh-CN" altLang="en-US" sz="2000" b="1">
                <a:latin typeface="楷体" panose="02010609060101010101" charset="-122"/>
                <a:ea typeface="楷体" panose="02010609060101010101" charset="-122"/>
                <a:cs typeface="华文中宋" panose="02010600040101010101" charset="-122"/>
              </a:rPr>
              <a:t>）具体文言</a:t>
            </a:r>
            <a:r>
              <a:rPr lang="zh-CN" altLang="en-US" sz="2000" b="1">
                <a:solidFill>
                  <a:srgbClr val="FF0000"/>
                </a:solidFill>
                <a:latin typeface="楷体" panose="02010609060101010101" charset="-122"/>
                <a:ea typeface="楷体" panose="02010609060101010101" charset="-122"/>
                <a:cs typeface="华文中宋" panose="02010600040101010101" charset="-122"/>
              </a:rPr>
              <a:t>文本、细节、语境</a:t>
            </a:r>
            <a:r>
              <a:rPr lang="zh-CN" altLang="en-US" sz="2000" b="1">
                <a:latin typeface="楷体" panose="02010609060101010101" charset="-122"/>
                <a:ea typeface="楷体" panose="02010609060101010101" charset="-122"/>
                <a:cs typeface="华文中宋" panose="02010600040101010101" charset="-122"/>
              </a:rPr>
              <a:t>下的</a:t>
            </a:r>
            <a:r>
              <a:rPr lang="zh-CN" altLang="en-US" sz="2000" b="1">
                <a:gradFill>
                  <a:gsLst>
                    <a:gs pos="0">
                      <a:srgbClr val="7B32B2"/>
                    </a:gs>
                    <a:gs pos="100000">
                      <a:srgbClr val="401A5D"/>
                    </a:gs>
                  </a:gsLst>
                  <a:lin scaled="0"/>
                </a:gradFill>
                <a:latin typeface="楷体" panose="02010609060101010101" charset="-122"/>
                <a:ea typeface="楷体" panose="02010609060101010101" charset="-122"/>
                <a:cs typeface="华文中宋" panose="02010600040101010101" charset="-122"/>
              </a:rPr>
              <a:t>准确理解</a:t>
            </a:r>
            <a:r>
              <a:rPr lang="zh-CN" altLang="en-US" sz="2000" b="1">
                <a:latin typeface="楷体" panose="02010609060101010101" charset="-122"/>
                <a:ea typeface="楷体" panose="02010609060101010101" charset="-122"/>
                <a:cs typeface="华文中宋" panose="02010600040101010101" charset="-122"/>
              </a:rPr>
              <a:t>。</a:t>
            </a:r>
            <a:endParaRPr lang="zh-CN" altLang="en-US" sz="2000" b="1">
              <a:latin typeface="楷体" panose="02010609060101010101" charset="-122"/>
              <a:ea typeface="楷体" panose="02010609060101010101" charset="-122"/>
              <a:cs typeface="华文中宋" panose="02010600040101010101" charset="-122"/>
            </a:endParaRPr>
          </a:p>
          <a:p>
            <a:endParaRPr lang="zh-CN" altLang="en-US" sz="2000" b="1">
              <a:latin typeface="楷体" panose="02010609060101010101" charset="-122"/>
              <a:ea typeface="楷体" panose="02010609060101010101" charset="-122"/>
              <a:cs typeface="华文中宋" panose="02010600040101010101"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225425"/>
            <a:ext cx="10852150" cy="452120"/>
          </a:xfrm>
        </p:spPr>
        <p:txBody>
          <a:bodyPr/>
          <a:lstStyle/>
          <a:p>
            <a:r>
              <a:rPr>
                <a:solidFill>
                  <a:srgbClr val="FF0000"/>
                </a:solidFill>
                <a:effectLst>
                  <a:outerShdw blurRad="38100" dist="19050" dir="2700000" algn="tl" rotWithShape="0">
                    <a:schemeClr val="dk1">
                      <a:alpha val="40000"/>
                    </a:schemeClr>
                  </a:outerShdw>
                </a:effectLst>
              </a:rPr>
              <a:t>【补】固搭句式</a:t>
            </a:r>
            <a:r>
              <a:rPr lang="en-US" altLang="zh-CN">
                <a:solidFill>
                  <a:srgbClr val="FF0000"/>
                </a:solidFill>
                <a:effectLst>
                  <a:outerShdw blurRad="38100" dist="19050" dir="2700000" algn="tl" rotWithShape="0">
                    <a:schemeClr val="dk1">
                      <a:alpha val="40000"/>
                    </a:schemeClr>
                  </a:outerShdw>
                </a:effectLst>
              </a:rPr>
              <a:t>/</a:t>
            </a:r>
            <a:r>
              <a:rPr>
                <a:solidFill>
                  <a:srgbClr val="FF0000"/>
                </a:solidFill>
                <a:effectLst>
                  <a:outerShdw blurRad="38100" dist="19050" dir="2700000" algn="tl" rotWithShape="0">
                    <a:schemeClr val="dk1">
                      <a:alpha val="40000"/>
                    </a:schemeClr>
                  </a:outerShdw>
                </a:effectLst>
              </a:rPr>
              <a:t>固定结构：</a:t>
            </a:r>
            <a:r>
              <a:rPr lang="en-US" altLang="zh-CN">
                <a:solidFill>
                  <a:schemeClr val="tx1"/>
                </a:solidFill>
                <a:effectLst>
                  <a:outerShdw blurRad="38100" dist="19050" dir="2700000" algn="tl" rotWithShape="0">
                    <a:schemeClr val="dk1">
                      <a:alpha val="40000"/>
                    </a:schemeClr>
                  </a:outerShdw>
                </a:effectLst>
                <a:hlinkClick r:id="rId2" action="ppaction://hlinkfile"/>
              </a:rPr>
              <a:t>“</a:t>
            </a:r>
            <a:r>
              <a:rPr>
                <a:solidFill>
                  <a:schemeClr val="tx1"/>
                </a:solidFill>
                <a:effectLst>
                  <a:outerShdw blurRad="38100" dist="19050" dir="2700000" algn="tl" rotWithShape="0">
                    <a:schemeClr val="dk1">
                      <a:alpha val="40000"/>
                    </a:schemeClr>
                  </a:outerShdw>
                </a:effectLst>
                <a:hlinkClick r:id="rId2" action="ppaction://hlinkfile"/>
              </a:rPr>
              <a:t>何以</a:t>
            </a:r>
            <a:r>
              <a:rPr lang="en-US" altLang="zh-CN">
                <a:solidFill>
                  <a:schemeClr val="tx1"/>
                </a:solidFill>
                <a:effectLst>
                  <a:outerShdw blurRad="38100" dist="19050" dir="2700000" algn="tl" rotWithShape="0">
                    <a:schemeClr val="dk1">
                      <a:alpha val="40000"/>
                    </a:schemeClr>
                  </a:outerShdw>
                </a:effectLst>
                <a:hlinkClick r:id="rId2" action="ppaction://hlinkfile"/>
              </a:rPr>
              <a:t>……</a:t>
            </a:r>
            <a:r>
              <a:rPr>
                <a:solidFill>
                  <a:schemeClr val="tx1"/>
                </a:solidFill>
                <a:effectLst>
                  <a:outerShdw blurRad="38100" dist="19050" dir="2700000" algn="tl" rotWithShape="0">
                    <a:schemeClr val="dk1">
                      <a:alpha val="40000"/>
                    </a:schemeClr>
                  </a:outerShdw>
                </a:effectLst>
                <a:hlinkClick r:id="rId2" action="ppaction://hlinkfile"/>
              </a:rPr>
              <a:t>为</a:t>
            </a:r>
            <a:r>
              <a:rPr lang="en-US" altLang="zh-CN">
                <a:solidFill>
                  <a:schemeClr val="tx1"/>
                </a:solidFill>
                <a:effectLst>
                  <a:outerShdw blurRad="38100" dist="19050" dir="2700000" algn="tl" rotWithShape="0">
                    <a:schemeClr val="dk1">
                      <a:alpha val="40000"/>
                    </a:schemeClr>
                  </a:outerShdw>
                </a:effectLst>
                <a:hlinkClick r:id="rId2" action="ppaction://hlinkfile"/>
              </a:rPr>
              <a:t>”</a:t>
            </a:r>
            <a:r>
              <a:rPr>
                <a:solidFill>
                  <a:srgbClr val="FF0000"/>
                </a:solidFill>
                <a:effectLst>
                  <a:outerShdw blurRad="38100" dist="19050" dir="2700000" algn="tl" rotWithShape="0">
                    <a:schemeClr val="dk1">
                      <a:alpha val="40000"/>
                    </a:schemeClr>
                  </a:outerShdw>
                </a:effectLst>
              </a:rPr>
              <a:t>（</a:t>
            </a:r>
            <a:r>
              <a:rPr lang="en-US" altLang="zh-CN">
                <a:solidFill>
                  <a:srgbClr val="FF0000"/>
                </a:solidFill>
                <a:effectLst>
                  <a:outerShdw blurRad="38100" dist="19050" dir="2700000" algn="tl" rotWithShape="0">
                    <a:schemeClr val="dk1">
                      <a:alpha val="40000"/>
                    </a:schemeClr>
                  </a:outerShdw>
                </a:effectLst>
              </a:rPr>
              <a:t>1</a:t>
            </a:r>
            <a:r>
              <a:rPr>
                <a:solidFill>
                  <a:srgbClr val="FF0000"/>
                </a:solidFill>
                <a:effectLst>
                  <a:outerShdw blurRad="38100" dist="19050" dir="2700000" algn="tl" rotWithShape="0">
                    <a:schemeClr val="dk1">
                      <a:alpha val="40000"/>
                    </a:schemeClr>
                  </a:outerShdw>
                </a:effectLst>
              </a:rPr>
              <a:t>）</a:t>
            </a:r>
            <a:endParaRPr>
              <a:solidFill>
                <a:srgbClr val="FF0000"/>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a:xfrm>
            <a:off x="532130" y="919480"/>
            <a:ext cx="11118215" cy="5421630"/>
          </a:xfrm>
        </p:spPr>
        <p:txBody>
          <a:bodyPr/>
          <a:lstStyle/>
          <a:p>
            <a:r>
              <a:rPr lang="zh-CN" altLang="en-US" sz="2400">
                <a:latin typeface="华文中宋" panose="02010600040101010101" charset="-122"/>
                <a:ea typeface="华文中宋" panose="02010600040101010101" charset="-122"/>
                <a:cs typeface="华文中宋" panose="02010600040101010101" charset="-122"/>
              </a:rPr>
              <a:t>在古代汉语中，经常有一些不同词性的词连用或配合使用 ，形成</a:t>
            </a:r>
            <a:r>
              <a:rPr lang="zh-CN" altLang="en-US" sz="2400">
                <a:solidFill>
                  <a:srgbClr val="0070C0"/>
                </a:solidFill>
                <a:latin typeface="华文中宋" panose="02010600040101010101" charset="-122"/>
                <a:ea typeface="华文中宋" panose="02010600040101010101" charset="-122"/>
                <a:cs typeface="华文中宋" panose="02010600040101010101" charset="-122"/>
              </a:rPr>
              <a:t>固定的结构</a:t>
            </a:r>
            <a:r>
              <a:rPr lang="zh-CN" altLang="en-US" sz="2400">
                <a:latin typeface="华文中宋" panose="02010600040101010101" charset="-122"/>
                <a:ea typeface="华文中宋" panose="02010600040101010101" charset="-122"/>
                <a:cs typeface="华文中宋" panose="02010600040101010101" charset="-122"/>
              </a:rPr>
              <a:t>，表达相对</a:t>
            </a:r>
            <a:r>
              <a:rPr lang="zh-CN" altLang="en-US" sz="2400">
                <a:solidFill>
                  <a:srgbClr val="0070C0"/>
                </a:solidFill>
                <a:latin typeface="华文中宋" panose="02010600040101010101" charset="-122"/>
                <a:ea typeface="华文中宋" panose="02010600040101010101" charset="-122"/>
                <a:cs typeface="华文中宋" panose="02010600040101010101" charset="-122"/>
              </a:rPr>
              <a:t>固定的意义</a:t>
            </a:r>
            <a:r>
              <a:rPr lang="zh-CN" altLang="en-US" sz="2400">
                <a:latin typeface="华文中宋" panose="02010600040101010101" charset="-122"/>
                <a:ea typeface="华文中宋" panose="02010600040101010101" charset="-122"/>
                <a:cs typeface="华文中宋" panose="02010600040101010101" charset="-122"/>
              </a:rPr>
              <a:t>，这就是</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固定结构</a:t>
            </a:r>
            <a:r>
              <a:rPr lang="zh-CN" altLang="en-US" sz="2400">
                <a:latin typeface="华文中宋" panose="02010600040101010101" charset="-122"/>
                <a:ea typeface="华文中宋" panose="02010600040101010101" charset="-122"/>
                <a:cs typeface="华文中宋" panose="02010600040101010101" charset="-122"/>
              </a:rPr>
              <a:t>，或称</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习惯句式、凝固结构、固定词组</a:t>
            </a:r>
            <a:r>
              <a:rPr lang="zh-CN" altLang="en-US" sz="2400">
                <a:latin typeface="华文中宋" panose="02010600040101010101" charset="-122"/>
                <a:ea typeface="华文中宋" panose="02010600040101010101" charset="-122"/>
                <a:cs typeface="华文中宋" panose="02010600040101010101" charset="-122"/>
              </a:rPr>
              <a:t>或</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固定短语</a:t>
            </a:r>
            <a:r>
              <a:rPr lang="zh-CN" altLang="en-US" sz="2400">
                <a:latin typeface="华文中宋" panose="02010600040101010101" charset="-122"/>
                <a:ea typeface="华文中宋" panose="02010600040101010101" charset="-122"/>
                <a:cs typeface="华文中宋" panose="02010600040101010101" charset="-122"/>
              </a:rPr>
              <a:t>。 </a:t>
            </a:r>
            <a:endParaRPr lang="zh-CN" altLang="en-US" sz="2400">
              <a:latin typeface="华文中宋" panose="02010600040101010101" charset="-122"/>
              <a:ea typeface="华文中宋" panose="02010600040101010101" charset="-122"/>
              <a:cs typeface="华文中宋" panose="02010600040101010101" charset="-122"/>
            </a:endParaRPr>
          </a:p>
          <a:p>
            <a:pPr marL="0" indent="0">
              <a:lnSpc>
                <a:spcPct val="120000"/>
              </a:lnSpc>
              <a:buNone/>
            </a:pPr>
            <a:r>
              <a:rPr lang="zh-CN" altLang="en-US" sz="2400">
                <a:latin typeface="华文中宋" panose="02010600040101010101" charset="-122"/>
                <a:ea typeface="华文中宋" panose="02010600040101010101" charset="-122"/>
                <a:cs typeface="华文中宋" panose="02010600040101010101" charset="-122"/>
              </a:rPr>
              <a:t>1.“ 何以… …为”是</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表示反问</a:t>
            </a:r>
            <a:r>
              <a:rPr lang="zh-CN" altLang="en-US" sz="2400">
                <a:latin typeface="华文中宋" panose="02010600040101010101" charset="-122"/>
                <a:ea typeface="华文中宋" panose="02010600040101010101" charset="-122"/>
                <a:cs typeface="华文中宋" panose="02010600040101010101" charset="-122"/>
              </a:rPr>
              <a:t>的固定结构，</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由“以…… 为何”句式发展而来，</a:t>
            </a:r>
            <a:r>
              <a:rPr lang="zh-CN" altLang="en-US" sz="2400">
                <a:latin typeface="华文中宋" panose="02010600040101010101" charset="-122"/>
                <a:ea typeface="华文中宋" panose="02010600040101010101" charset="-122"/>
                <a:cs typeface="华文中宋" panose="02010600040101010101" charset="-122"/>
              </a:rPr>
              <a:t>其中</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 何”是疑问代词</a:t>
            </a:r>
            <a:r>
              <a:rPr lang="zh-CN" altLang="en-US" sz="2400">
                <a:latin typeface="华文中宋" panose="02010600040101010101" charset="-122"/>
                <a:ea typeface="华文中宋" panose="02010600040101010101" charset="-122"/>
                <a:cs typeface="华文中宋" panose="02010600040101010101" charset="-122"/>
              </a:rPr>
              <a:t>作状语(或称语气副词作状语 ) ，</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义为“ 为什么”</a:t>
            </a:r>
            <a:r>
              <a:rPr lang="zh-CN" altLang="en-US" sz="2400">
                <a:latin typeface="华文中宋" panose="02010600040101010101" charset="-122"/>
                <a:ea typeface="华文中宋" panose="02010600040101010101" charset="-122"/>
                <a:cs typeface="华文中宋" panose="02010600040101010101" charset="-122"/>
              </a:rPr>
              <a:t> 之类。</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 以”是动词或助动词，</a:t>
            </a:r>
            <a:r>
              <a:rPr lang="zh-CN" altLang="en-US" sz="2400">
                <a:latin typeface="华文中宋" panose="02010600040101010101" charset="-122"/>
                <a:ea typeface="华文中宋" panose="02010600040101010101" charset="-122"/>
                <a:cs typeface="华文中宋" panose="02010600040101010101" charset="-122"/>
              </a:rPr>
              <a:t>后面接名词性的词则它为动词，</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后面接动词性的词则它为助动词</a:t>
            </a:r>
            <a:r>
              <a:rPr lang="zh-CN" altLang="en-US" sz="2400">
                <a:latin typeface="华文中宋" panose="02010600040101010101" charset="-122"/>
                <a:ea typeface="华文中宋" panose="02010600040101010101" charset="-122"/>
                <a:cs typeface="华文中宋" panose="02010600040101010101" charset="-122"/>
              </a:rPr>
              <a:t>，语义比较复杂，依具体语境而定，大约有</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“要”、“ 用”、“用得着”</a:t>
            </a:r>
            <a:r>
              <a:rPr lang="zh-CN" altLang="en-US" sz="2400">
                <a:latin typeface="华文中宋" panose="02010600040101010101" charset="-122"/>
                <a:ea typeface="华文中宋" panose="02010600040101010101" charset="-122"/>
                <a:cs typeface="华文中宋" panose="02010600040101010101" charset="-122"/>
              </a:rPr>
              <a:t>之类意思。“为”经常出现在句末 ，由动词虚化为语气词，但具体虚化的时间则不可一刀切， 应根据具体语言现象而定，也不排除交叉并存的可能。 这一结构表示</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 为什么要… … ”、“拿 (要 )… …干什么”、“哪里用得着…… ”</a:t>
            </a:r>
            <a:r>
              <a:rPr lang="zh-CN" altLang="en-US" sz="2400">
                <a:latin typeface="华文中宋" panose="02010600040101010101" charset="-122"/>
                <a:ea typeface="华文中宋" panose="02010600040101010101" charset="-122"/>
                <a:cs typeface="华文中宋" panose="02010600040101010101" charset="-122"/>
              </a:rPr>
              <a:t>之类的意思。</a:t>
            </a:r>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3"/>
    </p:custDataLst>
  </p:cSld>
  <p:clrMapOvr>
    <a:masterClrMapping/>
  </p:clrMapOvr>
  <p:transition>
    <p:random/>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314960"/>
            <a:ext cx="10852150" cy="570230"/>
          </a:xfrm>
        </p:spPr>
        <p:txBody>
          <a:bodyPr/>
          <a:lstStyle/>
          <a:p>
            <a:r>
              <a:rPr>
                <a:solidFill>
                  <a:srgbClr val="FF0000"/>
                </a:solidFill>
                <a:effectLst>
                  <a:outerShdw blurRad="38100" dist="19050" dir="2700000" algn="tl" rotWithShape="0">
                    <a:schemeClr val="dk1">
                      <a:alpha val="40000"/>
                    </a:schemeClr>
                  </a:outerShdw>
                </a:effectLst>
              </a:rPr>
              <a:t>【补】固搭句式</a:t>
            </a:r>
            <a:r>
              <a:rPr lang="en-US" altLang="zh-CN">
                <a:solidFill>
                  <a:srgbClr val="FF0000"/>
                </a:solidFill>
                <a:effectLst>
                  <a:outerShdw blurRad="38100" dist="19050" dir="2700000" algn="tl" rotWithShape="0">
                    <a:schemeClr val="dk1">
                      <a:alpha val="40000"/>
                    </a:schemeClr>
                  </a:outerShdw>
                </a:effectLst>
              </a:rPr>
              <a:t>/</a:t>
            </a:r>
            <a:r>
              <a:rPr>
                <a:solidFill>
                  <a:srgbClr val="FF0000"/>
                </a:solidFill>
                <a:effectLst>
                  <a:outerShdw blurRad="38100" dist="19050" dir="2700000" algn="tl" rotWithShape="0">
                    <a:schemeClr val="dk1">
                      <a:alpha val="40000"/>
                    </a:schemeClr>
                  </a:outerShdw>
                </a:effectLst>
              </a:rPr>
              <a:t>固定结构：</a:t>
            </a:r>
            <a:r>
              <a:rPr lang="en-US" altLang="zh-CN">
                <a:solidFill>
                  <a:srgbClr val="FF0000"/>
                </a:solidFill>
                <a:effectLst>
                  <a:outerShdw blurRad="38100" dist="19050" dir="2700000" algn="tl" rotWithShape="0">
                    <a:schemeClr val="dk1">
                      <a:alpha val="40000"/>
                    </a:schemeClr>
                  </a:outerShdw>
                </a:effectLst>
              </a:rPr>
              <a:t>“</a:t>
            </a:r>
            <a:r>
              <a:rPr>
                <a:solidFill>
                  <a:srgbClr val="FF0000"/>
                </a:solidFill>
                <a:effectLst>
                  <a:outerShdw blurRad="38100" dist="19050" dir="2700000" algn="tl" rotWithShape="0">
                    <a:schemeClr val="dk1">
                      <a:alpha val="40000"/>
                    </a:schemeClr>
                  </a:outerShdw>
                </a:effectLst>
              </a:rPr>
              <a:t>何以</a:t>
            </a:r>
            <a:r>
              <a:rPr lang="en-US" altLang="zh-CN">
                <a:solidFill>
                  <a:srgbClr val="FF0000"/>
                </a:solidFill>
                <a:effectLst>
                  <a:outerShdw blurRad="38100" dist="19050" dir="2700000" algn="tl" rotWithShape="0">
                    <a:schemeClr val="dk1">
                      <a:alpha val="40000"/>
                    </a:schemeClr>
                  </a:outerShdw>
                </a:effectLst>
              </a:rPr>
              <a:t>……</a:t>
            </a:r>
            <a:r>
              <a:rPr>
                <a:solidFill>
                  <a:srgbClr val="FF0000"/>
                </a:solidFill>
                <a:effectLst>
                  <a:outerShdw blurRad="38100" dist="19050" dir="2700000" algn="tl" rotWithShape="0">
                    <a:schemeClr val="dk1">
                      <a:alpha val="40000"/>
                    </a:schemeClr>
                  </a:outerShdw>
                </a:effectLst>
              </a:rPr>
              <a:t>为</a:t>
            </a:r>
            <a:r>
              <a:rPr lang="en-US" altLang="zh-CN">
                <a:solidFill>
                  <a:srgbClr val="FF0000"/>
                </a:solidFill>
                <a:effectLst>
                  <a:outerShdw blurRad="38100" dist="19050" dir="2700000" algn="tl" rotWithShape="0">
                    <a:schemeClr val="dk1">
                      <a:alpha val="40000"/>
                    </a:schemeClr>
                  </a:outerShdw>
                </a:effectLst>
              </a:rPr>
              <a:t>”</a:t>
            </a:r>
            <a:r>
              <a:rPr>
                <a:solidFill>
                  <a:srgbClr val="FF0000"/>
                </a:solidFill>
                <a:effectLst>
                  <a:outerShdw blurRad="38100" dist="19050" dir="2700000" algn="tl" rotWithShape="0">
                    <a:schemeClr val="dk1">
                      <a:alpha val="40000"/>
                    </a:schemeClr>
                  </a:outerShdw>
                </a:effectLst>
              </a:rPr>
              <a:t>（</a:t>
            </a:r>
            <a:r>
              <a:rPr lang="en-US" altLang="zh-CN">
                <a:solidFill>
                  <a:srgbClr val="FF0000"/>
                </a:solidFill>
                <a:effectLst>
                  <a:outerShdw blurRad="38100" dist="19050" dir="2700000" algn="tl" rotWithShape="0">
                    <a:schemeClr val="dk1">
                      <a:alpha val="40000"/>
                    </a:schemeClr>
                  </a:outerShdw>
                </a:effectLst>
              </a:rPr>
              <a:t>2</a:t>
            </a:r>
            <a:r>
              <a:rPr>
                <a:solidFill>
                  <a:srgbClr val="FF0000"/>
                </a:solidFill>
                <a:effectLst>
                  <a:outerShdw blurRad="38100" dist="19050" dir="2700000" algn="tl" rotWithShape="0">
                    <a:schemeClr val="dk1">
                      <a:alpha val="40000"/>
                    </a:schemeClr>
                  </a:outerShdw>
                </a:effectLst>
              </a:rPr>
              <a:t>）</a:t>
            </a:r>
            <a:endParaRPr>
              <a:solidFill>
                <a:srgbClr val="FF0000"/>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a:xfrm>
            <a:off x="669925" y="1185545"/>
            <a:ext cx="10852150" cy="5155565"/>
          </a:xfrm>
        </p:spPr>
        <p:txBody>
          <a:bodyPr/>
          <a:lstStyle/>
          <a:p>
            <a:pPr>
              <a:lnSpc>
                <a:spcPct val="140000"/>
              </a:lnSpc>
            </a:pPr>
            <a:r>
              <a:rPr lang="zh-CN" altLang="en-US" sz="2400">
                <a:latin typeface="华文中宋" panose="02010600040101010101" charset="-122"/>
                <a:ea typeface="华文中宋" panose="02010600040101010101" charset="-122"/>
                <a:cs typeface="华文中宋" panose="02010600040101010101" charset="-122"/>
              </a:rPr>
              <a:t>2.当“何以…</a:t>
            </a:r>
            <a:r>
              <a:rPr lang="zh-CN" altLang="en-US" sz="24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a:t>
            </a:r>
            <a:r>
              <a:rPr lang="zh-CN" altLang="en-US" sz="2400">
                <a:latin typeface="华文中宋" panose="02010600040101010101" charset="-122"/>
                <a:ea typeface="华文中宋" panose="02010600040101010101" charset="-122"/>
                <a:cs typeface="华文中宋" panose="02010600040101010101" charset="-122"/>
              </a:rPr>
              <a:t>…为”中间插入的成分是动词性结构时，“以”可以省略，变为“何…</a:t>
            </a:r>
            <a:r>
              <a:rPr lang="zh-CN" altLang="en-US" sz="24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a:t>
            </a:r>
            <a:r>
              <a:rPr lang="zh-CN" altLang="en-US" sz="2400">
                <a:latin typeface="华文中宋" panose="02010600040101010101" charset="-122"/>
                <a:ea typeface="华文中宋" panose="02010600040101010101" charset="-122"/>
                <a:cs typeface="华文中宋" panose="02010600040101010101" charset="-122"/>
              </a:rPr>
              <a:t>…为” ，基本意义不变; 如果中间插入成分在一定语境中省略，则凝固为“何以为”，其意义仍基本相同，只是在理解时需根据上下文把省略部分的内容补充出来。</a:t>
            </a:r>
            <a:endParaRPr lang="zh-CN" altLang="en-US" sz="2400">
              <a:latin typeface="华文中宋" panose="02010600040101010101" charset="-122"/>
              <a:ea typeface="华文中宋" panose="02010600040101010101" charset="-122"/>
              <a:cs typeface="华文中宋" panose="02010600040101010101" charset="-122"/>
            </a:endParaRPr>
          </a:p>
          <a:p>
            <a:pPr>
              <a:lnSpc>
                <a:spcPct val="140000"/>
              </a:lnSpc>
            </a:pPr>
            <a:r>
              <a:rPr lang="zh-CN" altLang="en-US" sz="2400">
                <a:latin typeface="华文中宋" panose="02010600040101010101" charset="-122"/>
                <a:ea typeface="华文中宋" panose="02010600040101010101" charset="-122"/>
                <a:cs typeface="华文中宋" panose="02010600040101010101" charset="-122"/>
              </a:rPr>
              <a:t>3.和“ 何以…… 为” 相对应的结构有“ 无以…… 为”、“无…… 为”、“ 无以为” ，其大概意思是“拿…… 来没有用”、“ 没有条件 (办法 ) 做 (用 )……”、“不要做……”之类。 这些固定结构是用直接否定的方法表达与反问句式“ 何以…… 为”相同的意义，只是语气弱一些，我们称之为同一系列的固定结构。</a:t>
            </a:r>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sz="2400">
                <a:latin typeface="隶书" panose="02010509060101010101" pitchFamily="49" charset="-122"/>
                <a:cs typeface="隶书" panose="02010509060101010101" pitchFamily="49" charset="-122"/>
                <a:sym typeface="+mn-ea"/>
              </a:rPr>
              <a:t>【2018，全国三卷，高考语文】——第13题——文言翻译</a:t>
            </a:r>
            <a:br>
              <a:rPr sz="2400">
                <a:latin typeface="隶书" panose="02010509060101010101" pitchFamily="49" charset="-122"/>
                <a:cs typeface="隶书" panose="02010509060101010101" pitchFamily="49" charset="-122"/>
                <a:sym typeface="+mn-ea"/>
              </a:rPr>
            </a:br>
            <a:r>
              <a:rPr sz="2400">
                <a:solidFill>
                  <a:srgbClr val="C00000"/>
                </a:solidFill>
                <a:latin typeface="隶书" panose="02010509060101010101" pitchFamily="49" charset="-122"/>
                <a:cs typeface="隶书" panose="02010509060101010101" pitchFamily="49" charset="-122"/>
                <a:sym typeface="+mn-ea"/>
              </a:rPr>
              <a:t>（节选自《宋史·范纯礼传》）</a:t>
            </a:r>
            <a:br>
              <a:rPr lang="zh-CN" altLang="en-US" sz="2800">
                <a:latin typeface="隶书" panose="02010509060101010101" pitchFamily="49" charset="-122"/>
                <a:cs typeface="隶书" panose="02010509060101010101" pitchFamily="49" charset="-122"/>
              </a:rPr>
            </a:br>
            <a:endParaRPr lang="zh-CN" altLang="en-US" sz="2800">
              <a:solidFill>
                <a:schemeClr val="tx1"/>
              </a:solidFill>
              <a:effectLst>
                <a:outerShdw blurRad="38100" dist="19050" dir="2700000" algn="tl" rotWithShape="0">
                  <a:schemeClr val="dk1">
                    <a:alpha val="40000"/>
                  </a:schemeClr>
                </a:outerShdw>
              </a:effectLst>
              <a:latin typeface="隶书" panose="02010509060101010101" pitchFamily="49" charset="-122"/>
              <a:cs typeface="隶书" panose="02010509060101010101" pitchFamily="49" charset="-122"/>
            </a:endParaRPr>
          </a:p>
        </p:txBody>
      </p:sp>
      <p:sp>
        <p:nvSpPr>
          <p:cNvPr id="3" name="内容占位符 2"/>
          <p:cNvSpPr>
            <a:spLocks noGrp="1"/>
          </p:cNvSpPr>
          <p:nvPr>
            <p:ph idx="1"/>
          </p:nvPr>
        </p:nvSpPr>
        <p:spPr>
          <a:xfrm>
            <a:off x="669925" y="1630045"/>
            <a:ext cx="10852150" cy="4711065"/>
          </a:xfrm>
        </p:spPr>
        <p:txBody>
          <a:bodyPr/>
          <a:lstStyle/>
          <a:p>
            <a:r>
              <a:rPr lang="zh-CN" altLang="en-US" sz="2400">
                <a:latin typeface="华文中宋" panose="02010600040101010101" charset="-122"/>
                <a:ea typeface="华文中宋" panose="02010600040101010101" charset="-122"/>
                <a:cs typeface="华文中宋" panose="02010600040101010101" charset="-122"/>
              </a:rPr>
              <a:t>二、古代诗文阅读</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（34分）</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solidFill>
                  <a:srgbClr val="C00000"/>
                </a:solidFill>
                <a:latin typeface="华文中宋" panose="02010600040101010101" charset="-122"/>
                <a:ea typeface="华文中宋" panose="02010600040101010101" charset="-122"/>
                <a:cs typeface="华文中宋" panose="02010600040101010101" charset="-122"/>
              </a:rPr>
              <a:t>（一）文言文阅读（本题共4小题，</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19分</a:t>
            </a:r>
            <a:r>
              <a:rPr lang="zh-CN" altLang="en-US" sz="2400">
                <a:solidFill>
                  <a:srgbClr val="C00000"/>
                </a:solidFill>
                <a:latin typeface="华文中宋" panose="02010600040101010101" charset="-122"/>
                <a:ea typeface="华文中宋" panose="02010600040101010101" charset="-122"/>
                <a:cs typeface="华文中宋" panose="02010600040101010101" charset="-122"/>
              </a:rPr>
              <a:t>）</a:t>
            </a:r>
            <a:endParaRPr lang="zh-CN" altLang="en-US" sz="2400">
              <a:solidFill>
                <a:srgbClr val="C00000"/>
              </a:solidFill>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//（二）古代诗歌阅读（本题共2小题，</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9分</a:t>
            </a:r>
            <a:r>
              <a:rPr lang="zh-CN" altLang="en-US" sz="2400">
                <a:latin typeface="华文中宋" panose="02010600040101010101" charset="-122"/>
                <a:ea typeface="华文中宋" panose="02010600040101010101" charset="-122"/>
                <a:cs typeface="华文中宋" panose="02010600040101010101" charset="-122"/>
              </a:rPr>
              <a:t>）</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//（三）名篇名句默写（本题共1小题，</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6分</a:t>
            </a:r>
            <a:r>
              <a:rPr lang="zh-CN" altLang="en-US" sz="2400">
                <a:latin typeface="华文中宋" panose="02010600040101010101" charset="-122"/>
                <a:ea typeface="华文中宋" panose="02010600040101010101" charset="-122"/>
                <a:cs typeface="华文中宋" panose="02010600040101010101" charset="-122"/>
              </a:rPr>
              <a:t>）</a:t>
            </a:r>
            <a:endParaRPr lang="zh-CN" altLang="en-US" sz="2400">
              <a:latin typeface="华文中宋" panose="02010600040101010101" charset="-122"/>
              <a:ea typeface="华文中宋" panose="02010600040101010101" charset="-122"/>
              <a:cs typeface="华文中宋" panose="02010600040101010101" charset="-122"/>
            </a:endParaRPr>
          </a:p>
          <a:p>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阅读下面的文言文，完成</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10~13题</a:t>
            </a:r>
            <a:r>
              <a:rPr lang="zh-CN" altLang="en-US" sz="2400">
                <a:latin typeface="华文中宋" panose="02010600040101010101" charset="-122"/>
                <a:ea typeface="华文中宋" panose="02010600040101010101" charset="-122"/>
                <a:cs typeface="华文中宋" panose="02010600040101010101" charset="-122"/>
              </a:rPr>
              <a:t>。</a:t>
            </a:r>
            <a:r>
              <a:rPr sz="2400">
                <a:solidFill>
                  <a:srgbClr val="C00000"/>
                </a:solidFill>
                <a:latin typeface="华文中宋" panose="02010600040101010101" charset="-122"/>
                <a:ea typeface="华文中宋" panose="02010600040101010101" charset="-122"/>
                <a:cs typeface="华文中宋" panose="02010600040101010101" charset="-122"/>
                <a:sym typeface="+mn-ea"/>
              </a:rPr>
              <a:t>（节选自《宋史·范纯礼传》）</a:t>
            </a:r>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41655" y="286385"/>
            <a:ext cx="11187430" cy="6054725"/>
          </a:xfrm>
        </p:spPr>
        <p:txBody>
          <a:bodyPr/>
          <a:lstStyle/>
          <a:p>
            <a:pPr>
              <a:lnSpc>
                <a:spcPct val="120000"/>
              </a:lnSpc>
            </a:pPr>
            <a:r>
              <a:rPr lang="zh-CN" altLang="en-US" sz="2000" b="1">
                <a:latin typeface="楷体" panose="02010609060101010101" charset="-122"/>
                <a:ea typeface="楷体" panose="02010609060101010101" charset="-122"/>
                <a:cs typeface="楷体" panose="02010609060101010101" charset="-122"/>
              </a:rPr>
              <a:t>纯礼字彝叟以父仲淹荫知陵台令兼永安县永昭陵建京西转运使配木石砖甓及工徒于一路独永安不受令使者以白陵使韩琦，琦曰：“范纯礼岂不知此？将必有说。”他日，众质之，纯礼曰“陵寝皆在邑境，岁时缮治无虚日，今乃与百县均赋，曷若置此，使之奉常时用乎？”琦是其对。还朝，用为三司盐铁判官，以比部员外郎出遂州。沪南有边事，调度苛棘，纯礼一以静待之，辨其可具者，不取于民。民图像于庐，而奉之如神，名曰“范仲淹”。草场火，民情疑怖，守吏惕息俟诛。纯礼曰：“草湿则生火，何足怪！”但使密偿之。库吏盗丝多罪至死，纯礼曰：“以棼然之丝而杀之，吾不忍也。”听其家趣买以赎，命释其株连者。除户部郎中、京西转运副使。徽宗立，以龙图阁直学士知开封府。前尹以刻深为治，纯礼曰：“宽猛相济，圣人之训。</a:t>
            </a:r>
            <a:r>
              <a:rPr lang="zh-CN" altLang="en-US" sz="2000" b="1" u="sng">
                <a:solidFill>
                  <a:srgbClr val="FF0000"/>
                </a:solidFill>
                <a:latin typeface="楷体" panose="02010609060101010101" charset="-122"/>
                <a:ea typeface="楷体" panose="02010609060101010101" charset="-122"/>
                <a:cs typeface="楷体" panose="02010609060101010101" charset="-122"/>
              </a:rPr>
              <a:t>方务去前之苛，犹虑未尽，岂有宽为患也。</a:t>
            </a:r>
            <a:r>
              <a:rPr lang="zh-CN" altLang="en-US" sz="2000" b="1">
                <a:latin typeface="楷体" panose="02010609060101010101" charset="-122"/>
                <a:ea typeface="楷体" panose="02010609060101010101" charset="-122"/>
                <a:cs typeface="楷体" panose="02010609060101010101" charset="-122"/>
              </a:rPr>
              <a:t>”由是一切以宽处之。中旨鞫享泽村民谋逆，纯礼审其故，此民入戏场观优，归途见匠者作桶，取而戴于首曰：“与刘先生如何？”遂为匠擒。明日入对，徽宗问何以处之，对曰：“</a:t>
            </a:r>
            <a:r>
              <a:rPr lang="zh-CN" altLang="en-US" sz="2000" b="1" u="sng">
                <a:solidFill>
                  <a:srgbClr val="FF0000"/>
                </a:solidFill>
                <a:latin typeface="楷体" panose="02010609060101010101" charset="-122"/>
                <a:ea typeface="楷体" panose="02010609060101010101" charset="-122"/>
                <a:cs typeface="楷体" panose="02010609060101010101" charset="-122"/>
              </a:rPr>
              <a:t>愚人村野无所知，若以叛逆蔽罪，恐辜好生之德。</a:t>
            </a:r>
            <a:r>
              <a:rPr lang="zh-CN" altLang="en-US" sz="2000" b="1">
                <a:latin typeface="楷体" panose="02010609060101010101" charset="-122"/>
                <a:ea typeface="楷体" panose="02010609060101010101" charset="-122"/>
                <a:cs typeface="楷体" panose="02010609060101010101" charset="-122"/>
              </a:rPr>
              <a:t>以不应为杖之，足矣。”曰：“何以戒后人？”曰：“正欲外间知陛下刑宪不滥，足以为训尔。”徽宗从之。纯礼沉毅刚正，曾布惮之，激驸马都尉王诜曰：“上欲除君承旨，范右丞不可。”诜怒。会诜馆辽使，纯礼主宴，诜诬其辄斥御名，罢为端明殿学士、知颍昌府，提举崇福宫。崇宁五年，复左朝议大夫，提举鸿庆宫。卒，年七十六。（节选自《宋史·范纯礼传》）</a:t>
            </a:r>
            <a:r>
              <a:rPr lang="zh-CN" altLang="en-US" sz="2000" b="1">
                <a:solidFill>
                  <a:srgbClr val="00B0F0"/>
                </a:solidFill>
                <a:latin typeface="楷体" panose="02010609060101010101" charset="-122"/>
                <a:ea typeface="楷体" panose="02010609060101010101" charset="-122"/>
                <a:cs typeface="楷体" panose="02010609060101010101" charset="-122"/>
              </a:rPr>
              <a:t>【</a:t>
            </a:r>
            <a:r>
              <a:rPr lang="en-US" altLang="zh-CN" sz="2000" b="1">
                <a:solidFill>
                  <a:srgbClr val="00B0F0"/>
                </a:solidFill>
                <a:latin typeface="楷体" panose="02010609060101010101" charset="-122"/>
                <a:ea typeface="楷体" panose="02010609060101010101" charset="-122"/>
                <a:cs typeface="楷体" panose="02010609060101010101" charset="-122"/>
              </a:rPr>
              <a:t>2018</a:t>
            </a:r>
            <a:r>
              <a:rPr sz="2000" b="1">
                <a:solidFill>
                  <a:srgbClr val="00B0F0"/>
                </a:solidFill>
                <a:latin typeface="楷体" panose="02010609060101010101" charset="-122"/>
                <a:ea typeface="楷体" panose="02010609060101010101" charset="-122"/>
                <a:cs typeface="楷体" panose="02010609060101010101" charset="-122"/>
              </a:rPr>
              <a:t>，三卷</a:t>
            </a:r>
            <a:r>
              <a:rPr lang="zh-CN" altLang="en-US" sz="2000" b="1">
                <a:solidFill>
                  <a:srgbClr val="00B0F0"/>
                </a:solidFill>
                <a:latin typeface="楷体" panose="02010609060101010101" charset="-122"/>
                <a:ea typeface="楷体" panose="02010609060101010101" charset="-122"/>
                <a:cs typeface="楷体" panose="02010609060101010101" charset="-122"/>
              </a:rPr>
              <a:t>】</a:t>
            </a:r>
            <a:endParaRPr lang="zh-CN" altLang="en-US" sz="2000" b="1">
              <a:solidFill>
                <a:srgbClr val="00B0F0"/>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random/>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208280"/>
            <a:ext cx="10852150" cy="676910"/>
          </a:xfrm>
        </p:spPr>
        <p:txBody>
          <a:bodyPr/>
          <a:lstStyle/>
          <a:p>
            <a:pPr algn="ctr">
              <a:lnSpc>
                <a:spcPct val="80000"/>
              </a:lnSpc>
            </a:pPr>
            <a:r>
              <a:rPr sz="2400">
                <a:latin typeface="隶书" panose="02010509060101010101" pitchFamily="49" charset="-122"/>
                <a:cs typeface="隶书" panose="02010509060101010101" pitchFamily="49" charset="-122"/>
                <a:sym typeface="+mn-ea"/>
              </a:rPr>
              <a:t>【201</a:t>
            </a:r>
            <a:r>
              <a:rPr lang="en-US" altLang="zh-CN" sz="2400">
                <a:latin typeface="隶书" panose="02010509060101010101" pitchFamily="49" charset="-122"/>
                <a:cs typeface="隶书" panose="02010509060101010101" pitchFamily="49" charset="-122"/>
                <a:sym typeface="+mn-ea"/>
              </a:rPr>
              <a:t>8</a:t>
            </a:r>
            <a:r>
              <a:rPr sz="2400">
                <a:latin typeface="隶书" panose="02010509060101010101" pitchFamily="49" charset="-122"/>
                <a:cs typeface="隶书" panose="02010509060101010101" pitchFamily="49" charset="-122"/>
                <a:sym typeface="+mn-ea"/>
              </a:rPr>
              <a:t>，全国三卷，高考语文】——第13题——文言翻译</a:t>
            </a:r>
            <a:br>
              <a:rPr sz="2400">
                <a:latin typeface="隶书" panose="02010509060101010101" pitchFamily="49" charset="-122"/>
                <a:cs typeface="隶书" panose="02010509060101010101" pitchFamily="49" charset="-122"/>
                <a:sym typeface="+mn-ea"/>
              </a:rPr>
            </a:br>
            <a:r>
              <a:rPr sz="2400">
                <a:solidFill>
                  <a:srgbClr val="C00000"/>
                </a:solidFill>
                <a:latin typeface="隶书" panose="02010509060101010101" pitchFamily="49" charset="-122"/>
                <a:cs typeface="隶书" panose="02010509060101010101" pitchFamily="49" charset="-122"/>
                <a:sym typeface="+mn-ea"/>
              </a:rPr>
              <a:t>（节选自《宋史·范纯礼传》）</a:t>
            </a:r>
            <a:endParaRPr lang="zh-CN" altLang="en-US" sz="2400">
              <a:solidFill>
                <a:srgbClr val="C00000"/>
              </a:solidFill>
              <a:effectLst>
                <a:outerShdw blurRad="38100" dist="19050" dir="2700000" algn="tl" rotWithShape="0">
                  <a:schemeClr val="dk1">
                    <a:alpha val="40000"/>
                  </a:schemeClr>
                </a:outerShdw>
              </a:effectLst>
              <a:latin typeface="隶书" panose="02010509060101010101" pitchFamily="49" charset="-122"/>
              <a:cs typeface="隶书" panose="02010509060101010101" pitchFamily="49" charset="-122"/>
              <a:sym typeface="+mn-ea"/>
            </a:endParaRPr>
          </a:p>
        </p:txBody>
      </p:sp>
      <p:sp>
        <p:nvSpPr>
          <p:cNvPr id="3" name="内容占位符 2"/>
          <p:cNvSpPr>
            <a:spLocks noGrp="1"/>
          </p:cNvSpPr>
          <p:nvPr>
            <p:ph idx="1"/>
          </p:nvPr>
        </p:nvSpPr>
        <p:spPr>
          <a:xfrm>
            <a:off x="669925" y="805815"/>
            <a:ext cx="11002645" cy="5535295"/>
          </a:xfrm>
        </p:spPr>
        <p:txBody>
          <a:bodyPr/>
          <a:lstStyle/>
          <a:p>
            <a:pPr marL="0" indent="0">
              <a:buNone/>
            </a:pPr>
            <a:r>
              <a:rPr lang="en-US" sz="2000" b="1">
                <a:latin typeface="华文中宋" panose="02010600040101010101" charset="-122"/>
                <a:ea typeface="华文中宋" panose="02010600040101010101" charset="-122"/>
                <a:cs typeface="华文中宋" panose="02010600040101010101" charset="-122"/>
                <a:sym typeface="+mn-ea"/>
              </a:rPr>
              <a:t>1</a:t>
            </a:r>
            <a:r>
              <a:rPr sz="2000" b="1">
                <a:latin typeface="华文中宋" panose="02010600040101010101" charset="-122"/>
                <a:ea typeface="华文中宋" panose="02010600040101010101" charset="-122"/>
                <a:cs typeface="华文中宋" panose="02010600040101010101" charset="-122"/>
                <a:sym typeface="+mn-ea"/>
              </a:rPr>
              <a:t>、题目的内容：</a:t>
            </a:r>
            <a:endParaRPr sz="2000" b="1">
              <a:latin typeface="华文中宋" panose="02010600040101010101" charset="-122"/>
              <a:ea typeface="华文中宋" panose="02010600040101010101" charset="-122"/>
              <a:cs typeface="华文中宋" panose="02010600040101010101" charset="-122"/>
              <a:sym typeface="+mn-ea"/>
            </a:endParaRPr>
          </a:p>
          <a:p>
            <a:pPr marL="0" indent="0">
              <a:lnSpc>
                <a:spcPct val="50000"/>
              </a:lnSpc>
              <a:buNone/>
            </a:pPr>
            <a:r>
              <a:rPr sz="2000">
                <a:solidFill>
                  <a:srgbClr val="C00000"/>
                </a:solidFill>
                <a:latin typeface="华文中宋" panose="02010600040101010101" charset="-122"/>
                <a:ea typeface="华文中宋" panose="02010600040101010101" charset="-122"/>
                <a:cs typeface="华文中宋" panose="02010600040101010101" charset="-122"/>
                <a:sym typeface="+mn-ea"/>
              </a:rPr>
              <a:t>（1）方务去前之苛，犹虑未尽，岂有宽为患也。</a:t>
            </a:r>
            <a:endParaRPr lang="zh-CN" altLang="en-US" sz="2000">
              <a:solidFill>
                <a:srgbClr val="C00000"/>
              </a:solidFill>
              <a:latin typeface="华文中宋" panose="02010600040101010101" charset="-122"/>
              <a:ea typeface="华文中宋" panose="02010600040101010101" charset="-122"/>
              <a:cs typeface="华文中宋" panose="02010600040101010101" charset="-122"/>
            </a:endParaRPr>
          </a:p>
          <a:p>
            <a:pPr marL="0" indent="0">
              <a:lnSpc>
                <a:spcPct val="80000"/>
              </a:lnSpc>
              <a:buNone/>
            </a:pPr>
            <a:r>
              <a:rPr sz="2000" b="1">
                <a:solidFill>
                  <a:srgbClr val="0070C0"/>
                </a:solidFill>
                <a:latin typeface="楷体" panose="02010609060101010101" charset="-122"/>
                <a:ea typeface="楷体" panose="02010609060101010101" charset="-122"/>
                <a:cs typeface="华文中宋" panose="02010600040101010101" charset="-122"/>
                <a:sym typeface="+mn-ea"/>
              </a:rPr>
              <a:t>正尽力去除先前的苛责，尚且担心做得不够，哪有宽松成为祸患的呢。</a:t>
            </a:r>
            <a:endParaRPr lang="zh-CN" altLang="en-US" sz="2000" b="1">
              <a:solidFill>
                <a:srgbClr val="0070C0"/>
              </a:solidFill>
              <a:latin typeface="楷体" panose="02010609060101010101" charset="-122"/>
              <a:ea typeface="楷体" panose="02010609060101010101" charset="-122"/>
              <a:cs typeface="华文中宋" panose="02010600040101010101" charset="-122"/>
            </a:endParaRPr>
          </a:p>
          <a:p>
            <a:pPr marL="0" indent="0">
              <a:lnSpc>
                <a:spcPct val="60000"/>
              </a:lnSpc>
              <a:buNone/>
            </a:pPr>
            <a:r>
              <a:rPr sz="2000">
                <a:solidFill>
                  <a:srgbClr val="C00000"/>
                </a:solidFill>
                <a:latin typeface="华文中宋" panose="02010600040101010101" charset="-122"/>
                <a:ea typeface="华文中宋" panose="02010600040101010101" charset="-122"/>
                <a:cs typeface="华文中宋" panose="02010600040101010101" charset="-122"/>
                <a:sym typeface="+mn-ea"/>
              </a:rPr>
              <a:t>（2）愚人村野无所知，若以叛逆蔽罪，恐辜好生之德。</a:t>
            </a:r>
            <a:endParaRPr lang="zh-CN" altLang="en-US" sz="2000">
              <a:solidFill>
                <a:srgbClr val="C00000"/>
              </a:solidFill>
              <a:latin typeface="华文中宋" panose="02010600040101010101" charset="-122"/>
              <a:ea typeface="华文中宋" panose="02010600040101010101" charset="-122"/>
              <a:cs typeface="华文中宋" panose="02010600040101010101" charset="-122"/>
            </a:endParaRPr>
          </a:p>
          <a:p>
            <a:pPr marL="0" indent="0">
              <a:lnSpc>
                <a:spcPct val="70000"/>
              </a:lnSpc>
              <a:buNone/>
            </a:pPr>
            <a:r>
              <a:rPr sz="2000" b="1">
                <a:solidFill>
                  <a:srgbClr val="0070C0"/>
                </a:solidFill>
                <a:latin typeface="楷体" panose="02010609060101010101" charset="-122"/>
                <a:ea typeface="楷体" panose="02010609060101010101" charset="-122"/>
                <a:cs typeface="华文中宋" panose="02010600040101010101" charset="-122"/>
                <a:sym typeface="+mn-ea"/>
              </a:rPr>
              <a:t>愚人粗鲁无知，如果以叛逆定罪，恐怕会辜负陛下爱惜生灵的仁德。</a:t>
            </a:r>
            <a:endParaRPr lang="zh-CN" altLang="en-US" sz="2000" b="1">
              <a:solidFill>
                <a:srgbClr val="0070C0"/>
              </a:solidFill>
              <a:latin typeface="楷体" panose="02010609060101010101" charset="-122"/>
              <a:ea typeface="楷体" panose="02010609060101010101" charset="-122"/>
              <a:cs typeface="华文中宋" panose="02010600040101010101" charset="-122"/>
            </a:endParaRPr>
          </a:p>
          <a:p>
            <a:pPr marL="0" indent="0">
              <a:lnSpc>
                <a:spcPct val="50000"/>
              </a:lnSpc>
              <a:buNone/>
            </a:pPr>
            <a:endParaRPr lang="en-US" sz="2000" b="1">
              <a:latin typeface="华文中宋" panose="02010600040101010101" charset="-122"/>
              <a:ea typeface="华文中宋" panose="02010600040101010101" charset="-122"/>
              <a:cs typeface="华文中宋" panose="02010600040101010101" charset="-122"/>
              <a:sym typeface="+mn-ea"/>
            </a:endParaRPr>
          </a:p>
          <a:p>
            <a:pPr marL="0" indent="0">
              <a:lnSpc>
                <a:spcPct val="50000"/>
              </a:lnSpc>
              <a:buNone/>
            </a:pPr>
            <a:r>
              <a:rPr sz="2000" b="1">
                <a:latin typeface="华文中宋" panose="02010600040101010101" charset="-122"/>
                <a:ea typeface="华文中宋" panose="02010600040101010101" charset="-122"/>
                <a:cs typeface="华文中宋" panose="02010600040101010101" charset="-122"/>
                <a:sym typeface="+mn-ea"/>
              </a:rPr>
              <a:t>2、题目考察的内容（知识类别与能力类别等）有没有变化？</a:t>
            </a:r>
            <a:endParaRPr sz="2000" b="1">
              <a:latin typeface="华文中宋" panose="02010600040101010101" charset="-122"/>
              <a:ea typeface="华文中宋" panose="02010600040101010101" charset="-122"/>
              <a:cs typeface="华文中宋" panose="02010600040101010101" charset="-122"/>
              <a:sym typeface="+mn-ea"/>
            </a:endParaRPr>
          </a:p>
          <a:p>
            <a:pPr marL="0" indent="0">
              <a:lnSpc>
                <a:spcPct val="50000"/>
              </a:lnSpc>
              <a:buNone/>
            </a:pPr>
            <a:r>
              <a:rPr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【与</a:t>
            </a:r>
            <a:r>
              <a:rPr lang="en-US" altLang="zh-CN"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17</a:t>
            </a:r>
            <a:r>
              <a:rPr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年比较，考查范围正常、无变化】</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文言翻译；</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级：识记</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+B</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级：理解</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C</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分析综合</a:t>
            </a:r>
            <a:endParaRPr sz="2000" b="1">
              <a:solidFill>
                <a:srgbClr val="00B0F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indent="0">
              <a:lnSpc>
                <a:spcPct val="70000"/>
              </a:lnSpc>
              <a:buNone/>
            </a:pPr>
            <a:r>
              <a:rPr lang="en-US" sz="2000" b="1">
                <a:latin typeface="华文中宋" panose="02010600040101010101" charset="-122"/>
                <a:ea typeface="华文中宋" panose="02010600040101010101" charset="-122"/>
                <a:cs typeface="华文中宋" panose="02010600040101010101" charset="-122"/>
                <a:sym typeface="+mn-ea"/>
              </a:rPr>
              <a:t>3</a:t>
            </a:r>
            <a:r>
              <a:rPr sz="2000" b="1">
                <a:latin typeface="华文中宋" panose="02010600040101010101" charset="-122"/>
                <a:ea typeface="华文中宋" panose="02010600040101010101" charset="-122"/>
                <a:cs typeface="华文中宋" panose="02010600040101010101" charset="-122"/>
                <a:sym typeface="+mn-ea"/>
              </a:rPr>
              <a:t>、题目的文本结构（题干部份）的特点？</a:t>
            </a:r>
            <a:r>
              <a:rPr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【与</a:t>
            </a:r>
            <a:r>
              <a:rPr lang="en-US" altLang="zh-CN"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17</a:t>
            </a:r>
            <a:r>
              <a:rPr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年比较，范围正常】</a:t>
            </a:r>
            <a:endParaRPr sz="2000" b="1">
              <a:latin typeface="华文中宋" panose="02010600040101010101" charset="-122"/>
              <a:ea typeface="华文中宋" panose="02010600040101010101" charset="-122"/>
              <a:cs typeface="华文中宋" panose="02010600040101010101" charset="-122"/>
              <a:sym typeface="+mn-ea"/>
            </a:endParaRPr>
          </a:p>
          <a:p>
            <a:pPr marL="0" lvl="0" indent="0">
              <a:lnSpc>
                <a:spcPct val="9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重语境：人物语言或对话</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（两句皆属此类，对话应注意文字上隐藏的一方，一般要补出来；注意</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语境、语气</a:t>
            </a:r>
            <a:r>
              <a:rPr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【一品语境、二推语气标志词、三看标点符号】</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、人称、称谓、关系、身份、尊卑、谦敬等问题）；</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lvl="0" indent="0">
              <a:lnSpc>
                <a:spcPct val="9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重古今异同、一词多义：据语境、定义项</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虑</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恐</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lvl="0" indent="0">
              <a:lnSpc>
                <a:spcPct val="7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重语法：关键字词、谓语动词</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去</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虑</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为</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蔽</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恐</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辜</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好</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lvl="0" indent="0">
              <a:lnSpc>
                <a:spcPct val="7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重语气：文言否定语气词</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未</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无</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lvl="0" indent="0">
              <a:lnSpc>
                <a:spcPct val="7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重人物心理、判语气：读懂不同语气</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（假设语气：</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若</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；推测语气：</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恐</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lvl="0" indent="0">
              <a:lnSpc>
                <a:spcPct val="7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重语境、用语法、划成分、以今判古、定活用</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村野</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：名作形，作状语</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粗鲁</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lvl="0" indent="0">
              <a:lnSpc>
                <a:spcPct val="70000"/>
              </a:lnSpc>
              <a:buNone/>
            </a:pPr>
            <a:endParaRPr lang="zh-CN" altLang="en-US" sz="2000" b="1">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 calcmode="lin" valueType="num">
                                      <p:cBhvr additive="base">
                                        <p:cTn id="5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10" end="10"/>
                                            </p:txEl>
                                          </p:spTgt>
                                        </p:tgtEl>
                                        <p:attrNameLst>
                                          <p:attrName>style.visibility</p:attrName>
                                        </p:attrNameLst>
                                      </p:cBhvr>
                                      <p:to>
                                        <p:strVal val="visible"/>
                                      </p:to>
                                    </p:set>
                                    <p:anim calcmode="lin" valueType="num">
                                      <p:cBhvr additive="base">
                                        <p:cTn id="6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1" end="11"/>
                                            </p:txEl>
                                          </p:spTgt>
                                        </p:tgtEl>
                                        <p:attrNameLst>
                                          <p:attrName>style.visibility</p:attrName>
                                        </p:attrNameLst>
                                      </p:cBhvr>
                                      <p:to>
                                        <p:strVal val="visible"/>
                                      </p:to>
                                    </p:set>
                                    <p:anim calcmode="lin" valueType="num">
                                      <p:cBhvr additive="base">
                                        <p:cTn id="6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2" end="12"/>
                                            </p:txEl>
                                          </p:spTgt>
                                        </p:tgtEl>
                                        <p:attrNameLst>
                                          <p:attrName>style.visibility</p:attrName>
                                        </p:attrNameLst>
                                      </p:cBhvr>
                                      <p:to>
                                        <p:strVal val="visible"/>
                                      </p:to>
                                    </p:set>
                                    <p:anim calcmode="lin" valueType="num">
                                      <p:cBhvr additive="base">
                                        <p:cTn id="73"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3" end="13"/>
                                            </p:txEl>
                                          </p:spTgt>
                                        </p:tgtEl>
                                        <p:attrNameLst>
                                          <p:attrName>style.visibility</p:attrName>
                                        </p:attrNameLst>
                                      </p:cBhvr>
                                      <p:to>
                                        <p:strVal val="visible"/>
                                      </p:to>
                                    </p:set>
                                    <p:anim calcmode="lin" valueType="num">
                                      <p:cBhvr additive="base">
                                        <p:cTn id="79"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
                                            <p:txEl>
                                              <p:pRg st="14" end="14"/>
                                            </p:txEl>
                                          </p:spTgt>
                                        </p:tgtEl>
                                        <p:attrNameLst>
                                          <p:attrName>style.visibility</p:attrName>
                                        </p:attrNameLst>
                                      </p:cBhvr>
                                      <p:to>
                                        <p:strVal val="visible"/>
                                      </p:to>
                                    </p:set>
                                    <p:anim calcmode="lin" valueType="num">
                                      <p:cBhvr additive="base">
                                        <p:cTn id="85"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sz="2400">
                <a:latin typeface="隶书" panose="02010509060101010101" pitchFamily="49" charset="-122"/>
                <a:cs typeface="隶书" panose="02010509060101010101" pitchFamily="49" charset="-122"/>
                <a:sym typeface="+mn-ea"/>
              </a:rPr>
              <a:t>【201</a:t>
            </a:r>
            <a:r>
              <a:rPr lang="en-US" altLang="zh-CN" sz="2400">
                <a:latin typeface="隶书" panose="02010509060101010101" pitchFamily="49" charset="-122"/>
                <a:cs typeface="隶书" panose="02010509060101010101" pitchFamily="49" charset="-122"/>
                <a:sym typeface="+mn-ea"/>
              </a:rPr>
              <a:t>9</a:t>
            </a:r>
            <a:r>
              <a:rPr sz="2400">
                <a:latin typeface="隶书" panose="02010509060101010101" pitchFamily="49" charset="-122"/>
                <a:cs typeface="隶书" panose="02010509060101010101" pitchFamily="49" charset="-122"/>
                <a:sym typeface="+mn-ea"/>
              </a:rPr>
              <a:t>，全国三卷，高考语文】——第13题——文言翻译</a:t>
            </a:r>
            <a:br>
              <a:rPr sz="2400">
                <a:latin typeface="隶书" panose="02010509060101010101" pitchFamily="49" charset="-122"/>
                <a:cs typeface="隶书" panose="02010509060101010101" pitchFamily="49" charset="-122"/>
                <a:sym typeface="+mn-ea"/>
              </a:rPr>
            </a:br>
            <a:r>
              <a:rPr sz="2400">
                <a:solidFill>
                  <a:srgbClr val="C00000"/>
                </a:solidFill>
                <a:latin typeface="隶书" panose="02010509060101010101" pitchFamily="49" charset="-122"/>
                <a:cs typeface="隶书" panose="02010509060101010101" pitchFamily="49" charset="-122"/>
                <a:sym typeface="+mn-ea"/>
              </a:rPr>
              <a:t>（节选自</a:t>
            </a:r>
            <a:r>
              <a:rPr sz="2400">
                <a:solidFill>
                  <a:srgbClr val="C00000"/>
                </a:solidFill>
                <a:effectLst>
                  <a:outerShdw blurRad="38100" dist="19050" dir="2700000" algn="tl" rotWithShape="0">
                    <a:schemeClr val="dk1">
                      <a:alpha val="40000"/>
                    </a:schemeClr>
                  </a:outerShdw>
                </a:effectLst>
                <a:latin typeface="隶书" panose="02010509060101010101" pitchFamily="49" charset="-122"/>
                <a:cs typeface="隶书" panose="02010509060101010101" pitchFamily="49" charset="-122"/>
                <a:sym typeface="+mn-ea"/>
              </a:rPr>
              <a:t>《史记·孙子吴起列传》</a:t>
            </a:r>
            <a:r>
              <a:rPr sz="2400">
                <a:solidFill>
                  <a:srgbClr val="C00000"/>
                </a:solidFill>
                <a:latin typeface="隶书" panose="02010509060101010101" pitchFamily="49" charset="-122"/>
                <a:cs typeface="隶书" panose="02010509060101010101" pitchFamily="49" charset="-122"/>
                <a:sym typeface="+mn-ea"/>
              </a:rPr>
              <a:t>）</a:t>
            </a:r>
            <a:br>
              <a:rPr lang="zh-CN" altLang="en-US" sz="2400">
                <a:solidFill>
                  <a:srgbClr val="C00000"/>
                </a:solidFill>
                <a:effectLst>
                  <a:outerShdw blurRad="38100" dist="19050" dir="2700000" algn="tl" rotWithShape="0">
                    <a:schemeClr val="dk1">
                      <a:alpha val="40000"/>
                    </a:schemeClr>
                  </a:outerShdw>
                </a:effectLst>
                <a:latin typeface="隶书" panose="02010509060101010101" pitchFamily="49" charset="-122"/>
                <a:cs typeface="隶书" panose="02010509060101010101" pitchFamily="49" charset="-122"/>
                <a:sym typeface="+mn-ea"/>
              </a:rPr>
            </a:br>
            <a:br>
              <a:rPr lang="zh-CN" altLang="en-US" sz="2800">
                <a:latin typeface="华文中宋" panose="02010600040101010101" charset="-122"/>
                <a:ea typeface="华文中宋" panose="02010600040101010101" charset="-122"/>
                <a:cs typeface="华文中宋" panose="02010600040101010101" charset="-122"/>
              </a:rPr>
            </a:b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1630045"/>
            <a:ext cx="10852150" cy="4711065"/>
          </a:xfrm>
        </p:spPr>
        <p:txBody>
          <a:bodyPr/>
          <a:lstStyle/>
          <a:p>
            <a:r>
              <a:rPr lang="zh-CN" altLang="en-US" sz="2400">
                <a:latin typeface="华文中宋" panose="02010600040101010101" charset="-122"/>
                <a:ea typeface="华文中宋" panose="02010600040101010101" charset="-122"/>
                <a:cs typeface="华文中宋" panose="02010600040101010101" charset="-122"/>
              </a:rPr>
              <a:t>二、古代诗文阅读（</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34分</a:t>
            </a:r>
            <a:r>
              <a:rPr lang="zh-CN" altLang="en-US" sz="2400">
                <a:latin typeface="华文中宋" panose="02010600040101010101" charset="-122"/>
                <a:ea typeface="华文中宋" panose="02010600040101010101" charset="-122"/>
                <a:cs typeface="华文中宋" panose="02010600040101010101" charset="-122"/>
              </a:rPr>
              <a:t>）</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solidFill>
                  <a:srgbClr val="C00000"/>
                </a:solidFill>
                <a:latin typeface="华文中宋" panose="02010600040101010101" charset="-122"/>
                <a:ea typeface="华文中宋" panose="02010600040101010101" charset="-122"/>
                <a:cs typeface="华文中宋" panose="02010600040101010101" charset="-122"/>
              </a:rPr>
              <a:t>（一）文言文阅读（本题共4小题，</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19分</a:t>
            </a:r>
            <a:r>
              <a:rPr lang="zh-CN" altLang="en-US" sz="2400">
                <a:solidFill>
                  <a:srgbClr val="C00000"/>
                </a:solidFill>
                <a:latin typeface="华文中宋" panose="02010600040101010101" charset="-122"/>
                <a:ea typeface="华文中宋" panose="02010600040101010101" charset="-122"/>
                <a:cs typeface="华文中宋" panose="02010600040101010101" charset="-122"/>
              </a:rPr>
              <a:t>）</a:t>
            </a:r>
            <a:endParaRPr lang="zh-CN" altLang="en-US" sz="2400">
              <a:solidFill>
                <a:srgbClr val="C00000"/>
              </a:solidFill>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//（二）古代诗歌阅读（本题共2小题，</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9分</a:t>
            </a:r>
            <a:r>
              <a:rPr lang="zh-CN" altLang="en-US" sz="2400">
                <a:latin typeface="华文中宋" panose="02010600040101010101" charset="-122"/>
                <a:ea typeface="华文中宋" panose="02010600040101010101" charset="-122"/>
                <a:cs typeface="华文中宋" panose="02010600040101010101" charset="-122"/>
              </a:rPr>
              <a:t>）</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//（三）名篇名句默写（本题共1小题，</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6分</a:t>
            </a:r>
            <a:r>
              <a:rPr lang="zh-CN" altLang="en-US" sz="2400">
                <a:latin typeface="华文中宋" panose="02010600040101010101" charset="-122"/>
                <a:ea typeface="华文中宋" panose="02010600040101010101" charset="-122"/>
                <a:cs typeface="华文中宋" panose="02010600040101010101" charset="-122"/>
              </a:rPr>
              <a:t>）</a:t>
            </a:r>
            <a:endParaRPr lang="zh-CN" altLang="en-US" sz="2400">
              <a:latin typeface="华文中宋" panose="02010600040101010101" charset="-122"/>
              <a:ea typeface="华文中宋" panose="02010600040101010101" charset="-122"/>
              <a:cs typeface="华文中宋" panose="02010600040101010101" charset="-122"/>
            </a:endParaRPr>
          </a:p>
          <a:p>
            <a:endParaRPr lang="zh-CN" altLang="en-US" sz="2400">
              <a:latin typeface="华文中宋" panose="02010600040101010101" charset="-122"/>
              <a:ea typeface="华文中宋" panose="02010600040101010101" charset="-122"/>
              <a:cs typeface="华文中宋" panose="02010600040101010101" charset="-122"/>
            </a:endParaRPr>
          </a:p>
          <a:p>
            <a:pPr>
              <a:lnSpc>
                <a:spcPct val="80000"/>
              </a:lnSpc>
            </a:pPr>
            <a:r>
              <a:rPr lang="zh-CN" altLang="en-US" sz="2400">
                <a:latin typeface="华文中宋" panose="02010600040101010101" charset="-122"/>
                <a:ea typeface="华文中宋" panose="02010600040101010101" charset="-122"/>
                <a:cs typeface="华文中宋" panose="02010600040101010101" charset="-122"/>
              </a:rPr>
              <a:t>阅读下面的文言文，完成</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10～13题</a:t>
            </a:r>
            <a:r>
              <a:rPr lang="zh-CN" altLang="en-US" sz="2400">
                <a:latin typeface="华文中宋" panose="02010600040101010101" charset="-122"/>
                <a:ea typeface="华文中宋" panose="02010600040101010101" charset="-122"/>
                <a:cs typeface="华文中宋" panose="02010600040101010101" charset="-122"/>
              </a:rPr>
              <a:t>。</a:t>
            </a:r>
            <a:r>
              <a:rPr sz="2400">
                <a:solidFill>
                  <a:srgbClr val="C00000"/>
                </a:solidFill>
                <a:latin typeface="隶书" panose="02010509060101010101" pitchFamily="49" charset="-122"/>
                <a:cs typeface="隶书" panose="02010509060101010101" pitchFamily="49" charset="-122"/>
                <a:sym typeface="+mn-ea"/>
              </a:rPr>
              <a:t>（节选自</a:t>
            </a:r>
            <a:r>
              <a:rPr sz="2400">
                <a:solidFill>
                  <a:srgbClr val="C00000"/>
                </a:solidFill>
                <a:effectLst>
                  <a:outerShdw blurRad="38100" dist="19050" dir="2700000" algn="tl" rotWithShape="0">
                    <a:schemeClr val="dk1">
                      <a:alpha val="40000"/>
                    </a:schemeClr>
                  </a:outerShdw>
                </a:effectLst>
                <a:latin typeface="隶书" panose="02010509060101010101" pitchFamily="49" charset="-122"/>
                <a:cs typeface="隶书" panose="02010509060101010101" pitchFamily="49" charset="-122"/>
                <a:sym typeface="+mn-ea"/>
              </a:rPr>
              <a:t>《史记·孙子吴起列传》</a:t>
            </a:r>
            <a:r>
              <a:rPr sz="2400">
                <a:solidFill>
                  <a:srgbClr val="C00000"/>
                </a:solidFill>
                <a:latin typeface="隶书" panose="02010509060101010101" pitchFamily="49" charset="-122"/>
                <a:cs typeface="隶书" panose="02010509060101010101" pitchFamily="49" charset="-122"/>
                <a:sym typeface="+mn-ea"/>
              </a:rPr>
              <a:t>）</a:t>
            </a:r>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33705" y="286385"/>
            <a:ext cx="11295380" cy="6222365"/>
          </a:xfrm>
        </p:spPr>
        <p:txBody>
          <a:bodyPr/>
          <a:lstStyle/>
          <a:p>
            <a:pPr>
              <a:lnSpc>
                <a:spcPct val="120000"/>
              </a:lnSpc>
            </a:pPr>
            <a:r>
              <a:rPr lang="zh-CN" altLang="en-US" sz="2000" b="1">
                <a:latin typeface="楷体" panose="02010609060101010101" charset="-122"/>
                <a:ea typeface="楷体" panose="02010609060101010101" charset="-122"/>
                <a:cs typeface="楷体" panose="02010609060101010101" charset="-122"/>
              </a:rPr>
              <a:t>吴起者，卫人也，事鲁君。齐人攻鲁，将而攻齐，大破之。鲁人或曰夫鲁小国而有战胜之名则诸侯图鲁矣且鲁卫兄弟之国也而君用起则是弃卫鲁君疑之谢吴起 吴起于是闻魏文侯贤，欲事之。魏文侯以为将，击秦，拔五城。起之为将，与士卒最下者同衣食，与士卒分劳苦。卒有病疽者，起为吮之。卒母闻而哭之，曰：“非然也。往年吴公吮其父，其父战不旋踵，遂死于敌。吴公今又吮其子，妾不知其死所矣。”文侯以吴起善用兵，廉平，尽能得士心，乃以为西河守，以拒秦、韩。魏文侯既卒，起事其子武侯。武侯浮西河而下，中流，顾而谓吴起曰：“美哉乎山河之固，此魏国之宝也！”起对曰：“昔殷纣之国，左孟门，右太行，常山在其北，大河经其南，修政不德，武王杀之。由此观之，在德不在险。若君不修德，舟中之人尽为敌国也。”武侯曰：“善。”吴起为西河守，甚有声名。魏置相，相田文。吴起不悦，谓田文曰：“请与子论功，可乎？”文曰：“主少国疑，大臣未附，百姓不信，方是之时，属之于子乎？属之于我乎？”起默然良久，曰：“属之子矣。”</a:t>
            </a:r>
            <a:r>
              <a:rPr lang="zh-CN" altLang="en-US" sz="2000" b="1" u="sng">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文曰：“此乃吾所以居子之上也。”吴起乃自知弗如田文。</a:t>
            </a:r>
            <a:r>
              <a:rPr lang="zh-CN" altLang="en-US" sz="2000" b="1">
                <a:latin typeface="楷体" panose="02010609060101010101" charset="-122"/>
                <a:ea typeface="楷体" panose="02010609060101010101" charset="-122"/>
                <a:cs typeface="楷体" panose="02010609060101010101" charset="-122"/>
              </a:rPr>
              <a:t>田文既死，公叔为相，尚魏公主，而害吴起。吴起惧得罪，遂去，即之楚。楚悼王素闻起贤，至则相楚。于是南平百越；北并陈蔡，却三晋；西伐秦。诸侯患楚之强。故楚之贵戚尽欲害吴起。</a:t>
            </a:r>
            <a:r>
              <a:rPr lang="zh-CN" altLang="en-US" sz="2000" b="1" u="sng">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及悼王死，宗室大臣作乱而攻吴起，吴起走之王尸而伏之。</a:t>
            </a:r>
            <a:r>
              <a:rPr lang="zh-CN" altLang="en-US" sz="2000" b="1">
                <a:latin typeface="楷体" panose="02010609060101010101" charset="-122"/>
                <a:ea typeface="楷体" panose="02010609060101010101" charset="-122"/>
                <a:cs typeface="楷体" panose="02010609060101010101" charset="-122"/>
              </a:rPr>
              <a:t>击起之徒因射刺吴起，并中悼王。悼王既葬，太子立，乃使令尹尽诛射吴起而并中王尸者。坐射起而夷宗死者七十余家。</a:t>
            </a:r>
            <a:r>
              <a:rPr lang="zh-CN" altLang="en-US" sz="20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（《史记·孙子吴起列传》）</a:t>
            </a:r>
            <a:r>
              <a:rPr lang="zh-CN" altLang="en-US" sz="2000" b="1">
                <a:solidFill>
                  <a:srgbClr val="00B0F0"/>
                </a:solidFill>
                <a:latin typeface="楷体" panose="02010609060101010101" charset="-122"/>
                <a:ea typeface="楷体" panose="02010609060101010101" charset="-122"/>
                <a:cs typeface="楷体" panose="02010609060101010101" charset="-122"/>
              </a:rPr>
              <a:t>【</a:t>
            </a:r>
            <a:r>
              <a:rPr lang="en-US" altLang="zh-CN" sz="2000" b="1">
                <a:solidFill>
                  <a:srgbClr val="00B0F0"/>
                </a:solidFill>
                <a:latin typeface="楷体" panose="02010609060101010101" charset="-122"/>
                <a:ea typeface="楷体" panose="02010609060101010101" charset="-122"/>
                <a:cs typeface="楷体" panose="02010609060101010101" charset="-122"/>
              </a:rPr>
              <a:t>2019</a:t>
            </a:r>
            <a:r>
              <a:rPr sz="2000" b="1">
                <a:solidFill>
                  <a:srgbClr val="00B0F0"/>
                </a:solidFill>
                <a:latin typeface="楷体" panose="02010609060101010101" charset="-122"/>
                <a:ea typeface="楷体" panose="02010609060101010101" charset="-122"/>
                <a:cs typeface="楷体" panose="02010609060101010101" charset="-122"/>
              </a:rPr>
              <a:t>，全国三卷</a:t>
            </a:r>
            <a:r>
              <a:rPr lang="zh-CN" altLang="en-US" sz="2000" b="1">
                <a:solidFill>
                  <a:srgbClr val="00B0F0"/>
                </a:solidFill>
                <a:latin typeface="楷体" panose="02010609060101010101" charset="-122"/>
                <a:ea typeface="楷体" panose="02010609060101010101" charset="-122"/>
                <a:cs typeface="楷体" panose="02010609060101010101" charset="-122"/>
              </a:rPr>
              <a:t>】</a:t>
            </a:r>
            <a:endParaRPr lang="zh-CN" altLang="en-US" sz="2000" b="1">
              <a:solidFill>
                <a:srgbClr val="00B0F0"/>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random/>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118745"/>
            <a:ext cx="10852150" cy="766445"/>
          </a:xfrm>
        </p:spPr>
        <p:txBody>
          <a:bodyPr/>
          <a:lstStyle/>
          <a:p>
            <a:pPr algn="ctr">
              <a:lnSpc>
                <a:spcPct val="80000"/>
              </a:lnSpc>
            </a:pPr>
            <a:r>
              <a:rPr sz="2400">
                <a:latin typeface="隶书" panose="02010509060101010101" pitchFamily="49" charset="-122"/>
                <a:cs typeface="隶书" panose="02010509060101010101" pitchFamily="49" charset="-122"/>
                <a:sym typeface="+mn-ea"/>
              </a:rPr>
              <a:t>【201</a:t>
            </a:r>
            <a:r>
              <a:rPr lang="en-US" altLang="zh-CN" sz="2400">
                <a:latin typeface="隶书" panose="02010509060101010101" pitchFamily="49" charset="-122"/>
                <a:cs typeface="隶书" panose="02010509060101010101" pitchFamily="49" charset="-122"/>
                <a:sym typeface="+mn-ea"/>
              </a:rPr>
              <a:t>9</a:t>
            </a:r>
            <a:r>
              <a:rPr sz="2400">
                <a:latin typeface="隶书" panose="02010509060101010101" pitchFamily="49" charset="-122"/>
                <a:cs typeface="隶书" panose="02010509060101010101" pitchFamily="49" charset="-122"/>
                <a:sym typeface="+mn-ea"/>
              </a:rPr>
              <a:t>，全国三卷，高考语文】——第13题——文言翻译</a:t>
            </a:r>
            <a:br>
              <a:rPr sz="2400">
                <a:latin typeface="隶书" panose="02010509060101010101" pitchFamily="49" charset="-122"/>
                <a:cs typeface="隶书" panose="02010509060101010101" pitchFamily="49" charset="-122"/>
                <a:sym typeface="+mn-ea"/>
              </a:rPr>
            </a:br>
            <a:r>
              <a:rPr sz="2400">
                <a:solidFill>
                  <a:srgbClr val="C00000"/>
                </a:solidFill>
                <a:latin typeface="隶书" panose="02010509060101010101" pitchFamily="49" charset="-122"/>
                <a:cs typeface="隶书" panose="02010509060101010101" pitchFamily="49" charset="-122"/>
                <a:sym typeface="+mn-ea"/>
              </a:rPr>
              <a:t>（节选自</a:t>
            </a:r>
            <a:r>
              <a:rPr sz="2400">
                <a:solidFill>
                  <a:srgbClr val="C00000"/>
                </a:solidFill>
                <a:effectLst>
                  <a:outerShdw blurRad="38100" dist="19050" dir="2700000" algn="tl" rotWithShape="0">
                    <a:schemeClr val="dk1">
                      <a:alpha val="40000"/>
                    </a:schemeClr>
                  </a:outerShdw>
                </a:effectLst>
                <a:latin typeface="隶书" panose="02010509060101010101" pitchFamily="49" charset="-122"/>
                <a:cs typeface="隶书" panose="02010509060101010101" pitchFamily="49" charset="-122"/>
                <a:sym typeface="+mn-ea"/>
              </a:rPr>
              <a:t>《史记·孙子吴起列传》</a:t>
            </a:r>
            <a:r>
              <a:rPr sz="2400">
                <a:solidFill>
                  <a:srgbClr val="C00000"/>
                </a:solidFill>
                <a:latin typeface="隶书" panose="02010509060101010101" pitchFamily="49" charset="-122"/>
                <a:cs typeface="隶书" panose="02010509060101010101" pitchFamily="49" charset="-122"/>
                <a:sym typeface="+mn-ea"/>
              </a:rPr>
              <a:t>）</a:t>
            </a:r>
            <a:endParaRPr lang="zh-CN" altLang="en-US" sz="2400">
              <a:solidFill>
                <a:srgbClr val="C00000"/>
              </a:solidFill>
              <a:effectLst>
                <a:outerShdw blurRad="38100" dist="19050" dir="2700000" algn="tl" rotWithShape="0">
                  <a:schemeClr val="dk1">
                    <a:alpha val="40000"/>
                  </a:schemeClr>
                </a:outerShdw>
              </a:effectLst>
              <a:latin typeface="隶书" panose="02010509060101010101" pitchFamily="49" charset="-122"/>
              <a:cs typeface="隶书" panose="02010509060101010101" pitchFamily="49" charset="-122"/>
              <a:sym typeface="+mn-ea"/>
            </a:endParaRPr>
          </a:p>
        </p:txBody>
      </p:sp>
      <p:sp>
        <p:nvSpPr>
          <p:cNvPr id="3" name="内容占位符 2"/>
          <p:cNvSpPr>
            <a:spLocks noGrp="1"/>
          </p:cNvSpPr>
          <p:nvPr>
            <p:ph idx="1"/>
          </p:nvPr>
        </p:nvSpPr>
        <p:spPr>
          <a:xfrm>
            <a:off x="374015" y="568960"/>
            <a:ext cx="11436985" cy="5772150"/>
          </a:xfrm>
        </p:spPr>
        <p:txBody>
          <a:bodyPr/>
          <a:lstStyle/>
          <a:p>
            <a:pPr marL="0" indent="0">
              <a:buNone/>
            </a:pPr>
            <a:r>
              <a:rPr lang="en-US" sz="2000" b="1">
                <a:latin typeface="华文中宋" panose="02010600040101010101" charset="-122"/>
                <a:ea typeface="华文中宋" panose="02010600040101010101" charset="-122"/>
                <a:cs typeface="华文中宋" panose="02010600040101010101" charset="-122"/>
                <a:sym typeface="+mn-ea"/>
              </a:rPr>
              <a:t>1</a:t>
            </a:r>
            <a:r>
              <a:rPr sz="2000" b="1">
                <a:latin typeface="华文中宋" panose="02010600040101010101" charset="-122"/>
                <a:ea typeface="华文中宋" panose="02010600040101010101" charset="-122"/>
                <a:cs typeface="华文中宋" panose="02010600040101010101" charset="-122"/>
                <a:sym typeface="+mn-ea"/>
              </a:rPr>
              <a:t>、题目的内容：</a:t>
            </a:r>
            <a:endParaRPr sz="2000" b="1">
              <a:latin typeface="华文中宋" panose="02010600040101010101" charset="-122"/>
              <a:ea typeface="华文中宋" panose="02010600040101010101" charset="-122"/>
              <a:cs typeface="华文中宋" panose="02010600040101010101" charset="-122"/>
              <a:sym typeface="+mn-ea"/>
            </a:endParaRPr>
          </a:p>
          <a:p>
            <a:pPr marL="0" indent="0">
              <a:lnSpc>
                <a:spcPct val="60000"/>
              </a:lnSpc>
              <a:buNone/>
            </a:pPr>
            <a:r>
              <a:rPr sz="2000">
                <a:solidFill>
                  <a:srgbClr val="C00000"/>
                </a:solidFill>
                <a:latin typeface="华文中宋" panose="02010600040101010101" charset="-122"/>
                <a:ea typeface="华文中宋" panose="02010600040101010101" charset="-122"/>
                <a:cs typeface="华文中宋" panose="02010600040101010101" charset="-122"/>
                <a:sym typeface="+mn-ea"/>
              </a:rPr>
              <a:t>（1）文曰：“此乃吾所以居子之上也。”吴起乃自知弗如田文。</a:t>
            </a:r>
            <a:endParaRPr lang="zh-CN" altLang="en-US" sz="2000">
              <a:solidFill>
                <a:srgbClr val="C00000"/>
              </a:solidFill>
              <a:latin typeface="华文中宋" panose="02010600040101010101" charset="-122"/>
              <a:ea typeface="华文中宋" panose="02010600040101010101" charset="-122"/>
              <a:cs typeface="华文中宋" panose="02010600040101010101" charset="-122"/>
            </a:endParaRPr>
          </a:p>
          <a:p>
            <a:pPr marL="0" indent="0">
              <a:lnSpc>
                <a:spcPct val="60000"/>
              </a:lnSpc>
              <a:buNone/>
            </a:pPr>
            <a:r>
              <a:rPr sz="2000" b="1">
                <a:solidFill>
                  <a:srgbClr val="0070C0"/>
                </a:solidFill>
                <a:latin typeface="楷体" panose="02010609060101010101" charset="-122"/>
                <a:ea typeface="楷体" panose="02010609060101010101" charset="-122"/>
                <a:cs typeface="楷体" panose="02010609060101010101" charset="-122"/>
                <a:sym typeface="+mn-ea"/>
              </a:rPr>
              <a:t>田文说：“这就是我的地位在你之上的原因啊，”吴起才自知比不上田文。</a:t>
            </a:r>
            <a:endParaRPr lang="zh-CN" altLang="en-US" sz="2000" b="1">
              <a:solidFill>
                <a:srgbClr val="0070C0"/>
              </a:solidFill>
              <a:latin typeface="楷体" panose="02010609060101010101" charset="-122"/>
              <a:ea typeface="楷体" panose="02010609060101010101" charset="-122"/>
              <a:cs typeface="楷体" panose="02010609060101010101" charset="-122"/>
            </a:endParaRPr>
          </a:p>
          <a:p>
            <a:pPr marL="0" indent="0">
              <a:lnSpc>
                <a:spcPct val="60000"/>
              </a:lnSpc>
              <a:buNone/>
            </a:pPr>
            <a:r>
              <a:rPr sz="2000">
                <a:solidFill>
                  <a:srgbClr val="C00000"/>
                </a:solidFill>
                <a:latin typeface="华文中宋" panose="02010600040101010101" charset="-122"/>
                <a:ea typeface="华文中宋" panose="02010600040101010101" charset="-122"/>
                <a:cs typeface="华文中宋" panose="02010600040101010101" charset="-122"/>
                <a:sym typeface="+mn-ea"/>
              </a:rPr>
              <a:t>（2）及悼王死，宗室大臣作乱而攻吴起，吴起走之王尸而伏之。</a:t>
            </a:r>
            <a:endParaRPr lang="zh-CN" altLang="en-US" sz="2000">
              <a:solidFill>
                <a:srgbClr val="C00000"/>
              </a:solidFill>
              <a:latin typeface="华文中宋" panose="02010600040101010101" charset="-122"/>
              <a:ea typeface="华文中宋" panose="02010600040101010101" charset="-122"/>
              <a:cs typeface="华文中宋" panose="02010600040101010101" charset="-122"/>
            </a:endParaRPr>
          </a:p>
          <a:p>
            <a:pPr marL="0" indent="0">
              <a:lnSpc>
                <a:spcPct val="60000"/>
              </a:lnSpc>
              <a:buNone/>
            </a:pPr>
            <a:r>
              <a:rPr sz="2000" b="1">
                <a:solidFill>
                  <a:srgbClr val="0070C0"/>
                </a:solidFill>
                <a:latin typeface="楷体" panose="02010609060101010101" charset="-122"/>
                <a:ea typeface="楷体" panose="02010609060101010101" charset="-122"/>
                <a:sym typeface="+mn-ea"/>
              </a:rPr>
              <a:t>等到悼王死去，王室大臣暴乱而攻击吴起，吴起退逃到悼王尸旁并伏在尸体上。</a:t>
            </a:r>
            <a:endParaRPr lang="en-US" sz="2000" b="1">
              <a:latin typeface="华文中宋" panose="02010600040101010101" charset="-122"/>
              <a:ea typeface="华文中宋" panose="02010600040101010101" charset="-122"/>
              <a:cs typeface="华文中宋" panose="02010600040101010101" charset="-122"/>
              <a:sym typeface="+mn-ea"/>
            </a:endParaRPr>
          </a:p>
          <a:p>
            <a:pPr marL="0" indent="0">
              <a:lnSpc>
                <a:spcPct val="90000"/>
              </a:lnSpc>
              <a:buNone/>
            </a:pPr>
            <a:r>
              <a:rPr sz="2000" b="1">
                <a:latin typeface="华文中宋" panose="02010600040101010101" charset="-122"/>
                <a:ea typeface="华文中宋" panose="02010600040101010101" charset="-122"/>
                <a:cs typeface="华文中宋" panose="02010600040101010101" charset="-122"/>
                <a:sym typeface="+mn-ea"/>
              </a:rPr>
              <a:t>2、题目考察的内容（知识类别与能力类别等）有没有变化？</a:t>
            </a:r>
            <a:endParaRPr sz="2000" b="1">
              <a:latin typeface="华文中宋" panose="02010600040101010101" charset="-122"/>
              <a:ea typeface="华文中宋" panose="02010600040101010101" charset="-122"/>
              <a:cs typeface="华文中宋" panose="02010600040101010101" charset="-122"/>
              <a:sym typeface="+mn-ea"/>
            </a:endParaRPr>
          </a:p>
          <a:p>
            <a:pPr marL="0" indent="0">
              <a:lnSpc>
                <a:spcPct val="70000"/>
              </a:lnSpc>
              <a:buNone/>
            </a:pPr>
            <a:r>
              <a:rPr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【与</a:t>
            </a:r>
            <a:r>
              <a:rPr lang="en-US" altLang="zh-CN"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18</a:t>
            </a:r>
            <a:r>
              <a:rPr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年比较，考查范围正常、无变化】</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文言翻译；</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级</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识记</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+B</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级</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理解</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C</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分析综合</a:t>
            </a:r>
            <a:endParaRPr sz="2000" b="1">
              <a:solidFill>
                <a:srgbClr val="00B0F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indent="0">
              <a:lnSpc>
                <a:spcPct val="90000"/>
              </a:lnSpc>
              <a:buNone/>
            </a:pPr>
            <a:r>
              <a:rPr lang="en-US" sz="2000" b="1">
                <a:latin typeface="华文中宋" panose="02010600040101010101" charset="-122"/>
                <a:ea typeface="华文中宋" panose="02010600040101010101" charset="-122"/>
                <a:cs typeface="华文中宋" panose="02010600040101010101" charset="-122"/>
                <a:sym typeface="+mn-ea"/>
              </a:rPr>
              <a:t>3</a:t>
            </a:r>
            <a:r>
              <a:rPr sz="2000" b="1">
                <a:latin typeface="华文中宋" panose="02010600040101010101" charset="-122"/>
                <a:ea typeface="华文中宋" panose="02010600040101010101" charset="-122"/>
                <a:cs typeface="华文中宋" panose="02010600040101010101" charset="-122"/>
                <a:sym typeface="+mn-ea"/>
              </a:rPr>
              <a:t>、题目的文本结构（题干部份）的特点？</a:t>
            </a:r>
            <a:r>
              <a:rPr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【与</a:t>
            </a:r>
            <a:r>
              <a:rPr lang="en-US" altLang="zh-CN"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18</a:t>
            </a:r>
            <a:r>
              <a:rPr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年比较，范围正常】</a:t>
            </a:r>
            <a:endParaRPr sz="2000" b="1">
              <a:latin typeface="华文中宋" panose="02010600040101010101" charset="-122"/>
              <a:ea typeface="华文中宋" panose="02010600040101010101" charset="-122"/>
              <a:cs typeface="华文中宋" panose="02010600040101010101" charset="-122"/>
              <a:sym typeface="+mn-ea"/>
            </a:endParaRPr>
          </a:p>
          <a:p>
            <a:pPr marL="0" lvl="0" indent="0">
              <a:lnSpc>
                <a:spcPct val="9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人物语言或对话</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（第一句前半句属此、后半句陈述语气，第二句属陈述句；注意</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语境、语气</a:t>
            </a:r>
            <a:r>
              <a:rPr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【一品语境、二推语气标志词、三看标点符号】</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、人称</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吾</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自</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子</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【第二人称】、称谓</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子</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【古代对男子的尊称】、谦敬【</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子</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应译为</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您</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】等问题）；</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lvl="0" indent="0">
              <a:lnSpc>
                <a:spcPct val="9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重要字词：据语境、定义项</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（第一句：前</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乃</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译为</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就，就是</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，兼具判断动词、谓语成分</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后</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乃</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译</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才，于是，于是才</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，表条件</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顺承的语气</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逻辑关系</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才</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lvl="0" indent="0">
              <a:lnSpc>
                <a:spcPct val="7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文言否定语气词</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弗</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lvl="0" indent="0">
              <a:lnSpc>
                <a:spcPct val="7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固搭惯用</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所以</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表原因，而非表结果，应译为</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的原因</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lvl="0" indent="0">
              <a:lnSpc>
                <a:spcPct val="10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平时重积累及语境下的具体分析、判断及运用</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及</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：等到；</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走</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：逃跑；</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之</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：到）；</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lvl="0" indent="0">
              <a:lnSpc>
                <a:spcPct val="7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重逻辑：文言句式</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（表判断：</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此乃</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也</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；表比较：</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【弗】如</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lang="zh-CN" altLang="en-US" sz="2000" b="1">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chemeClr val="tx1"/>
                </a:solidFill>
                <a:effectLst>
                  <a:outerShdw blurRad="38100" dist="19050" dir="2700000" algn="tl" rotWithShape="0">
                    <a:schemeClr val="dk1">
                      <a:alpha val="40000"/>
                    </a:schemeClr>
                  </a:outerShdw>
                </a:effectLst>
              </a:rPr>
              <a:t>一、根本任务</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立德树人</a:t>
            </a:r>
            <a:r>
              <a:rPr lang="en-US" altLang="zh-CN">
                <a:solidFill>
                  <a:schemeClr val="tx1"/>
                </a:solidFill>
                <a:effectLst>
                  <a:outerShdw blurRad="38100" dist="19050" dir="2700000" algn="tl" rotWithShape="0">
                    <a:schemeClr val="dk1">
                      <a:alpha val="40000"/>
                    </a:schemeClr>
                  </a:outerShdw>
                </a:effectLst>
              </a:rPr>
              <a:t>——</a:t>
            </a:r>
            <a:r>
              <a:rPr>
                <a:solidFill>
                  <a:schemeClr val="tx1"/>
                </a:solidFill>
                <a:effectLst>
                  <a:outerShdw blurRad="38100" dist="19050" dir="2700000" algn="tl" rotWithShape="0">
                    <a:schemeClr val="dk1">
                      <a:alpha val="40000"/>
                    </a:schemeClr>
                  </a:outerShdw>
                </a:effectLst>
              </a:rPr>
              <a:t>课程课堂</a:t>
            </a:r>
            <a:r>
              <a:rPr lang="en-US" altLang="zh-CN">
                <a:solidFill>
                  <a:schemeClr val="tx1"/>
                </a:solidFill>
                <a:effectLst>
                  <a:outerShdw blurRad="38100" dist="19050" dir="2700000" algn="tl" rotWithShape="0">
                    <a:schemeClr val="dk1">
                      <a:alpha val="40000"/>
                    </a:schemeClr>
                  </a:outerShdw>
                </a:effectLst>
              </a:rPr>
              <a:t>——</a:t>
            </a:r>
            <a:r>
              <a:rPr>
                <a:solidFill>
                  <a:schemeClr val="tx1"/>
                </a:solidFill>
                <a:effectLst>
                  <a:outerShdw blurRad="38100" dist="19050" dir="2700000" algn="tl" rotWithShape="0">
                    <a:schemeClr val="dk1">
                      <a:alpha val="40000"/>
                    </a:schemeClr>
                  </a:outerShdw>
                </a:effectLst>
              </a:rPr>
              <a:t>目标内容</a:t>
            </a:r>
            <a:endParaRPr>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a:xfrm>
            <a:off x="669925" y="1260475"/>
            <a:ext cx="10852150" cy="4688840"/>
          </a:xfrm>
        </p:spPr>
        <p:txBody>
          <a:bodyPr/>
          <a:lstStyle/>
          <a:p>
            <a:pPr marL="0" indent="0">
              <a:lnSpc>
                <a:spcPct val="110000"/>
              </a:lnSpc>
              <a:buNone/>
            </a:pPr>
            <a:r>
              <a:rPr lang="zh-CN" altLang="en-US" sz="2800">
                <a:latin typeface="华文中宋" panose="02010600040101010101" charset="-122"/>
                <a:ea typeface="华文中宋" panose="02010600040101010101" charset="-122"/>
                <a:cs typeface="华文中宋" panose="02010600040101010101" charset="-122"/>
              </a:rPr>
              <a:t>《</a:t>
            </a:r>
            <a:r>
              <a:rPr sz="2800">
                <a:latin typeface="华文中宋" panose="02010600040101010101" charset="-122"/>
                <a:ea typeface="华文中宋" panose="02010600040101010101" charset="-122"/>
                <a:cs typeface="华文中宋" panose="02010600040101010101" charset="-122"/>
                <a:sym typeface="+mn-ea"/>
              </a:rPr>
              <a:t>普通高中语文课程标准</a:t>
            </a:r>
            <a:r>
              <a:rPr lang="zh-CN" altLang="en-US" sz="2800">
                <a:latin typeface="华文中宋" panose="02010600040101010101" charset="-122"/>
                <a:ea typeface="华文中宋" panose="02010600040101010101" charset="-122"/>
                <a:cs typeface="华文中宋" panose="02010600040101010101" charset="-122"/>
              </a:rPr>
              <a:t>》（2017年版）：</a:t>
            </a:r>
            <a:endParaRPr lang="zh-CN" altLang="en-US" sz="2800">
              <a:latin typeface="华文中宋" panose="02010600040101010101" charset="-122"/>
              <a:ea typeface="华文中宋" panose="02010600040101010101" charset="-122"/>
              <a:cs typeface="华文中宋" panose="02010600040101010101" charset="-122"/>
            </a:endParaRPr>
          </a:p>
          <a:p>
            <a:pPr marL="0" indent="0">
              <a:lnSpc>
                <a:spcPct val="110000"/>
              </a:lnSpc>
              <a:buNone/>
            </a:pPr>
            <a:endParaRPr lang="zh-CN" altLang="en-US" sz="2800">
              <a:latin typeface="华文中宋" panose="02010600040101010101" charset="-122"/>
              <a:ea typeface="华文中宋" panose="02010600040101010101" charset="-122"/>
              <a:cs typeface="华文中宋" panose="02010600040101010101" charset="-122"/>
            </a:endParaRPr>
          </a:p>
          <a:p>
            <a:pPr marL="0" indent="0">
              <a:lnSpc>
                <a:spcPct val="110000"/>
              </a:lnSpc>
              <a:buNone/>
            </a:pPr>
            <a:r>
              <a:rPr lang="zh-CN" altLang="en-US" sz="2800" b="1">
                <a:latin typeface="华文中宋" panose="02010600040101010101" charset="-122"/>
                <a:ea typeface="华文中宋" panose="02010600040101010101" charset="-122"/>
                <a:cs typeface="华文中宋" panose="02010600040101010101" charset="-122"/>
              </a:rPr>
              <a:t>◎党的十九大明确提出：</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“要全面贯彻党的教育方针，落实</a:t>
            </a:r>
            <a:r>
              <a:rPr lang="zh-CN" altLang="en-US" sz="2800" b="1">
                <a:solidFill>
                  <a:srgbClr val="0070C0"/>
                </a:solidFill>
                <a:latin typeface="华文中宋" panose="02010600040101010101" charset="-122"/>
                <a:ea typeface="华文中宋" panose="02010600040101010101" charset="-122"/>
                <a:cs typeface="华文中宋" panose="02010600040101010101" charset="-122"/>
              </a:rPr>
              <a:t>立德树人</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根本任务，发展素质教育，推进教育公平，培养</a:t>
            </a:r>
            <a:r>
              <a:rPr lang="zh-CN" altLang="en-US" sz="2800" b="1">
                <a:solidFill>
                  <a:srgbClr val="002060"/>
                </a:solidFill>
                <a:latin typeface="华文中宋" panose="02010600040101010101" charset="-122"/>
                <a:ea typeface="华文中宋" panose="02010600040101010101" charset="-122"/>
                <a:cs typeface="华文中宋" panose="02010600040101010101" charset="-122"/>
              </a:rPr>
              <a:t>德智体美</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全面发展的社会主义建设者和接班人。”（</a:t>
            </a:r>
            <a:r>
              <a:rPr lang="en-US" altLang="zh-CN" sz="2800" b="1">
                <a:solidFill>
                  <a:srgbClr val="FF0000"/>
                </a:solidFill>
                <a:latin typeface="华文中宋" panose="02010600040101010101" charset="-122"/>
                <a:ea typeface="华文中宋" panose="02010600040101010101" charset="-122"/>
                <a:cs typeface="华文中宋" panose="02010600040101010101" charset="-122"/>
              </a:rPr>
              <a:t>2020</a:t>
            </a:r>
            <a:r>
              <a:rPr sz="2800" b="1">
                <a:solidFill>
                  <a:srgbClr val="FF0000"/>
                </a:solidFill>
                <a:latin typeface="华文中宋" panose="02010600040101010101" charset="-122"/>
                <a:ea typeface="华文中宋" panose="02010600040101010101" charset="-122"/>
                <a:cs typeface="华文中宋" panose="02010600040101010101" charset="-122"/>
              </a:rPr>
              <a:t>加入 </a:t>
            </a:r>
            <a:r>
              <a:rPr lang="en-US" altLang="zh-CN" sz="2800" b="1">
                <a:solidFill>
                  <a:srgbClr val="FF0000"/>
                </a:solidFill>
                <a:latin typeface="华文中宋" panose="02010600040101010101" charset="-122"/>
                <a:ea typeface="华文中宋" panose="02010600040101010101" charset="-122"/>
                <a:cs typeface="华文中宋" panose="02010600040101010101" charset="-122"/>
              </a:rPr>
              <a:t>“</a:t>
            </a:r>
            <a:r>
              <a:rPr sz="2800" b="1">
                <a:solidFill>
                  <a:srgbClr val="FF0000"/>
                </a:solidFill>
                <a:latin typeface="华文中宋" panose="02010600040101010101" charset="-122"/>
                <a:ea typeface="华文中宋" panose="02010600040101010101" charset="-122"/>
                <a:cs typeface="华文中宋" panose="02010600040101010101" charset="-122"/>
              </a:rPr>
              <a:t>劳</a:t>
            </a:r>
            <a:r>
              <a:rPr lang="en-US" altLang="zh-CN" sz="2800" b="1">
                <a:solidFill>
                  <a:srgbClr val="FF0000"/>
                </a:solidFill>
                <a:latin typeface="华文中宋" panose="02010600040101010101" charset="-122"/>
                <a:ea typeface="华文中宋" panose="02010600040101010101" charset="-122"/>
                <a:cs typeface="华文中宋" panose="02010600040101010101" charset="-122"/>
              </a:rPr>
              <a:t>”</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a:t>
            </a:r>
            <a:endParaRPr lang="zh-CN" altLang="en-US" sz="2800" b="1">
              <a:latin typeface="华文中宋" panose="02010600040101010101" charset="-122"/>
              <a:ea typeface="华文中宋" panose="02010600040101010101" charset="-122"/>
              <a:cs typeface="华文中宋" panose="02010600040101010101" charset="-122"/>
            </a:endParaRPr>
          </a:p>
          <a:p>
            <a:pPr marL="0" indent="0">
              <a:lnSpc>
                <a:spcPct val="110000"/>
              </a:lnSpc>
              <a:buNone/>
            </a:pPr>
            <a:r>
              <a:rPr sz="2800" b="1">
                <a:latin typeface="华文中宋" panose="02010600040101010101" charset="-122"/>
                <a:ea typeface="华文中宋" panose="02010600040101010101" charset="-122"/>
                <a:cs typeface="华文中宋" panose="02010600040101010101" charset="-122"/>
                <a:sym typeface="+mn-ea"/>
              </a:rPr>
              <a:t>◎</a:t>
            </a:r>
            <a:r>
              <a:rPr lang="zh-CN" altLang="en-US" sz="2800" b="1">
                <a:gradFill>
                  <a:gsLst>
                    <a:gs pos="0">
                      <a:srgbClr val="7B32B2"/>
                    </a:gs>
                    <a:gs pos="100000">
                      <a:srgbClr val="401A5D"/>
                    </a:gs>
                  </a:gsLst>
                  <a:lin scaled="0"/>
                </a:gradFill>
                <a:latin typeface="华文中宋" panose="02010600040101010101" charset="-122"/>
                <a:ea typeface="华文中宋" panose="02010600040101010101" charset="-122"/>
                <a:cs typeface="华文中宋" panose="02010600040101010101" charset="-122"/>
              </a:rPr>
              <a:t>基础教育课程</a:t>
            </a:r>
            <a:r>
              <a:rPr lang="zh-CN" altLang="en-US" sz="2800" b="1">
                <a:latin typeface="华文中宋" panose="02010600040101010101" charset="-122"/>
                <a:ea typeface="华文中宋" panose="02010600040101010101" charset="-122"/>
                <a:cs typeface="华文中宋" panose="02010600040101010101" charset="-122"/>
              </a:rPr>
              <a:t>承载着党的</a:t>
            </a:r>
            <a:r>
              <a:rPr lang="zh-CN" altLang="en-US" sz="2800" b="1">
                <a:solidFill>
                  <a:srgbClr val="0070C0"/>
                </a:solidFill>
                <a:latin typeface="华文中宋" panose="02010600040101010101" charset="-122"/>
                <a:ea typeface="华文中宋" panose="02010600040101010101" charset="-122"/>
                <a:cs typeface="华文中宋" panose="02010600040101010101" charset="-122"/>
              </a:rPr>
              <a:t>教育方针</a:t>
            </a:r>
            <a:r>
              <a:rPr lang="zh-CN" altLang="en-US" sz="2800" b="1">
                <a:latin typeface="华文中宋" panose="02010600040101010101" charset="-122"/>
                <a:ea typeface="华文中宋" panose="02010600040101010101" charset="-122"/>
                <a:cs typeface="华文中宋" panose="02010600040101010101" charset="-122"/>
              </a:rPr>
              <a:t>和</a:t>
            </a:r>
            <a:r>
              <a:rPr lang="zh-CN" altLang="en-US" sz="2800" b="1">
                <a:solidFill>
                  <a:srgbClr val="0070C0"/>
                </a:solidFill>
                <a:latin typeface="华文中宋" panose="02010600040101010101" charset="-122"/>
                <a:ea typeface="华文中宋" panose="02010600040101010101" charset="-122"/>
                <a:cs typeface="华文中宋" panose="02010600040101010101" charset="-122"/>
              </a:rPr>
              <a:t>教育思想</a:t>
            </a:r>
            <a:r>
              <a:rPr lang="zh-CN" altLang="en-US" sz="2800" b="1">
                <a:latin typeface="华文中宋" panose="02010600040101010101" charset="-122"/>
                <a:ea typeface="华文中宋" panose="02010600040101010101" charset="-122"/>
                <a:cs typeface="华文中宋" panose="02010600040101010101" charset="-122"/>
              </a:rPr>
              <a:t>，规定了</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教育目标</a:t>
            </a:r>
            <a:r>
              <a:rPr lang="zh-CN" altLang="en-US" sz="2800" b="1">
                <a:latin typeface="华文中宋" panose="02010600040101010101" charset="-122"/>
                <a:ea typeface="华文中宋" panose="02010600040101010101" charset="-122"/>
                <a:cs typeface="华文中宋" panose="02010600040101010101" charset="-122"/>
              </a:rPr>
              <a:t>和</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教育内容</a:t>
            </a:r>
            <a:r>
              <a:rPr lang="zh-CN" altLang="en-US" sz="2800" b="1">
                <a:latin typeface="华文中宋" panose="02010600040101010101" charset="-122"/>
                <a:ea typeface="华文中宋" panose="02010600040101010101" charset="-122"/>
                <a:cs typeface="华文中宋" panose="02010600040101010101" charset="-122"/>
              </a:rPr>
              <a:t>，是国家意志在教育领域的直接体现，在</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立德树人</a:t>
            </a:r>
            <a:r>
              <a:rPr lang="zh-CN" altLang="en-US" sz="2800" b="1">
                <a:latin typeface="华文中宋" panose="02010600040101010101" charset="-122"/>
                <a:ea typeface="华文中宋" panose="02010600040101010101" charset="-122"/>
                <a:cs typeface="华文中宋" panose="02010600040101010101" charset="-122"/>
              </a:rPr>
              <a:t>中发挥着关键作用。</a:t>
            </a:r>
            <a:endParaRPr lang="zh-CN" altLang="en-US" sz="2800" b="1">
              <a:latin typeface="华文中宋" panose="02010600040101010101" charset="-122"/>
              <a:ea typeface="华文中宋" panose="02010600040101010101" charset="-122"/>
              <a:cs typeface="华文中宋" panose="02010600040101010101" charset="-122"/>
            </a:endParaRPr>
          </a:p>
          <a:p>
            <a:endParaRPr lang="zh-CN" altLang="en-US" sz="2800" b="1">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sz="2400">
                <a:latin typeface="隶书" panose="02010509060101010101" pitchFamily="49" charset="-122"/>
                <a:cs typeface="隶书" panose="02010509060101010101" pitchFamily="49" charset="-122"/>
                <a:sym typeface="+mn-ea"/>
              </a:rPr>
              <a:t>【20</a:t>
            </a:r>
            <a:r>
              <a:rPr lang="en-US" altLang="zh-CN" sz="2400">
                <a:latin typeface="隶书" panose="02010509060101010101" pitchFamily="49" charset="-122"/>
                <a:cs typeface="隶书" panose="02010509060101010101" pitchFamily="49" charset="-122"/>
                <a:sym typeface="+mn-ea"/>
              </a:rPr>
              <a:t>20</a:t>
            </a:r>
            <a:r>
              <a:rPr sz="2400">
                <a:latin typeface="隶书" panose="02010509060101010101" pitchFamily="49" charset="-122"/>
                <a:cs typeface="隶书" panose="02010509060101010101" pitchFamily="49" charset="-122"/>
                <a:sym typeface="+mn-ea"/>
              </a:rPr>
              <a:t>，全国三卷，高考语文】——第13题——文言翻译</a:t>
            </a:r>
            <a:br>
              <a:rPr sz="2400">
                <a:latin typeface="隶书" panose="02010509060101010101" pitchFamily="49" charset="-122"/>
                <a:cs typeface="隶书" panose="02010509060101010101" pitchFamily="49" charset="-122"/>
                <a:sym typeface="+mn-ea"/>
              </a:rPr>
            </a:br>
            <a:r>
              <a:rPr sz="2400">
                <a:solidFill>
                  <a:srgbClr val="C0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（节选自《晋书·王彪之传》）</a:t>
            </a:r>
            <a:br>
              <a:rPr lang="zh-CN" altLang="en-US" sz="2400">
                <a:solidFill>
                  <a:srgbClr val="C00000"/>
                </a:solidFill>
                <a:effectLst>
                  <a:outerShdw blurRad="38100" dist="19050" dir="2700000" algn="tl" rotWithShape="0">
                    <a:schemeClr val="dk1">
                      <a:alpha val="40000"/>
                    </a:schemeClr>
                  </a:outerShdw>
                </a:effectLst>
                <a:latin typeface="隶书" panose="02010509060101010101" pitchFamily="49" charset="-122"/>
                <a:cs typeface="隶书" panose="02010509060101010101" pitchFamily="49" charset="-122"/>
                <a:sym typeface="+mn-ea"/>
              </a:rPr>
            </a:br>
            <a:br>
              <a:rPr lang="zh-CN" altLang="en-US" sz="2800">
                <a:latin typeface="华文中宋" panose="02010600040101010101" charset="-122"/>
                <a:ea typeface="华文中宋" panose="02010600040101010101" charset="-122"/>
                <a:cs typeface="华文中宋" panose="02010600040101010101" charset="-122"/>
              </a:rPr>
            </a:br>
            <a:endPar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1630045"/>
            <a:ext cx="10852150" cy="4711065"/>
          </a:xfrm>
        </p:spPr>
        <p:txBody>
          <a:bodyPr/>
          <a:lstStyle/>
          <a:p>
            <a:r>
              <a:rPr lang="zh-CN" altLang="en-US" sz="2400">
                <a:latin typeface="华文中宋" panose="02010600040101010101" charset="-122"/>
                <a:ea typeface="华文中宋" panose="02010600040101010101" charset="-122"/>
                <a:cs typeface="华文中宋" panose="02010600040101010101" charset="-122"/>
              </a:rPr>
              <a:t>二、古代诗文阅读（</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34分</a:t>
            </a:r>
            <a:r>
              <a:rPr lang="zh-CN" altLang="en-US" sz="2400">
                <a:latin typeface="华文中宋" panose="02010600040101010101" charset="-122"/>
                <a:ea typeface="华文中宋" panose="02010600040101010101" charset="-122"/>
                <a:cs typeface="华文中宋" panose="02010600040101010101" charset="-122"/>
              </a:rPr>
              <a:t>）</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solidFill>
                  <a:srgbClr val="C00000"/>
                </a:solidFill>
                <a:latin typeface="华文中宋" panose="02010600040101010101" charset="-122"/>
                <a:ea typeface="华文中宋" panose="02010600040101010101" charset="-122"/>
                <a:cs typeface="华文中宋" panose="02010600040101010101" charset="-122"/>
              </a:rPr>
              <a:t>（一）文言文阅读（本题共4小题，</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19分</a:t>
            </a:r>
            <a:r>
              <a:rPr lang="zh-CN" altLang="en-US" sz="2400">
                <a:solidFill>
                  <a:srgbClr val="C00000"/>
                </a:solidFill>
                <a:latin typeface="华文中宋" panose="02010600040101010101" charset="-122"/>
                <a:ea typeface="华文中宋" panose="02010600040101010101" charset="-122"/>
                <a:cs typeface="华文中宋" panose="02010600040101010101" charset="-122"/>
              </a:rPr>
              <a:t>）</a:t>
            </a:r>
            <a:endParaRPr lang="zh-CN" altLang="en-US" sz="2400">
              <a:solidFill>
                <a:srgbClr val="C00000"/>
              </a:solidFill>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//（二）古代诗歌阅读（本题共2小题，</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9分</a:t>
            </a:r>
            <a:r>
              <a:rPr lang="zh-CN" altLang="en-US" sz="2400">
                <a:latin typeface="华文中宋" panose="02010600040101010101" charset="-122"/>
                <a:ea typeface="华文中宋" panose="02010600040101010101" charset="-122"/>
                <a:cs typeface="华文中宋" panose="02010600040101010101" charset="-122"/>
              </a:rPr>
              <a:t>）</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//（三）名篇名句默写（本题共1小题，</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6分</a:t>
            </a:r>
            <a:r>
              <a:rPr lang="zh-CN" altLang="en-US" sz="2400">
                <a:latin typeface="华文中宋" panose="02010600040101010101" charset="-122"/>
                <a:ea typeface="华文中宋" panose="02010600040101010101" charset="-122"/>
                <a:cs typeface="华文中宋" panose="02010600040101010101" charset="-122"/>
              </a:rPr>
              <a:t>）</a:t>
            </a:r>
            <a:endParaRPr lang="zh-CN" altLang="en-US" sz="2400">
              <a:latin typeface="华文中宋" panose="02010600040101010101" charset="-122"/>
              <a:ea typeface="华文中宋" panose="02010600040101010101" charset="-122"/>
              <a:cs typeface="华文中宋" panose="02010600040101010101" charset="-122"/>
            </a:endParaRPr>
          </a:p>
          <a:p>
            <a:endParaRPr lang="zh-CN" altLang="en-US" sz="2400">
              <a:latin typeface="华文中宋" panose="02010600040101010101" charset="-122"/>
              <a:ea typeface="华文中宋" panose="02010600040101010101" charset="-122"/>
              <a:cs typeface="华文中宋" panose="02010600040101010101" charset="-122"/>
            </a:endParaRPr>
          </a:p>
          <a:p>
            <a:pPr>
              <a:lnSpc>
                <a:spcPct val="80000"/>
              </a:lnSpc>
            </a:pPr>
            <a:r>
              <a:rPr lang="zh-CN" altLang="en-US" sz="2400">
                <a:latin typeface="华文中宋" panose="02010600040101010101" charset="-122"/>
                <a:ea typeface="华文中宋" panose="02010600040101010101" charset="-122"/>
                <a:cs typeface="华文中宋" panose="02010600040101010101" charset="-122"/>
              </a:rPr>
              <a:t>阅读下面的文言文，完成</a:t>
            </a:r>
            <a:r>
              <a:rPr lang="zh-CN" altLang="en-US" sz="2400">
                <a:solidFill>
                  <a:srgbClr val="00B0F0"/>
                </a:solidFill>
                <a:latin typeface="华文中宋" panose="02010600040101010101" charset="-122"/>
                <a:ea typeface="华文中宋" panose="02010600040101010101" charset="-122"/>
                <a:cs typeface="华文中宋" panose="02010600040101010101" charset="-122"/>
              </a:rPr>
              <a:t>10～13题</a:t>
            </a:r>
            <a:r>
              <a:rPr lang="zh-CN" altLang="en-US" sz="2400">
                <a:latin typeface="华文中宋" panose="02010600040101010101" charset="-122"/>
                <a:ea typeface="华文中宋" panose="02010600040101010101" charset="-122"/>
                <a:cs typeface="华文中宋" panose="02010600040101010101" charset="-122"/>
              </a:rPr>
              <a:t>。</a:t>
            </a:r>
            <a:r>
              <a:rPr sz="2400" b="1">
                <a:solidFill>
                  <a:srgbClr val="C0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（节选自《晋书·王彪之传》）</a:t>
            </a:r>
            <a:endParaRPr lang="zh-CN" altLang="en-US" sz="2400" b="1">
              <a:solidFill>
                <a:srgbClr val="C0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random/>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33705" y="394970"/>
            <a:ext cx="11295380" cy="6113780"/>
          </a:xfrm>
        </p:spPr>
        <p:txBody>
          <a:bodyPr/>
          <a:lstStyle/>
          <a:p>
            <a:pPr>
              <a:lnSpc>
                <a:spcPct val="120000"/>
              </a:lnSpc>
            </a:pPr>
            <a:r>
              <a:rPr lang="zh-CN" altLang="en-US" sz="2000" b="1">
                <a:latin typeface="楷体" panose="02010609060101010101" charset="-122"/>
                <a:ea typeface="楷体" panose="02010609060101010101" charset="-122"/>
                <a:cs typeface="楷体" panose="02010609060101010101" charset="-122"/>
              </a:rPr>
              <a:t>彪之字叔武，年二十，须鬓皓白，时人谓之王白须。初除佐著作郎、东海王文学。从伯导谓曰：“选官欲以汝为尚书郎，汝幸可作诸王佐邪！”彪之曰：“位之多少既不足计，自当任之于时。至于超迁，是所不愿。”遂为郎。累迁御史中丞、侍中、廷尉。时永嘉太守谢毅，赦后杀郡人周矫，矫从兄球诣州诉冤。扬州刺史殷浩遣从事收毅，付廷尉。彪之以球为狱主，身无王爵，非廷尉所料，不肯受，与州相反复。穆帝发诏令受之。彪之又上疏执据，时人比之张释之。时当南郊，简文帝为抚军，执政，访彪之应有赦不。答曰中兴以来郊祀往往有赦愚意尝谓非宜何者黎庶不达其意将谓郊祀必赦至此时凶愚之辈复生心于侥幸矣遂从之  永和末，多疾疫。旧制，</a:t>
            </a:r>
            <a:r>
              <a:rPr lang="zh-CN" altLang="en-US" sz="2000" b="1" u="sng">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朝臣家有时疾，染易三人以上者，身虽无病，百日不得入宫。</a:t>
            </a:r>
            <a:r>
              <a:rPr lang="zh-CN" altLang="en-US" sz="2000" b="1">
                <a:latin typeface="楷体" panose="02010609060101010101" charset="-122"/>
                <a:ea typeface="楷体" panose="02010609060101010101" charset="-122"/>
                <a:cs typeface="楷体" panose="02010609060101010101" charset="-122"/>
              </a:rPr>
              <a:t>至是，百官多列家疾，不入。彪之又言：“疾疫之年，家无不染。若以之不复入宫，则直侍顿阙，王者宫省空矣。”朝廷从之。及简文崩，群臣疑惑，未敢立嗣。或云，宜当须大司马处分。彪之正色曰：“君崩，太子代立，大司马何容得异！若先面咨，必反为所责矣。”于是朝议乃定。及孝武帝即位，太皇太后令以帝冲幼，令温依周公居摄故事。事已施行，彪之曰：“此异常大事，大司马必当固让，使万机停滞，稽废山陵，未敢奉令。谨具封还内，请停。”事遂不行。加光禄大夫、仪同三司，未拜。</a:t>
            </a:r>
            <a:r>
              <a:rPr lang="zh-CN" altLang="en-US" sz="2000" b="1" u="sng">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疾笃，帝遣黄门侍郎问所苦，赐钱三十万以营医药。</a:t>
            </a:r>
            <a:r>
              <a:rPr lang="zh-CN" altLang="en-US" sz="2000" b="1">
                <a:latin typeface="楷体" panose="02010609060101010101" charset="-122"/>
                <a:ea typeface="楷体" panose="02010609060101010101" charset="-122"/>
                <a:cs typeface="楷体" panose="02010609060101010101" charset="-122"/>
              </a:rPr>
              <a:t>太元二年卒，年七十三，即以光禄为赠，谥曰简。</a:t>
            </a:r>
            <a:r>
              <a:rPr lang="zh-CN" altLang="en-US" sz="20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（节选自《晋书·王彪之传》）</a:t>
            </a:r>
            <a:r>
              <a:rPr lang="zh-CN" altLang="en-US" sz="2000" b="1">
                <a:solidFill>
                  <a:srgbClr val="00B0F0"/>
                </a:solidFill>
                <a:latin typeface="楷体" panose="02010609060101010101" charset="-122"/>
                <a:ea typeface="楷体" panose="02010609060101010101" charset="-122"/>
                <a:cs typeface="楷体" panose="02010609060101010101" charset="-122"/>
              </a:rPr>
              <a:t>【</a:t>
            </a:r>
            <a:r>
              <a:rPr lang="en-US" altLang="zh-CN" sz="2000" b="1">
                <a:solidFill>
                  <a:srgbClr val="00B0F0"/>
                </a:solidFill>
                <a:latin typeface="楷体" panose="02010609060101010101" charset="-122"/>
                <a:ea typeface="楷体" panose="02010609060101010101" charset="-122"/>
                <a:cs typeface="楷体" panose="02010609060101010101" charset="-122"/>
              </a:rPr>
              <a:t>2020</a:t>
            </a:r>
            <a:r>
              <a:rPr sz="2000" b="1">
                <a:solidFill>
                  <a:srgbClr val="00B0F0"/>
                </a:solidFill>
                <a:latin typeface="楷体" panose="02010609060101010101" charset="-122"/>
                <a:ea typeface="楷体" panose="02010609060101010101" charset="-122"/>
                <a:cs typeface="楷体" panose="02010609060101010101" charset="-122"/>
              </a:rPr>
              <a:t>，全国三卷</a:t>
            </a:r>
            <a:r>
              <a:rPr lang="zh-CN" altLang="en-US" sz="2000" b="1">
                <a:solidFill>
                  <a:srgbClr val="00B0F0"/>
                </a:solidFill>
                <a:latin typeface="楷体" panose="02010609060101010101" charset="-122"/>
                <a:ea typeface="楷体" panose="02010609060101010101" charset="-122"/>
                <a:cs typeface="楷体" panose="02010609060101010101" charset="-122"/>
              </a:rPr>
              <a:t>】</a:t>
            </a:r>
            <a:endParaRPr lang="zh-CN" altLang="en-US" sz="2000" b="1">
              <a:solidFill>
                <a:srgbClr val="00B0F0"/>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random/>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118745"/>
            <a:ext cx="10852150" cy="766445"/>
          </a:xfrm>
        </p:spPr>
        <p:txBody>
          <a:bodyPr/>
          <a:lstStyle/>
          <a:p>
            <a:pPr algn="ctr">
              <a:lnSpc>
                <a:spcPct val="80000"/>
              </a:lnSpc>
            </a:pPr>
            <a:r>
              <a:rPr sz="2400">
                <a:latin typeface="隶书" panose="02010509060101010101" pitchFamily="49" charset="-122"/>
                <a:cs typeface="隶书" panose="02010509060101010101" pitchFamily="49" charset="-122"/>
                <a:sym typeface="+mn-ea"/>
              </a:rPr>
              <a:t>【201</a:t>
            </a:r>
            <a:r>
              <a:rPr lang="en-US" altLang="zh-CN" sz="2400">
                <a:latin typeface="隶书" panose="02010509060101010101" pitchFamily="49" charset="-122"/>
                <a:cs typeface="隶书" panose="02010509060101010101" pitchFamily="49" charset="-122"/>
                <a:sym typeface="+mn-ea"/>
              </a:rPr>
              <a:t>9</a:t>
            </a:r>
            <a:r>
              <a:rPr sz="2400">
                <a:latin typeface="隶书" panose="02010509060101010101" pitchFamily="49" charset="-122"/>
                <a:cs typeface="隶书" panose="02010509060101010101" pitchFamily="49" charset="-122"/>
                <a:sym typeface="+mn-ea"/>
              </a:rPr>
              <a:t>，全国三卷，高考语文】——第13题——文言翻译</a:t>
            </a:r>
            <a:br>
              <a:rPr sz="2400">
                <a:latin typeface="隶书" panose="02010509060101010101" pitchFamily="49" charset="-122"/>
                <a:cs typeface="隶书" panose="02010509060101010101" pitchFamily="49" charset="-122"/>
                <a:sym typeface="+mn-ea"/>
              </a:rPr>
            </a:br>
            <a:r>
              <a:rPr sz="2400">
                <a:solidFill>
                  <a:srgbClr val="C0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（节选自《晋书·王彪之传》）</a:t>
            </a:r>
            <a:endParaRPr lang="zh-CN" altLang="en-US" sz="2400">
              <a:solidFill>
                <a:srgbClr val="C00000"/>
              </a:solidFill>
              <a:effectLst>
                <a:outerShdw blurRad="38100" dist="19050" dir="2700000" algn="tl" rotWithShape="0">
                  <a:schemeClr val="dk1">
                    <a:alpha val="40000"/>
                  </a:schemeClr>
                </a:outerShdw>
              </a:effectLst>
              <a:latin typeface="隶书" panose="02010509060101010101" pitchFamily="49" charset="-122"/>
              <a:cs typeface="隶书" panose="02010509060101010101" pitchFamily="49" charset="-122"/>
              <a:sym typeface="+mn-ea"/>
            </a:endParaRPr>
          </a:p>
        </p:txBody>
      </p:sp>
      <p:sp>
        <p:nvSpPr>
          <p:cNvPr id="3" name="内容占位符 2"/>
          <p:cNvSpPr>
            <a:spLocks noGrp="1"/>
          </p:cNvSpPr>
          <p:nvPr>
            <p:ph idx="1"/>
          </p:nvPr>
        </p:nvSpPr>
        <p:spPr>
          <a:xfrm>
            <a:off x="482600" y="786130"/>
            <a:ext cx="11328400" cy="5554980"/>
          </a:xfrm>
        </p:spPr>
        <p:txBody>
          <a:bodyPr/>
          <a:lstStyle/>
          <a:p>
            <a:pPr marL="0" indent="0">
              <a:buNone/>
            </a:pPr>
            <a:r>
              <a:rPr lang="en-US" sz="2000" b="1">
                <a:latin typeface="华文中宋" panose="02010600040101010101" charset="-122"/>
                <a:ea typeface="华文中宋" panose="02010600040101010101" charset="-122"/>
                <a:cs typeface="华文中宋" panose="02010600040101010101" charset="-122"/>
                <a:sym typeface="+mn-ea"/>
              </a:rPr>
              <a:t>1</a:t>
            </a:r>
            <a:r>
              <a:rPr sz="2000" b="1">
                <a:latin typeface="华文中宋" panose="02010600040101010101" charset="-122"/>
                <a:ea typeface="华文中宋" panose="02010600040101010101" charset="-122"/>
                <a:cs typeface="华文中宋" panose="02010600040101010101" charset="-122"/>
                <a:sym typeface="+mn-ea"/>
              </a:rPr>
              <a:t>、题目的内容：</a:t>
            </a:r>
            <a:endParaRPr sz="2000" b="1">
              <a:latin typeface="华文中宋" panose="02010600040101010101" charset="-122"/>
              <a:ea typeface="华文中宋" panose="02010600040101010101" charset="-122"/>
              <a:cs typeface="华文中宋" panose="02010600040101010101" charset="-122"/>
              <a:sym typeface="+mn-ea"/>
            </a:endParaRPr>
          </a:p>
          <a:p>
            <a:pPr marL="0" indent="0">
              <a:lnSpc>
                <a:spcPct val="60000"/>
              </a:lnSpc>
              <a:buNone/>
            </a:pPr>
            <a:r>
              <a:rPr sz="2000" b="1">
                <a:solidFill>
                  <a:srgbClr val="C00000"/>
                </a:solidFill>
                <a:latin typeface="黑体" panose="02010609060101010101" charset="-122"/>
                <a:ea typeface="黑体" panose="02010609060101010101" charset="-122"/>
                <a:cs typeface="黑体" panose="02010609060101010101" charset="-122"/>
                <a:sym typeface="+mn-ea"/>
              </a:rPr>
              <a:t>（1）朝臣家有时疾，染易三人以上者，身虽无病，百日不得入宫。</a:t>
            </a:r>
            <a:endParaRPr sz="2000">
              <a:solidFill>
                <a:srgbClr val="C00000"/>
              </a:solidFill>
              <a:latin typeface="华文中宋" panose="02010600040101010101" charset="-122"/>
              <a:ea typeface="华文中宋" panose="02010600040101010101" charset="-122"/>
              <a:cs typeface="华文中宋" panose="02010600040101010101" charset="-122"/>
              <a:sym typeface="+mn-ea"/>
            </a:endParaRPr>
          </a:p>
          <a:p>
            <a:pPr marL="0" indent="0">
              <a:lnSpc>
                <a:spcPct val="60000"/>
              </a:lnSpc>
              <a:buNone/>
            </a:pPr>
            <a:r>
              <a:rPr sz="2000" b="1">
                <a:solidFill>
                  <a:srgbClr val="0070C0"/>
                </a:solidFill>
                <a:latin typeface="楷体" panose="02010609060101010101" charset="-122"/>
                <a:ea typeface="楷体" panose="02010609060101010101" charset="-122"/>
                <a:cs typeface="华文中宋" panose="02010600040101010101" charset="-122"/>
                <a:sym typeface="+mn-ea"/>
              </a:rPr>
              <a:t>朝臣家中有人得流行病，如果三人以上传染，即使本人未病，百日之内也不准入进宫。</a:t>
            </a:r>
            <a:endParaRPr sz="2000" b="1">
              <a:solidFill>
                <a:srgbClr val="0070C0"/>
              </a:solidFill>
              <a:latin typeface="楷体" panose="02010609060101010101" charset="-122"/>
              <a:ea typeface="楷体" panose="02010609060101010101" charset="-122"/>
              <a:cs typeface="华文中宋" panose="02010600040101010101" charset="-122"/>
              <a:sym typeface="+mn-ea"/>
            </a:endParaRPr>
          </a:p>
          <a:p>
            <a:pPr marL="0" indent="0">
              <a:lnSpc>
                <a:spcPct val="70000"/>
              </a:lnSpc>
              <a:buNone/>
            </a:pPr>
            <a:r>
              <a:rPr sz="2000" b="1">
                <a:solidFill>
                  <a:srgbClr val="C00000"/>
                </a:solidFill>
                <a:latin typeface="黑体" panose="02010609060101010101" charset="-122"/>
                <a:ea typeface="黑体" panose="02010609060101010101" charset="-122"/>
                <a:cs typeface="黑体" panose="02010609060101010101" charset="-122"/>
                <a:sym typeface="+mn-ea"/>
              </a:rPr>
              <a:t>（2）疾笃，帝遣黄门侍郎问所苦，赐钱三十万以营医药。</a:t>
            </a:r>
            <a:endParaRPr sz="2000">
              <a:solidFill>
                <a:srgbClr val="C00000"/>
              </a:solidFill>
              <a:latin typeface="华文中宋" panose="02010600040101010101" charset="-122"/>
              <a:ea typeface="华文中宋" panose="02010600040101010101" charset="-122"/>
              <a:cs typeface="华文中宋" panose="02010600040101010101" charset="-122"/>
              <a:sym typeface="+mn-ea"/>
            </a:endParaRPr>
          </a:p>
          <a:p>
            <a:pPr marL="0" indent="0">
              <a:lnSpc>
                <a:spcPct val="60000"/>
              </a:lnSpc>
              <a:buNone/>
            </a:pPr>
            <a:r>
              <a:rPr sz="2000" b="1">
                <a:solidFill>
                  <a:srgbClr val="0070C0"/>
                </a:solidFill>
                <a:latin typeface="楷体" panose="02010609060101010101" charset="-122"/>
                <a:ea typeface="楷体" panose="02010609060101010101" charset="-122"/>
                <a:cs typeface="华文中宋" panose="02010600040101010101" charset="-122"/>
                <a:sym typeface="+mn-ea"/>
              </a:rPr>
              <a:t>病重，皇帝派黄门侍郎探问病痛，赐钱三十万给他治病买药。</a:t>
            </a:r>
            <a:endParaRPr sz="2000" b="1">
              <a:solidFill>
                <a:srgbClr val="0070C0"/>
              </a:solidFill>
              <a:latin typeface="楷体" panose="02010609060101010101" charset="-122"/>
              <a:ea typeface="楷体" panose="02010609060101010101" charset="-122"/>
              <a:cs typeface="华文中宋" panose="02010600040101010101" charset="-122"/>
              <a:sym typeface="+mn-ea"/>
            </a:endParaRPr>
          </a:p>
          <a:p>
            <a:pPr marL="0" indent="0">
              <a:lnSpc>
                <a:spcPct val="90000"/>
              </a:lnSpc>
              <a:buNone/>
            </a:pPr>
            <a:r>
              <a:rPr lang="en-US" sz="1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第一题得分点：</a:t>
            </a:r>
            <a:r>
              <a:rPr lang="en-US" sz="1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“时疾”</a:t>
            </a:r>
            <a:r>
              <a:rPr lang="en-US" sz="18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，传染病；</a:t>
            </a:r>
            <a:r>
              <a:rPr lang="en-US" sz="1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“身”</a:t>
            </a:r>
            <a:r>
              <a:rPr lang="en-US" sz="18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，自己；</a:t>
            </a:r>
            <a:r>
              <a:rPr lang="en-US" sz="1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“虽”</a:t>
            </a:r>
            <a:r>
              <a:rPr lang="en-US" sz="18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，即使；</a:t>
            </a:r>
            <a:endParaRPr lang="en-US" sz="18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a:p>
            <a:pPr marL="0" indent="0">
              <a:lnSpc>
                <a:spcPct val="60000"/>
              </a:lnSpc>
              <a:buNone/>
            </a:pPr>
            <a:r>
              <a:rPr lang="en-US" sz="1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第二题得分点：</a:t>
            </a:r>
            <a:r>
              <a:rPr lang="en-US" sz="1800" b="1">
                <a:solidFill>
                  <a:srgbClr val="FF0000"/>
                </a:solidFill>
                <a:latin typeface="楷体" panose="02010609060101010101" charset="-122"/>
                <a:ea typeface="楷体" panose="02010609060101010101" charset="-122"/>
                <a:cs typeface="楷体" panose="02010609060101010101" charset="-122"/>
                <a:sym typeface="+mn-ea"/>
              </a:rPr>
              <a:t>“笃”</a:t>
            </a:r>
            <a:r>
              <a:rPr lang="en-US" sz="1800" b="1">
                <a:solidFill>
                  <a:srgbClr val="0070C0"/>
                </a:solidFill>
                <a:latin typeface="楷体" panose="02010609060101010101" charset="-122"/>
                <a:ea typeface="楷体" panose="02010609060101010101" charset="-122"/>
                <a:cs typeface="楷体" panose="02010609060101010101" charset="-122"/>
                <a:sym typeface="+mn-ea"/>
              </a:rPr>
              <a:t>，重；</a:t>
            </a:r>
            <a:r>
              <a:rPr lang="en-US" sz="1800" b="1">
                <a:solidFill>
                  <a:srgbClr val="FF0000"/>
                </a:solidFill>
                <a:latin typeface="楷体" panose="02010609060101010101" charset="-122"/>
                <a:ea typeface="楷体" panose="02010609060101010101" charset="-122"/>
                <a:cs typeface="楷体" panose="02010609060101010101" charset="-122"/>
                <a:sym typeface="+mn-ea"/>
              </a:rPr>
              <a:t>“遣”</a:t>
            </a:r>
            <a:r>
              <a:rPr lang="en-US" sz="1800" b="1">
                <a:solidFill>
                  <a:srgbClr val="0070C0"/>
                </a:solidFill>
                <a:latin typeface="楷体" panose="02010609060101010101" charset="-122"/>
                <a:ea typeface="楷体" panose="02010609060101010101" charset="-122"/>
                <a:cs typeface="楷体" panose="02010609060101010101" charset="-122"/>
                <a:sym typeface="+mn-ea"/>
              </a:rPr>
              <a:t>，派遣；</a:t>
            </a:r>
            <a:r>
              <a:rPr lang="en-US" sz="1800" b="1">
                <a:solidFill>
                  <a:srgbClr val="FF0000"/>
                </a:solidFill>
                <a:latin typeface="楷体" panose="02010609060101010101" charset="-122"/>
                <a:ea typeface="楷体" panose="02010609060101010101" charset="-122"/>
                <a:cs typeface="楷体" panose="02010609060101010101" charset="-122"/>
                <a:sym typeface="+mn-ea"/>
              </a:rPr>
              <a:t>“问所苦”</a:t>
            </a:r>
            <a:r>
              <a:rPr lang="en-US" sz="1800" b="1">
                <a:solidFill>
                  <a:srgbClr val="0070C0"/>
                </a:solidFill>
                <a:latin typeface="楷体" panose="02010609060101010101" charset="-122"/>
                <a:ea typeface="楷体" panose="02010609060101010101" charset="-122"/>
                <a:cs typeface="楷体" panose="02010609060101010101" charset="-122"/>
                <a:sym typeface="+mn-ea"/>
              </a:rPr>
              <a:t>，探病问候；</a:t>
            </a:r>
            <a:r>
              <a:rPr lang="en-US" sz="1800" b="1">
                <a:solidFill>
                  <a:srgbClr val="FF0000"/>
                </a:solidFill>
                <a:latin typeface="楷体" panose="02010609060101010101" charset="-122"/>
                <a:ea typeface="楷体" panose="02010609060101010101" charset="-122"/>
                <a:cs typeface="楷体" panose="02010609060101010101" charset="-122"/>
                <a:sym typeface="+mn-ea"/>
              </a:rPr>
              <a:t>“营”</a:t>
            </a:r>
            <a:r>
              <a:rPr lang="en-US" sz="1800" b="1">
                <a:solidFill>
                  <a:srgbClr val="0070C0"/>
                </a:solidFill>
                <a:latin typeface="楷体" panose="02010609060101010101" charset="-122"/>
                <a:ea typeface="楷体" panose="02010609060101010101" charset="-122"/>
                <a:cs typeface="楷体" panose="02010609060101010101" charset="-122"/>
                <a:sym typeface="+mn-ea"/>
              </a:rPr>
              <a:t>，治。</a:t>
            </a:r>
            <a:endParaRPr lang="en-US" sz="1800" b="1">
              <a:solidFill>
                <a:srgbClr val="0070C0"/>
              </a:solidFill>
              <a:latin typeface="楷体" panose="02010609060101010101" charset="-122"/>
              <a:ea typeface="楷体" panose="02010609060101010101" charset="-122"/>
              <a:cs typeface="楷体" panose="02010609060101010101" charset="-122"/>
              <a:sym typeface="+mn-ea"/>
            </a:endParaRPr>
          </a:p>
          <a:p>
            <a:pPr marL="0" indent="0">
              <a:lnSpc>
                <a:spcPct val="120000"/>
              </a:lnSpc>
              <a:buNone/>
            </a:pPr>
            <a:r>
              <a:rPr lang="en-US" sz="1800">
                <a:latin typeface="华文中宋" panose="02010600040101010101" charset="-122"/>
                <a:ea typeface="华文中宋" panose="02010600040101010101" charset="-122"/>
                <a:cs typeface="楷体" panose="02010609060101010101" charset="-122"/>
                <a:sym typeface="+mn-ea"/>
              </a:rPr>
              <a:t>本题考查理解并翻译文中句子的能力。翻译时以直译为主，意译为辅，把句子中的每一个字都要落到实处，注意重点实词、虚词、词类活用和特殊句子的翻译，不能翻译的助词等删掉，省略的内容根据上下文补充，平时训练时注意自己确定句子的赋分点，翻译时保证赋分点的落实。</a:t>
            </a:r>
            <a:endParaRPr lang="en-US" sz="1800">
              <a:solidFill>
                <a:srgbClr val="0070C0"/>
              </a:solidFill>
              <a:latin typeface="华文中宋" panose="02010600040101010101" charset="-122"/>
              <a:ea typeface="华文中宋" panose="02010600040101010101" charset="-122"/>
              <a:cs typeface="楷体" panose="02010609060101010101" charset="-122"/>
              <a:sym typeface="+mn-ea"/>
            </a:endParaRPr>
          </a:p>
          <a:p>
            <a:pPr marL="0" indent="0">
              <a:lnSpc>
                <a:spcPct val="90000"/>
              </a:lnSpc>
              <a:buNone/>
            </a:pPr>
            <a:r>
              <a:rPr sz="2000" b="1">
                <a:latin typeface="华文中宋" panose="02010600040101010101" charset="-122"/>
                <a:ea typeface="华文中宋" panose="02010600040101010101" charset="-122"/>
                <a:cs typeface="华文中宋" panose="02010600040101010101" charset="-122"/>
                <a:sym typeface="+mn-ea"/>
              </a:rPr>
              <a:t>2、题目考察的内容（知识类别与能力类别等）有没有变化？</a:t>
            </a:r>
            <a:endParaRPr sz="2000" b="1">
              <a:latin typeface="华文中宋" panose="02010600040101010101" charset="-122"/>
              <a:ea typeface="华文中宋" panose="02010600040101010101" charset="-122"/>
              <a:cs typeface="华文中宋" panose="02010600040101010101" charset="-122"/>
              <a:sym typeface="+mn-ea"/>
            </a:endParaRPr>
          </a:p>
          <a:p>
            <a:pPr marL="0" indent="0">
              <a:lnSpc>
                <a:spcPct val="90000"/>
              </a:lnSpc>
              <a:buNone/>
            </a:pPr>
            <a:r>
              <a:rPr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【与</a:t>
            </a:r>
            <a:r>
              <a:rPr lang="en-US" altLang="zh-CN"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19</a:t>
            </a:r>
            <a:r>
              <a:rPr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年比较，考查范围正常、无变化】</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文言翻译；</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级</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识记</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+B</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级</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理解</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C</a:t>
            </a:r>
            <a:r>
              <a:rPr lang="en-US" altLang="zh-CN"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分析综合</a:t>
            </a:r>
            <a:endParaRPr sz="2000" b="1">
              <a:solidFill>
                <a:srgbClr val="00B0F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indent="0">
              <a:lnSpc>
                <a:spcPct val="90000"/>
              </a:lnSpc>
              <a:buNone/>
            </a:pPr>
            <a:r>
              <a:rPr lang="en-US" sz="2000" b="1">
                <a:latin typeface="华文中宋" panose="02010600040101010101" charset="-122"/>
                <a:ea typeface="华文中宋" panose="02010600040101010101" charset="-122"/>
                <a:cs typeface="华文中宋" panose="02010600040101010101" charset="-122"/>
                <a:sym typeface="+mn-ea"/>
              </a:rPr>
              <a:t>3</a:t>
            </a:r>
            <a:r>
              <a:rPr sz="2000" b="1">
                <a:latin typeface="华文中宋" panose="02010600040101010101" charset="-122"/>
                <a:ea typeface="华文中宋" panose="02010600040101010101" charset="-122"/>
                <a:cs typeface="华文中宋" panose="02010600040101010101" charset="-122"/>
                <a:sym typeface="+mn-ea"/>
              </a:rPr>
              <a:t>、题目的文本结构（题干部份）的特点？</a:t>
            </a:r>
            <a:r>
              <a:rPr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【与</a:t>
            </a:r>
            <a:r>
              <a:rPr lang="en-US" altLang="zh-CN"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19</a:t>
            </a:r>
            <a:r>
              <a:rPr sz="2000" b="1">
                <a:solidFill>
                  <a:srgbClr val="7030A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年比较，范围正常】</a:t>
            </a:r>
            <a:endParaRPr sz="2000" b="1">
              <a:latin typeface="华文中宋" panose="02010600040101010101" charset="-122"/>
              <a:ea typeface="华文中宋" panose="02010600040101010101" charset="-122"/>
              <a:cs typeface="华文中宋" panose="02010600040101010101" charset="-122"/>
              <a:sym typeface="+mn-ea"/>
            </a:endParaRPr>
          </a:p>
          <a:p>
            <a:pPr marL="0" lvl="0" indent="0">
              <a:lnSpc>
                <a:spcPct val="9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重要字词：翻积累、据语境、定义项</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易</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虽</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笃</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营</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a:p>
            <a:pPr marL="0" lvl="0" indent="0">
              <a:lnSpc>
                <a:spcPct val="70000"/>
              </a:lnSpc>
              <a:buNone/>
            </a:pPr>
            <a:r>
              <a:rPr sz="2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文言否定语气词</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无</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不得</a:t>
            </a:r>
            <a:r>
              <a:rPr lang="en-US" altLang="zh-CN"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r>
              <a:rPr sz="2000" b="1">
                <a:solidFill>
                  <a:srgbClr val="0070C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a:t>
            </a:r>
            <a:endParaRPr lang="zh-CN" altLang="en-US" sz="2000" b="1">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lvl="0"/>
            <a:r>
              <a:rPr lang="zh-CN" altLang="en-US">
                <a:solidFill>
                  <a:srgbClr val="C00000"/>
                </a:solidFill>
              </a:rPr>
              <a:t>【补】文言文阅读注意事项：</a:t>
            </a:r>
            <a:endParaRPr lang="zh-CN" altLang="en-US">
              <a:solidFill>
                <a:srgbClr val="C00000"/>
              </a:solidFill>
            </a:endParaRPr>
          </a:p>
        </p:txBody>
      </p:sp>
      <p:sp>
        <p:nvSpPr>
          <p:cNvPr id="3" name="内容占位符 2"/>
          <p:cNvSpPr>
            <a:spLocks noGrp="1"/>
          </p:cNvSpPr>
          <p:nvPr>
            <p:ph idx="1"/>
          </p:nvPr>
        </p:nvSpPr>
        <p:spPr>
          <a:xfrm>
            <a:off x="669925" y="1248410"/>
            <a:ext cx="10852150" cy="5092700"/>
          </a:xfrm>
        </p:spPr>
        <p:txBody>
          <a:bodyPr/>
          <a:lstStyle/>
          <a:p>
            <a:pPr lvl="1">
              <a:lnSpc>
                <a:spcPct val="120000"/>
              </a:lnSpc>
            </a:pPr>
            <a:r>
              <a:rPr lang="zh-CN" altLang="en-US" sz="2800">
                <a:latin typeface="华文中宋" panose="02010600040101010101" charset="-122"/>
                <a:ea typeface="华文中宋" panose="02010600040101010101" charset="-122"/>
                <a:cs typeface="华文中宋" panose="02010600040101010101" charset="-122"/>
              </a:rPr>
              <a:t>一、主体及主体关系（隐形人</a:t>
            </a:r>
            <a:r>
              <a:rPr lang="en-US" altLang="zh-CN" sz="2800">
                <a:latin typeface="华文中宋" panose="02010600040101010101" charset="-122"/>
                <a:ea typeface="华文中宋" panose="02010600040101010101" charset="-122"/>
                <a:cs typeface="华文中宋" panose="02010600040101010101" charset="-122"/>
              </a:rPr>
              <a:t>/</a:t>
            </a:r>
            <a:r>
              <a:rPr sz="2800">
                <a:latin typeface="华文中宋" panose="02010600040101010101" charset="-122"/>
                <a:ea typeface="华文中宋" panose="02010600040101010101" charset="-122"/>
                <a:cs typeface="华文中宋" panose="02010600040101010101" charset="-122"/>
              </a:rPr>
              <a:t>特指人</a:t>
            </a:r>
            <a:r>
              <a:rPr lang="zh-CN" altLang="en-US" sz="2800">
                <a:latin typeface="华文中宋" panose="02010600040101010101" charset="-122"/>
                <a:ea typeface="华文中宋" panose="02010600040101010101" charset="-122"/>
                <a:cs typeface="华文中宋" panose="02010600040101010101" charset="-122"/>
              </a:rPr>
              <a:t>）</a:t>
            </a:r>
            <a:endParaRPr lang="zh-CN" altLang="en-US" sz="2800">
              <a:latin typeface="华文中宋" panose="02010600040101010101" charset="-122"/>
              <a:ea typeface="华文中宋" panose="02010600040101010101" charset="-122"/>
              <a:cs typeface="华文中宋" panose="02010600040101010101" charset="-122"/>
            </a:endParaRPr>
          </a:p>
          <a:p>
            <a:pPr lvl="1">
              <a:lnSpc>
                <a:spcPct val="120000"/>
              </a:lnSpc>
            </a:pPr>
            <a:r>
              <a:rPr lang="zh-CN" altLang="en-US" sz="2800">
                <a:latin typeface="华文中宋" panose="02010600040101010101" charset="-122"/>
                <a:ea typeface="华文中宋" panose="02010600040101010101" charset="-122"/>
                <a:cs typeface="华文中宋" panose="02010600040101010101" charset="-122"/>
              </a:rPr>
              <a:t>二、文言现象（字词</a:t>
            </a:r>
            <a:r>
              <a:rPr lang="en-US" altLang="zh-CN" sz="2800">
                <a:latin typeface="华文中宋" panose="02010600040101010101" charset="-122"/>
                <a:ea typeface="华文中宋" panose="02010600040101010101" charset="-122"/>
                <a:cs typeface="华文中宋" panose="02010600040101010101" charset="-122"/>
              </a:rPr>
              <a:t>/</a:t>
            </a:r>
            <a:r>
              <a:rPr sz="2800">
                <a:latin typeface="华文中宋" panose="02010600040101010101" charset="-122"/>
                <a:ea typeface="华文中宋" panose="02010600040101010101" charset="-122"/>
                <a:cs typeface="华文中宋" panose="02010600040101010101" charset="-122"/>
              </a:rPr>
              <a:t>句式</a:t>
            </a:r>
            <a:r>
              <a:rPr lang="zh-CN" altLang="en-US" sz="2800">
                <a:latin typeface="华文中宋" panose="02010600040101010101" charset="-122"/>
                <a:ea typeface="华文中宋" panose="02010600040101010101" charset="-122"/>
                <a:cs typeface="华文中宋" panose="02010600040101010101" charset="-122"/>
              </a:rPr>
              <a:t>）</a:t>
            </a:r>
            <a:endParaRPr lang="zh-CN" altLang="en-US" sz="2800">
              <a:latin typeface="华文中宋" panose="02010600040101010101" charset="-122"/>
              <a:ea typeface="华文中宋" panose="02010600040101010101" charset="-122"/>
              <a:cs typeface="华文中宋" panose="02010600040101010101" charset="-122"/>
            </a:endParaRPr>
          </a:p>
          <a:p>
            <a:pPr lvl="1">
              <a:lnSpc>
                <a:spcPct val="120000"/>
              </a:lnSpc>
            </a:pPr>
            <a:r>
              <a:rPr lang="zh-CN" altLang="en-US" sz="2800">
                <a:latin typeface="华文中宋" panose="02010600040101010101" charset="-122"/>
                <a:ea typeface="华文中宋" panose="02010600040101010101" charset="-122"/>
                <a:cs typeface="华文中宋" panose="02010600040101010101" charset="-122"/>
              </a:rPr>
              <a:t>三、译（初中语法）</a:t>
            </a:r>
            <a:endParaRPr lang="zh-CN" altLang="en-US" sz="2800">
              <a:latin typeface="华文中宋" panose="02010600040101010101" charset="-122"/>
              <a:ea typeface="华文中宋" panose="02010600040101010101" charset="-122"/>
              <a:cs typeface="华文中宋" panose="02010600040101010101" charset="-122"/>
            </a:endParaRPr>
          </a:p>
          <a:p>
            <a:pPr lvl="1">
              <a:lnSpc>
                <a:spcPct val="120000"/>
              </a:lnSpc>
            </a:pPr>
            <a:r>
              <a:rPr sz="2800">
                <a:latin typeface="华文中宋" panose="02010600040101010101" charset="-122"/>
                <a:ea typeface="华文中宋" panose="02010600040101010101" charset="-122"/>
                <a:cs typeface="华文中宋" panose="02010600040101010101" charset="-122"/>
              </a:rPr>
              <a:t>四、文学常识（积累；天文、地理、官制</a:t>
            </a:r>
            <a:r>
              <a:rPr lang="en-US" altLang="zh-CN" sz="2800">
                <a:latin typeface="华文中宋" panose="02010600040101010101" charset="-122"/>
                <a:ea typeface="华文中宋" panose="02010600040101010101" charset="-122"/>
                <a:cs typeface="华文中宋" panose="02010600040101010101" charset="-122"/>
              </a:rPr>
              <a:t>…</a:t>
            </a:r>
            <a:r>
              <a:rPr sz="2800">
                <a:latin typeface="华文中宋" panose="02010600040101010101" charset="-122"/>
                <a:ea typeface="华文中宋" panose="02010600040101010101" charset="-122"/>
                <a:cs typeface="华文中宋" panose="02010600040101010101" charset="-122"/>
              </a:rPr>
              <a:t>）</a:t>
            </a:r>
            <a:endParaRPr sz="2800">
              <a:latin typeface="华文中宋" panose="02010600040101010101" charset="-122"/>
              <a:ea typeface="华文中宋" panose="02010600040101010101" charset="-122"/>
              <a:cs typeface="华文中宋" panose="02010600040101010101" charset="-122"/>
            </a:endParaRPr>
          </a:p>
          <a:p>
            <a:pPr lvl="1">
              <a:lnSpc>
                <a:spcPct val="120000"/>
              </a:lnSpc>
            </a:pPr>
            <a:r>
              <a:rPr sz="2800">
                <a:latin typeface="华文中宋" panose="02010600040101010101" charset="-122"/>
                <a:ea typeface="华文中宋" panose="02010600040101010101" charset="-122"/>
                <a:cs typeface="华文中宋" panose="02010600040101010101" charset="-122"/>
              </a:rPr>
              <a:t>五、文化常识（</a:t>
            </a:r>
            <a:r>
              <a:rPr sz="2800">
                <a:latin typeface="华文中宋" panose="02010600040101010101" charset="-122"/>
                <a:ea typeface="华文中宋" panose="02010600040101010101" charset="-122"/>
                <a:cs typeface="华文中宋" panose="02010600040101010101" charset="-122"/>
                <a:sym typeface="+mn-ea"/>
              </a:rPr>
              <a:t>古人哲思观念、文化心理、思潮流派</a:t>
            </a:r>
            <a:r>
              <a:rPr sz="2800">
                <a:latin typeface="华文中宋" panose="02010600040101010101" charset="-122"/>
                <a:ea typeface="华文中宋" panose="02010600040101010101" charset="-122"/>
                <a:cs typeface="华文中宋" panose="02010600040101010101" charset="-122"/>
              </a:rPr>
              <a:t>）</a:t>
            </a:r>
            <a:endParaRPr sz="2800">
              <a:latin typeface="华文中宋" panose="02010600040101010101" charset="-122"/>
              <a:ea typeface="华文中宋" panose="02010600040101010101" charset="-122"/>
              <a:cs typeface="华文中宋" panose="02010600040101010101" charset="-122"/>
            </a:endParaRPr>
          </a:p>
          <a:p>
            <a:pPr lvl="1">
              <a:lnSpc>
                <a:spcPct val="120000"/>
              </a:lnSpc>
            </a:pPr>
            <a:r>
              <a:rPr sz="2800">
                <a:latin typeface="华文中宋" panose="02010600040101010101" charset="-122"/>
                <a:ea typeface="华文中宋" panose="02010600040101010101" charset="-122"/>
                <a:cs typeface="华文中宋" panose="02010600040101010101" charset="-122"/>
              </a:rPr>
              <a:t>六、背景（历史、文化）</a:t>
            </a:r>
            <a:r>
              <a:rPr lang="en-US" altLang="zh-CN" sz="2800">
                <a:latin typeface="华文中宋" panose="02010600040101010101" charset="-122"/>
                <a:ea typeface="华文中宋" panose="02010600040101010101" charset="-122"/>
                <a:cs typeface="华文中宋" panose="02010600040101010101" charset="-122"/>
              </a:rPr>
              <a:t>——</a:t>
            </a:r>
            <a:r>
              <a:rPr sz="2800">
                <a:latin typeface="华文中宋" panose="02010600040101010101" charset="-122"/>
                <a:ea typeface="华文中宋" panose="02010600040101010101" charset="-122"/>
                <a:cs typeface="华文中宋" panose="02010600040101010101" charset="-122"/>
              </a:rPr>
              <a:t>历史背景</a:t>
            </a:r>
            <a:r>
              <a:rPr lang="en-US" altLang="zh-CN" sz="2800">
                <a:latin typeface="华文中宋" panose="02010600040101010101" charset="-122"/>
                <a:ea typeface="华文中宋" panose="02010600040101010101" charset="-122"/>
                <a:cs typeface="华文中宋" panose="02010600040101010101" charset="-122"/>
              </a:rPr>
              <a:t>“</a:t>
            </a:r>
            <a:r>
              <a:rPr sz="2800">
                <a:latin typeface="华文中宋" panose="02010600040101010101" charset="-122"/>
                <a:ea typeface="华文中宋" panose="02010600040101010101" charset="-122"/>
                <a:cs typeface="华文中宋" panose="02010600040101010101" charset="-122"/>
              </a:rPr>
              <a:t>时代、社会</a:t>
            </a:r>
            <a:r>
              <a:rPr lang="en-US" altLang="zh-CN" sz="2800">
                <a:latin typeface="华文中宋" panose="02010600040101010101" charset="-122"/>
                <a:ea typeface="华文中宋" panose="02010600040101010101" charset="-122"/>
                <a:cs typeface="华文中宋" panose="02010600040101010101" charset="-122"/>
              </a:rPr>
              <a:t>”</a:t>
            </a:r>
            <a:r>
              <a:rPr sz="2800">
                <a:latin typeface="华文中宋" panose="02010600040101010101" charset="-122"/>
                <a:ea typeface="华文中宋" panose="02010600040101010101" charset="-122"/>
                <a:cs typeface="华文中宋" panose="02010600040101010101" charset="-122"/>
              </a:rPr>
              <a:t>；文化背景</a:t>
            </a:r>
            <a:r>
              <a:rPr lang="en-US" altLang="zh-CN" sz="2800">
                <a:latin typeface="华文中宋" panose="02010600040101010101" charset="-122"/>
                <a:ea typeface="华文中宋" panose="02010600040101010101" charset="-122"/>
                <a:cs typeface="华文中宋" panose="02010600040101010101" charset="-122"/>
              </a:rPr>
              <a:t>“</a:t>
            </a:r>
            <a:r>
              <a:rPr sz="2800">
                <a:latin typeface="华文中宋" panose="02010600040101010101" charset="-122"/>
                <a:ea typeface="华文中宋" panose="02010600040101010101" charset="-122"/>
                <a:cs typeface="华文中宋" panose="02010600040101010101" charset="-122"/>
              </a:rPr>
              <a:t>文化、礼仪</a:t>
            </a:r>
            <a:r>
              <a:rPr lang="en-US" altLang="zh-CN" sz="2800">
                <a:latin typeface="华文中宋" panose="02010600040101010101" charset="-122"/>
                <a:ea typeface="华文中宋" panose="02010600040101010101" charset="-122"/>
                <a:cs typeface="华文中宋" panose="02010600040101010101" charset="-122"/>
              </a:rPr>
              <a:t>”</a:t>
            </a:r>
            <a:endParaRPr sz="2800">
              <a:latin typeface="华文中宋" panose="02010600040101010101" charset="-122"/>
              <a:ea typeface="华文中宋" panose="02010600040101010101" charset="-122"/>
              <a:cs typeface="华文中宋" panose="02010600040101010101" charset="-122"/>
            </a:endParaRPr>
          </a:p>
          <a:p>
            <a:pPr lvl="1"/>
            <a:endParaRPr sz="2800">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782" y="304804"/>
            <a:ext cx="10852237" cy="441964"/>
          </a:xfrm>
        </p:spPr>
        <p:txBody>
          <a:bodyPr/>
          <a:lstStyle/>
          <a:p>
            <a:r>
              <a:rPr lang="zh-CN" altLang="en-US">
                <a:solidFill>
                  <a:srgbClr val="C00000"/>
                </a:solidFill>
              </a:rPr>
              <a:t>【补】文言文翻译注意事项：</a:t>
            </a:r>
            <a:endParaRPr lang="zh-CN" altLang="en-US">
              <a:solidFill>
                <a:srgbClr val="C00000"/>
              </a:solidFill>
            </a:endParaRPr>
          </a:p>
        </p:txBody>
      </p:sp>
      <p:sp>
        <p:nvSpPr>
          <p:cNvPr id="3" name="内容占位符 2"/>
          <p:cNvSpPr>
            <a:spLocks noGrp="1"/>
          </p:cNvSpPr>
          <p:nvPr>
            <p:ph idx="1"/>
          </p:nvPr>
        </p:nvSpPr>
        <p:spPr/>
        <p:txBody>
          <a:bodyPr/>
          <a:lstStyle/>
          <a:p>
            <a:pPr marL="0" indent="0">
              <a:lnSpc>
                <a:spcPct val="100000"/>
              </a:lnSpc>
              <a:buNone/>
            </a:pPr>
            <a:r>
              <a:rPr sz="2400">
                <a:solidFill>
                  <a:srgbClr val="FF0000"/>
                </a:solidFill>
              </a:rPr>
              <a:t>一、</a:t>
            </a:r>
            <a:r>
              <a:rPr lang="en-US" altLang="zh-CN" sz="2400">
                <a:solidFill>
                  <a:srgbClr val="FF0000"/>
                </a:solidFill>
              </a:rPr>
              <a:t>初</a:t>
            </a:r>
            <a:r>
              <a:rPr sz="2400">
                <a:solidFill>
                  <a:srgbClr val="FF0000"/>
                </a:solidFill>
              </a:rPr>
              <a:t>中语法</a:t>
            </a:r>
            <a:r>
              <a:rPr sz="2400"/>
              <a:t>（</a:t>
            </a:r>
            <a:r>
              <a:rPr lang="en-US" altLang="zh-CN" sz="2400"/>
              <a:t>“</a:t>
            </a:r>
            <a:r>
              <a:rPr sz="2400"/>
              <a:t>一个基础</a:t>
            </a:r>
            <a:r>
              <a:rPr lang="en-US" altLang="zh-CN" sz="2400"/>
              <a:t>”——</a:t>
            </a:r>
            <a:r>
              <a:rPr sz="2400"/>
              <a:t>语境、语序、语气、语义；词类词性；</a:t>
            </a:r>
            <a:r>
              <a:rPr sz="2400">
                <a:sym typeface="+mn-ea"/>
              </a:rPr>
              <a:t>句子成分</a:t>
            </a:r>
            <a:r>
              <a:rPr lang="en-US" altLang="zh-CN" sz="2400">
                <a:sym typeface="+mn-ea"/>
              </a:rPr>
              <a:t>——</a:t>
            </a:r>
            <a:r>
              <a:rPr sz="2400">
                <a:sym typeface="+mn-ea"/>
              </a:rPr>
              <a:t>以今定古</a:t>
            </a:r>
            <a:r>
              <a:rPr sz="2400"/>
              <a:t>）</a:t>
            </a:r>
            <a:endParaRPr sz="2400"/>
          </a:p>
          <a:p>
            <a:pPr marL="0" indent="0">
              <a:lnSpc>
                <a:spcPct val="100000"/>
              </a:lnSpc>
              <a:buNone/>
            </a:pPr>
            <a:r>
              <a:rPr sz="2400">
                <a:solidFill>
                  <a:srgbClr val="FF0000"/>
                </a:solidFill>
              </a:rPr>
              <a:t>二、通、达、透文言现象</a:t>
            </a:r>
            <a:r>
              <a:rPr sz="2400"/>
              <a:t>（字词</a:t>
            </a:r>
            <a:r>
              <a:rPr lang="en-US" altLang="zh-CN" sz="2400"/>
              <a:t>/</a:t>
            </a:r>
            <a:r>
              <a:rPr sz="2400"/>
              <a:t>句式）</a:t>
            </a:r>
            <a:endParaRPr sz="2400"/>
          </a:p>
          <a:p>
            <a:pPr marL="0" indent="0">
              <a:lnSpc>
                <a:spcPct val="100000"/>
              </a:lnSpc>
              <a:buNone/>
            </a:pPr>
            <a:r>
              <a:rPr sz="2400">
                <a:solidFill>
                  <a:srgbClr val="FF0000"/>
                </a:solidFill>
              </a:rPr>
              <a:t>三、独字成词、字字落实</a:t>
            </a:r>
            <a:r>
              <a:rPr sz="2400"/>
              <a:t>（专有词、叠韵双声、拟声词除外；</a:t>
            </a:r>
            <a:r>
              <a:rPr lang="en-US" altLang="zh-CN" sz="2400"/>
              <a:t>“</a:t>
            </a:r>
            <a:r>
              <a:rPr sz="2400">
                <a:sym typeface="+mn-ea"/>
              </a:rPr>
              <a:t>固搭</a:t>
            </a:r>
            <a:r>
              <a:rPr lang="en-US" altLang="zh-CN" sz="2400"/>
              <a:t>”</a:t>
            </a:r>
            <a:r>
              <a:rPr sz="2400"/>
              <a:t>要结合语境）</a:t>
            </a:r>
            <a:endParaRPr sz="2400"/>
          </a:p>
          <a:p>
            <a:pPr marL="0" indent="0">
              <a:lnSpc>
                <a:spcPct val="100000"/>
              </a:lnSpc>
              <a:buNone/>
            </a:pPr>
            <a:r>
              <a:rPr sz="2400">
                <a:solidFill>
                  <a:srgbClr val="FF0000"/>
                </a:solidFill>
              </a:rPr>
              <a:t>四、直译为主，意译为辅</a:t>
            </a:r>
            <a:r>
              <a:rPr sz="2400"/>
              <a:t>（直译抓得分点上分、意译抓整体句意得分）</a:t>
            </a:r>
            <a:endParaRPr sz="2400"/>
          </a:p>
          <a:p>
            <a:pPr marL="0" indent="0">
              <a:lnSpc>
                <a:spcPct val="100000"/>
              </a:lnSpc>
              <a:buNone/>
            </a:pPr>
            <a:r>
              <a:rPr sz="2400">
                <a:solidFill>
                  <a:srgbClr val="FF0000"/>
                </a:solidFill>
              </a:rPr>
              <a:t>五、</a:t>
            </a:r>
            <a:r>
              <a:rPr lang="en-US" altLang="zh-CN" sz="2400">
                <a:solidFill>
                  <a:srgbClr val="FF0000"/>
                </a:solidFill>
              </a:rPr>
              <a:t>“</a:t>
            </a:r>
            <a:r>
              <a:rPr sz="2400">
                <a:solidFill>
                  <a:srgbClr val="FF0000"/>
                </a:solidFill>
              </a:rPr>
              <a:t>信</a:t>
            </a:r>
            <a:r>
              <a:rPr lang="en-US" altLang="zh-CN" sz="2400">
                <a:solidFill>
                  <a:srgbClr val="FF0000"/>
                </a:solidFill>
              </a:rPr>
              <a:t>”</a:t>
            </a:r>
            <a:r>
              <a:rPr sz="2400">
                <a:solidFill>
                  <a:srgbClr val="FF0000"/>
                </a:solidFill>
              </a:rPr>
              <a:t>、</a:t>
            </a:r>
            <a:r>
              <a:rPr lang="en-US" altLang="zh-CN" sz="2400">
                <a:solidFill>
                  <a:srgbClr val="FF0000"/>
                </a:solidFill>
              </a:rPr>
              <a:t>“</a:t>
            </a:r>
            <a:r>
              <a:rPr sz="2400">
                <a:solidFill>
                  <a:srgbClr val="FF0000"/>
                </a:solidFill>
              </a:rPr>
              <a:t>达</a:t>
            </a:r>
            <a:r>
              <a:rPr lang="en-US" altLang="zh-CN" sz="2400">
                <a:solidFill>
                  <a:srgbClr val="FF0000"/>
                </a:solidFill>
              </a:rPr>
              <a:t>”</a:t>
            </a:r>
            <a:r>
              <a:rPr sz="2400">
                <a:solidFill>
                  <a:srgbClr val="FF0000"/>
                </a:solidFill>
              </a:rPr>
              <a:t>、</a:t>
            </a:r>
            <a:r>
              <a:rPr lang="en-US" altLang="zh-CN" sz="2400">
                <a:solidFill>
                  <a:srgbClr val="FF0000"/>
                </a:solidFill>
              </a:rPr>
              <a:t>“</a:t>
            </a:r>
            <a:r>
              <a:rPr sz="2400">
                <a:solidFill>
                  <a:srgbClr val="FF0000"/>
                </a:solidFill>
              </a:rPr>
              <a:t>雅</a:t>
            </a:r>
            <a:r>
              <a:rPr lang="en-US" altLang="zh-CN" sz="2400">
                <a:solidFill>
                  <a:srgbClr val="FF0000"/>
                </a:solidFill>
              </a:rPr>
              <a:t>”</a:t>
            </a:r>
            <a:endParaRPr lang="en-US" altLang="zh-CN" sz="2400">
              <a:solidFill>
                <a:srgbClr val="FF0000"/>
              </a:solidFill>
            </a:endParaRPr>
          </a:p>
          <a:p>
            <a:pPr marL="0" indent="0">
              <a:lnSpc>
                <a:spcPct val="100000"/>
              </a:lnSpc>
              <a:buNone/>
            </a:pPr>
            <a:r>
              <a:rPr sz="2400">
                <a:solidFill>
                  <a:srgbClr val="FF0000"/>
                </a:solidFill>
              </a:rPr>
              <a:t>六、抓准谓语动词，多追问，事半功倍</a:t>
            </a:r>
            <a:r>
              <a:rPr sz="2400"/>
              <a:t>（动词</a:t>
            </a:r>
            <a:r>
              <a:rPr lang="en-US" altLang="zh-CN" sz="2400"/>
              <a:t>“</a:t>
            </a:r>
            <a:r>
              <a:rPr sz="2400"/>
              <a:t>四动</a:t>
            </a:r>
            <a:r>
              <a:rPr lang="en-US" altLang="zh-CN" sz="2400"/>
              <a:t>”</a:t>
            </a:r>
            <a:r>
              <a:rPr sz="2400"/>
              <a:t>）</a:t>
            </a:r>
            <a:endParaRPr sz="2400"/>
          </a:p>
          <a:p>
            <a:pPr marL="0" indent="0">
              <a:lnSpc>
                <a:spcPct val="100000"/>
              </a:lnSpc>
              <a:buNone/>
            </a:pPr>
            <a:r>
              <a:rPr sz="2400">
                <a:solidFill>
                  <a:srgbClr val="FF0000"/>
                </a:solidFill>
              </a:rPr>
              <a:t>七、译有法得法</a:t>
            </a:r>
            <a:r>
              <a:rPr sz="2400"/>
              <a:t>（诊、补、调、译、顺）</a:t>
            </a:r>
            <a:endParaRPr sz="2400"/>
          </a:p>
          <a:p>
            <a:pPr marL="0" indent="0">
              <a:lnSpc>
                <a:spcPct val="100000"/>
              </a:lnSpc>
              <a:buNone/>
            </a:pPr>
            <a:r>
              <a:rPr sz="2400">
                <a:solidFill>
                  <a:srgbClr val="FF0000"/>
                </a:solidFill>
              </a:rPr>
              <a:t>八、已知推未知：</a:t>
            </a:r>
            <a:r>
              <a:rPr sz="2400"/>
              <a:t>适当借鉴、举一反三、举三反一（</a:t>
            </a:r>
            <a:r>
              <a:rPr lang="en-US" altLang="zh-CN" sz="2400">
                <a:solidFill>
                  <a:srgbClr val="00B0F0"/>
                </a:solidFill>
              </a:rPr>
              <a:t>“</a:t>
            </a:r>
            <a:r>
              <a:rPr sz="2400">
                <a:solidFill>
                  <a:srgbClr val="00B0F0"/>
                </a:solidFill>
              </a:rPr>
              <a:t>成语法</a:t>
            </a:r>
            <a:r>
              <a:rPr lang="en-US" altLang="zh-CN" sz="2400">
                <a:solidFill>
                  <a:srgbClr val="00B0F0"/>
                </a:solidFill>
              </a:rPr>
              <a:t>”</a:t>
            </a:r>
            <a:r>
              <a:rPr lang="en-US" altLang="zh-CN" sz="2400"/>
              <a:t>——</a:t>
            </a:r>
            <a:r>
              <a:rPr sz="2400"/>
              <a:t>推定词义；</a:t>
            </a:r>
            <a:r>
              <a:rPr lang="en-US" altLang="zh-CN" sz="2400">
                <a:solidFill>
                  <a:srgbClr val="00B0F0"/>
                </a:solidFill>
              </a:rPr>
              <a:t>“</a:t>
            </a:r>
            <a:r>
              <a:rPr sz="2400">
                <a:solidFill>
                  <a:srgbClr val="00B0F0"/>
                </a:solidFill>
              </a:rPr>
              <a:t>傻瓜翻</a:t>
            </a:r>
            <a:r>
              <a:rPr lang="en-US" altLang="zh-CN" sz="2400">
                <a:solidFill>
                  <a:srgbClr val="00B0F0"/>
                </a:solidFill>
              </a:rPr>
              <a:t>”</a:t>
            </a:r>
            <a:r>
              <a:rPr lang="en-US" altLang="zh-CN" sz="2400"/>
              <a:t>——</a:t>
            </a:r>
            <a:r>
              <a:rPr sz="2400"/>
              <a:t>组词法，单音节词变为双音节词；</a:t>
            </a:r>
            <a:r>
              <a:rPr lang="en-US" altLang="zh-CN" sz="2400">
                <a:solidFill>
                  <a:srgbClr val="00B0F0"/>
                </a:solidFill>
              </a:rPr>
              <a:t>“</a:t>
            </a:r>
            <a:r>
              <a:rPr sz="2400">
                <a:solidFill>
                  <a:srgbClr val="00B0F0"/>
                </a:solidFill>
              </a:rPr>
              <a:t>耍赖皮</a:t>
            </a:r>
            <a:r>
              <a:rPr lang="en-US" altLang="zh-CN" sz="2400">
                <a:solidFill>
                  <a:srgbClr val="00B0F0"/>
                </a:solidFill>
              </a:rPr>
              <a:t>”</a:t>
            </a:r>
            <a:r>
              <a:rPr lang="en-US" altLang="zh-CN" sz="2400"/>
              <a:t>——</a:t>
            </a:r>
            <a:r>
              <a:rPr sz="2400"/>
              <a:t>以题解题，以选择题解翻译题；）</a:t>
            </a:r>
            <a:endParaRPr sz="2400"/>
          </a:p>
          <a:p>
            <a:endParaRPr sz="2400"/>
          </a:p>
          <a:p>
            <a:endParaRPr sz="2400"/>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1215" y="84455"/>
            <a:ext cx="10626725" cy="803910"/>
          </a:xfrm>
        </p:spPr>
        <p:txBody>
          <a:bodyPr/>
          <a:lstStyle/>
          <a:p>
            <a:pPr lvl="0"/>
            <a:r>
              <a:rPr lang="zh-CN" altLang="en-US" sz="4400"/>
              <a:t>高考语文</a:t>
            </a:r>
            <a:r>
              <a:rPr lang="en-US" altLang="zh-CN" sz="4400"/>
              <a:t>-</a:t>
            </a:r>
            <a:r>
              <a:rPr lang="zh-CN" altLang="en-US" sz="4400"/>
              <a:t>全国三卷</a:t>
            </a:r>
            <a:r>
              <a:rPr lang="en-US" altLang="zh-CN" sz="4400"/>
              <a:t>-</a:t>
            </a:r>
            <a:r>
              <a:rPr lang="zh-CN" altLang="en-US" sz="4400"/>
              <a:t>第</a:t>
            </a:r>
            <a:r>
              <a:rPr lang="en-US" altLang="zh-CN" sz="4400"/>
              <a:t>13</a:t>
            </a:r>
            <a:r>
              <a:rPr lang="zh-CN" altLang="en-US" sz="4400"/>
              <a:t>题</a:t>
            </a:r>
            <a:r>
              <a:rPr lang="en-US" altLang="zh-CN" sz="4400"/>
              <a:t>-</a:t>
            </a:r>
            <a:r>
              <a:rPr lang="zh-CN" altLang="en-US" sz="4400">
                <a:solidFill>
                  <a:srgbClr val="C00000"/>
                </a:solidFill>
              </a:rPr>
              <a:t>小结</a:t>
            </a:r>
            <a:endParaRPr lang="zh-CN" altLang="en-US" sz="4400">
              <a:solidFill>
                <a:srgbClr val="C00000"/>
              </a:solidFill>
            </a:endParaRPr>
          </a:p>
        </p:txBody>
      </p:sp>
      <p:sp>
        <p:nvSpPr>
          <p:cNvPr id="4" name="文本占位符 3"/>
          <p:cNvSpPr>
            <a:spLocks noGrp="1"/>
          </p:cNvSpPr>
          <p:nvPr>
            <p:ph type="body" sz="quarter" idx="13"/>
          </p:nvPr>
        </p:nvSpPr>
        <p:spPr>
          <a:xfrm>
            <a:off x="1374775" y="1134110"/>
            <a:ext cx="9845040" cy="4730750"/>
          </a:xfrm>
        </p:spPr>
        <p:txBody>
          <a:bodyPr>
            <a:normAutofit fontScale="90000"/>
          </a:bodyPr>
          <a:lstStyle/>
          <a:p>
            <a:pPr marL="0" indent="0" algn="l">
              <a:lnSpc>
                <a:spcPct val="140000"/>
              </a:lnSpc>
              <a:buNone/>
            </a:pP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一、题型不变、分值不变、问法不变、文本类型不变（人物传记）、选材范围正常（正史范围）、重难点波动正常（主要集中于各种文言现象）、知识技法能力要求不变</a:t>
            </a:r>
            <a:r>
              <a:rPr lang="en-US" altLang="zh-CN">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a:t>
            </a: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务必靠平时努力；</a:t>
            </a:r>
            <a:endPar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a:p>
            <a:pPr marL="0" indent="0" algn="l">
              <a:lnSpc>
                <a:spcPct val="140000"/>
              </a:lnSpc>
              <a:buNone/>
            </a:pP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二、考生务必克服对文言文的畏难心理、侥幸心理</a:t>
            </a:r>
            <a:r>
              <a:rPr lang="en-US" altLang="zh-CN">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a:t>
            </a: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务必靠实学真懂，一旦达到真热爱、多付出、真读懂，会做题拿高分就不是问题。</a:t>
            </a:r>
            <a:endPar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a:p>
            <a:pPr marL="0" indent="0" algn="l">
              <a:lnSpc>
                <a:spcPct val="140000"/>
              </a:lnSpc>
              <a:buNone/>
            </a:pP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三、考生要有博古通今的志向，要有</a:t>
            </a: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攻坚克难的必胜信念</a:t>
            </a: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，要有</a:t>
            </a:r>
            <a:r>
              <a:rPr lang="en-US" altLang="zh-CN">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a:t>
            </a: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为往圣继绝学</a:t>
            </a:r>
            <a:r>
              <a:rPr lang="en-US" altLang="zh-CN">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a:t>
            </a: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的中华文化大情怀，要有把过</a:t>
            </a:r>
            <a:r>
              <a:rPr lang="en-US" altLang="zh-CN">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a:t>
            </a: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文言关</a:t>
            </a:r>
            <a:r>
              <a:rPr lang="en-US" altLang="zh-CN">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a:t>
            </a: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当成攻克语文学科</a:t>
            </a:r>
            <a:r>
              <a:rPr lang="en-US" altLang="zh-CN">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a:t>
            </a: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珠峰</a:t>
            </a:r>
            <a:r>
              <a:rPr lang="en-US" altLang="zh-CN">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a:t>
            </a: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的荣耀感。</a:t>
            </a:r>
            <a:r>
              <a:rPr lang="en-US" altLang="zh-CN">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a:t>
            </a: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学习文言文的路上，来不得半点</a:t>
            </a:r>
            <a:r>
              <a:rPr lang="en-US" altLang="zh-CN">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a:t>
            </a: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虚、</a:t>
            </a: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懒、假</a:t>
            </a:r>
            <a:r>
              <a:rPr lang="en-US" altLang="zh-CN">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a:t>
            </a:r>
            <a:r>
              <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，务必求真务实，一步一个脚印，才能步步高升。</a:t>
            </a:r>
            <a:endParaRPr lang="zh-CN" altLang="en-US">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522730" y="193040"/>
            <a:ext cx="9144000" cy="828675"/>
          </a:xfrm>
        </p:spPr>
        <p:txBody>
          <a:bodyPr/>
          <a:lstStyle/>
          <a:p>
            <a:pPr lvl="0"/>
            <a:r>
              <a:rPr lang="zh-CN" altLang="en-US" sz="4800"/>
              <a:t>【</a:t>
            </a:r>
            <a:r>
              <a:rPr lang="zh-CN" altLang="en-US" sz="4800">
                <a:sym typeface="+mn-ea"/>
              </a:rPr>
              <a:t>预测</a:t>
            </a:r>
            <a:r>
              <a:rPr lang="zh-CN" altLang="en-US" sz="4800"/>
              <a:t>】</a:t>
            </a:r>
            <a:endParaRPr lang="zh-CN" altLang="en-US" sz="4800"/>
          </a:p>
        </p:txBody>
      </p:sp>
      <p:sp>
        <p:nvSpPr>
          <p:cNvPr id="4" name="文本占位符 3"/>
          <p:cNvSpPr>
            <a:spLocks noGrp="1"/>
          </p:cNvSpPr>
          <p:nvPr>
            <p:ph type="body" sz="quarter" idx="13"/>
          </p:nvPr>
        </p:nvSpPr>
        <p:spPr>
          <a:xfrm>
            <a:off x="1522730" y="5047615"/>
            <a:ext cx="9144000" cy="471170"/>
          </a:xfrm>
        </p:spPr>
        <p:txBody>
          <a:bodyPr>
            <a:normAutofit lnSpcReduction="10000"/>
          </a:bodyPr>
          <a:lstStyle/>
          <a:p>
            <a:pPr marL="0" indent="0">
              <a:buNone/>
            </a:pPr>
            <a:r>
              <a:rPr lang="zh-CN" altLang="en-US">
                <a:solidFill>
                  <a:srgbClr val="7030A0"/>
                </a:solidFill>
              </a:rPr>
              <a:t>【谢谢】</a:t>
            </a:r>
            <a:endParaRPr lang="zh-CN" altLang="en-US">
              <a:solidFill>
                <a:srgbClr val="7030A0"/>
              </a:solidFill>
            </a:endParaRPr>
          </a:p>
        </p:txBody>
      </p:sp>
      <p:sp>
        <p:nvSpPr>
          <p:cNvPr id="3" name="标题 1"/>
          <p:cNvSpPr>
            <a:spLocks noGrp="1"/>
          </p:cNvSpPr>
          <p:nvPr/>
        </p:nvSpPr>
        <p:spPr>
          <a:xfrm>
            <a:off x="1524000" y="1615440"/>
            <a:ext cx="9144000" cy="2275205"/>
          </a:xfrm>
          <a:prstGeom prst="rect">
            <a:avLst/>
          </a:prstGeom>
        </p:spPr>
        <p:txBody>
          <a:bodyPr vert="horz" lIns="101600" tIns="38100" rIns="76200" bIns="38100" rtlCol="0" anchor="b" anchorCtr="0">
            <a:normAutofit/>
          </a:bodyPr>
          <a:lstStyle>
            <a:lvl1pPr algn="ctr" defTabSz="914400" rtl="0" eaLnBrk="1" fontAlgn="auto" latinLnBrk="0" hangingPunct="1">
              <a:lnSpc>
                <a:spcPct val="100000"/>
              </a:lnSpc>
              <a:spcBef>
                <a:spcPct val="0"/>
              </a:spcBef>
              <a:buNone/>
              <a:defRPr sz="60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a:lstStyle>
          <a:p>
            <a:pPr lvl="0"/>
            <a:r>
              <a:rPr lang="zh-CN" altLang="en-US">
                <a:solidFill>
                  <a:srgbClr val="00B0F0"/>
                </a:solidFill>
                <a:sym typeface="+mn-ea"/>
              </a:rPr>
              <a:t>江湖依旧，练好功夫</a:t>
            </a:r>
            <a:br>
              <a:rPr lang="zh-CN" altLang="en-US">
                <a:solidFill>
                  <a:srgbClr val="00B0F0"/>
                </a:solidFill>
                <a:sym typeface="+mn-ea"/>
              </a:rPr>
            </a:br>
            <a:r>
              <a:rPr lang="zh-CN" altLang="en-US">
                <a:solidFill>
                  <a:srgbClr val="00B0F0"/>
                </a:solidFill>
                <a:sym typeface="+mn-ea"/>
              </a:rPr>
              <a:t>待尔出师，大展宏图</a:t>
            </a:r>
            <a:endParaRPr lang="en-US" altLang="zh-CN">
              <a:solidFill>
                <a:srgbClr val="00B0F0"/>
              </a:solidFill>
              <a:sym typeface="+mn-ea"/>
            </a:endParaRPr>
          </a:p>
        </p:txBody>
      </p:sp>
      <p:pic>
        <p:nvPicPr>
          <p:cNvPr id="5" name="New picture"/>
          <p:cNvPicPr/>
          <p:nvPr/>
        </p:nvPicPr>
        <p:blipFill>
          <a:blip r:embed="rId2"/>
          <a:stretch>
            <a:fillRect/>
          </a:stretch>
        </p:blipFill>
        <p:spPr>
          <a:xfrm>
            <a:off x="11747500" y="12560300"/>
            <a:ext cx="342900" cy="254000"/>
          </a:xfrm>
          <a:prstGeom prst="cube">
            <a:avLst/>
          </a:prstGeom>
        </p:spPr>
      </p:pic>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7" presetClass="entr" presetSubtype="0" fill="hold" grpId="1" nodeType="afterEffect">
                                  <p:stCondLst>
                                    <p:cond delay="0"/>
                                  </p:stCondLst>
                                  <p:iterate type="lt">
                                    <p:tmPct val="50000"/>
                                  </p:iterate>
                                  <p:childTnLst>
                                    <p:set>
                                      <p:cBhvr>
                                        <p:cTn id="6" dur="500" fill="hold">
                                          <p:stCondLst>
                                            <p:cond delay="0"/>
                                          </p:stCondLst>
                                        </p:cTn>
                                        <p:tgtEl>
                                          <p:spTgt spid="3"/>
                                        </p:tgtEl>
                                        <p:attrNameLst>
                                          <p:attrName>style.visibility</p:attrName>
                                        </p:attrNameLst>
                                      </p:cBhvr>
                                      <p:to>
                                        <p:strVal val="visible"/>
                                      </p:to>
                                    </p:set>
                                    <p:anim calcmode="discrete" valueType="clr">
                                      <p:cBhvr override="childStyle">
                                        <p:cTn id="7" dur="50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3"/>
                                        </p:tgtEl>
                                        <p:attrNameLst>
                                          <p:attrName>fillcolor</p:attrName>
                                        </p:attrNameLst>
                                      </p:cBhvr>
                                      <p:tavLst>
                                        <p:tav tm="0">
                                          <p:val>
                                            <p:clrVal>
                                              <a:schemeClr val="accent2"/>
                                            </p:clrVal>
                                          </p:val>
                                        </p:tav>
                                        <p:tav tm="50000">
                                          <p:val>
                                            <p:clrVal>
                                              <a:schemeClr val="hlink"/>
                                            </p:clrVal>
                                          </p:val>
                                        </p:tav>
                                      </p:tavLst>
                                    </p:anim>
                                    <p:set>
                                      <p:cBhvr>
                                        <p:cTn id="9" dur="500"/>
                                        <p:tgtEl>
                                          <p:spTgt spid="3"/>
                                        </p:tgtEl>
                                        <p:attrNameLst>
                                          <p:attrName>fill.type</p:attrName>
                                        </p:attrNameLst>
                                      </p:cBhvr>
                                      <p:to>
                                        <p:strVal val="solid"/>
                                      </p:to>
                                    </p:set>
                                  </p:childTnLst>
                                </p:cTn>
                              </p:par>
                            </p:childTnLst>
                          </p:cTn>
                        </p:par>
                        <p:par>
                          <p:cTn id="10" fill="hold" nodeType="afterGroup">
                            <p:stCondLst>
                              <p:cond delay="500"/>
                            </p:stCondLst>
                            <p:childTnLst>
                              <p:par>
                                <p:cTn id="11" presetID="31" presetClass="entr" presetSubtype="0" fill="hold"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311785"/>
            <a:ext cx="10852150" cy="882650"/>
          </a:xfrm>
        </p:spPr>
        <p:txBody>
          <a:bodyPr/>
          <a:lstStyle/>
          <a:p>
            <a:r>
              <a:rPr>
                <a:solidFill>
                  <a:schemeClr val="tx1"/>
                </a:solidFill>
                <a:effectLst>
                  <a:outerShdw blurRad="38100" dist="19050" dir="2700000" algn="tl" rotWithShape="0">
                    <a:schemeClr val="dk1">
                      <a:alpha val="40000"/>
                    </a:schemeClr>
                  </a:outerShdw>
                </a:effectLst>
                <a:sym typeface="+mn-ea"/>
              </a:rPr>
              <a:t>二、课程性质</a:t>
            </a:r>
            <a:r>
              <a:rPr lang="en-US" altLang="zh-CN">
                <a:solidFill>
                  <a:schemeClr val="tx1"/>
                </a:solidFill>
                <a:effectLst>
                  <a:outerShdw blurRad="38100" dist="19050" dir="2700000" algn="tl" rotWithShape="0">
                    <a:schemeClr val="dk1">
                      <a:alpha val="40000"/>
                    </a:schemeClr>
                  </a:outerShdw>
                </a:effectLst>
                <a:sym typeface="+mn-ea"/>
              </a:rPr>
              <a:t>{</a:t>
            </a:r>
            <a:r>
              <a:rPr>
                <a:solidFill>
                  <a:schemeClr val="tx1"/>
                </a:solidFill>
                <a:effectLst>
                  <a:outerShdw blurRad="38100" dist="19050" dir="2700000" algn="tl" rotWithShape="0">
                    <a:schemeClr val="dk1">
                      <a:alpha val="40000"/>
                    </a:schemeClr>
                  </a:outerShdw>
                </a:effectLst>
                <a:sym typeface="+mn-ea"/>
              </a:rPr>
              <a:t>语言文字</a:t>
            </a:r>
            <a:r>
              <a:rPr lang="en-US" altLang="zh-CN">
                <a:solidFill>
                  <a:schemeClr val="tx1"/>
                </a:solidFill>
                <a:effectLst>
                  <a:outerShdw blurRad="38100" dist="19050" dir="2700000" algn="tl" rotWithShape="0">
                    <a:schemeClr val="dk1">
                      <a:alpha val="40000"/>
                    </a:schemeClr>
                  </a:outerShdw>
                </a:effectLst>
                <a:sym typeface="+mn-ea"/>
              </a:rPr>
              <a:t>——</a:t>
            </a:r>
            <a:r>
              <a:rPr>
                <a:solidFill>
                  <a:schemeClr val="tx1"/>
                </a:solidFill>
                <a:effectLst>
                  <a:outerShdw blurRad="38100" dist="19050" dir="2700000" algn="tl" rotWithShape="0">
                    <a:schemeClr val="dk1">
                      <a:alpha val="40000"/>
                    </a:schemeClr>
                  </a:outerShdw>
                </a:effectLst>
                <a:sym typeface="+mn-ea"/>
              </a:rPr>
              <a:t>文化底蕴</a:t>
            </a:r>
            <a:r>
              <a:rPr lang="en-US" altLang="zh-CN">
                <a:solidFill>
                  <a:schemeClr val="tx1"/>
                </a:solidFill>
                <a:effectLst>
                  <a:outerShdw blurRad="38100" dist="19050" dir="2700000" algn="tl" rotWithShape="0">
                    <a:schemeClr val="dk1">
                      <a:alpha val="40000"/>
                    </a:schemeClr>
                  </a:outerShdw>
                </a:effectLst>
                <a:sym typeface="+mn-ea"/>
              </a:rPr>
              <a:t>——</a:t>
            </a:r>
            <a:r>
              <a:rPr>
                <a:solidFill>
                  <a:schemeClr val="tx1"/>
                </a:solidFill>
                <a:effectLst>
                  <a:outerShdw blurRad="38100" dist="19050" dir="2700000" algn="tl" rotWithShape="0">
                    <a:schemeClr val="dk1">
                      <a:alpha val="40000"/>
                    </a:schemeClr>
                  </a:outerShdw>
                </a:effectLst>
                <a:sym typeface="+mn-ea"/>
              </a:rPr>
              <a:t>传承和发展中华文化</a:t>
            </a:r>
            <a:br>
              <a:rPr lang="zh-CN" altLang="en-US">
                <a:solidFill>
                  <a:schemeClr val="tx1"/>
                </a:solidFill>
                <a:effectLst>
                  <a:outerShdw blurRad="38100" dist="19050" dir="2700000" algn="tl" rotWithShape="0">
                    <a:schemeClr val="dk1">
                      <a:alpha val="40000"/>
                    </a:schemeClr>
                  </a:outerShdw>
                </a:effectLst>
              </a:rPr>
            </a:br>
            <a:endParaRPr lang="zh-CN" altLang="en-US">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a:xfrm>
            <a:off x="669925" y="1530985"/>
            <a:ext cx="10852150" cy="4810125"/>
          </a:xfrm>
        </p:spPr>
        <p:txBody>
          <a:bodyPr/>
          <a:lstStyle/>
          <a:p>
            <a:pPr>
              <a:lnSpc>
                <a:spcPct val="120000"/>
              </a:lnSpc>
            </a:pPr>
            <a:r>
              <a:rPr sz="2400">
                <a:solidFill>
                  <a:srgbClr val="FF0000"/>
                </a:solidFill>
                <a:latin typeface="华文中宋" panose="02010600040101010101" charset="-122"/>
                <a:ea typeface="华文中宋" panose="02010600040101010101" charset="-122"/>
                <a:sym typeface="+mn-ea"/>
              </a:rPr>
              <a:t>语言文字</a:t>
            </a:r>
            <a:r>
              <a:rPr sz="2400">
                <a:latin typeface="华文中宋" panose="02010600040101010101" charset="-122"/>
                <a:ea typeface="华文中宋" panose="02010600040101010101" charset="-122"/>
                <a:sym typeface="+mn-ea"/>
              </a:rPr>
              <a:t>是人类社会最重要的交际工具和信息载体，是人类</a:t>
            </a:r>
            <a:r>
              <a:rPr sz="2400">
                <a:solidFill>
                  <a:srgbClr val="FF0000"/>
                </a:solidFill>
                <a:latin typeface="华文中宋" panose="02010600040101010101" charset="-122"/>
                <a:ea typeface="华文中宋" panose="02010600040101010101" charset="-122"/>
                <a:sym typeface="+mn-ea"/>
              </a:rPr>
              <a:t>文化</a:t>
            </a:r>
            <a:r>
              <a:rPr sz="2400">
                <a:latin typeface="华文中宋" panose="02010600040101010101" charset="-122"/>
                <a:ea typeface="华文中宋" panose="02010600040101010101" charset="-122"/>
                <a:sym typeface="+mn-ea"/>
              </a:rPr>
              <a:t>的重要组成部分。</a:t>
            </a:r>
            <a:endParaRPr lang="zh-CN" altLang="en-US" sz="2400">
              <a:latin typeface="华文中宋" panose="02010600040101010101" charset="-122"/>
              <a:ea typeface="华文中宋" panose="02010600040101010101" charset="-122"/>
            </a:endParaRPr>
          </a:p>
          <a:p>
            <a:pPr>
              <a:lnSpc>
                <a:spcPct val="120000"/>
              </a:lnSpc>
            </a:pPr>
            <a:r>
              <a:rPr sz="2400">
                <a:latin typeface="华文中宋" panose="02010600040101010101" charset="-122"/>
                <a:ea typeface="华文中宋" panose="02010600040101010101" charset="-122"/>
                <a:sym typeface="+mn-ea"/>
              </a:rPr>
              <a:t>语文课程是一门</a:t>
            </a:r>
            <a:r>
              <a:rPr sz="2400">
                <a:solidFill>
                  <a:srgbClr val="FF0000"/>
                </a:solidFill>
                <a:latin typeface="华文中宋" panose="02010600040101010101" charset="-122"/>
                <a:ea typeface="华文中宋" panose="02010600040101010101" charset="-122"/>
                <a:sym typeface="+mn-ea"/>
              </a:rPr>
              <a:t>学习祖国语言文字</a:t>
            </a:r>
            <a:r>
              <a:rPr sz="2400">
                <a:latin typeface="华文中宋" panose="02010600040101010101" charset="-122"/>
                <a:ea typeface="华文中宋" panose="02010600040101010101" charset="-122"/>
                <a:sym typeface="+mn-ea"/>
              </a:rPr>
              <a:t>运用的综合性、实践性课程。</a:t>
            </a:r>
            <a:r>
              <a:rPr lang="en-US" altLang="zh-CN" sz="2400">
                <a:latin typeface="华文中宋" panose="02010600040101010101" charset="-122"/>
                <a:ea typeface="华文中宋" panose="02010600040101010101" charset="-122"/>
                <a:sym typeface="+mn-ea"/>
              </a:rPr>
              <a:t>……</a:t>
            </a:r>
            <a:r>
              <a:rPr sz="2400">
                <a:latin typeface="华文中宋" panose="02010600040101010101" charset="-122"/>
                <a:ea typeface="华文中宋" panose="02010600040101010101" charset="-122"/>
                <a:sym typeface="+mn-ea"/>
              </a:rPr>
              <a:t>语文课程应引导学生在真实的语言运用情境中，通过自主的语言实践活动，</a:t>
            </a:r>
            <a:r>
              <a:rPr sz="2400">
                <a:solidFill>
                  <a:srgbClr val="FF0000"/>
                </a:solidFill>
                <a:latin typeface="华文中宋" panose="02010600040101010101" charset="-122"/>
                <a:ea typeface="华文中宋" panose="02010600040101010101" charset="-122"/>
                <a:sym typeface="+mn-ea"/>
              </a:rPr>
              <a:t>积累言语经验，把握祖国语言文字的特点和运用规律，加深对祖国语言文字的理解与热爱，培养运用祖国语言文字的能力；</a:t>
            </a:r>
            <a:r>
              <a:rPr lang="en-US" altLang="zh-CN" sz="2400">
                <a:latin typeface="华文中宋" panose="02010600040101010101" charset="-122"/>
                <a:ea typeface="华文中宋" panose="02010600040101010101" charset="-122"/>
                <a:sym typeface="+mn-ea"/>
              </a:rPr>
              <a:t>……</a:t>
            </a:r>
            <a:r>
              <a:rPr sz="2400">
                <a:solidFill>
                  <a:srgbClr val="FF0000"/>
                </a:solidFill>
                <a:latin typeface="华文中宋" panose="02010600040101010101" charset="-122"/>
                <a:ea typeface="华文中宋" panose="02010600040101010101" charset="-122"/>
                <a:sym typeface="+mn-ea"/>
              </a:rPr>
              <a:t>积累丰厚的文化底蕴</a:t>
            </a:r>
            <a:r>
              <a:rPr sz="2400">
                <a:latin typeface="华文中宋" panose="02010600040101010101" charset="-122"/>
                <a:ea typeface="华文中宋" panose="02010600040101010101" charset="-122"/>
                <a:sym typeface="+mn-ea"/>
              </a:rPr>
              <a:t>，理解文化多样性。</a:t>
            </a:r>
            <a:endParaRPr lang="zh-CN" altLang="en-US" sz="2400">
              <a:latin typeface="华文中宋" panose="02010600040101010101" charset="-122"/>
              <a:ea typeface="华文中宋" panose="02010600040101010101" charset="-122"/>
            </a:endParaRPr>
          </a:p>
          <a:p>
            <a:pPr>
              <a:lnSpc>
                <a:spcPct val="120000"/>
              </a:lnSpc>
            </a:pPr>
            <a:r>
              <a:rPr sz="2400">
                <a:latin typeface="华文中宋" panose="02010600040101010101" charset="-122"/>
                <a:ea typeface="华文中宋" panose="02010600040101010101" charset="-122"/>
                <a:sym typeface="+mn-ea"/>
              </a:rPr>
              <a:t>普通高中语文课程，</a:t>
            </a:r>
            <a:r>
              <a:rPr lang="en-US" altLang="zh-CN" sz="2400">
                <a:latin typeface="华文中宋" panose="02010600040101010101" charset="-122"/>
                <a:ea typeface="华文中宋" panose="02010600040101010101" charset="-122"/>
                <a:sym typeface="+mn-ea"/>
              </a:rPr>
              <a:t>……</a:t>
            </a:r>
            <a:r>
              <a:rPr sz="2400">
                <a:latin typeface="华文中宋" panose="02010600040101010101" charset="-122"/>
                <a:ea typeface="华文中宋" panose="02010600040101010101" charset="-122"/>
                <a:sym typeface="+mn-ea"/>
              </a:rPr>
              <a:t>进一步提高</a:t>
            </a:r>
            <a:r>
              <a:rPr sz="2400">
                <a:solidFill>
                  <a:srgbClr val="FF0000"/>
                </a:solidFill>
                <a:latin typeface="华文中宋" panose="02010600040101010101" charset="-122"/>
                <a:ea typeface="华文中宋" panose="02010600040101010101" charset="-122"/>
                <a:sym typeface="+mn-ea"/>
              </a:rPr>
              <a:t>语文素养</a:t>
            </a:r>
            <a:r>
              <a:rPr sz="2400">
                <a:latin typeface="华文中宋" panose="02010600040101010101" charset="-122"/>
                <a:ea typeface="华文中宋" panose="02010600040101010101" charset="-122"/>
                <a:sym typeface="+mn-ea"/>
              </a:rPr>
              <a:t>，形成良好的</a:t>
            </a:r>
            <a:r>
              <a:rPr sz="2400">
                <a:solidFill>
                  <a:srgbClr val="FF0000"/>
                </a:solidFill>
                <a:latin typeface="华文中宋" panose="02010600040101010101" charset="-122"/>
                <a:ea typeface="华文中宋" panose="02010600040101010101" charset="-122"/>
                <a:sym typeface="+mn-ea"/>
              </a:rPr>
              <a:t>思想道德修养</a:t>
            </a:r>
            <a:r>
              <a:rPr sz="2400">
                <a:latin typeface="华文中宋" panose="02010600040101010101" charset="-122"/>
                <a:ea typeface="华文中宋" panose="02010600040101010101" charset="-122"/>
                <a:sym typeface="+mn-ea"/>
              </a:rPr>
              <a:t>和</a:t>
            </a:r>
            <a:r>
              <a:rPr sz="2400">
                <a:solidFill>
                  <a:srgbClr val="FF0000"/>
                </a:solidFill>
                <a:latin typeface="华文中宋" panose="02010600040101010101" charset="-122"/>
                <a:ea typeface="华文中宋" panose="02010600040101010101" charset="-122"/>
                <a:sym typeface="+mn-ea"/>
              </a:rPr>
              <a:t>科学人文修养</a:t>
            </a:r>
            <a:r>
              <a:rPr sz="2400">
                <a:latin typeface="华文中宋" panose="02010600040101010101" charset="-122"/>
                <a:ea typeface="华文中宋" panose="02010600040101010101" charset="-122"/>
                <a:sym typeface="+mn-ea"/>
              </a:rPr>
              <a:t>，为终身学习和全面而有个性的发展奠定基础，为</a:t>
            </a:r>
            <a:r>
              <a:rPr sz="2400">
                <a:solidFill>
                  <a:srgbClr val="FF0000"/>
                </a:solidFill>
                <a:latin typeface="华文中宋" panose="02010600040101010101" charset="-122"/>
                <a:ea typeface="华文中宋" panose="02010600040101010101" charset="-122"/>
                <a:sym typeface="+mn-ea"/>
              </a:rPr>
              <a:t>传承和发展中华文化</a:t>
            </a:r>
            <a:r>
              <a:rPr sz="2400">
                <a:latin typeface="华文中宋" panose="02010600040101010101" charset="-122"/>
                <a:ea typeface="华文中宋" panose="02010600040101010101" charset="-122"/>
                <a:sym typeface="+mn-ea"/>
              </a:rPr>
              <a:t>、增强民族凝聚力和创造力发挥应有的作用。</a:t>
            </a:r>
            <a:endParaRPr lang="zh-CN" altLang="en-US" sz="2400">
              <a:latin typeface="华文中宋" panose="02010600040101010101" charset="-122"/>
              <a:ea typeface="华文中宋" panose="02010600040101010101" charset="-122"/>
            </a:endParaRPr>
          </a:p>
          <a:p>
            <a:endParaRPr lang="zh-CN" altLang="en-US" sz="2400">
              <a:latin typeface="华文中宋" panose="02010600040101010101" charset="-122"/>
              <a:ea typeface="华文中宋" panose="02010600040101010101" charset="-122"/>
            </a:endParaRPr>
          </a:p>
        </p:txBody>
      </p:sp>
    </p:spTree>
    <p:custDataLst>
      <p:tags r:id="rId2"/>
    </p:custDataLst>
  </p:cSld>
  <p:clrMapOvr>
    <a:masterClrMapping/>
  </p:clrMapOvr>
  <p:transition>
    <p:random/>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a:solidFill>
                  <a:schemeClr val="tx1"/>
                </a:solidFill>
                <a:effectLst>
                  <a:outerShdw blurRad="38100" dist="19050" dir="2700000" algn="tl" rotWithShape="0">
                    <a:schemeClr val="dk1">
                      <a:alpha val="40000"/>
                    </a:schemeClr>
                  </a:outerShdw>
                </a:effectLst>
                <a:sym typeface="+mn-ea"/>
              </a:rPr>
              <a:t>三、基本理念</a:t>
            </a:r>
            <a:r>
              <a:rPr lang="en-US" altLang="zh-CN">
                <a:solidFill>
                  <a:schemeClr val="tx1"/>
                </a:solidFill>
                <a:effectLst>
                  <a:outerShdw blurRad="38100" dist="19050" dir="2700000" algn="tl" rotWithShape="0">
                    <a:schemeClr val="dk1">
                      <a:alpha val="40000"/>
                    </a:schemeClr>
                  </a:outerShdw>
                </a:effectLst>
                <a:sym typeface="+mn-ea"/>
              </a:rPr>
              <a:t>{</a:t>
            </a:r>
            <a:r>
              <a:rPr>
                <a:solidFill>
                  <a:schemeClr val="tx1"/>
                </a:solidFill>
                <a:effectLst>
                  <a:outerShdw blurRad="38100" dist="19050" dir="2700000" algn="tl" rotWithShape="0">
                    <a:schemeClr val="dk1">
                      <a:alpha val="40000"/>
                    </a:schemeClr>
                  </a:outerShdw>
                </a:effectLst>
                <a:sym typeface="+mn-ea"/>
              </a:rPr>
              <a:t>文化自信</a:t>
            </a:r>
            <a:r>
              <a:rPr lang="en-US" altLang="zh-CN">
                <a:solidFill>
                  <a:schemeClr val="tx1"/>
                </a:solidFill>
                <a:effectLst>
                  <a:outerShdw blurRad="38100" dist="19050" dir="2700000" algn="tl" rotWithShape="0">
                    <a:schemeClr val="dk1">
                      <a:alpha val="40000"/>
                    </a:schemeClr>
                  </a:outerShdw>
                </a:effectLst>
                <a:sym typeface="+mn-ea"/>
              </a:rPr>
              <a:t>——</a:t>
            </a:r>
            <a:r>
              <a:rPr>
                <a:solidFill>
                  <a:schemeClr val="tx1"/>
                </a:solidFill>
                <a:effectLst>
                  <a:outerShdw blurRad="38100" dist="19050" dir="2700000" algn="tl" rotWithShape="0">
                    <a:schemeClr val="dk1">
                      <a:alpha val="40000"/>
                    </a:schemeClr>
                  </a:outerShdw>
                </a:effectLst>
                <a:sym typeface="+mn-ea"/>
              </a:rPr>
              <a:t>祖国语文</a:t>
            </a:r>
            <a:r>
              <a:rPr lang="en-US" altLang="zh-CN">
                <a:solidFill>
                  <a:schemeClr val="tx1"/>
                </a:solidFill>
                <a:effectLst>
                  <a:outerShdw blurRad="38100" dist="19050" dir="2700000" algn="tl" rotWithShape="0">
                    <a:schemeClr val="dk1">
                      <a:alpha val="40000"/>
                    </a:schemeClr>
                  </a:outerShdw>
                </a:effectLst>
                <a:sym typeface="+mn-ea"/>
              </a:rPr>
              <a:t>——</a:t>
            </a:r>
            <a:r>
              <a:rPr>
                <a:solidFill>
                  <a:schemeClr val="tx1"/>
                </a:solidFill>
                <a:effectLst>
                  <a:outerShdw blurRad="38100" dist="19050" dir="2700000" algn="tl" rotWithShape="0">
                    <a:schemeClr val="dk1">
                      <a:alpha val="40000"/>
                    </a:schemeClr>
                  </a:outerShdw>
                </a:effectLst>
                <a:sym typeface="+mn-ea"/>
              </a:rPr>
              <a:t>文化传承</a:t>
            </a:r>
            <a:br>
              <a:rPr lang="zh-CN" altLang="en-US">
                <a:solidFill>
                  <a:schemeClr val="tx1"/>
                </a:solidFill>
                <a:effectLst>
                  <a:outerShdw blurRad="38100" dist="19050" dir="2700000" algn="tl" rotWithShape="0">
                    <a:schemeClr val="dk1">
                      <a:alpha val="40000"/>
                    </a:schemeClr>
                  </a:outerShdw>
                </a:effectLst>
              </a:rPr>
            </a:br>
            <a:endParaRPr lang="zh-CN" altLang="en-US">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p:txBody>
          <a:bodyPr/>
          <a:lstStyle/>
          <a:p>
            <a:endParaRPr lang="zh-CN" altLang="en-US" sz="1800">
              <a:latin typeface="华文中宋" panose="02010600040101010101" charset="-122"/>
              <a:ea typeface="华文中宋" panose="02010600040101010101" charset="-122"/>
              <a:cs typeface="华文中宋" panose="02010600040101010101" charset="-122"/>
            </a:endParaRPr>
          </a:p>
          <a:p>
            <a:r>
              <a:rPr lang="zh-CN" altLang="en-US" sz="2800">
                <a:latin typeface="华文中宋" panose="02010600040101010101" charset="-122"/>
                <a:ea typeface="华文中宋" panose="02010600040101010101" charset="-122"/>
                <a:cs typeface="华文中宋" panose="02010600040101010101" charset="-122"/>
              </a:rPr>
              <a:t>1．坚持立德树人，</a:t>
            </a:r>
            <a:r>
              <a:rPr lang="zh-CN" altLang="en-US" sz="2800">
                <a:solidFill>
                  <a:srgbClr val="FF0000"/>
                </a:solidFill>
                <a:latin typeface="华文中宋" panose="02010600040101010101" charset="-122"/>
                <a:ea typeface="华文中宋" panose="02010600040101010101" charset="-122"/>
                <a:cs typeface="华文中宋" panose="02010600040101010101" charset="-122"/>
              </a:rPr>
              <a:t>增强文化自信</a:t>
            </a:r>
            <a:r>
              <a:rPr lang="zh-CN" altLang="en-US" sz="2800">
                <a:latin typeface="华文中宋" panose="02010600040101010101" charset="-122"/>
                <a:ea typeface="华文中宋" panose="02010600040101010101" charset="-122"/>
                <a:cs typeface="华文中宋" panose="02010600040101010101" charset="-122"/>
              </a:rPr>
              <a:t>，充分发挥语文课程的育人功能</a:t>
            </a:r>
            <a:endParaRPr lang="zh-CN" altLang="en-US" sz="2800">
              <a:latin typeface="华文中宋" panose="02010600040101010101" charset="-122"/>
              <a:ea typeface="华文中宋" panose="02010600040101010101" charset="-122"/>
              <a:cs typeface="华文中宋" panose="02010600040101010101" charset="-122"/>
            </a:endParaRPr>
          </a:p>
          <a:p>
            <a:r>
              <a:rPr lang="zh-CN" altLang="en-US" sz="2800">
                <a:latin typeface="华文中宋" panose="02010600040101010101" charset="-122"/>
                <a:ea typeface="华文中宋" panose="02010600040101010101" charset="-122"/>
                <a:cs typeface="华文中宋" panose="02010600040101010101" charset="-122"/>
              </a:rPr>
              <a:t>祖国语文是中华儿女的精神家园，语文课程对</a:t>
            </a:r>
            <a:r>
              <a:rPr lang="zh-CN" altLang="en-US" sz="2800">
                <a:solidFill>
                  <a:srgbClr val="FF0000"/>
                </a:solidFill>
                <a:latin typeface="华文中宋" panose="02010600040101010101" charset="-122"/>
                <a:ea typeface="华文中宋" panose="02010600040101010101" charset="-122"/>
                <a:cs typeface="华文中宋" panose="02010600040101010101" charset="-122"/>
              </a:rPr>
              <a:t>继承和弘扬中华优秀传统文化</a:t>
            </a:r>
            <a:r>
              <a:rPr lang="zh-CN" altLang="en-US" sz="2800">
                <a:latin typeface="华文中宋" panose="02010600040101010101" charset="-122"/>
                <a:ea typeface="华文中宋" panose="02010600040101010101" charset="-122"/>
                <a:cs typeface="华文中宋" panose="02010600040101010101" charset="-122"/>
              </a:rPr>
              <a:t>、革命文化、社会主义先进文化，</a:t>
            </a:r>
            <a:r>
              <a:rPr lang="zh-CN" altLang="en-US" sz="2800">
                <a:solidFill>
                  <a:srgbClr val="FF0000"/>
                </a:solidFill>
                <a:latin typeface="华文中宋" panose="02010600040101010101" charset="-122"/>
                <a:ea typeface="华文中宋" panose="02010600040101010101" charset="-122"/>
                <a:cs typeface="华文中宋" panose="02010600040101010101" charset="-122"/>
              </a:rPr>
              <a:t>培养文化自信</a:t>
            </a:r>
            <a:r>
              <a:rPr lang="zh-CN" altLang="en-US" sz="2800">
                <a:latin typeface="华文中宋" panose="02010600040101010101" charset="-122"/>
                <a:ea typeface="华文中宋" panose="02010600040101010101" charset="-122"/>
                <a:cs typeface="华文中宋" panose="02010600040101010101" charset="-122"/>
              </a:rPr>
              <a:t>，推动文化的创新发展，具有不可替代的优势</a:t>
            </a:r>
            <a:endParaRPr lang="zh-CN" altLang="en-US" sz="2800">
              <a:latin typeface="华文中宋" panose="02010600040101010101" charset="-122"/>
              <a:ea typeface="华文中宋" panose="02010600040101010101" charset="-122"/>
              <a:cs typeface="华文中宋" panose="02010600040101010101" charset="-122"/>
            </a:endParaRPr>
          </a:p>
          <a:p>
            <a:r>
              <a:rPr lang="zh-CN" altLang="en-US" sz="2800">
                <a:latin typeface="华文中宋" panose="02010600040101010101" charset="-122"/>
                <a:ea typeface="华文中宋" panose="02010600040101010101" charset="-122"/>
                <a:cs typeface="华文中宋" panose="02010600040101010101" charset="-122"/>
              </a:rPr>
              <a:t>文课程应该引导学生</a:t>
            </a:r>
            <a:r>
              <a:rPr lang="zh-CN" altLang="en-US" sz="2800">
                <a:solidFill>
                  <a:srgbClr val="FF0000"/>
                </a:solidFill>
                <a:latin typeface="华文中宋" panose="02010600040101010101" charset="-122"/>
                <a:ea typeface="华文中宋" panose="02010600040101010101" charset="-122"/>
                <a:cs typeface="华文中宋" panose="02010600040101010101" charset="-122"/>
              </a:rPr>
              <a:t>自觉继承中华优秀传统文化</a:t>
            </a:r>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13080" y="443230"/>
            <a:ext cx="11273155" cy="441960"/>
          </a:xfrm>
        </p:spPr>
        <p:txBody>
          <a:bodyPr/>
          <a:lstStyle/>
          <a:p>
            <a:r>
              <a:rPr lang="zh-CN" altLang="en-US"/>
              <a:t>四、学科核心素养</a:t>
            </a:r>
            <a:r>
              <a:rPr lang="en-US" altLang="zh-CN"/>
              <a:t>{</a:t>
            </a:r>
            <a:r>
              <a:t>语言建构与运用、文化传承与理解</a:t>
            </a:r>
          </a:p>
        </p:txBody>
      </p:sp>
      <p:sp>
        <p:nvSpPr>
          <p:cNvPr id="3" name="内容占位符 2"/>
          <p:cNvSpPr>
            <a:spLocks noGrp="1"/>
          </p:cNvSpPr>
          <p:nvPr>
            <p:ph idx="1"/>
          </p:nvPr>
        </p:nvSpPr>
        <p:spPr>
          <a:xfrm>
            <a:off x="669925" y="1188085"/>
            <a:ext cx="10852150" cy="5153025"/>
          </a:xfrm>
        </p:spPr>
        <p:txBody>
          <a:bodyPr/>
          <a:lstStyle/>
          <a:p>
            <a:r>
              <a:rPr lang="zh-CN" altLang="en-US" sz="2400">
                <a:gradFill>
                  <a:gsLst>
                    <a:gs pos="0">
                      <a:srgbClr val="007BD3"/>
                    </a:gs>
                    <a:gs pos="100000">
                      <a:srgbClr val="034373"/>
                    </a:gs>
                  </a:gsLst>
                  <a:lin scaled="0"/>
                </a:gradFill>
                <a:latin typeface="华文中宋" panose="02010600040101010101" charset="-122"/>
                <a:ea typeface="华文中宋" panose="02010600040101010101" charset="-122"/>
                <a:cs typeface="华文中宋" panose="02010600040101010101" charset="-122"/>
              </a:rPr>
              <a:t>1．语言建构与运用</a:t>
            </a:r>
            <a:endParaRPr lang="zh-CN" altLang="en-US" sz="2400">
              <a:gradFill>
                <a:gsLst>
                  <a:gs pos="0">
                    <a:srgbClr val="007BD3"/>
                  </a:gs>
                  <a:gs pos="100000">
                    <a:srgbClr val="034373"/>
                  </a:gs>
                </a:gsLst>
                <a:lin scaled="0"/>
              </a:gradFill>
              <a:latin typeface="华文中宋" panose="02010600040101010101" charset="-122"/>
              <a:ea typeface="华文中宋" panose="02010600040101010101" charset="-122"/>
              <a:cs typeface="华文中宋" panose="02010600040101010101" charset="-122"/>
            </a:endParaRPr>
          </a:p>
          <a:p>
            <a:pPr marL="0" indent="0">
              <a:buNone/>
            </a:pPr>
            <a:r>
              <a:rPr lang="zh-CN" altLang="en-US" sz="2400">
                <a:latin typeface="华文中宋" panose="02010600040101010101" charset="-122"/>
                <a:ea typeface="华文中宋" panose="02010600040101010101" charset="-122"/>
                <a:cs typeface="华文中宋" panose="02010600040101010101" charset="-122"/>
              </a:rPr>
              <a:t>语言建构与运用是指学生在丰富的语言实践中，通过</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主动的积累、梳理和整合</a:t>
            </a:r>
            <a:r>
              <a:rPr lang="zh-CN" altLang="en-US" sz="2400">
                <a:latin typeface="华文中宋" panose="02010600040101010101" charset="-122"/>
                <a:ea typeface="华文中宋" panose="02010600040101010101" charset="-122"/>
                <a:cs typeface="华文中宋" panose="02010600040101010101" charset="-122"/>
              </a:rPr>
              <a:t>，逐步</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掌握祖国语言文字特点及其运用规律</a:t>
            </a:r>
            <a:r>
              <a:rPr lang="zh-CN" altLang="en-US" sz="2400">
                <a:latin typeface="华文中宋" panose="02010600040101010101" charset="-122"/>
                <a:ea typeface="华文中宋" panose="02010600040101010101" charset="-122"/>
                <a:cs typeface="华文中宋" panose="02010600040101010101" charset="-122"/>
              </a:rPr>
              <a:t>，形成个体言语经验，发展在具体语言情境中</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正确有效地运用祖国语言文字</a:t>
            </a:r>
            <a:r>
              <a:rPr lang="zh-CN" altLang="en-US" sz="2400">
                <a:latin typeface="华文中宋" panose="02010600040101010101" charset="-122"/>
                <a:ea typeface="华文中宋" panose="02010600040101010101" charset="-122"/>
                <a:cs typeface="华文中宋" panose="02010600040101010101" charset="-122"/>
              </a:rPr>
              <a:t>进行交流沟通的能力。</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solidFill>
                  <a:srgbClr val="0070C0"/>
                </a:solidFill>
                <a:latin typeface="华文中宋" panose="02010600040101010101" charset="-122"/>
                <a:ea typeface="华文中宋" panose="02010600040101010101" charset="-122"/>
                <a:cs typeface="华文中宋" panose="02010600040101010101" charset="-122"/>
              </a:rPr>
              <a:t>4．文化传承与理解</a:t>
            </a:r>
            <a:endParaRPr lang="zh-CN" altLang="en-US" sz="2400">
              <a:solidFill>
                <a:srgbClr val="0070C0"/>
              </a:solidFill>
              <a:latin typeface="华文中宋" panose="02010600040101010101" charset="-122"/>
              <a:ea typeface="华文中宋" panose="02010600040101010101" charset="-122"/>
              <a:cs typeface="华文中宋" panose="02010600040101010101" charset="-122"/>
            </a:endParaRPr>
          </a:p>
          <a:p>
            <a:pPr marL="0" indent="0">
              <a:buNone/>
            </a:pPr>
            <a:r>
              <a:rPr lang="zh-CN" altLang="en-US" sz="2400">
                <a:latin typeface="华文中宋" panose="02010600040101010101" charset="-122"/>
                <a:ea typeface="华文中宋" panose="02010600040101010101" charset="-122"/>
                <a:cs typeface="华文中宋" panose="02010600040101010101" charset="-122"/>
              </a:rPr>
              <a:t>文化传承与理解是指学生在语文学习中，</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继承和弘扬中华优秀传统文化</a:t>
            </a:r>
            <a:r>
              <a:rPr lang="zh-CN" altLang="en-US" sz="2400">
                <a:latin typeface="华文中宋" panose="02010600040101010101" charset="-122"/>
                <a:ea typeface="华文中宋" panose="02010600040101010101" charset="-122"/>
                <a:cs typeface="华文中宋" panose="02010600040101010101" charset="-122"/>
              </a:rPr>
              <a:t>、革命文化、社会主义先进文化，理解和借鉴不同民族和地区的文化，拓展文化视野，增强文化自觉，提升中国特色社会主义</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文化自信</a:t>
            </a:r>
            <a:r>
              <a:rPr lang="zh-CN" altLang="en-US" sz="2400">
                <a:latin typeface="华文中宋" panose="02010600040101010101" charset="-122"/>
                <a:ea typeface="华文中宋" panose="02010600040101010101" charset="-122"/>
                <a:cs typeface="华文中宋" panose="02010600040101010101" charset="-122"/>
              </a:rPr>
              <a:t>，热爱祖国</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语言文字</a:t>
            </a:r>
            <a:r>
              <a:rPr lang="zh-CN" altLang="en-US" sz="2400">
                <a:latin typeface="华文中宋" panose="02010600040101010101" charset="-122"/>
                <a:ea typeface="华文中宋" panose="02010600040101010101" charset="-122"/>
                <a:cs typeface="华文中宋" panose="02010600040101010101" charset="-122"/>
              </a:rPr>
              <a:t>，热爱</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中华文化</a:t>
            </a:r>
            <a:r>
              <a:rPr lang="zh-CN" altLang="en-US" sz="2400">
                <a:latin typeface="华文中宋" panose="02010600040101010101" charset="-122"/>
                <a:ea typeface="华文中宋" panose="02010600040101010101" charset="-122"/>
                <a:cs typeface="华文中宋" panose="02010600040101010101" charset="-122"/>
              </a:rPr>
              <a:t>，防止文化上的民族虚无主义。</a:t>
            </a:r>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chemeClr val="tx1"/>
                </a:solidFill>
                <a:effectLst>
                  <a:outerShdw blurRad="38100" dist="19050" dir="2700000" algn="tl" rotWithShape="0">
                    <a:schemeClr val="dk1">
                      <a:alpha val="40000"/>
                    </a:schemeClr>
                  </a:outerShdw>
                </a:effectLst>
              </a:rPr>
              <a:t>四、课程目标</a:t>
            </a:r>
            <a:r>
              <a:rPr lang="en-US" altLang="zh-CN">
                <a:solidFill>
                  <a:schemeClr val="tx1"/>
                </a:solidFill>
                <a:effectLst>
                  <a:outerShdw blurRad="38100" dist="19050" dir="2700000" algn="tl" rotWithShape="0">
                    <a:schemeClr val="dk1">
                      <a:alpha val="40000"/>
                    </a:schemeClr>
                  </a:outerShdw>
                </a:effectLst>
              </a:rPr>
              <a:t>{</a:t>
            </a:r>
            <a:r>
              <a:rPr>
                <a:solidFill>
                  <a:schemeClr val="tx1"/>
                </a:solidFill>
                <a:effectLst>
                  <a:outerShdw blurRad="38100" dist="19050" dir="2700000" algn="tl" rotWithShape="0">
                    <a:schemeClr val="dk1">
                      <a:alpha val="40000"/>
                    </a:schemeClr>
                  </a:outerShdw>
                </a:effectLst>
              </a:rPr>
              <a:t>掌握语言现象</a:t>
            </a:r>
            <a:r>
              <a:rPr lang="en-US" altLang="zh-CN">
                <a:solidFill>
                  <a:schemeClr val="tx1"/>
                </a:solidFill>
                <a:effectLst>
                  <a:outerShdw blurRad="38100" dist="19050" dir="2700000" algn="tl" rotWithShape="0">
                    <a:schemeClr val="dk1">
                      <a:alpha val="40000"/>
                    </a:schemeClr>
                  </a:outerShdw>
                </a:effectLst>
              </a:rPr>
              <a:t>——</a:t>
            </a:r>
            <a:r>
              <a:rPr>
                <a:solidFill>
                  <a:schemeClr val="tx1"/>
                </a:solidFill>
                <a:effectLst>
                  <a:outerShdw blurRad="38100" dist="19050" dir="2700000" algn="tl" rotWithShape="0">
                    <a:schemeClr val="dk1">
                      <a:alpha val="40000"/>
                    </a:schemeClr>
                  </a:outerShdw>
                </a:effectLst>
              </a:rPr>
              <a:t>热爱中华文化</a:t>
            </a:r>
            <a:endParaRPr>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a:xfrm>
            <a:off x="669925" y="1423035"/>
            <a:ext cx="10852150" cy="4918075"/>
          </a:xfrm>
        </p:spPr>
        <p:txBody>
          <a:bodyPr/>
          <a:lstStyle/>
          <a:p>
            <a:r>
              <a:rPr lang="zh-CN" altLang="en-US" sz="2400">
                <a:solidFill>
                  <a:srgbClr val="0070C0"/>
                </a:solidFill>
                <a:latin typeface="华文中宋" panose="02010600040101010101" charset="-122"/>
                <a:ea typeface="华文中宋" panose="02010600040101010101" charset="-122"/>
                <a:cs typeface="华文中宋" panose="02010600040101010101" charset="-122"/>
              </a:rPr>
              <a:t>5．发展逻辑思维。</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能够辨识、分析、比较、归纳和概括基本的语言现象</a:t>
            </a:r>
            <a:r>
              <a:rPr lang="zh-CN" altLang="en-US" sz="2400">
                <a:latin typeface="华文中宋" panose="02010600040101010101" charset="-122"/>
                <a:ea typeface="华文中宋" panose="02010600040101010101" charset="-122"/>
                <a:cs typeface="华文中宋" panose="02010600040101010101" charset="-122"/>
              </a:rPr>
              <a:t>和文学现象，并能有理有据地表达自己的观点和阐述自己的发现；</a:t>
            </a:r>
            <a:endParaRPr lang="zh-CN" altLang="en-US" sz="2400">
              <a:latin typeface="华文中宋" panose="02010600040101010101" charset="-122"/>
              <a:ea typeface="华文中宋" panose="02010600040101010101" charset="-122"/>
              <a:cs typeface="华文中宋" panose="02010600040101010101" charset="-122"/>
            </a:endParaRPr>
          </a:p>
          <a:p>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solidFill>
                  <a:srgbClr val="0070C0"/>
                </a:solidFill>
                <a:latin typeface="华文中宋" panose="02010600040101010101" charset="-122"/>
                <a:ea typeface="华文中宋" panose="02010600040101010101" charset="-122"/>
                <a:cs typeface="华文中宋" panose="02010600040101010101" charset="-122"/>
              </a:rPr>
              <a:t>10．传承中华文化。</a:t>
            </a:r>
            <a:r>
              <a:rPr lang="zh-CN" altLang="en-US" sz="2400">
                <a:latin typeface="华文中宋" panose="02010600040101010101" charset="-122"/>
                <a:ea typeface="华文中宋" panose="02010600040101010101" charset="-122"/>
                <a:cs typeface="华文中宋" panose="02010600040101010101" charset="-122"/>
              </a:rPr>
              <a:t>通过</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学习运用祖国语言文字</a:t>
            </a:r>
            <a:r>
              <a:rPr lang="zh-CN" altLang="en-US" sz="2400">
                <a:latin typeface="华文中宋" panose="02010600040101010101" charset="-122"/>
                <a:ea typeface="华文中宋" panose="02010600040101010101" charset="-122"/>
                <a:cs typeface="华文中宋" panose="02010600040101010101" charset="-122"/>
              </a:rPr>
              <a:t>，体会中华文化的博大精深、源远流长，</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体会中华文化的</a:t>
            </a:r>
            <a:r>
              <a:rPr lang="zh-CN" altLang="en-US" sz="2400">
                <a:solidFill>
                  <a:srgbClr val="7030A0"/>
                </a:solidFill>
                <a:latin typeface="华文中宋" panose="02010600040101010101" charset="-122"/>
                <a:ea typeface="华文中宋" panose="02010600040101010101" charset="-122"/>
                <a:cs typeface="华文中宋" panose="02010600040101010101" charset="-122"/>
              </a:rPr>
              <a:t>核心思想理念</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和</a:t>
            </a:r>
            <a:r>
              <a:rPr lang="zh-CN" altLang="en-US" sz="2400">
                <a:solidFill>
                  <a:srgbClr val="7030A0"/>
                </a:solidFill>
                <a:latin typeface="华文中宋" panose="02010600040101010101" charset="-122"/>
                <a:ea typeface="华文中宋" panose="02010600040101010101" charset="-122"/>
                <a:cs typeface="华文中宋" panose="02010600040101010101" charset="-122"/>
              </a:rPr>
              <a:t>人文精神</a:t>
            </a:r>
            <a:r>
              <a:rPr lang="zh-CN" altLang="en-US" sz="2400">
                <a:latin typeface="华文中宋" panose="02010600040101010101" charset="-122"/>
                <a:ea typeface="华文中宋" panose="02010600040101010101" charset="-122"/>
                <a:cs typeface="华文中宋" panose="02010600040101010101" charset="-122"/>
              </a:rPr>
              <a:t>，增强文化自信，理解、认同、热爱中华文化，继承、弘扬中华优秀传统文化和革命文化。</a:t>
            </a:r>
            <a:endParaRPr lang="zh-CN" altLang="en-US" sz="2400">
              <a:latin typeface="华文中宋" panose="02010600040101010101" charset="-122"/>
              <a:ea typeface="华文中宋" panose="02010600040101010101" charset="-122"/>
              <a:cs typeface="华文中宋" panose="02010600040101010101" charset="-122"/>
            </a:endParaRPr>
          </a:p>
          <a:p>
            <a:endParaRPr lang="zh-CN" altLang="en-US"/>
          </a:p>
          <a:p>
            <a:endParaRPr lang="zh-CN" altLang="en-US"/>
          </a:p>
        </p:txBody>
      </p:sp>
    </p:spTree>
    <p:custDataLst>
      <p:tags r:id="rId2"/>
    </p:custDataLst>
  </p:cSld>
  <p:clrMapOvr>
    <a:masterClrMapping/>
  </p:clrMapOvr>
  <p:transition>
    <p:random/>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chemeClr val="tx1"/>
                </a:solidFill>
                <a:effectLst>
                  <a:outerShdw blurRad="38100" dist="19050" dir="2700000" algn="tl" rotWithShape="0">
                    <a:schemeClr val="dk1">
                      <a:alpha val="40000"/>
                    </a:schemeClr>
                  </a:outerShdw>
                </a:effectLst>
              </a:rPr>
              <a:t>五、学习任务群4：语言积累、梳理与探究</a:t>
            </a:r>
            <a:endParaRPr lang="zh-CN" altLang="en-US">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a:xfrm>
            <a:off x="669925" y="1294765"/>
            <a:ext cx="10852150" cy="5046345"/>
          </a:xfrm>
        </p:spPr>
        <p:txBody>
          <a:bodyPr/>
          <a:lstStyle/>
          <a:p>
            <a:r>
              <a:rPr lang="zh-CN" altLang="en-US" sz="2400">
                <a:latin typeface="华文中宋" panose="02010600040101010101" charset="-122"/>
                <a:ea typeface="华文中宋" panose="02010600040101010101" charset="-122"/>
                <a:cs typeface="华文中宋" panose="02010600040101010101" charset="-122"/>
              </a:rPr>
              <a:t>1．学习目标与内容：</a:t>
            </a:r>
            <a:endParaRPr lang="zh-CN" altLang="en-US" sz="2400">
              <a:latin typeface="华文中宋" panose="02010600040101010101" charset="-122"/>
              <a:ea typeface="华文中宋" panose="02010600040101010101" charset="-122"/>
              <a:cs typeface="华文中宋" panose="02010600040101010101" charset="-122"/>
            </a:endParaRPr>
          </a:p>
          <a:p>
            <a:pPr marL="0" indent="0">
              <a:buNone/>
            </a:pPr>
            <a:r>
              <a:rPr lang="zh-CN" altLang="en-US" sz="2400">
                <a:latin typeface="华文中宋" panose="02010600040101010101" charset="-122"/>
                <a:ea typeface="华文中宋" panose="02010600040101010101" charset="-122"/>
                <a:cs typeface="华文中宋" panose="02010600040101010101" charset="-122"/>
              </a:rPr>
              <a:t>（1）在全部的</a:t>
            </a:r>
            <a:r>
              <a:rPr lang="zh-CN" altLang="en-US" sz="2400">
                <a:solidFill>
                  <a:srgbClr val="0070C0"/>
                </a:solidFill>
                <a:latin typeface="华文中宋" panose="02010600040101010101" charset="-122"/>
                <a:ea typeface="华文中宋" panose="02010600040101010101" charset="-122"/>
                <a:cs typeface="华文中宋" panose="02010600040101010101" charset="-122"/>
              </a:rPr>
              <a:t>语文活动</a:t>
            </a:r>
            <a:r>
              <a:rPr lang="zh-CN" altLang="en-US" sz="2400">
                <a:latin typeface="华文中宋" panose="02010600040101010101" charset="-122"/>
                <a:ea typeface="华文中宋" panose="02010600040101010101" charset="-122"/>
                <a:cs typeface="华文中宋" panose="02010600040101010101" charset="-122"/>
              </a:rPr>
              <a:t>中，</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积累汉字、汉语的有关现象和理性认识</a:t>
            </a:r>
            <a:r>
              <a:rPr lang="zh-CN" altLang="en-US" sz="2400">
                <a:latin typeface="华文中宋" panose="02010600040101010101" charset="-122"/>
                <a:ea typeface="华文中宋" panose="02010600040101010101" charset="-122"/>
                <a:cs typeface="华文中宋" panose="02010600040101010101" charset="-122"/>
              </a:rPr>
              <a:t>，了解汉字在汉语发展和应用中的重要作用，巩固和加深义务教育阶段所学的</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汉字知识</a:t>
            </a:r>
            <a:r>
              <a:rPr lang="zh-CN" altLang="en-US" sz="2400">
                <a:latin typeface="华文中宋" panose="02010600040101010101" charset="-122"/>
                <a:ea typeface="华文中宋" panose="02010600040101010101" charset="-122"/>
                <a:cs typeface="华文中宋" panose="02010600040101010101" charset="-122"/>
              </a:rPr>
              <a:t>；</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体会</a:t>
            </a:r>
            <a:r>
              <a:rPr lang="zh-CN" altLang="en-US" sz="2400">
                <a:solidFill>
                  <a:srgbClr val="7030A0"/>
                </a:solidFill>
                <a:latin typeface="华文中宋" panose="02010600040101010101" charset="-122"/>
                <a:ea typeface="华文中宋" panose="02010600040101010101" charset="-122"/>
                <a:cs typeface="华文中宋" panose="02010600040101010101" charset="-122"/>
              </a:rPr>
              <a:t>汉字、汉语</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与中华传统文化的</a:t>
            </a:r>
            <a:r>
              <a:rPr lang="zh-CN" altLang="en-US" sz="2400">
                <a:solidFill>
                  <a:srgbClr val="7030A0"/>
                </a:solidFill>
                <a:latin typeface="华文中宋" panose="02010600040101010101" charset="-122"/>
                <a:ea typeface="华文中宋" panose="02010600040101010101" charset="-122"/>
                <a:cs typeface="华文中宋" panose="02010600040101010101" charset="-122"/>
              </a:rPr>
              <a:t>关系</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及汉语的</a:t>
            </a:r>
            <a:r>
              <a:rPr lang="zh-CN" altLang="en-US" sz="2400">
                <a:solidFill>
                  <a:srgbClr val="7030A0"/>
                </a:solidFill>
                <a:latin typeface="华文中宋" panose="02010600040101010101" charset="-122"/>
                <a:ea typeface="华文中宋" panose="02010600040101010101" charset="-122"/>
                <a:cs typeface="华文中宋" panose="02010600040101010101" charset="-122"/>
              </a:rPr>
              <a:t>民族特性</a:t>
            </a:r>
            <a:r>
              <a:rPr lang="zh-CN" altLang="en-US" sz="2400">
                <a:latin typeface="华文中宋" panose="02010600040101010101" charset="-122"/>
                <a:ea typeface="华文中宋" panose="02010600040101010101" charset="-122"/>
                <a:cs typeface="华文中宋" panose="02010600040101010101" charset="-122"/>
              </a:rPr>
              <a:t>，增强热爱祖国语言文字的感情。</a:t>
            </a:r>
            <a:endParaRPr lang="zh-CN" altLang="en-US" sz="2400">
              <a:latin typeface="华文中宋" panose="02010600040101010101" charset="-122"/>
              <a:ea typeface="华文中宋" panose="02010600040101010101" charset="-122"/>
              <a:cs typeface="华文中宋" panose="02010600040101010101" charset="-122"/>
            </a:endParaRPr>
          </a:p>
          <a:p>
            <a:pPr marL="0" indent="0">
              <a:buNone/>
            </a:pPr>
            <a:r>
              <a:rPr lang="zh-CN" altLang="en-US" sz="2400">
                <a:latin typeface="华文中宋" panose="02010600040101010101" charset="-122"/>
                <a:ea typeface="华文中宋" panose="02010600040101010101" charset="-122"/>
                <a:cs typeface="华文中宋" panose="02010600040101010101" charset="-122"/>
              </a:rPr>
              <a:t>（3）通过</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文言文阅读</a:t>
            </a:r>
            <a:r>
              <a:rPr lang="zh-CN" altLang="en-US" sz="2400">
                <a:latin typeface="华文中宋" panose="02010600040101010101" charset="-122"/>
                <a:ea typeface="华文中宋" panose="02010600040101010101" charset="-122"/>
                <a:cs typeface="华文中宋" panose="02010600040101010101" charset="-122"/>
              </a:rPr>
              <a:t>，梳理</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文言词语</a:t>
            </a:r>
            <a:r>
              <a:rPr lang="zh-CN" altLang="en-US" sz="2400">
                <a:latin typeface="华文中宋" panose="02010600040101010101" charset="-122"/>
                <a:ea typeface="华文中宋" panose="02010600040101010101" charset="-122"/>
                <a:cs typeface="华文中宋" panose="02010600040101010101" charset="-122"/>
              </a:rPr>
              <a:t>在不同上下文中的</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词义和用法</a:t>
            </a:r>
            <a:r>
              <a:rPr lang="zh-CN" altLang="en-US" sz="2400">
                <a:latin typeface="华文中宋" panose="02010600040101010101" charset="-122"/>
                <a:ea typeface="华文中宋" panose="02010600040101010101" charset="-122"/>
                <a:cs typeface="华文中宋" panose="02010600040101010101" charset="-122"/>
              </a:rPr>
              <a:t>，把握</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古今汉语词义</a:t>
            </a:r>
            <a:r>
              <a:rPr lang="zh-CN" altLang="en-US" sz="2400">
                <a:latin typeface="华文中宋" panose="02010600040101010101" charset="-122"/>
                <a:ea typeface="华文中宋" panose="02010600040101010101" charset="-122"/>
                <a:cs typeface="华文中宋" panose="02010600040101010101" charset="-122"/>
              </a:rPr>
              <a:t>的异同，既能沟通古今词义的发展关系，又要</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避免用现代意义理解古义</a:t>
            </a:r>
            <a:r>
              <a:rPr lang="zh-CN" altLang="en-US" sz="2400">
                <a:latin typeface="华文中宋" panose="02010600040101010101" charset="-122"/>
                <a:ea typeface="华文中宋" panose="02010600040101010101" charset="-122"/>
                <a:cs typeface="华文中宋" panose="02010600040101010101" charset="-122"/>
              </a:rPr>
              <a:t>，做到对中华优秀传统文化作品的</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准确理解</a:t>
            </a:r>
            <a:r>
              <a:rPr lang="zh-CN" altLang="en-US" sz="2400">
                <a:latin typeface="华文中宋" panose="02010600040101010101" charset="-122"/>
                <a:ea typeface="华文中宋" panose="02010600040101010101" charset="-122"/>
                <a:cs typeface="华文中宋" panose="02010600040101010101" charset="-122"/>
              </a:rPr>
              <a:t>。</a:t>
            </a:r>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chemeClr val="tx1"/>
                </a:solidFill>
                <a:effectLst>
                  <a:outerShdw blurRad="38100" dist="19050" dir="2700000" algn="tl" rotWithShape="0">
                    <a:schemeClr val="dk1">
                      <a:alpha val="40000"/>
                    </a:schemeClr>
                  </a:outerShdw>
                </a:effectLst>
              </a:rPr>
              <a:t>六、学习任务群8：中华传统文化经典研习</a:t>
            </a:r>
            <a:r>
              <a:rPr>
                <a:solidFill>
                  <a:schemeClr val="tx1"/>
                </a:solidFill>
                <a:effectLst>
                  <a:outerShdw blurRad="38100" dist="19050" dir="2700000" algn="tl" rotWithShape="0">
                    <a:schemeClr val="dk1">
                      <a:alpha val="40000"/>
                    </a:schemeClr>
                  </a:outerShdw>
                </a:effectLst>
              </a:rPr>
              <a:t>（</a:t>
            </a:r>
            <a:r>
              <a:rPr lang="en-US" altLang="zh-CN">
                <a:solidFill>
                  <a:schemeClr val="tx1"/>
                </a:solidFill>
                <a:effectLst>
                  <a:outerShdw blurRad="38100" dist="19050" dir="2700000" algn="tl" rotWithShape="0">
                    <a:schemeClr val="dk1">
                      <a:alpha val="40000"/>
                    </a:schemeClr>
                  </a:outerShdw>
                </a:effectLst>
              </a:rPr>
              <a:t>1</a:t>
            </a:r>
            <a:r>
              <a:rPr>
                <a:solidFill>
                  <a:schemeClr val="tx1"/>
                </a:solidFill>
                <a:effectLst>
                  <a:outerShdw blurRad="38100" dist="19050" dir="2700000" algn="tl" rotWithShape="0">
                    <a:schemeClr val="dk1">
                      <a:alpha val="40000"/>
                    </a:schemeClr>
                  </a:outerShdw>
                </a:effectLst>
              </a:rPr>
              <a:t>）</a:t>
            </a:r>
            <a:endParaRPr>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a:xfrm>
            <a:off x="669925" y="1294765"/>
            <a:ext cx="10852150" cy="5046345"/>
          </a:xfrm>
        </p:spPr>
        <p:txBody>
          <a:bodyPr/>
          <a:lstStyle/>
          <a:p>
            <a:r>
              <a:rPr lang="zh-CN" altLang="en-US" sz="2400">
                <a:latin typeface="华文中宋" panose="02010600040101010101" charset="-122"/>
                <a:ea typeface="华文中宋" panose="02010600040101010101" charset="-122"/>
                <a:cs typeface="华文中宋" panose="02010600040101010101" charset="-122"/>
              </a:rPr>
              <a:t>本任务群旨在引导学生通过</a:t>
            </a:r>
            <a:r>
              <a:rPr lang="zh-CN" altLang="en-US" sz="2400">
                <a:solidFill>
                  <a:srgbClr val="7030A0"/>
                </a:solidFill>
                <a:latin typeface="华文中宋" panose="02010600040101010101" charset="-122"/>
                <a:ea typeface="华文中宋" panose="02010600040101010101" charset="-122"/>
                <a:cs typeface="华文中宋" panose="02010600040101010101" charset="-122"/>
              </a:rPr>
              <a:t>阅读中华传统文化经典作品，积累文言阅读经验，培养民族审美趣味，增进对中华优秀传统文化的理解，提升对中华民族文化的认同感、自豪感，增强文化自信，更好地继承和弘扬中华优秀传统文化。</a:t>
            </a:r>
            <a:endParaRPr lang="zh-CN" altLang="en-US" sz="2400">
              <a:solidFill>
                <a:srgbClr val="0070C0"/>
              </a:solidFill>
              <a:latin typeface="华文中宋" panose="02010600040101010101" charset="-122"/>
              <a:ea typeface="华文中宋" panose="02010600040101010101" charset="-122"/>
              <a:cs typeface="华文中宋" panose="02010600040101010101" charset="-122"/>
            </a:endParaRPr>
          </a:p>
          <a:p>
            <a:pPr marL="0" indent="0">
              <a:buNone/>
            </a:pPr>
            <a:r>
              <a:rPr lang="zh-CN" altLang="en-US" sz="2400">
                <a:solidFill>
                  <a:srgbClr val="0070C0"/>
                </a:solidFill>
                <a:latin typeface="华文中宋" panose="02010600040101010101" charset="-122"/>
                <a:ea typeface="华文中宋" panose="02010600040101010101" charset="-122"/>
                <a:cs typeface="华文中宋" panose="02010600040101010101" charset="-122"/>
              </a:rPr>
              <a:t>1．学习目标与内容</a:t>
            </a:r>
            <a:endParaRPr lang="zh-CN" altLang="en-US" sz="2400">
              <a:solidFill>
                <a:srgbClr val="0070C0"/>
              </a:solidFill>
              <a:latin typeface="华文中宋" panose="02010600040101010101" charset="-122"/>
              <a:ea typeface="华文中宋" panose="02010600040101010101" charset="-122"/>
              <a:cs typeface="华文中宋" panose="02010600040101010101" charset="-122"/>
            </a:endParaRPr>
          </a:p>
          <a:p>
            <a:pPr marL="0" indent="0">
              <a:buNone/>
            </a:pPr>
            <a:r>
              <a:rPr lang="zh-CN" altLang="en-US" sz="2400">
                <a:latin typeface="华文中宋" panose="02010600040101010101" charset="-122"/>
                <a:ea typeface="华文中宋" panose="02010600040101010101" charset="-122"/>
                <a:cs typeface="华文中宋" panose="02010600040101010101" charset="-122"/>
              </a:rPr>
              <a:t>（1）选择</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中国文化史上不同时期、不同类型</a:t>
            </a:r>
            <a:r>
              <a:rPr lang="zh-CN" altLang="en-US" sz="2400">
                <a:latin typeface="华文中宋" panose="02010600040101010101" charset="-122"/>
                <a:ea typeface="华文中宋" panose="02010600040101010101" charset="-122"/>
                <a:cs typeface="华文中宋" panose="02010600040101010101" charset="-122"/>
              </a:rPr>
              <a:t>的一些</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代表性作品</a:t>
            </a:r>
            <a:r>
              <a:rPr lang="zh-CN" altLang="en-US" sz="2400">
                <a:latin typeface="华文中宋" panose="02010600040101010101" charset="-122"/>
                <a:ea typeface="华文中宋" panose="02010600040101010101" charset="-122"/>
                <a:cs typeface="华文中宋" panose="02010600040101010101" charset="-122"/>
              </a:rPr>
              <a:t>进行</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精读</a:t>
            </a:r>
            <a:r>
              <a:rPr lang="zh-CN" altLang="en-US" sz="2400">
                <a:latin typeface="华文中宋" panose="02010600040101010101" charset="-122"/>
                <a:ea typeface="华文中宋" panose="02010600040101010101" charset="-122"/>
                <a:cs typeface="华文中宋" panose="02010600040101010101" charset="-122"/>
              </a:rPr>
              <a:t>，体会其</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精神内涵、审美追求</a:t>
            </a:r>
            <a:r>
              <a:rPr lang="zh-CN" altLang="en-US" sz="2400">
                <a:solidFill>
                  <a:schemeClr val="tx1"/>
                </a:solidFill>
                <a:latin typeface="华文中宋" panose="02010600040101010101" charset="-122"/>
                <a:ea typeface="华文中宋" panose="02010600040101010101" charset="-122"/>
                <a:cs typeface="华文中宋" panose="02010600040101010101" charset="-122"/>
              </a:rPr>
              <a:t>和</a:t>
            </a:r>
            <a:r>
              <a:rPr lang="zh-CN" altLang="en-US" sz="2400">
                <a:solidFill>
                  <a:srgbClr val="FF0000"/>
                </a:solidFill>
                <a:latin typeface="华文中宋" panose="02010600040101010101" charset="-122"/>
                <a:ea typeface="华文中宋" panose="02010600040101010101" charset="-122"/>
                <a:cs typeface="华文中宋" panose="02010600040101010101" charset="-122"/>
              </a:rPr>
              <a:t>文化价值</a:t>
            </a:r>
            <a:r>
              <a:rPr lang="zh-CN" altLang="en-US" sz="2400">
                <a:latin typeface="华文中宋" panose="02010600040101010101" charset="-122"/>
                <a:ea typeface="华文中宋" panose="02010600040101010101" charset="-122"/>
                <a:cs typeface="华文中宋" panose="02010600040101010101" charset="-122"/>
              </a:rPr>
              <a:t>。</a:t>
            </a:r>
            <a:endParaRPr lang="zh-CN" altLang="en-US" sz="2400">
              <a:latin typeface="华文中宋" panose="02010600040101010101" charset="-122"/>
              <a:ea typeface="华文中宋" panose="02010600040101010101" charset="-122"/>
              <a:cs typeface="华文中宋" panose="02010600040101010101" charset="-122"/>
            </a:endParaRPr>
          </a:p>
          <a:p>
            <a:pPr marL="0" indent="0">
              <a:buNone/>
            </a:pPr>
            <a:r>
              <a:rPr lang="zh-CN" altLang="en-US" sz="2400">
                <a:latin typeface="华文中宋" panose="02010600040101010101" charset="-122"/>
                <a:ea typeface="华文中宋" panose="02010600040101010101" charset="-122"/>
                <a:cs typeface="华文中宋" panose="02010600040101010101" charset="-122"/>
              </a:rPr>
              <a:t>（2）在特定的社会文化场景中考察传统文化经典作品，以客观、科学、礼敬的态度，认识作品对中国文化发展的贡献。</a:t>
            </a:r>
            <a:endParaRPr lang="zh-CN" altLang="en-US" sz="2400">
              <a:latin typeface="华文中宋" panose="02010600040101010101" charset="-122"/>
              <a:ea typeface="华文中宋" panose="02010600040101010101" charset="-122"/>
              <a:cs typeface="华文中宋" panose="02010600040101010101" charset="-122"/>
            </a:endParaRPr>
          </a:p>
          <a:p>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random/>
  </p:transition>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4.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1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2.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2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3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7.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3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4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5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3.xml><?xml version="1.0" encoding="utf-8"?>
<p:tagLst xmlns:p="http://schemas.openxmlformats.org/presentationml/2006/main">
  <p:tag name="KSO_WM_BEAUTIFY_FLAG" val="#wm#"/>
  <p:tag name="KSO_WM_TAG_VERSION" val="1.0"/>
  <p:tag name="KSO_WM_TEMPLATE_CATEGORY" val="custom"/>
  <p:tag name="KSO_WM_TEMPLATE_INDEX" val="20202807"/>
  <p:tag name="KSO_WM_UNIT_COMPATIBLE" val="0"/>
  <p:tag name="KSO_WM_UNIT_DIAGRAM_ISNUMVISUAL" val="0"/>
  <p:tag name="KSO_WM_UNIT_DIAGRAM_ISREFERUNIT" val="0"/>
  <p:tag name="KSO_WM_UNIT_HIGHLIGHT" val="0"/>
  <p:tag name="KSO_WM_UNIT_ID" val="_0**"/>
  <p:tag name="KSO_WM_UNIT_LAYERLEVEL" val="1"/>
</p:tagLst>
</file>

<file path=ppt/tags/tag164.xml><?xml version="1.0" encoding="utf-8"?>
<p:tagLst xmlns:p="http://schemas.openxmlformats.org/presentationml/2006/main">
  <p:tag name="KSO_WM_BEAUTIFY_FLAG" val="#wm#"/>
  <p:tag name="KSO_WM_TAG_VERSION" val="1.0"/>
  <p:tag name="KSO_WM_TEMPLATE_CATEGORY" val="custom"/>
  <p:tag name="KSO_WM_TEMPLATE_INDEX" val="20202807"/>
  <p:tag name="KSO_WM_UNIT_COMPATIBLE" val="0"/>
  <p:tag name="KSO_WM_UNIT_DIAGRAM_ISNUMVISUAL" val="0"/>
  <p:tag name="KSO_WM_UNIT_DIAGRAM_ISREFERUNIT" val="0"/>
  <p:tag name="KSO_WM_UNIT_HIGHLIGHT" val="0"/>
  <p:tag name="KSO_WM_UNIT_ID" val="_0**"/>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807"/>
  <p:tag name="KSO_WM_TEMPLATE_MASTER_THUMB_INDEX" val="12"/>
  <p:tag name="KSO_WM_TEMPLATE_MASTER_TYPE" val="1"/>
  <p:tag name="KSO_WM_TEMPLATE_SUBCATEGORY" val="0"/>
  <p:tag name="KSO_WM_TEMPLATE_THUMBS_INDEX" val="1、4、6、7、9、10、11、12、14"/>
</p:tagLst>
</file>

<file path=ppt/tags/tag169.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custom20187308_1*a*1"/>
  <p:tag name="KSO_WM_UNIT_INDEX" val="1"/>
  <p:tag name="KSO_WM_UNIT_ISCONTENTSTITLE" val="0"/>
  <p:tag name="KSO_WM_UNIT_LAYERLEVEL" val="1"/>
  <p:tag name="KSO_WM_UNIT_NOCLEAR" val="0"/>
  <p:tag name="KSO_WM_UNIT_PRESET_TEXT" val="空白演示"/>
  <p:tag name="KSO_WM_UNIT_TYPE" val="a"/>
  <p:tag name="KSO_WM_UNIT_VALUE" val="13"/>
</p:tagLst>
</file>

<file path=ppt/tags/tag1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0.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custom20187308_1*b*1"/>
  <p:tag name="KSO_WM_UNIT_INDEX" val="1"/>
  <p:tag name="KSO_WM_UNIT_ISCONTENTSTITLE" val="0"/>
  <p:tag name="KSO_WM_UNIT_LAYERLEVEL" val="1"/>
  <p:tag name="KSO_WM_UNIT_NOCLEAR" val="0"/>
  <p:tag name="KSO_WM_UNIT_PRESET_TEXT" val="在此输入您的封面副标题"/>
  <p:tag name="KSO_WM_UNIT_TYPE" val="b"/>
  <p:tag name="KSO_WM_UNIT_VALUE" val="156"/>
</p:tagLst>
</file>

<file path=ppt/tags/tag171.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
  <p:tag name="KSO_WM_TEMPLATE_INDEX" val="20202807"/>
  <p:tag name="KSO_WM_TEMPLATE_SUBCATEGORY" val="0"/>
  <p:tag name="KSO_WM_TEMPLATE_THUMBS_INDEX" val="1"/>
</p:tagLst>
</file>

<file path=ppt/tags/tag172.xml><?xml version="1.0" encoding="utf-8"?>
<p:tagLst xmlns:p="http://schemas.openxmlformats.org/presentationml/2006/main">
  <p:tag name="KSO_WM_BEAUTIFY_FLAG" val="#wm#"/>
  <p:tag name="KSO_WM_TEMPLATE_CATEGORY" val="diagram"/>
  <p:tag name="KSO_WM_TEMPLATE_INDEX" val="20202807"/>
</p:tagLst>
</file>

<file path=ppt/tags/tag173.xml><?xml version="1.0" encoding="utf-8"?>
<p:tagLst xmlns:p="http://schemas.openxmlformats.org/presentationml/2006/main">
  <p:tag name="KSO_WM_BEAUTIFY_FLAG" val="#wm#"/>
  <p:tag name="KSO_WM_TEMPLATE_CATEGORY" val="diagram"/>
  <p:tag name="KSO_WM_TEMPLATE_INDEX" val="20202807"/>
</p:tagLst>
</file>

<file path=ppt/tags/tag174.xml><?xml version="1.0" encoding="utf-8"?>
<p:tagLst xmlns:p="http://schemas.openxmlformats.org/presentationml/2006/main">
  <p:tag name="KSO_WM_BEAUTIFY_FLAG" val="#wm#"/>
  <p:tag name="KSO_WM_TEMPLATE_CATEGORY" val="diagram"/>
  <p:tag name="KSO_WM_TEMPLATE_INDEX" val="20202807"/>
</p:tagLst>
</file>

<file path=ppt/tags/tag175.xml><?xml version="1.0" encoding="utf-8"?>
<p:tagLst xmlns:p="http://schemas.openxmlformats.org/presentationml/2006/main">
  <p:tag name="KSO_WM_BEAUTIFY_FLAG" val="#wm#"/>
  <p:tag name="KSO_WM_TEMPLATE_CATEGORY" val="diagram"/>
  <p:tag name="KSO_WM_TEMPLATE_INDEX" val="20202807"/>
</p:tagLst>
</file>

<file path=ppt/tags/tag176.xml><?xml version="1.0" encoding="utf-8"?>
<p:tagLst xmlns:p="http://schemas.openxmlformats.org/presentationml/2006/main">
  <p:tag name="KSO_WM_BEAUTIFY_FLAG" val="#wm#"/>
  <p:tag name="KSO_WM_TEMPLATE_CATEGORY" val="diagram"/>
  <p:tag name="KSO_WM_TEMPLATE_INDEX" val="20202807"/>
</p:tagLst>
</file>

<file path=ppt/tags/tag177.xml><?xml version="1.0" encoding="utf-8"?>
<p:tagLst xmlns:p="http://schemas.openxmlformats.org/presentationml/2006/main">
  <p:tag name="KSO_WM_BEAUTIFY_FLAG" val="#wm#"/>
  <p:tag name="KSO_WM_TEMPLATE_CATEGORY" val="diagram"/>
  <p:tag name="KSO_WM_TEMPLATE_INDEX" val="20202807"/>
</p:tagLst>
</file>

<file path=ppt/tags/tag178.xml><?xml version="1.0" encoding="utf-8"?>
<p:tagLst xmlns:p="http://schemas.openxmlformats.org/presentationml/2006/main">
  <p:tag name="KSO_WM_BEAUTIFY_FLAG" val="#wm#"/>
  <p:tag name="KSO_WM_TEMPLATE_CATEGORY" val="diagram"/>
  <p:tag name="KSO_WM_TEMPLATE_INDEX" val="20202807"/>
</p:tagLst>
</file>

<file path=ppt/tags/tag179.xml><?xml version="1.0" encoding="utf-8"?>
<p:tagLst xmlns:p="http://schemas.openxmlformats.org/presentationml/2006/main">
  <p:tag name="KSO_WM_BEAUTIFY_FLAG" val="#wm#"/>
  <p:tag name="KSO_WM_TEMPLATE_CATEGORY" val="diagram"/>
  <p:tag name="KSO_WM_TEMPLATE_INDEX" val="20202807"/>
</p:tagLst>
</file>

<file path=ppt/tags/tag18.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80.xml><?xml version="1.0" encoding="utf-8"?>
<p:tagLst xmlns:p="http://schemas.openxmlformats.org/presentationml/2006/main">
  <p:tag name="KSO_WM_BEAUTIFY_FLAG" val="#wm#"/>
  <p:tag name="KSO_WM_TEMPLATE_CATEGORY" val="diagram"/>
  <p:tag name="KSO_WM_TEMPLATE_INDEX" val="20202807"/>
</p:tagLst>
</file>

<file path=ppt/tags/tag181.xml><?xml version="1.0" encoding="utf-8"?>
<p:tagLst xmlns:p="http://schemas.openxmlformats.org/presentationml/2006/main">
  <p:tag name="KSO_WM_BEAUTIFY_FLAG" val="#wm#"/>
  <p:tag name="KSO_WM_TEMPLATE_CATEGORY" val="diagram"/>
  <p:tag name="KSO_WM_TEMPLATE_INDEX" val="20202807"/>
</p:tagLst>
</file>

<file path=ppt/tags/tag182.xml><?xml version="1.0" encoding="utf-8"?>
<p:tagLst xmlns:p="http://schemas.openxmlformats.org/presentationml/2006/main">
  <p:tag name="KSO_WM_BEAUTIFY_FLAG" val="#wm#"/>
  <p:tag name="KSO_WM_TEMPLATE_CATEGORY" val="diagram"/>
  <p:tag name="KSO_WM_TEMPLATE_INDEX" val="20202807"/>
</p:tagLst>
</file>

<file path=ppt/tags/tag183.xml><?xml version="1.0" encoding="utf-8"?>
<p:tagLst xmlns:p="http://schemas.openxmlformats.org/presentationml/2006/main">
  <p:tag name="KSO_WM_BEAUTIFY_FLAG" val="#wm#"/>
  <p:tag name="KSO_WM_TEMPLATE_CATEGORY" val="diagram"/>
  <p:tag name="KSO_WM_TEMPLATE_INDEX" val="20202807"/>
</p:tagLst>
</file>

<file path=ppt/tags/tag184.xml><?xml version="1.0" encoding="utf-8"?>
<p:tagLst xmlns:p="http://schemas.openxmlformats.org/presentationml/2006/main">
  <p:tag name="KSO_WM_BEAUTIFY_FLAG" val="#wm#"/>
  <p:tag name="KSO_WM_TEMPLATE_CATEGORY" val="diagram"/>
  <p:tag name="KSO_WM_TEMPLATE_INDEX" val="20202807"/>
</p:tagLst>
</file>

<file path=ppt/tags/tag185.xml><?xml version="1.0" encoding="utf-8"?>
<p:tagLst xmlns:p="http://schemas.openxmlformats.org/presentationml/2006/main">
  <p:tag name="KSO_WM_BEAUTIFY_FLAG" val="#wm#"/>
  <p:tag name="KSO_WM_TEMPLATE_CATEGORY" val="diagram"/>
  <p:tag name="KSO_WM_TEMPLATE_INDEX" val="20202807"/>
</p:tagLst>
</file>

<file path=ppt/tags/tag186.xml><?xml version="1.0" encoding="utf-8"?>
<p:tagLst xmlns:p="http://schemas.openxmlformats.org/presentationml/2006/main">
  <p:tag name="KSO_WM_BEAUTIFY_FLAG" val="#wm#"/>
  <p:tag name="KSO_WM_TEMPLATE_CATEGORY" val="diagram"/>
  <p:tag name="KSO_WM_TEMPLATE_INDEX" val="20202807"/>
</p:tagLst>
</file>

<file path=ppt/tags/tag187.xml><?xml version="1.0" encoding="utf-8"?>
<p:tagLst xmlns:p="http://schemas.openxmlformats.org/presentationml/2006/main">
  <p:tag name="KSO_WM_BEAUTIFY_FLAG" val="#wm#"/>
  <p:tag name="KSO_WM_TEMPLATE_CATEGORY" val="diagram"/>
  <p:tag name="KSO_WM_TEMPLATE_INDEX" val="20202807"/>
</p:tagLst>
</file>

<file path=ppt/tags/tag188.xml><?xml version="1.0" encoding="utf-8"?>
<p:tagLst xmlns:p="http://schemas.openxmlformats.org/presentationml/2006/main">
  <p:tag name="KSO_WM_BEAUTIFY_FLAG" val="#wm#"/>
  <p:tag name="KSO_WM_TEMPLATE_CATEGORY" val="diagram"/>
  <p:tag name="KSO_WM_TEMPLATE_INDEX" val="20202807"/>
</p:tagLst>
</file>

<file path=ppt/tags/tag189.xml><?xml version="1.0" encoding="utf-8"?>
<p:tagLst xmlns:p="http://schemas.openxmlformats.org/presentationml/2006/main">
  <p:tag name="KSO_WM_BEAUTIFY_FLAG" val="#wm#"/>
  <p:tag name="KSO_WM_TEMPLATE_CATEGORY" val="diagram"/>
  <p:tag name="KSO_WM_TEMPLATE_INDEX" val="20202807"/>
</p:tagLst>
</file>

<file path=ppt/tags/tag1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0.xml><?xml version="1.0" encoding="utf-8"?>
<p:tagLst xmlns:p="http://schemas.openxmlformats.org/presentationml/2006/main">
  <p:tag name="KSO_WM_BEAUTIFY_FLAG" val="#wm#"/>
  <p:tag name="KSO_WM_TEMPLATE_CATEGORY" val="diagram"/>
  <p:tag name="KSO_WM_TEMPLATE_INDEX" val="20202807"/>
</p:tagLst>
</file>

<file path=ppt/tags/tag191.xml><?xml version="1.0" encoding="utf-8"?>
<p:tagLst xmlns:p="http://schemas.openxmlformats.org/presentationml/2006/main">
  <p:tag name="KSO_WM_BEAUTIFY_FLAG" val="#wm#"/>
  <p:tag name="KSO_WM_TEMPLATE_CATEGORY" val="diagram"/>
  <p:tag name="KSO_WM_TEMPLATE_INDEX" val="20202807"/>
</p:tagLst>
</file>

<file path=ppt/tags/tag192.xml><?xml version="1.0" encoding="utf-8"?>
<p:tagLst xmlns:p="http://schemas.openxmlformats.org/presentationml/2006/main">
  <p:tag name="KSO_WM_BEAUTIFY_FLAG" val="#wm#"/>
  <p:tag name="KSO_WM_TEMPLATE_CATEGORY" val="diagram"/>
  <p:tag name="KSO_WM_TEMPLATE_INDEX" val="20202807"/>
</p:tagLst>
</file>

<file path=ppt/tags/tag193.xml><?xml version="1.0" encoding="utf-8"?>
<p:tagLst xmlns:p="http://schemas.openxmlformats.org/presentationml/2006/main">
  <p:tag name="KSO_WM_BEAUTIFY_FLAG" val="#wm#"/>
  <p:tag name="KSO_WM_TEMPLATE_CATEGORY" val="diagram"/>
  <p:tag name="KSO_WM_TEMPLATE_INDEX" val="20202807"/>
</p:tagLst>
</file>

<file path=ppt/tags/tag194.xml><?xml version="1.0" encoding="utf-8"?>
<p:tagLst xmlns:p="http://schemas.openxmlformats.org/presentationml/2006/main">
  <p:tag name="KSO_WM_BEAUTIFY_FLAG" val="#wm#"/>
  <p:tag name="KSO_WM_TEMPLATE_CATEGORY" val="diagram"/>
  <p:tag name="KSO_WM_TEMPLATE_INDEX" val="20202807"/>
</p:tagLst>
</file>

<file path=ppt/tags/tag195.xml><?xml version="1.0" encoding="utf-8"?>
<p:tagLst xmlns:p="http://schemas.openxmlformats.org/presentationml/2006/main">
  <p:tag name="KSO_WM_BEAUTIFY_FLAG" val="#wm#"/>
  <p:tag name="KSO_WM_TEMPLATE_CATEGORY" val="diagram"/>
  <p:tag name="KSO_WM_TEMPLATE_INDEX" val="20202807"/>
</p:tagLst>
</file>

<file path=ppt/tags/tag196.xml><?xml version="1.0" encoding="utf-8"?>
<p:tagLst xmlns:p="http://schemas.openxmlformats.org/presentationml/2006/main">
  <p:tag name="KSO_WM_BEAUTIFY_FLAG" val="#wm#"/>
  <p:tag name="KSO_WM_TEMPLATE_CATEGORY" val="diagram"/>
  <p:tag name="KSO_WM_TEMPLATE_INDEX" val="20202807"/>
</p:tagLst>
</file>

<file path=ppt/tags/tag197.xml><?xml version="1.0" encoding="utf-8"?>
<p:tagLst xmlns:p="http://schemas.openxmlformats.org/presentationml/2006/main">
  <p:tag name="KSO_WM_BEAUTIFY_FLAG" val="#wm#"/>
  <p:tag name="KSO_WM_TEMPLATE_CATEGORY" val="diagram"/>
  <p:tag name="KSO_WM_TEMPLATE_INDEX" val="20202807"/>
</p:tagLst>
</file>

<file path=ppt/tags/tag198.xml><?xml version="1.0" encoding="utf-8"?>
<p:tagLst xmlns:p="http://schemas.openxmlformats.org/presentationml/2006/main">
  <p:tag name="KSO_WM_BEAUTIFY_FLAG" val="#wm#"/>
  <p:tag name="KSO_WM_TEMPLATE_CATEGORY" val="diagram"/>
  <p:tag name="KSO_WM_TEMPLATE_INDEX" val="20202807"/>
</p:tagLst>
</file>

<file path=ppt/tags/tag199.xml><?xml version="1.0" encoding="utf-8"?>
<p:tagLst xmlns:p="http://schemas.openxmlformats.org/presentationml/2006/main">
  <p:tag name="KSO_WM_BEAUTIFY_FLAG" val="#wm#"/>
  <p:tag name="KSO_WM_TEMPLATE_CATEGORY" val="diagram"/>
  <p:tag name="KSO_WM_TEMPLATE_INDEX" val="20202807"/>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0.xml><?xml version="1.0" encoding="utf-8"?>
<p:tagLst xmlns:p="http://schemas.openxmlformats.org/presentationml/2006/main">
  <p:tag name="KSO_WM_BEAUTIFY_FLAG" val="#wm#"/>
  <p:tag name="KSO_WM_TEMPLATE_CATEGORY" val="diagram"/>
  <p:tag name="KSO_WM_TEMPLATE_INDEX" val="20202807"/>
</p:tagLst>
</file>

<file path=ppt/tags/tag201.xml><?xml version="1.0" encoding="utf-8"?>
<p:tagLst xmlns:p="http://schemas.openxmlformats.org/presentationml/2006/main">
  <p:tag name="KSO_WM_BEAUTIFY_FLAG" val="#wm#"/>
  <p:tag name="KSO_WM_TEMPLATE_CATEGORY" val="diagram"/>
  <p:tag name="KSO_WM_TEMPLATE_INDEX" val="20202807"/>
</p:tagLst>
</file>

<file path=ppt/tags/tag202.xml><?xml version="1.0" encoding="utf-8"?>
<p:tagLst xmlns:p="http://schemas.openxmlformats.org/presentationml/2006/main">
  <p:tag name="KSO_WM_BEAUTIFY_FLAG" val="#wm#"/>
  <p:tag name="KSO_WM_TEMPLATE_CATEGORY" val="diagram"/>
  <p:tag name="KSO_WM_TEMPLATE_INDEX" val="20202807"/>
</p:tagLst>
</file>

<file path=ppt/tags/tag203.xml><?xml version="1.0" encoding="utf-8"?>
<p:tagLst xmlns:p="http://schemas.openxmlformats.org/presentationml/2006/main">
  <p:tag name="KSO_WM_BEAUTIFY_FLAG" val="#wm#"/>
  <p:tag name="KSO_WM_TEMPLATE_CATEGORY" val="diagram"/>
  <p:tag name="KSO_WM_TEMPLATE_INDEX" val="20202807"/>
</p:tagLst>
</file>

<file path=ppt/tags/tag204.xml><?xml version="1.0" encoding="utf-8"?>
<p:tagLst xmlns:p="http://schemas.openxmlformats.org/presentationml/2006/main">
  <p:tag name="KSO_WM_BEAUTIFY_FLAG" val="#wm#"/>
  <p:tag name="KSO_WM_TEMPLATE_CATEGORY" val="diagram"/>
  <p:tag name="KSO_WM_TEMPLATE_INDEX" val="20202807"/>
</p:tagLst>
</file>

<file path=ppt/tags/tag205.xml><?xml version="1.0" encoding="utf-8"?>
<p:tagLst xmlns:p="http://schemas.openxmlformats.org/presentationml/2006/main">
  <p:tag name="KSO_WM_BEAUTIFY_FLAG" val="#wm#"/>
  <p:tag name="KSO_WM_TEMPLATE_CATEGORY" val="diagram"/>
  <p:tag name="KSO_WM_TEMPLATE_INDEX" val="20202807"/>
</p:tagLst>
</file>

<file path=ppt/tags/tag206.xml><?xml version="1.0" encoding="utf-8"?>
<p:tagLst xmlns:p="http://schemas.openxmlformats.org/presentationml/2006/main">
  <p:tag name="KSO_WM_BEAUTIFY_FLAG" val="#wm#"/>
  <p:tag name="KSO_WM_TEMPLATE_CATEGORY" val="diagram"/>
  <p:tag name="KSO_WM_TEMPLATE_INDEX" val="20202807"/>
</p:tagLst>
</file>

<file path=ppt/tags/tag207.xml><?xml version="1.0" encoding="utf-8"?>
<p:tagLst xmlns:p="http://schemas.openxmlformats.org/presentationml/2006/main">
  <p:tag name="AS_OS" val="Unix 3.10 unknown"/>
  <p:tag name="AS_RELEASE_DATE" val="2020.11.30"/>
  <p:tag name="AS_TITLE" val="Aspose.Slides for Java"/>
  <p:tag name="AS_VERSION" val="20.11"/>
</p:tagLst>
</file>

<file path=ppt/tags/tag2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8.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6.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heme/theme1.xml><?xml version="1.0" encoding="utf-8"?>
<a:theme xmlns:r="http://schemas.openxmlformats.org/officeDocument/2006/relationships" xmlns:a="http://schemas.openxmlformats.org/drawingml/2006/main" name="1_Office 主题​​">
  <a:themeElements>
    <a:clrScheme name="20202807">
      <a:dk1>
        <a:srgbClr val="000000"/>
      </a:dk1>
      <a:lt1>
        <a:srgbClr val="FFFFFF"/>
      </a:lt1>
      <a:dk2>
        <a:srgbClr val="E9E8E2"/>
      </a:dk2>
      <a:lt2>
        <a:srgbClr val="F4F3EE"/>
      </a:lt2>
      <a:accent1>
        <a:srgbClr val="BACB98"/>
      </a:accent1>
      <a:accent2>
        <a:srgbClr val="C4C093"/>
      </a:accent2>
      <a:accent3>
        <a:srgbClr val="CDB996"/>
      </a:accent3>
      <a:accent4>
        <a:srgbClr val="CEAF96"/>
      </a:accent4>
      <a:accent5>
        <a:srgbClr val="D0AC9D"/>
      </a:accent5>
      <a:accent6>
        <a:srgbClr val="CFAAA2"/>
      </a:accent6>
      <a:hlink>
        <a:srgbClr val="658BD5"/>
      </a:hlink>
      <a:folHlink>
        <a:srgbClr val="9F67A3"/>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197</Paragraphs>
  <Slides>36</Slides>
  <Notes>1</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36</vt:i4>
      </vt:variant>
    </vt:vector>
  </HeadingPairs>
  <TitlesOfParts>
    <vt:vector baseType="lpstr" size="50">
      <vt:lpstr>Arial</vt:lpstr>
      <vt:lpstr>微软雅黑</vt:lpstr>
      <vt:lpstr>隶书</vt:lpstr>
      <vt:lpstr>华文中宋</vt:lpstr>
      <vt:lpstr>汉仪尚巍手书W</vt:lpstr>
      <vt:lpstr>等线 Light</vt:lpstr>
      <vt:lpstr>等线</vt:lpstr>
      <vt:lpstr>Calibri Light</vt:lpstr>
      <vt:lpstr>Calibri</vt:lpstr>
      <vt:lpstr>宋体</vt:lpstr>
      <vt:lpstr>Times New Roman</vt:lpstr>
      <vt:lpstr>楷体</vt:lpstr>
      <vt:lpstr>黑体</vt:lpstr>
      <vt:lpstr>1_Office 主题​​</vt:lpstr>
      <vt:lpstr>【2017-2020】高考语文研究</vt:lpstr>
      <vt:lpstr>“课标”对应解读</vt:lpstr>
      <vt:lpstr>一、根本任务{立德树人——课程课堂——目标内容</vt:lpstr>
      <vt:lpstr>二、课程性质{语言文字——文化底蕴——传承和发展中华文化</vt:lpstr>
      <vt:lpstr>三、基本理念{文化自信——祖国语文——文化传承</vt:lpstr>
      <vt:lpstr>四、学科核心素养{语言建构与运用、文化传承与理解</vt:lpstr>
      <vt:lpstr>四、课程目标{掌握语言现象——热爱中华文化</vt:lpstr>
      <vt:lpstr>五、学习任务群4：语言积累、梳理与探究</vt:lpstr>
      <vt:lpstr>六、学习任务群8：中华传统文化经典研习（1）</vt:lpstr>
      <vt:lpstr>六、学习任务群8：中华传统文化经典研习（2）</vt:lpstr>
      <vt:lpstr>七、学习任务群14：中华传统文化专题研讨</vt:lpstr>
      <vt:lpstr>【补】高考语文要求考查考生——六种能力、六个层级</vt:lpstr>
      <vt:lpstr>选材范围及类型：</vt:lpstr>
      <vt:lpstr>研究范式（1）</vt:lpstr>
      <vt:lpstr>研究范式（2）</vt:lpstr>
      <vt:lpstr>全国三卷高考语文第13题【真题观察】</vt:lpstr>
      <vt:lpstr>【2017，全国三卷，高考语文】——第13题——文言翻译（节选自《宋史·许将列传》）</vt:lpstr>
      <vt:lpstr>【2017，全国三卷，高考语文】第13题——文言翻译（节选自《宋史·许将列传》）</vt:lpstr>
      <vt:lpstr>13.把文中画横线的句子翻译成现代汉语。（10分）</vt:lpstr>
      <vt:lpstr>【2017，全国三卷，高考语文】——第13题——文言翻译（节选自《宋史·许将列传》）</vt:lpstr>
      <vt:lpstr>PowerPoint Presentation</vt:lpstr>
      <vt:lpstr>【补】固搭句式/固定结构：“何以……为”（1）</vt:lpstr>
      <vt:lpstr>【补】固搭句式/固定结构：“何以……为”（2）</vt:lpstr>
      <vt:lpstr>【2018，全国三卷，高考语文】——第13题——文言翻译（节选自《宋史·范纯礼传》）</vt:lpstr>
      <vt:lpstr>PowerPoint Presentation</vt:lpstr>
      <vt:lpstr>【2018，全国三卷，高考语文】——第13题——文言翻译（节选自《宋史·范纯礼传》）</vt:lpstr>
      <vt:lpstr>【2019，全国三卷，高考语文】——第13题——文言翻译（节选自《史记·孙子吴起列传》）</vt:lpstr>
      <vt:lpstr>PowerPoint Presentation</vt:lpstr>
      <vt:lpstr>【2019，全国三卷，高考语文】——第13题——文言翻译（节选自《史记·孙子吴起列传》）</vt:lpstr>
      <vt:lpstr>【2020，全国三卷，高考语文】——第13题——文言翻译（节选自《晋书·王彪之传》）</vt:lpstr>
      <vt:lpstr>PowerPoint Presentation</vt:lpstr>
      <vt:lpstr>【2019，全国三卷，高考语文】——第13题——文言翻译（节选自《晋书·王彪之传》）</vt:lpstr>
      <vt:lpstr>【补】文言文阅读注意事项：</vt:lpstr>
      <vt:lpstr>【补】文言文翻译注意事项：</vt:lpstr>
      <vt:lpstr>高考语文-全国三卷-第13题-小结</vt:lpstr>
      <vt:lpstr>【预测】</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2022-03-04T12:03:52.693</cp:lastPrinted>
  <dcterms:created xsi:type="dcterms:W3CDTF">2022-03-04T12:03:52Z</dcterms:created>
  <dcterms:modified xsi:type="dcterms:W3CDTF">2022-03-04T04:03:54Z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