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82" r:id="rId5"/>
    <p:sldId id="257" r:id="rId6"/>
    <p:sldId id="656" r:id="rId7"/>
    <p:sldId id="260" r:id="rId8"/>
    <p:sldId id="655" r:id="rId9"/>
    <p:sldId id="289" r:id="rId10"/>
    <p:sldId id="276" r:id="rId11"/>
    <p:sldId id="652" r:id="rId12"/>
    <p:sldId id="268" r:id="rId13"/>
    <p:sldId id="685" r:id="rId14"/>
    <p:sldId id="911" r:id="rId15"/>
    <p:sldId id="653" r:id="rId16"/>
    <p:sldId id="549" r:id="rId17"/>
    <p:sldId id="912" r:id="rId18"/>
    <p:sldId id="913" r:id="rId19"/>
    <p:sldId id="914" r:id="rId20"/>
    <p:sldId id="915" r:id="rId21"/>
    <p:sldId id="916" r:id="rId22"/>
    <p:sldId id="917" r:id="rId23"/>
    <p:sldId id="918" r:id="rId24"/>
    <p:sldId id="919" r:id="rId25"/>
    <p:sldId id="920" r:id="rId26"/>
    <p:sldId id="921" r:id="rId27"/>
    <p:sldId id="922" r:id="rId28"/>
    <p:sldId id="923" r:id="rId29"/>
    <p:sldId id="924" r:id="rId30"/>
    <p:sldId id="925" r:id="rId31"/>
    <p:sldId id="926" r:id="rId32"/>
    <p:sldId id="312" r:id="rId33"/>
    <p:sldId id="654" r:id="rId34"/>
    <p:sldId id="319" r:id="rId35"/>
    <p:sldId id="436" r:id="rId36"/>
    <p:sldId id="927" r:id="rId37"/>
    <p:sldId id="928" r:id="rId38"/>
    <p:sldId id="483" r:id="rId39"/>
    <p:sldId id="538" r:id="rId40"/>
    <p:sldId id="929" r:id="rId41"/>
    <p:sldId id="930" r:id="rId42"/>
    <p:sldId id="801" r:id="rId43"/>
    <p:sldId id="265" r:id="rId44"/>
  </p:sldIdLst>
  <p:sldSz cx="12192000" cy="6858000"/>
  <p:notesSz cx="7104063" cy="10234613"/>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2020/11/30</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42</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3507325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1.png" /><Relationship Id="rId4" Type="http://schemas.openxmlformats.org/officeDocument/2006/relationships/image" Target="../media/image1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62459" y="1259691"/>
            <a:ext cx="10597231" cy="3731214"/>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学习指引</a:t>
            </a:r>
            <a:r>
              <a:rPr lang="en-US" altLang="zh-CN" sz="20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党费</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是部编版高中语文选择性必修中册第二单元第八课的第三篇课文。这一课的三篇课文用不同的方式书写了革命者的情怀，表达了劳动人民对美好生活的向往和追求。</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党费</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通过讲述黄新同志从事地下党工作时候的扣人心弦的故事，体现了革命斗争的艰险和革命者对党的热爱和忠诚。</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阅读这篇文章的时候，我们要注意分析小说运用细节和动作刻画人物形象的特点，感受所表达的情感。注意体会和把握地下工作者对党的忠诚和忘我的牺牲精神。例如：黄新珍藏的镰刀锤头和县委的印章都还鲜红的旧党证。</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970468"/>
            <a:ext cx="9479954" cy="234111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围剿（</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jiǎo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偏僻</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pì</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惬意</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qiè</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蓦地</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mò</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八角坳</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ào</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熨帖（</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yù tiē</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打量（</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liang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髻子</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jì</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譬如</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pì</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咂嘴巴</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zā</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514572" y="1003300"/>
            <a:ext cx="10297417" cy="485140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鸦雀无声：</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连乌鸦麻雀的声音都没有，形容非常安静。</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蹑手蹑脚：</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形容走路脚步放得很轻，也形容偷偷摸摸、鬼鬼祟祟的样子。</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七零八落：</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形容零散稀疏的样子，特指原来又多又整齐的东西现在零散了。</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急中生智：</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形容事态紧急的时候，突然想出办法。</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直截了当：</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言语行动等</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简单明了，不绕弯子。也形容人很直爽。</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口口声声：</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形容一次一次地说，或经常说。</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自言自语：</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指自己对自己说话。</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慢条斯理：</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形容说话做事慢腾腾，不慌不忙。</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赤手空拳：形</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容两手空空，没有任何可以凭借的东西。</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435100" y="1337490"/>
            <a:ext cx="10296361" cy="3269549"/>
          </a:xfrm>
          <a:prstGeom prst="rect">
            <a:avLst/>
          </a:prstGeom>
          <a:noFill/>
        </p:spPr>
        <p:txBody>
          <a:bodyPr wrap="square" rtlCol="0">
            <a:spAutoFit/>
          </a:bodyPr>
          <a:lstStyle/>
          <a:p>
            <a:pPr>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梳理文章的脉络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引子：由“我”缴党费引出回忆</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开端：交代斗争环境，引出主要事件</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发展：“我”与黄新成功接头</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高潮：“我”再见黄新遭围捕，黄新舍命搭救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结局：“我”代黄新缴上党费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403684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小说中黄新带领群众择菜叶子的情节有何作用？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作者着意描绘择菜叶子的细节，通过神态、语言和动作描写，表现了地下党员的机警和对革命的热情。这一细节描写，也为下文故事情节的发展做了铺垫。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75655650-07C8-994C-875E-F90A41515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在“我”出门的时候，黄新取出纸包，打开党证，拿出两块银洋，“她把银洋拿在手里掂了掂”，作者为什么要这样写？</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作者着意描绘择菜叶子的细节，通过神态、语言和动作描写，表现了地下党员的机警和对革命的热情。这一细节描写，也为下文故事情节的发展做了铺垫。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3359071-FEC5-B346-AEC3-DFE5A07939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271911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958607"/>
            <a:ext cx="7592184"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当白鬼子来搜查时，作者主要写了黄新的哪些动作？说明了什么？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当白鬼子来搜查的时候，黄新“把菜筐子用草盖了盖儿”，然后才“抱起孩子亲了亲”，这一连串的动作说明在她心里这筐咸菜的重要性，刻画了她时时刻刻想到支持武装斗争的思想境界。亲了亲孩子表明她意识到事态的严重性，并且已做好了牺牲的思想准备。</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872FE1D-3C74-A246-B41A-3ED92A7C2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668798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717307"/>
            <a:ext cx="7592184"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小说中如果删去有关黄新孩子的内容好不好</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为什么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不好。原因：①内容方面：小说中写黄新的孩子蘸盐水、抓腌豆角等事，表现了在敌人封锁以后，农村群众生活的困苦。②人物方面：黄新为了缴党费，不给孩子吃咸菜，通过对比映衬，侧面表现了黄党的忠诚。③主旨方面：黄新认为饿了自己的孩子，吃饱了共产党，就能够救更多的孩子，“我”认为苦着自己也不能苦着自己，都体现了共产党人为真心为民的宗旨。</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9B1360EF-51B4-D045-9525-AED823C9BC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326234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31607"/>
            <a:ext cx="7592184"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分析小说的情节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这篇小说的结构有何特点？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小说采用第一人称回忆讲述式写法，紧紧围绕缴党费这一典型事件，截取生活和人物性格发展的一个横断面，着重描写“我”和黄新的两次会面。全篇结构严谨，没有冗笔，情节发展曲折变化，人物和事件有着严密的内在联系。</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CECCF829-93F1-EC4B-A6C2-B4108AAC0C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608077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4163986" y="3117245"/>
            <a:ext cx="3864027"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08</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党费</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95584" y="725219"/>
            <a:ext cx="11600832"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小说中共产党员黄新是个怎样的人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小说是如何成功地塑造这个人物形象的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①通过借政委的介绍进行侧面描写</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交代了黄新作为农村骨干、“扩红”时送丈夫参加红军的媳妇、长征后的军属这段生活史、成长史。</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②“我”潜入村子后，通过我的所见所闻，进行正面描写。如：通过“扩红”时期的小调传出的是她的心声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接上关系后她对择菜群众的疏散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对窝棚破洞的交代</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显出她干练的组织才能和高度的警惕性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给“我”吃窝窝咸菜</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表现她女性的细心和关怀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领受任务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表明她坚持地下斗争的坚定态度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临别时用两块银洋缴党费的细节</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显出她对党的拳拳忠心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这些描写使黄新的形象站立了起来。再次会面时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她对女儿的哄词</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表明她同志情胜于母女情的革命理智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和“我”接头时关于咸菜作党费的陈述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发生异常时的应变措施和对“我”的叮咛</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都闪射出她的智慧和机敏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在“我”可能暴露被抓的关键时刻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她当机立断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施出“调虎离山计”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用宝贵的生命掩护“我”</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保住了山上的“中心县委”</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孩子</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好好地听妈妈的话”的双关语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浓缩了她全部行为的思想内核和心声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一个在残酷的斗争年代义无反顾、为革命献身的女烈士的光辉形象巍然屹立。</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③作者把主人公放置在敌与我、血与火的尖锐矛盾和生死对立中加以刻画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从阶级情与母女情的理智抉择中凸现其对党对革命的一颗红心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人物性格发展看似平面单线条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而实际上已呈现出丰满厚实的立体状。</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821509" y="27239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7345497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31607"/>
            <a:ext cx="7592184"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鉴赏艺术技巧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以第一人称叙述有哪些好处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人称叙述，使读者如同面对面在听一个人讲故事，拉近了作品与读者的距离；写的是“我”的耳闻目睹，增强了故事的真实感；有利于作者主观感情的抒发，可以灵活地对小说中的人、事、物抒情议论，表达作者的爱憎情感、观点立场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8703B293-469B-974F-922F-785796A290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742595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964892"/>
            <a:ext cx="7592184"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鉴赏艺术技巧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王愿坚善于截取典型的斗争生活片段</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选取感人的细节刻画人物</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请你结合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党费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具体情节谈谈作者是如何体现这一写作特色的。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小说围绕咸菜这一主线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串联了许多生动感人的细节。例如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黄新打开党证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拿出丈夫留下的两块银洋缴党费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既点明题目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又说明黄新对党的忠诚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在白色恐怖下</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她的心依然与党证上印着的镰刀斧头一样鲜红。又如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她那饿得“细长的脖子挑着瘦脑袋”的女儿伸手抓了一根腌豆角</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黄新“瞅了瞅孩子</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又瞅了瞅箩筐里的菜</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忙伸手把那根菜拿过来”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这两个“瞅了瞅”包含着丰富的感情。利索地把菜筐子用草盖了盖儿</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从容地交代八角坳党组织的情况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慢条斯理地为女儿梳理头发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这位女共产党员临危不惧的品质以及与亲人、同志永别时的复杂感情就这样跃然纸上。</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A285D020-8BCB-A148-9D38-FBA8B87C04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384800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1435" y="734059"/>
            <a:ext cx="11477461"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鉴赏艺术技巧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探究对小说中黄新从女儿手中夺下一根腌豆角这一细节描写，有人认为真实生动，使黄新这一人物形象更加感人；有人则认为不够真实，影响了黄新形象的丰满性。你赞成哪一种观点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简要说说理由。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赞成第一种观点。①在革命战争的特殊年代，这类舍小家、顾大家的崇高行为屡见不鲜。为了让山上的队伍能多吃一口咸菜，黄新从女儿手里夺下一根腌豆角的细节，充分展示出她为了党、为了革命作出的无私牺牲，使人物形象更加感人。②咸菜是在敌后坚持斗争的诸多革命群众和共产党员千方百计凑集的，黄新作为一名思想觉悟很高的党员，不让自己的女儿吃集体凑集的咸菜，是理所当然的，符合人物性格特征，增强了人物的真实性。</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赞成第二种观点。①塑造一个光辉的形象，要想达到感人的目的，就要让人物形象丰满生动，而不能是“高大全”式的扁平化的形象。从“细长的脖子挑着瘦脑袋，有气无力”的女儿手里夺下一根腌豆角，固然可以表现黄新一心为了党、为了革命的崇高品质，但让她失去了一个年轻母亲应有的慈爱和柔美的一面，影响了人物形象的丰满，使人物趋于扁平化。②具有人性美的形象更能感人。然而，黄新的这一动作，显然是置幼小、病弱女儿的健康和生命于不顾，虽然让她身上的革命性和崇高感得到了强化，却失去了人性美的一面，让物失去了感人的血肉，显得不够真实，给人以虚假的感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48509" y="31049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886523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5600" y="964892"/>
            <a:ext cx="11375861"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鉴赏艺术技巧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文中有前后照应的描写，使情节发展自然，同时又节省了笔墨。找出来体会其作用。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①作品交代了“我”上山之前是干侦察员的，职业敏感使然，对于人物和环境观察都非常仔细；魏政委交代黄新耳朵边有颗黑痣，凭这一特征很容易地认出了她；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第一次见面时，黄新拿出党证和银圆要交党费，而我没有收，敌人搜捕前，黄新又嘱咐了党证和银圆的事，“我”在黄新牺牲后从沙罐子里咸菜窝窝底下找到党证和一块银圆；第一次见面时几个党员分别拿菜回去腌，也为后面咸菜有不同的颜色以及敌人凭不同颜色的咸菜而发现了黄新的身份埋下伏笔前面有交代，后面有照应，使得结构完整，脉络清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③“我”初到黄新家时，通过“我”的观察，交代了“靠房顶位置用几根木头搭了一个阁楼，上面堆着一些破烂家具和几捆甘蔗梢子为后面敌人搜捕时，黄新让“我”躲进阁楼做了铺垫。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D7A1B889-435E-2045-9614-402DC60428EC}"/>
              </a:ext>
            </a:extLst>
          </p:cNvPr>
          <p:cNvSpPr txBox="1"/>
          <p:nvPr/>
        </p:nvSpPr>
        <p:spPr>
          <a:xfrm>
            <a:off x="7948509" y="31049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930975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87192"/>
            <a:ext cx="7592184"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把握思想主旨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党费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这篇小说对于我们如今的广大党员有怎样的启迪意义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“缴党费”是那个时代共产党员这种信仰的具体体现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对党负责任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对受苦受难的人民群众负责任。现在的共产党员大多没有经受过战火的洗礼</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也不能丢掉这种信仰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不仅仅是按时缴党费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最重要的是不忘自己共产党员的身份</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自己的存在是为了传承信仰</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为人民服务。做到这一点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才是真正缴了“党费”。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2FC25FE3-C73E-6642-9357-9AD3AD18A0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895" y="1958606"/>
            <a:ext cx="3545926" cy="234622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845726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8083" y="220418"/>
            <a:ext cx="11444165" cy="650120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芦花荡</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孙犁</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弯弯下垂的月亮，浮在水一样的天上。老头子载了两个女孩子回来。</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孩子们在炮火里滚了一个多月，都发着疟子，一直没安静过，神经紧张得很。一点轻微的声音，闭上的眼就又睁开了。现在又是到了这么一个新鲜的地方，有水有船，荡悠悠的，夜晚的风吹得长期发烧的脸也清爽多了，就更睡不着了。眼前的环境好像是一个梦。小女孩子趴在船边，用两只小手淘着水玩。</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远远有一片阴惨的黄色的光，突然一转就转到她们的船上来。女孩子叫了一声。</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老头子说：“不怕，小火轮上的探照灯，它照不见我们。”</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小船无声地，但是飞快地前进。当小船和那黑乎乎的小火轮站到一条横线上的时候，探照灯突然照向她们，不动了。两个女孩子的脸照得雪白，紧接着就扫射过一梭机枪。</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老头子叫了一声“趴下”，一抽身就跳进水里去，踏着水用两手推着小船前进。大女孩子把小女孩子抱在怀里，倒在船底上，用身子遮盖了她。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35809" y="292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1887355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8083" y="220418"/>
            <a:ext cx="11444165" cy="650120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子弹吱吱地在她们的船边钻到水里去，有的一见水就爆炸了。</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那小的觉得有一股热热的东西流到自己脸上来，连忙爬起来，把大的抱在自己怀里，带着哭声向老头子喊：“她挂花了！”</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老头子没听见，拼命地往前推着船，还是柔和地说：</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“不怕。他打不着我们！”</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“她挂了花！”</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“谁？”老头子的身体往上蹿了一蹿，随着，那小船很厉害地仄歪了一下。老头子觉得自己的手脚顿时失去了力量，他用手扒着船尾，跟着浮了几步，才又拼命地往前推了一把。</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一钻进苇塘，他就放下篙，扶起那大女孩子的头。</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大女孩子微微睁了一下眼，吃力地说：</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“我不要紧。快把我们送进苇塘里去吧！”</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老头子无力地坐下来，船停在那里。月亮落了，半夜以后的苇塘，有些飒飒的风响。老头子叹了一口气，停了半天才说：</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“我不能送你们进去了。我没脸见人。”</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35809" y="292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041524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73917" y="406262"/>
            <a:ext cx="11444165" cy="603953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小女孩子有些发急：</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“老同志，你快把我们送进去吧，你看她流了这么多血，我们要找医生给她裹伤呀！”</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这时那受伤的大女孩才痛苦地哼哼起来。小女孩子安慰她，又好像是抱怨，一路上多么紧张，也没怎么样。谁知到了这里，反倒</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声一声像连珠箭，射穿老头子的心。他没法解释：大江大海过了多少，为什么这一次的任务，偏偏没有完成？自己没儿没女，这两个孩子多么叫人喜爱！自己平日夸下口，这一次带着挂花的人进去，怎么张嘴说话？这老脸呀！他叫着大女孩子说：“他们打伤了你，流了这么多血，等明天我叫他们十个人流血！”两个孩子全没有答言，老头子觉得受了轻视。他说：“你们不信我的话，我也不和你们说。可是，等到天明，你们看吧！”</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第二天，中午的时候，非常闷热。一轮红日当天，水面上浮着一层烟气。小火轮开的离苇塘远一些，鬼子们又偷偷地爬下来洗澡了。十几个鬼子在水里泅着，日本人的水式真不错。水淀里没有一个人影。从荷花淀里却撑出一只小船来。一个干瘦的老头子，只穿一条破短裤，站在船尾巴上，有一篙没一篇地撑着，两只手却忙着剥那又肥又大的莲蓬，一个一个投进嘴里去。</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鬼子们冲着那小船吆喝，叫他过来。</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35809" y="292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0588802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73917" y="1015249"/>
            <a:ext cx="11444165" cy="5444888"/>
          </a:xfrm>
          <a:prstGeom prst="rect">
            <a:avLst/>
          </a:prstGeom>
          <a:noFill/>
        </p:spPr>
        <p:txBody>
          <a:bodyPr wrap="square" rtlCol="0">
            <a:spAutoFit/>
          </a:bodyPr>
          <a:lstStyle/>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老头子向他们看了一眼，就又低下头去。还是有一篙没一篙地撑着船，剥着莲蓬。船却慢慢地冲着这里来了。</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小船离鬼子还有一箭之地，好像老头子才看出洗澡的是鬼子，只一篙，小船溜溜转了一个圆圈，又回去了。鬼子们拍打着水追过去，老头子张皇失措，船却走不动，鬼子紧紧追上了他。</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眼前是几根埋在水里的枯木桩子，日久天长，也许人们忘记这是为什么埋的了。这里的水却是镜一样平，蓝天一般清，拉长的水草在水底轻轻地浮动。鬼子们追上来，眼看就扒上了船，老头子又是一篙，小船旋风一样绕着鬼子们转。鬼子们像是玩着捉迷藏，乱转着身子，抓上抓下。</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一个鬼子尖叫了一声，就蹲到水里去。他被什么东西狠狠咬了一口，是一只锋利的钩子穿透了他的大腿。别的鬼子吃惊地往四下里一散，每个人的腿肚子也就挂上了钩。他们挣扎着，想摆脱那毒蛇一样的钩子。那替女孩子报仇的钩子却全找到腿上来，有的两个，有的三个。鬼子们痛得鬼叫，可是再也不敢动弹了。</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老头子把船一撑来到他们的身边，举起篙来砸着鬼子们的脑袋，像敲打顽固的老玉米一样。</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他狠狠地敲打，向着苇塘望了一眼。在那里，鲜嫩的芦花，一片展开的紫色的丝绒，正在迎风飘散。</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在那苇塘的边缘，芦花下面，有一个女孩子，她用密密的苇叶遮掩着身子，看着这场英雄的行为。</a:t>
            </a:r>
          </a:p>
          <a:p>
            <a:pPr algn="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1945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月于延安，有删改）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35809" y="292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23137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“夜阑卧听风吹雨</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铁马冰河入梦来。”爱国之心，忧国之情是中华民族精神力量的核心。当救亡图存成为了时代的最强音，那些最平凡的人儿会怎么做呢？今天，让我们一起学习</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党费</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11"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73917" y="1586749"/>
            <a:ext cx="11444165" cy="3351046"/>
          </a:xfrm>
          <a:prstGeom prst="rect">
            <a:avLst/>
          </a:prstGeom>
          <a:noFill/>
        </p:spPr>
        <p:txBody>
          <a:bodyPr wrap="square" rtlCol="0">
            <a:spAutoFit/>
          </a:bodyPr>
          <a:lstStyle/>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芦花荡</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与</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党费</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的主人公有何异同？</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相同之处：都是战争中的人民群众，都赞美了他们热爱国家，不畏牺牲，勇于斗争的革命精神。</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不同点：两人身份不同，前者是革命群众，后者是地下党员。内心世界不同：前者更突出个人的斗争形象。自信，爱面子，有勇有谋。后者既突出个人形象，更突出对党的忠诚与热爱。</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35809" y="292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0485426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0" y="1349983"/>
            <a:ext cx="10356897" cy="2243050"/>
          </a:xfrm>
          <a:prstGeom prst="rect">
            <a:avLst/>
          </a:prstGeom>
          <a:solidFill>
            <a:schemeClr val="bg1"/>
          </a:solidFill>
          <a:effectLst/>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sym typeface="+mn-ea"/>
              </a:rPr>
              <a:t>      小说以第二次国内革命战争时期红军北上抗日为背景</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描写了处于白色恐怖下的闽粤赣边区女共产党员黄新为筹集党费和掩护联络员而壮烈牺牲的动人故事</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形象地表现了在革命危难时刻苏区人民对党的热爱和忠诚</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热情歌颂了共产党员勇于献身的革命精神。</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741295" y="455327"/>
            <a:ext cx="492443" cy="5839515"/>
          </a:xfrm>
          <a:prstGeom prst="rect">
            <a:avLst/>
          </a:prstGeom>
          <a:noFill/>
        </p:spPr>
        <p:txBody>
          <a:bodyPr vert="eaVert" wrap="square" rtlCol="0">
            <a:spAutoFit/>
          </a:bodyPr>
          <a:lstStyle/>
          <a:p>
            <a:pPr marL="457200" indent="-457200">
              <a:buFont typeface="Wingdings" pitchFamily="2" charset="2"/>
              <a:buChar char="n"/>
            </a:pPr>
            <a:r>
              <a:rPr lang="zh-CN" altLang="en-US" sz="2000" b="1" spc="600">
                <a:solidFill>
                  <a:schemeClr val="tx1">
                    <a:lumMod val="50000"/>
                    <a:lumOff val="50000"/>
                  </a:schemeClr>
                </a:solidFill>
                <a:latin typeface="FangSong" panose="02010609060101010101" pitchFamily="49" charset="-122"/>
                <a:ea typeface="FangSong" panose="02010609060101010101" pitchFamily="49" charset="-122"/>
              </a:rPr>
              <a:t>技法点拨</a:t>
            </a:r>
            <a:r>
              <a:rPr lang="en-US" altLang="zh-CN" sz="20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000" b="1" spc="600">
                <a:solidFill>
                  <a:schemeClr val="tx1">
                    <a:lumMod val="50000"/>
                    <a:lumOff val="50000"/>
                  </a:schemeClr>
                </a:solidFill>
                <a:latin typeface="FangSong" panose="02010609060101010101" pitchFamily="49" charset="-122"/>
                <a:ea typeface="FangSong" panose="02010609060101010101" pitchFamily="49" charset="-122"/>
              </a:rPr>
              <a:t>分析本文的艺术特色 </a:t>
            </a:r>
          </a:p>
        </p:txBody>
      </p:sp>
      <p:sp>
        <p:nvSpPr>
          <p:cNvPr id="7" name="文本框 6"/>
          <p:cNvSpPr txBox="1"/>
          <p:nvPr/>
        </p:nvSpPr>
        <p:spPr>
          <a:xfrm>
            <a:off x="1552416" y="3375085"/>
            <a:ext cx="10158609" cy="2346220"/>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党费</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通过讲述黄新同志从事地下党工作时候的扣人心弦的故事，体现了革命斗争的艰险和革命者对党的热爱和忠诚。阅读这篇文章的时候，我们要注意分析小说运用细节和动作刻画人物形象的特点，感受所表达的情感。注意体会和把握地下工作者对党的忠诚和忘我的牺牲精神。</a:t>
            </a:r>
          </a:p>
          <a:p>
            <a:pPr>
              <a:lnSpc>
                <a:spcPct val="150000"/>
              </a:lnSpc>
            </a:pPr>
            <a:endParaRPr lang="zh-CN" altLang="en-US" sz="2000">
              <a:latin typeface="Microsoft YaHei" panose="020b0503020204020204" pitchFamily="34" charset="-122"/>
              <a:ea typeface="Microsoft YaHei" panose="020b0503020204020204" pitchFamily="34" charset="-122"/>
              <a:sym typeface="+mn-ea"/>
            </a:endParaRP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790029"/>
            <a:ext cx="7275384" cy="3351046"/>
          </a:xfrm>
          <a:prstGeom prst="rect">
            <a:avLst/>
          </a:prstGeom>
          <a:noFill/>
        </p:spPr>
        <p:txBody>
          <a:bodyPr wrap="square" rtlCol="0">
            <a:spAutoFit/>
          </a:bodyPr>
          <a:lstStyle/>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任务活动</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分析本文的艺术特色</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（一）艺术构思新颖独特。</a:t>
            </a:r>
          </a:p>
          <a:p>
            <a:pPr>
              <a:lnSpc>
                <a:spcPct val="150000"/>
              </a:lnSpc>
            </a:pPr>
            <a:r>
              <a:rPr lang="zh-CN" altLang="en-US" sz="2400">
                <a:latin typeface="Microsoft YaHei" panose="020b0503020204020204" pitchFamily="34" charset="-122"/>
                <a:ea typeface="Microsoft YaHei" panose="020b0503020204020204" pitchFamily="34" charset="-122"/>
              </a:rPr>
              <a:t>小说却把咸菜</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一特殊党费同支持党的武式装斗争紧密结合起来，并以“截取横截面”的写法，通过交通员“我”与黄新在白色恐怖下的两次会面，展开故事情节，细膩地刻画了黄新的典型性格</a:t>
            </a:r>
            <a:r>
              <a:rPr lang="en-US" altLang="zh-CN" sz="2400">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268541" y="1134012"/>
            <a:ext cx="2594684" cy="369332"/>
          </a:xfrm>
          <a:prstGeom prst="rect">
            <a:avLst/>
          </a:prstGeom>
          <a:noFill/>
        </p:spPr>
        <p:txBody>
          <a:bodyPr wrap="square" rtlCol="0">
            <a:spAutoFit/>
          </a:bodyPr>
          <a:lstStyle/>
          <a:p>
            <a:r>
              <a:rPr lang="zh-CN" altLang="zh-CN" b="1"/>
              <a:t>分析本文的艺术特色</a:t>
            </a:r>
            <a:endParaRPr lang="zh-CN" altLang="en-US" b="1"/>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checkerboard(across)">
                                      <p:cBhvr>
                                        <p:cTn id="14" dur="500"/>
                                        <p:tgtEl>
                                          <p:spTgt spid="12">
                                            <p:txEl>
                                              <p:pRg st="1" end="1"/>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checkerboard(across)">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95350" y="1740093"/>
            <a:ext cx="7502228" cy="3351046"/>
          </a:xfrm>
          <a:prstGeom prst="rect">
            <a:avLst/>
          </a:prstGeom>
          <a:noFill/>
        </p:spPr>
        <p:txBody>
          <a:bodyPr wrap="square" rtlCol="0">
            <a:spAutoFit/>
          </a:bodyPr>
          <a:lstStyle/>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（二）结构紧凑，线索清楚，善用伏笔。</a:t>
            </a:r>
          </a:p>
          <a:p>
            <a:pPr>
              <a:lnSpc>
                <a:spcPct val="150000"/>
              </a:lnSpc>
            </a:pPr>
            <a:r>
              <a:rPr lang="zh-CN" altLang="en-US" sz="2400">
                <a:latin typeface="Microsoft YaHei" panose="020b0503020204020204" pitchFamily="34" charset="-122"/>
                <a:ea typeface="Microsoft YaHei" panose="020b0503020204020204" pitchFamily="34" charset="-122"/>
              </a:rPr>
              <a:t>全文紧紧围绕缴纳党费这一典型事件，以咸菜这一主线，串联了许多生动感人的细节。首次会面对窝棚、摘莱妇女、磨损的党证等环境、人、物的描写，为后一次会面时的突发事件埋下伏笔。黄新哼小调和哄孩子的话前后呼应，啃咸萝卜和一筐咸莱等细节首尾映衬。</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268541" y="1134012"/>
            <a:ext cx="2594684" cy="369332"/>
          </a:xfrm>
          <a:prstGeom prst="rect">
            <a:avLst/>
          </a:prstGeom>
          <a:noFill/>
        </p:spPr>
        <p:txBody>
          <a:bodyPr wrap="square" rtlCol="0">
            <a:spAutoFit/>
          </a:bodyPr>
          <a:lstStyle/>
          <a:p>
            <a:r>
              <a:rPr lang="zh-CN" altLang="zh-CN" b="1"/>
              <a:t>分析本文的艺术特色</a:t>
            </a:r>
            <a:endParaRPr lang="zh-CN" altLang="en-US" b="1"/>
          </a:p>
        </p:txBody>
      </p:sp>
    </p:spTree>
    <p:extLst>
      <p:ext uri="{BB962C8B-B14F-4D97-AF65-F5344CB8AC3E}">
        <p14:creationId xmlns:p14="http://schemas.microsoft.com/office/powerpoint/2010/main" val="34975217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19872" y="1473508"/>
            <a:ext cx="7275384" cy="3905043"/>
          </a:xfrm>
          <a:prstGeom prst="rect">
            <a:avLst/>
          </a:prstGeom>
          <a:noFill/>
        </p:spPr>
        <p:txBody>
          <a:bodyPr wrap="square" rtlCol="0">
            <a:spAutoFit/>
          </a:bodyPr>
          <a:lstStyle/>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（三）善于通过典型动作来刻画人物的心理活动。</a:t>
            </a:r>
          </a:p>
          <a:p>
            <a:pPr>
              <a:lnSpc>
                <a:spcPct val="150000"/>
              </a:lnSpc>
            </a:pPr>
            <a:r>
              <a:rPr lang="zh-CN" altLang="en-US" sz="2400">
                <a:latin typeface="Microsoft YaHei" panose="020b0503020204020204" pitchFamily="34" charset="-122"/>
                <a:ea typeface="Microsoft YaHei" panose="020b0503020204020204" pitchFamily="34" charset="-122"/>
              </a:rPr>
              <a:t>通过细小的典型动作来刻画人物的心理状态。如：黄新拿出丈夫留下的两块银洋，小说描写了她“拿在手里掂了掂”的动作，从这一动作可以想象到她对丈夫的无限深情，对能解决一些生活问题的银洋的珍爱，而她却要把珍爱的东西交给党，从而揭示了她对党的深厚感情。</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268541" y="1134012"/>
            <a:ext cx="2594684" cy="369332"/>
          </a:xfrm>
          <a:prstGeom prst="rect">
            <a:avLst/>
          </a:prstGeom>
          <a:noFill/>
        </p:spPr>
        <p:txBody>
          <a:bodyPr wrap="square" rtlCol="0">
            <a:spAutoFit/>
          </a:bodyPr>
          <a:lstStyle/>
          <a:p>
            <a:r>
              <a:rPr lang="zh-CN" altLang="zh-CN" b="1"/>
              <a:t>分析本文的艺术特色</a:t>
            </a:r>
            <a:endParaRPr lang="zh-CN" altLang="en-US" b="1"/>
          </a:p>
        </p:txBody>
      </p:sp>
    </p:spTree>
    <p:extLst>
      <p:ext uri="{BB962C8B-B14F-4D97-AF65-F5344CB8AC3E}">
        <p14:creationId xmlns:p14="http://schemas.microsoft.com/office/powerpoint/2010/main" val="12060769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94623"/>
            <a:ext cx="11125711" cy="4662815"/>
          </a:xfrm>
          <a:prstGeom prst="rect">
            <a:avLst/>
          </a:prstGeom>
          <a:noFill/>
        </p:spPr>
        <p:txBody>
          <a:bodyPr wrap="square" rtlCol="0">
            <a:spAutoFit/>
          </a:bodyPr>
          <a:lstStyle/>
          <a:p>
            <a:pPr algn="ctr" fontAlgn="ctr">
              <a:lnSpc>
                <a:spcPct val="150000"/>
              </a:lnSpc>
            </a:pPr>
            <a:r>
              <a:rPr lang="zh-CN" altLang="en-US">
                <a:latin typeface="Microsoft YaHei" panose="020b0503020204020204" pitchFamily="34" charset="-122"/>
                <a:ea typeface="Microsoft YaHei" panose="020b0503020204020204" pitchFamily="34" charset="-122"/>
              </a:rPr>
              <a:t>收条</a:t>
            </a:r>
          </a:p>
          <a:p>
            <a:pPr algn="ctr" fontAlgn="ctr">
              <a:lnSpc>
                <a:spcPct val="150000"/>
              </a:lnSpc>
            </a:pPr>
            <a:r>
              <a:rPr lang="zh-CN" altLang="en-US">
                <a:latin typeface="Microsoft YaHei" panose="020b0503020204020204" pitchFamily="34" charset="-122"/>
                <a:ea typeface="Microsoft YaHei" panose="020b0503020204020204" pitchFamily="34" charset="-122"/>
              </a:rPr>
              <a:t>李立泰</a:t>
            </a:r>
          </a:p>
          <a:p>
            <a:pPr fontAlgn="ctr">
              <a:lnSpc>
                <a:spcPct val="150000"/>
              </a:lnSpc>
            </a:pPr>
            <a:r>
              <a:rPr lang="zh-CN" altLang="en-US">
                <a:latin typeface="Microsoft YaHei" panose="020b0503020204020204" pitchFamily="34" charset="-122"/>
                <a:ea typeface="Microsoft YaHei" panose="020b0503020204020204" pitchFamily="34" charset="-122"/>
              </a:rPr>
              <a:t>      在抗战艰苦的岁月里，奶奶为缴党费犯愁。缴啥啊？别说钱，连一点值钱的东西也找不到了。虽然半年党费仅六分钱！区委同志讲，缴党费没钱，实物也行，有的东西可直接上缴区里。</a:t>
            </a:r>
          </a:p>
          <a:p>
            <a:pPr fontAlgn="ctr">
              <a:lnSpc>
                <a:spcPct val="150000"/>
              </a:lnSpc>
            </a:pPr>
            <a:r>
              <a:rPr lang="zh-CN" altLang="en-US">
                <a:latin typeface="Microsoft YaHei" panose="020b0503020204020204" pitchFamily="34" charset="-122"/>
                <a:ea typeface="Microsoft YaHei" panose="020b0503020204020204" pitchFamily="34" charset="-122"/>
              </a:rPr>
              <a:t>      奶奶入党是拼出来的。爷爷的抗日武装被围，爷爷被鬼子杀害。奶奶擦干眼泪，忘我地工作来排遣痛苦。她救治过多名伤员，特别是救活了重伤员桑谷华。奶奶把情报藏到纂儿里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背着草篮子</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顺马颊河大堤树丛走，累得浑身大汗，把褂子都湿透了，及时把情报送到县大队。天黑前她还要背着一篮子草回家。奶奶小脚疼得进家就累瘫了。她积极组织妇救会员做军鞋，带头交军粮</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区委批准奶奶为党员。</a:t>
            </a:r>
          </a:p>
          <a:p>
            <a:pPr fontAlgn="ctr">
              <a:lnSpc>
                <a:spcPct val="150000"/>
              </a:lnSpc>
            </a:pPr>
            <a:r>
              <a:rPr lang="zh-CN" altLang="en-US">
                <a:latin typeface="Microsoft YaHei" panose="020b0503020204020204" pitchFamily="34" charset="-122"/>
                <a:ea typeface="Microsoft YaHei" panose="020b0503020204020204" pitchFamily="34" charset="-122"/>
              </a:rPr>
              <a:t>      晚上奶奶去村支书家开会。晚饭奶奶吃得潦草，刷完锅，洗脸梳头。镜子里的奶奶是漂亮人儿。奶奶身材适中，秀发高耸，大香蕉簪儿梳在脑后。中式裤子，大襟褂子，可身。奶奶眼不大，可亮，眼珠黢黑，放光。她的妯娌、姐妹们夸奶奶好看，好看到眼上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679125"/>
            <a:ext cx="11364177" cy="5493812"/>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奶奶走黑影拐俩胡同，到支书家。一进屋，奶奶感觉今晚开会不同往常，气氛严肃，且有区委的同志在场，还跟奶奶握手。一贯好抽烟的支书，这次没叼烟袋。</a:t>
            </a:r>
          </a:p>
          <a:p>
            <a:pPr fontAlgn="ctr">
              <a:lnSpc>
                <a:spcPct val="150000"/>
              </a:lnSpc>
            </a:pPr>
            <a:r>
              <a:rPr lang="zh-CN" altLang="en-US">
                <a:latin typeface="Microsoft YaHei" panose="020b0503020204020204" pitchFamily="34" charset="-122"/>
                <a:ea typeface="Microsoft YaHei" panose="020b0503020204020204" pitchFamily="34" charset="-122"/>
              </a:rPr>
              <a:t>      村支书对奶奶说：“你的入党申请，批准了。”奶奶心里一阵激动，脸立马红了，说</a:t>
            </a:r>
            <a:r>
              <a:rPr lang="en-US" altLang="zh-CN">
                <a:latin typeface="Microsoft YaHei" panose="020b0503020204020204" pitchFamily="34" charset="-122"/>
                <a:ea typeface="Microsoft YaHei" panose="020b0503020204020204" pitchFamily="34" charset="-122"/>
              </a:rPr>
              <a:t>: “</a:t>
            </a:r>
            <a:r>
              <a:rPr lang="zh-CN" altLang="en-US">
                <a:latin typeface="Microsoft YaHei" panose="020b0503020204020204" pitchFamily="34" charset="-122"/>
                <a:ea typeface="Microsoft YaHei" panose="020b0503020204020204" pitchFamily="34" charset="-122"/>
              </a:rPr>
              <a:t>我合格吗？”“合格。但是，还要严格要求自己，工作继续努力，起先锋模范作用。”奶奶点头，记到心里。区组委说</a:t>
            </a:r>
            <a:r>
              <a:rPr lang="en-US" altLang="zh-CN">
                <a:latin typeface="Microsoft YaHei" panose="020b0503020204020204" pitchFamily="34" charset="-122"/>
                <a:ea typeface="Microsoft YaHei" panose="020b0503020204020204" pitchFamily="34" charset="-122"/>
              </a:rPr>
              <a:t>: “</a:t>
            </a:r>
            <a:r>
              <a:rPr lang="zh-CN" altLang="en-US">
                <a:latin typeface="Microsoft YaHei" panose="020b0503020204020204" pitchFamily="34" charset="-122"/>
                <a:ea typeface="Microsoft YaHei" panose="020b0503020204020204" pitchFamily="34" charset="-122"/>
              </a:rPr>
              <a:t>欢迎你，李王氏同志。”</a:t>
            </a:r>
          </a:p>
          <a:p>
            <a:pPr fontAlgn="ctr">
              <a:lnSpc>
                <a:spcPct val="150000"/>
              </a:lnSpc>
            </a:pPr>
            <a:r>
              <a:rPr lang="zh-CN" altLang="en-US">
                <a:latin typeface="Microsoft YaHei" panose="020b0503020204020204" pitchFamily="34" charset="-122"/>
                <a:ea typeface="Microsoft YaHei" panose="020b0503020204020204" pitchFamily="34" charset="-122"/>
              </a:rPr>
              <a:t>      支书把党旗挂墙上，奶奶看着鲜红的党旗，举起右手宣誓。奶奶站在组委一侧，面对党旗，重复的句句誓词铿锵有力：“我志愿加入中国共产党，遵守党的纪律，严守党的秘密，按时缴纳党费，积极为党工作，为共产主义奋斗终生，随时准备为党献出一切，永不叛党！”小小棉油灯，如豆的灯火，照得几人影影绰绰。但鲜艳的党旗映红了脸，照亮了心。会场虽小，意义重大。党给了她第二次生命</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起点就在那间小屋。</a:t>
            </a:r>
          </a:p>
          <a:p>
            <a:pPr fontAlgn="ctr">
              <a:lnSpc>
                <a:spcPct val="150000"/>
              </a:lnSpc>
            </a:pPr>
            <a:r>
              <a:rPr lang="zh-CN" altLang="en-US">
                <a:latin typeface="Microsoft YaHei" panose="020b0503020204020204" pitchFamily="34" charset="-122"/>
                <a:ea typeface="Microsoft YaHei" panose="020b0503020204020204" pitchFamily="34" charset="-122"/>
              </a:rPr>
              <a:t>      奶奶说：“解放后参加那么多次市县的党代会、妇代会、积代会，都没我入党的会刻骨铭心。我是党的人！俺听党的话！不折不扣按党说的做！绝不讨价还价。”</a:t>
            </a:r>
          </a:p>
          <a:p>
            <a:pPr fontAlgn="ctr">
              <a:lnSpc>
                <a:spcPct val="150000"/>
              </a:lnSpc>
            </a:pPr>
            <a:r>
              <a:rPr lang="zh-CN" altLang="en-US">
                <a:latin typeface="Microsoft YaHei" panose="020b0503020204020204" pitchFamily="34" charset="-122"/>
                <a:ea typeface="Microsoft YaHei" panose="020b0503020204020204" pitchFamily="34" charset="-122"/>
              </a:rPr>
              <a:t>      每月一分钱党费，一年一毛二。若放到今天一毛二还叫钱吗？地上丢一毛钱甚至一元钱，年轻人懒得下腰去捡。可当年一分钱难倒英雄汉！</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38618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094623"/>
            <a:ext cx="11364177" cy="4662815"/>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一年未雨，旱得冒烟，赤地千里。人们成群结队地逃荒要饭，拆房卖屋，卖儿卖女。村庄荒芜，兔狐出没，饿殍遍野，荒凉凄惨。兵荒马乱，日伪顽杂抢粮，已没可抢之粮。看见烟囱冒烟，闯进家去就掀锅，菜窝窝抓起来就吃。</a:t>
            </a:r>
          </a:p>
          <a:p>
            <a:pPr fontAlgn="ctr">
              <a:lnSpc>
                <a:spcPct val="150000"/>
              </a:lnSpc>
            </a:pPr>
            <a:r>
              <a:rPr lang="zh-CN" altLang="en-US">
                <a:latin typeface="Microsoft YaHei" panose="020b0503020204020204" pitchFamily="34" charset="-122"/>
                <a:ea typeface="Microsoft YaHei" panose="020b0503020204020204" pitchFamily="34" charset="-122"/>
              </a:rPr>
              <a:t>      县委指示，精兵简政，开展大生产运动，共度灾荒。</a:t>
            </a:r>
          </a:p>
          <a:p>
            <a:pPr fontAlgn="ctr">
              <a:lnSpc>
                <a:spcPct val="150000"/>
              </a:lnSpc>
            </a:pPr>
            <a:r>
              <a:rPr lang="zh-CN" altLang="en-US">
                <a:latin typeface="Microsoft YaHei" panose="020b0503020204020204" pitchFamily="34" charset="-122"/>
                <a:ea typeface="Microsoft YaHei" panose="020b0503020204020204" pitchFamily="34" charset="-122"/>
              </a:rPr>
              <a:t>      奶奶思忖，区队战士吃饭也成难题，吃了上顿愁下顿，甚至饿着肚子打鬼子，那怎么行啊？奶奶抬头看院里的大榆树。春天吃了它一串串榆钱儿，分期分批地撸榆钱儿，吃了将近月余。现在榆叶碧绿，奶奶还没舍得吃它。当时就想着榆叶派上用场。</a:t>
            </a:r>
          </a:p>
          <a:p>
            <a:pPr fontAlgn="ctr">
              <a:lnSpc>
                <a:spcPct val="150000"/>
              </a:lnSpc>
            </a:pPr>
            <a:r>
              <a:rPr lang="zh-CN" altLang="en-US">
                <a:latin typeface="Microsoft YaHei" panose="020b0503020204020204" pitchFamily="34" charset="-122"/>
                <a:ea typeface="Microsoft YaHei" panose="020b0503020204020204" pitchFamily="34" charset="-122"/>
              </a:rPr>
              <a:t>      奶奶叫父亲爬树，捋榆树叶。父亲捋一篮子榆叶，放下来。叔叔抓榆叶就往嘴里塞，奶奶叫他别吃。叔叔“哇”地哭起来：“我饿，我饿。”奶奶眼里含泪，说：“小儿不哭，我蒸菜给你吃。”</a:t>
            </a:r>
          </a:p>
          <a:p>
            <a:pPr fontAlgn="ctr">
              <a:lnSpc>
                <a:spcPct val="150000"/>
              </a:lnSpc>
            </a:pPr>
            <a:r>
              <a:rPr lang="zh-CN" altLang="en-US">
                <a:latin typeface="Microsoft YaHei" panose="020b0503020204020204" pitchFamily="34" charset="-122"/>
                <a:ea typeface="Microsoft YaHei" panose="020b0503020204020204" pitchFamily="34" charset="-122"/>
              </a:rPr>
              <a:t>     父亲多想吃把榆叶啊，鲜嫩的榆叶在手里过了一遍，也没敢尝尝。奶奶蒸了一锅榆叶窝窝，那点儿可怜的高粱面，几乎蒸不成个儿。给父亲、叔叔蒸了几个野菜杏叶团子，奶奶实在蒸不成窝窝了，就团揉团揉放到锅里。</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457108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868180" y="1993202"/>
            <a:ext cx="6803120"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了解王愿坚及其作品，了解小说写作的时代背景。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梳理小说的情节，把握情感及主旨。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分析细节描写，概括人物形象。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体会文章所传达的崇高的自我奉献的牺牲精神，提高思想追求。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863791"/>
            <a:ext cx="11364177" cy="5124480"/>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榆叶窝窝熟了，锅上冒出香甜的热气。叔叔瞪着大眼看锅，他们瘦得皮包骨头，三根筋挑着头。出锅了，绿绿的榆叶窝窝，香啊，热气扑脸。</a:t>
            </a:r>
          </a:p>
          <a:p>
            <a:pPr fontAlgn="ctr">
              <a:lnSpc>
                <a:spcPct val="150000"/>
              </a:lnSpc>
            </a:pPr>
            <a:r>
              <a:rPr lang="zh-CN" altLang="en-US" sz="2000">
                <a:latin typeface="Microsoft YaHei" panose="020b0503020204020204" pitchFamily="34" charset="-122"/>
                <a:ea typeface="Microsoft YaHei" panose="020b0503020204020204" pitchFamily="34" charset="-122"/>
              </a:rPr>
              <a:t>      村支书批准奶奶把一锅榆叶窝窝作为党费上缴。奶奶提起榆叶窝窝走时，叔叔又哭了。奶奶想放下一个给父亲和叔叔吃，可是战士也在饿肚子，吃一个也凑不够整数了！她心一横，坚决地走出家门。</a:t>
            </a:r>
          </a:p>
          <a:p>
            <a:pPr fontAlgn="ctr">
              <a:lnSpc>
                <a:spcPct val="150000"/>
              </a:lnSpc>
            </a:pPr>
            <a:r>
              <a:rPr lang="zh-CN" altLang="en-US" sz="2000">
                <a:latin typeface="Microsoft YaHei" panose="020b0503020204020204" pitchFamily="34" charset="-122"/>
                <a:ea typeface="Microsoft YaHei" panose="020b0503020204020204" pitchFamily="34" charset="-122"/>
              </a:rPr>
              <a:t>      一直到解放，奶奶还保存着当年李区长写的收条。在全市“纪念建党</a:t>
            </a:r>
            <a:r>
              <a:rPr lang="en-US" altLang="zh-CN" sz="2000">
                <a:latin typeface="Microsoft YaHei" panose="020b0503020204020204" pitchFamily="34" charset="-122"/>
                <a:ea typeface="Microsoft YaHei" panose="020b0503020204020204" pitchFamily="34" charset="-122"/>
              </a:rPr>
              <a:t>90</a:t>
            </a:r>
            <a:r>
              <a:rPr lang="zh-CN" altLang="en-US" sz="2000">
                <a:latin typeface="Microsoft YaHei" panose="020b0503020204020204" pitchFamily="34" charset="-122"/>
                <a:ea typeface="Microsoft YaHei" panose="020b0503020204020204" pitchFamily="34" charset="-122"/>
              </a:rPr>
              <a:t>周年图片巡回展”中的“难忘的岁月”展室，我看到了皱巴巴烂乎乎的（放大若干倍）奶奶的党费收条。</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收条</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今收到豆腐梁村李王氏今年全年党费，一锅高粱榆叶窝窝。</a:t>
            </a:r>
          </a:p>
          <a:p>
            <a:pPr algn="r" fontAlgn="ctr">
              <a:lnSpc>
                <a:spcPct val="150000"/>
              </a:lnSpc>
            </a:pPr>
            <a:r>
              <a:rPr lang="zh-CN" altLang="en-US" sz="2000">
                <a:latin typeface="Microsoft YaHei" panose="020b0503020204020204" pitchFamily="34" charset="-122"/>
                <a:ea typeface="Microsoft YaHei" panose="020b0503020204020204" pitchFamily="34" charset="-122"/>
              </a:rPr>
              <a:t>                   区长：李善亭</a:t>
            </a:r>
          </a:p>
          <a:p>
            <a:pPr algn="r" fontAlgn="ctr">
              <a:lnSpc>
                <a:spcPct val="150000"/>
              </a:lnSpc>
            </a:pPr>
            <a:r>
              <a:rPr lang="zh-CN" altLang="en-US" sz="2000">
                <a:latin typeface="Microsoft YaHei" panose="020b0503020204020204" pitchFamily="34" charset="-122"/>
                <a:ea typeface="Microsoft YaHei" panose="020b0503020204020204" pitchFamily="34" charset="-122"/>
              </a:rPr>
              <a:t>    九四三年农历五月十七日</a:t>
            </a:r>
          </a:p>
          <a:p>
            <a:pPr algn="r" fontAlgn="ctr">
              <a:lnSpc>
                <a:spcPct val="150000"/>
              </a:lnSpc>
            </a:pPr>
            <a:r>
              <a:rPr lang="zh-CN" altLang="en-US" sz="2000">
                <a:latin typeface="Microsoft YaHei" panose="020b0503020204020204" pitchFamily="34" charset="-122"/>
                <a:ea typeface="Microsoft YaHei" panose="020b0503020204020204" pitchFamily="34" charset="-122"/>
              </a:rPr>
              <a:t>                    （选自</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小小说</a:t>
            </a:r>
            <a:r>
              <a:rPr lang="en-US" altLang="zh-CN" sz="2000">
                <a:latin typeface="Microsoft YaHei" panose="020b0503020204020204" pitchFamily="34" charset="-122"/>
                <a:ea typeface="Microsoft YaHei" panose="020b0503020204020204" pitchFamily="34" charset="-122"/>
              </a:rPr>
              <a:t>》2017</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月版，略有改动）</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02409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455232"/>
            <a:ext cx="11364177" cy="4662815"/>
          </a:xfrm>
          <a:prstGeom prst="rect">
            <a:avLst/>
          </a:prstGeom>
          <a:noFill/>
        </p:spPr>
        <p:txBody>
          <a:bodyPr wrap="square" rtlCol="0">
            <a:spAutoFit/>
          </a:bodyPr>
          <a:lstStyle/>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1</a:t>
            </a:r>
            <a:r>
              <a:rPr lang="zh-CN" altLang="en-US" b="1">
                <a:latin typeface="Microsoft YaHei" panose="020b0503020204020204" pitchFamily="34" charset="-122"/>
                <a:ea typeface="Microsoft YaHei" panose="020b0503020204020204" pitchFamily="34" charset="-122"/>
              </a:rPr>
              <a:t>：小说是如何叙述奶奶入党的情节的？这样的叙述方式有什么好处？</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奶奶入党的情节运用了插叙的方式。①补充小说情节，为奶奶缴党费做铺垫；②突出了奶奶对党忠诚和无私精神，从而丰富了奶奶形象；③使小说的结构富有变化，避免平铺直叙。</a:t>
            </a:r>
          </a:p>
          <a:p>
            <a:pPr fontAlgn="ctr">
              <a:lnSpc>
                <a:spcPct val="150000"/>
              </a:lnSpc>
            </a:pPr>
            <a:r>
              <a:rPr lang="zh-CN" altLang="en-US" b="1">
                <a:latin typeface="Microsoft YaHei" panose="020b0503020204020204" pitchFamily="34" charset="-122"/>
                <a:ea typeface="Microsoft YaHei" panose="020b0503020204020204" pitchFamily="34" charset="-122"/>
              </a:rPr>
              <a:t>问题</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：有人说李区长写的收条应该放在开头。你认为放在开头好，还是结尾好？请结合小说谈谈自己的看法。</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示例一：放在开头好。①把收条放在开头，运用倒叙的叙述方式，先把故事的结局写出来。②引发读者的阅读兴趣，为什么奶奶的党费是“一锅高粱榆叶窝窝”呢？造成悬念，使读者迫切想知道故事的来龙去脉。③更能突出奶奶作为共产党员忠于自己的信仰的崇高品质。示例二：放在结尾好。①结构更谨严：收条放在最后出现，与前面的故事情节相互照应，与开篇“缴党费没钱，实物也行”首尾呼应，结构圆合。②人物更鲜明：更能突出奶奶作为共产党员忠于自己的信仰的崇高品质。 ③主题更突出：收条最后出现是对奶奶缴党费行为的一种证明和肯定，体现了艰难时期这份党费的珍贵和不易，深化了小说的主旨。达到感人肺腑的效果，能够使读者产生心灵上的震撼。</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5000" b="-5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2255500" y="10782300"/>
            <a:ext cx="342900" cy="2540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03" b="9403"/>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795"/>
            <a:ext cx="7715088" cy="368295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342506" y="191879"/>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2181020"/>
            <a:ext cx="7485836" cy="2346220"/>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王愿坚</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(1929—1991),</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山东诸城人</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中国电影编剧、作家。</a:t>
            </a:r>
            <a:r>
              <a:rPr lang="en-US" altLang="zh-CN" sz="2000">
                <a:solidFill>
                  <a:schemeClr val="bg1"/>
                </a:solidFill>
                <a:latin typeface="Microsoft YaHei" panose="020b0503020204020204" pitchFamily="34" charset="-122"/>
                <a:ea typeface="Microsoft YaHei" panose="020b0503020204020204" pitchFamily="34" charset="-122"/>
                <a:sym typeface="+mn-ea"/>
              </a:rPr>
              <a:t>1944</a:t>
            </a:r>
            <a:r>
              <a:rPr lang="zh-CN" altLang="en-US" sz="2000">
                <a:solidFill>
                  <a:schemeClr val="bg1"/>
                </a:solidFill>
                <a:latin typeface="Microsoft YaHei" panose="020b0503020204020204" pitchFamily="34" charset="-122"/>
                <a:ea typeface="Microsoft YaHei" panose="020b0503020204020204" pitchFamily="34" charset="-122"/>
                <a:sym typeface="+mn-ea"/>
              </a:rPr>
              <a:t>年到抗日根据地参加革命工作</a:t>
            </a:r>
            <a:r>
              <a:rPr lang="en-US" altLang="zh-CN" sz="2000">
                <a:solidFill>
                  <a:schemeClr val="bg1"/>
                </a:solidFill>
                <a:latin typeface="Microsoft YaHei" panose="020b0503020204020204" pitchFamily="34" charset="-122"/>
                <a:ea typeface="Microsoft YaHei" panose="020b0503020204020204" pitchFamily="34" charset="-122"/>
                <a:sym typeface="+mn-ea"/>
              </a:rPr>
              <a:t>,1945</a:t>
            </a:r>
            <a:r>
              <a:rPr lang="zh-CN" altLang="en-US" sz="2000">
                <a:solidFill>
                  <a:schemeClr val="bg1"/>
                </a:solidFill>
                <a:latin typeface="Microsoft YaHei" panose="020b0503020204020204" pitchFamily="34" charset="-122"/>
                <a:ea typeface="Microsoft YaHei" panose="020b0503020204020204" pitchFamily="34" charset="-122"/>
                <a:sym typeface="+mn-ea"/>
              </a:rPr>
              <a:t>年参加八路军。解放战争时</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在华东野战军第三纵队的报社任编辑和记者。主要作品有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党费</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粮食的故事</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普通劳动者</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足迹</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路标</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妈妈</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灯光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r>
              <a:rPr lang="en-US" altLang="zh-CN" sz="2000">
                <a:solidFill>
                  <a:schemeClr val="bg1"/>
                </a:solidFill>
                <a:latin typeface="Microsoft YaHei" panose="020b0503020204020204" pitchFamily="34" charset="-122"/>
                <a:ea typeface="Microsoft YaHei" panose="020b0503020204020204" pitchFamily="34" charset="-122"/>
                <a:sym typeface="+mn-ea"/>
              </a:rPr>
              <a:t>,1974</a:t>
            </a:r>
            <a:r>
              <a:rPr lang="zh-CN" altLang="en-US" sz="2000">
                <a:solidFill>
                  <a:schemeClr val="bg1"/>
                </a:solidFill>
                <a:latin typeface="Microsoft YaHei" panose="020b0503020204020204" pitchFamily="34" charset="-122"/>
                <a:ea typeface="Microsoft YaHei" panose="020b0503020204020204" pitchFamily="34" charset="-122"/>
                <a:sym typeface="+mn-ea"/>
              </a:rPr>
              <a:t>年与陆柱国创作了电影文学剧本</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闪闪的红星</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50"/>
                            </p:stCondLst>
                            <p:childTnLst>
                              <p:par>
                                <p:cTn id="23" presetID="47" presetClass="entr" presetSubtype="0" fill="hold" grpId="3" nodeType="afterEffect">
                                  <p:stCondLst>
                                    <p:cond delay="16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7" grpId="3"/>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08235" y="2350639"/>
            <a:ext cx="6775502" cy="3351046"/>
          </a:xfrm>
          <a:prstGeom prst="rect">
            <a:avLst/>
          </a:prstGeom>
          <a:noFill/>
          <a:effectLst/>
        </p:spPr>
        <p:txBody>
          <a:bodyPr wrap="square" rtlCol="0">
            <a:spAutoFit/>
          </a:bodyPr>
          <a:lstStyle/>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      </a:t>
            </a:r>
            <a:r>
              <a:rPr lang="en-US" altLang="zh-CN" sz="2400" b="1">
                <a:solidFill>
                  <a:srgbClr val="C00000"/>
                </a:solidFill>
                <a:latin typeface="Microsoft YaHei" panose="020b0503020204020204" pitchFamily="34" charset="-122"/>
                <a:ea typeface="Microsoft YaHei" panose="020b0503020204020204" pitchFamily="34" charset="-122"/>
              </a:rPr>
              <a:t>1934</a:t>
            </a:r>
            <a:r>
              <a:rPr lang="zh-CN" altLang="en-US" sz="2400" b="1">
                <a:solidFill>
                  <a:srgbClr val="C00000"/>
                </a:solidFill>
                <a:latin typeface="Microsoft YaHei" panose="020b0503020204020204" pitchFamily="34" charset="-122"/>
                <a:ea typeface="Microsoft YaHei" panose="020b0503020204020204" pitchFamily="34" charset="-122"/>
              </a:rPr>
              <a:t>年</a:t>
            </a:r>
            <a:r>
              <a:rPr lang="en-US" altLang="zh-CN" sz="2400" b="1">
                <a:solidFill>
                  <a:srgbClr val="C00000"/>
                </a:solidFill>
                <a:latin typeface="Microsoft YaHei" panose="020b0503020204020204" pitchFamily="34" charset="-122"/>
                <a:ea typeface="Microsoft YaHei" panose="020b0503020204020204" pitchFamily="34" charset="-122"/>
              </a:rPr>
              <a:t>10</a:t>
            </a:r>
            <a:r>
              <a:rPr lang="zh-CN" altLang="en-US" sz="2400" b="1">
                <a:solidFill>
                  <a:srgbClr val="C00000"/>
                </a:solidFill>
                <a:latin typeface="Microsoft YaHei" panose="020b0503020204020204" pitchFamily="34" charset="-122"/>
                <a:ea typeface="Microsoft YaHei" panose="020b0503020204020204" pitchFamily="34" charset="-122"/>
              </a:rPr>
              <a:t>月</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中央红军北上长征</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国民党调遣重兵进攻“围剿”闽粤赣苏区。军事上</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采用“驻剿”和分进合击的战术</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政治上</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实行移民并村</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断绝群众资助红军的粮食来源</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欲置红军于死地。</a:t>
            </a:r>
            <a:r>
              <a:rPr lang="zh-CN" altLang="en-US" sz="2400" b="1">
                <a:latin typeface="Microsoft YaHei" panose="020b0503020204020204" pitchFamily="34" charset="-122"/>
                <a:ea typeface="Microsoft YaHei" panose="020b0503020204020204" pitchFamily="34" charset="-122"/>
              </a:rPr>
              <a:t>在敌人的残酷“围剿”下</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我党在苏区的革命工作遇到极大困难。</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670107"/>
            <a:ext cx="7426586" cy="2243050"/>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党费</a:t>
            </a:r>
            <a:r>
              <a:rPr lang="en-US" altLang="zh-CN" sz="2400" b="1">
                <a:latin typeface="Microsoft YaHei" panose="020b0503020204020204" pitchFamily="34" charset="-122"/>
                <a:ea typeface="Microsoft YaHei" panose="020b0503020204020204" pitchFamily="34" charset="-122"/>
              </a:rPr>
              <a:t>》</a:t>
            </a:r>
          </a:p>
          <a:p>
            <a:pPr algn="ctr">
              <a:lnSpc>
                <a:spcPct val="150000"/>
              </a:lnSpc>
            </a:pPr>
            <a:endParaRPr lang="en-US" altLang="zh-CN" sz="2400" b="1">
              <a:latin typeface="Microsoft YaHei" panose="020b0503020204020204" pitchFamily="34" charset="-122"/>
              <a:ea typeface="Microsoft YaHei" panose="020b0503020204020204" pitchFamily="34" charset="-122"/>
            </a:endParaRP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“党费”，</a:t>
            </a:r>
            <a:r>
              <a:rPr lang="zh-CN" altLang="en-US" sz="2400">
                <a:latin typeface="Microsoft YaHei" panose="020b0503020204020204" pitchFamily="34" charset="-122"/>
                <a:ea typeface="Microsoft YaHei" panose="020b0503020204020204" pitchFamily="34" charset="-122"/>
              </a:rPr>
              <a:t>党员向党组织交纳的用于党的事业和党的活动的经费。</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2"/>
      <p:bldP spid="26" grpId="3"/>
      <p:bldP spid="9" grpId="4"/>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193</Paragraphs>
  <Slides>42</Slides>
  <Notes>11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42</vt:i4>
      </vt:variant>
    </vt:vector>
  </HeadingPairs>
  <TitlesOfParts>
    <vt:vector baseType="lpstr" size="51">
      <vt:lpstr>Arial</vt:lpstr>
      <vt:lpstr>Calibri Light</vt:lpstr>
      <vt:lpstr>Calibri</vt:lpstr>
      <vt:lpstr>Microsoft YaHei</vt:lpstr>
      <vt:lpstr>Wingdings</vt:lpstr>
      <vt:lpstr>宋体</vt:lpstr>
      <vt:lpstr>MComic PRC Medium</vt:lpstr>
      <vt:lpstr>FangSong</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2020-12-01T10:19:49.514</cp:lastPrinted>
  <dcterms:created xsi:type="dcterms:W3CDTF">2020-12-01T10:19:49Z</dcterms:created>
  <dcterms:modified xsi:type="dcterms:W3CDTF">2020-12-17T05:38:29Z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