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sldIdLst>
    <p:sldId id="275" r:id="rId3"/>
    <p:sldId id="276" r:id="rId4"/>
    <p:sldId id="289" r:id="rId5"/>
    <p:sldId id="346" r:id="rId6"/>
    <p:sldId id="347" r:id="rId7"/>
    <p:sldId id="348" r:id="rId8"/>
    <p:sldId id="299" r:id="rId9"/>
    <p:sldId id="300" r:id="rId10"/>
    <p:sldId id="301" r:id="rId11"/>
    <p:sldId id="303" r:id="rId12"/>
    <p:sldId id="304" r:id="rId13"/>
    <p:sldId id="350" r:id="rId14"/>
    <p:sldId id="349" r:id="rId15"/>
    <p:sldId id="351" r:id="rId16"/>
    <p:sldId id="352" r:id="rId17"/>
    <p:sldId id="353" r:id="rId18"/>
    <p:sldId id="354" r:id="rId19"/>
    <p:sldId id="355" r:id="rId20"/>
    <p:sldId id="356" r:id="rId21"/>
    <p:sldId id="357" r:id="rId22"/>
    <p:sldId id="358" r:id="rId23"/>
    <p:sldId id="359" r:id="rId24"/>
    <p:sldId id="309" r:id="rId25"/>
    <p:sldId id="360" r:id="rId26"/>
    <p:sldId id="311" r:id="rId27"/>
    <p:sldId id="312" r:id="rId28"/>
    <p:sldId id="361" r:id="rId29"/>
    <p:sldId id="313" r:id="rId30"/>
    <p:sldId id="362"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31" autoAdjust="0"/>
    <p:restoredTop sz="94660"/>
  </p:normalViewPr>
  <p:slideViewPr>
    <p:cSldViewPr snapToGrid="0" showGuides="1">
      <p:cViewPr varScale="1">
        <p:scale>
          <a:sx n="113" d="100"/>
          <a:sy n="113" d="100"/>
        </p:scale>
        <p:origin x="-354" y="-10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TextBox 3"/>
          <p:cNvSpPr txBox="1"/>
          <p:nvPr userDrawn="1"/>
        </p:nvSpPr>
        <p:spPr>
          <a:xfrm>
            <a:off x="107505" y="6559326"/>
            <a:ext cx="1800200" cy="118430"/>
          </a:xfrm>
          <a:prstGeom prst="rect">
            <a:avLst/>
          </a:prstGeom>
          <a:noFill/>
        </p:spPr>
        <p:txBody>
          <a:bodyPr wrap="square" rtlCol="0">
            <a:spAutoFit/>
          </a:bodyPr>
          <a:lstStyle/>
          <a:p>
            <a:pPr>
              <a:lnSpc>
                <a:spcPct val="200000"/>
              </a:lnSpc>
            </a:pPr>
            <a:r>
              <a:rPr lang="en-US" altLang="zh-CN" sz="100">
                <a:solidFill>
                  <a:prstClr val="black"/>
                </a:solidFill>
                <a:ea typeface="微软雅黑" panose="020B0503020204020204" pitchFamily="34" charset="-122"/>
                <a:hlinkClick r:id="rId2"/>
              </a:rPr>
              <a:t>PPT</a:t>
            </a:r>
            <a:r>
              <a:rPr lang="zh-CN" altLang="en-US" sz="100">
                <a:solidFill>
                  <a:prstClr val="black"/>
                </a:solidFill>
                <a:ea typeface="微软雅黑" panose="020B0503020204020204" pitchFamily="34" charset="-122"/>
                <a:hlinkClick r:id="rId2"/>
              </a:rPr>
              <a:t>模板</a:t>
            </a:r>
            <a:r>
              <a:rPr lang="zh-CN" altLang="en-US" sz="100">
                <a:solidFill>
                  <a:prstClr val="black"/>
                </a:solidFill>
                <a:ea typeface="微软雅黑" panose="020B0503020204020204" pitchFamily="34" charset="-122"/>
              </a:rPr>
              <a:t> </a:t>
            </a:r>
            <a:r>
              <a:rPr lang="en-US" altLang="zh-CN" sz="100">
                <a:solidFill>
                  <a:prstClr val="black"/>
                </a:solidFill>
                <a:ea typeface="微软雅黑" panose="020B0503020204020204" pitchFamily="34" charset="-122"/>
              </a:rPr>
              <a:t>http://www.1ppt.com/moban/</a:t>
            </a:r>
            <a:r>
              <a:rPr lang="zh-CN" altLang="en-US" sz="100">
                <a:solidFill>
                  <a:prstClr val="black"/>
                </a:solidFill>
                <a:ea typeface="微软雅黑" panose="020B0503020204020204" pitchFamily="34" charset="-122"/>
              </a:rPr>
              <a:t> </a:t>
            </a:r>
            <a:endParaRPr lang="en-US" altLang="zh-CN" sz="100">
              <a:solidFill>
                <a:prstClr val="black"/>
              </a:solidFill>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2022/8/19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2022/8/19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file:///D:\qq&#25991;&#20214;\712321467\Image\C2C\Image2\%7b75232B38-A165-1FB7-499C-2E1C792CACB5%7d.pn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file:///D:\qq&#25991;&#20214;\712321467\Image\C2C\Image2\%7b75232B38-A165-1FB7-499C-2E1C792CACB5%7d.png" TargetMode="Externa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stretch>
            <a:fillRect/>
          </a:stretch>
        </p:blipFill>
        <p:spPr>
          <a:xfrm>
            <a:off x="0" y="0"/>
            <a:ext cx="12192000" cy="6858000"/>
          </a:xfrm>
          <a:prstGeom prst="rect">
            <a:avLst/>
          </a:prstGeom>
        </p:spPr>
      </p:pic>
      <p:pic>
        <p:nvPicPr>
          <p:cNvPr id="8" name="图片 1073743875" descr="学科网 zxxk.com"/>
          <p:cNvPicPr>
            <a:picLocks noChangeAspect="1"/>
          </p:cNvPicPr>
          <p:nvPr/>
        </p:nvPicPr>
        <p:blipFill>
          <a:blip r:embed="rId17"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5"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12187646" cy="6858000"/>
          </a:xfrm>
          <a:prstGeom prst="rect">
            <a:avLst/>
          </a:prstGeom>
        </p:spPr>
      </p:pic>
      <p:sp>
        <p:nvSpPr>
          <p:cNvPr id="25" name="文本框 24"/>
          <p:cNvSpPr txBox="1"/>
          <p:nvPr/>
        </p:nvSpPr>
        <p:spPr>
          <a:xfrm>
            <a:off x="2771589" y="1769254"/>
            <a:ext cx="6649302" cy="829945"/>
          </a:xfrm>
          <a:prstGeom prst="rect">
            <a:avLst/>
          </a:prstGeom>
          <a:noFill/>
        </p:spPr>
        <p:txBody>
          <a:bodyPr wrap="square" rtlCol="0">
            <a:spAutoFit/>
          </a:bodyPr>
          <a:lstStyle/>
          <a:p>
            <a:pPr algn="dist"/>
            <a:r>
              <a:rPr lang="zh-CN" altLang="en-US" sz="4800" b="1">
                <a:solidFill>
                  <a:srgbClr val="3B5C5B"/>
                </a:solidFill>
                <a:latin typeface="+mj-lt"/>
                <a:ea typeface="三极春联字体简" panose="00000500000000000000" pitchFamily="2" charset="-122"/>
                <a:cs typeface="+mn-ea"/>
                <a:sym typeface="+mn-lt"/>
              </a:rPr>
              <a:t>超越自我，勇者无畏</a:t>
            </a:r>
          </a:p>
        </p:txBody>
      </p:sp>
      <p:sp>
        <p:nvSpPr>
          <p:cNvPr id="3" name="文本框 2"/>
          <p:cNvSpPr txBox="1"/>
          <p:nvPr/>
        </p:nvSpPr>
        <p:spPr>
          <a:xfrm>
            <a:off x="2951480" y="3272155"/>
            <a:ext cx="6469380" cy="583565"/>
          </a:xfrm>
          <a:prstGeom prst="rect">
            <a:avLst/>
          </a:prstGeom>
          <a:noFill/>
        </p:spPr>
        <p:txBody>
          <a:bodyPr wrap="square" rtlCol="0">
            <a:spAutoFit/>
          </a:bodyPr>
          <a:lstStyle/>
          <a:p>
            <a:r>
              <a:rPr lang="zh-CN" altLang="en-US" sz="3200" b="1">
                <a:solidFill>
                  <a:srgbClr val="3B5C5B"/>
                </a:solidFill>
                <a:latin typeface="+mj-lt"/>
                <a:ea typeface="三极春联字体简" panose="00000500000000000000" pitchFamily="2" charset="-122"/>
                <a:cs typeface="+mn-ea"/>
                <a:sym typeface="+mn-lt"/>
              </a:rPr>
              <a:t>——《峨日朵雪峰之侧》素材锦集</a:t>
            </a:r>
            <a:endParaRPr lang="zh-CN" altLang="en-US" sz="320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旁征博引：课外资源</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二</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77690" y="-4445"/>
            <a:ext cx="7814310" cy="5908040"/>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军旅梦想</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1949年秋天年仅13岁，还在读中学的昌耀，竟然背着家人偷偷报名参了军，并且被湘西军政干校录取。不过即使内心的热血再沸腾，终归还是个孩子，进了军队的昌耀不太能适应新的生活环境，尤其体现在“怕鬼”这件事上，因此晚上常常被自己吓得不敢起床去小便而尿床，不得已最后只能通知家人把他领回家。</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77360" y="1120775"/>
            <a:ext cx="7814310" cy="461581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军旅梦想</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但年幼时的这次较为失败的军营经历，并没有使昌耀放弃自己心中的梦想。仅仅几个月之后，1950年昌耀再次应召进入部队，并且于那一年4月被38军114师政治部录取为文工队员，随后奔赴参加抗美援朝战场。</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16730" y="797560"/>
            <a:ext cx="7814310" cy="526224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军旅梦想</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没想到一年之前还自己被自己“吓尿”的昌耀这一次走上如此激烈的战场竟然一点没在怕的，更从来没想过退缩，他在这里与战友并肩作战，一战就是三年。1953年6月元山战役中，英勇拼杀的昌耀不幸被击中头部，也因此被迫退下战争一线回到国内治疗。</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77690" y="394335"/>
            <a:ext cx="7814310" cy="5908040"/>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军旅梦想</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没想到一年之前还自己被自己“吓尿”的昌耀这一次走上如此激烈的战场竟然一点没在怕的，更从来没想过退缩，他在这里与战友并肩作战，一战就是三年。1953年6月元山战役中，英勇拼杀的昌耀不幸被击中头部，也因此被迫退下战争一线回到国内治疗。</a:t>
            </a: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【适用话题】梦想、坚持、奉献等。</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03395" y="798195"/>
            <a:ext cx="7814310" cy="526224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2.</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从军人到拓荒诗人</a:t>
            </a: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等到伤愈之后战场是回不去了，昌耀选择回到校园继续之前未完成的学习，就这样又回归了中学生的身份。没想到这个战场上英勇无比的小战士，内心竟然也有“文艺青年”的灵魂，在入中学读书的同年，昌耀便在上海《文化学习》杂志发表了自己的处女作，并署名“志愿军战士王昌耀”。</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93870" y="1362710"/>
            <a:ext cx="7814310" cy="396938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2.从军人到拓荒诗人</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也许是被点燃了创作的火苗，此后的昌耀灵感不断涌现，1954年他的诗歌处女作《你为什么这般倔强——献给朝鲜人民访华代表团》被发表于较有影响力的地方刊物《河北文艺》上。</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03395" y="798195"/>
            <a:ext cx="7814310" cy="526224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lang="en-US" altLang="zh-CN" sz="2800" b="1" kern="100">
              <a:effectLst/>
              <a:latin typeface="+mj-lt"/>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2.从军人到拓荒诗人</a:t>
            </a: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1955年19岁的昌耀中学毕业，但创作的“开关”却并没就此被“暂停”，当年9月又发表了诗作《船儿啊》。但在这位文艺青年的心中对国家建设的热情仍然不减当年，于是主动报名到大西北去拓荒，后来因为过人的才华被调到青海省文联。</a:t>
            </a: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【适用话题】梦想、坚持、才华等。</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32910" y="948055"/>
            <a:ext cx="7814310" cy="461581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3.</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坚持做一个诗人</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昌耀临终前不久有一次答记者问时，回顾其劳改经历说：“我到了生活最底层，那个时候，我失去了发表作品的权利，但是我就感到我有很多东西要说要写，要写出我对生活的感受。我的大部分作品都写在本子上，因为我不是为当诗人。”</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354195" y="385445"/>
            <a:ext cx="7814310" cy="5908040"/>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3.</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坚持做一个诗人</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尽管仍然争辩着，但他终于意识到已经不可能、不用和不必去做一个由体制布置任务的诗人了。可以设想，正是在这种争辩里，尤其是在显而易见地被抛弃和奴役的命运现实面前的自我争辩里，昌耀比当初决定做一个诗人时更为艰辛也更为坚贞地下决心去做一个诗人</a:t>
            </a:r>
            <a:r>
              <a:rPr lang="zh-CN" sz="2800" b="1" kern="100">
                <a:latin typeface="宋体" panose="02010600030101010101" pitchFamily="2" charset="-122"/>
                <a:ea typeface="宋体" panose="02010600030101010101" pitchFamily="2" charset="-122"/>
                <a:cs typeface="Times New Roman" panose="02020603050405020304" pitchFamily="18" charset="0"/>
              </a:rPr>
              <a:t>。</a:t>
            </a:r>
          </a:p>
          <a:p>
            <a:pPr marL="0" marR="0" algn="l">
              <a:lnSpc>
                <a:spcPct val="150000"/>
              </a:lnSpc>
              <a:spcBef>
                <a:spcPct val="0"/>
              </a:spcBef>
              <a:spcAft>
                <a:spcPct val="0"/>
              </a:spcAft>
            </a:pPr>
            <a:r>
              <a:rPr lang="zh-CN" sz="2800" b="1" kern="100">
                <a:latin typeface="宋体" panose="02010600030101010101" pitchFamily="2" charset="-122"/>
                <a:ea typeface="宋体" panose="02010600030101010101" pitchFamily="2" charset="-122"/>
                <a:cs typeface="Times New Roman" panose="02020603050405020304" pitchFamily="18" charset="0"/>
              </a:rPr>
              <a:t>【适用话题】坚贞、志向、决心等。</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 name="组合 27"/>
          <p:cNvGrpSpPr/>
          <p:nvPr/>
        </p:nvGrpSpPr>
        <p:grpSpPr>
          <a:xfrm>
            <a:off x="2895991" y="1461741"/>
            <a:ext cx="5700007" cy="743558"/>
            <a:chOff x="3234024" y="1781928"/>
            <a:chExt cx="5681376" cy="743558"/>
          </a:xfrm>
        </p:grpSpPr>
        <p:grpSp>
          <p:nvGrpSpPr>
            <p:cNvPr id="18" name="组合 17"/>
            <p:cNvGrpSpPr/>
            <p:nvPr/>
          </p:nvGrpSpPr>
          <p:grpSpPr>
            <a:xfrm>
              <a:off x="3234024" y="1781928"/>
              <a:ext cx="5681376" cy="743558"/>
              <a:chOff x="3234024" y="1781928"/>
              <a:chExt cx="5681376" cy="743558"/>
            </a:xfrm>
          </p:grpSpPr>
          <p:sp>
            <p:nvSpPr>
              <p:cNvPr id="14" name="缺角矩形 13"/>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缺角矩形 14"/>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矩形 8"/>
            <p:cNvSpPr/>
            <p:nvPr/>
          </p:nvSpPr>
          <p:spPr>
            <a:xfrm>
              <a:off x="3756162" y="1892097"/>
              <a:ext cx="4637100" cy="523220"/>
            </a:xfrm>
            <a:prstGeom prst="rect">
              <a:avLst/>
            </a:prstGeom>
            <a:noFill/>
          </p:spPr>
          <p:txBody>
            <a:bodyPr wrap="square" rtlCol="0">
              <a:spAutoFit/>
            </a:bodyPr>
            <a:lstStyle/>
            <a:p>
              <a:pPr algn="dist"/>
              <a:r>
                <a:rPr lang="zh-CN" altLang="en-US" sz="2800">
                  <a:solidFill>
                    <a:schemeClr val="bg1"/>
                  </a:solidFill>
                  <a:cs typeface="+mn-ea"/>
                  <a:sym typeface="+mn-lt"/>
                </a:rPr>
                <a:t>一、源头活水：课文素材</a:t>
              </a:r>
            </a:p>
          </p:txBody>
        </p:sp>
      </p:grpSp>
      <p:grpSp>
        <p:nvGrpSpPr>
          <p:cNvPr id="29" name="组合 28"/>
          <p:cNvGrpSpPr/>
          <p:nvPr/>
        </p:nvGrpSpPr>
        <p:grpSpPr>
          <a:xfrm>
            <a:off x="2895991" y="2524658"/>
            <a:ext cx="5700007" cy="743558"/>
            <a:chOff x="3312896" y="2772742"/>
            <a:chExt cx="5681376" cy="743558"/>
          </a:xfrm>
        </p:grpSpPr>
        <p:grpSp>
          <p:nvGrpSpPr>
            <p:cNvPr id="22" name="组合 21"/>
            <p:cNvGrpSpPr/>
            <p:nvPr/>
          </p:nvGrpSpPr>
          <p:grpSpPr>
            <a:xfrm>
              <a:off x="3312896" y="2772742"/>
              <a:ext cx="5681376" cy="743558"/>
              <a:chOff x="3234024" y="1781928"/>
              <a:chExt cx="5681376" cy="743558"/>
            </a:xfrm>
          </p:grpSpPr>
          <p:sp>
            <p:nvSpPr>
              <p:cNvPr id="23" name="缺角矩形 22"/>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缺角矩形 23"/>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3835034" y="2882911"/>
              <a:ext cx="4637101" cy="523220"/>
            </a:xfrm>
            <a:prstGeom prst="rect">
              <a:avLst/>
            </a:prstGeom>
            <a:noFill/>
          </p:spPr>
          <p:txBody>
            <a:bodyPr wrap="square" rtlCol="0">
              <a:spAutoFit/>
            </a:bodyPr>
            <a:lstStyle/>
            <a:p>
              <a:pPr algn="dist"/>
              <a:r>
                <a:rPr lang="zh-CN" altLang="en-US" sz="2800">
                  <a:solidFill>
                    <a:schemeClr val="bg1"/>
                  </a:solidFill>
                  <a:cs typeface="+mn-ea"/>
                  <a:sym typeface="+mn-lt"/>
                </a:rPr>
                <a:t>二、旁征博引：课外资源</a:t>
              </a:r>
            </a:p>
          </p:txBody>
        </p:sp>
      </p:grpSp>
      <p:grpSp>
        <p:nvGrpSpPr>
          <p:cNvPr id="30" name="组合 29"/>
          <p:cNvGrpSpPr/>
          <p:nvPr/>
        </p:nvGrpSpPr>
        <p:grpSpPr>
          <a:xfrm>
            <a:off x="2895991" y="3587575"/>
            <a:ext cx="5700007" cy="743558"/>
            <a:chOff x="3273460" y="3918460"/>
            <a:chExt cx="5681376" cy="743558"/>
          </a:xfrm>
        </p:grpSpPr>
        <p:grpSp>
          <p:nvGrpSpPr>
            <p:cNvPr id="19" name="组合 18"/>
            <p:cNvGrpSpPr/>
            <p:nvPr/>
          </p:nvGrpSpPr>
          <p:grpSpPr>
            <a:xfrm>
              <a:off x="3273460" y="3918460"/>
              <a:ext cx="5681376" cy="743558"/>
              <a:chOff x="3234024" y="1781928"/>
              <a:chExt cx="5681376" cy="743558"/>
            </a:xfrm>
          </p:grpSpPr>
          <p:sp>
            <p:nvSpPr>
              <p:cNvPr id="20" name="缺角矩形 19"/>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缺角矩形 20"/>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矩形 10"/>
            <p:cNvSpPr/>
            <p:nvPr/>
          </p:nvSpPr>
          <p:spPr>
            <a:xfrm>
              <a:off x="3795598" y="4028629"/>
              <a:ext cx="4637101" cy="523220"/>
            </a:xfrm>
            <a:prstGeom prst="rect">
              <a:avLst/>
            </a:prstGeom>
            <a:noFill/>
          </p:spPr>
          <p:txBody>
            <a:bodyPr wrap="square" rtlCol="0">
              <a:spAutoFit/>
            </a:bodyPr>
            <a:lstStyle/>
            <a:p>
              <a:pPr algn="dist"/>
              <a:r>
                <a:rPr lang="zh-CN" altLang="en-US" sz="2800">
                  <a:solidFill>
                    <a:schemeClr val="bg1"/>
                  </a:solidFill>
                  <a:cs typeface="+mn-ea"/>
                  <a:sym typeface="+mn-lt"/>
                </a:rPr>
                <a:t>三、学以致用：片段示例</a:t>
              </a:r>
            </a:p>
          </p:txBody>
        </p:sp>
      </p:grpSp>
      <p:grpSp>
        <p:nvGrpSpPr>
          <p:cNvPr id="31" name="组合 30"/>
          <p:cNvGrpSpPr/>
          <p:nvPr/>
        </p:nvGrpSpPr>
        <p:grpSpPr>
          <a:xfrm>
            <a:off x="2895991" y="4650493"/>
            <a:ext cx="5700007" cy="743558"/>
            <a:chOff x="3312896" y="4970680"/>
            <a:chExt cx="5681376" cy="743558"/>
          </a:xfrm>
        </p:grpSpPr>
        <p:grpSp>
          <p:nvGrpSpPr>
            <p:cNvPr id="25" name="组合 24"/>
            <p:cNvGrpSpPr/>
            <p:nvPr/>
          </p:nvGrpSpPr>
          <p:grpSpPr>
            <a:xfrm>
              <a:off x="3312896" y="4970680"/>
              <a:ext cx="5681376" cy="743558"/>
              <a:chOff x="3234024" y="1781928"/>
              <a:chExt cx="5681376" cy="743558"/>
            </a:xfrm>
          </p:grpSpPr>
          <p:sp>
            <p:nvSpPr>
              <p:cNvPr id="26" name="缺角矩形 25"/>
              <p:cNvSpPr/>
              <p:nvPr/>
            </p:nvSpPr>
            <p:spPr>
              <a:xfrm>
                <a:off x="3273460" y="1842690"/>
                <a:ext cx="5602505" cy="622034"/>
              </a:xfrm>
              <a:prstGeom prst="plaque">
                <a:avLst>
                  <a:gd name="adj" fmla="val 19445"/>
                </a:avLst>
              </a:prstGeom>
              <a:solidFill>
                <a:srgbClr val="3B5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缺角矩形 26"/>
              <p:cNvSpPr/>
              <p:nvPr/>
            </p:nvSpPr>
            <p:spPr>
              <a:xfrm>
                <a:off x="3234024" y="1781928"/>
                <a:ext cx="5681376" cy="743558"/>
              </a:xfrm>
              <a:prstGeom prst="plaque">
                <a:avLst>
                  <a:gd name="adj" fmla="val 19445"/>
                </a:avLst>
              </a:prstGeom>
              <a:noFill/>
              <a:ln w="158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矩形 11"/>
            <p:cNvSpPr/>
            <p:nvPr/>
          </p:nvSpPr>
          <p:spPr>
            <a:xfrm>
              <a:off x="3835033" y="5080849"/>
              <a:ext cx="4637102" cy="523220"/>
            </a:xfrm>
            <a:prstGeom prst="rect">
              <a:avLst/>
            </a:prstGeom>
            <a:noFill/>
          </p:spPr>
          <p:txBody>
            <a:bodyPr wrap="square" rtlCol="0">
              <a:spAutoFit/>
            </a:bodyPr>
            <a:lstStyle/>
            <a:p>
              <a:pPr algn="dist"/>
              <a:r>
                <a:rPr lang="zh-CN" altLang="en-US" sz="2800">
                  <a:solidFill>
                    <a:schemeClr val="bg1"/>
                  </a:solidFill>
                  <a:cs typeface="+mn-ea"/>
                  <a:sym typeface="+mn-lt"/>
                </a:rPr>
                <a:t>四、沙场练兵：链接高考</a:t>
              </a:r>
            </a:p>
          </p:txBody>
        </p:sp>
      </p:grpSp>
      <p:grpSp>
        <p:nvGrpSpPr>
          <p:cNvPr id="42" name="组合 41"/>
          <p:cNvGrpSpPr/>
          <p:nvPr/>
        </p:nvGrpSpPr>
        <p:grpSpPr>
          <a:xfrm>
            <a:off x="912387" y="1833520"/>
            <a:ext cx="1538883" cy="2928257"/>
            <a:chOff x="5976423" y="1162259"/>
            <a:chExt cx="5111524" cy="1323439"/>
          </a:xfrm>
        </p:grpSpPr>
        <p:sp>
          <p:nvSpPr>
            <p:cNvPr id="4" name="文本框 3"/>
            <p:cNvSpPr txBox="1"/>
            <p:nvPr/>
          </p:nvSpPr>
          <p:spPr>
            <a:xfrm>
              <a:off x="5976423" y="1162259"/>
              <a:ext cx="5111524" cy="1323439"/>
            </a:xfrm>
            <a:prstGeom prst="rect">
              <a:avLst/>
            </a:prstGeom>
            <a:noFill/>
          </p:spPr>
          <p:txBody>
            <a:bodyPr vert="eaVert" wrap="square" rtlCol="0">
              <a:spAutoFit/>
            </a:bodyPr>
            <a:lstStyle>
              <a:defPPr>
                <a:defRPr lang="zh-CN"/>
              </a:defPPr>
              <a:lvl1pPr algn="dist">
                <a:defRPr sz="13800">
                  <a:gradFill flip="none" rotWithShape="1">
                    <a:gsLst>
                      <a:gs pos="0">
                        <a:srgbClr val="F6D33C"/>
                      </a:gs>
                      <a:gs pos="100000">
                        <a:srgbClr val="FADF5C"/>
                      </a:gs>
                    </a:gsLst>
                    <a:lin ang="5400000" scaled="1"/>
                  </a:gradFill>
                  <a:latin typeface="汉仪大宋简" panose="02010600000101010101" pitchFamily="2" charset="-122"/>
                  <a:ea typeface="汉仪大宋简" panose="02010600000101010101" pitchFamily="2" charset="-122"/>
                </a:defRPr>
              </a:lvl1pPr>
            </a:lstStyle>
            <a:p>
              <a:r>
                <a:rPr lang="zh-CN" altLang="en-US" sz="8800">
                  <a:solidFill>
                    <a:schemeClr val="accent1">
                      <a:lumMod val="50000"/>
                    </a:schemeClr>
                  </a:solidFill>
                  <a:latin typeface="+mn-lt"/>
                  <a:ea typeface="+mn-ea"/>
                  <a:cs typeface="+mn-ea"/>
                  <a:sym typeface="+mn-lt"/>
                </a:rPr>
                <a:t>目录</a:t>
              </a:r>
            </a:p>
          </p:txBody>
        </p:sp>
        <p:sp>
          <p:nvSpPr>
            <p:cNvPr id="41" name="文本框 40"/>
            <p:cNvSpPr txBox="1"/>
            <p:nvPr/>
          </p:nvSpPr>
          <p:spPr>
            <a:xfrm>
              <a:off x="5976423" y="1162259"/>
              <a:ext cx="5111524" cy="1323439"/>
            </a:xfrm>
            <a:prstGeom prst="rect">
              <a:avLst/>
            </a:prstGeom>
            <a:noFill/>
          </p:spPr>
          <p:txBody>
            <a:bodyPr vert="eaVert" wrap="square">
              <a:spAutoFit/>
            </a:bodyPr>
            <a:lstStyle>
              <a:defPPr>
                <a:defRPr lang="zh-CN"/>
              </a:defPPr>
              <a:lvl1pPr algn="dist">
                <a:defRPr sz="6600">
                  <a:blipFill dpi="0" rotWithShape="1">
                    <a:blip r:embed="rId2">
                      <a:alphaModFix amt="45000"/>
                    </a:blip>
                    <a:tile tx="0" ty="0" sx="100000" sy="100000" flip="none" algn="br"/>
                  </a:blipFill>
                  <a:latin typeface="汉仪大宋简" panose="02010600000101010101" pitchFamily="2" charset="-122"/>
                  <a:ea typeface="汉仪大宋简" panose="02010600000101010101" pitchFamily="2" charset="-122"/>
                </a:defRPr>
              </a:lvl1pPr>
            </a:lstStyle>
            <a:p>
              <a:r>
                <a:rPr lang="zh-CN" altLang="en-US" sz="8800">
                  <a:solidFill>
                    <a:srgbClr val="3B5C5B"/>
                  </a:solidFill>
                  <a:latin typeface="+mn-lt"/>
                  <a:ea typeface="+mn-ea"/>
                  <a:cs typeface="+mn-ea"/>
                  <a:sym typeface="+mn-lt"/>
                </a:rPr>
                <a:t>目录</a:t>
              </a:r>
            </a:p>
          </p:txBody>
        </p:sp>
      </p:grpSp>
      <p:pic>
        <p:nvPicPr>
          <p:cNvPr id="2" name="图片 1"/>
          <p:cNvPicPr>
            <a:picLocks noChangeAspect="1"/>
          </p:cNvPicPr>
          <p:nvPr/>
        </p:nvPicPr>
        <p:blipFill>
          <a:blip r:embed="rId3"/>
          <a:stretch>
            <a:fillRect/>
          </a:stretch>
        </p:blipFill>
        <p:spPr>
          <a:xfrm>
            <a:off x="7426251" y="-1524711"/>
            <a:ext cx="457157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nodeType="afterGroup">
                            <p:stCondLst>
                              <p:cond delay="2000"/>
                            </p:stCondLst>
                            <p:childTnLst>
                              <p:par>
                                <p:cTn id="19" presetID="2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nodeType="afterGroup">
                            <p:stCondLst>
                              <p:cond delay="250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43070" y="504825"/>
            <a:ext cx="7814310" cy="526224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4.</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逆境中的创作</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走进文艺工作部门之后的昌耀创作更是如“井喷”般，1956年发表诗作四首，1957年7月也一连发表三首诗作。不过随后昌耀经历了一些小“变故”，因为一首诗歌中的表述而被“冤枉”，并被送到青海省湟源县日月乡下若约村的农业合作社进行为期三个月的“监督劳动”。</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32910" y="948055"/>
            <a:ext cx="7814310" cy="461581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4.</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逆境中的创作</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直到1962年夏天，昌耀才终于能够将自己亲手所写的近两万字的《甄别材料》送到有关部门相关负责人的手中为自己申诉，但即使这样也是直到1965年9月经历了三年的漫长等待，昌耀才终于被摘掉了曾经压在头上的“帽子”。</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232910" y="645795"/>
            <a:ext cx="7814310" cy="5262245"/>
          </a:xfrm>
          <a:prstGeom prst="rect">
            <a:avLst/>
          </a:prstGeom>
          <a:noFill/>
        </p:spPr>
        <p:txBody>
          <a:bodyPr wrap="square">
            <a:spAutoFit/>
          </a:bodyPr>
          <a:lstStyle/>
          <a:p>
            <a:pPr marL="0" marR="0" algn="ctr">
              <a:lnSpc>
                <a:spcPct val="150000"/>
              </a:lnSpc>
              <a:spcBef>
                <a:spcPct val="0"/>
              </a:spcBef>
              <a:spcAft>
                <a:spcPct val="0"/>
              </a:spcAft>
            </a:pPr>
            <a:r>
              <a:rPr lang="zh-CN" altLang="en-US" sz="2800" b="1" kern="100">
                <a:effectLst/>
                <a:latin typeface="+mj-lt"/>
                <a:ea typeface="宋体" panose="02010600030101010101" pitchFamily="2" charset="-122"/>
                <a:cs typeface="Times New Roman" panose="02020603050405020304" pitchFamily="18" charset="0"/>
              </a:rPr>
              <a:t>事迹</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4.</a:t>
            </a:r>
            <a:r>
              <a:rPr sz="2800" b="1" kern="100">
                <a:solidFill>
                  <a:srgbClr val="FF0000"/>
                </a:solidFill>
                <a:latin typeface="宋体" panose="02010600030101010101" pitchFamily="2" charset="-122"/>
                <a:ea typeface="宋体" panose="02010600030101010101" pitchFamily="2" charset="-122"/>
                <a:cs typeface="Times New Roman" panose="02020603050405020304" pitchFamily="18" charset="0"/>
              </a:rPr>
              <a:t>逆境中的创作</a:t>
            </a:r>
            <a:endParaRPr sz="2800" b="1" kern="100">
              <a:latin typeface="宋体" panose="02010600030101010101" pitchFamily="2" charset="-122"/>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无论顺境还是逆境，昌耀从不曾停止过自己的文学的热爱，更从不曾停止创作。即使在1956年至1964年那样压力重重的年代他仍然笔耕不辍创作了许多优秀的诗歌作品，《峨日朵雪峰之侧》便是诞生于这一时期的佳作之一。</a:t>
            </a:r>
          </a:p>
          <a:p>
            <a:pPr marL="0" marR="0" algn="l">
              <a:lnSpc>
                <a:spcPct val="150000"/>
              </a:lnSpc>
              <a:spcBef>
                <a:spcPct val="0"/>
              </a:spcBef>
              <a:spcAft>
                <a:spcPct val="0"/>
              </a:spcAft>
            </a:pPr>
            <a:r>
              <a:rPr sz="2800" b="1" kern="100">
                <a:latin typeface="宋体" panose="02010600030101010101" pitchFamily="2" charset="-122"/>
                <a:ea typeface="宋体" panose="02010600030101010101" pitchFamily="2" charset="-122"/>
                <a:cs typeface="Times New Roman" panose="02020603050405020304" pitchFamily="18" charset="0"/>
              </a:rPr>
              <a:t>【适用话题】困境、意志、精神等。</a:t>
            </a:r>
          </a:p>
        </p:txBody>
      </p:sp>
      <p:pic>
        <p:nvPicPr>
          <p:cNvPr id="3" name="图片 2"/>
          <p:cNvPicPr>
            <a:picLocks noChangeAspect="1"/>
          </p:cNvPicPr>
          <p:nvPr/>
        </p:nvPicPr>
        <p:blipFill>
          <a:blip r:embed="rId2"/>
          <a:stretch>
            <a:fillRect/>
          </a:stretch>
        </p:blipFill>
        <p:spPr>
          <a:xfrm>
            <a:off x="352425" y="948055"/>
            <a:ext cx="3810000" cy="4962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136342" y="550185"/>
            <a:ext cx="10921055" cy="6554470"/>
          </a:xfrm>
          <a:prstGeom prst="rect">
            <a:avLst/>
          </a:prstGeom>
          <a:noFill/>
        </p:spPr>
        <p:txBody>
          <a:bodyPr wrap="square">
            <a:spAutoFit/>
          </a:bodyPr>
          <a:lstStyle/>
          <a:p>
            <a:pPr marR="0" lvl="0" algn="ctr">
              <a:lnSpc>
                <a:spcPct val="150000"/>
              </a:lnSpc>
              <a:spcBef>
                <a:spcPct val="0"/>
              </a:spcBef>
              <a:spcAft>
                <a:spcPct val="0"/>
              </a:spcAft>
            </a:pPr>
            <a:r>
              <a:rPr lang="zh-CN" altLang="en-US" sz="2800" kern="100">
                <a:effectLst/>
                <a:latin typeface="宋体" panose="02010600030101010101" pitchFamily="2" charset="-122"/>
                <a:ea typeface="宋体" panose="02010600030101010101" pitchFamily="2" charset="-122"/>
                <a:cs typeface="Times New Roman" panose="02020603050405020304" pitchFamily="18" charset="0"/>
              </a:rPr>
              <a:t>名句</a:t>
            </a:r>
            <a:endParaRPr lang="zh-CN" altLang="en-US" sz="2800" kern="100">
              <a:effectLst/>
              <a:latin typeface="Calibri" panose="020F0502020204030204" pitchFamily="34" charset="0"/>
              <a:ea typeface="宋体" panose="02010600030101010101" pitchFamily="2" charset="-122"/>
              <a:cs typeface="Times New Roman" panose="02020603050405020304" pitchFamily="18" charset="0"/>
            </a:endParaRP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1. 我们商定不触痛往事，只作寒暄，只赏芳草，因此其余都是遗迹。——昌耀《一片芳草》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【适用话题】乐观、诗意、往事等。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2. 时光不再变作花粉，飞蛾不必点燃烛泪，无须阳关寻度，没有饿马摇铃。——昌耀《一片芳草》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【适用话题】豁达、时光、诗意等。</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3. 肉体只是生命的物质形式。只是人的诸多形体之一。那么还应有生命的纯精神存在形式。</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——昌耀《昌耀的诗》</a:t>
            </a:r>
          </a:p>
        </p:txBody>
      </p:sp>
      <p:pic>
        <p:nvPicPr>
          <p:cNvPr id="5" name="图片 4"/>
          <p:cNvPicPr>
            <a:picLocks noChangeAspect="1"/>
          </p:cNvPicPr>
          <p:nvPr/>
        </p:nvPicPr>
        <p:blipFill>
          <a:blip r:embed="rId2"/>
          <a:stretch>
            <a:fillRect/>
          </a:stretch>
        </p:blipFill>
        <p:spPr>
          <a:xfrm>
            <a:off x="248488" y="4519373"/>
            <a:ext cx="4078940" cy="217388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69545" y="167005"/>
            <a:ext cx="11797665" cy="5262245"/>
          </a:xfrm>
          <a:prstGeom prst="rect">
            <a:avLst/>
          </a:prstGeom>
          <a:noFill/>
        </p:spPr>
        <p:txBody>
          <a:bodyPr wrap="square">
            <a:spAutoFit/>
          </a:bodyPr>
          <a:lstStyle/>
          <a:p>
            <a:pPr marR="0" lvl="0" algn="ctr">
              <a:lnSpc>
                <a:spcPct val="150000"/>
              </a:lnSpc>
              <a:spcBef>
                <a:spcPct val="0"/>
              </a:spcBef>
              <a:spcAft>
                <a:spcPct val="0"/>
              </a:spcAft>
            </a:pPr>
            <a:r>
              <a:rPr lang="zh-CN" altLang="en-US" sz="2800" kern="100">
                <a:effectLst/>
                <a:latin typeface="宋体" panose="02010600030101010101" pitchFamily="2" charset="-122"/>
                <a:ea typeface="宋体" panose="02010600030101010101" pitchFamily="2" charset="-122"/>
                <a:cs typeface="Times New Roman" panose="02020603050405020304" pitchFamily="18" charset="0"/>
              </a:rPr>
              <a:t>名句</a:t>
            </a:r>
            <a:endParaRPr sz="2800" kern="100">
              <a:effectLst/>
              <a:latin typeface="楷体" panose="02010609060101010101" pitchFamily="49" charset="-122"/>
              <a:ea typeface="楷体" panose="02010609060101010101" pitchFamily="49" charset="-122"/>
              <a:cs typeface="Times New Roman" panose="02020603050405020304" pitchFamily="18" charset="0"/>
            </a:endParaRP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3. 肉体只是生命的物质形式。只是人的诸多形体之一。那么还应有生命的纯精神存在形式。——昌耀《昌耀的诗》</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【适用话题】物质、精神、生命等。</a:t>
            </a:r>
          </a:p>
          <a:p>
            <a:pPr marL="0" marR="0" algn="l">
              <a:lnSpc>
                <a:spcPct val="150000"/>
              </a:lnSpc>
              <a:spcBef>
                <a:spcPct val="0"/>
              </a:spcBef>
              <a:spcAft>
                <a:spcPct val="0"/>
              </a:spcAft>
            </a:pPr>
            <a:endParaRPr sz="2800" kern="100">
              <a:effectLst/>
              <a:latin typeface="楷体" panose="02010609060101010101" pitchFamily="49" charset="-122"/>
              <a:ea typeface="楷体" panose="02010609060101010101" pitchFamily="49" charset="-122"/>
              <a:cs typeface="Times New Roman" panose="02020603050405020304" pitchFamily="18" charset="0"/>
            </a:endParaRP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4. 人生困窘如在一不知首尾的长廊行进，前后都见血迹。仁者之叹不独于这血的事实，尤在无可畏避的血的义务。——昌耀《仁者》</a:t>
            </a:r>
          </a:p>
          <a:p>
            <a:pPr marL="0" marR="0" algn="l">
              <a:lnSpc>
                <a:spcPct val="150000"/>
              </a:lnSpc>
              <a:spcBef>
                <a:spcPct val="0"/>
              </a:spcBef>
              <a:spcAft>
                <a:spcPct val="0"/>
              </a:spcAft>
            </a:pPr>
            <a:r>
              <a:rPr sz="2800" kern="100">
                <a:effectLst/>
                <a:latin typeface="楷体" panose="02010609060101010101" pitchFamily="49" charset="-122"/>
                <a:ea typeface="楷体" panose="02010609060101010101" pitchFamily="49" charset="-122"/>
                <a:cs typeface="Times New Roman" panose="02020603050405020304" pitchFamily="18" charset="0"/>
              </a:rPr>
              <a:t>【适用话题】困境、仁者、境界等</a:t>
            </a:r>
          </a:p>
        </p:txBody>
      </p:sp>
      <p:pic>
        <p:nvPicPr>
          <p:cNvPr id="5" name="图片 4"/>
          <p:cNvPicPr>
            <a:picLocks noChangeAspect="1"/>
          </p:cNvPicPr>
          <p:nvPr/>
        </p:nvPicPr>
        <p:blipFill>
          <a:blip r:embed="rId2"/>
          <a:stretch>
            <a:fillRect/>
          </a:stretch>
        </p:blipFill>
        <p:spPr>
          <a:xfrm>
            <a:off x="7785735" y="5676900"/>
            <a:ext cx="4079240" cy="925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学以致用：片段示例</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三</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7433" y="1371962"/>
            <a:ext cx="8966447" cy="4615815"/>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在个人与时代、艰生与理想、静穆与躁动、地缘气质与世界精神的纠结与印证中，昌耀以散发乱服的语言形态和正襟危坐的精神气象，气交冲漠，与神为徒，经由崇高向神圣的拜托，以一种“原在”与“抗争”的态势，在充满质疑、悲悯、苦涩而沉郁的言说中，为那些在命运之荒寒地带的原始生命力和真善美之灵魂写意立命，</a:t>
            </a:r>
          </a:p>
        </p:txBody>
      </p:sp>
      <p:pic>
        <p:nvPicPr>
          <p:cNvPr id="4" name="图片 3"/>
          <p:cNvPicPr>
            <a:picLocks noChangeAspect="1"/>
          </p:cNvPicPr>
          <p:nvPr/>
        </p:nvPicPr>
        <p:blipFill>
          <a:blip r:embed="rId2"/>
          <a:stretch>
            <a:fillRect/>
          </a:stretch>
        </p:blipFill>
        <p:spPr>
          <a:xfrm>
            <a:off x="8851038" y="3959215"/>
            <a:ext cx="3275860" cy="2831678"/>
          </a:xfrm>
          <a:prstGeom prst="rect">
            <a:avLst/>
          </a:prstGeom>
        </p:spPr>
      </p:pic>
      <p:sp>
        <p:nvSpPr>
          <p:cNvPr id="5" name="文本框 4"/>
          <p:cNvSpPr txBox="1"/>
          <p:nvPr/>
        </p:nvSpPr>
        <p:spPr>
          <a:xfrm>
            <a:off x="2104008" y="319596"/>
            <a:ext cx="5353235" cy="523220"/>
          </a:xfrm>
          <a:prstGeom prst="rect">
            <a:avLst/>
          </a:prstGeom>
          <a:noFill/>
        </p:spPr>
        <p:txBody>
          <a:bodyPr wrap="square" rtlCol="0">
            <a:spAutoFit/>
          </a:bodyPr>
          <a:lstStyle/>
          <a:p>
            <a:pPr algn="ctr"/>
            <a:r>
              <a:rPr lang="zh-CN" altLang="en-US" sz="2800" b="1"/>
              <a:t>片段</a:t>
            </a:r>
            <a:r>
              <a:rPr lang="en-US" altLang="zh-CN" sz="2800" b="1"/>
              <a:t>1</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5208" y="1109707"/>
            <a:ext cx="8966447" cy="4615815"/>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a:t>
            </a:r>
            <a:r>
              <a:rPr sz="2800" kern="100">
                <a:effectLst/>
                <a:latin typeface="楷体" panose="02010609060101010101" pitchFamily="49" charset="-122"/>
                <a:ea typeface="楷体" panose="02010609060101010101" pitchFamily="49" charset="-122"/>
                <a:cs typeface="Times New Roman" panose="02020603050405020304" pitchFamily="18" charset="0"/>
              </a:rPr>
              <a:t>进而上升为一种含有独在象征意义，彰显大悲悯、大关怀、大生命意识的史诗性境界——跨越两个时代的诗人昌耀，以其孤迥独存的诗歌精神和风格别具的艺术品质，深入时间的广原，人诗一体，有苍郁之高古，有深切之现代，沧桑里含澄淡，厚重中有丰饶，境界舒放，意蕴超迈，卓然独步而高标独树，成为真正意义上的现代西部诗歌之坐标、方向和重心所在。</a:t>
            </a:r>
          </a:p>
        </p:txBody>
      </p:sp>
      <p:pic>
        <p:nvPicPr>
          <p:cNvPr id="4" name="图片 3"/>
          <p:cNvPicPr>
            <a:picLocks noChangeAspect="1"/>
          </p:cNvPicPr>
          <p:nvPr/>
        </p:nvPicPr>
        <p:blipFill>
          <a:blip r:embed="rId2"/>
          <a:stretch>
            <a:fillRect/>
          </a:stretch>
        </p:blipFill>
        <p:spPr>
          <a:xfrm>
            <a:off x="8851038" y="3959215"/>
            <a:ext cx="3275860" cy="2831678"/>
          </a:xfrm>
          <a:prstGeom prst="rect">
            <a:avLst/>
          </a:prstGeom>
        </p:spPr>
      </p:pic>
      <p:sp>
        <p:nvSpPr>
          <p:cNvPr id="5" name="文本框 4"/>
          <p:cNvSpPr txBox="1"/>
          <p:nvPr/>
        </p:nvSpPr>
        <p:spPr>
          <a:xfrm>
            <a:off x="2104008" y="319596"/>
            <a:ext cx="5353235" cy="523220"/>
          </a:xfrm>
          <a:prstGeom prst="rect">
            <a:avLst/>
          </a:prstGeom>
          <a:noFill/>
        </p:spPr>
        <p:txBody>
          <a:bodyPr wrap="square" rtlCol="0">
            <a:spAutoFit/>
          </a:bodyPr>
          <a:lstStyle/>
          <a:p>
            <a:pPr algn="ctr"/>
            <a:r>
              <a:rPr lang="zh-CN" altLang="en-US" sz="2800" b="1"/>
              <a:t>片段</a:t>
            </a:r>
            <a:r>
              <a:rPr lang="en-US" altLang="zh-CN" sz="2800" b="1"/>
              <a:t>1</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32410" y="1287780"/>
            <a:ext cx="11283315" cy="3969385"/>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时间越是流逝，就越是凸显出昌耀的分量：一位当代汉语诗歌的行者和巨匠。他以卓越的定力化苦难为财富，以爱的信念和对生死的彻悟变孤旅为慈航，以谦卑而尊严的低姿态拥护其诗歌如“阳光垂直打向地面”的高能量。他的诗同时敞向世界的广阔和内心的幽深，敞向大地和天空，远古和当下，在万物和灵魂的彼此辨认、参证、渗透中，建立起支持他写作的庞大根系和气场。</a:t>
            </a:r>
          </a:p>
        </p:txBody>
      </p:sp>
      <p:sp>
        <p:nvSpPr>
          <p:cNvPr id="5" name="文本框 4"/>
          <p:cNvSpPr txBox="1"/>
          <p:nvPr/>
        </p:nvSpPr>
        <p:spPr>
          <a:xfrm>
            <a:off x="3419728" y="359601"/>
            <a:ext cx="5353235" cy="523220"/>
          </a:xfrm>
          <a:prstGeom prst="rect">
            <a:avLst/>
          </a:prstGeom>
          <a:noFill/>
        </p:spPr>
        <p:txBody>
          <a:bodyPr wrap="square" rtlCol="0">
            <a:spAutoFit/>
          </a:bodyPr>
          <a:lstStyle/>
          <a:p>
            <a:pPr algn="ctr"/>
            <a:r>
              <a:rPr lang="zh-CN" altLang="en-US" sz="2800" b="1"/>
              <a:t>片段</a:t>
            </a:r>
            <a:r>
              <a:rPr lang="en-US" altLang="zh-CN" sz="2800" b="1"/>
              <a:t>2</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22250" y="955675"/>
            <a:ext cx="11656060" cy="5908040"/>
          </a:xfrm>
          <a:prstGeom prst="rect">
            <a:avLst/>
          </a:prstGeom>
          <a:noFill/>
        </p:spPr>
        <p:txBody>
          <a:bodyPr wrap="square" rtlCol="0">
            <a:spAutoFit/>
          </a:bodyPr>
          <a:lstStyle/>
          <a:p>
            <a:pPr>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他坚持将来自生命底蕴的磅礴激情导入形式创造的河床，深谙在开阖吐纳中获致文本内在张力的法门；坚持在锤炼现代口语的同时化用古典文言，以语法、语气和修辞上独一无二的硬朗，构筑他诗歌修行的莲床。他依据杰出的语言造型能力，经由数十年坚韧不拔的探索，建立起一个既自足又开放，既与高海拔的西部对称，又汇聚融合了多种源流的意象和风格系统，其丰盛性不仅在于能让诸如杜甫式的沉郁顿挫、惠特曼式的长风浩荡、李贺式的云诡波谲、埃利蒂斯式的跳脱透明，和青海民歌的质朴纯真一起在一个人的诗中构成交响，更在于能让我们在凝神倾听的同时，感受到孕育了这一切的静默的力量。</a:t>
            </a:r>
          </a:p>
        </p:txBody>
      </p:sp>
      <p:sp>
        <p:nvSpPr>
          <p:cNvPr id="5" name="文本框 4"/>
          <p:cNvSpPr txBox="1"/>
          <p:nvPr/>
        </p:nvSpPr>
        <p:spPr>
          <a:xfrm>
            <a:off x="3419728" y="359601"/>
            <a:ext cx="5353235" cy="523220"/>
          </a:xfrm>
          <a:prstGeom prst="rect">
            <a:avLst/>
          </a:prstGeom>
          <a:noFill/>
        </p:spPr>
        <p:txBody>
          <a:bodyPr wrap="square" rtlCol="0">
            <a:spAutoFit/>
          </a:bodyPr>
          <a:lstStyle/>
          <a:p>
            <a:pPr algn="ctr"/>
            <a:r>
              <a:rPr lang="zh-CN" altLang="en-US" sz="2800" b="1"/>
              <a:t>片段</a:t>
            </a:r>
            <a:r>
              <a:rPr lang="en-US" altLang="zh-CN" sz="2800" b="1"/>
              <a:t>2</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0" y="0"/>
            <a:ext cx="12192000" cy="6858000"/>
          </a:xfrm>
          <a:prstGeom prst="rect">
            <a:avLst/>
          </a:prstGeom>
          <a:noFill/>
        </p:spPr>
      </p:pic>
      <p:sp>
        <p:nvSpPr>
          <p:cNvPr id="14" name="矩形 13"/>
          <p:cNvSpPr/>
          <p:nvPr/>
        </p:nvSpPr>
        <p:spPr>
          <a:xfrm>
            <a:off x="3180216" y="2929489"/>
            <a:ext cx="6176848" cy="830997"/>
          </a:xfrm>
          <a:prstGeom prst="rect">
            <a:avLst/>
          </a:prstGeom>
          <a:noFill/>
        </p:spPr>
        <p:txBody>
          <a:bodyPr wrap="square" rtlCol="0">
            <a:spAutoFit/>
          </a:bodyPr>
          <a:lstStyle/>
          <a:p>
            <a:pPr algn="dist"/>
            <a:r>
              <a:rPr lang="zh-CN" altLang="en-US" sz="4800" b="1">
                <a:solidFill>
                  <a:srgbClr val="3B5C5B"/>
                </a:solidFill>
                <a:latin typeface="三极春联字体简" panose="00000500000000000000" pitchFamily="2" charset="-122"/>
                <a:ea typeface="三极春联字体简" panose="00000500000000000000" pitchFamily="2" charset="-122"/>
                <a:cs typeface="+mn-ea"/>
                <a:sym typeface="+mn-lt"/>
              </a:rPr>
              <a:t>源头活水：课文素材</a:t>
            </a:r>
          </a:p>
        </p:txBody>
      </p:sp>
      <p:sp>
        <p:nvSpPr>
          <p:cNvPr id="28" name="文本框 27"/>
          <p:cNvSpPr txBox="1"/>
          <p:nvPr/>
        </p:nvSpPr>
        <p:spPr>
          <a:xfrm>
            <a:off x="4473411" y="1843032"/>
            <a:ext cx="3245178" cy="923330"/>
          </a:xfrm>
          <a:prstGeom prst="rect">
            <a:avLst/>
          </a:prstGeom>
          <a:noFill/>
        </p:spPr>
        <p:txBody>
          <a:bodyPr vert="horz" wrap="square">
            <a:spAutoFit/>
          </a:bodyPr>
          <a:lstStyle>
            <a:defPPr>
              <a:defRPr lang="zh-CN"/>
            </a:defPPr>
            <a:lvl1pPr algn="dist">
              <a:defRPr sz="6600">
                <a:blipFill dpi="0" rotWithShape="1">
                  <a:blip r:embed="rId3">
                    <a:alphaModFix amt="45000"/>
                  </a:blip>
                  <a:tile tx="0" ty="0" sx="100000" sy="100000" flip="none" algn="br"/>
                </a:blipFill>
                <a:latin typeface="汉仪大宋简" panose="02010600000101010101" pitchFamily="2" charset="-122"/>
                <a:ea typeface="汉仪大宋简" panose="02010600000101010101" pitchFamily="2" charset="-122"/>
              </a:defRPr>
            </a:lvl1pPr>
          </a:lstStyle>
          <a:p>
            <a:pPr algn="ctr"/>
            <a:r>
              <a:rPr lang="zh-CN" altLang="en-US" sz="5400">
                <a:blipFill dpi="0" rotWithShape="1">
                  <a:blip r:embed="rId4"/>
                  <a:tile tx="0" ty="0" sx="100000" sy="100000" flip="none" algn="br"/>
                </a:blipFill>
                <a:latin typeface="+mn-lt"/>
                <a:ea typeface="+mn-ea"/>
                <a:cs typeface="+mn-ea"/>
                <a:sym typeface="+mn-lt"/>
              </a:rPr>
              <a:t>一</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013960" y="612140"/>
            <a:ext cx="6939915" cy="5262245"/>
          </a:xfrm>
          <a:prstGeom prst="rect">
            <a:avLst/>
          </a:prstGeom>
          <a:noFill/>
        </p:spPr>
        <p:txBody>
          <a:bodyPr wrap="square" rtlCol="0">
            <a:spAutoFit/>
          </a:bodyPr>
          <a:lstStyle/>
          <a:p>
            <a:pPr algn="ctr" fontAlgn="auto">
              <a:lnSpc>
                <a:spcPct val="150000"/>
              </a:lnSpc>
            </a:pPr>
            <a:r>
              <a:rPr lang="zh-CN" altLang="en-US" sz="2800" b="1">
                <a:latin typeface="宋体" panose="02010600030101010101" pitchFamily="2" charset="-122"/>
                <a:ea typeface="宋体" panose="02010600030101010101" pitchFamily="2" charset="-122"/>
              </a:rPr>
              <a:t>知人论世</a:t>
            </a:r>
          </a:p>
          <a:p>
            <a:pPr fontAlgn="auto">
              <a:lnSpc>
                <a:spcPct val="150000"/>
              </a:lnSpc>
            </a:pPr>
            <a:r>
              <a:rPr lang="en-US" altLang="zh-CN" sz="2800" b="0" i="0">
                <a:solidFill>
                  <a:srgbClr val="333333"/>
                </a:solidFill>
                <a:effectLst/>
                <a:latin typeface="楷体" panose="02010609060101010101" pitchFamily="49" charset="-122"/>
                <a:ea typeface="楷体" panose="02010609060101010101" pitchFamily="49" charset="-122"/>
              </a:rPr>
              <a:t>  </a:t>
            </a:r>
            <a:r>
              <a:rPr sz="2800" b="0" i="0">
                <a:solidFill>
                  <a:srgbClr val="333333"/>
                </a:solidFill>
                <a:effectLst/>
                <a:latin typeface="楷体" panose="02010609060101010101" pitchFamily="49" charset="-122"/>
                <a:ea typeface="楷体" panose="02010609060101010101" pitchFamily="49" charset="-122"/>
              </a:rPr>
              <a:t>昌耀（1936年6月27日—2000年3月23日），本名王昌耀，出生于湖南常德，祖籍湖南桃源，中国当代诗人，历任青海省文联《青海湖》杂志编辑。1957年定为右派。1979年重返文坛，任青海省作协副主席、荣誉主席，专业作家。青海省文联第三、四届委员，青海省第六届政协委员、第七届政协常委。 </a:t>
            </a:r>
          </a:p>
        </p:txBody>
      </p:sp>
      <p:pic>
        <p:nvPicPr>
          <p:cNvPr id="4" name="图片 3"/>
          <p:cNvPicPr>
            <a:picLocks noChangeAspect="1"/>
          </p:cNvPicPr>
          <p:nvPr/>
        </p:nvPicPr>
        <p:blipFill>
          <a:blip r:embed="rId2"/>
          <a:stretch>
            <a:fillRect/>
          </a:stretch>
        </p:blipFill>
        <p:spPr>
          <a:xfrm>
            <a:off x="826770" y="775970"/>
            <a:ext cx="3876675" cy="4935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074285" y="483870"/>
            <a:ext cx="7030720" cy="6985635"/>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rPr>
              <a:t>知人论世</a:t>
            </a:r>
          </a:p>
          <a:p>
            <a:r>
              <a:rPr sz="2800" b="0" i="0">
                <a:solidFill>
                  <a:srgbClr val="333333"/>
                </a:solidFill>
                <a:effectLst/>
                <a:latin typeface="楷体" panose="02010609060101010101" pitchFamily="49" charset="-122"/>
                <a:ea typeface="楷体" panose="02010609060101010101" pitchFamily="49" charset="-122"/>
              </a:rPr>
              <a:t>    1936年6月27日，出生于湖南常德。1950年，参加中国人民解放军并考入部队文工团；同年，参加抗美援朝。1953年，在朝鲜战场负伤转至河北荣军中学读书。1954年，发表处女作《你为什么这般倔强——献给朝鲜人民访华代表团》。1955年，报名到大西北拓荒。1957年，被错划为“右派”，并关入湟源看守所，后被当作“有文化的犯人”选拔出来，参加到大炼钢铁的运动，颠沛于青海垦区二十余年。“文化大革命”后平反，仍坚持留在青海，在青海省作协从事专业创作。 1999年10月，被查出患有腺性肺癌。2000年1月中旬，病情恶化，再次住院治疗；3月23日，在与肺腺癌抗争数月后，在青海省人民医院跳楼自杀，终年64岁。 </a:t>
            </a:r>
          </a:p>
        </p:txBody>
      </p:sp>
      <p:pic>
        <p:nvPicPr>
          <p:cNvPr id="4" name="图片 3"/>
          <p:cNvPicPr>
            <a:picLocks noChangeAspect="1"/>
          </p:cNvPicPr>
          <p:nvPr/>
        </p:nvPicPr>
        <p:blipFill>
          <a:blip r:embed="rId2"/>
          <a:stretch>
            <a:fillRect/>
          </a:stretch>
        </p:blipFill>
        <p:spPr>
          <a:xfrm>
            <a:off x="826770" y="775970"/>
            <a:ext cx="3876675" cy="4935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064125" y="1431290"/>
            <a:ext cx="7030720" cy="310769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rPr>
              <a:t>知人论世</a:t>
            </a:r>
          </a:p>
          <a:p>
            <a:pPr fontAlgn="auto">
              <a:lnSpc>
                <a:spcPct val="150000"/>
              </a:lnSpc>
            </a:pPr>
            <a:r>
              <a:rPr sz="2800" b="0" i="0">
                <a:solidFill>
                  <a:srgbClr val="333333"/>
                </a:solidFill>
                <a:effectLst/>
                <a:latin typeface="楷体" panose="02010609060101010101" pitchFamily="49" charset="-122"/>
                <a:ea typeface="楷体" panose="02010609060101010101" pitchFamily="49" charset="-122"/>
              </a:rPr>
              <a:t>  1999年10月，被查出患有腺性肺癌。2000年1月中旬，病情恶化，再次住院治疗；3月23日，在与肺腺癌抗争数月后，在青海省人民医院跳楼自杀，终年64岁。 </a:t>
            </a:r>
          </a:p>
        </p:txBody>
      </p:sp>
      <p:pic>
        <p:nvPicPr>
          <p:cNvPr id="4" name="图片 3"/>
          <p:cNvPicPr>
            <a:picLocks noChangeAspect="1"/>
          </p:cNvPicPr>
          <p:nvPr/>
        </p:nvPicPr>
        <p:blipFill>
          <a:blip r:embed="rId2"/>
          <a:stretch>
            <a:fillRect/>
          </a:stretch>
        </p:blipFill>
        <p:spPr>
          <a:xfrm>
            <a:off x="826770" y="775970"/>
            <a:ext cx="3876675" cy="4935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245882" y="776192"/>
            <a:ext cx="6607946" cy="5262245"/>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rPr>
              <a:t>知人论世</a:t>
            </a:r>
          </a:p>
          <a:p>
            <a:r>
              <a:rPr lang="en-US" altLang="zh-CN" sz="2800" b="0" i="0">
                <a:solidFill>
                  <a:srgbClr val="333333"/>
                </a:solidFill>
                <a:effectLst/>
                <a:latin typeface="楷体" panose="02010609060101010101" pitchFamily="49" charset="-122"/>
                <a:ea typeface="楷体" panose="02010609060101010101" pitchFamily="49" charset="-122"/>
              </a:rPr>
              <a:t>   </a:t>
            </a:r>
            <a:r>
              <a:rPr sz="2800" b="0" i="0">
                <a:solidFill>
                  <a:srgbClr val="333333"/>
                </a:solidFill>
                <a:effectLst/>
                <a:latin typeface="楷体" panose="02010609060101010101" pitchFamily="49" charset="-122"/>
                <a:ea typeface="楷体" panose="02010609060101010101" pitchFamily="49" charset="-122"/>
              </a:rPr>
              <a:t> </a:t>
            </a:r>
          </a:p>
          <a:p>
            <a:r>
              <a:rPr sz="2800" b="0" i="0">
                <a:solidFill>
                  <a:srgbClr val="333333"/>
                </a:solidFill>
                <a:effectLst/>
                <a:latin typeface="楷体" panose="02010609060101010101" pitchFamily="49" charset="-122"/>
                <a:ea typeface="楷体" panose="02010609060101010101" pitchFamily="49" charset="-122"/>
              </a:rPr>
              <a:t>    这首诗的写作时间是一九六二年八月，这个时间的昌耀，正在距峨堡乡不远的青海省八宝农场接受劳动改造。“峨日朵”雪峰的所在地，应该是现在的海北藏族自治州祁连县的峨堡镇，而“峨日朵”则应该是当地百姓对“峨堡”的发音。那么，“峨日朵雪峰”便是峨堡乡境内的祁连山脉中一座或者几座小雪峰了。想来，它们原本没有自己独立的名字，它们只是一个如画的诗作之远景而已。</a:t>
            </a:r>
          </a:p>
        </p:txBody>
      </p:sp>
      <p:pic>
        <p:nvPicPr>
          <p:cNvPr id="4" name="图片 3"/>
          <p:cNvPicPr>
            <a:picLocks noChangeAspect="1"/>
          </p:cNvPicPr>
          <p:nvPr/>
        </p:nvPicPr>
        <p:blipFill>
          <a:blip r:embed="rId2"/>
          <a:stretch>
            <a:fillRect/>
          </a:stretch>
        </p:blipFill>
        <p:spPr>
          <a:xfrm>
            <a:off x="826770" y="775970"/>
            <a:ext cx="3876675" cy="4935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811395" y="151765"/>
            <a:ext cx="7228205" cy="5692775"/>
          </a:xfrm>
          <a:prstGeom prst="rect">
            <a:avLst/>
          </a:prstGeom>
          <a:noFill/>
        </p:spPr>
        <p:txBody>
          <a:bodyPr wrap="square">
            <a:spAutoFit/>
          </a:bodyPr>
          <a:lstStyle/>
          <a:p>
            <a:pPr marL="0" marR="0" algn="ctr" fontAlgn="auto">
              <a:lnSpc>
                <a:spcPct val="100000"/>
              </a:lnSpc>
              <a:spcBef>
                <a:spcPct val="0"/>
              </a:spcBef>
              <a:spcAft>
                <a:spcPct val="0"/>
              </a:spcAft>
            </a:pP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kern="100">
                <a:effectLst/>
                <a:latin typeface="+mj-lt"/>
                <a:ea typeface="宋体" panose="02010600030101010101" pitchFamily="2" charset="-122"/>
                <a:cs typeface="Times New Roman" panose="02020603050405020304" pitchFamily="18" charset="0"/>
              </a:rPr>
              <a:t>文本解读</a:t>
            </a:r>
            <a:r>
              <a:rPr lang="en-US" altLang="zh-CN" sz="2800" kern="100">
                <a:effectLst/>
                <a:latin typeface="宋体" panose="02010600030101010101" pitchFamily="2" charset="-122"/>
                <a:ea typeface="宋体" panose="02010600030101010101" pitchFamily="2" charset="-122"/>
                <a:cs typeface="Times New Roman" panose="02020603050405020304" pitchFamily="18" charset="0"/>
              </a:rPr>
              <a:t>】</a:t>
            </a:r>
          </a:p>
          <a:p>
            <a:pPr marL="0" marR="0" fontAlgn="auto">
              <a:lnSpc>
                <a:spcPct val="150000"/>
              </a:lnSpc>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   “像军旅远去的喊杀声”“我的指关节铆钉一样楔入巨石的罅隙”“真渴望有一只雄鹰或雪豹与我为伍”“在锈蚀的岩壁，但有一只小得可怜的蜘蛛/与我一同默享着这大自然赐予的/快慰”。诗人通过众多意象为我们塑造了一个贴身绝壁的登山勇士的形象。这既是生命的一次体验，更是人生的一次自我超越。</a:t>
            </a:r>
          </a:p>
        </p:txBody>
      </p:sp>
      <p:pic>
        <p:nvPicPr>
          <p:cNvPr id="4" name="图片 3"/>
          <p:cNvPicPr>
            <a:picLocks noChangeAspect="1"/>
          </p:cNvPicPr>
          <p:nvPr/>
        </p:nvPicPr>
        <p:blipFill>
          <a:blip r:embed="rId2"/>
          <a:stretch>
            <a:fillRect/>
          </a:stretch>
        </p:blipFill>
        <p:spPr>
          <a:xfrm>
            <a:off x="688340" y="559435"/>
            <a:ext cx="3519170" cy="51396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996940" y="375285"/>
            <a:ext cx="6147435" cy="5908040"/>
          </a:xfrm>
          <a:prstGeom prst="rect">
            <a:avLst/>
          </a:prstGeom>
          <a:noFill/>
        </p:spPr>
        <p:txBody>
          <a:bodyPr wrap="square" rtlCol="0">
            <a:spAutoFit/>
          </a:bodyPr>
          <a:lstStyle/>
          <a:p>
            <a:pPr marL="0" marR="0" algn="l">
              <a:lnSpc>
                <a:spcPct val="150000"/>
              </a:lnSpc>
              <a:spcBef>
                <a:spcPct val="0"/>
              </a:spcBef>
              <a:spcAft>
                <a:spcPct val="0"/>
              </a:spcAft>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经典名句</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kern="100">
              <a:effectLst/>
              <a:latin typeface="楷体" panose="02010609060101010101" pitchFamily="49" charset="-122"/>
              <a:ea typeface="楷体" panose="02010609060101010101" pitchFamily="49" charset="-122"/>
              <a:cs typeface="Times New Roman" panose="02020603050405020304" pitchFamily="18" charset="0"/>
            </a:endParaRP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呵，真渴望有一只雄鹰或雪豹与我为伍。</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在锈蚀的岩壁；</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但有一只小得可怜的蜘蛛</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与我一同默享着这大自然赐予的</a:t>
            </a:r>
          </a:p>
          <a:p>
            <a:pPr marL="0" marR="0" algn="l">
              <a:lnSpc>
                <a:spcPct val="150000"/>
              </a:lnSpc>
              <a:spcBef>
                <a:spcPct val="0"/>
              </a:spcBef>
              <a:spcAft>
                <a:spcPct val="0"/>
              </a:spcAft>
            </a:pP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快慰。</a:t>
            </a:r>
          </a:p>
          <a:p>
            <a:pPr marL="0" marR="0" algn="l">
              <a:lnSpc>
                <a:spcPct val="150000"/>
              </a:lnSpc>
              <a:spcBef>
                <a:spcPct val="0"/>
              </a:spcBef>
              <a:spcAft>
                <a:spcPct val="0"/>
              </a:spcAft>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a:effectLst/>
                <a:latin typeface="宋体" panose="02010600030101010101" pitchFamily="2" charset="-122"/>
                <a:ea typeface="宋体" panose="02010600030101010101" pitchFamily="2" charset="-122"/>
                <a:cs typeface="Times New Roman" panose="02020603050405020304" pitchFamily="18" charset="0"/>
              </a:rPr>
              <a:t>适用话题</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p>
          <a:p>
            <a:pPr marL="0" marR="0" algn="l">
              <a:lnSpc>
                <a:spcPct val="150000"/>
              </a:lnSpc>
              <a:spcBef>
                <a:spcPct val="0"/>
              </a:spcBef>
              <a:spcAft>
                <a:spcPct val="0"/>
              </a:spcAft>
            </a:pPr>
            <a:r>
              <a:rPr lang="zh-CN" altLang="en-US" sz="2800" b="1" kern="100">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意志、拼搏、自我超越、真的勇士等。</a:t>
            </a:r>
          </a:p>
        </p:txBody>
      </p:sp>
      <p:pic>
        <p:nvPicPr>
          <p:cNvPr id="3" name="图片 2"/>
          <p:cNvPicPr>
            <a:picLocks noChangeAspect="1"/>
          </p:cNvPicPr>
          <p:nvPr/>
        </p:nvPicPr>
        <p:blipFill>
          <a:blip r:embed="rId2"/>
          <a:stretch>
            <a:fillRect/>
          </a:stretch>
        </p:blipFill>
        <p:spPr>
          <a:xfrm>
            <a:off x="441960" y="1000760"/>
            <a:ext cx="4970780" cy="51523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q2u1ybn">
      <a:majorFont>
        <a:latin typeface="微软雅黑"/>
        <a:ea typeface="义启小魏楷"/>
        <a:cs typeface="Arial"/>
      </a:majorFont>
      <a:minorFont>
        <a:latin typeface="微软雅黑"/>
        <a:ea typeface="义启小魏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1242</Words>
  <Application>Microsoft Office PowerPoint</Application>
  <PresentationFormat>自定义</PresentationFormat>
  <Paragraphs>94</Paragraphs>
  <Slides>29</Slides>
  <Notes>0</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2022-08-08T17:12:38Z</cp:lastPrinted>
  <dcterms:created xsi:type="dcterms:W3CDTF">2022-08-08T17:12:38Z</dcterms:created>
  <dcterms:modified xsi:type="dcterms:W3CDTF">2022-08-19T02:00:10Z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