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60" r:id="rId3"/>
    <p:sldId id="261" r:id="rId4"/>
    <p:sldId id="262" r:id="rId5"/>
    <p:sldId id="266" r:id="rId6"/>
    <p:sldId id="267" r:id="rId7"/>
    <p:sldId id="268" r:id="rId8"/>
    <p:sldId id="263" r:id="rId9"/>
    <p:sldId id="269" r:id="rId10"/>
    <p:sldId id="270" r:id="rId11"/>
    <p:sldId id="271" r:id="rId12"/>
    <p:sldId id="264" r:id="rId13"/>
  </p:sldIdLst>
  <p:sldSz cx="12192000" cy="6858000"/>
  <p:notesSz cx="6858000" cy="9144000"/>
  <p:custDataLst>
    <p:tags r:id="rId1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2" d="100"/>
          <a:sy n="72" d="100"/>
        </p:scale>
        <p:origin x="-108" y="-90"/>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tags" Target="tags/tag1.xml" /><Relationship Id="rId15" Type="http://schemas.openxmlformats.org/officeDocument/2006/relationships/presProps" Target="presProps.xml" /><Relationship Id="rId16" Type="http://schemas.openxmlformats.org/officeDocument/2006/relationships/viewProps" Target="viewProps.xml" /><Relationship Id="rId17" Type="http://schemas.openxmlformats.org/officeDocument/2006/relationships/theme" Target="theme/theme1.xml" /><Relationship Id="rId18" Type="http://schemas.openxmlformats.org/officeDocument/2006/relationships/tableStyles" Target="tableStyles.xml" /><Relationship Id="rId2" Type="http://schemas.openxmlformats.org/officeDocument/2006/relationships/notesMaster" Target="notesMasters/notesMaster1.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49316F-5917-46BD-A163-8C9FF50210F5}"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CF6C31-DDEC-49DB-83EA-FE5B57319C46}"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png" /><Relationship Id="rId3"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png" /><Relationship Id="rId3"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hasCustomPrompt="1"/>
          </p:nvPr>
        </p:nvSpPr>
        <p:spPr>
          <a:xfrm>
            <a:off x="3022600" y="932815"/>
            <a:ext cx="8331200" cy="1325880"/>
          </a:xfrm>
        </p:spPr>
        <p:txBody>
          <a:bodyPr/>
          <a:lstStyle>
            <a:lvl1pPr>
              <a:defRPr sz="3600"/>
            </a:lvl1pPr>
          </a:lstStyle>
          <a:p>
            <a:r>
              <a:rPr lang="zh-CN" altLang="en-US" smtClean="0"/>
              <a:t>单击此处编辑标题</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pic>
        <p:nvPicPr>
          <p:cNvPr id="7" name="图片 6" descr="图片1"/>
          <p:cNvPicPr>
            <a:picLocks noChangeAspect="1"/>
          </p:cNvPicPr>
          <p:nvPr userDrawn="1"/>
        </p:nvPicPr>
        <p:blipFill>
          <a:blip r:embed="rId1"/>
          <a:stretch>
            <a:fillRect/>
          </a:stretch>
        </p:blipFill>
        <p:spPr>
          <a:xfrm>
            <a:off x="0" y="-8890"/>
            <a:ext cx="2714625" cy="6875780"/>
          </a:xfrm>
          <a:prstGeom prst="rect">
            <a:avLst/>
          </a:prstGeom>
        </p:spPr>
      </p:pic>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pic>
        <p:nvPicPr>
          <p:cNvPr id="7" name="图片 6" descr="三"/>
          <p:cNvPicPr>
            <a:picLocks noChangeAspect="1"/>
          </p:cNvPicPr>
          <p:nvPr userDrawn="1"/>
        </p:nvPicPr>
        <p:blipFill>
          <a:blip r:embed="rId1"/>
          <a:stretch>
            <a:fillRect/>
          </a:stretch>
        </p:blipFill>
        <p:spPr>
          <a:xfrm>
            <a:off x="0" y="2667000"/>
            <a:ext cx="12192000" cy="1524000"/>
          </a:xfrm>
          <a:prstGeom prst="rect">
            <a:avLst/>
          </a:prstGeom>
        </p:spPr>
      </p:pic>
      <p:pic>
        <p:nvPicPr>
          <p:cNvPr id="11" name="图片 10" descr="图片3"/>
          <p:cNvPicPr>
            <a:picLocks noChangeAspect="1"/>
          </p:cNvPicPr>
          <p:nvPr userDrawn="1"/>
        </p:nvPicPr>
        <p:blipFill>
          <a:blip r:embed="rId2"/>
          <a:stretch>
            <a:fillRect/>
          </a:stretch>
        </p:blipFill>
        <p:spPr>
          <a:xfrm>
            <a:off x="0" y="2667000"/>
            <a:ext cx="3391535" cy="1524000"/>
          </a:xfrm>
          <a:prstGeom prst="rect">
            <a:avLst/>
          </a:prstGeom>
        </p:spPr>
      </p:pic>
      <p:sp>
        <p:nvSpPr>
          <p:cNvPr id="2" name="标题 1"/>
          <p:cNvSpPr>
            <a:spLocks noGrp="1"/>
          </p:cNvSpPr>
          <p:nvPr>
            <p:ph type="title" hasCustomPrompt="1"/>
          </p:nvPr>
        </p:nvSpPr>
        <p:spPr>
          <a:xfrm>
            <a:off x="3581400" y="2985135"/>
            <a:ext cx="7018020" cy="887095"/>
          </a:xfrm>
        </p:spPr>
        <p:txBody>
          <a:bodyPr anchor="b"/>
          <a:lstStyle>
            <a:lvl1pPr>
              <a:defRPr sz="4000"/>
            </a:lvl1pPr>
          </a:lstStyle>
          <a:p>
            <a:r>
              <a:rPr lang="zh-CN" altLang="en-US" smtClean="0"/>
              <a:t>单击此处编辑标题</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4" name="文本占位符 3"/>
          <p:cNvSpPr>
            <a:spLocks noGrp="1"/>
          </p:cNvSpPr>
          <p:nvPr>
            <p:ph type="body" sz="half" idx="2"/>
          </p:nvPr>
        </p:nvSpPr>
        <p:spPr>
          <a:xfrm>
            <a:off x="838200" y="1523365"/>
            <a:ext cx="10304145" cy="3811905"/>
          </a:xfrm>
        </p:spPr>
        <p:txBody>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pic>
        <p:nvPicPr>
          <p:cNvPr id="8" name="图片 7" descr="图片4"/>
          <p:cNvPicPr>
            <a:picLocks noChangeAspect="1"/>
          </p:cNvPicPr>
          <p:nvPr userDrawn="1"/>
        </p:nvPicPr>
        <p:blipFill>
          <a:blip r:embed="rId1"/>
          <a:stretch>
            <a:fillRect/>
          </a:stretch>
        </p:blipFill>
        <p:spPr>
          <a:xfrm>
            <a:off x="0" y="0"/>
            <a:ext cx="12192000" cy="475615"/>
          </a:xfrm>
          <a:prstGeom prst="rect">
            <a:avLst/>
          </a:prstGeom>
        </p:spPr>
      </p:pic>
      <p:pic>
        <p:nvPicPr>
          <p:cNvPr id="9" name="图片 8" descr="4"/>
          <p:cNvPicPr>
            <a:picLocks noChangeAspect="1"/>
          </p:cNvPicPr>
          <p:nvPr userDrawn="1"/>
        </p:nvPicPr>
        <p:blipFill>
          <a:blip r:embed="rId2"/>
          <a:stretch>
            <a:fillRect/>
          </a:stretch>
        </p:blipFill>
        <p:spPr>
          <a:xfrm>
            <a:off x="0" y="6501765"/>
            <a:ext cx="12191365" cy="356235"/>
          </a:xfrm>
          <a:prstGeom prst="rect">
            <a:avLst/>
          </a:prstGeom>
        </p:spPr>
      </p:pic>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9.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9.png" /><Relationship Id="rId3" Type="http://schemas.openxmlformats.org/officeDocument/2006/relationships/image" Target="../media/image11.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6.jpeg" /><Relationship Id="rId3" Type="http://schemas.openxmlformats.org/officeDocument/2006/relationships/image" Target="../media/image7.jpeg" /><Relationship Id="rId4" Type="http://schemas.openxmlformats.org/officeDocument/2006/relationships/image" Target="../media/image8.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9.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0.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9.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9.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9.pn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1"/>
          <p:cNvSpPr>
            <a:spLocks noGrp="1"/>
          </p:cNvSpPr>
          <p:nvPr/>
        </p:nvSpPr>
        <p:spPr>
          <a:xfrm>
            <a:off x="3447221" y="2932443"/>
            <a:ext cx="8292548" cy="887095"/>
          </a:xfrm>
          <a:prstGeom prst="rect">
            <a:avLst/>
          </a:prstGeom>
        </p:spPr>
        <p:txBody>
          <a:bodyPr vert="horz" lIns="91440" tIns="45720" rIns="91440" bIns="45720" rtlCol="0" anchor="b">
            <a:normAutofit fontScale="90000"/>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r>
              <a:rPr lang="en-US" altLang="zh-CN" smtClean="0"/>
              <a:t>《</a:t>
            </a:r>
            <a:r>
              <a:rPr lang="zh-CN" altLang="en-US" smtClean="0"/>
              <a:t>乡土中国</a:t>
            </a:r>
            <a:r>
              <a:rPr lang="en-US" altLang="zh-CN" smtClean="0"/>
              <a:t>》</a:t>
            </a:r>
            <a:r>
              <a:rPr lang="zh-CN" altLang="en-US" smtClean="0"/>
              <a:t>教学设计（二）第</a:t>
            </a:r>
            <a:r>
              <a:rPr lang="en-US" altLang="zh-CN" smtClean="0"/>
              <a:t>3</a:t>
            </a:r>
            <a:r>
              <a:rPr lang="zh-CN" altLang="en-US" smtClean="0"/>
              <a:t>课时</a:t>
            </a:r>
            <a:endParaRPr lang="zh-CN" altLang="en-US"/>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Rectangle 1"/>
          <p:cNvSpPr>
            <a:spLocks noChangeArrowheads="1"/>
          </p:cNvSpPr>
          <p:nvPr/>
        </p:nvSpPr>
        <p:spPr bwMode="auto">
          <a:xfrm>
            <a:off x="568187" y="715250"/>
            <a:ext cx="3791542" cy="58477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r>
              <a:rPr kumimoji="0" lang="zh-CN" altLang="en-US"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活动任务二</a:t>
            </a:r>
            <a:r>
              <a:rPr kumimoji="0" lang="zh-CN" alt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endParaRPr kumimoji="0" lang="zh-CN" altLang="zh-CN" sz="32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3" name="矩形 2"/>
          <p:cNvSpPr/>
          <p:nvPr/>
        </p:nvSpPr>
        <p:spPr>
          <a:xfrm>
            <a:off x="702129" y="1604194"/>
            <a:ext cx="11038115" cy="954107"/>
          </a:xfrm>
          <a:prstGeom prst="rect">
            <a:avLst/>
          </a:prstGeom>
        </p:spPr>
        <p:txBody>
          <a:bodyPr wrap="square">
            <a:spAutoFit/>
          </a:bodyPr>
          <a:lstStyle/>
          <a:p>
            <a:r>
              <a:rPr lang="zh-CN" altLang="zh-CN" sz="2800" b="1" smtClean="0">
                <a:latin typeface="宋体" pitchFamily="2" charset="-122"/>
                <a:ea typeface="宋体" pitchFamily="2" charset="-122"/>
              </a:rPr>
              <a:t>③在“九年制义务教育”已经成为基本国策的当今中国，乡土社会因“文字下乡”发生了哪些改变？</a:t>
            </a:r>
            <a:endParaRPr lang="zh-CN" altLang="zh-CN" sz="2800" b="1">
              <a:latin typeface="宋体" pitchFamily="2" charset="-122"/>
              <a:ea typeface="宋体" pitchFamily="2" charset="-122"/>
            </a:endParaRPr>
          </a:p>
        </p:txBody>
      </p:sp>
      <p:sp>
        <p:nvSpPr>
          <p:cNvPr id="20481" name="Rectangle 1"/>
          <p:cNvSpPr>
            <a:spLocks noChangeArrowheads="1"/>
          </p:cNvSpPr>
          <p:nvPr/>
        </p:nvSpPr>
        <p:spPr bwMode="auto">
          <a:xfrm>
            <a:off x="457199" y="3026748"/>
            <a:ext cx="11457214" cy="1131079"/>
          </a:xfrm>
          <a:prstGeom prst="rect">
            <a:avLst/>
          </a:prstGeom>
          <a:noFill/>
          <a:ln w="9525">
            <a:noFill/>
            <a:miter lim="800000"/>
          </a:ln>
          <a:effectLst/>
        </p:spPr>
        <p:txBody>
          <a:bodyPr vert="horz" wrap="square" lIns="91440" tIns="45720" rIns="91440" bIns="45720" numCol="1" anchor="ctr" anchorCtr="0" compatLnSpc="1">
            <a:spAutoFit/>
          </a:bodyPr>
          <a:lstStyle/>
          <a:p>
            <a:pPr lvl="0" indent="268605" fontAlgn="base">
              <a:lnSpc>
                <a:spcPct val="150000"/>
              </a:lnSpc>
              <a:spcBef>
                <a:spcPct val="0"/>
              </a:spcBef>
              <a:spcAft>
                <a:spcPct val="0"/>
              </a:spcAft>
            </a:pPr>
            <a:r>
              <a:rPr lang="zh-CN" altLang="zh-CN" sz="2400" b="1" smtClean="0"/>
              <a:t>提示：联系社会现实，拓展思维广度，深入理解“文字下乡”的前提条件和作者理论的预见性。</a:t>
            </a:r>
            <a:endParaRPr kumimoji="0" lang="zh-CN" sz="2400" i="0" u="none" strike="noStrike" cap="none" normalizeH="0" baseline="0" smtClean="0">
              <a:ln>
                <a:noFill/>
              </a:ln>
              <a:solidFill>
                <a:schemeClr val="tx1"/>
              </a:solidFill>
              <a:effectLst/>
              <a:latin typeface="宋体" pitchFamily="2" charset="-122"/>
              <a:ea typeface="宋体" pitchFamily="2" charset="-122"/>
              <a:cs typeface="宋体" panose="02010600030101010101" pitchFamily="2" charset="-122"/>
            </a:endParaRPr>
          </a:p>
        </p:txBody>
      </p:sp>
      <p:pic>
        <p:nvPicPr>
          <p:cNvPr id="5" name="Picture 1"/>
          <p:cNvPicPr>
            <a:picLocks noChangeAspect="1" noChangeArrowheads="1"/>
          </p:cNvPicPr>
          <p:nvPr/>
        </p:nvPicPr>
        <p:blipFill>
          <a:blip r:embed="rId2">
            <a:lum contrast="68000"/>
          </a:blip>
          <a:stretch>
            <a:fillRect/>
          </a:stretch>
        </p:blipFill>
        <p:spPr bwMode="auto">
          <a:xfrm>
            <a:off x="10477206" y="4963886"/>
            <a:ext cx="1714793" cy="1534885"/>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1"/>
                                        </p:tgtEl>
                                        <p:attrNameLst>
                                          <p:attrName>style.visibility</p:attrName>
                                        </p:attrNameLst>
                                      </p:cBhvr>
                                      <p:to>
                                        <p:strVal val="visible"/>
                                      </p:to>
                                    </p:set>
                                    <p:anim calcmode="lin" valueType="num">
                                      <p:cBhvr additive="base">
                                        <p:cTn id="7" dur="500" fill="hold"/>
                                        <p:tgtEl>
                                          <p:spTgt spid="20481"/>
                                        </p:tgtEl>
                                        <p:attrNameLst>
                                          <p:attrName>ppt_x</p:attrName>
                                        </p:attrNameLst>
                                      </p:cBhvr>
                                      <p:tavLst>
                                        <p:tav tm="0">
                                          <p:val>
                                            <p:strVal val="#ppt_x"/>
                                          </p:val>
                                        </p:tav>
                                        <p:tav tm="100000">
                                          <p:val>
                                            <p:strVal val="#ppt_x"/>
                                          </p:val>
                                        </p:tav>
                                      </p:tavLst>
                                    </p:anim>
                                    <p:anim calcmode="lin" valueType="num">
                                      <p:cBhvr additive="base">
                                        <p:cTn id="8" dur="500" fill="hold"/>
                                        <p:tgtEl>
                                          <p:spTgt spid="204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 name="Picture 1"/>
          <p:cNvPicPr>
            <a:picLocks noChangeAspect="1" noChangeArrowheads="1"/>
          </p:cNvPicPr>
          <p:nvPr/>
        </p:nvPicPr>
        <p:blipFill>
          <a:blip r:embed="rId2">
            <a:lum contrast="68000"/>
          </a:blip>
          <a:stretch>
            <a:fillRect/>
          </a:stretch>
        </p:blipFill>
        <p:spPr bwMode="auto">
          <a:xfrm>
            <a:off x="10477206" y="4963886"/>
            <a:ext cx="1714793" cy="1534885"/>
          </a:xfrm>
          <a:prstGeom prst="rect">
            <a:avLst/>
          </a:prstGeom>
          <a:noFill/>
          <a:ln w="9525">
            <a:noFill/>
            <a:miter lim="800000"/>
          </a:ln>
        </p:spPr>
      </p:pic>
      <p:sp>
        <p:nvSpPr>
          <p:cNvPr id="2" name="Rectangle 1"/>
          <p:cNvSpPr>
            <a:spLocks noChangeArrowheads="1"/>
          </p:cNvSpPr>
          <p:nvPr/>
        </p:nvSpPr>
        <p:spPr bwMode="auto">
          <a:xfrm>
            <a:off x="568187" y="715250"/>
            <a:ext cx="3791542" cy="584775"/>
          </a:xfrm>
          <a:prstGeom prst="rect">
            <a:avLst/>
          </a:prstGeom>
          <a:noFill/>
          <a:ln w="9525">
            <a:noFill/>
            <a:miter lim="800000"/>
          </a:ln>
          <a:effectLst/>
        </p:spPr>
        <p:txBody>
          <a:bodyPr vert="horz" wrap="square" lIns="91440" tIns="45720" rIns="91440" bIns="45720" numCol="1" anchor="ctr" anchorCtr="0" compatLnSpc="1">
            <a:spAutoFit/>
          </a:bodyPr>
          <a:lstStyle/>
          <a:p>
            <a:pPr lvl="0" indent="266700" fontAlgn="base">
              <a:spcBef>
                <a:spcPct val="0"/>
              </a:spcBef>
              <a:spcAft>
                <a:spcPct val="0"/>
              </a:spcAft>
            </a:pPr>
            <a:r>
              <a:rPr kumimoji="0" lang="zh-CN" alt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r>
              <a:rPr lang="zh-CN" altLang="en-US" sz="3200" smtClean="0">
                <a:latin typeface="Calibri" pitchFamily="34" charset="0"/>
                <a:ea typeface="宋体" pitchFamily="2" charset="-122"/>
                <a:cs typeface="Times New Roman" panose="02020603050405020304" pitchFamily="18" charset="0"/>
              </a:rPr>
              <a:t>布置作业</a:t>
            </a:r>
            <a:r>
              <a:rPr kumimoji="0" lang="zh-CN" alt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endParaRPr kumimoji="0" lang="zh-CN" altLang="zh-CN" sz="32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3" name="矩形 2"/>
          <p:cNvSpPr/>
          <p:nvPr/>
        </p:nvSpPr>
        <p:spPr>
          <a:xfrm>
            <a:off x="832758" y="1327780"/>
            <a:ext cx="10629899" cy="4515660"/>
          </a:xfrm>
          <a:prstGeom prst="rect">
            <a:avLst/>
          </a:prstGeom>
        </p:spPr>
        <p:txBody>
          <a:bodyPr wrap="square">
            <a:spAutoFit/>
          </a:bodyPr>
          <a:lstStyle/>
          <a:p>
            <a:pPr>
              <a:lnSpc>
                <a:spcPct val="150000"/>
              </a:lnSpc>
            </a:pPr>
            <a:r>
              <a:rPr lang="en-US" altLang="zh-CN" sz="2800" smtClean="0">
                <a:latin typeface="宋体" pitchFamily="2" charset="-122"/>
                <a:ea typeface="宋体" pitchFamily="2" charset="-122"/>
              </a:rPr>
              <a:t>1. </a:t>
            </a:r>
            <a:r>
              <a:rPr lang="zh-CN" altLang="zh-CN" sz="2800" smtClean="0">
                <a:latin typeface="宋体" pitchFamily="2" charset="-122"/>
                <a:ea typeface="宋体" pitchFamily="2" charset="-122"/>
              </a:rPr>
              <a:t>鲁迅的小说为我们展现的是旧中国浙东乡镇的风土人情，在《祝福》中，是谁杀死了祥林嫂？是其自身乡下人的“愚”，还是熟人社会的群体冷漠，抑或是鲁四老爷代表的礼治秩序？人与人之间的关系是什么样的？这种关系是如何建立起来的？</a:t>
            </a:r>
          </a:p>
          <a:p>
            <a:pPr>
              <a:lnSpc>
                <a:spcPct val="150000"/>
              </a:lnSpc>
            </a:pPr>
            <a:r>
              <a:rPr lang="en-US" altLang="zh-CN" sz="2800" smtClean="0">
                <a:latin typeface="宋体" pitchFamily="2" charset="-122"/>
                <a:ea typeface="宋体" pitchFamily="2" charset="-122"/>
              </a:rPr>
              <a:t>2.</a:t>
            </a:r>
            <a:r>
              <a:rPr lang="zh-CN" altLang="zh-CN" sz="2800" smtClean="0">
                <a:latin typeface="宋体" pitchFamily="2" charset="-122"/>
                <a:ea typeface="宋体" pitchFamily="2" charset="-122"/>
              </a:rPr>
              <a:t>《乡土中国》中那些从中国传统农村社会生活中提炼出的概念和观点，随着时代的发展，对于当今社会是否还适用？结合相关影视作品、文学作品等，谈谈你的理解。</a:t>
            </a:r>
            <a:endParaRPr lang="zh-CN" altLang="zh-CN" sz="2800">
              <a:latin typeface="宋体" pitchFamily="2" charset="-122"/>
              <a:ea typeface="宋体" pitchFamily="2" charset="-122"/>
            </a:endParaRPr>
          </a:p>
        </p:txBody>
      </p:sp>
      <p:pic>
        <p:nvPicPr>
          <p:cNvPr id="5" name="New picture"/>
          <p:cNvPicPr/>
          <p:nvPr/>
        </p:nvPicPr>
        <p:blipFill>
          <a:blip r:embed="rId3"/>
          <a:stretch>
            <a:fillRect/>
          </a:stretch>
        </p:blipFill>
        <p:spPr>
          <a:xfrm>
            <a:off x="11950700" y="11874500"/>
            <a:ext cx="342900" cy="266700"/>
          </a:xfrm>
          <a:prstGeom prst="cube">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744" y="1625601"/>
            <a:ext cx="6655227" cy="4354284"/>
          </a:xfrm>
          <a:prstGeom prst="rect">
            <a:avLst/>
          </a:prstGeom>
          <a:blipFill dpi="0" rotWithShape="1">
            <a:blip r:embed="rId2">
              <a:alphaModFix amt="93000"/>
            </a:blip>
            <a:tile tx="0" ty="0" sx="100000" sy="100000" flip="none" algn="tl"/>
          </a:blipFill>
          <a:effectLst>
            <a:softEdge rad="63500"/>
          </a:effectLst>
        </p:spPr>
      </p:pic>
      <p:pic>
        <p:nvPicPr>
          <p:cNvPr id="4" name="图片 9"/>
          <p:cNvPicPr>
            <a:picLocks noChangeAspect="1"/>
          </p:cNvPicPr>
          <p:nvPr/>
        </p:nvPicPr>
        <p:blipFill>
          <a:blip r:embed="rId4">
            <a:clrChange>
              <a:clrFrom>
                <a:srgbClr val="F4F0ED"/>
              </a:clrFrom>
              <a:clrTo>
                <a:srgbClr val="F4F0ED">
                  <a:alpha val="0"/>
                </a:srgbClr>
              </a:clrTo>
            </a:clrChange>
          </a:blip>
          <a:stretch>
            <a:fillRect/>
          </a:stretch>
        </p:blipFill>
        <p:spPr bwMode="auto">
          <a:xfrm>
            <a:off x="7446722" y="3141544"/>
            <a:ext cx="4745278" cy="3354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9"/>
          <p:cNvSpPr txBox="1"/>
          <p:nvPr/>
        </p:nvSpPr>
        <p:spPr>
          <a:xfrm>
            <a:off x="7560128" y="687597"/>
            <a:ext cx="4327489" cy="3785652"/>
          </a:xfrm>
          <a:prstGeom prst="rect">
            <a:avLst/>
          </a:prstGeom>
          <a:noFill/>
        </p:spPr>
        <p:txBody>
          <a:bodyPr wrap="square" rtlCol="0">
            <a:spAutoFit/>
          </a:bodyPr>
          <a:lstStyle/>
          <a:p>
            <a:r>
              <a:rPr lang="zh-CN" altLang="en-US" sz="4800" b="1" smtClean="0">
                <a:latin typeface="方正古隶简体" panose="03000509000000000000" pitchFamily="65" charset="-122"/>
                <a:ea typeface="方正古隶简体" panose="03000509000000000000" pitchFamily="65" charset="-122"/>
              </a:rPr>
              <a:t>“他们在埋头种地和低头吃饭时，总不会忘记抬头看一看天。”</a:t>
            </a:r>
            <a:endParaRPr lang="zh-CN" altLang="en-US" sz="4800" b="1">
              <a:latin typeface="方正古隶简体" panose="03000509000000000000" pitchFamily="65" charset="-122"/>
              <a:ea typeface="方正古隶简体" panose="03000509000000000000" pitchFamily="65" charset="-122"/>
            </a:endParaRPr>
          </a:p>
        </p:txBody>
      </p:sp>
      <p:sp>
        <p:nvSpPr>
          <p:cNvPr id="6" name="Rectangle 1"/>
          <p:cNvSpPr>
            <a:spLocks noChangeArrowheads="1"/>
          </p:cNvSpPr>
          <p:nvPr/>
        </p:nvSpPr>
        <p:spPr bwMode="auto">
          <a:xfrm>
            <a:off x="568187" y="715250"/>
            <a:ext cx="2586152" cy="58477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r>
              <a:rPr kumimoji="0" lang="zh-CN" altLang="en-US"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情境</a:t>
            </a:r>
            <a:r>
              <a:rPr kumimoji="0" 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导入</a:t>
            </a:r>
            <a:r>
              <a:rPr kumimoji="0" lang="zh-CN" alt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endParaRPr kumimoji="0" lang="zh-CN" altLang="zh-CN" sz="32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Rectangle 1"/>
          <p:cNvSpPr>
            <a:spLocks noChangeArrowheads="1"/>
          </p:cNvSpPr>
          <p:nvPr/>
        </p:nvSpPr>
        <p:spPr bwMode="auto">
          <a:xfrm>
            <a:off x="568187" y="715250"/>
            <a:ext cx="3791542" cy="58477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r>
              <a:rPr kumimoji="0" lang="zh-CN" altLang="en-US"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活动任务一</a:t>
            </a:r>
            <a:r>
              <a:rPr kumimoji="0" lang="zh-CN" alt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endParaRPr kumimoji="0" lang="zh-CN" altLang="zh-CN" sz="32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8193" name="Rectangle 1"/>
          <p:cNvSpPr>
            <a:spLocks noChangeArrowheads="1"/>
          </p:cNvSpPr>
          <p:nvPr/>
        </p:nvSpPr>
        <p:spPr bwMode="auto">
          <a:xfrm>
            <a:off x="912548" y="1351746"/>
            <a:ext cx="10305181" cy="95410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1. </a:t>
            </a:r>
            <a:r>
              <a:rPr kumimoji="0" lang="zh-CN" altLang="en-US" sz="28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阅读</a:t>
            </a:r>
            <a:r>
              <a:rPr kumimoji="0" lang="en-US" altLang="zh-CN" sz="28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乡土中国</a:t>
            </a:r>
            <a:r>
              <a:rPr kumimoji="0" lang="en-US" altLang="zh-CN" sz="28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前三章，完成“阅读记录表”。</a:t>
            </a:r>
            <a:endParaRPr kumimoji="0" lang="zh-CN" altLang="en-US" sz="28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r>
              <a:rPr kumimoji="0" lang="zh-CN" altLang="en-US" sz="2800" b="1"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乡土中国</a:t>
            </a:r>
            <a:r>
              <a:rPr kumimoji="0" lang="en-US" altLang="zh-CN" sz="2800" b="1"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r>
              <a:rPr kumimoji="0" lang="zh-CN" altLang="en-US" sz="2800" b="1"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前三章阅读记录表</a:t>
            </a:r>
            <a:endParaRPr kumimoji="0" lang="zh-CN" altLang="en-US" sz="28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graphicFrame>
        <p:nvGraphicFramePr>
          <p:cNvPr id="4" name="表格 3"/>
          <p:cNvGraphicFramePr>
            <a:graphicFrameLocks noGrp="1"/>
          </p:cNvGraphicFramePr>
          <p:nvPr/>
        </p:nvGraphicFramePr>
        <p:xfrm>
          <a:off x="800099" y="2590010"/>
          <a:ext cx="10760529" cy="3776543"/>
        </p:xfrm>
        <a:graphic>
          <a:graphicData uri="http://schemas.openxmlformats.org/drawingml/2006/table">
            <a:tbl>
              <a:tblPr/>
              <a:tblGrid>
                <a:gridCol w="2786421"/>
                <a:gridCol w="1510087"/>
                <a:gridCol w="2147591"/>
                <a:gridCol w="2148917"/>
                <a:gridCol w="2167513"/>
              </a:tblGrid>
              <a:tr h="1457315">
                <a:tc>
                  <a:txBody>
                    <a:bodyPr/>
                    <a:lstStyle/>
                    <a:p>
                      <a:pPr algn="ctr">
                        <a:lnSpc>
                          <a:spcPct val="150000"/>
                        </a:lnSpc>
                        <a:spcAft>
                          <a:spcPct val="0"/>
                        </a:spcAft>
                      </a:pPr>
                      <a:r>
                        <a:rPr lang="zh-CN" sz="2400" kern="100">
                          <a:latin typeface="Calibri"/>
                          <a:ea typeface="宋体" pitchFamily="2" charset="-122"/>
                          <a:cs typeface="Times New Roman" panose="02020603050405020304"/>
                        </a:rPr>
                        <a:t>章节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pPr>
                      <a:r>
                        <a:rPr lang="zh-CN" sz="2400" kern="100">
                          <a:latin typeface="Calibri"/>
                          <a:ea typeface="宋体" pitchFamily="2" charset="-122"/>
                          <a:cs typeface="Times New Roman" panose="02020603050405020304"/>
                        </a:rPr>
                        <a:t>主旨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pPr>
                      <a:r>
                        <a:rPr lang="zh-CN" sz="2400" kern="100">
                          <a:latin typeface="Calibri"/>
                          <a:ea typeface="宋体" pitchFamily="2" charset="-122"/>
                          <a:cs typeface="Times New Roman" panose="02020603050405020304"/>
                        </a:rPr>
                        <a:t>分层次内容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pPr>
                      <a:r>
                        <a:rPr lang="zh-CN" sz="2400" kern="100">
                          <a:latin typeface="Calibri"/>
                          <a:ea typeface="宋体" pitchFamily="2" charset="-122"/>
                          <a:cs typeface="Times New Roman" panose="02020603050405020304"/>
                        </a:rPr>
                        <a:t>重要概念</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pPr>
                      <a:r>
                        <a:rPr lang="zh-CN" sz="2400" kern="100">
                          <a:latin typeface="Calibri"/>
                          <a:ea typeface="宋体" pitchFamily="2" charset="-122"/>
                          <a:cs typeface="Times New Roman" panose="02020603050405020304"/>
                        </a:rPr>
                        <a:t>阅读感受</a:t>
                      </a:r>
                    </a:p>
                    <a:p>
                      <a:pPr algn="ctr">
                        <a:lnSpc>
                          <a:spcPct val="150000"/>
                        </a:lnSpc>
                        <a:spcAft>
                          <a:spcPct val="0"/>
                        </a:spcAft>
                      </a:pPr>
                      <a:r>
                        <a:rPr lang="zh-CN" sz="2400" kern="100">
                          <a:latin typeface="Calibri"/>
                          <a:ea typeface="宋体" pitchFamily="2" charset="-122"/>
                          <a:cs typeface="Times New Roman" panose="02020603050405020304"/>
                        </a:rPr>
                        <a:t>（启发或反对）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5945">
                <a:tc>
                  <a:txBody>
                    <a:bodyPr/>
                    <a:lstStyle/>
                    <a:p>
                      <a:pPr algn="ctr">
                        <a:spcAft>
                          <a:spcPct val="0"/>
                        </a:spcAft>
                      </a:pPr>
                      <a:r>
                        <a:rPr lang="en-US" sz="2400" kern="100">
                          <a:latin typeface="Calibri"/>
                          <a:ea typeface="宋体" pitchFamily="2" charset="-122"/>
                          <a:cs typeface="Times New Roman" panose="02020603050405020304"/>
                        </a:rPr>
                        <a:t>1. </a:t>
                      </a:r>
                      <a:r>
                        <a:rPr lang="zh-CN" sz="2400" kern="100">
                          <a:latin typeface="Calibri"/>
                          <a:ea typeface="宋体" pitchFamily="2" charset="-122"/>
                          <a:cs typeface="Times New Roman" panose="02020603050405020304"/>
                        </a:rPr>
                        <a:t>乡土本色</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pPr>
                      <a:endParaRPr lang="en-US" sz="2400" kern="100">
                        <a:latin typeface="Calibri"/>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pPr>
                      <a:endParaRPr lang="en-US" sz="2400" kern="100">
                        <a:latin typeface="Calibri"/>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pPr>
                      <a:endParaRPr lang="en-US" sz="2400" kern="100">
                        <a:latin typeface="Calibri"/>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pPr>
                      <a:endParaRPr lang="en-US" sz="2400" kern="100">
                        <a:latin typeface="Calibri"/>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5945">
                <a:tc>
                  <a:txBody>
                    <a:bodyPr/>
                    <a:lstStyle/>
                    <a:p>
                      <a:pPr algn="ctr">
                        <a:spcAft>
                          <a:spcPct val="0"/>
                        </a:spcAft>
                      </a:pPr>
                      <a:r>
                        <a:rPr lang="en-US" sz="2400" kern="100">
                          <a:latin typeface="Calibri"/>
                          <a:ea typeface="宋体" pitchFamily="2" charset="-122"/>
                          <a:cs typeface="Times New Roman" panose="02020603050405020304"/>
                        </a:rPr>
                        <a:t>2. </a:t>
                      </a:r>
                      <a:r>
                        <a:rPr lang="zh-CN" sz="2400" kern="100">
                          <a:latin typeface="Calibri"/>
                          <a:ea typeface="宋体" pitchFamily="2" charset="-122"/>
                          <a:cs typeface="Times New Roman" panose="02020603050405020304"/>
                        </a:rPr>
                        <a:t>文字下乡</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pPr>
                      <a:endParaRPr lang="en-US" sz="2400" kern="100">
                        <a:latin typeface="Calibri"/>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pPr>
                      <a:endParaRPr lang="en-US" sz="2400" kern="100">
                        <a:latin typeface="Calibri"/>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pPr>
                      <a:endParaRPr lang="en-US" sz="2400" kern="100">
                        <a:latin typeface="Calibri"/>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pPr>
                      <a:endParaRPr lang="en-US" sz="2400" kern="100">
                        <a:latin typeface="Calibri"/>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5945">
                <a:tc>
                  <a:txBody>
                    <a:bodyPr/>
                    <a:lstStyle/>
                    <a:p>
                      <a:pPr algn="ctr">
                        <a:spcAft>
                          <a:spcPct val="0"/>
                        </a:spcAft>
                      </a:pPr>
                      <a:r>
                        <a:rPr lang="en-US" sz="2400" kern="100">
                          <a:latin typeface="Calibri"/>
                          <a:ea typeface="宋体" pitchFamily="2" charset="-122"/>
                          <a:cs typeface="Times New Roman" panose="02020603050405020304"/>
                        </a:rPr>
                        <a:t>3. </a:t>
                      </a:r>
                      <a:r>
                        <a:rPr lang="zh-CN" sz="2400" kern="100">
                          <a:latin typeface="Calibri"/>
                          <a:ea typeface="宋体" pitchFamily="2" charset="-122"/>
                          <a:cs typeface="Times New Roman" panose="02020603050405020304"/>
                        </a:rPr>
                        <a:t>再论文字下乡</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pPr>
                      <a:endParaRPr lang="en-US" sz="2400" kern="100">
                        <a:latin typeface="Calibri"/>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pPr>
                      <a:endParaRPr lang="en-US" sz="2400" kern="100">
                        <a:latin typeface="Calibri"/>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pPr>
                      <a:endParaRPr lang="en-US" sz="2400" kern="100">
                        <a:latin typeface="Calibri"/>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pPr>
                      <a:endParaRPr lang="en-US" sz="2400" kern="100">
                        <a:latin typeface="Calibri"/>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3308">
                <a:tc>
                  <a:txBody>
                    <a:bodyPr/>
                    <a:lstStyle/>
                    <a:p>
                      <a:pPr algn="ctr">
                        <a:spcAft>
                          <a:spcPct val="0"/>
                        </a:spcAft>
                      </a:pPr>
                      <a:r>
                        <a:rPr lang="zh-CN" sz="2400" kern="100">
                          <a:latin typeface="Calibri"/>
                          <a:ea typeface="宋体" pitchFamily="2" charset="-122"/>
                          <a:cs typeface="Times New Roman" panose="02020603050405020304"/>
                        </a:rPr>
                        <a:t>三章关联思维导图</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a:lnSpc>
                          <a:spcPct val="150000"/>
                        </a:lnSpc>
                        <a:spcAft>
                          <a:spcPct val="0"/>
                        </a:spcAft>
                      </a:pPr>
                      <a:endParaRPr lang="en-US" sz="2400" kern="100">
                        <a:latin typeface="Calibri"/>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txBody>
                  <a:tcPr/>
                </a:tc>
                <a:tc hMerge="1">
                  <a:txBody>
                    <a:bodyPr/>
                    <a:lstStyle/>
                    <a:p/>
                  </a:txBody>
                  <a:tcPr/>
                </a:tc>
                <a:tc hMerge="1">
                  <a:txBody>
                    <a:bodyPr/>
                    <a:lstStyle/>
                    <a:p/>
                  </a:txBody>
                  <a:tcPr/>
                </a:tc>
              </a:tr>
            </a:tbl>
          </a:graphicData>
        </a:graphic>
      </p:graphicFrame>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Rectangle 1"/>
          <p:cNvSpPr>
            <a:spLocks noChangeArrowheads="1"/>
          </p:cNvSpPr>
          <p:nvPr/>
        </p:nvSpPr>
        <p:spPr bwMode="auto">
          <a:xfrm>
            <a:off x="568187" y="715250"/>
            <a:ext cx="3791542" cy="58477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r>
              <a:rPr kumimoji="0" lang="zh-CN" altLang="en-US"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活动任务一</a:t>
            </a:r>
            <a:r>
              <a:rPr kumimoji="0" lang="zh-CN" alt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endParaRPr kumimoji="0" lang="zh-CN" altLang="zh-CN" sz="32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8193" name="Rectangle 1"/>
          <p:cNvSpPr>
            <a:spLocks noChangeArrowheads="1"/>
          </p:cNvSpPr>
          <p:nvPr/>
        </p:nvSpPr>
        <p:spPr bwMode="auto">
          <a:xfrm>
            <a:off x="1108491" y="1442199"/>
            <a:ext cx="10305181" cy="707886"/>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4000" smtClean="0"/>
              <a:t>2. </a:t>
            </a:r>
            <a:r>
              <a:rPr lang="zh-CN" altLang="zh-CN" sz="4000" smtClean="0"/>
              <a:t>梳理各章内容要点</a:t>
            </a:r>
            <a:r>
              <a:rPr lang="zh-CN" altLang="en-US" sz="4000" smtClean="0"/>
              <a:t>。</a:t>
            </a:r>
            <a:endParaRPr lang="zh-CN" altLang="zh-CN" sz="4000"/>
          </a:p>
        </p:txBody>
      </p:sp>
      <p:sp>
        <p:nvSpPr>
          <p:cNvPr id="5" name="矩形 4"/>
          <p:cNvSpPr/>
          <p:nvPr/>
        </p:nvSpPr>
        <p:spPr>
          <a:xfrm>
            <a:off x="718457" y="2559707"/>
            <a:ext cx="11005457" cy="2554545"/>
          </a:xfrm>
          <a:prstGeom prst="rect">
            <a:avLst/>
          </a:prstGeom>
        </p:spPr>
        <p:txBody>
          <a:bodyPr wrap="square">
            <a:spAutoFit/>
          </a:bodyPr>
          <a:lstStyle/>
          <a:p>
            <a:r>
              <a:rPr lang="zh-CN" altLang="zh-CN" sz="3200" smtClean="0">
                <a:latin typeface="宋体" pitchFamily="2" charset="-122"/>
                <a:ea typeface="宋体" pitchFamily="2" charset="-122"/>
              </a:rPr>
              <a:t>第一章</a:t>
            </a:r>
            <a:r>
              <a:rPr lang="zh-CN" altLang="en-US" sz="3200" smtClean="0">
                <a:latin typeface="宋体" pitchFamily="2" charset="-122"/>
                <a:ea typeface="宋体" pitchFamily="2" charset="-122"/>
              </a:rPr>
              <a:t>：</a:t>
            </a:r>
            <a:r>
              <a:rPr lang="zh-CN" altLang="zh-CN" sz="3200" smtClean="0">
                <a:latin typeface="宋体" pitchFamily="2" charset="-122"/>
                <a:ea typeface="宋体" pitchFamily="2" charset="-122"/>
              </a:rPr>
              <a:t>主要内容是乡土社会的性质，阐述乡土社会人口不流动、聚村而居、村与村之间孤立隔膜、村落内部是熟人等特点 ；</a:t>
            </a:r>
          </a:p>
          <a:p>
            <a:r>
              <a:rPr lang="zh-CN" altLang="zh-CN" sz="3200" smtClean="0">
                <a:latin typeface="宋体" pitchFamily="2" charset="-122"/>
                <a:ea typeface="宋体" pitchFamily="2" charset="-122"/>
              </a:rPr>
              <a:t>第二章</a:t>
            </a:r>
            <a:r>
              <a:rPr lang="zh-CN" altLang="en-US" sz="3200" smtClean="0">
                <a:latin typeface="宋体" pitchFamily="2" charset="-122"/>
                <a:ea typeface="宋体" pitchFamily="2" charset="-122"/>
              </a:rPr>
              <a:t>：</a:t>
            </a:r>
            <a:r>
              <a:rPr lang="zh-CN" altLang="zh-CN" sz="3200" smtClean="0">
                <a:latin typeface="宋体" pitchFamily="2" charset="-122"/>
                <a:ea typeface="宋体" pitchFamily="2" charset="-122"/>
              </a:rPr>
              <a:t>从空间格局角度，论述乡土社会不需要文字 ；</a:t>
            </a:r>
          </a:p>
          <a:p>
            <a:r>
              <a:rPr lang="zh-CN" altLang="zh-CN" sz="3200" smtClean="0">
                <a:latin typeface="宋体" pitchFamily="2" charset="-122"/>
                <a:ea typeface="宋体" pitchFamily="2" charset="-122"/>
              </a:rPr>
              <a:t>第三章</a:t>
            </a:r>
            <a:r>
              <a:rPr lang="zh-CN" altLang="en-US" sz="3200" smtClean="0">
                <a:latin typeface="宋体" pitchFamily="2" charset="-122"/>
                <a:ea typeface="宋体" pitchFamily="2" charset="-122"/>
              </a:rPr>
              <a:t>：</a:t>
            </a:r>
            <a:r>
              <a:rPr lang="zh-CN" altLang="zh-CN" sz="3200" smtClean="0">
                <a:latin typeface="宋体" pitchFamily="2" charset="-122"/>
                <a:ea typeface="宋体" pitchFamily="2" charset="-122"/>
              </a:rPr>
              <a:t>从时间格局角度，论述乡土社会不需要文字。</a:t>
            </a:r>
            <a:endParaRPr lang="zh-CN" altLang="zh-CN" sz="3200">
              <a:latin typeface="宋体" pitchFamily="2" charset="-122"/>
              <a:ea typeface="宋体" pitchFamily="2" charset="-122"/>
            </a:endParaRPr>
          </a:p>
        </p:txBody>
      </p:sp>
      <p:pic>
        <p:nvPicPr>
          <p:cNvPr id="19457" name="Picture 1"/>
          <p:cNvPicPr>
            <a:picLocks noChangeAspect="1" noChangeArrowheads="1"/>
          </p:cNvPicPr>
          <p:nvPr/>
        </p:nvPicPr>
        <p:blipFill>
          <a:blip r:embed="rId2">
            <a:lum contrast="68000"/>
          </a:blip>
          <a:stretch>
            <a:fillRect/>
          </a:stretch>
        </p:blipFill>
        <p:spPr bwMode="auto">
          <a:xfrm>
            <a:off x="10477206" y="4963886"/>
            <a:ext cx="1714793" cy="1534885"/>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Rectangle 1"/>
          <p:cNvSpPr>
            <a:spLocks noChangeArrowheads="1"/>
          </p:cNvSpPr>
          <p:nvPr/>
        </p:nvSpPr>
        <p:spPr bwMode="auto">
          <a:xfrm>
            <a:off x="568187" y="715250"/>
            <a:ext cx="3791542" cy="58477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r>
              <a:rPr kumimoji="0" lang="zh-CN" altLang="en-US"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活动任务一</a:t>
            </a:r>
            <a:r>
              <a:rPr kumimoji="0" lang="zh-CN" alt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endParaRPr kumimoji="0" lang="zh-CN" altLang="zh-CN" sz="32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8193" name="Rectangle 1"/>
          <p:cNvSpPr>
            <a:spLocks noChangeArrowheads="1"/>
          </p:cNvSpPr>
          <p:nvPr/>
        </p:nvSpPr>
        <p:spPr bwMode="auto">
          <a:xfrm>
            <a:off x="1043177" y="1304051"/>
            <a:ext cx="10305181" cy="461665"/>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2400" smtClean="0"/>
              <a:t>3. </a:t>
            </a:r>
            <a:r>
              <a:rPr lang="zh-CN" altLang="zh-CN" sz="2400" smtClean="0"/>
              <a:t>梳理三章之间是怎样的逻辑关系？</a:t>
            </a:r>
            <a:endParaRPr lang="zh-CN" altLang="zh-CN" sz="2400"/>
          </a:p>
        </p:txBody>
      </p:sp>
      <p:sp>
        <p:nvSpPr>
          <p:cNvPr id="5" name="矩形 4"/>
          <p:cNvSpPr/>
          <p:nvPr/>
        </p:nvSpPr>
        <p:spPr>
          <a:xfrm>
            <a:off x="636814" y="1726949"/>
            <a:ext cx="11005457" cy="1569660"/>
          </a:xfrm>
          <a:prstGeom prst="rect">
            <a:avLst/>
          </a:prstGeom>
        </p:spPr>
        <p:txBody>
          <a:bodyPr wrap="square">
            <a:spAutoFit/>
          </a:bodyPr>
          <a:lstStyle/>
          <a:p>
            <a:r>
              <a:rPr lang="en-US" altLang="zh-CN" sz="2400" smtClean="0">
                <a:latin typeface="宋体" pitchFamily="2" charset="-122"/>
                <a:ea typeface="宋体" pitchFamily="2" charset="-122"/>
              </a:rPr>
              <a:t>    </a:t>
            </a:r>
            <a:r>
              <a:rPr lang="zh-CN" altLang="zh-CN" sz="2400" smtClean="0">
                <a:latin typeface="宋体" pitchFamily="2" charset="-122"/>
                <a:ea typeface="宋体" pitchFamily="2" charset="-122"/>
              </a:rPr>
              <a:t>三章内容整体上构成总分关系 ：第一章讨论了乡土社会的性质特点，是二三章的理论基础 ；二三两章之间的关系是并列关系，分别从空间角度和时间角度论证了“没有用字来帮助他们在社会中生活的需要”的结论。</a:t>
            </a:r>
          </a:p>
          <a:p>
            <a:r>
              <a:rPr lang="zh-CN" altLang="zh-CN" sz="2400" smtClean="0">
                <a:latin typeface="宋体" pitchFamily="2" charset="-122"/>
                <a:ea typeface="宋体" pitchFamily="2" charset="-122"/>
              </a:rPr>
              <a:t>三章之间的关联，可用下图表示 ：</a:t>
            </a:r>
            <a:endParaRPr lang="zh-CN" altLang="zh-CN" sz="2400">
              <a:latin typeface="宋体" pitchFamily="2" charset="-122"/>
              <a:ea typeface="宋体" pitchFamily="2" charset="-122"/>
            </a:endParaRPr>
          </a:p>
        </p:txBody>
      </p:sp>
      <p:pic>
        <p:nvPicPr>
          <p:cNvPr id="6" name="图片 5"/>
          <p:cNvPicPr/>
          <p:nvPr/>
        </p:nvPicPr>
        <p:blipFill>
          <a:blip r:embed="rId2"/>
          <a:stretch>
            <a:fillRect/>
          </a:stretch>
        </p:blipFill>
        <p:spPr bwMode="auto">
          <a:xfrm>
            <a:off x="1436914" y="3331029"/>
            <a:ext cx="9062357" cy="2922814"/>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1"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770" decel="100000"/>
                                        <p:tgtEl>
                                          <p:spTgt spid="6"/>
                                        </p:tgtEl>
                                      </p:cBhvr>
                                    </p:animEffect>
                                    <p:animScale>
                                      <p:cBhvr>
                                        <p:cTn id="15" dur="770" decel="100000"/>
                                        <p:tgtEl>
                                          <p:spTgt spid="6"/>
                                        </p:tgtEl>
                                      </p:cBhvr>
                                      <p:from x="10000" y="10000"/>
                                      <p:to x="200000" y="450000"/>
                                    </p:animScale>
                                    <p:animScale>
                                      <p:cBhvr>
                                        <p:cTn id="16" dur="1230" accel="100000" fill="hold">
                                          <p:stCondLst>
                                            <p:cond delay="770"/>
                                          </p:stCondLst>
                                        </p:cTn>
                                        <p:tgtEl>
                                          <p:spTgt spid="6"/>
                                        </p:tgtEl>
                                      </p:cBhvr>
                                      <p:from x="200000" y="450000"/>
                                      <p:to x="100000" y="100000"/>
                                    </p:animScale>
                                    <p:set>
                                      <p:cBhvr>
                                        <p:cTn id="17" dur="770" fill="hold"/>
                                        <p:tgtEl>
                                          <p:spTgt spid="6"/>
                                        </p:tgtEl>
                                        <p:attrNameLst>
                                          <p:attrName>ppt_x</p:attrName>
                                        </p:attrNameLst>
                                      </p:cBhvr>
                                      <p:to>
                                        <p:strVal val="(0.5)"/>
                                      </p:to>
                                    </p:set>
                                    <p:anim from="(0.5)" to="(#ppt_x)" calcmode="lin" valueType="num">
                                      <p:cBhvr>
                                        <p:cTn id="18" dur="1230" accel="100000" fill="hold">
                                          <p:stCondLst>
                                            <p:cond delay="770"/>
                                          </p:stCondLst>
                                        </p:cTn>
                                        <p:tgtEl>
                                          <p:spTgt spid="6"/>
                                        </p:tgtEl>
                                        <p:attrNameLst>
                                          <p:attrName>ppt_x</p:attrName>
                                        </p:attrNameLst>
                                      </p:cBhvr>
                                    </p:anim>
                                    <p:set>
                                      <p:cBhvr>
                                        <p:cTn id="19" dur="770" fill="hold"/>
                                        <p:tgtEl>
                                          <p:spTgt spid="6"/>
                                        </p:tgtEl>
                                        <p:attrNameLst>
                                          <p:attrName>ppt_y</p:attrName>
                                        </p:attrNameLst>
                                      </p:cBhvr>
                                      <p:to>
                                        <p:strVal val="(#ppt_y+0.4)"/>
                                      </p:to>
                                    </p:set>
                                    <p:anim from="(#ppt_y+0.4)" to="(#ppt_y)" calcmode="lin" valueType="num">
                                      <p:cBhvr>
                                        <p:cTn id="20" dur="1230" accel="100000" fill="hold">
                                          <p:stCondLst>
                                            <p:cond delay="770"/>
                                          </p:stCondLst>
                                        </p:cTn>
                                        <p:tgtEl>
                                          <p:spTgt spid="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Rectangle 1"/>
          <p:cNvSpPr>
            <a:spLocks noChangeArrowheads="1"/>
          </p:cNvSpPr>
          <p:nvPr/>
        </p:nvSpPr>
        <p:spPr bwMode="auto">
          <a:xfrm>
            <a:off x="568187" y="715250"/>
            <a:ext cx="3791542" cy="58477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r>
              <a:rPr kumimoji="0" lang="zh-CN" altLang="en-US"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活动任务二</a:t>
            </a:r>
            <a:r>
              <a:rPr kumimoji="0" lang="zh-CN" alt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endParaRPr kumimoji="0" lang="zh-CN" altLang="zh-CN" sz="32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8193" name="Rectangle 1"/>
          <p:cNvSpPr>
            <a:spLocks noChangeArrowheads="1"/>
          </p:cNvSpPr>
          <p:nvPr/>
        </p:nvSpPr>
        <p:spPr bwMode="auto">
          <a:xfrm>
            <a:off x="1108491" y="1442199"/>
            <a:ext cx="10305181" cy="707886"/>
          </a:xfrm>
          <a:prstGeom prst="rect">
            <a:avLst/>
          </a:prstGeom>
          <a:noFill/>
          <a:ln w="9525">
            <a:noFill/>
            <a:miter lim="800000"/>
          </a:ln>
          <a:effectLst/>
        </p:spPr>
        <p:txBody>
          <a:bodyPr vert="horz" wrap="square" lIns="91440" tIns="45720" rIns="91440" bIns="45720" numCol="1" anchor="ctr" anchorCtr="0" compatLnSpc="1">
            <a:spAutoFit/>
          </a:bodyPr>
          <a:lstStyle/>
          <a:p>
            <a:r>
              <a:rPr lang="en-US" altLang="zh-CN" sz="4000" b="1" smtClean="0">
                <a:latin typeface="宋体" pitchFamily="2" charset="-122"/>
                <a:ea typeface="宋体" pitchFamily="2" charset="-122"/>
                <a:cs typeface="Times New Roman" panose="02020603050405020304" pitchFamily="18" charset="0"/>
              </a:rPr>
              <a:t>1.</a:t>
            </a:r>
            <a:r>
              <a:rPr lang="zh-CN" altLang="en-US" sz="4000" b="1" smtClean="0">
                <a:latin typeface="宋体" pitchFamily="2" charset="-122"/>
                <a:ea typeface="宋体" pitchFamily="2" charset="-122"/>
                <a:cs typeface="Times New Roman" panose="02020603050405020304" pitchFamily="18" charset="0"/>
              </a:rPr>
              <a:t>学习如何反驳别人的观点。</a:t>
            </a:r>
            <a:endParaRPr lang="zh-CN" altLang="zh-CN" sz="4000" b="1">
              <a:latin typeface="宋体" pitchFamily="2" charset="-122"/>
              <a:ea typeface="宋体" pitchFamily="2" charset="-122"/>
            </a:endParaRPr>
          </a:p>
        </p:txBody>
      </p:sp>
      <p:sp>
        <p:nvSpPr>
          <p:cNvPr id="17409" name="Rectangle 1"/>
          <p:cNvSpPr>
            <a:spLocks noChangeArrowheads="1"/>
          </p:cNvSpPr>
          <p:nvPr/>
        </p:nvSpPr>
        <p:spPr bwMode="auto">
          <a:xfrm>
            <a:off x="261258" y="2264512"/>
            <a:ext cx="11457214" cy="389651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50000"/>
              </a:lnSpc>
              <a:spcBef>
                <a:spcPct val="0"/>
              </a:spcBef>
              <a:spcAft>
                <a:spcPct val="0"/>
              </a:spcAft>
              <a:buClrTx/>
              <a:buSzTx/>
              <a:buFontTx/>
              <a:buNone/>
            </a:pPr>
            <a:r>
              <a:rPr kumimoji="0" lang="zh-CN" altLang="en-US" sz="28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针对很多人认为乡下人“愚”的偏见，作者是如何反驳的？</a:t>
            </a:r>
            <a:endParaRPr kumimoji="0" lang="zh-CN" altLang="en-US" sz="28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altLang="en-US" sz="28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①界定“愚”的判断标准。标准是</a:t>
            </a:r>
            <a:r>
              <a:rPr kumimoji="0" lang="zh-CN" altLang="en-US" sz="2800" b="0" i="0" u="sng"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                    </a:t>
            </a:r>
            <a:r>
              <a:rPr kumimoji="0" lang="zh-CN" altLang="en-US" sz="28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而非</a:t>
            </a:r>
            <a:r>
              <a:rPr kumimoji="0" lang="zh-CN" altLang="en-US" sz="2800" b="0" i="0" u="sng"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                 </a:t>
            </a:r>
            <a:r>
              <a:rPr kumimoji="0" lang="zh-CN" altLang="en-US" sz="28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endParaRPr kumimoji="0" lang="zh-CN" altLang="en-US" sz="28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altLang="en-US" sz="28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②驳斥</a:t>
            </a:r>
            <a:r>
              <a:rPr kumimoji="0" lang="zh-CN" altLang="en-US" sz="2800" b="0" i="0" u="sng"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                </a:t>
            </a:r>
            <a:r>
              <a:rPr kumimoji="0" lang="zh-CN" altLang="en-US" sz="28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方面不及人。论据：</a:t>
            </a:r>
            <a:r>
              <a:rPr kumimoji="0" lang="zh-CN" altLang="en-US" sz="2800" b="0" i="0" u="sng"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                         </a:t>
            </a:r>
            <a:r>
              <a:rPr kumimoji="0" lang="zh-CN" altLang="en-US" sz="28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endParaRPr kumimoji="0" lang="zh-CN" altLang="en-US" sz="28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altLang="en-US" sz="28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③驳斥</a:t>
            </a:r>
            <a:r>
              <a:rPr kumimoji="0" lang="zh-CN" altLang="en-US" sz="2800" b="0" i="0" u="sng"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                </a:t>
            </a:r>
            <a:r>
              <a:rPr kumimoji="0" lang="zh-CN" altLang="en-US" sz="28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方面不及人。论据：</a:t>
            </a:r>
            <a:r>
              <a:rPr kumimoji="0" lang="zh-CN" altLang="en-US" sz="2800" b="0" i="0" u="sng"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                         </a:t>
            </a:r>
            <a:r>
              <a:rPr kumimoji="0" lang="zh-CN" altLang="en-US" sz="28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endParaRPr kumimoji="0" lang="zh-CN" altLang="en-US" sz="28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altLang="en-US" sz="28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④结论：</a:t>
            </a:r>
            <a:r>
              <a:rPr kumimoji="0" lang="zh-CN" altLang="en-US" sz="2800" b="0" i="0" u="sng"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                                                              </a:t>
            </a:r>
            <a:r>
              <a:rPr kumimoji="0" lang="zh-CN" altLang="en-US" sz="28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endParaRPr kumimoji="0" lang="zh-CN" altLang="en-US" sz="28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altLang="en-US" sz="28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⑤论证方法：</a:t>
            </a:r>
            <a:r>
              <a:rPr kumimoji="0" lang="zh-CN" altLang="en-US" sz="2800" b="0" i="0" u="sng"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                                                          </a:t>
            </a:r>
            <a:r>
              <a:rPr kumimoji="0" lang="zh-CN" altLang="en-US" sz="28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endParaRPr kumimoji="0" lang="zh-CN" altLang="en-US" sz="28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pic>
        <p:nvPicPr>
          <p:cNvPr id="7" name="Picture 1"/>
          <p:cNvPicPr>
            <a:picLocks noChangeAspect="1" noChangeArrowheads="1"/>
          </p:cNvPicPr>
          <p:nvPr/>
        </p:nvPicPr>
        <p:blipFill>
          <a:blip r:embed="rId2">
            <a:lum contrast="68000"/>
          </a:blip>
          <a:stretch>
            <a:fillRect/>
          </a:stretch>
        </p:blipFill>
        <p:spPr bwMode="auto">
          <a:xfrm>
            <a:off x="10477206" y="4963886"/>
            <a:ext cx="1714793" cy="1534885"/>
          </a:xfrm>
          <a:prstGeom prst="rect">
            <a:avLst/>
          </a:prstGeom>
          <a:noFill/>
          <a:ln w="9525">
            <a:noFill/>
            <a:miter lim="800000"/>
          </a:ln>
        </p:spPr>
      </p:pic>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Rectangle 1"/>
          <p:cNvSpPr>
            <a:spLocks noChangeArrowheads="1"/>
          </p:cNvSpPr>
          <p:nvPr/>
        </p:nvSpPr>
        <p:spPr bwMode="auto">
          <a:xfrm>
            <a:off x="568187" y="715250"/>
            <a:ext cx="3791542" cy="58477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r>
              <a:rPr kumimoji="0" lang="zh-CN" altLang="en-US"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活动任务二</a:t>
            </a:r>
            <a:r>
              <a:rPr kumimoji="0" lang="zh-CN" alt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endParaRPr kumimoji="0" lang="zh-CN" altLang="zh-CN" sz="32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3" name="矩形 2"/>
          <p:cNvSpPr/>
          <p:nvPr/>
        </p:nvSpPr>
        <p:spPr>
          <a:xfrm>
            <a:off x="816428" y="1898108"/>
            <a:ext cx="10384971" cy="2677656"/>
          </a:xfrm>
          <a:prstGeom prst="rect">
            <a:avLst/>
          </a:prstGeom>
        </p:spPr>
        <p:txBody>
          <a:bodyPr wrap="square">
            <a:spAutoFit/>
          </a:bodyPr>
          <a:lstStyle/>
          <a:p>
            <a:pPr>
              <a:lnSpc>
                <a:spcPct val="150000"/>
              </a:lnSpc>
            </a:pPr>
            <a:r>
              <a:rPr lang="en-US" altLang="zh-CN" sz="2800" smtClean="0">
                <a:latin typeface="宋体" pitchFamily="2" charset="-122"/>
                <a:ea typeface="宋体" pitchFamily="2" charset="-122"/>
              </a:rPr>
              <a:t>    2.</a:t>
            </a:r>
            <a:r>
              <a:rPr lang="zh-CN" altLang="zh-CN" sz="2800" smtClean="0">
                <a:latin typeface="宋体" pitchFamily="2" charset="-122"/>
                <a:ea typeface="宋体" pitchFamily="2" charset="-122"/>
              </a:rPr>
              <a:t>鲁迅的《故乡》写道，乡下孩子闰土对识字并没有迫切的来自生活上的需求。闰土捕鸟厉害却不识字，迅哥识字却不会捕鸟。迅哥识字并不能说明他就比闰土更聪明，只能说明生活环境的不同决定他们所需要的生活知识不同。</a:t>
            </a:r>
            <a:endParaRPr lang="zh-CN" altLang="en-US" sz="2800">
              <a:latin typeface="宋体" pitchFamily="2" charset="-122"/>
              <a:ea typeface="宋体" pitchFamily="2" charset="-122"/>
            </a:endParaRPr>
          </a:p>
        </p:txBody>
      </p:sp>
      <p:pic>
        <p:nvPicPr>
          <p:cNvPr id="4" name="Picture 1"/>
          <p:cNvPicPr>
            <a:picLocks noChangeAspect="1" noChangeArrowheads="1"/>
          </p:cNvPicPr>
          <p:nvPr/>
        </p:nvPicPr>
        <p:blipFill>
          <a:blip r:embed="rId2">
            <a:lum contrast="68000"/>
          </a:blip>
          <a:stretch>
            <a:fillRect/>
          </a:stretch>
        </p:blipFill>
        <p:spPr bwMode="auto">
          <a:xfrm>
            <a:off x="10477206" y="4963886"/>
            <a:ext cx="1714793" cy="1534885"/>
          </a:xfrm>
          <a:prstGeom prst="rect">
            <a:avLst/>
          </a:prstGeom>
          <a:noFill/>
          <a:ln w="9525">
            <a:noFill/>
            <a:miter lim="800000"/>
          </a:ln>
        </p:spPr>
      </p:pic>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Rectangle 1"/>
          <p:cNvSpPr>
            <a:spLocks noChangeArrowheads="1"/>
          </p:cNvSpPr>
          <p:nvPr/>
        </p:nvSpPr>
        <p:spPr bwMode="auto">
          <a:xfrm>
            <a:off x="568187" y="715250"/>
            <a:ext cx="3791542" cy="58477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r>
              <a:rPr kumimoji="0" lang="zh-CN" altLang="en-US"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活动任务二</a:t>
            </a:r>
            <a:r>
              <a:rPr kumimoji="0" lang="zh-CN" alt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endParaRPr kumimoji="0" lang="zh-CN" altLang="zh-CN" sz="32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3" name="矩形 2"/>
          <p:cNvSpPr/>
          <p:nvPr/>
        </p:nvSpPr>
        <p:spPr>
          <a:xfrm>
            <a:off x="734786" y="1293951"/>
            <a:ext cx="11038115" cy="954107"/>
          </a:xfrm>
          <a:prstGeom prst="rect">
            <a:avLst/>
          </a:prstGeom>
        </p:spPr>
        <p:txBody>
          <a:bodyPr wrap="square">
            <a:spAutoFit/>
          </a:bodyPr>
          <a:lstStyle/>
          <a:p>
            <a:r>
              <a:rPr lang="zh-CN" altLang="zh-CN" sz="2800" b="1" smtClean="0">
                <a:latin typeface="宋体" pitchFamily="2" charset="-122"/>
                <a:ea typeface="宋体" pitchFamily="2" charset="-122"/>
              </a:rPr>
              <a:t>①分析，比较闰土和迅哥的“未来”。思考：乡土社会“真的”不需要文字吗？</a:t>
            </a:r>
          </a:p>
        </p:txBody>
      </p:sp>
      <p:sp>
        <p:nvSpPr>
          <p:cNvPr id="20481" name="Rectangle 1"/>
          <p:cNvSpPr>
            <a:spLocks noChangeArrowheads="1"/>
          </p:cNvSpPr>
          <p:nvPr/>
        </p:nvSpPr>
        <p:spPr bwMode="auto">
          <a:xfrm>
            <a:off x="489857" y="2211285"/>
            <a:ext cx="11457214"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8605" algn="l" defTabSz="914400" rtl="0" eaLnBrk="1" fontAlgn="base" latinLnBrk="0" hangingPunct="1">
              <a:lnSpc>
                <a:spcPct val="150000"/>
              </a:lnSpc>
              <a:spcBef>
                <a:spcPct val="0"/>
              </a:spcBef>
              <a:spcAft>
                <a:spcPct val="0"/>
              </a:spcAft>
              <a:buClrTx/>
              <a:buSzTx/>
              <a:buFontTx/>
              <a:buNone/>
            </a:pPr>
            <a:r>
              <a:rPr kumimoji="0" lang="en-US" altLang="zh-CN" sz="240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     </a:t>
            </a:r>
            <a:r>
              <a:rPr kumimoji="0" lang="zh-CN" sz="240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文字下乡，从字面意思理解即城里人将乡下人不了解的知识带到乡村之中，以期改变乡下人愚昧贫穷的状态。但是，文字下乡更多的在于提倡将先进的现代文明如农业技术、生产方式等等传播到乡村，促进乡村的发展，实质是提倡相互交流沟通，相互学习。中国乡土社会真的不需要文字吗？在不流动的中国乡土社会中，虽然世代地口耳相传、言传身教能够记录和传播大多数的知识和经验，但是每个人是不一样的，难免会出现认知偏差，并不能保证这种传播方式能够完整地记录和保存老祖宗留下来的宝贵经验。而文字的出现恰好能够弥补这些缺陷。</a:t>
            </a:r>
            <a:endParaRPr kumimoji="0" lang="zh-CN" sz="240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1"/>
                                        </p:tgtEl>
                                        <p:attrNameLst>
                                          <p:attrName>style.visibility</p:attrName>
                                        </p:attrNameLst>
                                      </p:cBhvr>
                                      <p:to>
                                        <p:strVal val="visible"/>
                                      </p:to>
                                    </p:set>
                                    <p:anim calcmode="lin" valueType="num">
                                      <p:cBhvr additive="base">
                                        <p:cTn id="7" dur="500" fill="hold"/>
                                        <p:tgtEl>
                                          <p:spTgt spid="20481"/>
                                        </p:tgtEl>
                                        <p:attrNameLst>
                                          <p:attrName>ppt_x</p:attrName>
                                        </p:attrNameLst>
                                      </p:cBhvr>
                                      <p:tavLst>
                                        <p:tav tm="0">
                                          <p:val>
                                            <p:strVal val="#ppt_x"/>
                                          </p:val>
                                        </p:tav>
                                        <p:tav tm="100000">
                                          <p:val>
                                            <p:strVal val="#ppt_x"/>
                                          </p:val>
                                        </p:tav>
                                      </p:tavLst>
                                    </p:anim>
                                    <p:anim calcmode="lin" valueType="num">
                                      <p:cBhvr additive="base">
                                        <p:cTn id="8" dur="500" fill="hold"/>
                                        <p:tgtEl>
                                          <p:spTgt spid="204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Rectangle 1"/>
          <p:cNvSpPr>
            <a:spLocks noChangeArrowheads="1"/>
          </p:cNvSpPr>
          <p:nvPr/>
        </p:nvSpPr>
        <p:spPr bwMode="auto">
          <a:xfrm>
            <a:off x="568187" y="715250"/>
            <a:ext cx="3791542" cy="58477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r>
              <a:rPr kumimoji="0" lang="zh-CN" altLang="en-US"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活动任务二</a:t>
            </a:r>
            <a:r>
              <a:rPr kumimoji="0" lang="zh-CN" altLang="zh-CN" sz="3200" b="0"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rPr>
              <a:t>】</a:t>
            </a:r>
            <a:endParaRPr kumimoji="0" lang="zh-CN" altLang="zh-CN" sz="32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3" name="矩形 2"/>
          <p:cNvSpPr/>
          <p:nvPr/>
        </p:nvSpPr>
        <p:spPr>
          <a:xfrm>
            <a:off x="702129" y="1604194"/>
            <a:ext cx="11038115" cy="954107"/>
          </a:xfrm>
          <a:prstGeom prst="rect">
            <a:avLst/>
          </a:prstGeom>
        </p:spPr>
        <p:txBody>
          <a:bodyPr wrap="square">
            <a:spAutoFit/>
          </a:bodyPr>
          <a:lstStyle/>
          <a:p>
            <a:r>
              <a:rPr lang="zh-CN" altLang="zh-CN" sz="2800" b="1" smtClean="0">
                <a:latin typeface="宋体" pitchFamily="2" charset="-122"/>
                <a:ea typeface="宋体" pitchFamily="2" charset="-122"/>
              </a:rPr>
              <a:t>②“如果中国社会乡土性的基层发生了变化，也只有在发生变化之后，文字才能下乡。”谈对这句话的理解。</a:t>
            </a:r>
            <a:endParaRPr lang="zh-CN" altLang="zh-CN" sz="2800" b="1">
              <a:latin typeface="宋体" pitchFamily="2" charset="-122"/>
              <a:ea typeface="宋体" pitchFamily="2" charset="-122"/>
            </a:endParaRPr>
          </a:p>
        </p:txBody>
      </p:sp>
      <p:sp>
        <p:nvSpPr>
          <p:cNvPr id="20481" name="Rectangle 1"/>
          <p:cNvSpPr>
            <a:spLocks noChangeArrowheads="1"/>
          </p:cNvSpPr>
          <p:nvPr/>
        </p:nvSpPr>
        <p:spPr bwMode="auto">
          <a:xfrm>
            <a:off x="457199" y="3025080"/>
            <a:ext cx="11457214" cy="1134413"/>
          </a:xfrm>
          <a:prstGeom prst="rect">
            <a:avLst/>
          </a:prstGeom>
          <a:noFill/>
          <a:ln w="9525">
            <a:noFill/>
            <a:miter lim="800000"/>
          </a:ln>
          <a:effectLst/>
        </p:spPr>
        <p:txBody>
          <a:bodyPr vert="horz" wrap="square" lIns="91440" tIns="45720" rIns="91440" bIns="45720" numCol="1" anchor="ctr" anchorCtr="0" compatLnSpc="1">
            <a:spAutoFit/>
          </a:bodyPr>
          <a:lstStyle/>
          <a:p>
            <a:pPr lvl="0" indent="268605" fontAlgn="base">
              <a:lnSpc>
                <a:spcPct val="150000"/>
              </a:lnSpc>
              <a:spcBef>
                <a:spcPct val="0"/>
              </a:spcBef>
              <a:spcAft>
                <a:spcPct val="0"/>
              </a:spcAft>
            </a:pPr>
            <a:r>
              <a:rPr lang="zh-CN" altLang="zh-CN" sz="2400" b="1" smtClean="0">
                <a:latin typeface="宋体" pitchFamily="2" charset="-122"/>
                <a:ea typeface="宋体" pitchFamily="2" charset="-122"/>
              </a:rPr>
              <a:t>提示：不管中国乡土社会是否发生变化，文字都需要下乡，因为乡村人有识得文字的权利。但文字下乡的实效确实受到了乡土性基层的影响。</a:t>
            </a:r>
            <a:endParaRPr kumimoji="0" lang="zh-CN" sz="2400" i="0" u="none" strike="noStrike" cap="none" normalizeH="0" baseline="0" smtClean="0">
              <a:ln>
                <a:noFill/>
              </a:ln>
              <a:solidFill>
                <a:schemeClr val="tx1"/>
              </a:solidFill>
              <a:effectLst/>
              <a:latin typeface="宋体" pitchFamily="2" charset="-122"/>
              <a:ea typeface="宋体" pitchFamily="2" charset="-122"/>
              <a:cs typeface="宋体" panose="02010600030101010101" pitchFamily="2" charset="-122"/>
            </a:endParaRPr>
          </a:p>
        </p:txBody>
      </p:sp>
      <p:pic>
        <p:nvPicPr>
          <p:cNvPr id="5" name="Picture 1"/>
          <p:cNvPicPr>
            <a:picLocks noChangeAspect="1" noChangeArrowheads="1"/>
          </p:cNvPicPr>
          <p:nvPr/>
        </p:nvPicPr>
        <p:blipFill>
          <a:blip r:embed="rId2">
            <a:lum contrast="68000"/>
          </a:blip>
          <a:stretch>
            <a:fillRect/>
          </a:stretch>
        </p:blipFill>
        <p:spPr bwMode="auto">
          <a:xfrm>
            <a:off x="10477206" y="4963886"/>
            <a:ext cx="1714793" cy="1534885"/>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1"/>
                                        </p:tgtEl>
                                        <p:attrNameLst>
                                          <p:attrName>style.visibility</p:attrName>
                                        </p:attrNameLst>
                                      </p:cBhvr>
                                      <p:to>
                                        <p:strVal val="visible"/>
                                      </p:to>
                                    </p:set>
                                    <p:anim calcmode="lin" valueType="num">
                                      <p:cBhvr additive="base">
                                        <p:cTn id="7" dur="500" fill="hold"/>
                                        <p:tgtEl>
                                          <p:spTgt spid="20481"/>
                                        </p:tgtEl>
                                        <p:attrNameLst>
                                          <p:attrName>ppt_x</p:attrName>
                                        </p:attrNameLst>
                                      </p:cBhvr>
                                      <p:tavLst>
                                        <p:tav tm="0">
                                          <p:val>
                                            <p:strVal val="#ppt_x"/>
                                          </p:val>
                                        </p:tav>
                                        <p:tav tm="100000">
                                          <p:val>
                                            <p:strVal val="#ppt_x"/>
                                          </p:val>
                                        </p:tav>
                                      </p:tavLst>
                                    </p:anim>
                                    <p:anim calcmode="lin" valueType="num">
                                      <p:cBhvr additive="base">
                                        <p:cTn id="8" dur="500" fill="hold"/>
                                        <p:tgtEl>
                                          <p:spTgt spid="204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37</Paragraphs>
  <Slides>11</Slides>
  <Notes>0</Notes>
  <TotalTime>0</TotalTime>
  <HiddenSlides>0</HiddenSlides>
  <MMClips>0</MMClips>
  <ScaleCrop>0</ScaleCrop>
  <HeadingPairs>
    <vt:vector baseType="variant" size="4">
      <vt:variant>
        <vt:lpstr>Theme</vt:lpstr>
      </vt:variant>
      <vt:variant>
        <vt:i4>1</vt:i4>
      </vt:variant>
      <vt:variant>
        <vt:lpstr>Slide Titles</vt:lpstr>
      </vt:variant>
      <vt:variant>
        <vt:i4>11</vt:i4>
      </vt:variant>
    </vt:vector>
  </HeadingPairs>
  <TitlesOfParts>
    <vt:vector baseType="lpstr" size="12">
      <vt:lpstr>Office 主题</vt:lpstr>
      <vt:lpstr>Slide 1</vt:lpstr>
      <vt:lpstr>Slide 2</vt:lpstr>
      <vt:lpstr>Slide 3</vt:lpstr>
      <vt:lpstr>Slide 4</vt:lpstr>
      <vt:lpstr>Slide 5</vt:lpstr>
      <vt:lpstr>Slide 6</vt:lpstr>
      <vt:lpstr>Slide 7</vt:lpstr>
      <vt:lpstr>Slide 8</vt:lpstr>
      <vt:lpstr>Slide 9</vt:lpstr>
      <vt:lpstr>Slide 10</vt:lpstr>
      <vt:lpstr>Slide 11</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2020-09-29T14:31:59.466</cp:lastPrinted>
  <dcterms:created xsi:type="dcterms:W3CDTF">2020-09-29T14:31:59Z</dcterms:created>
  <dcterms:modified xsi:type="dcterms:W3CDTF">2020-09-29T06:31:59Z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