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7A5CF-B15C-414B-967C-094687DCAF1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BA712-F8F5-4E14-AF43-C011A7E400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6600" dirty="0" smtClean="0"/>
              <a:t>作文</a:t>
            </a:r>
            <a:endParaRPr lang="zh-CN" altLang="en-US" sz="1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CN" altLang="en-US" sz="6000" dirty="0" smtClean="0"/>
              <a:t>课堂资料</a:t>
            </a:r>
            <a:endParaRPr lang="en-US" altLang="zh-CN" sz="6000" dirty="0" smtClean="0"/>
          </a:p>
          <a:p>
            <a:r>
              <a:rPr lang="en-US" altLang="zh-CN" sz="6000" dirty="0" smtClean="0"/>
              <a:t>201808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8892480" cy="5184576"/>
          </a:xfrm>
        </p:spPr>
        <p:txBody>
          <a:bodyPr>
            <a:noAutofit/>
          </a:bodyPr>
          <a:lstStyle/>
          <a:p>
            <a:r>
              <a:rPr lang="zh-CN" altLang="en-US" sz="5400" dirty="0" smtClean="0"/>
              <a:t>一、符</a:t>
            </a:r>
            <a:r>
              <a:rPr lang="zh-CN" altLang="en-US" sz="5400" dirty="0"/>
              <a:t>合题</a:t>
            </a:r>
            <a:r>
              <a:rPr lang="zh-CN" altLang="en-US" sz="5400" dirty="0" smtClean="0"/>
              <a:t>意   </a:t>
            </a:r>
            <a:endParaRPr lang="en-US" altLang="zh-CN" sz="5400" dirty="0" smtClean="0"/>
          </a:p>
          <a:p>
            <a:r>
              <a:rPr lang="zh-CN" altLang="en-US" sz="5400" dirty="0" smtClean="0"/>
              <a:t>  </a:t>
            </a:r>
            <a:r>
              <a:rPr lang="zh-CN" altLang="en-US" sz="5400" dirty="0" smtClean="0">
                <a:solidFill>
                  <a:srgbClr val="FF0000"/>
                </a:solidFill>
              </a:rPr>
              <a:t>关</a:t>
            </a:r>
            <a:r>
              <a:rPr lang="zh-CN" altLang="en-US" sz="5400" dirty="0">
                <a:solidFill>
                  <a:srgbClr val="FF0000"/>
                </a:solidFill>
              </a:rPr>
              <a:t>键是“符合”二字</a:t>
            </a:r>
            <a:r>
              <a:rPr lang="zh-CN" altLang="en-US" sz="5400" dirty="0"/>
              <a:t>。“符合”的含义是</a:t>
            </a:r>
            <a:r>
              <a:rPr lang="zh-CN" altLang="en-US" sz="5400" dirty="0">
                <a:solidFill>
                  <a:srgbClr val="FF0000"/>
                </a:solidFill>
              </a:rPr>
              <a:t>恰当、适当</a:t>
            </a:r>
            <a:r>
              <a:rPr lang="zh-CN" altLang="en-US" sz="5400" dirty="0"/>
              <a:t>。现在的高考作文题从内容的选材到思想的定位，都比较宽泛，要求也相对灵活，但一定要“符合题意</a:t>
            </a:r>
            <a:r>
              <a:rPr lang="zh-CN" altLang="en-US" sz="5400" dirty="0" smtClean="0"/>
              <a:t>”。</a:t>
            </a:r>
            <a:endParaRPr lang="en-US" altLang="zh-CN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08912" cy="525658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900" dirty="0" smtClean="0"/>
              <a:t>符合题意</a:t>
            </a:r>
            <a:r>
              <a:rPr lang="zh-CN" altLang="en-US" dirty="0" smtClean="0"/>
              <a:t>实际上也就是</a:t>
            </a:r>
            <a:r>
              <a:rPr lang="zh-CN" altLang="en-US" dirty="0" smtClean="0">
                <a:solidFill>
                  <a:srgbClr val="FF0000"/>
                </a:solidFill>
              </a:rPr>
              <a:t>审题的结果</a:t>
            </a:r>
            <a:r>
              <a:rPr lang="zh-CN" altLang="en-US" dirty="0" smtClean="0"/>
              <a:t>呈现。只有审题过程准确完美，结果才能完美。审题不准确不严谨周密，作文就不会符合题意。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清代崔学古在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学海津梁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中提出：“</a:t>
            </a:r>
            <a:r>
              <a:rPr lang="zh-CN" altLang="en-US" dirty="0" smtClean="0">
                <a:solidFill>
                  <a:srgbClr val="FF0000"/>
                </a:solidFill>
              </a:rPr>
              <a:t>千古文章意为本</a:t>
            </a:r>
            <a:r>
              <a:rPr lang="zh-CN" altLang="en-US" dirty="0" smtClean="0"/>
              <a:t>”，“作文须先闭目静坐，理会题旨”。理会题旨也就是我们今天 所提的</a:t>
            </a:r>
            <a:r>
              <a:rPr lang="zh-CN" altLang="en-US" dirty="0" smtClean="0">
                <a:solidFill>
                  <a:srgbClr val="FF0000"/>
                </a:solidFill>
              </a:rPr>
              <a:t>审题</a:t>
            </a:r>
            <a:r>
              <a:rPr lang="zh-CN" altLang="en-US" dirty="0" smtClean="0"/>
              <a:t>要符合题意。要做到符合题意，第一步就是审题。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、写作之前认真审题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审，是写作者，对试题所给所有文字加以思考分析比较推理的过程，是思维的运行过程。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题，是命题人所提供的一切文字。</a:t>
            </a:r>
            <a:endParaRPr lang="en-US" altLang="zh-CN" dirty="0" smtClean="0"/>
          </a:p>
          <a:p>
            <a:r>
              <a:rPr lang="en-US" altLang="zh-CN" dirty="0" err="1" smtClean="0"/>
              <a:t>题意</a:t>
            </a:r>
            <a:r>
              <a:rPr lang="zh-CN" altLang="en-US" dirty="0" smtClean="0"/>
              <a:t>构成：</a:t>
            </a:r>
            <a:r>
              <a:rPr lang="en-US" altLang="zh-CN" dirty="0" err="1" smtClean="0"/>
              <a:t>包括</a:t>
            </a:r>
            <a:r>
              <a:rPr lang="en-US" altLang="zh-CN" dirty="0" err="1" smtClean="0">
                <a:solidFill>
                  <a:srgbClr val="FF0000"/>
                </a:solidFill>
              </a:rPr>
              <a:t>命题的完整含意</a:t>
            </a:r>
            <a:r>
              <a:rPr lang="en-US" altLang="zh-CN" dirty="0" err="1" smtClean="0"/>
              <a:t>，以及所附“</a:t>
            </a:r>
            <a:r>
              <a:rPr lang="en-US" altLang="zh-CN" dirty="0" err="1" smtClean="0">
                <a:solidFill>
                  <a:srgbClr val="FF0000"/>
                </a:solidFill>
              </a:rPr>
              <a:t>写作要求</a:t>
            </a:r>
            <a:r>
              <a:rPr lang="en-US" altLang="zh-CN" dirty="0" err="1" smtClean="0"/>
              <a:t>”“或</a:t>
            </a:r>
            <a:r>
              <a:rPr lang="en-US" altLang="zh-CN" dirty="0" err="1" smtClean="0">
                <a:solidFill>
                  <a:srgbClr val="FF0000"/>
                </a:solidFill>
              </a:rPr>
              <a:t>注意事项</a:t>
            </a:r>
            <a:r>
              <a:rPr lang="en-US" altLang="zh-CN" dirty="0" err="1" smtClean="0"/>
              <a:t>”的指向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92688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“题意”</a:t>
            </a:r>
            <a:r>
              <a:rPr lang="en-US" altLang="zh-CN" dirty="0" smtClean="0"/>
              <a:t>1.</a:t>
            </a:r>
            <a:r>
              <a:rPr lang="zh-CN" altLang="en-US" dirty="0" smtClean="0"/>
              <a:t>含义：就是</a:t>
            </a:r>
            <a:r>
              <a:rPr lang="zh-CN" altLang="en-US" sz="4400" dirty="0" smtClean="0"/>
              <a:t>题目的宗旨、中心、观点、思想</a:t>
            </a:r>
            <a:r>
              <a:rPr lang="zh-CN" altLang="en-US" dirty="0" smtClean="0"/>
              <a:t>。抓住题意就抓住了灵魂，抓住了“神”，不然就会无的放矢。</a:t>
            </a:r>
            <a:endParaRPr lang="en-US" altLang="zh-CN" dirty="0" smtClean="0"/>
          </a:p>
          <a:p>
            <a:r>
              <a:rPr lang="zh-CN" altLang="en-US" dirty="0" smtClean="0"/>
              <a:t>所谓“符合题意”，就是对作文试题上展现的</a:t>
            </a:r>
            <a:r>
              <a:rPr lang="zh-CN" altLang="en-US" dirty="0" smtClean="0">
                <a:solidFill>
                  <a:srgbClr val="FF0000"/>
                </a:solidFill>
              </a:rPr>
              <a:t>各个部分</a:t>
            </a:r>
            <a:r>
              <a:rPr lang="zh-CN" altLang="en-US" dirty="0" smtClean="0"/>
              <a:t>仔细审读揣摩，确切理解它们的全部含意，不偏不漏不折不扣地按要求作文。“符合题意”，主要是理解试题所要求的作文的</a:t>
            </a:r>
            <a:r>
              <a:rPr lang="zh-CN" altLang="en-US" sz="4000" dirty="0" smtClean="0">
                <a:solidFill>
                  <a:srgbClr val="FF0000"/>
                </a:solidFill>
              </a:rPr>
              <a:t>角度、内容、中心、文体和字数</a:t>
            </a:r>
            <a:r>
              <a:rPr lang="zh-CN" altLang="en-US" dirty="0" smtClean="0"/>
              <a:t>等。在每次考试作文中上述每一个环节都有考生审错或疏漏。</a:t>
            </a:r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审题要注意的两点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1.</a:t>
            </a:r>
            <a:r>
              <a:rPr lang="zh-CN" altLang="en-US" sz="4000" dirty="0" smtClean="0"/>
              <a:t>命题人的意图</a:t>
            </a:r>
            <a:r>
              <a:rPr lang="zh-CN" altLang="en-US" dirty="0" smtClean="0"/>
              <a:t>，要仔细认真地从试题中找出命题人的在所给材料中倾向性。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err="1" smtClean="0"/>
              <a:t>一道作文题的内容，不可能是单一的，总是包含着好几个方面</a:t>
            </a:r>
            <a:r>
              <a:rPr lang="en-US" altLang="zh-CN" dirty="0" smtClean="0"/>
              <a:t>。</a:t>
            </a:r>
            <a:r>
              <a:rPr lang="en-US" altLang="zh-CN" dirty="0" err="1" smtClean="0"/>
              <a:t>下笔之前，必须细读命题的每一字、每一句，把方方面面的含意都搞清楚</a:t>
            </a:r>
            <a:r>
              <a:rPr lang="en-US" altLang="zh-CN" dirty="0" smtClean="0"/>
              <a:t>。</a:t>
            </a:r>
            <a:r>
              <a:rPr lang="en-US" altLang="zh-CN" dirty="0" err="1" smtClean="0"/>
              <a:t>而这</a:t>
            </a:r>
            <a:r>
              <a:rPr lang="zh-CN" altLang="en-US" dirty="0" smtClean="0"/>
              <a:t>诸多</a:t>
            </a:r>
            <a:r>
              <a:rPr lang="en-US" altLang="zh-CN" dirty="0" err="1" smtClean="0"/>
              <a:t>含意中，又有一个是为主的，起着关健作用；必须抓住这个起主导作用的含意，并用它来“团结“其它</a:t>
            </a:r>
            <a:r>
              <a:rPr lang="en-US" altLang="zh-CN" dirty="0" smtClean="0"/>
              <a:t>。</a:t>
            </a:r>
            <a:r>
              <a:rPr lang="en-US" altLang="zh-CN" dirty="0" err="1" smtClean="0"/>
              <a:t>这样，就可以做到全面、完整，既分请了主次，又不会顾此失彼</a:t>
            </a:r>
            <a:r>
              <a:rPr lang="en-US" altLang="zh-CN" dirty="0" smtClean="0"/>
              <a:t>。</a:t>
            </a:r>
          </a:p>
          <a:p>
            <a:r>
              <a:rPr lang="en-US" altLang="zh-CN" dirty="0" smtClean="0"/>
              <a:t>2.</a:t>
            </a:r>
            <a:r>
              <a:rPr lang="zh-CN" altLang="en-US" sz="4000" dirty="0"/>
              <a:t>材</a:t>
            </a:r>
            <a:r>
              <a:rPr lang="zh-CN" altLang="en-US" sz="4000" dirty="0" smtClean="0"/>
              <a:t>料本身所体现出的倾向性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072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 dirty="0" smtClean="0"/>
              <a:t>[</a:t>
            </a:r>
            <a:r>
              <a:rPr lang="zh-CN" altLang="zh-CN" sz="3600" b="1" dirty="0" smtClean="0"/>
              <a:t>典例</a:t>
            </a:r>
            <a:r>
              <a:rPr lang="en-US" altLang="zh-CN" sz="3600" b="1" dirty="0" smtClean="0"/>
              <a:t>1]</a:t>
            </a:r>
            <a:r>
              <a:rPr lang="zh-CN" altLang="zh-CN" sz="3600" b="1" dirty="0" smtClean="0"/>
              <a:t>　</a:t>
            </a:r>
            <a:r>
              <a:rPr lang="en-US" altLang="zh-CN" sz="3600" b="1" dirty="0" smtClean="0"/>
              <a:t>(2018</a:t>
            </a:r>
            <a:r>
              <a:rPr lang="zh-CN" altLang="zh-CN" sz="3600" b="1" dirty="0" smtClean="0"/>
              <a:t>·全国卷Ⅰ</a:t>
            </a:r>
            <a:r>
              <a:rPr lang="en-US" altLang="zh-CN" sz="3600" b="1" dirty="0" smtClean="0"/>
              <a:t>)</a:t>
            </a:r>
            <a:r>
              <a:rPr lang="zh-CN" altLang="zh-CN" sz="3600" b="1" dirty="0" smtClean="0"/>
              <a:t>阅读下面的材料，根据要求写作。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184576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2000</a:t>
            </a:r>
            <a:r>
              <a:rPr lang="zh-CN" altLang="zh-CN" sz="2000" dirty="0"/>
              <a:t>年 农历庚辰龙年，人类迈进新千年，中国千万“世纪宝宝”出生。</a:t>
            </a:r>
          </a:p>
          <a:p>
            <a:r>
              <a:rPr lang="en-US" altLang="zh-CN" sz="2000" dirty="0" smtClean="0"/>
              <a:t>2008</a:t>
            </a:r>
            <a:r>
              <a:rPr lang="zh-CN" altLang="zh-CN" sz="2000" dirty="0"/>
              <a:t>年 汶川大地震。北京奥运会。</a:t>
            </a:r>
          </a:p>
          <a:p>
            <a:r>
              <a:rPr lang="en-US" altLang="zh-CN" sz="2000" dirty="0" smtClean="0"/>
              <a:t>2013</a:t>
            </a:r>
            <a:r>
              <a:rPr lang="zh-CN" altLang="zh-CN" sz="2000" dirty="0"/>
              <a:t>年 “天宫一号”首次天空授课。</a:t>
            </a:r>
          </a:p>
          <a:p>
            <a:r>
              <a:rPr lang="zh-CN" altLang="zh-CN" sz="2000" dirty="0" smtClean="0"/>
              <a:t>公</a:t>
            </a:r>
            <a:r>
              <a:rPr lang="zh-CN" altLang="zh-CN" sz="2000" dirty="0"/>
              <a:t>路“村村通”接近完成；“精准扶贫”开始推动。</a:t>
            </a:r>
          </a:p>
          <a:p>
            <a:r>
              <a:rPr lang="en-US" altLang="zh-CN" sz="2000" dirty="0" smtClean="0"/>
              <a:t>2017</a:t>
            </a:r>
            <a:r>
              <a:rPr lang="zh-CN" altLang="zh-CN" sz="2000" dirty="0"/>
              <a:t>年 网民规模达</a:t>
            </a:r>
            <a:r>
              <a:rPr lang="en-US" altLang="zh-CN" sz="2000" dirty="0"/>
              <a:t>7.72</a:t>
            </a:r>
            <a:r>
              <a:rPr lang="zh-CN" altLang="zh-CN" sz="2000" dirty="0"/>
              <a:t>亿，互联网普及率超全球平均水平。</a:t>
            </a:r>
          </a:p>
          <a:p>
            <a:pPr>
              <a:buNone/>
            </a:pPr>
            <a:r>
              <a:rPr lang="zh-CN" altLang="zh-CN" sz="2000" dirty="0"/>
              <a:t> </a:t>
            </a:r>
            <a:r>
              <a:rPr lang="en-US" altLang="zh-CN" sz="2000" dirty="0"/>
              <a:t>2018</a:t>
            </a:r>
            <a:r>
              <a:rPr lang="zh-CN" altLang="zh-CN" sz="2000" dirty="0"/>
              <a:t>年 “世纪宝宝”一代长大成人。</a:t>
            </a:r>
          </a:p>
          <a:p>
            <a:pPr>
              <a:buNone/>
            </a:pPr>
            <a:r>
              <a:rPr lang="zh-CN" altLang="zh-CN" sz="2000" dirty="0" smtClean="0"/>
              <a:t>……</a:t>
            </a:r>
            <a:endParaRPr lang="zh-CN" altLang="zh-CN" sz="2000" dirty="0"/>
          </a:p>
          <a:p>
            <a:pPr>
              <a:buNone/>
            </a:pPr>
            <a:r>
              <a:rPr lang="zh-CN" altLang="zh-CN" sz="2000" dirty="0"/>
              <a:t> </a:t>
            </a:r>
            <a:r>
              <a:rPr lang="en-US" altLang="zh-CN" sz="2000" dirty="0"/>
              <a:t>2020</a:t>
            </a:r>
            <a:r>
              <a:rPr lang="zh-CN" altLang="zh-CN" sz="2000" dirty="0"/>
              <a:t>年 全面建成小康社会。</a:t>
            </a:r>
          </a:p>
          <a:p>
            <a:r>
              <a:rPr lang="en-US" altLang="zh-CN" sz="2000" dirty="0" smtClean="0"/>
              <a:t>2035</a:t>
            </a:r>
            <a:r>
              <a:rPr lang="zh-CN" altLang="zh-CN" sz="2000" dirty="0"/>
              <a:t>年 基本实现社会主义现代化。</a:t>
            </a:r>
          </a:p>
          <a:p>
            <a:r>
              <a:rPr lang="zh-CN" altLang="zh-CN" sz="2000" b="1" dirty="0" smtClean="0"/>
              <a:t>一</a:t>
            </a:r>
            <a:r>
              <a:rPr lang="zh-CN" altLang="zh-CN" sz="2000" b="1" dirty="0"/>
              <a:t>代人有一代人的际遇和机缘、使命和挑战。你们与新世纪的中国一路同行、成长，和中国的新时代一起追梦、圆梦。</a:t>
            </a:r>
            <a:r>
              <a:rPr lang="zh-CN" altLang="zh-CN" sz="2000" i="1" dirty="0"/>
              <a:t>以上材料触发了你怎样的联想和思考？</a:t>
            </a:r>
            <a:r>
              <a:rPr lang="zh-CN" altLang="zh-CN" sz="2000" dirty="0"/>
              <a:t>请据此写一篇文章，想象它装进“时光瓶”留待</a:t>
            </a:r>
            <a:r>
              <a:rPr lang="en-US" altLang="zh-CN" sz="2000" dirty="0"/>
              <a:t>2035</a:t>
            </a:r>
            <a:r>
              <a:rPr lang="zh-CN" altLang="zh-CN" sz="2000" dirty="0"/>
              <a:t>年开启，给那时的</a:t>
            </a:r>
            <a:r>
              <a:rPr lang="en-US" altLang="zh-CN" sz="2000" dirty="0"/>
              <a:t>18</a:t>
            </a:r>
            <a:r>
              <a:rPr lang="zh-CN" altLang="zh-CN" sz="2000" dirty="0"/>
              <a:t>岁的一代人阅读。</a:t>
            </a:r>
          </a:p>
          <a:p>
            <a:r>
              <a:rPr lang="zh-CN" altLang="zh-CN" sz="2000" dirty="0"/>
              <a:t>  要求：选好角度，确定立意，明确文本，自拟标题，不要套作，不得抄袭，不得泄露个人信息；不少于</a:t>
            </a:r>
            <a:r>
              <a:rPr lang="en-US" altLang="zh-CN" sz="2000" dirty="0"/>
              <a:t>800</a:t>
            </a:r>
            <a:r>
              <a:rPr lang="zh-CN" altLang="zh-CN" sz="2000" dirty="0"/>
              <a:t>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271681"/>
            <a:ext cx="846144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（一）、阅读下面的材料，根据要求写作。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endParaRPr lang="en-US" altLang="zh-CN" sz="3600" b="1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这是试题给的第一句话，也是同学们最容易忽视的一句话。这句话包涵两层意思：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lang="en-US" altLang="zh-CN" sz="36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读下面材料</a:t>
            </a:r>
            <a:r>
              <a:rPr lang="zh-CN" altLang="en-US" sz="36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明确地告诉你，这是材料作文，不是命题作文，不是话题作文。</a:t>
            </a:r>
            <a:endParaRPr lang="en-US" altLang="zh-CN" sz="36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根据要求写作。这是告诉你写作的范围，写作的标准。要求什么，你写什么，不要天马行空，想当然，过分随意下笔。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  </a:t>
            </a:r>
            <a:endParaRPr kumimoji="0" lang="zh-CN" alt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365104"/>
            <a:ext cx="8424936" cy="23042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这是命题人提供的材料主体部分，也是审题的基石。是考生必须认真研读地部分，要分析总结归纳提炼核心意旨。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en-US" sz="3600" dirty="0" smtClean="0"/>
              <a:t>（二、）主体材料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2000" dirty="0" smtClean="0"/>
              <a:t>2000</a:t>
            </a:r>
            <a:r>
              <a:rPr lang="zh-CN" altLang="zh-CN" sz="2000" dirty="0" smtClean="0"/>
              <a:t>年 农历庚辰龙年，人类迈进新千年，中国千万“世纪宝宝”出生。</a:t>
            </a:r>
          </a:p>
          <a:p>
            <a:r>
              <a:rPr lang="en-US" altLang="zh-CN" sz="2000" dirty="0" smtClean="0"/>
              <a:t>2008</a:t>
            </a:r>
            <a:r>
              <a:rPr lang="zh-CN" altLang="zh-CN" sz="2000" dirty="0" smtClean="0"/>
              <a:t>年 汶川大地震。北京奥运会。</a:t>
            </a:r>
          </a:p>
          <a:p>
            <a:r>
              <a:rPr lang="en-US" altLang="zh-CN" sz="2000" dirty="0" smtClean="0"/>
              <a:t>2013</a:t>
            </a:r>
            <a:r>
              <a:rPr lang="zh-CN" altLang="zh-CN" sz="2000" dirty="0" smtClean="0"/>
              <a:t>年 “天宫一号”首次天空授课。</a:t>
            </a:r>
          </a:p>
          <a:p>
            <a:r>
              <a:rPr lang="zh-CN" altLang="zh-CN" sz="2000" dirty="0" smtClean="0"/>
              <a:t>公路“村村通”接近完成；“精准扶贫”开始推动。</a:t>
            </a:r>
          </a:p>
          <a:p>
            <a:r>
              <a:rPr lang="en-US" altLang="zh-CN" sz="1600" dirty="0" smtClean="0"/>
              <a:t>2017</a:t>
            </a:r>
            <a:r>
              <a:rPr lang="zh-CN" altLang="zh-CN" sz="2000" dirty="0" smtClean="0"/>
              <a:t>年 网民规模达</a:t>
            </a:r>
            <a:r>
              <a:rPr lang="en-US" altLang="zh-CN" sz="2000" dirty="0" smtClean="0"/>
              <a:t>7.72</a:t>
            </a:r>
            <a:r>
              <a:rPr lang="zh-CN" altLang="zh-CN" sz="2000" dirty="0" smtClean="0"/>
              <a:t>亿，互联网普及率超全球平均水平。</a:t>
            </a:r>
          </a:p>
          <a:p>
            <a:pPr>
              <a:buNone/>
            </a:pPr>
            <a:r>
              <a:rPr lang="zh-CN" altLang="zh-CN" sz="2000" dirty="0" smtClean="0"/>
              <a:t> </a:t>
            </a:r>
            <a:r>
              <a:rPr lang="en-US" altLang="zh-CN" sz="2000" dirty="0" smtClean="0"/>
              <a:t>2018</a:t>
            </a:r>
            <a:r>
              <a:rPr lang="zh-CN" altLang="zh-CN" sz="2000" dirty="0" smtClean="0"/>
              <a:t>年 “世纪宝宝”一代长大成人。</a:t>
            </a:r>
          </a:p>
          <a:p>
            <a:pPr>
              <a:buNone/>
            </a:pPr>
            <a:r>
              <a:rPr lang="zh-CN" altLang="zh-CN" sz="2000" dirty="0" smtClean="0"/>
              <a:t>……</a:t>
            </a:r>
          </a:p>
          <a:p>
            <a:pPr>
              <a:buNone/>
            </a:pPr>
            <a:r>
              <a:rPr lang="zh-CN" altLang="zh-CN" sz="2000" dirty="0" smtClean="0"/>
              <a:t> </a:t>
            </a:r>
            <a:r>
              <a:rPr lang="en-US" altLang="zh-CN" sz="2000" dirty="0" smtClean="0"/>
              <a:t>2020</a:t>
            </a:r>
            <a:r>
              <a:rPr lang="zh-CN" altLang="zh-CN" sz="2000" dirty="0" smtClean="0"/>
              <a:t>年 全面建成小康社会。</a:t>
            </a:r>
          </a:p>
          <a:p>
            <a:r>
              <a:rPr lang="en-US" altLang="zh-CN" sz="2000" dirty="0" smtClean="0"/>
              <a:t>2035</a:t>
            </a:r>
            <a:r>
              <a:rPr lang="zh-CN" altLang="zh-CN" sz="2000" dirty="0" smtClean="0"/>
              <a:t>年 基本实现社会主义现代化。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2000</a:t>
            </a:r>
            <a:r>
              <a:rPr lang="zh-CN" altLang="zh-CN" sz="2400" dirty="0" smtClean="0"/>
              <a:t>年 农历庚辰龙年，人类迈进新千年，中国千万“世纪宝宝”出生。</a:t>
            </a:r>
          </a:p>
          <a:p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交代时间起点</a:t>
            </a:r>
            <a:r>
              <a:rPr lang="en-US" altLang="zh-CN" sz="2400" dirty="0" smtClean="0">
                <a:solidFill>
                  <a:srgbClr val="FF0000"/>
                </a:solidFill>
              </a:rPr>
              <a:t>2000</a:t>
            </a:r>
            <a:r>
              <a:rPr lang="zh-CN" altLang="en-US" sz="2400" dirty="0" smtClean="0">
                <a:solidFill>
                  <a:srgbClr val="FF0000"/>
                </a:solidFill>
              </a:rPr>
              <a:t>年，新千年、世纪宝宝是关键词，新在什么地方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r>
              <a:rPr lang="en-US" altLang="zh-CN" sz="2400" dirty="0" smtClean="0"/>
              <a:t>2008</a:t>
            </a:r>
            <a:r>
              <a:rPr lang="zh-CN" altLang="zh-CN" sz="2400" dirty="0" smtClean="0"/>
              <a:t>年 汶川大地震。北京奥运会。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两大事件，一灾难  ，挫折： 一成就，国力）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/>
              <a:t>2013</a:t>
            </a:r>
            <a:r>
              <a:rPr lang="zh-CN" altLang="zh-CN" sz="2400" dirty="0" smtClean="0"/>
              <a:t>年 “天宫一号”首次天空授课。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成就，航天科技，教育领域</a:t>
            </a:r>
            <a:r>
              <a:rPr lang="zh-CN" altLang="en-US" sz="2400" dirty="0" smtClean="0"/>
              <a:t>）</a:t>
            </a:r>
            <a:endParaRPr lang="zh-CN" altLang="zh-CN" sz="2400" dirty="0" smtClean="0"/>
          </a:p>
          <a:p>
            <a:r>
              <a:rPr lang="zh-CN" altLang="zh-CN" sz="2400" dirty="0" smtClean="0"/>
              <a:t>公路“村村通”接近完成；“精准扶贫”开始推动</a:t>
            </a:r>
            <a:r>
              <a:rPr lang="zh-CN" altLang="zh-CN" sz="2400" dirty="0" smtClean="0">
                <a:solidFill>
                  <a:srgbClr val="FF0000"/>
                </a:solidFill>
              </a:rPr>
              <a:t>。</a:t>
            </a:r>
            <a:r>
              <a:rPr lang="zh-CN" altLang="en-US" sz="2400" dirty="0" smtClean="0">
                <a:solidFill>
                  <a:srgbClr val="FF0000"/>
                </a:solidFill>
              </a:rPr>
              <a:t>（民生，农村，全面发展）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r>
              <a:rPr lang="en-US" altLang="zh-CN" sz="1800" dirty="0" smtClean="0"/>
              <a:t>2017</a:t>
            </a:r>
            <a:r>
              <a:rPr lang="zh-CN" altLang="zh-CN" sz="2400" dirty="0" smtClean="0"/>
              <a:t>年 网民规模达</a:t>
            </a:r>
            <a:r>
              <a:rPr lang="en-US" altLang="zh-CN" sz="2400" dirty="0" smtClean="0"/>
              <a:t>7.72</a:t>
            </a:r>
            <a:r>
              <a:rPr lang="zh-CN" altLang="zh-CN" sz="2400" dirty="0" smtClean="0"/>
              <a:t>亿，互联网普及率超全球平均水平。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网络科技，国民素质）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2400" dirty="0" smtClean="0"/>
              <a:t> </a:t>
            </a:r>
            <a:r>
              <a:rPr lang="en-US" altLang="zh-CN" sz="2400" dirty="0" smtClean="0"/>
              <a:t>2018</a:t>
            </a:r>
            <a:r>
              <a:rPr lang="zh-CN" altLang="zh-CN" sz="2400" dirty="0" smtClean="0"/>
              <a:t>年 “世纪宝宝”一代长大成人</a:t>
            </a:r>
            <a:r>
              <a:rPr lang="zh-CN" altLang="zh-CN" sz="2400" dirty="0" smtClean="0">
                <a:solidFill>
                  <a:srgbClr val="FF0000"/>
                </a:solidFill>
              </a:rPr>
              <a:t>。</a:t>
            </a:r>
            <a:r>
              <a:rPr lang="zh-CN" altLang="en-US" sz="2400" dirty="0" smtClean="0">
                <a:solidFill>
                  <a:srgbClr val="FF0000"/>
                </a:solidFill>
              </a:rPr>
              <a:t>（现实，成人是关键词，事业，贡献）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2400" dirty="0" smtClean="0"/>
              <a:t>…… 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年 全面建成小康社会。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近期国家发展目标 ）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/>
              <a:t>2035</a:t>
            </a:r>
            <a:r>
              <a:rPr lang="zh-CN" altLang="zh-CN" sz="2400" dirty="0" smtClean="0"/>
              <a:t>年 基本实现社会主义现代化。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远景目标</a:t>
            </a:r>
            <a:r>
              <a:rPr lang="zh-CN" altLang="en-US" sz="2400" dirty="0" smtClean="0"/>
              <a:t> ）</a:t>
            </a:r>
            <a:endParaRPr lang="zh-CN" altLang="zh-CN" sz="24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0"/>
            <a:ext cx="1008112" cy="3140968"/>
          </a:xfrm>
        </p:spPr>
        <p:txBody>
          <a:bodyPr/>
          <a:lstStyle/>
          <a:p>
            <a:r>
              <a:rPr lang="zh-CN" altLang="en-US" dirty="0" smtClean="0"/>
              <a:t>分析材料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（三）、提示词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 </a:t>
            </a:r>
            <a:r>
              <a:rPr lang="en-US" altLang="zh-CN" dirty="0" smtClean="0"/>
              <a:t>1.</a:t>
            </a:r>
            <a:r>
              <a:rPr lang="zh-CN" altLang="zh-CN" b="1" dirty="0" smtClean="0"/>
              <a:t>一</a:t>
            </a:r>
            <a:r>
              <a:rPr lang="zh-CN" altLang="zh-CN" b="1" dirty="0"/>
              <a:t>代人有一代人的</a:t>
            </a:r>
            <a:r>
              <a:rPr lang="zh-CN" altLang="zh-CN" b="1" dirty="0">
                <a:solidFill>
                  <a:srgbClr val="FF0000"/>
                </a:solidFill>
              </a:rPr>
              <a:t>际遇</a:t>
            </a:r>
            <a:r>
              <a:rPr lang="zh-CN" altLang="zh-CN" b="1" dirty="0"/>
              <a:t>和</a:t>
            </a:r>
            <a:r>
              <a:rPr lang="zh-CN" altLang="zh-CN" b="1" dirty="0">
                <a:solidFill>
                  <a:srgbClr val="FF0000"/>
                </a:solidFill>
              </a:rPr>
              <a:t>机缘</a:t>
            </a:r>
            <a:r>
              <a:rPr lang="zh-CN" altLang="zh-CN" b="1" dirty="0"/>
              <a:t>、</a:t>
            </a:r>
            <a:r>
              <a:rPr lang="zh-CN" altLang="zh-CN" b="1" dirty="0">
                <a:solidFill>
                  <a:srgbClr val="FF0000"/>
                </a:solidFill>
              </a:rPr>
              <a:t>使命</a:t>
            </a:r>
            <a:r>
              <a:rPr lang="zh-CN" altLang="zh-CN" b="1" dirty="0"/>
              <a:t>和</a:t>
            </a:r>
            <a:r>
              <a:rPr lang="zh-CN" altLang="zh-CN" b="1" dirty="0">
                <a:solidFill>
                  <a:srgbClr val="FF0000"/>
                </a:solidFill>
              </a:rPr>
              <a:t>挑战</a:t>
            </a:r>
            <a:r>
              <a:rPr lang="zh-CN" altLang="zh-CN" b="1" dirty="0" smtClean="0"/>
              <a:t>。</a:t>
            </a:r>
            <a:r>
              <a:rPr lang="en-US" altLang="zh-CN" b="1" dirty="0" smtClean="0"/>
              <a:t>2.</a:t>
            </a:r>
            <a:r>
              <a:rPr lang="zh-CN" altLang="zh-CN" b="1" dirty="0" smtClean="0"/>
              <a:t>你</a:t>
            </a:r>
            <a:r>
              <a:rPr lang="zh-CN" altLang="zh-CN" b="1" dirty="0"/>
              <a:t>们与新世纪的中国一路</a:t>
            </a:r>
            <a:r>
              <a:rPr lang="zh-CN" altLang="zh-CN" b="1" dirty="0">
                <a:solidFill>
                  <a:srgbClr val="FF0000"/>
                </a:solidFill>
              </a:rPr>
              <a:t>同行</a:t>
            </a:r>
            <a:r>
              <a:rPr lang="zh-CN" altLang="zh-CN" b="1" dirty="0"/>
              <a:t>、</a:t>
            </a:r>
            <a:r>
              <a:rPr lang="zh-CN" altLang="zh-CN" b="1" dirty="0">
                <a:solidFill>
                  <a:srgbClr val="FF0000"/>
                </a:solidFill>
              </a:rPr>
              <a:t>成长</a:t>
            </a:r>
            <a:r>
              <a:rPr lang="zh-CN" altLang="zh-CN" b="1" dirty="0"/>
              <a:t>，和中国的新时代一起</a:t>
            </a:r>
            <a:r>
              <a:rPr lang="zh-CN" altLang="zh-CN" b="1" dirty="0">
                <a:solidFill>
                  <a:srgbClr val="FF0000"/>
                </a:solidFill>
              </a:rPr>
              <a:t>追梦、圆梦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en-US" altLang="zh-CN" b="1" dirty="0" smtClean="0"/>
              <a:t>3.</a:t>
            </a:r>
            <a:r>
              <a:rPr lang="zh-CN" altLang="zh-CN" i="1" dirty="0" smtClean="0"/>
              <a:t>以</a:t>
            </a:r>
            <a:r>
              <a:rPr lang="zh-CN" altLang="zh-CN" i="1" dirty="0"/>
              <a:t>上材料</a:t>
            </a:r>
            <a:r>
              <a:rPr lang="zh-CN" altLang="zh-CN" i="1" dirty="0">
                <a:solidFill>
                  <a:srgbClr val="FF0000"/>
                </a:solidFill>
              </a:rPr>
              <a:t>触发</a:t>
            </a:r>
            <a:r>
              <a:rPr lang="zh-CN" altLang="zh-CN" i="1" dirty="0"/>
              <a:t>了你怎样的</a:t>
            </a:r>
            <a:r>
              <a:rPr lang="zh-CN" altLang="zh-CN" i="1" dirty="0">
                <a:solidFill>
                  <a:srgbClr val="FF0000"/>
                </a:solidFill>
              </a:rPr>
              <a:t>联想</a:t>
            </a:r>
            <a:r>
              <a:rPr lang="zh-CN" altLang="zh-CN" i="1" dirty="0"/>
              <a:t>和</a:t>
            </a:r>
            <a:r>
              <a:rPr lang="zh-CN" altLang="zh-CN" i="1" dirty="0">
                <a:solidFill>
                  <a:srgbClr val="FF0000"/>
                </a:solidFill>
              </a:rPr>
              <a:t>思考</a:t>
            </a:r>
            <a:r>
              <a:rPr lang="zh-CN" altLang="zh-CN" i="1" dirty="0" smtClean="0"/>
              <a:t>？</a:t>
            </a:r>
            <a:r>
              <a:rPr lang="en-US" altLang="zh-CN" i="1" dirty="0" smtClean="0"/>
              <a:t>4.</a:t>
            </a:r>
            <a:r>
              <a:rPr lang="zh-CN" altLang="zh-CN" dirty="0" smtClean="0"/>
              <a:t>请</a:t>
            </a:r>
            <a:r>
              <a:rPr lang="zh-CN" altLang="zh-CN" dirty="0">
                <a:solidFill>
                  <a:srgbClr val="FF0000"/>
                </a:solidFill>
              </a:rPr>
              <a:t>据此</a:t>
            </a:r>
            <a:r>
              <a:rPr lang="zh-CN" altLang="zh-CN" dirty="0"/>
              <a:t>写一篇文章，</a:t>
            </a:r>
            <a:r>
              <a:rPr lang="zh-CN" altLang="zh-CN" dirty="0">
                <a:solidFill>
                  <a:srgbClr val="FF0000"/>
                </a:solidFill>
              </a:rPr>
              <a:t>想象</a:t>
            </a:r>
            <a:r>
              <a:rPr lang="zh-CN" altLang="zh-CN" dirty="0"/>
              <a:t>它装进“时光瓶”留待</a:t>
            </a:r>
            <a:r>
              <a:rPr lang="en-US" altLang="zh-CN" dirty="0"/>
              <a:t>2</a:t>
            </a:r>
            <a:r>
              <a:rPr lang="en-US" altLang="zh-CN" dirty="0">
                <a:solidFill>
                  <a:srgbClr val="FF0000"/>
                </a:solidFill>
              </a:rPr>
              <a:t>035</a:t>
            </a:r>
            <a:r>
              <a:rPr lang="zh-CN" altLang="zh-CN" dirty="0"/>
              <a:t>年开启，给</a:t>
            </a:r>
            <a:r>
              <a:rPr lang="zh-CN" altLang="zh-CN" dirty="0">
                <a:solidFill>
                  <a:srgbClr val="FF0000"/>
                </a:solidFill>
              </a:rPr>
              <a:t>那时</a:t>
            </a:r>
            <a:r>
              <a:rPr lang="zh-CN" altLang="zh-CN" dirty="0"/>
              <a:t>的</a:t>
            </a:r>
            <a:r>
              <a:rPr lang="en-US" altLang="zh-CN" dirty="0">
                <a:solidFill>
                  <a:srgbClr val="FF0000"/>
                </a:solidFill>
              </a:rPr>
              <a:t>18</a:t>
            </a:r>
            <a:r>
              <a:rPr lang="zh-CN" altLang="zh-CN" dirty="0">
                <a:solidFill>
                  <a:srgbClr val="FF0000"/>
                </a:solidFill>
              </a:rPr>
              <a:t>岁</a:t>
            </a:r>
            <a:r>
              <a:rPr lang="zh-CN" altLang="zh-CN" dirty="0"/>
              <a:t>的</a:t>
            </a:r>
            <a:r>
              <a:rPr lang="zh-CN" altLang="zh-CN" dirty="0">
                <a:solidFill>
                  <a:srgbClr val="FF0000"/>
                </a:solidFill>
              </a:rPr>
              <a:t>一代人阅读。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67544" y="20608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</a:t>
            </a: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讲  </a:t>
            </a: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如何由“偏离题意”到</a:t>
            </a: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“符合题意”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（四）、试题要求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zh-CN" dirty="0" smtClean="0"/>
              <a:t>要求：选好角度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表明角度不唯一</a:t>
            </a:r>
            <a:r>
              <a:rPr lang="zh-CN" altLang="en-US" dirty="0" smtClean="0"/>
              <a:t>）</a:t>
            </a:r>
            <a:r>
              <a:rPr lang="zh-CN" altLang="zh-CN" dirty="0" smtClean="0"/>
              <a:t>，确定立意，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立意是建立在审题准确基础上，符合题意的</a:t>
            </a:r>
            <a:r>
              <a:rPr lang="zh-CN" altLang="en-US" dirty="0" smtClean="0"/>
              <a:t>）</a:t>
            </a:r>
            <a:r>
              <a:rPr lang="zh-CN" altLang="zh-CN" b="1" dirty="0" smtClean="0"/>
              <a:t>明确文</a:t>
            </a:r>
            <a:r>
              <a:rPr lang="zh-CN" altLang="en-US" b="1" dirty="0" smtClean="0"/>
              <a:t>本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文体特征要鲜明，体现个人个性及才华处</a:t>
            </a:r>
            <a:r>
              <a:rPr lang="zh-CN" altLang="en-US" dirty="0" smtClean="0"/>
              <a:t>）</a:t>
            </a:r>
            <a:r>
              <a:rPr lang="zh-CN" altLang="zh-CN" dirty="0" smtClean="0"/>
              <a:t>，</a:t>
            </a:r>
            <a:r>
              <a:rPr lang="zh-CN" altLang="zh-CN" sz="3600" b="1" dirty="0" smtClean="0"/>
              <a:t>自拟标题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发挥个人才能，考生自由，体现个性的地方</a:t>
            </a:r>
            <a:r>
              <a:rPr lang="zh-CN" altLang="en-US" dirty="0" smtClean="0"/>
              <a:t>）</a:t>
            </a:r>
            <a:r>
              <a:rPr lang="zh-CN" altLang="zh-CN" dirty="0" smtClean="0"/>
              <a:t>，不要套作，不得抄袭，</a:t>
            </a:r>
            <a:r>
              <a:rPr lang="zh-CN" altLang="en-US" dirty="0" smtClean="0"/>
              <a:t>（要求明确，否则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分以下）</a:t>
            </a:r>
            <a:r>
              <a:rPr lang="zh-CN" altLang="zh-CN" dirty="0" smtClean="0"/>
              <a:t>不得泄露个人信息</a:t>
            </a:r>
            <a:r>
              <a:rPr lang="zh-CN" altLang="en-US" dirty="0" smtClean="0"/>
              <a:t>（扣分）</a:t>
            </a:r>
            <a:r>
              <a:rPr lang="zh-CN" altLang="zh-CN" dirty="0" smtClean="0"/>
              <a:t>；不少于</a:t>
            </a:r>
            <a:r>
              <a:rPr lang="en-US" altLang="zh-CN" dirty="0" smtClean="0"/>
              <a:t>800</a:t>
            </a:r>
            <a:r>
              <a:rPr lang="zh-CN" altLang="zh-CN" dirty="0" smtClean="0"/>
              <a:t>字</a:t>
            </a:r>
            <a:r>
              <a:rPr lang="zh-CN" altLang="en-US" dirty="0" smtClean="0"/>
              <a:t>（扣分，</a:t>
            </a:r>
            <a:r>
              <a:rPr lang="en-US" altLang="zh-CN" dirty="0" smtClean="0"/>
              <a:t>400</a:t>
            </a:r>
            <a:r>
              <a:rPr lang="zh-CN" altLang="en-US" dirty="0" smtClean="0"/>
              <a:t>字不超</a:t>
            </a:r>
            <a:r>
              <a:rPr lang="en-US" altLang="zh-CN" dirty="0" smtClean="0"/>
              <a:t>30</a:t>
            </a:r>
            <a:r>
              <a:rPr lang="zh-CN" altLang="en-US" dirty="0" smtClean="0"/>
              <a:t>分，</a:t>
            </a:r>
            <a:r>
              <a:rPr lang="en-US" altLang="zh-CN" dirty="0" smtClean="0"/>
              <a:t>200</a:t>
            </a:r>
            <a:r>
              <a:rPr lang="zh-CN" altLang="en-US" dirty="0" smtClean="0"/>
              <a:t>字不超</a:t>
            </a:r>
            <a:r>
              <a:rPr lang="en-US" altLang="zh-CN" dirty="0" smtClean="0"/>
              <a:t>15</a:t>
            </a:r>
            <a:r>
              <a:rPr lang="zh-CN" altLang="en-US" dirty="0" smtClean="0"/>
              <a:t>分，</a:t>
            </a:r>
            <a:r>
              <a:rPr lang="en-US" altLang="zh-CN" dirty="0" smtClean="0"/>
              <a:t>200</a:t>
            </a:r>
            <a:r>
              <a:rPr lang="zh-CN" altLang="en-US" dirty="0" smtClean="0"/>
              <a:t>以下不超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分）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符合题意与不符合题意的区分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2" y="188640"/>
          <a:ext cx="8496944" cy="6160700"/>
        </p:xfrm>
        <a:graphic>
          <a:graphicData uri="http://schemas.openxmlformats.org/drawingml/2006/table">
            <a:tbl>
              <a:tblPr/>
              <a:tblGrid>
                <a:gridCol w="4248472"/>
                <a:gridCol w="4248472"/>
              </a:tblGrid>
              <a:tr h="80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altLang="en-US" sz="2800" kern="100" dirty="0" smtClean="0">
                          <a:latin typeface="宋体"/>
                          <a:cs typeface="宋体"/>
                        </a:rPr>
                        <a:t>符合</a:t>
                      </a:r>
                      <a:r>
                        <a:rPr lang="zh-CN" sz="2800" kern="100" dirty="0" smtClean="0">
                          <a:latin typeface="宋体"/>
                          <a:cs typeface="宋体"/>
                        </a:rPr>
                        <a:t>题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意的要求</a:t>
                      </a:r>
                      <a:endParaRPr lang="zh-CN" sz="2800" kern="100" dirty="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kern="100">
                          <a:latin typeface="宋体"/>
                          <a:cs typeface="宋体"/>
                        </a:rPr>
                        <a:t>不合题意的表现</a:t>
                      </a:r>
                      <a:endParaRPr lang="zh-CN" sz="2800" kern="10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kern="100" dirty="0">
                          <a:latin typeface="宋体"/>
                          <a:cs typeface="宋体"/>
                        </a:rPr>
                        <a:t>(1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）时间限制：从</a:t>
                      </a:r>
                      <a:r>
                        <a:rPr lang="en-US" sz="2800" kern="100" dirty="0">
                          <a:latin typeface="宋体"/>
                          <a:cs typeface="宋体"/>
                        </a:rPr>
                        <a:t>2000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到</a:t>
                      </a:r>
                      <a:r>
                        <a:rPr lang="en-US" sz="2800" kern="100" dirty="0">
                          <a:latin typeface="宋体"/>
                          <a:cs typeface="宋体"/>
                        </a:rPr>
                        <a:t>2035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的时代背景</a:t>
                      </a:r>
                      <a:endParaRPr lang="zh-CN" sz="2800" kern="100" dirty="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kern="100">
                          <a:latin typeface="宋体"/>
                          <a:cs typeface="宋体"/>
                        </a:rPr>
                        <a:t>超出这个时间段的，写</a:t>
                      </a:r>
                      <a:r>
                        <a:rPr lang="en-US" sz="2800" kern="100">
                          <a:latin typeface="宋体"/>
                          <a:cs typeface="宋体"/>
                        </a:rPr>
                        <a:t>2000</a:t>
                      </a:r>
                      <a:r>
                        <a:rPr lang="zh-CN" sz="2800" kern="100">
                          <a:latin typeface="宋体"/>
                          <a:cs typeface="宋体"/>
                        </a:rPr>
                        <a:t>前的中国大事件就不完全合题意要求了。</a:t>
                      </a:r>
                      <a:endParaRPr lang="zh-CN" sz="2800" kern="10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kern="100" dirty="0">
                          <a:latin typeface="宋体"/>
                          <a:cs typeface="宋体"/>
                        </a:rPr>
                        <a:t>(2)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内容驱动：针对这些大些件，你的联</a:t>
                      </a:r>
                      <a:r>
                        <a:rPr lang="zh-CN" sz="2800" kern="100" dirty="0" smtClean="0">
                          <a:latin typeface="宋体"/>
                          <a:cs typeface="宋体"/>
                        </a:rPr>
                        <a:t>想</a:t>
                      </a:r>
                      <a:r>
                        <a:rPr lang="zh-CN" altLang="en-US" sz="2800" kern="100" dirty="0" smtClean="0">
                          <a:latin typeface="宋体"/>
                          <a:cs typeface="宋体"/>
                        </a:rPr>
                        <a:t>、想象</a:t>
                      </a:r>
                      <a:r>
                        <a:rPr lang="zh-CN" sz="2800" kern="100" dirty="0" smtClean="0">
                          <a:latin typeface="宋体"/>
                          <a:cs typeface="宋体"/>
                        </a:rPr>
                        <a:t>与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思考，扣紧提示词。</a:t>
                      </a:r>
                      <a:endParaRPr lang="zh-CN" sz="2800" kern="100" dirty="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kern="100">
                          <a:latin typeface="宋体"/>
                          <a:cs typeface="宋体"/>
                        </a:rPr>
                        <a:t>脱离时代，国家谈其它，如责任，使命，也不合题意</a:t>
                      </a:r>
                      <a:endParaRPr lang="zh-CN" sz="2800" kern="10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kern="100">
                          <a:latin typeface="宋体"/>
                          <a:cs typeface="宋体"/>
                        </a:rPr>
                        <a:t>(3)</a:t>
                      </a:r>
                      <a:r>
                        <a:rPr lang="zh-CN" sz="2800" kern="100">
                          <a:latin typeface="宋体"/>
                          <a:cs typeface="宋体"/>
                        </a:rPr>
                        <a:t>对象设定：写给</a:t>
                      </a:r>
                      <a:r>
                        <a:rPr lang="en-US" sz="2800" kern="100">
                          <a:latin typeface="宋体"/>
                          <a:cs typeface="宋体"/>
                        </a:rPr>
                        <a:t>2035</a:t>
                      </a:r>
                      <a:r>
                        <a:rPr lang="zh-CN" sz="2800" kern="100">
                          <a:latin typeface="宋体"/>
                          <a:cs typeface="宋体"/>
                        </a:rPr>
                        <a:t>年的</a:t>
                      </a:r>
                      <a:r>
                        <a:rPr lang="en-US" sz="2800" kern="100">
                          <a:latin typeface="宋体"/>
                          <a:cs typeface="宋体"/>
                        </a:rPr>
                        <a:t>18</a:t>
                      </a:r>
                      <a:r>
                        <a:rPr lang="zh-CN" sz="2800" kern="100">
                          <a:latin typeface="宋体"/>
                          <a:cs typeface="宋体"/>
                        </a:rPr>
                        <a:t>岁的青年</a:t>
                      </a:r>
                      <a:endParaRPr lang="zh-CN" sz="2800" kern="10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kern="100" dirty="0">
                          <a:latin typeface="宋体"/>
                          <a:cs typeface="宋体"/>
                        </a:rPr>
                        <a:t>大篇章写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自己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或漫谈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中国</a:t>
                      </a:r>
                      <a:r>
                        <a:rPr lang="zh-CN" sz="2800" kern="100" dirty="0">
                          <a:latin typeface="宋体"/>
                          <a:cs typeface="宋体"/>
                        </a:rPr>
                        <a:t>，就离题了。</a:t>
                      </a:r>
                      <a:endParaRPr lang="zh-CN" sz="2800" kern="100" dirty="0"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</p:spPr>
        <p:txBody>
          <a:bodyPr>
            <a:noAutofit/>
          </a:bodyPr>
          <a:lstStyle/>
          <a:p>
            <a:r>
              <a:rPr lang="zh-CN" altLang="zh-CN" sz="5400" dirty="0" smtClean="0"/>
              <a:t>作文</a:t>
            </a:r>
            <a:r>
              <a:rPr lang="zh-CN" altLang="en-US" sz="5400" dirty="0" smtClean="0"/>
              <a:t>审题</a:t>
            </a:r>
            <a:r>
              <a:rPr lang="zh-CN" altLang="zh-CN" sz="5400" dirty="0" smtClean="0"/>
              <a:t/>
            </a:r>
            <a:br>
              <a:rPr lang="zh-CN" altLang="zh-CN" sz="5400" dirty="0" smtClean="0"/>
            </a:b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4525963"/>
          </a:xfrm>
        </p:spPr>
        <p:txBody>
          <a:bodyPr>
            <a:noAutofit/>
          </a:bodyPr>
          <a:lstStyle/>
          <a:p>
            <a:r>
              <a:rPr lang="zh-CN" altLang="zh-CN" sz="2400" dirty="0" smtClean="0"/>
              <a:t>从</a:t>
            </a:r>
            <a:r>
              <a:rPr lang="zh-CN" altLang="zh-CN" sz="2800" dirty="0">
                <a:solidFill>
                  <a:srgbClr val="FF0000"/>
                </a:solidFill>
              </a:rPr>
              <a:t>纵向时间线索</a:t>
            </a:r>
            <a:r>
              <a:rPr lang="zh-CN" altLang="zh-CN" sz="2400" dirty="0"/>
              <a:t>来看，想那时阅读此作文的</a:t>
            </a:r>
            <a:r>
              <a:rPr lang="zh-CN" altLang="zh-CN" sz="2400" dirty="0">
                <a:solidFill>
                  <a:srgbClr val="FF0000"/>
                </a:solidFill>
              </a:rPr>
              <a:t>对象</a:t>
            </a:r>
            <a:r>
              <a:rPr lang="zh-CN" altLang="zh-CN" sz="2400" dirty="0"/>
              <a:t>刚刚</a:t>
            </a:r>
            <a:r>
              <a:rPr lang="en-US" altLang="zh-CN" sz="2400" dirty="0"/>
              <a:t>18</a:t>
            </a:r>
            <a:r>
              <a:rPr lang="zh-CN" altLang="zh-CN" sz="2400" dirty="0"/>
              <a:t>岁，而此刻考场上的</a:t>
            </a:r>
            <a:r>
              <a:rPr lang="zh-CN" altLang="zh-CN" sz="2400" dirty="0">
                <a:solidFill>
                  <a:srgbClr val="FF0000"/>
                </a:solidFill>
              </a:rPr>
              <a:t>考生</a:t>
            </a:r>
            <a:r>
              <a:rPr lang="zh-CN" altLang="zh-CN" sz="2400" dirty="0"/>
              <a:t>，则刚刚跨过成年的门槛。这“时光瓶”中的信，正是穿越了</a:t>
            </a:r>
            <a:r>
              <a:rPr lang="zh-CN" altLang="zh-CN" sz="2400" dirty="0">
                <a:solidFill>
                  <a:srgbClr val="FF0000"/>
                </a:solidFill>
              </a:rPr>
              <a:t>两代人</a:t>
            </a:r>
            <a:r>
              <a:rPr lang="en-US" altLang="zh-CN" sz="2400" dirty="0">
                <a:solidFill>
                  <a:srgbClr val="FF0000"/>
                </a:solidFill>
              </a:rPr>
              <a:t>18</a:t>
            </a:r>
            <a:r>
              <a:rPr lang="zh-CN" altLang="zh-CN" sz="2400" dirty="0">
                <a:solidFill>
                  <a:srgbClr val="FF0000"/>
                </a:solidFill>
              </a:rPr>
              <a:t>年</a:t>
            </a:r>
            <a:r>
              <a:rPr lang="zh-CN" altLang="zh-CN" sz="2400" dirty="0"/>
              <a:t>的时光，既考察学生</a:t>
            </a:r>
            <a:r>
              <a:rPr lang="zh-CN" altLang="zh-CN" sz="2400" b="1" dirty="0"/>
              <a:t>对现实的关注与认知、对未来的展望；又考察学生站在未来，回望来路的感受和思考。</a:t>
            </a:r>
            <a:endParaRPr lang="zh-CN" altLang="zh-CN" sz="2400" dirty="0"/>
          </a:p>
          <a:p>
            <a:r>
              <a:rPr lang="zh-CN" altLang="zh-CN" sz="2400" dirty="0" smtClean="0"/>
              <a:t>从</a:t>
            </a:r>
            <a:r>
              <a:rPr lang="zh-CN" altLang="zh-CN" sz="2400" dirty="0">
                <a:solidFill>
                  <a:srgbClr val="FF0000"/>
                </a:solidFill>
              </a:rPr>
              <a:t>横向的个人梦想与“中国梦”</a:t>
            </a:r>
            <a:r>
              <a:rPr lang="zh-CN" altLang="zh-CN" sz="2400" dirty="0"/>
              <a:t>的关系角度来想，无论是身处哪个时代，都身处于时代所赋予的个人</a:t>
            </a:r>
            <a:r>
              <a:rPr lang="zh-CN" altLang="zh-CN" sz="2400" dirty="0">
                <a:solidFill>
                  <a:srgbClr val="FF0000"/>
                </a:solidFill>
              </a:rPr>
              <a:t>际遇与机缘之中，承担着相应的使命与挑战。</a:t>
            </a:r>
            <a:r>
              <a:rPr lang="zh-CN" altLang="zh-CN" sz="2400" dirty="0"/>
              <a:t>随着时间的推移，这些东西的内容或许会发生变化，但是</a:t>
            </a:r>
            <a:r>
              <a:rPr lang="zh-CN" altLang="zh-CN" sz="2400" dirty="0">
                <a:solidFill>
                  <a:srgbClr val="FF0000"/>
                </a:solidFill>
              </a:rPr>
              <a:t>个人与国家之间的联系不可分割，个人理想与中国梦永为一体</a:t>
            </a:r>
            <a:r>
              <a:rPr lang="zh-CN" altLang="zh-CN" sz="2400" dirty="0"/>
              <a:t>。我们一定是在实现个人理想的基础上践行我们的人生价值，进而助力“中国梦”的实现。</a:t>
            </a:r>
          </a:p>
          <a:p>
            <a:r>
              <a:rPr lang="zh-CN" altLang="zh-CN" sz="2400" dirty="0"/>
              <a:t>　　从这两个方面综合考量，我们的作文立意：应从个人理想追求、人生价值的实现和如何实现 “中国梦”的角度展开，同时不要忘记题干中要求的</a:t>
            </a:r>
            <a:r>
              <a:rPr lang="zh-CN" altLang="zh-CN" sz="2400" b="1" dirty="0"/>
              <a:t>书信体要求，以第二人称进行写作。</a:t>
            </a:r>
            <a:endParaRPr lang="zh-CN" altLang="zh-CN" sz="2400" dirty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具体</a:t>
            </a:r>
            <a:r>
              <a:rPr lang="zh-CN" altLang="zh-CN" dirty="0" smtClean="0"/>
              <a:t>提升角度：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1</a:t>
            </a:r>
            <a:r>
              <a:rPr lang="zh-CN" altLang="zh-CN" dirty="0"/>
              <a:t>、</a:t>
            </a:r>
            <a:r>
              <a:rPr lang="en-US" altLang="zh-CN" b="1" dirty="0"/>
              <a:t>2008</a:t>
            </a:r>
            <a:r>
              <a:rPr lang="zh-CN" altLang="zh-CN" b="1" dirty="0"/>
              <a:t>年汶川大地震。北京奥运会。</a:t>
            </a:r>
            <a:endParaRPr lang="zh-CN" altLang="zh-CN" dirty="0"/>
          </a:p>
          <a:p>
            <a:r>
              <a:rPr lang="zh-CN" altLang="zh-CN" dirty="0"/>
              <a:t>——我们的童年，经历了国人的伤痛，也经历了国人同一个梦想实现的喜悦。告诫新一代的十八岁：梦想的实现，往往伴随着伤痛；不能因为伤痛而失去梦的追求。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b="1" dirty="0"/>
              <a:t>2013</a:t>
            </a:r>
            <a:r>
              <a:rPr lang="zh-CN" altLang="zh-CN" b="1" dirty="0"/>
              <a:t>年 “天宫一号”首次天空授课。公路“村村通”接近完成；“精准扶贫”开始推动。</a:t>
            </a:r>
            <a:endParaRPr lang="zh-CN" altLang="zh-CN" dirty="0"/>
          </a:p>
          <a:p>
            <a:r>
              <a:rPr lang="zh-CN" altLang="zh-CN" dirty="0"/>
              <a:t>——我们的少年见证了探寻天宫的奥秘，也见证了国家脚踏实地改善民生的足迹。告诫新一代的十八岁：取得成就以后，更要脚踏实地。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en-US" altLang="zh-CN" b="1" dirty="0"/>
              <a:t>018</a:t>
            </a:r>
            <a:r>
              <a:rPr lang="zh-CN" altLang="zh-CN" b="1" dirty="0"/>
              <a:t>年 “世纪宝宝”一代长大成人。……</a:t>
            </a:r>
            <a:r>
              <a:rPr lang="en-US" altLang="zh-CN" b="1" dirty="0"/>
              <a:t>2020</a:t>
            </a:r>
            <a:r>
              <a:rPr lang="zh-CN" altLang="zh-CN" b="1" dirty="0"/>
              <a:t>年 全面建成小康社会。</a:t>
            </a:r>
            <a:r>
              <a:rPr lang="en-US" altLang="zh-CN" b="1" dirty="0"/>
              <a:t>2035</a:t>
            </a:r>
            <a:r>
              <a:rPr lang="zh-CN" altLang="zh-CN" b="1" dirty="0"/>
              <a:t>年基本实现社会主义现代化</a:t>
            </a:r>
            <a:r>
              <a:rPr lang="zh-CN" altLang="zh-CN" dirty="0"/>
              <a:t>。——我们也曾是父母、祖国的宝宝，但我们承担着“全面建成小康社会”、“ 基本实现社会主义现代化”的重任。告诫新一代的十八岁：十八岁就要承担责任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6624736" cy="634082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例文：你我之梦，中国之梦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892480" cy="5904656"/>
          </a:xfrm>
        </p:spPr>
        <p:txBody>
          <a:bodyPr>
            <a:normAutofit fontScale="25000" lnSpcReduction="20000"/>
          </a:bodyPr>
          <a:lstStyle/>
          <a:p>
            <a:endParaRPr lang="zh-CN" altLang="en-US" dirty="0"/>
          </a:p>
          <a:p>
            <a:r>
              <a:rPr lang="zh-CN" altLang="en-US" sz="9600" dirty="0" smtClean="0"/>
              <a:t>        十</a:t>
            </a:r>
            <a:r>
              <a:rPr lang="zh-CN" altLang="en-US" sz="9600" dirty="0"/>
              <a:t>八年前，庚辰龙年，我随新千年来到人世间走这一遭；十八年后，戊戌狗年，你接过火炬来到人世间走这一遭</a:t>
            </a:r>
            <a:r>
              <a:rPr lang="en-US" altLang="zh-CN" sz="9600" dirty="0"/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整句开篇，引出“我、你”两个主体</a:t>
            </a:r>
            <a:r>
              <a:rPr lang="en-US" altLang="zh-CN" sz="9600" dirty="0"/>
              <a:t>】</a:t>
            </a:r>
            <a:r>
              <a:rPr lang="zh-CN" altLang="en-US" sz="9600" dirty="0"/>
              <a:t>。有缘相逢，请你打开时光瓶，它已漂过了又一个十八年。</a:t>
            </a:r>
          </a:p>
          <a:p>
            <a:r>
              <a:rPr lang="en-US" altLang="zh-CN" sz="9600" dirty="0" smtClean="0"/>
              <a:t>         2018</a:t>
            </a:r>
            <a:r>
              <a:rPr lang="zh-CN" altLang="en-US" sz="9600" dirty="0"/>
              <a:t>年，我在时光这头，你在时光那头，我望着你。我的梦，也是你的梦。</a:t>
            </a:r>
            <a:r>
              <a:rPr lang="en-US" altLang="zh-CN" sz="9600" dirty="0">
                <a:solidFill>
                  <a:srgbClr val="0070C0"/>
                </a:solidFill>
              </a:rPr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过渡，引出下文“</a:t>
            </a:r>
            <a:r>
              <a:rPr lang="en-US" altLang="zh-CN" sz="9600" dirty="0">
                <a:solidFill>
                  <a:srgbClr val="0070C0"/>
                </a:solidFill>
              </a:rPr>
              <a:t>2018</a:t>
            </a:r>
            <a:r>
              <a:rPr lang="zh-CN" altLang="en-US" sz="9600" dirty="0">
                <a:solidFill>
                  <a:srgbClr val="0070C0"/>
                </a:solidFill>
              </a:rPr>
              <a:t>我的梦”</a:t>
            </a:r>
            <a:r>
              <a:rPr lang="en-US" altLang="zh-CN" sz="9600" dirty="0">
                <a:solidFill>
                  <a:srgbClr val="0070C0"/>
                </a:solidFill>
              </a:rPr>
              <a:t>】</a:t>
            </a:r>
            <a:endParaRPr lang="zh-CN" altLang="en-US" sz="9600" dirty="0">
              <a:solidFill>
                <a:srgbClr val="0070C0"/>
              </a:solidFill>
            </a:endParaRPr>
          </a:p>
          <a:p>
            <a:r>
              <a:rPr lang="zh-CN" altLang="en-US" sz="9600" dirty="0" smtClean="0"/>
              <a:t>          我</a:t>
            </a:r>
            <a:r>
              <a:rPr lang="zh-CN" altLang="en-US" sz="9600" dirty="0"/>
              <a:t>有幸与新世纪同生，更有幸与新世纪的中国一路同行。也许是注定，</a:t>
            </a:r>
            <a:r>
              <a:rPr lang="zh-CN" altLang="en-US" sz="9600" b="1" dirty="0"/>
              <a:t>我</a:t>
            </a:r>
            <a:r>
              <a:rPr lang="zh-CN" altLang="en-US" sz="9600" b="1" dirty="0">
                <a:solidFill>
                  <a:srgbClr val="0070C0"/>
                </a:solidFill>
              </a:rPr>
              <a:t>见证</a:t>
            </a:r>
            <a:r>
              <a:rPr lang="zh-CN" altLang="en-US" sz="9600" b="1" dirty="0"/>
              <a:t>了这十八年来祖国的日新月异</a:t>
            </a:r>
            <a:r>
              <a:rPr lang="en-US" altLang="zh-CN" sz="9600" dirty="0">
                <a:solidFill>
                  <a:srgbClr val="0070C0"/>
                </a:solidFill>
              </a:rPr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本段中心句</a:t>
            </a:r>
            <a:r>
              <a:rPr lang="en-US" altLang="zh-CN" sz="9600" dirty="0">
                <a:solidFill>
                  <a:srgbClr val="0070C0"/>
                </a:solidFill>
              </a:rPr>
              <a:t>】</a:t>
            </a:r>
            <a:r>
              <a:rPr lang="zh-CN" altLang="en-US" sz="9600" dirty="0"/>
              <a:t>。有道是，“周虽旧邦，其命维新”</a:t>
            </a:r>
            <a:r>
              <a:rPr lang="en-US" altLang="zh-CN" sz="9600" dirty="0">
                <a:solidFill>
                  <a:srgbClr val="0070C0"/>
                </a:solidFill>
              </a:rPr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引用</a:t>
            </a:r>
            <a:r>
              <a:rPr lang="en-US" altLang="zh-CN" sz="9600" dirty="0">
                <a:solidFill>
                  <a:srgbClr val="0070C0"/>
                </a:solidFill>
              </a:rPr>
              <a:t>】</a:t>
            </a:r>
            <a:r>
              <a:rPr lang="zh-CN" altLang="en-US" sz="9600" dirty="0" smtClean="0"/>
              <a:t>。      两</a:t>
            </a:r>
            <a:r>
              <a:rPr lang="zh-CN" altLang="en-US" sz="9600" dirty="0"/>
              <a:t>千年前，中国还是奴隶社会；一千年前，中国还是封建社会；今天，中国是飞速发展的社会主义社会。我看过北京奥运会上灿烂的烟火，我上过来自宇宙中的授课，我走过众多山区里崭新的公路，“为国者，以富民为本，以正学为基”</a:t>
            </a:r>
            <a:r>
              <a:rPr lang="en-US" altLang="zh-CN" sz="9600" dirty="0"/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引用</a:t>
            </a:r>
            <a:r>
              <a:rPr lang="en-US" altLang="zh-CN" sz="9600" dirty="0"/>
              <a:t>】</a:t>
            </a:r>
            <a:r>
              <a:rPr lang="zh-CN" altLang="en-US" sz="9600" dirty="0"/>
              <a:t>，中国做到了。“精准扶贫”已入攻坚阶段，扶起了后劲十足的东方巨龙。而如今，我坐在这考场之上，将我十二年所学化作文字，正是得到了科教的好处。</a:t>
            </a:r>
            <a:r>
              <a:rPr lang="zh-CN" altLang="en-US" sz="9600" b="1" dirty="0"/>
              <a:t>中国梦是不会终止的，尽管成就已辉煌，但逐梦人不会停下脚步</a:t>
            </a:r>
            <a:r>
              <a:rPr lang="en-US" altLang="zh-CN" sz="9600" dirty="0"/>
              <a:t>【</a:t>
            </a:r>
            <a:r>
              <a:rPr lang="zh-CN" altLang="en-US" sz="9600" dirty="0">
                <a:solidFill>
                  <a:srgbClr val="0070C0"/>
                </a:solidFill>
              </a:rPr>
              <a:t>本段总结句</a:t>
            </a:r>
            <a:r>
              <a:rPr lang="en-US" altLang="zh-CN" sz="9600" dirty="0"/>
              <a:t>】</a:t>
            </a:r>
            <a:r>
              <a:rPr lang="zh-CN" altLang="en-US" sz="9600" dirty="0"/>
              <a:t>。我的中国梦，十八年后也是你的梦</a:t>
            </a:r>
            <a:r>
              <a:rPr lang="zh-CN" altLang="en-US" sz="9600" dirty="0" smtClean="0"/>
              <a:t>。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496944" cy="6408712"/>
          </a:xfrm>
        </p:spPr>
        <p:txBody>
          <a:bodyPr>
            <a:normAutofit fontScale="77500" lnSpcReduction="20000"/>
          </a:bodyPr>
          <a:lstStyle/>
          <a:p>
            <a:pPr algn="dist"/>
            <a:r>
              <a:rPr lang="en-US" altLang="zh-CN" dirty="0" smtClean="0"/>
              <a:t>        2035</a:t>
            </a:r>
            <a:r>
              <a:rPr lang="zh-CN" altLang="en-US" dirty="0" smtClean="0"/>
              <a:t>年，我在时光那头，你在时光这头。你望着我。你的梦，也是我的梦。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0070C0"/>
                </a:solidFill>
              </a:rPr>
              <a:t>过渡段。用与第</a:t>
            </a:r>
            <a:r>
              <a:rPr lang="en-US" altLang="zh-CN" dirty="0" smtClean="0">
                <a:solidFill>
                  <a:srgbClr val="0070C0"/>
                </a:solidFill>
              </a:rPr>
              <a:t>2</a:t>
            </a:r>
            <a:r>
              <a:rPr lang="zh-CN" altLang="en-US" dirty="0" smtClean="0">
                <a:solidFill>
                  <a:srgbClr val="0070C0"/>
                </a:solidFill>
              </a:rPr>
              <a:t>段相似的句式过渡，且单独成段，便于阅卷老师在快速浏览中把握思路</a:t>
            </a:r>
            <a:r>
              <a:rPr lang="en-US" altLang="zh-CN" dirty="0" smtClean="0"/>
              <a:t>】</a:t>
            </a:r>
            <a:endParaRPr lang="zh-CN" altLang="en-US" dirty="0" smtClean="0"/>
          </a:p>
          <a:p>
            <a:pPr algn="dist"/>
            <a:r>
              <a:rPr lang="zh-CN" altLang="en-US" dirty="0" smtClean="0"/>
              <a:t>又一代新人，又一轮十八年。</a:t>
            </a:r>
            <a:r>
              <a:rPr lang="zh-CN" altLang="en-US" b="1" dirty="0" smtClean="0"/>
              <a:t>你我似已相距太远，然“志合者，不以山海为远”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0070C0"/>
                </a:solidFill>
              </a:rPr>
              <a:t>本段中心句，又有引用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。时空，也并非阻碍。社会主义现代化实现了，全面小康早已建成了，你生逢盛世，你是比我更幸运的一代天之骄子，你的使命无疑更大了。我这一代，目送中国雄起于东方，而你这一代，则要成为建成社会主义强国的中流砥柱。“功以才成，业由才广”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0070C0"/>
                </a:solidFill>
              </a:rPr>
              <a:t>再次引用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，生于信息时代的你定然更有超世之才，不过，我也会在你身边，</a:t>
            </a:r>
            <a:r>
              <a:rPr lang="zh-CN" altLang="en-US" b="1" dirty="0" smtClean="0"/>
              <a:t>我们的中国梦，不单靠一代人孤单地努力，中国梦，是代代人心血的结晶</a:t>
            </a:r>
            <a:r>
              <a:rPr lang="zh-CN" altLang="en-US" dirty="0" smtClean="0"/>
              <a:t>。</a:t>
            </a:r>
          </a:p>
          <a:p>
            <a:pPr algn="just"/>
            <a:r>
              <a:rPr lang="zh-CN" altLang="en-US" dirty="0" smtClean="0"/>
              <a:t>新世纪，你我都在时光这头。你我的梦，中国的梦。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0070C0"/>
                </a:solidFill>
              </a:rPr>
              <a:t>继续使用过渡段，从上面“我、你”分说到下段合谈感受。这三个过渡段，化用余光中先生</a:t>
            </a:r>
            <a:r>
              <a:rPr lang="en-US" altLang="zh-CN" dirty="0" smtClean="0">
                <a:solidFill>
                  <a:srgbClr val="0070C0"/>
                </a:solidFill>
              </a:rPr>
              <a:t>《</a:t>
            </a:r>
            <a:r>
              <a:rPr lang="zh-CN" altLang="en-US" dirty="0" smtClean="0">
                <a:solidFill>
                  <a:srgbClr val="0070C0"/>
                </a:solidFill>
              </a:rPr>
              <a:t>乡愁</a:t>
            </a:r>
            <a:r>
              <a:rPr lang="en-US" altLang="zh-CN" dirty="0" smtClean="0">
                <a:solidFill>
                  <a:srgbClr val="0070C0"/>
                </a:solidFill>
              </a:rPr>
              <a:t>》</a:t>
            </a:r>
            <a:r>
              <a:rPr lang="zh-CN" altLang="en-US" dirty="0" smtClean="0">
                <a:solidFill>
                  <a:srgbClr val="0070C0"/>
                </a:solidFill>
              </a:rPr>
              <a:t>的诗句，不断反复之间，重章咏叹，形成绝妙的建筑美和音韵美</a:t>
            </a:r>
            <a:r>
              <a:rPr lang="en-US" altLang="zh-CN" dirty="0" smtClean="0"/>
              <a:t>】</a:t>
            </a:r>
            <a:r>
              <a:rPr lang="zh-CN" altLang="en-US" dirty="0" smtClean="0"/>
              <a:t> “明镜所以照形，古事所以知今”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0070C0"/>
                </a:solidFill>
              </a:rPr>
              <a:t>引用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，我们回望过往的辉煌，不为沉湎自傲，而为展望未来。中国尚有诸多不足，产品质量有待提升，科技人才有待壮大，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6693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/>
              <a:t>军事力量有待增强。无妨，</a:t>
            </a:r>
            <a:r>
              <a:rPr lang="zh-CN" altLang="en-US" sz="2400" b="1" dirty="0" smtClean="0"/>
              <a:t>你我齐努力，社会共出力</a:t>
            </a:r>
            <a:r>
              <a:rPr lang="zh-CN" altLang="en-US" sz="2400" dirty="0" smtClean="0"/>
              <a:t>，沉下心来为中国谋发展，须知“骐骥之速，非一足之力”</a:t>
            </a:r>
            <a:r>
              <a:rPr lang="en-US" altLang="zh-CN" sz="2400" dirty="0" smtClean="0"/>
              <a:t>【</a:t>
            </a:r>
            <a:r>
              <a:rPr lang="zh-CN" altLang="en-US" sz="2400" dirty="0" smtClean="0">
                <a:solidFill>
                  <a:srgbClr val="0070C0"/>
                </a:solidFill>
              </a:rPr>
              <a:t>引用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，只有万众一心，才能最大限度地推动中国发展。既如是，何</a:t>
            </a:r>
            <a:r>
              <a:rPr lang="zh-CN" altLang="en-US" sz="2400" dirty="0" smtClean="0">
                <a:solidFill>
                  <a:srgbClr val="0070C0"/>
                </a:solidFill>
              </a:rPr>
              <a:t>不携手</a:t>
            </a:r>
            <a:r>
              <a:rPr lang="zh-CN" altLang="en-US" sz="2400" dirty="0" smtClean="0"/>
              <a:t>共创新时代？</a:t>
            </a:r>
          </a:p>
          <a:p>
            <a:r>
              <a:rPr lang="zh-CN" altLang="en-US" sz="2400" dirty="0" smtClean="0"/>
              <a:t>每一代人都有各自的机缘与使命、际遇与挑战，时光两头的你与我亦如此。新世纪的中国、新时代的中国，是你我共有的中国。她的梦，当是你我齐追逐的美好的远方。此肺腑之言，我装进时光瓶，留待你亲启。</a:t>
            </a:r>
          </a:p>
          <a:p>
            <a:r>
              <a:rPr lang="zh-CN" altLang="en-US" sz="2400" dirty="0" smtClean="0"/>
              <a:t>“江日初升，其道大光；河出伏流，一泻汪洋。”</a:t>
            </a:r>
            <a:r>
              <a:rPr lang="en-US" altLang="zh-CN" sz="2400" dirty="0" smtClean="0"/>
              <a:t>【</a:t>
            </a:r>
            <a:r>
              <a:rPr lang="zh-CN" altLang="en-US" sz="2400" dirty="0" smtClean="0">
                <a:solidFill>
                  <a:srgbClr val="0070C0"/>
                </a:solidFill>
              </a:rPr>
              <a:t>又是引用。记得有人用大数据分析满分作文特征，其中第一个关键词便是“引用”，巧妙引用名言的作文比不引用的作文高出</a:t>
            </a:r>
            <a:r>
              <a:rPr lang="en-US" altLang="zh-CN" sz="2400" dirty="0" smtClean="0">
                <a:solidFill>
                  <a:srgbClr val="0070C0"/>
                </a:solidFill>
              </a:rPr>
              <a:t>5</a:t>
            </a:r>
            <a:r>
              <a:rPr lang="zh-CN" altLang="en-US" sz="2400" dirty="0" smtClean="0">
                <a:solidFill>
                  <a:srgbClr val="0070C0"/>
                </a:solidFill>
              </a:rPr>
              <a:t>分。此文多处准确引用，从</a:t>
            </a:r>
            <a:r>
              <a:rPr lang="en-US" altLang="zh-CN" sz="2400" dirty="0" smtClean="0">
                <a:solidFill>
                  <a:srgbClr val="0070C0"/>
                </a:solidFill>
              </a:rPr>
              <a:t>《</a:t>
            </a:r>
            <a:r>
              <a:rPr lang="zh-CN" altLang="en-US" sz="2400" dirty="0" smtClean="0">
                <a:solidFill>
                  <a:srgbClr val="0070C0"/>
                </a:solidFill>
              </a:rPr>
              <a:t>诗经</a:t>
            </a:r>
            <a:r>
              <a:rPr lang="en-US" altLang="zh-CN" sz="2400" dirty="0" smtClean="0">
                <a:solidFill>
                  <a:srgbClr val="0070C0"/>
                </a:solidFill>
              </a:rPr>
              <a:t>》</a:t>
            </a:r>
            <a:r>
              <a:rPr lang="zh-CN" altLang="en-US" sz="2400" dirty="0" smtClean="0">
                <a:solidFill>
                  <a:srgbClr val="0070C0"/>
                </a:solidFill>
              </a:rPr>
              <a:t>到</a:t>
            </a:r>
            <a:r>
              <a:rPr lang="en-US" altLang="zh-CN" sz="2400" dirty="0" smtClean="0">
                <a:solidFill>
                  <a:srgbClr val="0070C0"/>
                </a:solidFill>
              </a:rPr>
              <a:t>《</a:t>
            </a:r>
            <a:r>
              <a:rPr lang="zh-CN" altLang="en-US" sz="2400" dirty="0" smtClean="0">
                <a:solidFill>
                  <a:srgbClr val="0070C0"/>
                </a:solidFill>
              </a:rPr>
              <a:t>三国志</a:t>
            </a:r>
            <a:r>
              <a:rPr lang="en-US" altLang="zh-CN" sz="2400" dirty="0" smtClean="0">
                <a:solidFill>
                  <a:srgbClr val="0070C0"/>
                </a:solidFill>
              </a:rPr>
              <a:t>》</a:t>
            </a:r>
            <a:r>
              <a:rPr lang="zh-CN" altLang="en-US" sz="2400" dirty="0" smtClean="0">
                <a:solidFill>
                  <a:srgbClr val="0070C0"/>
                </a:solidFill>
              </a:rPr>
              <a:t>，再到</a:t>
            </a:r>
            <a:r>
              <a:rPr lang="en-US" altLang="zh-CN" sz="2400" dirty="0" smtClean="0">
                <a:solidFill>
                  <a:srgbClr val="0070C0"/>
                </a:solidFill>
              </a:rPr>
              <a:t>《</a:t>
            </a:r>
            <a:r>
              <a:rPr lang="zh-CN" altLang="en-US" sz="2400" dirty="0" smtClean="0">
                <a:solidFill>
                  <a:srgbClr val="0070C0"/>
                </a:solidFill>
              </a:rPr>
              <a:t>少年中国说</a:t>
            </a:r>
            <a:r>
              <a:rPr lang="en-US" altLang="zh-CN" sz="2400" dirty="0" smtClean="0">
                <a:solidFill>
                  <a:srgbClr val="0070C0"/>
                </a:solidFill>
              </a:rPr>
              <a:t>》</a:t>
            </a:r>
            <a:r>
              <a:rPr lang="zh-CN" altLang="en-US" sz="2400" dirty="0" smtClean="0">
                <a:solidFill>
                  <a:srgbClr val="0070C0"/>
                </a:solidFill>
              </a:rPr>
              <a:t>，名言信手拈来，毫无阻隔之感，展现了较好的文学功底和文化积累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望十八岁的你与我陪伴着祖国高歌猛进。愿与君共勉，待他日归来回首，必是春色满园。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整篇语言也流畅典雅、得体大气，是这篇文章另一个亮点</a:t>
            </a:r>
            <a:r>
              <a:rPr lang="en-US" altLang="zh-CN" sz="2400" dirty="0" smtClean="0"/>
              <a:t>】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Autofit/>
          </a:bodyPr>
          <a:lstStyle/>
          <a:p>
            <a:r>
              <a:rPr lang="zh-CN" altLang="en-US" sz="3600" dirty="0" smtClean="0"/>
              <a:t>例文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：</a:t>
            </a:r>
            <a:r>
              <a:rPr lang="zh-CN" altLang="zh-CN" sz="3600" b="1" dirty="0" smtClean="0"/>
              <a:t>不负华夏赤子心，莫做神州袖手人</a:t>
            </a:r>
            <a:r>
              <a:rPr lang="zh-CN" altLang="zh-CN" sz="3600" dirty="0" smtClean="0"/>
              <a:t/>
            </a:r>
            <a:br>
              <a:rPr lang="zh-CN" altLang="zh-CN" sz="3600" dirty="0" smtClean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568952" cy="5877272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      </a:t>
            </a:r>
            <a:r>
              <a:rPr lang="zh-CN" altLang="zh-CN" sz="4400" dirty="0" smtClean="0"/>
              <a:t>十</a:t>
            </a:r>
            <a:r>
              <a:rPr lang="zh-CN" altLang="zh-CN" sz="4400" dirty="0"/>
              <a:t>八载风云激荡，狭缝求索</a:t>
            </a:r>
            <a:r>
              <a:rPr lang="en-US" altLang="zh-CN" sz="4400" dirty="0"/>
              <a:t>;</a:t>
            </a:r>
            <a:r>
              <a:rPr lang="zh-CN" altLang="zh-CN" sz="4400" dirty="0"/>
              <a:t>三千里雷霆失色，龙腾星河。</a:t>
            </a:r>
          </a:p>
          <a:p>
            <a:r>
              <a:rPr lang="en-US" altLang="zh-CN" sz="4400" dirty="0" smtClean="0"/>
              <a:t>        </a:t>
            </a:r>
            <a:r>
              <a:rPr lang="zh-CN" altLang="zh-CN" sz="4400" dirty="0" smtClean="0"/>
              <a:t>为</a:t>
            </a:r>
            <a:r>
              <a:rPr lang="zh-CN" altLang="zh-CN" sz="4400" b="1" u="sng" dirty="0">
                <a:solidFill>
                  <a:srgbClr val="0070C0"/>
                </a:solidFill>
              </a:rPr>
              <a:t>你</a:t>
            </a:r>
            <a:r>
              <a:rPr lang="zh-CN" altLang="zh-CN" sz="4400" dirty="0"/>
              <a:t>落墨的这一刻，正是</a:t>
            </a:r>
            <a:r>
              <a:rPr lang="en-US" altLang="zh-CN" sz="4400" dirty="0"/>
              <a:t>2018</a:t>
            </a:r>
            <a:r>
              <a:rPr lang="zh-CN" altLang="zh-CN" sz="4400" dirty="0"/>
              <a:t>年，也是</a:t>
            </a:r>
            <a:r>
              <a:rPr lang="zh-CN" altLang="zh-CN" sz="4400" b="1" dirty="0">
                <a:solidFill>
                  <a:srgbClr val="0070C0"/>
                </a:solidFill>
              </a:rPr>
              <a:t>我</a:t>
            </a:r>
            <a:r>
              <a:rPr lang="zh-CN" altLang="zh-CN" sz="4400" dirty="0"/>
              <a:t>的成人之年。</a:t>
            </a:r>
            <a:r>
              <a:rPr lang="zh-CN" altLang="zh-CN" sz="4400" u="sng" dirty="0"/>
              <a:t>在过往的生命旅程中，我与</a:t>
            </a:r>
            <a:r>
              <a:rPr lang="zh-CN" altLang="zh-CN" sz="4400" b="1" u="sng" dirty="0">
                <a:solidFill>
                  <a:srgbClr val="0070C0"/>
                </a:solidFill>
              </a:rPr>
              <a:t>中国</a:t>
            </a:r>
            <a:r>
              <a:rPr lang="zh-CN" altLang="zh-CN" sz="4400" u="sng" dirty="0"/>
              <a:t>一同成长、追梦，见证了无数巨龙矫首，腾渊昂视的时刻，也明白了自己身上应该承担的</a:t>
            </a:r>
            <a:r>
              <a:rPr lang="zh-CN" altLang="zh-CN" sz="4400" b="1" u="sng" dirty="0">
                <a:solidFill>
                  <a:srgbClr val="0070C0"/>
                </a:solidFill>
              </a:rPr>
              <a:t>使命</a:t>
            </a:r>
            <a:r>
              <a:rPr lang="zh-CN" altLang="zh-CN" sz="4400" dirty="0"/>
              <a:t>。而在</a:t>
            </a:r>
            <a:r>
              <a:rPr lang="zh-CN" altLang="zh-CN" sz="4400" dirty="0">
                <a:solidFill>
                  <a:srgbClr val="0070C0"/>
                </a:solidFill>
              </a:rPr>
              <a:t>你</a:t>
            </a:r>
            <a:r>
              <a:rPr lang="zh-CN" altLang="zh-CN" sz="4400" dirty="0"/>
              <a:t>打开这个飘摇过岁月的时光瓶时，</a:t>
            </a:r>
            <a:r>
              <a:rPr lang="zh-CN" altLang="zh-CN" sz="4400" dirty="0">
                <a:solidFill>
                  <a:srgbClr val="0070C0"/>
                </a:solidFill>
              </a:rPr>
              <a:t>你</a:t>
            </a:r>
            <a:r>
              <a:rPr lang="zh-CN" altLang="zh-CN" sz="4400" dirty="0"/>
              <a:t>的生命之河也已流入成年的港湾。在此，请允许我谈一谈</a:t>
            </a:r>
            <a:r>
              <a:rPr lang="zh-CN" altLang="zh-CN" sz="4400" b="1" dirty="0"/>
              <a:t>：请承担起时代使命，莫做神州袖手人。</a:t>
            </a:r>
            <a:endParaRPr lang="zh-CN" altLang="zh-CN" sz="4400" dirty="0"/>
          </a:p>
          <a:p>
            <a:r>
              <a:rPr lang="zh-CN" altLang="zh-CN" sz="4400" dirty="0"/>
              <a:t>　　</a:t>
            </a:r>
            <a:r>
              <a:rPr lang="zh-CN" altLang="zh-CN" sz="4400" b="1" dirty="0">
                <a:solidFill>
                  <a:srgbClr val="0070C0"/>
                </a:solidFill>
              </a:rPr>
              <a:t>承担使命，需要仰望星空的眼</a:t>
            </a:r>
            <a:r>
              <a:rPr lang="zh-CN" altLang="zh-CN" sz="4400" dirty="0"/>
              <a:t>。从古至今，五千年风沙弥漫，却始终不能阻挡我们对星空的仰望和对中国梦的追求。从王安石“天变不足畏，祖宗不足法，人言不足恤”的熙宁变法到如今</a:t>
            </a:r>
            <a:r>
              <a:rPr lang="zh-CN" altLang="zh-CN" sz="4400" b="1" dirty="0"/>
              <a:t>的改革开放</a:t>
            </a:r>
            <a:r>
              <a:rPr lang="zh-CN" altLang="zh-CN" sz="4400" dirty="0"/>
              <a:t>，我们一直在追求经济上富强繁荣的</a:t>
            </a:r>
            <a:r>
              <a:rPr lang="zh-CN" altLang="zh-CN" sz="4400" b="1" dirty="0"/>
              <a:t>中国梦</a:t>
            </a:r>
            <a:r>
              <a:rPr lang="en-US" altLang="zh-CN" sz="4400" dirty="0" smtClean="0"/>
              <a:t>;</a:t>
            </a:r>
            <a:r>
              <a:rPr lang="en-US" altLang="zh-CN" sz="4400" dirty="0"/>
              <a:t> ;</a:t>
            </a:r>
            <a:r>
              <a:rPr lang="zh-CN" altLang="zh-CN" sz="4400" dirty="0"/>
              <a:t>从鲁迅“寄意寒星荃不察，我以我血荐轩辕”的铁屋呐喊到</a:t>
            </a:r>
            <a:r>
              <a:rPr lang="zh-CN" altLang="zh-CN" sz="4400" b="1" dirty="0"/>
              <a:t>如今的兼容并包</a:t>
            </a:r>
            <a:r>
              <a:rPr lang="zh-CN" altLang="zh-CN" sz="4400" dirty="0"/>
              <a:t>，我们一直在追求思想上启迪民智的中国梦</a:t>
            </a:r>
            <a:r>
              <a:rPr lang="en-US" altLang="zh-CN" sz="4400" dirty="0"/>
              <a:t>;</a:t>
            </a:r>
            <a:r>
              <a:rPr lang="zh-CN" altLang="zh-CN" sz="4400" dirty="0"/>
              <a:t>从张骞“风沙霜雪十三年，城郭山川万二千”的凿空之行到如今的一带一路政策，我们一直在追求外交上和谐共处的中国梦。愿你无论所处时代如何，亦能不忘以梦为马，胸怀星辰。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dirty="0"/>
              <a:t>　</a:t>
            </a:r>
            <a:r>
              <a:rPr lang="zh-CN" altLang="zh-CN" b="1" dirty="0">
                <a:solidFill>
                  <a:srgbClr val="0070C0"/>
                </a:solidFill>
              </a:rPr>
              <a:t>承担使命，需要踏实前行的脚</a:t>
            </a:r>
            <a:r>
              <a:rPr lang="zh-CN" altLang="zh-CN" dirty="0"/>
              <a:t>。西风碧树中仰观银河，望到的星空梦想总是远在穹顶之外，如要接近它，还需脚踏实地地前行。放眼今朝，自党的十八大以来，短短五年，我们取得了诸多过人成就，而它们无一不来源于踏实的求索之心。试想，若没有脚踏实地的精神，我们如何能让基本养老保险制度覆盖超</a:t>
            </a:r>
            <a:r>
              <a:rPr lang="en-US" altLang="zh-CN" dirty="0"/>
              <a:t>9</a:t>
            </a:r>
            <a:r>
              <a:rPr lang="zh-CN" altLang="zh-CN" dirty="0"/>
              <a:t>亿人，实现“老有所终”</a:t>
            </a:r>
            <a:r>
              <a:rPr lang="en-US" altLang="zh-CN" dirty="0"/>
              <a:t>;</a:t>
            </a:r>
            <a:r>
              <a:rPr lang="zh-CN" altLang="zh-CN" dirty="0"/>
              <a:t>如何能为社会增设</a:t>
            </a:r>
            <a:r>
              <a:rPr lang="en-US" altLang="zh-CN" dirty="0"/>
              <a:t>6500</a:t>
            </a:r>
            <a:r>
              <a:rPr lang="zh-CN" altLang="zh-CN" dirty="0"/>
              <a:t>万个工作岗位，实现“壮有所用”</a:t>
            </a:r>
            <a:r>
              <a:rPr lang="en-US" altLang="zh-CN" dirty="0"/>
              <a:t>;</a:t>
            </a:r>
            <a:r>
              <a:rPr lang="zh-CN" altLang="zh-CN" dirty="0"/>
              <a:t>如何能令教育投入占每年</a:t>
            </a:r>
            <a:r>
              <a:rPr lang="en-US" altLang="zh-CN" dirty="0"/>
              <a:t>GDP</a:t>
            </a:r>
            <a:r>
              <a:rPr lang="zh-CN" altLang="zh-CN" dirty="0"/>
              <a:t>总量的</a:t>
            </a:r>
            <a:r>
              <a:rPr lang="en-US" altLang="zh-CN" dirty="0"/>
              <a:t>4%</a:t>
            </a:r>
            <a:r>
              <a:rPr lang="zh-CN" altLang="zh-CN" dirty="0"/>
              <a:t>以上，实现“幼有所长”</a:t>
            </a:r>
            <a:r>
              <a:rPr lang="en-US" altLang="zh-CN" dirty="0"/>
              <a:t>?</a:t>
            </a:r>
            <a:r>
              <a:rPr lang="zh-CN" altLang="zh-CN" dirty="0"/>
              <a:t>愿你不管在未来面对怎样的时代使命，都能脚踏实地地将之完成，不做好高骛远的空想家，而当踏实前行的跋涉者。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高考作文等级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高考评分标准分</a:t>
            </a:r>
            <a:r>
              <a:rPr lang="zh-CN" altLang="zh-CN" b="1" dirty="0">
                <a:solidFill>
                  <a:srgbClr val="FF0000"/>
                </a:solidFill>
              </a:rPr>
              <a:t>两个</a:t>
            </a:r>
            <a:r>
              <a:rPr lang="zh-CN" altLang="zh-CN" dirty="0"/>
              <a:t>等级，一是基础等级，二是发展等级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两</a:t>
            </a:r>
            <a:r>
              <a:rPr lang="zh-CN" altLang="zh-CN" dirty="0"/>
              <a:t>个等级是不分离的，而是相互联系的。基础等级又包括</a:t>
            </a:r>
            <a:r>
              <a:rPr lang="zh-CN" altLang="zh-CN" dirty="0">
                <a:solidFill>
                  <a:srgbClr val="FF0000"/>
                </a:solidFill>
              </a:rPr>
              <a:t>内容和表达</a:t>
            </a:r>
            <a:r>
              <a:rPr lang="zh-CN" altLang="zh-CN" dirty="0"/>
              <a:t>两个方面，各占</a:t>
            </a:r>
            <a:r>
              <a:rPr lang="en-US" altLang="zh-CN" dirty="0"/>
              <a:t>20</a:t>
            </a:r>
            <a:r>
              <a:rPr lang="zh-CN" altLang="zh-CN" dirty="0"/>
              <a:t>分；发展等级即特征分，占</a:t>
            </a:r>
            <a:r>
              <a:rPr lang="en-US" altLang="zh-CN" dirty="0"/>
              <a:t>20</a:t>
            </a:r>
            <a:r>
              <a:rPr lang="zh-CN" altLang="zh-CN" dirty="0"/>
              <a:t>分。内容与表达是基本功，也是同学平时训练的重点</a:t>
            </a:r>
            <a:r>
              <a:rPr lang="zh-CN" altLang="zh-CN" dirty="0" smtClean="0"/>
              <a:t>。</a:t>
            </a:r>
            <a:r>
              <a:rPr lang="zh-CN" altLang="en-US" dirty="0" smtClean="0"/>
              <a:t>本次空课将主要从内容部分详细展开，</a:t>
            </a:r>
            <a:r>
              <a:rPr lang="zh-CN" altLang="zh-CN" dirty="0" smtClean="0"/>
              <a:t>从</a:t>
            </a:r>
            <a:r>
              <a:rPr lang="zh-CN" altLang="en-US" dirty="0" smtClean="0"/>
              <a:t>高考</a:t>
            </a:r>
            <a:r>
              <a:rPr lang="zh-CN" altLang="zh-CN" dirty="0" smtClean="0"/>
              <a:t>评</a:t>
            </a:r>
            <a:r>
              <a:rPr lang="zh-CN" altLang="zh-CN" dirty="0"/>
              <a:t>分点出发</a:t>
            </a:r>
            <a:r>
              <a:rPr lang="zh-CN" altLang="zh-CN" dirty="0" smtClean="0"/>
              <a:t>，</a:t>
            </a:r>
            <a:r>
              <a:rPr lang="zh-CN" altLang="en-US" dirty="0" smtClean="0"/>
              <a:t>有利于同学们</a:t>
            </a:r>
            <a:r>
              <a:rPr lang="zh-CN" altLang="zh-CN" dirty="0" smtClean="0"/>
              <a:t>提</a:t>
            </a:r>
            <a:r>
              <a:rPr lang="zh-CN" altLang="zh-CN" dirty="0"/>
              <a:t>升作文水</a:t>
            </a:r>
            <a:r>
              <a:rPr lang="zh-CN" altLang="zh-CN" dirty="0" smtClean="0"/>
              <a:t>平</a:t>
            </a:r>
            <a:r>
              <a:rPr lang="zh-CN" altLang="en-US" dirty="0" smtClean="0"/>
              <a:t>，获得高分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6480720"/>
          </a:xfrm>
        </p:spPr>
        <p:txBody>
          <a:bodyPr>
            <a:no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</a:rPr>
              <a:t>承担使命，需要百折不挠的心</a:t>
            </a:r>
            <a:r>
              <a:rPr lang="zh-CN" altLang="zh-CN" sz="2400" dirty="0"/>
              <a:t>。汪国真说</a:t>
            </a:r>
            <a:r>
              <a:rPr lang="en-US" altLang="zh-CN" sz="2400" dirty="0"/>
              <a:t>:</a:t>
            </a:r>
            <a:r>
              <a:rPr lang="zh-CN" altLang="zh-CN" sz="2400" dirty="0"/>
              <a:t>既然选择了远方，便只顾风雨兼程。肩负时代之担的路途注定坎壈，此时，我们要拥有一颗不畏蹭蹬的心。正是因为拥有了一颗百折不挠的心，所以林鸣无视苦难，在伶仃洋的滔天排浪中建起了“新世界七大奇迹”之一的港珠澳大桥</a:t>
            </a:r>
            <a:r>
              <a:rPr lang="en-US" altLang="zh-CN" sz="2400" dirty="0"/>
              <a:t>;</a:t>
            </a:r>
            <a:r>
              <a:rPr lang="zh-CN" altLang="zh-CN" sz="2400" dirty="0"/>
              <a:t>所以潘建伟无惧飞沙，在酒泉的戈壁碎石中发射了世界第一颗量子卫星墨子号</a:t>
            </a:r>
            <a:r>
              <a:rPr lang="en-US" altLang="zh-CN" sz="2400" dirty="0"/>
              <a:t>;</a:t>
            </a:r>
            <a:r>
              <a:rPr lang="zh-CN" altLang="zh-CN" sz="2400" dirty="0"/>
              <a:t>所以南仁东穿越淹蹇，在贵州的窝凼山谷中筑就了“一眼万年”的中国天眼。愿未来的你也能经历兼程风雨，却依然百折不挠，踏碎坎坷。</a:t>
            </a:r>
          </a:p>
          <a:p>
            <a:r>
              <a:rPr lang="zh-CN" altLang="zh-CN" sz="2800" dirty="0"/>
              <a:t>　　行文至此，不由想到了梁任公的击节高歌：故今日之责任，不在他人，而全在我少年。</a:t>
            </a:r>
            <a:r>
              <a:rPr lang="zh-CN" altLang="zh-CN" sz="2800" b="1" dirty="0"/>
              <a:t>未来的你，愿你可以在属于自己的韶华时代中，用眼仰望星空，靠脚踏实前行，凭心百折不挠，不负时代使命，助我中华巨龙在九万里的长空之巅纵横飞腾，吟啸寰宇。</a:t>
            </a:r>
            <a:endParaRPr lang="zh-CN" altLang="zh-CN" sz="2800" dirty="0"/>
          </a:p>
          <a:p>
            <a:r>
              <a:rPr lang="zh-CN" altLang="zh-CN" sz="2800" dirty="0"/>
              <a:t>　　不负华夏赤子心，莫做神州袖手人。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57018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solidFill>
                  <a:srgbClr val="0070C0"/>
                </a:solidFill>
              </a:rPr>
              <a:t>这两篇文章均扣住写作对象“你</a:t>
            </a:r>
            <a:r>
              <a:rPr lang="en-US" altLang="zh-CN" dirty="0" smtClean="0">
                <a:solidFill>
                  <a:srgbClr val="0070C0"/>
                </a:solidFill>
              </a:rPr>
              <a:t>”</a:t>
            </a:r>
            <a:r>
              <a:rPr lang="zh-CN" altLang="en-US" dirty="0" smtClean="0">
                <a:solidFill>
                  <a:srgbClr val="0070C0"/>
                </a:solidFill>
              </a:rPr>
              <a:t>“我”“中国”这三个元素。围绕三者关系展开，突出主体立意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/>
          <a:lstStyle/>
          <a:p>
            <a:r>
              <a:rPr lang="en-US" altLang="zh-CN" b="1" dirty="0" smtClean="0"/>
              <a:t>2.</a:t>
            </a:r>
            <a:r>
              <a:rPr lang="zh-CN" altLang="zh-CN" b="1" dirty="0" smtClean="0"/>
              <a:t>写</a:t>
            </a:r>
            <a:r>
              <a:rPr lang="zh-CN" altLang="zh-CN" b="1" dirty="0"/>
              <a:t>作之中仔细扣题</a:t>
            </a:r>
          </a:p>
          <a:p>
            <a:r>
              <a:rPr lang="zh-CN" altLang="zh-CN" dirty="0"/>
              <a:t>在审题立意不偏的前提下进行写作，要想符合题意，还需要在写作中注意三点：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落实上面审题时对写作的种种限制；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选材要典型，并且分析时要围绕中心；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行文过程中要适当灵活扣题、点题。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二、偏离题意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altLang="zh-CN" sz="4800" dirty="0" smtClean="0"/>
              <a:t>1.</a:t>
            </a:r>
            <a:r>
              <a:rPr lang="zh-CN" altLang="zh-CN" sz="4800" dirty="0" smtClean="0"/>
              <a:t>审</a:t>
            </a:r>
            <a:r>
              <a:rPr lang="zh-CN" altLang="zh-CN" sz="4800" dirty="0"/>
              <a:t>题不准，偏离要求</a:t>
            </a:r>
          </a:p>
          <a:p>
            <a:r>
              <a:rPr lang="zh-CN" altLang="zh-CN" dirty="0"/>
              <a:t>例如</a:t>
            </a:r>
            <a:r>
              <a:rPr lang="en-US" altLang="zh-CN" dirty="0"/>
              <a:t>2018</a:t>
            </a:r>
            <a:r>
              <a:rPr lang="zh-CN" altLang="zh-CN" dirty="0"/>
              <a:t>年高考全国卷Ⅰ的作文题，一些考生无视“以上材料触发了你怎样的联想和思考”这一重要要求，只抓住“</a:t>
            </a:r>
            <a:r>
              <a:rPr lang="zh-CN" altLang="zh-CN" b="1" dirty="0"/>
              <a:t>一代人有一代人的际遇和机缘、使命和挑战。你们与新世纪的中国一路同行、成长，和中国的新时代一起追梦、圆梦。</a:t>
            </a:r>
            <a:r>
              <a:rPr lang="zh-CN" altLang="zh-CN" dirty="0"/>
              <a:t>”一句中的</a:t>
            </a:r>
            <a:r>
              <a:rPr lang="zh-CN" altLang="zh-CN" dirty="0" smtClean="0"/>
              <a:t>“</a:t>
            </a:r>
            <a:r>
              <a:rPr lang="zh-CN" altLang="en-US" dirty="0" smtClean="0"/>
              <a:t>中国梦</a:t>
            </a:r>
            <a:r>
              <a:rPr lang="zh-CN" altLang="zh-CN" dirty="0" smtClean="0"/>
              <a:t>”</a:t>
            </a:r>
            <a:r>
              <a:rPr lang="zh-CN" altLang="zh-CN" dirty="0"/>
              <a:t>两个字去写，殊不知这是抛开材料的驱动性，只抓住只言片语大做文章，审题酿成大错。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逐梦中国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5832648"/>
          </a:xfrm>
        </p:spPr>
        <p:txBody>
          <a:bodyPr>
            <a:noAutofit/>
          </a:bodyPr>
          <a:lstStyle/>
          <a:p>
            <a:r>
              <a:rPr lang="zh-CN" altLang="en-US" sz="2800" dirty="0">
                <a:latin typeface="+mn-ea"/>
              </a:rPr>
              <a:t>　</a:t>
            </a:r>
            <a:r>
              <a:rPr lang="zh-CN" altLang="en-US" sz="2800" dirty="0" smtClean="0">
                <a:latin typeface="+mn-ea"/>
              </a:rPr>
              <a:t> “</a:t>
            </a:r>
            <a:r>
              <a:rPr lang="zh-CN" altLang="en-US" sz="2800" dirty="0">
                <a:latin typeface="+mn-ea"/>
              </a:rPr>
              <a:t>古老的东方有一条龙，她的名字就叫中国。”</a:t>
            </a:r>
            <a:r>
              <a:rPr lang="en-US" altLang="zh-CN" sz="2800" dirty="0">
                <a:latin typeface="+mn-ea"/>
              </a:rPr>
              <a:t>2001</a:t>
            </a:r>
            <a:r>
              <a:rPr lang="zh-CN" altLang="en-US" sz="2800" dirty="0">
                <a:latin typeface="+mn-ea"/>
              </a:rPr>
              <a:t>年，是中国龙蜿蜒腾飞的一年。</a:t>
            </a:r>
          </a:p>
          <a:p>
            <a:r>
              <a:rPr lang="zh-CN" altLang="en-US" sz="2800" dirty="0">
                <a:latin typeface="+mn-ea"/>
              </a:rPr>
              <a:t>　　</a:t>
            </a:r>
            <a:r>
              <a:rPr lang="en-US" altLang="zh-CN" sz="2800" dirty="0">
                <a:latin typeface="+mn-ea"/>
              </a:rPr>
              <a:t>2001</a:t>
            </a:r>
            <a:r>
              <a:rPr lang="zh-CN" altLang="en-US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7</a:t>
            </a:r>
            <a:r>
              <a:rPr lang="zh-CN" altLang="en-US" sz="2800" dirty="0">
                <a:latin typeface="+mn-ea"/>
              </a:rPr>
              <a:t>月</a:t>
            </a:r>
            <a:r>
              <a:rPr lang="en-US" altLang="zh-CN" sz="2800" dirty="0">
                <a:latin typeface="+mn-ea"/>
              </a:rPr>
              <a:t>13</a:t>
            </a:r>
            <a:r>
              <a:rPr lang="zh-CN" altLang="en-US" sz="2800" dirty="0">
                <a:latin typeface="+mn-ea"/>
              </a:rPr>
              <a:t>日</a:t>
            </a:r>
            <a:r>
              <a:rPr lang="en-US" altLang="zh-CN" sz="2800" dirty="0">
                <a:latin typeface="+mn-ea"/>
              </a:rPr>
              <a:t>22</a:t>
            </a:r>
            <a:r>
              <a:rPr lang="zh-CN" altLang="en-US" sz="2800" dirty="0">
                <a:latin typeface="+mn-ea"/>
              </a:rPr>
              <a:t>时，世界在这一刹那沉寂了。她在静静地等待着，等待着一个结果。“</a:t>
            </a:r>
            <a:r>
              <a:rPr lang="en-US" altLang="zh-CN" sz="2800" dirty="0" err="1">
                <a:latin typeface="+mn-ea"/>
              </a:rPr>
              <a:t>beijing</a:t>
            </a:r>
            <a:r>
              <a:rPr lang="en-US" altLang="zh-CN" sz="2800" dirty="0">
                <a:latin typeface="+mn-ea"/>
              </a:rPr>
              <a:t>!”</a:t>
            </a:r>
            <a:r>
              <a:rPr lang="zh-CN" altLang="en-US" sz="2800" dirty="0">
                <a:latin typeface="+mn-ea"/>
              </a:rPr>
              <a:t>一个苍老的声音从莫斯科传向全球。北京赢了</a:t>
            </a:r>
            <a:r>
              <a:rPr lang="en-US" altLang="zh-CN" sz="2800" dirty="0">
                <a:latin typeface="+mn-ea"/>
              </a:rPr>
              <a:t>!</a:t>
            </a:r>
            <a:r>
              <a:rPr lang="zh-CN" altLang="en-US" sz="2800" dirty="0">
                <a:latin typeface="+mn-ea"/>
              </a:rPr>
              <a:t>忆往昔，中国在经两票之差与</a:t>
            </a:r>
            <a:r>
              <a:rPr lang="en-US" altLang="zh-CN" sz="2800" dirty="0">
                <a:latin typeface="+mn-ea"/>
              </a:rPr>
              <a:t>2000</a:t>
            </a:r>
            <a:r>
              <a:rPr lang="zh-CN" altLang="en-US" sz="2800" dirty="0">
                <a:latin typeface="+mn-ea"/>
              </a:rPr>
              <a:t>年奥运会失之交臂后，中国人民从未放下过自我的愿望和努力。如今，</a:t>
            </a:r>
            <a:r>
              <a:rPr lang="en-US" altLang="zh-CN" sz="2800" dirty="0">
                <a:latin typeface="+mn-ea"/>
              </a:rPr>
              <a:t>100</a:t>
            </a:r>
            <a:r>
              <a:rPr lang="zh-CN" altLang="en-US" sz="2800" dirty="0">
                <a:latin typeface="+mn-ea"/>
              </a:rPr>
              <a:t>年的奥运梦变成了现实，中国上下一片欢腾</a:t>
            </a:r>
            <a:r>
              <a:rPr lang="en-US" altLang="zh-CN" sz="2800" dirty="0">
                <a:latin typeface="+mn-ea"/>
              </a:rPr>
              <a:t>!</a:t>
            </a:r>
          </a:p>
          <a:p>
            <a:r>
              <a:rPr lang="zh-CN" altLang="en-US" sz="2800" dirty="0">
                <a:latin typeface="+mn-ea"/>
              </a:rPr>
              <a:t>　　</a:t>
            </a:r>
            <a:r>
              <a:rPr lang="en-US" altLang="zh-CN" sz="2800" dirty="0">
                <a:latin typeface="+mn-ea"/>
              </a:rPr>
              <a:t>2001</a:t>
            </a:r>
            <a:r>
              <a:rPr lang="zh-CN" altLang="en-US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11</a:t>
            </a:r>
            <a:r>
              <a:rPr lang="zh-CN" altLang="en-US" sz="2800" dirty="0">
                <a:latin typeface="+mn-ea"/>
              </a:rPr>
              <a:t>月</a:t>
            </a:r>
            <a:r>
              <a:rPr lang="en-US" altLang="zh-CN" sz="2800" dirty="0">
                <a:latin typeface="+mn-ea"/>
              </a:rPr>
              <a:t>10</a:t>
            </a:r>
            <a:r>
              <a:rPr lang="zh-CN" altLang="en-US" sz="2800" dirty="0">
                <a:latin typeface="+mn-ea"/>
              </a:rPr>
              <a:t>日，小国卡塔尔道多哈，世界部长级会议正紧张进行，中心议题中国加入</a:t>
            </a:r>
            <a:r>
              <a:rPr lang="en-US" altLang="zh-CN" sz="2800" dirty="0">
                <a:latin typeface="+mn-ea"/>
              </a:rPr>
              <a:t>WTO</a:t>
            </a:r>
            <a:r>
              <a:rPr lang="zh-CN" altLang="en-US" sz="2800" dirty="0">
                <a:latin typeface="+mn-ea"/>
              </a:rPr>
              <a:t>。为了这一天，中国入世小组已经整整工作了</a:t>
            </a:r>
            <a:r>
              <a:rPr lang="en-US" altLang="zh-CN" sz="2800" dirty="0">
                <a:latin typeface="+mn-ea"/>
              </a:rPr>
              <a:t>15</a:t>
            </a:r>
            <a:r>
              <a:rPr lang="zh-CN" altLang="en-US" sz="2800" dirty="0">
                <a:latin typeface="+mn-ea"/>
              </a:rPr>
              <a:t>个春秋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en-US" sz="2800" dirty="0">
                <a:latin typeface="+mn-ea"/>
              </a:rPr>
              <a:t>为了这一天，首席谈判官曾洒下了热泪</a:t>
            </a:r>
            <a:r>
              <a:rPr lang="en-US" altLang="zh-CN" sz="2800" dirty="0">
                <a:latin typeface="+mn-ea"/>
              </a:rPr>
              <a:t>……</a:t>
            </a:r>
            <a:r>
              <a:rPr lang="zh-CN" altLang="en-US" sz="2800" dirty="0">
                <a:latin typeface="+mn-ea"/>
              </a:rPr>
              <a:t>事实证明，他们没有辜负人民的期望，他们的汗没白洒，他们的泪没白流，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latin typeface="+mn-ea"/>
              </a:rPr>
              <a:t>中国成功入世了。</a:t>
            </a:r>
          </a:p>
          <a:p>
            <a:r>
              <a:rPr lang="zh-CN" altLang="en-US" sz="2800" dirty="0">
                <a:latin typeface="+mn-ea"/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sz="2800" dirty="0" smtClean="0"/>
              <a:t>世纪之初的</a:t>
            </a:r>
            <a:r>
              <a:rPr lang="en-US" altLang="zh-CN" sz="2800" dirty="0" smtClean="0"/>
              <a:t>2001</a:t>
            </a:r>
            <a:r>
              <a:rPr lang="zh-CN" altLang="en-US" sz="2800" dirty="0" smtClean="0"/>
              <a:t>年，被称为中国年。在这一年中，中国人民在上世纪的两大心愿都实现了，中国有了一个崭新的世纪开端。</a:t>
            </a:r>
          </a:p>
          <a:p>
            <a:r>
              <a:rPr lang="zh-CN" altLang="en-US" sz="2800" dirty="0" smtClean="0"/>
              <a:t>　　而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年之后，一个辉煌的中国又展此刻我们面前。</a:t>
            </a:r>
            <a:r>
              <a:rPr lang="en-US" altLang="zh-CN" sz="2800" dirty="0" smtClean="0"/>
              <a:t>2008</a:t>
            </a:r>
            <a:r>
              <a:rPr lang="zh-CN" altLang="en-US" sz="2800" dirty="0" smtClean="0"/>
              <a:t>年，一个令人期盼，值得纪念的年份。</a:t>
            </a:r>
          </a:p>
          <a:p>
            <a:r>
              <a:rPr lang="zh-CN" altLang="en-US" sz="2800" dirty="0" smtClean="0"/>
              <a:t>　　</a:t>
            </a:r>
            <a:r>
              <a:rPr lang="en-US" altLang="zh-CN" sz="2800" dirty="0" smtClean="0"/>
              <a:t>2008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日晚，在北京举行了奥运会开幕仪式，各国首脑聚集于巍峨壮观的“鸟巢”之中，那盛况是不言而喻了。</a:t>
            </a:r>
            <a:r>
              <a:rPr lang="en-US" altLang="zh-CN" sz="2800" dirty="0" smtClean="0"/>
              <a:t>2008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24</a:t>
            </a:r>
            <a:r>
              <a:rPr lang="zh-CN" altLang="en-US" sz="2800" dirty="0" smtClean="0"/>
              <a:t>日全国上下欢呼雀跃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中国成功举办奥运会。这也是有史以来，我国金牌列居首位，并且是最多的一次。圆了我们的奥运之梦。</a:t>
            </a:r>
          </a:p>
          <a:p>
            <a:r>
              <a:rPr lang="zh-CN" altLang="en-US" sz="2800" dirty="0" smtClean="0"/>
              <a:t>　　</a:t>
            </a:r>
            <a:r>
              <a:rPr lang="en-US" altLang="zh-CN" sz="2800" dirty="0" smtClean="0"/>
              <a:t>2008</a:t>
            </a:r>
            <a:r>
              <a:rPr lang="zh-CN" altLang="en-US" sz="2800" dirty="0" smtClean="0"/>
              <a:t>年是圆奥运之梦年，中国又迈向一个崭新的平台。</a:t>
            </a:r>
          </a:p>
          <a:p>
            <a:r>
              <a:rPr lang="zh-CN" altLang="en-US" sz="2800" dirty="0" smtClean="0"/>
              <a:t>　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76672"/>
            <a:ext cx="8424936" cy="612068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　然而，中国人民还有一个最大的愿望没有实现，那就是统一宝岛台湾。</a:t>
            </a:r>
          </a:p>
          <a:p>
            <a:r>
              <a:rPr lang="zh-CN" altLang="en-US" dirty="0" smtClean="0"/>
              <a:t>　　浅浅海峡，滔滔海浪，相隔着骨肉亲情。君不见，大陆母亲思念儿女望眼欲穿</a:t>
            </a:r>
            <a:r>
              <a:rPr lang="en-US" altLang="zh-CN" dirty="0" smtClean="0"/>
              <a:t>;</a:t>
            </a:r>
            <a:r>
              <a:rPr lang="zh-CN" altLang="en-US" dirty="0" smtClean="0"/>
              <a:t>君不见，宝岛儿女想念母亲泪眼涟涟。假如台湾与祖国统一了，游子便能落叶归根重返故里</a:t>
            </a:r>
            <a:r>
              <a:rPr lang="en-US" altLang="zh-CN" dirty="0" smtClean="0"/>
              <a:t>;</a:t>
            </a:r>
            <a:r>
              <a:rPr lang="zh-CN" altLang="en-US" dirty="0" smtClean="0"/>
              <a:t>假如台湾与祖国统一了。中华民族就能众志成城，同心协力共建中华之地。</a:t>
            </a:r>
          </a:p>
          <a:p>
            <a:r>
              <a:rPr lang="zh-CN" altLang="en-US" dirty="0" smtClean="0"/>
              <a:t>　　诗人余光中说</a:t>
            </a:r>
            <a:r>
              <a:rPr lang="en-US" altLang="zh-CN" dirty="0" smtClean="0"/>
              <a:t>:“</a:t>
            </a:r>
            <a:r>
              <a:rPr lang="zh-CN" altLang="en-US" dirty="0" smtClean="0"/>
              <a:t>乡愁是一湾浅浅的海峡，我渴望这乡愁能够化为一座彩虹桥，大陆在这头，台湾在那头。”</a:t>
            </a:r>
          </a:p>
          <a:p>
            <a:r>
              <a:rPr lang="zh-CN" altLang="en-US" dirty="0" smtClean="0"/>
              <a:t>　　香港回来了，澳门回来了，祖国母亲的怀抱敞开着，祖国人民期盼大陆与台湾的统一</a:t>
            </a:r>
            <a:r>
              <a:rPr lang="en-US" altLang="zh-CN" dirty="0" smtClean="0"/>
              <a:t>!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4522514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/>
              <a:t>2</a:t>
            </a:r>
            <a:r>
              <a:rPr lang="zh-CN" altLang="zh-CN" b="1" dirty="0"/>
              <a:t>．反偏为主，转移话题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>      </a:t>
            </a:r>
            <a:r>
              <a:rPr lang="zh-CN" altLang="zh-CN" dirty="0" smtClean="0"/>
              <a:t>这</a:t>
            </a:r>
            <a:r>
              <a:rPr lang="zh-CN" altLang="zh-CN" dirty="0"/>
              <a:t>种作文的特点是开头尚能扣住话题，但越说越偏离话题，横生枝杈，然后沿着枝杈斜着生长，最后反偏为主，直至完全转移话题。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"/>
          <p:cNvPicPr>
            <a:picLocks noGrp="1"/>
          </p:cNvPicPr>
          <p:nvPr>
            <p:ph idx="1"/>
          </p:nvPr>
        </p:nvPicPr>
        <p:blipFill>
          <a:blip r:embed="rId2" cstate="print">
            <a:biLevel thresh="5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2"/>
          <p:cNvPicPr>
            <a:picLocks noGrp="1"/>
          </p:cNvPicPr>
          <p:nvPr>
            <p:ph idx="1"/>
          </p:nvPr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0"/>
            <a:ext cx="7884368" cy="6858000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7884368" y="1484784"/>
            <a:ext cx="1090464" cy="3561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开始写青年了，偏离题意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4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9144000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5688632" cy="47667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760640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dirty="0"/>
              <a:t>有人说：“世界上的问题很多，一个问题的答案也不止一个。”我原先并不同意这种看法，我认为一个问题只有一个答案，只有这样人们才能够专心去解决问题。可是当我看到一篇文章过后，</a:t>
            </a:r>
            <a:r>
              <a:rPr lang="zh-CN" altLang="zh-CN" b="1" dirty="0"/>
              <a:t>我的想法有了变化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有一幅漫画《水开了》，说的是一个女孩面对水开了的场面不知所措，竟然叫道：“妈妈，水开了，你快来呀！”很多人分析出现这种情况的原因，有人说，这是女儿的错，那么大的人不会烧开水，将来可怎么办呀。我一开始也认为这种分析对，可是有人说，错不在孩子身上，而在父母。一个父亲不严格管教孩子，一个母亲不教孩子干家务活，这孩子能成长吗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这使我想起《动物世界》里的一组镜头：母狮子捉到一只小羊，但它没有把羊放到小狮子身边，而是让小狮子自己去捉。可是小狮子只会在母狮身边躺着，根本不听妈妈的话。没想到母狮不但不去帮助小狮子，反而去咬它，小狮子争不过妈妈，乖乖地去捉小羊，最后终于把小羊捉到手。试想，如果母狮不严格训练小狮子，那么小狮子如何在弱肉强食的世界生存？</a:t>
            </a:r>
          </a:p>
          <a:p>
            <a:r>
              <a:rPr lang="zh-CN" altLang="zh-CN" dirty="0" smtClean="0"/>
              <a:t>我希望父母们借鉴一下母狮的方法，平时管教孩子严一些，这样才是真正帮助他们。当然，孩子也不能一味地靠父母管教，自己也要主动地学习，就像魏征所说的：“求木之长者，必固其根本；欲流之远者，必浚其泉源。”只有从小打好基础，将来才能成材。</a:t>
            </a:r>
          </a:p>
          <a:p>
            <a:r>
              <a:rPr lang="zh-CN" altLang="zh-CN" dirty="0" smtClean="0"/>
              <a:t>师讲：</a:t>
            </a:r>
            <a:r>
              <a:rPr lang="en-US" altLang="zh-CN" dirty="0" smtClean="0"/>
              <a:t>[</a:t>
            </a:r>
            <a:r>
              <a:rPr lang="zh-CN" altLang="zh-CN" dirty="0" smtClean="0"/>
              <a:t>分析</a:t>
            </a:r>
            <a:r>
              <a:rPr lang="en-US" altLang="zh-CN" dirty="0" smtClean="0"/>
              <a:t>]</a:t>
            </a:r>
            <a:r>
              <a:rPr lang="zh-CN" altLang="zh-CN" dirty="0" smtClean="0"/>
              <a:t>　开始说“想法有了变化”，可以说是符合题意的。但在具体述说变化的过程时，没能紧紧扣住“一个问题的答案也不止一个”，而是偏到“对孩</a:t>
            </a:r>
            <a:r>
              <a:rPr lang="zh-CN" altLang="zh-CN" dirty="0" smtClean="0">
                <a:solidFill>
                  <a:srgbClr val="0070C0"/>
                </a:solidFill>
              </a:rPr>
              <a:t>子溺爱是害不是爱</a:t>
            </a:r>
            <a:r>
              <a:rPr lang="zh-CN" altLang="zh-CN" dirty="0" smtClean="0"/>
              <a:t>”的话题上去，把原话题抛到了九霄云外。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3</a:t>
            </a:r>
            <a:r>
              <a:rPr lang="zh-CN" altLang="zh-CN" dirty="0" smtClean="0"/>
              <a:t>．选材不当，不合题意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/>
          <a:lstStyle/>
          <a:p>
            <a:r>
              <a:rPr lang="zh-CN" altLang="zh-CN" dirty="0" smtClean="0"/>
              <a:t>根</a:t>
            </a:r>
            <a:r>
              <a:rPr lang="zh-CN" altLang="zh-CN" dirty="0"/>
              <a:t>据材料范围确立文章主题之后，还要精选材料，充分表现主题，才算真正符合题意。有的考生没有注意这一点，文章开头虽能抓住话题，但主体部分却不能围绕中心行文，使得中心不明确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 smtClean="0"/>
              <a:t>例</a:t>
            </a:r>
            <a:r>
              <a:rPr lang="zh-CN" altLang="zh-CN" dirty="0"/>
              <a:t>如，</a:t>
            </a:r>
            <a:r>
              <a:rPr lang="en-US" altLang="zh-CN" dirty="0"/>
              <a:t>2017</a:t>
            </a:r>
            <a:r>
              <a:rPr lang="zh-CN" altLang="zh-CN" dirty="0"/>
              <a:t>年高考全国卷Ⅰ的作文题，一位考生在《文明古国》中写道：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 sz="3400" dirty="0"/>
              <a:t>中国的美食风味多样：中国一直就有“南米北面”的说法，口味上有“南甜北咸东酸西辣”之分。中国的美食四季有别：中国一直按季节变化来调味、配菜，冬天味醇浓厚，夏天清淡凉爽；冬天多炖焖煨，夏天多凉拌冷冻。中国的美食讲究美感：中国的烹饪，不仅技术精湛，而且有讲究菜肴美感的传统，注意食物的色、香、味、形、器的协调一致。对菜肴美感的表现是多方面的，无论是一个红萝卜，还是一个白菜心，都可以雕出各种造型，独树一帜，达到色、香、味、形、美的和谐统一，给人以精神和物质高度统一的特殊享受。</a:t>
            </a:r>
            <a:r>
              <a:rPr lang="zh-CN" altLang="zh-CN" sz="3400" b="1" dirty="0">
                <a:solidFill>
                  <a:srgbClr val="0070C0"/>
                </a:solidFill>
              </a:rPr>
              <a:t>但我对中国的酒文化却不敢苟同：比如由于醉酒而发生人与人的冲突，朋友反目成仇；比如回家夫妻生气打架离婚；比如醉后失态失手杀人越货、违法犯罪；更有人会因酒而死亡。这样的例子在我们现代的社会中，不胜枚举啊！但是，我们却没有从文明的和科学的目光来看待和重视这一问题，没有人认为喝酒是一种丑恶，没有人说酗酒是一种陋习，反而有许多人以有酒喝，有人请而感到自豪，这是我们应该反思的地方。</a:t>
            </a:r>
          </a:p>
          <a:p>
            <a:r>
              <a:rPr lang="en-US" altLang="zh-CN" sz="3400" dirty="0"/>
              <a:t>[</a:t>
            </a:r>
            <a:r>
              <a:rPr lang="zh-CN" altLang="zh-CN" sz="3400" dirty="0"/>
              <a:t>分析</a:t>
            </a:r>
            <a:r>
              <a:rPr lang="en-US" altLang="zh-CN" sz="3400" dirty="0"/>
              <a:t>]</a:t>
            </a:r>
            <a:r>
              <a:rPr lang="zh-CN" altLang="zh-CN" sz="3400" dirty="0"/>
              <a:t>　文章开头紧扣材料介绍中国的饮食文化。从风味多样到四季有别，再到讲究美感，但是接着讲的“中国的酒文化”是消极的、没有正能量的东西，不符合题意。行文本身昭示的是：介绍中国的美食，选材要选正面的，不能以少数人的酒文化否定中国的饮食文化</a:t>
            </a:r>
            <a:r>
              <a:rPr lang="zh-CN" altLang="zh-CN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4</a:t>
            </a:r>
            <a:r>
              <a:rPr lang="zh-CN" altLang="zh-CN" dirty="0" smtClean="0"/>
              <a:t>．穿靴戴帽，生搬硬套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616624"/>
          </a:xfrm>
        </p:spPr>
        <p:txBody>
          <a:bodyPr>
            <a:normAutofit fontScale="85000" lnSpcReduction="10000"/>
          </a:bodyPr>
          <a:lstStyle/>
          <a:p>
            <a:r>
              <a:rPr lang="zh-CN" altLang="zh-CN" dirty="0" smtClean="0"/>
              <a:t>这</a:t>
            </a:r>
            <a:r>
              <a:rPr lang="zh-CN" altLang="zh-CN" dirty="0"/>
              <a:t>种作文的内容与试题不搭界。一</a:t>
            </a:r>
            <a:r>
              <a:rPr lang="zh-CN" altLang="zh-CN" dirty="0" smtClean="0"/>
              <a:t>些</a:t>
            </a:r>
            <a:r>
              <a:rPr lang="zh-CN" altLang="en-US" dirty="0" smtClean="0"/>
              <a:t>同学</a:t>
            </a:r>
            <a:r>
              <a:rPr lang="zh-CN" altLang="zh-CN" dirty="0" smtClean="0"/>
              <a:t>抱</a:t>
            </a:r>
            <a:r>
              <a:rPr lang="zh-CN" altLang="zh-CN" dirty="0"/>
              <a:t>着靠“宿构套写”赢得高分的幻想，事先构思好一篇文章，到时不管合适不合适就生搬硬套过来。而看到考题后已经觉得所写内容与原话题“风马牛不相及”，但又不愿或无力按试题写出新作来，于是只好“沐猴而冠”，打扮一番，不得不在开头或结尾说上几句与材料要求相关的话，</a:t>
            </a:r>
            <a:r>
              <a:rPr lang="zh-CN" altLang="zh-CN" b="1" dirty="0">
                <a:solidFill>
                  <a:srgbClr val="0070C0"/>
                </a:solidFill>
              </a:rPr>
              <a:t>尽管作者用心良苦，但这类文章的毛病是逃不过阅卷教师的眼睛的。</a:t>
            </a:r>
            <a:r>
              <a:rPr lang="zh-CN" altLang="zh-CN" dirty="0"/>
              <a:t>“宿构套写”作文的考生，往往是穿靴戴帽，生搬硬套的，像那种面对“规则”的材料，而写“勤奋是人生的规则”的，显然就是套用了“勤奋与成材”之类的成文，所写内容与话题毫无关系，既未明提，也未暗合，有“预制”和“抄背”作文之嫌。</a:t>
            </a:r>
          </a:p>
          <a:p>
            <a:r>
              <a:rPr lang="zh-CN" altLang="zh-CN" dirty="0"/>
              <a:t>升级妙点，不比不知道，如何提高自己！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30000" contrast="10000"/>
          </a:blip>
          <a:srcRect/>
          <a:stretch>
            <a:fillRect/>
          </a:stretch>
        </p:blipFill>
        <p:spPr bwMode="auto">
          <a:xfrm>
            <a:off x="-36102" y="0"/>
            <a:ext cx="91801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lum bright="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212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lum bright="20000" contrast="40000"/>
          </a:blip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lum bright="30000"/>
          </a:blip>
          <a:srcRect/>
          <a:stretch>
            <a:fillRect/>
          </a:stretch>
        </p:blipFill>
        <p:spPr bwMode="auto">
          <a:xfrm>
            <a:off x="-1" y="260648"/>
            <a:ext cx="9183687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病文修改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836712"/>
            <a:ext cx="5544616" cy="5904656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b="1" dirty="0">
                <a:solidFill>
                  <a:srgbClr val="0070C0"/>
                </a:solidFill>
              </a:rPr>
              <a:t>智慧之邦，科技之国</a:t>
            </a:r>
          </a:p>
          <a:p>
            <a:r>
              <a:rPr lang="zh-CN" altLang="zh-CN" dirty="0"/>
              <a:t>①</a:t>
            </a:r>
            <a:r>
              <a:rPr lang="zh-CN" altLang="zh-CN" dirty="0">
                <a:solidFill>
                  <a:srgbClr val="0070C0"/>
                </a:solidFill>
              </a:rPr>
              <a:t>读了这则材料，我深有感触，一带一路、大熊猫、广场舞、中华美食、长城、共享单车、京剧、空气污染、美丽乡村、食品安全、高铁、移动支付等等，这些不都是中国飞速发展的见证吗？这充分说明中国是一个“智慧之邦，科技之国”，这也告诉我们一个道理：</a:t>
            </a:r>
            <a:r>
              <a:rPr lang="zh-CN" altLang="zh-CN" b="1" dirty="0">
                <a:solidFill>
                  <a:srgbClr val="0070C0"/>
                </a:solidFill>
              </a:rPr>
              <a:t>依法治国，要靠智慧，要靠科技。</a:t>
            </a:r>
          </a:p>
          <a:p>
            <a:r>
              <a:rPr lang="zh-CN" altLang="zh-CN" dirty="0"/>
              <a:t>②当今中国，发展之势如黄河之水，奔流向前不复回。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940152" y="980728"/>
            <a:ext cx="3096344" cy="5877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zh-CN" altLang="zh-CN" sz="3200" b="1" dirty="0"/>
              <a:t>第</a:t>
            </a:r>
            <a:r>
              <a:rPr lang="en-US" altLang="zh-CN" sz="3200" b="1" dirty="0"/>
              <a:t>①</a:t>
            </a:r>
            <a:r>
              <a:rPr lang="zh-CN" altLang="zh-CN" sz="3200" b="1" dirty="0"/>
              <a:t>段：审题不准，偏离要求</a:t>
            </a:r>
            <a:endParaRPr lang="zh-CN" altLang="zh-CN" sz="3200" dirty="0"/>
          </a:p>
          <a:p>
            <a:r>
              <a:rPr lang="zh-CN" altLang="zh-CN" sz="3200" b="1" dirty="0"/>
              <a:t>考生无视试题的驱动性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帮助外国青年读懂中国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这一重要要求，只抓住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一带一路、大熊猫、广场舞、中华美食、长城、共享单车、京剧、空气污染、美丽乡村、食品安全、高铁、移动支付</a:t>
            </a:r>
            <a:r>
              <a:rPr lang="en-US" altLang="zh-CN" sz="3200" b="1" dirty="0"/>
              <a:t>” </a:t>
            </a:r>
            <a:r>
              <a:rPr lang="zh-CN" altLang="zh-CN" sz="3200" b="1" dirty="0"/>
              <a:t>等去写，谈的是对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中国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的认识，抛开材料的驱动性，审题酿成大错。</a:t>
            </a:r>
            <a:endParaRPr lang="zh-CN" altLang="zh-CN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5436096" cy="6741368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dirty="0"/>
              <a:t>③</a:t>
            </a:r>
            <a:r>
              <a:rPr lang="zh-CN" altLang="zh-CN" dirty="0">
                <a:solidFill>
                  <a:srgbClr val="0070C0"/>
                </a:solidFill>
              </a:rPr>
              <a:t>谈起高铁，人们会毫不犹豫地想起中国。时至今日中国的高铁技术已经让外国同行目瞪口呆，轮到了他们羡慕不已的时候了。但是一个工程的实施，必定也有好的地方和坏处。自京津高铁和武广专线开通以来，我观察了许多媒体的正面和负面报道，以及周边对高铁的看法。万事好开头，高速铁路的发展肯定是利大于弊，不然国家也不会下重金来投资高铁。</a:t>
            </a:r>
          </a:p>
          <a:p>
            <a:r>
              <a:rPr lang="zh-CN" altLang="zh-CN" dirty="0"/>
              <a:t>④当今中国，开放之态如迎远方之客，不亦乐乎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r>
              <a:rPr lang="zh-CN" altLang="zh-CN" dirty="0" smtClean="0"/>
              <a:t>⑤</a:t>
            </a:r>
            <a:r>
              <a:rPr lang="zh-CN" altLang="zh-CN" dirty="0"/>
              <a:t>漠漠黄沙万里，昔日远道而来的客人为我们带来奇珍异宝；茫茫风声呼啸，今日我们重展丝绸之路，以开放的姿态播撒发展的契机。一带一路战略不仅连接了历史和现在，也联系了中国与友好邦邻的经济往来，这条金丝带如今铺得更广，更远，闪烁着美丽的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580112" y="116632"/>
            <a:ext cx="3312368" cy="619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800" b="1" dirty="0"/>
              <a:t> </a:t>
            </a:r>
            <a:endParaRPr lang="zh-CN" altLang="zh-CN" sz="2800" dirty="0"/>
          </a:p>
          <a:p>
            <a:r>
              <a:rPr lang="zh-CN" altLang="zh-CN" sz="2800" b="1" dirty="0"/>
              <a:t>第</a:t>
            </a:r>
            <a:r>
              <a:rPr lang="en-US" altLang="zh-CN" sz="2800" b="1" dirty="0"/>
              <a:t>③</a:t>
            </a:r>
            <a:r>
              <a:rPr lang="zh-CN" altLang="zh-CN" sz="2800" b="1" dirty="0"/>
              <a:t>段：反偏为主，转移话题</a:t>
            </a:r>
            <a:endParaRPr lang="zh-CN" altLang="zh-CN" sz="2800" dirty="0"/>
          </a:p>
          <a:p>
            <a:r>
              <a:rPr lang="en-US" altLang="zh-CN" sz="2800" b="1" dirty="0"/>
              <a:t>“</a:t>
            </a:r>
            <a:r>
              <a:rPr lang="zh-CN" altLang="zh-CN" sz="2800" b="1" dirty="0"/>
              <a:t>谈起高铁，人们会毫不犹豫地想起中国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还属正题，本应该顺着这个思路向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外国青年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介绍高铁，但却转到了高铁技术的利与弊，偏题了。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192" y="188640"/>
            <a:ext cx="2520280" cy="4752528"/>
          </a:xfrm>
        </p:spPr>
        <p:txBody>
          <a:bodyPr>
            <a:noAutofit/>
          </a:bodyPr>
          <a:lstStyle/>
          <a:p>
            <a:r>
              <a:rPr lang="zh-CN" altLang="zh-CN" sz="2400" b="1" dirty="0"/>
              <a:t>第</a:t>
            </a:r>
            <a:r>
              <a:rPr lang="en-US" altLang="zh-CN" sz="2400" b="1" dirty="0"/>
              <a:t>⑦</a:t>
            </a:r>
            <a:r>
              <a:rPr lang="zh-CN" altLang="zh-CN" sz="2400" b="1" dirty="0"/>
              <a:t>段：选材不当，不合题意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zh-CN" altLang="zh-CN" sz="2400" b="1" dirty="0"/>
              <a:t>材料中的关键词是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移动支付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，而这里举的例子都是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方便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，只能叫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基本符合题意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，要想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符合题意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还要点出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移动支付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，并要与上文的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创新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相关联。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6084168" cy="6126163"/>
          </a:xfrm>
        </p:spPr>
        <p:txBody>
          <a:bodyPr>
            <a:noAutofit/>
          </a:bodyPr>
          <a:lstStyle/>
          <a:p>
            <a:r>
              <a:rPr lang="zh-CN" altLang="zh-CN" sz="2400" dirty="0"/>
              <a:t>荧光，彰显着一个大国友善、互助、和谐的精神。中国的开放，有海纳百川之势，汲各方群英之长。</a:t>
            </a:r>
          </a:p>
          <a:p>
            <a:r>
              <a:rPr lang="zh-CN" altLang="zh-CN" sz="2400" dirty="0"/>
              <a:t>⑥当今中国，创新之智颇有一番“一枝红杏出墙来”的民族情韵。</a:t>
            </a:r>
          </a:p>
          <a:p>
            <a:r>
              <a:rPr lang="zh-CN" altLang="zh-CN" sz="2400" dirty="0"/>
              <a:t>⑦</a:t>
            </a:r>
            <a:r>
              <a:rPr lang="zh-CN" altLang="zh-CN" sz="2400" dirty="0">
                <a:solidFill>
                  <a:srgbClr val="0070C0"/>
                </a:solidFill>
              </a:rPr>
              <a:t>买东西？对，有新方法了。现在购物，不用出门我们就能轻松搞定，真是太方便了。吃饭？对，有新方式了，不用出门，就有人能帮助我们把想吃的东西送到家，真是太方便了。交费？对，更不用说了，不用出门，我们用手机就能预付或支付</a:t>
            </a:r>
            <a:r>
              <a:rPr lang="zh-CN" altLang="zh-CN" sz="2400" dirty="0"/>
              <a:t>。</a:t>
            </a:r>
          </a:p>
          <a:p>
            <a:r>
              <a:rPr lang="zh-CN" altLang="zh-CN" sz="2400" dirty="0"/>
              <a:t>⑧此乃我泱泱大国也！可谓智慧之邦，科技之国。中国五千年的历史塑造了她沉稳的内涵。中国曾经一度斩荆棘、暴霜露，却仍走着坚定的步伐，守着民族的信仰。当今的中国用实力来证明自己，用发展来创造奇迹！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516216" y="4869160"/>
          <a:ext cx="2376264" cy="1920240"/>
        </p:xfrm>
        <a:graphic>
          <a:graphicData uri="http://schemas.openxmlformats.org/drawingml/2006/table">
            <a:tbl>
              <a:tblPr/>
              <a:tblGrid>
                <a:gridCol w="594066"/>
                <a:gridCol w="594066"/>
                <a:gridCol w="594066"/>
                <a:gridCol w="59406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b="1" kern="100">
                          <a:latin typeface="Times New Roman"/>
                          <a:ea typeface="宋体"/>
                          <a:cs typeface="Times New Roman"/>
                        </a:rPr>
                        <a:t>内容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b="1" kern="100">
                          <a:latin typeface="Times New Roman"/>
                          <a:ea typeface="宋体"/>
                          <a:cs typeface="Times New Roman"/>
                        </a:rPr>
                        <a:t>表达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b="1" kern="100">
                          <a:latin typeface="Times New Roman"/>
                          <a:ea typeface="宋体"/>
                          <a:cs typeface="Times New Roman"/>
                        </a:rPr>
                        <a:t>发展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800" b="1" kern="100">
                          <a:latin typeface="Times New Roman"/>
                          <a:ea typeface="宋体"/>
                          <a:cs typeface="Times New Roman"/>
                        </a:rPr>
                        <a:t>总分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b="1" kern="100">
                          <a:latin typeface="Times New Roman"/>
                          <a:ea typeface="宋体"/>
                          <a:cs typeface="Courier New"/>
                        </a:rPr>
                        <a:t>13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b="1" kern="100">
                          <a:latin typeface="Times New Roman"/>
                          <a:ea typeface="宋体"/>
                          <a:cs typeface="Courier New"/>
                        </a:rPr>
                        <a:t>12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b="1" kern="100">
                          <a:latin typeface="Times New Roman"/>
                          <a:ea typeface="宋体"/>
                          <a:cs typeface="Courier New"/>
                        </a:rPr>
                        <a:t>10</a:t>
                      </a:r>
                      <a:endParaRPr lang="zh-CN" sz="28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800" b="1" kern="100" dirty="0">
                          <a:latin typeface="Times New Roman"/>
                          <a:ea typeface="宋体"/>
                          <a:cs typeface="Courier New"/>
                        </a:rPr>
                        <a:t>35</a:t>
                      </a:r>
                      <a:endParaRPr lang="zh-CN" sz="28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6084168" cy="674136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zh-CN" altLang="zh-CN" sz="3300" b="1" dirty="0"/>
              <a:t>智慧之邦，科技之国</a:t>
            </a:r>
          </a:p>
          <a:p>
            <a:r>
              <a:rPr lang="zh-CN" altLang="zh-CN" dirty="0"/>
              <a:t>我们今日的中国，是一座用</a:t>
            </a:r>
            <a:r>
              <a:rPr lang="zh-CN" altLang="zh-CN" dirty="0">
                <a:solidFill>
                  <a:srgbClr val="0070C0"/>
                </a:solidFill>
              </a:rPr>
              <a:t>科技智慧之瓦筑起的坚固堡垒</a:t>
            </a:r>
            <a:r>
              <a:rPr lang="zh-CN" altLang="zh-CN" dirty="0"/>
              <a:t>。我观，今日之中国承古代文明精髓，创现世</a:t>
            </a:r>
            <a:r>
              <a:rPr lang="zh-CN" altLang="zh-CN" dirty="0">
                <a:solidFill>
                  <a:srgbClr val="0070C0"/>
                </a:solidFill>
              </a:rPr>
              <a:t>科技</a:t>
            </a:r>
            <a:r>
              <a:rPr lang="zh-CN" altLang="zh-CN" dirty="0"/>
              <a:t>魅力；我识，今日之中国持大国恢宏气魄，扬中华文化积淀；我思，今日之中国迈坚定</a:t>
            </a:r>
            <a:r>
              <a:rPr lang="zh-CN" altLang="zh-CN" dirty="0">
                <a:solidFill>
                  <a:srgbClr val="0070C0"/>
                </a:solidFill>
              </a:rPr>
              <a:t>智慧</a:t>
            </a:r>
            <a:r>
              <a:rPr lang="zh-CN" altLang="zh-CN" dirty="0"/>
              <a:t>步履，走前进光明大路；我看，今日之中国仍乃一泱泱大国，续前世之缘，展今日之梦。</a:t>
            </a:r>
          </a:p>
          <a:p>
            <a:r>
              <a:rPr lang="zh-CN" altLang="zh-CN" dirty="0"/>
              <a:t>千百年来，中华民族用辛勤坚毅的品质，铸就了点点</a:t>
            </a:r>
            <a:r>
              <a:rPr lang="zh-CN" altLang="zh-CN" dirty="0">
                <a:solidFill>
                  <a:srgbClr val="0070C0"/>
                </a:solidFill>
              </a:rPr>
              <a:t>智慧</a:t>
            </a:r>
            <a:r>
              <a:rPr lang="zh-CN" altLang="zh-CN" dirty="0"/>
              <a:t>的结晶。当今的中国，仍不负历史重任，路漫漫其修远兮，吾将上下而求索。承载着民族的期盼，她义无反顾地踏上征程，一次次地高唱凯歌，让我怎能不为之自豪，为之振奋！</a:t>
            </a:r>
          </a:p>
          <a:p>
            <a:r>
              <a:rPr lang="zh-CN" altLang="zh-CN" dirty="0">
                <a:solidFill>
                  <a:srgbClr val="C00000"/>
                </a:solidFill>
              </a:rPr>
              <a:t>当今中国，发展之势如黄河之水，奔流向前不复回。</a:t>
            </a:r>
          </a:p>
          <a:p>
            <a:endParaRPr lang="zh-CN" altLang="en-US" dirty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444208" y="188640"/>
            <a:ext cx="241176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标题匀称，用语雅致。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文章标题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智慧之邦，科技之国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，四字短语，两者组合，既简明扼要，又工整匀称。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观，今日之中国承古代文明精髓，创现世科技魅力；我识，今日之中国持大国恢宏气魄，扬中华文化积淀；我思，今日之中国迈坚定智慧步履，走前进光明大路；我看，今日之中国仍乃一泱泱大国，续前世之缘，展今日之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，角度丰富，用语雅致。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6660232" cy="6480720"/>
          </a:xfrm>
        </p:spPr>
        <p:txBody>
          <a:bodyPr>
            <a:noAutofit/>
          </a:bodyPr>
          <a:lstStyle/>
          <a:p>
            <a:r>
              <a:rPr lang="zh-CN" altLang="zh-CN" sz="2400" dirty="0"/>
              <a:t>谈起</a:t>
            </a:r>
            <a:r>
              <a:rPr lang="zh-CN" altLang="zh-CN" sz="2400" dirty="0">
                <a:solidFill>
                  <a:srgbClr val="C00000"/>
                </a:solidFill>
              </a:rPr>
              <a:t>高铁</a:t>
            </a:r>
            <a:r>
              <a:rPr lang="zh-CN" altLang="zh-CN" sz="2400" dirty="0"/>
              <a:t>，人们会毫不犹豫地想起中国。高铁技术是中国科技工作者</a:t>
            </a:r>
            <a:r>
              <a:rPr lang="zh-CN" altLang="zh-CN" sz="2400" dirty="0">
                <a:solidFill>
                  <a:srgbClr val="C00000"/>
                </a:solidFill>
              </a:rPr>
              <a:t>智慧</a:t>
            </a:r>
            <a:r>
              <a:rPr lang="zh-CN" altLang="zh-CN" sz="2400" dirty="0"/>
              <a:t>的精华，汇天地灵气孕育的宝物，唯中国独有。当你真正坐在高铁上时，飞驰的列车可以带我们领略中国的大江南北，我们真的会惊叹今日中国的科技。中国，高铁，</a:t>
            </a:r>
            <a:r>
              <a:rPr lang="zh-CN" altLang="zh-CN" sz="2400" dirty="0">
                <a:solidFill>
                  <a:srgbClr val="C00000"/>
                </a:solidFill>
              </a:rPr>
              <a:t>现代的科技</a:t>
            </a:r>
            <a:r>
              <a:rPr lang="zh-CN" altLang="zh-CN" sz="2400" dirty="0"/>
              <a:t>之火将两者淬炼到一起，磨砺出世纪之光。中国的发展，犹如滔滔之水，已势不可挡。</a:t>
            </a:r>
          </a:p>
          <a:p>
            <a:r>
              <a:rPr lang="zh-CN" altLang="zh-CN" sz="2400" dirty="0">
                <a:solidFill>
                  <a:srgbClr val="C00000"/>
                </a:solidFill>
              </a:rPr>
              <a:t>当今中国，开放之态如迎远方之客，不亦乐乎</a:t>
            </a:r>
            <a:r>
              <a:rPr lang="zh-CN" altLang="zh-CN" sz="2400" dirty="0"/>
              <a:t>？</a:t>
            </a:r>
          </a:p>
          <a:p>
            <a:r>
              <a:rPr lang="zh-CN" altLang="zh-CN" sz="2400" dirty="0"/>
              <a:t>漠漠黄沙万里，昔日远道而来的客人为我们带来奇珍异宝；茫茫风声呼啸，今日我们重展丝绸之路，以开放的姿态播撒发展的契机。</a:t>
            </a:r>
            <a:r>
              <a:rPr lang="zh-CN" altLang="zh-CN" sz="2400" dirty="0">
                <a:solidFill>
                  <a:srgbClr val="C00000"/>
                </a:solidFill>
              </a:rPr>
              <a:t>一带一路战略不仅连接了历史和现在，也联系了中国与友好邦邻的经济往来</a:t>
            </a:r>
            <a:r>
              <a:rPr lang="zh-CN" altLang="zh-CN" sz="2400" dirty="0"/>
              <a:t>，这条金丝带如今铺得更广，更远，闪烁着美丽的荧光，彰显着一个大国友善、互助、和谐的精神。中国的开放，有海纳百川之势，汲各方群英之长。</a:t>
            </a:r>
          </a:p>
          <a:p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804248" y="404664"/>
            <a:ext cx="2088232" cy="5544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2)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纲举目张，审题准确。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科技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智慧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统率全文，选材组篇。精选与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高铁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一带一路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移动支付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三个关键词相关的内容，表现前进中的中国实乃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智慧之邦，科技之国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640960" cy="4525963"/>
          </a:xfrm>
        </p:spPr>
        <p:txBody>
          <a:bodyPr>
            <a:noAutofit/>
          </a:bodyPr>
          <a:lstStyle/>
          <a:p>
            <a:r>
              <a:rPr lang="zh-CN" altLang="zh-CN" sz="2400" dirty="0">
                <a:solidFill>
                  <a:srgbClr val="C00000"/>
                </a:solidFill>
              </a:rPr>
              <a:t>当今中国，创新之智颇有一番“一枝红杏出墙来”的民族情韵。</a:t>
            </a:r>
          </a:p>
          <a:p>
            <a:r>
              <a:rPr lang="zh-CN" altLang="zh-CN" sz="2400" dirty="0"/>
              <a:t>创新？对，</a:t>
            </a:r>
            <a:r>
              <a:rPr lang="zh-CN" altLang="zh-CN" sz="2400" dirty="0">
                <a:solidFill>
                  <a:srgbClr val="C00000"/>
                </a:solidFill>
              </a:rPr>
              <a:t>移动支付</a:t>
            </a:r>
            <a:r>
              <a:rPr lang="zh-CN" altLang="zh-CN" sz="2400" dirty="0"/>
              <a:t>是中国的创新。现在购物，我们用手机就能轻松搞定，一机在手，买卖无忧。当我们在享受中国的</a:t>
            </a:r>
            <a:r>
              <a:rPr lang="zh-CN" altLang="zh-CN" sz="2400" dirty="0">
                <a:solidFill>
                  <a:srgbClr val="C00000"/>
                </a:solidFill>
              </a:rPr>
              <a:t>科技成果</a:t>
            </a:r>
            <a:r>
              <a:rPr lang="zh-CN" altLang="zh-CN" sz="2400" dirty="0"/>
              <a:t>时，一种眷恋的情感、一种自信的情怀是否也会油然而生？中国的创新，一鸣惊人，发出时代的强音，也在前进的路上，永不停息。</a:t>
            </a:r>
          </a:p>
          <a:p>
            <a:r>
              <a:rPr lang="zh-CN" altLang="zh-CN" sz="2400" dirty="0"/>
              <a:t>此乃我泱泱大国也！可谓智慧之邦，科技之国。中国五千年的历史塑造了她沉稳的内涵。中国曾经一度斩荆棘，暴霜露，却仍走着坚定的步伐，守着民族的信仰。当今的中国用实力来证明自己，用发展来创造奇迹！</a:t>
            </a:r>
          </a:p>
          <a:p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23528" y="4797152"/>
            <a:ext cx="676875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(3)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行文清晰，准确扣题。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文章用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当今中国，发展之势如黄河之水，奔流向前不复回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当今中国，开放之态如迎远方之客，不亦乐乎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”“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当今中国，创新之智颇有一番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一枝红杏出墙来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的民族情韵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三个语句呈现分论点，使文章条理清晰，脉络分明。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236296" y="4437112"/>
          <a:ext cx="1640592" cy="2016224"/>
        </p:xfrm>
        <a:graphic>
          <a:graphicData uri="http://schemas.openxmlformats.org/drawingml/2006/table">
            <a:tbl>
              <a:tblPr/>
              <a:tblGrid>
                <a:gridCol w="410148"/>
                <a:gridCol w="410148"/>
                <a:gridCol w="410148"/>
                <a:gridCol w="410148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000" b="1" kern="100">
                          <a:latin typeface="Times New Roman"/>
                          <a:ea typeface="宋体"/>
                          <a:cs typeface="Times New Roman"/>
                        </a:rPr>
                        <a:t>内容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000" b="1" kern="100">
                          <a:latin typeface="Times New Roman"/>
                          <a:ea typeface="宋体"/>
                          <a:cs typeface="Times New Roman"/>
                        </a:rPr>
                        <a:t>表达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000" b="1" kern="100">
                          <a:latin typeface="Times New Roman"/>
                          <a:ea typeface="宋体"/>
                          <a:cs typeface="Times New Roman"/>
                        </a:rPr>
                        <a:t>发展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000" b="1" kern="100">
                          <a:latin typeface="Times New Roman"/>
                          <a:ea typeface="宋体"/>
                          <a:cs typeface="Times New Roman"/>
                        </a:rPr>
                        <a:t>总分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Courier New"/>
                        </a:rPr>
                        <a:t>19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Courier New"/>
                        </a:rPr>
                        <a:t>19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Courier New"/>
                        </a:rPr>
                        <a:t>18</a:t>
                      </a:r>
                      <a:endParaRPr lang="zh-CN" sz="20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2000" b="1" kern="100" dirty="0">
                          <a:latin typeface="Times New Roman"/>
                          <a:ea typeface="宋体"/>
                          <a:cs typeface="Courier New"/>
                        </a:rPr>
                        <a:t>56</a:t>
                      </a:r>
                      <a:endParaRPr lang="zh-CN" sz="20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1600" cy="2132856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0"/>
            <a:ext cx="8604448" cy="685800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．阅读下面的文字，根据要求作文（</a:t>
            </a:r>
            <a:r>
              <a:rPr lang="en-US" altLang="zh-CN" b="1" dirty="0" smtClean="0"/>
              <a:t>03</a:t>
            </a:r>
            <a:r>
              <a:rPr lang="zh-CN" altLang="en-US" b="1" dirty="0" smtClean="0"/>
              <a:t>全国卷作文题）。</a:t>
            </a:r>
          </a:p>
          <a:p>
            <a:r>
              <a:rPr lang="zh-CN" altLang="en-US" dirty="0" smtClean="0"/>
              <a:t>宋国有个富人，一天大雨把他家的墙淋坏了。他儿子说：“不修好，一定会有人来偷窃。”邻居家的一位老人也这样说。晚上富人家里果然丢失了很多东西。富人觉得他儿子很聪明，而怀疑是邻居家老人偷的。</a:t>
            </a:r>
          </a:p>
          <a:p>
            <a:r>
              <a:rPr lang="zh-CN" altLang="en-US" dirty="0" smtClean="0"/>
              <a:t>      以上是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韩非子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一个寓言。直到今天，我们仍然可以在现实生活中听到类似的故事，但是，也常见到许多不同的甚至相反的情况。我们在认识事物和处理问题的时候，感情上的亲疏远近和对事物认知的正误深浅有没有关系呢？是什么样的关系呢？请就“感情亲疏和对事物的认知”这个话题写一篇文章。</a:t>
            </a:r>
          </a:p>
          <a:p>
            <a:r>
              <a:rPr lang="en-US" altLang="zh-CN" dirty="0" smtClean="0"/>
              <a:t>[</a:t>
            </a:r>
            <a:r>
              <a:rPr lang="zh-CN" altLang="en-US" dirty="0" smtClean="0"/>
              <a:t>要求</a:t>
            </a:r>
            <a:r>
              <a:rPr lang="en-US" altLang="zh-CN" dirty="0" smtClean="0"/>
              <a:t>]</a:t>
            </a:r>
          </a:p>
          <a:p>
            <a:r>
              <a:rPr lang="en-US" altLang="zh-CN" dirty="0" smtClean="0"/>
              <a:t>①</a:t>
            </a:r>
            <a:r>
              <a:rPr lang="zh-CN" altLang="en-US" dirty="0" smtClean="0"/>
              <a:t>所写内容必须在话题范围之内。试题引用的寓言材料，考生在文章中可用也可不用。②立意自定。③文体自选。④题目自拟。⑤不少于</a:t>
            </a:r>
            <a:r>
              <a:rPr lang="en-US" altLang="zh-CN" dirty="0" smtClean="0"/>
              <a:t>800</a:t>
            </a:r>
            <a:r>
              <a:rPr lang="zh-CN" altLang="en-US" dirty="0" smtClean="0"/>
              <a:t>字。</a:t>
            </a:r>
          </a:p>
          <a:p>
            <a:r>
              <a:rPr lang="zh-CN" altLang="en-US" dirty="0" smtClean="0"/>
              <a:t>⑥不得抄袭。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[</a:t>
            </a:r>
            <a:r>
              <a:rPr lang="zh-CN" altLang="en-US" dirty="0" smtClean="0"/>
              <a:t>试题分析</a:t>
            </a:r>
            <a:r>
              <a:rPr lang="en-US" altLang="zh-CN" dirty="0" smtClean="0"/>
              <a:t>]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2003</a:t>
            </a:r>
            <a:r>
              <a:rPr lang="zh-CN" altLang="en-US" sz="2400" dirty="0" smtClean="0"/>
              <a:t>年的这道高考作文题给出的材料是尽人皆知的“智子疑邻”故事。同样一句话，同样一句提醒，儿子说了，是聪明；邻居说了，倒成了盗窃的嫌疑。人是感情动物，感情又常常打着深深的</a:t>
            </a:r>
            <a:r>
              <a:rPr lang="zh-CN" altLang="en-US" sz="2400" dirty="0" smtClean="0">
                <a:solidFill>
                  <a:srgbClr val="FF0000"/>
                </a:solidFill>
              </a:rPr>
              <a:t>主观烙印</a:t>
            </a:r>
            <a:r>
              <a:rPr lang="zh-CN" altLang="en-US" sz="2400" dirty="0" smtClean="0"/>
              <a:t>，人们认识事物往往总难摆脱亲情的影响，这就会使人们的判断</a:t>
            </a:r>
            <a:r>
              <a:rPr lang="zh-CN" altLang="en-US" sz="2400" dirty="0" smtClean="0">
                <a:solidFill>
                  <a:srgbClr val="FF0000"/>
                </a:solidFill>
              </a:rPr>
              <a:t>自觉不自觉地偏离事物的本来面目</a:t>
            </a:r>
            <a:r>
              <a:rPr lang="zh-CN" altLang="en-US" sz="2400" dirty="0" smtClean="0"/>
              <a:t>。情感的主观性，就像我们看插在玻璃杯中的筷子，直的会折射成曲的。在这道题中，“</a:t>
            </a:r>
            <a:r>
              <a:rPr lang="zh-CN" altLang="en-US" sz="2400" dirty="0" smtClean="0">
                <a:solidFill>
                  <a:srgbClr val="FF0000"/>
                </a:solidFill>
              </a:rPr>
              <a:t>感情亲疏”不同于“感情冲动”“感情用事”“感情波动“等等</a:t>
            </a:r>
            <a:r>
              <a:rPr lang="zh-CN" altLang="en-US" sz="2400" dirty="0" smtClean="0"/>
              <a:t>；“对事物的认知”即对客观事物作出的认识判断，也不同于一般的理智、决定。如果考生所写只是“感情与理智”“情感与判断”等不涉及</a:t>
            </a:r>
            <a:r>
              <a:rPr lang="zh-CN" altLang="en-US" sz="2400" dirty="0" smtClean="0">
                <a:solidFill>
                  <a:srgbClr val="FF0000"/>
                </a:solidFill>
              </a:rPr>
              <a:t>“亲疏关系”导致“认知差异”内容的，就没有吻合题意。</a:t>
            </a:r>
            <a:r>
              <a:rPr lang="zh-CN" altLang="en-US" sz="2400" dirty="0" smtClean="0"/>
              <a:t>“亲疏”二字可以说是题眼。当然这道题也给了考生一定的立意自由</a:t>
            </a:r>
            <a:r>
              <a:rPr lang="en-US" altLang="zh-CN" sz="2400" dirty="0" smtClean="0"/>
              <a:t>:</a:t>
            </a:r>
            <a:r>
              <a:rPr lang="zh-CN" altLang="en-US" sz="2400" dirty="0" smtClean="0"/>
              <a:t>考生既可以否定这种因“感情亲疏”导致的思维模式，如现实中的</a:t>
            </a:r>
            <a:r>
              <a:rPr lang="zh-CN" altLang="en-US" sz="2400" dirty="0" smtClean="0">
                <a:solidFill>
                  <a:srgbClr val="FF0000"/>
                </a:solidFill>
              </a:rPr>
              <a:t>任人唯亲、以亲疏关系判断一切等等；也可以肯定“感情亲疏”对认知的积极意义，如“情人眼里出西施”、亲近之情引导审美意识等等。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522512" cy="778098"/>
          </a:xfrm>
        </p:spPr>
        <p:txBody>
          <a:bodyPr/>
          <a:lstStyle/>
          <a:p>
            <a:r>
              <a:rPr lang="zh-CN" altLang="en-US" dirty="0" smtClean="0"/>
              <a:t>例文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8680"/>
            <a:ext cx="8424936" cy="5904656"/>
          </a:xfrm>
        </p:spPr>
        <p:txBody>
          <a:bodyPr>
            <a:noAutofit/>
          </a:bodyPr>
          <a:lstStyle/>
          <a:p>
            <a:pPr algn="ctr"/>
            <a:r>
              <a:rPr lang="zh-CN" altLang="en-US" sz="2800" b="1" dirty="0" smtClean="0"/>
              <a:t>心为情役</a:t>
            </a:r>
            <a:endParaRPr lang="zh-CN" altLang="en-US" sz="2800" dirty="0" smtClean="0"/>
          </a:p>
          <a:p>
            <a:r>
              <a:rPr lang="zh-CN" altLang="en-US" sz="2800" dirty="0" smtClean="0"/>
              <a:t> 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心为情役，人为情役，何其悲哀！</a:t>
            </a:r>
          </a:p>
          <a:p>
            <a:r>
              <a:rPr lang="zh-CN" altLang="en-US" sz="2800" dirty="0" smtClean="0"/>
              <a:t>　　香港电视剧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纵横四海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给我最深刻的印象是：一位母亲，为了让杀了人的儿子罪名不成立，竟说人是她杀的，宁愿自己背上杀人犯的罪名，也要让罪恶滔天的儿子逍遥法外！这位“糊涂”的母亲自杀前说了一句话“他是我儿子！”</a:t>
            </a:r>
            <a:r>
              <a:rPr lang="zh-CN" altLang="en-US" sz="2800" dirty="0" smtClean="0">
                <a:solidFill>
                  <a:srgbClr val="FF0000"/>
                </a:solidFill>
              </a:rPr>
              <a:t>哎！人为情役，命为情丧，何其悲哀！</a:t>
            </a:r>
          </a:p>
          <a:p>
            <a:r>
              <a:rPr lang="zh-CN" altLang="en-US" sz="2800" dirty="0" smtClean="0"/>
              <a:t>　　“他是我儿子”，</a:t>
            </a:r>
            <a:r>
              <a:rPr lang="zh-CN" altLang="en-US" sz="2800" dirty="0" smtClean="0">
                <a:solidFill>
                  <a:srgbClr val="FF0000"/>
                </a:solidFill>
              </a:rPr>
              <a:t>感情便有所偏重</a:t>
            </a:r>
            <a:r>
              <a:rPr lang="zh-CN" altLang="en-US" sz="2800" dirty="0" smtClean="0"/>
              <a:t>；“他是我儿子”，</a:t>
            </a:r>
            <a:r>
              <a:rPr lang="zh-CN" altLang="en-US" sz="2800" dirty="0" smtClean="0">
                <a:solidFill>
                  <a:srgbClr val="FF0000"/>
                </a:solidFill>
              </a:rPr>
              <a:t>理智便可少些</a:t>
            </a:r>
            <a:r>
              <a:rPr lang="zh-CN" altLang="en-US" sz="2800" dirty="0" smtClean="0"/>
              <a:t>；“他是我儿子”，便可以心甘情愿为他顶罪；“他是我儿子”，一切的一切会变得理所当然，包括包庇、包括顶罪，这是何等的悲哀和愚蠢！</a:t>
            </a:r>
            <a:r>
              <a:rPr lang="zh-CN" altLang="en-US" sz="2800" dirty="0" smtClean="0">
                <a:solidFill>
                  <a:srgbClr val="FF0000"/>
                </a:solidFill>
              </a:rPr>
              <a:t>人，常常如此，常都被感情所役使，无从挣脱。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597352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心为情役，人为情役。</a:t>
            </a:r>
            <a:r>
              <a:rPr lang="zh-CN" altLang="en-US" dirty="0" smtClean="0"/>
              <a:t>俗话说：“事不关己，关己则乱。”同样，</a:t>
            </a:r>
            <a:r>
              <a:rPr lang="zh-CN" altLang="en-US" dirty="0" smtClean="0">
                <a:solidFill>
                  <a:srgbClr val="FF0000"/>
                </a:solidFill>
              </a:rPr>
              <a:t>事不及亲，及亲则失</a:t>
            </a:r>
            <a:r>
              <a:rPr lang="zh-CN" altLang="en-US" dirty="0" smtClean="0"/>
              <a:t>。事关及自己的亲人，尤其是关乎父母兄弟，对事物的认知便有失偏颇。</a:t>
            </a:r>
            <a:r>
              <a:rPr lang="zh-CN" altLang="en-US" dirty="0" smtClean="0">
                <a:solidFill>
                  <a:srgbClr val="FF0000"/>
                </a:solidFill>
              </a:rPr>
              <a:t>理智的天平一旦加入情感，便不可避免地产生倾斜，常常是感情亲密的那头下沉。</a:t>
            </a:r>
            <a:r>
              <a:rPr lang="zh-CN" altLang="en-US" dirty="0" smtClean="0"/>
              <a:t>有了感情，感情深厚，遇事待人便自觉不自觉地从己出发，从亲出发，被感情所役使，仿佛被蒙上了眼睛，触目所及，尽是黑暗。</a:t>
            </a:r>
            <a:r>
              <a:rPr lang="zh-CN" altLang="en-US" dirty="0" smtClean="0">
                <a:solidFill>
                  <a:srgbClr val="FF0000"/>
                </a:solidFill>
              </a:rPr>
              <a:t>被感情所役使，心里早已有所偏向。于是，便视听混淆，听到看到的都是己长人短、亲者对非亲者错；于是，便昧着良心，帮亲不帮理；</a:t>
            </a:r>
            <a:r>
              <a:rPr lang="zh-CN" altLang="en-US" dirty="0" smtClean="0"/>
              <a:t>于是，便耳目皆失，清白不分。这是何等的悲哀！心为情役，认知便不分真伪、黑白、是非。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6632"/>
            <a:ext cx="8157592" cy="6480720"/>
          </a:xfrm>
        </p:spPr>
        <p:txBody>
          <a:bodyPr>
            <a:noAutofit/>
          </a:bodyPr>
          <a:lstStyle/>
          <a:p>
            <a:r>
              <a:rPr lang="zh-CN" altLang="en-US" sz="2400" dirty="0" smtClean="0"/>
              <a:t>包拯曾说：“皇子犯法，与庶民同罪。”这话极正确，要想</a:t>
            </a:r>
            <a:r>
              <a:rPr lang="zh-CN" altLang="en-US" sz="2400" dirty="0" smtClean="0">
                <a:solidFill>
                  <a:srgbClr val="FF0000"/>
                </a:solidFill>
              </a:rPr>
              <a:t>心不为情所役，必要做到情理两分。情归情，理归理</a:t>
            </a:r>
            <a:r>
              <a:rPr lang="zh-CN" altLang="en-US" sz="2400" dirty="0" smtClean="0"/>
              <a:t>。亲朋犯了错，内心悲苦，但是不能因为感情的亲厚而作出悖理之事。这世上除了情谊之外，还有法理这把尺子。法理于人，犹如扫帚于地，扫去情在身上的污秽，扫去感情的役使，使得心境清明。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读者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上提及另一位母亲，为了法理，大义灭亲，不肯作伪证，亲自将儿子送进监狱，这是何等的可敬！每个人心中都有感情，但是每个人心中也都应有一把尺子，一把量度感情与理智的尺子。不能因为感情的深厚，而置法理于不顾，不能因为感情深厚，便罔顾法纪，不能因为感情的深厚而德义皆失。尤其是处于当今社会，提倡依法治国和以德治国，倘心为情役，就会视法纪、德义为粪土，这怎能使得整个社会法网清明、德义大倡呢？又怎么会有国家的兴旺繁荣？</a:t>
            </a:r>
            <a:r>
              <a:rPr lang="zh-CN" altLang="en-US" sz="2400" dirty="0" smtClean="0">
                <a:solidFill>
                  <a:srgbClr val="FF0000"/>
                </a:solidFill>
              </a:rPr>
              <a:t>倘若人为情役，整个社会就纲法全无，德义皆失，又何来依法治国，以德治国？</a:t>
            </a:r>
          </a:p>
          <a:p>
            <a:r>
              <a:rPr lang="zh-CN" altLang="en-US" sz="2400" dirty="0" smtClean="0"/>
              <a:t>　　愿不再心为情役，人为情役。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0"/>
          <a:ext cx="8964487" cy="6796670"/>
        </p:xfrm>
        <a:graphic>
          <a:graphicData uri="http://schemas.openxmlformats.org/drawingml/2006/table">
            <a:tbl>
              <a:tblPr/>
              <a:tblGrid>
                <a:gridCol w="934844"/>
                <a:gridCol w="902143"/>
                <a:gridCol w="1726901"/>
                <a:gridCol w="1656184"/>
                <a:gridCol w="1728192"/>
                <a:gridCol w="2016223"/>
              </a:tblGrid>
              <a:tr h="60597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endParaRPr lang="en-US" sz="1400" kern="100" dirty="0">
                        <a:latin typeface="宋体"/>
                        <a:cs typeface="宋体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一等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(16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～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20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二等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(11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～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15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三等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(6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～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10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四等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(0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～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5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88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基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础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等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级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600" kern="100" dirty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内容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kern="100" dirty="0">
                          <a:latin typeface="宋体"/>
                          <a:cs typeface="宋体"/>
                        </a:rPr>
                        <a:t>(20</a:t>
                      </a:r>
                      <a:r>
                        <a:rPr lang="zh-CN" sz="1400" kern="100" dirty="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 dirty="0">
                          <a:latin typeface="宋体"/>
                          <a:cs typeface="宋体"/>
                        </a:rPr>
                        <a:t>)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latin typeface="宋体"/>
                          <a:cs typeface="宋体"/>
                        </a:rPr>
                        <a:t>符合题意</a:t>
                      </a:r>
                      <a:r>
                        <a:rPr lang="en-US" sz="1400" b="1" kern="100" dirty="0">
                          <a:latin typeface="Calibri"/>
                          <a:cs typeface="Calibri"/>
                        </a:rPr>
                        <a:t>①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latin typeface="宋体"/>
                          <a:cs typeface="宋体"/>
                        </a:rPr>
                        <a:t>中心突出</a:t>
                      </a:r>
                      <a:r>
                        <a:rPr lang="en-US" sz="1400" b="1" kern="100" dirty="0">
                          <a:latin typeface="Calibri"/>
                          <a:cs typeface="Calibri"/>
                        </a:rPr>
                        <a:t>②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latin typeface="宋体"/>
                          <a:cs typeface="宋体"/>
                        </a:rPr>
                        <a:t>内容充实</a:t>
                      </a:r>
                      <a:r>
                        <a:rPr lang="en-US" sz="1400" b="1" kern="100" dirty="0">
                          <a:latin typeface="Calibri"/>
                          <a:cs typeface="Calibri"/>
                        </a:rPr>
                        <a:t>③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latin typeface="宋体"/>
                          <a:cs typeface="宋体"/>
                        </a:rPr>
                        <a:t>思想健康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感情真挚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符合题意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主题明确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内容较充实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思想健康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感情真实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基本符合题意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中心基本明确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内容单薄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思想基本健康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感情基本真实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偏离题意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中心不明确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内容不当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思想不健康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感情虚假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表达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kern="100">
                          <a:latin typeface="宋体"/>
                          <a:cs typeface="宋体"/>
                        </a:rPr>
                        <a:t>(20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符合文体要求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结构严谨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语言流畅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字迹工整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符合文体要求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结构完整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语言通顺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字迹清楚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基本符合文体要求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结构基本完整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语言基本通顺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字迹基本清楚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不符合文体要求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结构混乱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语言不通顺语病多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字迹潦草难辨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39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latin typeface="宋体"/>
                          <a:cs typeface="宋体"/>
                        </a:rPr>
                        <a:t>发</a:t>
                      </a:r>
                      <a:endParaRPr lang="zh-CN" sz="2400" kern="100" dirty="0"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latin typeface="宋体"/>
                          <a:cs typeface="宋体"/>
                        </a:rPr>
                        <a:t>展</a:t>
                      </a:r>
                      <a:endParaRPr lang="zh-CN" sz="2400" kern="100" dirty="0"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latin typeface="宋体"/>
                          <a:cs typeface="宋体"/>
                        </a:rPr>
                        <a:t>等</a:t>
                      </a:r>
                      <a:endParaRPr lang="zh-CN" sz="2400" kern="100" dirty="0"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2400" kern="100" dirty="0">
                          <a:latin typeface="宋体"/>
                          <a:cs typeface="宋体"/>
                        </a:rPr>
                        <a:t>级</a:t>
                      </a:r>
                      <a:endParaRPr lang="zh-CN" sz="2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特征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kern="100">
                          <a:latin typeface="宋体"/>
                          <a:cs typeface="宋体"/>
                        </a:rPr>
                        <a:t>(20</a:t>
                      </a:r>
                      <a:r>
                        <a:rPr lang="zh-CN" sz="1400" kern="100">
                          <a:latin typeface="宋体"/>
                          <a:cs typeface="宋体"/>
                        </a:rPr>
                        <a:t>分</a:t>
                      </a:r>
                      <a:r>
                        <a:rPr lang="en-US" sz="1400" kern="100">
                          <a:latin typeface="宋体"/>
                          <a:cs typeface="宋体"/>
                        </a:rPr>
                        <a:t>)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深刻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丰富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有文采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有创意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较深刻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较丰富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较有文采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较有创意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略显深刻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略显丰富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略显文采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>
                          <a:latin typeface="宋体"/>
                          <a:cs typeface="宋体"/>
                        </a:rPr>
                        <a:t>略显创意</a:t>
                      </a:r>
                      <a:endParaRPr lang="zh-CN" sz="1400" kern="10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个别语句有深意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个别例子较好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个别语句较精彩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kern="100" dirty="0">
                          <a:latin typeface="宋体"/>
                          <a:cs typeface="宋体"/>
                        </a:rPr>
                        <a:t>个别地方有深意</a:t>
                      </a:r>
                      <a:endParaRPr lang="zh-CN" sz="1400" kern="100" dirty="0">
                        <a:latin typeface="宋体"/>
                        <a:cs typeface="Courier New"/>
                      </a:endParaRPr>
                    </a:p>
                  </a:txBody>
                  <a:tcPr marL="58057" marR="580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5865515"/>
          </a:xfrm>
        </p:spPr>
        <p:txBody>
          <a:bodyPr>
            <a:noAutofit/>
          </a:bodyPr>
          <a:lstStyle/>
          <a:p>
            <a:r>
              <a:rPr lang="zh-CN" altLang="en-US" sz="2400" dirty="0" smtClean="0"/>
              <a:t>这是一篇亦情亦理的议论性散文。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000" dirty="0" smtClean="0"/>
              <a:t>文章的一至四自然段，论述了“心为情役人为情役是很可悲的”这一个中心。为了证明其“可悲”的道理，作者虽只用了母顶儿罪甘为儿死这一个情节为例，但这一个论据具有典型性，而且论证得好，所以，起到了以一当十的例证效果。第四自然段运用了引证法和分析法，两种论证手法运用娴熟，很值得欣赏。文章的第五自然段着重论述“人必须做到情理两分，才不为情所役”这一个中心。这一段引用了包拯的言论，用了“扫帚于地”的比喻，还用了另一位母亲大义灭亲的事例，三个论据，形成了引证法、喻证法和例证法三种论证方法，把道理论证得充分有力。多处排比和反问，使道理增色不少。</a:t>
            </a:r>
            <a:r>
              <a:rPr lang="zh-CN" altLang="en-US" sz="2400" dirty="0" smtClean="0"/>
              <a:t>　这篇文章着重说了两个道理，其一，心为情役，人为情役是很可悲的；其二，人必须情理分明，才不为情所役。这两个道理，都紧扣住“感情亲疏和对事物的认知”这个主题，并且紧紧围绕着“感情”与“认知”的关系来展开议论，符合题意。这篇文章</a:t>
            </a:r>
            <a:r>
              <a:rPr lang="zh-CN" altLang="en-US" dirty="0" smtClean="0">
                <a:solidFill>
                  <a:srgbClr val="FF0000"/>
                </a:solidFill>
              </a:rPr>
              <a:t>符合题意，内容充分，中心突出，感情真挚充沛</a:t>
            </a:r>
            <a:r>
              <a:rPr lang="zh-CN" altLang="en-US" sz="2400" dirty="0" smtClean="0"/>
              <a:t>，并且语言流畅，句式灵活，善于运用修辞手法，会论证，字体工整。　　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勿以亲疏定是非 </a:t>
            </a:r>
            <a:r>
              <a:rPr lang="zh-CN" altLang="en-US" sz="2000" dirty="0" smtClean="0"/>
              <a:t>湖南 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一考生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547260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       《</a:t>
            </a:r>
            <a:r>
              <a:rPr lang="zh-CN" altLang="en-US" dirty="0" smtClean="0"/>
              <a:t>出师表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有言日</a:t>
            </a:r>
            <a:r>
              <a:rPr lang="en-US" altLang="zh-CN" dirty="0" smtClean="0"/>
              <a:t>:“</a:t>
            </a:r>
            <a:r>
              <a:rPr lang="zh-CN" altLang="en-US" dirty="0" smtClean="0"/>
              <a:t>亲贤臣，远小人，此先汉所以兴隆也</a:t>
            </a:r>
            <a:r>
              <a:rPr lang="en-US" altLang="zh-CN" dirty="0" smtClean="0"/>
              <a:t>;</a:t>
            </a:r>
            <a:r>
              <a:rPr lang="zh-CN" altLang="en-US" dirty="0" smtClean="0"/>
              <a:t>亲小人，远贤臣，此后汉所以倾颓也。</a:t>
            </a:r>
            <a:r>
              <a:rPr lang="en-US" altLang="zh-CN" dirty="0" smtClean="0"/>
              <a:t>” </a:t>
            </a:r>
            <a:r>
              <a:rPr lang="zh-CN" altLang="en-US" dirty="0" smtClean="0"/>
              <a:t>这一亲一疏，导致</a:t>
            </a:r>
            <a:r>
              <a:rPr lang="en-US" altLang="zh-CN" dirty="0" smtClean="0"/>
              <a:t>“</a:t>
            </a:r>
            <a:r>
              <a:rPr lang="zh-CN" altLang="en-US" dirty="0" smtClean="0"/>
              <a:t>成败异变，功业相反</a:t>
            </a:r>
            <a:r>
              <a:rPr lang="en-US" altLang="zh-CN" dirty="0" smtClean="0"/>
              <a:t>”</a:t>
            </a:r>
            <a:r>
              <a:rPr lang="zh-CN" altLang="en-US" dirty="0" smtClean="0"/>
              <a:t>。这又是什么原因呢</a:t>
            </a:r>
            <a:r>
              <a:rPr lang="en-US" altLang="zh-CN" dirty="0" smtClean="0"/>
              <a:t>? </a:t>
            </a:r>
            <a:r>
              <a:rPr lang="zh-CN" altLang="en-US" dirty="0" smtClean="0"/>
              <a:t>在我看来，勿以亲疏论事非。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 纵观一部卷帙浩繁的中华史，其中王朝更替、治乱相续往往能使人掩卷沉思。作为拥有至高无上权力的君主，百姓们的生杀予夺之大权，也毫无疑问地掌握在其手中，真可谓</a:t>
            </a:r>
            <a:r>
              <a:rPr lang="en-US" altLang="zh-CN" dirty="0" smtClean="0"/>
              <a:t>:“</a:t>
            </a:r>
            <a:r>
              <a:rPr lang="zh-CN" altLang="en-US" dirty="0" smtClean="0"/>
              <a:t>君主一跬步，皆关民命。</a:t>
            </a:r>
            <a:r>
              <a:rPr lang="en-US" altLang="zh-CN" dirty="0" smtClean="0"/>
              <a:t>”</a:t>
            </a:r>
            <a:r>
              <a:rPr lang="zh-CN" altLang="en-US" dirty="0" smtClean="0"/>
              <a:t>就是这样，我们往往能看见一些小人，他们溜须拍马，阿识奉承，曲意逢迎，把君主们的每一个毛孔无不弄得舒坦至极。于是这些人深得君主之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亲</a:t>
            </a:r>
            <a:r>
              <a:rPr lang="en-US" altLang="zh-CN" dirty="0" smtClean="0"/>
              <a:t>”</a:t>
            </a:r>
            <a:r>
              <a:rPr lang="zh-CN" altLang="en-US" dirty="0" smtClean="0"/>
              <a:t>，甚至独揽大权，破坏朝纲，明末的魏忠贤专权不就是明证吗</a:t>
            </a:r>
            <a:r>
              <a:rPr lang="en-US" altLang="zh-CN" dirty="0" smtClean="0"/>
              <a:t>?</a:t>
            </a:r>
            <a:r>
              <a:rPr lang="zh-CN" altLang="en-US" dirty="0" smtClean="0"/>
              <a:t>而贤明的君主求贤若渴，对人才亲之信之，恰恰是因为明是非，懂事理，才知孰亲孰默之分。 </a:t>
            </a:r>
            <a:endParaRPr lang="en-US" altLang="zh-CN" dirty="0" smtClean="0"/>
          </a:p>
          <a:p>
            <a:r>
              <a:rPr lang="en-US" altLang="zh-CN" dirty="0" smtClean="0"/>
              <a:t>           </a:t>
            </a:r>
            <a:r>
              <a:rPr lang="zh-CN" altLang="en-US" dirty="0" smtClean="0"/>
              <a:t>在人类社会中，自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大道既隐，各亲其亲子其子九以来，亲情就成为了维系这个社会的稳固的牢不可破的精神纽带，人们往往认为亲人们总是对自己好，因而他们总是对的，没有错的，而对于旁人，难免存着此疆彼界之心，所谓</a:t>
            </a:r>
            <a:r>
              <a:rPr lang="en-US" altLang="zh-CN" dirty="0" smtClean="0"/>
              <a:t>”</a:t>
            </a:r>
            <a:r>
              <a:rPr lang="zh-CN" altLang="en-US" dirty="0" smtClean="0"/>
              <a:t>人心隔肚皮</a:t>
            </a:r>
            <a:r>
              <a:rPr lang="en-US" altLang="zh-CN" dirty="0" smtClean="0"/>
              <a:t>“</a:t>
            </a:r>
            <a:r>
              <a:rPr lang="zh-CN" altLang="en-US" dirty="0" smtClean="0"/>
              <a:t>，难免对别人有着成见，故事中的富人即此类典型人物，而有两位人物的行为却值得我们的赞叹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892480" cy="6480720"/>
          </a:xfrm>
        </p:spPr>
        <p:txBody>
          <a:bodyPr>
            <a:normAutofit fontScale="55000" lnSpcReduction="20000"/>
          </a:bodyPr>
          <a:lstStyle/>
          <a:p>
            <a:r>
              <a:rPr lang="zh-CN" altLang="en-US" sz="4000" dirty="0" smtClean="0"/>
              <a:t>。 祁黄羊的</a:t>
            </a:r>
            <a:r>
              <a:rPr lang="en-US" altLang="zh-CN" sz="4000" dirty="0" smtClean="0"/>
              <a:t>”</a:t>
            </a:r>
            <a:r>
              <a:rPr lang="zh-CN" altLang="en-US" sz="4000" dirty="0" smtClean="0"/>
              <a:t>内举不避子，外举不避仇</a:t>
            </a:r>
            <a:r>
              <a:rPr lang="en-US" altLang="zh-CN" sz="4000" dirty="0" smtClean="0"/>
              <a:t>“</a:t>
            </a:r>
            <a:r>
              <a:rPr lang="zh-CN" altLang="en-US" sz="4000" dirty="0" smtClean="0"/>
              <a:t>。想必大家是耳熟能详了，不以亲疏好恶来定是非，而是惟贤是举，诚可贵矣。     </a:t>
            </a:r>
            <a:endParaRPr lang="en-US" altLang="zh-CN" sz="4000" dirty="0" smtClean="0"/>
          </a:p>
          <a:p>
            <a:r>
              <a:rPr lang="en-US" altLang="zh-CN" sz="4000" dirty="0" smtClean="0"/>
              <a:t>        </a:t>
            </a:r>
            <a:r>
              <a:rPr lang="zh-CN" altLang="en-US" sz="4000" dirty="0" smtClean="0"/>
              <a:t> 另一位是中国革命的先驱者孙中山先生，他在广大的人民群众中享有崇高的威望，在担任了南京临时政府大总统之后，权力可谓达到政治生涯的顶峰。各界人士一致推举孙中山的哥哥孙眉担任广东的都督，当此之时，孙中山先生只需微微首肯，便定能保证自己的哥哥飞黄腾达，然而这位伟人没有这样做，他只是婉言地谢绝了，说</a:t>
            </a:r>
            <a:r>
              <a:rPr lang="en-US" altLang="zh-CN" sz="4000" dirty="0" smtClean="0"/>
              <a:t>:”</a:t>
            </a:r>
            <a:r>
              <a:rPr lang="zh-CN" altLang="en-US" sz="4000" dirty="0" smtClean="0"/>
              <a:t>我哥哥才力有限，不堪担此重任。</a:t>
            </a:r>
            <a:r>
              <a:rPr lang="en-US" altLang="zh-CN" sz="4000" dirty="0" smtClean="0"/>
              <a:t>“</a:t>
            </a:r>
            <a:r>
              <a:rPr lang="zh-CN" altLang="en-US" sz="4000" dirty="0" smtClean="0"/>
              <a:t>如此高风亮节怎能不让人仰慕不已。 </a:t>
            </a:r>
            <a:endParaRPr lang="en-US" altLang="zh-CN" sz="4000" dirty="0" smtClean="0"/>
          </a:p>
          <a:p>
            <a:r>
              <a:rPr lang="en-US" altLang="zh-CN" sz="4000" dirty="0" smtClean="0"/>
              <a:t>           </a:t>
            </a:r>
            <a:r>
              <a:rPr lang="zh-CN" altLang="en-US" sz="4000" dirty="0" smtClean="0"/>
              <a:t> 勿以亲疏定是非就意味着抛弃小我，一己之私利，来成全大我，寻求真理</a:t>
            </a:r>
            <a:r>
              <a:rPr lang="en-US" altLang="zh-CN" sz="4000" dirty="0" smtClean="0"/>
              <a:t>;</a:t>
            </a:r>
            <a:r>
              <a:rPr lang="zh-CN" altLang="en-US" sz="4000" dirty="0" smtClean="0"/>
              <a:t>勿以亲疏定是非就意味着克制感性，注重理性，让理性之光熠熠生辉</a:t>
            </a:r>
            <a:r>
              <a:rPr lang="en-US" altLang="zh-CN" sz="4000" dirty="0" smtClean="0"/>
              <a:t>!</a:t>
            </a:r>
            <a:r>
              <a:rPr lang="zh-CN" altLang="en-US" sz="4000" dirty="0" smtClean="0"/>
              <a:t>勿以亲疏定是非其实就意味着一种广博的爱</a:t>
            </a:r>
            <a:r>
              <a:rPr lang="en-US" altLang="zh-CN" sz="4000" dirty="0" smtClean="0"/>
              <a:t>!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2900" dirty="0" smtClean="0"/>
              <a:t>【</a:t>
            </a:r>
            <a:r>
              <a:rPr lang="zh-CN" altLang="en-US" sz="2900" dirty="0" smtClean="0"/>
              <a:t>点评</a:t>
            </a:r>
            <a:r>
              <a:rPr lang="en-US" altLang="zh-CN" sz="2900" dirty="0" smtClean="0"/>
              <a:t>】</a:t>
            </a:r>
            <a:r>
              <a:rPr lang="zh-CN" altLang="en-US" sz="2900" dirty="0" smtClean="0"/>
              <a:t>旁征博引 论证有力 前贤明训，</a:t>
            </a:r>
            <a:r>
              <a:rPr lang="en-US" altLang="zh-CN" sz="2900" dirty="0" smtClean="0"/>
              <a:t>”</a:t>
            </a:r>
            <a:r>
              <a:rPr lang="zh-CN" altLang="en-US" sz="2900" dirty="0" smtClean="0"/>
              <a:t>文章合为时而著</a:t>
            </a:r>
            <a:r>
              <a:rPr lang="en-US" altLang="zh-CN" sz="2900" dirty="0" smtClean="0"/>
              <a:t>“</a:t>
            </a:r>
            <a:r>
              <a:rPr lang="zh-CN" altLang="en-US" sz="2900" dirty="0" smtClean="0"/>
              <a:t>，</a:t>
            </a:r>
            <a:r>
              <a:rPr lang="en-US" altLang="zh-CN" sz="2900" dirty="0" smtClean="0"/>
              <a:t>”</a:t>
            </a:r>
            <a:r>
              <a:rPr lang="zh-CN" altLang="en-US" sz="2900" dirty="0" smtClean="0"/>
              <a:t>千古之大事，经国之伟业也</a:t>
            </a:r>
            <a:r>
              <a:rPr lang="en-US" altLang="zh-CN" sz="2900" dirty="0" smtClean="0"/>
              <a:t>“</a:t>
            </a:r>
            <a:r>
              <a:rPr lang="zh-CN" altLang="en-US" sz="2900" dirty="0" smtClean="0"/>
              <a:t>。或示哲理，给人以启迪</a:t>
            </a:r>
            <a:r>
              <a:rPr lang="en-US" altLang="zh-CN" sz="2900" dirty="0" smtClean="0"/>
              <a:t>;</a:t>
            </a:r>
            <a:r>
              <a:rPr lang="zh-CN" altLang="en-US" sz="2900" dirty="0" smtClean="0"/>
              <a:t>或明辨是非，给人以教益。以这个标准来衡，</a:t>
            </a:r>
            <a:r>
              <a:rPr lang="en-US" altLang="zh-CN" sz="2900" dirty="0" smtClean="0"/>
              <a:t>《</a:t>
            </a:r>
            <a:r>
              <a:rPr lang="zh-CN" altLang="en-US" sz="2900" dirty="0" smtClean="0"/>
              <a:t>勿以亲疏定是非</a:t>
            </a:r>
            <a:r>
              <a:rPr lang="en-US" altLang="zh-CN" sz="2900" dirty="0" smtClean="0"/>
              <a:t>》</a:t>
            </a:r>
            <a:r>
              <a:rPr lang="zh-CN" altLang="en-US" sz="2900" dirty="0" smtClean="0"/>
              <a:t>是一篇相当成功的考场作文。文章旁征博引，刻阐述了剔除私情影响、尊重事实、维护真理的重要性。论据翔实，比鲜明，论证颇为有力。叙述自己的观点时，古今史料，作者颇有信拈来左右逢源之感，显示出了扎实的文史功底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3900" dirty="0" smtClean="0"/>
              <a:t>再见</a:t>
            </a:r>
            <a:endParaRPr lang="zh-CN" altLang="en-US" sz="2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作文分档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</a:t>
            </a:r>
            <a:r>
              <a:rPr lang="zh-CN" altLang="en-US" sz="3600" dirty="0" smtClean="0"/>
              <a:t>作文分为六个档次</a:t>
            </a:r>
            <a:endParaRPr lang="en-US" altLang="zh-CN" dirty="0" smtClean="0"/>
          </a:p>
          <a:p>
            <a:r>
              <a:rPr lang="zh-CN" altLang="en-US" dirty="0" smtClean="0"/>
              <a:t>一档作文：</a:t>
            </a:r>
            <a:r>
              <a:rPr lang="en-US" altLang="zh-CN" dirty="0" smtClean="0"/>
              <a:t>60-53</a:t>
            </a:r>
          </a:p>
          <a:p>
            <a:r>
              <a:rPr lang="zh-CN" altLang="en-US" dirty="0" smtClean="0"/>
              <a:t>二档作文：</a:t>
            </a:r>
            <a:r>
              <a:rPr lang="en-US" altLang="zh-CN" dirty="0" smtClean="0"/>
              <a:t>52-46      </a:t>
            </a:r>
          </a:p>
          <a:p>
            <a:r>
              <a:rPr lang="zh-CN" altLang="en-US" dirty="0" smtClean="0"/>
              <a:t>三档作文：</a:t>
            </a:r>
            <a:r>
              <a:rPr lang="en-US" altLang="zh-CN" dirty="0" smtClean="0"/>
              <a:t>45-38      </a:t>
            </a:r>
            <a:endParaRPr lang="en-US" altLang="zh-CN" b="1" kern="100" dirty="0" smtClean="0">
              <a:cs typeface="Calibri"/>
            </a:endParaRPr>
          </a:p>
          <a:p>
            <a:r>
              <a:rPr lang="zh-CN" altLang="en-US" dirty="0" smtClean="0"/>
              <a:t>四档作文：</a:t>
            </a:r>
            <a:r>
              <a:rPr lang="en-US" altLang="zh-CN" dirty="0" smtClean="0"/>
              <a:t>37-30      </a:t>
            </a:r>
            <a:endParaRPr lang="en-US" altLang="zh-CN" kern="100" dirty="0">
              <a:latin typeface="宋体"/>
            </a:endParaRPr>
          </a:p>
          <a:p>
            <a:r>
              <a:rPr lang="zh-CN" altLang="en-US" dirty="0" smtClean="0"/>
              <a:t>五档作文：</a:t>
            </a:r>
            <a:r>
              <a:rPr lang="en-US" altLang="zh-CN" dirty="0" smtClean="0"/>
              <a:t>30</a:t>
            </a:r>
            <a:r>
              <a:rPr lang="zh-CN" altLang="en-US" dirty="0" smtClean="0"/>
              <a:t>以下</a:t>
            </a:r>
            <a:endParaRPr lang="zh-CN" altLang="zh-CN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endParaRPr lang="zh-CN" altLang="zh-CN" kern="100" dirty="0" smtClean="0">
              <a:latin typeface="宋体"/>
              <a:cs typeface="Courier New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5314602"/>
          </a:xfrm>
        </p:spPr>
        <p:txBody>
          <a:bodyPr>
            <a:normAutofit/>
          </a:bodyPr>
          <a:lstStyle/>
          <a:p>
            <a:r>
              <a:rPr lang="zh-CN" altLang="en-US" sz="7200" dirty="0" smtClean="0"/>
              <a:t>一档作文，有</a:t>
            </a:r>
            <a:r>
              <a:rPr lang="en-US" altLang="zh-CN" sz="7200" dirty="0" smtClean="0"/>
              <a:t>13</a:t>
            </a:r>
            <a:r>
              <a:rPr lang="zh-CN" altLang="en-US" sz="7200" dirty="0" smtClean="0"/>
              <a:t>个可提分方向。今天我们首先从第一个</a:t>
            </a:r>
            <a:r>
              <a:rPr lang="zh-CN" altLang="en-US" sz="7200" dirty="0" smtClean="0">
                <a:solidFill>
                  <a:srgbClr val="FF0000"/>
                </a:solidFill>
              </a:rPr>
              <a:t>符合题意</a:t>
            </a:r>
            <a:r>
              <a:rPr lang="zh-CN" altLang="en-US" sz="7200" dirty="0" smtClean="0"/>
              <a:t>开讲。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作文分档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</a:t>
            </a:r>
            <a:r>
              <a:rPr lang="zh-CN" altLang="en-US" sz="3600" dirty="0" smtClean="0"/>
              <a:t>作文分为六个档次</a:t>
            </a:r>
            <a:endParaRPr lang="en-US" altLang="zh-CN" dirty="0" smtClean="0"/>
          </a:p>
          <a:p>
            <a:r>
              <a:rPr lang="zh-CN" altLang="en-US" dirty="0" smtClean="0"/>
              <a:t>一档作文：</a:t>
            </a:r>
            <a:r>
              <a:rPr lang="en-US" altLang="zh-CN" dirty="0" smtClean="0"/>
              <a:t>60-53      </a:t>
            </a:r>
            <a:r>
              <a:rPr lang="zh-CN" altLang="zh-CN" b="1" kern="100" dirty="0" smtClean="0">
                <a:latin typeface="宋体"/>
                <a:cs typeface="宋体"/>
              </a:rPr>
              <a:t>符合题意</a:t>
            </a:r>
            <a:r>
              <a:rPr lang="en-US" altLang="zh-CN" b="1" kern="100" dirty="0" smtClean="0">
                <a:cs typeface="Calibri"/>
              </a:rPr>
              <a:t>①</a:t>
            </a:r>
            <a:endParaRPr lang="en-US" altLang="zh-CN" dirty="0" smtClean="0"/>
          </a:p>
          <a:p>
            <a:r>
              <a:rPr lang="zh-CN" altLang="en-US" dirty="0" smtClean="0"/>
              <a:t>二档作文：</a:t>
            </a:r>
            <a:r>
              <a:rPr lang="en-US" altLang="zh-CN" dirty="0" smtClean="0"/>
              <a:t>52-46      </a:t>
            </a:r>
            <a:r>
              <a:rPr lang="zh-CN" altLang="zh-CN" b="1" kern="100" dirty="0" smtClean="0">
                <a:latin typeface="宋体"/>
                <a:cs typeface="宋体"/>
              </a:rPr>
              <a:t>符合题意</a:t>
            </a:r>
            <a:r>
              <a:rPr lang="en-US" altLang="zh-CN" b="1" kern="100" dirty="0" smtClean="0">
                <a:cs typeface="Calibri"/>
              </a:rPr>
              <a:t>①</a:t>
            </a:r>
            <a:endParaRPr lang="en-US" altLang="zh-CN" dirty="0" smtClean="0"/>
          </a:p>
          <a:p>
            <a:r>
              <a:rPr lang="zh-CN" altLang="en-US" dirty="0" smtClean="0"/>
              <a:t>三档作文：</a:t>
            </a:r>
            <a:r>
              <a:rPr lang="en-US" altLang="zh-CN" dirty="0" smtClean="0"/>
              <a:t>45-38      </a:t>
            </a:r>
            <a:r>
              <a:rPr lang="zh-CN" altLang="zh-CN" b="1" kern="100" dirty="0" smtClean="0">
                <a:latin typeface="宋体"/>
                <a:cs typeface="宋体"/>
              </a:rPr>
              <a:t>符合题意</a:t>
            </a:r>
            <a:r>
              <a:rPr lang="en-US" altLang="zh-CN" b="1" kern="100" dirty="0" smtClean="0">
                <a:cs typeface="Calibri"/>
              </a:rPr>
              <a:t>①</a:t>
            </a:r>
          </a:p>
          <a:p>
            <a:r>
              <a:rPr lang="zh-CN" altLang="en-US" dirty="0" smtClean="0"/>
              <a:t>四档作文：</a:t>
            </a:r>
            <a:r>
              <a:rPr lang="en-US" altLang="zh-CN" dirty="0" smtClean="0"/>
              <a:t>37-30      </a:t>
            </a:r>
            <a:r>
              <a:rPr lang="zh-CN" altLang="zh-CN" kern="100" dirty="0" smtClean="0">
                <a:latin typeface="宋体"/>
                <a:cs typeface="宋体"/>
              </a:rPr>
              <a:t>基本符合题意</a:t>
            </a:r>
            <a:endParaRPr lang="zh-CN" altLang="zh-CN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tabLst>
                <a:tab pos="2628900" algn="l"/>
              </a:tabLst>
            </a:pPr>
            <a:r>
              <a:rPr lang="zh-CN" altLang="en-US" dirty="0" smtClean="0"/>
              <a:t>五档作文：</a:t>
            </a:r>
            <a:r>
              <a:rPr lang="en-US" altLang="zh-CN" dirty="0" smtClean="0"/>
              <a:t>30</a:t>
            </a:r>
            <a:r>
              <a:rPr lang="zh-CN" altLang="en-US" dirty="0" smtClean="0"/>
              <a:t>以下    </a:t>
            </a:r>
            <a:r>
              <a:rPr lang="zh-CN" altLang="zh-CN" kern="100" dirty="0" smtClean="0">
                <a:latin typeface="宋体"/>
                <a:cs typeface="宋体"/>
              </a:rPr>
              <a:t>偏离题意</a:t>
            </a:r>
            <a:r>
              <a:rPr lang="zh-CN" altLang="en-US" kern="100" dirty="0" smtClean="0">
                <a:latin typeface="宋体"/>
                <a:cs typeface="宋体"/>
              </a:rPr>
              <a:t>或跑题</a:t>
            </a:r>
            <a:endParaRPr lang="zh-CN" altLang="zh-CN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endParaRPr lang="zh-CN" altLang="zh-CN" kern="100" dirty="0" smtClean="0">
              <a:latin typeface="宋体"/>
              <a:cs typeface="Courier New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10487</Words>
  <Application>Microsoft Office PowerPoint</Application>
  <PresentationFormat>全屏显示(4:3)</PresentationFormat>
  <Paragraphs>309</Paragraphs>
  <Slides>63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Office 主题</vt:lpstr>
      <vt:lpstr>作文</vt:lpstr>
      <vt:lpstr>幻灯片 2</vt:lpstr>
      <vt:lpstr>高考作文等级</vt:lpstr>
      <vt:lpstr>幻灯片 4</vt:lpstr>
      <vt:lpstr>幻灯片 5</vt:lpstr>
      <vt:lpstr>幻灯片 6</vt:lpstr>
      <vt:lpstr>作文分档</vt:lpstr>
      <vt:lpstr>一档作文，有13个可提分方向。今天我们首先从第一个符合题意开讲。</vt:lpstr>
      <vt:lpstr>作文分档</vt:lpstr>
      <vt:lpstr>幻灯片 10</vt:lpstr>
      <vt:lpstr>符合题意实际上也就是审题的结果呈现。只有审题过程准确完美，结果才能完美。审题不准确不严谨周密，作文就不会符合题意。 清代崔学古在《学海津梁》中提出：“千古文章意为本”，“作文须先闭目静坐，理会题旨”。理会题旨也就是我们今天 所提的审题要符合题意。要做到符合题意，第一步就是审题。</vt:lpstr>
      <vt:lpstr>1、写作之前认真审题</vt:lpstr>
      <vt:lpstr>幻灯片 13</vt:lpstr>
      <vt:lpstr>审题要注意的两点</vt:lpstr>
      <vt:lpstr>[典例1]　(2018·全国卷Ⅰ)阅读下面的材料，根据要求写作。 </vt:lpstr>
      <vt:lpstr>幻灯片 16</vt:lpstr>
      <vt:lpstr>这是命题人提供的材料主体部分，也是审题的基石。是考生必须认真研读地部分，要分析总结归纳提炼核心意旨。</vt:lpstr>
      <vt:lpstr>分析材料</vt:lpstr>
      <vt:lpstr>（三）、提示词</vt:lpstr>
      <vt:lpstr>（四）、试题要求</vt:lpstr>
      <vt:lpstr>符合题意与不符合题意的区分</vt:lpstr>
      <vt:lpstr>幻灯片 22</vt:lpstr>
      <vt:lpstr>作文审题 </vt:lpstr>
      <vt:lpstr>具体提升角度： </vt:lpstr>
      <vt:lpstr>例文：你我之梦，中国之梦 </vt:lpstr>
      <vt:lpstr>幻灯片 26</vt:lpstr>
      <vt:lpstr>幻灯片 27</vt:lpstr>
      <vt:lpstr>例文2：不负华夏赤子心，莫做神州袖手人 </vt:lpstr>
      <vt:lpstr>幻灯片 29</vt:lpstr>
      <vt:lpstr>幻灯片 30</vt:lpstr>
      <vt:lpstr>这两篇文章均扣住写作对象“你”“我”“中国”这三个元素。围绕三者关系展开，突出主体立意。</vt:lpstr>
      <vt:lpstr>二、偏离题意</vt:lpstr>
      <vt:lpstr>逐梦中国 </vt:lpstr>
      <vt:lpstr>幻灯片 34</vt:lpstr>
      <vt:lpstr>幻灯片 35</vt:lpstr>
      <vt:lpstr>2．反偏为主，转移话题       这种作文的特点是开头尚能扣住话题，但越说越偏离话题，横生枝杈，然后沿着枝杈斜着生长，最后反偏为主，直至完全转移话题。</vt:lpstr>
      <vt:lpstr>幻灯片 37</vt:lpstr>
      <vt:lpstr>幻灯片 38</vt:lpstr>
      <vt:lpstr>幻灯片 39</vt:lpstr>
      <vt:lpstr>幻灯片 40</vt:lpstr>
      <vt:lpstr>变化</vt:lpstr>
      <vt:lpstr>幻灯片 42</vt:lpstr>
      <vt:lpstr>3．选材不当，不合题意 </vt:lpstr>
      <vt:lpstr>幻灯片 44</vt:lpstr>
      <vt:lpstr>4．穿靴戴帽，生搬硬套 </vt:lpstr>
      <vt:lpstr>幻灯片 46</vt:lpstr>
      <vt:lpstr>幻灯片 47</vt:lpstr>
      <vt:lpstr>幻灯片 48</vt:lpstr>
      <vt:lpstr>病文修改</vt:lpstr>
      <vt:lpstr>幻灯片 50</vt:lpstr>
      <vt:lpstr>第⑦段：选材不当，不合题意 材料中的关键词是“移动支付”，而这里举的例子都是“方便”，只能叫“基本符合题意”，要想“符合题意”还要点出“移动支付”，并要与上文的“创新”相关联。 </vt:lpstr>
      <vt:lpstr>幻灯片 52</vt:lpstr>
      <vt:lpstr>幻灯片 53</vt:lpstr>
      <vt:lpstr>幻灯片 54</vt:lpstr>
      <vt:lpstr>作业</vt:lpstr>
      <vt:lpstr>[试题分析] </vt:lpstr>
      <vt:lpstr>例文</vt:lpstr>
      <vt:lpstr>幻灯片 58</vt:lpstr>
      <vt:lpstr>幻灯片 59</vt:lpstr>
      <vt:lpstr>幻灯片 60</vt:lpstr>
      <vt:lpstr>勿以亲疏定是非 湖南 /一考生 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作文</dc:title>
  <dc:creator>Administrator</dc:creator>
  <cp:lastModifiedBy>Administrator</cp:lastModifiedBy>
  <cp:revision>1</cp:revision>
  <dcterms:created xsi:type="dcterms:W3CDTF">2018-07-26T06:01:02Z</dcterms:created>
  <dcterms:modified xsi:type="dcterms:W3CDTF">2018-07-26T06:05:57Z</dcterms:modified>
</cp:coreProperties>
</file>