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2" r:id="rId4"/>
    <p:sldId id="436" r:id="rId5"/>
    <p:sldId id="437" r:id="rId6"/>
    <p:sldId id="438" r:id="rId7"/>
    <p:sldId id="463" r:id="rId8"/>
    <p:sldId id="464" r:id="rId9"/>
    <p:sldId id="466" r:id="rId10"/>
    <p:sldId id="440" r:id="rId11"/>
    <p:sldId id="421" r:id="rId12"/>
    <p:sldId id="424" r:id="rId13"/>
    <p:sldId id="474" r:id="rId14"/>
    <p:sldId id="475" r:id="rId15"/>
    <p:sldId id="429" r:id="rId16"/>
    <p:sldId id="480" r:id="rId17"/>
    <p:sldId id="479" r:id="rId18"/>
    <p:sldId id="430" r:id="rId19"/>
    <p:sldId id="431" r:id="rId20"/>
    <p:sldId id="486" r:id="rId21"/>
    <p:sldId id="48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user" initials="u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37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390"/>
      </p:cViewPr>
      <p:guideLst>
        <p:guide orient="horz" pos="219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64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22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245F547-30B7-480A-A3DF-8DDEE95205BC}" type="slidenum">
              <a:rPr lang="zh-CN" altLang="en-US" smtClean="0"/>
              <a:t>14</a:t>
            </a:fld>
            <a:endParaRPr lang="en-US" altLang="zh-CN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78136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6CF13D-D30E-41EE-A056-9C2460745475}" type="slidenum">
              <a:rPr lang="zh-CN" altLang="en-US" smtClean="0"/>
              <a:t>15</a:t>
            </a:fld>
            <a:endParaRPr lang="en-US" altLang="zh-CN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2098628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image" Target="../media/image1.jpeg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>
              <a:buClrTx/>
            </a:pPr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slow"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 spd="slow"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9323704" y="6388735"/>
            <a:ext cx="2261870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en-US" altLang="zh-CN" sz="2800" b="1" i="1" u="none" strike="noStrike" kern="1200" cap="none" spc="0" normalizeH="0" baseline="0" noProof="1">
                <a:ln w="25400" cmpd="sng">
                  <a:solidFill>
                    <a:srgbClr val="68C4A5">
                      <a:alpha val="94000"/>
                    </a:srgbClr>
                  </a:solidFill>
                  <a:prstDash val="solid"/>
                </a:ln>
                <a:blipFill>
                  <a:blip r:embed="rId4">
                    <a:alphaModFix amt="99000"/>
                  </a:blip>
                  <a:tile tx="139700" ty="0" sx="59000" sy="42000" flip="none" algn="b"/>
                </a:blipFill>
                <a:effectLst>
                  <a:glow rad="63500">
                    <a:srgbClr val="F1D66F">
                      <a:alpha val="37000"/>
                    </a:srgbClr>
                  </a:glo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aidapenti</a:t>
            </a:r>
            <a:r>
              <a:rPr kumimoji="0" lang="zh-CN" altLang="zh-CN" sz="2800" b="1" i="1" u="none" strike="noStrike" kern="1200" cap="none" spc="0" normalizeH="0" baseline="0" noProof="1">
                <a:ln w="25400" cmpd="sng">
                  <a:solidFill>
                    <a:srgbClr val="68C4A5">
                      <a:alpha val="94000"/>
                    </a:srgbClr>
                  </a:solidFill>
                  <a:prstDash val="solid"/>
                </a:ln>
                <a:blipFill>
                  <a:blip r:embed="rId4">
                    <a:alphaModFix amt="99000"/>
                  </a:blip>
                  <a:tile tx="139700" ty="0" sx="59000" sy="42000" flip="none" algn="b"/>
                </a:blipFill>
                <a:effectLst>
                  <a:glow rad="63500">
                    <a:srgbClr val="F1D66F">
                      <a:alpha val="37000"/>
                    </a:srgbClr>
                  </a:glo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发布</a:t>
            </a:r>
            <a:endParaRPr kumimoji="0" lang="zh-CN" altLang="zh-CN" sz="2800" b="1" i="1" u="none" strike="noStrike" kern="1200" cap="none" spc="0" normalizeH="0" baseline="0" noProof="1">
              <a:ln w="25400" cmpd="sng">
                <a:solidFill>
                  <a:srgbClr val="68C4A5">
                    <a:alpha val="94000"/>
                  </a:srgbClr>
                </a:solidFill>
                <a:prstDash val="solid"/>
              </a:ln>
              <a:blipFill>
                <a:blip r:embed="rId4">
                  <a:alphaModFix amt="99000"/>
                </a:blip>
                <a:tile tx="139700" ty="0" sx="59000" sy="42000" flip="none" algn="b"/>
              </a:blipFill>
              <a:effectLst>
                <a:glow rad="63500">
                  <a:srgbClr val="F1D66F">
                    <a:alpha val="37000"/>
                  </a:srgbClr>
                </a:glo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slow"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z="1165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png" /><Relationship Id="rId3" Type="http://schemas.openxmlformats.org/officeDocument/2006/relationships/tags" Target="../tags/tag6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2022</a:t>
            </a:r>
            <a:r>
              <a:rPr lang="zh-CN" altLang="en-US"/>
              <a:t>届中考</a:t>
            </a:r>
          </a:p>
        </p:txBody>
      </p:sp>
      <p:sp>
        <p:nvSpPr>
          <p:cNvPr id="5121" name="Text Box 20"/>
          <p:cNvSpPr txBox="1"/>
          <p:nvPr/>
        </p:nvSpPr>
        <p:spPr>
          <a:xfrm>
            <a:off x="3662363" y="3217863"/>
            <a:ext cx="6643687" cy="11074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—</a:t>
            </a:r>
            <a:r>
              <a:rPr lang="zh-CN" altLang="en-US" sz="7200" b="1">
                <a:solidFill>
                  <a:srgbClr val="0000FF"/>
                </a:solidFill>
                <a:latin typeface="Arial Black" panose="020b0a04020102020204" pitchFamily="34" charset="0"/>
                <a:ea typeface="华文行楷" panose="02010800040101010101" pitchFamily="2" charset="-122"/>
              </a:rPr>
              <a:t>赏析对偶修辞</a:t>
            </a:r>
          </a:p>
        </p:txBody>
      </p:sp>
      <p:sp>
        <p:nvSpPr>
          <p:cNvPr id="3078" name="Rectangle 6"/>
          <p:cNvSpPr/>
          <p:nvPr/>
        </p:nvSpPr>
        <p:spPr>
          <a:xfrm>
            <a:off x="2209800" y="1184275"/>
            <a:ext cx="7772400" cy="1524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0" hangingPunct="0"/>
            <a:r>
              <a:rPr lang="zh-CN" altLang="en-US" sz="9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修辞无处不在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484" name="文本框 20483"/>
          <p:cNvSpPr txBox="1"/>
          <p:nvPr/>
        </p:nvSpPr>
        <p:spPr>
          <a:xfrm>
            <a:off x="0" y="2910840"/>
            <a:ext cx="7086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66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对偶和对比的区别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158115" y="3556000"/>
            <a:ext cx="1117600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1.对偶的基本特点是“对称”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对比的特点是“对立”</a:t>
            </a:r>
            <a:r>
              <a:rPr lang="zh-CN" altLang="en-US" sz="2800">
                <a:solidFill>
                  <a:srgbClr val="0066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有的人活着他已经死了；有的人死了他还活着。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CC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2.对偶句主要是从形式上说的，对比主要是从意义上说的。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3.对偶里的“反对”（如“横眉冷对干夫指，俯首甘为孺子牛”）就意义来说是对比，就形式来说是对偶，这是修辞方法的兼类现象。</a:t>
            </a:r>
            <a:r>
              <a:rPr lang="zh-CN" altLang="en-US" sz="280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CC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>
              <a:solidFill>
                <a:srgbClr val="CC00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274955"/>
          <a:ext cx="11875770" cy="263588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48080"/>
                <a:gridCol w="10727690"/>
              </a:tblGrid>
              <a:tr h="263588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 b="1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作用</a:t>
                      </a:r>
                    </a:p>
                  </a:txBody>
                  <a:tcPr marL="0" marR="0" marT="0" marB="0" anchor="ctr"/>
                </a:tc>
                <a:tc>
                  <a:txBody>
                    <a:bodyPr vert="horz" wrap="square"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565">
                          <a:solidFill>
                            <a:srgbClr val="000000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便于吟诵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易于记忆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用于诗词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有音乐美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表意凝练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抒情酣畅。①形式整齐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结构对称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可以收到一种均衡的美感效果。②词句凝练概括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富有表现力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能够把相关事物间的关系表现得集中鲜明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使对立事物间的对比强烈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褒贬分明。③节奏鲜明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音韵和谐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读来朗朗上口</a:t>
                      </a:r>
                      <a:r>
                        <a:rPr lang="en-US" altLang="zh-CN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2565" smtClean="0">
                          <a:solidFill>
                            <a:schemeClr val="accent2"/>
                          </a:solidFill>
                          <a:effectLst/>
                          <a:latin typeface="微软雅黑" panose="020b0503020204020204" charset="-122"/>
                          <a:ea typeface="微软雅黑"/>
                          <a:cs typeface="Times New Roman" panose="02020603050405020304"/>
                        </a:rPr>
                        <a:t>便于吟诵记忆</a:t>
                      </a:r>
                    </a:p>
                  </a:txBody>
                  <a:tcPr marL="34208" marR="34208" marT="0" marB="0" anchor="ctr"/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31745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chemeClr val="hlink"/>
                </a:solidFill>
              </a:rPr>
              <a:t>形成原因</a:t>
            </a:r>
          </a:p>
        </p:txBody>
      </p:sp>
      <p:sp>
        <p:nvSpPr>
          <p:cNvPr id="31747" name="文本占位符 31746"/>
          <p:cNvSpPr>
            <a:spLocks noGrp="1" noRot="1"/>
          </p:cNvSpPr>
          <p:nvPr>
            <p:ph type="body" idx="4294967295"/>
          </p:nvPr>
        </p:nvSpPr>
        <p:spPr>
          <a:xfrm>
            <a:off x="0" y="906145"/>
            <a:ext cx="11880215" cy="4194810"/>
          </a:xfrm>
        </p:spPr>
        <p:txBody>
          <a:bodyPr/>
          <a:lstStyle/>
          <a:p>
            <a:endParaRPr lang="en-US" altLang="zh-CN" sz="3600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人们对于对称美的发现和积极运用。</a:t>
            </a:r>
          </a:p>
          <a:p>
            <a:pPr>
              <a:buNone/>
            </a:pPr>
            <a:r>
              <a:rPr lang="zh-CN" altLang="en-US" sz="3600" b="1">
                <a:solidFill>
                  <a:schemeClr val="tx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（自然界、人体匀称的物理现象）</a:t>
            </a:r>
          </a:p>
          <a:p>
            <a:pPr>
              <a:buNone/>
            </a:pPr>
            <a:endParaRPr lang="zh-CN" altLang="en-US" sz="3600" b="1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buNone/>
            </a:pPr>
            <a:endParaRPr lang="zh-CN" altLang="en-US" sz="3600" b="1">
              <a:solidFill>
                <a:schemeClr val="tx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620" y="2759075"/>
            <a:ext cx="11391900" cy="420052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solidFill>
                  <a:schemeClr val="hlink"/>
                </a:solidFill>
              </a:rPr>
              <a:t>形成条件</a:t>
            </a:r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4294967295"/>
          </p:nvPr>
        </p:nvSpPr>
        <p:spPr>
          <a:xfrm>
            <a:off x="645795" y="3818890"/>
            <a:ext cx="11546205" cy="2389505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sz="3600" b="1">
                <a:solidFill>
                  <a:schemeClr val="tx2"/>
                </a:solidFill>
                <a:ea typeface="幼圆" panose="02010509060101010101" pitchFamily="49" charset="-122"/>
              </a:rPr>
              <a:t>古汉语以单音节词为主体，语义浑厚，排列整齐。</a:t>
            </a:r>
          </a:p>
          <a:p>
            <a:pPr>
              <a:buNone/>
            </a:pPr>
            <a:endParaRPr lang="zh-CN" altLang="en-US" sz="3600" b="1">
              <a:solidFill>
                <a:schemeClr val="tx2"/>
              </a:solidFill>
              <a:ea typeface="幼圆" panose="02010509060101010101" pitchFamily="49" charset="-122"/>
            </a:endParaRPr>
          </a:p>
          <a:p>
            <a:r>
              <a:rPr lang="zh-CN" altLang="en-US" sz="3600" b="1">
                <a:solidFill>
                  <a:schemeClr val="tx2"/>
                </a:solidFill>
                <a:ea typeface="幼圆" panose="02010509060101010101" pitchFamily="49" charset="-122"/>
              </a:rPr>
              <a:t>古汉语以实词活用为常例，语义富于层次而排列富于联合。</a:t>
            </a:r>
          </a:p>
          <a:p>
            <a:endParaRPr lang="zh-CN" altLang="en-US" sz="3600" b="1">
              <a:solidFill>
                <a:schemeClr val="tx2"/>
              </a:solidFill>
              <a:ea typeface="幼圆" panose="02010509060101010101" pitchFamily="49" charset="-122"/>
            </a:endParaRPr>
          </a:p>
          <a:p>
            <a:endParaRPr lang="zh-CN" altLang="en-US" sz="3600" b="1">
              <a:solidFill>
                <a:schemeClr val="tx2"/>
              </a:solidFill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" y="1011555"/>
            <a:ext cx="11235055" cy="318706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469" y="1122767"/>
            <a:ext cx="10729629" cy="246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【</a:t>
            </a:r>
            <a:r>
              <a:rPr lang="zh-CN" altLang="en-US" sz="2565" b="1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针对训练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】</a:t>
            </a:r>
          </a:p>
          <a:p>
            <a:pPr algn="just">
              <a:lnSpc>
                <a:spcPct val="150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下列诗句与“墙头雨细垂纤草”对仗工整的一项是	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(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A.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水面风回聚落花　　　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B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数峰无语立斜阳</a:t>
            </a:r>
          </a:p>
          <a:p>
            <a:pPr algn="just">
              <a:lnSpc>
                <a:spcPct val="150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C.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楼上春容带雨来	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 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D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. 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蝉曳残声过别枝</a:t>
            </a:r>
          </a:p>
        </p:txBody>
      </p:sp>
      <p:sp>
        <p:nvSpPr>
          <p:cNvPr id="5" name="矩形 4"/>
          <p:cNvSpPr/>
          <p:nvPr/>
        </p:nvSpPr>
        <p:spPr>
          <a:xfrm>
            <a:off x="8592741" y="1718061"/>
            <a:ext cx="569770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A</a:t>
            </a:r>
            <a:endParaRPr lang="zh-CN" altLang="en-US" sz="2565">
              <a:solidFill>
                <a:srgbClr val="A50021"/>
              </a:solidFill>
              <a:latin typeface="微软雅黑" panose="020b0503020204020204" charset="-122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3469" y="3576780"/>
            <a:ext cx="10729629" cy="2660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7" name="矩形 6"/>
          <p:cNvSpPr/>
          <p:nvPr/>
        </p:nvSpPr>
        <p:spPr>
          <a:xfrm>
            <a:off x="723469" y="3673150"/>
            <a:ext cx="10729629" cy="246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本题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考查正确使用修辞方法的能力。首先排除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D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,“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蝉曳”是主谓结构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与“墙头”明显不对仗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其次排除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B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题干例句中“雨细”是主谓结构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与“无语”明显不对仗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;C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项中的“带雨来”没有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A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项中的“聚落花”与例句中的“垂纤草”对仗工整。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1334135" y="1200944"/>
            <a:ext cx="9144000" cy="37846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3200" b="1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200" b="1">
                <a:solidFill>
                  <a:srgbClr val="CC0000"/>
                </a:solidFill>
                <a:latin typeface="宋体" panose="02010600030101010101" pitchFamily="2" charset="-122"/>
              </a:rPr>
              <a:t>以“梨花院落溶溶月”为上句，下面四个句子中，哪个能作为下句与它组成对偶句？选出最恰当的一项（    ）</a:t>
            </a:r>
          </a:p>
          <a:p>
            <a:pPr indent="266700">
              <a:lnSpc>
                <a:spcPct val="150000"/>
              </a:lnSpc>
            </a:pP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．柳絮池塘淡淡风   </a:t>
            </a:r>
            <a:r>
              <a:rPr lang="en-US" altLang="zh-CN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．榆荚临窗片片雪</a:t>
            </a:r>
          </a:p>
          <a:p>
            <a:pPr indent="266700">
              <a:lnSpc>
                <a:spcPct val="150000"/>
              </a:lnSpc>
            </a:pP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en-US" altLang="zh-CN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．带水芙渠点点雨   </a:t>
            </a:r>
            <a:r>
              <a:rPr lang="en-US" altLang="zh-CN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D</a:t>
            </a:r>
            <a:r>
              <a:rPr lang="zh-CN" altLang="en-US" sz="3200" b="1">
                <a:solidFill>
                  <a:srgbClr val="CC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．丁香初绽悠悠云</a:t>
            </a:r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1787208" y="3358833"/>
            <a:ext cx="97631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3300"/>
                </a:solidFill>
                <a:latin typeface="宋体" panose="02010600030101010101" pitchFamily="2" charset="-122"/>
              </a:rPr>
              <a:t>√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/>
      <p:bldP spid="1321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028825" y="3555524"/>
            <a:ext cx="8496300" cy="2158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>
              <a:spcBef>
                <a:spcPct val="60000"/>
              </a:spcBef>
            </a:pPr>
            <a:r>
              <a:rPr lang="zh-CN" altLang="en-US" sz="3200" b="1">
                <a:solidFill>
                  <a:srgbClr val="FF7C80"/>
                </a:solidFill>
                <a:latin typeface="宋体" panose="02010600030101010101" pitchFamily="2" charset="-122"/>
                <a:ea typeface="仿宋_GB2312" pitchFamily="49" charset="-122"/>
              </a:rPr>
              <a:t>春晖又红万朵花       老梅到时自然红</a:t>
            </a:r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  <a:p>
            <a:pPr indent="266700">
              <a:spcBef>
                <a:spcPct val="60000"/>
              </a:spcBef>
            </a:pPr>
            <a:r>
              <a:rPr lang="zh-CN" altLang="en-US" sz="3200" b="1">
                <a:solidFill>
                  <a:srgbClr val="FF7C80"/>
                </a:solidFill>
                <a:latin typeface="宋体" panose="02010600030101010101" pitchFamily="2" charset="-122"/>
                <a:ea typeface="仿宋_GB2312" pitchFamily="49" charset="-122"/>
              </a:rPr>
              <a:t>芳草春来依旧绿       玉垒浮云变古今</a:t>
            </a:r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  <a:p>
            <a:pPr indent="266700">
              <a:spcBef>
                <a:spcPct val="60000"/>
              </a:spcBef>
            </a:pPr>
            <a:r>
              <a:rPr lang="zh-CN" altLang="en-US" sz="3200" b="1">
                <a:solidFill>
                  <a:srgbClr val="FF7C80"/>
                </a:solidFill>
                <a:latin typeface="宋体" panose="02010600030101010101" pitchFamily="2" charset="-122"/>
                <a:ea typeface="仿宋_GB2312" pitchFamily="49" charset="-122"/>
              </a:rPr>
              <a:t>春回大地千峰秀       冬雪欲白千里草</a:t>
            </a:r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063750" y="2697163"/>
            <a:ext cx="820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200" b="1">
                <a:solidFill>
                  <a:srgbClr val="FF7C80"/>
                </a:solidFill>
                <a:latin typeface="宋体" panose="02010600030101010101" pitchFamily="2" charset="-122"/>
                <a:ea typeface="仿宋_GB2312" pitchFamily="49" charset="-122"/>
              </a:rPr>
              <a:t>锦江春色来天地       芳树无人花自落</a:t>
            </a:r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  <a:p>
            <a:pPr indent="266700"/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</p:txBody>
      </p:sp>
      <p:sp>
        <p:nvSpPr>
          <p:cNvPr id="133124" name="Line 4"/>
          <p:cNvSpPr>
            <a:spLocks noChangeShapeType="1"/>
          </p:cNvSpPr>
          <p:nvPr/>
        </p:nvSpPr>
        <p:spPr bwMode="auto">
          <a:xfrm>
            <a:off x="5414963" y="2197100"/>
            <a:ext cx="1366837" cy="865188"/>
          </a:xfrm>
          <a:prstGeom prst="line">
            <a:avLst/>
          </a:prstGeom>
          <a:noFill/>
          <a:ln w="50800">
            <a:solidFill>
              <a:srgbClr val="FF1B1B"/>
            </a:solidFill>
            <a:round/>
            <a:head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25" name="Line 5"/>
          <p:cNvSpPr>
            <a:spLocks noChangeShapeType="1"/>
          </p:cNvSpPr>
          <p:nvPr/>
        </p:nvSpPr>
        <p:spPr bwMode="auto">
          <a:xfrm flipH="1">
            <a:off x="5268913" y="2270125"/>
            <a:ext cx="1512887" cy="3276600"/>
          </a:xfrm>
          <a:prstGeom prst="line">
            <a:avLst/>
          </a:prstGeom>
          <a:noFill/>
          <a:ln w="50800">
            <a:solidFill>
              <a:srgbClr val="FF1B1B"/>
            </a:solidFill>
            <a:round/>
            <a:head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26" name="Line 6"/>
          <p:cNvSpPr>
            <a:spLocks noChangeShapeType="1"/>
          </p:cNvSpPr>
          <p:nvPr/>
        </p:nvSpPr>
        <p:spPr bwMode="auto">
          <a:xfrm>
            <a:off x="5268913" y="3925888"/>
            <a:ext cx="1439862" cy="1512887"/>
          </a:xfrm>
          <a:prstGeom prst="line">
            <a:avLst/>
          </a:prstGeom>
          <a:noFill/>
          <a:ln w="50800">
            <a:solidFill>
              <a:srgbClr val="FF1B1B"/>
            </a:solidFill>
            <a:round/>
            <a:head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27" name="Line 7"/>
          <p:cNvSpPr>
            <a:spLocks noChangeShapeType="1"/>
          </p:cNvSpPr>
          <p:nvPr/>
        </p:nvSpPr>
        <p:spPr bwMode="auto">
          <a:xfrm flipH="1" flipV="1">
            <a:off x="5268913" y="3062288"/>
            <a:ext cx="1368425" cy="1655762"/>
          </a:xfrm>
          <a:prstGeom prst="line">
            <a:avLst/>
          </a:prstGeom>
          <a:noFill/>
          <a:ln w="50800">
            <a:solidFill>
              <a:srgbClr val="FF1B1B"/>
            </a:solidFill>
            <a:round/>
            <a:head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28" name="Line 8"/>
          <p:cNvSpPr>
            <a:spLocks noChangeShapeType="1"/>
          </p:cNvSpPr>
          <p:nvPr/>
        </p:nvSpPr>
        <p:spPr bwMode="auto">
          <a:xfrm flipH="1">
            <a:off x="5268913" y="3925888"/>
            <a:ext cx="1439862" cy="863600"/>
          </a:xfrm>
          <a:prstGeom prst="line">
            <a:avLst/>
          </a:prstGeom>
          <a:noFill/>
          <a:ln w="50800">
            <a:solidFill>
              <a:srgbClr val="FF1B1B"/>
            </a:solidFill>
            <a:round/>
            <a:head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2063750" y="1833087"/>
            <a:ext cx="845978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266700"/>
            <a:r>
              <a:rPr lang="zh-CN" altLang="en-US" sz="3200" b="1">
                <a:solidFill>
                  <a:srgbClr val="FF7C80"/>
                </a:solidFill>
                <a:latin typeface="宋体" panose="02010600030101010101" pitchFamily="2" charset="-122"/>
                <a:ea typeface="仿宋_GB2312" pitchFamily="49" charset="-122"/>
              </a:rPr>
              <a:t>春山一路鸟空啼       日暖神州万木荣</a:t>
            </a:r>
            <a:endParaRPr lang="zh-CN" altLang="en-US" sz="3200" b="1">
              <a:solidFill>
                <a:srgbClr val="FF7C8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0"/>
      <p:bldP spid="133126" grpId="0"/>
      <p:bldP spid="133127" grpId="0"/>
      <p:bldP spid="1331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469" y="1122767"/>
            <a:ext cx="10729629" cy="1870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有一副赞颂岳飞的楹联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上联是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忠心似玉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武穆英灵长在。请你拟写下联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要求结构、修辞相同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内容相关。</a:t>
            </a:r>
          </a:p>
          <a:p>
            <a:pPr algn="just">
              <a:lnSpc>
                <a:spcPct val="150000"/>
              </a:lnSpc>
            </a:pP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下联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: </a:t>
            </a:r>
            <a:r>
              <a:rPr lang="en-US" altLang="zh-CN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____________________________________</a:t>
            </a:r>
            <a:endParaRPr lang="en-US" altLang="zh-CN" sz="2565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36578" y="2198345"/>
            <a:ext cx="4950622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示例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: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浩气如虹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英雄精神永存。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3469" y="3096496"/>
            <a:ext cx="10729629" cy="26600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7" name="矩形 6"/>
          <p:cNvSpPr/>
          <p:nvPr/>
        </p:nvSpPr>
        <p:spPr>
          <a:xfrm>
            <a:off x="723469" y="3192865"/>
            <a:ext cx="10729629" cy="2463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565" b="1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 smtClean="0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对联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的上联“忠心似玉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武穆英灵长在”中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,“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忠心似玉”运用比喻的修辞方法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说明岳飞的忠心像玉一样珍贵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,“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武穆英灵长在”是人们对岳飞将军爱国精神的哀思。根据上联的内容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再根据对联对仗工整、平仄协调的特点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拟出下联即可。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719" y="1080857"/>
            <a:ext cx="10729629" cy="3825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35000"/>
              </a:lnSpc>
            </a:pP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请用对偶句写出下面材料中的提醒语。要求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语言精练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主题突出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符合</a:t>
            </a:r>
            <a:endParaRPr lang="en-US" altLang="zh-CN" sz="2565" smtClean="0">
              <a:solidFill>
                <a:prstClr val="black"/>
              </a:solidFill>
              <a:latin typeface="微软雅黑" panose="020b0503020204020204" charset="-122"/>
              <a:ea typeface="微软雅黑"/>
            </a:endParaRPr>
          </a:p>
          <a:p>
            <a:pPr algn="just">
              <a:lnSpc>
                <a:spcPct val="135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情境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</a:t>
            </a:r>
          </a:p>
          <a:p>
            <a:pPr algn="just">
              <a:lnSpc>
                <a:spcPct val="135000"/>
              </a:lnSpc>
            </a:pPr>
            <a:r>
              <a:rPr lang="zh-CN" altLang="en-US" sz="2565" smtClean="0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       如今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大多数餐饮场所免费提供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Wi-Fi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服务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以方便顾客就餐期间上网。然而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浙江安吉一家面馆的墙壁上却贴有醒目的提示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此店无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Wi-Fi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。下有一句提醒语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与其键对键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 u="sng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　　　　　　　　　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。这句提醒语让面馆多了些许人情温暖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顾客不再掏出手机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,“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各自为战”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而是互相低声交流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,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和谐亲密。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人民日报</a:t>
            </a:r>
            <a:r>
              <a:rPr lang="en-US" altLang="zh-CN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565">
                <a:solidFill>
                  <a:prstClr val="black"/>
                </a:solidFill>
                <a:latin typeface="微软雅黑" panose="020b0503020204020204" charset="-122"/>
                <a:ea typeface="微软雅黑"/>
              </a:rPr>
              <a:t>将这则提示和提醒语评为“最美小店铭”。 </a:t>
            </a:r>
          </a:p>
        </p:txBody>
      </p:sp>
      <p:sp>
        <p:nvSpPr>
          <p:cNvPr id="8" name="矩形 7"/>
          <p:cNvSpPr/>
          <p:nvPr/>
        </p:nvSpPr>
        <p:spPr>
          <a:xfrm>
            <a:off x="4064110" y="3085024"/>
            <a:ext cx="2660036" cy="684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示例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: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何如面对面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23469" y="4906798"/>
            <a:ext cx="10729629" cy="13300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</p:pic>
      <p:sp>
        <p:nvSpPr>
          <p:cNvPr id="6" name="矩形 5"/>
          <p:cNvSpPr/>
          <p:nvPr/>
        </p:nvSpPr>
        <p:spPr>
          <a:xfrm>
            <a:off x="723469" y="5003167"/>
            <a:ext cx="10729629" cy="1197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</a:pPr>
            <a:r>
              <a:rPr lang="en-US" altLang="zh-CN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[</a:t>
            </a:r>
            <a:r>
              <a:rPr lang="zh-CN" altLang="en-US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解析</a:t>
            </a:r>
            <a:r>
              <a:rPr lang="en-US" altLang="zh-CN" sz="2565" b="1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] 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掌握对偶句的基本常识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: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字数相等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结构相似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句式和词性相同</a:t>
            </a:r>
            <a:r>
              <a:rPr lang="en-US" altLang="zh-CN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,</a:t>
            </a:r>
            <a:r>
              <a:rPr lang="zh-CN" altLang="en-US" sz="2565">
                <a:solidFill>
                  <a:srgbClr val="A50021"/>
                </a:solidFill>
                <a:latin typeface="微软雅黑" panose="020b0503020204020204" charset="-122"/>
                <a:ea typeface="微软雅黑"/>
                <a:cs typeface="Times New Roman" panose="02020603050405020304" pitchFamily="18" charset="0"/>
              </a:rPr>
              <a:t>意思相近或相反。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249" name="文本框 10248"/>
          <p:cNvSpPr txBox="1"/>
          <p:nvPr/>
        </p:nvSpPr>
        <p:spPr>
          <a:xfrm>
            <a:off x="0" y="485140"/>
            <a:ext cx="2971800" cy="92202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</a:rPr>
              <a:t>学习做人 </a:t>
            </a:r>
          </a:p>
        </p:txBody>
      </p:sp>
      <p:sp>
        <p:nvSpPr>
          <p:cNvPr id="10245" name="文本框 10244"/>
          <p:cNvSpPr txBox="1"/>
          <p:nvPr/>
        </p:nvSpPr>
        <p:spPr>
          <a:xfrm>
            <a:off x="454025" y="1628775"/>
            <a:ext cx="8915400" cy="187642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隶书" panose="02010509060101010101" pitchFamily="49" charset="-122"/>
                <a:ea typeface="隶书" panose="02010509060101010101" pitchFamily="49" charset="-122"/>
              </a:rPr>
              <a:t>海纳百川，有容乃大                                壁立千仞，无欲则刚</a:t>
            </a: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［清］林则徐题书室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0246" name="文本框 10245"/>
          <p:cNvSpPr txBox="1"/>
          <p:nvPr/>
        </p:nvSpPr>
        <p:spPr>
          <a:xfrm>
            <a:off x="454025" y="3382010"/>
            <a:ext cx="8915400" cy="175323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anose="02010800040101010101" pitchFamily="2" charset="-122"/>
                <a:ea typeface="华文新魏" panose="02010800040101010101" pitchFamily="2" charset="-122"/>
              </a:rPr>
              <a:t>贵有恒，何必三更起五更睡                                                                最无益，只怕一日曝十日寒   </a:t>
            </a:r>
            <a:r>
              <a:rPr lang="zh-CN" altLang="en-US" sz="28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毛泽东自勉联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sp>
        <p:nvSpPr>
          <p:cNvPr id="10247" name="文本框 10246"/>
          <p:cNvSpPr txBox="1"/>
          <p:nvPr/>
        </p:nvSpPr>
        <p:spPr>
          <a:xfrm>
            <a:off x="454025" y="5013960"/>
            <a:ext cx="9850755" cy="132207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行楷" panose="02010800040101010101" pitchFamily="2" charset="-122"/>
                <a:ea typeface="华文行楷" panose="02010800040101010101" pitchFamily="2" charset="-122"/>
              </a:rPr>
              <a:t>与有肝胆人共事                                               从无字句处读书</a:t>
            </a:r>
            <a:r>
              <a:rPr lang="zh-CN" altLang="en-US" sz="3600">
                <a:latin typeface="华文行楷" panose="02010800040101010101" pitchFamily="2" charset="-122"/>
                <a:ea typeface="华文行楷" panose="02010800040101010101" pitchFamily="2" charset="-122"/>
              </a:rPr>
              <a:t>        </a:t>
            </a:r>
            <a:r>
              <a:rPr lang="zh-CN" altLang="en-US" sz="2800" b="1">
                <a:solidFill>
                  <a:schemeClr val="accent2"/>
                </a:solidFill>
                <a:latin typeface="仿宋_GB2312" pitchFamily="49" charset="-122"/>
                <a:ea typeface="仿宋_GB2312" pitchFamily="49" charset="-122"/>
              </a:rPr>
              <a:t>周恩来中学时代写的自勉联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45" grpId="0"/>
      <p:bldP spid="10246" grpId="0"/>
      <p:bldP spid="102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71" name="文本框 11270"/>
          <p:cNvSpPr txBox="1"/>
          <p:nvPr/>
        </p:nvSpPr>
        <p:spPr>
          <a:xfrm>
            <a:off x="688340" y="1288415"/>
            <a:ext cx="10815955" cy="5569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云对雨，雪对风，晚照对晴空。                来鸿对去燕，宿鸟对鸣虫。                         三尺剑，六钧弓，岭北对江东。                             人间清暑殿，天上广寒宫。                                    两岸晓烟杨柳绿， 一园春雨杏花红。                    两鬓风霜，途次早行 之客；                                 一蓑烟雨，溪边晚钓之翁。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声律启蒙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》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</a:p>
        </p:txBody>
      </p:sp>
      <p:sp>
        <p:nvSpPr>
          <p:cNvPr id="11273" name="文本框 11272"/>
          <p:cNvSpPr txBox="1"/>
          <p:nvPr/>
        </p:nvSpPr>
        <p:spPr>
          <a:xfrm>
            <a:off x="205105" y="198755"/>
            <a:ext cx="3048000" cy="92202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Times New Roman" panose="02020603050405020304" pitchFamily="18" charset="0"/>
              </a:rPr>
              <a:t>学习语言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1127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20500" y="11010900"/>
            <a:ext cx="330200" cy="254000"/>
          </a:xfrm>
          <a:prstGeom prst="cube">
            <a:avLst/>
          </a:prstGeom>
        </p:spPr>
      </p:pic>
      <p:pic>
        <p:nvPicPr>
          <p:cNvPr id="1127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458700" y="10858500"/>
            <a:ext cx="342900" cy="254000"/>
          </a:xfrm>
          <a:prstGeom prst="cube">
            <a:avLst/>
          </a:prstGeom>
        </p:spPr>
      </p:pic>
      <p:pic>
        <p:nvPicPr>
          <p:cNvPr id="1127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239500" y="126619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0000" lnSpcReduction="10000"/>
          </a:bodyPr>
          <a:lstStyle/>
          <a:p>
            <a:pPr marL="0" indent="0" eaLnBrk="1" hangingPunct="1">
              <a:buNone/>
            </a:pPr>
            <a:r>
              <a:rPr lang="en-US" altLang="zh-CN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zh-CN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定义 </a:t>
            </a: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结构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相同或基本相同，</a:t>
            </a: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字数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相等，</a:t>
            </a:r>
            <a:r>
              <a:rPr lang="zh-CN" altLang="en-US" sz="2800" b="1" smtClean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意义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密切相关联的一组短语或句子，两两对称地组织在一起，这种辞格叫对偶。</a:t>
            </a:r>
            <a:r>
              <a:rPr kumimoji="1" lang="zh-CN" altLang="en-US" sz="2800" b="1" smtClean="0">
                <a:latin typeface="楷体_GB2312" pitchFamily="49" charset="-122"/>
                <a:ea typeface="楷体_GB2312" pitchFamily="49" charset="-122"/>
              </a:rPr>
              <a:t>俗称“对对子”，诗歌中叫“对仗”。对偶独具艺术特色，看起来整齐醒目，听起来铿锵悦耳，读起来朗朗上口，便于记忆、传诵，为人们喜闻乐见。</a:t>
            </a:r>
          </a:p>
          <a:p>
            <a:pPr eaLnBrk="1" hangingPunct="1">
              <a:buFontTx/>
              <a:buNone/>
            </a:pPr>
            <a:endParaRPr lang="zh-CN" altLang="en-US" smtClean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8" name="矩形 9217"/>
          <p:cNvSpPr/>
          <p:nvPr/>
        </p:nvSpPr>
        <p:spPr>
          <a:xfrm>
            <a:off x="339725" y="555625"/>
            <a:ext cx="24803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对偶</a:t>
            </a:r>
            <a:r>
              <a:rPr lang="zh-CN" altLang="en-US" sz="600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7010" y="551180"/>
            <a:ext cx="11688445" cy="3846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（一）从形式上分类  </a:t>
            </a:r>
          </a:p>
          <a:p>
            <a:r>
              <a:rPr lang="zh-CN" altLang="en-US"/>
              <a:t> </a:t>
            </a:r>
            <a:r>
              <a:rPr lang="zh-CN" altLang="en-US" sz="2400" b="1">
                <a:solidFill>
                  <a:schemeClr val="accent2"/>
                </a:solidFill>
              </a:rPr>
              <a:t> 1.单句对偶   用一句对一句叫单句对。</a:t>
            </a:r>
            <a:r>
              <a:rPr lang="zh-CN" altLang="en-US" sz="2000"/>
              <a:t>例如：  </a:t>
            </a:r>
          </a:p>
          <a:p>
            <a:r>
              <a:rPr lang="zh-CN" altLang="en-US" sz="2000"/>
              <a:t>       </a:t>
            </a:r>
            <a:r>
              <a:rPr lang="zh-CN" altLang="en-US" sz="2000" b="1">
                <a:solidFill>
                  <a:schemeClr val="tx2"/>
                </a:solidFill>
              </a:rPr>
              <a:t>善无微而不赏，恶无纤而不贬《诸葛亮传》</a:t>
            </a:r>
            <a:r>
              <a:rPr lang="zh-CN" altLang="en-US" sz="2000" b="1"/>
              <a:t>  </a:t>
            </a:r>
          </a:p>
          <a:p>
            <a:r>
              <a:rPr lang="zh-CN" altLang="en-US" sz="2000"/>
              <a:t>  ----即使是做了些小的好事，也无不给予奖赏；即便是做了很小的坏事，也无不急于贬斥。  </a:t>
            </a:r>
          </a:p>
          <a:p>
            <a:r>
              <a:rPr lang="zh-CN" altLang="en-US" sz="2000"/>
              <a:t>       青山有幸埋忠骨，白铁无辜铸佞臣 。( 岳坟对联）  </a:t>
            </a:r>
          </a:p>
          <a:p>
            <a:r>
              <a:rPr lang="zh-CN" altLang="en-US" sz="2000"/>
              <a:t>  ----青山感到荣幸的是坟里埋着抗金名将岳飞的忠骨，白铁感到耻辱是坟前跪着的是用它铸造的秦桧等人的像。  </a:t>
            </a:r>
          </a:p>
          <a:p>
            <a:r>
              <a:rPr lang="zh-CN" altLang="en-US" sz="2000"/>
              <a:t> </a:t>
            </a:r>
            <a:r>
              <a:rPr lang="zh-CN" altLang="en-US" sz="2400" b="1">
                <a:solidFill>
                  <a:schemeClr val="accent2"/>
                </a:solidFill>
              </a:rPr>
              <a:t> 2.偶句对偶 用两句对两句叫偶句对。</a:t>
            </a:r>
          </a:p>
          <a:p>
            <a:r>
              <a:rPr lang="zh-CN" altLang="en-US" sz="2400" b="1">
                <a:solidFill>
                  <a:schemeClr val="accent2"/>
                </a:solidFill>
              </a:rPr>
              <a:t>  </a:t>
            </a:r>
          </a:p>
          <a:p>
            <a:r>
              <a:rPr lang="zh-CN" altLang="en-US" sz="2400" b="1">
                <a:solidFill>
                  <a:schemeClr val="accent2"/>
                </a:solidFill>
              </a:rPr>
              <a:t>3.多句对偶 用三句对三句，或用更多的句子相对，叫多句对对偶句。</a:t>
            </a:r>
            <a:r>
              <a:rPr lang="zh-CN" altLang="en-US" sz="2000"/>
              <a:t>例如：  </a:t>
            </a:r>
          </a:p>
          <a:p>
            <a:r>
              <a:rPr lang="zh-CN" altLang="en-US" sz="2000"/>
              <a:t>     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8910" y="400685"/>
            <a:ext cx="11235055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（二）从内容分类 </a:t>
            </a:r>
            <a:r>
              <a:rPr lang="zh-CN" altLang="en-US"/>
              <a:t>  </a:t>
            </a:r>
          </a:p>
          <a:p>
            <a:r>
              <a:rPr lang="zh-CN" altLang="en-US"/>
              <a:t> </a:t>
            </a:r>
            <a:r>
              <a:rPr lang="zh-CN" altLang="en-US" sz="2000" b="1">
                <a:solidFill>
                  <a:schemeClr val="accent2"/>
                </a:solidFill>
              </a:rPr>
              <a:t>1.正对偶   上下联表达的意思是同类的或相近的，是互为补充的。</a:t>
            </a:r>
          </a:p>
          <a:p>
            <a:r>
              <a:rPr lang="zh-CN" altLang="en-US" sz="2000" b="1">
                <a:solidFill>
                  <a:schemeClr val="accent2"/>
                </a:solidFill>
              </a:rPr>
              <a:t>  </a:t>
            </a:r>
            <a:r>
              <a:rPr lang="zh-CN" altLang="en-US"/>
              <a:t>例如：    海内存知己，天涯若比邻。《送杜少府之任蜀州》  </a:t>
            </a:r>
          </a:p>
          <a:p>
            <a:r>
              <a:rPr lang="zh-CN" altLang="en-US"/>
              <a:t>  ----只要朋友互相知心，即使分离在天涯海角，也像近邻一样。（上下联的意思是相近相关的。“海内”，四海之内，古代指全中国。“比邻”，近邻。）</a:t>
            </a:r>
          </a:p>
          <a:p>
            <a:r>
              <a:rPr lang="zh-CN" altLang="en-US" sz="2000" b="1">
                <a:solidFill>
                  <a:schemeClr val="accent2"/>
                </a:solidFill>
              </a:rPr>
              <a:t>2.反对偶 上下联表达的意思是相反或相对的，多指同一事物的两个方面。</a:t>
            </a:r>
          </a:p>
          <a:p>
            <a:r>
              <a:rPr lang="zh-CN" altLang="en-US" sz="2000" b="1">
                <a:solidFill>
                  <a:schemeClr val="accent2"/>
                </a:solidFill>
              </a:rPr>
              <a:t>3.串对偶（流水对） 即“相串成对”，有如流水顺承而下，因此又叫流水对。它的起句与对句是从事物的发展过程说的，因此，意思是紧密连贯的。</a:t>
            </a:r>
          </a:p>
          <a:p>
            <a:r>
              <a:rPr lang="zh-CN" altLang="en-US"/>
              <a:t>例如：  即从巴峡穿巫峡，便下襄阳向洛阳。《闻官军收河南河北》  </a:t>
            </a:r>
          </a:p>
          <a:p>
            <a:r>
              <a:rPr lang="zh-CN" altLang="en-US"/>
              <a:t>  ----即刻从巴峡穿过巫峡，便可下达襄阳，再向洛阳进发。（行经巴峡巫峡，再过襄阳，直向洛阳，一气贯下，写出急欲出蜀的喜悦心情。）  </a:t>
            </a:r>
          </a:p>
          <a:p>
            <a:r>
              <a:rPr lang="zh-CN" altLang="en-US"/>
              <a:t>       欲穷千里目，更上一层楼。《登鹤雀楼》  </a:t>
            </a:r>
          </a:p>
          <a:p>
            <a:r>
              <a:rPr lang="zh-CN" altLang="en-US"/>
              <a:t>  ----要想用尽目力眺望到极远的地方，那就要再上一层楼。（欲穷尽目力，就必然要继续登高。）</a:t>
            </a:r>
          </a:p>
          <a:p>
            <a:endParaRPr lang="zh-CN" altLang="en-US"/>
          </a:p>
        </p:txBody>
      </p:sp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242" name="矩形 10241"/>
          <p:cNvSpPr/>
          <p:nvPr/>
        </p:nvSpPr>
        <p:spPr>
          <a:xfrm>
            <a:off x="2609850" y="5339080"/>
            <a:ext cx="9144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正对</a:t>
            </a:r>
            <a:r>
              <a:rPr lang="zh-CN" altLang="en-US" sz="140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5363" name="矩形 10243"/>
          <p:cNvSpPr/>
          <p:nvPr/>
        </p:nvSpPr>
        <p:spPr>
          <a:xfrm>
            <a:off x="1524000" y="3470275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4800600" algn="just"/>
            <a:b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r>
              <a:rPr lang="zh-CN" altLang="en-US" sz="3600">
                <a:solidFill>
                  <a:srgbClr val="0000FF"/>
                </a:solidFill>
                <a:latin typeface="宋体" panose="02010600030101010101" pitchFamily="2" charset="-122"/>
              </a:rPr>
              <a:t> 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176530" y="848360"/>
            <a:ext cx="1166622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（1）墙上芦苇，头重脚轻根底浅；山间竹笋，嘴尖皮厚腹中空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（2）泰山不辞抔土才能就其高；河海不择细流方可成其大。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（3）风声雨声读书声，声声入耳；家事国事天下事，事事关心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（4）赤道弯弓能射虎， 椰林匕首敢屠龙。（叶剑英《远望》</a:t>
            </a:r>
          </a:p>
          <a:p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（5）我们含泪伫立桔子洲头， 漫步湘江峭岸；回清水塘， 登岳麓山，徘徊板仓小径，依恋韶山故园……万千思绪， 随山移水转。（毛岸青、邵华《我们爱韶山红杜鹃》）</a:t>
            </a:r>
            <a:b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2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（6）惨象， 已使我们目不忍睹；流言，尤使我们耳不忍闻。（鲁迅《记念刘和珍君）（7）人人握灵蛇之珠， 家家抱荆山之玉。风靡云蒸， 阵容齐整。条件具备了，华罗庚做出了部署。（徐迟《哥德巴赫猜想》）</a:t>
            </a:r>
            <a:r>
              <a:rPr lang="zh-CN" altLang="en-US" sz="280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6" name="矩形 11265"/>
          <p:cNvSpPr/>
          <p:nvPr/>
        </p:nvSpPr>
        <p:spPr>
          <a:xfrm>
            <a:off x="1524000" y="0"/>
            <a:ext cx="9144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spcBef>
                <a:spcPct val="50000"/>
              </a:spcBef>
            </a:pPr>
            <a:br>
              <a:rPr lang="zh-CN" altLang="en-US" sz="36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</a:br>
            <a:endParaRPr lang="zh-CN" altLang="en-US" sz="36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180340" y="721995"/>
            <a:ext cx="118313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（1）横眉冷对千夫指，俯首甘为孺子牛。</a:t>
            </a:r>
          </a:p>
          <a:p>
            <a:pPr algn="just" eaLnBrk="0" hangingPunct="0"/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（2）敌人害怕你静若悬剑，人民信赖你稳如磐石。公刘《沉思》</a:t>
            </a:r>
          </a:p>
          <a:p>
            <a:pPr algn="just" eaLnBrk="0" hangingPunct="0"/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（3）斧头劈翻旧世界，镰刀开出新乾坤。</a:t>
            </a:r>
          </a:p>
          <a:p>
            <a:pPr algn="just" eaLnBrk="0" hangingPunct="0"/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（4）东家门里有酒肉， 佃户家中无米面。贺敬之《白毛女》）</a:t>
            </a:r>
            <a:b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（5）对人民，你比炭火更温暖， 对敌人，你比钢刀更锋利。</a:t>
            </a:r>
          </a:p>
          <a:p>
            <a:pPr algn="just" eaLnBrk="0" hangingPunct="0"/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（李瑛《一月的哀思》）</a:t>
            </a:r>
            <a:b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>
                <a:solidFill>
                  <a:schemeClr val="accent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（6）这排排串串的珍珠，使天上银河失色，叫满湖碧水生辉。（谢璞《珍珠赋》） </a:t>
            </a:r>
          </a:p>
          <a:p>
            <a:pPr eaLnBrk="0" hangingPunct="0"/>
            <a:endParaRPr lang="zh-CN" altLang="en-US" sz="3200">
              <a:solidFill>
                <a:schemeClr val="accent2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2" name="矩形 10241"/>
          <p:cNvSpPr/>
          <p:nvPr/>
        </p:nvSpPr>
        <p:spPr>
          <a:xfrm>
            <a:off x="2609850" y="5339080"/>
            <a:ext cx="91440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反对</a:t>
            </a:r>
            <a:r>
              <a:rPr lang="zh-CN" altLang="en-US" sz="140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8" name="矩形 14337"/>
          <p:cNvSpPr/>
          <p:nvPr/>
        </p:nvSpPr>
        <p:spPr>
          <a:xfrm>
            <a:off x="2773045" y="5427345"/>
            <a:ext cx="9144000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串对</a:t>
            </a:r>
            <a:r>
              <a:rPr lang="zh-CN" altLang="en-US" sz="140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035" y="1203325"/>
            <a:ext cx="1075563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chemeClr val="accent2"/>
                </a:solidFill>
              </a:rPr>
              <a:t>（1）才饮长沙水，又食武昌鱼。</a:t>
            </a:r>
          </a:p>
          <a:p>
            <a:r>
              <a:rPr lang="zh-CN" altLang="en-US" sz="3200" b="1">
                <a:solidFill>
                  <a:schemeClr val="accent2"/>
                </a:solidFill>
              </a:rPr>
              <a:t>（2）为有牺牲多壮志，敢教日月换新天。</a:t>
            </a:r>
          </a:p>
          <a:p>
            <a:r>
              <a:rPr lang="zh-CN" altLang="en-US" sz="3200" b="1">
                <a:solidFill>
                  <a:schemeClr val="accent2"/>
                </a:solidFill>
              </a:rPr>
              <a:t>（3）一着不慎，满盘皆输。</a:t>
            </a:r>
          </a:p>
          <a:p>
            <a:r>
              <a:rPr lang="zh-CN" altLang="en-US" sz="3200" b="1">
                <a:solidFill>
                  <a:schemeClr val="accent2"/>
                </a:solidFill>
              </a:rPr>
              <a:t>（4）欲穷千里目，更上一层楼。</a:t>
            </a:r>
          </a:p>
          <a:p>
            <a:r>
              <a:rPr lang="zh-CN" altLang="en-US" sz="3200" b="1">
                <a:solidFill>
                  <a:schemeClr val="accent2"/>
                </a:solidFill>
              </a:rPr>
              <a:t>（5）若要人不知，除非己莫为。</a:t>
            </a:r>
          </a:p>
          <a:p>
            <a:r>
              <a:rPr lang="zh-CN" altLang="en-US" sz="3200" b="1">
                <a:solidFill>
                  <a:schemeClr val="accent2"/>
                </a:solidFill>
              </a:rPr>
              <a:t>（6）春种一粒粟，秋收万颗子。李绅《悯农》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9545" y="629920"/>
            <a:ext cx="1185354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（三）从结构分类 </a:t>
            </a:r>
            <a:r>
              <a:rPr lang="zh-CN" altLang="en-US"/>
              <a:t>   </a:t>
            </a:r>
          </a:p>
          <a:p>
            <a:r>
              <a:rPr lang="zh-CN" altLang="en-US" sz="2800" b="1">
                <a:solidFill>
                  <a:schemeClr val="accent2"/>
                </a:solidFill>
              </a:rPr>
              <a:t>1.成分对偶。 </a:t>
            </a:r>
            <a:r>
              <a:rPr lang="zh-CN" altLang="en-US" sz="2800"/>
              <a:t> </a:t>
            </a:r>
          </a:p>
          <a:p>
            <a:r>
              <a:rPr lang="zh-CN" altLang="en-US" sz="2800"/>
              <a:t>  例如：然而我的坏处，是在论时事不留面子，砭锢弊常取类型，而后者尤与时宜不合。  </a:t>
            </a:r>
          </a:p>
          <a:p>
            <a:r>
              <a:rPr lang="zh-CN" altLang="en-US" sz="2800"/>
              <a:t>  其中“论时事不留面子”与“砭锢弊常取类型”均为句子中的成分，所以称成分对偶。   </a:t>
            </a:r>
          </a:p>
          <a:p>
            <a:r>
              <a:rPr lang="zh-CN" altLang="en-US" sz="2800" b="1">
                <a:solidFill>
                  <a:schemeClr val="accent2"/>
                </a:solidFill>
              </a:rPr>
              <a:t>2.句子对偶。  </a:t>
            </a:r>
          </a:p>
          <a:p>
            <a:r>
              <a:rPr lang="zh-CN" altLang="en-US" sz="2800"/>
              <a:t>  例如：落霞与孤鹜齐飞，秋水共长天一色。  </a:t>
            </a:r>
          </a:p>
          <a:p>
            <a:r>
              <a:rPr lang="zh-CN" altLang="en-US" sz="2800"/>
              <a:t>  其中“落霞与孤鹜齐飞”与“秋水共长天一色”均为独立的一句，所以称句子对偶。</a:t>
            </a:r>
          </a:p>
        </p:txBody>
      </p:sp>
    </p:spTree>
  </p:cSld>
  <p:clrMapOvr>
    <a:masterClrMapping/>
  </p:clrMapOvr>
  <p:transition spd="slow"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0" name="矩形 17409"/>
          <p:cNvSpPr/>
          <p:nvPr/>
        </p:nvSpPr>
        <p:spPr>
          <a:xfrm>
            <a:off x="375920" y="1160780"/>
            <a:ext cx="11188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solidFill>
                  <a:srgbClr val="660066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1</a:t>
            </a:r>
            <a:r>
              <a:rPr lang="zh-CN" altLang="en-US" sz="2400">
                <a:solidFill>
                  <a:srgbClr val="660066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严式对偶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要求上下两句字数相等，词性相同，结构相同，平仄相对，不重复用字。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6386" name="矩形 16385"/>
          <p:cNvSpPr/>
          <p:nvPr/>
        </p:nvSpPr>
        <p:spPr>
          <a:xfrm>
            <a:off x="136525" y="0"/>
            <a:ext cx="107461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（四）</a:t>
            </a:r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根据上下句的形式，又可以把</a:t>
            </a:r>
            <a:r>
              <a:rPr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对偶分为严式对偶与宽式对偶。 </a:t>
            </a:r>
          </a:p>
        </p:txBody>
      </p:sp>
      <p:sp>
        <p:nvSpPr>
          <p:cNvPr id="18434" name="矩形 18433"/>
          <p:cNvSpPr/>
          <p:nvPr/>
        </p:nvSpPr>
        <p:spPr>
          <a:xfrm>
            <a:off x="136525" y="2773680"/>
            <a:ext cx="11074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2</a:t>
            </a:r>
            <a:r>
              <a:rPr lang="zh-CN" altLang="en-US" sz="2400">
                <a:solidFill>
                  <a:srgbClr val="FF66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宽式对偶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只具备“字数相等，结构相同”即可。</a:t>
            </a:r>
            <a:r>
              <a:rPr lang="zh-CN" altLang="en-US" sz="1400">
                <a:latin typeface="Times New Roman" panose="02020603050405020304" pitchFamily="18" charset="0"/>
              </a:rPr>
              <a:t> 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8435" name="矩形 18434"/>
          <p:cNvSpPr/>
          <p:nvPr/>
        </p:nvSpPr>
        <p:spPr>
          <a:xfrm>
            <a:off x="136525" y="3366770"/>
            <a:ext cx="117182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4800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我常想：</a:t>
            </a:r>
            <a:r>
              <a:rPr lang="zh-CN" altLang="en-US" sz="2400" u="sng">
                <a:solidFill>
                  <a:srgbClr val="FF00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〈杨柳婀娜多姿，可谓妩媚极了，桃李绚烂光彩，可谓鲜艳极了〉</a:t>
            </a:r>
            <a:r>
              <a:rPr lang="zh-CN" altLang="en-US" sz="2400">
                <a:solidFill>
                  <a:srgbClr val="0000FF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，但它们只是给人一种外表好看的印象，不能给人以力量。</a:t>
            </a:r>
            <a:r>
              <a:rPr lang="zh-CN" altLang="en-US" sz="2400">
                <a:latin typeface="方正舒体" panose="02010601030101010101" pitchFamily="2" charset="-122"/>
                <a:ea typeface="方正舒体" panose="02010601030101010101" pitchFamily="2" charset="-122"/>
              </a:rPr>
              <a:t>（陶铸《松树的风格》）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86740" y="1777365"/>
            <a:ext cx="3950970" cy="4508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Times New Roman" panose="02020603050405020304"/>
                <a:sym typeface="+mn-ea"/>
              </a:rPr>
              <a:t>例如</a:t>
            </a:r>
            <a:r>
              <a:rPr lang="en-US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Times New Roman" panose="02020603050405020304"/>
                <a:sym typeface="+mn-ea"/>
              </a:rPr>
              <a:t>:</a:t>
            </a:r>
            <a:r>
              <a:rPr lang="zh-CN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Times New Roman" panose="02020603050405020304"/>
                <a:sym typeface="+mn-ea"/>
              </a:rPr>
              <a:t>横眉冷对千夫指</a:t>
            </a:r>
            <a:r>
              <a:rPr lang="en-US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Times New Roman" panose="02020603050405020304"/>
                <a:sym typeface="+mn-ea"/>
              </a:rPr>
              <a:t>,</a:t>
            </a:r>
            <a:r>
              <a:rPr lang="zh-CN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/>
                <a:cs typeface="Times New Roman" panose="02020603050405020304"/>
                <a:sym typeface="+mn-ea"/>
              </a:rPr>
              <a:t>俯首甘为孺子牛</a:t>
            </a:r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8434" grpId="0"/>
      <p:bldP spid="18435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6615,&quot;width&quot;:17940}"/>
</p:tagLst>
</file>

<file path=ppt/tags/tag6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100</Paragraphs>
  <Slides>19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7">
      <vt:lpstr>Arial</vt:lpstr>
      <vt:lpstr>微软雅黑</vt:lpstr>
      <vt:lpstr>宋体</vt:lpstr>
      <vt:lpstr>Wingdings</vt:lpstr>
      <vt:lpstr>Times New Roman</vt:lpstr>
      <vt:lpstr>Calibri Light</vt:lpstr>
      <vt:lpstr>Calibri</vt:lpstr>
      <vt:lpstr>华文行楷</vt:lpstr>
      <vt:lpstr>Arial Black</vt:lpstr>
      <vt:lpstr>楷体_GB2312</vt:lpstr>
      <vt:lpstr>黑体</vt:lpstr>
      <vt:lpstr>隶书</vt:lpstr>
      <vt:lpstr>方正舒体</vt:lpstr>
      <vt:lpstr>华文新魏</vt:lpstr>
      <vt:lpstr>方正姚体</vt:lpstr>
      <vt:lpstr>幼圆</vt:lpstr>
      <vt:lpstr>仿宋_GB2312</vt:lpstr>
      <vt:lpstr>1_空白设计模板</vt:lpstr>
      <vt:lpstr>2022届中考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形成原因</vt:lpstr>
      <vt:lpstr>形成条件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2021-11-16T19:34:47.903</cp:lastPrinted>
  <dcterms:created xsi:type="dcterms:W3CDTF">2021-11-16T19:34:47Z</dcterms:created>
  <dcterms:modified xsi:type="dcterms:W3CDTF">2021-11-16T11:34:48Z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