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256" r:id="rId2"/>
    <p:sldId id="262" r:id="rId3"/>
    <p:sldId id="257" r:id="rId4"/>
    <p:sldId id="260" r:id="rId5"/>
    <p:sldId id="299" r:id="rId6"/>
    <p:sldId id="279" r:id="rId7"/>
    <p:sldId id="267" r:id="rId8"/>
    <p:sldId id="276" r:id="rId9"/>
    <p:sldId id="271" r:id="rId10"/>
    <p:sldId id="270" r:id="rId11"/>
    <p:sldId id="278" r:id="rId12"/>
    <p:sldId id="280" r:id="rId13"/>
    <p:sldId id="268" r:id="rId14"/>
    <p:sldId id="269" r:id="rId15"/>
    <p:sldId id="281" r:id="rId16"/>
    <p:sldId id="282" r:id="rId17"/>
    <p:sldId id="283" r:id="rId18"/>
    <p:sldId id="292" r:id="rId19"/>
    <p:sldId id="294" r:id="rId20"/>
    <p:sldId id="295" r:id="rId21"/>
    <p:sldId id="296" r:id="rId22"/>
    <p:sldId id="297" r:id="rId23"/>
    <p:sldId id="298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19B6"/>
    <a:srgbClr val="4DD6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190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0" end="0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1" end="1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2" end="2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3" end="3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>
                            <p:txEl>
                              <p:pRg st="4" end="4"/>
                            </p:txEl>
                          </p:spTgt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中美贸易战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作文讲评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4615" y="6232208"/>
            <a:ext cx="9144000" cy="1655762"/>
          </a:xfrm>
        </p:spPr>
        <p:txBody>
          <a:bodyPr/>
          <a:lstStyle/>
          <a:p>
            <a:r>
              <a:rPr lang="en-US" altLang="zh-CN"/>
              <a:t>2018.9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520" y="-73660"/>
            <a:ext cx="1195197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、给商务部长写信，不会立论，要写你是否认同“商务部长的反制态度”。牢记中心论点是由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对材料的表态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2600" b="1" u="sng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自己的观点（由材料得出）</a:t>
            </a:r>
            <a:r>
              <a:rPr lang="en-US" altLang="zh-CN" sz="2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组成的。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回顾审题：一、概括材料：（谁+做了什么）中美贸易战再次升级，</a:t>
            </a:r>
            <a:r>
              <a:rPr lang="zh-CN" altLang="en-US" sz="2600" b="1" u="sng" dirty="0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美国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再次加征关税，</a:t>
            </a:r>
            <a:r>
              <a:rPr lang="zh-CN" altLang="en-US" sz="2600" b="1" u="sng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决不妥协。</a:t>
            </a:r>
            <a:endParaRPr lang="zh-CN" altLang="en-US" sz="2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二、写作论题：你是否认同“美国对中国的关税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制裁和威胁”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而对商务部长写信就要写你是否认同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商务部的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反制态度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。如：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中心论点：我坚定地支持您对待中美贸易战的态度，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（灵活转换）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因为一个大国理应承担起维护本国利益和世界贸易秩序的责任。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分论点：</a:t>
            </a:r>
            <a:r>
              <a:rPr lang="zh-CN" altLang="en-US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（中国反制裁做法的意义，即体现了中国有怎样的精神</a:t>
            </a:r>
            <a:r>
              <a:rPr lang="en-US" altLang="zh-CN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6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品质）</a:t>
            </a:r>
            <a:endParaRPr lang="zh-CN" altLang="en-US" sz="2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反制裁，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打好贸易战，是不畏强权的体现。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反制裁，打好贸易战，符合和平与发展，合作与共赢的时代潮流。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600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合理</a:t>
            </a:r>
            <a:r>
              <a:rPr lang="zh-CN" altLang="en-US" sz="2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反制裁，打好贸易战，需以和平对话，既不妥协退让，也不蛮横无理。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520" y="-60960"/>
            <a:ext cx="1195197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、论述的问题：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①中心论点与分论点割裂的问题，即中心论点讲一件事，分论点讲一件事。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建议先写提纲，再行文。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②三个分论点的关系不明，全然割裂。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建议先写提纲，再行文。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③观点不明确。分论点统一要放在段首。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观点啰嗦，有的分论点要占三行之多。  </a:t>
            </a:r>
            <a:r>
              <a:rPr lang="zh-CN" altLang="en-US" sz="3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建议先写提纲，再行文。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6510" y="-45720"/>
            <a:ext cx="12224385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升格范例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中心论点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我必须为</a:t>
            </a: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赞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。这种不畏挑战，坚定维护国家利益的精神正是当代中国不可或缺的。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分论点：</a:t>
            </a: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不惜破坏自由贸易秩序以图谋自身利益，实在危害无穷。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u="sng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的回应简单却坚决，鲜明地表达出了我国维护本国权益的决心。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没有不怕万难，坚定维护国家利益的精神，便没有当代中国的辉煌成就。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（分论点应从这种精神为什么不可或缺谈，如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贵部的回应鲜明地表达出了我国维护本国权益的决心。贵部的回应更体现了中国人对国际事务的责任担当。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）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优秀片段：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美国若是坚持己见，升级中美之间的贸易战，结果便只有中美两国俱伤这种结果。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对美国而言，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美国的经济最大优势便在于其巨大的开放性与包容性，这也是美国具有其独特吸引力的重要原因之一。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对于身为美国经济支柱的金融业而言，其发展的前提条件是资本在世界市场的迅速流动。而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中美之间的贸易战争，必定会对其资本流动有所限制，从而会对美国的金融业有所损害。以损害国家经济支柱为代价，以求得工业复兴的希望，只不过是拆了东墙补西墙，</a:t>
            </a:r>
            <a:r>
              <a:rPr lang="zh-CN" altLang="en-US" sz="3200" b="1" u="sng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不能真正地解决美国的问题。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，美）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再者，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随着中国的日渐繁荣强大，中国早已不像当初那般对于他国的制裁毫无反抗之力。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（扣材料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“87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zh-CN" altLang="en-US" sz="3200" b="1" u="sng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身为世界上最大的两大经济体，相互对峙压制，中美之间的贸易战争必会对双方的元气都有所损伤。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在这种状况下，我并不认为美国有解决国内经济问题的希望。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，中）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相反，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若是美国坚持打贸易战，不仅原本的问题得不到解决，而且会有更多的问题产生并激化。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坚持打贸易战争，实为下策。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（结</a:t>
            </a:r>
            <a:r>
              <a:rPr lang="zh-CN" altLang="en-US" sz="3200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5265" y="6155690"/>
            <a:ext cx="7381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建议：把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贵国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优秀片段：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中国固然以和为贵，但是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犯我中华者，虽远必诛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美国已经从最初对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500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亿美元中国输美产品加征关税，升到了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2000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亿美元。假如我们不承担责任，对美国的挑战视而不见，那么美国必得采取更进一步的措施，占据贸易战的主动权。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的就只有像</a:t>
            </a:r>
            <a:r>
              <a:rPr lang="en-US" altLang="zh-CN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年前那样的将结果了。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（扣材料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“87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年前</a:t>
            </a:r>
            <a:r>
              <a:rPr lang="en-US" altLang="zh-CN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年前，由于蒋介石的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不抵抗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政策，中国的东三省沦丧，日军进犯华北乃至大半个中国。因此，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正如您所言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（对象感）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我们不首先打贸易战，但我们不怕打贸易战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5265" y="6155690"/>
            <a:ext cx="7381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建议：把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我国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优秀范文：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直面挑战，决不低头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——给中国商务部部长的一封信</a:t>
            </a:r>
          </a:p>
          <a:p>
            <a:pPr marL="0" indent="0" algn="l"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尊敬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的中国商务部部长：</a:t>
            </a:r>
          </a:p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您好！我是一名普通的中国高中生。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近日中美贸易战的再次升级引发了社会上的热烈讨论。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身为一名爱国学子，我对该事件也颇有关注，于是便在此谈谈我的拙见。我的观点可概括为：“直面挑战，决不低头”。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（引述材料，提出中心论点）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首先，我对您就美方加收关税及作出威胁给出的回应，表示赞同、支持和敬佩。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面对世界第一大国赤裸裸的挑衅，中国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沉着冷静，强硬应对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，坚决维护自身正当利益。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这让全体中国人民切切实实地感受到——中国站起来了。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（引、议，扣材料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站起来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改革开放之后，中国便迈开了高速发展的步伐：沿海城市的开放、经济特区的建立、天宫一号的成功发射、C919的研制成功……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中国正屹立在世界中央。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（联）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作为世界大国之一，中国完全有能力维护自身正当权益，不向对手屈服。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身为中国人，我对此感到骄傲与自豪！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（结）</a:t>
            </a:r>
          </a:p>
          <a:p>
            <a:pPr marL="0" indent="0" algn="l"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中美贸易战，将会是一场持久的“战争”。我相信，无论日后的战况多么恶劣，您都会代表我国不退缩、不低头，坚决维护自身利益和世界自由贸易秩序。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（分论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新中国的成立，是一个崎岖而又艰险的过程。我们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噩梦开端的鸦片战争，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八十七年前令人痛心的九一八事变，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经历了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长达十年的内战，最终翻开了崭新的篇章。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（用排比句讲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站起来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，引、联）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新中国成立后，我们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“弱国无外交”的挫折，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左倾思想的错误指导，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遭受过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文革动乱，但</a:t>
            </a:r>
            <a:r>
              <a:rPr lang="zh-CN" altLang="en-US" sz="3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最终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步入了飞速发展的正轨。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（用排比句讲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强起来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，引、联）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我相信，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5715"/>
            <a:ext cx="12188825" cy="7756525"/>
          </a:xfrm>
        </p:spPr>
        <p:txBody>
          <a:bodyPr>
            <a:normAutofit lnSpcReduction="10000"/>
          </a:bodyPr>
          <a:lstStyle/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过去的坎坷与艰难赋予了中国人民铿锵铁骨；顽强、不轻言放弃的精神已深深地烙在了中华民族之魂上，中国人民有信心打好这场硬仗。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）尽管</a:t>
            </a:r>
            <a:r>
              <a:rPr lang="zh-CN" altLang="en-US" sz="30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贸易战的结果虽然往往会是两败俱伤，但美国作为挑起者和全球自由贸易秩序的破坏者，理应受到应得的后果。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</a:t>
            </a:r>
            <a:r>
              <a:rPr lang="en-US" altLang="zh-CN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虽中对美的出口受到限制，但中国身为农业大国，也是消费力极其强盛的国家，作出的反击也必定能够对其造成一定影响。更何况如今“中国制造”正一步步崛起。胜负未知，大局未定。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我认为中国能打好这场贸易战，并维护自由贸易秩序，无须退缩，无须低头。（结）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尽管中国有能力强硬回应美方，但也不应将战争引向白热化阶段。（分论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俗话说：“人不犯我，我不犯人。”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身为热爱、提倡和平的国家，是维护世界和平的中坚力量。对于这场由美国挑起的贸易战，中国要坚定不移维护自身利益，强硬回应但不挑起事端。和平是世界发展的大势所趋。1972年尼克松访华，1979年中美正式建交。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虽国家性质不同，也曾在历史上针锋相对，但我认为，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中美之间利益的冲突仍能通过和平的方式得以解决。</a:t>
            </a:r>
            <a:r>
              <a:rPr lang="zh-CN" altLang="en-US" sz="30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</a:t>
            </a:r>
            <a:endParaRPr lang="zh-CN" altLang="en-US" sz="30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在机遇与挑战不断地当代，中美贸易战便是对中国的一大挑战。我相信祖国定能直面挑战，决不低头！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祝您工作顺利！祝祖国繁荣昌盛！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一名普通的高中生                                                            2018年9月XX日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080" y="395605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做法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IMG_1422"/>
          <p:cNvPicPr>
            <a:picLocks noChangeAspect="1"/>
          </p:cNvPicPr>
          <p:nvPr/>
        </p:nvPicPr>
        <p:blipFill>
          <a:blip r:embed="rId2"/>
          <a:srcRect t="30303" b="22576"/>
          <a:stretch>
            <a:fillRect/>
          </a:stretch>
        </p:blipFill>
        <p:spPr>
          <a:xfrm>
            <a:off x="1756410" y="-176530"/>
            <a:ext cx="10041255" cy="7131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505" y="992505"/>
            <a:ext cx="120694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 dirty="0">
                <a:ea typeface="宋体" panose="02010600030101010101" pitchFamily="2" charset="-122"/>
              </a:rPr>
              <a:t>无论是什么题型，都要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对作文题目</a:t>
            </a:r>
            <a:r>
              <a:rPr lang="zh-CN" sz="3600" b="1" dirty="0">
                <a:solidFill>
                  <a:srgbClr val="0000FF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整体理解</a:t>
            </a:r>
            <a:r>
              <a:rPr lang="zh-CN" sz="3600" b="1" dirty="0">
                <a:ea typeface="宋体" panose="02010600030101010101" pitchFamily="2" charset="-122"/>
              </a:rPr>
              <a:t>，要</a:t>
            </a:r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依次读下去</a:t>
            </a:r>
            <a:r>
              <a:rPr lang="zh-CN" sz="3600" b="1" dirty="0">
                <a:ea typeface="宋体" panose="02010600030101010101" pitchFamily="2" charset="-122"/>
              </a:rPr>
              <a:t>：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A.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首段</a:t>
            </a:r>
            <a:r>
              <a:rPr lang="zh-CN" sz="3600" b="1" dirty="0">
                <a:ea typeface="宋体" panose="02010600030101010101" pitchFamily="2" charset="-122"/>
              </a:rPr>
              <a:t>“材料”</a:t>
            </a:r>
            <a:r>
              <a:rPr lang="zh-CN" sz="3600" b="1" dirty="0">
                <a:solidFill>
                  <a:srgbClr val="FF0000"/>
                </a:solidFill>
                <a:ea typeface="宋体" panose="02010600030101010101" pitchFamily="2" charset="-122"/>
              </a:rPr>
              <a:t>（事例或观点）</a:t>
            </a:r>
            <a:r>
              <a:rPr lang="zh-CN" sz="3600" b="1" dirty="0">
                <a:ea typeface="宋体" panose="02010600030101010101" pitchFamily="2" charset="-122"/>
              </a:rPr>
              <a:t>；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B.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二段</a:t>
            </a:r>
            <a:r>
              <a:rPr lang="zh-CN" sz="3600" b="1" dirty="0">
                <a:ea typeface="宋体" panose="02010600030101010101" pitchFamily="2" charset="-122"/>
              </a:rPr>
              <a:t>或有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提示语</a:t>
            </a:r>
            <a:r>
              <a:rPr lang="zh-CN" sz="3600" b="1" dirty="0">
                <a:ea typeface="宋体" panose="02010600030101010101" pitchFamily="2" charset="-122"/>
              </a:rPr>
              <a:t>（对首段的材料作内容、主题的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解释</a:t>
            </a:r>
            <a:r>
              <a:rPr lang="zh-CN" sz="3600" b="1" dirty="0">
                <a:ea typeface="宋体" panose="02010600030101010101" pitchFamily="2" charset="-122"/>
              </a:rPr>
              <a:t>），或有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任务</a:t>
            </a:r>
            <a:r>
              <a:rPr lang="zh-CN" sz="3600" b="1" dirty="0">
                <a:ea typeface="宋体" panose="02010600030101010101" pitchFamily="2" charset="-122"/>
              </a:rPr>
              <a:t>（要细读</a:t>
            </a:r>
            <a:r>
              <a:rPr lang="zh-CN" sz="3600" b="1" dirty="0">
                <a:solidFill>
                  <a:srgbClr val="0000FF"/>
                </a:solidFill>
                <a:ea typeface="宋体" panose="02010600030101010101" pitchFamily="2" charset="-122"/>
              </a:rPr>
              <a:t>个性化的任务</a:t>
            </a:r>
            <a:r>
              <a:rPr lang="zh-CN" sz="3600" b="1" dirty="0">
                <a:ea typeface="宋体" panose="02010600030101010101" pitchFamily="2" charset="-122"/>
              </a:rPr>
              <a:t>）——“提示语”“任务”的理解要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与首段材料联系起来</a:t>
            </a:r>
            <a:r>
              <a:rPr lang="zh-CN" sz="3600" b="1" dirty="0">
                <a:ea typeface="宋体" panose="02010600030101010101" pitchFamily="2" charset="-122"/>
              </a:rPr>
              <a:t>，不可孤立地看。</a:t>
            </a:r>
            <a:endParaRPr lang="en-US" sz="3600" b="1" dirty="0">
              <a:solidFill>
                <a:srgbClr val="0000FF"/>
              </a:solidFill>
              <a:latin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</a:rPr>
              <a:t>C. </a:t>
            </a:r>
            <a:r>
              <a:rPr lang="zh-CN" sz="3600" b="1" dirty="0">
                <a:solidFill>
                  <a:srgbClr val="0000FF"/>
                </a:solidFill>
                <a:ea typeface="黑体" panose="02010609060101010101" charset="-122"/>
              </a:rPr>
              <a:t>最后</a:t>
            </a:r>
            <a:r>
              <a:rPr lang="zh-CN" sz="3600" b="1" dirty="0">
                <a:ea typeface="宋体" panose="02010600030101010101" pitchFamily="2" charset="-122"/>
              </a:rPr>
              <a:t>的</a:t>
            </a:r>
            <a:r>
              <a:rPr lang="zh-CN" sz="3600" b="1" dirty="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常规性任务</a:t>
            </a:r>
            <a:r>
              <a:rPr lang="zh-CN" sz="3600" b="1" dirty="0">
                <a:ea typeface="宋体" panose="02010600030101010101" pitchFamily="2" charset="-122"/>
              </a:rPr>
              <a:t>也要看</a:t>
            </a:r>
            <a:r>
              <a:rPr lang="zh-CN" sz="3600" b="1" dirty="0" smtClean="0"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ea typeface="宋体" panose="02010600030101010101" pitchFamily="2" charset="-122"/>
              </a:rPr>
              <a:t>认真</a:t>
            </a:r>
            <a:r>
              <a:rPr lang="zh-CN" sz="3600" b="1" dirty="0" smtClean="0">
                <a:ea typeface="宋体" panose="02010600030101010101" pitchFamily="2" charset="-122"/>
              </a:rPr>
              <a:t>完成</a:t>
            </a:r>
            <a:r>
              <a:rPr lang="zh-CN" sz="3600" b="1" dirty="0">
                <a:ea typeface="宋体" panose="02010600030101010101" pitchFamily="2" charset="-122"/>
              </a:rPr>
              <a:t>。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  <p:sp>
        <p:nvSpPr>
          <p:cNvPr id="12289" name="标题 1"/>
          <p:cNvSpPr>
            <a:spLocks noGrp="1"/>
          </p:cNvSpPr>
          <p:nvPr/>
        </p:nvSpPr>
        <p:spPr>
          <a:xfrm>
            <a:off x="1946275" y="-25463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材料作文读题方法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优秀范文：</a:t>
            </a:r>
          </a:p>
          <a:p>
            <a:pPr marL="0" indent="0" algn="ctr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和则互利，争则两伤</a:t>
            </a:r>
          </a:p>
          <a:p>
            <a:pPr marL="0" indent="0" algn="l"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尊敬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的特朗普先生：</a:t>
            </a:r>
          </a:p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您好！听闻九月十八日您又宣布对我国产品继续加税，意图再次扩大两国贸易战的规模，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我对这一决定深表遗憾，也希望您能对这一问题重新考虑。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（表态）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中国有一句老话：“和则互利，争则两伤。”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两国这场贸易战，注定不会有赢家。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（理由）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18415"/>
            <a:ext cx="12124690" cy="7756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大道之行，浩浩汤汤，这次贸易战却是在历史大潮中的一次逆行。（分论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如今已是全球化潮流不可阻挡的时代，贸易全球化是其中的重要一环。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（议）我想贵国深知这一点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，贵国与加拿大、墨西哥合作的北美自由贸易区不正是顺应了这一潮流吗？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然而贵国面对我国的商品输入却显得异常忌惮，不惜用关税自锁国门，完完全全背离了全球化的历史潮流。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（联、议）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对于两国的贸易都是绝大的伤害，甚至对于全球经济都有不小的冲击。遥想上世纪二三十年代贵国与欧洲那骇人的经济危机，不小的原因正是在与各国无限的增加关税，各扫门前雪，危机才持续如此之久。如今两国体量巨大，贸易战毫无疑问会对两国造成破坏，更有殃及池鱼，扰乱全球经济正常发展的风险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贵国自诩人类文明的灯塔，如今却做着背离人类社会大潮的行为，希望您三思。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（结）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-393065"/>
            <a:ext cx="12124690" cy="7756525"/>
          </a:xfrm>
        </p:spPr>
        <p:txBody>
          <a:bodyPr>
            <a:normAutofit fontScale="97500"/>
          </a:bodyPr>
          <a:lstStyle/>
          <a:p>
            <a:pPr marL="0" indent="0" algn="l">
              <a:buNone/>
            </a:pP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中华民族是有血性，敢于斗争的民族，绝不会轻易在贸易战中轻易妥协。（分论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87年前的九月十八日，日本军国主义的铁蹄曾践踏在中国的土地上。当时的中国不比当今，上世纪前叶，中国无疑是“弱小”“落后”的代名词。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（引）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但在今天，中国与贵国比固然在许多方面有所不如，但却无人能否认中国已经是屹立于东方的雄狮。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（议）更何况，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弱小的中国尚且能在苦战中赢得抗战。面对这般有血性又有实力的中国，您又为何如此草率地发出“中方报复，美国则实施力度更大的关税措施”这般威胁之言。中国是热爱和平，以和为贵的国家，但贵国咄咄逼人，中国亦有斗争到底的勇气。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倘若两国以和为贵，放弃贸易战，对双方都是巨大利好。（分论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贸易战的逆潮流，</a:t>
            </a:r>
            <a:r>
              <a:rPr lang="zh-CN" altLang="en-US" sz="3200" b="1" u="sng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中国斗争到底的决心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决定了这是一场双方都不会从中获益的战斗。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（引、议）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55" y="-484505"/>
            <a:ext cx="12124690" cy="7756525"/>
          </a:xfrm>
        </p:spPr>
        <p:txBody>
          <a:bodyPr>
            <a:normAutofit fontScale="97500" lnSpcReduction="10000"/>
          </a:bodyPr>
          <a:lstStyle/>
          <a:p>
            <a:pPr marL="0" indent="0" algn="l">
              <a:buNone/>
            </a:pPr>
            <a:endParaRPr lang="zh-CN" altLang="en-US" sz="3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而在全球化的形势下，双方放弃敌对，谋求合作发展，以贵国体量，在全球化大潮中谋求到的发展机遇一定会数不胜数。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把握这样的机遇，还是提高关税将其拒之门外，我想您心中自有选择。（议</a:t>
            </a:r>
            <a:r>
              <a:rPr lang="en-US" altLang="zh-CN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纵观美国声名远扬的伟大总统，林肯在政治上统一美国南北，罗斯福改革拯救美国于水火之中，他们都没有通过伤害外国利益，而是通过自身的改变来使美国强大。（联）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放弃通过打压其他国家来贪求霸主地位的做法，转而谋求更多的合作与发展应当是您的上上之策。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贵国的权柄和未来正执掌在您手中，希望您能考虑中国的谚语“和则互利，争则两伤。”</a:t>
            </a:r>
          </a:p>
          <a:p>
            <a:pPr marL="0" indent="0" algn="l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感谢您的阅读！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一名来自中国的高中生</a:t>
            </a:r>
          </a:p>
          <a:p>
            <a:pPr marL="0" indent="0" algn="r" fontAlgn="auto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2018年9月XX日</a:t>
            </a:r>
          </a:p>
          <a:p>
            <a:pPr marL="0" indent="0" algn="r" fontAlgn="auto">
              <a:lnSpc>
                <a:spcPct val="120000"/>
              </a:lnSpc>
              <a:buNone/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" y="186055"/>
            <a:ext cx="12040870" cy="66179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阅读下面的材料，根据要求写作。(60分)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中美贸易战再次升级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，北京时间9月18日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特朗普宣布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，自9月24日起，将对2000亿美元的中国输美产品加征10%的关税；自2019年1月1日起，关税将提升至25%。美方同时威胁，若中方对农产品等行业报复，美国将立刻</a:t>
            </a:r>
            <a:r>
              <a:rPr lang="zh-CN" altLang="en-US" sz="3200" b="1" u="sng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实施力度更大的关税征收举措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对此，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中国商务部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作出回应：“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为了维护自身正当权益和全球自由贸易秩序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中方将</a:t>
            </a:r>
            <a:r>
              <a:rPr lang="zh-CN" altLang="en-US" sz="3200" b="1" u="sng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不得不</a:t>
            </a:r>
            <a:r>
              <a:rPr lang="zh-CN" altLang="en-US" sz="3200" b="1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同步进行反制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。”</a:t>
            </a:r>
            <a:r>
              <a:rPr lang="en-US" altLang="zh-CN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//</a:t>
            </a:r>
            <a:endParaRPr lang="zh-CN" altLang="en-US" sz="32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9月18日，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87年前的今天，中国是多么的无助和悲愤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 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现在的中国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，早已不是87年前的中国，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从站起来到富起来再到强起来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，中国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正在走近世界舞台的中央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。但越是到这个关键阶段，挑战就更加严峻。</a:t>
            </a: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  以上材料触发了你怎样的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联想和思考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？请据此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以一名中国高中学生的身份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</a:t>
            </a:r>
            <a:r>
              <a:rPr lang="zh-CN" altLang="en-US" sz="3200" b="1" u="sng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美国总统特朗普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zh-CN" altLang="en-US" sz="3200" b="1" u="sng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中国商务部部长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写一封信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不少于1000字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 marL="0" indent="0">
              <a:buNone/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1239203" y="-433436"/>
            <a:ext cx="8596312" cy="1320800"/>
          </a:xfrm>
        </p:spPr>
        <p:txBody>
          <a:bodyPr/>
          <a:lstStyle/>
          <a:p>
            <a:pPr algn="ctr" eaLnBrk="1" hangingPunct="1"/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审   题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106680" y="347345"/>
            <a:ext cx="11979275" cy="6848475"/>
          </a:xfrm>
        </p:spPr>
        <p:txBody>
          <a:bodyPr>
            <a:normAutofit lnSpcReduction="10000"/>
          </a:bodyPr>
          <a:lstStyle/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一、概括材料：（谁</a:t>
            </a:r>
            <a:r>
              <a:rPr lang="en-US" altLang="zh-CN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做了什么）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中美贸易战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再次升级，</a:t>
            </a:r>
            <a:r>
              <a:rPr lang="zh-CN" altLang="en-US" b="1" u="sng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美国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再次加征关税，</a:t>
            </a:r>
            <a:r>
              <a:rPr lang="zh-CN" altLang="en-US" b="1" u="sng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中国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决不妥协。</a:t>
            </a:r>
          </a:p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二、写作任务：</a:t>
            </a:r>
          </a:p>
          <a:p>
            <a:pPr marL="0" lvl="0" indent="0" eaLnBrk="1" hangingPunct="1">
              <a:buClr>
                <a:srgbClr val="5FCBEF"/>
              </a:buCl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写作格式：用书信形式。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交际身份：中国高中生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（注意得体，要动之以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情</a:t>
            </a:r>
            <a:r>
              <a:rPr lang="zh-CN" altLang="en-US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晓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之以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理</a:t>
            </a:r>
            <a:r>
              <a:rPr lang="zh-CN" altLang="en-US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，有理有礼有利有力有节有智</a:t>
            </a:r>
            <a:r>
              <a:rPr lang="zh-CN" altLang="zh-CN" b="1" u="sng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交际对象：美国总统特朗普或中国商务部部长。</a:t>
            </a:r>
          </a:p>
          <a:p>
            <a:pPr marL="0" indent="0" eaLnBrk="1" hangingPunct="1">
              <a:buNone/>
            </a:pP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写作论题：你是否认同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美国对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中国加征关税和威胁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）写给商务部长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不认同，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并谈原因和反制的</a:t>
            </a:r>
            <a:r>
              <a:rPr lang="zh-CN" altLang="en-US" b="1" u="sng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具体做法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（要有理、有利、有节、有智，</a:t>
            </a:r>
            <a:r>
              <a:rPr lang="zh-CN" altLang="en-US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不谈具体做法不高于</a:t>
            </a:r>
            <a:r>
              <a:rPr lang="en-US" altLang="zh-CN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55</a:t>
            </a:r>
            <a:r>
              <a:rPr lang="zh-CN" altLang="en-US" b="1" dirty="0" smtClean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）写给美国总统：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不认同，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并谈原因。</a:t>
            </a:r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分论点的展开：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要结合材料分析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不认同</a:t>
            </a:r>
            <a:r>
              <a:rPr lang="en-US" altLang="zh-CN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的原因：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抓住</a:t>
            </a:r>
            <a:r>
              <a:rPr lang="en-US" altLang="zh-CN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87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年前和今天的中国国力不同，以及中国商务部的话，</a:t>
            </a:r>
            <a:r>
              <a:rPr lang="zh-CN" altLang="en-US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“为了维护自身正当权益和全球自由贸易秩序，中方将不得不同步进行反制。”</a:t>
            </a:r>
          </a:p>
          <a:p>
            <a:pPr eaLnBrk="1" hangingPunct="1"/>
            <a:r>
              <a:rPr lang="en-US" altLang="zh-CN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5.</a:t>
            </a:r>
            <a:r>
              <a:rPr lang="zh-CN" altLang="en-US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字数要求：不少于</a:t>
            </a:r>
            <a:r>
              <a:rPr lang="en-US" altLang="zh-CN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1000</a:t>
            </a:r>
            <a:r>
              <a:rPr lang="zh-CN" altLang="en-US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/>
            <a:endParaRPr lang="en-US" altLang="zh-CN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endParaRPr lang="zh-CN" altLang="en-US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hangingPunct="1">
              <a:buNone/>
            </a:pPr>
            <a:endParaRPr lang="zh-CN" altLang="zh-CN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376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关照四个关键词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4"/>
            <a:ext cx="1219199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一级关键词：美国加征关税（并威胁）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-----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中国反制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级关键词：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87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年前的今天（过去）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今天的中国（现在）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66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9525" y="-83820"/>
            <a:ext cx="12071350" cy="773303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、对象感不强，要采用第二人称称呼对方，而并不是第三人称。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对象不统一。有的同学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第一段的对象是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特朗普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，正文全部说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美国该怎么样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第一段的对象是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商务部部长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，正文全部说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中国该怎么样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或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美国怎么样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如：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中心论点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我必须为</a:t>
            </a: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的回应点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赞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。这种不畏挑战，坚定维护国家利益的精神正是当代中国不可或缺的。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分论点：</a:t>
            </a: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美国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不惜破坏自由贸易秩序以图谋自身利益，实在危害无穷。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贵部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的回应简单却坚决，鲜明地表达出了我国维护本国权益的决心。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没有不怕万难，坚定维护国家利益的精神，便没有当代中国的辉煌成就。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2860" y="-60960"/>
            <a:ext cx="12071350" cy="693674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建议：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写给商务部长，同学们多参考文言文臣子对君主的书信，如《陈情表》结尾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臣不胜犬马怖惧之情，谨拜表以闻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（我怀着极其害怕的心情，恭敬地呈上表章呈奏给陛下）</a:t>
            </a:r>
          </a:p>
          <a:p>
            <a:pPr marL="0" indent="0" fontAlgn="auto">
              <a:lnSpc>
                <a:spcPct val="130000"/>
              </a:lnSpc>
              <a:buNone/>
            </a:pPr>
            <a:endParaRPr lang="zh-CN" altLang="en-US" sz="30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优秀范例：我相信，在您，在中国政府，在广大中国人民的共同努力下，美国的企图必然会落空。中国不是任人宰割的羔羊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写给商务部长或特朗普的信，处处都要用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-60960"/>
            <a:ext cx="12263120" cy="7990205"/>
          </a:xfrm>
        </p:spPr>
        <p:txBody>
          <a:bodyPr>
            <a:normAutofit/>
          </a:bodyPr>
          <a:lstStyle/>
          <a:p>
            <a:pPr indent="0" fontAlgn="auto">
              <a:lnSpc>
                <a:spcPct val="100000"/>
              </a:lnSpc>
              <a:buNone/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、给商务部长写信的不得体之处：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如：感君当日铿锵语，作此文共勉，共披棘前行。</a:t>
            </a: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（请问你是要跟商务部部长一起打贸易战吗？）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给特朗普总统写信的不得体之处：</a:t>
            </a:r>
            <a:endParaRPr lang="zh-CN" altLang="en-US" sz="3000" b="1">
              <a:solidFill>
                <a:srgbClr val="C919B6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如：停止作战，让我们坐下来慢慢谈。</a:t>
            </a:r>
            <a:r>
              <a:rPr lang="zh-CN" altLang="en-US" sz="3000" b="1">
                <a:solidFill>
                  <a:srgbClr val="C919B6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（贸易战刻不容缓，且美国行为霸道，强国岂是软柿子？）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3000" b="1">
              <a:solidFill>
                <a:srgbClr val="C919B6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给商务部长写信，有一种部长啥都不会，要去教部长怎么工作的感觉。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如：美霸抑我，我们应有坚持到底的毅力，决不屈服。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美霸欺我，我们应有必胜的信念，从容应战。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    美霸压我，我们更应有奋斗之精神，冲破枷锁。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3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2860" y="-60960"/>
            <a:ext cx="12071350" cy="6936740"/>
          </a:xfrm>
        </p:spPr>
        <p:txBody>
          <a:bodyPr>
            <a:normAutofit/>
          </a:bodyPr>
          <a:lstStyle/>
          <a:p>
            <a:pPr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主要问题：</a:t>
            </a:r>
            <a:endParaRPr lang="zh-CN" altLang="en-US" sz="30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、论点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不扣紧事件来谈（“关税制裁与反制裁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主要是因为没有用材料的关键词来拟论点，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谈中国的外交态度、牢记中国历史等等。</a:t>
            </a:r>
            <a:r>
              <a:rPr lang="zh-CN" altLang="en-US" sz="3200" b="1" dirty="0">
                <a:solidFill>
                  <a:srgbClr val="C919B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牢记要用中心事件（材料关键词）立论。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中心论点：对于中美贸易战的发生及升级，我尤为心痛地想同您说，在和平与发展的时代主题下，我们不当反行其道，而应和平相处，携手发展。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分论点：和平与发展是时代主题，人类命运早已浑然一体。（举例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一战、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二战的例子）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有放大材料之嫌，不要脱离经济领域来谈</a:t>
            </a:r>
          </a:p>
          <a:p>
            <a:pPr marL="0" indent="0">
              <a:buNone/>
            </a:pPr>
            <a:endParaRPr lang="zh-CN" altLang="en-US" sz="32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3417</Words>
  <Application>Microsoft Office PowerPoint</Application>
  <PresentationFormat>宽屏</PresentationFormat>
  <Paragraphs>109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黑体</vt:lpstr>
      <vt:lpstr>楷体</vt:lpstr>
      <vt:lpstr>宋体</vt:lpstr>
      <vt:lpstr>Arial</vt:lpstr>
      <vt:lpstr>Calibri</vt:lpstr>
      <vt:lpstr>Calibri Light</vt:lpstr>
      <vt:lpstr>Office 主题</vt:lpstr>
      <vt:lpstr>“中美贸易战”作文讲评</vt:lpstr>
      <vt:lpstr>PowerPoint 演示文稿</vt:lpstr>
      <vt:lpstr>PowerPoint 演示文稿</vt:lpstr>
      <vt:lpstr>审   题</vt:lpstr>
      <vt:lpstr>关照四个关键词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做法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</cp:revision>
  <dcterms:created xsi:type="dcterms:W3CDTF">2018-09-21T02:49:00Z</dcterms:created>
  <dcterms:modified xsi:type="dcterms:W3CDTF">2018-09-29T08:43:19Z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