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1" r:id="rId4"/>
    <p:sldMasterId id="2147483684" r:id="rId5"/>
  </p:sldMasterIdLst>
  <p:notesMasterIdLst>
    <p:notesMasterId r:id="rId42"/>
  </p:notesMasterIdLst>
  <p:sldIdLst>
    <p:sldId id="256" r:id="rId6"/>
    <p:sldId id="301" r:id="rId7"/>
    <p:sldId id="275" r:id="rId8"/>
    <p:sldId id="258" r:id="rId9"/>
    <p:sldId id="316" r:id="rId10"/>
    <p:sldId id="266" r:id="rId11"/>
    <p:sldId id="276" r:id="rId12"/>
    <p:sldId id="257" r:id="rId13"/>
    <p:sldId id="317" r:id="rId14"/>
    <p:sldId id="302" r:id="rId15"/>
    <p:sldId id="299" r:id="rId16"/>
    <p:sldId id="267" r:id="rId17"/>
    <p:sldId id="300" r:id="rId18"/>
    <p:sldId id="259" r:id="rId19"/>
    <p:sldId id="261" r:id="rId20"/>
    <p:sldId id="260" r:id="rId21"/>
    <p:sldId id="304" r:id="rId22"/>
    <p:sldId id="305" r:id="rId23"/>
    <p:sldId id="306" r:id="rId24"/>
    <p:sldId id="262" r:id="rId25"/>
    <p:sldId id="263" r:id="rId26"/>
    <p:sldId id="307" r:id="rId27"/>
    <p:sldId id="308" r:id="rId28"/>
    <p:sldId id="309" r:id="rId29"/>
    <p:sldId id="310" r:id="rId30"/>
    <p:sldId id="315" r:id="rId31"/>
    <p:sldId id="311" r:id="rId32"/>
    <p:sldId id="312" r:id="rId33"/>
    <p:sldId id="323" r:id="rId34"/>
    <p:sldId id="320" r:id="rId35"/>
    <p:sldId id="319" r:id="rId36"/>
    <p:sldId id="313" r:id="rId37"/>
    <p:sldId id="321" r:id="rId38"/>
    <p:sldId id="324" r:id="rId39"/>
    <p:sldId id="355" r:id="rId40"/>
    <p:sldId id="325" r:id="rId41"/>
    <p:sldId id="268" r:id="rId43"/>
    <p:sldId id="269" r:id="rId44"/>
    <p:sldId id="277" r:id="rId45"/>
    <p:sldId id="265" r:id="rId46"/>
    <p:sldId id="270" r:id="rId47"/>
    <p:sldId id="272" r:id="rId48"/>
    <p:sldId id="271" r:id="rId49"/>
    <p:sldId id="274"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74" autoAdjust="0"/>
    <p:restoredTop sz="94660"/>
  </p:normalViewPr>
  <p:slideViewPr>
    <p:cSldViewPr snapToGrid="0">
      <p:cViewPr varScale="1">
        <p:scale>
          <a:sx n="83" d="100"/>
          <a:sy n="83" d="100"/>
        </p:scale>
        <p:origin x="658" y="67"/>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notesMaster" Target="notesMasters/notesMaster1.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BBA8C8B-6FEE-4429-9ACF-E8FE71BDF9C4}" type="doc">
      <dgm:prSet loTypeId="urn:microsoft.com/office/officeart/2005/8/layout/vProcess5" loCatId="process" qsTypeId="urn:microsoft.com/office/officeart/2005/8/quickstyle/simple1" qsCatId="simple" csTypeId="urn:microsoft.com/office/officeart/2005/8/colors/accent2_1" csCatId="accent2" phldr="1"/>
      <dgm:spPr/>
      <dgm:t>
        <a:bodyPr/>
        <a:lstStyle/>
        <a:p>
          <a:endParaRPr lang="zh-CN" altLang="en-US"/>
        </a:p>
      </dgm:t>
    </dgm:pt>
    <dgm:pt modelId="{9ED84E58-FED0-400A-ABE4-D107E56AD499}">
      <dgm:prSet phldrT="[文本]"/>
      <dgm:spPr/>
      <dgm:t>
        <a:bodyPr/>
        <a:lstStyle/>
        <a:p>
          <a:r>
            <a:rPr lang="en-US" altLang="zh-CN" dirty="0" smtClean="0">
              <a:latin typeface="黑体" panose="02010609060101010101" charset="-122"/>
              <a:ea typeface="黑体" panose="02010609060101010101" charset="-122"/>
              <a:cs typeface="Times New Roman" panose="02020603050405020304" pitchFamily="18" charset="0"/>
            </a:rPr>
            <a:t>1</a:t>
          </a:r>
          <a:r>
            <a:rPr lang="en-US" altLang="zh-CN" dirty="0" smtClean="0">
              <a:latin typeface="黑体" panose="02010609060101010101" charset="-122"/>
              <a:ea typeface="黑体" panose="02010609060101010101" charset="-122"/>
              <a:cs typeface="Times New Roman" panose="02020603050405020304" pitchFamily="18" charset="0"/>
            </a:rPr>
            <a:t>.</a:t>
          </a:r>
          <a:r>
            <a:rPr lang="zh-CN" altLang="zh-CN" dirty="0" smtClean="0">
              <a:latin typeface="黑体" panose="02010609060101010101" charset="-122"/>
              <a:ea typeface="黑体" panose="02010609060101010101" charset="-122"/>
              <a:cs typeface="Times New Roman" panose="02020603050405020304" pitchFamily="18" charset="0"/>
            </a:rPr>
            <a:t> 荧荧红烛</a:t>
          </a:r>
          <a:r>
            <a:rPr lang="zh-CN" altLang="en-US" dirty="0" smtClean="0">
              <a:latin typeface="黑体" panose="02010609060101010101" charset="-122"/>
              <a:ea typeface="黑体" panose="02010609060101010101" charset="-122"/>
              <a:cs typeface="Times New Roman" panose="02020603050405020304" pitchFamily="18" charset="0"/>
            </a:rPr>
            <a:t>真赤诚，灼灼发光又发热</a:t>
          </a:r>
          <a:r>
            <a:rPr lang="zh-CN" altLang="zh-CN" dirty="0" smtClean="0">
              <a:latin typeface="黑体" panose="02010609060101010101" charset="-122"/>
              <a:ea typeface="黑体" panose="02010609060101010101" charset="-122"/>
              <a:cs typeface="Times New Roman" panose="02020603050405020304" pitchFamily="18" charset="0"/>
            </a:rPr>
            <a:t>。</a:t>
          </a:r>
          <a:endParaRPr lang="zh-CN" altLang="en-US" dirty="0"/>
        </a:p>
      </dgm:t>
    </dgm:pt>
    <dgm:pt modelId="{39110DC1-6A80-4866-96FE-E9C6ECCD63BE}" cxnId="{7958CA22-1231-4EE9-ACD1-FF8BE4878597}" type="parTrans">
      <dgm:prSet/>
      <dgm:spPr/>
      <dgm:t>
        <a:bodyPr/>
        <a:lstStyle/>
        <a:p>
          <a:endParaRPr lang="zh-CN" altLang="en-US"/>
        </a:p>
      </dgm:t>
    </dgm:pt>
    <dgm:pt modelId="{C3AD5BD5-239B-4575-B7BB-837CC5B4EE5A}" cxnId="{7958CA22-1231-4EE9-ACD1-FF8BE4878597}" type="sibTrans">
      <dgm:prSet/>
      <dgm:spPr/>
      <dgm:t>
        <a:bodyPr/>
        <a:lstStyle/>
        <a:p>
          <a:endParaRPr lang="zh-CN" altLang="en-US"/>
        </a:p>
      </dgm:t>
    </dgm:pt>
    <dgm:pt modelId="{65A32F61-88AD-49F8-9B8C-74E39314D0BC}">
      <dgm:prSet phldrT="[文本]"/>
      <dgm:spPr/>
      <dgm:t>
        <a:bodyPr/>
        <a:lstStyle/>
        <a:p>
          <a:r>
            <a:rPr lang="en-US" altLang="zh-CN" dirty="0" smtClean="0">
              <a:latin typeface="黑体" panose="02010609060101010101" charset="-122"/>
              <a:ea typeface="黑体" panose="02010609060101010101" charset="-122"/>
            </a:rPr>
            <a:t>2—3</a:t>
          </a:r>
          <a:r>
            <a:rPr lang="en-US" altLang="zh-CN" dirty="0" smtClean="0">
              <a:latin typeface="黑体" panose="02010609060101010101" charset="-122"/>
              <a:ea typeface="黑体" panose="02010609060101010101" charset="-122"/>
            </a:rPr>
            <a:t>.</a:t>
          </a:r>
          <a:r>
            <a:rPr lang="zh-CN" altLang="zh-CN" dirty="0" smtClean="0">
              <a:latin typeface="黑体" panose="02010609060101010101" charset="-122"/>
              <a:ea typeface="黑体" panose="02010609060101010101" charset="-122"/>
            </a:rPr>
            <a:t> 红烛</a:t>
          </a:r>
          <a:r>
            <a:rPr lang="zh-CN" altLang="en-US" dirty="0" smtClean="0">
              <a:latin typeface="黑体" panose="02010609060101010101" charset="-122"/>
              <a:ea typeface="黑体" panose="02010609060101010101" charset="-122"/>
            </a:rPr>
            <a:t>烧蜡成灰，放出光明。</a:t>
          </a:r>
          <a:endParaRPr lang="zh-CN" altLang="en-US" dirty="0"/>
        </a:p>
      </dgm:t>
    </dgm:pt>
    <dgm:pt modelId="{7728FC8F-4D53-4AD1-880B-B7FA26ABD80F}" cxnId="{7ED7F24E-1DD6-4EAB-9586-B2641A02E9A0}" type="parTrans">
      <dgm:prSet/>
      <dgm:spPr/>
      <dgm:t>
        <a:bodyPr/>
        <a:lstStyle/>
        <a:p>
          <a:endParaRPr lang="zh-CN" altLang="en-US"/>
        </a:p>
      </dgm:t>
    </dgm:pt>
    <dgm:pt modelId="{C6016A23-9637-4FF7-B7F2-9A5FF3ABDDBD}" cxnId="{7ED7F24E-1DD6-4EAB-9586-B2641A02E9A0}" type="sibTrans">
      <dgm:prSet/>
      <dgm:spPr/>
      <dgm:t>
        <a:bodyPr/>
        <a:lstStyle/>
        <a:p>
          <a:endParaRPr lang="zh-CN" altLang="en-US"/>
        </a:p>
      </dgm:t>
    </dgm:pt>
    <dgm:pt modelId="{2C4DD8E2-AA97-4D24-B00A-B0EFB8FD3DB6}">
      <dgm:prSet phldrT="[文本]"/>
      <dgm:spPr/>
      <dgm:t>
        <a:bodyPr/>
        <a:lstStyle/>
        <a:p>
          <a:r>
            <a:rPr lang="en-US" altLang="zh-CN" dirty="0" smtClean="0">
              <a:latin typeface="黑体" panose="02010609060101010101" charset="-122"/>
              <a:ea typeface="黑体" panose="02010609060101010101" charset="-122"/>
              <a:cs typeface="Times New Roman" panose="02020603050405020304" pitchFamily="18" charset="0"/>
            </a:rPr>
            <a:t>4</a:t>
          </a:r>
          <a:r>
            <a:rPr lang="en-US" altLang="zh-CN" dirty="0" smtClean="0">
              <a:latin typeface="黑体" panose="02010609060101010101" charset="-122"/>
              <a:ea typeface="黑体" panose="02010609060101010101" charset="-122"/>
              <a:cs typeface="Times New Roman" panose="02020603050405020304" pitchFamily="18" charset="0"/>
            </a:rPr>
            <a:t>.</a:t>
          </a:r>
          <a:r>
            <a:rPr lang="zh-CN" altLang="zh-CN" dirty="0" smtClean="0">
              <a:latin typeface="黑体" panose="02010609060101010101" charset="-122"/>
              <a:ea typeface="黑体" panose="02010609060101010101" charset="-122"/>
              <a:cs typeface="Times New Roman" panose="02020603050405020304" pitchFamily="18" charset="0"/>
            </a:rPr>
            <a:t>红烛</a:t>
          </a:r>
          <a:r>
            <a:rPr lang="zh-CN" altLang="en-US" dirty="0" smtClean="0">
              <a:latin typeface="黑体" panose="02010609060101010101" charset="-122"/>
              <a:ea typeface="黑体" panose="02010609060101010101" charset="-122"/>
              <a:cs typeface="Times New Roman" panose="02020603050405020304" pitchFamily="18" charset="0"/>
            </a:rPr>
            <a:t>烧掉一个死寂、禁锢的世界。</a:t>
          </a:r>
          <a:endParaRPr lang="zh-CN" altLang="en-US" dirty="0"/>
        </a:p>
      </dgm:t>
    </dgm:pt>
    <dgm:pt modelId="{DE9E1632-D864-4DA4-AFD2-0B7FBC9A74F3}" cxnId="{29EB080C-BCA3-40D6-B578-301EA34DA8B5}" type="parTrans">
      <dgm:prSet/>
      <dgm:spPr/>
      <dgm:t>
        <a:bodyPr/>
        <a:lstStyle/>
        <a:p>
          <a:endParaRPr lang="zh-CN" altLang="en-US"/>
        </a:p>
      </dgm:t>
    </dgm:pt>
    <dgm:pt modelId="{DC392FC8-47A5-4C96-A3DF-516623B95677}" cxnId="{29EB080C-BCA3-40D6-B578-301EA34DA8B5}" type="sibTrans">
      <dgm:prSet/>
      <dgm:spPr/>
      <dgm:t>
        <a:bodyPr/>
        <a:lstStyle/>
        <a:p>
          <a:endParaRPr lang="zh-CN" altLang="en-US"/>
        </a:p>
      </dgm:t>
    </dgm:pt>
    <dgm:pt modelId="{C56BB818-368C-4B56-8199-0C143AB2D1FC}">
      <dgm:prSet phldrT="[文本]"/>
      <dgm:spPr/>
      <dgm:t>
        <a:bodyPr/>
        <a:lstStyle/>
        <a:p>
          <a:r>
            <a:rPr lang="en-US" altLang="zh-CN" dirty="0" smtClean="0">
              <a:latin typeface="黑体" panose="02010609060101010101" charset="-122"/>
              <a:ea typeface="黑体" panose="02010609060101010101" charset="-122"/>
              <a:cs typeface="Times New Roman" panose="02020603050405020304" pitchFamily="18" charset="0"/>
            </a:rPr>
            <a:t>5—7.</a:t>
          </a:r>
          <a:r>
            <a:rPr lang="zh-CN" altLang="en-US" dirty="0" smtClean="0">
              <a:latin typeface="黑体" panose="02010609060101010101" charset="-122"/>
              <a:ea typeface="黑体" panose="02010609060101010101" charset="-122"/>
              <a:cs typeface="Times New Roman" panose="02020603050405020304" pitchFamily="18" charset="0"/>
            </a:rPr>
            <a:t>红烛着急才流</a:t>
          </a:r>
          <a:r>
            <a:rPr lang="zh-CN" altLang="zh-CN" dirty="0" smtClean="0">
              <a:latin typeface="黑体" panose="02010609060101010101" charset="-122"/>
              <a:ea typeface="黑体" panose="02010609060101010101" charset="-122"/>
              <a:cs typeface="Times New Roman" panose="02020603050405020304" pitchFamily="18" charset="0"/>
            </a:rPr>
            <a:t>泪</a:t>
          </a:r>
          <a:r>
            <a:rPr lang="zh-CN" altLang="en-US" dirty="0" smtClean="0">
              <a:latin typeface="黑体" panose="02010609060101010101" charset="-122"/>
              <a:ea typeface="黑体" panose="02010609060101010101" charset="-122"/>
              <a:cs typeface="Times New Roman" panose="02020603050405020304" pitchFamily="18" charset="0"/>
            </a:rPr>
            <a:t>。</a:t>
          </a:r>
          <a:endParaRPr lang="zh-CN" altLang="en-US" dirty="0"/>
        </a:p>
      </dgm:t>
    </dgm:pt>
    <dgm:pt modelId="{99BA8EDE-1028-40D6-A6CC-3BAEE7F83AE0}" cxnId="{ABE48947-2526-42F1-8C9A-88365BD18AF0}" type="parTrans">
      <dgm:prSet/>
      <dgm:spPr/>
      <dgm:t>
        <a:bodyPr/>
        <a:lstStyle/>
        <a:p>
          <a:endParaRPr lang="zh-CN" altLang="en-US"/>
        </a:p>
      </dgm:t>
    </dgm:pt>
    <dgm:pt modelId="{91F755BC-F566-4461-8482-58C54EE135A0}" cxnId="{ABE48947-2526-42F1-8C9A-88365BD18AF0}" type="sibTrans">
      <dgm:prSet/>
      <dgm:spPr/>
      <dgm:t>
        <a:bodyPr/>
        <a:lstStyle/>
        <a:p>
          <a:endParaRPr lang="zh-CN" altLang="en-US"/>
        </a:p>
      </dgm:t>
    </dgm:pt>
    <dgm:pt modelId="{A55D6211-4999-44F7-A1CB-CE441C987B97}">
      <dgm:prSet phldrT="[文本]"/>
      <dgm:spPr/>
      <dgm:t>
        <a:bodyPr/>
        <a:lstStyle/>
        <a:p>
          <a:r>
            <a:rPr lang="en-US" altLang="zh-CN" dirty="0" smtClean="0">
              <a:latin typeface="黑体" panose="02010609060101010101" charset="-122"/>
              <a:ea typeface="黑体" panose="02010609060101010101" charset="-122"/>
              <a:cs typeface="Times New Roman" panose="02020603050405020304" pitchFamily="18" charset="0"/>
            </a:rPr>
            <a:t>8—9.</a:t>
          </a:r>
          <a:r>
            <a:rPr lang="zh-CN" altLang="en-US" dirty="0" smtClean="0">
              <a:latin typeface="黑体" panose="02010609060101010101" charset="-122"/>
              <a:ea typeface="黑体" panose="02010609060101010101" charset="-122"/>
              <a:cs typeface="Times New Roman" panose="02020603050405020304" pitchFamily="18" charset="0"/>
            </a:rPr>
            <a:t>为了创造</a:t>
          </a:r>
          <a:r>
            <a:rPr lang="zh-CN" altLang="en-US" smtClean="0">
              <a:latin typeface="黑体" panose="02010609060101010101" charset="-122"/>
              <a:ea typeface="黑体" panose="02010609060101010101" charset="-122"/>
              <a:cs typeface="Times New Roman" panose="02020603050405020304" pitchFamily="18" charset="0"/>
            </a:rPr>
            <a:t>光明，便要灰心</a:t>
          </a:r>
          <a:r>
            <a:rPr lang="zh-CN" altLang="en-US" dirty="0" smtClean="0">
              <a:latin typeface="黑体" panose="02010609060101010101" charset="-122"/>
              <a:ea typeface="黑体" panose="02010609060101010101" charset="-122"/>
              <a:cs typeface="Times New Roman" panose="02020603050405020304" pitchFamily="18" charset="0"/>
            </a:rPr>
            <a:t>流泪</a:t>
          </a:r>
          <a:r>
            <a:rPr lang="zh-CN" altLang="zh-CN" dirty="0" smtClean="0">
              <a:latin typeface="黑体" panose="02010609060101010101" charset="-122"/>
              <a:ea typeface="黑体" panose="02010609060101010101" charset="-122"/>
              <a:cs typeface="Times New Roman" panose="02020603050405020304" pitchFamily="18" charset="0"/>
            </a:rPr>
            <a:t>。</a:t>
          </a:r>
          <a:endParaRPr lang="zh-CN" altLang="en-US" dirty="0"/>
        </a:p>
      </dgm:t>
    </dgm:pt>
    <dgm:pt modelId="{E4414F95-0FED-4A78-A783-63C0603191BA}" cxnId="{5EE288D4-3EC5-467C-828D-2780B90F9B83}" type="parTrans">
      <dgm:prSet/>
      <dgm:spPr/>
      <dgm:t>
        <a:bodyPr/>
        <a:lstStyle/>
        <a:p>
          <a:endParaRPr lang="zh-CN" altLang="en-US"/>
        </a:p>
      </dgm:t>
    </dgm:pt>
    <dgm:pt modelId="{7163D5F5-D18A-4070-9BD2-D0ECA092BD0A}" cxnId="{5EE288D4-3EC5-467C-828D-2780B90F9B83}" type="sibTrans">
      <dgm:prSet/>
      <dgm:spPr/>
      <dgm:t>
        <a:bodyPr/>
        <a:lstStyle/>
        <a:p>
          <a:endParaRPr lang="zh-CN" altLang="en-US"/>
        </a:p>
      </dgm:t>
    </dgm:pt>
    <dgm:pt modelId="{8521830F-A442-4300-877B-D5BBA944F885}" type="pres">
      <dgm:prSet presAssocID="{8BBA8C8B-6FEE-4429-9ACF-E8FE71BDF9C4}" presName="outerComposite" presStyleCnt="0">
        <dgm:presLayoutVars>
          <dgm:chMax val="5"/>
          <dgm:dir/>
          <dgm:resizeHandles val="exact"/>
        </dgm:presLayoutVars>
      </dgm:prSet>
      <dgm:spPr/>
      <dgm:t>
        <a:bodyPr/>
        <a:lstStyle/>
        <a:p>
          <a:endParaRPr lang="zh-CN" altLang="en-US"/>
        </a:p>
      </dgm:t>
    </dgm:pt>
    <dgm:pt modelId="{DE1388DE-1180-4403-AB7C-846FF99FB536}" type="pres">
      <dgm:prSet presAssocID="{8BBA8C8B-6FEE-4429-9ACF-E8FE71BDF9C4}" presName="dummyMaxCanvas" presStyleCnt="0">
        <dgm:presLayoutVars/>
      </dgm:prSet>
      <dgm:spPr/>
    </dgm:pt>
    <dgm:pt modelId="{553455BA-0F80-43F4-BFF1-9AC05F379564}" type="pres">
      <dgm:prSet presAssocID="{8BBA8C8B-6FEE-4429-9ACF-E8FE71BDF9C4}" presName="FiveNodes_1" presStyleLbl="node1" presStyleIdx="0" presStyleCnt="5" custLinFactNeighborX="306" custLinFactNeighborY="-6597">
        <dgm:presLayoutVars>
          <dgm:bulletEnabled val="1"/>
        </dgm:presLayoutVars>
      </dgm:prSet>
      <dgm:spPr/>
      <dgm:t>
        <a:bodyPr/>
        <a:lstStyle/>
        <a:p>
          <a:endParaRPr lang="zh-CN" altLang="en-US"/>
        </a:p>
      </dgm:t>
    </dgm:pt>
    <dgm:pt modelId="{804DA3D5-925F-471C-AA9C-C038D9DE92B5}" type="pres">
      <dgm:prSet presAssocID="{8BBA8C8B-6FEE-4429-9ACF-E8FE71BDF9C4}" presName="FiveNodes_2" presStyleLbl="node1" presStyleIdx="1" presStyleCnt="5">
        <dgm:presLayoutVars>
          <dgm:bulletEnabled val="1"/>
        </dgm:presLayoutVars>
      </dgm:prSet>
      <dgm:spPr/>
      <dgm:t>
        <a:bodyPr/>
        <a:lstStyle/>
        <a:p>
          <a:endParaRPr lang="zh-CN" altLang="en-US"/>
        </a:p>
      </dgm:t>
    </dgm:pt>
    <dgm:pt modelId="{294E34F4-4E14-433A-A553-534BE3422EE2}" type="pres">
      <dgm:prSet presAssocID="{8BBA8C8B-6FEE-4429-9ACF-E8FE71BDF9C4}" presName="FiveNodes_3" presStyleLbl="node1" presStyleIdx="2" presStyleCnt="5">
        <dgm:presLayoutVars>
          <dgm:bulletEnabled val="1"/>
        </dgm:presLayoutVars>
      </dgm:prSet>
      <dgm:spPr/>
      <dgm:t>
        <a:bodyPr/>
        <a:lstStyle/>
        <a:p>
          <a:endParaRPr lang="zh-CN" altLang="en-US"/>
        </a:p>
      </dgm:t>
    </dgm:pt>
    <dgm:pt modelId="{74346831-6697-4FCA-B4EF-9DB599A6244D}" type="pres">
      <dgm:prSet presAssocID="{8BBA8C8B-6FEE-4429-9ACF-E8FE71BDF9C4}" presName="FiveNodes_4" presStyleLbl="node1" presStyleIdx="3" presStyleCnt="5">
        <dgm:presLayoutVars>
          <dgm:bulletEnabled val="1"/>
        </dgm:presLayoutVars>
      </dgm:prSet>
      <dgm:spPr/>
      <dgm:t>
        <a:bodyPr/>
        <a:lstStyle/>
        <a:p>
          <a:endParaRPr lang="zh-CN" altLang="en-US"/>
        </a:p>
      </dgm:t>
    </dgm:pt>
    <dgm:pt modelId="{21BDE4E1-8C25-4BC6-8CEB-1B96A240F7DD}" type="pres">
      <dgm:prSet presAssocID="{8BBA8C8B-6FEE-4429-9ACF-E8FE71BDF9C4}" presName="FiveNodes_5" presStyleLbl="node1" presStyleIdx="4" presStyleCnt="5">
        <dgm:presLayoutVars>
          <dgm:bulletEnabled val="1"/>
        </dgm:presLayoutVars>
      </dgm:prSet>
      <dgm:spPr/>
      <dgm:t>
        <a:bodyPr/>
        <a:lstStyle/>
        <a:p>
          <a:endParaRPr lang="zh-CN" altLang="en-US"/>
        </a:p>
      </dgm:t>
    </dgm:pt>
    <dgm:pt modelId="{10F0325D-D962-4A26-8E1E-141D22C802CB}" type="pres">
      <dgm:prSet presAssocID="{8BBA8C8B-6FEE-4429-9ACF-E8FE71BDF9C4}" presName="FiveConn_1-2" presStyleLbl="fgAccFollowNode1" presStyleIdx="0" presStyleCnt="4">
        <dgm:presLayoutVars>
          <dgm:bulletEnabled val="1"/>
        </dgm:presLayoutVars>
      </dgm:prSet>
      <dgm:spPr/>
      <dgm:t>
        <a:bodyPr/>
        <a:lstStyle/>
        <a:p>
          <a:endParaRPr lang="zh-CN" altLang="en-US"/>
        </a:p>
      </dgm:t>
    </dgm:pt>
    <dgm:pt modelId="{A9E0DED1-305A-42D5-8D1C-3C47637ADCFA}" type="pres">
      <dgm:prSet presAssocID="{8BBA8C8B-6FEE-4429-9ACF-E8FE71BDF9C4}" presName="FiveConn_2-3" presStyleLbl="fgAccFollowNode1" presStyleIdx="1" presStyleCnt="4">
        <dgm:presLayoutVars>
          <dgm:bulletEnabled val="1"/>
        </dgm:presLayoutVars>
      </dgm:prSet>
      <dgm:spPr/>
      <dgm:t>
        <a:bodyPr/>
        <a:lstStyle/>
        <a:p>
          <a:endParaRPr lang="zh-CN" altLang="en-US"/>
        </a:p>
      </dgm:t>
    </dgm:pt>
    <dgm:pt modelId="{FA9053A0-DB12-4F12-9F75-58A8FB549038}" type="pres">
      <dgm:prSet presAssocID="{8BBA8C8B-6FEE-4429-9ACF-E8FE71BDF9C4}" presName="FiveConn_3-4" presStyleLbl="fgAccFollowNode1" presStyleIdx="2" presStyleCnt="4">
        <dgm:presLayoutVars>
          <dgm:bulletEnabled val="1"/>
        </dgm:presLayoutVars>
      </dgm:prSet>
      <dgm:spPr/>
      <dgm:t>
        <a:bodyPr/>
        <a:lstStyle/>
        <a:p>
          <a:endParaRPr lang="zh-CN" altLang="en-US"/>
        </a:p>
      </dgm:t>
    </dgm:pt>
    <dgm:pt modelId="{4825FB50-7AD0-4834-90A4-E5D29C9377EA}" type="pres">
      <dgm:prSet presAssocID="{8BBA8C8B-6FEE-4429-9ACF-E8FE71BDF9C4}" presName="FiveConn_4-5" presStyleLbl="fgAccFollowNode1" presStyleIdx="3" presStyleCnt="4">
        <dgm:presLayoutVars>
          <dgm:bulletEnabled val="1"/>
        </dgm:presLayoutVars>
      </dgm:prSet>
      <dgm:spPr/>
      <dgm:t>
        <a:bodyPr/>
        <a:lstStyle/>
        <a:p>
          <a:endParaRPr lang="zh-CN" altLang="en-US"/>
        </a:p>
      </dgm:t>
    </dgm:pt>
    <dgm:pt modelId="{B7978868-DF86-4E58-9DCB-92F7AB0DD0F9}" type="pres">
      <dgm:prSet presAssocID="{8BBA8C8B-6FEE-4429-9ACF-E8FE71BDF9C4}" presName="FiveNodes_1_text" presStyleLbl="node1" presStyleIdx="4" presStyleCnt="5">
        <dgm:presLayoutVars>
          <dgm:bulletEnabled val="1"/>
        </dgm:presLayoutVars>
      </dgm:prSet>
      <dgm:spPr/>
      <dgm:t>
        <a:bodyPr/>
        <a:lstStyle/>
        <a:p>
          <a:endParaRPr lang="zh-CN" altLang="en-US"/>
        </a:p>
      </dgm:t>
    </dgm:pt>
    <dgm:pt modelId="{C7DCAE76-DC76-48C9-9A54-CD0C7996749A}" type="pres">
      <dgm:prSet presAssocID="{8BBA8C8B-6FEE-4429-9ACF-E8FE71BDF9C4}" presName="FiveNodes_2_text" presStyleLbl="node1" presStyleIdx="4" presStyleCnt="5">
        <dgm:presLayoutVars>
          <dgm:bulletEnabled val="1"/>
        </dgm:presLayoutVars>
      </dgm:prSet>
      <dgm:spPr/>
      <dgm:t>
        <a:bodyPr/>
        <a:lstStyle/>
        <a:p>
          <a:endParaRPr lang="zh-CN" altLang="en-US"/>
        </a:p>
      </dgm:t>
    </dgm:pt>
    <dgm:pt modelId="{51E58231-11A5-49DF-ABF3-ABD0E0158C4D}" type="pres">
      <dgm:prSet presAssocID="{8BBA8C8B-6FEE-4429-9ACF-E8FE71BDF9C4}" presName="FiveNodes_3_text" presStyleLbl="node1" presStyleIdx="4" presStyleCnt="5">
        <dgm:presLayoutVars>
          <dgm:bulletEnabled val="1"/>
        </dgm:presLayoutVars>
      </dgm:prSet>
      <dgm:spPr/>
      <dgm:t>
        <a:bodyPr/>
        <a:lstStyle/>
        <a:p>
          <a:endParaRPr lang="zh-CN" altLang="en-US"/>
        </a:p>
      </dgm:t>
    </dgm:pt>
    <dgm:pt modelId="{D97B5CF8-F48C-4BF4-9878-C83C92CFCA00}" type="pres">
      <dgm:prSet presAssocID="{8BBA8C8B-6FEE-4429-9ACF-E8FE71BDF9C4}" presName="FiveNodes_4_text" presStyleLbl="node1" presStyleIdx="4" presStyleCnt="5">
        <dgm:presLayoutVars>
          <dgm:bulletEnabled val="1"/>
        </dgm:presLayoutVars>
      </dgm:prSet>
      <dgm:spPr/>
      <dgm:t>
        <a:bodyPr/>
        <a:lstStyle/>
        <a:p>
          <a:endParaRPr lang="zh-CN" altLang="en-US"/>
        </a:p>
      </dgm:t>
    </dgm:pt>
    <dgm:pt modelId="{9498B700-2FB7-4664-873F-A40CD4FFB54E}" type="pres">
      <dgm:prSet presAssocID="{8BBA8C8B-6FEE-4429-9ACF-E8FE71BDF9C4}" presName="FiveNodes_5_text" presStyleLbl="node1" presStyleIdx="4" presStyleCnt="5">
        <dgm:presLayoutVars>
          <dgm:bulletEnabled val="1"/>
        </dgm:presLayoutVars>
      </dgm:prSet>
      <dgm:spPr/>
      <dgm:t>
        <a:bodyPr/>
        <a:lstStyle/>
        <a:p>
          <a:endParaRPr lang="zh-CN" altLang="en-US"/>
        </a:p>
      </dgm:t>
    </dgm:pt>
  </dgm:ptLst>
  <dgm:cxnLst>
    <dgm:cxn modelId="{7958CA22-1231-4EE9-ACD1-FF8BE4878597}" srcId="{8BBA8C8B-6FEE-4429-9ACF-E8FE71BDF9C4}" destId="{9ED84E58-FED0-400A-ABE4-D107E56AD499}" srcOrd="0" destOrd="0" parTransId="{39110DC1-6A80-4866-96FE-E9C6ECCD63BE}" sibTransId="{C3AD5BD5-239B-4575-B7BB-837CC5B4EE5A}"/>
    <dgm:cxn modelId="{0B7C9E54-A24F-4126-B159-80E9E88B5BFD}" type="presOf" srcId="{65A32F61-88AD-49F8-9B8C-74E39314D0BC}" destId="{804DA3D5-925F-471C-AA9C-C038D9DE92B5}" srcOrd="0" destOrd="0" presId="urn:microsoft.com/office/officeart/2005/8/layout/vProcess5"/>
    <dgm:cxn modelId="{7ED7F24E-1DD6-4EAB-9586-B2641A02E9A0}" srcId="{8BBA8C8B-6FEE-4429-9ACF-E8FE71BDF9C4}" destId="{65A32F61-88AD-49F8-9B8C-74E39314D0BC}" srcOrd="1" destOrd="0" parTransId="{7728FC8F-4D53-4AD1-880B-B7FA26ABD80F}" sibTransId="{C6016A23-9637-4FF7-B7F2-9A5FF3ABDDBD}"/>
    <dgm:cxn modelId="{5EE288D4-3EC5-467C-828D-2780B90F9B83}" srcId="{8BBA8C8B-6FEE-4429-9ACF-E8FE71BDF9C4}" destId="{A55D6211-4999-44F7-A1CB-CE441C987B97}" srcOrd="4" destOrd="0" parTransId="{E4414F95-0FED-4A78-A783-63C0603191BA}" sibTransId="{7163D5F5-D18A-4070-9BD2-D0ECA092BD0A}"/>
    <dgm:cxn modelId="{29EB080C-BCA3-40D6-B578-301EA34DA8B5}" srcId="{8BBA8C8B-6FEE-4429-9ACF-E8FE71BDF9C4}" destId="{2C4DD8E2-AA97-4D24-B00A-B0EFB8FD3DB6}" srcOrd="2" destOrd="0" parTransId="{DE9E1632-D864-4DA4-AFD2-0B7FBC9A74F3}" sibTransId="{DC392FC8-47A5-4C96-A3DF-516623B95677}"/>
    <dgm:cxn modelId="{D88AA1D6-6623-413B-A33A-11681737DD67}" type="presOf" srcId="{65A32F61-88AD-49F8-9B8C-74E39314D0BC}" destId="{C7DCAE76-DC76-48C9-9A54-CD0C7996749A}" srcOrd="1" destOrd="0" presId="urn:microsoft.com/office/officeart/2005/8/layout/vProcess5"/>
    <dgm:cxn modelId="{8A1A1032-2943-4FB3-9C9E-5404F9CAF608}" type="presOf" srcId="{9ED84E58-FED0-400A-ABE4-D107E56AD499}" destId="{B7978868-DF86-4E58-9DCB-92F7AB0DD0F9}" srcOrd="1" destOrd="0" presId="urn:microsoft.com/office/officeart/2005/8/layout/vProcess5"/>
    <dgm:cxn modelId="{1EA11D5F-A65E-4EEF-A198-93738FECFF1E}" type="presOf" srcId="{8BBA8C8B-6FEE-4429-9ACF-E8FE71BDF9C4}" destId="{8521830F-A442-4300-877B-D5BBA944F885}" srcOrd="0" destOrd="0" presId="urn:microsoft.com/office/officeart/2005/8/layout/vProcess5"/>
    <dgm:cxn modelId="{E635C63A-7B48-4C57-813C-6687FE1E3164}" type="presOf" srcId="{C6016A23-9637-4FF7-B7F2-9A5FF3ABDDBD}" destId="{A9E0DED1-305A-42D5-8D1C-3C47637ADCFA}" srcOrd="0" destOrd="0" presId="urn:microsoft.com/office/officeart/2005/8/layout/vProcess5"/>
    <dgm:cxn modelId="{A9F71B02-F1A3-4667-A833-B2BBE4424CA4}" type="presOf" srcId="{2C4DD8E2-AA97-4D24-B00A-B0EFB8FD3DB6}" destId="{51E58231-11A5-49DF-ABF3-ABD0E0158C4D}" srcOrd="1" destOrd="0" presId="urn:microsoft.com/office/officeart/2005/8/layout/vProcess5"/>
    <dgm:cxn modelId="{5384AA3D-927E-4DF7-B484-5AFC361936E0}" type="presOf" srcId="{C56BB818-368C-4B56-8199-0C143AB2D1FC}" destId="{D97B5CF8-F48C-4BF4-9878-C83C92CFCA00}" srcOrd="1" destOrd="0" presId="urn:microsoft.com/office/officeart/2005/8/layout/vProcess5"/>
    <dgm:cxn modelId="{C768139C-BBA1-47F4-B27A-92BA65393FDD}" type="presOf" srcId="{C56BB818-368C-4B56-8199-0C143AB2D1FC}" destId="{74346831-6697-4FCA-B4EF-9DB599A6244D}" srcOrd="0" destOrd="0" presId="urn:microsoft.com/office/officeart/2005/8/layout/vProcess5"/>
    <dgm:cxn modelId="{4144CA75-3BC2-4FF2-AEC3-4596CEC10AE9}" type="presOf" srcId="{DC392FC8-47A5-4C96-A3DF-516623B95677}" destId="{FA9053A0-DB12-4F12-9F75-58A8FB549038}" srcOrd="0" destOrd="0" presId="urn:microsoft.com/office/officeart/2005/8/layout/vProcess5"/>
    <dgm:cxn modelId="{89FC228A-796A-4E87-A09A-0ADC8B6BF0EC}" type="presOf" srcId="{C3AD5BD5-239B-4575-B7BB-837CC5B4EE5A}" destId="{10F0325D-D962-4A26-8E1E-141D22C802CB}" srcOrd="0" destOrd="0" presId="urn:microsoft.com/office/officeart/2005/8/layout/vProcess5"/>
    <dgm:cxn modelId="{BA8AA9E2-015C-4B26-9F30-59FEB5EC4FC6}" type="presOf" srcId="{9ED84E58-FED0-400A-ABE4-D107E56AD499}" destId="{553455BA-0F80-43F4-BFF1-9AC05F379564}" srcOrd="0" destOrd="0" presId="urn:microsoft.com/office/officeart/2005/8/layout/vProcess5"/>
    <dgm:cxn modelId="{ABE48947-2526-42F1-8C9A-88365BD18AF0}" srcId="{8BBA8C8B-6FEE-4429-9ACF-E8FE71BDF9C4}" destId="{C56BB818-368C-4B56-8199-0C143AB2D1FC}" srcOrd="3" destOrd="0" parTransId="{99BA8EDE-1028-40D6-A6CC-3BAEE7F83AE0}" sibTransId="{91F755BC-F566-4461-8482-58C54EE135A0}"/>
    <dgm:cxn modelId="{8174BFFA-8E35-4161-854F-76ABB42BB4BD}" type="presOf" srcId="{A55D6211-4999-44F7-A1CB-CE441C987B97}" destId="{21BDE4E1-8C25-4BC6-8CEB-1B96A240F7DD}" srcOrd="0" destOrd="0" presId="urn:microsoft.com/office/officeart/2005/8/layout/vProcess5"/>
    <dgm:cxn modelId="{6570611C-0036-4CA2-AEA1-13DD6D7C89EF}" type="presOf" srcId="{91F755BC-F566-4461-8482-58C54EE135A0}" destId="{4825FB50-7AD0-4834-90A4-E5D29C9377EA}" srcOrd="0" destOrd="0" presId="urn:microsoft.com/office/officeart/2005/8/layout/vProcess5"/>
    <dgm:cxn modelId="{031663DA-54C7-4758-BAB1-6B29B33977A2}" type="presOf" srcId="{2C4DD8E2-AA97-4D24-B00A-B0EFB8FD3DB6}" destId="{294E34F4-4E14-433A-A553-534BE3422EE2}" srcOrd="0" destOrd="0" presId="urn:microsoft.com/office/officeart/2005/8/layout/vProcess5"/>
    <dgm:cxn modelId="{4614555A-C5BD-455D-9C49-6904EB3047FB}" type="presOf" srcId="{A55D6211-4999-44F7-A1CB-CE441C987B97}" destId="{9498B700-2FB7-4664-873F-A40CD4FFB54E}" srcOrd="1" destOrd="0" presId="urn:microsoft.com/office/officeart/2005/8/layout/vProcess5"/>
    <dgm:cxn modelId="{8CEC294B-B950-41BB-883F-6969EC222411}" type="presParOf" srcId="{8521830F-A442-4300-877B-D5BBA944F885}" destId="{DE1388DE-1180-4403-AB7C-846FF99FB536}" srcOrd="0" destOrd="0" presId="urn:microsoft.com/office/officeart/2005/8/layout/vProcess5"/>
    <dgm:cxn modelId="{4B6F7361-8B39-4143-B6CE-1D3935EC46DB}" type="presParOf" srcId="{8521830F-A442-4300-877B-D5BBA944F885}" destId="{553455BA-0F80-43F4-BFF1-9AC05F379564}" srcOrd="1" destOrd="0" presId="urn:microsoft.com/office/officeart/2005/8/layout/vProcess5"/>
    <dgm:cxn modelId="{BE9D0B6D-EACC-448F-ADCE-C4064B0922C9}" type="presParOf" srcId="{8521830F-A442-4300-877B-D5BBA944F885}" destId="{804DA3D5-925F-471C-AA9C-C038D9DE92B5}" srcOrd="2" destOrd="0" presId="urn:microsoft.com/office/officeart/2005/8/layout/vProcess5"/>
    <dgm:cxn modelId="{3B9E1E3B-870C-465C-8A6A-CC5B66C546D7}" type="presParOf" srcId="{8521830F-A442-4300-877B-D5BBA944F885}" destId="{294E34F4-4E14-433A-A553-534BE3422EE2}" srcOrd="3" destOrd="0" presId="urn:microsoft.com/office/officeart/2005/8/layout/vProcess5"/>
    <dgm:cxn modelId="{937B2159-5F2B-497E-90A6-346EA111109D}" type="presParOf" srcId="{8521830F-A442-4300-877B-D5BBA944F885}" destId="{74346831-6697-4FCA-B4EF-9DB599A6244D}" srcOrd="4" destOrd="0" presId="urn:microsoft.com/office/officeart/2005/8/layout/vProcess5"/>
    <dgm:cxn modelId="{BEB482E5-1346-407A-9F3B-0A51F78EDA7A}" type="presParOf" srcId="{8521830F-A442-4300-877B-D5BBA944F885}" destId="{21BDE4E1-8C25-4BC6-8CEB-1B96A240F7DD}" srcOrd="5" destOrd="0" presId="urn:microsoft.com/office/officeart/2005/8/layout/vProcess5"/>
    <dgm:cxn modelId="{C6344330-5B83-49EA-BCFF-62EC64C1DB8B}" type="presParOf" srcId="{8521830F-A442-4300-877B-D5BBA944F885}" destId="{10F0325D-D962-4A26-8E1E-141D22C802CB}" srcOrd="6" destOrd="0" presId="urn:microsoft.com/office/officeart/2005/8/layout/vProcess5"/>
    <dgm:cxn modelId="{A39D952A-CBB5-452C-A1EA-C562C077C3B3}" type="presParOf" srcId="{8521830F-A442-4300-877B-D5BBA944F885}" destId="{A9E0DED1-305A-42D5-8D1C-3C47637ADCFA}" srcOrd="7" destOrd="0" presId="urn:microsoft.com/office/officeart/2005/8/layout/vProcess5"/>
    <dgm:cxn modelId="{F541D7CE-6416-4693-9B73-60D1AA071DD3}" type="presParOf" srcId="{8521830F-A442-4300-877B-D5BBA944F885}" destId="{FA9053A0-DB12-4F12-9F75-58A8FB549038}" srcOrd="8" destOrd="0" presId="urn:microsoft.com/office/officeart/2005/8/layout/vProcess5"/>
    <dgm:cxn modelId="{B3A7CEAD-A08E-40C4-B428-2AB5D3606429}" type="presParOf" srcId="{8521830F-A442-4300-877B-D5BBA944F885}" destId="{4825FB50-7AD0-4834-90A4-E5D29C9377EA}" srcOrd="9" destOrd="0" presId="urn:microsoft.com/office/officeart/2005/8/layout/vProcess5"/>
    <dgm:cxn modelId="{DF2BF18A-8F9C-49E7-B9F9-DB66EA02EC1D}" type="presParOf" srcId="{8521830F-A442-4300-877B-D5BBA944F885}" destId="{B7978868-DF86-4E58-9DCB-92F7AB0DD0F9}" srcOrd="10" destOrd="0" presId="urn:microsoft.com/office/officeart/2005/8/layout/vProcess5"/>
    <dgm:cxn modelId="{C2DD9762-7E05-4BF6-AD9D-CC54FADEFB27}" type="presParOf" srcId="{8521830F-A442-4300-877B-D5BBA944F885}" destId="{C7DCAE76-DC76-48C9-9A54-CD0C7996749A}" srcOrd="11" destOrd="0" presId="urn:microsoft.com/office/officeart/2005/8/layout/vProcess5"/>
    <dgm:cxn modelId="{5C03F735-669B-488C-9992-418ED1B39767}" type="presParOf" srcId="{8521830F-A442-4300-877B-D5BBA944F885}" destId="{51E58231-11A5-49DF-ABF3-ABD0E0158C4D}" srcOrd="12" destOrd="0" presId="urn:microsoft.com/office/officeart/2005/8/layout/vProcess5"/>
    <dgm:cxn modelId="{33C8465E-825E-4CA5-8BC0-F29B8BB889A3}" type="presParOf" srcId="{8521830F-A442-4300-877B-D5BBA944F885}" destId="{D97B5CF8-F48C-4BF4-9878-C83C92CFCA00}" srcOrd="13" destOrd="0" presId="urn:microsoft.com/office/officeart/2005/8/layout/vProcess5"/>
    <dgm:cxn modelId="{EDE616C4-E3DE-470E-B7FC-1BCAAF8703C3}" type="presParOf" srcId="{8521830F-A442-4300-877B-D5BBA944F885}" destId="{9498B700-2FB7-4664-873F-A40CD4FFB54E}" srcOrd="14" destOrd="0" presId="urn:microsoft.com/office/officeart/2005/8/layout/vProcess5"/>
  </dgm:cxnLst>
  <dgm:bg/>
  <dgm:whole>
    <a:ln w="38100"/>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3455BA-0F80-43F4-BFF1-9AC05F379564}">
      <dsp:nvSpPr>
        <dsp:cNvPr id="0" name=""/>
        <dsp:cNvSpPr/>
      </dsp:nvSpPr>
      <dsp:spPr>
        <a:xfrm>
          <a:off x="19024" y="0"/>
          <a:ext cx="6216999" cy="86631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zh-CN" sz="2300" kern="1200" dirty="0" smtClean="0">
              <a:latin typeface="黑体" panose="02010609060101010101" pitchFamily="49" charset="-122"/>
              <a:ea typeface="黑体" panose="02010609060101010101" pitchFamily="49" charset="-122"/>
              <a:cs typeface="Times New Roman" panose="02020603050405020304" pitchFamily="18" charset="0"/>
            </a:rPr>
            <a:t>1</a:t>
          </a:r>
          <a:r>
            <a:rPr lang="en-US" altLang="zh-CN" sz="2300" kern="12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300" kern="1200" dirty="0" smtClean="0">
              <a:latin typeface="黑体" panose="02010609060101010101" pitchFamily="49" charset="-122"/>
              <a:ea typeface="黑体" panose="02010609060101010101" pitchFamily="49" charset="-122"/>
              <a:cs typeface="Times New Roman" panose="02020603050405020304" pitchFamily="18" charset="0"/>
            </a:rPr>
            <a:t> 荧荧红烛</a:t>
          </a:r>
          <a:r>
            <a:rPr lang="zh-CN" altLang="en-US" sz="2300" kern="1200" dirty="0" smtClean="0">
              <a:latin typeface="黑体" panose="02010609060101010101" pitchFamily="49" charset="-122"/>
              <a:ea typeface="黑体" panose="02010609060101010101" pitchFamily="49" charset="-122"/>
              <a:cs typeface="Times New Roman" panose="02020603050405020304" pitchFamily="18" charset="0"/>
            </a:rPr>
            <a:t>真赤诚，灼灼发光又发热</a:t>
          </a:r>
          <a:r>
            <a:rPr lang="zh-CN" altLang="zh-CN" sz="2300" kern="12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2300" kern="1200" dirty="0"/>
        </a:p>
      </dsp:txBody>
      <dsp:txXfrm>
        <a:off x="44398" y="25374"/>
        <a:ext cx="5180814" cy="815569"/>
      </dsp:txXfrm>
    </dsp:sp>
    <dsp:sp modelId="{804DA3D5-925F-471C-AA9C-C038D9DE92B5}">
      <dsp:nvSpPr>
        <dsp:cNvPr id="0" name=""/>
        <dsp:cNvSpPr/>
      </dsp:nvSpPr>
      <dsp:spPr>
        <a:xfrm>
          <a:off x="464256" y="986639"/>
          <a:ext cx="6216999" cy="86631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zh-CN" sz="2300" kern="1200" dirty="0" smtClean="0">
              <a:latin typeface="黑体" panose="02010609060101010101" pitchFamily="49" charset="-122"/>
              <a:ea typeface="黑体" panose="02010609060101010101" pitchFamily="49" charset="-122"/>
            </a:rPr>
            <a:t>2—3</a:t>
          </a:r>
          <a:r>
            <a:rPr lang="en-US" altLang="zh-CN" sz="2300" kern="1200" dirty="0" smtClean="0">
              <a:latin typeface="黑体" panose="02010609060101010101" pitchFamily="49" charset="-122"/>
              <a:ea typeface="黑体" panose="02010609060101010101" pitchFamily="49" charset="-122"/>
            </a:rPr>
            <a:t>.</a:t>
          </a:r>
          <a:r>
            <a:rPr lang="zh-CN" altLang="zh-CN" sz="2300" kern="1200" dirty="0" smtClean="0">
              <a:latin typeface="黑体" panose="02010609060101010101" pitchFamily="49" charset="-122"/>
              <a:ea typeface="黑体" panose="02010609060101010101" pitchFamily="49" charset="-122"/>
            </a:rPr>
            <a:t> 红烛</a:t>
          </a:r>
          <a:r>
            <a:rPr lang="zh-CN" altLang="en-US" sz="2300" kern="1200" dirty="0" smtClean="0">
              <a:latin typeface="黑体" panose="02010609060101010101" pitchFamily="49" charset="-122"/>
              <a:ea typeface="黑体" panose="02010609060101010101" pitchFamily="49" charset="-122"/>
            </a:rPr>
            <a:t>烧蜡成灰，放出光明。</a:t>
          </a:r>
          <a:endParaRPr lang="zh-CN" altLang="en-US" sz="2300" kern="1200" dirty="0"/>
        </a:p>
      </dsp:txBody>
      <dsp:txXfrm>
        <a:off x="489630" y="1012013"/>
        <a:ext cx="5138888" cy="815569"/>
      </dsp:txXfrm>
    </dsp:sp>
    <dsp:sp modelId="{294E34F4-4E14-433A-A553-534BE3422EE2}">
      <dsp:nvSpPr>
        <dsp:cNvPr id="0" name=""/>
        <dsp:cNvSpPr/>
      </dsp:nvSpPr>
      <dsp:spPr>
        <a:xfrm>
          <a:off x="928512" y="1973279"/>
          <a:ext cx="6216999" cy="86631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zh-CN" sz="2300" kern="1200" dirty="0" smtClean="0">
              <a:latin typeface="黑体" panose="02010609060101010101" pitchFamily="49" charset="-122"/>
              <a:ea typeface="黑体" panose="02010609060101010101" pitchFamily="49" charset="-122"/>
              <a:cs typeface="Times New Roman" panose="02020603050405020304" pitchFamily="18" charset="0"/>
            </a:rPr>
            <a:t>4</a:t>
          </a:r>
          <a:r>
            <a:rPr lang="en-US" altLang="zh-CN" sz="2300" kern="12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300" kern="1200" dirty="0" smtClean="0">
              <a:latin typeface="黑体" panose="02010609060101010101" pitchFamily="49" charset="-122"/>
              <a:ea typeface="黑体" panose="02010609060101010101" pitchFamily="49" charset="-122"/>
              <a:cs typeface="Times New Roman" panose="02020603050405020304" pitchFamily="18" charset="0"/>
            </a:rPr>
            <a:t>红烛</a:t>
          </a:r>
          <a:r>
            <a:rPr lang="zh-CN" altLang="en-US" sz="2300" kern="1200" dirty="0" smtClean="0">
              <a:latin typeface="黑体" panose="02010609060101010101" pitchFamily="49" charset="-122"/>
              <a:ea typeface="黑体" panose="02010609060101010101" pitchFamily="49" charset="-122"/>
              <a:cs typeface="Times New Roman" panose="02020603050405020304" pitchFamily="18" charset="0"/>
            </a:rPr>
            <a:t>烧掉一个死寂、禁锢的世界。</a:t>
          </a:r>
          <a:endParaRPr lang="zh-CN" altLang="en-US" sz="2300" kern="1200" dirty="0"/>
        </a:p>
      </dsp:txBody>
      <dsp:txXfrm>
        <a:off x="953886" y="1998653"/>
        <a:ext cx="5138888" cy="815569"/>
      </dsp:txXfrm>
    </dsp:sp>
    <dsp:sp modelId="{74346831-6697-4FCA-B4EF-9DB599A6244D}">
      <dsp:nvSpPr>
        <dsp:cNvPr id="0" name=""/>
        <dsp:cNvSpPr/>
      </dsp:nvSpPr>
      <dsp:spPr>
        <a:xfrm>
          <a:off x="1392769" y="2959919"/>
          <a:ext cx="6216999" cy="86631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zh-CN" sz="2300" kern="1200" dirty="0" smtClean="0">
              <a:latin typeface="黑体" panose="02010609060101010101" pitchFamily="49" charset="-122"/>
              <a:ea typeface="黑体" panose="02010609060101010101" pitchFamily="49" charset="-122"/>
              <a:cs typeface="Times New Roman" panose="02020603050405020304" pitchFamily="18" charset="0"/>
            </a:rPr>
            <a:t>5—7.</a:t>
          </a:r>
          <a:r>
            <a:rPr lang="zh-CN" altLang="en-US" sz="2300" kern="1200" dirty="0" smtClean="0">
              <a:latin typeface="黑体" panose="02010609060101010101" pitchFamily="49" charset="-122"/>
              <a:ea typeface="黑体" panose="02010609060101010101" pitchFamily="49" charset="-122"/>
              <a:cs typeface="Times New Roman" panose="02020603050405020304" pitchFamily="18" charset="0"/>
            </a:rPr>
            <a:t>红烛着急才流</a:t>
          </a:r>
          <a:r>
            <a:rPr lang="zh-CN" altLang="zh-CN" sz="2300" kern="1200" dirty="0" smtClean="0">
              <a:latin typeface="黑体" panose="02010609060101010101" pitchFamily="49" charset="-122"/>
              <a:ea typeface="黑体" panose="02010609060101010101" pitchFamily="49" charset="-122"/>
              <a:cs typeface="Times New Roman" panose="02020603050405020304" pitchFamily="18" charset="0"/>
            </a:rPr>
            <a:t>泪</a:t>
          </a:r>
          <a:r>
            <a:rPr lang="zh-CN" altLang="en-US" sz="2300" kern="12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2300" kern="1200" dirty="0"/>
        </a:p>
      </dsp:txBody>
      <dsp:txXfrm>
        <a:off x="1418143" y="2985293"/>
        <a:ext cx="5138888" cy="815569"/>
      </dsp:txXfrm>
    </dsp:sp>
    <dsp:sp modelId="{21BDE4E1-8C25-4BC6-8CEB-1B96A240F7DD}">
      <dsp:nvSpPr>
        <dsp:cNvPr id="0" name=""/>
        <dsp:cNvSpPr/>
      </dsp:nvSpPr>
      <dsp:spPr>
        <a:xfrm>
          <a:off x="1857025" y="3946559"/>
          <a:ext cx="6216999" cy="86631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zh-CN" sz="2300" kern="1200" dirty="0" smtClean="0">
              <a:latin typeface="黑体" panose="02010609060101010101" pitchFamily="49" charset="-122"/>
              <a:ea typeface="黑体" panose="02010609060101010101" pitchFamily="49" charset="-122"/>
              <a:cs typeface="Times New Roman" panose="02020603050405020304" pitchFamily="18" charset="0"/>
            </a:rPr>
            <a:t>8—9.</a:t>
          </a:r>
          <a:r>
            <a:rPr lang="zh-CN" altLang="en-US" sz="2300" kern="1200" dirty="0" smtClean="0">
              <a:latin typeface="黑体" panose="02010609060101010101" pitchFamily="49" charset="-122"/>
              <a:ea typeface="黑体" panose="02010609060101010101" pitchFamily="49" charset="-122"/>
              <a:cs typeface="Times New Roman" panose="02020603050405020304" pitchFamily="18" charset="0"/>
            </a:rPr>
            <a:t>为了创造</a:t>
          </a:r>
          <a:r>
            <a:rPr lang="zh-CN" altLang="en-US" sz="2300" kern="1200" smtClean="0">
              <a:latin typeface="黑体" panose="02010609060101010101" pitchFamily="49" charset="-122"/>
              <a:ea typeface="黑体" panose="02010609060101010101" pitchFamily="49" charset="-122"/>
              <a:cs typeface="Times New Roman" panose="02020603050405020304" pitchFamily="18" charset="0"/>
            </a:rPr>
            <a:t>光明，便要灰心</a:t>
          </a:r>
          <a:r>
            <a:rPr lang="zh-CN" altLang="en-US" sz="2300" kern="1200" dirty="0" smtClean="0">
              <a:latin typeface="黑体" panose="02010609060101010101" pitchFamily="49" charset="-122"/>
              <a:ea typeface="黑体" panose="02010609060101010101" pitchFamily="49" charset="-122"/>
              <a:cs typeface="Times New Roman" panose="02020603050405020304" pitchFamily="18" charset="0"/>
            </a:rPr>
            <a:t>流泪</a:t>
          </a:r>
          <a:r>
            <a:rPr lang="zh-CN" altLang="zh-CN" sz="2300" kern="12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2300" kern="1200" dirty="0"/>
        </a:p>
      </dsp:txBody>
      <dsp:txXfrm>
        <a:off x="1882399" y="3971933"/>
        <a:ext cx="5138888" cy="815569"/>
      </dsp:txXfrm>
    </dsp:sp>
    <dsp:sp modelId="{10F0325D-D962-4A26-8E1E-141D22C802CB}">
      <dsp:nvSpPr>
        <dsp:cNvPr id="0" name=""/>
        <dsp:cNvSpPr/>
      </dsp:nvSpPr>
      <dsp:spPr>
        <a:xfrm>
          <a:off x="5653892" y="632893"/>
          <a:ext cx="563106" cy="563106"/>
        </a:xfrm>
        <a:prstGeom prst="downArrow">
          <a:avLst>
            <a:gd name="adj1" fmla="val 55000"/>
            <a:gd name="adj2" fmla="val 45000"/>
          </a:avLst>
        </a:prstGeom>
        <a:solidFill>
          <a:schemeClr val="lt1">
            <a:alpha val="90000"/>
            <a:tint val="40000"/>
            <a:hueOff val="0"/>
            <a:satOff val="0"/>
            <a:lumOff val="0"/>
            <a:alphaOff val="0"/>
          </a:schemeClr>
        </a:solidFill>
        <a:ln w="12700" cap="flat" cmpd="sng" algn="ctr">
          <a:solidFill>
            <a:schemeClr val="accent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zh-CN" altLang="en-US" sz="2500" kern="1200"/>
        </a:p>
      </dsp:txBody>
      <dsp:txXfrm>
        <a:off x="5780591" y="632893"/>
        <a:ext cx="309708" cy="423737"/>
      </dsp:txXfrm>
    </dsp:sp>
    <dsp:sp modelId="{A9E0DED1-305A-42D5-8D1C-3C47637ADCFA}">
      <dsp:nvSpPr>
        <dsp:cNvPr id="0" name=""/>
        <dsp:cNvSpPr/>
      </dsp:nvSpPr>
      <dsp:spPr>
        <a:xfrm>
          <a:off x="6118149" y="1619533"/>
          <a:ext cx="563106" cy="563106"/>
        </a:xfrm>
        <a:prstGeom prst="downArrow">
          <a:avLst>
            <a:gd name="adj1" fmla="val 55000"/>
            <a:gd name="adj2" fmla="val 45000"/>
          </a:avLst>
        </a:prstGeom>
        <a:solidFill>
          <a:schemeClr val="lt1">
            <a:alpha val="90000"/>
            <a:tint val="40000"/>
            <a:hueOff val="0"/>
            <a:satOff val="0"/>
            <a:lumOff val="0"/>
            <a:alphaOff val="0"/>
          </a:schemeClr>
        </a:solidFill>
        <a:ln w="12700" cap="flat" cmpd="sng" algn="ctr">
          <a:solidFill>
            <a:schemeClr val="accent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zh-CN" altLang="en-US" sz="2500" kern="1200"/>
        </a:p>
      </dsp:txBody>
      <dsp:txXfrm>
        <a:off x="6244848" y="1619533"/>
        <a:ext cx="309708" cy="423737"/>
      </dsp:txXfrm>
    </dsp:sp>
    <dsp:sp modelId="{FA9053A0-DB12-4F12-9F75-58A8FB549038}">
      <dsp:nvSpPr>
        <dsp:cNvPr id="0" name=""/>
        <dsp:cNvSpPr/>
      </dsp:nvSpPr>
      <dsp:spPr>
        <a:xfrm>
          <a:off x="6582405" y="2591734"/>
          <a:ext cx="563106" cy="563106"/>
        </a:xfrm>
        <a:prstGeom prst="downArrow">
          <a:avLst>
            <a:gd name="adj1" fmla="val 55000"/>
            <a:gd name="adj2" fmla="val 45000"/>
          </a:avLst>
        </a:prstGeom>
        <a:solidFill>
          <a:schemeClr val="lt1">
            <a:alpha val="90000"/>
            <a:tint val="40000"/>
            <a:hueOff val="0"/>
            <a:satOff val="0"/>
            <a:lumOff val="0"/>
            <a:alphaOff val="0"/>
          </a:schemeClr>
        </a:solidFill>
        <a:ln w="12700" cap="flat" cmpd="sng" algn="ctr">
          <a:solidFill>
            <a:schemeClr val="accent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zh-CN" altLang="en-US" sz="2500" kern="1200"/>
        </a:p>
      </dsp:txBody>
      <dsp:txXfrm>
        <a:off x="6709104" y="2591734"/>
        <a:ext cx="309708" cy="423737"/>
      </dsp:txXfrm>
    </dsp:sp>
    <dsp:sp modelId="{4825FB50-7AD0-4834-90A4-E5D29C9377EA}">
      <dsp:nvSpPr>
        <dsp:cNvPr id="0" name=""/>
        <dsp:cNvSpPr/>
      </dsp:nvSpPr>
      <dsp:spPr>
        <a:xfrm>
          <a:off x="7046661" y="3587999"/>
          <a:ext cx="563106" cy="563106"/>
        </a:xfrm>
        <a:prstGeom prst="downArrow">
          <a:avLst>
            <a:gd name="adj1" fmla="val 55000"/>
            <a:gd name="adj2" fmla="val 45000"/>
          </a:avLst>
        </a:prstGeom>
        <a:solidFill>
          <a:schemeClr val="lt1">
            <a:alpha val="90000"/>
            <a:tint val="40000"/>
            <a:hueOff val="0"/>
            <a:satOff val="0"/>
            <a:lumOff val="0"/>
            <a:alphaOff val="0"/>
          </a:schemeClr>
        </a:solidFill>
        <a:ln w="12700" cap="flat" cmpd="sng" algn="ctr">
          <a:solidFill>
            <a:schemeClr val="accent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zh-CN" altLang="en-US" sz="2500" kern="1200"/>
        </a:p>
      </dsp:txBody>
      <dsp:txXfrm>
        <a:off x="7173360" y="3587999"/>
        <a:ext cx="309708" cy="423737"/>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mn-ea"/>
                <a:cs typeface="+mn-cs"/>
              </a:rPr>
              <a:t>更多模板、视频教程：</a:t>
            </a:r>
            <a:r>
              <a:rPr kumimoji="0" lang="en-US" altLang="zh-CN" sz="1200" b="0" i="0" u="none" strike="noStrike" kern="1200" cap="none" spc="0" normalizeH="0" baseline="0" noProof="0" dirty="0">
                <a:ln>
                  <a:noFill/>
                </a:ln>
                <a:solidFill>
                  <a:schemeClr val="tx1"/>
                </a:solidFill>
                <a:effectLst/>
                <a:uLnTx/>
                <a:uFillTx/>
                <a:latin typeface="+mn-lt"/>
                <a:ea typeface="+mn-ea"/>
                <a:cs typeface="+mn-cs"/>
              </a:rPr>
              <a:t>http://www.mysoeasy.com</a:t>
            </a:r>
            <a:endParaRPr kumimoji="0" lang="en-US" altLang="zh-CN" sz="1200" b="0" i="0" u="none" strike="noStrike" kern="1200" cap="none" spc="0" normalizeH="0" baseline="0" noProof="0" dirty="0">
              <a:ln>
                <a:noFill/>
              </a:ln>
              <a:solidFill>
                <a:schemeClr val="accent6">
                  <a:lumMod val="75000"/>
                </a:schemeClr>
              </a:solidFill>
              <a:effectLst/>
              <a:uLnTx/>
              <a:uFillTx/>
              <a:latin typeface="Arial" panose="020B0604020202020204" pitchFamily="34" charset="0"/>
              <a:ea typeface="微软雅黑" panose="020B0503020204020204" pitchFamily="34" charset="-122"/>
              <a:cs typeface="+mn-cs"/>
            </a:endParaRPr>
          </a:p>
        </p:txBody>
      </p:sp>
      <p:sp>
        <p:nvSpPr>
          <p:cNvPr id="29699" name="灯片编号占位符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p>
            <a:pPr lvl="0" algn="r"/>
            <a:fld id="{9A0DB2DC-4C9A-4742-B13C-FB6460FD3503}" type="slidenum">
              <a:rPr lang="zh-CN" altLang="en-US" sz="1200" dirty="0">
                <a:solidFill>
                  <a:srgbClr val="000000"/>
                </a:solidFill>
                <a:latin typeface="Arial" panose="020B0604020202020204" pitchFamily="34" charset="0"/>
                <a:ea typeface="宋体" panose="02010600030101010101" pitchFamily="2" charset="-122"/>
              </a:rPr>
            </a:fld>
            <a:endParaRPr lang="zh-CN" altLang="en-US" sz="1200" dirty="0">
              <a:solidFill>
                <a:srgbClr val="000000"/>
              </a:solidFill>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5122" name="图片 8"/>
          <p:cNvPicPr>
            <a:picLocks noChangeAspect="1"/>
          </p:cNvPicPr>
          <p:nvPr userDrawn="1"/>
        </p:nvPicPr>
        <p:blipFill>
          <a:blip r:embed="rId2"/>
          <a:srcRect l="404" t="394" b="1320"/>
          <a:stretch>
            <a:fillRect/>
          </a:stretch>
        </p:blipFill>
        <p:spPr>
          <a:xfrm>
            <a:off x="0" y="0"/>
            <a:ext cx="12189884" cy="6858000"/>
          </a:xfrm>
          <a:prstGeom prst="rect">
            <a:avLst/>
          </a:prstGeom>
          <a:noFill/>
          <a:ln w="9525">
            <a:noFill/>
          </a:ln>
        </p:spPr>
      </p:pic>
      <p:pic>
        <p:nvPicPr>
          <p:cNvPr id="5123" name="图片 9"/>
          <p:cNvPicPr>
            <a:picLocks noChangeAspect="1"/>
          </p:cNvPicPr>
          <p:nvPr userDrawn="1"/>
        </p:nvPicPr>
        <p:blipFill>
          <a:blip r:embed="rId3"/>
          <a:stretch>
            <a:fillRect/>
          </a:stretch>
        </p:blipFill>
        <p:spPr>
          <a:xfrm>
            <a:off x="4510617" y="1125538"/>
            <a:ext cx="7249583" cy="5046662"/>
          </a:xfrm>
          <a:prstGeom prst="rect">
            <a:avLst/>
          </a:prstGeom>
          <a:noFill/>
          <a:ln w="9525">
            <a:noFill/>
          </a:ln>
        </p:spPr>
      </p:pic>
      <p:sp>
        <p:nvSpPr>
          <p:cNvPr id="11" name="Oval 65"/>
          <p:cNvSpPr>
            <a:spLocks noChangeArrowheads="1"/>
          </p:cNvSpPr>
          <p:nvPr/>
        </p:nvSpPr>
        <p:spPr bwMode="auto">
          <a:xfrm>
            <a:off x="-817033" y="4606925"/>
            <a:ext cx="9793817" cy="46038"/>
          </a:xfrm>
          <a:prstGeom prst="ellipse">
            <a:avLst/>
          </a:prstGeom>
          <a:gradFill rotWithShape="1">
            <a:gsLst>
              <a:gs pos="0">
                <a:srgbClr val="404040"/>
              </a:gs>
              <a:gs pos="100000">
                <a:srgbClr val="EEECE1">
                  <a:alpha val="0"/>
                </a:srgbClr>
              </a:gs>
            </a:gsLst>
            <a:path path="shape">
              <a:fillToRect l="50000" t="50000" r="50000" b="50000"/>
            </a:path>
          </a:gradFill>
          <a:ln>
            <a:noFill/>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ctrTitle"/>
          </p:nvPr>
        </p:nvSpPr>
        <p:spPr>
          <a:xfrm>
            <a:off x="623392" y="3861048"/>
            <a:ext cx="8160907" cy="720080"/>
          </a:xfrm>
          <a:noFill/>
          <a:ln>
            <a:noFill/>
          </a:ln>
        </p:spPr>
        <p:txBody>
          <a:bodyPr/>
          <a:lstStyle>
            <a:lvl1pPr algn="l">
              <a:defRPr lang="zh-CN" altLang="en-US" sz="6000" b="0" dirty="0" smtClean="0">
                <a:solidFill>
                  <a:srgbClr val="262626"/>
                </a:solidFill>
                <a:effectLst/>
                <a:latin typeface="华文隶书" panose="02010800040101010101" pitchFamily="2" charset="-122"/>
                <a:ea typeface="华文隶书" panose="02010800040101010101" pitchFamily="2" charset="-122"/>
              </a:defRPr>
            </a:lvl1pPr>
          </a:lstStyle>
          <a:p>
            <a:pPr lvl="0" fontAlgn="base"/>
            <a:r>
              <a:rPr lang="zh-CN" altLang="en-US" strike="noStrike" noProof="1"/>
              <a:t>单击此处编辑母版标题样式</a:t>
            </a:r>
            <a:endParaRPr lang="zh-CN" altLang="en-US" strike="noStrike" noProof="1" dirty="0"/>
          </a:p>
        </p:txBody>
      </p:sp>
      <p:sp>
        <p:nvSpPr>
          <p:cNvPr id="3" name="副标题 2"/>
          <p:cNvSpPr>
            <a:spLocks noGrp="1"/>
          </p:cNvSpPr>
          <p:nvPr>
            <p:ph type="subTitle" idx="1"/>
          </p:nvPr>
        </p:nvSpPr>
        <p:spPr>
          <a:xfrm>
            <a:off x="623392" y="4653136"/>
            <a:ext cx="8160907" cy="288032"/>
          </a:xfrm>
          <a:noFill/>
        </p:spPr>
        <p:txBody>
          <a:bodyPr anchor="ctr"/>
          <a:lstStyle>
            <a:lvl1pPr marL="0" indent="0" algn="l">
              <a:buNone/>
              <a:defRPr sz="1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endParaRPr lang="zh-CN" altLang="en-US"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35360" y="116632"/>
            <a:ext cx="11521280" cy="504056"/>
          </a:xfrm>
        </p:spPr>
        <p:txBody>
          <a:bodyPr/>
          <a:lstStyle>
            <a:lvl1pPr algn="l">
              <a:defRPr/>
            </a:lvl1pPr>
          </a:lstStyle>
          <a:p>
            <a:pPr fontAlgn="base"/>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335360" y="620688"/>
            <a:ext cx="11521280" cy="5904656"/>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节标题">
    <p:bg>
      <p:bgPr>
        <a:solidFill>
          <a:srgbClr val="FFFFFF"/>
        </a:solidFill>
        <a:effectLst/>
      </p:bgPr>
    </p:bg>
    <p:spTree>
      <p:nvGrpSpPr>
        <p:cNvPr id="1" name=""/>
        <p:cNvGrpSpPr/>
        <p:nvPr/>
      </p:nvGrpSpPr>
      <p:grpSpPr>
        <a:xfrm>
          <a:off x="0" y="0"/>
          <a:ext cx="0" cy="0"/>
          <a:chOff x="0" y="0"/>
          <a:chExt cx="0" cy="0"/>
        </a:xfrm>
      </p:grpSpPr>
      <p:pic>
        <p:nvPicPr>
          <p:cNvPr id="6146" name="图片 8"/>
          <p:cNvPicPr>
            <a:picLocks noChangeAspect="1"/>
          </p:cNvPicPr>
          <p:nvPr userDrawn="1"/>
        </p:nvPicPr>
        <p:blipFill>
          <a:blip r:embed="rId2"/>
          <a:srcRect l="404" t="394" b="1320"/>
          <a:stretch>
            <a:fillRect/>
          </a:stretch>
        </p:blipFill>
        <p:spPr>
          <a:xfrm>
            <a:off x="0" y="0"/>
            <a:ext cx="12189884" cy="6858000"/>
          </a:xfrm>
          <a:prstGeom prst="rect">
            <a:avLst/>
          </a:prstGeom>
          <a:noFill/>
          <a:ln w="9525">
            <a:noFill/>
          </a:ln>
        </p:spPr>
      </p:pic>
      <p:pic>
        <p:nvPicPr>
          <p:cNvPr id="6147" name="图片 9"/>
          <p:cNvPicPr>
            <a:picLocks noChangeAspect="1"/>
          </p:cNvPicPr>
          <p:nvPr userDrawn="1"/>
        </p:nvPicPr>
        <p:blipFill>
          <a:blip r:embed="rId3"/>
          <a:stretch>
            <a:fillRect/>
          </a:stretch>
        </p:blipFill>
        <p:spPr>
          <a:xfrm>
            <a:off x="6576484" y="2205038"/>
            <a:ext cx="2895600" cy="2016125"/>
          </a:xfrm>
          <a:prstGeom prst="rect">
            <a:avLst/>
          </a:prstGeom>
          <a:noFill/>
          <a:ln w="9525">
            <a:noFill/>
          </a:ln>
        </p:spPr>
      </p:pic>
      <p:sp>
        <p:nvSpPr>
          <p:cNvPr id="11" name="Oval 65"/>
          <p:cNvSpPr>
            <a:spLocks noChangeArrowheads="1"/>
          </p:cNvSpPr>
          <p:nvPr/>
        </p:nvSpPr>
        <p:spPr bwMode="auto">
          <a:xfrm>
            <a:off x="1968500" y="3716338"/>
            <a:ext cx="6720417" cy="46038"/>
          </a:xfrm>
          <a:prstGeom prst="ellipse">
            <a:avLst/>
          </a:prstGeom>
          <a:gradFill rotWithShape="1">
            <a:gsLst>
              <a:gs pos="0">
                <a:srgbClr val="404040"/>
              </a:gs>
              <a:gs pos="100000">
                <a:srgbClr val="EEECE1">
                  <a:alpha val="0"/>
                </a:srgbClr>
              </a:gs>
            </a:gsLst>
            <a:path path="shape">
              <a:fillToRect l="50000" t="50000" r="50000" b="50000"/>
            </a:path>
          </a:gradFill>
          <a:ln>
            <a:noFill/>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 name="标题 1"/>
          <p:cNvSpPr>
            <a:spLocks noGrp="1"/>
          </p:cNvSpPr>
          <p:nvPr>
            <p:ph type="title"/>
          </p:nvPr>
        </p:nvSpPr>
        <p:spPr>
          <a:xfrm>
            <a:off x="2927648" y="3068960"/>
            <a:ext cx="5088564" cy="678284"/>
          </a:xfrm>
          <a:noFill/>
          <a:ln>
            <a:noFill/>
          </a:ln>
        </p:spPr>
        <p:txBody>
          <a:bodyPr/>
          <a:lstStyle>
            <a:lvl1pPr algn="l">
              <a:defRPr lang="zh-CN" altLang="en-US" sz="4400" dirty="0"/>
            </a:lvl1pPr>
          </a:lstStyle>
          <a:p>
            <a:pPr lvl="0" fontAlgn="base"/>
            <a:r>
              <a:rPr lang="zh-CN" altLang="en-US" strike="noStrike" noProof="1"/>
              <a:t>单击此处编辑母版标题样式</a:t>
            </a:r>
            <a:endParaRPr lang="zh-CN" altLang="en-US" strike="noStrike" noProof="1" dirty="0"/>
          </a:p>
        </p:txBody>
      </p:sp>
      <p:sp>
        <p:nvSpPr>
          <p:cNvPr id="3" name="文本占位符 2"/>
          <p:cNvSpPr>
            <a:spLocks noGrp="1"/>
          </p:cNvSpPr>
          <p:nvPr>
            <p:ph type="body" idx="1"/>
          </p:nvPr>
        </p:nvSpPr>
        <p:spPr>
          <a:xfrm>
            <a:off x="2927648" y="3769016"/>
            <a:ext cx="5088564" cy="288032"/>
          </a:xfrm>
        </p:spPr>
        <p:txBody>
          <a:bodyPr anchor="ctr"/>
          <a:lstStyle>
            <a:lvl1pPr marL="0" indent="0" algn="l">
              <a:buNone/>
              <a:defRPr sz="1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dirty="0"/>
              <a:t>单击此处编辑母版文本样式</a:t>
            </a:r>
            <a:endParaRPr lang="zh-CN" altLang="en-US" strike="noStrike" noProof="1" dirty="0"/>
          </a:p>
        </p:txBody>
      </p:sp>
      <p:sp>
        <p:nvSpPr>
          <p:cNvPr id="12"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882F77B-83B6-4485-8336-99E6E71404AF}"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3"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4" name="灯片编号占位符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
            <a:pPr algn="r"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ea typeface="微软雅黑" panose="020B0503020204020204" pitchFamily="3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600" y="908720"/>
            <a:ext cx="5384800" cy="5217443"/>
          </a:xfrm>
        </p:spPr>
        <p:txBody>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6197600" y="908720"/>
            <a:ext cx="5384800" cy="5217443"/>
          </a:xfrm>
        </p:spPr>
        <p:txBody>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rgbClr val="3C3C3C"/>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264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3FAF518-8ECE-4517-AC98-EC3E380D571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B50017-155C-460E-82A6-2DF3878AE99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1" Type="http://schemas.openxmlformats.org/officeDocument/2006/relationships/theme" Target="../theme/theme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slideLayout" Target="../slideLayouts/slideLayout29.xml"/><Relationship Id="rId7" Type="http://schemas.openxmlformats.org/officeDocument/2006/relationships/slideLayout" Target="../slideLayouts/slideLayout28.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9" Type="http://schemas.openxmlformats.org/officeDocument/2006/relationships/theme" Target="../theme/theme3.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slideLayout" Target="../slideLayouts/slideLayout33.xml"/><Relationship Id="rId11" Type="http://schemas.openxmlformats.org/officeDocument/2006/relationships/slideLayout" Target="../slideLayouts/slideLayout32.xml"/><Relationship Id="rId10" Type="http://schemas.openxmlformats.org/officeDocument/2006/relationships/slideLayout" Target="../slideLayouts/slideLayout31.xml"/><Relationship Id="rId1"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4" Type="http://schemas.openxmlformats.org/officeDocument/2006/relationships/theme" Target="../theme/theme4.xml"/><Relationship Id="rId13" Type="http://schemas.openxmlformats.org/officeDocument/2006/relationships/image" Target="../media/image4.png"/><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FAF518-8ECE-4517-AC98-EC3E380D571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B50017-155C-460E-82A6-2DF3878AE99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eaLnBrk="1" hangingPunct="1">
              <a:defRPr sz="14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eaLnBrk="1" hangingPunct="1">
              <a:defRPr sz="140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fld>
            <a:endParaRPr lang="en-US"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050" name="图片 6"/>
          <p:cNvPicPr>
            <a:picLocks noChangeAspect="1"/>
          </p:cNvPicPr>
          <p:nvPr userDrawn="1"/>
        </p:nvPicPr>
        <p:blipFill>
          <a:blip r:embed="rId12"/>
          <a:srcRect l="404" t="394" b="1320"/>
          <a:stretch>
            <a:fillRect/>
          </a:stretch>
        </p:blipFill>
        <p:spPr>
          <a:xfrm>
            <a:off x="0" y="0"/>
            <a:ext cx="12189884" cy="6858000"/>
          </a:xfrm>
          <a:prstGeom prst="rect">
            <a:avLst/>
          </a:prstGeom>
          <a:noFill/>
          <a:ln w="9525">
            <a:noFill/>
          </a:ln>
        </p:spPr>
      </p:pic>
      <p:sp>
        <p:nvSpPr>
          <p:cNvPr id="2051" name="标题占位符 1"/>
          <p:cNvSpPr>
            <a:spLocks noGrp="1"/>
          </p:cNvSpPr>
          <p:nvPr>
            <p:ph type="title"/>
          </p:nvPr>
        </p:nvSpPr>
        <p:spPr>
          <a:xfrm>
            <a:off x="334433" y="115888"/>
            <a:ext cx="11425767" cy="576262"/>
          </a:xfrm>
          <a:prstGeom prst="rect">
            <a:avLst/>
          </a:prstGeom>
          <a:noFill/>
          <a:ln w="9525">
            <a:noFill/>
          </a:ln>
        </p:spPr>
        <p:txBody>
          <a:bodyPr anchor="ctr"/>
          <a:p>
            <a:pPr lvl="0"/>
            <a:r>
              <a:rPr lang="zh-CN" altLang="en-US" dirty="0"/>
              <a:t>单击此处编辑母版标题样式</a:t>
            </a:r>
            <a:endParaRPr lang="zh-CN" altLang="en-US" dirty="0"/>
          </a:p>
        </p:txBody>
      </p:sp>
      <p:sp>
        <p:nvSpPr>
          <p:cNvPr id="2052" name="文本占位符 2"/>
          <p:cNvSpPr>
            <a:spLocks noGrp="1"/>
          </p:cNvSpPr>
          <p:nvPr>
            <p:ph type="body"/>
          </p:nvPr>
        </p:nvSpPr>
        <p:spPr>
          <a:xfrm>
            <a:off x="334433" y="692150"/>
            <a:ext cx="11425767" cy="5832475"/>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16EA5FD-6ADB-4F60-B78F-898CBDE01129}"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lstStyle>
            <a:lvl1pPr algn="r">
              <a:defRPr sz="1200">
                <a:solidFill>
                  <a:srgbClr val="8D8D8D"/>
                </a:solidFill>
                <a:ea typeface="微软雅黑" panose="020B0503020204020204" pitchFamily="34" charset="-122"/>
              </a:defRPr>
            </a:lvl1pPr>
          </a:lstStyle>
          <a:p>
            <a:pPr lvl="0" eaLnBrk="1" fontAlgn="base" hangingPunct="1">
              <a:buNone/>
            </a:pPr>
            <a:fld id="{9A0DB2DC-4C9A-4742-B13C-FB6460FD3503}" type="slidenum">
              <a:rPr lang="zh-CN" altLang="en-US" strike="noStrike" noProof="1" dirty="0">
                <a:latin typeface="Arial" panose="020B0604020202020204" pitchFamily="34" charset="0"/>
                <a:ea typeface="微软雅黑" panose="020B0503020204020204" pitchFamily="34" charset="-122"/>
                <a:cs typeface="+mn-cs"/>
              </a:rPr>
            </a:fld>
            <a:endParaRPr lang="zh-CN" altLang="en-US" strike="noStrike" noProof="1" dirty="0">
              <a:latin typeface="Arial" panose="020B0604020202020204" pitchFamily="34" charset="0"/>
            </a:endParaRPr>
          </a:p>
        </p:txBody>
      </p:sp>
      <p:pic>
        <p:nvPicPr>
          <p:cNvPr id="2056" name="图片 7"/>
          <p:cNvPicPr>
            <a:picLocks noChangeAspect="1"/>
          </p:cNvPicPr>
          <p:nvPr userDrawn="1"/>
        </p:nvPicPr>
        <p:blipFill>
          <a:blip r:embed="rId13"/>
          <a:stretch>
            <a:fillRect/>
          </a:stretch>
        </p:blipFill>
        <p:spPr>
          <a:xfrm>
            <a:off x="10227733" y="5489575"/>
            <a:ext cx="1964267" cy="13684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rtl="0" eaLnBrk="0" fontAlgn="base" hangingPunct="0">
        <a:spcBef>
          <a:spcPct val="0"/>
        </a:spcBef>
        <a:spcAft>
          <a:spcPct val="0"/>
        </a:spcAft>
        <a:defRPr lang="zh-CN" altLang="en-US" sz="3200" kern="1200" dirty="0">
          <a:solidFill>
            <a:srgbClr val="262626"/>
          </a:solidFill>
          <a:latin typeface="华文隶书" panose="02010800040101010101" pitchFamily="2" charset="-122"/>
          <a:ea typeface="华文隶书" panose="02010800040101010101" pitchFamily="2" charset="-122"/>
          <a:cs typeface="华文隶书" panose="02010800040101010101" pitchFamily="2" charset="-122"/>
        </a:defRPr>
      </a:lvl1pPr>
      <a:lvl2pPr algn="l" rtl="0" eaLnBrk="0" fontAlgn="base" hangingPunct="0">
        <a:spcBef>
          <a:spcPct val="0"/>
        </a:spcBef>
        <a:spcAft>
          <a:spcPct val="0"/>
        </a:spcAft>
        <a:defRPr sz="3200">
          <a:solidFill>
            <a:srgbClr val="262626"/>
          </a:solidFill>
          <a:latin typeface="华文隶书" panose="02010800040101010101" pitchFamily="2" charset="-122"/>
          <a:ea typeface="华文隶书" panose="02010800040101010101" pitchFamily="2" charset="-122"/>
          <a:cs typeface="华文隶书" panose="02010800040101010101" pitchFamily="2" charset="-122"/>
        </a:defRPr>
      </a:lvl2pPr>
      <a:lvl3pPr algn="l" rtl="0" eaLnBrk="0" fontAlgn="base" hangingPunct="0">
        <a:spcBef>
          <a:spcPct val="0"/>
        </a:spcBef>
        <a:spcAft>
          <a:spcPct val="0"/>
        </a:spcAft>
        <a:defRPr sz="3200">
          <a:solidFill>
            <a:srgbClr val="262626"/>
          </a:solidFill>
          <a:latin typeface="华文隶书" panose="02010800040101010101" pitchFamily="2" charset="-122"/>
          <a:ea typeface="华文隶书" panose="02010800040101010101" pitchFamily="2" charset="-122"/>
          <a:cs typeface="华文隶书" panose="02010800040101010101" pitchFamily="2" charset="-122"/>
        </a:defRPr>
      </a:lvl3pPr>
      <a:lvl4pPr algn="l" rtl="0" eaLnBrk="0" fontAlgn="base" hangingPunct="0">
        <a:spcBef>
          <a:spcPct val="0"/>
        </a:spcBef>
        <a:spcAft>
          <a:spcPct val="0"/>
        </a:spcAft>
        <a:defRPr sz="3200">
          <a:solidFill>
            <a:srgbClr val="262626"/>
          </a:solidFill>
          <a:latin typeface="华文隶书" panose="02010800040101010101" pitchFamily="2" charset="-122"/>
          <a:ea typeface="华文隶书" panose="02010800040101010101" pitchFamily="2" charset="-122"/>
          <a:cs typeface="华文隶书" panose="02010800040101010101" pitchFamily="2" charset="-122"/>
        </a:defRPr>
      </a:lvl4pPr>
      <a:lvl5pPr algn="l" rtl="0" eaLnBrk="0" fontAlgn="base" hangingPunct="0">
        <a:spcBef>
          <a:spcPct val="0"/>
        </a:spcBef>
        <a:spcAft>
          <a:spcPct val="0"/>
        </a:spcAft>
        <a:defRPr sz="3200">
          <a:solidFill>
            <a:srgbClr val="262626"/>
          </a:solidFill>
          <a:latin typeface="华文隶书" panose="02010800040101010101" pitchFamily="2" charset="-122"/>
          <a:ea typeface="华文隶书" panose="02010800040101010101" pitchFamily="2" charset="-122"/>
          <a:cs typeface="华文隶书" panose="0201080004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lnSpc>
          <a:spcPct val="150000"/>
        </a:lnSpc>
        <a:spcBef>
          <a:spcPct val="20000"/>
        </a:spcBef>
        <a:spcAft>
          <a:spcPct val="0"/>
        </a:spcAft>
        <a:buFont typeface="Arial" panose="020B0604020202020204" pitchFamily="34" charset="0"/>
        <a:buChar char="•"/>
        <a:defRPr kern="1200">
          <a:solidFill>
            <a:srgbClr val="3C3C3C"/>
          </a:solidFill>
          <a:latin typeface="+mn-lt"/>
          <a:ea typeface="+mn-ea"/>
          <a:cs typeface="+mn-cs"/>
        </a:defRPr>
      </a:lvl1pPr>
      <a:lvl2pPr marL="742950" indent="-285750" algn="l" rtl="0" eaLnBrk="0" fontAlgn="base" hangingPunct="0">
        <a:lnSpc>
          <a:spcPct val="150000"/>
        </a:lnSpc>
        <a:spcBef>
          <a:spcPct val="20000"/>
        </a:spcBef>
        <a:spcAft>
          <a:spcPct val="0"/>
        </a:spcAft>
        <a:buFont typeface="Arial" panose="020B0604020202020204" pitchFamily="34" charset="0"/>
        <a:buChar char="–"/>
        <a:defRPr sz="1600" kern="1200">
          <a:solidFill>
            <a:srgbClr val="3C3C3C"/>
          </a:solidFill>
          <a:latin typeface="+mn-lt"/>
          <a:ea typeface="+mn-ea"/>
          <a:cs typeface="+mn-cs"/>
        </a:defRPr>
      </a:lvl2pPr>
      <a:lvl3pPr marL="1143000" indent="-228600" algn="l" rtl="0" eaLnBrk="0" fontAlgn="base" hangingPunct="0">
        <a:lnSpc>
          <a:spcPct val="150000"/>
        </a:lnSpc>
        <a:spcBef>
          <a:spcPct val="20000"/>
        </a:spcBef>
        <a:spcAft>
          <a:spcPct val="0"/>
        </a:spcAft>
        <a:buFont typeface="Arial" panose="020B0604020202020204" pitchFamily="34" charset="0"/>
        <a:buChar char="•"/>
        <a:defRPr sz="1400" kern="1200">
          <a:solidFill>
            <a:srgbClr val="3C3C3C"/>
          </a:solidFill>
          <a:latin typeface="+mn-lt"/>
          <a:ea typeface="+mn-ea"/>
          <a:cs typeface="+mn-cs"/>
        </a:defRPr>
      </a:lvl3pPr>
      <a:lvl4pPr marL="1600200" indent="-228600" algn="l" rtl="0" eaLnBrk="0" fontAlgn="base" hangingPunct="0">
        <a:lnSpc>
          <a:spcPct val="150000"/>
        </a:lnSpc>
        <a:spcBef>
          <a:spcPct val="20000"/>
        </a:spcBef>
        <a:spcAft>
          <a:spcPct val="0"/>
        </a:spcAft>
        <a:buFont typeface="Arial" panose="020B0604020202020204" pitchFamily="34" charset="0"/>
        <a:buChar char="–"/>
        <a:defRPr sz="1200" kern="1200">
          <a:solidFill>
            <a:srgbClr val="3C3C3C"/>
          </a:solidFill>
          <a:latin typeface="+mn-lt"/>
          <a:ea typeface="+mn-ea"/>
          <a:cs typeface="+mn-cs"/>
        </a:defRPr>
      </a:lvl4pPr>
      <a:lvl5pPr marL="2057400" indent="-228600" algn="l" rtl="0" eaLnBrk="0" fontAlgn="base" hangingPunct="0">
        <a:lnSpc>
          <a:spcPct val="150000"/>
        </a:lnSpc>
        <a:spcBef>
          <a:spcPct val="20000"/>
        </a:spcBef>
        <a:spcAft>
          <a:spcPct val="0"/>
        </a:spcAft>
        <a:buFont typeface="Arial" panose="020B0604020202020204" pitchFamily="34" charset="0"/>
        <a:buChar char="»"/>
        <a:defRPr sz="1200" kern="1200">
          <a:solidFill>
            <a:srgbClr val="3C3C3C"/>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16.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t="4233"/>
          <a:stretch>
            <a:fillRect/>
          </a:stretch>
        </p:blipFill>
        <p:spPr>
          <a:xfrm>
            <a:off x="300841" y="204189"/>
            <a:ext cx="11383159" cy="6387873"/>
          </a:xfrm>
          <a:prstGeom prst="rect">
            <a:avLst/>
          </a:prstGeom>
        </p:spPr>
      </p:pic>
      <p:sp>
        <p:nvSpPr>
          <p:cNvPr id="5" name="文本框 4"/>
          <p:cNvSpPr txBox="1"/>
          <p:nvPr/>
        </p:nvSpPr>
        <p:spPr>
          <a:xfrm>
            <a:off x="8497231" y="1349169"/>
            <a:ext cx="2308324" cy="5050971"/>
          </a:xfrm>
          <a:prstGeom prst="rect">
            <a:avLst/>
          </a:prstGeom>
          <a:noFill/>
        </p:spPr>
        <p:txBody>
          <a:bodyPr vert="eaVert" wrap="square" rtlCol="0">
            <a:spAutoFit/>
          </a:bodyPr>
          <a:lstStyle/>
          <a:p>
            <a:r>
              <a:rPr lang="zh-CN" altLang="en-US" sz="6000" dirty="0" smtClean="0">
                <a:solidFill>
                  <a:schemeClr val="bg1"/>
                </a:solidFill>
              </a:rPr>
              <a:t>红烛</a:t>
            </a:r>
            <a:endParaRPr lang="en-US" altLang="zh-CN" sz="6000" dirty="0" smtClean="0">
              <a:solidFill>
                <a:schemeClr val="bg1"/>
              </a:solidFill>
            </a:endParaRPr>
          </a:p>
          <a:p>
            <a:endParaRPr lang="en-US" altLang="zh-CN" sz="6000" dirty="0" smtClean="0"/>
          </a:p>
          <a:p>
            <a:r>
              <a:rPr lang="zh-CN" altLang="en-US" dirty="0" smtClean="0">
                <a:solidFill>
                  <a:schemeClr val="bg1"/>
                </a:solidFill>
                <a:latin typeface="楷体" panose="02010609060101010101" pitchFamily="49" charset="-122"/>
                <a:ea typeface="楷体" panose="02010609060101010101" pitchFamily="49" charset="-122"/>
              </a:rPr>
              <a:t>       作者：闻一多</a:t>
            </a:r>
            <a:endParaRPr lang="zh-CN" altLang="en-US" dirty="0">
              <a:solidFill>
                <a:schemeClr val="bg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8437" name="矩形 1"/>
          <p:cNvSpPr>
            <a:spLocks noChangeAspect="1"/>
          </p:cNvSpPr>
          <p:nvPr/>
        </p:nvSpPr>
        <p:spPr>
          <a:xfrm>
            <a:off x="581660" y="853440"/>
            <a:ext cx="11264900" cy="4043045"/>
          </a:xfrm>
          <a:prstGeom prst="rect">
            <a:avLst/>
          </a:prstGeom>
          <a:noFill/>
          <a:ln w="9525">
            <a:noFill/>
          </a:ln>
        </p:spPr>
        <p:txBody>
          <a:bodyPr wrap="square" anchor="t">
            <a:spAutoFit/>
          </a:bodyPr>
          <a:p>
            <a:pPr algn="l" defTabSz="914400">
              <a:lnSpc>
                <a:spcPct val="120000"/>
              </a:lnSpc>
              <a:tabLst>
                <a:tab pos="1028700" algn="l"/>
                <a:tab pos="1849755" algn="l"/>
                <a:tab pos="2536825" algn="l"/>
                <a:tab pos="3221355" algn="l"/>
              </a:tabLst>
            </a:pPr>
            <a:r>
              <a:rPr lang="zh-CN" sz="5400" b="1" dirty="0">
                <a:solidFill>
                  <a:schemeClr val="tx1"/>
                </a:solidFill>
                <a:effectLst>
                  <a:outerShdw blurRad="38100" dist="19050" dir="2700000" algn="tl" rotWithShape="0">
                    <a:schemeClr val="dk1">
                      <a:alpha val="40000"/>
                    </a:schemeClr>
                  </a:outerShdw>
                </a:effectLst>
                <a:latin typeface="华文琥珀" panose="02010800040101010101" charset="-122"/>
                <a:ea typeface="华文琥珀" panose="02010800040101010101" charset="-122"/>
              </a:rPr>
              <a:t>学习目标：</a:t>
            </a:r>
            <a:endParaRPr lang="zh-CN" sz="4400" dirty="0">
              <a:solidFill>
                <a:schemeClr val="accent4"/>
              </a:solidFill>
              <a:latin typeface="NEU-BZ-S92"/>
              <a:ea typeface="方正宋黑_GBK" pitchFamily="65" charset="-122"/>
            </a:endParaRPr>
          </a:p>
          <a:p>
            <a:pPr algn="l" defTabSz="914400">
              <a:lnSpc>
                <a:spcPct val="120000"/>
              </a:lnSpc>
              <a:tabLst>
                <a:tab pos="1028700" algn="l"/>
                <a:tab pos="1849755" algn="l"/>
                <a:tab pos="2536825" algn="l"/>
                <a:tab pos="3221355" algn="l"/>
              </a:tabLst>
            </a:pPr>
            <a:r>
              <a:rPr lang="en-US" altLang="zh-CN" sz="4000" dirty="0">
                <a:solidFill>
                  <a:schemeClr val="accent4"/>
                </a:solidFill>
                <a:latin typeface="+mj-ea"/>
                <a:ea typeface="+mj-ea"/>
                <a:cs typeface="+mj-ea"/>
              </a:rPr>
              <a:t>1</a:t>
            </a:r>
            <a:r>
              <a:rPr lang="zh-CN" altLang="en-US" sz="4000" dirty="0">
                <a:solidFill>
                  <a:schemeClr val="accent4"/>
                </a:solidFill>
                <a:latin typeface="+mj-ea"/>
                <a:ea typeface="+mj-ea"/>
                <a:cs typeface="+mj-ea"/>
              </a:rPr>
              <a:t>、了解新诗的魅力，理解诗歌的结构美和情感美</a:t>
            </a:r>
            <a:endParaRPr lang="zh-CN" altLang="en-US" sz="4000" dirty="0">
              <a:solidFill>
                <a:schemeClr val="accent4"/>
              </a:solidFill>
              <a:latin typeface="+mj-ea"/>
              <a:ea typeface="+mj-ea"/>
              <a:cs typeface="+mj-ea"/>
            </a:endParaRPr>
          </a:p>
          <a:p>
            <a:pPr algn="l" defTabSz="914400">
              <a:lnSpc>
                <a:spcPct val="120000"/>
              </a:lnSpc>
              <a:tabLst>
                <a:tab pos="1028700" algn="l"/>
                <a:tab pos="1849755" algn="l"/>
                <a:tab pos="2536825" algn="l"/>
                <a:tab pos="3221355" algn="l"/>
              </a:tabLst>
            </a:pPr>
            <a:r>
              <a:rPr lang="zh-CN" altLang="en-US" sz="4000" dirty="0">
                <a:solidFill>
                  <a:schemeClr val="accent4"/>
                </a:solidFill>
                <a:latin typeface="+mj-ea"/>
                <a:ea typeface="+mj-ea"/>
                <a:cs typeface="+mj-ea"/>
              </a:rPr>
              <a:t>理解</a:t>
            </a:r>
            <a:r>
              <a:rPr lang="en-US" altLang="zh-CN" sz="4000" dirty="0">
                <a:solidFill>
                  <a:schemeClr val="accent4"/>
                </a:solidFill>
                <a:latin typeface="+mj-ea"/>
                <a:ea typeface="+mj-ea"/>
                <a:cs typeface="+mj-ea"/>
              </a:rPr>
              <a:t>“</a:t>
            </a:r>
            <a:r>
              <a:rPr lang="zh-CN" altLang="en-US" sz="4000" dirty="0">
                <a:solidFill>
                  <a:schemeClr val="accent4"/>
                </a:solidFill>
                <a:latin typeface="+mj-ea"/>
                <a:ea typeface="+mj-ea"/>
                <a:cs typeface="+mj-ea"/>
              </a:rPr>
              <a:t>红烛</a:t>
            </a:r>
            <a:r>
              <a:rPr lang="en-US" altLang="zh-CN" sz="4000" dirty="0">
                <a:solidFill>
                  <a:schemeClr val="accent4"/>
                </a:solidFill>
                <a:latin typeface="+mj-ea"/>
                <a:ea typeface="+mj-ea"/>
                <a:cs typeface="+mj-ea"/>
              </a:rPr>
              <a:t>”</a:t>
            </a:r>
            <a:r>
              <a:rPr lang="zh-CN" altLang="en-US" sz="4000" dirty="0">
                <a:solidFill>
                  <a:schemeClr val="accent4"/>
                </a:solidFill>
                <a:latin typeface="+mj-ea"/>
                <a:ea typeface="+mj-ea"/>
                <a:cs typeface="+mj-ea"/>
              </a:rPr>
              <a:t>的意象。</a:t>
            </a:r>
            <a:endParaRPr lang="zh-CN" altLang="en-US" sz="4000" dirty="0">
              <a:solidFill>
                <a:schemeClr val="accent4"/>
              </a:solidFill>
              <a:latin typeface="+mj-ea"/>
              <a:ea typeface="+mj-ea"/>
              <a:cs typeface="+mj-ea"/>
            </a:endParaRPr>
          </a:p>
          <a:p>
            <a:pPr algn="l" defTabSz="914400">
              <a:lnSpc>
                <a:spcPct val="120000"/>
              </a:lnSpc>
              <a:tabLst>
                <a:tab pos="1028700" algn="l"/>
                <a:tab pos="1849755" algn="l"/>
                <a:tab pos="2536825" algn="l"/>
                <a:tab pos="3221355" algn="l"/>
              </a:tabLst>
            </a:pPr>
            <a:r>
              <a:rPr lang="en-US" altLang="zh-CN" sz="4000" dirty="0">
                <a:solidFill>
                  <a:schemeClr val="accent4"/>
                </a:solidFill>
                <a:latin typeface="+mj-ea"/>
                <a:ea typeface="+mj-ea"/>
                <a:cs typeface="+mj-ea"/>
              </a:rPr>
              <a:t>2</a:t>
            </a:r>
            <a:r>
              <a:rPr lang="zh-CN" altLang="en-US" sz="4000" dirty="0">
                <a:solidFill>
                  <a:schemeClr val="accent4"/>
                </a:solidFill>
                <a:latin typeface="+mj-ea"/>
                <a:ea typeface="+mj-ea"/>
                <a:cs typeface="+mj-ea"/>
              </a:rPr>
              <a:t>、了解本文抒情脉络和抒情方式。</a:t>
            </a:r>
            <a:endParaRPr lang="zh-CN" altLang="en-US" sz="4000" dirty="0">
              <a:solidFill>
                <a:schemeClr val="accent4"/>
              </a:solidFill>
              <a:latin typeface="+mj-ea"/>
              <a:ea typeface="+mj-ea"/>
              <a:cs typeface="+mj-ea"/>
            </a:endParaRPr>
          </a:p>
          <a:p>
            <a:pPr algn="l" defTabSz="914400">
              <a:lnSpc>
                <a:spcPct val="120000"/>
              </a:lnSpc>
              <a:tabLst>
                <a:tab pos="1028700" algn="l"/>
                <a:tab pos="1849755" algn="l"/>
                <a:tab pos="2536825" algn="l"/>
                <a:tab pos="3221355" algn="l"/>
              </a:tabLst>
            </a:pPr>
            <a:r>
              <a:rPr lang="en-US" altLang="zh-CN" sz="4000" dirty="0">
                <a:solidFill>
                  <a:schemeClr val="accent4"/>
                </a:solidFill>
                <a:latin typeface="+mj-ea"/>
                <a:ea typeface="+mj-ea"/>
                <a:cs typeface="+mj-ea"/>
              </a:rPr>
              <a:t>3</a:t>
            </a:r>
            <a:r>
              <a:rPr lang="zh-CN" altLang="en-US" sz="4000" dirty="0">
                <a:solidFill>
                  <a:schemeClr val="accent4"/>
                </a:solidFill>
                <a:latin typeface="+mj-ea"/>
                <a:ea typeface="+mj-ea"/>
                <a:cs typeface="+mj-ea"/>
              </a:rPr>
              <a:t>、理解诗人</a:t>
            </a:r>
            <a:r>
              <a:rPr lang="zh-CN" altLang="en-US" sz="4000" dirty="0">
                <a:solidFill>
                  <a:srgbClr val="FF0000"/>
                </a:solidFill>
                <a:latin typeface="+mj-ea"/>
                <a:ea typeface="+mj-ea"/>
                <a:cs typeface="+mj-ea"/>
              </a:rPr>
              <a:t>献身祖国、甘愿自我牺牲的爱国精神</a:t>
            </a:r>
            <a:r>
              <a:rPr lang="zh-CN" altLang="en-US" sz="4000" dirty="0">
                <a:solidFill>
                  <a:schemeClr val="accent4"/>
                </a:solidFill>
                <a:latin typeface="+mj-ea"/>
                <a:ea typeface="+mj-ea"/>
                <a:cs typeface="+mj-ea"/>
              </a:rPr>
              <a:t>。</a:t>
            </a:r>
            <a:endParaRPr lang="zh-CN" altLang="en-US" sz="4000" dirty="0">
              <a:solidFill>
                <a:schemeClr val="accent4"/>
              </a:solidFill>
              <a:latin typeface="+mj-ea"/>
              <a:ea typeface="+mj-ea"/>
              <a:cs typeface="+mj-ea"/>
            </a:endParaRPr>
          </a:p>
        </p:txBody>
      </p:sp>
    </p:spTree>
  </p:cSld>
  <p:clrMapOvr>
    <a:masterClrMapping/>
  </p:clrMapOvr>
  <p:transition spd="slow">
    <p:cover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8437" name="矩形 1"/>
          <p:cNvSpPr>
            <a:spLocks noChangeAspect="1"/>
          </p:cNvSpPr>
          <p:nvPr/>
        </p:nvSpPr>
        <p:spPr>
          <a:xfrm>
            <a:off x="2190750" y="1123633"/>
            <a:ext cx="8115300" cy="3413125"/>
          </a:xfrm>
          <a:prstGeom prst="rect">
            <a:avLst/>
          </a:prstGeom>
          <a:noFill/>
          <a:ln w="9525">
            <a:noFill/>
          </a:ln>
        </p:spPr>
        <p:txBody>
          <a:bodyPr wrap="square" anchor="t">
            <a:spAutoFit/>
          </a:bodyPr>
          <a:p>
            <a:pPr algn="ctr" defTabSz="914400">
              <a:lnSpc>
                <a:spcPct val="120000"/>
              </a:lnSpc>
              <a:tabLst>
                <a:tab pos="1028700" algn="l"/>
                <a:tab pos="1849755" algn="l"/>
                <a:tab pos="2536825" algn="l"/>
                <a:tab pos="3221355" algn="l"/>
              </a:tabLst>
            </a:pPr>
            <a:r>
              <a:rPr lang="en-US" altLang="zh-CN" sz="4800" b="1" dirty="0">
                <a:solidFill>
                  <a:srgbClr val="000000"/>
                </a:solidFill>
                <a:latin typeface="NEU-BZ-S92"/>
                <a:ea typeface="方正宋黑_GBK" pitchFamily="65" charset="-122"/>
              </a:rPr>
              <a:t>红</a:t>
            </a:r>
            <a:r>
              <a:rPr lang="en-US" altLang="zh-CN" sz="4800" b="1" dirty="0">
                <a:solidFill>
                  <a:srgbClr val="000000"/>
                </a:solidFill>
                <a:latin typeface="Times New Roman" panose="02020603050405020304" pitchFamily="18" charset="0"/>
                <a:ea typeface="方正宋黑_GBK" pitchFamily="65" charset="-122"/>
              </a:rPr>
              <a:t>　　</a:t>
            </a:r>
            <a:r>
              <a:rPr lang="en-US" altLang="zh-CN" sz="4800" b="1" dirty="0">
                <a:solidFill>
                  <a:srgbClr val="000000"/>
                </a:solidFill>
                <a:latin typeface="NEU-BZ-S92"/>
                <a:ea typeface="方正宋黑_GBK" pitchFamily="65" charset="-122"/>
              </a:rPr>
              <a:t>烛</a:t>
            </a:r>
            <a:endParaRPr lang="en-US" altLang="zh-CN" sz="4800" b="1" dirty="0">
              <a:solidFill>
                <a:srgbClr val="000000"/>
              </a:solidFill>
              <a:latin typeface="NEU-BZ-S92"/>
              <a:ea typeface="方正书宋_GBK" pitchFamily="65" charset="-122"/>
            </a:endParaRPr>
          </a:p>
          <a:p>
            <a:pPr defTabSz="914400">
              <a:lnSpc>
                <a:spcPct val="120000"/>
              </a:lnSpc>
              <a:tabLst>
                <a:tab pos="1028700" algn="l"/>
                <a:tab pos="1849755" algn="l"/>
                <a:tab pos="2536825" algn="l"/>
                <a:tab pos="3221355" algn="l"/>
              </a:tabLst>
            </a:pPr>
            <a:r>
              <a:rPr lang="en-US" altLang="zh-CN" sz="3600" b="1" dirty="0">
                <a:solidFill>
                  <a:srgbClr val="000000"/>
                </a:solidFill>
                <a:latin typeface="Arial" panose="020B0604020202020204" pitchFamily="34" charset="0"/>
                <a:ea typeface="黑体" panose="02010609060101010101" charset="-122"/>
              </a:rPr>
              <a:t>【任务一】理解</a:t>
            </a:r>
            <a:r>
              <a:rPr lang="zh-CN" altLang="en-US" sz="3600" b="1" dirty="0">
                <a:solidFill>
                  <a:srgbClr val="000000"/>
                </a:solidFill>
                <a:latin typeface="Arial" panose="020B0604020202020204" pitchFamily="34" charset="0"/>
                <a:ea typeface="黑体" panose="02010609060101010101" charset="-122"/>
              </a:rPr>
              <a:t>标题</a:t>
            </a:r>
            <a:endParaRPr lang="en-US" altLang="zh-CN" sz="3600" b="1" dirty="0">
              <a:solidFill>
                <a:srgbClr val="000000"/>
              </a:solidFill>
              <a:latin typeface="NEU-BZ-S92"/>
              <a:ea typeface="方正书宋_GBK" pitchFamily="65" charset="-122"/>
            </a:endParaRPr>
          </a:p>
          <a:p>
            <a:pPr defTabSz="914400">
              <a:lnSpc>
                <a:spcPct val="120000"/>
              </a:lnSpc>
              <a:tabLst>
                <a:tab pos="1028700" algn="l"/>
                <a:tab pos="1849755" algn="l"/>
                <a:tab pos="2536825" algn="l"/>
                <a:tab pos="3221355" algn="l"/>
              </a:tabLst>
            </a:pPr>
            <a:r>
              <a:rPr lang="en-US" altLang="en-US" sz="3200" b="1" dirty="0">
                <a:solidFill>
                  <a:srgbClr val="000000"/>
                </a:solidFill>
                <a:latin typeface="Times New Roman" panose="02020603050405020304" pitchFamily="18" charset="0"/>
                <a:ea typeface="宋体" panose="02010600030101010101" pitchFamily="2" charset="-122"/>
              </a:rPr>
              <a:t>1</a:t>
            </a:r>
            <a:r>
              <a:rPr lang="en-US" altLang="zh-CN" sz="3200" b="1" dirty="0">
                <a:solidFill>
                  <a:srgbClr val="000000"/>
                </a:solidFill>
                <a:latin typeface="Times New Roman" panose="02020603050405020304" pitchFamily="18" charset="0"/>
                <a:ea typeface="宋体" panose="02010600030101010101" pitchFamily="2" charset="-122"/>
              </a:rPr>
              <a:t>.</a:t>
            </a:r>
            <a:r>
              <a:rPr sz="3200" b="1" dirty="0">
                <a:solidFill>
                  <a:srgbClr val="000000"/>
                </a:solidFill>
                <a:latin typeface="Times New Roman" panose="02020603050405020304" pitchFamily="18" charset="0"/>
                <a:ea typeface="宋体" panose="02010600030101010101" pitchFamily="2" charset="-122"/>
              </a:rPr>
              <a:t>蜡烛有红有白,诗人为何以《红烛》为题?</a:t>
            </a:r>
            <a:r>
              <a:rPr lang="en-US" altLang="zh-CN" sz="3200" b="1" dirty="0">
                <a:solidFill>
                  <a:srgbClr val="000000"/>
                </a:solidFill>
                <a:latin typeface="Times New Roman" panose="02020603050405020304" pitchFamily="18" charset="0"/>
                <a:ea typeface="宋体" panose="02010600030101010101" pitchFamily="2" charset="-122"/>
              </a:rPr>
              <a:t>  </a:t>
            </a:r>
            <a:endParaRPr lang="en-US" altLang="zh-CN" sz="3200" b="1" dirty="0">
              <a:solidFill>
                <a:srgbClr val="000000"/>
              </a:solidFill>
              <a:latin typeface="Times New Roman" panose="02020603050405020304" pitchFamily="18" charset="0"/>
              <a:ea typeface="宋体" panose="02010600030101010101" pitchFamily="2" charset="-122"/>
            </a:endParaRPr>
          </a:p>
          <a:p>
            <a:pPr defTabSz="914400">
              <a:lnSpc>
                <a:spcPct val="120000"/>
              </a:lnSpc>
              <a:tabLst>
                <a:tab pos="1028700" algn="l"/>
                <a:tab pos="1849755" algn="l"/>
                <a:tab pos="2536825" algn="l"/>
                <a:tab pos="3221355" algn="l"/>
              </a:tabLst>
            </a:pPr>
            <a:r>
              <a:rPr lang="en-US" altLang="zh-CN" sz="3200" b="1" dirty="0">
                <a:solidFill>
                  <a:srgbClr val="000000"/>
                </a:solidFill>
                <a:latin typeface="+mj-ea"/>
                <a:ea typeface="+mj-ea"/>
                <a:cs typeface="+mj-ea"/>
              </a:rPr>
              <a:t>明确：</a:t>
            </a:r>
            <a:r>
              <a:rPr lang="zh-CN" altLang="en-US" sz="3200" b="1" dirty="0">
                <a:solidFill>
                  <a:srgbClr val="000000"/>
                </a:solidFill>
                <a:latin typeface="+mj-ea"/>
                <a:ea typeface="+mj-ea"/>
                <a:cs typeface="+mj-ea"/>
              </a:rPr>
              <a:t>本文以</a:t>
            </a:r>
            <a:r>
              <a:rPr lang="en-US" altLang="zh-CN" sz="3200" b="1" dirty="0">
                <a:latin typeface="+mj-ea"/>
                <a:ea typeface="+mj-ea"/>
                <a:cs typeface="+mj-ea"/>
              </a:rPr>
              <a:t>“红烛”</a:t>
            </a:r>
            <a:r>
              <a:rPr lang="zh-CN" altLang="en-US" sz="3200" b="1" dirty="0">
                <a:latin typeface="+mj-ea"/>
                <a:ea typeface="+mj-ea"/>
                <a:cs typeface="+mj-ea"/>
              </a:rPr>
              <a:t>为题，用红色的蜡烛</a:t>
            </a:r>
            <a:r>
              <a:rPr lang="en-US" altLang="zh-CN" sz="3200" b="1" dirty="0">
                <a:latin typeface="+mj-ea"/>
                <a:ea typeface="+mj-ea"/>
                <a:cs typeface="+mj-ea"/>
              </a:rPr>
              <a:t>象征</a:t>
            </a:r>
            <a:r>
              <a:rPr lang="zh-CN" altLang="en-US" sz="3200" b="1" dirty="0">
                <a:latin typeface="+mj-ea"/>
                <a:ea typeface="+mj-ea"/>
                <a:cs typeface="+mj-ea"/>
              </a:rPr>
              <a:t>诗人</a:t>
            </a:r>
            <a:r>
              <a:rPr lang="en-US" altLang="zh-CN" sz="3200" b="1" dirty="0">
                <a:solidFill>
                  <a:srgbClr val="FF0000"/>
                </a:solidFill>
                <a:latin typeface="+mj-ea"/>
                <a:ea typeface="+mj-ea"/>
                <a:cs typeface="+mj-ea"/>
              </a:rPr>
              <a:t>对祖国的一颗赤诚</a:t>
            </a:r>
            <a:r>
              <a:rPr lang="zh-CN" altLang="en-US" sz="3200" b="1" dirty="0">
                <a:solidFill>
                  <a:srgbClr val="FF0000"/>
                </a:solidFill>
                <a:latin typeface="+mj-ea"/>
                <a:ea typeface="+mj-ea"/>
                <a:cs typeface="+mj-ea"/>
              </a:rPr>
              <a:t>之</a:t>
            </a:r>
            <a:r>
              <a:rPr lang="en-US" altLang="zh-CN" sz="3200" b="1" dirty="0">
                <a:solidFill>
                  <a:srgbClr val="FF0000"/>
                </a:solidFill>
                <a:latin typeface="+mj-ea"/>
                <a:ea typeface="+mj-ea"/>
                <a:cs typeface="+mj-ea"/>
              </a:rPr>
              <a:t>心</a:t>
            </a:r>
            <a:r>
              <a:rPr lang="zh-CN" altLang="en-US" sz="3200" b="1" dirty="0">
                <a:solidFill>
                  <a:srgbClr val="FF0000"/>
                </a:solidFill>
                <a:latin typeface="+mj-ea"/>
                <a:ea typeface="+mj-ea"/>
                <a:cs typeface="+mj-ea"/>
              </a:rPr>
              <a:t>。</a:t>
            </a:r>
            <a:r>
              <a:rPr lang="en-US" altLang="zh-CN" sz="3200" b="1" dirty="0">
                <a:solidFill>
                  <a:srgbClr val="000000"/>
                </a:solidFill>
                <a:latin typeface="+mj-ea"/>
                <a:ea typeface="+mj-ea"/>
                <a:cs typeface="+mj-ea"/>
              </a:rPr>
              <a:t> </a:t>
            </a:r>
            <a:endParaRPr lang="en-US" altLang="zh-CN" sz="3200" b="1" dirty="0">
              <a:solidFill>
                <a:srgbClr val="000000"/>
              </a:solidFill>
              <a:latin typeface="+mj-ea"/>
              <a:ea typeface="+mj-ea"/>
              <a:cs typeface="+mj-ea"/>
            </a:endParaRPr>
          </a:p>
        </p:txBody>
      </p:sp>
      <p:sp>
        <p:nvSpPr>
          <p:cNvPr id="2" name="文本框 1"/>
          <p:cNvSpPr txBox="1"/>
          <p:nvPr/>
        </p:nvSpPr>
        <p:spPr>
          <a:xfrm>
            <a:off x="247015" y="201930"/>
            <a:ext cx="3986530" cy="922020"/>
          </a:xfrm>
          <a:prstGeom prst="rect">
            <a:avLst/>
          </a:prstGeom>
          <a:noFill/>
        </p:spPr>
        <p:txBody>
          <a:bodyPr wrap="square" rtlCol="0">
            <a:spAutoFit/>
            <a:scene3d>
              <a:camera prst="orthographicFront"/>
              <a:lightRig rig="threePt" dir="t"/>
            </a:scene3d>
          </a:bodyPr>
          <a:p>
            <a:r>
              <a:rPr lang="zh-CN" altLang="en-US" sz="5400" b="1">
                <a:ln w="22225">
                  <a:solidFill>
                    <a:sysClr val="windowText" lastClr="000000"/>
                  </a:solidFill>
                  <a:prstDash val="solid"/>
                </a:ln>
                <a:solidFill>
                  <a:schemeClr val="accent2">
                    <a:lumMod val="40000"/>
                    <a:lumOff val="60000"/>
                  </a:schemeClr>
                </a:solidFill>
                <a:effectLst/>
              </a:rPr>
              <a:t>预习检测：</a:t>
            </a:r>
            <a:endParaRPr lang="zh-CN" altLang="en-US" sz="5400" b="1">
              <a:ln w="22225">
                <a:solidFill>
                  <a:sysClr val="windowText" lastClr="000000"/>
                </a:solidFill>
                <a:prstDash val="solid"/>
              </a:ln>
              <a:solidFill>
                <a:schemeClr val="accent2">
                  <a:lumMod val="40000"/>
                  <a:lumOff val="60000"/>
                </a:schemeClr>
              </a:solidFill>
              <a:effectLst/>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7">
                                            <p:txEl>
                                              <p:pRg st="3" end="3"/>
                                            </p:txEl>
                                          </p:spTgt>
                                        </p:tgtEl>
                                        <p:attrNameLst>
                                          <p:attrName>style.visibility</p:attrName>
                                        </p:attrNameLst>
                                      </p:cBhvr>
                                      <p:to>
                                        <p:strVal val="visible"/>
                                      </p:to>
                                    </p:set>
                                    <p:animEffect transition="in" filter="blinds(horizontal)">
                                      <p:cBhvr>
                                        <p:cTn id="7" dur="500"/>
                                        <p:tgtEl>
                                          <p:spTgt spid="1843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2693" y="1"/>
            <a:ext cx="11434618" cy="6369685"/>
          </a:xfrm>
          <a:prstGeom prst="rect">
            <a:avLst/>
          </a:prstGeom>
        </p:spPr>
        <p:txBody>
          <a:bodyPr wrap="square">
            <a:spAutoFit/>
          </a:bodyPr>
          <a:lstStyle/>
          <a:p>
            <a:pPr algn="ctr"/>
            <a:r>
              <a:rPr lang="zh-CN" altLang="en-US" sz="2400" b="1" dirty="0" smtClean="0">
                <a:solidFill>
                  <a:srgbClr val="333333"/>
                </a:solidFill>
                <a:latin typeface="Arial" panose="020B0604020202020204" pitchFamily="34" charset="0"/>
              </a:rPr>
              <a:t>无题</a:t>
            </a:r>
            <a:endParaRPr lang="en-US" altLang="zh-CN" sz="2400" b="1" dirty="0" smtClean="0">
              <a:solidFill>
                <a:srgbClr val="333333"/>
              </a:solidFill>
              <a:latin typeface="Arial" panose="020B0604020202020204" pitchFamily="34" charset="0"/>
            </a:endParaRPr>
          </a:p>
          <a:p>
            <a:pPr algn="ctr"/>
            <a:r>
              <a:rPr lang="zh-CN" altLang="en-US" sz="2400" b="1" dirty="0">
                <a:solidFill>
                  <a:srgbClr val="333333"/>
                </a:solidFill>
                <a:latin typeface="Arial" panose="020B0604020202020204" pitchFamily="34" charset="0"/>
              </a:rPr>
              <a:t>李商隐</a:t>
            </a:r>
            <a:endParaRPr lang="en-US" altLang="zh-CN" sz="2400" b="1" dirty="0" smtClean="0">
              <a:solidFill>
                <a:srgbClr val="333333"/>
              </a:solidFill>
              <a:latin typeface="Arial" panose="020B0604020202020204" pitchFamily="34" charset="0"/>
            </a:endParaRPr>
          </a:p>
          <a:p>
            <a:pPr algn="ctr"/>
            <a:r>
              <a:rPr lang="zh-CN" altLang="en-US" sz="2400" b="1" dirty="0" smtClean="0">
                <a:solidFill>
                  <a:srgbClr val="333333"/>
                </a:solidFill>
                <a:latin typeface="Arial" panose="020B0604020202020204" pitchFamily="34" charset="0"/>
              </a:rPr>
              <a:t>相见时难别亦难</a:t>
            </a:r>
            <a:r>
              <a:rPr lang="zh-CN" altLang="en-US" sz="2400" b="1" dirty="0">
                <a:solidFill>
                  <a:srgbClr val="333333"/>
                </a:solidFill>
                <a:latin typeface="Arial" panose="020B0604020202020204" pitchFamily="34" charset="0"/>
              </a:rPr>
              <a:t>，东风无力百花残。</a:t>
            </a:r>
            <a:endParaRPr lang="zh-CN" altLang="en-US" sz="2400" b="1" dirty="0">
              <a:solidFill>
                <a:srgbClr val="333333"/>
              </a:solidFill>
              <a:latin typeface="Arial" panose="020B0604020202020204" pitchFamily="34" charset="0"/>
            </a:endParaRPr>
          </a:p>
          <a:p>
            <a:pPr algn="ctr"/>
            <a:r>
              <a:rPr lang="zh-CN" altLang="en-US" sz="2400" b="1" dirty="0">
                <a:solidFill>
                  <a:srgbClr val="333333"/>
                </a:solidFill>
                <a:latin typeface="Arial" panose="020B0604020202020204" pitchFamily="34" charset="0"/>
              </a:rPr>
              <a:t>春蚕到死丝方尽，</a:t>
            </a:r>
            <a:r>
              <a:rPr lang="zh-CN" altLang="en-US" sz="2400" b="1" dirty="0">
                <a:solidFill>
                  <a:srgbClr val="FF0000"/>
                </a:solidFill>
                <a:latin typeface="Arial" panose="020B0604020202020204" pitchFamily="34" charset="0"/>
              </a:rPr>
              <a:t>蜡炬成灰泪始干</a:t>
            </a:r>
            <a:r>
              <a:rPr lang="zh-CN" altLang="en-US" sz="2400" b="1" dirty="0">
                <a:solidFill>
                  <a:srgbClr val="333333"/>
                </a:solidFill>
                <a:latin typeface="Arial" panose="020B0604020202020204" pitchFamily="34" charset="0"/>
              </a:rPr>
              <a:t>。</a:t>
            </a:r>
            <a:endParaRPr lang="zh-CN" altLang="en-US" sz="2400" b="1" dirty="0">
              <a:solidFill>
                <a:srgbClr val="333333"/>
              </a:solidFill>
              <a:latin typeface="Arial" panose="020B0604020202020204" pitchFamily="34" charset="0"/>
            </a:endParaRPr>
          </a:p>
          <a:p>
            <a:pPr algn="ctr"/>
            <a:r>
              <a:rPr lang="zh-CN" altLang="en-US" sz="2400" b="1" dirty="0">
                <a:solidFill>
                  <a:srgbClr val="333333"/>
                </a:solidFill>
                <a:latin typeface="Arial" panose="020B0604020202020204" pitchFamily="34" charset="0"/>
              </a:rPr>
              <a:t>晓镜但愁云鬓改，夜吟应觉月光寒。</a:t>
            </a:r>
            <a:endParaRPr lang="zh-CN" altLang="en-US" sz="2400" b="1" dirty="0">
              <a:solidFill>
                <a:srgbClr val="333333"/>
              </a:solidFill>
              <a:latin typeface="Arial" panose="020B0604020202020204" pitchFamily="34" charset="0"/>
            </a:endParaRPr>
          </a:p>
          <a:p>
            <a:pPr algn="ctr"/>
            <a:r>
              <a:rPr lang="zh-CN" altLang="en-US" sz="2400" b="1" dirty="0">
                <a:solidFill>
                  <a:srgbClr val="333333"/>
                </a:solidFill>
                <a:latin typeface="Arial" panose="020B0604020202020204" pitchFamily="34" charset="0"/>
              </a:rPr>
              <a:t>蓬山此去无多路，青鸟殷勤为探看。</a:t>
            </a:r>
            <a:endParaRPr lang="zh-CN" altLang="en-US" sz="2400" b="1" dirty="0">
              <a:solidFill>
                <a:srgbClr val="333333"/>
              </a:solidFill>
              <a:latin typeface="Arial" panose="020B0604020202020204" pitchFamily="34" charset="0"/>
            </a:endParaRPr>
          </a:p>
          <a:p>
            <a:pPr algn="ctr"/>
            <a:r>
              <a:rPr lang="zh-CN" altLang="en-US" sz="2400" b="1" dirty="0">
                <a:solidFill>
                  <a:srgbClr val="000000"/>
                </a:solidFill>
                <a:latin typeface="微软雅黑" panose="020B0503020204020204" pitchFamily="34" charset="-122"/>
                <a:ea typeface="微软雅黑" panose="020B0503020204020204" pitchFamily="34" charset="-122"/>
              </a:rPr>
              <a:t>译文</a:t>
            </a:r>
            <a:endParaRPr lang="zh-CN" altLang="en-US" sz="2400" b="1" dirty="0">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rgbClr val="333333"/>
                </a:solidFill>
                <a:latin typeface="Arial" panose="020B0604020202020204" pitchFamily="34" charset="0"/>
              </a:rPr>
              <a:t>见面的机会真是难得，分别时更是难舍难分，况且又兼东风将收的暮春天气，百花残谢，更加使人伤感。春蚕结茧到死时丝才吐完，蜡烛要燃尽成灰时像泪一样的蜡油才能滴干。女子早晨妆扮照镜，只担忧丰盛如云的鬓发改变颜色，青春的容颜消失。男子晚上长吟不寐，必然感到冷月侵人。对方的住处就在不远的蓬莱山，却无路可通，可望而不可及。希望有青鸟一样的使者殷勤地为我去探看情人。</a:t>
            </a:r>
            <a:r>
              <a:rPr lang="zh-CN" altLang="zh-CN" sz="2000" dirty="0">
                <a:latin typeface="Times New Roman" panose="02020603050405020304" pitchFamily="18" charset="0"/>
                <a:ea typeface="宋体" panose="02010600030101010101" pitchFamily="2" charset="-122"/>
                <a:sym typeface="+mn-ea"/>
              </a:rPr>
              <a:t>闻一多对中国传统诗歌的感情更为深厚</a:t>
            </a:r>
            <a:r>
              <a:rPr lang="en-US" altLang="zh-CN" sz="2000" dirty="0">
                <a:latin typeface="Times New Roman" panose="02020603050405020304" pitchFamily="18" charset="0"/>
                <a:ea typeface="宋体" panose="02010600030101010101" pitchFamily="2" charset="-122"/>
                <a:sym typeface="+mn-ea"/>
              </a:rPr>
              <a:t>,</a:t>
            </a:r>
            <a:r>
              <a:rPr lang="zh-CN" altLang="zh-CN" sz="2000" dirty="0">
                <a:latin typeface="Times New Roman" panose="02020603050405020304" pitchFamily="18" charset="0"/>
                <a:ea typeface="宋体" panose="02010600030101010101" pitchFamily="2" charset="-122"/>
                <a:sym typeface="+mn-ea"/>
              </a:rPr>
              <a:t>在吸收西方诗歌营养的同时</a:t>
            </a:r>
            <a:r>
              <a:rPr lang="en-US" altLang="zh-CN" sz="2000" dirty="0">
                <a:latin typeface="Times New Roman" panose="02020603050405020304" pitchFamily="18" charset="0"/>
                <a:ea typeface="宋体" panose="02010600030101010101" pitchFamily="2" charset="-122"/>
                <a:sym typeface="+mn-ea"/>
              </a:rPr>
              <a:t>,</a:t>
            </a:r>
            <a:r>
              <a:rPr lang="zh-CN" altLang="zh-CN" sz="2000" dirty="0">
                <a:latin typeface="Times New Roman" panose="02020603050405020304" pitchFamily="18" charset="0"/>
                <a:ea typeface="宋体" panose="02010600030101010101" pitchFamily="2" charset="-122"/>
                <a:sym typeface="+mn-ea"/>
              </a:rPr>
              <a:t>他未曾放弃过对中国古典诗歌艺术的研习、摹写。唐代著名诗人李商隐的作品是能引起闻一多兴趣的中国古典诗歌之一。</a:t>
            </a:r>
            <a:r>
              <a:rPr lang="zh-CN" altLang="zh-CN" sz="2000" b="1" dirty="0">
                <a:solidFill>
                  <a:srgbClr val="FF0000"/>
                </a:solidFill>
                <a:latin typeface="Times New Roman" panose="02020603050405020304" pitchFamily="18" charset="0"/>
                <a:ea typeface="宋体" panose="02010600030101010101" pitchFamily="2" charset="-122"/>
                <a:sym typeface="+mn-ea"/>
              </a:rPr>
              <a:t>李商隐的传世名句</a:t>
            </a:r>
            <a:r>
              <a:rPr lang="en-US" altLang="zh-CN" sz="2000" b="1" dirty="0">
                <a:solidFill>
                  <a:srgbClr val="FF0000"/>
                </a:solidFill>
                <a:latin typeface="Times New Roman" panose="02020603050405020304" pitchFamily="18" charset="0"/>
                <a:ea typeface="宋体" panose="02010600030101010101" pitchFamily="2" charset="-122"/>
                <a:sym typeface="+mn-ea"/>
              </a:rPr>
              <a:t>“</a:t>
            </a:r>
            <a:r>
              <a:rPr lang="zh-CN" altLang="zh-CN" sz="2000" b="1" dirty="0">
                <a:solidFill>
                  <a:srgbClr val="FF0000"/>
                </a:solidFill>
                <a:latin typeface="Times New Roman" panose="02020603050405020304" pitchFamily="18" charset="0"/>
                <a:ea typeface="宋体" panose="02010600030101010101" pitchFamily="2" charset="-122"/>
                <a:sym typeface="+mn-ea"/>
              </a:rPr>
              <a:t>蜡炬成灰泪始干</a:t>
            </a:r>
            <a:r>
              <a:rPr lang="en-US" altLang="zh-CN" sz="2000" b="1" dirty="0">
                <a:solidFill>
                  <a:srgbClr val="FF0000"/>
                </a:solidFill>
                <a:latin typeface="Times New Roman" panose="02020603050405020304" pitchFamily="18" charset="0"/>
                <a:ea typeface="宋体" panose="02010600030101010101" pitchFamily="2" charset="-122"/>
                <a:sym typeface="+mn-ea"/>
              </a:rPr>
              <a:t>”</a:t>
            </a:r>
            <a:r>
              <a:rPr lang="zh-CN" altLang="en-US" sz="2000" b="1" dirty="0">
                <a:solidFill>
                  <a:srgbClr val="FF0000"/>
                </a:solidFill>
                <a:latin typeface="Times New Roman" panose="02020603050405020304" pitchFamily="18" charset="0"/>
                <a:ea typeface="宋体" panose="02010600030101010101" pitchFamily="2" charset="-122"/>
                <a:sym typeface="+mn-ea"/>
              </a:rPr>
              <a:t> </a:t>
            </a:r>
            <a:r>
              <a:rPr lang="zh-CN" altLang="zh-CN" sz="2000" b="1" dirty="0">
                <a:solidFill>
                  <a:srgbClr val="FF0000"/>
                </a:solidFill>
                <a:latin typeface="Times New Roman" panose="02020603050405020304" pitchFamily="18" charset="0"/>
                <a:ea typeface="宋体" panose="02010600030101010101" pitchFamily="2" charset="-122"/>
                <a:sym typeface="+mn-ea"/>
              </a:rPr>
              <a:t>就被闻一多接受了下来</a:t>
            </a:r>
            <a:r>
              <a:rPr lang="zh-CN" altLang="en-US" sz="2000" b="1" dirty="0">
                <a:solidFill>
                  <a:srgbClr val="FF0000"/>
                </a:solidFill>
                <a:latin typeface="Times New Roman" panose="02020603050405020304" pitchFamily="18" charset="0"/>
                <a:ea typeface="宋体" panose="02010600030101010101" pitchFamily="2" charset="-122"/>
                <a:sym typeface="+mn-ea"/>
              </a:rPr>
              <a:t>，“红烛”成为中国文人的理想、追求的象征</a:t>
            </a:r>
            <a:r>
              <a:rPr lang="zh-CN" altLang="zh-CN" sz="2000" b="1" dirty="0">
                <a:solidFill>
                  <a:srgbClr val="FF0000"/>
                </a:solidFill>
                <a:latin typeface="Times New Roman" panose="02020603050405020304" pitchFamily="18" charset="0"/>
                <a:ea typeface="宋体" panose="02010600030101010101" pitchFamily="2" charset="-122"/>
                <a:sym typeface="+mn-ea"/>
              </a:rPr>
              <a:t>。</a:t>
            </a:r>
            <a:r>
              <a:rPr lang="zh-CN" altLang="zh-CN" sz="2000" dirty="0">
                <a:latin typeface="Times New Roman" panose="02020603050405020304" pitchFamily="18" charset="0"/>
                <a:ea typeface="宋体" panose="02010600030101010101" pitchFamily="2" charset="-122"/>
                <a:sym typeface="+mn-ea"/>
              </a:rPr>
              <a:t>但是</a:t>
            </a:r>
            <a:r>
              <a:rPr lang="en-US" altLang="zh-CN" sz="2000" dirty="0">
                <a:latin typeface="Times New Roman" panose="02020603050405020304" pitchFamily="18" charset="0"/>
                <a:ea typeface="宋体" panose="02010600030101010101" pitchFamily="2" charset="-122"/>
                <a:sym typeface="+mn-ea"/>
              </a:rPr>
              <a:t>,</a:t>
            </a:r>
            <a:r>
              <a:rPr lang="zh-CN" altLang="zh-CN" sz="2000" dirty="0">
                <a:latin typeface="Times New Roman" panose="02020603050405020304" pitchFamily="18" charset="0"/>
                <a:ea typeface="宋体" panose="02010600030101010101" pitchFamily="2" charset="-122"/>
                <a:sym typeface="+mn-ea"/>
              </a:rPr>
              <a:t>《红烛》显然又不是李商隐《无题》的现代翻版</a:t>
            </a:r>
            <a:r>
              <a:rPr lang="en-US" altLang="zh-CN" sz="2000" dirty="0">
                <a:latin typeface="Times New Roman" panose="02020603050405020304" pitchFamily="18" charset="0"/>
                <a:ea typeface="宋体" panose="02010600030101010101" pitchFamily="2" charset="-122"/>
                <a:sym typeface="+mn-ea"/>
              </a:rPr>
              <a:t>,</a:t>
            </a:r>
            <a:r>
              <a:rPr lang="zh-CN" altLang="zh-CN" sz="2000" dirty="0">
                <a:latin typeface="Times New Roman" panose="02020603050405020304" pitchFamily="18" charset="0"/>
                <a:ea typeface="宋体" panose="02010600030101010101" pitchFamily="2" charset="-122"/>
                <a:sym typeface="+mn-ea"/>
              </a:rPr>
              <a:t>诗中到处充满了现实的投影、时代的声音。</a:t>
            </a:r>
            <a:endParaRPr lang="zh-CN" altLang="en-US" sz="2000" b="1" i="0" dirty="0">
              <a:solidFill>
                <a:srgbClr val="333333"/>
              </a:solidFill>
              <a:effectLst/>
              <a:latin typeface="Arial" panose="020B0604020202020204" pitchFamily="34" charset="0"/>
            </a:endParaRPr>
          </a:p>
        </p:txBody>
      </p:sp>
      <p:sp>
        <p:nvSpPr>
          <p:cNvPr id="3" name="文本框 2"/>
          <p:cNvSpPr txBox="1"/>
          <p:nvPr/>
        </p:nvSpPr>
        <p:spPr>
          <a:xfrm>
            <a:off x="489527" y="508001"/>
            <a:ext cx="2290618" cy="460375"/>
          </a:xfrm>
          <a:prstGeom prst="rect">
            <a:avLst/>
          </a:prstGeom>
          <a:noFill/>
        </p:spPr>
        <p:txBody>
          <a:bodyPr wrap="square" rtlCol="0">
            <a:spAutoFit/>
          </a:bodyPr>
          <a:lstStyle/>
          <a:p>
            <a:r>
              <a:rPr lang="zh-CN" altLang="en-US" sz="2400" b="1" dirty="0" smtClean="0">
                <a:solidFill>
                  <a:srgbClr val="FF0000"/>
                </a:solidFill>
              </a:rPr>
              <a:t>引子出处：</a:t>
            </a:r>
            <a:endParaRPr lang="zh-CN" altLang="en-US" sz="2400" b="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4341" name="文本框 1"/>
          <p:cNvSpPr txBox="1"/>
          <p:nvPr/>
        </p:nvSpPr>
        <p:spPr>
          <a:xfrm>
            <a:off x="2673350" y="1226820"/>
            <a:ext cx="8491220" cy="5077460"/>
          </a:xfrm>
          <a:prstGeom prst="rect">
            <a:avLst/>
          </a:prstGeom>
          <a:noFill/>
          <a:ln w="9525">
            <a:noFill/>
          </a:ln>
        </p:spPr>
        <p:txBody>
          <a:bodyPr wrap="square" anchor="t">
            <a:spAutoFit/>
          </a:bodyPr>
          <a:p>
            <a:r>
              <a:rPr lang="en-US" altLang="zh-CN" sz="3600" b="1" dirty="0">
                <a:solidFill>
                  <a:srgbClr val="000000"/>
                </a:solidFill>
                <a:ea typeface="黑体" panose="02010609060101010101" charset="-122"/>
                <a:sym typeface="+mn-ea"/>
              </a:rPr>
              <a:t>【任务</a:t>
            </a:r>
            <a:r>
              <a:rPr lang="zh-CN" altLang="en-US" sz="3600" b="1" dirty="0">
                <a:solidFill>
                  <a:srgbClr val="000000"/>
                </a:solidFill>
                <a:ea typeface="黑体" panose="02010609060101010101" charset="-122"/>
                <a:sym typeface="+mn-ea"/>
              </a:rPr>
              <a:t>二</a:t>
            </a:r>
            <a:r>
              <a:rPr lang="en-US" altLang="zh-CN" sz="3600" b="1" dirty="0">
                <a:solidFill>
                  <a:srgbClr val="000000"/>
                </a:solidFill>
                <a:ea typeface="黑体" panose="02010609060101010101" charset="-122"/>
                <a:sym typeface="+mn-ea"/>
              </a:rPr>
              <a:t>】</a:t>
            </a:r>
            <a:r>
              <a:rPr lang="zh-CN" altLang="zh-CN" sz="3600" b="1" dirty="0">
                <a:solidFill>
                  <a:srgbClr val="000000"/>
                </a:solidFill>
                <a:ea typeface="黑体" panose="02010609060101010101" charset="-122"/>
                <a:sym typeface="+mn-ea"/>
              </a:rPr>
              <a:t>逐节赏析</a:t>
            </a:r>
            <a:endParaRPr lang="en-US" altLang="zh-CN" sz="3600" b="1" dirty="0">
              <a:solidFill>
                <a:srgbClr val="000000"/>
              </a:solidFill>
              <a:ea typeface="黑体" panose="02010609060101010101" charset="-122"/>
              <a:sym typeface="+mn-ea"/>
            </a:endParaRPr>
          </a:p>
          <a:p>
            <a:r>
              <a:rPr lang="en-US" altLang="zh-CN" sz="3600" b="1">
                <a:latin typeface="Arial" panose="020B0604020202020204" pitchFamily="34" charset="0"/>
                <a:ea typeface="宋体" panose="02010600030101010101" pitchFamily="2" charset="-122"/>
              </a:rPr>
              <a:t>1.</a:t>
            </a:r>
            <a:r>
              <a:rPr lang="zh-CN" altLang="en-US" sz="3600" b="1">
                <a:latin typeface="Arial" panose="020B0604020202020204" pitchFamily="34" charset="0"/>
                <a:ea typeface="宋体" panose="02010600030101010101" pitchFamily="2" charset="-122"/>
              </a:rPr>
              <a:t>这首诗将唐代诗人李商隐的一句诗“蜡炬成灰泪始干”作为引子，诗歌主体扣住了引子中的哪两个字写红烛?说一下理由。 </a:t>
            </a:r>
            <a:endParaRPr lang="zh-CN" altLang="en-US" sz="3600" b="1">
              <a:latin typeface="Arial" panose="020B0604020202020204" pitchFamily="34" charset="0"/>
              <a:ea typeface="宋体" panose="02010600030101010101" pitchFamily="2" charset="-122"/>
            </a:endParaRPr>
          </a:p>
          <a:p>
            <a:r>
              <a:rPr lang="zh-CN" altLang="en-US" sz="3600" b="1">
                <a:solidFill>
                  <a:srgbClr val="FF0000"/>
                </a:solidFill>
                <a:latin typeface="Arial" panose="020B0604020202020204" pitchFamily="34" charset="0"/>
                <a:ea typeface="宋体" panose="02010600030101010101" pitchFamily="2" charset="-122"/>
              </a:rPr>
              <a:t>“灰”与“泪”</a:t>
            </a:r>
            <a:endParaRPr lang="zh-CN" altLang="en-US" sz="3600" b="1">
              <a:solidFill>
                <a:srgbClr val="FF0000"/>
              </a:solidFill>
              <a:latin typeface="Arial" panose="020B0604020202020204" pitchFamily="34" charset="0"/>
              <a:ea typeface="宋体" panose="02010600030101010101" pitchFamily="2" charset="-122"/>
            </a:endParaRPr>
          </a:p>
          <a:p>
            <a:r>
              <a:rPr lang="zh-CN" altLang="en-US" sz="3600" b="1">
                <a:latin typeface="Arial" panose="020B0604020202020204" pitchFamily="34" charset="0"/>
                <a:ea typeface="宋体" panose="02010600030101010101" pitchFamily="2" charset="-122"/>
              </a:rPr>
              <a:t>2、3、4节——“灰” </a:t>
            </a:r>
            <a:endParaRPr lang="zh-CN" altLang="en-US" sz="3600" b="1">
              <a:latin typeface="Arial" panose="020B0604020202020204" pitchFamily="34" charset="0"/>
              <a:ea typeface="宋体" panose="02010600030101010101" pitchFamily="2" charset="-122"/>
            </a:endParaRPr>
          </a:p>
          <a:p>
            <a:r>
              <a:rPr lang="zh-CN" altLang="en-US" sz="3600" b="1">
                <a:latin typeface="Arial" panose="020B0604020202020204" pitchFamily="34" charset="0"/>
                <a:ea typeface="宋体" panose="02010600030101010101" pitchFamily="2" charset="-122"/>
              </a:rPr>
              <a:t>5、6、7、8——“泪”</a:t>
            </a:r>
            <a:endParaRPr lang="zh-CN" altLang="en-US" sz="3600" b="1">
              <a:latin typeface="Arial" panose="020B0604020202020204" pitchFamily="34" charset="0"/>
              <a:ea typeface="宋体" panose="02010600030101010101" pitchFamily="2" charset="-122"/>
            </a:endParaRPr>
          </a:p>
          <a:p>
            <a:endParaRPr lang="zh-CN" altLang="en-US" sz="3600" b="1">
              <a:latin typeface="Arial" panose="020B0604020202020204" pitchFamily="34" charset="0"/>
              <a:ea typeface="宋体" panose="02010600030101010101" pitchFamily="2" charset="-122"/>
            </a:endParaRPr>
          </a:p>
          <a:p>
            <a:endParaRPr lang="zh-CN" altLang="en-US" sz="3600" b="1">
              <a:latin typeface="Arial" panose="020B0604020202020204" pitchFamily="34" charset="0"/>
              <a:ea typeface="宋体" panose="02010600030101010101" pitchFamily="2" charset="-122"/>
            </a:endParaRPr>
          </a:p>
        </p:txBody>
      </p:sp>
      <p:sp>
        <p:nvSpPr>
          <p:cNvPr id="2" name="文本框 1"/>
          <p:cNvSpPr txBox="1"/>
          <p:nvPr/>
        </p:nvSpPr>
        <p:spPr>
          <a:xfrm>
            <a:off x="247015" y="201930"/>
            <a:ext cx="3986530" cy="922020"/>
          </a:xfrm>
          <a:prstGeom prst="rect">
            <a:avLst/>
          </a:prstGeom>
          <a:noFill/>
        </p:spPr>
        <p:txBody>
          <a:bodyPr wrap="square" rtlCol="0">
            <a:spAutoFit/>
            <a:scene3d>
              <a:camera prst="orthographicFront"/>
              <a:lightRig rig="threePt" dir="t"/>
            </a:scene3d>
          </a:bodyPr>
          <a:p>
            <a:r>
              <a:rPr lang="zh-CN" altLang="en-US" sz="5400" b="1">
                <a:ln w="22225">
                  <a:solidFill>
                    <a:sysClr val="windowText" lastClr="000000"/>
                  </a:solidFill>
                  <a:prstDash val="solid"/>
                </a:ln>
                <a:solidFill>
                  <a:schemeClr val="accent2">
                    <a:lumMod val="40000"/>
                    <a:lumOff val="60000"/>
                  </a:schemeClr>
                </a:solidFill>
                <a:effectLst/>
              </a:rPr>
              <a:t>预习检测：</a:t>
            </a:r>
            <a:endParaRPr lang="zh-CN" altLang="en-US" sz="5400" b="1">
              <a:ln w="22225">
                <a:solidFill>
                  <a:sysClr val="windowText" lastClr="000000"/>
                </a:solidFill>
                <a:prstDash val="solid"/>
              </a:ln>
              <a:solidFill>
                <a:schemeClr val="accent2">
                  <a:lumMod val="40000"/>
                  <a:lumOff val="60000"/>
                </a:schemeClr>
              </a:solidFill>
              <a:effectLst/>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4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41">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41">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4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7145" y="848317"/>
            <a:ext cx="6096000" cy="3107690"/>
          </a:xfrm>
          <a:prstGeom prst="rect">
            <a:avLst/>
          </a:prstGeom>
        </p:spPr>
        <p:txBody>
          <a:bodyPr>
            <a:spAutoFit/>
          </a:bodyPr>
          <a:lstStyle/>
          <a:p>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赏析</a:t>
            </a:r>
            <a:r>
              <a:rPr lang="en-US" altLang="zh-CN"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诗的开始就突出红烛的</a:t>
            </a:r>
            <a:r>
              <a:rPr lang="zh-CN" altLang="en-US" sz="2800" b="1" dirty="0" smtClean="0">
                <a:solidFill>
                  <a:srgbClr val="FF0000"/>
                </a:solidFill>
                <a:latin typeface="楷体" panose="02010609060101010101" pitchFamily="49" charset="-122"/>
                <a:ea typeface="楷体" panose="02010609060101010101" pitchFamily="49" charset="-122"/>
              </a:rPr>
              <a:t>意象，</a:t>
            </a:r>
            <a:r>
              <a:rPr lang="zh-CN" altLang="en-US" sz="2800" b="1" dirty="0" smtClean="0">
                <a:latin typeface="楷体" panose="02010609060101010101" pitchFamily="49" charset="-122"/>
                <a:ea typeface="楷体" panose="02010609060101010101" pitchFamily="49" charset="-122"/>
              </a:rPr>
              <a:t>红红的，如同</a:t>
            </a:r>
            <a:r>
              <a:rPr lang="zh-CN" altLang="en-US" sz="2800" b="1" dirty="0" smtClean="0">
                <a:solidFill>
                  <a:srgbClr val="FF0000"/>
                </a:solidFill>
                <a:latin typeface="楷体" panose="02010609060101010101" pitchFamily="49" charset="-122"/>
                <a:ea typeface="楷体" panose="02010609060101010101" pitchFamily="49" charset="-122"/>
              </a:rPr>
              <a:t>赤子的心</a:t>
            </a:r>
            <a:r>
              <a:rPr lang="zh-CN" altLang="en-US" sz="2800" b="1" dirty="0" smtClean="0">
                <a:latin typeface="楷体" panose="02010609060101010101" pitchFamily="49" charset="-122"/>
                <a:ea typeface="楷体" panose="02010609060101010101" pitchFamily="49" charset="-122"/>
              </a:rPr>
              <a:t>。闻一多要问诗人们，你们的心可有这样的赤诚和热情，你们可有勇气吐出你的真心和这红烛相比。一个“</a:t>
            </a:r>
            <a:r>
              <a:rPr lang="zh-CN" altLang="en-US" sz="2800" b="1" dirty="0" smtClean="0">
                <a:solidFill>
                  <a:srgbClr val="FF0000"/>
                </a:solidFill>
                <a:latin typeface="楷体" panose="02010609060101010101" pitchFamily="49" charset="-122"/>
                <a:ea typeface="楷体" panose="02010609060101010101" pitchFamily="49" charset="-122"/>
              </a:rPr>
              <a:t>吐</a:t>
            </a:r>
            <a:r>
              <a:rPr lang="zh-CN" altLang="en-US" sz="2800" b="1" dirty="0" smtClean="0">
                <a:latin typeface="楷体" panose="02010609060101010101" pitchFamily="49" charset="-122"/>
                <a:ea typeface="楷体" panose="02010609060101010101" pitchFamily="49" charset="-122"/>
              </a:rPr>
              <a:t>”字，生动形象，将诗人的奉献精神和赤诚表现得一览无余。</a:t>
            </a:r>
            <a:endParaRPr lang="zh-CN" altLang="en-US" sz="2800" b="1" dirty="0">
              <a:latin typeface="楷体" panose="02010609060101010101" pitchFamily="49" charset="-122"/>
              <a:ea typeface="楷体" panose="02010609060101010101" pitchFamily="49" charset="-122"/>
            </a:endParaRPr>
          </a:p>
        </p:txBody>
      </p:sp>
      <p:sp>
        <p:nvSpPr>
          <p:cNvPr id="3" name="矩形 2"/>
          <p:cNvSpPr/>
          <p:nvPr/>
        </p:nvSpPr>
        <p:spPr>
          <a:xfrm>
            <a:off x="1422400" y="1286408"/>
            <a:ext cx="3685309" cy="2554545"/>
          </a:xfrm>
          <a:prstGeom prst="rect">
            <a:avLst/>
          </a:prstGeom>
        </p:spPr>
        <p:txBody>
          <a:bodyPr wrap="square">
            <a:spAutoFit/>
          </a:bodyPr>
          <a:lstStyle/>
          <a:p>
            <a:r>
              <a:rPr lang="zh-CN" altLang="en-US" sz="3200" dirty="0" smtClean="0">
                <a:solidFill>
                  <a:srgbClr val="FF0000"/>
                </a:solidFill>
                <a:latin typeface="华文新魏" panose="02010800040101010101" pitchFamily="2" charset="-122"/>
                <a:ea typeface="华文新魏" panose="02010800040101010101" pitchFamily="2" charset="-122"/>
              </a:rPr>
              <a:t>红烛啊！</a:t>
            </a:r>
            <a:endParaRPr lang="zh-CN" altLang="en-US" sz="3200" dirty="0" smtClean="0">
              <a:solidFill>
                <a:srgbClr val="FF0000"/>
              </a:solidFill>
              <a:latin typeface="华文新魏" panose="02010800040101010101" pitchFamily="2" charset="-122"/>
              <a:ea typeface="华文新魏" panose="02010800040101010101" pitchFamily="2" charset="-122"/>
            </a:endParaRPr>
          </a:p>
          <a:p>
            <a:r>
              <a:rPr lang="zh-CN" altLang="en-US" sz="3200" dirty="0" smtClean="0">
                <a:solidFill>
                  <a:srgbClr val="FF0000"/>
                </a:solidFill>
                <a:latin typeface="华文新魏" panose="02010800040101010101" pitchFamily="2" charset="-122"/>
                <a:ea typeface="华文新魏" panose="02010800040101010101" pitchFamily="2" charset="-122"/>
              </a:rPr>
              <a:t>这样红的烛！</a:t>
            </a:r>
            <a:endParaRPr lang="zh-CN" altLang="en-US" sz="3200" dirty="0" smtClean="0">
              <a:solidFill>
                <a:srgbClr val="FF0000"/>
              </a:solidFill>
              <a:latin typeface="华文新魏" panose="02010800040101010101" pitchFamily="2" charset="-122"/>
              <a:ea typeface="华文新魏" panose="02010800040101010101" pitchFamily="2" charset="-122"/>
            </a:endParaRPr>
          </a:p>
          <a:p>
            <a:r>
              <a:rPr lang="zh-CN" altLang="en-US" sz="3200" dirty="0" smtClean="0">
                <a:solidFill>
                  <a:srgbClr val="FF0000"/>
                </a:solidFill>
                <a:latin typeface="华文新魏" panose="02010800040101010101" pitchFamily="2" charset="-122"/>
                <a:ea typeface="华文新魏" panose="02010800040101010101" pitchFamily="2" charset="-122"/>
              </a:rPr>
              <a:t>诗人啊！</a:t>
            </a:r>
            <a:endParaRPr lang="zh-CN" altLang="en-US" sz="3200" dirty="0" smtClean="0">
              <a:solidFill>
                <a:srgbClr val="FF0000"/>
              </a:solidFill>
              <a:latin typeface="华文新魏" panose="02010800040101010101" pitchFamily="2" charset="-122"/>
              <a:ea typeface="华文新魏" panose="02010800040101010101" pitchFamily="2" charset="-122"/>
            </a:endParaRPr>
          </a:p>
          <a:p>
            <a:r>
              <a:rPr lang="zh-CN" altLang="en-US" sz="3200" dirty="0" smtClean="0">
                <a:gradFill>
                  <a:gsLst>
                    <a:gs pos="0">
                      <a:srgbClr val="012D86"/>
                    </a:gs>
                    <a:gs pos="100000">
                      <a:srgbClr val="0E2557"/>
                    </a:gs>
                  </a:gsLst>
                  <a:lin scaled="0"/>
                </a:gradFill>
                <a:latin typeface="华文新魏" panose="02010800040101010101" pitchFamily="2" charset="-122"/>
                <a:ea typeface="华文新魏" panose="02010800040101010101" pitchFamily="2" charset="-122"/>
              </a:rPr>
              <a:t>吐</a:t>
            </a:r>
            <a:r>
              <a:rPr lang="zh-CN" altLang="en-US" sz="3200" dirty="0" smtClean="0">
                <a:solidFill>
                  <a:srgbClr val="FF0000"/>
                </a:solidFill>
                <a:latin typeface="华文新魏" panose="02010800040101010101" pitchFamily="2" charset="-122"/>
                <a:ea typeface="华文新魏" panose="02010800040101010101" pitchFamily="2" charset="-122"/>
              </a:rPr>
              <a:t>出你的心来比比，</a:t>
            </a:r>
            <a:endParaRPr lang="zh-CN" altLang="en-US" sz="3200" dirty="0" smtClean="0">
              <a:solidFill>
                <a:srgbClr val="FF0000"/>
              </a:solidFill>
              <a:latin typeface="华文新魏" panose="02010800040101010101" pitchFamily="2" charset="-122"/>
              <a:ea typeface="华文新魏" panose="02010800040101010101" pitchFamily="2" charset="-122"/>
            </a:endParaRPr>
          </a:p>
          <a:p>
            <a:r>
              <a:rPr lang="zh-CN" altLang="en-US" sz="3200" dirty="0" smtClean="0">
                <a:solidFill>
                  <a:srgbClr val="FF0000"/>
                </a:solidFill>
                <a:latin typeface="华文新魏" panose="02010800040101010101" pitchFamily="2" charset="-122"/>
                <a:ea typeface="华文新魏" panose="02010800040101010101" pitchFamily="2" charset="-122"/>
              </a:rPr>
              <a:t>可是一般颜色？</a:t>
            </a:r>
            <a:endParaRPr lang="zh-CN" altLang="en-US" sz="3200" dirty="0">
              <a:solidFill>
                <a:srgbClr val="FF0000"/>
              </a:solidFill>
              <a:latin typeface="华文新魏" panose="02010800040101010101" pitchFamily="2" charset="-122"/>
              <a:ea typeface="华文新魏" panose="02010800040101010101"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8545" y="4305300"/>
            <a:ext cx="5080000" cy="2552700"/>
          </a:xfrm>
          <a:prstGeom prst="rect">
            <a:avLst/>
          </a:prstGeom>
        </p:spPr>
      </p:pic>
      <p:sp>
        <p:nvSpPr>
          <p:cNvPr id="5" name="文本框 4"/>
          <p:cNvSpPr txBox="1"/>
          <p:nvPr/>
        </p:nvSpPr>
        <p:spPr>
          <a:xfrm>
            <a:off x="5447030" y="4305300"/>
            <a:ext cx="6169025" cy="1568450"/>
          </a:xfrm>
          <a:prstGeom prst="rect">
            <a:avLst/>
          </a:prstGeom>
          <a:noFill/>
        </p:spPr>
        <p:txBody>
          <a:bodyPr wrap="square" rtlCol="0">
            <a:spAutoFit/>
          </a:bodyPr>
          <a:p>
            <a:r>
              <a:rPr lang="zh-CN" altLang="en-US" sz="3200" b="1"/>
              <a:t>逼真地描述了诗人那种火热的爱国情感，不吐不快的神态，远比</a:t>
            </a:r>
            <a:r>
              <a:rPr lang="en-US" altLang="zh-CN" sz="3200" b="1"/>
              <a:t>“</a:t>
            </a:r>
            <a:r>
              <a:rPr lang="zh-CN" altLang="en-US" sz="3200" b="1"/>
              <a:t>掏</a:t>
            </a:r>
            <a:r>
              <a:rPr lang="en-US" altLang="zh-CN" sz="3200" b="1"/>
              <a:t>”</a:t>
            </a:r>
            <a:r>
              <a:rPr lang="zh-CN" altLang="en-US" sz="3200" b="1"/>
              <a:t>爽快率真。</a:t>
            </a:r>
            <a:endParaRPr lang="zh-CN" altLang="en-US" sz="3200" b="1"/>
          </a:p>
        </p:txBody>
      </p:sp>
      <p:sp>
        <p:nvSpPr>
          <p:cNvPr id="7" name="文本框 6"/>
          <p:cNvSpPr txBox="1"/>
          <p:nvPr/>
        </p:nvSpPr>
        <p:spPr>
          <a:xfrm>
            <a:off x="0" y="80010"/>
            <a:ext cx="6020435" cy="768350"/>
          </a:xfrm>
          <a:prstGeom prst="rect">
            <a:avLst/>
          </a:prstGeom>
          <a:noFill/>
        </p:spPr>
        <p:txBody>
          <a:bodyPr wrap="square" rtlCol="0">
            <a:spAutoFit/>
          </a:bodyPr>
          <a:p>
            <a:r>
              <a:rPr lang="zh-CN" altLang="en-US" sz="4400" b="1">
                <a:solidFill>
                  <a:schemeClr val="tx1"/>
                </a:solidFill>
                <a:effectLst>
                  <a:outerShdw blurRad="50800" dist="38100" dir="2700000" algn="tl" rotWithShape="0">
                    <a:prstClr val="black">
                      <a:alpha val="40000"/>
                    </a:prstClr>
                  </a:outerShdw>
                </a:effectLst>
              </a:rPr>
              <a:t>问题引导下的再学习</a:t>
            </a:r>
            <a:r>
              <a:rPr lang="zh-CN" altLang="en-US"/>
              <a:t>：</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0" fill="hold"/>
                                        <p:tgtEl>
                                          <p:spTgt spid="5"/>
                                        </p:tgtEl>
                                        <p:attrNameLst>
                                          <p:attrName>ppt_x</p:attrName>
                                        </p:attrNameLst>
                                      </p:cBhvr>
                                      <p:tavLst>
                                        <p:tav tm="0">
                                          <p:val>
                                            <p:strVal val="#ppt_x"/>
                                          </p:val>
                                        </p:tav>
                                        <p:tav tm="100000">
                                          <p:val>
                                            <p:strVal val="#ppt_x"/>
                                          </p:val>
                                        </p:tav>
                                      </p:tavLst>
                                    </p:anim>
                                    <p:anim calcmode="lin" valueType="num">
                                      <p:cBhvr additive="base">
                                        <p:cTn id="13"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87128" y="1517302"/>
            <a:ext cx="5144654" cy="4523105"/>
          </a:xfrm>
          <a:prstGeom prst="rect">
            <a:avLst/>
          </a:prstGeom>
        </p:spPr>
        <p:txBody>
          <a:bodyPr wrap="square">
            <a:spAutoFit/>
          </a:bodyPr>
          <a:lstStyle/>
          <a:p>
            <a:pPr indent="304800">
              <a:spcAft>
                <a:spcPts val="0"/>
              </a:spcAft>
            </a:pP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赏析</a:t>
            </a:r>
            <a:r>
              <a:rPr lang="en-US" altLang="zh-CN" sz="3600" b="1" dirty="0" smtClean="0">
                <a:latin typeface="楷体" panose="02010609060101010101" pitchFamily="49" charset="-122"/>
                <a:ea typeface="楷体" panose="02010609060101010101" pitchFamily="49" charset="-122"/>
              </a:rPr>
              <a:t>】</a:t>
            </a:r>
            <a:endParaRPr lang="en-US" altLang="zh-CN" sz="3600" b="1" dirty="0" smtClean="0">
              <a:latin typeface="楷体" panose="02010609060101010101" pitchFamily="49" charset="-122"/>
              <a:ea typeface="楷体" panose="02010609060101010101" pitchFamily="49" charset="-122"/>
            </a:endParaRPr>
          </a:p>
          <a:p>
            <a:pPr indent="304800">
              <a:spcAft>
                <a:spcPts val="0"/>
              </a:spcAft>
            </a:pPr>
            <a:r>
              <a:rPr lang="en-US" altLang="zh-CN" sz="3600" b="1" dirty="0" smtClean="0">
                <a:latin typeface="楷体" panose="02010609060101010101" pitchFamily="49" charset="-122"/>
                <a:ea typeface="楷体" panose="02010609060101010101" pitchFamily="49" charset="-122"/>
              </a:rPr>
              <a:t>  </a:t>
            </a:r>
            <a:r>
              <a:rPr lang="zh-CN" altLang="zh-CN" sz="3600" b="1" dirty="0" smtClean="0">
                <a:latin typeface="楷体" panose="02010609060101010101" pitchFamily="49" charset="-122"/>
                <a:ea typeface="楷体" panose="02010609060101010101" pitchFamily="49" charset="-122"/>
              </a:rPr>
              <a:t>诗人</a:t>
            </a:r>
            <a:r>
              <a:rPr lang="zh-CN" altLang="zh-CN" sz="3600" b="1" dirty="0">
                <a:latin typeface="楷体" panose="02010609060101010101" pitchFamily="49" charset="-122"/>
                <a:ea typeface="楷体" panose="02010609060101010101" pitchFamily="49" charset="-122"/>
              </a:rPr>
              <a:t>迷茫了，如同在生活中的迷茫，找不到方向和思考不透很多问题</a:t>
            </a:r>
            <a:r>
              <a:rPr lang="zh-CN" altLang="zh-CN" sz="3600" b="1" dirty="0" smtClean="0">
                <a:latin typeface="楷体" panose="02010609060101010101" pitchFamily="49" charset="-122"/>
                <a:ea typeface="楷体" panose="02010609060101010101" pitchFamily="49" charset="-122"/>
              </a:rPr>
              <a:t>。</a:t>
            </a:r>
            <a:endParaRPr lang="en-US" altLang="zh-CN" sz="3600" b="1" dirty="0" smtClean="0">
              <a:latin typeface="楷体" panose="02010609060101010101" pitchFamily="49" charset="-122"/>
              <a:ea typeface="楷体" panose="02010609060101010101" pitchFamily="49" charset="-122"/>
            </a:endParaRPr>
          </a:p>
          <a:p>
            <a:pPr indent="304800">
              <a:spcAft>
                <a:spcPts val="0"/>
              </a:spcAft>
            </a:pPr>
            <a:endParaRPr lang="en-US" altLang="zh-CN" sz="3600" b="1" dirty="0">
              <a:latin typeface="楷体" panose="02010609060101010101" pitchFamily="49" charset="-122"/>
              <a:ea typeface="楷体" panose="02010609060101010101" pitchFamily="49" charset="-122"/>
            </a:endParaRPr>
          </a:p>
          <a:p>
            <a:pPr indent="304800">
              <a:spcAft>
                <a:spcPts val="0"/>
              </a:spcAft>
            </a:pPr>
            <a:endParaRPr lang="en-US" altLang="zh-CN" sz="3600" b="1" dirty="0" smtClean="0">
              <a:latin typeface="楷体" panose="02010609060101010101" pitchFamily="49" charset="-122"/>
              <a:ea typeface="楷体" panose="02010609060101010101" pitchFamily="49" charset="-122"/>
            </a:endParaRPr>
          </a:p>
          <a:p>
            <a:pPr indent="304800">
              <a:spcAft>
                <a:spcPts val="0"/>
              </a:spcAft>
            </a:pPr>
            <a:endParaRPr lang="en-US" altLang="zh-CN" sz="3600" b="1" dirty="0" smtClean="0">
              <a:latin typeface="楷体" panose="02010609060101010101" pitchFamily="49" charset="-122"/>
              <a:ea typeface="楷体" panose="02010609060101010101" pitchFamily="49" charset="-122"/>
            </a:endParaRPr>
          </a:p>
        </p:txBody>
      </p:sp>
      <p:sp>
        <p:nvSpPr>
          <p:cNvPr id="3" name="矩形 2"/>
          <p:cNvSpPr/>
          <p:nvPr/>
        </p:nvSpPr>
        <p:spPr>
          <a:xfrm>
            <a:off x="886691" y="1055638"/>
            <a:ext cx="5606473" cy="4031873"/>
          </a:xfrm>
          <a:prstGeom prst="rect">
            <a:avLst/>
          </a:prstGeom>
        </p:spPr>
        <p:txBody>
          <a:bodyPr wrap="square">
            <a:spAutoFit/>
          </a:bodyPr>
          <a:lstStyle/>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红烛啊！</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是谁制的蜡——给你躯体？</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是谁点的火——点着灵魂？</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为何更须烧蜡成灰，</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然后才放出光来？</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一误再误；</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矛盾！冲突！</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en-US" altLang="zh-CN" sz="3200" dirty="0">
                <a:latin typeface="华文新魏" panose="02010800040101010101" pitchFamily="2" charset="-122"/>
                <a:ea typeface="华文新魏" panose="02010800040101010101" pitchFamily="2" charset="-122"/>
              </a:rPr>
              <a:t> </a:t>
            </a:r>
            <a:endParaRPr lang="zh-CN" altLang="zh-CN" sz="3200" dirty="0">
              <a:latin typeface="华文新魏" panose="02010800040101010101" pitchFamily="2" charset="-122"/>
              <a:ea typeface="华文新魏" panose="02010800040101010101"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12000" y="4175991"/>
            <a:ext cx="5080000" cy="2552700"/>
          </a:xfrm>
          <a:prstGeom prst="rect">
            <a:avLst/>
          </a:prstGeom>
        </p:spPr>
      </p:pic>
      <p:sp>
        <p:nvSpPr>
          <p:cNvPr id="7" name="文本框 6"/>
          <p:cNvSpPr txBox="1"/>
          <p:nvPr/>
        </p:nvSpPr>
        <p:spPr>
          <a:xfrm>
            <a:off x="0" y="80010"/>
            <a:ext cx="6020435" cy="768350"/>
          </a:xfrm>
          <a:prstGeom prst="rect">
            <a:avLst/>
          </a:prstGeom>
          <a:noFill/>
        </p:spPr>
        <p:txBody>
          <a:bodyPr wrap="square" rtlCol="0">
            <a:spAutoFit/>
          </a:bodyPr>
          <a:p>
            <a:r>
              <a:rPr lang="zh-CN" altLang="en-US" sz="4400" b="1">
                <a:solidFill>
                  <a:schemeClr val="tx1"/>
                </a:solidFill>
                <a:effectLst>
                  <a:outerShdw blurRad="50800" dist="38100" dir="2700000" algn="tl" rotWithShape="0">
                    <a:prstClr val="black">
                      <a:alpha val="40000"/>
                    </a:prstClr>
                  </a:outerShdw>
                </a:effectLst>
              </a:rPr>
              <a:t>问题引导下的再学习</a:t>
            </a:r>
            <a:r>
              <a:rPr lang="zh-CN" altLang="en-US"/>
              <a:t>：</a:t>
            </a: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12000" y="4305300"/>
            <a:ext cx="5080000" cy="2552700"/>
          </a:xfrm>
          <a:prstGeom prst="rect">
            <a:avLst/>
          </a:prstGeom>
        </p:spPr>
      </p:pic>
      <p:sp>
        <p:nvSpPr>
          <p:cNvPr id="2" name="矩形 1"/>
          <p:cNvSpPr/>
          <p:nvPr/>
        </p:nvSpPr>
        <p:spPr>
          <a:xfrm>
            <a:off x="540385" y="1894840"/>
            <a:ext cx="5731510" cy="2830195"/>
          </a:xfrm>
          <a:prstGeom prst="rect">
            <a:avLst/>
          </a:prstGeom>
        </p:spPr>
        <p:txBody>
          <a:bodyPr wrap="square">
            <a:spAutoFit/>
          </a:bodyPr>
          <a:lstStyle/>
          <a:p>
            <a:pPr lvl="0"/>
            <a:r>
              <a:rPr lang="zh-CN" altLang="zh-CN" sz="3200" dirty="0">
                <a:solidFill>
                  <a:srgbClr val="FF0000"/>
                </a:solidFill>
                <a:latin typeface="华文新魏" panose="02010800040101010101" pitchFamily="2" charset="-122"/>
                <a:ea typeface="华文新魏" panose="02010800040101010101" pitchFamily="2" charset="-122"/>
              </a:rPr>
              <a:t>红烛啊！</a:t>
            </a:r>
            <a:endParaRPr lang="zh-CN" altLang="zh-CN" sz="3200" dirty="0">
              <a:solidFill>
                <a:srgbClr val="FF0000"/>
              </a:solidFill>
              <a:latin typeface="华文新魏" panose="02010800040101010101" pitchFamily="2" charset="-122"/>
              <a:ea typeface="华文新魏" panose="02010800040101010101" pitchFamily="2" charset="-122"/>
            </a:endParaRPr>
          </a:p>
          <a:p>
            <a:pPr lvl="0"/>
            <a:r>
              <a:rPr lang="zh-CN" altLang="zh-CN" sz="3200" dirty="0">
                <a:solidFill>
                  <a:srgbClr val="FF0000"/>
                </a:solidFill>
                <a:latin typeface="华文新魏" panose="02010800040101010101" pitchFamily="2" charset="-122"/>
                <a:ea typeface="华文新魏" panose="02010800040101010101" pitchFamily="2" charset="-122"/>
              </a:rPr>
              <a:t>不误，不误！</a:t>
            </a:r>
            <a:endParaRPr lang="zh-CN" altLang="zh-CN" sz="3200" dirty="0">
              <a:solidFill>
                <a:srgbClr val="FF0000"/>
              </a:solidFill>
              <a:latin typeface="华文新魏" panose="02010800040101010101" pitchFamily="2" charset="-122"/>
              <a:ea typeface="华文新魏" panose="02010800040101010101" pitchFamily="2" charset="-122"/>
            </a:endParaRPr>
          </a:p>
          <a:p>
            <a:pPr lvl="0"/>
            <a:r>
              <a:rPr lang="zh-CN" altLang="zh-CN" sz="3200" dirty="0">
                <a:solidFill>
                  <a:srgbClr val="FF0000"/>
                </a:solidFill>
                <a:latin typeface="华文新魏" panose="02010800040101010101" pitchFamily="2" charset="-122"/>
                <a:ea typeface="华文新魏" panose="02010800040101010101" pitchFamily="2" charset="-122"/>
              </a:rPr>
              <a:t>原是要“烧”出你的光来——</a:t>
            </a:r>
            <a:endParaRPr lang="zh-CN" altLang="zh-CN" sz="3200" dirty="0">
              <a:solidFill>
                <a:srgbClr val="FF0000"/>
              </a:solidFill>
              <a:latin typeface="华文新魏" panose="02010800040101010101" pitchFamily="2" charset="-122"/>
              <a:ea typeface="华文新魏" panose="02010800040101010101" pitchFamily="2" charset="-122"/>
            </a:endParaRPr>
          </a:p>
          <a:p>
            <a:pPr lvl="0"/>
            <a:r>
              <a:rPr lang="zh-CN" altLang="zh-CN" sz="3200" dirty="0">
                <a:solidFill>
                  <a:srgbClr val="FF0000"/>
                </a:solidFill>
                <a:latin typeface="华文新魏" panose="02010800040101010101" pitchFamily="2" charset="-122"/>
                <a:ea typeface="华文新魏" panose="02010800040101010101" pitchFamily="2" charset="-122"/>
              </a:rPr>
              <a:t>这正是自然的方法。</a:t>
            </a:r>
            <a:endParaRPr lang="zh-CN" altLang="zh-CN" sz="3200" dirty="0">
              <a:solidFill>
                <a:srgbClr val="FF0000"/>
              </a:solidFill>
              <a:latin typeface="华文新魏" panose="02010800040101010101" pitchFamily="2" charset="-122"/>
              <a:ea typeface="华文新魏" panose="02010800040101010101" pitchFamily="2" charset="-122"/>
            </a:endParaRPr>
          </a:p>
          <a:p>
            <a:endParaRPr lang="en-US" altLang="zh-CN" dirty="0" smtClean="0">
              <a:solidFill>
                <a:srgbClr val="FF0000"/>
              </a:solidFill>
            </a:endParaRPr>
          </a:p>
          <a:p>
            <a:endParaRPr lang="zh-CN" altLang="en-US" sz="3200" dirty="0">
              <a:solidFill>
                <a:srgbClr val="FF0000"/>
              </a:solidFill>
              <a:latin typeface="华文新魏" panose="02010800040101010101" pitchFamily="2" charset="-122"/>
              <a:ea typeface="华文新魏" panose="02010800040101010101" pitchFamily="2" charset="-122"/>
            </a:endParaRPr>
          </a:p>
        </p:txBody>
      </p:sp>
      <p:sp>
        <p:nvSpPr>
          <p:cNvPr id="3" name="矩形 2"/>
          <p:cNvSpPr/>
          <p:nvPr/>
        </p:nvSpPr>
        <p:spPr>
          <a:xfrm>
            <a:off x="6160308" y="253705"/>
            <a:ext cx="5301673" cy="3046095"/>
          </a:xfrm>
          <a:prstGeom prst="rect">
            <a:avLst/>
          </a:prstGeom>
        </p:spPr>
        <p:txBody>
          <a:bodyPr wrap="square">
            <a:spAutoFit/>
          </a:bodyPr>
          <a:lstStyle/>
          <a:p>
            <a:pPr lvl="0" indent="304800"/>
            <a:r>
              <a:rPr lang="en-US" altLang="zh-CN" sz="3200" b="1" dirty="0" smtClean="0">
                <a:solidFill>
                  <a:prstClr val="black"/>
                </a:solidFill>
                <a:latin typeface="楷体" panose="02010609060101010101" pitchFamily="49" charset="-122"/>
                <a:ea typeface="楷体" panose="02010609060101010101" pitchFamily="49" charset="-122"/>
              </a:rPr>
              <a:t>【</a:t>
            </a:r>
            <a:r>
              <a:rPr lang="zh-CN" altLang="en-US" sz="3200" b="1" dirty="0" smtClean="0">
                <a:solidFill>
                  <a:prstClr val="black"/>
                </a:solidFill>
                <a:latin typeface="楷体" panose="02010609060101010101" pitchFamily="49" charset="-122"/>
                <a:ea typeface="楷体" panose="02010609060101010101" pitchFamily="49" charset="-122"/>
              </a:rPr>
              <a:t>赏析</a:t>
            </a:r>
            <a:r>
              <a:rPr lang="en-US" altLang="zh-CN" sz="3200" b="1" dirty="0" smtClean="0">
                <a:solidFill>
                  <a:prstClr val="black"/>
                </a:solidFill>
                <a:latin typeface="楷体" panose="02010609060101010101" pitchFamily="49" charset="-122"/>
                <a:ea typeface="楷体" panose="02010609060101010101" pitchFamily="49" charset="-122"/>
              </a:rPr>
              <a:t>】</a:t>
            </a:r>
            <a:endParaRPr lang="en-US" altLang="zh-CN" sz="3200" b="1" dirty="0" smtClean="0">
              <a:solidFill>
                <a:prstClr val="black"/>
              </a:solidFill>
              <a:latin typeface="楷体" panose="02010609060101010101" pitchFamily="49" charset="-122"/>
              <a:ea typeface="楷体" panose="02010609060101010101" pitchFamily="49" charset="-122"/>
            </a:endParaRPr>
          </a:p>
          <a:p>
            <a:pPr lvl="0" indent="304800"/>
            <a:r>
              <a:rPr lang="en-US" altLang="zh-CN" sz="3200" b="1" dirty="0">
                <a:solidFill>
                  <a:prstClr val="black"/>
                </a:solidFill>
                <a:latin typeface="楷体" panose="02010609060101010101" pitchFamily="49" charset="-122"/>
                <a:ea typeface="楷体" panose="02010609060101010101" pitchFamily="49" charset="-122"/>
              </a:rPr>
              <a:t> </a:t>
            </a:r>
            <a:r>
              <a:rPr lang="en-US" altLang="zh-CN" sz="3200" b="1" dirty="0" smtClean="0">
                <a:solidFill>
                  <a:prstClr val="black"/>
                </a:solidFill>
                <a:latin typeface="楷体" panose="02010609060101010101" pitchFamily="49" charset="-122"/>
                <a:ea typeface="楷体" panose="02010609060101010101" pitchFamily="49" charset="-122"/>
              </a:rPr>
              <a:t> </a:t>
            </a:r>
            <a:r>
              <a:rPr lang="zh-CN" altLang="zh-CN" sz="3200" b="1" dirty="0" smtClean="0">
                <a:solidFill>
                  <a:prstClr val="black"/>
                </a:solidFill>
                <a:latin typeface="楷体" panose="02010609060101010101" pitchFamily="49" charset="-122"/>
                <a:ea typeface="楷体" panose="02010609060101010101" pitchFamily="49" charset="-122"/>
              </a:rPr>
              <a:t>在</a:t>
            </a:r>
            <a:r>
              <a:rPr lang="zh-CN" altLang="zh-CN" sz="3200" b="1" dirty="0">
                <a:solidFill>
                  <a:prstClr val="black"/>
                </a:solidFill>
                <a:latin typeface="楷体" panose="02010609060101010101" pitchFamily="49" charset="-122"/>
                <a:ea typeface="楷体" panose="02010609060101010101" pitchFamily="49" charset="-122"/>
              </a:rPr>
              <a:t>曾有的矛盾冲突中诗人坚定了自己的信念</a:t>
            </a:r>
            <a:r>
              <a:rPr lang="zh-CN" altLang="en-US" sz="3200" b="1" dirty="0">
                <a:solidFill>
                  <a:prstClr val="black"/>
                </a:solidFill>
                <a:latin typeface="楷体" panose="02010609060101010101" pitchFamily="49" charset="-122"/>
                <a:ea typeface="楷体" panose="02010609060101010101" pitchFamily="49" charset="-122"/>
              </a:rPr>
              <a:t>，</a:t>
            </a:r>
            <a:r>
              <a:rPr lang="zh-CN" altLang="zh-CN" sz="3200" b="1" dirty="0">
                <a:solidFill>
                  <a:prstClr val="black"/>
                </a:solidFill>
                <a:latin typeface="楷体" panose="02010609060101010101" pitchFamily="49" charset="-122"/>
                <a:ea typeface="楷体" panose="02010609060101010101" pitchFamily="49" charset="-122"/>
              </a:rPr>
              <a:t>找到了生活的方向，准备朝着理想中的光明之路迈进，即使自己被烧成灰也在所不惜</a:t>
            </a:r>
            <a:r>
              <a:rPr lang="zh-CN" altLang="zh-CN" sz="3200" b="1" dirty="0" smtClean="0">
                <a:solidFill>
                  <a:prstClr val="black"/>
                </a:solidFill>
                <a:latin typeface="楷体" panose="02010609060101010101" pitchFamily="49" charset="-122"/>
                <a:ea typeface="楷体" panose="02010609060101010101" pitchFamily="49" charset="-122"/>
              </a:rPr>
              <a:t>。</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7" name="文本框 6"/>
          <p:cNvSpPr txBox="1"/>
          <p:nvPr/>
        </p:nvSpPr>
        <p:spPr>
          <a:xfrm>
            <a:off x="0" y="80010"/>
            <a:ext cx="6020435" cy="768350"/>
          </a:xfrm>
          <a:prstGeom prst="rect">
            <a:avLst/>
          </a:prstGeom>
          <a:noFill/>
        </p:spPr>
        <p:txBody>
          <a:bodyPr wrap="square" rtlCol="0">
            <a:spAutoFit/>
          </a:bodyPr>
          <a:p>
            <a:r>
              <a:rPr lang="zh-CN" altLang="en-US" sz="4400" b="1">
                <a:solidFill>
                  <a:schemeClr val="tx1"/>
                </a:solidFill>
                <a:effectLst>
                  <a:outerShdw blurRad="50800" dist="38100" dir="2700000" algn="tl" rotWithShape="0">
                    <a:prstClr val="black">
                      <a:alpha val="40000"/>
                    </a:prstClr>
                  </a:outerShdw>
                </a:effectLst>
              </a:rPr>
              <a:t>问题引导下的再学习</a:t>
            </a:r>
            <a:r>
              <a:rPr lang="zh-CN" altLang="en-US"/>
              <a:t>：</a:t>
            </a: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 name="矩形 7"/>
          <p:cNvSpPr>
            <a:spLocks noChangeAspect="1"/>
          </p:cNvSpPr>
          <p:nvPr/>
        </p:nvSpPr>
        <p:spPr>
          <a:xfrm>
            <a:off x="245745" y="59690"/>
            <a:ext cx="11502390" cy="6739255"/>
          </a:xfrm>
          <a:prstGeom prst="rect">
            <a:avLst/>
          </a:prstGeom>
        </p:spPr>
        <p:txBody>
          <a:bodyPr wrap="square">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《红烛》一诗</a:t>
            </a:r>
            <a:r>
              <a:rPr kumimoji="0" lang="en-US" altLang="zh-CN" sz="40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第</a:t>
            </a:r>
            <a:r>
              <a:rPr kumimoji="0" lang="en-US" altLang="zh-CN" sz="40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2</a:t>
            </a: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节中说</a:t>
            </a:r>
            <a:r>
              <a:rPr kumimoji="0" lang="en-US" altLang="zh-CN" sz="40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一误再误</a:t>
            </a:r>
            <a:r>
              <a:rPr kumimoji="0" lang="en-US" altLang="zh-CN" sz="40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而第</a:t>
            </a:r>
            <a:r>
              <a:rPr kumimoji="0" lang="en-US" altLang="zh-CN" sz="40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3</a:t>
            </a: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节却说</a:t>
            </a:r>
            <a:r>
              <a:rPr kumimoji="0" lang="en-US" altLang="zh-CN" sz="40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不误</a:t>
            </a:r>
            <a:r>
              <a:rPr kumimoji="0" lang="en-US" altLang="zh-CN" sz="40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不误</a:t>
            </a:r>
            <a:r>
              <a:rPr kumimoji="0" lang="en-US" altLang="zh-CN" sz="40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前后是否自相矛盾</a:t>
            </a:r>
            <a:r>
              <a:rPr kumimoji="0" lang="en-US" altLang="zh-CN" sz="4000" b="0"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zh-CN" altLang="zh-CN" sz="40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4000" b="0" i="0" u="none" strike="noStrike" kern="1200" cap="none" spc="0" normalizeH="0" baseline="0" noProof="1">
                <a:ln>
                  <a:noFill/>
                </a:ln>
                <a:solidFill>
                  <a:srgbClr val="FF0000"/>
                </a:solidFill>
                <a:effectLst/>
                <a:uLnTx/>
                <a:uFillTx/>
                <a:latin typeface="Arial" panose="020B0604020202020204" pitchFamily="34" charset="0"/>
                <a:ea typeface="黑体" panose="02010609060101010101" charset="-122"/>
                <a:cs typeface="Times New Roman" panose="02020603050405020304" pitchFamily="18" charset="0"/>
              </a:rPr>
              <a:t>点拨</a:t>
            </a:r>
            <a:r>
              <a:rPr kumimoji="0" lang="en-US" altLang="zh-CN" sz="4000" b="0" i="0" u="none" strike="noStrike" kern="1200" cap="none" spc="0" normalizeH="0" baseline="0" noProof="1">
                <a:ln>
                  <a:noFill/>
                </a:ln>
                <a:solidFill>
                  <a:srgbClr val="FF0000"/>
                </a:solidFill>
                <a:effectLst/>
                <a:uLnTx/>
                <a:uFillTx/>
                <a:latin typeface="Arial" panose="020B0604020202020204" pitchFamily="34" charset="0"/>
                <a:ea typeface="黑体" panose="02010609060101010101" charset="-122"/>
                <a:cs typeface="Times New Roman" panose="02020603050405020304" pitchFamily="18" charset="0"/>
              </a:rPr>
              <a:t>:</a:t>
            </a:r>
            <a:r>
              <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前后并不自相矛盾。</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一误再误</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错怪红烛的语气很强烈</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又包含着自作聪明的意味</a:t>
            </a:r>
            <a:r>
              <a:rPr kumimoji="0" lang="en-US" altLang="zh-CN" sz="40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不误</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不误</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用了反复手法</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否定语气更加强烈。</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一反一正两种回答</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en-US"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更强烈地表现了认识的根本转变</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 由顿悟而对红烛产生了深为</a:t>
            </a:r>
            <a:r>
              <a:rPr kumimoji="0" lang="zh-CN" altLang="zh-CN" sz="4000" b="1" i="0" u="none" strike="noStrike" kern="1200" cap="none" spc="0" normalizeH="0" baseline="0" noProof="1">
                <a:ln>
                  <a:noFill/>
                </a:ln>
                <a:gradFill>
                  <a:gsLst>
                    <a:gs pos="0">
                      <a:srgbClr val="012D86"/>
                    </a:gs>
                    <a:gs pos="100000">
                      <a:srgbClr val="0E2557"/>
                    </a:gs>
                  </a:gsLst>
                  <a:lin scaled="0"/>
                </a:gradFill>
                <a:effectLst/>
                <a:uLnTx/>
                <a:uFillTx/>
                <a:latin typeface="Times New Roman" panose="02020603050405020304" pitchFamily="18" charset="0"/>
                <a:ea typeface="楷体" panose="02010609060101010101" pitchFamily="49" charset="-122"/>
                <a:cs typeface="Times New Roman" panose="02020603050405020304" pitchFamily="18" charset="0"/>
              </a:rPr>
              <a:t>敬仰</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的感情。</a:t>
            </a:r>
            <a:r>
              <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诗人的思考</a:t>
            </a:r>
            <a:r>
              <a:rPr kumimoji="0" lang="en-US" altLang="zh-CN" sz="40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实际上反映了那个时代进步青年在探索人生真谛的思想历程中所遇到的矛盾和获得的觉悟。</a:t>
            </a:r>
            <a:endPar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charRg st="45" end="202"/>
                                            </p:txEl>
                                          </p:spTgt>
                                        </p:tgtEl>
                                        <p:attrNameLst>
                                          <p:attrName>style.visibility</p:attrName>
                                        </p:attrNameLst>
                                      </p:cBhvr>
                                      <p:to>
                                        <p:strVal val="visible"/>
                                      </p:to>
                                    </p:set>
                                    <p:animEffect transition="in" filter="wipe(down)">
                                      <p:cBhvr>
                                        <p:cTn id="7" dur="500"/>
                                        <p:tgtEl>
                                          <p:spTgt spid="8">
                                            <p:txEl>
                                              <p:charRg st="45" end="2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92818" y="1055657"/>
            <a:ext cx="5144654" cy="4523105"/>
          </a:xfrm>
          <a:prstGeom prst="rect">
            <a:avLst/>
          </a:prstGeom>
        </p:spPr>
        <p:txBody>
          <a:bodyPr wrap="square">
            <a:spAutoFit/>
          </a:bodyPr>
          <a:lstStyle/>
          <a:p>
            <a:pPr indent="304800">
              <a:spcAft>
                <a:spcPts val="0"/>
              </a:spcAft>
            </a:pP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赏析</a:t>
            </a:r>
            <a:r>
              <a:rPr lang="en-US" altLang="zh-CN" sz="3600" b="1" dirty="0" smtClean="0">
                <a:latin typeface="楷体" panose="02010609060101010101" pitchFamily="49" charset="-122"/>
                <a:ea typeface="楷体" panose="02010609060101010101" pitchFamily="49" charset="-122"/>
              </a:rPr>
              <a:t>】</a:t>
            </a:r>
            <a:endParaRPr lang="en-US" altLang="zh-CN" sz="3600" b="1" dirty="0" smtClean="0">
              <a:latin typeface="楷体" panose="02010609060101010101" pitchFamily="49" charset="-122"/>
              <a:ea typeface="楷体" panose="02010609060101010101" pitchFamily="49" charset="-122"/>
            </a:endParaRPr>
          </a:p>
          <a:p>
            <a:pPr indent="304800">
              <a:spcAft>
                <a:spcPts val="0"/>
              </a:spcAft>
            </a:pPr>
            <a:r>
              <a:rPr lang="en-US" altLang="zh-CN" sz="3600" b="1" dirty="0" smtClean="0">
                <a:latin typeface="楷体" panose="02010609060101010101" pitchFamily="49" charset="-122"/>
                <a:ea typeface="楷体" panose="02010609060101010101" pitchFamily="49" charset="-122"/>
              </a:rPr>
              <a:t>  </a:t>
            </a:r>
            <a:r>
              <a:rPr lang="zh-CN" altLang="en-US" sz="3600" b="1" dirty="0">
                <a:solidFill>
                  <a:prstClr val="black"/>
                </a:solidFill>
                <a:latin typeface="楷体" panose="02010609060101010101" pitchFamily="49" charset="-122"/>
                <a:ea typeface="楷体" panose="02010609060101010101" pitchFamily="49" charset="-122"/>
                <a:sym typeface="+mn-ea"/>
              </a:rPr>
              <a:t>红烛要烧，烧破世人的空想，烧掉残酷的监狱，靠自己的燃烧救出一个个活着但不自由的灵魂。</a:t>
            </a:r>
            <a:endParaRPr lang="zh-CN" altLang="en-US" sz="3600" b="1" dirty="0">
              <a:solidFill>
                <a:prstClr val="black"/>
              </a:solidFill>
              <a:latin typeface="楷体" panose="02010609060101010101" pitchFamily="49" charset="-122"/>
              <a:ea typeface="楷体" panose="02010609060101010101" pitchFamily="49" charset="-122"/>
            </a:endParaRPr>
          </a:p>
          <a:p>
            <a:pPr indent="304800">
              <a:spcAft>
                <a:spcPts val="0"/>
              </a:spcAft>
            </a:pPr>
            <a:endParaRPr lang="en-US" altLang="zh-CN" sz="3600" b="1" dirty="0" smtClean="0">
              <a:latin typeface="楷体" panose="02010609060101010101" pitchFamily="49" charset="-122"/>
              <a:ea typeface="楷体" panose="02010609060101010101" pitchFamily="49" charset="-122"/>
            </a:endParaRPr>
          </a:p>
          <a:p>
            <a:pPr indent="304800">
              <a:spcAft>
                <a:spcPts val="0"/>
              </a:spcAft>
            </a:pPr>
            <a:endParaRPr lang="en-US" altLang="zh-CN" sz="3600" b="1" dirty="0" smtClean="0">
              <a:latin typeface="楷体" panose="02010609060101010101" pitchFamily="49" charset="-122"/>
              <a:ea typeface="楷体" panose="02010609060101010101" pitchFamily="49" charset="-122"/>
            </a:endParaRPr>
          </a:p>
        </p:txBody>
      </p:sp>
      <p:sp>
        <p:nvSpPr>
          <p:cNvPr id="3" name="矩形 2"/>
          <p:cNvSpPr/>
          <p:nvPr/>
        </p:nvSpPr>
        <p:spPr>
          <a:xfrm>
            <a:off x="886691" y="1055638"/>
            <a:ext cx="5606473" cy="4030980"/>
          </a:xfrm>
          <a:prstGeom prst="rect">
            <a:avLst/>
          </a:prstGeom>
        </p:spPr>
        <p:txBody>
          <a:bodyPr wrap="square">
            <a:spAutoFit/>
          </a:bodyPr>
          <a:lstStyle/>
          <a:p>
            <a:pPr>
              <a:spcAft>
                <a:spcPts val="0"/>
              </a:spcAft>
            </a:pPr>
            <a:r>
              <a:rPr lang="zh-CN" altLang="en-US" sz="3200" dirty="0" smtClean="0">
                <a:solidFill>
                  <a:srgbClr val="FF0000"/>
                </a:solidFill>
                <a:latin typeface="华文新魏" panose="02010800040101010101" pitchFamily="2" charset="-122"/>
                <a:ea typeface="华文新魏" panose="02010800040101010101" pitchFamily="2" charset="-122"/>
                <a:sym typeface="+mn-ea"/>
              </a:rPr>
              <a:t>红烛</a:t>
            </a:r>
            <a:r>
              <a:rPr lang="zh-CN" altLang="en-US" sz="3200" dirty="0">
                <a:solidFill>
                  <a:srgbClr val="FF0000"/>
                </a:solidFill>
                <a:latin typeface="华文新魏" panose="02010800040101010101" pitchFamily="2" charset="-122"/>
                <a:ea typeface="华文新魏" panose="02010800040101010101" pitchFamily="2" charset="-122"/>
                <a:sym typeface="+mn-ea"/>
              </a:rPr>
              <a:t>啊！</a:t>
            </a:r>
            <a:endParaRPr lang="zh-CN" altLang="en-US"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en-US" sz="3200" dirty="0">
                <a:solidFill>
                  <a:srgbClr val="FF0000"/>
                </a:solidFill>
                <a:latin typeface="华文新魏" panose="02010800040101010101" pitchFamily="2" charset="-122"/>
                <a:ea typeface="华文新魏" panose="02010800040101010101" pitchFamily="2" charset="-122"/>
                <a:sym typeface="+mn-ea"/>
              </a:rPr>
              <a:t>既制了，便烧着！</a:t>
            </a:r>
            <a:endParaRPr lang="zh-CN" altLang="en-US"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en-US" sz="3200" dirty="0">
                <a:solidFill>
                  <a:srgbClr val="FF0000"/>
                </a:solidFill>
                <a:latin typeface="华文新魏" panose="02010800040101010101" pitchFamily="2" charset="-122"/>
                <a:ea typeface="华文新魏" panose="02010800040101010101" pitchFamily="2" charset="-122"/>
                <a:sym typeface="+mn-ea"/>
              </a:rPr>
              <a:t>烧罢！烧罢！</a:t>
            </a:r>
            <a:endParaRPr lang="zh-CN" altLang="en-US"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en-US" sz="3200" dirty="0">
                <a:solidFill>
                  <a:srgbClr val="FF0000"/>
                </a:solidFill>
                <a:latin typeface="华文新魏" panose="02010800040101010101" pitchFamily="2" charset="-122"/>
                <a:ea typeface="华文新魏" panose="02010800040101010101" pitchFamily="2" charset="-122"/>
                <a:sym typeface="+mn-ea"/>
              </a:rPr>
              <a:t>烧破世人的梦，</a:t>
            </a:r>
            <a:endParaRPr lang="zh-CN" altLang="en-US"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en-US" sz="3200" dirty="0">
                <a:solidFill>
                  <a:srgbClr val="FF0000"/>
                </a:solidFill>
                <a:latin typeface="华文新魏" panose="02010800040101010101" pitchFamily="2" charset="-122"/>
                <a:ea typeface="华文新魏" panose="02010800040101010101" pitchFamily="2" charset="-122"/>
                <a:sym typeface="+mn-ea"/>
              </a:rPr>
              <a:t>烧沸世人的血</a:t>
            </a:r>
            <a:r>
              <a:rPr lang="en-US" altLang="zh-CN" sz="3200" dirty="0">
                <a:solidFill>
                  <a:srgbClr val="FF0000"/>
                </a:solidFill>
                <a:latin typeface="华文新魏" panose="02010800040101010101" pitchFamily="2" charset="-122"/>
                <a:ea typeface="华文新魏" panose="02010800040101010101" pitchFamily="2" charset="-122"/>
                <a:sym typeface="+mn-ea"/>
              </a:rPr>
              <a:t>——</a:t>
            </a:r>
            <a:endParaRPr lang="en-US"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en-US" sz="3200" dirty="0">
                <a:solidFill>
                  <a:srgbClr val="FF0000"/>
                </a:solidFill>
                <a:latin typeface="华文新魏" panose="02010800040101010101" pitchFamily="2" charset="-122"/>
                <a:ea typeface="华文新魏" panose="02010800040101010101" pitchFamily="2" charset="-122"/>
                <a:sym typeface="+mn-ea"/>
              </a:rPr>
              <a:t>也救出他们的灵魂，</a:t>
            </a:r>
            <a:endParaRPr lang="zh-CN" altLang="en-US"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en-US" sz="3200" dirty="0">
                <a:solidFill>
                  <a:srgbClr val="FF0000"/>
                </a:solidFill>
                <a:latin typeface="华文新魏" panose="02010800040101010101" pitchFamily="2" charset="-122"/>
                <a:ea typeface="华文新魏" panose="02010800040101010101" pitchFamily="2" charset="-122"/>
                <a:sym typeface="+mn-ea"/>
              </a:rPr>
              <a:t>也捣破他们的监狱！</a:t>
            </a:r>
            <a:endParaRPr lang="zh-CN" altLang="en-US" sz="3200" dirty="0">
              <a:solidFill>
                <a:srgbClr val="FF0000"/>
              </a:solidFill>
              <a:latin typeface="华文新魏" panose="02010800040101010101" pitchFamily="2" charset="-122"/>
              <a:ea typeface="华文新魏" panose="02010800040101010101" pitchFamily="2" charset="-122"/>
            </a:endParaRPr>
          </a:p>
          <a:p>
            <a:pPr>
              <a:spcAft>
                <a:spcPts val="0"/>
              </a:spcAft>
            </a:pPr>
            <a:endParaRPr lang="zh-CN" altLang="zh-CN" sz="3200" dirty="0">
              <a:latin typeface="华文新魏" panose="02010800040101010101" pitchFamily="2" charset="-122"/>
              <a:ea typeface="华文新魏" panose="02010800040101010101"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12000" y="4175991"/>
            <a:ext cx="5080000" cy="2552700"/>
          </a:xfrm>
          <a:prstGeom prst="rect">
            <a:avLst/>
          </a:prstGeom>
        </p:spPr>
      </p:pic>
      <p:sp>
        <p:nvSpPr>
          <p:cNvPr id="7" name="文本框 6"/>
          <p:cNvSpPr txBox="1"/>
          <p:nvPr/>
        </p:nvSpPr>
        <p:spPr>
          <a:xfrm>
            <a:off x="0" y="80010"/>
            <a:ext cx="6020435" cy="768350"/>
          </a:xfrm>
          <a:prstGeom prst="rect">
            <a:avLst/>
          </a:prstGeom>
          <a:noFill/>
        </p:spPr>
        <p:txBody>
          <a:bodyPr wrap="square" rtlCol="0">
            <a:spAutoFit/>
          </a:bodyPr>
          <a:p>
            <a:r>
              <a:rPr lang="zh-CN" altLang="en-US" sz="4400" b="1">
                <a:solidFill>
                  <a:schemeClr val="tx1"/>
                </a:solidFill>
                <a:effectLst>
                  <a:outerShdw blurRad="50800" dist="38100" dir="2700000" algn="tl" rotWithShape="0">
                    <a:prstClr val="black">
                      <a:alpha val="40000"/>
                    </a:prstClr>
                  </a:outerShdw>
                </a:effectLst>
              </a:rPr>
              <a:t>问题引导下的再学习</a:t>
            </a:r>
            <a:r>
              <a:rPr lang="zh-CN" altLang="en-US"/>
              <a:t>：</a:t>
            </a: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 name="矩形 7"/>
          <p:cNvSpPr>
            <a:spLocks noChangeAspect="1"/>
          </p:cNvSpPr>
          <p:nvPr/>
        </p:nvSpPr>
        <p:spPr>
          <a:xfrm>
            <a:off x="1271905" y="541020"/>
            <a:ext cx="9732010" cy="6440170"/>
          </a:xfrm>
          <a:prstGeom prst="rect">
            <a:avLst/>
          </a:prstGeom>
        </p:spPr>
        <p:txBody>
          <a:bodyPr wrap="square">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altLang="zh-CN" sz="32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怎样理解“烧破世人的梦，烧沸世人的血——也救出他们的灵魂，也捣破他们的监狱！” </a:t>
            </a:r>
            <a:endParaRPr kumimoji="0" altLang="zh-CN" sz="3200" b="1"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altLang="zh-CN" sz="3200" b="1"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lang="zh-CN" altLang="zh-CN" sz="3200" b="1" strike="noStrike" noProof="1">
                <a:ln>
                  <a:noFill/>
                </a:ln>
                <a:solidFill>
                  <a:srgbClr val="FF0000"/>
                </a:solidFill>
                <a:effectLst/>
                <a:uLnTx/>
                <a:uFillTx/>
                <a:latin typeface="Arial" panose="020B0604020202020204" pitchFamily="34" charset="0"/>
                <a:ea typeface="黑体" panose="02010609060101010101" charset="-122"/>
                <a:cs typeface="Times New Roman" panose="02020603050405020304" pitchFamily="18" charset="0"/>
                <a:sym typeface="+mn-ea"/>
              </a:rPr>
              <a:t>点拨</a:t>
            </a:r>
            <a:r>
              <a:rPr lang="en-US" altLang="zh-CN" sz="3200" b="1" strike="noStrike" noProof="1">
                <a:ln>
                  <a:noFill/>
                </a:ln>
                <a:solidFill>
                  <a:srgbClr val="FF0000"/>
                </a:solidFill>
                <a:effectLst/>
                <a:uLnTx/>
                <a:uFillTx/>
                <a:latin typeface="Arial" panose="020B0604020202020204" pitchFamily="34" charset="0"/>
                <a:ea typeface="黑体" panose="02010609060101010101" charset="-122"/>
                <a:cs typeface="Times New Roman" panose="02020603050405020304" pitchFamily="18" charset="0"/>
                <a:sym typeface="+mn-ea"/>
              </a:rPr>
              <a:t>:</a:t>
            </a:r>
            <a:r>
              <a:rPr kumimoji="0" altLang="zh-CN" sz="32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是诗人对红烛的殷殷寄语，也是诗人的自勉自励。</a:t>
            </a:r>
            <a:r>
              <a:rPr kumimoji="0" altLang="zh-CN" sz="32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诗人借着红烛的形象激励自己，表达自己的信念和心愿</a:t>
            </a:r>
            <a:r>
              <a:rPr kumimoji="0" altLang="zh-CN" sz="32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。诗人认为自己的职责，就在于从梦中</a:t>
            </a:r>
            <a:r>
              <a:rPr kumimoji="0" altLang="zh-CN" sz="32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唤醒世人、救治世人</a:t>
            </a:r>
            <a:r>
              <a:rPr kumimoji="0" altLang="zh-CN" sz="32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的灵魂。使民众觉悟，使民众奋起，使民众热血沸腾，使民众走向光明，从封建主义帝国主义所设置的精神监狱中解放出来。</a:t>
            </a:r>
            <a:r>
              <a:rPr kumimoji="0" altLang="zh-CN" sz="2800"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 </a:t>
            </a:r>
            <a:endParaRPr kumimoji="0" altLang="zh-CN" sz="2800"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altLang="zh-CN" sz="2800"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altLang="zh-CN" sz="2800" i="0" u="none" strike="noStrike" kern="1200" cap="none" spc="0" normalizeH="0" baseline="0" noProof="1">
              <a:ln>
                <a:noFill/>
              </a:ln>
              <a:solidFill>
                <a:srgbClr val="000000"/>
              </a:solidFill>
              <a:effectLst/>
              <a:uLnTx/>
              <a:uFillTx/>
              <a:cs typeface="Times New Roman" panose="02020603050405020304" pitchFamily="18" charset="0"/>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charRg st="0" end="4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charRg st="44" end="17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4341" name="文本框 1"/>
          <p:cNvSpPr txBox="1"/>
          <p:nvPr/>
        </p:nvSpPr>
        <p:spPr>
          <a:xfrm>
            <a:off x="338138" y="288925"/>
            <a:ext cx="7532687" cy="645160"/>
          </a:xfrm>
          <a:prstGeom prst="rect">
            <a:avLst/>
          </a:prstGeom>
          <a:noFill/>
          <a:ln w="9525">
            <a:noFill/>
          </a:ln>
        </p:spPr>
        <p:txBody>
          <a:bodyPr wrap="square" anchor="t">
            <a:spAutoFit/>
          </a:bodyPr>
          <a:p>
            <a:r>
              <a:rPr lang="zh-CN" altLang="en-US" sz="36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rial" panose="020B0604020202020204" pitchFamily="34" charset="0"/>
                <a:ea typeface="宋体" panose="02010600030101010101" pitchFamily="2" charset="-122"/>
              </a:rPr>
              <a:t>导入语</a:t>
            </a:r>
            <a:r>
              <a:rPr lang="zh-CN" altLang="en-US" sz="3600">
                <a:solidFill>
                  <a:schemeClr val="accent4"/>
                </a:solidFill>
                <a:latin typeface="Arial" panose="020B0604020202020204" pitchFamily="34" charset="0"/>
                <a:ea typeface="宋体" panose="02010600030101010101" pitchFamily="2" charset="-122"/>
              </a:rPr>
              <a:t>：</a:t>
            </a:r>
            <a:endParaRPr lang="zh-CN" altLang="en-US" sz="3600">
              <a:solidFill>
                <a:schemeClr val="accent4"/>
              </a:solidFill>
              <a:latin typeface="Arial" panose="020B0604020202020204" pitchFamily="34" charset="0"/>
              <a:ea typeface="宋体" panose="02010600030101010101" pitchFamily="2" charset="-122"/>
            </a:endParaRPr>
          </a:p>
        </p:txBody>
      </p:sp>
      <p:sp>
        <p:nvSpPr>
          <p:cNvPr id="2" name="文本框 1"/>
          <p:cNvSpPr txBox="1"/>
          <p:nvPr/>
        </p:nvSpPr>
        <p:spPr>
          <a:xfrm>
            <a:off x="5539740" y="1187450"/>
            <a:ext cx="6156325" cy="3046095"/>
          </a:xfrm>
          <a:prstGeom prst="rect">
            <a:avLst/>
          </a:prstGeom>
          <a:noFill/>
        </p:spPr>
        <p:txBody>
          <a:bodyPr wrap="square" rtlCol="0">
            <a:spAutoFit/>
          </a:bodyPr>
          <a:p>
            <a:pPr algn="ctr"/>
            <a:r>
              <a:rPr lang="zh-CN" altLang="en-US" sz="4800"/>
              <a:t>一诗一文一烟斗，</a:t>
            </a:r>
            <a:endParaRPr lang="zh-CN" altLang="en-US" sz="4800"/>
          </a:p>
          <a:p>
            <a:pPr algn="ctr"/>
            <a:r>
              <a:rPr lang="zh-CN" altLang="en-US" sz="4800"/>
              <a:t>一个脊梁一声吼，</a:t>
            </a:r>
            <a:endParaRPr lang="zh-CN" altLang="en-US" sz="4800"/>
          </a:p>
          <a:p>
            <a:pPr algn="ctr"/>
            <a:r>
              <a:rPr lang="zh-CN" altLang="en-US" sz="4800"/>
              <a:t>一画一印一全集，</a:t>
            </a:r>
            <a:endParaRPr lang="zh-CN" altLang="en-US" sz="4800"/>
          </a:p>
          <a:p>
            <a:pPr algn="ctr"/>
            <a:r>
              <a:rPr lang="zh-CN" altLang="en-US" sz="4800"/>
              <a:t>一代英豪一红烛。</a:t>
            </a:r>
            <a:endParaRPr lang="zh-CN" altLang="en-US" sz="4800"/>
          </a:p>
        </p:txBody>
      </p:sp>
      <p:pic>
        <p:nvPicPr>
          <p:cNvPr id="3" name="图片 2"/>
          <p:cNvPicPr>
            <a:picLocks noChangeAspect="1"/>
          </p:cNvPicPr>
          <p:nvPr/>
        </p:nvPicPr>
        <p:blipFill>
          <a:blip r:embed="rId2"/>
          <a:stretch>
            <a:fillRect/>
          </a:stretch>
        </p:blipFill>
        <p:spPr>
          <a:xfrm>
            <a:off x="87630" y="2263140"/>
            <a:ext cx="5224780" cy="4389755"/>
          </a:xfrm>
          <a:prstGeom prst="rect">
            <a:avLst/>
          </a:prstGeom>
        </p:spPr>
      </p:pic>
    </p:spTree>
  </p:cSld>
  <p:clrMapOvr>
    <a:masterClrMapping/>
  </p:clrMapOvr>
  <p:transition spd="slow">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3035" y="499110"/>
            <a:ext cx="6221095" cy="4523105"/>
          </a:xfrm>
          <a:prstGeom prst="rect">
            <a:avLst/>
          </a:prstGeom>
        </p:spPr>
        <p:txBody>
          <a:bodyPr wrap="square">
            <a:spAutoFit/>
          </a:bodyPr>
          <a:lstStyle/>
          <a:p>
            <a:r>
              <a:rPr lang="en-US" altLang="zh-CN" sz="3600" b="1" dirty="0" smtClean="0">
                <a:solidFill>
                  <a:prstClr val="black"/>
                </a:solidFill>
                <a:latin typeface="楷体" panose="02010609060101010101" pitchFamily="49" charset="-122"/>
                <a:ea typeface="楷体" panose="02010609060101010101" pitchFamily="49" charset="-122"/>
              </a:rPr>
              <a:t>【</a:t>
            </a:r>
            <a:r>
              <a:rPr lang="zh-CN" altLang="en-US" sz="3600" b="1" dirty="0" smtClean="0">
                <a:solidFill>
                  <a:prstClr val="black"/>
                </a:solidFill>
                <a:latin typeface="楷体" panose="02010609060101010101" pitchFamily="49" charset="-122"/>
                <a:ea typeface="楷体" panose="02010609060101010101" pitchFamily="49" charset="-122"/>
              </a:rPr>
              <a:t>赏析</a:t>
            </a:r>
            <a:r>
              <a:rPr lang="en-US" altLang="zh-CN" sz="3600" b="1" dirty="0" smtClean="0">
                <a:solidFill>
                  <a:prstClr val="black"/>
                </a:solidFill>
                <a:latin typeface="楷体" panose="02010609060101010101" pitchFamily="49" charset="-122"/>
                <a:ea typeface="楷体" panose="02010609060101010101" pitchFamily="49" charset="-122"/>
              </a:rPr>
              <a:t>】</a:t>
            </a:r>
            <a:endParaRPr lang="en-US" altLang="zh-CN" sz="3600" b="1" dirty="0" smtClean="0">
              <a:solidFill>
                <a:prstClr val="black"/>
              </a:solidFill>
              <a:latin typeface="楷体" panose="02010609060101010101" pitchFamily="49" charset="-122"/>
              <a:ea typeface="楷体" panose="02010609060101010101" pitchFamily="49" charset="-122"/>
            </a:endParaRPr>
          </a:p>
          <a:p>
            <a:r>
              <a:rPr lang="en-US" altLang="zh-CN" sz="3600" b="1" dirty="0">
                <a:solidFill>
                  <a:prstClr val="black"/>
                </a:solidFill>
                <a:latin typeface="楷体" panose="02010609060101010101" pitchFamily="49" charset="-122"/>
                <a:ea typeface="楷体" panose="02010609060101010101" pitchFamily="49" charset="-122"/>
              </a:rPr>
              <a:t> </a:t>
            </a:r>
            <a:r>
              <a:rPr lang="en-US" altLang="zh-CN" sz="3600" b="1" dirty="0" smtClean="0">
                <a:solidFill>
                  <a:prstClr val="black"/>
                </a:solidFill>
                <a:latin typeface="楷体" panose="02010609060101010101" pitchFamily="49" charset="-122"/>
                <a:ea typeface="楷体" panose="02010609060101010101" pitchFamily="49" charset="-122"/>
              </a:rPr>
              <a:t>   </a:t>
            </a:r>
            <a:r>
              <a:rPr lang="zh-CN" altLang="zh-CN" sz="3600" b="1" dirty="0" smtClean="0">
                <a:solidFill>
                  <a:prstClr val="black"/>
                </a:solidFill>
                <a:latin typeface="楷体" panose="02010609060101010101" pitchFamily="49" charset="-122"/>
                <a:ea typeface="楷体" panose="02010609060101010101" pitchFamily="49" charset="-122"/>
              </a:rPr>
              <a:t>红烛</a:t>
            </a:r>
            <a:r>
              <a:rPr lang="zh-CN" altLang="zh-CN" sz="3600" b="1" dirty="0">
                <a:solidFill>
                  <a:prstClr val="black"/>
                </a:solidFill>
                <a:latin typeface="楷体" panose="02010609060101010101" pitchFamily="49" charset="-122"/>
                <a:ea typeface="楷体" panose="02010609060101010101" pitchFamily="49" charset="-122"/>
              </a:rPr>
              <a:t>的燃烧受到风的阻挠，它流着泪也要燃烧。那泪，是红烛的心在着急，为不能最快实现自己的理想而着急，流泪。诗人要歌颂这红烛，歌颂这奉献的精神，歌颂这来之不易的光明。</a:t>
            </a:r>
            <a:endParaRPr lang="zh-CN" altLang="zh-CN" sz="3600" b="1" dirty="0">
              <a:solidFill>
                <a:prstClr val="black"/>
              </a:solidFill>
              <a:latin typeface="楷体" panose="02010609060101010101" pitchFamily="49" charset="-122"/>
              <a:ea typeface="楷体" panose="02010609060101010101" pitchFamily="49" charset="-122"/>
            </a:endParaRPr>
          </a:p>
        </p:txBody>
      </p:sp>
      <p:sp>
        <p:nvSpPr>
          <p:cNvPr id="3" name="矩形 2"/>
          <p:cNvSpPr/>
          <p:nvPr/>
        </p:nvSpPr>
        <p:spPr>
          <a:xfrm>
            <a:off x="196388" y="182775"/>
            <a:ext cx="6096000" cy="6492875"/>
          </a:xfrm>
          <a:prstGeom prst="rect">
            <a:avLst/>
          </a:prstGeom>
        </p:spPr>
        <p:txBody>
          <a:bodyPr>
            <a:spAutoFit/>
          </a:bodyPr>
          <a:lstStyle/>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红烛啊！</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你心火发光之期，</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正是泪流开始之日。</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红烛啊！</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匠人造了你，</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原是为烧的。</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既已烧着，</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又何苦伤心流泪？</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en-US" altLang="zh-CN" sz="3200" dirty="0">
                <a:solidFill>
                  <a:srgbClr val="FF0000"/>
                </a:solidFill>
                <a:latin typeface="华文新魏" panose="02010800040101010101" pitchFamily="2" charset="-122"/>
                <a:ea typeface="华文新魏" panose="02010800040101010101" pitchFamily="2" charset="-122"/>
              </a:rPr>
              <a:t> </a:t>
            </a:r>
            <a:r>
              <a:rPr lang="zh-CN" altLang="zh-CN" sz="3200" dirty="0">
                <a:solidFill>
                  <a:srgbClr val="FF0000"/>
                </a:solidFill>
                <a:latin typeface="华文新魏" panose="02010800040101010101" pitchFamily="2" charset="-122"/>
                <a:ea typeface="华文新魏" panose="02010800040101010101" pitchFamily="2" charset="-122"/>
              </a:rPr>
              <a:t>哦！我知道了！</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是残风来侵你的光芒，</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你烧得不稳时，</a:t>
            </a:r>
            <a:endParaRPr lang="zh-CN" altLang="zh-CN" sz="3200" dirty="0">
              <a:solidFill>
                <a:srgbClr val="FF0000"/>
              </a:solidFill>
              <a:latin typeface="华文新魏" panose="02010800040101010101" pitchFamily="2" charset="-122"/>
              <a:ea typeface="华文新魏" panose="02010800040101010101" pitchFamily="2" charset="-122"/>
            </a:endParaRPr>
          </a:p>
          <a:p>
            <a:pPr>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才着急得流泪！</a:t>
            </a:r>
            <a:endParaRPr lang="zh-CN" altLang="zh-CN" sz="3200" dirty="0">
              <a:solidFill>
                <a:srgbClr val="FF0000"/>
              </a:solidFill>
              <a:latin typeface="华文新魏" panose="02010800040101010101" pitchFamily="2" charset="-122"/>
              <a:ea typeface="华文新魏" panose="02010800040101010101"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12000" y="4305300"/>
            <a:ext cx="5080000" cy="25527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93164" y="1158651"/>
            <a:ext cx="5329381" cy="1568450"/>
          </a:xfrm>
          <a:prstGeom prst="rect">
            <a:avLst/>
          </a:prstGeom>
        </p:spPr>
        <p:txBody>
          <a:bodyPr wrap="square">
            <a:spAutoFit/>
          </a:bodyPr>
          <a:lstStyle/>
          <a:p>
            <a:pPr indent="304800">
              <a:spcAft>
                <a:spcPts val="0"/>
              </a:spcAft>
            </a:pP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a:solidFill>
                  <a:prstClr val="black"/>
                </a:solidFill>
                <a:latin typeface="楷体" panose="02010609060101010101" pitchFamily="49" charset="-122"/>
                <a:ea typeface="楷体" panose="02010609060101010101" pitchFamily="49" charset="-122"/>
              </a:rPr>
              <a:t>赏析</a:t>
            </a:r>
            <a:r>
              <a:rPr lang="en-US" altLang="zh-CN" sz="3200" b="1" dirty="0" smtClean="0">
                <a:solidFill>
                  <a:prstClr val="black"/>
                </a:solidFill>
                <a:latin typeface="楷体" panose="02010609060101010101" pitchFamily="49" charset="-122"/>
                <a:ea typeface="楷体" panose="02010609060101010101" pitchFamily="49" charset="-122"/>
              </a:rPr>
              <a:t>】</a:t>
            </a:r>
            <a:endParaRPr lang="en-US" altLang="zh-CN" sz="3200" b="1" dirty="0" smtClean="0">
              <a:solidFill>
                <a:prstClr val="black"/>
              </a:solidFill>
              <a:latin typeface="楷体" panose="02010609060101010101" pitchFamily="49" charset="-122"/>
              <a:ea typeface="楷体" panose="02010609060101010101" pitchFamily="49" charset="-122"/>
            </a:endParaRPr>
          </a:p>
          <a:p>
            <a:pPr indent="304800">
              <a:spcAft>
                <a:spcPts val="0"/>
              </a:spcAft>
            </a:pPr>
            <a:r>
              <a:rPr lang="en-US" altLang="zh-CN" sz="3200" b="1" dirty="0">
                <a:solidFill>
                  <a:prstClr val="black"/>
                </a:solidFill>
                <a:latin typeface="楷体" panose="02010609060101010101" pitchFamily="49" charset="-122"/>
                <a:ea typeface="楷体" panose="02010609060101010101" pitchFamily="49" charset="-122"/>
              </a:rPr>
              <a:t> </a:t>
            </a:r>
            <a:r>
              <a:rPr lang="en-US" altLang="zh-CN" sz="3200" b="1" dirty="0" smtClean="0">
                <a:solidFill>
                  <a:prstClr val="black"/>
                </a:solidFill>
                <a:latin typeface="楷体" panose="02010609060101010101" pitchFamily="49" charset="-122"/>
                <a:ea typeface="楷体" panose="02010609060101010101" pitchFamily="49" charset="-122"/>
              </a:rPr>
              <a:t> </a:t>
            </a:r>
            <a:r>
              <a:rPr lang="zh-CN" altLang="zh-CN" sz="3200" b="1" dirty="0" smtClean="0">
                <a:solidFill>
                  <a:prstClr val="black"/>
                </a:solidFill>
                <a:latin typeface="楷体" panose="02010609060101010101" pitchFamily="49" charset="-122"/>
                <a:ea typeface="楷体" panose="02010609060101010101" pitchFamily="49" charset="-122"/>
              </a:rPr>
              <a:t>在</a:t>
            </a:r>
            <a:r>
              <a:rPr lang="zh-CN" altLang="zh-CN" sz="3200" b="1" dirty="0">
                <a:solidFill>
                  <a:prstClr val="black"/>
                </a:solidFill>
                <a:latin typeface="楷体" panose="02010609060101010101" pitchFamily="49" charset="-122"/>
                <a:ea typeface="楷体" panose="02010609060101010101" pitchFamily="49" charset="-122"/>
              </a:rPr>
              <a:t>这样的歌颂中，诗人和红烛在交流。</a:t>
            </a:r>
            <a:endParaRPr lang="zh-CN" altLang="zh-CN" sz="3200" b="1" dirty="0">
              <a:solidFill>
                <a:prstClr val="black"/>
              </a:solidFill>
              <a:latin typeface="楷体" panose="02010609060101010101" pitchFamily="49" charset="-122"/>
              <a:ea typeface="楷体" panose="02010609060101010101" pitchFamily="49" charset="-122"/>
            </a:endParaRPr>
          </a:p>
        </p:txBody>
      </p:sp>
      <p:sp>
        <p:nvSpPr>
          <p:cNvPr id="3" name="矩形 2"/>
          <p:cNvSpPr/>
          <p:nvPr/>
        </p:nvSpPr>
        <p:spPr>
          <a:xfrm>
            <a:off x="-117" y="1413510"/>
            <a:ext cx="6493165" cy="4030980"/>
          </a:xfrm>
          <a:prstGeom prst="rect">
            <a:avLst/>
          </a:prstGeom>
        </p:spPr>
        <p:txBody>
          <a:bodyPr wrap="square">
            <a:spAutoFit/>
          </a:bodyPr>
          <a:lstStyle/>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红烛啊！</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流罢！你怎能不流呢？</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请将你的脂膏，</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不息地流向人间，</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培出慰藉的花儿，</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结成快乐的果子！</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en-US" altLang="zh-CN" sz="3200" dirty="0">
                <a:solidFill>
                  <a:srgbClr val="FF0000"/>
                </a:solidFill>
                <a:latin typeface="华文新魏" panose="02010800040101010101" pitchFamily="2" charset="-122"/>
                <a:ea typeface="华文新魏" panose="02010800040101010101" pitchFamily="2" charset="-122"/>
              </a:rPr>
              <a:t> </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endParaRPr lang="zh-CN" altLang="zh-CN" sz="3200" dirty="0">
              <a:solidFill>
                <a:srgbClr val="FF0000"/>
              </a:solidFill>
              <a:latin typeface="华文新魏" panose="02010800040101010101" pitchFamily="2" charset="-122"/>
              <a:ea typeface="华文新魏" panose="02010800040101010101"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12000" y="4305300"/>
            <a:ext cx="5080000" cy="25527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 name="矩形 7"/>
          <p:cNvSpPr>
            <a:spLocks noChangeAspect="1"/>
          </p:cNvSpPr>
          <p:nvPr/>
        </p:nvSpPr>
        <p:spPr>
          <a:xfrm>
            <a:off x="659130" y="123825"/>
            <a:ext cx="10608945" cy="6734175"/>
          </a:xfrm>
          <a:prstGeom prst="rect">
            <a:avLst/>
          </a:prstGeom>
        </p:spPr>
        <p:txBody>
          <a:bodyPr wrap="square">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第五至第七节你认为写了“泪”的哪些内容？</a:t>
            </a:r>
            <a:endPar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参考：  </a:t>
            </a:r>
            <a:r>
              <a:rPr kumimoji="0" sz="36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是诗人对烛泪的思考、对红烛的劝慰。</a:t>
            </a: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诗人</a:t>
            </a:r>
            <a:r>
              <a:rPr kumimoji="0" lang="zh-CN"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运用</a:t>
            </a:r>
            <a:r>
              <a:rPr kumimoji="0" sz="36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拟人手法</a:t>
            </a: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，抒发诗人在现实生活的旋涡中，内心所涌现的矛盾、痛苦和挣扎。冷酷的现实就是这样，你要创造光明，不但要牺牲自己，还要“流一滴泪，灰一分心”。 </a:t>
            </a:r>
            <a:endPar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但是，红烛的泪不会白流。红烛的泪便是对世人的贡献。诗人</a:t>
            </a:r>
            <a:r>
              <a:rPr kumimoji="0" sz="36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托物言志</a:t>
            </a: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，他既已抱定献身祖国的心愿，也就不怕不幸的遭遇，那些带泪的诗行，可以“培出慰藉的花儿，结成快乐的果子！”</a:t>
            </a:r>
            <a:endPar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charRg st="0" end="2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char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char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93164" y="778286"/>
            <a:ext cx="5329381" cy="3046095"/>
          </a:xfrm>
          <a:prstGeom prst="rect">
            <a:avLst/>
          </a:prstGeom>
        </p:spPr>
        <p:txBody>
          <a:bodyPr wrap="square">
            <a:spAutoFit/>
          </a:bodyPr>
          <a:lstStyle/>
          <a:p>
            <a:pPr indent="304800">
              <a:spcAft>
                <a:spcPts val="0"/>
              </a:spcAft>
            </a:pP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a:solidFill>
                  <a:prstClr val="black"/>
                </a:solidFill>
                <a:latin typeface="楷体" panose="02010609060101010101" pitchFamily="49" charset="-122"/>
                <a:ea typeface="楷体" panose="02010609060101010101" pitchFamily="49" charset="-122"/>
              </a:rPr>
              <a:t>赏析</a:t>
            </a:r>
            <a:r>
              <a:rPr lang="en-US" altLang="zh-CN" sz="3200" b="1" dirty="0" smtClean="0">
                <a:solidFill>
                  <a:prstClr val="black"/>
                </a:solidFill>
                <a:latin typeface="楷体" panose="02010609060101010101" pitchFamily="49" charset="-122"/>
                <a:ea typeface="楷体" panose="02010609060101010101" pitchFamily="49" charset="-122"/>
              </a:rPr>
              <a:t>】</a:t>
            </a:r>
            <a:endParaRPr lang="en-US" altLang="zh-CN" sz="3200" b="1" dirty="0" smtClean="0">
              <a:solidFill>
                <a:prstClr val="black"/>
              </a:solidFill>
              <a:latin typeface="楷体" panose="02010609060101010101" pitchFamily="49" charset="-122"/>
              <a:ea typeface="楷体" panose="02010609060101010101" pitchFamily="49" charset="-122"/>
            </a:endParaRPr>
          </a:p>
          <a:p>
            <a:pPr indent="304800">
              <a:spcAft>
                <a:spcPts val="0"/>
              </a:spcAft>
            </a:pPr>
            <a:r>
              <a:rPr lang="zh-CN" altLang="zh-CN" sz="3200" b="1" dirty="0">
                <a:solidFill>
                  <a:prstClr val="black"/>
                </a:solidFill>
                <a:latin typeface="楷体" panose="02010609060101010101" pitchFamily="49" charset="-122"/>
                <a:ea typeface="楷体" panose="02010609060101010101" pitchFamily="49" charset="-122"/>
              </a:rPr>
              <a:t>诗人在红烛身上找到了生活方向：实干，探索，坚毅地为自己的理想努力，不计较结果。诗人说：“莫问收获，但问耕耘。”</a:t>
            </a:r>
            <a:endParaRPr lang="zh-CN" altLang="zh-CN" sz="3200" b="1" dirty="0">
              <a:solidFill>
                <a:prstClr val="black"/>
              </a:solidFill>
              <a:latin typeface="楷体" panose="02010609060101010101" pitchFamily="49" charset="-122"/>
              <a:ea typeface="楷体" panose="02010609060101010101" pitchFamily="49" charset="-122"/>
            </a:endParaRPr>
          </a:p>
        </p:txBody>
      </p:sp>
      <p:sp>
        <p:nvSpPr>
          <p:cNvPr id="3" name="矩形 2"/>
          <p:cNvSpPr/>
          <p:nvPr/>
        </p:nvSpPr>
        <p:spPr>
          <a:xfrm>
            <a:off x="-138547" y="778510"/>
            <a:ext cx="6493165" cy="4030980"/>
          </a:xfrm>
          <a:prstGeom prst="rect">
            <a:avLst/>
          </a:prstGeom>
        </p:spPr>
        <p:txBody>
          <a:bodyPr wrap="square">
            <a:spAutoFit/>
          </a:bodyPr>
          <a:lstStyle/>
          <a:p>
            <a:pPr marL="1066800">
              <a:spcAft>
                <a:spcPts val="0"/>
              </a:spcAft>
            </a:pPr>
            <a:r>
              <a:rPr lang="en-US" altLang="zh-CN" sz="3200" dirty="0">
                <a:solidFill>
                  <a:srgbClr val="FF0000"/>
                </a:solidFill>
                <a:latin typeface="华文新魏" panose="02010800040101010101" pitchFamily="2" charset="-122"/>
                <a:ea typeface="华文新魏" panose="02010800040101010101" pitchFamily="2" charset="-122"/>
              </a:rPr>
              <a:t> </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红烛啊！</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你流一滴泪，灰一分心。</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灰心流泪你的成果，</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创造光明你的原因。</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红烛啊！</a:t>
            </a:r>
            <a:endParaRPr lang="zh-CN" altLang="zh-CN" sz="3200" dirty="0">
              <a:solidFill>
                <a:srgbClr val="FF0000"/>
              </a:solidFill>
              <a:latin typeface="华文新魏" panose="02010800040101010101" pitchFamily="2" charset="-122"/>
              <a:ea typeface="华文新魏" panose="02010800040101010101" pitchFamily="2" charset="-122"/>
            </a:endParaRPr>
          </a:p>
          <a:p>
            <a:pPr marL="1066800">
              <a:spcAft>
                <a:spcPts val="0"/>
              </a:spcAft>
            </a:pPr>
            <a:r>
              <a:rPr lang="zh-CN" altLang="zh-CN" sz="3200" dirty="0">
                <a:solidFill>
                  <a:srgbClr val="FF0000"/>
                </a:solidFill>
                <a:latin typeface="华文新魏" panose="02010800040101010101" pitchFamily="2" charset="-122"/>
                <a:ea typeface="华文新魏" panose="02010800040101010101" pitchFamily="2" charset="-122"/>
              </a:rPr>
              <a:t>“莫问收获，但问耕耘。”</a:t>
            </a:r>
            <a:r>
              <a:rPr lang="en-US" altLang="zh-CN" sz="3200" dirty="0">
                <a:solidFill>
                  <a:srgbClr val="FF0000"/>
                </a:solidFill>
                <a:latin typeface="华文新魏" panose="02010800040101010101" pitchFamily="2" charset="-122"/>
                <a:ea typeface="华文新魏" panose="02010800040101010101" pitchFamily="2" charset="-122"/>
              </a:rPr>
              <a:t> </a:t>
            </a:r>
            <a:endParaRPr lang="zh-CN" altLang="zh-CN" sz="3200" dirty="0">
              <a:solidFill>
                <a:srgbClr val="FF0000"/>
              </a:solidFill>
              <a:latin typeface="华文新魏" panose="02010800040101010101" pitchFamily="2" charset="-122"/>
              <a:ea typeface="华文新魏" panose="02010800040101010101"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12000" y="4305300"/>
            <a:ext cx="5080000" cy="25527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 name="矩形 7"/>
          <p:cNvSpPr>
            <a:spLocks noChangeAspect="1"/>
          </p:cNvSpPr>
          <p:nvPr/>
        </p:nvSpPr>
        <p:spPr>
          <a:xfrm>
            <a:off x="527050" y="111125"/>
            <a:ext cx="10725150" cy="7398385"/>
          </a:xfrm>
          <a:prstGeom prst="rect">
            <a:avLst/>
          </a:prstGeom>
        </p:spPr>
        <p:txBody>
          <a:bodyPr wrap="square">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怎样理解“莫问收获，但问耕耘。” </a:t>
            </a:r>
            <a:endParaRPr kumimoji="0" sz="3600" b="1" i="0" u="none" strike="noStrike" kern="1200" cap="none" spc="0" normalizeH="0" baseline="0" noProof="1">
              <a:ln>
                <a:noFill/>
              </a:ln>
              <a:solidFill>
                <a:srgbClr val="00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点拨</a:t>
            </a: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sz="36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第8、9两节的呼唤，一声是同情的呼唤，一声是劝导鼓励的呼唤。</a:t>
            </a: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“灰心流泪你的果，创造光明你的因。”这样的因果关系是多么不公平、不合理，为着“创造光明”，结果只落得“灰心流泪”，只有做不屈的奉献。</a:t>
            </a:r>
            <a:r>
              <a:rPr kumimoji="0" sz="36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诗人劝勉红烛，也是劝勉自己</a:t>
            </a:r>
            <a:r>
              <a:rPr kumimoji="0" sz="3600" b="1" i="0" u="none" strike="noStrike" kern="1200" cap="none" spc="0" normalizeH="0" baseline="0" noProof="1">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a:t>
            </a:r>
            <a:r>
              <a:rPr kumimoji="0" sz="3600" b="1" i="0" u="none" strike="noStrike" kern="1200" cap="none" spc="0" normalizeH="0" baseline="0" noProof="1">
                <a:ln>
                  <a:noFill/>
                </a:ln>
                <a:solidFill>
                  <a:schemeClr val="tx2"/>
                </a:solidFill>
                <a:effectLst/>
                <a:uLnTx/>
                <a:uFillTx/>
                <a:latin typeface="Arial" panose="020B0604020202020204" pitchFamily="34" charset="0"/>
                <a:ea typeface="宋体" panose="02010600030101010101" pitchFamily="2" charset="-122"/>
                <a:cs typeface="Times New Roman" panose="02020603050405020304" pitchFamily="18" charset="0"/>
              </a:rPr>
              <a:t>耕耘者要创造光明，个人的得失荣辱一切在所不计。这正是闻一多人格美的集中体现。</a:t>
            </a:r>
            <a:r>
              <a:rPr kumimoji="0" sz="3600" b="1" i="0" u="none" strike="noStrike" kern="1200" cap="none" spc="0" normalizeH="0" baseline="0" noProof="1">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他热爱祖国、热爱人民，毫不顾惜个人的得失荣辱，是极其伟大崇高的献身精神。 </a:t>
            </a:r>
            <a:endParaRPr kumimoji="0" sz="3600" b="1" i="0" u="none" strike="noStrike" kern="1200" cap="none" spc="0" normalizeH="0" baseline="0" noProof="1">
              <a:ln>
                <a:noFill/>
              </a:ln>
              <a:solidFill>
                <a:srgbClr val="FF0000"/>
              </a:solidFill>
              <a:effectLst/>
              <a:uLnTx/>
              <a:uFillTx/>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altLang="zh-CN" sz="3600" b="1" i="0" u="none" strike="noStrike" kern="1200" cap="none" spc="0" normalizeH="0" baseline="0" noProof="1">
              <a:ln>
                <a:noFill/>
              </a:ln>
              <a:solidFill>
                <a:srgbClr val="FF0000"/>
              </a:solidFill>
              <a:effectLst/>
              <a:uLnTx/>
              <a:uFillTx/>
              <a:cs typeface="Times New Roman" panose="02020603050405020304" pitchFamily="18" charset="0"/>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 calcmode="lin" valueType="num">
                                      <p:cBhvr additive="base">
                                        <p:cTn id="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矩形 1"/>
          <p:cNvSpPr>
            <a:spLocks noChangeAspect="1"/>
          </p:cNvSpPr>
          <p:nvPr/>
        </p:nvSpPr>
        <p:spPr>
          <a:xfrm>
            <a:off x="1172845" y="1975485"/>
            <a:ext cx="10243820" cy="3413125"/>
          </a:xfrm>
          <a:prstGeom prst="rect">
            <a:avLst/>
          </a:prstGeom>
        </p:spPr>
        <p:txBody>
          <a:bodyPr wrap="square">
            <a:spAutoFit/>
          </a:bodyPr>
          <a:lstStyle/>
          <a:p>
            <a:pPr marL="0" marR="0" lvl="0" indent="3048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4000" b="0"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分析篇章结构</a:t>
            </a:r>
            <a:endParaRPr kumimoji="0" lang="zh-CN" altLang="zh-CN" sz="40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200" b="1"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《红烛》一诗以什么为线索？请梳理诗人的抒情脉络。</a:t>
            </a:r>
            <a:endParaRPr kumimoji="0" lang="zh-CN" altLang="zh-CN" sz="32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600" b="1" i="0" u="none" strike="noStrike" kern="1200" cap="none" spc="0" normalizeH="0" baseline="0" noProof="1">
                <a:ln>
                  <a:noFill/>
                </a:ln>
                <a:solidFill>
                  <a:srgbClr val="FF0000"/>
                </a:solidFill>
                <a:effectLst/>
                <a:uLnTx/>
                <a:uFillTx/>
                <a:latin typeface="Arial" panose="020B0604020202020204" pitchFamily="34" charset="0"/>
                <a:ea typeface="黑体" panose="02010609060101010101" charset="-122"/>
                <a:cs typeface="Times New Roman" panose="02020603050405020304" pitchFamily="18" charset="0"/>
              </a:rPr>
              <a:t>点拨</a:t>
            </a:r>
            <a:r>
              <a:rPr kumimoji="0" lang="en-US" altLang="zh-CN" sz="3600" b="1" i="0" u="none" strike="noStrike" kern="1200" cap="none" spc="0" normalizeH="0" baseline="0" noProof="1">
                <a:ln>
                  <a:noFill/>
                </a:ln>
                <a:solidFill>
                  <a:srgbClr val="FF0000"/>
                </a:solidFill>
                <a:effectLst/>
                <a:uLnTx/>
                <a:uFillTx/>
                <a:latin typeface="Arial" panose="020B0604020202020204" pitchFamily="34" charset="0"/>
                <a:ea typeface="黑体" panose="02010609060101010101" charset="-122"/>
                <a:cs typeface="Times New Roman" panose="02020603050405020304" pitchFamily="18" charset="0"/>
              </a:rPr>
              <a:t>:</a:t>
            </a:r>
            <a:r>
              <a:rPr kumimoji="0" lang="zh-CN" altLang="zh-CN" sz="36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全诗以诗人与</a:t>
            </a:r>
            <a:r>
              <a:rPr kumimoji="0" lang="en-US" altLang="zh-CN" sz="36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6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红烛</a:t>
            </a:r>
            <a:r>
              <a:rPr kumimoji="0" lang="en-US" altLang="zh-CN" sz="36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6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心迹的交流为线索</a:t>
            </a:r>
            <a:r>
              <a:rPr kumimoji="0" lang="en-US" altLang="zh-CN" sz="36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用问答的形式展开诗意、抒发诗情</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mn-ea"/>
                <a:cs typeface="Times New Roman" panose="02020603050405020304" pitchFamily="18" charset="0"/>
              </a:rPr>
              <a:t>,</a:t>
            </a:r>
            <a:r>
              <a:rPr kumimoji="0" lang="zh-CN"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显示了诗人对人生真谛、对诗歌创作的宗旨求索的过程和结果。</a:t>
            </a:r>
            <a:endParaRPr kumimoji="0" lang="zh-CN"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文本框 2"/>
          <p:cNvSpPr txBox="1"/>
          <p:nvPr/>
        </p:nvSpPr>
        <p:spPr>
          <a:xfrm>
            <a:off x="4482465" y="500380"/>
            <a:ext cx="2961005" cy="829945"/>
          </a:xfrm>
          <a:prstGeom prst="rect">
            <a:avLst/>
          </a:prstGeom>
          <a:noFill/>
          <a:ln>
            <a:solidFill>
              <a:srgbClr val="002060"/>
            </a:solidFill>
          </a:ln>
        </p:spPr>
        <p:txBody>
          <a:bodyPr wrap="square" rtlCol="0">
            <a:spAutoFit/>
            <a:scene3d>
              <a:camera prst="orthographicFront"/>
              <a:lightRig rig="threePt" dir="t"/>
            </a:scene3d>
          </a:bodyPr>
          <a:p>
            <a:r>
              <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当堂训练：</a:t>
            </a:r>
            <a:endPar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charRg st="35" end="102"/>
                                            </p:txEl>
                                          </p:spTgt>
                                        </p:tgtEl>
                                        <p:attrNameLst>
                                          <p:attrName>style.visibility</p:attrName>
                                        </p:attrNameLst>
                                      </p:cBhvr>
                                      <p:to>
                                        <p:strVal val="visible"/>
                                      </p:to>
                                    </p:set>
                                    <p:animEffect transition="in" filter="wipe(down)">
                                      <p:cBhvr>
                                        <p:cTn id="7" dur="500"/>
                                        <p:tgtEl>
                                          <p:spTgt spid="2">
                                            <p:txEl>
                                              <p:charRg st="35" end="1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8437" name="矩形 1"/>
          <p:cNvSpPr>
            <a:spLocks noChangeAspect="1"/>
          </p:cNvSpPr>
          <p:nvPr/>
        </p:nvSpPr>
        <p:spPr>
          <a:xfrm>
            <a:off x="1833880" y="1906905"/>
            <a:ext cx="8810625" cy="3044190"/>
          </a:xfrm>
          <a:prstGeom prst="rect">
            <a:avLst/>
          </a:prstGeom>
          <a:noFill/>
          <a:ln w="9525">
            <a:noFill/>
          </a:ln>
        </p:spPr>
        <p:txBody>
          <a:bodyPr wrap="square" anchor="t">
            <a:spAutoFit/>
          </a:bodyPr>
          <a:p>
            <a:pPr defTabSz="914400">
              <a:lnSpc>
                <a:spcPct val="120000"/>
              </a:lnSpc>
              <a:tabLst>
                <a:tab pos="1028700" algn="l"/>
                <a:tab pos="1849755" algn="l"/>
                <a:tab pos="2536825" algn="l"/>
                <a:tab pos="3221355" algn="l"/>
              </a:tabLst>
            </a:pPr>
            <a:r>
              <a:rPr lang="en-US" altLang="en-US" sz="3200" b="1" dirty="0">
                <a:solidFill>
                  <a:srgbClr val="000000"/>
                </a:solidFill>
                <a:latin typeface="Times New Roman" panose="02020603050405020304" pitchFamily="18" charset="0"/>
                <a:ea typeface="宋体" panose="02010600030101010101" pitchFamily="2" charset="-122"/>
              </a:rPr>
              <a:t>2</a:t>
            </a:r>
            <a:r>
              <a:rPr lang="en-US" altLang="zh-CN" sz="3200" b="1" dirty="0">
                <a:solidFill>
                  <a:srgbClr val="000000"/>
                </a:solidFill>
                <a:latin typeface="Times New Roman" panose="02020603050405020304" pitchFamily="18" charset="0"/>
                <a:ea typeface="宋体" panose="02010600030101010101" pitchFamily="2" charset="-122"/>
              </a:rPr>
              <a:t>.</a:t>
            </a:r>
            <a:r>
              <a:rPr lang="zh-CN" altLang="en-US" sz="3200" b="1" dirty="0">
                <a:solidFill>
                  <a:srgbClr val="000000"/>
                </a:solidFill>
                <a:latin typeface="Times New Roman" panose="02020603050405020304" pitchFamily="18" charset="0"/>
                <a:ea typeface="宋体" panose="02010600030101010101" pitchFamily="2" charset="-122"/>
              </a:rPr>
              <a:t>开头</a:t>
            </a:r>
            <a:r>
              <a:rPr lang="en-US" altLang="zh-CN" sz="3200" b="1" dirty="0">
                <a:solidFill>
                  <a:srgbClr val="000000"/>
                </a:solidFill>
                <a:latin typeface="Times New Roman" panose="02020603050405020304" pitchFamily="18" charset="0"/>
                <a:ea typeface="宋体" panose="02010600030101010101" pitchFamily="2" charset="-122"/>
              </a:rPr>
              <a:t>“红烛啊”</a:t>
            </a:r>
            <a:r>
              <a:rPr lang="zh-CN" altLang="zh-CN" sz="3200" b="1" dirty="0">
                <a:solidFill>
                  <a:srgbClr val="000000"/>
                </a:solidFill>
                <a:latin typeface="Times New Roman" panose="02020603050405020304" pitchFamily="18" charset="0"/>
                <a:ea typeface="宋体" panose="02010600030101010101" pitchFamily="2" charset="-122"/>
              </a:rPr>
              <a:t>贯穿全诗，这</a:t>
            </a:r>
            <a:r>
              <a:rPr lang="zh-CN" altLang="en-US" sz="3200" b="1" dirty="0">
                <a:solidFill>
                  <a:srgbClr val="000000"/>
                </a:solidFill>
                <a:latin typeface="Times New Roman" panose="02020603050405020304" pitchFamily="18" charset="0"/>
                <a:ea typeface="宋体" panose="02010600030101010101" pitchFamily="2" charset="-122"/>
              </a:rPr>
              <a:t>用什么修辞？</a:t>
            </a:r>
            <a:r>
              <a:rPr lang="en-US" altLang="zh-CN" sz="3200" b="1" dirty="0">
                <a:solidFill>
                  <a:srgbClr val="000000"/>
                </a:solidFill>
                <a:latin typeface="Times New Roman" panose="02020603050405020304" pitchFamily="18" charset="0"/>
                <a:ea typeface="宋体" panose="02010600030101010101" pitchFamily="2" charset="-122"/>
              </a:rPr>
              <a:t>对全诗有什么作用？  </a:t>
            </a:r>
            <a:endParaRPr lang="en-US" altLang="zh-CN" sz="3200" b="1" dirty="0">
              <a:solidFill>
                <a:srgbClr val="000000"/>
              </a:solidFill>
              <a:latin typeface="Times New Roman" panose="02020603050405020304" pitchFamily="18" charset="0"/>
              <a:ea typeface="宋体" panose="02010600030101010101" pitchFamily="2" charset="-122"/>
            </a:endParaRPr>
          </a:p>
          <a:p>
            <a:pPr defTabSz="914400">
              <a:lnSpc>
                <a:spcPct val="120000"/>
              </a:lnSpc>
              <a:tabLst>
                <a:tab pos="1028700" algn="l"/>
                <a:tab pos="1849755" algn="l"/>
                <a:tab pos="2536825" algn="l"/>
                <a:tab pos="3221355" algn="l"/>
              </a:tabLst>
            </a:pPr>
            <a:r>
              <a:rPr lang="en-US" altLang="zh-CN" sz="3200" b="1" dirty="0">
                <a:solidFill>
                  <a:srgbClr val="000000"/>
                </a:solidFill>
                <a:latin typeface="NEU-BZ-S92"/>
                <a:ea typeface="方正书宋_GBK" pitchFamily="65" charset="-122"/>
              </a:rPr>
              <a:t>明确：反复的修辞方法，局部复沓吟咏，形成诗节的排比，便于倾诉自己的所见所思所感。</a:t>
            </a:r>
            <a:r>
              <a:rPr lang="en-US" altLang="zh-CN" sz="3200" b="1" dirty="0">
                <a:solidFill>
                  <a:srgbClr val="FF0000"/>
                </a:solidFill>
                <a:latin typeface="NEU-BZ-S92"/>
                <a:ea typeface="方正书宋_GBK" pitchFamily="65" charset="-122"/>
              </a:rPr>
              <a:t>是全诗抒情的中心和总纲</a:t>
            </a:r>
            <a:r>
              <a:rPr lang="en-US" altLang="zh-CN" sz="3200" b="1" dirty="0">
                <a:solidFill>
                  <a:srgbClr val="000000"/>
                </a:solidFill>
                <a:latin typeface="NEU-BZ-S92"/>
                <a:ea typeface="方正书宋_GBK" pitchFamily="65" charset="-122"/>
              </a:rPr>
              <a:t> </a:t>
            </a:r>
            <a:endParaRPr lang="en-US" altLang="zh-CN" sz="3200" b="1" dirty="0">
              <a:solidFill>
                <a:srgbClr val="000000"/>
              </a:solidFill>
              <a:latin typeface="NEU-BZ-S92"/>
              <a:ea typeface="方正书宋_GBK" pitchFamily="65" charset="-122"/>
            </a:endParaRPr>
          </a:p>
        </p:txBody>
      </p:sp>
      <p:sp>
        <p:nvSpPr>
          <p:cNvPr id="3" name="文本框 2"/>
          <p:cNvSpPr txBox="1"/>
          <p:nvPr/>
        </p:nvSpPr>
        <p:spPr>
          <a:xfrm>
            <a:off x="4482465" y="500380"/>
            <a:ext cx="2961005" cy="829945"/>
          </a:xfrm>
          <a:prstGeom prst="rect">
            <a:avLst/>
          </a:prstGeom>
          <a:noFill/>
          <a:ln>
            <a:solidFill>
              <a:srgbClr val="002060"/>
            </a:solidFill>
          </a:ln>
        </p:spPr>
        <p:txBody>
          <a:bodyPr wrap="square" rtlCol="0">
            <a:spAutoFit/>
            <a:scene3d>
              <a:camera prst="orthographicFront"/>
              <a:lightRig rig="threePt" dir="t"/>
            </a:scene3d>
          </a:bodyPr>
          <a:p>
            <a:r>
              <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当堂训练：</a:t>
            </a:r>
            <a:endPar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矩形 1"/>
          <p:cNvSpPr>
            <a:spLocks noChangeAspect="1"/>
          </p:cNvSpPr>
          <p:nvPr/>
        </p:nvSpPr>
        <p:spPr>
          <a:xfrm>
            <a:off x="1604963" y="1188403"/>
            <a:ext cx="8569325" cy="3784600"/>
          </a:xfrm>
          <a:prstGeom prst="rect">
            <a:avLst/>
          </a:prstGeom>
        </p:spPr>
        <p:txBody>
          <a:bodyPr>
            <a:spAutoFit/>
          </a:bodyPr>
          <a:lstStyle/>
          <a:p>
            <a:pPr marL="0" marR="0" lvl="0" indent="3048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lang="zh-CN" altLang="zh-CN" sz="4000" b="1">
              <a:ln>
                <a:noFill/>
              </a:ln>
              <a:solidFill>
                <a:srgbClr val="000000"/>
              </a:solidFill>
              <a:effectLst/>
              <a:uLnTx/>
              <a:uFillTx/>
              <a:ea typeface="黑体" panose="02010609060101010101" charset="-122"/>
              <a:cs typeface="Times New Roman" panose="02020603050405020304" pitchFamily="18" charset="0"/>
              <a:sym typeface="+mn-ea"/>
            </a:endParaRPr>
          </a:p>
          <a:p>
            <a:pPr marL="0" marR="0" lvl="0" indent="3048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4000" b="1"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《红烛》你觉得用的什么表现手法？</a:t>
            </a:r>
            <a:endParaRPr kumimoji="0" lang="zh-CN" altLang="zh-CN" sz="4000" b="1"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endParaRPr>
          </a:p>
          <a:p>
            <a:pPr marL="0" marR="0" lvl="0" indent="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lang="zh-CN" altLang="zh-CN" sz="4000" b="1"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endParaRPr>
          </a:p>
          <a:p>
            <a:pPr marL="0" marR="0" lvl="0" indent="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4000" b="1"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点拨：</a:t>
            </a:r>
            <a:r>
              <a:rPr kumimoji="0" lang="zh-CN" altLang="zh-CN" sz="4000" b="1" i="0" u="none" strike="noStrike" kern="1200" cap="none" spc="0" normalizeH="0" baseline="0" noProof="1">
                <a:ln>
                  <a:noFill/>
                </a:ln>
                <a:solidFill>
                  <a:srgbClr val="FF0000"/>
                </a:solidFill>
                <a:effectLst/>
                <a:uLnTx/>
                <a:uFillTx/>
                <a:latin typeface="NEU-BZ-S92"/>
                <a:ea typeface="方正宋黑_GBK" pitchFamily="65" charset="-122"/>
                <a:cs typeface="Times New Roman" panose="02020603050405020304" pitchFamily="18" charset="0"/>
              </a:rPr>
              <a:t>托物言志 </a:t>
            </a:r>
            <a:r>
              <a:rPr kumimoji="0" lang="zh-CN" altLang="zh-CN" sz="4000" b="1"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像我们学过的《爱莲说》《白杨礼赞》。</a:t>
            </a:r>
            <a:endParaRPr kumimoji="0" lang="zh-CN" altLang="zh-CN" sz="4000" b="1"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endParaRPr>
          </a:p>
        </p:txBody>
      </p:sp>
      <p:sp>
        <p:nvSpPr>
          <p:cNvPr id="3" name="文本框 2"/>
          <p:cNvSpPr txBox="1"/>
          <p:nvPr/>
        </p:nvSpPr>
        <p:spPr>
          <a:xfrm>
            <a:off x="4482465" y="467360"/>
            <a:ext cx="2961005" cy="829945"/>
          </a:xfrm>
          <a:prstGeom prst="rect">
            <a:avLst/>
          </a:prstGeom>
          <a:noFill/>
          <a:ln>
            <a:solidFill>
              <a:srgbClr val="002060"/>
            </a:solidFill>
          </a:ln>
        </p:spPr>
        <p:txBody>
          <a:bodyPr wrap="square" rtlCol="0">
            <a:spAutoFit/>
            <a:scene3d>
              <a:camera prst="orthographicFront"/>
              <a:lightRig rig="threePt" dir="t"/>
            </a:scene3d>
          </a:bodyPr>
          <a:p>
            <a:r>
              <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当堂训练：</a:t>
            </a:r>
            <a:endPar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char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矩形 1"/>
          <p:cNvSpPr>
            <a:spLocks noChangeAspect="1"/>
          </p:cNvSpPr>
          <p:nvPr/>
        </p:nvSpPr>
        <p:spPr>
          <a:xfrm>
            <a:off x="504825" y="344805"/>
            <a:ext cx="10934700" cy="6739255"/>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4000" b="1" i="0" u="none" strike="noStrike" kern="1200" cap="none" spc="0" normalizeH="0" baseline="0" noProof="1">
                <a:ln>
                  <a:noFill/>
                </a:ln>
                <a:solidFill>
                  <a:srgbClr val="000000"/>
                </a:solidFill>
                <a:effectLst/>
                <a:uLnTx/>
                <a:uFillTx/>
                <a:latin typeface="NEU-BZ-S92"/>
                <a:ea typeface="方正宋黑_GBK" pitchFamily="65" charset="-122"/>
                <a:cs typeface="Times New Roman" panose="02020603050405020304" pitchFamily="18" charset="0"/>
              </a:rPr>
              <a:t>托物言志</a:t>
            </a:r>
            <a:endParaRPr kumimoji="0" lang="zh-CN" altLang="zh-CN" sz="4000" b="1"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托物言志是诗词中一种常见的表现手法。托物言志</a:t>
            </a:r>
            <a:r>
              <a:rPr kumimoji="0" lang="en-US" altLang="zh-CN" sz="40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也称寄意于物</a:t>
            </a:r>
            <a:r>
              <a:rPr kumimoji="0" lang="en-US" altLang="zh-CN" sz="40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是</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指诗人运用象征或起兴等手法</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通过描摹客观事物的某一个方面的特征来表达作者的情感或揭示作品的主旨。</a:t>
            </a:r>
            <a:endParaRPr kumimoji="0" lang="zh-CN" altLang="zh-CN" sz="4000" b="1"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40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比如诗人闻一多在《</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红烛》一诗中托物言志</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通过赞美红烛精神</a:t>
            </a:r>
            <a:r>
              <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表达了自己献身祖国、勇于自我牺牲的爱国主义情怀。</a:t>
            </a:r>
            <a:endPar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endParaRPr kumimoji="0" lang="en-US" altLang="zh-CN" sz="40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spd="slow">
    <p:split dir="in"/>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idx="1"/>
          </p:nvPr>
        </p:nvSpPr>
        <p:spPr>
          <a:xfrm>
            <a:off x="1050290" y="560070"/>
            <a:ext cx="3630295" cy="927735"/>
          </a:xfrm>
          <a:solidFill>
            <a:schemeClr val="bg2"/>
          </a:solidFill>
          <a:effectLst>
            <a:outerShdw blurRad="50800" dist="38100" dir="2700000" algn="tl" rotWithShape="0">
              <a:prstClr val="black">
                <a:alpha val="40000"/>
              </a:prstClr>
            </a:outerShdw>
          </a:effectLst>
        </p:spPr>
        <p:txBody>
          <a:bodyPr/>
          <a:lstStyle/>
          <a:p>
            <a:pPr indent="457200">
              <a:lnSpc>
                <a:spcPct val="150000"/>
              </a:lnSpc>
              <a:spcBef>
                <a:spcPts val="0"/>
              </a:spcBef>
            </a:pPr>
            <a:r>
              <a:rPr lang="zh-CN" sz="3200" dirty="0" smtClean="0">
                <a:solidFill>
                  <a:srgbClr val="FF0000"/>
                </a:solidFill>
                <a:latin typeface="黑体" panose="02010609060101010101" charset="-122"/>
              </a:rPr>
              <a:t>托物言志</a:t>
            </a:r>
            <a:endParaRPr lang="zh-CN" sz="3200" dirty="0" smtClean="0">
              <a:solidFill>
                <a:srgbClr val="FF0000"/>
              </a:solidFill>
              <a:latin typeface="黑体" panose="02010609060101010101" charset="-122"/>
            </a:endParaRPr>
          </a:p>
        </p:txBody>
      </p:sp>
      <p:sp>
        <p:nvSpPr>
          <p:cNvPr id="4" name="矩形 3"/>
          <p:cNvSpPr/>
          <p:nvPr/>
        </p:nvSpPr>
        <p:spPr>
          <a:xfrm>
            <a:off x="1447351" y="4233930"/>
            <a:ext cx="2800767" cy="646331"/>
          </a:xfrm>
          <a:prstGeom prst="rect">
            <a:avLst/>
          </a:prstGeom>
        </p:spPr>
        <p:txBody>
          <a:bodyPr wrap="none">
            <a:spAutoFit/>
          </a:bodyPr>
          <a:lstStyle/>
          <a:p>
            <a:pPr indent="457200">
              <a:lnSpc>
                <a:spcPct val="150000"/>
              </a:lnSpc>
            </a:pPr>
            <a:r>
              <a:rPr lang="zh-CN" altLang="zh-CN" sz="2400" dirty="0" smtClean="0">
                <a:solidFill>
                  <a:srgbClr val="FF0000"/>
                </a:solidFill>
                <a:latin typeface="黑体" panose="02010609060101010101" charset="-122"/>
                <a:ea typeface="黑体" panose="02010609060101010101" charset="-122"/>
              </a:rPr>
              <a:t>红烛</a:t>
            </a:r>
            <a:r>
              <a:rPr lang="zh-CN" altLang="en-US" sz="2400" dirty="0" smtClean="0">
                <a:solidFill>
                  <a:srgbClr val="FF0000"/>
                </a:solidFill>
                <a:latin typeface="黑体" panose="02010609060101010101" charset="-122"/>
                <a:ea typeface="黑体" panose="02010609060101010101" charset="-122"/>
              </a:rPr>
              <a:t>伤心</a:t>
            </a:r>
            <a:r>
              <a:rPr lang="zh-CN" altLang="zh-CN" sz="2400" dirty="0" smtClean="0">
                <a:solidFill>
                  <a:srgbClr val="FF0000"/>
                </a:solidFill>
                <a:latin typeface="黑体" panose="02010609060101010101" charset="-122"/>
                <a:ea typeface="黑体" panose="02010609060101010101" charset="-122"/>
              </a:rPr>
              <a:t>的</a:t>
            </a:r>
            <a:r>
              <a:rPr lang="zh-CN" altLang="en-US" sz="2400" dirty="0" smtClean="0">
                <a:solidFill>
                  <a:srgbClr val="FF0000"/>
                </a:solidFill>
                <a:latin typeface="黑体" panose="02010609060101010101" charset="-122"/>
                <a:ea typeface="黑体" panose="02010609060101010101" charset="-122"/>
              </a:rPr>
              <a:t>烛泪</a:t>
            </a:r>
            <a:endParaRPr lang="zh-CN" altLang="en-US" sz="2400" dirty="0">
              <a:solidFill>
                <a:srgbClr val="FF0000"/>
              </a:solidFill>
              <a:latin typeface="黑体" panose="02010609060101010101" charset="-122"/>
              <a:ea typeface="黑体" panose="02010609060101010101" charset="-122"/>
            </a:endParaRPr>
          </a:p>
        </p:txBody>
      </p:sp>
      <p:sp>
        <p:nvSpPr>
          <p:cNvPr id="5" name="副标题 2"/>
          <p:cNvSpPr txBox="1"/>
          <p:nvPr/>
        </p:nvSpPr>
        <p:spPr>
          <a:xfrm>
            <a:off x="1928694" y="2388574"/>
            <a:ext cx="2338268" cy="62810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baseline="0">
                <a:solidFill>
                  <a:schemeClr val="tx1">
                    <a:lumMod val="65000"/>
                    <a:lumOff val="35000"/>
                  </a:schemeClr>
                </a:solidFill>
                <a:latin typeface="Times New Roman" panose="02020603050405020304" pitchFamily="18" charset="0"/>
                <a:ea typeface="黑体" panose="02010609060101010101" charset="-122"/>
                <a:cs typeface="+mn-cs"/>
              </a:defRPr>
            </a:lvl1pPr>
            <a:lvl2pPr marL="457200" indent="0" algn="l" defTabSz="914400" rtl="0" eaLnBrk="1" latinLnBrk="0" hangingPunct="1">
              <a:lnSpc>
                <a:spcPct val="100000"/>
              </a:lnSpc>
              <a:spcBef>
                <a:spcPts val="500"/>
              </a:spcBef>
              <a:buFont typeface="Arial" panose="020B0604020202020204" pitchFamily="34" charset="0"/>
              <a:buNone/>
              <a:defRPr sz="2400" kern="1200" baseline="0">
                <a:solidFill>
                  <a:schemeClr val="tx1">
                    <a:lumMod val="65000"/>
                    <a:lumOff val="35000"/>
                  </a:schemeClr>
                </a:solidFill>
                <a:latin typeface="Times New Roman" panose="02020603050405020304" pitchFamily="18" charset="0"/>
                <a:ea typeface="黑体" panose="02010609060101010101" charset="-122"/>
                <a:cs typeface="+mn-cs"/>
              </a:defRPr>
            </a:lvl2pPr>
            <a:lvl3pPr marL="914400" indent="0" algn="l" defTabSz="914400" rtl="0" eaLnBrk="1" latinLnBrk="0" hangingPunct="1">
              <a:lnSpc>
                <a:spcPct val="100000"/>
              </a:lnSpc>
              <a:spcBef>
                <a:spcPts val="500"/>
              </a:spcBef>
              <a:buFont typeface="Arial" panose="020B0604020202020204" pitchFamily="34" charset="0"/>
              <a:buNone/>
              <a:defRPr sz="2000" kern="1200">
                <a:solidFill>
                  <a:schemeClr val="tx1">
                    <a:lumMod val="65000"/>
                    <a:lumOff val="35000"/>
                  </a:schemeClr>
                </a:solidFill>
                <a:latin typeface="黑体" panose="02010609060101010101" charset="-122"/>
                <a:ea typeface="黑体" panose="02010609060101010101"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nSpc>
                <a:spcPct val="150000"/>
              </a:lnSpc>
              <a:spcBef>
                <a:spcPts val="0"/>
              </a:spcBef>
            </a:pPr>
            <a:r>
              <a:rPr lang="zh-CN" altLang="en-US" sz="2400" dirty="0" smtClean="0">
                <a:solidFill>
                  <a:srgbClr val="FF0000"/>
                </a:solidFill>
                <a:latin typeface="黑体" panose="02010609060101010101" charset="-122"/>
              </a:rPr>
              <a:t>红烛的赤诚</a:t>
            </a:r>
            <a:endParaRPr lang="en-US" altLang="zh-CN" sz="2400" dirty="0">
              <a:solidFill>
                <a:srgbClr val="FF0000"/>
              </a:solidFill>
              <a:latin typeface="黑体" panose="02010609060101010101" charset="-122"/>
            </a:endParaRPr>
          </a:p>
        </p:txBody>
      </p:sp>
      <p:sp>
        <p:nvSpPr>
          <p:cNvPr id="6" name="副标题 2"/>
          <p:cNvSpPr txBox="1"/>
          <p:nvPr/>
        </p:nvSpPr>
        <p:spPr>
          <a:xfrm>
            <a:off x="804039" y="3249405"/>
            <a:ext cx="3463558" cy="56724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baseline="0">
                <a:solidFill>
                  <a:schemeClr val="tx1">
                    <a:lumMod val="65000"/>
                    <a:lumOff val="35000"/>
                  </a:schemeClr>
                </a:solidFill>
                <a:latin typeface="Times New Roman" panose="02020603050405020304" pitchFamily="18" charset="0"/>
                <a:ea typeface="黑体" panose="02010609060101010101" charset="-122"/>
                <a:cs typeface="+mn-cs"/>
              </a:defRPr>
            </a:lvl1pPr>
            <a:lvl2pPr marL="457200" indent="0" algn="l" defTabSz="914400" rtl="0" eaLnBrk="1" latinLnBrk="0" hangingPunct="1">
              <a:lnSpc>
                <a:spcPct val="100000"/>
              </a:lnSpc>
              <a:spcBef>
                <a:spcPts val="500"/>
              </a:spcBef>
              <a:buFont typeface="Arial" panose="020B0604020202020204" pitchFamily="34" charset="0"/>
              <a:buNone/>
              <a:defRPr sz="2400" kern="1200" baseline="0">
                <a:solidFill>
                  <a:schemeClr val="tx1">
                    <a:lumMod val="65000"/>
                    <a:lumOff val="35000"/>
                  </a:schemeClr>
                </a:solidFill>
                <a:latin typeface="Times New Roman" panose="02020603050405020304" pitchFamily="18" charset="0"/>
                <a:ea typeface="黑体" panose="02010609060101010101" charset="-122"/>
                <a:cs typeface="+mn-cs"/>
              </a:defRPr>
            </a:lvl2pPr>
            <a:lvl3pPr marL="914400" indent="0" algn="l" defTabSz="914400" rtl="0" eaLnBrk="1" latinLnBrk="0" hangingPunct="1">
              <a:lnSpc>
                <a:spcPct val="100000"/>
              </a:lnSpc>
              <a:spcBef>
                <a:spcPts val="500"/>
              </a:spcBef>
              <a:buFont typeface="Arial" panose="020B0604020202020204" pitchFamily="34" charset="0"/>
              <a:buNone/>
              <a:defRPr sz="2000" kern="1200">
                <a:solidFill>
                  <a:schemeClr val="tx1">
                    <a:lumMod val="65000"/>
                    <a:lumOff val="35000"/>
                  </a:schemeClr>
                </a:solidFill>
                <a:latin typeface="黑体" panose="02010609060101010101" charset="-122"/>
                <a:ea typeface="黑体" panose="02010609060101010101"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nSpc>
                <a:spcPct val="150000"/>
              </a:lnSpc>
              <a:spcBef>
                <a:spcPts val="0"/>
              </a:spcBef>
            </a:pPr>
            <a:r>
              <a:rPr lang="zh-CN" altLang="zh-CN" sz="2400" dirty="0" smtClean="0">
                <a:solidFill>
                  <a:srgbClr val="FF0000"/>
                </a:solidFill>
                <a:latin typeface="黑体" panose="02010609060101010101" charset="-122"/>
              </a:rPr>
              <a:t>红烛</a:t>
            </a:r>
            <a:r>
              <a:rPr lang="zh-CN" altLang="en-US" sz="2400" dirty="0" smtClean="0">
                <a:solidFill>
                  <a:srgbClr val="FF0000"/>
                </a:solidFill>
                <a:latin typeface="黑体" panose="02010609060101010101" charset="-122"/>
              </a:rPr>
              <a:t>的</a:t>
            </a:r>
            <a:r>
              <a:rPr lang="zh-CN" altLang="zh-CN" sz="2400" dirty="0" smtClean="0">
                <a:solidFill>
                  <a:srgbClr val="FF0000"/>
                </a:solidFill>
                <a:latin typeface="黑体" panose="02010609060101010101" charset="-122"/>
              </a:rPr>
              <a:t>自我牺牲精神</a:t>
            </a:r>
            <a:endParaRPr lang="zh-CN" altLang="en-US" sz="2400" dirty="0">
              <a:solidFill>
                <a:srgbClr val="FF0000"/>
              </a:solidFill>
              <a:latin typeface="黑体" panose="02010609060101010101" charset="-122"/>
            </a:endParaRPr>
          </a:p>
        </p:txBody>
      </p:sp>
      <p:sp>
        <p:nvSpPr>
          <p:cNvPr id="7" name="副标题 2"/>
          <p:cNvSpPr txBox="1"/>
          <p:nvPr/>
        </p:nvSpPr>
        <p:spPr>
          <a:xfrm>
            <a:off x="5757981" y="2404377"/>
            <a:ext cx="6034207" cy="630225"/>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baseline="0">
                <a:solidFill>
                  <a:schemeClr val="tx1">
                    <a:lumMod val="65000"/>
                    <a:lumOff val="35000"/>
                  </a:schemeClr>
                </a:solidFill>
                <a:latin typeface="Times New Roman" panose="02020603050405020304" pitchFamily="18" charset="0"/>
                <a:ea typeface="黑体" panose="02010609060101010101" charset="-122"/>
                <a:cs typeface="+mn-cs"/>
              </a:defRPr>
            </a:lvl1pPr>
            <a:lvl2pPr marL="457200" indent="0" algn="l" defTabSz="914400" rtl="0" eaLnBrk="1" latinLnBrk="0" hangingPunct="1">
              <a:lnSpc>
                <a:spcPct val="100000"/>
              </a:lnSpc>
              <a:spcBef>
                <a:spcPts val="500"/>
              </a:spcBef>
              <a:buFont typeface="Arial" panose="020B0604020202020204" pitchFamily="34" charset="0"/>
              <a:buNone/>
              <a:defRPr sz="2400" kern="1200" baseline="0">
                <a:solidFill>
                  <a:schemeClr val="tx1">
                    <a:lumMod val="65000"/>
                    <a:lumOff val="35000"/>
                  </a:schemeClr>
                </a:solidFill>
                <a:latin typeface="Times New Roman" panose="02020603050405020304" pitchFamily="18" charset="0"/>
                <a:ea typeface="黑体" panose="02010609060101010101" charset="-122"/>
                <a:cs typeface="+mn-cs"/>
              </a:defRPr>
            </a:lvl2pPr>
            <a:lvl3pPr marL="914400" indent="0" algn="l" defTabSz="914400" rtl="0" eaLnBrk="1" latinLnBrk="0" hangingPunct="1">
              <a:lnSpc>
                <a:spcPct val="100000"/>
              </a:lnSpc>
              <a:spcBef>
                <a:spcPts val="500"/>
              </a:spcBef>
              <a:buFont typeface="Arial" panose="020B0604020202020204" pitchFamily="34" charset="0"/>
              <a:buNone/>
              <a:defRPr sz="2000" kern="1200">
                <a:solidFill>
                  <a:schemeClr val="tx1">
                    <a:lumMod val="65000"/>
                    <a:lumOff val="35000"/>
                  </a:schemeClr>
                </a:solidFill>
                <a:latin typeface="黑体" panose="02010609060101010101" charset="-122"/>
                <a:ea typeface="黑体" panose="02010609060101010101"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70000"/>
              </a:lnSpc>
              <a:spcBef>
                <a:spcPts val="0"/>
              </a:spcBef>
            </a:pPr>
            <a:r>
              <a:rPr lang="zh-CN" altLang="zh-CN" sz="2000" b="1" dirty="0" smtClean="0">
                <a:solidFill>
                  <a:prstClr val="black"/>
                </a:solidFill>
                <a:latin typeface="黑体" panose="02010609060101010101" charset="-122"/>
              </a:rPr>
              <a:t>诗人的赤子之心，纯洁率真，晶明透亮，灼灼发热。</a:t>
            </a:r>
            <a:endParaRPr lang="en-US" altLang="zh-CN" sz="2000" b="1" dirty="0" smtClean="0">
              <a:solidFill>
                <a:prstClr val="black"/>
              </a:solidFill>
              <a:latin typeface="黑体" panose="02010609060101010101" charset="-122"/>
            </a:endParaRPr>
          </a:p>
        </p:txBody>
      </p:sp>
      <p:sp>
        <p:nvSpPr>
          <p:cNvPr id="8" name="副标题 2"/>
          <p:cNvSpPr txBox="1"/>
          <p:nvPr/>
        </p:nvSpPr>
        <p:spPr>
          <a:xfrm>
            <a:off x="5757980" y="3161576"/>
            <a:ext cx="5291019" cy="1418789"/>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800" kern="1200" baseline="0">
                <a:solidFill>
                  <a:schemeClr val="tx1">
                    <a:lumMod val="65000"/>
                    <a:lumOff val="35000"/>
                  </a:schemeClr>
                </a:solidFill>
                <a:latin typeface="Times New Roman" panose="02020603050405020304" pitchFamily="18" charset="0"/>
                <a:ea typeface="黑体" panose="02010609060101010101" charset="-122"/>
                <a:cs typeface="+mn-cs"/>
              </a:defRPr>
            </a:lvl1pPr>
            <a:lvl2pPr marL="457200" indent="0" algn="l" defTabSz="914400" rtl="0" eaLnBrk="1" latinLnBrk="0" hangingPunct="1">
              <a:lnSpc>
                <a:spcPct val="100000"/>
              </a:lnSpc>
              <a:spcBef>
                <a:spcPts val="500"/>
              </a:spcBef>
              <a:buFont typeface="Arial" panose="020B0604020202020204" pitchFamily="34" charset="0"/>
              <a:buNone/>
              <a:defRPr sz="2400" kern="1200" baseline="0">
                <a:solidFill>
                  <a:schemeClr val="tx1">
                    <a:lumMod val="65000"/>
                    <a:lumOff val="35000"/>
                  </a:schemeClr>
                </a:solidFill>
                <a:latin typeface="Times New Roman" panose="02020603050405020304" pitchFamily="18" charset="0"/>
                <a:ea typeface="黑体" panose="02010609060101010101" charset="-122"/>
                <a:cs typeface="+mn-cs"/>
              </a:defRPr>
            </a:lvl2pPr>
            <a:lvl3pPr marL="914400" indent="0" algn="l" defTabSz="914400" rtl="0" eaLnBrk="1" latinLnBrk="0" hangingPunct="1">
              <a:lnSpc>
                <a:spcPct val="100000"/>
              </a:lnSpc>
              <a:spcBef>
                <a:spcPts val="500"/>
              </a:spcBef>
              <a:buFont typeface="Arial" panose="020B0604020202020204" pitchFamily="34" charset="0"/>
              <a:buNone/>
              <a:defRPr sz="2000" kern="1200">
                <a:solidFill>
                  <a:schemeClr val="tx1">
                    <a:lumMod val="65000"/>
                    <a:lumOff val="35000"/>
                  </a:schemeClr>
                </a:solidFill>
                <a:latin typeface="黑体" panose="02010609060101010101" charset="-122"/>
                <a:ea typeface="黑体" panose="02010609060101010101"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70000"/>
              </a:lnSpc>
              <a:spcBef>
                <a:spcPts val="0"/>
              </a:spcBef>
            </a:pPr>
            <a:r>
              <a:rPr lang="zh-CN" altLang="zh-CN" sz="2000" b="1" dirty="0" smtClean="0">
                <a:solidFill>
                  <a:prstClr val="black"/>
                </a:solidFill>
                <a:latin typeface="黑体" panose="02010609060101010101" charset="-122"/>
              </a:rPr>
              <a:t>对红烛</a:t>
            </a:r>
            <a:r>
              <a:rPr lang="zh-CN" altLang="en-US" sz="2000" b="1" dirty="0" smtClean="0">
                <a:solidFill>
                  <a:prstClr val="black"/>
                </a:solidFill>
                <a:latin typeface="黑体" panose="02010609060101010101" charset="-122"/>
              </a:rPr>
              <a:t>的</a:t>
            </a:r>
            <a:r>
              <a:rPr lang="zh-CN" altLang="zh-CN" sz="2000" b="1" dirty="0" smtClean="0">
                <a:solidFill>
                  <a:prstClr val="black"/>
                </a:solidFill>
                <a:latin typeface="黑体" panose="02010609060101010101" charset="-122"/>
              </a:rPr>
              <a:t>敬仰。</a:t>
            </a:r>
            <a:r>
              <a:rPr lang="zh-CN" altLang="zh-CN" sz="2000" b="1" dirty="0">
                <a:solidFill>
                  <a:prstClr val="black"/>
                </a:solidFill>
              </a:rPr>
              <a:t>探索人生真谛的思想历程中所遇到的矛盾和获得的觉悟。</a:t>
            </a:r>
            <a:endParaRPr lang="zh-CN" altLang="zh-CN" sz="2000" b="1" dirty="0">
              <a:solidFill>
                <a:prstClr val="black"/>
              </a:solidFill>
            </a:endParaRPr>
          </a:p>
          <a:p>
            <a:pPr>
              <a:lnSpc>
                <a:spcPct val="170000"/>
              </a:lnSpc>
              <a:spcBef>
                <a:spcPts val="0"/>
              </a:spcBef>
            </a:pPr>
            <a:endParaRPr lang="zh-CN" altLang="en-US" sz="2000" b="1" dirty="0">
              <a:solidFill>
                <a:prstClr val="black"/>
              </a:solidFill>
              <a:latin typeface="黑体" panose="02010609060101010101" charset="-122"/>
            </a:endParaRPr>
          </a:p>
        </p:txBody>
      </p:sp>
      <p:sp>
        <p:nvSpPr>
          <p:cNvPr id="9" name="矩形 8"/>
          <p:cNvSpPr/>
          <p:nvPr/>
        </p:nvSpPr>
        <p:spPr>
          <a:xfrm>
            <a:off x="2136041" y="5308841"/>
            <a:ext cx="2688535" cy="646331"/>
          </a:xfrm>
          <a:prstGeom prst="rect">
            <a:avLst/>
          </a:prstGeom>
        </p:spPr>
        <p:txBody>
          <a:bodyPr wrap="square">
            <a:spAutoFit/>
          </a:bodyPr>
          <a:lstStyle/>
          <a:p>
            <a:pPr indent="457200">
              <a:lnSpc>
                <a:spcPct val="150000"/>
              </a:lnSpc>
            </a:pPr>
            <a:r>
              <a:rPr lang="zh-CN" altLang="zh-CN" sz="2400" dirty="0">
                <a:solidFill>
                  <a:srgbClr val="FF0000"/>
                </a:solidFill>
                <a:latin typeface="黑体" panose="02010609060101010101" charset="-122"/>
                <a:ea typeface="黑体" panose="02010609060101010101" charset="-122"/>
              </a:rPr>
              <a:t>红烛的</a:t>
            </a:r>
            <a:r>
              <a:rPr lang="zh-CN" altLang="zh-CN" sz="2400" dirty="0" smtClean="0">
                <a:solidFill>
                  <a:srgbClr val="FF0000"/>
                </a:solidFill>
                <a:latin typeface="黑体" panose="02010609060101010101" charset="-122"/>
                <a:ea typeface="黑体" panose="02010609060101010101" charset="-122"/>
              </a:rPr>
              <a:t>责任</a:t>
            </a:r>
            <a:endParaRPr lang="zh-CN" altLang="en-US" sz="2400" dirty="0">
              <a:solidFill>
                <a:srgbClr val="FF0000"/>
              </a:solidFill>
              <a:latin typeface="黑体" panose="02010609060101010101" charset="-122"/>
              <a:ea typeface="黑体" panose="02010609060101010101" charset="-122"/>
            </a:endParaRPr>
          </a:p>
        </p:txBody>
      </p:sp>
      <p:sp>
        <p:nvSpPr>
          <p:cNvPr id="11" name="矩形 10"/>
          <p:cNvSpPr/>
          <p:nvPr/>
        </p:nvSpPr>
        <p:spPr>
          <a:xfrm>
            <a:off x="5772149" y="5488369"/>
            <a:ext cx="5179041" cy="398780"/>
          </a:xfrm>
          <a:prstGeom prst="rect">
            <a:avLst/>
          </a:prstGeom>
        </p:spPr>
        <p:txBody>
          <a:bodyPr wrap="square">
            <a:spAutoFit/>
          </a:bodyPr>
          <a:lstStyle/>
          <a:p>
            <a:r>
              <a:rPr lang="zh-CN" altLang="en-US" sz="2000" b="1" dirty="0" smtClean="0">
                <a:solidFill>
                  <a:prstClr val="black"/>
                </a:solidFill>
                <a:latin typeface="Times New Roman" panose="02020603050405020304" pitchFamily="18" charset="0"/>
                <a:ea typeface="黑体" panose="02010609060101010101" charset="-122"/>
              </a:rPr>
              <a:t>诗人自勉自励，莫问收获，但问耕耘。</a:t>
            </a:r>
            <a:endParaRPr lang="zh-CN" altLang="en-US" sz="2000" b="1" dirty="0">
              <a:solidFill>
                <a:prstClr val="black"/>
              </a:solidFill>
              <a:latin typeface="Times New Roman" panose="02020603050405020304" pitchFamily="18" charset="0"/>
              <a:ea typeface="黑体" panose="02010609060101010101" charset="-122"/>
            </a:endParaRPr>
          </a:p>
        </p:txBody>
      </p:sp>
      <p:sp>
        <p:nvSpPr>
          <p:cNvPr id="12" name="矩形 11"/>
          <p:cNvSpPr/>
          <p:nvPr/>
        </p:nvSpPr>
        <p:spPr>
          <a:xfrm>
            <a:off x="5772149" y="4326033"/>
            <a:ext cx="3891170" cy="398780"/>
          </a:xfrm>
          <a:prstGeom prst="rect">
            <a:avLst/>
          </a:prstGeom>
        </p:spPr>
        <p:txBody>
          <a:bodyPr wrap="square">
            <a:spAutoFit/>
          </a:bodyPr>
          <a:lstStyle/>
          <a:p>
            <a:r>
              <a:rPr lang="zh-CN" altLang="zh-CN" sz="2000" b="1" dirty="0">
                <a:solidFill>
                  <a:prstClr val="black"/>
                </a:solidFill>
                <a:latin typeface="Times New Roman" panose="02020603050405020304" pitchFamily="18" charset="0"/>
                <a:ea typeface="黑体" panose="02010609060101010101" charset="-122"/>
              </a:rPr>
              <a:t>诗人爱国之情，忧国之</a:t>
            </a:r>
            <a:r>
              <a:rPr lang="zh-CN" altLang="zh-CN" sz="2000" b="1" dirty="0" smtClean="0">
                <a:solidFill>
                  <a:prstClr val="black"/>
                </a:solidFill>
                <a:latin typeface="Times New Roman" panose="02020603050405020304" pitchFamily="18" charset="0"/>
                <a:ea typeface="黑体" panose="02010609060101010101" charset="-122"/>
              </a:rPr>
              <a:t>心</a:t>
            </a:r>
            <a:r>
              <a:rPr lang="zh-CN" altLang="en-US" sz="2000" b="1" dirty="0" smtClean="0">
                <a:solidFill>
                  <a:prstClr val="black"/>
                </a:solidFill>
                <a:latin typeface="Times New Roman" panose="02020603050405020304" pitchFamily="18" charset="0"/>
                <a:ea typeface="黑体" panose="02010609060101010101" charset="-122"/>
              </a:rPr>
              <a:t>。</a:t>
            </a:r>
            <a:endParaRPr lang="zh-CN" altLang="en-US" sz="2000" b="1" dirty="0">
              <a:solidFill>
                <a:prstClr val="black"/>
              </a:solidFill>
              <a:latin typeface="Times New Roman" panose="02020603050405020304" pitchFamily="18" charset="0"/>
              <a:ea typeface="黑体" panose="02010609060101010101" charset="-122"/>
            </a:endParaRPr>
          </a:p>
        </p:txBody>
      </p:sp>
      <p:sp>
        <p:nvSpPr>
          <p:cNvPr id="13" name="矩形 12"/>
          <p:cNvSpPr/>
          <p:nvPr/>
        </p:nvSpPr>
        <p:spPr>
          <a:xfrm>
            <a:off x="5772149" y="4834312"/>
            <a:ext cx="5581651" cy="398780"/>
          </a:xfrm>
          <a:prstGeom prst="rect">
            <a:avLst/>
          </a:prstGeom>
        </p:spPr>
        <p:txBody>
          <a:bodyPr wrap="square">
            <a:spAutoFit/>
          </a:bodyPr>
          <a:lstStyle/>
          <a:p>
            <a:r>
              <a:rPr lang="zh-CN" altLang="zh-CN" sz="2000" b="1" dirty="0">
                <a:solidFill>
                  <a:prstClr val="black"/>
                </a:solidFill>
                <a:latin typeface="Times New Roman" panose="02020603050405020304" pitchFamily="18" charset="0"/>
                <a:ea typeface="黑体" panose="02010609060101010101" charset="-122"/>
              </a:rPr>
              <a:t>它能慰藉人间，使痛苦而麻木的世人感到</a:t>
            </a:r>
            <a:r>
              <a:rPr lang="zh-CN" altLang="zh-CN" sz="2000" b="1" dirty="0" smtClean="0">
                <a:solidFill>
                  <a:prstClr val="black"/>
                </a:solidFill>
                <a:latin typeface="Times New Roman" panose="02020603050405020304" pitchFamily="18" charset="0"/>
                <a:ea typeface="黑体" panose="02010609060101010101" charset="-122"/>
              </a:rPr>
              <a:t>欣慰</a:t>
            </a:r>
            <a:r>
              <a:rPr lang="zh-CN" altLang="en-US" sz="2000" b="1" dirty="0" smtClean="0">
                <a:solidFill>
                  <a:prstClr val="black"/>
                </a:solidFill>
                <a:latin typeface="Times New Roman" panose="02020603050405020304" pitchFamily="18" charset="0"/>
                <a:ea typeface="黑体" panose="02010609060101010101" charset="-122"/>
              </a:rPr>
              <a:t>。</a:t>
            </a:r>
            <a:endParaRPr lang="zh-CN" altLang="en-US" sz="2000" b="1" dirty="0">
              <a:solidFill>
                <a:prstClr val="black"/>
              </a:solidFill>
              <a:latin typeface="Times New Roman" panose="02020603050405020304" pitchFamily="18" charset="0"/>
              <a:ea typeface="黑体" panose="02010609060101010101" charset="-122"/>
            </a:endParaRPr>
          </a:p>
        </p:txBody>
      </p:sp>
      <p:cxnSp>
        <p:nvCxnSpPr>
          <p:cNvPr id="16" name="直接箭头连接符 15"/>
          <p:cNvCxnSpPr/>
          <p:nvPr/>
        </p:nvCxnSpPr>
        <p:spPr>
          <a:xfrm>
            <a:off x="4096612" y="2760513"/>
            <a:ext cx="1636097" cy="1721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4157543" y="3532565"/>
            <a:ext cx="1600438" cy="141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4171711" y="4565436"/>
            <a:ext cx="1600438" cy="141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4266962" y="5678726"/>
            <a:ext cx="1600438" cy="141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091481" y="6103382"/>
            <a:ext cx="2954655" cy="461665"/>
          </a:xfrm>
          <a:prstGeom prst="rect">
            <a:avLst/>
          </a:prstGeom>
          <a:solidFill>
            <a:schemeClr val="tx2"/>
          </a:solidFill>
        </p:spPr>
        <p:txBody>
          <a:bodyPr wrap="none">
            <a:spAutoFit/>
          </a:bodyPr>
          <a:lstStyle/>
          <a:p>
            <a:r>
              <a:rPr lang="zh-CN" altLang="zh-CN" sz="2400" dirty="0">
                <a:solidFill>
                  <a:srgbClr val="FF0000"/>
                </a:solidFill>
                <a:latin typeface="黑体" panose="02010609060101010101" charset="-122"/>
                <a:ea typeface="黑体" panose="02010609060101010101" charset="-122"/>
                <a:cs typeface="Times New Roman" panose="02020603050405020304" pitchFamily="18" charset="0"/>
              </a:rPr>
              <a:t>诗人光辉人格的写照</a:t>
            </a:r>
            <a:endParaRPr lang="zh-CN" altLang="en-US" sz="2400" dirty="0">
              <a:solidFill>
                <a:srgbClr val="FF0000"/>
              </a:solidFill>
              <a:latin typeface="黑体" panose="02010609060101010101" charset="-122"/>
              <a:ea typeface="黑体" panose="02010609060101010101" charset="-122"/>
            </a:endParaRPr>
          </a:p>
        </p:txBody>
      </p:sp>
      <p:sp>
        <p:nvSpPr>
          <p:cNvPr id="20" name="矩形 19"/>
          <p:cNvSpPr/>
          <p:nvPr/>
        </p:nvSpPr>
        <p:spPr>
          <a:xfrm>
            <a:off x="2466468" y="6114106"/>
            <a:ext cx="800219" cy="461665"/>
          </a:xfrm>
          <a:prstGeom prst="rect">
            <a:avLst/>
          </a:prstGeom>
          <a:solidFill>
            <a:schemeClr val="tx2"/>
          </a:solidFill>
        </p:spPr>
        <p:txBody>
          <a:bodyPr wrap="none">
            <a:spAutoFit/>
          </a:bodyPr>
          <a:lstStyle/>
          <a:p>
            <a:r>
              <a:rPr lang="zh-CN" altLang="en-US" sz="2400" dirty="0" smtClean="0">
                <a:solidFill>
                  <a:srgbClr val="FF0000"/>
                </a:solidFill>
                <a:latin typeface="黑体" panose="02010609060101010101" charset="-122"/>
                <a:ea typeface="黑体" panose="02010609060101010101" charset="-122"/>
                <a:cs typeface="Times New Roman" panose="02020603050405020304" pitchFamily="18" charset="0"/>
              </a:rPr>
              <a:t>红烛</a:t>
            </a:r>
            <a:endParaRPr lang="zh-CN" altLang="en-US" sz="2400" dirty="0">
              <a:solidFill>
                <a:srgbClr val="FF0000"/>
              </a:solidFill>
              <a:latin typeface="黑体" panose="02010609060101010101" charset="-122"/>
              <a:ea typeface="黑体" panose="02010609060101010101" charset="-122"/>
            </a:endParaRPr>
          </a:p>
        </p:txBody>
      </p:sp>
      <p:cxnSp>
        <p:nvCxnSpPr>
          <p:cNvPr id="21" name="直接箭头连接符 20"/>
          <p:cNvCxnSpPr>
            <a:endCxn id="18" idx="1"/>
          </p:cNvCxnSpPr>
          <p:nvPr/>
        </p:nvCxnSpPr>
        <p:spPr>
          <a:xfrm>
            <a:off x="3266687" y="6314212"/>
            <a:ext cx="3824794" cy="200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rotWithShape="1">
          <a:blip r:embed="rId1">
            <a:extLst>
              <a:ext uri="{28A0092B-C50C-407E-A947-70E740481C1C}">
                <a14:useLocalDpi xmlns:a14="http://schemas.microsoft.com/office/drawing/2010/main" val="0"/>
              </a:ext>
            </a:extLst>
          </a:blip>
          <a:srcRect l="47155" t="2406" r="3400" b="51667"/>
          <a:stretch>
            <a:fillRect/>
          </a:stretch>
        </p:blipFill>
        <p:spPr>
          <a:xfrm>
            <a:off x="-315505" y="3303833"/>
            <a:ext cx="1762855" cy="232817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74126" y="2166216"/>
            <a:ext cx="4167910" cy="1325563"/>
          </a:xfrm>
        </p:spPr>
        <p:txBody>
          <a:bodyPr/>
          <a:lstStyle/>
          <a:p>
            <a:r>
              <a:rPr lang="zh-CN" altLang="en-US" b="1" dirty="0" smtClean="0">
                <a:latin typeface="宋体" panose="02010600030101010101" pitchFamily="2" charset="-122"/>
                <a:ea typeface="宋体" panose="02010600030101010101" pitchFamily="2" charset="-122"/>
              </a:rPr>
              <a:t>一、走近作者</a:t>
            </a:r>
            <a:endParaRPr lang="zh-CN" altLang="en-US" b="1"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rot="7833784">
            <a:off x="1957182" y="1567626"/>
            <a:ext cx="1646617" cy="2522742"/>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解读内容</a:t>
            </a:r>
            <a:endParaRPr lang="zh-CN" altLang="en-US" b="1" dirty="0" smtClean="0"/>
          </a:p>
        </p:txBody>
      </p:sp>
      <p:sp>
        <p:nvSpPr>
          <p:cNvPr id="3" name="副标题 2"/>
          <p:cNvSpPr>
            <a:spLocks noGrp="1"/>
          </p:cNvSpPr>
          <p:nvPr>
            <p:ph idx="1"/>
          </p:nvPr>
        </p:nvSpPr>
        <p:spPr>
          <a:xfrm>
            <a:off x="1665816" y="1020277"/>
            <a:ext cx="6430434" cy="714375"/>
          </a:xfrm>
        </p:spPr>
        <p:txBody>
          <a:bodyPr/>
          <a:lstStyle/>
          <a:p>
            <a:r>
              <a:rPr lang="zh-CN" altLang="en-US" b="1" dirty="0" smtClean="0">
                <a:solidFill>
                  <a:srgbClr val="FF0000"/>
                </a:solidFill>
              </a:rPr>
              <a:t>细读探究，梳理 “红烛”形象</a:t>
            </a:r>
            <a:endParaRPr lang="zh-CN" altLang="en-US" b="1" dirty="0" smtClean="0">
              <a:solidFill>
                <a:srgbClr val="FF0000"/>
              </a:solidFill>
            </a:endParaRPr>
          </a:p>
        </p:txBody>
      </p:sp>
      <p:graphicFrame>
        <p:nvGraphicFramePr>
          <p:cNvPr id="9" name="图示 8"/>
          <p:cNvGraphicFramePr/>
          <p:nvPr/>
        </p:nvGraphicFramePr>
        <p:xfrm>
          <a:off x="1475846" y="1734820"/>
          <a:ext cx="8074025" cy="481287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10" name="图片 9"/>
          <p:cNvPicPr>
            <a:picLocks noChangeAspect="1"/>
          </p:cNvPicPr>
          <p:nvPr/>
        </p:nvPicPr>
        <p:blipFill rotWithShape="1">
          <a:blip r:embed="rId6"/>
          <a:srcRect l="20070" r="12844" b="8624"/>
          <a:stretch>
            <a:fillRect/>
          </a:stretch>
        </p:blipFill>
        <p:spPr>
          <a:xfrm>
            <a:off x="9752541" y="1667977"/>
            <a:ext cx="1814872" cy="370412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标题 1"/>
          <p:cNvSpPr>
            <a:spLocks noGrp="1"/>
          </p:cNvSpPr>
          <p:nvPr/>
        </p:nvSpPr>
        <p:spPr>
          <a:xfrm>
            <a:off x="414612" y="21"/>
            <a:ext cx="10852237" cy="899167"/>
          </a:xfrm>
          <a:prstGeom prst="rect">
            <a:avLst/>
          </a:prstGeom>
        </p:spPr>
        <p:txBody>
          <a:bodyPr vert="horz" lIns="101600" tIns="38100" rIns="25400" bIns="38100" rtlCol="0" anchor="t" anchorCtr="0">
            <a:noAutofit/>
          </a:bodyPr>
          <a:lstStyle>
            <a:lvl1pPr algn="ctr" defTabSz="914400" rtl="0" eaLnBrk="1" fontAlgn="auto" latinLnBrk="0" hangingPunct="1">
              <a:lnSpc>
                <a:spcPct val="100000"/>
              </a:lnSpc>
              <a:spcBef>
                <a:spcPct val="0"/>
              </a:spcBef>
              <a:buNone/>
              <a:defRPr sz="5400" b="0" u="none" strike="noStrike" kern="1200" cap="none" spc="600" normalizeH="0">
                <a:solidFill>
                  <a:schemeClr val="tx1"/>
                </a:solidFill>
                <a:effectLst>
                  <a:outerShdw blurRad="38100" dist="38100" dir="2700000" algn="tl">
                    <a:srgbClr val="000000">
                      <a:alpha val="43137"/>
                    </a:srgbClr>
                  </a:outerShdw>
                </a:effectLst>
                <a:uFillTx/>
                <a:latin typeface="+mj-lt"/>
                <a:ea typeface="+mj-ea"/>
                <a:cs typeface="+mj-cs"/>
              </a:defRPr>
            </a:lvl1pPr>
          </a:lstStyle>
          <a:p>
            <a:r>
              <a:rPr lang="zh-CN" altLang="en-US" b="1" dirty="0"/>
              <a:t>达标训练</a:t>
            </a:r>
            <a:endParaRPr lang="zh-CN" alt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47632" y="314346"/>
            <a:ext cx="10852237" cy="899167"/>
          </a:xfrm>
        </p:spPr>
        <p:txBody>
          <a:bodyPr/>
          <a:lstStyle/>
          <a:p>
            <a:r>
              <a:rPr lang="zh-CN" altLang="en-US" b="1" dirty="0"/>
              <a:t>达标训练</a:t>
            </a:r>
            <a:endParaRPr lang="zh-CN" altLang="en-US" b="1" dirty="0"/>
          </a:p>
        </p:txBody>
      </p:sp>
      <p:sp>
        <p:nvSpPr>
          <p:cNvPr id="3" name="副标题 2"/>
          <p:cNvSpPr>
            <a:spLocks noGrp="1"/>
          </p:cNvSpPr>
          <p:nvPr>
            <p:ph idx="1"/>
          </p:nvPr>
        </p:nvSpPr>
        <p:spPr>
          <a:xfrm>
            <a:off x="3938587" y="1626701"/>
            <a:ext cx="4314825" cy="714375"/>
          </a:xfrm>
        </p:spPr>
        <p:txBody>
          <a:bodyPr/>
          <a:lstStyle/>
          <a:p>
            <a:r>
              <a:rPr lang="zh-CN" altLang="en-US" dirty="0" smtClean="0">
                <a:solidFill>
                  <a:srgbClr val="FF0000"/>
                </a:solidFill>
              </a:rPr>
              <a:t>诗人笔下的“红烛”形象</a:t>
            </a:r>
            <a:endParaRPr lang="zh-CN" altLang="en-US" dirty="0">
              <a:solidFill>
                <a:srgbClr val="FF0000"/>
              </a:solidFill>
            </a:endParaRPr>
          </a:p>
        </p:txBody>
      </p:sp>
      <p:sp>
        <p:nvSpPr>
          <p:cNvPr id="9" name="矩形 8"/>
          <p:cNvSpPr/>
          <p:nvPr/>
        </p:nvSpPr>
        <p:spPr>
          <a:xfrm>
            <a:off x="1323975" y="3020645"/>
            <a:ext cx="3714750" cy="1753235"/>
          </a:xfrm>
          <a:prstGeom prst="rect">
            <a:avLst/>
          </a:prstGeom>
        </p:spPr>
        <p:txBody>
          <a:bodyPr wrap="square">
            <a:spAutoFit/>
          </a:bodyPr>
          <a:lstStyle/>
          <a:p>
            <a:pPr>
              <a:lnSpc>
                <a:spcPct val="150000"/>
              </a:lnSpc>
            </a:pPr>
            <a:r>
              <a:rPr lang="zh-CN" altLang="zh-CN" sz="2400" b="1" dirty="0" smtClean="0">
                <a:latin typeface="黑体" panose="02010609060101010101" charset="-122"/>
                <a:ea typeface="黑体" panose="02010609060101010101" charset="-122"/>
                <a:cs typeface="Times New Roman" panose="02020603050405020304" pitchFamily="18" charset="0"/>
              </a:rPr>
              <a:t>红烛</a:t>
            </a:r>
            <a:r>
              <a:rPr lang="zh-CN" altLang="en-US" sz="2400" b="1" dirty="0" smtClean="0">
                <a:latin typeface="黑体" panose="02010609060101010101" charset="-122"/>
                <a:ea typeface="黑体" panose="02010609060101010101" charset="-122"/>
                <a:cs typeface="Times New Roman" panose="02020603050405020304" pitchFamily="18" charset="0"/>
              </a:rPr>
              <a:t>为何</a:t>
            </a:r>
            <a:r>
              <a:rPr lang="zh-CN" altLang="zh-CN" sz="2400" b="1" dirty="0" smtClean="0">
                <a:latin typeface="黑体" panose="02010609060101010101" charset="-122"/>
                <a:ea typeface="黑体" panose="02010609060101010101" charset="-122"/>
                <a:cs typeface="Times New Roman" panose="02020603050405020304" pitchFamily="18" charset="0"/>
              </a:rPr>
              <a:t>燃烧</a:t>
            </a:r>
            <a:r>
              <a:rPr lang="zh-CN" altLang="zh-CN" sz="2400" b="1" dirty="0">
                <a:latin typeface="黑体" panose="02010609060101010101" charset="-122"/>
                <a:ea typeface="黑体" panose="02010609060101010101" charset="-122"/>
                <a:cs typeface="Times New Roman" panose="02020603050405020304" pitchFamily="18" charset="0"/>
              </a:rPr>
              <a:t>成</a:t>
            </a:r>
            <a:r>
              <a:rPr lang="zh-CN" altLang="zh-CN" sz="2400" b="1" dirty="0" smtClean="0">
                <a:latin typeface="黑体" panose="02010609060101010101" charset="-122"/>
                <a:ea typeface="黑体" panose="02010609060101010101" charset="-122"/>
                <a:cs typeface="Times New Roman" panose="02020603050405020304" pitchFamily="18" charset="0"/>
              </a:rPr>
              <a:t>灰</a:t>
            </a:r>
            <a:r>
              <a:rPr lang="zh-CN" altLang="en-US" sz="2400" b="1" dirty="0" smtClean="0">
                <a:latin typeface="黑体" panose="02010609060101010101" charset="-122"/>
                <a:ea typeface="黑体" panose="02010609060101010101" charset="-122"/>
                <a:cs typeface="Times New Roman" panose="02020603050405020304" pitchFamily="18" charset="0"/>
              </a:rPr>
              <a:t>？</a:t>
            </a:r>
            <a:endParaRPr lang="en-US" altLang="zh-CN" sz="2400" b="1" dirty="0" smtClean="0">
              <a:latin typeface="黑体" panose="02010609060101010101" charset="-122"/>
              <a:ea typeface="黑体" panose="02010609060101010101" charset="-122"/>
              <a:cs typeface="Times New Roman" panose="02020603050405020304" pitchFamily="18" charset="0"/>
            </a:endParaRPr>
          </a:p>
          <a:p>
            <a:pPr>
              <a:lnSpc>
                <a:spcPct val="150000"/>
              </a:lnSpc>
            </a:pPr>
            <a:r>
              <a:rPr lang="zh-CN" altLang="zh-CN" sz="2400" b="1" dirty="0" smtClean="0">
                <a:latin typeface="黑体" panose="02010609060101010101" charset="-122"/>
                <a:ea typeface="黑体" panose="02010609060101010101" charset="-122"/>
                <a:cs typeface="Times New Roman" panose="02020603050405020304" pitchFamily="18" charset="0"/>
              </a:rPr>
              <a:t>红烛</a:t>
            </a:r>
            <a:r>
              <a:rPr lang="zh-CN" altLang="en-US" sz="2400" b="1" dirty="0" smtClean="0">
                <a:latin typeface="黑体" panose="02010609060101010101" charset="-122"/>
                <a:ea typeface="黑体" panose="02010609060101010101" charset="-122"/>
                <a:cs typeface="Times New Roman" panose="02020603050405020304" pitchFamily="18" charset="0"/>
              </a:rPr>
              <a:t>为何</a:t>
            </a:r>
            <a:r>
              <a:rPr lang="zh-CN" altLang="zh-CN" sz="2400" b="1" dirty="0" smtClean="0">
                <a:latin typeface="黑体" panose="02010609060101010101" charset="-122"/>
                <a:ea typeface="黑体" panose="02010609060101010101" charset="-122"/>
                <a:cs typeface="Times New Roman" panose="02020603050405020304" pitchFamily="18" charset="0"/>
              </a:rPr>
              <a:t>伤心落泪</a:t>
            </a:r>
            <a:r>
              <a:rPr lang="zh-CN" altLang="en-US" sz="2400" b="1" dirty="0" smtClean="0">
                <a:latin typeface="黑体" panose="02010609060101010101" charset="-122"/>
                <a:ea typeface="黑体" panose="02010609060101010101" charset="-122"/>
                <a:cs typeface="Times New Roman" panose="02020603050405020304" pitchFamily="18" charset="0"/>
              </a:rPr>
              <a:t>？</a:t>
            </a:r>
            <a:endParaRPr lang="en-US" altLang="zh-CN" sz="2400" b="1" dirty="0" smtClean="0">
              <a:latin typeface="黑体" panose="02010609060101010101" charset="-122"/>
              <a:ea typeface="黑体" panose="02010609060101010101" charset="-122"/>
              <a:cs typeface="Times New Roman" panose="02020603050405020304" pitchFamily="18" charset="0"/>
            </a:endParaRPr>
          </a:p>
          <a:p>
            <a:pPr>
              <a:lnSpc>
                <a:spcPct val="150000"/>
              </a:lnSpc>
            </a:pPr>
            <a:r>
              <a:rPr lang="zh-CN" altLang="zh-CN" sz="2400" b="1" dirty="0" smtClean="0">
                <a:latin typeface="黑体" panose="02010609060101010101" charset="-122"/>
                <a:ea typeface="黑体" panose="02010609060101010101" charset="-122"/>
                <a:cs typeface="Times New Roman" panose="02020603050405020304" pitchFamily="18" charset="0"/>
              </a:rPr>
              <a:t>红烛</a:t>
            </a:r>
            <a:r>
              <a:rPr lang="zh-CN" altLang="en-US" sz="2400" b="1" dirty="0" smtClean="0">
                <a:latin typeface="黑体" panose="02010609060101010101" charset="-122"/>
                <a:ea typeface="黑体" panose="02010609060101010101" charset="-122"/>
                <a:cs typeface="Times New Roman" panose="02020603050405020304" pitchFamily="18" charset="0"/>
              </a:rPr>
              <a:t>燃烧自己有何心愿？</a:t>
            </a:r>
            <a:endParaRPr lang="zh-CN" altLang="en-US" sz="2400" b="1" dirty="0">
              <a:latin typeface="黑体" panose="02010609060101010101" charset="-122"/>
              <a:ea typeface="黑体" panose="02010609060101010101" charset="-122"/>
            </a:endParaRPr>
          </a:p>
        </p:txBody>
      </p:sp>
      <p:sp>
        <p:nvSpPr>
          <p:cNvPr id="10" name="矩形 9"/>
          <p:cNvSpPr/>
          <p:nvPr/>
        </p:nvSpPr>
        <p:spPr>
          <a:xfrm>
            <a:off x="6581774" y="3020645"/>
            <a:ext cx="5348288" cy="1753235"/>
          </a:xfrm>
          <a:prstGeom prst="rect">
            <a:avLst/>
          </a:prstGeom>
        </p:spPr>
        <p:txBody>
          <a:bodyPr wrap="square">
            <a:spAutoFit/>
          </a:bodyPr>
          <a:lstStyle/>
          <a:p>
            <a:pPr>
              <a:lnSpc>
                <a:spcPct val="150000"/>
              </a:lnSpc>
            </a:pPr>
            <a:r>
              <a:rPr lang="en-US" altLang="zh-CN" sz="2400" b="1" dirty="0" smtClean="0">
                <a:latin typeface="黑体" panose="02010609060101010101" charset="-122"/>
                <a:ea typeface="黑体" panose="02010609060101010101" charset="-122"/>
                <a:cs typeface="Times New Roman" panose="02020603050405020304" pitchFamily="18" charset="0"/>
              </a:rPr>
              <a:t>——</a:t>
            </a:r>
            <a:r>
              <a:rPr lang="zh-CN" altLang="zh-CN" sz="2400" b="1" dirty="0" smtClean="0">
                <a:latin typeface="黑体" panose="02010609060101010101" charset="-122"/>
                <a:ea typeface="黑体" panose="02010609060101010101" charset="-122"/>
                <a:cs typeface="Times New Roman" panose="02020603050405020304" pitchFamily="18" charset="0"/>
              </a:rPr>
              <a:t>为</a:t>
            </a:r>
            <a:r>
              <a:rPr lang="zh-CN" altLang="zh-CN" sz="2400" b="1" dirty="0">
                <a:latin typeface="黑体" panose="02010609060101010101" charset="-122"/>
                <a:ea typeface="黑体" panose="02010609060101010101" charset="-122"/>
                <a:cs typeface="Times New Roman" panose="02020603050405020304" pitchFamily="18" charset="0"/>
              </a:rPr>
              <a:t>创造光明而彻底的</a:t>
            </a:r>
            <a:r>
              <a:rPr lang="zh-CN" altLang="zh-CN" sz="2400" b="1" dirty="0" smtClean="0">
                <a:latin typeface="黑体" panose="02010609060101010101" charset="-122"/>
                <a:ea typeface="黑体" panose="02010609060101010101" charset="-122"/>
                <a:cs typeface="Times New Roman" panose="02020603050405020304" pitchFamily="18" charset="0"/>
              </a:rPr>
              <a:t>自我牺牲</a:t>
            </a:r>
            <a:endParaRPr lang="en-US" altLang="zh-CN" sz="2400" b="1" dirty="0" smtClean="0">
              <a:latin typeface="黑体" panose="02010609060101010101" charset="-122"/>
              <a:ea typeface="黑体" panose="02010609060101010101" charset="-122"/>
              <a:cs typeface="Times New Roman" panose="02020603050405020304" pitchFamily="18" charset="0"/>
            </a:endParaRPr>
          </a:p>
          <a:p>
            <a:pPr>
              <a:lnSpc>
                <a:spcPct val="150000"/>
              </a:lnSpc>
            </a:pPr>
            <a:r>
              <a:rPr lang="en-US" altLang="zh-CN" sz="2400" b="1" dirty="0" smtClean="0">
                <a:latin typeface="黑体" panose="02010609060101010101" charset="-122"/>
                <a:ea typeface="黑体" panose="02010609060101010101" charset="-122"/>
                <a:cs typeface="Times New Roman" panose="02020603050405020304" pitchFamily="18" charset="0"/>
              </a:rPr>
              <a:t>——</a:t>
            </a:r>
            <a:r>
              <a:rPr lang="zh-CN" altLang="zh-CN" sz="2400" b="1" dirty="0" smtClean="0">
                <a:latin typeface="黑体" panose="02010609060101010101" charset="-122"/>
                <a:ea typeface="黑体" panose="02010609060101010101" charset="-122"/>
                <a:cs typeface="Times New Roman" panose="02020603050405020304" pitchFamily="18" charset="0"/>
              </a:rPr>
              <a:t>为</a:t>
            </a:r>
            <a:r>
              <a:rPr lang="zh-CN" altLang="zh-CN" sz="2400" b="1" dirty="0">
                <a:latin typeface="黑体" panose="02010609060101010101" charset="-122"/>
                <a:ea typeface="黑体" panose="02010609060101010101" charset="-122"/>
                <a:cs typeface="Times New Roman" panose="02020603050405020304" pitchFamily="18" charset="0"/>
              </a:rPr>
              <a:t>创造光明而忍受被摧残的</a:t>
            </a:r>
            <a:r>
              <a:rPr lang="zh-CN" altLang="zh-CN" sz="2400" b="1" dirty="0" smtClean="0">
                <a:latin typeface="黑体" panose="02010609060101010101" charset="-122"/>
                <a:ea typeface="黑体" panose="02010609060101010101" charset="-122"/>
                <a:cs typeface="Times New Roman" panose="02020603050405020304" pitchFamily="18" charset="0"/>
              </a:rPr>
              <a:t>痛苦</a:t>
            </a:r>
            <a:endParaRPr lang="en-US" altLang="zh-CN" sz="2400" b="1" dirty="0" smtClean="0">
              <a:latin typeface="黑体" panose="02010609060101010101" charset="-122"/>
              <a:ea typeface="黑体" panose="02010609060101010101" charset="-122"/>
              <a:cs typeface="Times New Roman" panose="02020603050405020304" pitchFamily="18" charset="0"/>
            </a:endParaRPr>
          </a:p>
          <a:p>
            <a:pPr>
              <a:lnSpc>
                <a:spcPct val="150000"/>
              </a:lnSpc>
            </a:pPr>
            <a:r>
              <a:rPr lang="en-US" altLang="zh-CN" sz="2400" b="1" dirty="0" smtClean="0">
                <a:latin typeface="黑体" panose="02010609060101010101" charset="-122"/>
                <a:ea typeface="黑体" panose="02010609060101010101" charset="-122"/>
                <a:cs typeface="Times New Roman" panose="02020603050405020304" pitchFamily="18" charset="0"/>
              </a:rPr>
              <a:t>——</a:t>
            </a:r>
            <a:r>
              <a:rPr lang="zh-CN" altLang="zh-CN" sz="2400" b="1" dirty="0" smtClean="0">
                <a:latin typeface="黑体" panose="02010609060101010101" charset="-122"/>
                <a:ea typeface="黑体" panose="02010609060101010101" charset="-122"/>
                <a:cs typeface="Times New Roman" panose="02020603050405020304" pitchFamily="18" charset="0"/>
              </a:rPr>
              <a:t>唯</a:t>
            </a:r>
            <a:r>
              <a:rPr lang="zh-CN" altLang="zh-CN" sz="2400" b="1" dirty="0">
                <a:latin typeface="黑体" panose="02010609060101010101" charset="-122"/>
                <a:ea typeface="黑体" panose="02010609060101010101" charset="-122"/>
                <a:cs typeface="Times New Roman" panose="02020603050405020304" pitchFamily="18" charset="0"/>
              </a:rPr>
              <a:t>愿为世人创造光明。</a:t>
            </a:r>
            <a:endParaRPr lang="zh-CN" altLang="en-US" sz="2400" b="1" dirty="0">
              <a:latin typeface="黑体" panose="02010609060101010101" charset="-122"/>
              <a:ea typeface="黑体" panose="02010609060101010101" charset="-122"/>
            </a:endParaRPr>
          </a:p>
        </p:txBody>
      </p:sp>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47155" t="2406" r="3400" b="51667"/>
          <a:stretch>
            <a:fillRect/>
          </a:stretch>
        </p:blipFill>
        <p:spPr>
          <a:xfrm>
            <a:off x="4302726" y="2514600"/>
            <a:ext cx="2279048" cy="3009900"/>
          </a:xfrm>
          <a:prstGeom prst="rect">
            <a:avLst/>
          </a:prstGeom>
        </p:spPr>
      </p:pic>
      <p:sp>
        <p:nvSpPr>
          <p:cNvPr id="12" name="矩形 11"/>
          <p:cNvSpPr/>
          <p:nvPr/>
        </p:nvSpPr>
        <p:spPr>
          <a:xfrm>
            <a:off x="7567786" y="2514719"/>
            <a:ext cx="2954655" cy="461665"/>
          </a:xfrm>
          <a:prstGeom prst="rect">
            <a:avLst/>
          </a:prstGeom>
        </p:spPr>
        <p:txBody>
          <a:bodyPr wrap="none">
            <a:spAutoFit/>
          </a:bodyPr>
          <a:lstStyle/>
          <a:p>
            <a:r>
              <a:rPr lang="zh-CN" altLang="zh-CN" sz="2400" dirty="0">
                <a:solidFill>
                  <a:srgbClr val="FF0000"/>
                </a:solidFill>
                <a:latin typeface="黑体" panose="02010609060101010101" charset="-122"/>
                <a:ea typeface="黑体" panose="02010609060101010101" charset="-122"/>
                <a:cs typeface="Times New Roman" panose="02020603050405020304" pitchFamily="18" charset="0"/>
              </a:rPr>
              <a:t>诗人光辉人格的写照</a:t>
            </a:r>
            <a:endParaRPr lang="zh-CN" altLang="en-US" sz="2400" dirty="0">
              <a:solidFill>
                <a:srgbClr val="FF0000"/>
              </a:solidFill>
              <a:latin typeface="黑体" panose="02010609060101010101" charset="-122"/>
              <a:ea typeface="黑体" panose="02010609060101010101" charset="-122"/>
            </a:endParaRPr>
          </a:p>
        </p:txBody>
      </p:sp>
      <p:sp>
        <p:nvSpPr>
          <p:cNvPr id="5" name="文本框 4"/>
          <p:cNvSpPr txBox="1"/>
          <p:nvPr/>
        </p:nvSpPr>
        <p:spPr>
          <a:xfrm>
            <a:off x="2316480" y="5023485"/>
            <a:ext cx="7905750" cy="1383665"/>
          </a:xfrm>
          <a:prstGeom prst="rect">
            <a:avLst/>
          </a:prstGeom>
          <a:noFill/>
        </p:spPr>
        <p:txBody>
          <a:bodyPr wrap="square" rtlCol="0">
            <a:spAutoFit/>
          </a:bodyPr>
          <a:p>
            <a:r>
              <a:rPr lang="zh-CN" altLang="en-US" sz="2800" b="1" kern="100" dirty="0"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情感递进。</a:t>
            </a:r>
            <a:r>
              <a:rPr lang="zh-CN" altLang="zh-CN" sz="2800" b="1" kern="100" dirty="0" smtClean="0">
                <a:solidFill>
                  <a:prstClr val="black"/>
                </a:solidFill>
                <a:latin typeface="黑体" panose="02010609060101010101" charset="-122"/>
                <a:ea typeface="黑体" panose="02010609060101010101" charset="-122"/>
                <a:sym typeface="+mn-ea"/>
              </a:rPr>
              <a:t>先后</a:t>
            </a:r>
            <a:r>
              <a:rPr lang="zh-CN" altLang="zh-CN" sz="2800" b="1" kern="100" dirty="0">
                <a:solidFill>
                  <a:prstClr val="black"/>
                </a:solidFill>
                <a:latin typeface="黑体" panose="02010609060101010101" charset="-122"/>
                <a:ea typeface="黑体" panose="02010609060101010101" charset="-122"/>
                <a:sym typeface="+mn-ea"/>
              </a:rPr>
              <a:t>三次</a:t>
            </a:r>
            <a:r>
              <a:rPr lang="zh-CN" altLang="zh-CN" sz="2800" b="1" kern="100" dirty="0" smtClean="0">
                <a:solidFill>
                  <a:prstClr val="black"/>
                </a:solidFill>
                <a:latin typeface="黑体" panose="02010609060101010101" charset="-122"/>
                <a:ea typeface="黑体" panose="02010609060101010101" charset="-122"/>
                <a:sym typeface="+mn-ea"/>
              </a:rPr>
              <a:t>发问形成</a:t>
            </a:r>
            <a:r>
              <a:rPr lang="zh-CN" altLang="zh-CN" sz="2800" b="1" kern="100" dirty="0">
                <a:solidFill>
                  <a:prstClr val="black"/>
                </a:solidFill>
                <a:latin typeface="黑体" panose="02010609060101010101" charset="-122"/>
                <a:ea typeface="黑体" panose="02010609060101010101" charset="-122"/>
                <a:sym typeface="+mn-ea"/>
              </a:rPr>
              <a:t>抒情的三个层次</a:t>
            </a:r>
            <a:r>
              <a:rPr lang="zh-CN" altLang="zh-CN" sz="2800" b="1" kern="100" dirty="0" smtClean="0">
                <a:solidFill>
                  <a:prstClr val="black"/>
                </a:solidFill>
                <a:latin typeface="黑体" panose="02010609060101010101" charset="-122"/>
                <a:ea typeface="黑体" panose="02010609060101010101" charset="-122"/>
                <a:sym typeface="+mn-ea"/>
              </a:rPr>
              <a:t>，层层</a:t>
            </a:r>
            <a:r>
              <a:rPr lang="zh-CN" altLang="zh-CN" sz="2800" b="1" kern="100" dirty="0">
                <a:solidFill>
                  <a:prstClr val="black"/>
                </a:solidFill>
                <a:latin typeface="黑体" panose="02010609060101010101" charset="-122"/>
                <a:ea typeface="黑体" panose="02010609060101010101" charset="-122"/>
                <a:sym typeface="+mn-ea"/>
              </a:rPr>
              <a:t>推进</a:t>
            </a:r>
            <a:r>
              <a:rPr lang="zh-CN" altLang="zh-CN" sz="2800" b="1" kern="100" dirty="0" smtClean="0">
                <a:solidFill>
                  <a:prstClr val="black"/>
                </a:solidFill>
                <a:latin typeface="黑体" panose="02010609060101010101" charset="-122"/>
                <a:ea typeface="黑体" panose="02010609060101010101" charset="-122"/>
                <a:sym typeface="+mn-ea"/>
              </a:rPr>
              <a:t>。</a:t>
            </a:r>
            <a:r>
              <a:rPr lang="zh-CN" altLang="en-US" sz="2800" b="1" kern="100" dirty="0" smtClean="0">
                <a:solidFill>
                  <a:prstClr val="black"/>
                </a:solidFill>
                <a:latin typeface="黑体" panose="02010609060101010101" charset="-122"/>
                <a:ea typeface="黑体" panose="02010609060101010101" charset="-122"/>
                <a:sym typeface="+mn-ea"/>
              </a:rPr>
              <a:t>最后，深情表达</a:t>
            </a:r>
            <a:r>
              <a:rPr lang="zh-CN" altLang="zh-CN" sz="2800" b="1" kern="100" dirty="0" smtClean="0">
                <a:solidFill>
                  <a:prstClr val="black"/>
                </a:solidFill>
                <a:latin typeface="黑体" panose="02010609060101010101" charset="-122"/>
                <a:ea typeface="黑体" panose="02010609060101010101" charset="-122"/>
                <a:sym typeface="+mn-ea"/>
              </a:rPr>
              <a:t>对</a:t>
            </a:r>
            <a:r>
              <a:rPr lang="zh-CN" altLang="zh-CN" sz="2800" b="1" kern="100" dirty="0">
                <a:solidFill>
                  <a:prstClr val="black"/>
                </a:solidFill>
                <a:latin typeface="黑体" panose="02010609060101010101" charset="-122"/>
                <a:ea typeface="黑体" panose="02010609060101010101" charset="-122"/>
                <a:sym typeface="+mn-ea"/>
              </a:rPr>
              <a:t>祖国的忠诚，对人民的热爱</a:t>
            </a:r>
            <a:r>
              <a:rPr lang="zh-CN" altLang="zh-CN" sz="2800" b="1" kern="100" dirty="0" smtClean="0">
                <a:solidFill>
                  <a:prstClr val="black"/>
                </a:solidFill>
                <a:latin typeface="黑体" panose="02010609060101010101" charset="-122"/>
                <a:ea typeface="黑体" panose="02010609060101010101" charset="-122"/>
                <a:sym typeface="+mn-ea"/>
              </a:rPr>
              <a:t>，</a:t>
            </a:r>
            <a:r>
              <a:rPr lang="zh-CN" altLang="en-US" sz="2800" b="1" kern="100" dirty="0" smtClean="0">
                <a:solidFill>
                  <a:prstClr val="black"/>
                </a:solidFill>
                <a:latin typeface="黑体" panose="02010609060101010101" charset="-122"/>
                <a:ea typeface="黑体" panose="02010609060101010101" charset="-122"/>
                <a:sym typeface="+mn-ea"/>
              </a:rPr>
              <a:t>读来让人</a:t>
            </a:r>
            <a:r>
              <a:rPr lang="zh-CN" altLang="zh-CN" sz="2800" b="1" kern="100" dirty="0" smtClean="0">
                <a:solidFill>
                  <a:prstClr val="black"/>
                </a:solidFill>
                <a:latin typeface="黑体" panose="02010609060101010101" charset="-122"/>
                <a:ea typeface="黑体" panose="02010609060101010101" charset="-122"/>
                <a:sym typeface="+mn-ea"/>
              </a:rPr>
              <a:t>怦然心动。</a:t>
            </a:r>
            <a:endParaRPr lang="zh-CN" altLang="zh-CN" sz="2800" b="1" kern="100" dirty="0" smtClean="0">
              <a:solidFill>
                <a:prstClr val="black"/>
              </a:solidFill>
              <a:latin typeface="黑体" panose="02010609060101010101" charset="-122"/>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矩形 1"/>
          <p:cNvSpPr>
            <a:spLocks noChangeAspect="1"/>
          </p:cNvSpPr>
          <p:nvPr/>
        </p:nvSpPr>
        <p:spPr>
          <a:xfrm>
            <a:off x="708660" y="1604010"/>
            <a:ext cx="10410190" cy="4741545"/>
          </a:xfrm>
          <a:prstGeom prst="rect">
            <a:avLst/>
          </a:prstGeom>
        </p:spPr>
        <p:txBody>
          <a:bodyPr wrap="square">
            <a:spAutoFit/>
          </a:bodyPr>
          <a:lstStyle/>
          <a:p>
            <a:pPr marL="0" marR="0" lvl="0" indent="26797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600" b="1" i="0" u="none" strike="noStrike" kern="1200" cap="none" spc="0" normalizeH="0" baseline="0" noProof="1">
                <a:ln>
                  <a:noFill/>
                </a:ln>
                <a:solidFill>
                  <a:srgbClr val="000000"/>
                </a:solidFill>
                <a:effectLst/>
                <a:uLnTx/>
                <a:uFillTx/>
                <a:latin typeface="Arial" panose="020B0604020202020204" pitchFamily="34" charset="0"/>
                <a:ea typeface="黑体" panose="02010609060101010101" charset="-122"/>
                <a:cs typeface="Times New Roman" panose="02020603050405020304" pitchFamily="18" charset="0"/>
              </a:rPr>
              <a:t>《红烛》一诗抒发了诗人怎样的思想情感</a:t>
            </a:r>
            <a:r>
              <a:rPr kumimoji="0" lang="en-US" altLang="zh-CN" sz="36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zh-CN" altLang="zh-CN" sz="3600" b="1"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a:p>
            <a:pPr marL="0" marR="0" lvl="0" indent="2667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zh-CN" sz="3600" b="1" i="0" u="none" strike="noStrike" kern="1200" cap="none" spc="0" normalizeH="0" baseline="0" noProof="1">
                <a:ln>
                  <a:noFill/>
                </a:ln>
                <a:solidFill>
                  <a:srgbClr val="FF0000"/>
                </a:solidFill>
                <a:effectLst/>
                <a:uLnTx/>
                <a:uFillTx/>
                <a:latin typeface="Arial" panose="020B0604020202020204" pitchFamily="34" charset="0"/>
                <a:ea typeface="黑体" panose="02010609060101010101" charset="-122"/>
                <a:cs typeface="Times New Roman" panose="02020603050405020304" pitchFamily="18" charset="0"/>
              </a:rPr>
              <a:t>点拨</a:t>
            </a:r>
            <a:r>
              <a:rPr kumimoji="0" lang="en-US" altLang="zh-CN" sz="3600" b="1" i="0" u="none" strike="noStrike" kern="1200" cap="none" spc="0" normalizeH="0" baseline="0" noProof="1">
                <a:ln>
                  <a:noFill/>
                </a:ln>
                <a:solidFill>
                  <a:srgbClr val="FF0000"/>
                </a:solidFill>
                <a:effectLst/>
                <a:uLnTx/>
                <a:uFillTx/>
                <a:latin typeface="Arial" panose="020B0604020202020204" pitchFamily="34" charset="0"/>
                <a:ea typeface="黑体" panose="02010609060101010101" charset="-122"/>
                <a:cs typeface="Times New Roman" panose="02020603050405020304" pitchFamily="18" charset="0"/>
              </a:rPr>
              <a:t>:</a:t>
            </a:r>
            <a:r>
              <a:rPr kumimoji="0" lang="zh-CN" altLang="zh-CN" sz="36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本诗抒发的爱国主义激情</a:t>
            </a:r>
            <a:r>
              <a:rPr kumimoji="0" lang="en-US" altLang="zh-CN" sz="3600" b="1" i="0" u="none" strike="noStrike" kern="1200" cap="none" spc="0" normalizeH="0" baseline="0" noProof="1">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zh-CN" altLang="zh-CN" sz="3600" b="1" i="0" u="none" strike="noStrike" kern="1200" cap="none" spc="0" normalizeH="0" baseline="0" noProof="1">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具有震撼人们灵魂的力量。红烛的精神是献身祖国的精神</a:t>
            </a:r>
            <a:r>
              <a:rPr kumimoji="0" lang="zh-CN" altLang="zh-CN" sz="36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。这首诗是一个伟大的爱国者的心声</a:t>
            </a:r>
            <a:r>
              <a:rPr kumimoji="0" lang="en-US" altLang="zh-CN" sz="36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36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他赤诚地热爱祖国</a:t>
            </a:r>
            <a:r>
              <a:rPr kumimoji="0" lang="en-US" altLang="zh-CN" sz="36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36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热爱人民</a:t>
            </a:r>
            <a:r>
              <a:rPr kumimoji="0" lang="en-US" altLang="zh-CN" sz="3600" b="1" i="0" u="none" strike="noStrike" kern="1200" cap="none" spc="0" normalizeH="0" baseline="0" noProof="1">
                <a:ln>
                  <a:noFill/>
                </a:ln>
                <a:solidFill>
                  <a:srgbClr val="000000"/>
                </a:solidFill>
                <a:effectLst/>
                <a:uLnTx/>
                <a:uFillTx/>
                <a:latin typeface="Times New Roman" panose="02020603050405020304" pitchFamily="18" charset="0"/>
                <a:ea typeface="+mn-ea"/>
                <a:cs typeface="Times New Roman" panose="02020603050405020304" pitchFamily="18" charset="0"/>
              </a:rPr>
              <a:t>,</a:t>
            </a:r>
            <a:r>
              <a:rPr kumimoji="0" lang="zh-CN" altLang="zh-CN" sz="36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拯救世人的灵魂。这表明作者的诗歌创作一开始就有严肃的社会责任感。红烛的形象是诗人光辉人格的写照。诗篇闪耀着诗人人格美的光辉。</a:t>
            </a:r>
            <a:endParaRPr kumimoji="0" lang="zh-CN" altLang="zh-CN" sz="3600" b="1"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文本框 2"/>
          <p:cNvSpPr txBox="1"/>
          <p:nvPr/>
        </p:nvSpPr>
        <p:spPr>
          <a:xfrm>
            <a:off x="4151630" y="252095"/>
            <a:ext cx="3523615" cy="92202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zh-CN" altLang="en-US" sz="5400" b="1">
                <a:ln>
                  <a:solidFill>
                    <a:srgbClr val="002060"/>
                  </a:solidFill>
                </a:ln>
                <a:solidFill>
                  <a:schemeClr val="accent4"/>
                </a:solidFill>
                <a:effectLst>
                  <a:outerShdw blurRad="50800" dist="38100" dir="2700000" algn="tl" rotWithShape="0">
                    <a:prstClr val="black">
                      <a:alpha val="40000"/>
                    </a:prstClr>
                  </a:outerShdw>
                </a:effectLst>
              </a:rPr>
              <a:t>课堂总结：</a:t>
            </a:r>
            <a:endParaRPr lang="zh-CN" altLang="en-US" sz="5400" b="1">
              <a:ln>
                <a:solidFill>
                  <a:srgbClr val="002060"/>
                </a:solidFill>
              </a:ln>
              <a:solidFill>
                <a:schemeClr val="accent4"/>
              </a:solidFill>
              <a:effectLst>
                <a:outerShdw blurRad="50800" dist="38100" dir="2700000" algn="tl" rotWithShape="0">
                  <a:prstClr val="black">
                    <a:alpha val="40000"/>
                  </a:prstClr>
                </a:outerShdw>
              </a:effectLst>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69882" y="101621"/>
            <a:ext cx="10852237" cy="899167"/>
          </a:xfrm>
        </p:spPr>
        <p:txBody>
          <a:bodyPr/>
          <a:lstStyle/>
          <a:p>
            <a:r>
              <a:rPr lang="zh-CN" altLang="en-US" dirty="0"/>
              <a:t>板书设计：</a:t>
            </a:r>
            <a:endParaRPr lang="zh-CN" altLang="en-US" dirty="0"/>
          </a:p>
        </p:txBody>
      </p:sp>
      <p:sp>
        <p:nvSpPr>
          <p:cNvPr id="3" name="副标题 2"/>
          <p:cNvSpPr>
            <a:spLocks noGrp="1"/>
          </p:cNvSpPr>
          <p:nvPr>
            <p:ph idx="1"/>
          </p:nvPr>
        </p:nvSpPr>
        <p:spPr>
          <a:xfrm>
            <a:off x="3095400" y="1464866"/>
            <a:ext cx="4667250" cy="714375"/>
          </a:xfrm>
        </p:spPr>
        <p:txBody>
          <a:bodyPr>
            <a:normAutofit/>
          </a:bodyPr>
          <a:lstStyle/>
          <a:p>
            <a:r>
              <a:rPr lang="zh-CN" altLang="en-US" b="1" dirty="0" smtClean="0">
                <a:solidFill>
                  <a:srgbClr val="FF0000"/>
                </a:solidFill>
              </a:rPr>
              <a:t> “红烛”的情感线索</a:t>
            </a:r>
            <a:endParaRPr lang="zh-CN" altLang="en-US" b="1" dirty="0">
              <a:solidFill>
                <a:srgbClr val="FF0000"/>
              </a:solidFill>
            </a:endParaRPr>
          </a:p>
        </p:txBody>
      </p:sp>
      <p:sp>
        <p:nvSpPr>
          <p:cNvPr id="4" name="矩形 3"/>
          <p:cNvSpPr/>
          <p:nvPr/>
        </p:nvSpPr>
        <p:spPr>
          <a:xfrm>
            <a:off x="2324573" y="2938179"/>
            <a:ext cx="5570756" cy="646331"/>
          </a:xfrm>
          <a:prstGeom prst="rect">
            <a:avLst/>
          </a:prstGeom>
        </p:spPr>
        <p:txBody>
          <a:bodyPr wrap="none">
            <a:spAutoFit/>
          </a:bodyPr>
          <a:lstStyle/>
          <a:p>
            <a:pPr indent="457200">
              <a:lnSpc>
                <a:spcPct val="150000"/>
              </a:lnSpc>
            </a:pPr>
            <a:r>
              <a:rPr lang="en-US" altLang="zh-CN" sz="2400" dirty="0" smtClean="0">
                <a:latin typeface="黑体" panose="02010609060101010101" charset="-122"/>
                <a:ea typeface="黑体" panose="02010609060101010101" charset="-122"/>
                <a:cs typeface="Times New Roman" panose="02020603050405020304" pitchFamily="18" charset="0"/>
              </a:rPr>
              <a:t>1.</a:t>
            </a:r>
            <a:r>
              <a:rPr lang="zh-CN" altLang="zh-CN" sz="2400" dirty="0" smtClean="0">
                <a:latin typeface="黑体" panose="02010609060101010101" charset="-122"/>
                <a:ea typeface="黑体" panose="02010609060101010101" charset="-122"/>
                <a:cs typeface="Times New Roman" panose="02020603050405020304" pitchFamily="18" charset="0"/>
              </a:rPr>
              <a:t>怀着</a:t>
            </a:r>
            <a:r>
              <a:rPr lang="zh-CN" altLang="zh-CN" sz="2400" dirty="0">
                <a:latin typeface="黑体" panose="02010609060101010101" charset="-122"/>
                <a:ea typeface="黑体" panose="02010609060101010101" charset="-122"/>
                <a:cs typeface="Times New Roman" panose="02020603050405020304" pitchFamily="18" charset="0"/>
              </a:rPr>
              <a:t>敬慕的心情赞叹荧荧的红烛。</a:t>
            </a:r>
            <a:endParaRPr lang="zh-CN" altLang="en-US" sz="2400" dirty="0">
              <a:latin typeface="黑体" panose="02010609060101010101" charset="-122"/>
              <a:ea typeface="黑体" panose="02010609060101010101" charset="-122"/>
            </a:endParaRPr>
          </a:p>
        </p:txBody>
      </p:sp>
      <p:sp>
        <p:nvSpPr>
          <p:cNvPr id="5" name="矩形 4"/>
          <p:cNvSpPr/>
          <p:nvPr/>
        </p:nvSpPr>
        <p:spPr>
          <a:xfrm>
            <a:off x="1876898" y="3584510"/>
            <a:ext cx="5416868" cy="646331"/>
          </a:xfrm>
          <a:prstGeom prst="rect">
            <a:avLst/>
          </a:prstGeom>
        </p:spPr>
        <p:txBody>
          <a:bodyPr wrap="none">
            <a:spAutoFit/>
          </a:bodyPr>
          <a:lstStyle/>
          <a:p>
            <a:pPr indent="457200" algn="just">
              <a:lnSpc>
                <a:spcPct val="150000"/>
              </a:lnSpc>
              <a:spcAft>
                <a:spcPts val="0"/>
              </a:spcAft>
            </a:pPr>
            <a:r>
              <a:rPr lang="en-US" altLang="zh-CN" sz="2400" kern="100" dirty="0" smtClean="0">
                <a:latin typeface="黑体" panose="02010609060101010101" charset="-122"/>
                <a:ea typeface="黑体" panose="02010609060101010101" charset="-122"/>
              </a:rPr>
              <a:t>2—3.</a:t>
            </a:r>
            <a:r>
              <a:rPr lang="zh-CN" altLang="zh-CN" sz="2400" kern="100" dirty="0" smtClean="0">
                <a:latin typeface="黑体" panose="02010609060101010101" charset="-122"/>
                <a:ea typeface="黑体" panose="02010609060101010101" charset="-122"/>
              </a:rPr>
              <a:t>对</a:t>
            </a:r>
            <a:r>
              <a:rPr lang="zh-CN" altLang="zh-CN" sz="2400" kern="100" dirty="0">
                <a:latin typeface="黑体" panose="02010609060101010101" charset="-122"/>
                <a:ea typeface="黑体" panose="02010609060101010101" charset="-122"/>
              </a:rPr>
              <a:t>红烛自我牺牲精神的讴歌。</a:t>
            </a:r>
            <a:endParaRPr lang="zh-CN" altLang="zh-CN" sz="2400" kern="100" dirty="0">
              <a:effectLst/>
              <a:latin typeface="黑体" panose="02010609060101010101" charset="-122"/>
              <a:ea typeface="黑体" panose="02010609060101010101" charset="-122"/>
            </a:endParaRPr>
          </a:p>
        </p:txBody>
      </p:sp>
      <p:sp>
        <p:nvSpPr>
          <p:cNvPr id="6" name="矩形 5"/>
          <p:cNvSpPr/>
          <p:nvPr/>
        </p:nvSpPr>
        <p:spPr>
          <a:xfrm>
            <a:off x="2324573" y="4246543"/>
            <a:ext cx="6494085" cy="646331"/>
          </a:xfrm>
          <a:prstGeom prst="rect">
            <a:avLst/>
          </a:prstGeom>
        </p:spPr>
        <p:txBody>
          <a:bodyPr wrap="none">
            <a:spAutoFit/>
          </a:bodyPr>
          <a:lstStyle/>
          <a:p>
            <a:pPr indent="457200">
              <a:lnSpc>
                <a:spcPct val="150000"/>
              </a:lnSpc>
            </a:pPr>
            <a:r>
              <a:rPr lang="en-US" altLang="zh-CN" sz="2400" dirty="0" smtClean="0">
                <a:latin typeface="黑体" panose="02010609060101010101" charset="-122"/>
                <a:ea typeface="黑体" panose="02010609060101010101" charset="-122"/>
                <a:cs typeface="Times New Roman" panose="02020603050405020304" pitchFamily="18" charset="0"/>
              </a:rPr>
              <a:t>4.</a:t>
            </a:r>
            <a:r>
              <a:rPr lang="zh-CN" altLang="zh-CN" sz="2400" dirty="0" smtClean="0">
                <a:latin typeface="黑体" panose="02010609060101010101" charset="-122"/>
                <a:ea typeface="黑体" panose="02010609060101010101" charset="-122"/>
                <a:cs typeface="Times New Roman" panose="02020603050405020304" pitchFamily="18" charset="0"/>
              </a:rPr>
              <a:t>对</a:t>
            </a:r>
            <a:r>
              <a:rPr lang="zh-CN" altLang="zh-CN" sz="2400" dirty="0">
                <a:latin typeface="黑体" panose="02010609060101010101" charset="-122"/>
                <a:ea typeface="黑体" panose="02010609060101010101" charset="-122"/>
                <a:cs typeface="Times New Roman" panose="02020603050405020304" pitchFamily="18" charset="0"/>
              </a:rPr>
              <a:t>红烛的殷殷寄语</a:t>
            </a:r>
            <a:r>
              <a:rPr lang="zh-CN" altLang="zh-CN" sz="2400" dirty="0" smtClean="0">
                <a:latin typeface="黑体" panose="02010609060101010101" charset="-122"/>
                <a:ea typeface="黑体" panose="02010609060101010101" charset="-122"/>
                <a:cs typeface="Times New Roman" panose="02020603050405020304" pitchFamily="18" charset="0"/>
              </a:rPr>
              <a:t>，</a:t>
            </a:r>
            <a:r>
              <a:rPr lang="zh-CN" altLang="en-US" sz="2400" dirty="0" smtClean="0">
                <a:latin typeface="黑体" panose="02010609060101010101" charset="-122"/>
                <a:ea typeface="黑体" panose="02010609060101010101" charset="-122"/>
                <a:cs typeface="Times New Roman" panose="02020603050405020304" pitchFamily="18" charset="0"/>
              </a:rPr>
              <a:t>对自己</a:t>
            </a:r>
            <a:r>
              <a:rPr lang="zh-CN" altLang="zh-CN" sz="2400" dirty="0" smtClean="0">
                <a:latin typeface="黑体" panose="02010609060101010101" charset="-122"/>
                <a:ea typeface="黑体" panose="02010609060101010101" charset="-122"/>
                <a:cs typeface="Times New Roman" panose="02020603050405020304" pitchFamily="18" charset="0"/>
              </a:rPr>
              <a:t>的</a:t>
            </a:r>
            <a:r>
              <a:rPr lang="zh-CN" altLang="zh-CN" sz="2400" dirty="0">
                <a:latin typeface="黑体" panose="02010609060101010101" charset="-122"/>
                <a:ea typeface="黑体" panose="02010609060101010101" charset="-122"/>
                <a:cs typeface="Times New Roman" panose="02020603050405020304" pitchFamily="18" charset="0"/>
              </a:rPr>
              <a:t>自勉自励。</a:t>
            </a:r>
            <a:endParaRPr lang="zh-CN" altLang="en-US" sz="2400" dirty="0">
              <a:latin typeface="黑体" panose="02010609060101010101" charset="-122"/>
              <a:ea typeface="黑体" panose="02010609060101010101" charset="-122"/>
            </a:endParaRPr>
          </a:p>
        </p:txBody>
      </p:sp>
      <p:sp>
        <p:nvSpPr>
          <p:cNvPr id="7" name="矩形 6"/>
          <p:cNvSpPr/>
          <p:nvPr/>
        </p:nvSpPr>
        <p:spPr>
          <a:xfrm>
            <a:off x="1876898" y="4915227"/>
            <a:ext cx="5416868" cy="646331"/>
          </a:xfrm>
          <a:prstGeom prst="rect">
            <a:avLst/>
          </a:prstGeom>
        </p:spPr>
        <p:txBody>
          <a:bodyPr wrap="none">
            <a:spAutoFit/>
          </a:bodyPr>
          <a:lstStyle/>
          <a:p>
            <a:pPr indent="457200">
              <a:lnSpc>
                <a:spcPct val="150000"/>
              </a:lnSpc>
            </a:pPr>
            <a:r>
              <a:rPr lang="en-US" altLang="zh-CN" sz="2400" dirty="0" smtClean="0">
                <a:latin typeface="黑体" panose="02010609060101010101" charset="-122"/>
                <a:ea typeface="黑体" panose="02010609060101010101" charset="-122"/>
                <a:cs typeface="Times New Roman" panose="02020603050405020304" pitchFamily="18" charset="0"/>
              </a:rPr>
              <a:t>5—7.</a:t>
            </a:r>
            <a:r>
              <a:rPr lang="zh-CN" altLang="zh-CN" sz="2400" dirty="0" smtClean="0">
                <a:latin typeface="黑体" panose="02010609060101010101" charset="-122"/>
                <a:ea typeface="黑体" panose="02010609060101010101" charset="-122"/>
                <a:cs typeface="Times New Roman" panose="02020603050405020304" pitchFamily="18" charset="0"/>
              </a:rPr>
              <a:t>对</a:t>
            </a:r>
            <a:r>
              <a:rPr lang="zh-CN" altLang="zh-CN" sz="2400" dirty="0">
                <a:latin typeface="黑体" panose="02010609060101010101" charset="-122"/>
                <a:ea typeface="黑体" panose="02010609060101010101" charset="-122"/>
                <a:cs typeface="Times New Roman" panose="02020603050405020304" pitchFamily="18" charset="0"/>
              </a:rPr>
              <a:t>烛泪的</a:t>
            </a:r>
            <a:r>
              <a:rPr lang="zh-CN" altLang="zh-CN" sz="2400" dirty="0" smtClean="0">
                <a:latin typeface="黑体" panose="02010609060101010101" charset="-122"/>
                <a:ea typeface="黑体" panose="02010609060101010101" charset="-122"/>
                <a:cs typeface="Times New Roman" panose="02020603050405020304" pitchFamily="18" charset="0"/>
              </a:rPr>
              <a:t>思考</a:t>
            </a:r>
            <a:r>
              <a:rPr lang="zh-CN" altLang="en-US" sz="2400" dirty="0" smtClean="0">
                <a:latin typeface="黑体" panose="02010609060101010101" charset="-122"/>
                <a:ea typeface="黑体" panose="02010609060101010101" charset="-122"/>
                <a:cs typeface="Times New Roman" panose="02020603050405020304" pitchFamily="18" charset="0"/>
              </a:rPr>
              <a:t>，</a:t>
            </a:r>
            <a:r>
              <a:rPr lang="zh-CN" altLang="zh-CN" sz="2400" dirty="0" smtClean="0">
                <a:latin typeface="黑体" panose="02010609060101010101" charset="-122"/>
                <a:ea typeface="黑体" panose="02010609060101010101" charset="-122"/>
                <a:cs typeface="Times New Roman" panose="02020603050405020304" pitchFamily="18" charset="0"/>
              </a:rPr>
              <a:t>对</a:t>
            </a:r>
            <a:r>
              <a:rPr lang="zh-CN" altLang="zh-CN" sz="2400" dirty="0">
                <a:latin typeface="黑体" panose="02010609060101010101" charset="-122"/>
                <a:ea typeface="黑体" panose="02010609060101010101" charset="-122"/>
                <a:cs typeface="Times New Roman" panose="02020603050405020304" pitchFamily="18" charset="0"/>
              </a:rPr>
              <a:t>红烛的劝慰</a:t>
            </a:r>
            <a:endParaRPr lang="zh-CN" altLang="en-US" sz="2400" dirty="0">
              <a:latin typeface="黑体" panose="02010609060101010101" charset="-122"/>
              <a:ea typeface="黑体" panose="02010609060101010101" charset="-122"/>
            </a:endParaRPr>
          </a:p>
        </p:txBody>
      </p:sp>
      <p:sp>
        <p:nvSpPr>
          <p:cNvPr id="8" name="矩形 7"/>
          <p:cNvSpPr/>
          <p:nvPr/>
        </p:nvSpPr>
        <p:spPr>
          <a:xfrm>
            <a:off x="1876898" y="5561558"/>
            <a:ext cx="6647974" cy="646331"/>
          </a:xfrm>
          <a:prstGeom prst="rect">
            <a:avLst/>
          </a:prstGeom>
        </p:spPr>
        <p:txBody>
          <a:bodyPr wrap="none">
            <a:spAutoFit/>
          </a:bodyPr>
          <a:lstStyle/>
          <a:p>
            <a:pPr indent="457200">
              <a:lnSpc>
                <a:spcPct val="150000"/>
              </a:lnSpc>
            </a:pPr>
            <a:r>
              <a:rPr lang="en-US" altLang="zh-CN" sz="2400" dirty="0" smtClean="0">
                <a:latin typeface="黑体" panose="02010609060101010101" charset="-122"/>
                <a:ea typeface="黑体" panose="02010609060101010101" charset="-122"/>
                <a:cs typeface="Times New Roman" panose="02020603050405020304" pitchFamily="18" charset="0"/>
              </a:rPr>
              <a:t>8—9.</a:t>
            </a:r>
            <a:r>
              <a:rPr lang="zh-CN" altLang="en-US" sz="2400" dirty="0" smtClean="0">
                <a:latin typeface="黑体" panose="02010609060101010101" charset="-122"/>
                <a:ea typeface="黑体" panose="02010609060101010101" charset="-122"/>
                <a:cs typeface="Times New Roman" panose="02020603050405020304" pitchFamily="18" charset="0"/>
              </a:rPr>
              <a:t>对红烛</a:t>
            </a:r>
            <a:r>
              <a:rPr lang="zh-CN" altLang="zh-CN" sz="2400" dirty="0" smtClean="0">
                <a:latin typeface="黑体" panose="02010609060101010101" charset="-122"/>
                <a:ea typeface="黑体" panose="02010609060101010101" charset="-122"/>
                <a:cs typeface="Times New Roman" panose="02020603050405020304" pitchFamily="18" charset="0"/>
              </a:rPr>
              <a:t>同情</a:t>
            </a:r>
            <a:r>
              <a:rPr lang="zh-CN" altLang="zh-CN" sz="2400" dirty="0">
                <a:latin typeface="黑体" panose="02010609060101010101" charset="-122"/>
                <a:ea typeface="黑体" panose="02010609060101010101" charset="-122"/>
                <a:cs typeface="Times New Roman" panose="02020603050405020304" pitchFamily="18" charset="0"/>
              </a:rPr>
              <a:t>的</a:t>
            </a:r>
            <a:r>
              <a:rPr lang="zh-CN" altLang="zh-CN" sz="2400" dirty="0" smtClean="0">
                <a:latin typeface="黑体" panose="02010609060101010101" charset="-122"/>
                <a:ea typeface="黑体" panose="02010609060101010101" charset="-122"/>
                <a:cs typeface="Times New Roman" panose="02020603050405020304" pitchFamily="18" charset="0"/>
              </a:rPr>
              <a:t>呼唤</a:t>
            </a:r>
            <a:r>
              <a:rPr lang="zh-CN" altLang="en-US" sz="2400" dirty="0" smtClean="0">
                <a:latin typeface="黑体" panose="02010609060101010101" charset="-122"/>
                <a:ea typeface="黑体" panose="02010609060101010101" charset="-122"/>
                <a:cs typeface="Times New Roman" panose="02020603050405020304" pitchFamily="18" charset="0"/>
              </a:rPr>
              <a:t>和</a:t>
            </a:r>
            <a:r>
              <a:rPr lang="zh-CN" altLang="zh-CN" sz="2400" dirty="0" smtClean="0">
                <a:latin typeface="黑体" panose="02010609060101010101" charset="-122"/>
                <a:ea typeface="黑体" panose="02010609060101010101" charset="-122"/>
                <a:cs typeface="Times New Roman" panose="02020603050405020304" pitchFamily="18" charset="0"/>
              </a:rPr>
              <a:t>劝导</a:t>
            </a:r>
            <a:r>
              <a:rPr lang="zh-CN" altLang="zh-CN" sz="2400" dirty="0">
                <a:latin typeface="黑体" panose="02010609060101010101" charset="-122"/>
                <a:ea typeface="黑体" panose="02010609060101010101" charset="-122"/>
                <a:cs typeface="Times New Roman" panose="02020603050405020304" pitchFamily="18" charset="0"/>
              </a:rPr>
              <a:t>鼓励的呼唤。</a:t>
            </a:r>
            <a:endParaRPr lang="zh-CN" altLang="en-US" sz="2400" dirty="0">
              <a:latin typeface="黑体" panose="02010609060101010101" charset="-122"/>
              <a:ea typeface="黑体" panose="02010609060101010101" charset="-122"/>
            </a:endParaRPr>
          </a:p>
        </p:txBody>
      </p:sp>
      <p:sp>
        <p:nvSpPr>
          <p:cNvPr id="9" name="右大括号 8"/>
          <p:cNvSpPr/>
          <p:nvPr/>
        </p:nvSpPr>
        <p:spPr>
          <a:xfrm>
            <a:off x="8523380" y="3174295"/>
            <a:ext cx="352422" cy="2790825"/>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p:cNvSpPr txBox="1"/>
          <p:nvPr/>
        </p:nvSpPr>
        <p:spPr>
          <a:xfrm>
            <a:off x="8962422" y="3961120"/>
            <a:ext cx="2171700" cy="954107"/>
          </a:xfrm>
          <a:prstGeom prst="rect">
            <a:avLst/>
          </a:prstGeom>
          <a:noFill/>
        </p:spPr>
        <p:txBody>
          <a:bodyPr wrap="square" rtlCol="0">
            <a:spAutoFit/>
          </a:bodyPr>
          <a:lstStyle/>
          <a:p>
            <a:r>
              <a:rPr lang="zh-CN" altLang="en-US" sz="2800" dirty="0">
                <a:solidFill>
                  <a:srgbClr val="FF0000"/>
                </a:solidFill>
                <a:latin typeface="黑体" panose="02010609060101010101" charset="-122"/>
                <a:ea typeface="黑体" panose="02010609060101010101" charset="-122"/>
              </a:rPr>
              <a:t>莫问收获</a:t>
            </a:r>
            <a:endParaRPr lang="zh-CN" altLang="en-US" sz="2800" dirty="0">
              <a:solidFill>
                <a:srgbClr val="FF0000"/>
              </a:solidFill>
              <a:latin typeface="黑体" panose="02010609060101010101" charset="-122"/>
              <a:ea typeface="黑体" panose="02010609060101010101" charset="-122"/>
            </a:endParaRPr>
          </a:p>
          <a:p>
            <a:r>
              <a:rPr lang="zh-CN" altLang="en-US" sz="2800" dirty="0" smtClean="0">
                <a:solidFill>
                  <a:srgbClr val="FF0000"/>
                </a:solidFill>
                <a:latin typeface="黑体" panose="02010609060101010101" charset="-122"/>
                <a:ea typeface="黑体" panose="02010609060101010101" charset="-122"/>
              </a:rPr>
              <a:t>但问耕耘</a:t>
            </a:r>
            <a:endParaRPr lang="en-US" altLang="zh-CN" sz="2800" dirty="0" smtClean="0">
              <a:solidFill>
                <a:srgbClr val="FF0000"/>
              </a:solidFill>
              <a:latin typeface="黑体" panose="02010609060101010101" charset="-122"/>
              <a:ea typeface="黑体" panose="02010609060101010101" charset="-122"/>
            </a:endParaRPr>
          </a:p>
        </p:txBody>
      </p:sp>
      <p:sp>
        <p:nvSpPr>
          <p:cNvPr id="11" name="矩形 10"/>
          <p:cNvSpPr/>
          <p:nvPr/>
        </p:nvSpPr>
        <p:spPr>
          <a:xfrm>
            <a:off x="8668077" y="5035286"/>
            <a:ext cx="2723823" cy="369332"/>
          </a:xfrm>
          <a:prstGeom prst="rect">
            <a:avLst/>
          </a:prstGeom>
        </p:spPr>
        <p:txBody>
          <a:bodyPr wrap="none">
            <a:spAutoFit/>
          </a:bodyPr>
          <a:lstStyle/>
          <a:p>
            <a:r>
              <a:rPr lang="zh-CN" altLang="en-US" b="1" dirty="0" smtClean="0">
                <a:ea typeface="宋体" panose="02010600030101010101" pitchFamily="2" charset="-122"/>
                <a:cs typeface="Times New Roman" panose="02020603050405020304" pitchFamily="18" charset="0"/>
              </a:rPr>
              <a:t>（</a:t>
            </a:r>
            <a:r>
              <a:rPr lang="zh-CN" altLang="zh-CN" b="1" dirty="0" smtClean="0">
                <a:ea typeface="宋体" panose="02010600030101010101" pitchFamily="2" charset="-122"/>
                <a:cs typeface="Times New Roman" panose="02020603050405020304" pitchFamily="18" charset="0"/>
              </a:rPr>
              <a:t>彻底</a:t>
            </a:r>
            <a:r>
              <a:rPr lang="zh-CN" altLang="zh-CN" b="1" dirty="0">
                <a:ea typeface="宋体" panose="02010600030101010101" pitchFamily="2" charset="-122"/>
                <a:cs typeface="Times New Roman" panose="02020603050405020304" pitchFamily="18" charset="0"/>
              </a:rPr>
              <a:t>奉献的</a:t>
            </a:r>
            <a:r>
              <a:rPr lang="zh-CN" altLang="zh-CN" b="1" dirty="0" smtClean="0">
                <a:ea typeface="宋体" panose="02010600030101010101" pitchFamily="2" charset="-122"/>
                <a:cs typeface="Times New Roman" panose="02020603050405020304" pitchFamily="18" charset="0"/>
              </a:rPr>
              <a:t>人生哲学</a:t>
            </a:r>
            <a:r>
              <a:rPr lang="zh-CN" altLang="en-US" b="1" dirty="0" smtClean="0">
                <a:ea typeface="宋体" panose="02010600030101010101" pitchFamily="2" charset="-122"/>
                <a:cs typeface="Times New Roman" panose="02020603050405020304" pitchFamily="18" charset="0"/>
              </a:rPr>
              <a:t>）</a:t>
            </a:r>
            <a:endParaRPr lang="zh-CN" altLang="en-US" b="1" dirty="0"/>
          </a:p>
        </p:txBody>
      </p:sp>
      <p:sp>
        <p:nvSpPr>
          <p:cNvPr id="12" name="文本框 11"/>
          <p:cNvSpPr txBox="1"/>
          <p:nvPr/>
        </p:nvSpPr>
        <p:spPr>
          <a:xfrm>
            <a:off x="3983318" y="2346126"/>
            <a:ext cx="2435133" cy="461665"/>
          </a:xfrm>
          <a:prstGeom prst="rect">
            <a:avLst/>
          </a:prstGeom>
          <a:solidFill>
            <a:schemeClr val="tx2">
              <a:lumMod val="20000"/>
              <a:lumOff val="80000"/>
            </a:schemeClr>
          </a:solidFill>
        </p:spPr>
        <p:txBody>
          <a:bodyPr wrap="square" rtlCol="0">
            <a:spAutoFit/>
          </a:bodyPr>
          <a:lstStyle/>
          <a:p>
            <a:r>
              <a:rPr lang="zh-CN" altLang="en-US" sz="2400" dirty="0" smtClean="0">
                <a:solidFill>
                  <a:srgbClr val="FF0000"/>
                </a:solidFill>
                <a:latin typeface="黑体" panose="02010609060101010101" charset="-122"/>
                <a:ea typeface="黑体" panose="02010609060101010101" charset="-122"/>
              </a:rPr>
              <a:t>对红烛殷殷寄语</a:t>
            </a:r>
            <a:endParaRPr lang="zh-CN" altLang="en-US" sz="2400" dirty="0">
              <a:solidFill>
                <a:srgbClr val="FF0000"/>
              </a:solidFill>
              <a:latin typeface="黑体" panose="02010609060101010101" charset="-122"/>
              <a:ea typeface="黑体" panose="02010609060101010101" charset="-122"/>
            </a:endParaRPr>
          </a:p>
        </p:txBody>
      </p:sp>
      <p:sp>
        <p:nvSpPr>
          <p:cNvPr id="13" name="文本框 12"/>
          <p:cNvSpPr txBox="1"/>
          <p:nvPr/>
        </p:nvSpPr>
        <p:spPr>
          <a:xfrm>
            <a:off x="8523380" y="2365153"/>
            <a:ext cx="2408327" cy="461665"/>
          </a:xfrm>
          <a:prstGeom prst="rect">
            <a:avLst/>
          </a:prstGeom>
          <a:solidFill>
            <a:schemeClr val="tx2">
              <a:lumMod val="20000"/>
              <a:lumOff val="80000"/>
            </a:schemeClr>
          </a:solidFill>
        </p:spPr>
        <p:txBody>
          <a:bodyPr wrap="square" rtlCol="0">
            <a:spAutoFit/>
          </a:bodyPr>
          <a:lstStyle>
            <a:defPPr>
              <a:defRPr lang="zh-CN"/>
            </a:defPPr>
            <a:lvl1pPr>
              <a:defRPr sz="2400">
                <a:solidFill>
                  <a:srgbClr val="FF0000"/>
                </a:solidFill>
                <a:latin typeface="黑体" panose="02010609060101010101" charset="-122"/>
                <a:ea typeface="黑体" panose="02010609060101010101" charset="-122"/>
              </a:defRPr>
            </a:lvl1pPr>
          </a:lstStyle>
          <a:p>
            <a:r>
              <a:rPr lang="zh-CN" altLang="en-US" dirty="0"/>
              <a:t>表自己拳拳心迹</a:t>
            </a:r>
            <a:endParaRPr lang="zh-CN" altLang="en-US" dirty="0"/>
          </a:p>
        </p:txBody>
      </p:sp>
      <p:sp>
        <p:nvSpPr>
          <p:cNvPr id="14" name="燕尾形箭头 13"/>
          <p:cNvSpPr/>
          <p:nvPr/>
        </p:nvSpPr>
        <p:spPr>
          <a:xfrm>
            <a:off x="6418451" y="2386726"/>
            <a:ext cx="2104929" cy="340816"/>
          </a:xfrm>
          <a:prstGeom prst="notchedRightArrow">
            <a:avLst>
              <a:gd name="adj1" fmla="val 50000"/>
              <a:gd name="adj2" fmla="val 209301"/>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l="16666" r="7167" b="13901"/>
          <a:stretch>
            <a:fillRect/>
          </a:stretch>
        </p:blipFill>
        <p:spPr>
          <a:xfrm>
            <a:off x="344822" y="1000780"/>
            <a:ext cx="2460338" cy="206733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52437" y="960582"/>
            <a:ext cx="7287491" cy="4524315"/>
          </a:xfrm>
          <a:prstGeom prst="rect">
            <a:avLst/>
          </a:prstGeom>
        </p:spPr>
        <p:txBody>
          <a:bodyPr wrap="square">
            <a:spAutoFit/>
          </a:bodyPr>
          <a:lstStyle/>
          <a:p>
            <a:pPr algn="ctr"/>
            <a:r>
              <a:rPr lang="zh-CN" altLang="en-US" sz="2400" b="1" dirty="0" smtClean="0"/>
              <a:t>死水</a:t>
            </a:r>
            <a:endParaRPr lang="en-US" altLang="zh-CN" sz="2400" b="1" dirty="0" smtClean="0"/>
          </a:p>
          <a:p>
            <a:pPr algn="ctr"/>
            <a:r>
              <a:rPr lang="zh-CN" altLang="en-US" sz="2400" b="1" dirty="0" smtClean="0"/>
              <a:t>            闻一多</a:t>
            </a:r>
            <a:endParaRPr lang="zh-CN" altLang="en-US" sz="2400" b="1" dirty="0"/>
          </a:p>
          <a:p>
            <a:r>
              <a:rPr lang="zh-CN" altLang="en-US" sz="2400" b="1" dirty="0" smtClean="0"/>
              <a:t>这</a:t>
            </a:r>
            <a:r>
              <a:rPr lang="zh-CN" altLang="en-US" sz="2400" b="1" dirty="0"/>
              <a:t>是一沟绝望的</a:t>
            </a:r>
            <a:r>
              <a:rPr lang="zh-CN" altLang="en-US" sz="2400" b="1" dirty="0" smtClean="0"/>
              <a:t>死水，清风</a:t>
            </a:r>
            <a:r>
              <a:rPr lang="zh-CN" altLang="en-US" sz="2400" b="1" dirty="0"/>
              <a:t>吹不起半点漪</a:t>
            </a:r>
            <a:r>
              <a:rPr lang="zh-CN" altLang="en-US" sz="2400" b="1" dirty="0" smtClean="0"/>
              <a:t>沦。</a:t>
            </a:r>
            <a:endParaRPr lang="zh-CN" altLang="en-US" sz="2400" b="1" dirty="0"/>
          </a:p>
          <a:p>
            <a:r>
              <a:rPr lang="zh-CN" altLang="en-US" sz="2400" b="1" dirty="0" smtClean="0"/>
              <a:t>不如</a:t>
            </a:r>
            <a:r>
              <a:rPr lang="zh-CN" altLang="en-US" sz="2400" b="1" dirty="0"/>
              <a:t>多扔些</a:t>
            </a:r>
            <a:r>
              <a:rPr lang="zh-CN" altLang="en-US" sz="2400" b="1" dirty="0" smtClean="0"/>
              <a:t>破铜烂铁，爽性</a:t>
            </a:r>
            <a:r>
              <a:rPr lang="zh-CN" altLang="en-US" sz="2400" b="1" dirty="0"/>
              <a:t>泼你的剩菜残羹。</a:t>
            </a:r>
            <a:endParaRPr lang="zh-CN" altLang="en-US" sz="2400" b="1" dirty="0"/>
          </a:p>
          <a:p>
            <a:r>
              <a:rPr lang="zh-CN" altLang="en-US" sz="2400" b="1" dirty="0" smtClean="0"/>
              <a:t>也许</a:t>
            </a:r>
            <a:r>
              <a:rPr lang="zh-CN" altLang="en-US" sz="2400" b="1" dirty="0"/>
              <a:t>铜的要绿成</a:t>
            </a:r>
            <a:r>
              <a:rPr lang="zh-CN" altLang="en-US" sz="2400" b="1" dirty="0" smtClean="0"/>
              <a:t>翡翠，铁罐</a:t>
            </a:r>
            <a:r>
              <a:rPr lang="zh-CN" altLang="en-US" sz="2400" b="1" dirty="0"/>
              <a:t>上锈出几瓣桃花；</a:t>
            </a:r>
            <a:endParaRPr lang="zh-CN" altLang="en-US" sz="2400" b="1" dirty="0"/>
          </a:p>
          <a:p>
            <a:r>
              <a:rPr lang="zh-CN" altLang="en-US" sz="2400" b="1" dirty="0" smtClean="0"/>
              <a:t>再</a:t>
            </a:r>
            <a:r>
              <a:rPr lang="zh-CN" altLang="en-US" sz="2400" b="1" dirty="0"/>
              <a:t>让油腻织一层</a:t>
            </a:r>
            <a:r>
              <a:rPr lang="zh-CN" altLang="en-US" sz="2400" b="1" dirty="0" smtClean="0"/>
              <a:t>罗绮，霉菌</a:t>
            </a:r>
            <a:r>
              <a:rPr lang="zh-CN" altLang="en-US" sz="2400" b="1" dirty="0"/>
              <a:t>给他蒸出些</a:t>
            </a:r>
            <a:r>
              <a:rPr lang="zh-CN" altLang="en-US" sz="2400" b="1" dirty="0" smtClean="0"/>
              <a:t>云霞。</a:t>
            </a:r>
            <a:endParaRPr lang="zh-CN" altLang="en-US" sz="2400" b="1" dirty="0"/>
          </a:p>
          <a:p>
            <a:r>
              <a:rPr lang="zh-CN" altLang="en-US" sz="2400" b="1" dirty="0" smtClean="0"/>
              <a:t>让</a:t>
            </a:r>
            <a:r>
              <a:rPr lang="zh-CN" altLang="en-US" sz="2400" b="1" dirty="0"/>
              <a:t>死水酵成一沟绿</a:t>
            </a:r>
            <a:r>
              <a:rPr lang="zh-CN" altLang="en-US" sz="2400" b="1" dirty="0" smtClean="0"/>
              <a:t>酒，漂</a:t>
            </a:r>
            <a:r>
              <a:rPr lang="zh-CN" altLang="en-US" sz="2400" b="1" dirty="0"/>
              <a:t>满了珍珠似的白沫；</a:t>
            </a:r>
            <a:endParaRPr lang="zh-CN" altLang="en-US" sz="2400" b="1" dirty="0"/>
          </a:p>
          <a:p>
            <a:r>
              <a:rPr lang="zh-CN" altLang="en-US" sz="2400" b="1" dirty="0" smtClean="0"/>
              <a:t>小</a:t>
            </a:r>
            <a:r>
              <a:rPr lang="zh-CN" altLang="en-US" sz="2400" b="1" dirty="0"/>
              <a:t>珠们笑声变成大珠</a:t>
            </a:r>
            <a:r>
              <a:rPr lang="zh-CN" altLang="en-US" sz="2400" b="1" dirty="0" smtClean="0"/>
              <a:t>，又</a:t>
            </a:r>
            <a:r>
              <a:rPr lang="zh-CN" altLang="en-US" sz="2400" b="1" dirty="0"/>
              <a:t>被偷酒的花蚊咬破。</a:t>
            </a:r>
            <a:endParaRPr lang="zh-CN" altLang="en-US" sz="2400" b="1" dirty="0"/>
          </a:p>
          <a:p>
            <a:r>
              <a:rPr lang="zh-CN" altLang="en-US" sz="2400" b="1" dirty="0" smtClean="0"/>
              <a:t>那么</a:t>
            </a:r>
            <a:r>
              <a:rPr lang="zh-CN" altLang="en-US" sz="2400" b="1" dirty="0"/>
              <a:t>一沟绝望的死水</a:t>
            </a:r>
            <a:r>
              <a:rPr lang="zh-CN" altLang="en-US" sz="2400" b="1" dirty="0" smtClean="0"/>
              <a:t>，也</a:t>
            </a:r>
            <a:r>
              <a:rPr lang="zh-CN" altLang="en-US" sz="2400" b="1" dirty="0"/>
              <a:t>就夸得上几分</a:t>
            </a:r>
            <a:r>
              <a:rPr lang="zh-CN" altLang="en-US" sz="2400" b="1" dirty="0" smtClean="0"/>
              <a:t>鲜明。</a:t>
            </a:r>
            <a:endParaRPr lang="zh-CN" altLang="en-US" sz="2400" b="1" dirty="0"/>
          </a:p>
          <a:p>
            <a:r>
              <a:rPr lang="zh-CN" altLang="en-US" sz="2400" b="1" dirty="0" smtClean="0"/>
              <a:t>如果</a:t>
            </a:r>
            <a:r>
              <a:rPr lang="zh-CN" altLang="en-US" sz="2400" b="1" dirty="0"/>
              <a:t>青蛙耐不住寂寞</a:t>
            </a:r>
            <a:r>
              <a:rPr lang="zh-CN" altLang="en-US" sz="2400" b="1" dirty="0" smtClean="0"/>
              <a:t>，又</a:t>
            </a:r>
            <a:r>
              <a:rPr lang="zh-CN" altLang="en-US" sz="2400" b="1" dirty="0"/>
              <a:t>算死水叫出了歌声。</a:t>
            </a:r>
            <a:endParaRPr lang="zh-CN" altLang="en-US" sz="2400" b="1" dirty="0"/>
          </a:p>
          <a:p>
            <a:r>
              <a:rPr lang="zh-CN" altLang="en-US" sz="2400" b="1" dirty="0" smtClean="0"/>
              <a:t>这</a:t>
            </a:r>
            <a:r>
              <a:rPr lang="zh-CN" altLang="en-US" sz="2400" b="1" dirty="0"/>
              <a:t>是一沟绝望的死水</a:t>
            </a:r>
            <a:r>
              <a:rPr lang="zh-CN" altLang="en-US" sz="2400" b="1" dirty="0" smtClean="0"/>
              <a:t>，这里</a:t>
            </a:r>
            <a:r>
              <a:rPr lang="zh-CN" altLang="en-US" sz="2400" b="1" dirty="0"/>
              <a:t>断不是美的所在，</a:t>
            </a:r>
            <a:endParaRPr lang="zh-CN" altLang="en-US" sz="2400" b="1" dirty="0"/>
          </a:p>
          <a:p>
            <a:r>
              <a:rPr lang="zh-CN" altLang="en-US" sz="2400" b="1" dirty="0" smtClean="0"/>
              <a:t>不如</a:t>
            </a:r>
            <a:r>
              <a:rPr lang="zh-CN" altLang="en-US" sz="2400" b="1" dirty="0"/>
              <a:t>让给丑恶来</a:t>
            </a:r>
            <a:r>
              <a:rPr lang="zh-CN" altLang="en-US" sz="2400" b="1" dirty="0" smtClean="0"/>
              <a:t>开垦，看</a:t>
            </a:r>
            <a:r>
              <a:rPr lang="zh-CN" altLang="en-US" sz="2400" b="1" dirty="0"/>
              <a:t>它造出个什么世界。 </a:t>
            </a:r>
            <a:endParaRPr lang="zh-CN" altLang="en-US" sz="24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矩形 1"/>
          <p:cNvSpPr>
            <a:spLocks noChangeAspect="1"/>
          </p:cNvSpPr>
          <p:nvPr/>
        </p:nvSpPr>
        <p:spPr>
          <a:xfrm>
            <a:off x="1172845" y="1975485"/>
            <a:ext cx="10243820" cy="3412490"/>
          </a:xfrm>
          <a:prstGeom prst="rect">
            <a:avLst/>
          </a:prstGeom>
        </p:spPr>
        <p:txBody>
          <a:bodyPr wrap="square">
            <a:spAutoFit/>
          </a:bodyPr>
          <a:lstStyle/>
          <a:p>
            <a:pPr marL="0" marR="0" lvl="0" indent="3048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（必做）</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1</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、整理笔记并上传</a:t>
            </a:r>
            <a:r>
              <a:rPr kumimoji="0" lang="zh-CN"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endParaRPr kumimoji="0" lang="zh-CN"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a:p>
            <a:pPr marL="0" marR="0" lvl="0" indent="304800" algn="ctr"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                2</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Word</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文档核心素养</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1--6</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题，学业质                 量测评</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1-8</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题。（下节评析课讲）</a:t>
            </a:r>
            <a:endPar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a:p>
            <a:pPr marL="0" marR="0" lvl="0" indent="304800" algn="l"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（选做）</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1</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QQ</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群疫情中的名句</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4</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句话积累</a:t>
            </a:r>
            <a:endPar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a:p>
            <a:pPr marL="0" marR="0" lvl="0" indent="304800" algn="ctr" defTabSz="914400" rtl="0" eaLnBrk="1" fontAlgn="auto" latinLnBrk="0" hangingPunct="1">
              <a:lnSpc>
                <a:spcPct val="120000"/>
              </a:lnSpc>
              <a:spcBef>
                <a:spcPct val="0"/>
              </a:spcBef>
              <a:spcAft>
                <a:spcPts val="0"/>
              </a:spcAft>
              <a:buClrTx/>
              <a:buSzTx/>
              <a:buFontTx/>
              <a:buNone/>
              <a:tabLst>
                <a:tab pos="1029335" algn="l"/>
                <a:tab pos="1850390" algn="l"/>
                <a:tab pos="2538095" algn="l"/>
                <a:tab pos="3221990" algn="l"/>
              </a:tabLst>
              <a:defRPr/>
            </a:pP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2</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、网络搜索并观看</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6</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分钟视频，</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r>
              <a:rPr kumimoji="0" lang="zh-CN" altLang="en-US"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中国答卷</a:t>
            </a:r>
            <a:r>
              <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endParaRPr kumimoji="0" lang="en-US" altLang="zh-CN" sz="3600" b="1" i="0" u="none" strike="noStrike" kern="1200" cap="none" spc="0" normalizeH="0" baseline="0" noProof="1">
              <a:ln>
                <a:noFill/>
              </a:ln>
              <a:solidFill>
                <a:schemeClr val="tx2"/>
              </a:solidFill>
              <a:effectLst/>
              <a:uLnTx/>
              <a:uFillTx/>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文本框 2"/>
          <p:cNvSpPr txBox="1"/>
          <p:nvPr/>
        </p:nvSpPr>
        <p:spPr>
          <a:xfrm>
            <a:off x="4482465" y="500380"/>
            <a:ext cx="2961005" cy="829945"/>
          </a:xfrm>
          <a:prstGeom prst="rect">
            <a:avLst/>
          </a:prstGeom>
          <a:noFill/>
          <a:ln>
            <a:solidFill>
              <a:srgbClr val="002060"/>
            </a:solidFill>
          </a:ln>
        </p:spPr>
        <p:txBody>
          <a:bodyPr wrap="square" rtlCol="0">
            <a:spAutoFit/>
            <a:scene3d>
              <a:camera prst="orthographicFront"/>
              <a:lightRig rig="threePt" dir="t"/>
            </a:scene3d>
          </a:bodyPr>
          <a:p>
            <a:r>
              <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作业布置：</a:t>
            </a:r>
            <a:endParaRPr lang="zh-CN" altLang="en-US" sz="48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charRg st="35" end="102"/>
                                            </p:txEl>
                                          </p:spTgt>
                                        </p:tgtEl>
                                        <p:attrNameLst>
                                          <p:attrName>style.visibility</p:attrName>
                                        </p:attrNameLst>
                                      </p:cBhvr>
                                      <p:to>
                                        <p:strVal val="visible"/>
                                      </p:to>
                                    </p:set>
                                    <p:animEffect transition="in" filter="wipe(down)">
                                      <p:cBhvr>
                                        <p:cTn id="7" dur="500"/>
                                        <p:tgtEl>
                                          <p:spTgt spid="2">
                                            <p:txEl>
                                              <p:charRg st="35" end="1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3"/>
          <p:cNvSpPr>
            <a:spLocks noGrp="1"/>
          </p:cNvSpPr>
          <p:nvPr>
            <p:ph type="ctrTitle"/>
          </p:nvPr>
        </p:nvSpPr>
        <p:spPr>
          <a:xfrm>
            <a:off x="1992313" y="3933825"/>
            <a:ext cx="5975350" cy="719138"/>
          </a:xfrm>
        </p:spPr>
        <p:txBody>
          <a:bodyPr vert="horz" wrap="square" lIns="91440" tIns="45720" rIns="91440" bIns="45720" anchor="ctr"/>
          <a:p>
            <a:pPr>
              <a:buClrTx/>
              <a:buSzTx/>
              <a:buFontTx/>
            </a:pPr>
            <a:r>
              <a:rPr lang="zh-CN" altLang="en-US" sz="6600" kern="1200" dirty="0">
                <a:latin typeface="书体坊王学勤钢笔行书"/>
                <a:ea typeface="书体坊王学勤钢笔行书"/>
                <a:cs typeface="华文隶书" panose="02010800040101010101" pitchFamily="2" charset="-122"/>
              </a:rPr>
              <a:t>谢谢大家！</a:t>
            </a:r>
            <a:endParaRPr lang="zh-CN" altLang="en-US" sz="6600" kern="1200" dirty="0">
              <a:latin typeface="书体坊王学勤钢笔行书"/>
              <a:ea typeface="书体坊王学勤钢笔行书"/>
              <a:cs typeface="华文隶书" panose="0201080004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7018" y="175492"/>
            <a:ext cx="11933382" cy="6369685"/>
          </a:xfrm>
          <a:prstGeom prst="rect">
            <a:avLst/>
          </a:prstGeom>
        </p:spPr>
        <p:txBody>
          <a:bodyPr wrap="square">
            <a:spAutoFit/>
          </a:bodyPr>
          <a:lstStyle/>
          <a:p>
            <a:r>
              <a:rPr lang="zh-CN" altLang="en-US" sz="2400" b="1" dirty="0" smtClean="0">
                <a:solidFill>
                  <a:srgbClr val="191919"/>
                </a:solidFill>
                <a:latin typeface="宋体" panose="02010600030101010101" pitchFamily="2" charset="-122"/>
                <a:ea typeface="宋体" panose="02010600030101010101" pitchFamily="2" charset="-122"/>
              </a:rPr>
              <a:t>     现代</a:t>
            </a:r>
            <a:r>
              <a:rPr lang="zh-CN" altLang="en-US" sz="2400" b="1" dirty="0">
                <a:solidFill>
                  <a:srgbClr val="191919"/>
                </a:solidFill>
                <a:latin typeface="宋体" panose="02010600030101010101" pitchFamily="2" charset="-122"/>
                <a:ea typeface="宋体" panose="02010600030101010101" pitchFamily="2" charset="-122"/>
              </a:rPr>
              <a:t>作家巴金在散文</a:t>
            </a:r>
            <a:r>
              <a:rPr lang="en-US" altLang="zh-CN" sz="2400" b="1" dirty="0">
                <a:solidFill>
                  <a:srgbClr val="191919"/>
                </a:solidFill>
                <a:latin typeface="宋体" panose="02010600030101010101" pitchFamily="2" charset="-122"/>
                <a:ea typeface="宋体" panose="02010600030101010101" pitchFamily="2" charset="-122"/>
              </a:rPr>
              <a:t>《</a:t>
            </a:r>
            <a:r>
              <a:rPr lang="zh-CN" altLang="en-US" sz="2400" b="1" dirty="0">
                <a:solidFill>
                  <a:srgbClr val="191919"/>
                </a:solidFill>
                <a:latin typeface="宋体" panose="02010600030101010101" pitchFamily="2" charset="-122"/>
                <a:ea typeface="宋体" panose="02010600030101010101" pitchFamily="2" charset="-122"/>
              </a:rPr>
              <a:t>灯</a:t>
            </a:r>
            <a:r>
              <a:rPr lang="en-US" altLang="zh-CN" sz="2400" b="1" dirty="0">
                <a:solidFill>
                  <a:srgbClr val="191919"/>
                </a:solidFill>
                <a:latin typeface="宋体" panose="02010600030101010101" pitchFamily="2" charset="-122"/>
                <a:ea typeface="宋体" panose="02010600030101010101" pitchFamily="2" charset="-122"/>
              </a:rPr>
              <a:t>》</a:t>
            </a:r>
            <a:r>
              <a:rPr lang="zh-CN" altLang="en-US" sz="2400" b="1" dirty="0">
                <a:solidFill>
                  <a:srgbClr val="191919"/>
                </a:solidFill>
                <a:latin typeface="宋体" panose="02010600030101010101" pitchFamily="2" charset="-122"/>
                <a:ea typeface="宋体" panose="02010600030101010101" pitchFamily="2" charset="-122"/>
              </a:rPr>
              <a:t>中提到各种灯：“扫淡黑暗的颜色”的半夜的“几点灯光”、给行人“指路”的风雪之夜的“豆大”的灯光、哈里希岛上姐姐为远航的弟弟“点在窗前的长夜的孤灯”、古希腊女教士照着情人夜泅海峡的“火炬”、给绝望的友人以生的勇气和力量的“一盏油灯”</a:t>
            </a:r>
            <a:r>
              <a:rPr lang="en-US" altLang="zh-CN" sz="2400" b="1" dirty="0">
                <a:solidFill>
                  <a:srgbClr val="191919"/>
                </a:solidFill>
                <a:latin typeface="宋体" panose="02010600030101010101" pitchFamily="2" charset="-122"/>
                <a:ea typeface="宋体" panose="02010600030101010101" pitchFamily="2" charset="-122"/>
              </a:rPr>
              <a:t>……</a:t>
            </a:r>
            <a:r>
              <a:rPr lang="zh-CN" altLang="en-US" sz="2400" b="1" dirty="0">
                <a:solidFill>
                  <a:srgbClr val="191919"/>
                </a:solidFill>
                <a:latin typeface="宋体" panose="02010600030101010101" pitchFamily="2" charset="-122"/>
                <a:ea typeface="宋体" panose="02010600030101010101" pitchFamily="2" charset="-122"/>
              </a:rPr>
              <a:t>这些灯光是作者理想的象征，是希望、力量和胜利的象征。</a:t>
            </a:r>
            <a:endParaRPr lang="zh-CN" altLang="en-US" sz="2400" b="1" dirty="0">
              <a:solidFill>
                <a:srgbClr val="191919"/>
              </a:solidFill>
              <a:latin typeface="宋体" panose="02010600030101010101" pitchFamily="2" charset="-122"/>
              <a:ea typeface="宋体" panose="02010600030101010101" pitchFamily="2" charset="-122"/>
            </a:endParaRPr>
          </a:p>
          <a:p>
            <a:r>
              <a:rPr lang="zh-CN" altLang="en-US" sz="2400" b="1" dirty="0" smtClean="0">
                <a:solidFill>
                  <a:srgbClr val="191919"/>
                </a:solidFill>
                <a:latin typeface="宋体" panose="02010600030101010101" pitchFamily="2" charset="-122"/>
                <a:ea typeface="宋体" panose="02010600030101010101" pitchFamily="2" charset="-122"/>
              </a:rPr>
              <a:t>    </a:t>
            </a:r>
            <a:r>
              <a:rPr lang="zh-CN" altLang="en-US" sz="2400" b="1" dirty="0" smtClean="0">
                <a:solidFill>
                  <a:srgbClr val="FF0000"/>
                </a:solidFill>
                <a:latin typeface="宋体" panose="02010600030101010101" pitchFamily="2" charset="-122"/>
                <a:ea typeface="宋体" panose="02010600030101010101" pitchFamily="2" charset="-122"/>
              </a:rPr>
              <a:t>在</a:t>
            </a:r>
            <a:r>
              <a:rPr lang="zh-CN" altLang="en-US" sz="2400" b="1" dirty="0">
                <a:solidFill>
                  <a:srgbClr val="FF0000"/>
                </a:solidFill>
                <a:latin typeface="宋体" panose="02010600030101010101" pitchFamily="2" charset="-122"/>
                <a:ea typeface="宋体" panose="02010600030101010101" pitchFamily="2" charset="-122"/>
              </a:rPr>
              <a:t>中国古典诗人笔下，灯烛更是一种富于审美意蕴的艺术形式，是反映中国诗人独特的情感活动和审美内容的经典意象符号之一。</a:t>
            </a:r>
            <a:endParaRPr lang="zh-CN" altLang="en-US" sz="2400" b="1" dirty="0">
              <a:solidFill>
                <a:srgbClr val="FF0000"/>
              </a:solidFill>
              <a:latin typeface="宋体" panose="02010600030101010101" pitchFamily="2" charset="-122"/>
              <a:ea typeface="宋体" panose="02010600030101010101" pitchFamily="2" charset="-122"/>
            </a:endParaRPr>
          </a:p>
          <a:p>
            <a:r>
              <a:rPr lang="zh-CN" altLang="en-US" sz="2400" b="1" dirty="0" smtClean="0">
                <a:solidFill>
                  <a:srgbClr val="191919"/>
                </a:solidFill>
                <a:latin typeface="宋体" panose="02010600030101010101" pitchFamily="2" charset="-122"/>
                <a:ea typeface="宋体" panose="02010600030101010101" pitchFamily="2" charset="-122"/>
              </a:rPr>
              <a:t>    杜甫</a:t>
            </a:r>
            <a:r>
              <a:rPr lang="zh-CN" altLang="en-US" sz="2400" b="1" dirty="0">
                <a:solidFill>
                  <a:srgbClr val="191919"/>
                </a:solidFill>
                <a:latin typeface="宋体" panose="02010600030101010101" pitchFamily="2" charset="-122"/>
                <a:ea typeface="宋体" panose="02010600030101010101" pitchFamily="2" charset="-122"/>
              </a:rPr>
              <a:t>所谓“乐极伤头白，更深爱烛红”（</a:t>
            </a:r>
            <a:r>
              <a:rPr lang="en-US" altLang="zh-CN" sz="2400" b="1" dirty="0">
                <a:solidFill>
                  <a:srgbClr val="191919"/>
                </a:solidFill>
                <a:latin typeface="宋体" panose="02010600030101010101" pitchFamily="2" charset="-122"/>
                <a:ea typeface="宋体" panose="02010600030101010101" pitchFamily="2" charset="-122"/>
              </a:rPr>
              <a:t>《</a:t>
            </a:r>
            <a:r>
              <a:rPr lang="zh-CN" altLang="en-US" sz="2400" b="1" dirty="0">
                <a:solidFill>
                  <a:srgbClr val="191919"/>
                </a:solidFill>
                <a:latin typeface="宋体" panose="02010600030101010101" pitchFamily="2" charset="-122"/>
                <a:ea typeface="宋体" panose="02010600030101010101" pitchFamily="2" charset="-122"/>
              </a:rPr>
              <a:t>酬孟云卿</a:t>
            </a:r>
            <a:r>
              <a:rPr lang="en-US" altLang="zh-CN" sz="2400" b="1" dirty="0">
                <a:solidFill>
                  <a:srgbClr val="191919"/>
                </a:solidFill>
                <a:latin typeface="宋体" panose="02010600030101010101" pitchFamily="2" charset="-122"/>
                <a:ea typeface="宋体" panose="02010600030101010101" pitchFamily="2" charset="-122"/>
              </a:rPr>
              <a:t>》</a:t>
            </a:r>
            <a:r>
              <a:rPr lang="zh-CN" altLang="en-US" sz="2400" b="1" dirty="0">
                <a:solidFill>
                  <a:srgbClr val="191919"/>
                </a:solidFill>
                <a:latin typeface="宋体" panose="02010600030101010101" pitchFamily="2" charset="-122"/>
                <a:ea typeface="宋体" panose="02010600030101010101" pitchFamily="2" charset="-122"/>
              </a:rPr>
              <a:t>），直接表明更深烛红带给人的审美愉悦。漫漫长夜，一灯相伴，它有抗击黑暗的亲切力量；独坐窗下，烛影摇红，它是迷离温馨的艺术形式。</a:t>
            </a:r>
            <a:endParaRPr lang="zh-CN" altLang="en-US" sz="2400" b="1" dirty="0">
              <a:solidFill>
                <a:srgbClr val="191919"/>
              </a:solidFill>
              <a:latin typeface="宋体" panose="02010600030101010101" pitchFamily="2" charset="-122"/>
              <a:ea typeface="宋体" panose="02010600030101010101" pitchFamily="2" charset="-122"/>
            </a:endParaRPr>
          </a:p>
          <a:p>
            <a:r>
              <a:rPr lang="zh-CN" altLang="en-US" sz="2400" b="1" dirty="0" smtClean="0">
                <a:solidFill>
                  <a:srgbClr val="191919"/>
                </a:solidFill>
                <a:latin typeface="宋体" panose="02010600030101010101" pitchFamily="2" charset="-122"/>
                <a:ea typeface="宋体" panose="02010600030101010101" pitchFamily="2" charset="-122"/>
              </a:rPr>
              <a:t>    据</a:t>
            </a:r>
            <a:r>
              <a:rPr lang="zh-CN" altLang="en-US" sz="2400" b="1" dirty="0">
                <a:solidFill>
                  <a:srgbClr val="191919"/>
                </a:solidFill>
                <a:latin typeface="宋体" panose="02010600030101010101" pitchFamily="2" charset="-122"/>
                <a:ea typeface="宋体" panose="02010600030101010101" pitchFamily="2" charset="-122"/>
              </a:rPr>
              <a:t>统计，</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全唐诗</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共有</a:t>
            </a:r>
            <a:r>
              <a:rPr lang="en-US" altLang="zh-CN" sz="2400" b="1" dirty="0">
                <a:solidFill>
                  <a:srgbClr val="FF0000"/>
                </a:solidFill>
                <a:latin typeface="宋体" panose="02010600030101010101" pitchFamily="2" charset="-122"/>
                <a:ea typeface="宋体" panose="02010600030101010101" pitchFamily="2" charset="-122"/>
              </a:rPr>
              <a:t>1563</a:t>
            </a:r>
            <a:r>
              <a:rPr lang="zh-CN" altLang="en-US" sz="2400" b="1" dirty="0">
                <a:solidFill>
                  <a:srgbClr val="FF0000"/>
                </a:solidFill>
                <a:latin typeface="宋体" panose="02010600030101010101" pitchFamily="2" charset="-122"/>
                <a:ea typeface="宋体" panose="02010600030101010101" pitchFamily="2" charset="-122"/>
              </a:rPr>
              <a:t>次写到灯的意象，烛光意象也有</a:t>
            </a:r>
            <a:r>
              <a:rPr lang="en-US" altLang="zh-CN" sz="2400" b="1" dirty="0">
                <a:solidFill>
                  <a:srgbClr val="FF0000"/>
                </a:solidFill>
                <a:latin typeface="宋体" panose="02010600030101010101" pitchFamily="2" charset="-122"/>
                <a:ea typeface="宋体" panose="02010600030101010101" pitchFamily="2" charset="-122"/>
              </a:rPr>
              <a:t>986</a:t>
            </a:r>
            <a:r>
              <a:rPr lang="zh-CN" altLang="en-US" sz="2400" b="1" dirty="0">
                <a:solidFill>
                  <a:srgbClr val="FF0000"/>
                </a:solidFill>
                <a:latin typeface="宋体" panose="02010600030101010101" pitchFamily="2" charset="-122"/>
                <a:ea typeface="宋体" panose="02010600030101010101" pitchFamily="2" charset="-122"/>
              </a:rPr>
              <a:t>次之多，足以说明古代文人对灯烛的由衷热爱。晶莹灯火，摇曳红烛，照亮了中国诗坛，构成古典诗歌独特的艺术风韵</a:t>
            </a:r>
            <a:r>
              <a:rPr lang="zh-CN" altLang="en-US" sz="2400" b="1" dirty="0" smtClean="0">
                <a:solidFill>
                  <a:srgbClr val="FF0000"/>
                </a:solidFill>
                <a:latin typeface="宋体" panose="02010600030101010101" pitchFamily="2" charset="-122"/>
                <a:ea typeface="宋体" panose="02010600030101010101" pitchFamily="2" charset="-122"/>
              </a:rPr>
              <a:t>。</a:t>
            </a:r>
            <a:endParaRPr lang="en-US" altLang="zh-CN" sz="2400" b="1" dirty="0" smtClean="0">
              <a:solidFill>
                <a:srgbClr val="FF0000"/>
              </a:solidFill>
              <a:latin typeface="宋体" panose="02010600030101010101" pitchFamily="2" charset="-122"/>
              <a:ea typeface="宋体" panose="02010600030101010101" pitchFamily="2" charset="-122"/>
            </a:endParaRPr>
          </a:p>
          <a:p>
            <a:r>
              <a:rPr lang="en-US" altLang="zh-CN" sz="2400" b="1" dirty="0" smtClean="0">
                <a:solidFill>
                  <a:srgbClr val="191919"/>
                </a:solidFill>
                <a:latin typeface="宋体" panose="02010600030101010101" pitchFamily="2" charset="-122"/>
                <a:ea typeface="宋体" panose="02010600030101010101" pitchFamily="2" charset="-122"/>
              </a:rPr>
              <a:t>                                   </a:t>
            </a:r>
            <a:endParaRPr lang="en-US" altLang="zh-CN" sz="2400" b="1" dirty="0" smtClean="0">
              <a:solidFill>
                <a:srgbClr val="191919"/>
              </a:solidFill>
              <a:latin typeface="宋体" panose="02010600030101010101" pitchFamily="2" charset="-122"/>
              <a:ea typeface="宋体" panose="02010600030101010101" pitchFamily="2" charset="-122"/>
            </a:endParaRPr>
          </a:p>
          <a:p>
            <a:endParaRPr lang="en-US" altLang="zh-CN" sz="2400" b="1" dirty="0">
              <a:solidFill>
                <a:srgbClr val="191919"/>
              </a:solidFill>
              <a:latin typeface="宋体" panose="02010600030101010101" pitchFamily="2" charset="-122"/>
              <a:ea typeface="宋体" panose="02010600030101010101" pitchFamily="2" charset="-122"/>
            </a:endParaRPr>
          </a:p>
          <a:p>
            <a:r>
              <a:rPr lang="en-US" altLang="zh-CN" sz="2400" b="1" dirty="0" smtClean="0">
                <a:solidFill>
                  <a:srgbClr val="191919"/>
                </a:solidFill>
                <a:latin typeface="宋体" panose="02010600030101010101" pitchFamily="2" charset="-122"/>
                <a:ea typeface="宋体" panose="02010600030101010101" pitchFamily="2" charset="-122"/>
              </a:rPr>
              <a:t>                                    ——</a:t>
            </a:r>
            <a:r>
              <a:rPr lang="zh-CN" altLang="en-US" sz="2400" b="1" dirty="0" smtClean="0">
                <a:solidFill>
                  <a:srgbClr val="191919"/>
                </a:solidFill>
                <a:latin typeface="宋体" panose="02010600030101010101" pitchFamily="2" charset="-122"/>
                <a:ea typeface="宋体" panose="02010600030101010101" pitchFamily="2" charset="-122"/>
              </a:rPr>
              <a:t>杨</a:t>
            </a:r>
            <a:r>
              <a:rPr lang="zh-CN" altLang="en-US" sz="2400" b="1" dirty="0">
                <a:solidFill>
                  <a:srgbClr val="191919"/>
                </a:solidFill>
                <a:latin typeface="宋体" panose="02010600030101010101" pitchFamily="2" charset="-122"/>
                <a:ea typeface="宋体" panose="02010600030101010101" pitchFamily="2" charset="-122"/>
              </a:rPr>
              <a:t>春</a:t>
            </a:r>
            <a:r>
              <a:rPr lang="zh-CN" altLang="en-US" sz="2400" b="1" dirty="0" smtClean="0">
                <a:solidFill>
                  <a:srgbClr val="191919"/>
                </a:solidFill>
                <a:latin typeface="宋体" panose="02010600030101010101" pitchFamily="2" charset="-122"/>
                <a:ea typeface="宋体" panose="02010600030101010101" pitchFamily="2" charset="-122"/>
              </a:rPr>
              <a:t>俏</a:t>
            </a:r>
            <a:r>
              <a:rPr lang="en-US" altLang="zh-CN" sz="2400" b="1" dirty="0" smtClean="0">
                <a:solidFill>
                  <a:srgbClr val="191919"/>
                </a:solidFill>
                <a:latin typeface="宋体" panose="02010600030101010101" pitchFamily="2" charset="-122"/>
                <a:ea typeface="宋体" panose="02010600030101010101" pitchFamily="2" charset="-122"/>
              </a:rPr>
              <a:t>《</a:t>
            </a:r>
            <a:r>
              <a:rPr lang="zh-CN" altLang="en-US" sz="2400" b="1" dirty="0" smtClean="0">
                <a:solidFill>
                  <a:srgbClr val="191919"/>
                </a:solidFill>
                <a:latin typeface="宋体" panose="02010600030101010101" pitchFamily="2" charset="-122"/>
                <a:ea typeface="宋体" panose="02010600030101010101" pitchFamily="2" charset="-122"/>
              </a:rPr>
              <a:t>中国</a:t>
            </a:r>
            <a:r>
              <a:rPr lang="zh-CN" altLang="en-US" sz="2400" b="1" dirty="0">
                <a:solidFill>
                  <a:srgbClr val="191919"/>
                </a:solidFill>
                <a:latin typeface="宋体" panose="02010600030101010101" pitchFamily="2" charset="-122"/>
                <a:ea typeface="宋体" panose="02010600030101010101" pitchFamily="2" charset="-122"/>
              </a:rPr>
              <a:t>古典诗词中的烛光</a:t>
            </a:r>
            <a:r>
              <a:rPr lang="zh-CN" altLang="en-US" sz="2400" b="1" dirty="0" smtClean="0">
                <a:solidFill>
                  <a:srgbClr val="191919"/>
                </a:solidFill>
                <a:latin typeface="宋体" panose="02010600030101010101" pitchFamily="2" charset="-122"/>
                <a:ea typeface="宋体" panose="02010600030101010101" pitchFamily="2" charset="-122"/>
              </a:rPr>
              <a:t>意象</a:t>
            </a:r>
            <a:r>
              <a:rPr lang="en-US" altLang="zh-CN" sz="2400" b="1" dirty="0" smtClean="0">
                <a:solidFill>
                  <a:srgbClr val="191919"/>
                </a:solidFill>
                <a:latin typeface="宋体" panose="02010600030101010101" pitchFamily="2" charset="-122"/>
                <a:ea typeface="宋体" panose="02010600030101010101" pitchFamily="2" charset="-122"/>
              </a:rPr>
              <a:t>》</a:t>
            </a:r>
            <a:endParaRPr lang="en-US" altLang="zh-CN" sz="2400" b="1" dirty="0" smtClean="0">
              <a:solidFill>
                <a:srgbClr val="191919"/>
              </a:solidFill>
              <a:latin typeface="宋体" panose="02010600030101010101" pitchFamily="2" charset="-122"/>
              <a:ea typeface="宋体" panose="02010600030101010101" pitchFamily="2" charset="-122"/>
            </a:endParaRPr>
          </a:p>
          <a:p>
            <a:r>
              <a:rPr lang="zh-CN" altLang="en-US" sz="2400" b="1" dirty="0" smtClean="0">
                <a:solidFill>
                  <a:srgbClr val="191919"/>
                </a:solidFill>
                <a:latin typeface="宋体" panose="02010600030101010101" pitchFamily="2" charset="-122"/>
                <a:ea typeface="宋体" panose="02010600030101010101" pitchFamily="2" charset="-122"/>
              </a:rPr>
              <a:t>                                 发表</a:t>
            </a:r>
            <a:r>
              <a:rPr lang="zh-CN" altLang="en-US" sz="2400" b="1" dirty="0">
                <a:solidFill>
                  <a:srgbClr val="191919"/>
                </a:solidFill>
                <a:latin typeface="宋体" panose="02010600030101010101" pitchFamily="2" charset="-122"/>
                <a:ea typeface="宋体" panose="02010600030101010101" pitchFamily="2" charset="-122"/>
              </a:rPr>
              <a:t>于</a:t>
            </a:r>
            <a:r>
              <a:rPr lang="en-US" altLang="zh-CN" sz="2400" b="1" dirty="0">
                <a:solidFill>
                  <a:srgbClr val="191919"/>
                </a:solidFill>
                <a:latin typeface="宋体" panose="02010600030101010101" pitchFamily="2" charset="-122"/>
                <a:ea typeface="宋体" panose="02010600030101010101" pitchFamily="2" charset="-122"/>
              </a:rPr>
              <a:t>《</a:t>
            </a:r>
            <a:r>
              <a:rPr lang="zh-CN" altLang="en-US" sz="2400" b="1" dirty="0">
                <a:solidFill>
                  <a:srgbClr val="191919"/>
                </a:solidFill>
                <a:latin typeface="宋体" panose="02010600030101010101" pitchFamily="2" charset="-122"/>
                <a:ea typeface="宋体" panose="02010600030101010101" pitchFamily="2" charset="-122"/>
              </a:rPr>
              <a:t>中华活页文选（高中版）</a:t>
            </a:r>
            <a:r>
              <a:rPr lang="en-US" altLang="zh-CN" sz="2400" b="1" dirty="0">
                <a:solidFill>
                  <a:srgbClr val="191919"/>
                </a:solidFill>
                <a:latin typeface="宋体" panose="02010600030101010101" pitchFamily="2" charset="-122"/>
                <a:ea typeface="宋体" panose="02010600030101010101" pitchFamily="2" charset="-122"/>
              </a:rPr>
              <a:t>》2003</a:t>
            </a:r>
            <a:r>
              <a:rPr lang="zh-CN" altLang="en-US" sz="2400" b="1" dirty="0">
                <a:solidFill>
                  <a:srgbClr val="191919"/>
                </a:solidFill>
                <a:latin typeface="宋体" panose="02010600030101010101" pitchFamily="2" charset="-122"/>
                <a:ea typeface="宋体" panose="02010600030101010101" pitchFamily="2" charset="-122"/>
              </a:rPr>
              <a:t>年第</a:t>
            </a:r>
            <a:r>
              <a:rPr lang="en-US" altLang="zh-CN" sz="2400" b="1" dirty="0">
                <a:solidFill>
                  <a:srgbClr val="191919"/>
                </a:solidFill>
                <a:latin typeface="宋体" panose="02010600030101010101" pitchFamily="2" charset="-122"/>
                <a:ea typeface="宋体" panose="02010600030101010101" pitchFamily="2" charset="-122"/>
              </a:rPr>
              <a:t>1</a:t>
            </a:r>
            <a:r>
              <a:rPr lang="zh-CN" altLang="en-US" sz="2400" b="1" dirty="0">
                <a:solidFill>
                  <a:srgbClr val="191919"/>
                </a:solidFill>
                <a:latin typeface="宋体" panose="02010600030101010101" pitchFamily="2" charset="-122"/>
                <a:ea typeface="宋体" panose="02010600030101010101" pitchFamily="2" charset="-122"/>
              </a:rPr>
              <a:t>期</a:t>
            </a:r>
            <a:endParaRPr lang="zh-CN" altLang="en-US" sz="2400" b="1" i="0" dirty="0">
              <a:solidFill>
                <a:srgbClr val="191919"/>
              </a:solidFill>
              <a:effectLst/>
              <a:latin typeface="宋体" panose="02010600030101010101" pitchFamily="2" charset="-122"/>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670" y="136525"/>
            <a:ext cx="11017250" cy="6554470"/>
          </a:xfrm>
          <a:prstGeom prst="rect">
            <a:avLst/>
          </a:prstGeom>
        </p:spPr>
        <p:txBody>
          <a:bodyPr wrap="square">
            <a:spAutoFit/>
          </a:bodyPr>
          <a:lstStyle/>
          <a:p>
            <a:r>
              <a:rPr lang="zh-CN" altLang="en-US" sz="2800" b="1" dirty="0" smtClean="0">
                <a:solidFill>
                  <a:srgbClr val="FF0000"/>
                </a:solidFill>
                <a:latin typeface="宋体" panose="02010600030101010101" pitchFamily="2" charset="-122"/>
                <a:ea typeface="宋体" panose="02010600030101010101" pitchFamily="2" charset="-122"/>
              </a:rPr>
              <a:t>古典诗词中的“红烛”  </a:t>
            </a:r>
            <a:endParaRPr lang="en-US" altLang="zh-CN" sz="2800" b="1" dirty="0" smtClean="0">
              <a:solidFill>
                <a:srgbClr val="FF0000"/>
              </a:solidFill>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举例：</a:t>
            </a:r>
            <a:endParaRPr lang="en-US" altLang="zh-CN" sz="2800" b="1" dirty="0" smtClean="0">
              <a:latin typeface="宋体" panose="02010600030101010101" pitchFamily="2" charset="-122"/>
              <a:ea typeface="宋体" panose="02010600030101010101" pitchFamily="2" charset="-122"/>
            </a:endParaRPr>
          </a:p>
          <a:p>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终宵处幽室，华烛光灿烂”（韩愈</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江汉答孟郊</a:t>
            </a:r>
            <a:r>
              <a:rPr lang="en-US" altLang="zh-CN"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a:t>
            </a:r>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一船灯照浪，两岸树凝霜”（卢纶</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送乐平苗明府</a:t>
            </a:r>
            <a:r>
              <a:rPr lang="en-US" altLang="zh-CN"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a:t>
            </a:r>
            <a:endParaRPr lang="en-US" altLang="zh-CN" sz="2800" b="1" dirty="0" smtClean="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“九陌连灯影，千门度月华”（郭利贞</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上元</a:t>
            </a:r>
            <a:r>
              <a:rPr lang="en-US" altLang="zh-CN"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a:t>
            </a:r>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十万人家火烛光，门门开处见红妆”（张萧远</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观灯</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“门外碧潭春洗马，楼前红烛夜迎人”（韩翊</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赠李翼</a:t>
            </a:r>
            <a:r>
              <a:rPr lang="en-US" altLang="zh-CN"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a:t>
            </a:r>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隔座送钩春酒暖，分曹射覆蜡灯红”（李商隐</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无题</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a:t>
            </a:r>
            <a:endParaRPr lang="en-US" altLang="zh-CN" sz="2800" b="1" dirty="0" smtClean="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“何当共剪西窗烛，却话巴山夜雨时”（</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夜雨寄北</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“何时红烛下，相对一陶然？”（</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奉酬淮南牛相公思黯见寄二十四韵</a:t>
            </a:r>
            <a:r>
              <a:rPr lang="en-US" altLang="zh-CN"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“夜阑更秉烛，相对如梦寐”（</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羌村</a:t>
            </a:r>
            <a:r>
              <a:rPr lang="en-US" altLang="zh-CN"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“红烛影回仙态近，翠鬟光动看人多”（李郢</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中元夜</a:t>
            </a:r>
            <a:r>
              <a:rPr lang="en-US" altLang="zh-CN" sz="2800" b="1" dirty="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a:t>
            </a:r>
            <a:endParaRPr lang="en-US" altLang="zh-CN" sz="2800" b="1" dirty="0" smtClean="0">
              <a:latin typeface="宋体" panose="02010600030101010101" pitchFamily="2" charset="-122"/>
              <a:ea typeface="宋体" panose="02010600030101010101" pitchFamily="2" charset="-122"/>
            </a:endParaRPr>
          </a:p>
          <a:p>
            <a:r>
              <a:rPr lang="zh-CN" altLang="en-US" sz="2800" b="1" dirty="0">
                <a:latin typeface="宋体" panose="02010600030101010101" pitchFamily="2" charset="-122"/>
                <a:ea typeface="宋体" panose="02010600030101010101" pitchFamily="2" charset="-122"/>
              </a:rPr>
              <a:t>“最宜红烛下，偏称落花前”</a:t>
            </a:r>
            <a:r>
              <a:rPr lang="zh-CN" altLang="en-US" sz="2800" b="1" dirty="0" smtClean="0">
                <a:latin typeface="宋体" panose="02010600030101010101" pitchFamily="2" charset="-122"/>
                <a:ea typeface="宋体" panose="02010600030101010101" pitchFamily="2" charset="-122"/>
              </a:rPr>
              <a:t>（刘禹锡</a:t>
            </a:r>
            <a:r>
              <a:rPr lang="en-US" altLang="zh-CN"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抛球乐</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74126" y="2166216"/>
            <a:ext cx="4167910" cy="1325563"/>
          </a:xfrm>
        </p:spPr>
        <p:txBody>
          <a:bodyPr/>
          <a:lstStyle/>
          <a:p>
            <a:r>
              <a:rPr lang="zh-CN" altLang="en-US" b="1" dirty="0" smtClean="0">
                <a:latin typeface="宋体" panose="02010600030101010101" pitchFamily="2" charset="-122"/>
                <a:ea typeface="宋体" panose="02010600030101010101" pitchFamily="2" charset="-122"/>
              </a:rPr>
              <a:t>三、拓展延伸</a:t>
            </a:r>
            <a:endParaRPr lang="zh-CN" altLang="en-US" b="1"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rot="7833784">
            <a:off x="1957182" y="1567626"/>
            <a:ext cx="1646617" cy="252274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045" y="0"/>
            <a:ext cx="7225665" cy="6000750"/>
          </a:xfrm>
          <a:prstGeom prst="rect">
            <a:avLst/>
          </a:prstGeom>
        </p:spPr>
        <p:txBody>
          <a:bodyPr wrap="square">
            <a:spAutoFit/>
          </a:bodyPr>
          <a:lstStyle/>
          <a:p>
            <a:pPr>
              <a:spcAft>
                <a:spcPts val="0"/>
              </a:spcAft>
            </a:pPr>
            <a:r>
              <a:rPr lang="zh-CN" altLang="zh-CN" sz="2400" b="1" spc="150" dirty="0" smtClean="0">
                <a:effectLst/>
                <a:latin typeface="宋体" panose="02010600030101010101" pitchFamily="2" charset="-122"/>
                <a:ea typeface="宋体" panose="02010600030101010101" pitchFamily="2" charset="-122"/>
                <a:cs typeface="宋体" panose="02010600030101010101" pitchFamily="2" charset="-122"/>
              </a:rPr>
              <a:t>作者简介</a:t>
            </a:r>
            <a:endParaRPr lang="zh-CN" altLang="zh-CN" sz="2400" b="1" dirty="0" smtClean="0">
              <a:effectLst/>
              <a:latin typeface="宋体" panose="02010600030101010101" pitchFamily="2" charset="-122"/>
              <a:ea typeface="宋体" panose="02010600030101010101" pitchFamily="2" charset="-122"/>
              <a:cs typeface="宋体" panose="02010600030101010101" pitchFamily="2" charset="-122"/>
            </a:endParaRPr>
          </a:p>
          <a:p>
            <a:pPr indent="266700">
              <a:spcAft>
                <a:spcPts val="0"/>
              </a:spcAft>
            </a:pP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  </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闻一多（</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1899</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年</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11</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月</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24</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日－</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1946</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年</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7</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月</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15</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日），名亦多，字友三，亦字友山，家族排行叫家骅。后改名多，又改名一多。生于湖北省黄冈市浠水县，中国现代伟大的爱国主义者，坚定的民主战士，中国民主同盟早期领导人，中国共产党的挚友，</a:t>
            </a:r>
            <a:r>
              <a:rPr lang="zh-CN"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新月派</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代表诗人和学者。</a:t>
            </a:r>
            <a:endParaRPr lang="zh-CN" altLang="zh-CN" sz="1600" b="1" dirty="0" smtClean="0">
              <a:effectLst/>
              <a:latin typeface="宋体" panose="02010600030101010101" pitchFamily="2" charset="-122"/>
              <a:ea typeface="宋体" panose="02010600030101010101" pitchFamily="2" charset="-122"/>
              <a:cs typeface="宋体" panose="02010600030101010101" pitchFamily="2" charset="-122"/>
            </a:endParaRPr>
          </a:p>
          <a:p>
            <a:pPr indent="266700">
              <a:spcAft>
                <a:spcPts val="0"/>
              </a:spcAft>
            </a:pP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   1912</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年考入</a:t>
            </a:r>
            <a:r>
              <a:rPr lang="zh-CN"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清华大学</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留美预备学校。</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1916</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年开始在《清华周刊》上发表系列读书笔记。</a:t>
            </a:r>
            <a:r>
              <a:rPr lang="en-US" altLang="zh-CN" b="1" dirty="0" smtClean="0">
                <a:gradFill>
                  <a:gsLst>
                    <a:gs pos="0">
                      <a:srgbClr val="012D86"/>
                    </a:gs>
                    <a:gs pos="100000">
                      <a:srgbClr val="0E2557"/>
                    </a:gs>
                  </a:gsLst>
                  <a:lin scaled="0"/>
                </a:gradFill>
                <a:effectLst/>
                <a:latin typeface="黑体" panose="02010609060101010101" charset="-122"/>
                <a:ea typeface="黑体" panose="02010609060101010101" charset="-122"/>
                <a:cs typeface="黑体" panose="02010609060101010101" charset="-122"/>
              </a:rPr>
              <a:t>1925</a:t>
            </a:r>
            <a:r>
              <a:rPr lang="zh-CN" altLang="zh-CN" b="1" dirty="0" smtClean="0">
                <a:gradFill>
                  <a:gsLst>
                    <a:gs pos="0">
                      <a:srgbClr val="012D86"/>
                    </a:gs>
                    <a:gs pos="100000">
                      <a:srgbClr val="0E2557"/>
                    </a:gs>
                  </a:gsLst>
                  <a:lin scaled="0"/>
                </a:gradFill>
                <a:effectLst/>
                <a:latin typeface="黑体" panose="02010609060101010101" charset="-122"/>
                <a:ea typeface="黑体" panose="02010609060101010101" charset="-122"/>
                <a:cs typeface="黑体" panose="02010609060101010101" charset="-122"/>
              </a:rPr>
              <a:t>年</a:t>
            </a:r>
            <a:r>
              <a:rPr lang="en-US" altLang="zh-CN" b="1" dirty="0" smtClean="0">
                <a:gradFill>
                  <a:gsLst>
                    <a:gs pos="0">
                      <a:srgbClr val="012D86"/>
                    </a:gs>
                    <a:gs pos="100000">
                      <a:srgbClr val="0E2557"/>
                    </a:gs>
                  </a:gsLst>
                  <a:lin scaled="0"/>
                </a:gradFill>
                <a:effectLst/>
                <a:latin typeface="黑体" panose="02010609060101010101" charset="-122"/>
                <a:ea typeface="黑体" panose="02010609060101010101" charset="-122"/>
                <a:cs typeface="黑体" panose="02010609060101010101" charset="-122"/>
              </a:rPr>
              <a:t>3</a:t>
            </a:r>
            <a:r>
              <a:rPr lang="zh-CN" altLang="zh-CN" b="1" dirty="0" smtClean="0">
                <a:gradFill>
                  <a:gsLst>
                    <a:gs pos="0">
                      <a:srgbClr val="012D86"/>
                    </a:gs>
                    <a:gs pos="100000">
                      <a:srgbClr val="0E2557"/>
                    </a:gs>
                  </a:gsLst>
                  <a:lin scaled="0"/>
                </a:gradFill>
                <a:effectLst/>
                <a:latin typeface="黑体" panose="02010609060101010101" charset="-122"/>
                <a:ea typeface="黑体" panose="02010609060101010101" charset="-122"/>
                <a:cs typeface="黑体" panose="02010609060101010101" charset="-122"/>
              </a:rPr>
              <a:t>月在美国留学期间创作《七子之歌》</a:t>
            </a:r>
            <a:r>
              <a:rPr lang="zh-CN" altLang="zh-CN" b="1" dirty="0" smtClean="0">
                <a:gradFill>
                  <a:gsLst>
                    <a:gs pos="0">
                      <a:srgbClr val="012D86"/>
                    </a:gs>
                    <a:gs pos="100000">
                      <a:srgbClr val="0E2557"/>
                    </a:gs>
                  </a:gsLst>
                  <a:lin scaled="0"/>
                </a:gradFill>
                <a:effectLst/>
                <a:latin typeface="宋体" panose="02010600030101010101" pitchFamily="2" charset="-122"/>
                <a:ea typeface="宋体" panose="02010600030101010101" pitchFamily="2" charset="-122"/>
                <a:cs typeface="宋体" panose="02010600030101010101" pitchFamily="2" charset="-122"/>
              </a:rPr>
              <a:t>。</a:t>
            </a:r>
            <a:r>
              <a:rPr lang="en-US"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1928</a:t>
            </a:r>
            <a:r>
              <a:rPr lang="zh-CN"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年</a:t>
            </a:r>
            <a:r>
              <a:rPr lang="en-US"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1</a:t>
            </a:r>
            <a:r>
              <a:rPr lang="zh-CN"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月出版第二部诗集《死水》。</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1932</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年闻一多离开青岛，回到母校清华大学任中文系教授。</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1946</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年</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7</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月</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15</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日在云南昆明被国民党特务暗杀。</a:t>
            </a:r>
            <a:endParaRPr lang="zh-CN" altLang="zh-CN" sz="1600" b="1" dirty="0" smtClean="0">
              <a:effectLst/>
              <a:latin typeface="宋体" panose="02010600030101010101" pitchFamily="2" charset="-122"/>
              <a:ea typeface="宋体" panose="02010600030101010101" pitchFamily="2" charset="-122"/>
              <a:cs typeface="宋体" panose="02010600030101010101" pitchFamily="2" charset="-122"/>
            </a:endParaRPr>
          </a:p>
          <a:p>
            <a:pPr indent="266700">
              <a:spcAft>
                <a:spcPts val="0"/>
              </a:spcAft>
            </a:pP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  </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他致力于研究</a:t>
            </a:r>
            <a:r>
              <a:rPr lang="zh-CN"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新诗格律化</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的理论，在论文《诗的格律》中，他要求新诗具有“</a:t>
            </a:r>
            <a:r>
              <a:rPr lang="zh-CN" altLang="zh-CN" b="1" dirty="0" smtClean="0">
                <a:gradFill>
                  <a:gsLst>
                    <a:gs pos="0">
                      <a:srgbClr val="7B32B2"/>
                    </a:gs>
                    <a:gs pos="100000">
                      <a:srgbClr val="401A5D"/>
                    </a:gs>
                  </a:gsLst>
                  <a:lin scaled="0"/>
                </a:gradFill>
                <a:effectLst/>
                <a:latin typeface="黑体" panose="02010609060101010101" charset="-122"/>
                <a:ea typeface="黑体" panose="02010609060101010101" charset="-122"/>
                <a:cs typeface="黑体" panose="02010609060101010101" charset="-122"/>
              </a:rPr>
              <a:t>音乐的美（音节），绘画的美（辞藻），并且还有建筑的美（节的匀称和句的均齐）</a:t>
            </a:r>
            <a:r>
              <a:rPr lang="zh-CN" altLang="zh-CN" b="1" dirty="0" smtClean="0">
                <a:effectLst/>
                <a:latin typeface="黑体" panose="02010609060101010101" charset="-122"/>
                <a:ea typeface="黑体" panose="02010609060101010101" charset="-122"/>
                <a:cs typeface="黑体" panose="02010609060101010101" charset="-122"/>
              </a:rPr>
              <a:t>”</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。著有</a:t>
            </a:r>
            <a:r>
              <a:rPr lang="zh-CN"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诗集《红烛》（</a:t>
            </a:r>
            <a:r>
              <a:rPr lang="en-US"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1923</a:t>
            </a:r>
            <a:r>
              <a:rPr lang="zh-CN" altLang="zh-CN"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、《死水》（</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1928</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）。学术著作有《古典新义》、《楚辞校补》、《神话与诗》、《唐诗杂论》等。闻一多的主要著作收集在《闻一多全集》中，共</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4</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册</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8</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集，</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1948</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年</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8</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月由开明书店出版。关于闻一多主要研究资料有：《闻一多纪念文集》（三联书店，</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1980</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）、陈凝《闻一多传》（民享出版社，</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1947</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）、王康《闻一多传》（湖北人民出版社，</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1979</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），梁实秋《谈闻一多》（台北传记文学社，</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1967</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），臧克家《闻一多先生的说和做》（人民日报</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1980</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年</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2</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月</a:t>
            </a:r>
            <a:r>
              <a:rPr lang="en-US" altLang="zh-CN" b="1" dirty="0" smtClean="0">
                <a:effectLst/>
                <a:latin typeface="宋体" panose="02010600030101010101" pitchFamily="2" charset="-122"/>
                <a:ea typeface="宋体" panose="02010600030101010101" pitchFamily="2" charset="-122"/>
                <a:cs typeface="宋体" panose="02010600030101010101" pitchFamily="2" charset="-122"/>
              </a:rPr>
              <a:t>12</a:t>
            </a:r>
            <a:r>
              <a:rPr lang="zh-CN" altLang="zh-CN" b="1" dirty="0" smtClean="0">
                <a:effectLst/>
                <a:latin typeface="宋体" panose="02010600030101010101" pitchFamily="2" charset="-122"/>
                <a:ea typeface="宋体" panose="02010600030101010101" pitchFamily="2" charset="-122"/>
                <a:cs typeface="宋体" panose="02010600030101010101" pitchFamily="2" charset="-122"/>
              </a:rPr>
              <a:t>日）。</a:t>
            </a:r>
            <a:endParaRPr lang="zh-CN" altLang="zh-CN" sz="1600" b="1" dirty="0" smtClean="0">
              <a:effectLst/>
              <a:latin typeface="宋体" panose="02010600030101010101" pitchFamily="2" charset="-122"/>
              <a:ea typeface="宋体" panose="02010600030101010101" pitchFamily="2" charset="-122"/>
              <a:cs typeface="宋体" panose="02010600030101010101" pitchFamily="2" charset="-122"/>
            </a:endParaRPr>
          </a:p>
          <a:p>
            <a:pPr algn="just">
              <a:spcAft>
                <a:spcPts val="0"/>
              </a:spcAft>
            </a:pPr>
            <a:r>
              <a:rPr lang="en-US" altLang="zh-CN" b="1" kern="100" dirty="0" smtClean="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2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7331699" y="874078"/>
            <a:ext cx="4879003" cy="425233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a:latin typeface="华文新魏" panose="02010800040101010101" pitchFamily="2" charset="-122"/>
                <a:ea typeface="华文新魏" panose="02010800040101010101" pitchFamily="2" charset="-122"/>
              </a:rPr>
              <a:t>建议补充阅读</a:t>
            </a:r>
            <a:endParaRPr lang="zh-CN" altLang="en-US" sz="4000" dirty="0">
              <a:latin typeface="华文新魏" panose="02010800040101010101" pitchFamily="2" charset="-122"/>
              <a:ea typeface="华文新魏" panose="02010800040101010101" pitchFamily="2" charset="-122"/>
            </a:endParaRPr>
          </a:p>
        </p:txBody>
      </p:sp>
      <p:sp>
        <p:nvSpPr>
          <p:cNvPr id="3" name="内容占位符 2"/>
          <p:cNvSpPr>
            <a:spLocks noGrp="1"/>
          </p:cNvSpPr>
          <p:nvPr>
            <p:ph idx="1"/>
          </p:nvPr>
        </p:nvSpPr>
        <p:spPr/>
        <p:txBody>
          <a:bodyPr/>
          <a:lstStyle/>
          <a:p>
            <a:r>
              <a:rPr lang="zh-CN" altLang="en-US" dirty="0" smtClean="0">
                <a:latin typeface="华文行楷" panose="02010800040101010101" pitchFamily="2" charset="-122"/>
                <a:ea typeface="华文行楷" panose="02010800040101010101" pitchFamily="2" charset="-122"/>
              </a:rPr>
              <a:t>臧克家</a:t>
            </a:r>
            <a:r>
              <a:rPr lang="en-US" altLang="zh-CN" dirty="0" smtClean="0">
                <a:latin typeface="华文行楷" panose="02010800040101010101" pitchFamily="2" charset="-122"/>
                <a:ea typeface="华文行楷" panose="02010800040101010101" pitchFamily="2" charset="-122"/>
              </a:rPr>
              <a:t>《</a:t>
            </a:r>
            <a:r>
              <a:rPr lang="zh-CN" altLang="en-US" dirty="0" smtClean="0">
                <a:latin typeface="华文行楷" panose="02010800040101010101" pitchFamily="2" charset="-122"/>
                <a:ea typeface="华文行楷" panose="02010800040101010101" pitchFamily="2" charset="-122"/>
              </a:rPr>
              <a:t>闻一多先生的说和做</a:t>
            </a:r>
            <a:r>
              <a:rPr lang="en-US" altLang="zh-CN" dirty="0" smtClean="0">
                <a:latin typeface="华文行楷" panose="02010800040101010101" pitchFamily="2" charset="-122"/>
                <a:ea typeface="华文行楷" panose="02010800040101010101" pitchFamily="2" charset="-122"/>
              </a:rPr>
              <a:t>》</a:t>
            </a:r>
            <a:endParaRPr lang="en-US" altLang="zh-CN" dirty="0" smtClean="0">
              <a:latin typeface="华文行楷" panose="02010800040101010101" pitchFamily="2" charset="-122"/>
              <a:ea typeface="华文行楷" panose="02010800040101010101" pitchFamily="2" charset="-122"/>
            </a:endParaRPr>
          </a:p>
          <a:p>
            <a:r>
              <a:rPr lang="zh-CN" altLang="en-US" dirty="0" smtClean="0">
                <a:latin typeface="华文行楷" panose="02010800040101010101" pitchFamily="2" charset="-122"/>
                <a:ea typeface="华文行楷" panose="02010800040101010101" pitchFamily="2" charset="-122"/>
              </a:rPr>
              <a:t>汪曾祺</a:t>
            </a:r>
            <a:r>
              <a:rPr lang="en-US" altLang="zh-CN" dirty="0" smtClean="0">
                <a:latin typeface="华文行楷" panose="02010800040101010101" pitchFamily="2" charset="-122"/>
                <a:ea typeface="华文行楷" panose="02010800040101010101" pitchFamily="2" charset="-122"/>
              </a:rPr>
              <a:t>《</a:t>
            </a:r>
            <a:r>
              <a:rPr lang="zh-CN" altLang="en-US" dirty="0" smtClean="0">
                <a:latin typeface="华文行楷" panose="02010800040101010101" pitchFamily="2" charset="-122"/>
                <a:ea typeface="华文行楷" panose="02010800040101010101" pitchFamily="2" charset="-122"/>
              </a:rPr>
              <a:t>闻一多先生上课</a:t>
            </a:r>
            <a:r>
              <a:rPr lang="en-US" altLang="zh-CN" dirty="0" smtClean="0">
                <a:latin typeface="华文行楷" panose="02010800040101010101" pitchFamily="2" charset="-122"/>
                <a:ea typeface="华文行楷" panose="02010800040101010101" pitchFamily="2" charset="-122"/>
              </a:rPr>
              <a:t>》</a:t>
            </a:r>
            <a:endParaRPr lang="en-US" altLang="zh-CN" dirty="0" smtClean="0">
              <a:latin typeface="华文行楷" panose="02010800040101010101" pitchFamily="2" charset="-122"/>
              <a:ea typeface="华文行楷" panose="02010800040101010101" pitchFamily="2" charset="-122"/>
            </a:endParaRPr>
          </a:p>
          <a:p>
            <a:r>
              <a:rPr lang="zh-CN" altLang="en-US" dirty="0">
                <a:latin typeface="华文行楷" panose="02010800040101010101" pitchFamily="2" charset="-122"/>
                <a:ea typeface="华文行楷" panose="02010800040101010101" pitchFamily="2" charset="-122"/>
              </a:rPr>
              <a:t>梁实</a:t>
            </a:r>
            <a:r>
              <a:rPr lang="zh-CN" altLang="en-US" dirty="0" smtClean="0">
                <a:latin typeface="华文行楷" panose="02010800040101010101" pitchFamily="2" charset="-122"/>
                <a:ea typeface="华文行楷" panose="02010800040101010101" pitchFamily="2" charset="-122"/>
              </a:rPr>
              <a:t>秋</a:t>
            </a:r>
            <a:r>
              <a:rPr lang="en-US" altLang="zh-CN" dirty="0" smtClean="0">
                <a:latin typeface="华文行楷" panose="02010800040101010101" pitchFamily="2" charset="-122"/>
                <a:ea typeface="华文行楷" panose="02010800040101010101" pitchFamily="2" charset="-122"/>
              </a:rPr>
              <a:t>《</a:t>
            </a:r>
            <a:r>
              <a:rPr lang="zh-CN" altLang="en-US" dirty="0" smtClean="0">
                <a:latin typeface="华文行楷" panose="02010800040101010101" pitchFamily="2" charset="-122"/>
                <a:ea typeface="华文行楷" panose="02010800040101010101" pitchFamily="2" charset="-122"/>
              </a:rPr>
              <a:t>谈闻一多</a:t>
            </a:r>
            <a:r>
              <a:rPr lang="en-US" altLang="zh-CN" dirty="0" smtClean="0">
                <a:latin typeface="华文行楷" panose="02010800040101010101" pitchFamily="2" charset="-122"/>
                <a:ea typeface="华文行楷" panose="02010800040101010101" pitchFamily="2" charset="-122"/>
              </a:rPr>
              <a:t>》</a:t>
            </a:r>
            <a:endParaRPr lang="zh-CN" altLang="en-US" dirty="0">
              <a:latin typeface="华文行楷" panose="02010800040101010101" pitchFamily="2" charset="-122"/>
              <a:ea typeface="华文行楷" panose="02010800040101010101"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12000" y="4305300"/>
            <a:ext cx="5080000" cy="255270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9309" y="234154"/>
            <a:ext cx="11979564" cy="6355586"/>
          </a:xfrm>
          <a:prstGeom prst="rect">
            <a:avLst/>
          </a:prstGeom>
        </p:spPr>
        <p:txBody>
          <a:bodyPr wrap="square">
            <a:spAutoFit/>
          </a:bodyPr>
          <a:lstStyle/>
          <a:p>
            <a:pPr algn="ctr"/>
            <a:endParaRPr lang="en-US" altLang="zh-CN" b="1" dirty="0" smtClean="0"/>
          </a:p>
          <a:p>
            <a:pPr algn="ctr"/>
            <a:r>
              <a:rPr lang="zh-CN" altLang="en-US" sz="3200" b="1" dirty="0" smtClean="0">
                <a:solidFill>
                  <a:srgbClr val="FF0000"/>
                </a:solidFill>
                <a:latin typeface="宋体" panose="02010600030101010101" pitchFamily="2" charset="-122"/>
                <a:ea typeface="宋体" panose="02010600030101010101" pitchFamily="2" charset="-122"/>
              </a:rPr>
              <a:t>闻一多先生的说和做</a:t>
            </a:r>
            <a:endParaRPr lang="en-US" altLang="zh-CN" sz="3200" b="1" dirty="0" smtClean="0">
              <a:solidFill>
                <a:srgbClr val="FF0000"/>
              </a:solidFill>
              <a:latin typeface="宋体" panose="02010600030101010101" pitchFamily="2" charset="-122"/>
              <a:ea typeface="宋体" panose="02010600030101010101" pitchFamily="2" charset="-122"/>
            </a:endParaRPr>
          </a:p>
          <a:p>
            <a:pPr algn="ctr"/>
            <a:r>
              <a:rPr lang="zh-CN" altLang="en-US" sz="2400" b="1" dirty="0" smtClean="0">
                <a:latin typeface="宋体" panose="02010600030101010101" pitchFamily="2" charset="-122"/>
                <a:ea typeface="宋体" panose="02010600030101010101" pitchFamily="2" charset="-122"/>
              </a:rPr>
              <a:t>臧克家</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   </a:t>
            </a:r>
            <a:r>
              <a:rPr lang="zh-CN" altLang="en-US" sz="2200" b="1" dirty="0" smtClean="0">
                <a:latin typeface="宋体" panose="02010600030101010101" pitchFamily="2" charset="-122"/>
                <a:ea typeface="宋体" panose="02010600030101010101" pitchFamily="2" charset="-122"/>
              </a:rPr>
              <a:t>“人家说了再做，我是做了再说。”</a:t>
            </a:r>
            <a:endParaRPr lang="zh-CN" altLang="en-US" sz="2200" b="1" dirty="0">
              <a:latin typeface="宋体" panose="02010600030101010101" pitchFamily="2" charset="-122"/>
              <a:ea typeface="宋体" panose="02010600030101010101" pitchFamily="2" charset="-122"/>
            </a:endParaRPr>
          </a:p>
          <a:p>
            <a:pPr>
              <a:lnSpc>
                <a:spcPct val="150000"/>
              </a:lnSpc>
            </a:pPr>
            <a:r>
              <a:rPr lang="zh-CN" altLang="en-US" sz="2200" b="1" dirty="0" smtClean="0">
                <a:latin typeface="宋体" panose="02010600030101010101" pitchFamily="2" charset="-122"/>
                <a:ea typeface="宋体" panose="02010600030101010101" pitchFamily="2" charset="-122"/>
              </a:rPr>
              <a:t>   “</a:t>
            </a:r>
            <a:r>
              <a:rPr lang="zh-CN" altLang="en-US" sz="2200" b="1" dirty="0">
                <a:latin typeface="宋体" panose="02010600030101010101" pitchFamily="2" charset="-122"/>
                <a:ea typeface="宋体" panose="02010600030101010101" pitchFamily="2" charset="-122"/>
              </a:rPr>
              <a:t>人家说了也不一定做，我是做了也不一定说。”</a:t>
            </a:r>
            <a:endParaRPr lang="zh-CN" altLang="en-US" sz="2200" b="1" dirty="0">
              <a:latin typeface="宋体" panose="02010600030101010101" pitchFamily="2" charset="-122"/>
              <a:ea typeface="宋体" panose="02010600030101010101" pitchFamily="2" charset="-122"/>
            </a:endParaRPr>
          </a:p>
          <a:p>
            <a:pPr>
              <a:lnSpc>
                <a:spcPct val="150000"/>
              </a:lnSpc>
            </a:pPr>
            <a:r>
              <a:rPr lang="zh-CN" altLang="en-US" sz="2200" b="1" dirty="0" smtClean="0">
                <a:latin typeface="宋体" panose="02010600030101010101" pitchFamily="2" charset="-122"/>
                <a:ea typeface="宋体" panose="02010600030101010101" pitchFamily="2" charset="-122"/>
              </a:rPr>
              <a:t>    作为</a:t>
            </a:r>
            <a:r>
              <a:rPr lang="zh-CN" altLang="en-US" sz="2200" b="1" dirty="0">
                <a:latin typeface="宋体" panose="02010600030101010101" pitchFamily="2" charset="-122"/>
                <a:ea typeface="宋体" panose="02010600030101010101" pitchFamily="2" charset="-122"/>
              </a:rPr>
              <a:t>学者和诗人的闻一多先生，在</a:t>
            </a:r>
            <a:r>
              <a:rPr lang="en-US" altLang="zh-CN" sz="2200" b="1" dirty="0">
                <a:latin typeface="宋体" panose="02010600030101010101" pitchFamily="2" charset="-122"/>
                <a:ea typeface="宋体" panose="02010600030101010101" pitchFamily="2" charset="-122"/>
              </a:rPr>
              <a:t>30</a:t>
            </a:r>
            <a:r>
              <a:rPr lang="zh-CN" altLang="en-US" sz="2200" b="1" dirty="0">
                <a:latin typeface="宋体" panose="02010600030101010101" pitchFamily="2" charset="-122"/>
                <a:ea typeface="宋体" panose="02010600030101010101" pitchFamily="2" charset="-122"/>
              </a:rPr>
              <a:t>年代国立青岛大学的</a:t>
            </a:r>
            <a:r>
              <a:rPr lang="zh-CN" altLang="en-US" sz="2200" b="1" dirty="0" smtClean="0">
                <a:latin typeface="宋体" panose="02010600030101010101" pitchFamily="2" charset="-122"/>
                <a:ea typeface="宋体" panose="02010600030101010101" pitchFamily="2" charset="-122"/>
              </a:rPr>
              <a:t>两年时间</a:t>
            </a:r>
            <a:r>
              <a:rPr lang="zh-CN" altLang="en-US" sz="2200" b="1" dirty="0">
                <a:latin typeface="宋体" panose="02010600030101010101" pitchFamily="2" charset="-122"/>
                <a:ea typeface="宋体" panose="02010600030101010101" pitchFamily="2" charset="-122"/>
              </a:rPr>
              <a:t>，我对他是有着深刻印象的。那时候，他已经诗兴不作而研究志趣正浓。他正向古代典籍钻探，有如向地壳寻求宝藏。仰之弥高，越高，攀得越起劲；钻之弥坚，越坚，钻得越锲而不舍。他想吃尽、消化尽我们中华民族几千年来的文化史，炯炯目光，一直远射到有史以前。他要给我们衰微的民族开一剂救济的文化药方。</a:t>
            </a:r>
            <a:r>
              <a:rPr lang="en-US" altLang="zh-CN" sz="2200" b="1" dirty="0">
                <a:latin typeface="宋体" panose="02010600030101010101" pitchFamily="2" charset="-122"/>
                <a:ea typeface="宋体" panose="02010600030101010101" pitchFamily="2" charset="-122"/>
              </a:rPr>
              <a:t>1930</a:t>
            </a:r>
            <a:r>
              <a:rPr lang="zh-CN" altLang="en-US" sz="2200" b="1" dirty="0">
                <a:latin typeface="宋体" panose="02010600030101010101" pitchFamily="2" charset="-122"/>
                <a:ea typeface="宋体" panose="02010600030101010101" pitchFamily="2" charset="-122"/>
              </a:rPr>
              <a:t>年到</a:t>
            </a:r>
            <a:r>
              <a:rPr lang="en-US" altLang="zh-CN" sz="2200" b="1" dirty="0">
                <a:latin typeface="宋体" panose="02010600030101010101" pitchFamily="2" charset="-122"/>
                <a:ea typeface="宋体" panose="02010600030101010101" pitchFamily="2" charset="-122"/>
              </a:rPr>
              <a:t>1932</a:t>
            </a:r>
            <a:r>
              <a:rPr lang="zh-CN" altLang="en-US" sz="2200" b="1" dirty="0">
                <a:latin typeface="宋体" panose="02010600030101010101" pitchFamily="2" charset="-122"/>
                <a:ea typeface="宋体" panose="02010600030101010101" pitchFamily="2" charset="-122"/>
              </a:rPr>
              <a:t>年，“望闻问切”也还只是在“望”的初级阶段。他从唐诗下手，目不窥园，足不下楼，兀兀穷年，沥尽心血。杜甫晚年，疏懒得“一月不梳头”。闻先生也总是头发凌乱，他是无暇及此的。饭，几乎忘记了吃，他贪的是精神食粮；夜间睡得很少，为了研究，他惜寸阴、分阴。深宵灯火是他的伴侣，因它大开光明之路，“漂白了的四壁”</a:t>
            </a:r>
            <a:r>
              <a:rPr lang="zh-CN" altLang="en-US" sz="2200" b="1" dirty="0" smtClean="0">
                <a:latin typeface="宋体" panose="02010600030101010101" pitchFamily="2" charset="-122"/>
                <a:ea typeface="宋体" panose="02010600030101010101" pitchFamily="2" charset="-122"/>
              </a:rPr>
              <a:t>。</a:t>
            </a:r>
            <a:endParaRPr lang="zh-CN" altLang="en-US" sz="2200" b="1" dirty="0">
              <a:latin typeface="宋体" panose="02010600030101010101" pitchFamily="2" charset="-122"/>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745" y="535709"/>
            <a:ext cx="11683999" cy="6186309"/>
          </a:xfrm>
          <a:prstGeom prst="rect">
            <a:avLst/>
          </a:prstGeom>
        </p:spPr>
        <p:txBody>
          <a:bodyPr wrap="square">
            <a:spAutoFit/>
          </a:bodyPr>
          <a:lstStyle/>
          <a:p>
            <a:pPr>
              <a:lnSpc>
                <a:spcPct val="150000"/>
              </a:lnSpc>
            </a:pPr>
            <a:r>
              <a:rPr lang="zh-CN" altLang="en-US" sz="2200" b="1" dirty="0" smtClean="0">
                <a:latin typeface="宋体" panose="02010600030101010101" pitchFamily="2" charset="-122"/>
                <a:ea typeface="宋体" panose="02010600030101010101" pitchFamily="2" charset="-122"/>
              </a:rPr>
              <a:t>    不动不响</a:t>
            </a:r>
            <a:r>
              <a:rPr lang="zh-CN" altLang="en-US" sz="2200" b="1" dirty="0">
                <a:latin typeface="宋体" panose="02010600030101010101" pitchFamily="2" charset="-122"/>
                <a:ea typeface="宋体" panose="02010600030101010101" pitchFamily="2" charset="-122"/>
              </a:rPr>
              <a:t>，无声无闻。一个又一个大的四方竹纸本子，写满了密密麻麻的小楷，如群蚁排衙。几年辛苦，凝结而成</a:t>
            </a:r>
            <a:r>
              <a:rPr lang="en-US" altLang="zh-CN" sz="2200" b="1" dirty="0">
                <a:latin typeface="宋体" panose="02010600030101010101" pitchFamily="2" charset="-122"/>
                <a:ea typeface="宋体" panose="02010600030101010101" pitchFamily="2" charset="-122"/>
              </a:rPr>
              <a:t>《</a:t>
            </a:r>
            <a:r>
              <a:rPr lang="zh-CN" altLang="en-US" sz="2200" b="1" dirty="0">
                <a:latin typeface="宋体" panose="02010600030101010101" pitchFamily="2" charset="-122"/>
                <a:ea typeface="宋体" panose="02010600030101010101" pitchFamily="2" charset="-122"/>
              </a:rPr>
              <a:t>唐诗杂论</a:t>
            </a:r>
            <a:r>
              <a:rPr lang="en-US" altLang="zh-CN" sz="2200" b="1" dirty="0">
                <a:latin typeface="宋体" panose="02010600030101010101" pitchFamily="2" charset="-122"/>
                <a:ea typeface="宋体" panose="02010600030101010101" pitchFamily="2" charset="-122"/>
              </a:rPr>
              <a:t>》</a:t>
            </a:r>
            <a:r>
              <a:rPr lang="zh-CN" altLang="en-US" sz="2200" b="1" dirty="0">
                <a:latin typeface="宋体" panose="02010600030101010101" pitchFamily="2" charset="-122"/>
                <a:ea typeface="宋体" panose="02010600030101010101" pitchFamily="2" charset="-122"/>
              </a:rPr>
              <a:t>的硕果。</a:t>
            </a:r>
            <a:endParaRPr lang="zh-CN" altLang="en-US" sz="2200" b="1" dirty="0">
              <a:latin typeface="宋体" panose="02010600030101010101" pitchFamily="2" charset="-122"/>
              <a:ea typeface="宋体" panose="02010600030101010101" pitchFamily="2" charset="-122"/>
            </a:endParaRPr>
          </a:p>
          <a:p>
            <a:pPr>
              <a:lnSpc>
                <a:spcPct val="150000"/>
              </a:lnSpc>
            </a:pPr>
            <a:r>
              <a:rPr lang="zh-CN" altLang="en-US" sz="2200" b="1" dirty="0" smtClean="0">
                <a:latin typeface="宋体" panose="02010600030101010101" pitchFamily="2" charset="-122"/>
                <a:ea typeface="宋体" panose="02010600030101010101" pitchFamily="2" charset="-122"/>
              </a:rPr>
              <a:t>    他</a:t>
            </a:r>
            <a:r>
              <a:rPr lang="zh-CN" altLang="en-US" sz="2200" b="1" dirty="0">
                <a:latin typeface="宋体" panose="02010600030101010101" pitchFamily="2" charset="-122"/>
                <a:ea typeface="宋体" panose="02010600030101010101" pitchFamily="2" charset="-122"/>
              </a:rPr>
              <a:t>并没有先“说”，但他“做”了。作出了卓越的成绩。</a:t>
            </a:r>
            <a:endParaRPr lang="zh-CN" altLang="en-US" sz="2200" b="1" dirty="0">
              <a:latin typeface="宋体" panose="02010600030101010101" pitchFamily="2" charset="-122"/>
              <a:ea typeface="宋体" panose="02010600030101010101" pitchFamily="2" charset="-122"/>
            </a:endParaRPr>
          </a:p>
          <a:p>
            <a:pPr>
              <a:lnSpc>
                <a:spcPct val="150000"/>
              </a:lnSpc>
            </a:pPr>
            <a:r>
              <a:rPr lang="zh-CN" altLang="en-US" sz="2200" b="1" dirty="0" smtClean="0">
                <a:latin typeface="宋体" panose="02010600030101010101" pitchFamily="2" charset="-122"/>
                <a:ea typeface="宋体" panose="02010600030101010101" pitchFamily="2" charset="-122"/>
              </a:rPr>
              <a:t>    “做”</a:t>
            </a:r>
            <a:r>
              <a:rPr lang="zh-CN" altLang="en-US" sz="2200" b="1" dirty="0">
                <a:latin typeface="宋体" panose="02010600030101010101" pitchFamily="2" charset="-122"/>
                <a:ea typeface="宋体" panose="02010600030101010101" pitchFamily="2" charset="-122"/>
              </a:rPr>
              <a:t>了，他自己也没有“说”。他又由唐诗转到楚辞。十年艰辛，一部“校补”赫然而出。别人在赞美，在惊叹，而闻一多先生个人呢，也没有“说”。他又向“古典新义”迈进了。他潜心贯注，心会神凝，成了“何妨一下楼”的主人。</a:t>
            </a:r>
            <a:endParaRPr lang="zh-CN" altLang="en-US" sz="2200" b="1" dirty="0">
              <a:latin typeface="宋体" panose="02010600030101010101" pitchFamily="2" charset="-122"/>
              <a:ea typeface="宋体" panose="02010600030101010101" pitchFamily="2" charset="-122"/>
            </a:endParaRPr>
          </a:p>
          <a:p>
            <a:pPr>
              <a:lnSpc>
                <a:spcPct val="150000"/>
              </a:lnSpc>
            </a:pPr>
            <a:r>
              <a:rPr lang="zh-CN" altLang="en-US" sz="2200" b="1" dirty="0" smtClean="0">
                <a:latin typeface="宋体" panose="02010600030101010101" pitchFamily="2" charset="-122"/>
                <a:ea typeface="宋体" panose="02010600030101010101" pitchFamily="2" charset="-122"/>
              </a:rPr>
              <a:t>    做</a:t>
            </a:r>
            <a:r>
              <a:rPr lang="zh-CN" altLang="en-US" sz="2200" b="1" dirty="0">
                <a:latin typeface="宋体" panose="02010600030101010101" pitchFamily="2" charset="-122"/>
                <a:ea typeface="宋体" panose="02010600030101010101" pitchFamily="2" charset="-122"/>
              </a:rPr>
              <a:t>了再说，做了不说，这仅是闻一多先生的一个方面</a:t>
            </a:r>
            <a:r>
              <a:rPr lang="en-US" altLang="zh-CN" sz="2200" b="1" dirty="0">
                <a:latin typeface="宋体" panose="02010600030101010101" pitchFamily="2" charset="-122"/>
                <a:ea typeface="宋体" panose="02010600030101010101" pitchFamily="2" charset="-122"/>
              </a:rPr>
              <a:t>——</a:t>
            </a:r>
            <a:r>
              <a:rPr lang="zh-CN" altLang="en-US" sz="2200" b="1" dirty="0">
                <a:latin typeface="宋体" panose="02010600030101010101" pitchFamily="2" charset="-122"/>
                <a:ea typeface="宋体" panose="02010600030101010101" pitchFamily="2" charset="-122"/>
              </a:rPr>
              <a:t>作为学者的方面。</a:t>
            </a:r>
            <a:endParaRPr lang="zh-CN" altLang="en-US" sz="2200" b="1" dirty="0">
              <a:latin typeface="宋体" panose="02010600030101010101" pitchFamily="2" charset="-122"/>
              <a:ea typeface="宋体" panose="02010600030101010101" pitchFamily="2" charset="-122"/>
            </a:endParaRPr>
          </a:p>
          <a:p>
            <a:pPr>
              <a:lnSpc>
                <a:spcPct val="150000"/>
              </a:lnSpc>
            </a:pPr>
            <a:r>
              <a:rPr lang="zh-CN" altLang="en-US" sz="2200" b="1" dirty="0" smtClean="0">
                <a:latin typeface="宋体" panose="02010600030101010101" pitchFamily="2" charset="-122"/>
                <a:ea typeface="宋体" panose="02010600030101010101" pitchFamily="2" charset="-122"/>
              </a:rPr>
              <a:t>    闻一多</a:t>
            </a:r>
            <a:r>
              <a:rPr lang="zh-CN" altLang="en-US" sz="2200" b="1" dirty="0">
                <a:latin typeface="宋体" panose="02010600030101010101" pitchFamily="2" charset="-122"/>
                <a:ea typeface="宋体" panose="02010600030101010101" pitchFamily="2" charset="-122"/>
              </a:rPr>
              <a:t>先生还有另外一个方面</a:t>
            </a:r>
            <a:r>
              <a:rPr lang="en-US" altLang="zh-CN" sz="2200" b="1" dirty="0">
                <a:latin typeface="宋体" panose="02010600030101010101" pitchFamily="2" charset="-122"/>
                <a:ea typeface="宋体" panose="02010600030101010101" pitchFamily="2" charset="-122"/>
              </a:rPr>
              <a:t>——</a:t>
            </a:r>
            <a:r>
              <a:rPr lang="zh-CN" altLang="en-US" sz="2200" b="1" dirty="0">
                <a:latin typeface="宋体" panose="02010600030101010101" pitchFamily="2" charset="-122"/>
                <a:ea typeface="宋体" panose="02010600030101010101" pitchFamily="2" charset="-122"/>
              </a:rPr>
              <a:t>作为革命家的方面。这个方面，情况就迥乎不同，而且一反既往了。</a:t>
            </a:r>
            <a:endParaRPr lang="zh-CN" altLang="en-US" sz="2200" b="1" dirty="0">
              <a:latin typeface="宋体" panose="02010600030101010101" pitchFamily="2" charset="-122"/>
              <a:ea typeface="宋体" panose="02010600030101010101" pitchFamily="2" charset="-122"/>
            </a:endParaRPr>
          </a:p>
          <a:p>
            <a:pPr>
              <a:lnSpc>
                <a:spcPct val="150000"/>
              </a:lnSpc>
            </a:pPr>
            <a:r>
              <a:rPr lang="zh-CN" altLang="en-US" sz="2200" b="1" dirty="0" smtClean="0">
                <a:latin typeface="宋体" panose="02010600030101010101" pitchFamily="2" charset="-122"/>
                <a:ea typeface="宋体" panose="02010600030101010101" pitchFamily="2" charset="-122"/>
              </a:rPr>
              <a:t>    作为</a:t>
            </a:r>
            <a:r>
              <a:rPr lang="zh-CN" altLang="en-US" sz="2200" b="1" dirty="0">
                <a:latin typeface="宋体" panose="02010600030101010101" pitchFamily="2" charset="-122"/>
                <a:ea typeface="宋体" panose="02010600030101010101" pitchFamily="2" charset="-122"/>
              </a:rPr>
              <a:t>争取民主的战士，青年运动的领导人，闻一多先生“说”了。起先，小声说，只有昆明的青年听得到；后来，声音越来越大，他向全国人民呼喊，叫人民起来，反对独裁，争取民主</a:t>
            </a:r>
            <a:r>
              <a:rPr lang="en-US" altLang="zh-CN" sz="2200" b="1" dirty="0">
                <a:latin typeface="宋体" panose="02010600030101010101" pitchFamily="2" charset="-122"/>
                <a:ea typeface="宋体" panose="02010600030101010101" pitchFamily="2" charset="-122"/>
              </a:rPr>
              <a:t>!</a:t>
            </a:r>
            <a:endParaRPr lang="en-US" altLang="zh-CN" sz="2200" b="1" i="0" dirty="0">
              <a:effectLst/>
              <a:latin typeface="宋体" panose="02010600030101010101" pitchFamily="2" charset="-122"/>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404436" cy="6740307"/>
          </a:xfrm>
          <a:prstGeom prst="rect">
            <a:avLst/>
          </a:prstGeom>
        </p:spPr>
        <p:txBody>
          <a:bodyPr wrap="square">
            <a:spAutoFit/>
          </a:bodyPr>
          <a:lstStyle/>
          <a:p>
            <a:pPr>
              <a:lnSpc>
                <a:spcPct val="150000"/>
              </a:lnSpc>
            </a:pPr>
            <a:r>
              <a:rPr lang="zh-CN" altLang="en-US" sz="2400" b="1" dirty="0" smtClean="0">
                <a:latin typeface="宋体" panose="02010600030101010101" pitchFamily="2" charset="-122"/>
                <a:ea typeface="宋体" panose="02010600030101010101" pitchFamily="2" charset="-122"/>
              </a:rPr>
              <a:t>    他</a:t>
            </a:r>
            <a:r>
              <a:rPr lang="zh-CN" altLang="en-US" sz="2400" b="1" dirty="0">
                <a:latin typeface="宋体" panose="02010600030101010101" pitchFamily="2" charset="-122"/>
                <a:ea typeface="宋体" panose="02010600030101010101" pitchFamily="2" charset="-122"/>
              </a:rPr>
              <a:t>在给我的信上说：“此身别无长处，既然有一颗心，有一张嘴，讲话定要讲个痛快</a:t>
            </a:r>
            <a:r>
              <a:rPr lang="en-US" altLang="zh-CN" sz="2400" b="1" dirty="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    他</a:t>
            </a:r>
            <a:r>
              <a:rPr lang="zh-CN" altLang="en-US" sz="2400" b="1" dirty="0">
                <a:latin typeface="宋体" panose="02010600030101010101" pitchFamily="2" charset="-122"/>
                <a:ea typeface="宋体" panose="02010600030101010101" pitchFamily="2" charset="-122"/>
              </a:rPr>
              <a:t>“说”了，跟着的是“做”。这不再是“做了再说”或“做了也不一定说”了。现在，他“说”了就“做”。言论与行动完全一致，这是人格的写照，而且是以生命作为代价的</a:t>
            </a:r>
            <a:r>
              <a:rPr lang="zh-CN" altLang="en-US"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p>
            <a:pPr>
              <a:lnSpc>
                <a:spcPct val="150000"/>
              </a:lnSpc>
            </a:pPr>
            <a:r>
              <a:rPr lang="en-US" altLang="zh-CN" sz="2400" b="1" dirty="0" smtClean="0">
                <a:latin typeface="宋体" panose="02010600030101010101" pitchFamily="2" charset="-122"/>
                <a:ea typeface="宋体" panose="02010600030101010101" pitchFamily="2" charset="-122"/>
              </a:rPr>
              <a:t>    1944</a:t>
            </a:r>
            <a:r>
              <a:rPr lang="zh-CN" altLang="en-US" sz="2400" b="1" dirty="0">
                <a:latin typeface="宋体" panose="02010600030101010101" pitchFamily="2" charset="-122"/>
                <a:ea typeface="宋体" panose="02010600030101010101" pitchFamily="2" charset="-122"/>
              </a:rPr>
              <a:t>年</a:t>
            </a:r>
            <a:r>
              <a:rPr lang="en-US" altLang="zh-CN" sz="2400" b="1" dirty="0">
                <a:latin typeface="宋体" panose="02010600030101010101" pitchFamily="2" charset="-122"/>
                <a:ea typeface="宋体" panose="02010600030101010101" pitchFamily="2" charset="-122"/>
              </a:rPr>
              <a:t>10</a:t>
            </a:r>
            <a:r>
              <a:rPr lang="zh-CN" altLang="en-US" sz="2400" b="1" dirty="0">
                <a:latin typeface="宋体" panose="02010600030101010101" pitchFamily="2" charset="-122"/>
                <a:ea typeface="宋体" panose="02010600030101010101" pitchFamily="2" charset="-122"/>
              </a:rPr>
              <a:t>月</a:t>
            </a:r>
            <a:r>
              <a:rPr lang="en-US" altLang="zh-CN" sz="2400" b="1" dirty="0">
                <a:latin typeface="宋体" panose="02010600030101010101" pitchFamily="2" charset="-122"/>
                <a:ea typeface="宋体" panose="02010600030101010101" pitchFamily="2" charset="-122"/>
              </a:rPr>
              <a:t>12</a:t>
            </a:r>
            <a:r>
              <a:rPr lang="zh-CN" altLang="en-US" sz="2400" b="1" dirty="0">
                <a:latin typeface="宋体" panose="02010600030101010101" pitchFamily="2" charset="-122"/>
                <a:ea typeface="宋体" panose="02010600030101010101" pitchFamily="2" charset="-122"/>
              </a:rPr>
              <a:t>日，他给了我一封信，最后一行说：“另函寄上油印物二张，代表我最近的工作之一，请传观。</a:t>
            </a:r>
            <a:r>
              <a:rPr lang="zh-CN" altLang="en-US"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    这</a:t>
            </a:r>
            <a:r>
              <a:rPr lang="zh-CN" altLang="en-US" sz="2400" b="1" dirty="0">
                <a:latin typeface="宋体" panose="02010600030101010101" pitchFamily="2" charset="-122"/>
                <a:ea typeface="宋体" panose="02010600030101010101" pitchFamily="2" charset="-122"/>
              </a:rPr>
              <a:t>是为争取民主，反对独裁，他起稿的一张政治传单</a:t>
            </a:r>
            <a:r>
              <a:rPr lang="en-US" altLang="zh-CN"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    在</a:t>
            </a:r>
            <a:r>
              <a:rPr lang="zh-CN" altLang="en-US" sz="2400" b="1" dirty="0">
                <a:latin typeface="宋体" panose="02010600030101010101" pitchFamily="2" charset="-122"/>
                <a:ea typeface="宋体" panose="02010600030101010101" pitchFamily="2" charset="-122"/>
              </a:rPr>
              <a:t>李公朴同志被害之后，警报迭起，形势紧张，明知凶多吉少，而闻先生大无畏地在群众大会上，大骂特务，慷慨淋漓，并指着这群败类说：“你们站出来</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你们站出来</a:t>
            </a:r>
            <a:r>
              <a:rPr lang="en-US" altLang="zh-CN"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    他</a:t>
            </a:r>
            <a:r>
              <a:rPr lang="zh-CN" altLang="en-US" sz="2400" b="1" dirty="0">
                <a:latin typeface="宋体" panose="02010600030101010101" pitchFamily="2" charset="-122"/>
                <a:ea typeface="宋体" panose="02010600030101010101" pitchFamily="2" charset="-122"/>
              </a:rPr>
              <a:t>“说”了。说得真痛快，动人心，鼓壮志，气冲斗牛，声震天地</a:t>
            </a:r>
            <a:r>
              <a:rPr lang="en-US" altLang="zh-CN" sz="2400" b="1" dirty="0" smtClean="0">
                <a:latin typeface="宋体" panose="02010600030101010101" pitchFamily="2" charset="-122"/>
                <a:ea typeface="宋体" panose="02010600030101010101" pitchFamily="2" charset="-122"/>
              </a:rPr>
              <a:t>!</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    他</a:t>
            </a:r>
            <a:r>
              <a:rPr lang="zh-CN" altLang="en-US" sz="2400" b="1" dirty="0">
                <a:latin typeface="宋体" panose="02010600030101010101" pitchFamily="2" charset="-122"/>
                <a:ea typeface="宋体" panose="02010600030101010101" pitchFamily="2" charset="-122"/>
              </a:rPr>
              <a:t>“说”了：“我们要准备像李先生一样，前脚跨出大门，后脚就不准备再跨进大门。”</a:t>
            </a:r>
            <a:endParaRPr lang="zh-CN" altLang="en-US" sz="2400" b="1" dirty="0">
              <a:latin typeface="宋体" panose="02010600030101010101" pitchFamily="2" charset="-122"/>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982" y="858982"/>
            <a:ext cx="11619345" cy="3323987"/>
          </a:xfrm>
          <a:prstGeom prst="rect">
            <a:avLst/>
          </a:prstGeom>
        </p:spPr>
        <p:txBody>
          <a:bodyPr wrap="square">
            <a:spAutoFit/>
          </a:bodyPr>
          <a:lstStyle/>
          <a:p>
            <a:pPr>
              <a:lnSpc>
                <a:spcPct val="150000"/>
              </a:lnSpc>
            </a:pPr>
            <a:r>
              <a:rPr lang="zh-CN" altLang="en-US" sz="2800" b="1" dirty="0" smtClean="0">
                <a:latin typeface="宋体" panose="02010600030101010101" pitchFamily="2" charset="-122"/>
                <a:ea typeface="宋体" panose="02010600030101010101" pitchFamily="2" charset="-122"/>
              </a:rPr>
              <a:t>    他</a:t>
            </a:r>
            <a:r>
              <a:rPr lang="zh-CN" altLang="en-US" sz="2800" b="1" dirty="0">
                <a:latin typeface="宋体" panose="02010600030101010101" pitchFamily="2" charset="-122"/>
                <a:ea typeface="宋体" panose="02010600030101010101" pitchFamily="2" charset="-122"/>
              </a:rPr>
              <a:t>“做”了，在情况紧急的生死关头，他走到游行示威队伍的前头，昂首挺胸，长须飘飘。他终于以宝贵的生命，实证了他的“言”和“行”</a:t>
            </a:r>
            <a:r>
              <a:rPr lang="zh-CN" altLang="en-US" sz="2800" b="1" dirty="0" smtClean="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a:p>
            <a:pPr>
              <a:lnSpc>
                <a:spcPct val="150000"/>
              </a:lnSpc>
            </a:pPr>
            <a:r>
              <a:rPr lang="zh-CN" altLang="en-US" sz="2800" b="1" dirty="0" smtClean="0">
                <a:latin typeface="宋体" panose="02010600030101010101" pitchFamily="2" charset="-122"/>
                <a:ea typeface="宋体" panose="02010600030101010101" pitchFamily="2" charset="-122"/>
              </a:rPr>
              <a:t>    闻一多</a:t>
            </a:r>
            <a:r>
              <a:rPr lang="zh-CN" altLang="en-US" sz="2800" b="1" dirty="0">
                <a:latin typeface="宋体" panose="02010600030101010101" pitchFamily="2" charset="-122"/>
                <a:ea typeface="宋体" panose="02010600030101010101" pitchFamily="2" charset="-122"/>
              </a:rPr>
              <a:t>先生，是卓越的学者，热情澎湃的优秀诗人，大勇的革命烈士</a:t>
            </a:r>
            <a:r>
              <a:rPr lang="zh-CN" altLang="en-US" sz="2800" b="1" dirty="0" smtClean="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a:p>
            <a:pPr>
              <a:lnSpc>
                <a:spcPct val="150000"/>
              </a:lnSpc>
            </a:pPr>
            <a:r>
              <a:rPr lang="zh-CN" altLang="en-US" sz="2800" b="1" dirty="0" smtClean="0">
                <a:latin typeface="宋体" panose="02010600030101010101" pitchFamily="2" charset="-122"/>
                <a:ea typeface="宋体" panose="02010600030101010101" pitchFamily="2" charset="-122"/>
              </a:rPr>
              <a:t>    他</a:t>
            </a:r>
            <a:r>
              <a:rPr lang="zh-CN" altLang="en-US" sz="2800" b="1" dirty="0">
                <a:latin typeface="宋体" panose="02010600030101010101" pitchFamily="2" charset="-122"/>
                <a:ea typeface="宋体" panose="02010600030101010101" pitchFamily="2" charset="-122"/>
              </a:rPr>
              <a:t>，是口的巨人。他，是行的高标</a:t>
            </a:r>
            <a:r>
              <a:rPr lang="zh-CN" altLang="en-US" sz="2800" b="1" dirty="0" smtClean="0">
                <a:latin typeface="宋体" panose="02010600030101010101" pitchFamily="2" charset="-122"/>
                <a:ea typeface="宋体" panose="02010600030101010101" pitchFamily="2" charset="-122"/>
              </a:rPr>
              <a:t>。</a:t>
            </a:r>
            <a:endParaRPr lang="en-US" altLang="zh-CN" sz="2800" b="1" dirty="0" smtClean="0">
              <a:latin typeface="宋体" panose="02010600030101010101" pitchFamily="2" charset="-122"/>
              <a:ea typeface="宋体" panose="02010600030101010101" pitchFamily="2" charset="-122"/>
            </a:endParaRPr>
          </a:p>
          <a:p>
            <a:pPr>
              <a:lnSpc>
                <a:spcPct val="150000"/>
              </a:lnSpc>
            </a:pPr>
            <a:r>
              <a:rPr lang="zh-CN" altLang="en-US" sz="2800" b="1" dirty="0" smtClean="0">
                <a:latin typeface="宋体" panose="02010600030101010101" pitchFamily="2" charset="-122"/>
                <a:ea typeface="宋体" panose="02010600030101010101" pitchFamily="2" charset="-122"/>
              </a:rPr>
              <a:t>                                 </a:t>
            </a:r>
            <a:r>
              <a:rPr lang="zh-CN" altLang="en-US" sz="2000" b="1" dirty="0" smtClean="0">
                <a:latin typeface="宋体" panose="02010600030101010101" pitchFamily="2" charset="-122"/>
                <a:ea typeface="宋体" panose="02010600030101010101" pitchFamily="2" charset="-122"/>
              </a:rPr>
              <a:t>本文选</a:t>
            </a:r>
            <a:r>
              <a:rPr lang="zh-CN" altLang="en-US" sz="2000" b="1" dirty="0">
                <a:latin typeface="宋体" panose="02010600030101010101" pitchFamily="2" charset="-122"/>
                <a:ea typeface="宋体" panose="02010600030101010101" pitchFamily="2" charset="-122"/>
              </a:rPr>
              <a:t>自</a:t>
            </a:r>
            <a:r>
              <a:rPr lang="en-US" altLang="zh-CN" sz="2000" b="1" dirty="0">
                <a:latin typeface="宋体" panose="02010600030101010101" pitchFamily="2" charset="-122"/>
                <a:ea typeface="宋体" panose="02010600030101010101" pitchFamily="2" charset="-122"/>
              </a:rPr>
              <a:t>1980</a:t>
            </a:r>
            <a:r>
              <a:rPr lang="zh-CN" altLang="en-US" sz="2000" b="1" dirty="0">
                <a:latin typeface="宋体" panose="02010600030101010101" pitchFamily="2" charset="-122"/>
                <a:ea typeface="宋体" panose="02010600030101010101" pitchFamily="2" charset="-122"/>
              </a:rPr>
              <a:t>年</a:t>
            </a:r>
            <a:r>
              <a:rPr lang="en-US" altLang="zh-CN" sz="2000" b="1" dirty="0">
                <a:latin typeface="宋体" panose="02010600030101010101" pitchFamily="2" charset="-122"/>
                <a:ea typeface="宋体" panose="02010600030101010101" pitchFamily="2" charset="-122"/>
              </a:rPr>
              <a:t>2</a:t>
            </a:r>
            <a:r>
              <a:rPr lang="zh-CN" altLang="en-US" sz="2000" b="1" dirty="0">
                <a:latin typeface="宋体" panose="02010600030101010101" pitchFamily="2" charset="-122"/>
                <a:ea typeface="宋体" panose="02010600030101010101" pitchFamily="2" charset="-122"/>
              </a:rPr>
              <a:t>月</a:t>
            </a:r>
            <a:r>
              <a:rPr lang="en-US" altLang="zh-CN" sz="2000" b="1" dirty="0">
                <a:latin typeface="宋体" panose="02010600030101010101" pitchFamily="2" charset="-122"/>
                <a:ea typeface="宋体" panose="02010600030101010101" pitchFamily="2" charset="-122"/>
              </a:rPr>
              <a:t>12</a:t>
            </a:r>
            <a:r>
              <a:rPr lang="zh-CN" altLang="en-US" sz="2000" b="1" dirty="0">
                <a:latin typeface="宋体" panose="02010600030101010101" pitchFamily="2" charset="-122"/>
                <a:ea typeface="宋体" panose="02010600030101010101" pitchFamily="2" charset="-122"/>
              </a:rPr>
              <a:t>日的</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人民日报</a:t>
            </a:r>
            <a:r>
              <a:rPr lang="en-US" altLang="zh-CN" sz="2000" b="1" dirty="0">
                <a:latin typeface="宋体" panose="02010600030101010101" pitchFamily="2" charset="-122"/>
                <a:ea typeface="宋体" panose="02010600030101010101" pitchFamily="2" charset="-122"/>
              </a:rPr>
              <a:t>》</a:t>
            </a:r>
            <a:endParaRPr lang="zh-CN" altLang="en-US" sz="2000" b="1" dirty="0">
              <a:latin typeface="宋体" panose="02010600030101010101" pitchFamily="2"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闻一多简介</a:t>
            </a:r>
            <a:endParaRPr lang="zh-CN" altLang="en-US" dirty="0"/>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3310" b="2862"/>
          <a:stretch>
            <a:fillRect/>
          </a:stretch>
        </p:blipFill>
        <p:spPr>
          <a:xfrm>
            <a:off x="944545" y="875851"/>
            <a:ext cx="10409256" cy="58264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8958" y="1009364"/>
            <a:ext cx="6096000" cy="3969385"/>
          </a:xfrm>
          <a:prstGeom prst="rect">
            <a:avLst/>
          </a:prstGeom>
        </p:spPr>
        <p:txBody>
          <a:bodyPr>
            <a:spAutoFit/>
          </a:bodyPr>
          <a:lstStyle/>
          <a:p>
            <a:r>
              <a:rPr lang="zh-CN" altLang="en-US" sz="2800" b="0" i="0" dirty="0" smtClean="0">
                <a:solidFill>
                  <a:srgbClr val="363636"/>
                </a:solidFill>
                <a:effectLst/>
                <a:latin typeface="华文新魏" panose="02010800040101010101" pitchFamily="2" charset="-122"/>
                <a:ea typeface="华文新魏" panose="02010800040101010101" pitchFamily="2" charset="-122"/>
              </a:rPr>
              <a:t>“</a:t>
            </a:r>
            <a:r>
              <a:rPr lang="zh-CN" altLang="en-US" sz="2800" b="0" i="0" dirty="0" smtClean="0">
                <a:solidFill>
                  <a:srgbClr val="FF0000"/>
                </a:solidFill>
                <a:effectLst/>
                <a:latin typeface="华文新魏" panose="02010800040101010101" pitchFamily="2" charset="-122"/>
                <a:ea typeface="华文新魏" panose="02010800040101010101" pitchFamily="2" charset="-122"/>
              </a:rPr>
              <a:t>你是一团火，照彻了深渊；指示着青年，失望中抓住自我。</a:t>
            </a:r>
            <a:endParaRPr lang="zh-CN" altLang="en-US" sz="2800" b="0" i="0" dirty="0" smtClean="0">
              <a:solidFill>
                <a:srgbClr val="FF0000"/>
              </a:solidFill>
              <a:effectLst/>
              <a:latin typeface="华文新魏" panose="02010800040101010101" pitchFamily="2" charset="-122"/>
              <a:ea typeface="华文新魏" panose="02010800040101010101" pitchFamily="2" charset="-122"/>
            </a:endParaRPr>
          </a:p>
          <a:p>
            <a:r>
              <a:rPr lang="zh-CN" altLang="en-US" sz="2800" b="0" i="0" dirty="0" smtClean="0">
                <a:solidFill>
                  <a:srgbClr val="FF0000"/>
                </a:solidFill>
                <a:effectLst/>
                <a:latin typeface="华文新魏" panose="02010800040101010101" pitchFamily="2" charset="-122"/>
                <a:ea typeface="华文新魏" panose="02010800040101010101" pitchFamily="2" charset="-122"/>
              </a:rPr>
              <a:t>你是一团火，照明了古代；歌舞和竞赛，有力猛如虎。</a:t>
            </a:r>
            <a:endParaRPr lang="zh-CN" altLang="en-US" sz="2800" b="0" i="0" dirty="0" smtClean="0">
              <a:solidFill>
                <a:srgbClr val="FF0000"/>
              </a:solidFill>
              <a:effectLst/>
              <a:latin typeface="华文新魏" panose="02010800040101010101" pitchFamily="2" charset="-122"/>
              <a:ea typeface="华文新魏" panose="02010800040101010101" pitchFamily="2" charset="-122"/>
            </a:endParaRPr>
          </a:p>
          <a:p>
            <a:r>
              <a:rPr lang="zh-CN" altLang="en-US" sz="2800" b="0" i="0" dirty="0" smtClean="0">
                <a:solidFill>
                  <a:srgbClr val="FF0000"/>
                </a:solidFill>
                <a:effectLst/>
                <a:latin typeface="华文新魏" panose="02010800040101010101" pitchFamily="2" charset="-122"/>
                <a:ea typeface="华文新魏" panose="02010800040101010101" pitchFamily="2" charset="-122"/>
              </a:rPr>
              <a:t>你是一团火，照亮了魔鬼；烧毁了自己！遗烬里爆出个新中国！</a:t>
            </a:r>
            <a:r>
              <a:rPr lang="zh-CN" altLang="en-US" sz="2800" b="0" i="0" dirty="0" smtClean="0">
                <a:solidFill>
                  <a:srgbClr val="363636"/>
                </a:solidFill>
                <a:effectLst/>
                <a:latin typeface="华文新魏" panose="02010800040101010101" pitchFamily="2" charset="-122"/>
                <a:ea typeface="华文新魏" panose="02010800040101010101" pitchFamily="2" charset="-122"/>
              </a:rPr>
              <a:t>” </a:t>
            </a:r>
            <a:br>
              <a:rPr lang="zh-CN" altLang="en-US" sz="2800" dirty="0" smtClean="0">
                <a:latin typeface="华文新魏" panose="02010800040101010101" pitchFamily="2" charset="-122"/>
                <a:ea typeface="华文新魏" panose="02010800040101010101" pitchFamily="2" charset="-122"/>
              </a:rPr>
            </a:br>
            <a:r>
              <a:rPr lang="zh-CN" altLang="en-US" sz="2800" b="0" i="0" dirty="0" smtClean="0">
                <a:solidFill>
                  <a:srgbClr val="363636"/>
                </a:solidFill>
                <a:effectLst/>
                <a:latin typeface="华文新魏" panose="02010800040101010101" pitchFamily="2" charset="-122"/>
                <a:ea typeface="华文新魏" panose="02010800040101010101" pitchFamily="2" charset="-122"/>
              </a:rPr>
              <a:t>　　</a:t>
            </a:r>
            <a:r>
              <a:rPr lang="en-US" altLang="zh-CN" sz="2800" b="0" i="0" dirty="0" smtClean="0">
                <a:solidFill>
                  <a:srgbClr val="363636"/>
                </a:solidFill>
                <a:effectLst/>
                <a:latin typeface="华文新魏" panose="02010800040101010101" pitchFamily="2" charset="-122"/>
                <a:ea typeface="华文新魏" panose="02010800040101010101" pitchFamily="2" charset="-122"/>
              </a:rPr>
              <a:t>1946</a:t>
            </a:r>
            <a:r>
              <a:rPr lang="zh-CN" altLang="en-US" sz="2800" b="0" i="0" dirty="0" smtClean="0">
                <a:solidFill>
                  <a:srgbClr val="363636"/>
                </a:solidFill>
                <a:effectLst/>
                <a:latin typeface="华文新魏" panose="02010800040101010101" pitchFamily="2" charset="-122"/>
                <a:ea typeface="华文新魏" panose="02010800040101010101" pitchFamily="2" charset="-122"/>
              </a:rPr>
              <a:t>年</a:t>
            </a:r>
            <a:r>
              <a:rPr lang="en-US" altLang="zh-CN" sz="2800" b="0" i="0" dirty="0" smtClean="0">
                <a:solidFill>
                  <a:srgbClr val="363636"/>
                </a:solidFill>
                <a:effectLst/>
                <a:latin typeface="华文新魏" panose="02010800040101010101" pitchFamily="2" charset="-122"/>
                <a:ea typeface="华文新魏" panose="02010800040101010101" pitchFamily="2" charset="-122"/>
              </a:rPr>
              <a:t>7</a:t>
            </a:r>
            <a:r>
              <a:rPr lang="zh-CN" altLang="en-US" sz="2800" b="0" i="0" dirty="0" smtClean="0">
                <a:solidFill>
                  <a:srgbClr val="363636"/>
                </a:solidFill>
                <a:effectLst/>
                <a:latin typeface="华文新魏" panose="02010800040101010101" pitchFamily="2" charset="-122"/>
                <a:ea typeface="华文新魏" panose="02010800040101010101" pitchFamily="2" charset="-122"/>
              </a:rPr>
              <a:t>月</a:t>
            </a:r>
            <a:r>
              <a:rPr lang="en-US" altLang="zh-CN" sz="2800" b="0" i="0" dirty="0" smtClean="0">
                <a:solidFill>
                  <a:srgbClr val="363636"/>
                </a:solidFill>
                <a:effectLst/>
                <a:latin typeface="华文新魏" panose="02010800040101010101" pitchFamily="2" charset="-122"/>
                <a:ea typeface="华文新魏" panose="02010800040101010101" pitchFamily="2" charset="-122"/>
              </a:rPr>
              <a:t>21</a:t>
            </a:r>
            <a:r>
              <a:rPr lang="zh-CN" altLang="en-US" sz="2800" b="0" i="0" dirty="0" smtClean="0">
                <a:solidFill>
                  <a:srgbClr val="363636"/>
                </a:solidFill>
                <a:effectLst/>
                <a:latin typeface="华文新魏" panose="02010800040101010101" pitchFamily="2" charset="-122"/>
                <a:ea typeface="华文新魏" panose="02010800040101010101" pitchFamily="2" charset="-122"/>
              </a:rPr>
              <a:t>日，西南联大校友会召开闻一多先生的追悼会，</a:t>
            </a:r>
            <a:r>
              <a:rPr lang="zh-CN" altLang="en-US" sz="2800" b="0" i="0" dirty="0" smtClean="0">
                <a:solidFill>
                  <a:srgbClr val="FF0000"/>
                </a:solidFill>
                <a:effectLst/>
                <a:latin typeface="华文新魏" panose="02010800040101010101" pitchFamily="2" charset="-122"/>
                <a:ea typeface="华文新魏" panose="02010800040101010101" pitchFamily="2" charset="-122"/>
              </a:rPr>
              <a:t>朱自清</a:t>
            </a:r>
            <a:r>
              <a:rPr lang="zh-CN" altLang="en-US" sz="2800" b="0" i="0" dirty="0" smtClean="0">
                <a:solidFill>
                  <a:srgbClr val="363636"/>
                </a:solidFill>
                <a:effectLst/>
                <a:latin typeface="华文新魏" panose="02010800040101010101" pitchFamily="2" charset="-122"/>
                <a:ea typeface="华文新魏" panose="02010800040101010101" pitchFamily="2" charset="-122"/>
              </a:rPr>
              <a:t>先生出席并写下了上面的诗句。 </a:t>
            </a:r>
            <a:endParaRPr lang="zh-CN" altLang="en-US" sz="2800" dirty="0">
              <a:latin typeface="华文新魏" panose="02010800040101010101" pitchFamily="2" charset="-122"/>
              <a:ea typeface="华文新魏" panose="02010800040101010101"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26472" y="655474"/>
            <a:ext cx="3533450" cy="4247209"/>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74126" y="2166216"/>
            <a:ext cx="4167910" cy="1325563"/>
          </a:xfrm>
        </p:spPr>
        <p:txBody>
          <a:bodyPr/>
          <a:lstStyle/>
          <a:p>
            <a:r>
              <a:rPr lang="zh-CN" altLang="en-US" b="1" dirty="0" smtClean="0">
                <a:latin typeface="宋体" panose="02010600030101010101" pitchFamily="2" charset="-122"/>
                <a:ea typeface="宋体" panose="02010600030101010101" pitchFamily="2" charset="-122"/>
              </a:rPr>
              <a:t>二、分析作品</a:t>
            </a:r>
            <a:endParaRPr lang="zh-CN" altLang="en-US" b="1"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rot="7833784">
            <a:off x="1957182" y="1567626"/>
            <a:ext cx="1646617" cy="252274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26280" y="116205"/>
            <a:ext cx="7236460" cy="6554470"/>
          </a:xfrm>
          <a:prstGeom prst="rect">
            <a:avLst/>
          </a:prstGeom>
        </p:spPr>
        <p:txBody>
          <a:bodyPr wrap="square">
            <a:spAutoFit/>
          </a:bodyPr>
          <a:lstStyle/>
          <a:p>
            <a:pPr>
              <a:spcAft>
                <a:spcPts val="0"/>
              </a:spcAft>
            </a:pPr>
            <a:r>
              <a:rPr lang="zh-CN" altLang="zh-CN" sz="2800" b="1" spc="150" dirty="0" smtClean="0">
                <a:effectLst/>
                <a:latin typeface="宋体" panose="02010600030101010101" pitchFamily="2" charset="-122"/>
                <a:ea typeface="宋体" panose="02010600030101010101" pitchFamily="2" charset="-122"/>
                <a:cs typeface="宋体" panose="02010600030101010101" pitchFamily="2" charset="-122"/>
              </a:rPr>
              <a:t>作品简介</a:t>
            </a:r>
            <a:endParaRPr lang="zh-CN" altLang="zh-CN" sz="2800" b="1" dirty="0" smtClean="0">
              <a:effectLst/>
              <a:latin typeface="宋体" panose="02010600030101010101" pitchFamily="2" charset="-122"/>
              <a:ea typeface="宋体" panose="02010600030101010101" pitchFamily="2" charset="-122"/>
              <a:cs typeface="宋体" panose="02010600030101010101" pitchFamily="2" charset="-122"/>
            </a:endParaRPr>
          </a:p>
          <a:p>
            <a:pPr indent="304800">
              <a:spcAft>
                <a:spcPts val="0"/>
              </a:spcAft>
            </a:pPr>
            <a:r>
              <a:rPr lang="en-US" altLang="zh-CN" sz="2800" b="1" dirty="0" smtClean="0">
                <a:effectLst/>
                <a:latin typeface="宋体" panose="02010600030101010101" pitchFamily="2" charset="-122"/>
                <a:ea typeface="宋体" panose="02010600030101010101" pitchFamily="2" charset="-122"/>
                <a:cs typeface="宋体" panose="02010600030101010101" pitchFamily="2" charset="-122"/>
              </a:rPr>
              <a:t>   </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红烛本意是火红的蜡烛，喜庆的象征。</a:t>
            </a:r>
            <a:r>
              <a:rPr lang="en-US" altLang="zh-CN" sz="2800" b="1" dirty="0" smtClean="0">
                <a:effectLst/>
                <a:latin typeface="宋体" panose="02010600030101010101" pitchFamily="2" charset="-122"/>
                <a:ea typeface="宋体" panose="02010600030101010101" pitchFamily="2" charset="-122"/>
                <a:cs typeface="宋体" panose="02010600030101010101" pitchFamily="2" charset="-122"/>
              </a:rPr>
              <a:t>      </a:t>
            </a:r>
            <a:endParaRPr lang="en-US" altLang="zh-CN" sz="2800" b="1" dirty="0" smtClean="0">
              <a:effectLst/>
              <a:latin typeface="宋体" panose="02010600030101010101" pitchFamily="2" charset="-122"/>
              <a:ea typeface="宋体" panose="02010600030101010101" pitchFamily="2" charset="-122"/>
              <a:cs typeface="宋体" panose="02010600030101010101" pitchFamily="2" charset="-122"/>
            </a:endParaRPr>
          </a:p>
          <a:p>
            <a:pPr indent="304800">
              <a:spcAft>
                <a:spcPts val="0"/>
              </a:spcAft>
            </a:pPr>
            <a:r>
              <a:rPr lang="en-US" altLang="zh-CN" sz="2800" b="1" dirty="0">
                <a:latin typeface="宋体" panose="02010600030101010101" pitchFamily="2" charset="-122"/>
                <a:ea typeface="宋体" panose="02010600030101010101" pitchFamily="2" charset="-122"/>
                <a:cs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cs typeface="宋体" panose="02010600030101010101" pitchFamily="2" charset="-122"/>
              </a:rPr>
              <a:t> </a:t>
            </a:r>
            <a:r>
              <a:rPr lang="zh-CN" altLang="zh-CN" sz="2800"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《红烛》是中国现代著名诗集，闻一多的第一部诗作</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a:t>
            </a:r>
            <a:r>
              <a:rPr lang="en-US" altLang="zh-CN" sz="2800" b="1" dirty="0" smtClean="0">
                <a:effectLst/>
                <a:latin typeface="宋体" panose="02010600030101010101" pitchFamily="2" charset="-122"/>
                <a:ea typeface="宋体" panose="02010600030101010101" pitchFamily="2" charset="-122"/>
                <a:cs typeface="宋体" panose="02010600030101010101" pitchFamily="2" charset="-122"/>
              </a:rPr>
              <a:t>1923</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年</a:t>
            </a:r>
            <a:r>
              <a:rPr lang="en-US" altLang="zh-CN" sz="2800" b="1" dirty="0" smtClean="0">
                <a:effectLst/>
                <a:latin typeface="宋体" panose="02010600030101010101" pitchFamily="2" charset="-122"/>
                <a:ea typeface="宋体" panose="02010600030101010101" pitchFamily="2" charset="-122"/>
                <a:cs typeface="宋体" panose="02010600030101010101" pitchFamily="2" charset="-122"/>
              </a:rPr>
              <a:t>9</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月</a:t>
            </a:r>
            <a:r>
              <a:rPr lang="en-US" altLang="zh-CN" sz="2800" b="1" dirty="0" smtClean="0">
                <a:effectLst/>
                <a:latin typeface="宋体" panose="02010600030101010101" pitchFamily="2" charset="-122"/>
                <a:ea typeface="宋体" panose="02010600030101010101" pitchFamily="2" charset="-122"/>
                <a:cs typeface="宋体" panose="02010600030101010101" pitchFamily="2" charset="-122"/>
              </a:rPr>
              <a:t>7</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日出版。初版本收六十二首。人民文学出版社</a:t>
            </a:r>
            <a:r>
              <a:rPr lang="en-US" altLang="zh-CN" sz="2800" b="1" dirty="0" smtClean="0">
                <a:effectLst/>
                <a:latin typeface="宋体" panose="02010600030101010101" pitchFamily="2" charset="-122"/>
                <a:ea typeface="宋体" panose="02010600030101010101" pitchFamily="2" charset="-122"/>
                <a:cs typeface="宋体" panose="02010600030101010101" pitchFamily="2" charset="-122"/>
              </a:rPr>
              <a:t>1981</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年版收一百零三首。题材广泛，内容丰富，</a:t>
            </a:r>
            <a:r>
              <a:rPr lang="zh-CN" altLang="zh-CN" sz="2800"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或抒发诗人的爱国之情，或批判封建统治下的黑暗，或反映劳动人民的苦难，或描绘自然的美景</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。构思精巧，想象奇新，语言形象生动。红烛也是</a:t>
            </a:r>
            <a:r>
              <a:rPr lang="zh-CN" altLang="zh-CN" sz="2800"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火鹤</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的别名。</a:t>
            </a:r>
            <a:endParaRPr lang="zh-CN" altLang="zh-CN" sz="2800" b="1" dirty="0" smtClean="0">
              <a:effectLst/>
              <a:latin typeface="宋体" panose="02010600030101010101" pitchFamily="2" charset="-122"/>
              <a:ea typeface="宋体" panose="02010600030101010101" pitchFamily="2" charset="-122"/>
              <a:cs typeface="宋体" panose="02010600030101010101" pitchFamily="2" charset="-122"/>
            </a:endParaRPr>
          </a:p>
          <a:p>
            <a:pPr indent="304800">
              <a:spcAft>
                <a:spcPts val="0"/>
              </a:spcAft>
            </a:pPr>
            <a:r>
              <a:rPr lang="en-US" altLang="zh-CN" sz="2800" b="1" dirty="0" smtClean="0">
                <a:effectLst/>
                <a:latin typeface="宋体" panose="02010600030101010101" pitchFamily="2" charset="-122"/>
                <a:ea typeface="宋体" panose="02010600030101010101" pitchFamily="2" charset="-122"/>
                <a:cs typeface="宋体" panose="02010600030101010101" pitchFamily="2" charset="-122"/>
              </a:rPr>
              <a:t>   </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这首诗写于</a:t>
            </a:r>
            <a:r>
              <a:rPr lang="en-US" altLang="zh-CN" sz="2800" b="1" dirty="0" smtClean="0">
                <a:effectLst/>
                <a:latin typeface="宋体" panose="02010600030101010101" pitchFamily="2" charset="-122"/>
                <a:ea typeface="宋体" panose="02010600030101010101" pitchFamily="2" charset="-122"/>
                <a:cs typeface="宋体" panose="02010600030101010101" pitchFamily="2" charset="-122"/>
              </a:rPr>
              <a:t>1923</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年。诗人准备出版自己的第一部诗集，在回顾自己数年来的理想探索历程和诗作成就时，</a:t>
            </a:r>
            <a:r>
              <a:rPr lang="zh-CN" altLang="zh-CN" sz="2800" b="1" dirty="0" smtClean="0">
                <a:solidFill>
                  <a:srgbClr val="FF0000"/>
                </a:solidFill>
                <a:effectLst/>
                <a:latin typeface="宋体" panose="02010600030101010101" pitchFamily="2" charset="-122"/>
                <a:ea typeface="宋体" panose="02010600030101010101" pitchFamily="2" charset="-122"/>
                <a:cs typeface="宋体" panose="02010600030101010101" pitchFamily="2" charset="-122"/>
              </a:rPr>
              <a:t>就写下了这首名诗《红烛》</a:t>
            </a:r>
            <a:r>
              <a:rPr lang="zh-CN" altLang="zh-CN" sz="2800" b="1" dirty="0" smtClean="0">
                <a:effectLst/>
                <a:latin typeface="宋体" panose="02010600030101010101" pitchFamily="2" charset="-122"/>
                <a:ea typeface="宋体" panose="02010600030101010101" pitchFamily="2" charset="-122"/>
                <a:cs typeface="宋体" panose="02010600030101010101" pitchFamily="2" charset="-122"/>
              </a:rPr>
              <a:t>，</a:t>
            </a:r>
            <a:r>
              <a:rPr lang="zh-CN" altLang="zh-CN" sz="2800" b="1" dirty="0" smtClean="0">
                <a:gradFill>
                  <a:gsLst>
                    <a:gs pos="0">
                      <a:srgbClr val="7B32B2"/>
                    </a:gs>
                    <a:gs pos="100000">
                      <a:srgbClr val="401A5D"/>
                    </a:gs>
                  </a:gsLst>
                  <a:lin scaled="0"/>
                </a:gradFill>
                <a:effectLst/>
                <a:latin typeface="宋体" panose="02010600030101010101" pitchFamily="2" charset="-122"/>
                <a:ea typeface="宋体" panose="02010600030101010101" pitchFamily="2" charset="-122"/>
                <a:cs typeface="宋体" panose="02010600030101010101" pitchFamily="2" charset="-122"/>
              </a:rPr>
              <a:t>将它作为同名诗集《红烛》的序诗。</a:t>
            </a:r>
            <a:endParaRPr lang="zh-CN" altLang="zh-CN" sz="2800" b="1" dirty="0" smtClean="0">
              <a:gradFill>
                <a:gsLst>
                  <a:gs pos="0">
                    <a:srgbClr val="7B32B2"/>
                  </a:gs>
                  <a:gs pos="100000">
                    <a:srgbClr val="401A5D"/>
                  </a:gs>
                </a:gsLst>
                <a:lin scaled="0"/>
              </a:gra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5977" y="701964"/>
            <a:ext cx="3779842" cy="531067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69882" y="280056"/>
            <a:ext cx="10852237" cy="899167"/>
          </a:xfrm>
        </p:spPr>
        <p:txBody>
          <a:bodyPr/>
          <a:lstStyle/>
          <a:p>
            <a:r>
              <a:rPr lang="zh-CN" altLang="en-US" dirty="0" smtClean="0"/>
              <a:t>创作背景</a:t>
            </a:r>
            <a:endParaRPr lang="zh-CN" altLang="en-US" dirty="0"/>
          </a:p>
        </p:txBody>
      </p:sp>
      <p:sp>
        <p:nvSpPr>
          <p:cNvPr id="3" name="副标题 2"/>
          <p:cNvSpPr>
            <a:spLocks noGrp="1"/>
          </p:cNvSpPr>
          <p:nvPr>
            <p:ph idx="1"/>
          </p:nvPr>
        </p:nvSpPr>
        <p:spPr>
          <a:xfrm>
            <a:off x="542925" y="1581151"/>
            <a:ext cx="5210175" cy="4276724"/>
          </a:xfrm>
        </p:spPr>
        <p:txBody>
          <a:bodyPr>
            <a:normAutofit fontScale="90000"/>
          </a:bodyPr>
          <a:lstStyle/>
          <a:p>
            <a:pPr indent="457200">
              <a:lnSpc>
                <a:spcPct val="150000"/>
              </a:lnSpc>
              <a:spcBef>
                <a:spcPts val="0"/>
              </a:spcBef>
            </a:pPr>
            <a:r>
              <a:rPr lang="en-US" altLang="zh-CN" sz="2400" b="1" dirty="0" smtClean="0"/>
              <a:t>1922</a:t>
            </a:r>
            <a:r>
              <a:rPr lang="zh-CN" altLang="zh-CN" sz="2400" b="1" dirty="0" smtClean="0"/>
              <a:t>年</a:t>
            </a:r>
            <a:r>
              <a:rPr lang="en-US" altLang="zh-CN" sz="2400" b="1" dirty="0" smtClean="0"/>
              <a:t>,</a:t>
            </a:r>
            <a:r>
              <a:rPr lang="zh-CN" altLang="zh-CN" sz="2400" b="1" dirty="0" smtClean="0"/>
              <a:t>闻一多</a:t>
            </a:r>
            <a:r>
              <a:rPr lang="zh-CN" altLang="zh-CN" sz="2400" b="1" dirty="0"/>
              <a:t>赴美留学，先是专心作画</a:t>
            </a:r>
            <a:r>
              <a:rPr lang="zh-CN" altLang="zh-CN" sz="2400" b="1" dirty="0" smtClean="0"/>
              <a:t>，初</a:t>
            </a:r>
            <a:r>
              <a:rPr lang="zh-CN" altLang="zh-CN" sz="2400" b="1" dirty="0"/>
              <a:t>有成就。然而，仍念念不忘对文学的深情，加上寂寞的异国生活和消魂的思乡之</a:t>
            </a:r>
            <a:r>
              <a:rPr lang="zh-CN" altLang="zh-CN" sz="2400" b="1" dirty="0" smtClean="0"/>
              <a:t>情</a:t>
            </a:r>
            <a:r>
              <a:rPr lang="en-US" altLang="zh-CN" sz="2400" b="1" dirty="0" smtClean="0"/>
              <a:t>,</a:t>
            </a:r>
            <a:r>
              <a:rPr lang="zh-CN" altLang="zh-CN" sz="2400" b="1" dirty="0" smtClean="0"/>
              <a:t>激发</a:t>
            </a:r>
            <a:r>
              <a:rPr lang="zh-CN" altLang="zh-CN" sz="2400" b="1" dirty="0"/>
              <a:t>了他的创作冲动</a:t>
            </a:r>
            <a:r>
              <a:rPr lang="zh-CN" altLang="zh-CN" sz="2400" b="1" dirty="0" smtClean="0"/>
              <a:t>，</a:t>
            </a:r>
            <a:r>
              <a:rPr lang="zh-CN" altLang="en-US" sz="2400" b="1" dirty="0"/>
              <a:t>创作了</a:t>
            </a:r>
            <a:r>
              <a:rPr lang="zh-CN" altLang="zh-CN" sz="2400" b="1" dirty="0" smtClean="0"/>
              <a:t>大量爱国</a:t>
            </a:r>
            <a:r>
              <a:rPr lang="zh-CN" altLang="zh-CN" sz="2400" b="1" dirty="0"/>
              <a:t>诗篇</a:t>
            </a:r>
            <a:r>
              <a:rPr lang="zh-CN" altLang="zh-CN" sz="2400" b="1" dirty="0" smtClean="0"/>
              <a:t>。</a:t>
            </a:r>
            <a:endParaRPr lang="en-US" altLang="zh-CN" sz="2400" b="1" dirty="0" smtClean="0"/>
          </a:p>
          <a:p>
            <a:pPr indent="457200">
              <a:lnSpc>
                <a:spcPct val="150000"/>
              </a:lnSpc>
              <a:spcBef>
                <a:spcPts val="0"/>
              </a:spcBef>
            </a:pPr>
            <a:r>
              <a:rPr lang="en-US" altLang="zh-CN" sz="2400" b="1" dirty="0" smtClean="0"/>
              <a:t>1923</a:t>
            </a:r>
            <a:r>
              <a:rPr lang="zh-CN" altLang="zh-CN" sz="2400" b="1" dirty="0"/>
              <a:t>年，闻一多第一部诗集《红烛》经郭沫若、成仿吾介绍，由泰东书局出版</a:t>
            </a:r>
            <a:r>
              <a:rPr lang="zh-CN" altLang="zh-CN" sz="2400" b="1" dirty="0" smtClean="0"/>
              <a:t>。</a:t>
            </a:r>
            <a:endParaRPr lang="zh-CN" altLang="zh-CN" sz="2400" b="1" dirty="0"/>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623" t="5515" b="10844"/>
          <a:stretch>
            <a:fillRect/>
          </a:stretch>
        </p:blipFill>
        <p:spPr>
          <a:xfrm>
            <a:off x="6153149" y="1359217"/>
            <a:ext cx="5762625" cy="3674586"/>
          </a:xfrm>
          <a:prstGeom prst="rect">
            <a:avLst/>
          </a:prstGeom>
        </p:spPr>
      </p:pic>
      <p:sp>
        <p:nvSpPr>
          <p:cNvPr id="5" name="文本框 4"/>
          <p:cNvSpPr txBox="1"/>
          <p:nvPr/>
        </p:nvSpPr>
        <p:spPr>
          <a:xfrm>
            <a:off x="6086473" y="5238750"/>
            <a:ext cx="5895975" cy="875881"/>
          </a:xfrm>
          <a:prstGeom prst="rect">
            <a:avLst/>
          </a:prstGeom>
          <a:noFill/>
        </p:spPr>
        <p:txBody>
          <a:bodyPr wrap="square" rtlCol="0">
            <a:spAutoFit/>
          </a:bodyPr>
          <a:lstStyle/>
          <a:p>
            <a:pPr algn="ctr">
              <a:lnSpc>
                <a:spcPct val="150000"/>
              </a:lnSpc>
            </a:pPr>
            <a:r>
              <a:rPr lang="en-US" altLang="zh-CN" dirty="0" smtClean="0">
                <a:solidFill>
                  <a:srgbClr val="FF0000"/>
                </a:solidFill>
              </a:rPr>
              <a:t>1923</a:t>
            </a:r>
            <a:r>
              <a:rPr lang="zh-CN" altLang="en-US" dirty="0" smtClean="0">
                <a:solidFill>
                  <a:srgbClr val="FF0000"/>
                </a:solidFill>
              </a:rPr>
              <a:t>年，闻一多在美国，与美国科罗拉多学院中国同学会合影。（后排右起第二人为闻一多）</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模板从 www.mysoeasy.com 下载">
  <a:themeElements>
    <a:clrScheme name="office资源宝库-www.mySoEasy.com">
      <a:dk1>
        <a:srgbClr val="262626"/>
      </a:dk1>
      <a:lt1>
        <a:srgbClr val="FFFFFF"/>
      </a:lt1>
      <a:dk2>
        <a:srgbClr val="8B8B8B"/>
      </a:dk2>
      <a:lt2>
        <a:srgbClr val="FFFFFF"/>
      </a:lt2>
      <a:accent1>
        <a:srgbClr val="00ADEE"/>
      </a:accent1>
      <a:accent2>
        <a:srgbClr val="00ADEE"/>
      </a:accent2>
      <a:accent3>
        <a:srgbClr val="FFC000"/>
      </a:accent3>
      <a:accent4>
        <a:srgbClr val="EB008B"/>
      </a:accent4>
      <a:accent5>
        <a:srgbClr val="00ADEF"/>
      </a:accent5>
      <a:accent6>
        <a:srgbClr val="9BBB59"/>
      </a:accent6>
      <a:hlink>
        <a:srgbClr val="76923C"/>
      </a:hlink>
      <a:folHlink>
        <a:srgbClr val="A7A711"/>
      </a:folHlink>
    </a:clrScheme>
    <a:fontScheme name="OFFICE资源宝库-www.mysoeasy.com">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0000"/>
            <a:lumOff val="1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262626"/>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0" marR="0" indent="0" defTabSz="914400" eaLnBrk="1" fontAlgn="auto" latinLnBrk="0" hangingPunct="1">
          <a:lnSpc>
            <a:spcPct val="130000"/>
          </a:lnSpc>
          <a:spcBef>
            <a:spcPts val="0"/>
          </a:spcBef>
          <a:spcAft>
            <a:spcPts val="0"/>
          </a:spcAft>
          <a:buClrTx/>
          <a:buSzTx/>
          <a:buFontTx/>
          <a:buNone/>
          <a:defRPr kumimoji="0" sz="1400" b="0" i="0" u="none" strike="noStrike" kern="0" cap="none" spc="0" normalizeH="0" baseline="0" noProof="0" dirty="0">
            <a:ln>
              <a:noFill/>
            </a:ln>
            <a:solidFill>
              <a:schemeClr val="tx1">
                <a:lumMod val="90000"/>
                <a:lumOff val="10000"/>
              </a:schemeClr>
            </a:solidFill>
            <a:effectLst/>
            <a:uLnTx/>
            <a:uFillTx/>
            <a:latin typeface="微软雅黑" panose="020B0503020204020204" pitchFamily="34" charset="-122"/>
            <a:ea typeface="微软雅黑" panose="020B0503020204020204"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7046</Words>
  <Application>WPS 演示</Application>
  <PresentationFormat>宽屏</PresentationFormat>
  <Paragraphs>366</Paragraphs>
  <Slides>44</Slides>
  <Notes>0</Notes>
  <HiddenSlides>0</HiddenSlides>
  <MMClips>0</MMClips>
  <ScaleCrop>false</ScaleCrop>
  <HeadingPairs>
    <vt:vector size="6" baseType="variant">
      <vt:variant>
        <vt:lpstr>已用的字体</vt:lpstr>
      </vt:variant>
      <vt:variant>
        <vt:i4>20</vt:i4>
      </vt:variant>
      <vt:variant>
        <vt:lpstr>主题</vt:lpstr>
      </vt:variant>
      <vt:variant>
        <vt:i4>4</vt:i4>
      </vt:variant>
      <vt:variant>
        <vt:lpstr>幻灯片标题</vt:lpstr>
      </vt:variant>
      <vt:variant>
        <vt:i4>44</vt:i4>
      </vt:variant>
    </vt:vector>
  </HeadingPairs>
  <TitlesOfParts>
    <vt:vector size="68" baseType="lpstr">
      <vt:lpstr>Arial</vt:lpstr>
      <vt:lpstr>宋体</vt:lpstr>
      <vt:lpstr>Wingdings</vt:lpstr>
      <vt:lpstr>微软雅黑</vt:lpstr>
      <vt:lpstr>华文隶书</vt:lpstr>
      <vt:lpstr>Calibri</vt:lpstr>
      <vt:lpstr>楷体</vt:lpstr>
      <vt:lpstr>黑体</vt:lpstr>
      <vt:lpstr>Times New Roman</vt:lpstr>
      <vt:lpstr>华文新魏</vt:lpstr>
      <vt:lpstr>华文琥珀</vt:lpstr>
      <vt:lpstr>NEU-BZ-S92</vt:lpstr>
      <vt:lpstr>Segoe Print</vt:lpstr>
      <vt:lpstr>方正宋黑_GBK</vt:lpstr>
      <vt:lpstr>等线</vt:lpstr>
      <vt:lpstr>Arial Unicode MS</vt:lpstr>
      <vt:lpstr>等线 Light</vt:lpstr>
      <vt:lpstr>方正书宋_GBK</vt:lpstr>
      <vt:lpstr>书体坊王学勤钢笔行书</vt:lpstr>
      <vt:lpstr>华文行楷</vt:lpstr>
      <vt:lpstr>Office 主题​​</vt:lpstr>
      <vt:lpstr>默认设计模板</vt:lpstr>
      <vt:lpstr>自定义设计方案</vt:lpstr>
      <vt:lpstr>模板从 www.mysoeasy.com 下载</vt:lpstr>
      <vt:lpstr>PowerPoint 演示文稿</vt:lpstr>
      <vt:lpstr>PowerPoint 演示文稿</vt:lpstr>
      <vt:lpstr>一、走近作者</vt:lpstr>
      <vt:lpstr>PowerPoint 演示文稿</vt:lpstr>
      <vt:lpstr>闻一多简介</vt:lpstr>
      <vt:lpstr>PowerPoint 演示文稿</vt:lpstr>
      <vt:lpstr>二、分析作品</vt:lpstr>
      <vt:lpstr>PowerPoint 演示文稿</vt:lpstr>
      <vt:lpstr>创作背景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解读内容</vt:lpstr>
      <vt:lpstr>达标训练</vt:lpstr>
      <vt:lpstr>PowerPoint 演示文稿</vt:lpstr>
      <vt:lpstr>板书设计：</vt:lpstr>
      <vt:lpstr>PowerPoint 演示文稿</vt:lpstr>
      <vt:lpstr>PowerPoint 演示文稿</vt:lpstr>
      <vt:lpstr>谢谢大家！</vt:lpstr>
      <vt:lpstr>PowerPoint 演示文稿</vt:lpstr>
      <vt:lpstr>PowerPoint 演示文稿</vt:lpstr>
      <vt:lpstr>三、拓展延伸</vt:lpstr>
      <vt:lpstr>建议补充阅读</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ASUS</cp:lastModifiedBy>
  <cp:revision>15</cp:revision>
  <dcterms:created xsi:type="dcterms:W3CDTF">2019-09-14T13:53:00Z</dcterms:created>
  <dcterms:modified xsi:type="dcterms:W3CDTF">2020-03-28T09:04:12Z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