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404" r:id="rId3"/>
    <p:sldId id="351" r:id="rId4"/>
    <p:sldId id="336" r:id="rId5"/>
    <p:sldId id="335" r:id="rId6"/>
    <p:sldId id="374" r:id="rId7"/>
    <p:sldId id="353" r:id="rId8"/>
    <p:sldId id="348" r:id="rId9"/>
    <p:sldId id="455" r:id="rId10"/>
    <p:sldId id="342" r:id="rId11"/>
    <p:sldId id="410" r:id="rId12"/>
    <p:sldId id="390" r:id="rId13"/>
    <p:sldId id="415" r:id="rId14"/>
    <p:sldId id="416" r:id="rId15"/>
    <p:sldId id="443" r:id="rId16"/>
    <p:sldId id="456" r:id="rId17"/>
    <p:sldId id="433" r:id="rId18"/>
    <p:sldId id="469" r:id="rId19"/>
    <p:sldId id="458" r:id="rId20"/>
    <p:sldId id="399" r:id="rId21"/>
    <p:sldId id="346" r:id="rId2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3" name="dell" initials="d"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2029EA"/>
    <a:srgbClr val="0C29D8"/>
    <a:srgbClr val="FF3300"/>
    <a:srgbClr val="007370"/>
    <a:srgbClr val="FBE5D6"/>
    <a:srgbClr val="009999"/>
    <a:srgbClr val="4F855D"/>
    <a:srgbClr val="B2B2B2"/>
    <a:srgbClr val="202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240"/>
      </p:cViewPr>
      <p:guideLst>
        <p:guide orient="horz" pos="2172"/>
        <p:guide pos="3841"/>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4"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31745" name="图片 3" descr="7907202b191f402f2fb51dd462ec3af2_20141206145200_3750"/>
          <p:cNvPicPr>
            <a:picLocks noChangeAspect="1"/>
          </p:cNvPicPr>
          <p:nvPr/>
        </p:nvPicPr>
        <p:blipFill>
          <a:blip r:embed="rId1"/>
          <a:stretch>
            <a:fillRect/>
          </a:stretch>
        </p:blipFill>
        <p:spPr>
          <a:xfrm>
            <a:off x="1847850" y="2491740"/>
            <a:ext cx="8496300" cy="4110038"/>
          </a:xfrm>
          <a:prstGeom prst="rect">
            <a:avLst/>
          </a:prstGeom>
          <a:noFill/>
          <a:ln w="9525">
            <a:noFill/>
          </a:ln>
        </p:spPr>
      </p:pic>
      <p:sp>
        <p:nvSpPr>
          <p:cNvPr id="31746" name="矩形 53251"/>
          <p:cNvSpPr/>
          <p:nvPr/>
        </p:nvSpPr>
        <p:spPr>
          <a:xfrm>
            <a:off x="2470150" y="967105"/>
            <a:ext cx="8119745" cy="1861185"/>
          </a:xfrm>
          <a:prstGeom prst="rect">
            <a:avLst/>
          </a:prstGeom>
          <a:noFill/>
          <a:ln w="9525">
            <a:noFill/>
          </a:ln>
        </p:spPr>
        <p:txBody>
          <a:bodyPr wrap="square">
            <a:spAutoFit/>
          </a:bodyPr>
          <a:p>
            <a:pPr algn="ctr">
              <a:lnSpc>
                <a:spcPct val="125000"/>
              </a:lnSpc>
            </a:pPr>
            <a:r>
              <a:rPr lang="en-US" altLang="zh-CN" sz="6000" b="1" dirty="0">
                <a:latin typeface="Arial" panose="020B0604020202020204" pitchFamily="34" charset="0"/>
              </a:rPr>
              <a:t>24   </a:t>
            </a:r>
            <a:r>
              <a:rPr lang="zh-CN" altLang="en-US" sz="6000" b="1" dirty="0">
                <a:latin typeface="Arial" panose="020B0604020202020204" pitchFamily="34" charset="0"/>
              </a:rPr>
              <a:t>带上她的眼睛</a:t>
            </a:r>
            <a:endParaRPr lang="zh-CN" altLang="en-US" sz="3600" b="1" dirty="0">
              <a:latin typeface="Arial" panose="020B0604020202020204" pitchFamily="34" charset="0"/>
            </a:endParaRPr>
          </a:p>
          <a:p>
            <a:pPr algn="r">
              <a:lnSpc>
                <a:spcPct val="125000"/>
              </a:lnSpc>
            </a:pPr>
            <a:endParaRPr lang="zh-CN" altLang="en-US" sz="3200" b="1" dirty="0">
              <a:latin typeface="Arial" panose="020B0604020202020204" pitchFamily="34" charset="0"/>
            </a:endParaRPr>
          </a:p>
        </p:txBody>
      </p:sp>
      <p:sp>
        <p:nvSpPr>
          <p:cNvPr id="5" name="文本框 4"/>
          <p:cNvSpPr txBox="1"/>
          <p:nvPr/>
        </p:nvSpPr>
        <p:spPr>
          <a:xfrm>
            <a:off x="7754136" y="2164715"/>
            <a:ext cx="1616075" cy="64516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p>
            <a:pPr algn="dist"/>
            <a:r>
              <a:rPr lang="zh-CN" altLang="en-US" sz="3600" b="1" dirty="0">
                <a:ln w="28575">
                  <a:noFill/>
                </a:ln>
                <a:solidFill>
                  <a:srgbClr val="FF0000"/>
                </a:solidFill>
                <a:latin typeface="思源黑体 CN Regular" panose="020B0500000000000000" charset="-122"/>
                <a:ea typeface="思源黑体 CN Regular" panose="020B0500000000000000" charset="-122"/>
              </a:rPr>
              <a:t>刘慈欣</a:t>
            </a:r>
            <a:endParaRPr lang="zh-CN" altLang="en-US" sz="3600" b="1" dirty="0" smtClean="0">
              <a:ln w="28575">
                <a:noFill/>
              </a:ln>
              <a:solidFill>
                <a:srgbClr val="FF0000"/>
              </a:solidFill>
              <a:latin typeface="思源黑体 CN Regular" panose="020B0500000000000000" charset="-122"/>
              <a:ea typeface="思源黑体 CN Regular" panose="020B0500000000000000"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文本框 3"/>
          <p:cNvSpPr txBox="1"/>
          <p:nvPr/>
        </p:nvSpPr>
        <p:spPr>
          <a:xfrm>
            <a:off x="647065" y="1018540"/>
            <a:ext cx="10896600" cy="138366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悬念</a:t>
            </a:r>
            <a:r>
              <a:rPr lang="en-US" altLang="zh-CN" sz="2800">
                <a:latin typeface="Arial" panose="020B0604020202020204" pitchFamily="34" charset="0"/>
                <a:ea typeface="宋体" panose="02010600030101010101" pitchFamily="2" charset="-122"/>
                <a:cs typeface="Arial" panose="020B0604020202020204" pitchFamily="34" charset="0"/>
                <a:sym typeface="+mn-ea"/>
              </a:rPr>
              <a:t>2</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4</a:t>
            </a:r>
            <a:r>
              <a:rPr lang="zh-CN" altLang="en-US" sz="2800" b="1">
                <a:latin typeface="宋体" panose="02010600030101010101" pitchFamily="2" charset="-122"/>
                <a:ea typeface="宋体" panose="02010600030101010101" pitchFamily="2" charset="-122"/>
                <a:sym typeface="+mn-ea"/>
              </a:rPr>
              <a:t>段</a:t>
            </a:r>
            <a:r>
              <a:rPr sz="2800">
                <a:sym typeface="+mn-ea"/>
              </a:rPr>
              <a:t>)</a:t>
            </a:r>
            <a:r>
              <a:rPr lang="en-US" altLang="zh-CN" sz="2800" b="1">
                <a:latin typeface="Arial" panose="020B0604020202020204" pitchFamily="34" charset="0"/>
                <a:ea typeface="宋体" panose="02010600030101010101" pitchFamily="2" charset="-122"/>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“我问她想去哪里。这个决定对她似乎很艰难</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她的双手在太空服的手套里</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握在胸前</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双眼半闭着</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似乎认为地球在我们这次短暂的旅行后就要爆炸了。”</a:t>
            </a:r>
            <a:r>
              <a:rPr lang="zh-CN" altLang="en-US" sz="2800" b="1">
                <a:latin typeface="宋体" panose="02010600030101010101" pitchFamily="2" charset="-122"/>
                <a:ea typeface="宋体" panose="02010600030101010101" pitchFamily="2" charset="-122"/>
                <a:cs typeface="宋体" panose="02010600030101010101" pitchFamily="2" charset="-122"/>
              </a:rPr>
              <a:t>设置悬念</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为什么会有这样的表现呢？</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647065" y="2564765"/>
            <a:ext cx="10897235" cy="138366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悬念</a:t>
            </a:r>
            <a:r>
              <a:rPr lang="en-US" altLang="zh-CN" sz="2800">
                <a:latin typeface="Arial" panose="020B0604020202020204" pitchFamily="34" charset="0"/>
                <a:ea typeface="宋体" panose="02010600030101010101" pitchFamily="2" charset="-122"/>
                <a:cs typeface="Arial" panose="020B0604020202020204" pitchFamily="34" charset="0"/>
                <a:sym typeface="+mn-ea"/>
              </a:rPr>
              <a:t>3</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14</a:t>
            </a:r>
            <a:r>
              <a:rPr lang="zh-CN" altLang="en-US" sz="2800" b="1">
                <a:latin typeface="宋体" panose="02010600030101010101" pitchFamily="2" charset="-122"/>
                <a:ea typeface="宋体" panose="02010600030101010101" pitchFamily="2" charset="-122"/>
                <a:sym typeface="+mn-ea"/>
              </a:rPr>
              <a:t>段</a:t>
            </a:r>
            <a:r>
              <a:rPr sz="2800">
                <a:sym typeface="+mn-ea"/>
              </a:rPr>
              <a:t>)</a:t>
            </a:r>
            <a:r>
              <a:rPr lang="en-US" altLang="zh-CN" sz="2800" b="1">
                <a:latin typeface="Arial" panose="020B0604020202020204" pitchFamily="34" charset="0"/>
                <a:ea typeface="宋体" panose="02010600030101010101" pitchFamily="2" charset="-122"/>
                <a:sym typeface="+mn-ea"/>
              </a:rPr>
              <a:t>:</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‘你那儿很热吧？’</a:t>
            </a:r>
            <a:r>
              <a:rPr lang="zh-CN" altLang="en-US" sz="2800" b="1">
                <a:latin typeface="Arial" panose="020B0604020202020204" pitchFamily="34" charset="0"/>
                <a:ea typeface="宋体" panose="02010600030101010101" pitchFamily="2" charset="-122"/>
                <a:cs typeface="Arial" panose="020B0604020202020204" pitchFamily="34" charset="0"/>
              </a:rPr>
              <a:t>我想起了从屏幕上看到的她那窄小的控制舱和隔热系统异常发达的太空服。</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她在什么地方呢？此处设置了悬念。</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647065" y="4019550"/>
            <a:ext cx="10897235" cy="224536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悬念</a:t>
            </a:r>
            <a:r>
              <a:rPr lang="zh-CN" altLang="en-US" sz="2800">
                <a:latin typeface="Arial" panose="020B0604020202020204" pitchFamily="34" charset="0"/>
                <a:cs typeface="Arial" panose="020B0604020202020204" pitchFamily="34" charset="0"/>
              </a:rPr>
              <a:t>4</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17</a:t>
            </a:r>
            <a:r>
              <a:rPr lang="zh-CN" altLang="en-US" sz="2800" b="1">
                <a:latin typeface="宋体" panose="02010600030101010101" pitchFamily="2" charset="-122"/>
                <a:ea typeface="宋体" panose="02010600030101010101" pitchFamily="2" charset="-122"/>
                <a:sym typeface="+mn-ea"/>
              </a:rPr>
              <a:t>段</a:t>
            </a:r>
            <a:r>
              <a:rPr sz="2800">
                <a:sym typeface="+mn-ea"/>
              </a:rPr>
              <a:t>)</a:t>
            </a:r>
            <a:r>
              <a:rPr lang="en-US" altLang="zh-CN" sz="2800" b="1">
                <a:latin typeface="Arial" panose="020B0604020202020204" pitchFamily="34" charset="0"/>
                <a:ea typeface="宋体" panose="02010600030101010101" pitchFamily="2" charset="-122"/>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“她渴望看草原上的每一朵野花</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每一棵小草</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看草丛中跃动的每一缕阳光</a:t>
            </a:r>
            <a:r>
              <a:rPr lang="en-US" sz="2800" b="1">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一条突然出现的小溪</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一阵不期而至的微风</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都会令她激动不</a:t>
            </a:r>
            <a:r>
              <a:rPr lang="zh-CN" altLang="en-US" sz="2800" b="1">
                <a:solidFill>
                  <a:schemeClr val="tx1"/>
                </a:solidFill>
                <a:uFillTx/>
                <a:latin typeface="楷体" panose="02010609060101010101" charset="-122"/>
                <a:ea typeface="楷体" panose="02010609060101010101" charset="-122"/>
                <a:cs typeface="Arial" panose="020B0604020202020204" pitchFamily="34" charset="0"/>
              </a:rPr>
              <a:t>已</a:t>
            </a:r>
            <a:r>
              <a:rPr lang="zh-CN" altLang="en-US" sz="2800" b="1">
                <a:solidFill>
                  <a:schemeClr val="tx1"/>
                </a:solidFill>
                <a:uFillTx/>
                <a:latin typeface="宋体" panose="02010600030101010101" pitchFamily="2" charset="-122"/>
                <a:ea typeface="宋体" panose="02010600030101010101" pitchFamily="2" charset="-122"/>
                <a:cs typeface="Arial" panose="020B0604020202020204" pitchFamily="34" charset="0"/>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我感到</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她对这个世界的情感已丰富到不正常的程度。”</a:t>
            </a:r>
            <a:r>
              <a:rPr lang="zh-CN" altLang="en-US" sz="2800" b="1">
                <a:latin typeface="宋体" panose="02010600030101010101" pitchFamily="2" charset="-122"/>
                <a:ea typeface="宋体" panose="02010600030101010101" pitchFamily="2" charset="-122"/>
                <a:cs typeface="宋体" panose="02010600030101010101" pitchFamily="2" charset="-122"/>
              </a:rPr>
              <a:t>她在什么地方？她是谁？为什么对这个世界的情感</a:t>
            </a:r>
            <a:r>
              <a:rPr lang="zh-CN" altLang="en-US" sz="2800" b="1">
                <a:latin typeface="楷体" panose="02010609060101010101" charset="-122"/>
                <a:ea typeface="楷体" panose="02010609060101010101" charset="-122"/>
                <a:cs typeface="宋体" panose="02010600030101010101" pitchFamily="2" charset="-122"/>
              </a:rPr>
              <a:t>已</a:t>
            </a:r>
            <a:r>
              <a:rPr lang="zh-CN" altLang="en-US" sz="2800" b="1">
                <a:latin typeface="宋体" panose="02010600030101010101" pitchFamily="2" charset="-122"/>
                <a:ea typeface="宋体" panose="02010600030101010101" pitchFamily="2" charset="-122"/>
                <a:cs typeface="宋体" panose="02010600030101010101" pitchFamily="2" charset="-122"/>
              </a:rPr>
              <a:t>丰富到不正常的程度？设置了悬念。</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20485" name="矩形 20484"/>
          <p:cNvSpPr>
            <a:spLocks noChangeArrowheads="1"/>
          </p:cNvSpPr>
          <p:nvPr/>
        </p:nvSpPr>
        <p:spPr bwMode="auto">
          <a:xfrm>
            <a:off x="705485" y="2218690"/>
            <a:ext cx="1059624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2" tIns="48381" rIns="96762" bIns="48381">
            <a:spAutoFit/>
          </a:bodyPr>
          <a:p>
            <a:pPr algn="just">
              <a:lnSpc>
                <a:spcPct val="100000"/>
              </a:lnSpc>
              <a:spcBef>
                <a:spcPct val="50000"/>
              </a:spcBef>
            </a:pPr>
            <a:r>
              <a:rPr lang="zh-CN" altLang="en-US" sz="2800" b="1">
                <a:latin typeface="Arial" panose="020B0604020202020204" pitchFamily="34" charset="0"/>
                <a:ea typeface="宋体" panose="02010600030101010101" pitchFamily="2" charset="-122"/>
                <a:sym typeface="+mn-ea"/>
              </a:rPr>
              <a:t>伏笔</a:t>
            </a:r>
            <a:r>
              <a:rPr lang="en-US" altLang="zh-CN" sz="2800">
                <a:latin typeface="Arial" panose="020B0604020202020204" pitchFamily="34" charset="0"/>
                <a:ea typeface="宋体" panose="02010600030101010101" pitchFamily="2" charset="-122"/>
                <a:sym typeface="+mn-ea"/>
              </a:rPr>
              <a:t>2</a:t>
            </a:r>
            <a:r>
              <a:rPr lang="en-US" altLang="zh-CN" sz="2800" b="1">
                <a:latin typeface="Arial" panose="020B0604020202020204" pitchFamily="34" charset="0"/>
                <a:ea typeface="宋体" panose="02010600030101010101" pitchFamily="2" charset="-122"/>
                <a:sym typeface="+mn-ea"/>
              </a:rPr>
              <a:t>:</a:t>
            </a:r>
            <a:r>
              <a:rPr sz="2800" b="1">
                <a:latin typeface="Arial" panose="020B0604020202020204" pitchFamily="34" charset="0"/>
                <a:ea typeface="宋体" panose="02010600030101010101" pitchFamily="2" charset="-122"/>
                <a:cs typeface="Arial" panose="020B0604020202020204" pitchFamily="34" charset="0"/>
              </a:rPr>
              <a:t>她面前有一支失重的铅笔飘在空中。</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2</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sz="2800" b="1">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705485" y="892810"/>
            <a:ext cx="10794365" cy="95313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照应</a:t>
            </a:r>
            <a:r>
              <a:rPr lang="en-US" altLang="zh-CN" sz="2800">
                <a:latin typeface="Arial" panose="020B0604020202020204" pitchFamily="34" charset="0"/>
                <a:ea typeface="宋体" panose="02010600030101010101" pitchFamily="2" charset="-122"/>
                <a:cs typeface="Arial" panose="020B0604020202020204" pitchFamily="34" charset="0"/>
                <a:sym typeface="+mn-ea"/>
              </a:rPr>
              <a:t>1</a:t>
            </a:r>
            <a:r>
              <a:rPr lang="en-US" altLang="zh-CN" sz="2800" b="1">
                <a:latin typeface="Arial" panose="020B0604020202020204" pitchFamily="34" charset="0"/>
                <a:ea typeface="宋体" panose="02010600030101010101" pitchFamily="2" charset="-122"/>
                <a:sym typeface="+mn-ea"/>
              </a:rPr>
              <a:t>:</a:t>
            </a:r>
            <a:r>
              <a:rPr sz="2800" b="1">
                <a:latin typeface="宋体" panose="02010600030101010101" pitchFamily="2" charset="-122"/>
                <a:ea typeface="宋体" panose="02010600030101010101" pitchFamily="2" charset="-122"/>
                <a:cs typeface="宋体" panose="02010600030101010101" pitchFamily="2" charset="-122"/>
              </a:rPr>
              <a:t>飞船上的生命循环系统还可以运行50至80年</a:t>
            </a:r>
            <a:r>
              <a:rPr sz="2800" b="1">
                <a:latin typeface="Arial" panose="020B0604020202020204" pitchFamily="34" charset="0"/>
                <a:ea typeface="宋体" panose="02010600030101010101" pitchFamily="2" charset="-122"/>
                <a:cs typeface="Arial" panose="020B0604020202020204" pitchFamily="34" charset="0"/>
                <a:sym typeface="+mn-ea"/>
              </a:rPr>
              <a:t>,</a:t>
            </a:r>
            <a:r>
              <a:rPr sz="2800" b="1">
                <a:latin typeface="宋体" panose="02010600030101010101" pitchFamily="2" charset="-122"/>
                <a:ea typeface="宋体" panose="02010600030101010101" pitchFamily="2" charset="-122"/>
                <a:cs typeface="宋体" panose="02010600030101010101" pitchFamily="2" charset="-122"/>
              </a:rPr>
              <a:t>她将在这不到10</a:t>
            </a:r>
            <a:r>
              <a:rPr lang="zh-CN" sz="2800" b="1">
                <a:latin typeface="宋体" panose="02010600030101010101" pitchFamily="2" charset="-122"/>
                <a:ea typeface="宋体" panose="02010600030101010101" pitchFamily="2" charset="-122"/>
                <a:cs typeface="宋体" panose="02010600030101010101" pitchFamily="2" charset="-122"/>
              </a:rPr>
              <a:t>立方</a:t>
            </a:r>
            <a:r>
              <a:rPr sz="2800" b="1">
                <a:latin typeface="宋体" panose="02010600030101010101" pitchFamily="2" charset="-122"/>
                <a:ea typeface="宋体" panose="02010600030101010101" pitchFamily="2" charset="-122"/>
                <a:cs typeface="宋体" panose="02010600030101010101" pitchFamily="2" charset="-122"/>
              </a:rPr>
              <a:t>米的地心世界里度过自己的余生</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43</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a:spLocks noChangeArrowheads="1"/>
          </p:cNvSpPr>
          <p:nvPr/>
        </p:nvSpPr>
        <p:spPr bwMode="auto">
          <a:xfrm>
            <a:off x="705485" y="455930"/>
            <a:ext cx="1059624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2" tIns="48381" rIns="96762" bIns="48381">
            <a:spAutoFit/>
          </a:bodyPr>
          <a:p>
            <a:pPr algn="just">
              <a:lnSpc>
                <a:spcPct val="100000"/>
              </a:lnSpc>
              <a:spcBef>
                <a:spcPct val="50000"/>
              </a:spcBef>
            </a:pPr>
            <a:r>
              <a:rPr lang="zh-CN" altLang="en-US" sz="2800" b="1">
                <a:latin typeface="Arial" panose="020B0604020202020204" pitchFamily="34" charset="0"/>
                <a:ea typeface="宋体" panose="02010600030101010101" pitchFamily="2" charset="-122"/>
                <a:sym typeface="+mn-ea"/>
              </a:rPr>
              <a:t>伏笔</a:t>
            </a:r>
            <a:r>
              <a:rPr lang="en-US" altLang="zh-CN" sz="2800">
                <a:latin typeface="Arial" panose="020B0604020202020204" pitchFamily="34" charset="0"/>
                <a:ea typeface="宋体" panose="02010600030101010101" pitchFamily="2" charset="-122"/>
                <a:cs typeface="Arial" panose="020B0604020202020204" pitchFamily="34" charset="0"/>
                <a:sym typeface="+mn-ea"/>
              </a:rPr>
              <a:t>1</a:t>
            </a:r>
            <a:r>
              <a:rPr lang="en-US" altLang="zh-CN" sz="2800" b="1">
                <a:latin typeface="Arial" panose="020B0604020202020204" pitchFamily="34" charset="0"/>
                <a:ea typeface="宋体" panose="02010600030101010101" pitchFamily="2" charset="-122"/>
                <a:sym typeface="+mn-ea"/>
              </a:rPr>
              <a:t>:</a:t>
            </a:r>
            <a:r>
              <a:rPr lang="zh-CN" sz="2800" b="1">
                <a:latin typeface="宋体" panose="02010600030101010101" pitchFamily="2" charset="-122"/>
                <a:ea typeface="宋体" panose="02010600030101010101" pitchFamily="2" charset="-122"/>
              </a:rPr>
              <a:t>是</a:t>
            </a:r>
            <a:r>
              <a:rPr sz="2800" b="1">
                <a:latin typeface="宋体" panose="02010600030101010101" pitchFamily="2" charset="-122"/>
                <a:ea typeface="宋体" panose="02010600030101010101" pitchFamily="2" charset="-122"/>
                <a:cs typeface="宋体" panose="02010600030101010101" pitchFamily="2" charset="-122"/>
              </a:rPr>
              <a:t>一个好像刚毕业的小姑娘</a:t>
            </a:r>
            <a:r>
              <a:rPr lang="zh-CN" sz="2800" b="1">
                <a:latin typeface="宋体" panose="02010600030101010101" pitchFamily="2" charset="-122"/>
                <a:ea typeface="宋体" panose="02010600030101010101" pitchFamily="2" charset="-122"/>
                <a:cs typeface="宋体" panose="02010600030101010101" pitchFamily="2" charset="-122"/>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2</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05485" y="2647950"/>
            <a:ext cx="8021320" cy="521970"/>
          </a:xfrm>
          <a:prstGeom prst="rect">
            <a:avLst/>
          </a:prstGeom>
          <a:noFill/>
        </p:spPr>
        <p:txBody>
          <a:bodyPr wrap="none" rtlCol="0" anchor="t">
            <a:spAutoFit/>
          </a:bodyPr>
          <a:p>
            <a:pPr algn="l"/>
            <a:r>
              <a:rPr lang="zh-CN" altLang="en-US" sz="2800" b="1">
                <a:latin typeface="宋体" panose="02010600030101010101" pitchFamily="2" charset="-122"/>
                <a:ea typeface="宋体" panose="02010600030101010101" pitchFamily="2" charset="-122"/>
                <a:cs typeface="宋体" panose="02010600030101010101" pitchFamily="2" charset="-122"/>
                <a:sym typeface="+mn-ea"/>
              </a:rPr>
              <a:t>照应</a:t>
            </a:r>
            <a:r>
              <a:rPr lang="en-US" altLang="zh-CN" sz="2800">
                <a:latin typeface="Arial" panose="020B0604020202020204" pitchFamily="34" charset="0"/>
                <a:ea typeface="宋体" panose="02010600030101010101" pitchFamily="2" charset="-122"/>
                <a:cs typeface="Arial" panose="020B0604020202020204" pitchFamily="34" charset="0"/>
                <a:sym typeface="+mn-ea"/>
              </a:rPr>
              <a:t>2</a:t>
            </a:r>
            <a:r>
              <a:rPr lang="en-US" altLang="zh-CN" sz="2800" b="1">
                <a:latin typeface="Arial" panose="020B0604020202020204" pitchFamily="34" charset="0"/>
                <a:ea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除了太空</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还有一个地方会失重！！</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31</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05485" y="3488055"/>
            <a:ext cx="6231890" cy="521970"/>
          </a:xfrm>
          <a:prstGeom prst="rect">
            <a:avLst/>
          </a:prstGeom>
          <a:noFill/>
        </p:spPr>
        <p:txBody>
          <a:bodyPr wrap="none" rtlCol="0" anchor="t">
            <a:spAutoFit/>
          </a:bodyPr>
          <a:p>
            <a:pPr algn="l"/>
            <a:r>
              <a:rPr lang="zh-CN" altLang="en-US" sz="2800" b="1">
                <a:latin typeface="宋体" panose="02010600030101010101" pitchFamily="2" charset="-122"/>
                <a:ea typeface="宋体" panose="02010600030101010101" pitchFamily="2" charset="-122"/>
                <a:cs typeface="宋体" panose="02010600030101010101" pitchFamily="2" charset="-122"/>
                <a:sym typeface="+mn-ea"/>
              </a:rPr>
              <a:t>伏笔</a:t>
            </a:r>
            <a:r>
              <a:rPr lang="zh-CN" altLang="en-US" sz="2800">
                <a:latin typeface="Arial" panose="020B0604020202020204" pitchFamily="34" charset="0"/>
                <a:ea typeface="宋体" panose="02010600030101010101" pitchFamily="2" charset="-122"/>
                <a:cs typeface="Arial" panose="020B0604020202020204" pitchFamily="34" charset="0"/>
                <a:sym typeface="+mn-ea"/>
              </a:rPr>
              <a:t>3</a:t>
            </a:r>
            <a:r>
              <a:rPr lang="en-US" altLang="zh-CN" sz="2800" b="1">
                <a:latin typeface="Arial" panose="020B0604020202020204" pitchFamily="34" charset="0"/>
                <a:ea typeface="宋体" panose="02010600030101010101" pitchFamily="2" charset="-122"/>
                <a:sym typeface="+mn-ea"/>
              </a:rPr>
              <a:t>:</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热</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热得像……地狱。</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15</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705485" y="3900805"/>
            <a:ext cx="10907395" cy="95313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照应</a:t>
            </a:r>
            <a:r>
              <a:rPr lang="en-US" altLang="zh-CN" sz="2800">
                <a:latin typeface="Arial" panose="020B0604020202020204" pitchFamily="34" charset="0"/>
                <a:ea typeface="宋体" panose="02010600030101010101" pitchFamily="2" charset="-122"/>
                <a:cs typeface="Arial" panose="020B0604020202020204" pitchFamily="34" charset="0"/>
                <a:sym typeface="+mn-ea"/>
              </a:rPr>
              <a:t>3</a:t>
            </a:r>
            <a:r>
              <a:rPr lang="en-US" altLang="zh-CN" sz="2800" b="1">
                <a:latin typeface="Arial" panose="020B0604020202020204" pitchFamily="34" charset="0"/>
                <a:ea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飞船被裹在6000多公里厚的物质中</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周围是温度高达5000摄氏度</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压力可以把碳在一秒钟内变成金刚石的液态铁镍！</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38</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644525" y="5229860"/>
            <a:ext cx="10350500" cy="52197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伏笔</a:t>
            </a:r>
            <a:r>
              <a:rPr lang="zh-CN" altLang="en-US" sz="2800">
                <a:latin typeface="Arial" panose="020B0604020202020204" pitchFamily="34" charset="0"/>
                <a:ea typeface="宋体" panose="02010600030101010101" pitchFamily="2" charset="-122"/>
                <a:cs typeface="Arial" panose="020B0604020202020204" pitchFamily="34" charset="0"/>
              </a:rPr>
              <a:t>4</a:t>
            </a:r>
            <a:r>
              <a:rPr lang="en-US" altLang="zh-CN" sz="2800" b="1">
                <a:latin typeface="Arial" panose="020B0604020202020204" pitchFamily="34" charset="0"/>
                <a:ea typeface="宋体" panose="02010600030101010101" pitchFamily="2" charset="-122"/>
                <a:sym typeface="+mn-ea"/>
              </a:rPr>
              <a:t>:</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呀</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真美！能闻闻它吗？不</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别拔下它！</a:t>
            </a:r>
            <a:r>
              <a:rPr sz="2800" b="1">
                <a:latin typeface="Arial" panose="020B0604020202020204" pitchFamily="34" charset="0"/>
                <a:ea typeface="宋体" panose="02010600030101010101" pitchFamily="2" charset="-122"/>
                <a:cs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12</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644525" y="5652135"/>
            <a:ext cx="10855325" cy="52197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照应</a:t>
            </a:r>
            <a:r>
              <a:rPr lang="zh-CN" altLang="en-US" sz="2800">
                <a:latin typeface="Arial" panose="020B0604020202020204" pitchFamily="34" charset="0"/>
                <a:ea typeface="宋体" panose="02010600030101010101" pitchFamily="2" charset="-122"/>
                <a:cs typeface="Arial" panose="020B0604020202020204" pitchFamily="34" charset="0"/>
                <a:sym typeface="+mn-ea"/>
              </a:rPr>
              <a:t>4</a:t>
            </a:r>
            <a:r>
              <a:rPr lang="en-US" altLang="zh-CN" sz="2800" b="1">
                <a:latin typeface="Arial" panose="020B0604020202020204" pitchFamily="34" charset="0"/>
                <a:ea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生命算什么？仅仅能用脆弱来描述它吗？</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38</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0485"/>
                                        </p:tgtEl>
                                        <p:attrNameLst>
                                          <p:attrName>style.visibility</p:attrName>
                                        </p:attrNameLst>
                                      </p:cBhvr>
                                      <p:to>
                                        <p:strVal val="visible"/>
                                      </p:to>
                                    </p:set>
                                    <p:anim calcmode="lin" valueType="num">
                                      <p:cBhvr>
                                        <p:cTn id="19" dur="1" fill="hold"/>
                                        <p:tgtEl>
                                          <p:spTgt spid="20485"/>
                                        </p:tgtEl>
                                      </p:cBhvr>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 grpId="0"/>
      <p:bldP spid="5" grpId="0"/>
      <p:bldP spid="6" grpId="0"/>
      <p:bldP spid="7" grpId="0"/>
      <p:bldP spid="8" grpId="0"/>
      <p:bldP spid="9"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3794" name="文本框 3"/>
          <p:cNvSpPr txBox="1"/>
          <p:nvPr/>
        </p:nvSpPr>
        <p:spPr>
          <a:xfrm>
            <a:off x="702310" y="808990"/>
            <a:ext cx="11070590" cy="1014730"/>
          </a:xfrm>
          <a:prstGeom prst="rect">
            <a:avLst/>
          </a:prstGeom>
          <a:noFill/>
          <a:ln w="9525">
            <a:noFill/>
          </a:ln>
        </p:spPr>
        <p:txBody>
          <a:bodyPr wrap="square">
            <a:spAutoFit/>
          </a:bodyPr>
          <a:p>
            <a:pPr>
              <a:spcBef>
                <a:spcPct val="50000"/>
              </a:spcBef>
            </a:pPr>
            <a:r>
              <a:rPr lang="en-US" altLang="zh-CN" sz="3000" b="1" dirty="0">
                <a:latin typeface="宋体" panose="02010600030101010101" pitchFamily="2" charset="-122"/>
                <a:ea typeface="宋体" panose="02010600030101010101" pitchFamily="2" charset="-122"/>
                <a:cs typeface="宋体" panose="02010600030101010101" pitchFamily="2" charset="-122"/>
              </a:rPr>
              <a:t>3.</a:t>
            </a:r>
            <a:r>
              <a:rPr lang="zh-CN" altLang="en-US" sz="3000" b="1" dirty="0">
                <a:latin typeface="宋体" panose="02010600030101010101" pitchFamily="2" charset="-122"/>
                <a:ea typeface="宋体" panose="02010600030101010101" pitchFamily="2" charset="-122"/>
                <a:cs typeface="宋体" panose="02010600030101010101" pitchFamily="2" charset="-122"/>
              </a:rPr>
              <a:t>文中甲、乙两处写到小姑娘沉默不语都是伏笔。对照下文</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理解</a:t>
            </a:r>
            <a:r>
              <a:rPr lang="zh-CN" altLang="en-US" sz="30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“她”</a:t>
            </a:r>
            <a:r>
              <a:rPr lang="zh-CN" altLang="en-US" sz="3000" b="1" dirty="0">
                <a:latin typeface="宋体" panose="02010600030101010101" pitchFamily="2" charset="-122"/>
                <a:ea typeface="宋体" panose="02010600030101010101" pitchFamily="2" charset="-122"/>
                <a:cs typeface="宋体" panose="02010600030101010101" pitchFamily="2" charset="-122"/>
              </a:rPr>
              <a:t>沉默不语时心中的所思所想</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再体会伏笔对科幻小说的意义。</a:t>
            </a:r>
            <a:endParaRPr lang="zh-CN" altLang="en-US" sz="30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5"/>
          <p:cNvSpPr txBox="1"/>
          <p:nvPr/>
        </p:nvSpPr>
        <p:spPr>
          <a:xfrm>
            <a:off x="814705" y="1899920"/>
            <a:ext cx="10958195" cy="1383665"/>
          </a:xfrm>
          <a:prstGeom prst="rect">
            <a:avLst/>
          </a:prstGeom>
          <a:noFill/>
          <a:ln w="9525">
            <a:noFill/>
          </a:ln>
        </p:spPr>
        <p:txBody>
          <a:bodyPr wrap="square">
            <a:spAutoFit/>
          </a:bodyPr>
          <a:p>
            <a:pPr>
              <a:lnSpc>
                <a:spcPct val="100000"/>
              </a:lnSpc>
            </a:pPr>
            <a:r>
              <a:rPr sz="2800" b="1">
                <a:latin typeface="宋体" panose="02010600030101010101" pitchFamily="2" charset="-122"/>
                <a:ea typeface="宋体" panose="02010600030101010101" pitchFamily="2" charset="-122"/>
                <a:sym typeface="+mn-ea"/>
              </a:rPr>
              <a:t>所思所想</a:t>
            </a:r>
            <a:r>
              <a:rPr lang="en-US" altLang="zh-CN" sz="2800" b="1">
                <a:latin typeface="Arial" panose="020B0604020202020204" pitchFamily="34" charset="0"/>
                <a:ea typeface="宋体" panose="02010600030101010101" pitchFamily="2"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我不在太空</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我看不见月亮</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我在地心世界里</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我在活动范围不到</a:t>
            </a:r>
            <a:r>
              <a:rPr lang="en-US" altLang="zh-CN" sz="2800" b="1">
                <a:solidFill>
                  <a:srgbClr val="0000FF"/>
                </a:solidFill>
                <a:latin typeface="宋体" panose="02010600030101010101" pitchFamily="2" charset="-122"/>
                <a:ea typeface="宋体" panose="02010600030101010101" pitchFamily="2" charset="-122"/>
                <a:cs typeface="宋体" panose="02010600030101010101" pitchFamily="2" charset="-122"/>
              </a:rPr>
              <a:t>10</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立方米的闷热的控制舱里</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船外别说空气和生命</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连空间也没有</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周围的温度高达</a:t>
            </a:r>
            <a:r>
              <a:rPr lang="en-US" altLang="zh-CN" sz="2800" b="1">
                <a:solidFill>
                  <a:srgbClr val="0000FF"/>
                </a:solidFill>
                <a:latin typeface="宋体" panose="02010600030101010101" pitchFamily="2" charset="-122"/>
                <a:ea typeface="宋体" panose="02010600030101010101" pitchFamily="2" charset="-122"/>
                <a:cs typeface="宋体" panose="02010600030101010101" pitchFamily="2" charset="-122"/>
              </a:rPr>
              <a:t>5000</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摄氏度。草原的世界多么美妙啊！</a:t>
            </a:r>
            <a:endPar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5"/>
          <p:cNvSpPr txBox="1"/>
          <p:nvPr/>
        </p:nvSpPr>
        <p:spPr>
          <a:xfrm>
            <a:off x="814705" y="3577590"/>
            <a:ext cx="10958195" cy="1383665"/>
          </a:xfrm>
          <a:prstGeom prst="rect">
            <a:avLst/>
          </a:prstGeom>
          <a:noFill/>
          <a:ln w="9525">
            <a:noFill/>
          </a:ln>
        </p:spPr>
        <p:txBody>
          <a:bodyPr wrap="square">
            <a:spAutoFit/>
          </a:bodyPr>
          <a:p>
            <a:pPr>
              <a:lnSpc>
                <a:spcPct val="100000"/>
              </a:lnSpc>
            </a:pPr>
            <a:r>
              <a:rPr lang="zh-CN" sz="2800" b="1">
                <a:latin typeface="宋体" panose="02010600030101010101" pitchFamily="2" charset="-122"/>
                <a:ea typeface="宋体" panose="02010600030101010101" pitchFamily="2" charset="-122"/>
                <a:sym typeface="+mn-ea"/>
              </a:rPr>
              <a:t>伏笔的意义</a:t>
            </a:r>
            <a:r>
              <a:rPr lang="en-US" altLang="zh-CN" sz="2800" b="1">
                <a:latin typeface="Arial" panose="020B0604020202020204" pitchFamily="34" charset="0"/>
                <a:ea typeface="宋体" panose="02010600030101010101" pitchFamily="2"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科幻小说中的伏笔常是由前文一个漫不经心的简单情节与下文富有科技含量的内容相对应而产生的。这样</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既使读者对文章中的科学技术产生深刻印象</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,又</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使读者恍然大悟</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产生美好而深刻的体验</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a:t>
            </a:r>
            <a:endPar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270498" y="360068"/>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人情探寻</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0" name="矩形 9"/>
          <p:cNvSpPr/>
          <p:nvPr/>
        </p:nvSpPr>
        <p:spPr>
          <a:xfrm>
            <a:off x="666750" y="1282700"/>
            <a:ext cx="10662920" cy="553085"/>
          </a:xfrm>
          <a:prstGeom prst="rect">
            <a:avLst/>
          </a:prstGeom>
        </p:spPr>
        <p:txBody>
          <a:bodyPr wrap="square">
            <a:spAutoFit/>
          </a:bodyPr>
          <a:p>
            <a:pPr algn="l"/>
            <a:r>
              <a:rPr lang="zh-CN" sz="3000" b="1" dirty="0">
                <a:latin typeface="宋体" panose="02010600030101010101" pitchFamily="2" charset="-122"/>
                <a:ea typeface="宋体" panose="02010600030101010101" pitchFamily="2" charset="-122"/>
              </a:rPr>
              <a:t>再次细细品味课文</a:t>
            </a:r>
            <a:r>
              <a:rPr lang="en-US" altLang="zh-CN" sz="3000" b="1">
                <a:ea typeface="SimSun-ExtB" panose="02010609060101010101" pitchFamily="49" charset="-122"/>
                <a:sym typeface="宋体" panose="02010600030101010101" pitchFamily="2" charset="-122"/>
              </a:rPr>
              <a:t>,</a:t>
            </a:r>
            <a:r>
              <a:rPr lang="zh-CN" sz="3000" b="1" dirty="0">
                <a:latin typeface="宋体" panose="02010600030101010101" pitchFamily="2" charset="-122"/>
                <a:ea typeface="宋体" panose="02010600030101010101" pitchFamily="2" charset="-122"/>
              </a:rPr>
              <a:t>理解小说中的人物形象体会其丰富的情感</a:t>
            </a:r>
            <a:r>
              <a:rPr lang="zh-CN" altLang="en-US" sz="3000" b="1" dirty="0">
                <a:latin typeface="宋体" panose="02010600030101010101" pitchFamily="2" charset="-122"/>
                <a:ea typeface="宋体" panose="02010600030101010101" pitchFamily="2" charset="-122"/>
              </a:rPr>
              <a:t>。</a:t>
            </a:r>
            <a:endParaRPr lang="zh-CN" altLang="en-US" sz="3000" b="1" dirty="0">
              <a:latin typeface="宋体" panose="02010600030101010101" pitchFamily="2" charset="-122"/>
              <a:ea typeface="宋体" panose="02010600030101010101" pitchFamily="2" charset="-122"/>
            </a:endParaRPr>
          </a:p>
        </p:txBody>
      </p:sp>
      <p:sp>
        <p:nvSpPr>
          <p:cNvPr id="58374" name="矩形 58373"/>
          <p:cNvSpPr/>
          <p:nvPr/>
        </p:nvSpPr>
        <p:spPr>
          <a:xfrm>
            <a:off x="737235" y="1972945"/>
            <a:ext cx="10085070" cy="861695"/>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a:t>
            </a:r>
            <a:r>
              <a:rPr sz="2800" b="1">
                <a:latin typeface="Arial" panose="020B0604020202020204" pitchFamily="34" charset="0"/>
                <a:ea typeface="宋体" panose="02010600030101010101" pitchFamily="2" charset="-122"/>
                <a:cs typeface="Arial" panose="020B0604020202020204" pitchFamily="34" charset="0"/>
              </a:rPr>
              <a:t>“这里真好</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a:t>
            </a:r>
            <a:r>
              <a:rPr sz="2800" b="1">
                <a:latin typeface="Arial" panose="020B0604020202020204" pitchFamily="34" charset="0"/>
                <a:ea typeface="宋体" panose="02010600030101010101" pitchFamily="2" charset="-122"/>
                <a:cs typeface="Arial" panose="020B0604020202020204" pitchFamily="34" charset="0"/>
              </a:rPr>
              <a:t>”她</a:t>
            </a:r>
            <a:r>
              <a:rPr sz="2800" b="1">
                <a:solidFill>
                  <a:schemeClr val="tx1"/>
                </a:solidFill>
                <a:latin typeface="Arial" panose="020B0604020202020204" pitchFamily="34" charset="0"/>
                <a:ea typeface="宋体" panose="02010600030101010101" pitchFamily="2" charset="-122"/>
                <a:cs typeface="Arial" panose="020B0604020202020204" pitchFamily="34" charset="0"/>
              </a:rPr>
              <a:t>轻柔</a:t>
            </a:r>
            <a:r>
              <a:rPr sz="2800" b="1">
                <a:latin typeface="Arial" panose="020B0604020202020204" pitchFamily="34" charset="0"/>
                <a:ea typeface="宋体" panose="02010600030101010101" pitchFamily="2" charset="-122"/>
                <a:cs typeface="Arial" panose="020B0604020202020204" pitchFamily="34" charset="0"/>
              </a:rPr>
              <a:t>的声音从她的眼睛中传出来</a:t>
            </a:r>
            <a:r>
              <a:rPr lang="en-US" altLang="zh-CN" sz="2800" b="1">
                <a:ea typeface="SimSun-ExtB" panose="02010609060101010101" pitchFamily="49" charset="-122"/>
                <a:sym typeface="宋体" panose="02010600030101010101" pitchFamily="2" charset="-122"/>
              </a:rPr>
              <a:t>,</a:t>
            </a:r>
            <a:r>
              <a:rPr lang="en-US" sz="2800" b="1">
                <a:latin typeface="Arial" panose="020B0604020202020204" pitchFamily="34" charset="0"/>
                <a:ea typeface="宋体" panose="02010600030101010101" pitchFamily="2" charset="-122"/>
                <a:cs typeface="Arial" panose="020B0604020202020204" pitchFamily="34" charset="0"/>
                <a:sym typeface="+mn-ea"/>
              </a:rPr>
              <a:t> </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chemeClr val="tx1"/>
                </a:solidFill>
                <a:latin typeface="宋体" panose="02010600030101010101" pitchFamily="2" charset="-122"/>
                <a:ea typeface="宋体" panose="02010600030101010101" pitchFamily="2" charset="-122"/>
                <a:sym typeface="+mn-ea"/>
              </a:rPr>
              <a:t>我现在就像从很深很深的水底冲出来呼吸到空气</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sym typeface="+mn-ea"/>
              </a:rPr>
              <a:t>我太怕封闭了。</a:t>
            </a:r>
            <a:r>
              <a:rPr lang="en-US" altLang="zh-CN" sz="2800" b="1">
                <a:latin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9</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dirty="0">
              <a:latin typeface="Arial" panose="020B0604020202020204" pitchFamily="34" charset="0"/>
            </a:endParaRPr>
          </a:p>
        </p:txBody>
      </p:sp>
      <p:sp>
        <p:nvSpPr>
          <p:cNvPr id="45058" name="文本框 5"/>
          <p:cNvSpPr txBox="1"/>
          <p:nvPr/>
        </p:nvSpPr>
        <p:spPr>
          <a:xfrm>
            <a:off x="5111750" y="2743835"/>
            <a:ext cx="6035040" cy="645160"/>
          </a:xfrm>
          <a:prstGeom prst="rect">
            <a:avLst/>
          </a:prstGeom>
          <a:noFill/>
          <a:ln w="9525">
            <a:noFill/>
          </a:ln>
        </p:spPr>
        <p:txBody>
          <a:bodyPr wrap="square">
            <a:spAutoFit/>
          </a:bodyPr>
          <a:p>
            <a:pPr>
              <a:lnSpc>
                <a:spcPct val="120000"/>
              </a:lnSpc>
            </a:pPr>
            <a:r>
              <a:rPr lang="zh-CN" altLang="en-US" sz="3000" b="1" dirty="0">
                <a:solidFill>
                  <a:srgbClr val="FF0000"/>
                </a:solidFill>
                <a:latin typeface="黑体" panose="02010609060101010101" charset="-122"/>
                <a:ea typeface="黑体" panose="02010609060101010101" charset="-122"/>
                <a:cs typeface="黑体" panose="02010609060101010101" charset="-122"/>
              </a:rPr>
              <a:t>对大</a:t>
            </a:r>
            <a:r>
              <a:rPr lang="zh-CN" altLang="en-US" sz="3000" b="1" u="sng" dirty="0">
                <a:solidFill>
                  <a:srgbClr val="FF0000"/>
                </a:solidFill>
                <a:latin typeface="黑体" panose="02010609060101010101" charset="-122"/>
                <a:ea typeface="黑体" panose="02010609060101010101" charset="-122"/>
                <a:cs typeface="黑体" panose="02010609060101010101" charset="-122"/>
              </a:rPr>
              <a:t>自然</a:t>
            </a:r>
            <a:r>
              <a:rPr lang="zh-CN" altLang="en-US" sz="3000" b="1" dirty="0">
                <a:solidFill>
                  <a:srgbClr val="FF0000"/>
                </a:solidFill>
                <a:latin typeface="黑体" panose="02010609060101010101" charset="-122"/>
                <a:ea typeface="黑体" panose="02010609060101010101" charset="-122"/>
                <a:cs typeface="黑体" panose="02010609060101010101" charset="-122"/>
              </a:rPr>
              <a:t>的</a:t>
            </a:r>
            <a:r>
              <a:rPr lang="zh-CN" altLang="en-US" sz="3000" b="1" u="sng" dirty="0">
                <a:solidFill>
                  <a:srgbClr val="FF0000"/>
                </a:solidFill>
                <a:latin typeface="黑体" panose="02010609060101010101" charset="-122"/>
                <a:ea typeface="黑体" panose="02010609060101010101" charset="-122"/>
                <a:cs typeface="黑体" panose="02010609060101010101" charset="-122"/>
              </a:rPr>
              <a:t>热爱</a:t>
            </a:r>
            <a:r>
              <a:rPr lang="zh-CN" altLang="en-US" sz="3000" b="1" dirty="0">
                <a:solidFill>
                  <a:srgbClr val="FF0000"/>
                </a:solidFill>
                <a:latin typeface="黑体" panose="02010609060101010101" charset="-122"/>
                <a:ea typeface="黑体" panose="02010609060101010101" charset="-122"/>
                <a:cs typeface="黑体" panose="02010609060101010101" charset="-122"/>
              </a:rPr>
              <a:t>与赞美之情</a:t>
            </a:r>
            <a:endParaRPr lang="zh-CN" altLang="en-US" sz="3000" b="1" dirty="0">
              <a:solidFill>
                <a:srgbClr val="0000FF"/>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737235" y="4472306"/>
            <a:ext cx="10085070" cy="1292225"/>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她</a:t>
            </a:r>
            <a:r>
              <a:rPr lang="en-US" altLang="zh-CN" sz="2800" b="1">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渴望</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看草原上的每一朵野花</a:t>
            </a:r>
            <a:r>
              <a:rPr lang="en-US" altLang="zh-CN" sz="2800" b="1">
                <a:ea typeface="SimSun-ExtB" panose="02010609060101010101" pitchFamily="49" charset="-122"/>
                <a:sym typeface="宋体" panose="02010600030101010101" pitchFamily="2" charset="-122"/>
              </a:rPr>
              <a:t>,</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每一棵小草</a:t>
            </a:r>
            <a:r>
              <a:rPr lang="en-US" altLang="zh-CN" sz="2800" b="1">
                <a:ea typeface="SimSun-ExtB" panose="02010609060101010101" pitchFamily="49" charset="-122"/>
                <a:sym typeface="宋体" panose="02010600030101010101" pitchFamily="2" charset="-122"/>
              </a:rPr>
              <a:t>,</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看草丛中跃动的每一缕阳光</a:t>
            </a:r>
            <a:r>
              <a:rPr lang="zh-CN" altLang="en-US" sz="2800" b="1">
                <a:latin typeface="Arial" panose="020B0604020202020204" pitchFamily="34" charset="0"/>
                <a:ea typeface="宋体" panose="02010600030101010101" pitchFamily="2" charset="-122"/>
                <a:sym typeface="+mn-ea"/>
              </a:rPr>
              <a:t>;</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一条突然出现的小溪</a:t>
            </a:r>
            <a:r>
              <a:rPr lang="en-US" altLang="zh-CN" sz="2800" b="1">
                <a:ea typeface="SimSun-ExtB" panose="02010609060101010101" pitchFamily="49" charset="-122"/>
                <a:sym typeface="宋体" panose="02010600030101010101" pitchFamily="2" charset="-122"/>
              </a:rPr>
              <a:t>,</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一阵不期而遇的微风</a:t>
            </a:r>
            <a:r>
              <a:rPr lang="en-US" altLang="zh-CN" sz="2800" b="1">
                <a:ea typeface="SimSun-ExtB" panose="02010609060101010101" pitchFamily="49" charset="-122"/>
                <a:sym typeface="宋体" panose="02010600030101010101" pitchFamily="2" charset="-122"/>
              </a:rPr>
              <a:t>,</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都会令她</a:t>
            </a:r>
            <a:r>
              <a:rPr lang="en-US" altLang="zh-CN" sz="2800" b="1">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激动不</a:t>
            </a:r>
            <a:r>
              <a:rPr lang="en-US" altLang="zh-CN" sz="2800" b="1">
                <a:solidFill>
                  <a:srgbClr val="FF0000"/>
                </a:solidFill>
                <a:uFillTx/>
                <a:latin typeface="楷体" panose="02010609060101010101" charset="-122"/>
                <a:ea typeface="楷体" panose="02010609060101010101" charset="-122"/>
                <a:cs typeface="Arial" panose="020B0604020202020204" pitchFamily="34" charset="0"/>
                <a:sym typeface="+mn-ea"/>
              </a:rPr>
              <a:t>已</a:t>
            </a:r>
            <a:r>
              <a:rPr lang="en-US" altLang="zh-CN" sz="2800" b="1">
                <a:uFillTx/>
                <a:latin typeface="宋体" panose="02010600030101010101" pitchFamily="2" charset="-122"/>
                <a:ea typeface="宋体" panose="02010600030101010101" pitchFamily="2" charset="-122"/>
                <a:cs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17</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en-US" altLang="zh-CN" sz="2800" b="1">
              <a:uFillTx/>
              <a:latin typeface="宋体" panose="02010600030101010101" pitchFamily="2" charset="-122"/>
              <a:ea typeface="宋体" panose="02010600030101010101" pitchFamily="2" charset="-122"/>
              <a:cs typeface="Arial" panose="020B0604020202020204" pitchFamily="34" charset="0"/>
              <a:sym typeface="+mn-ea"/>
            </a:endParaRPr>
          </a:p>
        </p:txBody>
      </p:sp>
      <p:sp>
        <p:nvSpPr>
          <p:cNvPr id="4" name="文本框 5"/>
          <p:cNvSpPr txBox="1"/>
          <p:nvPr/>
        </p:nvSpPr>
        <p:spPr>
          <a:xfrm>
            <a:off x="5111750" y="5483860"/>
            <a:ext cx="5243830" cy="553085"/>
          </a:xfrm>
          <a:prstGeom prst="rect">
            <a:avLst/>
          </a:prstGeom>
          <a:noFill/>
          <a:ln w="9525">
            <a:noFill/>
          </a:ln>
        </p:spPr>
        <p:txBody>
          <a:bodyPr wrap="square">
            <a:spAutoFit/>
          </a:bodyPr>
          <a:p>
            <a:pPr>
              <a:lnSpc>
                <a:spcPct val="100000"/>
              </a:lnSpc>
            </a:pPr>
            <a:r>
              <a:rPr lang="zh-CN" altLang="en-US" sz="3000" b="1">
                <a:solidFill>
                  <a:srgbClr val="FF0000"/>
                </a:solidFill>
                <a:latin typeface="黑体" panose="02010609060101010101" charset="-122"/>
                <a:ea typeface="黑体" panose="02010609060101010101" charset="-122"/>
                <a:sym typeface="宋体" panose="02010600030101010101" pitchFamily="2" charset="-122"/>
              </a:rPr>
              <a:t>对美好事物、</a:t>
            </a:r>
            <a:r>
              <a:rPr lang="zh-CN" altLang="en-US" sz="3000" b="1" u="sng" dirty="0">
                <a:solidFill>
                  <a:srgbClr val="FF0000"/>
                </a:solidFill>
                <a:latin typeface="黑体" panose="02010609060101010101" charset="-122"/>
                <a:ea typeface="黑体" panose="02010609060101010101" charset="-122"/>
                <a:cs typeface="黑体" panose="02010609060101010101" charset="-122"/>
                <a:sym typeface="+mn-ea"/>
              </a:rPr>
              <a:t>美好生活</a:t>
            </a:r>
            <a:r>
              <a:rPr lang="zh-CN" altLang="en-US" sz="3000" b="1" dirty="0">
                <a:solidFill>
                  <a:srgbClr val="FF0000"/>
                </a:solidFill>
                <a:latin typeface="黑体" panose="02010609060101010101" charset="-122"/>
                <a:ea typeface="黑体" panose="02010609060101010101" charset="-122"/>
                <a:cs typeface="黑体" panose="02010609060101010101" charset="-122"/>
                <a:sym typeface="+mn-ea"/>
              </a:rPr>
              <a:t>的</a:t>
            </a:r>
            <a:r>
              <a:rPr lang="zh-CN" altLang="en-US" sz="3000" b="1" u="sng" dirty="0">
                <a:solidFill>
                  <a:srgbClr val="FF0000"/>
                </a:solidFill>
                <a:latin typeface="黑体" panose="02010609060101010101" charset="-122"/>
                <a:ea typeface="黑体" panose="02010609060101010101" charset="-122"/>
                <a:cs typeface="黑体" panose="02010609060101010101" charset="-122"/>
                <a:sym typeface="+mn-ea"/>
              </a:rPr>
              <a:t>热爱</a:t>
            </a:r>
            <a:endParaRPr lang="zh-CN" altLang="en-US" sz="3000" b="1" u="sng"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2" name="矩形 1"/>
          <p:cNvSpPr/>
          <p:nvPr/>
        </p:nvSpPr>
        <p:spPr>
          <a:xfrm>
            <a:off x="737235" y="3545523"/>
            <a:ext cx="10085070" cy="430530"/>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她突然</a:t>
            </a:r>
            <a:r>
              <a:rPr lang="en-US" sz="2800" b="1">
                <a:solidFill>
                  <a:srgbClr val="FF0000"/>
                </a:solidFill>
                <a:latin typeface="Arial" panose="020B0604020202020204" pitchFamily="34" charset="0"/>
                <a:ea typeface="宋体" panose="02010600030101010101" pitchFamily="2" charset="-122"/>
                <a:cs typeface="Arial" panose="020B0604020202020204" pitchFamily="34" charset="0"/>
              </a:rPr>
              <a:t>惊叫</a:t>
            </a:r>
            <a:r>
              <a:rPr lang="en-US" altLang="zh-CN" sz="2800" b="1">
                <a:latin typeface="Arial" panose="020B0604020202020204" pitchFamily="34" charset="0"/>
                <a:ea typeface="宋体" panose="02010600030101010101" pitchFamily="2" charset="-122"/>
                <a:sym typeface="+mn-ea"/>
              </a:rPr>
              <a:t>:</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solidFill>
                  <a:schemeClr val="tx1"/>
                </a:solidFill>
                <a:latin typeface="Arial" panose="020B0604020202020204" pitchFamily="34" charset="0"/>
                <a:ea typeface="SimSun-ExtB" panose="02010609060101010101" pitchFamily="49" charset="-122"/>
                <a:sym typeface="+mn-ea"/>
              </a:rPr>
              <a:t>呀</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Arial" panose="020B0604020202020204" pitchFamily="34" charset="0"/>
                <a:ea typeface="SimSun-ExtB" panose="02010609060101010101" pitchFamily="49" charset="-122"/>
                <a:sym typeface="+mn-ea"/>
              </a:rPr>
              <a:t>花</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Arial" panose="020B0604020202020204" pitchFamily="34" charset="0"/>
                <a:ea typeface="SimSun-ExtB" panose="02010609060101010101" pitchFamily="49" charset="-122"/>
                <a:sym typeface="+mn-ea"/>
              </a:rPr>
              <a:t>有花啊</a:t>
            </a:r>
            <a:r>
              <a:rPr lang="zh-CN" altLang="en-US" sz="2800" b="1" dirty="0">
                <a:solidFill>
                  <a:srgbClr val="FF0000"/>
                </a:solidFill>
                <a:latin typeface="Arial" panose="020B0604020202020204" pitchFamily="34" charset="0"/>
                <a:ea typeface="SimSun-ExtB" panose="02010609060101010101" pitchFamily="49" charset="-122"/>
                <a:sym typeface="+mn-ea"/>
              </a:rPr>
              <a:t>！</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11</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dirty="0">
              <a:latin typeface="Arial" panose="020B0604020202020204" pitchFamily="34" charset="0"/>
            </a:endParaRPr>
          </a:p>
        </p:txBody>
      </p:sp>
      <p:sp>
        <p:nvSpPr>
          <p:cNvPr id="8" name="矩形 7"/>
          <p:cNvSpPr/>
          <p:nvPr/>
        </p:nvSpPr>
        <p:spPr>
          <a:xfrm>
            <a:off x="737235" y="3996373"/>
            <a:ext cx="10085070" cy="430530"/>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她</a:t>
            </a:r>
            <a:r>
              <a:rPr lang="zh-CN" altLang="en-US" sz="2800" b="1">
                <a:latin typeface="Arial" panose="020B0604020202020204" pitchFamily="34" charset="0"/>
                <a:ea typeface="宋体" panose="02010600030101010101" pitchFamily="2" charset="-122"/>
                <a:cs typeface="Arial" panose="020B0604020202020204" pitchFamily="34" charset="0"/>
              </a:rPr>
              <a:t>叫住了我说</a:t>
            </a:r>
            <a:r>
              <a:rPr lang="en-US" altLang="zh-CN" sz="2800" b="1">
                <a:latin typeface="Arial" panose="020B0604020202020204" pitchFamily="34" charset="0"/>
                <a:ea typeface="宋体" panose="02010600030101010101" pitchFamily="2" charset="-122"/>
                <a:sym typeface="+mn-ea"/>
              </a:rPr>
              <a:t>:</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sz="2800" b="1">
                <a:ea typeface="SimSun-ExtB" panose="02010609060101010101" pitchFamily="49" charset="-122"/>
                <a:sym typeface="宋体" panose="02010600030101010101" pitchFamily="2" charset="-122"/>
              </a:rPr>
              <a:t>我真想把手伸到小河里。</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13</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dirty="0">
              <a:latin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6866" name="标题 199681" descr="中国教育出版网"/>
          <p:cNvSpPr>
            <a:spLocks noGrp="1" noRot="1" noChangeArrowheads="1"/>
          </p:cNvSpPr>
          <p:nvPr/>
        </p:nvSpPr>
        <p:spPr>
          <a:xfrm>
            <a:off x="490220" y="4544695"/>
            <a:ext cx="11040110" cy="12249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pPr>
            <a:b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br>
            <a:r>
              <a:rPr lang="en-US" altLang="zh-CN"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b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br>
            <a: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endPar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p:txBody>
      </p:sp>
      <p:sp>
        <p:nvSpPr>
          <p:cNvPr id="8" name="矩形 7"/>
          <p:cNvSpPr/>
          <p:nvPr/>
        </p:nvSpPr>
        <p:spPr>
          <a:xfrm>
            <a:off x="780415" y="3691890"/>
            <a:ext cx="10135235" cy="1292225"/>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a:t>
            </a:r>
            <a:r>
              <a:rPr sz="2800" b="1">
                <a:latin typeface="宋体" panose="02010600030101010101" pitchFamily="2" charset="-122"/>
                <a:ea typeface="宋体" panose="02010600030101010101" pitchFamily="2" charset="-122"/>
                <a:cs typeface="宋体" panose="02010600030101010101" pitchFamily="2" charset="-122"/>
              </a:rPr>
              <a:t>她没有回答我的话</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而是自己</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轻轻哼起了</a:t>
            </a:r>
            <a:r>
              <a:rPr sz="2800" b="1">
                <a:latin typeface="宋体" panose="02010600030101010101" pitchFamily="2" charset="-122"/>
                <a:ea typeface="宋体" panose="02010600030101010101" pitchFamily="2" charset="-122"/>
                <a:cs typeface="宋体" panose="02010600030101010101" pitchFamily="2" charset="-122"/>
              </a:rPr>
              <a:t>一首曲子</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直到一个小时后我回去躺到床上</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她还在</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哼着</a:t>
            </a:r>
            <a:r>
              <a:rPr sz="2800" b="1">
                <a:latin typeface="宋体" panose="02010600030101010101" pitchFamily="2" charset="-122"/>
                <a:ea typeface="宋体" panose="02010600030101010101" pitchFamily="2" charset="-122"/>
                <a:cs typeface="宋体" panose="02010600030101010101" pitchFamily="2" charset="-122"/>
              </a:rPr>
              <a:t>音乐</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那</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轻柔</a:t>
            </a:r>
            <a:r>
              <a:rPr sz="2800" b="1">
                <a:latin typeface="宋体" panose="02010600030101010101" pitchFamily="2" charset="-122"/>
                <a:ea typeface="宋体" panose="02010600030101010101" pitchFamily="2" charset="-122"/>
                <a:cs typeface="宋体" panose="02010600030101010101" pitchFamily="2" charset="-122"/>
              </a:rPr>
              <a:t>的乐声一直在我的梦中飘荡着。</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22</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14" name="文本框 5"/>
          <p:cNvSpPr txBox="1"/>
          <p:nvPr/>
        </p:nvSpPr>
        <p:spPr>
          <a:xfrm>
            <a:off x="4048125" y="4984115"/>
            <a:ext cx="6988175" cy="645160"/>
          </a:xfrm>
          <a:prstGeom prst="rect">
            <a:avLst/>
          </a:prstGeom>
          <a:noFill/>
          <a:ln w="9525">
            <a:noFill/>
          </a:ln>
        </p:spPr>
        <p:txBody>
          <a:bodyPr wrap="square">
            <a:spAutoFit/>
          </a:bodyPr>
          <a:p>
            <a:pPr>
              <a:lnSpc>
                <a:spcPct val="120000"/>
              </a:lnSpc>
            </a:pPr>
            <a:r>
              <a:rPr lang="zh-CN" altLang="en-US" sz="3000" b="1" u="sng" dirty="0">
                <a:solidFill>
                  <a:srgbClr val="FF0000"/>
                </a:solidFill>
                <a:latin typeface="黑体" panose="02010609060101010101" charset="-122"/>
                <a:ea typeface="黑体" panose="02010609060101010101" charset="-122"/>
                <a:cs typeface="黑体" panose="02010609060101010101" charset="-122"/>
              </a:rPr>
              <a:t>身处险境不惊恐、不慌乱</a:t>
            </a:r>
            <a:r>
              <a:rPr lang="en-US" altLang="zh-CN" sz="3000" b="1" u="sng">
                <a:solidFill>
                  <a:srgbClr val="FF0000"/>
                </a:solidFill>
                <a:ea typeface="SimSun-ExtB" panose="02010609060101010101" pitchFamily="49" charset="-122"/>
                <a:sym typeface="宋体" panose="02010600030101010101" pitchFamily="2" charset="-122"/>
              </a:rPr>
              <a:t>,</a:t>
            </a:r>
            <a:r>
              <a:rPr lang="zh-CN" altLang="en-US" sz="3000" b="1" u="sng" dirty="0">
                <a:solidFill>
                  <a:srgbClr val="FF0000"/>
                </a:solidFill>
                <a:latin typeface="黑体" panose="02010609060101010101" charset="-122"/>
                <a:ea typeface="黑体" panose="02010609060101010101" charset="-122"/>
                <a:cs typeface="黑体" panose="02010609060101010101" charset="-122"/>
              </a:rPr>
              <a:t>淡定</a:t>
            </a:r>
            <a:endParaRPr lang="zh-CN" altLang="en-US" sz="3000" b="1" dirty="0">
              <a:solidFill>
                <a:srgbClr val="FF0000"/>
              </a:solidFill>
              <a:latin typeface="黑体" panose="02010609060101010101" charset="-122"/>
              <a:ea typeface="黑体" panose="02010609060101010101" charset="-122"/>
              <a:cs typeface="黑体" panose="02010609060101010101" charset="-122"/>
              <a:sym typeface="宋体" panose="02010600030101010101" pitchFamily="2" charset="-122"/>
            </a:endParaRPr>
          </a:p>
        </p:txBody>
      </p:sp>
      <p:sp>
        <p:nvSpPr>
          <p:cNvPr id="7" name="文本框 6"/>
          <p:cNvSpPr txBox="1"/>
          <p:nvPr/>
        </p:nvSpPr>
        <p:spPr>
          <a:xfrm>
            <a:off x="1527175" y="478790"/>
            <a:ext cx="10907395" cy="521970"/>
          </a:xfrm>
          <a:prstGeom prst="rect">
            <a:avLst/>
          </a:prstGeom>
          <a:noFill/>
        </p:spPr>
        <p:txBody>
          <a:bodyPr wrap="square" rtlCol="0" anchor="t">
            <a:spAutoFit/>
          </a:bodyPr>
          <a:p>
            <a:r>
              <a:rPr lang="zh-CN" sz="2800" b="1">
                <a:latin typeface="宋体" panose="02010600030101010101" pitchFamily="2" charset="-122"/>
                <a:ea typeface="宋体" panose="02010600030101010101" pitchFamily="2" charset="-122"/>
                <a:cs typeface="宋体" panose="02010600030101010101" pitchFamily="2" charset="-122"/>
              </a:rPr>
              <a:t>那封闭窄小的控制舱</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奇怪的隔热太空服</a:t>
            </a:r>
            <a:r>
              <a:rPr lang="en-US" altLang="zh-CN" sz="2800" b="1">
                <a:latin typeface="宋体" panose="02010600030101010101" pitchFamily="2" charset="-122"/>
                <a:ea typeface="宋体" panose="02010600030101010101" pitchFamily="2" charset="-122"/>
                <a:cs typeface="宋体" panose="02010600030101010101" pitchFamily="2" charset="-122"/>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26</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780415" y="1530985"/>
            <a:ext cx="10255885" cy="1383665"/>
          </a:xfrm>
          <a:prstGeom prst="rect">
            <a:avLst/>
          </a:prstGeom>
          <a:noFill/>
        </p:spPr>
        <p:txBody>
          <a:bodyPr wrap="square" rtlCol="0" anchor="t">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周围是</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温度高达5000摄氏度</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压力可以把碳在一秒钟内变成金刚石的液态铁镍</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800" b="1">
                <a:latin typeface="Arial" panose="020B0604020202020204" pitchFamily="34" charset="0"/>
                <a:ea typeface="SimSun-ExtB" panose="02010609060101010101" pitchFamily="49" charset="-122"/>
                <a:cs typeface="Arial" panose="020B0604020202020204" pitchFamily="34" charset="0"/>
                <a:sym typeface="+mn-ea"/>
              </a:rPr>
              <a:t>“落日六号”仿佛是处于一个巨大的</a:t>
            </a:r>
            <a:r>
              <a:rPr lang="zh-CN" sz="2800" b="1">
                <a:solidFill>
                  <a:srgbClr val="FF0000"/>
                </a:solidFill>
                <a:latin typeface="Arial" panose="020B0604020202020204" pitchFamily="34" charset="0"/>
                <a:ea typeface="SimSun-ExtB" panose="02010609060101010101" pitchFamily="49" charset="-122"/>
                <a:cs typeface="Arial" panose="020B0604020202020204" pitchFamily="34" charset="0"/>
                <a:sym typeface="+mn-ea"/>
              </a:rPr>
              <a:t>炼钢炉</a:t>
            </a:r>
            <a:r>
              <a:rPr lang="zh-CN" sz="2800" b="1">
                <a:latin typeface="Arial" panose="020B0604020202020204" pitchFamily="34" charset="0"/>
                <a:ea typeface="SimSun-ExtB" panose="02010609060101010101" pitchFamily="49" charset="-122"/>
                <a:cs typeface="Arial" panose="020B0604020202020204" pitchFamily="34" charset="0"/>
                <a:sym typeface="+mn-ea"/>
              </a:rPr>
              <a:t>中</a:t>
            </a:r>
            <a:r>
              <a:rPr lang="zh-CN" sz="2800" b="1">
                <a:solidFill>
                  <a:srgbClr val="FF0000"/>
                </a:solidFill>
                <a:latin typeface="Arial" panose="020B0604020202020204" pitchFamily="34" charset="0"/>
                <a:ea typeface="SimSun-ExtB" panose="02010609060101010101" pitchFamily="49" charset="-122"/>
                <a:cs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38</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527175" y="1009015"/>
            <a:ext cx="10907395" cy="521970"/>
          </a:xfrm>
          <a:prstGeom prst="rect">
            <a:avLst/>
          </a:prstGeom>
          <a:noFill/>
        </p:spPr>
        <p:txBody>
          <a:bodyPr wrap="square" rtlCol="0" anchor="t">
            <a:spAutoFit/>
          </a:bodyPr>
          <a:p>
            <a:r>
              <a:rPr lang="zh-CN" sz="2800" b="1">
                <a:latin typeface="宋体" panose="02010600030101010101" pitchFamily="2" charset="-122"/>
                <a:ea typeface="宋体" panose="02010600030101010101" pitchFamily="2" charset="-122"/>
                <a:cs typeface="宋体" panose="02010600030101010101" pitchFamily="2" charset="-122"/>
              </a:rPr>
              <a:t>炽热的岩浆刺目地闪亮这</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翻滚着</a:t>
            </a:r>
            <a:r>
              <a:rPr lang="en-US" altLang="zh-CN" sz="2800" b="1">
                <a:latin typeface="宋体" panose="02010600030101010101" pitchFamily="2" charset="-122"/>
                <a:ea typeface="宋体" panose="02010600030101010101" pitchFamily="2" charset="-122"/>
                <a:cs typeface="宋体" panose="02010600030101010101" pitchFamily="2" charset="-122"/>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35</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5"/>
          <p:cNvSpPr txBox="1"/>
          <p:nvPr/>
        </p:nvSpPr>
        <p:spPr>
          <a:xfrm>
            <a:off x="5864860" y="2496820"/>
            <a:ext cx="2371725" cy="645160"/>
          </a:xfrm>
          <a:prstGeom prst="rect">
            <a:avLst/>
          </a:prstGeom>
          <a:noFill/>
          <a:ln w="9525">
            <a:noFill/>
          </a:ln>
        </p:spPr>
        <p:txBody>
          <a:bodyPr wrap="square">
            <a:spAutoFit/>
          </a:bodyPr>
          <a:p>
            <a:pPr>
              <a:lnSpc>
                <a:spcPct val="120000"/>
              </a:lnSpc>
            </a:pPr>
            <a:r>
              <a:rPr lang="zh-CN" altLang="en-US" sz="3000" b="1" dirty="0">
                <a:solidFill>
                  <a:srgbClr val="FF0000"/>
                </a:solidFill>
                <a:latin typeface="黑体" panose="02010609060101010101" charset="-122"/>
                <a:ea typeface="黑体" panose="02010609060101010101" charset="-122"/>
                <a:cs typeface="黑体" panose="02010609060101010101" charset="-122"/>
              </a:rPr>
              <a:t>身处险境</a:t>
            </a:r>
            <a:endParaRPr lang="zh-CN" altLang="en-US" sz="3000" b="1" dirty="0">
              <a:solidFill>
                <a:srgbClr val="FF0000"/>
              </a:solidFill>
              <a:latin typeface="黑体" panose="02010609060101010101" charset="-122"/>
              <a:ea typeface="黑体" panose="02010609060101010101" charset="-122"/>
              <a:cs typeface="黑体" panose="02010609060101010101" charset="-122"/>
              <a:sym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8374" name="矩形 58373"/>
          <p:cNvSpPr/>
          <p:nvPr/>
        </p:nvSpPr>
        <p:spPr>
          <a:xfrm>
            <a:off x="972185" y="1141730"/>
            <a:ext cx="10085070" cy="861695"/>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a:t>
            </a:r>
            <a:r>
              <a:rPr sz="2800" b="1">
                <a:latin typeface="宋体" panose="02010600030101010101" pitchFamily="2" charset="-122"/>
                <a:ea typeface="宋体" panose="02010600030101010101" pitchFamily="2" charset="-122"/>
              </a:rPr>
              <a:t>我听到了她同地面最后通信的录音</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rPr>
              <a:t>这时来自</a:t>
            </a:r>
            <a:r>
              <a:rPr lang="zh-CN" sz="2800" b="1">
                <a:latin typeface="宋体" panose="02010600030101010101" pitchFamily="2" charset="-122"/>
                <a:ea typeface="宋体" panose="02010600030101010101" pitchFamily="2" charset="-122"/>
              </a:rPr>
              <a:t>地底</a:t>
            </a:r>
            <a:r>
              <a:rPr sz="2800" b="1">
                <a:latin typeface="宋体" panose="02010600030101010101" pitchFamily="2" charset="-122"/>
                <a:ea typeface="宋体" panose="02010600030101010101" pitchFamily="2" charset="-122"/>
              </a:rPr>
              <a:t>的中微子波束</a:t>
            </a:r>
            <a:r>
              <a:rPr sz="2800" b="1">
                <a:latin typeface="楷体" panose="02010609060101010101" charset="-122"/>
                <a:ea typeface="楷体" panose="02010609060101010101" charset="-122"/>
              </a:rPr>
              <a:t>已</a:t>
            </a:r>
            <a:r>
              <a:rPr sz="2800" b="1">
                <a:latin typeface="宋体" panose="02010600030101010101" pitchFamily="2" charset="-122"/>
                <a:ea typeface="宋体" panose="02010600030101010101" pitchFamily="2" charset="-122"/>
              </a:rPr>
              <a:t>很弱</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rPr>
              <a:t>她的声音时断时续</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rPr>
              <a:t>但这声音</a:t>
            </a:r>
            <a:r>
              <a:rPr sz="2800" b="1">
                <a:solidFill>
                  <a:srgbClr val="FF0000"/>
                </a:solidFill>
                <a:latin typeface="宋体" panose="02010600030101010101" pitchFamily="2" charset="-122"/>
                <a:ea typeface="宋体" panose="02010600030101010101" pitchFamily="2" charset="-122"/>
              </a:rPr>
              <a:t>很平静</a:t>
            </a:r>
            <a:r>
              <a:rPr sz="2800" b="1">
                <a:latin typeface="宋体" panose="02010600030101010101" pitchFamily="2" charset="-122"/>
                <a:ea typeface="宋体" panose="02010600030101010101" pitchFamily="2" charset="-122"/>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44</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dirty="0">
              <a:latin typeface="Arial" panose="020B0604020202020204" pitchFamily="34" charset="0"/>
            </a:endParaRPr>
          </a:p>
        </p:txBody>
      </p:sp>
      <p:sp>
        <p:nvSpPr>
          <p:cNvPr id="14" name="文本框 5"/>
          <p:cNvSpPr txBox="1"/>
          <p:nvPr/>
        </p:nvSpPr>
        <p:spPr>
          <a:xfrm>
            <a:off x="3419475" y="3963035"/>
            <a:ext cx="7334250" cy="1014730"/>
          </a:xfrm>
          <a:prstGeom prst="rect">
            <a:avLst/>
          </a:prstGeom>
          <a:noFill/>
          <a:ln w="9525">
            <a:noFill/>
          </a:ln>
        </p:spPr>
        <p:txBody>
          <a:bodyPr wrap="square">
            <a:spAutoFit/>
          </a:bodyPr>
          <a:p>
            <a:pPr>
              <a:lnSpc>
                <a:spcPct val="100000"/>
              </a:lnSpc>
            </a:pPr>
            <a:r>
              <a:rPr lang="zh-CN" altLang="en-US" sz="3000" b="1" dirty="0">
                <a:solidFill>
                  <a:srgbClr val="FF0000"/>
                </a:solidFill>
                <a:latin typeface="黑体" panose="02010609060101010101" charset="-122"/>
                <a:ea typeface="黑体" panose="02010609060101010101" charset="-122"/>
                <a:cs typeface="黑体" panose="02010609060101010101" charset="-122"/>
              </a:rPr>
              <a:t>坚守自己的岗位</a:t>
            </a:r>
            <a:r>
              <a:rPr lang="en-US" altLang="zh-CN" sz="3000" b="1">
                <a:solidFill>
                  <a:srgbClr val="FF0000"/>
                </a:solidFill>
                <a:ea typeface="SimSun-ExtB" panose="02010609060101010101" pitchFamily="49" charset="-122"/>
                <a:sym typeface="宋体" panose="02010600030101010101" pitchFamily="2" charset="-122"/>
              </a:rPr>
              <a:t>,</a:t>
            </a:r>
            <a:r>
              <a:rPr lang="zh-CN" altLang="en-US" sz="3000" b="1" dirty="0">
                <a:solidFill>
                  <a:srgbClr val="FF0000"/>
                </a:solidFill>
                <a:latin typeface="黑体" panose="02010609060101010101" charset="-122"/>
                <a:ea typeface="黑体" panose="02010609060101010101" charset="-122"/>
                <a:cs typeface="黑体" panose="02010609060101010101" charset="-122"/>
              </a:rPr>
              <a:t>坚强勇敢乐观善良的性格和献身科学</a:t>
            </a:r>
            <a:r>
              <a:rPr sz="3000">
                <a:sym typeface="+mn-ea"/>
              </a:rPr>
              <a:t>(</a:t>
            </a:r>
            <a:r>
              <a:rPr lang="zh-CN" altLang="en-US" sz="3000" b="1" dirty="0">
                <a:solidFill>
                  <a:srgbClr val="FF0000"/>
                </a:solidFill>
                <a:latin typeface="黑体" panose="02010609060101010101" charset="-122"/>
                <a:ea typeface="黑体" panose="02010609060101010101" charset="-122"/>
                <a:cs typeface="黑体" panose="02010609060101010101" charset="-122"/>
              </a:rPr>
              <a:t>无私奉献</a:t>
            </a:r>
            <a:r>
              <a:rPr sz="3000">
                <a:sym typeface="+mn-ea"/>
              </a:rPr>
              <a:t>)</a:t>
            </a:r>
            <a:r>
              <a:rPr lang="zh-CN" altLang="en-US" sz="3000" b="1" dirty="0">
                <a:solidFill>
                  <a:srgbClr val="FF0000"/>
                </a:solidFill>
                <a:latin typeface="黑体" panose="02010609060101010101" charset="-122"/>
                <a:ea typeface="黑体" panose="02010609060101010101" charset="-122"/>
                <a:cs typeface="黑体" panose="02010609060101010101" charset="-122"/>
              </a:rPr>
              <a:t>的精神</a:t>
            </a:r>
            <a:endParaRPr lang="zh-CN" altLang="en-US" sz="3000" b="1" dirty="0">
              <a:solidFill>
                <a:srgbClr val="FF0000"/>
              </a:solidFill>
              <a:latin typeface="黑体" panose="02010609060101010101" charset="-122"/>
              <a:ea typeface="黑体" panose="02010609060101010101" charset="-122"/>
              <a:cs typeface="黑体" panose="02010609060101010101" charset="-122"/>
              <a:sym typeface="宋体" panose="02010600030101010101" pitchFamily="2" charset="-122"/>
            </a:endParaRPr>
          </a:p>
        </p:txBody>
      </p:sp>
      <p:sp>
        <p:nvSpPr>
          <p:cNvPr id="3" name="矩形 2"/>
          <p:cNvSpPr/>
          <p:nvPr/>
        </p:nvSpPr>
        <p:spPr>
          <a:xfrm>
            <a:off x="1053465" y="2382520"/>
            <a:ext cx="10085070" cy="1292225"/>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a:t>
            </a:r>
            <a:r>
              <a:rPr sz="2800" b="1">
                <a:latin typeface="Arial" panose="020B0604020202020204" pitchFamily="34" charset="0"/>
                <a:ea typeface="宋体" panose="02010600030101010101" pitchFamily="2" charset="-122"/>
                <a:cs typeface="Arial" panose="020B0604020202020204" pitchFamily="34" charset="0"/>
              </a:rPr>
              <a:t>“</a:t>
            </a:r>
            <a:r>
              <a:rPr lang="en-US" sz="2800" b="1">
                <a:latin typeface="宋体" panose="02010600030101010101" pitchFamily="2" charset="-122"/>
                <a:ea typeface="宋体" panose="02010600030101010101" pitchFamily="2" charset="-122"/>
                <a:cs typeface="Arial" panose="020B0604020202020204" pitchFamily="34" charset="0"/>
              </a:rPr>
              <a:t>……今后</a:t>
            </a:r>
            <a:r>
              <a:rPr lang="en-US" altLang="zh-CN" sz="2800" b="1">
                <a:ea typeface="SimSun-ExtB" panose="02010609060101010101" pitchFamily="49" charset="-122"/>
                <a:sym typeface="宋体" panose="02010600030101010101" pitchFamily="2" charset="-122"/>
              </a:rPr>
              <a:t>,</a:t>
            </a:r>
            <a:r>
              <a:rPr lang="en-US" sz="2800" b="1">
                <a:latin typeface="宋体" panose="02010600030101010101" pitchFamily="2" charset="-122"/>
                <a:ea typeface="宋体" panose="02010600030101010101" pitchFamily="2" charset="-122"/>
                <a:cs typeface="Arial" panose="020B0604020202020204" pitchFamily="34" charset="0"/>
              </a:rPr>
              <a:t>我会按照整个研究计划努力工作的。将来</a:t>
            </a:r>
            <a:r>
              <a:rPr lang="en-US" altLang="zh-CN" sz="2800" b="1">
                <a:ea typeface="SimSun-ExtB" panose="02010609060101010101" pitchFamily="49" charset="-122"/>
                <a:sym typeface="宋体" panose="02010600030101010101" pitchFamily="2" charset="-122"/>
              </a:rPr>
              <a:t>,</a:t>
            </a:r>
            <a:r>
              <a:rPr lang="en-US" sz="2800" b="1">
                <a:latin typeface="宋体" panose="02010600030101010101" pitchFamily="2" charset="-122"/>
                <a:ea typeface="宋体" panose="02010600030101010101" pitchFamily="2" charset="-122"/>
                <a:cs typeface="Arial" panose="020B0604020202020204" pitchFamily="34" charset="0"/>
              </a:rPr>
              <a:t>也许会有地心飞船找到</a:t>
            </a:r>
            <a:r>
              <a:rPr lang="en-US" sz="2800" b="1">
                <a:latin typeface="Arial" panose="020B0604020202020204" pitchFamily="34" charset="0"/>
                <a:ea typeface="宋体" panose="02010600030101010101" pitchFamily="2" charset="-122"/>
                <a:cs typeface="Arial" panose="020B0604020202020204" pitchFamily="34" charset="0"/>
              </a:rPr>
              <a:t>‘落日六号’</a:t>
            </a:r>
            <a:r>
              <a:rPr lang="en-US" sz="2800" b="1">
                <a:latin typeface="宋体" panose="02010600030101010101" pitchFamily="2" charset="-122"/>
                <a:ea typeface="宋体" panose="02010600030101010101" pitchFamily="2" charset="-122"/>
                <a:cs typeface="Arial" panose="020B0604020202020204" pitchFamily="34" charset="0"/>
              </a:rPr>
              <a:t>并同它对接</a:t>
            </a:r>
            <a:r>
              <a:rPr lang="en-US" altLang="zh-CN" sz="2800" b="1">
                <a:ea typeface="SimSun-ExtB" panose="02010609060101010101" pitchFamily="49" charset="-122"/>
                <a:sym typeface="宋体" panose="02010600030101010101" pitchFamily="2" charset="-122"/>
              </a:rPr>
              <a:t>,</a:t>
            </a:r>
            <a:r>
              <a:rPr lang="en-US" sz="2800" b="1">
                <a:latin typeface="宋体" panose="02010600030101010101" pitchFamily="2" charset="-122"/>
                <a:ea typeface="宋体" panose="02010600030101010101" pitchFamily="2" charset="-122"/>
                <a:cs typeface="Arial" panose="020B0604020202020204" pitchFamily="34" charset="0"/>
              </a:rPr>
              <a:t>但愿那时我留下的资料会有用。请你们放心</a:t>
            </a:r>
            <a:r>
              <a:rPr lang="en-US" altLang="zh-CN" sz="2800" b="1">
                <a:ea typeface="SimSun-ExtB" panose="02010609060101010101" pitchFamily="49" charset="-122"/>
                <a:sym typeface="宋体" panose="02010600030101010101" pitchFamily="2" charset="-122"/>
              </a:rPr>
              <a:t>,</a:t>
            </a:r>
            <a:r>
              <a:rPr lang="en-US" sz="2800" b="1">
                <a:latin typeface="宋体" panose="02010600030101010101" pitchFamily="2" charset="-122"/>
                <a:ea typeface="宋体" panose="02010600030101010101" pitchFamily="2" charset="-122"/>
                <a:cs typeface="Arial" panose="020B0604020202020204" pitchFamily="34" charset="0"/>
              </a:rPr>
              <a:t>我现在</a:t>
            </a:r>
            <a:r>
              <a:rPr lang="en-US" sz="2800" b="1">
                <a:latin typeface="楷体" panose="02010609060101010101" charset="-122"/>
                <a:ea typeface="楷体" panose="02010609060101010101" charset="-122"/>
                <a:cs typeface="Arial" panose="020B0604020202020204" pitchFamily="34" charset="0"/>
              </a:rPr>
              <a:t>已</a:t>
            </a:r>
            <a:r>
              <a:rPr lang="en-US" sz="2800" b="1">
                <a:latin typeface="宋体" panose="02010600030101010101" pitchFamily="2" charset="-122"/>
                <a:ea typeface="宋体" panose="02010600030101010101" pitchFamily="2" charset="-122"/>
                <a:cs typeface="Arial" panose="020B0604020202020204" pitchFamily="34" charset="0"/>
              </a:rPr>
              <a:t>适应这里……</a:t>
            </a:r>
            <a:r>
              <a:rPr lang="en-US" altLang="zh-CN" sz="2800" b="1">
                <a:latin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45</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dirty="0">
              <a:latin typeface="Arial" panose="020B0604020202020204" pitchFamily="34" charset="0"/>
            </a:endParaRPr>
          </a:p>
        </p:txBody>
      </p:sp>
      <p:sp>
        <p:nvSpPr>
          <p:cNvPr id="65541" name="矩形 65540"/>
          <p:cNvSpPr/>
          <p:nvPr/>
        </p:nvSpPr>
        <p:spPr>
          <a:xfrm>
            <a:off x="972185" y="4906645"/>
            <a:ext cx="10253345" cy="1476375"/>
          </a:xfrm>
          <a:prstGeom prst="rect">
            <a:avLst/>
          </a:prstGeom>
          <a:noFill/>
          <a:ln w="9525">
            <a:noFill/>
          </a:ln>
        </p:spPr>
        <p:txBody>
          <a:bodyPr wrap="square" anchor="ctr" anchorCtr="0">
            <a:spAutoFit/>
          </a:bodyPr>
          <a:p>
            <a:r>
              <a:rPr lang="zh-CN" altLang="en-US" sz="2800" b="1" dirty="0">
                <a:solidFill>
                  <a:srgbClr val="0000FF"/>
                </a:solidFill>
                <a:latin typeface="Arial" panose="020B0604020202020204" pitchFamily="34" charset="0"/>
              </a:rPr>
              <a:t>       </a:t>
            </a:r>
            <a:r>
              <a:rPr lang="zh-CN" altLang="en-US" sz="3000" b="1" dirty="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dirty="0">
                <a:solidFill>
                  <a:srgbClr val="0000FF"/>
                </a:solidFill>
                <a:latin typeface="宋体" panose="02010600030101010101" pitchFamily="2" charset="-122"/>
                <a:ea typeface="宋体" panose="02010600030101010101" pitchFamily="2" charset="-122"/>
              </a:rPr>
              <a:t>她</a:t>
            </a:r>
            <a:r>
              <a:rPr lang="zh-CN" altLang="en-US" sz="3000" b="1" dirty="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dirty="0">
                <a:solidFill>
                  <a:srgbClr val="0000FF"/>
                </a:solidFill>
                <a:latin typeface="宋体" panose="02010600030101010101" pitchFamily="2" charset="-122"/>
                <a:ea typeface="宋体" panose="02010600030101010101" pitchFamily="2" charset="-122"/>
              </a:rPr>
              <a:t>身处险境不惊恐</a:t>
            </a:r>
            <a:r>
              <a:rPr lang="en-US" altLang="zh-CN" sz="3000" b="1">
                <a:solidFill>
                  <a:srgbClr val="0000FF"/>
                </a:solidFill>
                <a:latin typeface="Arial" panose="020B0604020202020204" pitchFamily="34" charset="0"/>
                <a:sym typeface="+mn-ea"/>
              </a:rPr>
              <a:t>,</a:t>
            </a:r>
            <a:r>
              <a:rPr lang="zh-CN" altLang="en-US" sz="3000" b="1" dirty="0">
                <a:solidFill>
                  <a:srgbClr val="0000FF"/>
                </a:solidFill>
                <a:latin typeface="宋体" panose="02010600030101010101" pitchFamily="2" charset="-122"/>
                <a:ea typeface="宋体" panose="02010600030101010101" pitchFamily="2" charset="-122"/>
              </a:rPr>
              <a:t>不慌乱</a:t>
            </a:r>
            <a:r>
              <a:rPr lang="en-US" altLang="zh-CN" sz="3000" b="1">
                <a:solidFill>
                  <a:srgbClr val="0000FF"/>
                </a:solidFill>
                <a:latin typeface="Arial" panose="020B0604020202020204" pitchFamily="34" charset="0"/>
              </a:rPr>
              <a:t>,</a:t>
            </a:r>
            <a:r>
              <a:rPr lang="zh-CN" altLang="en-US" sz="3000" b="1" dirty="0">
                <a:solidFill>
                  <a:srgbClr val="0000FF"/>
                </a:solidFill>
                <a:latin typeface="宋体" panose="02010600030101010101" pitchFamily="2" charset="-122"/>
                <a:ea typeface="宋体" panose="02010600030101010101" pitchFamily="2" charset="-122"/>
              </a:rPr>
              <a:t>不向他人倾诉自己的郁闷</a:t>
            </a:r>
            <a:r>
              <a:rPr lang="en-US" altLang="zh-CN" sz="3000" b="1">
                <a:solidFill>
                  <a:srgbClr val="0000FF"/>
                </a:solidFill>
                <a:latin typeface="Arial" panose="020B0604020202020204" pitchFamily="34" charset="0"/>
              </a:rPr>
              <a:t>,</a:t>
            </a:r>
            <a:r>
              <a:rPr lang="zh-CN" altLang="en-US" sz="3000" b="1" dirty="0">
                <a:solidFill>
                  <a:srgbClr val="0000FF"/>
                </a:solidFill>
                <a:latin typeface="宋体" panose="02010600030101010101" pitchFamily="2" charset="-122"/>
                <a:ea typeface="宋体" panose="02010600030101010101" pitchFamily="2" charset="-122"/>
              </a:rPr>
              <a:t>以大无畏的精神继续坚守工作岗位</a:t>
            </a:r>
            <a:r>
              <a:rPr lang="en-US" altLang="zh-CN" sz="3000" b="1">
                <a:solidFill>
                  <a:srgbClr val="0000FF"/>
                </a:solidFill>
                <a:latin typeface="Arial" panose="020B0604020202020204" pitchFamily="34" charset="0"/>
              </a:rPr>
              <a:t>,</a:t>
            </a:r>
            <a:r>
              <a:rPr lang="zh-CN" altLang="en-US" sz="3000" b="1" dirty="0">
                <a:solidFill>
                  <a:srgbClr val="0000FF"/>
                </a:solidFill>
                <a:latin typeface="宋体" panose="02010600030101010101" pitchFamily="2" charset="-122"/>
                <a:ea typeface="宋体" panose="02010600030101010101" pitchFamily="2" charset="-122"/>
              </a:rPr>
              <a:t>勇敢、乐观、坚韧</a:t>
            </a:r>
            <a:r>
              <a:rPr lang="en-US" altLang="zh-CN" sz="3000" b="1">
                <a:solidFill>
                  <a:srgbClr val="0000FF"/>
                </a:solidFill>
                <a:latin typeface="Arial" panose="020B0604020202020204" pitchFamily="34" charset="0"/>
              </a:rPr>
              <a:t>,</a:t>
            </a:r>
            <a:r>
              <a:rPr lang="zh-CN" altLang="en-US" sz="3000" b="1" dirty="0">
                <a:solidFill>
                  <a:srgbClr val="0000FF"/>
                </a:solidFill>
                <a:latin typeface="宋体" panose="02010600030101010101" pitchFamily="2" charset="-122"/>
                <a:ea typeface="宋体" panose="02010600030101010101" pitchFamily="2" charset="-122"/>
              </a:rPr>
              <a:t>富有悲壮的英雄气质。</a:t>
            </a:r>
            <a:r>
              <a:rPr lang="zh-CN" altLang="en-US" sz="3000" b="1" dirty="0">
                <a:solidFill>
                  <a:srgbClr val="0000FF"/>
                </a:solidFill>
                <a:latin typeface="Arial" panose="020B0604020202020204" pitchFamily="34" charset="0"/>
              </a:rPr>
              <a:t> </a:t>
            </a:r>
            <a:endParaRPr lang="zh-CN" altLang="en-US" sz="3000" b="1" dirty="0">
              <a:solidFill>
                <a:srgbClr val="0000FF"/>
              </a:solidFill>
              <a:latin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5541">
                                            <p:txEl>
                                              <p:charRg st="0" end="62"/>
                                            </p:txEl>
                                          </p:spTgt>
                                        </p:tgtEl>
                                        <p:attrNameLst>
                                          <p:attrName>style.visibility</p:attrName>
                                        </p:attrNameLst>
                                      </p:cBhvr>
                                      <p:to>
                                        <p:strVal val="visible"/>
                                      </p:to>
                                    </p:set>
                                    <p:anim calcmode="lin" valueType="num">
                                      <p:cBhvr additive="base">
                                        <p:cTn id="12" dur="500" fill="hold"/>
                                        <p:tgtEl>
                                          <p:spTgt spid="65541">
                                            <p:txEl>
                                              <p:charRg st="0" end="6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5541">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6866" name="标题 199681" descr="中国教育出版网"/>
          <p:cNvSpPr>
            <a:spLocks noGrp="1" noRot="1" noChangeArrowheads="1"/>
          </p:cNvSpPr>
          <p:nvPr/>
        </p:nvSpPr>
        <p:spPr>
          <a:xfrm>
            <a:off x="490220" y="4544695"/>
            <a:ext cx="11040110" cy="12249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pPr>
            <a:b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br>
            <a:r>
              <a:rPr lang="en-US" altLang="zh-CN"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b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br>
            <a: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endPar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p:txBody>
      </p:sp>
      <p:sp>
        <p:nvSpPr>
          <p:cNvPr id="58374" name="矩形 58373"/>
          <p:cNvSpPr/>
          <p:nvPr/>
        </p:nvSpPr>
        <p:spPr>
          <a:xfrm>
            <a:off x="551180" y="404813"/>
            <a:ext cx="10085070" cy="430530"/>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a:t>
            </a:r>
            <a:r>
              <a:rPr lang="zh-CN" sz="2800" b="1">
                <a:latin typeface="Arial" panose="020B0604020202020204" pitchFamily="34" charset="0"/>
                <a:ea typeface="宋体" panose="02010600030101010101" pitchFamily="2" charset="-122"/>
                <a:cs typeface="Arial" panose="020B0604020202020204" pitchFamily="34" charset="0"/>
              </a:rPr>
              <a:t>我睡眼蒙眬中</a:t>
            </a:r>
            <a:r>
              <a:rPr lang="zh-CN" sz="2800" b="1">
                <a:solidFill>
                  <a:srgbClr val="2029EA"/>
                </a:solidFill>
                <a:latin typeface="Arial" panose="020B0604020202020204" pitchFamily="34" charset="0"/>
                <a:ea typeface="宋体" panose="02010600030101010101" pitchFamily="2" charset="-122"/>
                <a:cs typeface="Arial" panose="020B0604020202020204" pitchFamily="34" charset="0"/>
              </a:rPr>
              <a:t>很不情愿</a:t>
            </a:r>
            <a:r>
              <a:rPr lang="zh-CN" sz="2800" b="1">
                <a:latin typeface="Arial" panose="020B0604020202020204" pitchFamily="34" charset="0"/>
                <a:ea typeface="宋体" panose="02010600030101010101" pitchFamily="2" charset="-122"/>
                <a:cs typeface="Arial" panose="020B0604020202020204" pitchFamily="34" charset="0"/>
              </a:rPr>
              <a:t>。</a:t>
            </a:r>
            <a:endParaRPr lang="zh-CN" altLang="en-US" sz="2800" dirty="0">
              <a:latin typeface="Arial" panose="020B0604020202020204" pitchFamily="34" charset="0"/>
            </a:endParaRPr>
          </a:p>
        </p:txBody>
      </p:sp>
      <p:sp>
        <p:nvSpPr>
          <p:cNvPr id="45058" name="文本框 5"/>
          <p:cNvSpPr txBox="1"/>
          <p:nvPr/>
        </p:nvSpPr>
        <p:spPr>
          <a:xfrm>
            <a:off x="4071620" y="765175"/>
            <a:ext cx="5375275" cy="645160"/>
          </a:xfrm>
          <a:prstGeom prst="rect">
            <a:avLst/>
          </a:prstGeom>
          <a:noFill/>
          <a:ln w="9525">
            <a:noFill/>
          </a:ln>
        </p:spPr>
        <p:txBody>
          <a:bodyPr wrap="square">
            <a:spAutoFit/>
          </a:bodyPr>
          <a:p>
            <a:pPr>
              <a:lnSpc>
                <a:spcPct val="120000"/>
              </a:lnSpc>
            </a:pPr>
            <a:r>
              <a:rPr lang="zh-CN" altLang="en-US" sz="3000" b="1" dirty="0">
                <a:solidFill>
                  <a:srgbClr val="FF0000"/>
                </a:solidFill>
                <a:latin typeface="黑体" panose="02010609060101010101" charset="-122"/>
                <a:ea typeface="黑体" panose="02010609060101010101" charset="-122"/>
                <a:cs typeface="黑体" panose="02010609060101010101" charset="-122"/>
              </a:rPr>
              <a:t>对生活中的美好事物的漠视</a:t>
            </a:r>
            <a:endParaRPr lang="zh-CN" altLang="en-US" sz="3000" b="1" dirty="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90220" y="1525270"/>
            <a:ext cx="10805160" cy="861695"/>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a:t>
            </a:r>
            <a:r>
              <a:rPr sz="2800" b="1">
                <a:latin typeface="宋体" panose="02010600030101010101" pitchFamily="2" charset="-122"/>
                <a:ea typeface="宋体" panose="02010600030101010101" pitchFamily="2" charset="-122"/>
                <a:cs typeface="宋体" panose="02010600030101010101" pitchFamily="2" charset="-122"/>
              </a:rPr>
              <a:t>在我的意识深处</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也有一颗小小的种子留了下来。在我</a:t>
            </a:r>
            <a:r>
              <a:rPr sz="2800" b="1">
                <a:solidFill>
                  <a:srgbClr val="2029EA"/>
                </a:solidFill>
                <a:latin typeface="宋体" panose="02010600030101010101" pitchFamily="2" charset="-122"/>
                <a:ea typeface="宋体" panose="02010600030101010101" pitchFamily="2" charset="-122"/>
                <a:cs typeface="宋体" panose="02010600030101010101" pitchFamily="2" charset="-122"/>
              </a:rPr>
              <a:t>孤独寂寞</a:t>
            </a:r>
            <a:r>
              <a:rPr sz="2800" b="1">
                <a:latin typeface="宋体" panose="02010600030101010101" pitchFamily="2" charset="-122"/>
                <a:ea typeface="宋体" panose="02010600030101010101" pitchFamily="2" charset="-122"/>
                <a:cs typeface="宋体" panose="02010600030101010101" pitchFamily="2" charset="-122"/>
              </a:rPr>
              <a:t>的精神沙漠中</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那颗种子</a:t>
            </a:r>
            <a:r>
              <a:rPr sz="2800" b="1">
                <a:latin typeface="楷体" panose="02010609060101010101" charset="-122"/>
                <a:ea typeface="楷体" panose="02010609060101010101" charset="-122"/>
                <a:cs typeface="宋体" panose="02010600030101010101" pitchFamily="2" charset="-122"/>
              </a:rPr>
              <a:t>已</a:t>
            </a:r>
            <a:r>
              <a:rPr sz="2800" b="1">
                <a:latin typeface="宋体" panose="02010600030101010101" pitchFamily="2" charset="-122"/>
                <a:ea typeface="宋体" panose="02010600030101010101" pitchFamily="2" charset="-122"/>
                <a:cs typeface="宋体" panose="02010600030101010101" pitchFamily="2" charset="-122"/>
              </a:rPr>
              <a:t>长出了令人难以察觉的绿芽。</a:t>
            </a: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5"/>
          <p:cNvSpPr txBox="1"/>
          <p:nvPr/>
        </p:nvSpPr>
        <p:spPr>
          <a:xfrm>
            <a:off x="4071620" y="2350770"/>
            <a:ext cx="4766310" cy="645160"/>
          </a:xfrm>
          <a:prstGeom prst="rect">
            <a:avLst/>
          </a:prstGeom>
          <a:noFill/>
          <a:ln w="9525">
            <a:noFill/>
          </a:ln>
        </p:spPr>
        <p:txBody>
          <a:bodyPr wrap="square">
            <a:spAutoFit/>
          </a:bodyPr>
          <a:p>
            <a:pPr>
              <a:lnSpc>
                <a:spcPct val="120000"/>
              </a:lnSpc>
            </a:pPr>
            <a:r>
              <a:rPr lang="zh-CN" sz="3000" b="1" dirty="0">
                <a:solidFill>
                  <a:srgbClr val="FF0000"/>
                </a:solidFill>
                <a:latin typeface="黑体" panose="02010609060101010101" charset="-122"/>
                <a:ea typeface="黑体" panose="02010609060101010101" charset="-122"/>
                <a:cs typeface="黑体" panose="02010609060101010101" charset="-122"/>
              </a:rPr>
              <a:t>开始注意到生活中的美好</a:t>
            </a:r>
            <a:endParaRPr lang="zh-CN" sz="3000" b="1" dirty="0">
              <a:solidFill>
                <a:srgbClr val="0000FF"/>
              </a:solidFill>
              <a:latin typeface="黑体" panose="02010609060101010101" charset="-122"/>
              <a:ea typeface="黑体" panose="02010609060101010101" charset="-122"/>
              <a:cs typeface="黑体" panose="02010609060101010101" charset="-122"/>
            </a:endParaRPr>
          </a:p>
        </p:txBody>
      </p:sp>
      <p:sp>
        <p:nvSpPr>
          <p:cNvPr id="8" name="矩形 7"/>
          <p:cNvSpPr/>
          <p:nvPr/>
        </p:nvSpPr>
        <p:spPr>
          <a:xfrm>
            <a:off x="551180" y="3051493"/>
            <a:ext cx="10085070" cy="430530"/>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sz="2800" b="1" dirty="0">
                <a:solidFill>
                  <a:schemeClr val="tx1"/>
                </a:solidFill>
                <a:latin typeface="Arial" panose="020B0604020202020204" pitchFamily="34" charset="0"/>
                <a:ea typeface="SimSun-ExtB" panose="02010609060101010101" pitchFamily="49" charset="-122"/>
                <a:sym typeface="+mn-ea"/>
              </a:rPr>
              <a:t>她到底在哪儿</a:t>
            </a:r>
            <a:r>
              <a:rPr lang="zh-CN" altLang="en-US" sz="2800" b="1">
                <a:solidFill>
                  <a:srgbClr val="2029EA"/>
                </a:solidFill>
                <a:latin typeface="宋体" panose="02010600030101010101" pitchFamily="2" charset="-122"/>
                <a:ea typeface="宋体" panose="02010600030101010101" pitchFamily="2" charset="-122"/>
                <a:sym typeface="+mn-ea"/>
              </a:rPr>
              <a:t>？！</a:t>
            </a:r>
            <a:r>
              <a:rPr lang="en-US" altLang="zh-CN" sz="2800" b="1">
                <a:uFillTx/>
                <a:latin typeface="Arial" panose="020B0604020202020204" pitchFamily="34" charset="0"/>
                <a:ea typeface="SimSun-ExtB" panose="02010609060101010101" pitchFamily="49" charset="-122"/>
                <a:cs typeface="Arial" panose="020B0604020202020204" pitchFamily="34" charset="0"/>
                <a:sym typeface="+mn-ea"/>
              </a:rPr>
              <a:t>”</a:t>
            </a:r>
            <a:endParaRPr lang="zh-CN" altLang="en-US" sz="2800" dirty="0">
              <a:latin typeface="Arial" panose="020B0604020202020204" pitchFamily="34" charset="0"/>
            </a:endParaRPr>
          </a:p>
        </p:txBody>
      </p:sp>
      <p:sp>
        <p:nvSpPr>
          <p:cNvPr id="9" name="文本框 5"/>
          <p:cNvSpPr txBox="1"/>
          <p:nvPr/>
        </p:nvSpPr>
        <p:spPr>
          <a:xfrm>
            <a:off x="4071620" y="3448050"/>
            <a:ext cx="4249420" cy="645160"/>
          </a:xfrm>
          <a:prstGeom prst="rect">
            <a:avLst/>
          </a:prstGeom>
          <a:noFill/>
          <a:ln w="9525">
            <a:noFill/>
          </a:ln>
        </p:spPr>
        <p:txBody>
          <a:bodyPr wrap="square">
            <a:spAutoFit/>
          </a:bodyPr>
          <a:p>
            <a:pPr>
              <a:lnSpc>
                <a:spcPct val="120000"/>
              </a:lnSpc>
            </a:pPr>
            <a:r>
              <a:rPr lang="zh-CN" sz="3000" b="1" dirty="0">
                <a:solidFill>
                  <a:srgbClr val="FF0000"/>
                </a:solidFill>
                <a:latin typeface="黑体" panose="02010609060101010101" charset="-122"/>
                <a:ea typeface="黑体" panose="02010609060101010101" charset="-122"/>
                <a:cs typeface="黑体" panose="02010609060101010101" charset="-122"/>
              </a:rPr>
              <a:t>激动情绪</a:t>
            </a:r>
            <a:endParaRPr lang="zh-CN" sz="3000" b="1" dirty="0">
              <a:solidFill>
                <a:srgbClr val="FF0000"/>
              </a:solidFill>
              <a:latin typeface="黑体" panose="02010609060101010101" charset="-122"/>
              <a:ea typeface="黑体" panose="02010609060101010101" charset="-122"/>
              <a:cs typeface="黑体" panose="02010609060101010101" charset="-122"/>
            </a:endParaRPr>
          </a:p>
        </p:txBody>
      </p:sp>
      <p:sp>
        <p:nvSpPr>
          <p:cNvPr id="11" name="矩形 10"/>
          <p:cNvSpPr/>
          <p:nvPr/>
        </p:nvSpPr>
        <p:spPr>
          <a:xfrm>
            <a:off x="490220" y="4311968"/>
            <a:ext cx="10916920" cy="430530"/>
          </a:xfrm>
          <a:prstGeom prst="rect">
            <a:avLst/>
          </a:prstGeom>
          <a:noFill/>
          <a:ln w="9525">
            <a:noFill/>
          </a:ln>
        </p:spPr>
        <p:txBody>
          <a:bodyPr wrap="square" lIns="0" tIns="0" rIns="0" bIns="0" anchor="ctr" anchorCtr="0">
            <a:spAutoFit/>
          </a:bodyPr>
          <a:p>
            <a:pPr algn="just"/>
            <a:r>
              <a:rPr lang="en-US" sz="2800" b="1">
                <a:latin typeface="Arial" panose="020B0604020202020204" pitchFamily="34" charset="0"/>
                <a:ea typeface="宋体" panose="02010600030101010101" pitchFamily="2" charset="-122"/>
                <a:cs typeface="Arial" panose="020B0604020202020204" pitchFamily="34" charset="0"/>
              </a:rPr>
              <a:t>       </a:t>
            </a:r>
            <a:r>
              <a:rPr lang="zh-CN" sz="2800" b="1">
                <a:latin typeface="宋体" panose="02010600030101010101" pitchFamily="2" charset="-122"/>
                <a:ea typeface="宋体" panose="02010600030101010101" pitchFamily="2" charset="-122"/>
                <a:cs typeface="宋体" panose="02010600030101010101" pitchFamily="2" charset="-122"/>
              </a:rPr>
              <a:t>那个没有日出的细雨蒙蒙的草原早晨</a:t>
            </a:r>
            <a:r>
              <a:rPr lang="en-US" altLang="zh-CN" sz="2800" b="1">
                <a:ea typeface="SimSun-ExtB" panose="02010609060101010101" pitchFamily="49" charset="-122"/>
                <a:sym typeface="宋体" panose="02010600030101010101" pitchFamily="2" charset="-122"/>
              </a:rPr>
              <a:t>,</a:t>
            </a:r>
            <a:r>
              <a:rPr lang="zh-CN" sz="2800" b="1">
                <a:solidFill>
                  <a:srgbClr val="2029EA"/>
                </a:solidFill>
                <a:latin typeface="宋体" panose="02010600030101010101" pitchFamily="2" charset="-122"/>
                <a:ea typeface="宋体" panose="02010600030101010101" pitchFamily="2" charset="-122"/>
                <a:cs typeface="宋体" panose="02010600030101010101" pitchFamily="2" charset="-122"/>
              </a:rPr>
              <a:t>竟</a:t>
            </a:r>
            <a:r>
              <a:rPr lang="zh-CN" sz="2800" b="1">
                <a:latin typeface="宋体" panose="02010600030101010101" pitchFamily="2" charset="-122"/>
                <a:ea typeface="宋体" panose="02010600030101010101" pitchFamily="2" charset="-122"/>
                <a:cs typeface="宋体" panose="02010600030101010101" pitchFamily="2" charset="-122"/>
              </a:rPr>
              <a:t>是她最后看到的地面世界</a:t>
            </a:r>
            <a:r>
              <a:rPr sz="2800" b="1">
                <a:latin typeface="宋体" panose="02010600030101010101" pitchFamily="2" charset="-122"/>
                <a:ea typeface="宋体" panose="02010600030101010101" pitchFamily="2" charset="-122"/>
                <a:cs typeface="宋体" panose="02010600030101010101" pitchFamily="2" charset="-122"/>
              </a:rPr>
              <a:t>。</a:t>
            </a: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12" name="文本框 5"/>
          <p:cNvSpPr txBox="1"/>
          <p:nvPr/>
        </p:nvSpPr>
        <p:spPr>
          <a:xfrm>
            <a:off x="4674870" y="4742815"/>
            <a:ext cx="5375275" cy="645160"/>
          </a:xfrm>
          <a:prstGeom prst="rect">
            <a:avLst/>
          </a:prstGeom>
          <a:noFill/>
          <a:ln w="9525">
            <a:noFill/>
          </a:ln>
        </p:spPr>
        <p:txBody>
          <a:bodyPr wrap="square">
            <a:spAutoFit/>
          </a:bodyPr>
          <a:p>
            <a:pPr>
              <a:lnSpc>
                <a:spcPct val="120000"/>
              </a:lnSpc>
            </a:pPr>
            <a:r>
              <a:rPr lang="zh-CN" altLang="en-US" sz="3000" b="1" dirty="0">
                <a:solidFill>
                  <a:srgbClr val="FF0000"/>
                </a:solidFill>
                <a:latin typeface="黑体" panose="02010609060101010101" charset="-122"/>
                <a:ea typeface="黑体" panose="02010609060101010101" charset="-122"/>
                <a:cs typeface="黑体" panose="02010609060101010101" charset="-122"/>
              </a:rPr>
              <a:t>惊讶、懊悔和无奈之情</a:t>
            </a:r>
            <a:endParaRPr lang="zh-CN" altLang="en-US" sz="3000" b="1" dirty="0">
              <a:solidFill>
                <a:srgbClr val="FF0000"/>
              </a:solidFill>
              <a:latin typeface="黑体" panose="02010609060101010101" charset="-122"/>
              <a:ea typeface="黑体" panose="02010609060101010101" charset="-122"/>
              <a:cs typeface="黑体" panose="02010609060101010101" charset="-122"/>
            </a:endParaRPr>
          </a:p>
        </p:txBody>
      </p:sp>
      <p:sp>
        <p:nvSpPr>
          <p:cNvPr id="65542" name="矩形 65541"/>
          <p:cNvSpPr/>
          <p:nvPr/>
        </p:nvSpPr>
        <p:spPr>
          <a:xfrm>
            <a:off x="828040" y="5490528"/>
            <a:ext cx="10793095" cy="553085"/>
          </a:xfrm>
          <a:prstGeom prst="rect">
            <a:avLst/>
          </a:prstGeom>
          <a:noFill/>
          <a:ln w="9525">
            <a:noFill/>
          </a:ln>
        </p:spPr>
        <p:txBody>
          <a:bodyPr wrap="square" anchor="ctr" anchorCtr="0">
            <a:spAutoFit/>
          </a:bodyPr>
          <a:p>
            <a:r>
              <a:rPr lang="zh-CN" altLang="en-US" sz="30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a:t>
            </a:r>
            <a:r>
              <a:rPr lang="zh-CN" altLang="en-US" sz="3000" b="1" dirty="0">
                <a:solidFill>
                  <a:srgbClr val="0000FF"/>
                </a:solidFill>
                <a:uFillTx/>
                <a:latin typeface="宋体" panose="02010600030101010101" pitchFamily="2" charset="-122"/>
                <a:ea typeface="宋体" panose="02010600030101010101" pitchFamily="2" charset="-122"/>
                <a:cs typeface="Arial" panose="020B0604020202020204" pitchFamily="34" charset="0"/>
              </a:rPr>
              <a:t>我</a:t>
            </a:r>
            <a:r>
              <a:rPr lang="zh-CN" altLang="en-US" sz="30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”既</a:t>
            </a:r>
            <a:r>
              <a:rPr lang="zh-CN" altLang="en-US" sz="3000" b="1" dirty="0">
                <a:solidFill>
                  <a:srgbClr val="0000FF"/>
                </a:solidFill>
                <a:latin typeface="宋体" panose="02010600030101010101" pitchFamily="2" charset="-122"/>
                <a:ea typeface="宋体" panose="02010600030101010101" pitchFamily="2" charset="-122"/>
              </a:rPr>
              <a:t>开朗热情又容易伤感</a:t>
            </a:r>
            <a:r>
              <a:rPr lang="en-US" altLang="zh-CN" sz="3000" b="1">
                <a:solidFill>
                  <a:srgbClr val="0000FF"/>
                </a:solidFill>
                <a:latin typeface="Arial" panose="020B0604020202020204" pitchFamily="34" charset="0"/>
              </a:rPr>
              <a:t>,</a:t>
            </a:r>
            <a:r>
              <a:rPr lang="zh-CN" altLang="en-US" sz="3000" b="1">
                <a:solidFill>
                  <a:srgbClr val="0000FF"/>
                </a:solidFill>
                <a:latin typeface="宋体" panose="02010600030101010101" pitchFamily="2" charset="-122"/>
                <a:ea typeface="宋体" panose="02010600030101010101" pitchFamily="2" charset="-122"/>
              </a:rPr>
              <a:t>对工作感到厌烦</a:t>
            </a:r>
            <a:r>
              <a:rPr lang="en-US" altLang="zh-CN" sz="3000" b="1">
                <a:solidFill>
                  <a:srgbClr val="0000FF"/>
                </a:solidFill>
                <a:latin typeface="Arial" panose="020B0604020202020204" pitchFamily="34" charset="0"/>
                <a:sym typeface="+mn-ea"/>
              </a:rPr>
              <a:t>,</a:t>
            </a:r>
            <a:r>
              <a:rPr lang="zh-CN" altLang="en-US" sz="3000" b="1" dirty="0">
                <a:solidFill>
                  <a:srgbClr val="0000FF"/>
                </a:solidFill>
                <a:latin typeface="宋体" panose="02010600030101010101" pitchFamily="2" charset="-122"/>
                <a:ea typeface="宋体" panose="02010600030101010101" pitchFamily="2" charset="-122"/>
              </a:rPr>
              <a:t>内心又有悲悯情怀。</a:t>
            </a:r>
            <a:r>
              <a:rPr lang="zh-CN" altLang="en-US" sz="3000" b="1" dirty="0">
                <a:solidFill>
                  <a:srgbClr val="0000FF"/>
                </a:solidFill>
                <a:latin typeface="Arial" panose="020B0604020202020204" pitchFamily="34" charset="0"/>
              </a:rPr>
              <a:t> </a:t>
            </a:r>
            <a:endParaRPr lang="zh-CN" altLang="en-US" sz="3000" b="1" dirty="0">
              <a:solidFill>
                <a:srgbClr val="0000FF"/>
              </a:solidFill>
              <a:latin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5542">
                                            <p:txEl>
                                              <p:charRg st="0" end="24"/>
                                            </p:txEl>
                                          </p:spTgt>
                                        </p:tgtEl>
                                        <p:attrNameLst>
                                          <p:attrName>style.visibility</p:attrName>
                                        </p:attrNameLst>
                                      </p:cBhvr>
                                      <p:to>
                                        <p:strVal val="visible"/>
                                      </p:to>
                                    </p:set>
                                    <p:anim calcmode="lin" valueType="num">
                                      <p:cBhvr additive="base">
                                        <p:cTn id="27" dur="500" fill="hold"/>
                                        <p:tgtEl>
                                          <p:spTgt spid="65542">
                                            <p:txEl>
                                              <p:charRg st="0" end="2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5542">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 grpId="0"/>
      <p:bldP spid="9"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65545" name="矩形 65544"/>
          <p:cNvSpPr/>
          <p:nvPr/>
        </p:nvSpPr>
        <p:spPr>
          <a:xfrm>
            <a:off x="486410" y="1807528"/>
            <a:ext cx="10948035" cy="1414780"/>
          </a:xfrm>
          <a:prstGeom prst="rect">
            <a:avLst/>
          </a:prstGeom>
          <a:noFill/>
          <a:ln w="9525">
            <a:noFill/>
          </a:ln>
        </p:spPr>
        <p:txBody>
          <a:bodyPr wrap="square" anchor="ctr" anchorCtr="0">
            <a:spAutoFit/>
          </a:bodyPr>
          <a:p>
            <a:r>
              <a:rPr lang="en-US" sz="3000" b="1">
                <a:ea typeface="宋体" panose="02010600030101010101" pitchFamily="2" charset="-122"/>
              </a:rPr>
              <a:t>       </a:t>
            </a:r>
            <a:r>
              <a:rPr sz="2800" b="1">
                <a:solidFill>
                  <a:srgbClr val="2029EA"/>
                </a:solidFill>
                <a:ea typeface="宋体" panose="02010600030101010101" pitchFamily="2" charset="-122"/>
              </a:rPr>
              <a:t>我赞同这样的说法。在文末“我”更加理解在地球中心的</a:t>
            </a:r>
            <a:r>
              <a:rPr sz="2800" b="1">
                <a:solidFill>
                  <a:srgbClr val="FF0000"/>
                </a:solidFill>
                <a:ea typeface="宋体" panose="02010600030101010101" pitchFamily="2" charset="-122"/>
              </a:rPr>
              <a:t>“她”是多么的伟大</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2029EA"/>
                </a:solidFill>
                <a:ea typeface="宋体" panose="02010600030101010101" pitchFamily="2" charset="-122"/>
              </a:rPr>
              <a:t>而这句话是基于对地球构造的科学理解</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2029EA"/>
                </a:solidFill>
                <a:ea typeface="宋体" panose="02010600030101010101" pitchFamily="2" charset="-122"/>
              </a:rPr>
              <a:t>同时又自然地表达了</a:t>
            </a:r>
            <a:r>
              <a:rPr sz="2800" b="1">
                <a:solidFill>
                  <a:srgbClr val="FF0000"/>
                </a:solidFill>
                <a:ea typeface="宋体" panose="02010600030101010101" pitchFamily="2" charset="-122"/>
              </a:rPr>
              <a:t>“我”对“她”深刻的同情和敬意</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471170" y="401955"/>
            <a:ext cx="11100435" cy="1476375"/>
          </a:xfrm>
          <a:prstGeom prst="rect">
            <a:avLst/>
          </a:prstGeom>
          <a:noFill/>
        </p:spPr>
        <p:txBody>
          <a:bodyPr wrap="square" rtlCol="0" anchor="t">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sz="3000" b="1">
                <a:latin typeface="宋体" panose="02010600030101010101" pitchFamily="2" charset="-122"/>
                <a:ea typeface="宋体" panose="02010600030101010101" pitchFamily="2" charset="-122"/>
                <a:cs typeface="宋体" panose="02010600030101010101" pitchFamily="2" charset="-122"/>
              </a:rPr>
              <a:t>曾有人评价说</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“有一个想法安慰着我</a:t>
            </a:r>
            <a:r>
              <a:rPr lang="en-US" altLang="zh-CN" sz="3000" b="1">
                <a:latin typeface="Arial" panose="020B0604020202020204" pitchFamily="34" charset="0"/>
                <a:ea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不管走到天涯海角</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我</a:t>
            </a:r>
            <a:r>
              <a:rPr lang="zh-CN" sz="3000" b="1">
                <a:latin typeface="宋体" panose="02010600030101010101" pitchFamily="2" charset="-122"/>
                <a:ea typeface="宋体" panose="02010600030101010101" pitchFamily="2" charset="-122"/>
                <a:cs typeface="宋体" panose="02010600030101010101" pitchFamily="2" charset="-122"/>
              </a:rPr>
              <a:t>离她都不会再远了</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sz="3000" b="1">
                <a:latin typeface="宋体" panose="02010600030101010101" pitchFamily="2" charset="-122"/>
                <a:ea typeface="宋体" panose="02010600030101010101" pitchFamily="2" charset="-122"/>
                <a:sym typeface="+mn-ea"/>
              </a:rPr>
              <a:t>这一句是科技与人性的完美结合。你赞同这样的说法吗？请说明理由。</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71170" y="3332480"/>
            <a:ext cx="11100435" cy="1476375"/>
          </a:xfrm>
          <a:prstGeom prst="rect">
            <a:avLst/>
          </a:prstGeom>
          <a:noFill/>
        </p:spPr>
        <p:txBody>
          <a:bodyPr wrap="square" rtlCol="0" anchor="t">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sz="3000" b="1">
                <a:latin typeface="宋体" panose="02010600030101010101" pitchFamily="2" charset="-122"/>
                <a:ea typeface="宋体" panose="02010600030101010101" pitchFamily="2" charset="-122"/>
                <a:cs typeface="宋体" panose="02010600030101010101" pitchFamily="2" charset="-122"/>
              </a:rPr>
              <a:t>作者刘慈欣说</a:t>
            </a:r>
            <a:r>
              <a:rPr lang="en-US" altLang="zh-CN" sz="3000" b="1">
                <a:latin typeface="Arial" panose="020B0604020202020204" pitchFamily="34" charset="0"/>
                <a:ea typeface="宋体" panose="02010600030101010101" pitchFamily="2" charset="-122"/>
                <a:sym typeface="+mn-ea"/>
              </a:rPr>
              <a:t>:</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sz="3000">
                <a:sym typeface="+mn-ea"/>
              </a:rPr>
              <a:t>(</a:t>
            </a:r>
            <a:r>
              <a:rPr lang="zh-CN" sz="3000" b="1">
                <a:latin typeface="宋体" panose="02010600030101010101" pitchFamily="2" charset="-122"/>
                <a:ea typeface="宋体" panose="02010600030101010101" pitchFamily="2" charset="-122"/>
                <a:sym typeface="+mn-ea"/>
              </a:rPr>
              <a:t>科幻</a:t>
            </a:r>
            <a:r>
              <a:rPr sz="3000">
                <a:sym typeface="+mn-ea"/>
              </a:rPr>
              <a:t>)</a:t>
            </a:r>
            <a:r>
              <a:rPr lang="zh-CN" sz="3000" b="1">
                <a:latin typeface="宋体" panose="02010600030101010101" pitchFamily="2" charset="-122"/>
                <a:ea typeface="宋体" panose="02010600030101010101" pitchFamily="2" charset="-122"/>
                <a:sym typeface="+mn-ea"/>
              </a:rPr>
              <a:t>小说关注现实问题、人类的困境和人性的极限</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sz="3000" b="1">
                <a:uFillTx/>
                <a:latin typeface="Arial" panose="020B0604020202020204" pitchFamily="34" charset="0"/>
                <a:ea typeface="SimSun-ExtB" panose="02010609060101010101" pitchFamily="49" charset="-122"/>
                <a:cs typeface="Arial" panose="020B0604020202020204" pitchFamily="34" charset="0"/>
                <a:sym typeface="+mn-ea"/>
              </a:rPr>
              <a:t>唤起对欣赏美的欲望</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展现</a:t>
            </a:r>
            <a:r>
              <a:rPr lang="zh-CN" sz="3000" b="1">
                <a:latin typeface="宋体" panose="02010600030101010101" pitchFamily="2" charset="-122"/>
                <a:ea typeface="宋体" panose="02010600030101010101" pitchFamily="2" charset="-122"/>
                <a:cs typeface="宋体" panose="02010600030101010101" pitchFamily="2" charset="-122"/>
              </a:rPr>
              <a:t>出对人类整体命运的深切关注与思考。</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sz="3000" b="1">
                <a:latin typeface="宋体" panose="02010600030101010101" pitchFamily="2" charset="-122"/>
                <a:ea typeface="宋体" panose="02010600030101010101" pitchFamily="2" charset="-122"/>
                <a:sym typeface="+mn-ea"/>
              </a:rPr>
              <a:t>读完全文</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sz="3000" b="1">
                <a:latin typeface="宋体" panose="02010600030101010101" pitchFamily="2" charset="-122"/>
                <a:ea typeface="宋体" panose="02010600030101010101" pitchFamily="2" charset="-122"/>
                <a:sym typeface="+mn-ea"/>
              </a:rPr>
              <a:t>你可以透过文本看见哪些关注与思考？</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563245" y="4918393"/>
            <a:ext cx="11008360" cy="1414780"/>
          </a:xfrm>
          <a:prstGeom prst="rect">
            <a:avLst/>
          </a:prstGeom>
          <a:noFill/>
          <a:ln w="9525">
            <a:noFill/>
          </a:ln>
        </p:spPr>
        <p:txBody>
          <a:bodyPr wrap="square" anchor="ctr" anchorCtr="0">
            <a:spAutoFit/>
          </a:bodyPr>
          <a:p>
            <a:r>
              <a:rPr lang="en-US" altLang="zh-CN" sz="28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大自然的严酷与人类的渺小形成了鲜明的对比</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在惨烈的极端环境中</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人类表现出人性的光辉和魅力</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让我们感受到人类探索未知世界</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甘于奉献一切的崇高情怀。</a:t>
            </a:r>
            <a:r>
              <a:rPr lang="zh-CN" altLang="en-US" sz="3000" b="1" dirty="0">
                <a:latin typeface="宋体" panose="02010600030101010101" pitchFamily="2" charset="-122"/>
                <a:ea typeface="宋体" panose="02010600030101010101" pitchFamily="2" charset="-122"/>
                <a:cs typeface="宋体" panose="02010600030101010101" pitchFamily="2" charset="-122"/>
              </a:rPr>
              <a:t> </a:t>
            </a:r>
            <a:endParaRPr lang="zh-CN" altLang="en-US" sz="3000" b="1"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45"/>
                                        </p:tgtEl>
                                        <p:attrNameLst>
                                          <p:attrName>style.visibility</p:attrName>
                                        </p:attrNameLst>
                                      </p:cBhvr>
                                      <p:to>
                                        <p:strVal val="visible"/>
                                      </p:to>
                                    </p:set>
                                    <p:anim calcmode="lin" valueType="num">
                                      <p:cBhvr additive="base">
                                        <p:cTn id="7" dur="500" fill="hold"/>
                                        <p:tgtEl>
                                          <p:spTgt spid="65545"/>
                                        </p:tgtEl>
                                        <p:attrNameLst>
                                          <p:attrName>ppt_x</p:attrName>
                                        </p:attrNameLst>
                                      </p:cBhvr>
                                      <p:tavLst>
                                        <p:tav tm="0">
                                          <p:val>
                                            <p:strVal val="#ppt_x"/>
                                          </p:val>
                                        </p:tav>
                                        <p:tav tm="100000">
                                          <p:val>
                                            <p:strVal val="#ppt_x"/>
                                          </p:val>
                                        </p:tav>
                                      </p:tavLst>
                                    </p:anim>
                                    <p:anim calcmode="lin" valueType="num">
                                      <p:cBhvr additive="base">
                                        <p:cTn id="8" dur="500" fill="hold"/>
                                        <p:tgtEl>
                                          <p:spTgt spid="655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5"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270498" y="360068"/>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对比探究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0" name="矩形 9"/>
          <p:cNvSpPr/>
          <p:nvPr/>
        </p:nvSpPr>
        <p:spPr>
          <a:xfrm>
            <a:off x="694055" y="1303655"/>
            <a:ext cx="10956925" cy="1014730"/>
          </a:xfrm>
          <a:prstGeom prst="rect">
            <a:avLst/>
          </a:prstGeom>
        </p:spPr>
        <p:txBody>
          <a:bodyPr wrap="square">
            <a:spAutoFit/>
          </a:bodyPr>
          <a:p>
            <a:pPr algn="l"/>
            <a:r>
              <a:rPr lang="en-US" altLang="zh-CN" sz="3000" b="1" dirty="0">
                <a:latin typeface="宋体" panose="02010600030101010101" pitchFamily="2" charset="-122"/>
                <a:ea typeface="宋体" panose="02010600030101010101" pitchFamily="2" charset="-122"/>
              </a:rPr>
              <a:t>1.</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将本文和科学</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探险作品</a:t>
            </a:r>
            <a:r>
              <a:rPr lang="en-US" altLang="zh-CN"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伟大的悲剧</a:t>
            </a:r>
            <a:r>
              <a:rPr lang="en-US" altLang="zh-CN"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进行对比阅读</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说一说科学</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幻想小说</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有什么特点？</a:t>
            </a:r>
            <a:endParaRPr lang="zh-CN" altLang="en-US" sz="3000" b="1" dirty="0">
              <a:latin typeface="宋体" panose="02010600030101010101" pitchFamily="2" charset="-122"/>
              <a:ea typeface="宋体" panose="02010600030101010101" pitchFamily="2" charset="-122"/>
            </a:endParaRPr>
          </a:p>
        </p:txBody>
      </p:sp>
      <p:sp>
        <p:nvSpPr>
          <p:cNvPr id="54276" name="矩形 54275"/>
          <p:cNvSpPr/>
          <p:nvPr/>
        </p:nvSpPr>
        <p:spPr>
          <a:xfrm>
            <a:off x="694055" y="2318068"/>
            <a:ext cx="10600690" cy="1383665"/>
          </a:xfrm>
          <a:prstGeom prst="rect">
            <a:avLst/>
          </a:prstGeom>
          <a:noFill/>
          <a:ln w="9525">
            <a:noFill/>
          </a:ln>
        </p:spPr>
        <p:txBody>
          <a:bodyPr wrap="square" anchor="ctr" anchorCtr="0">
            <a:spAutoFit/>
          </a:bodyPr>
          <a:p>
            <a:pPr algn="just"/>
            <a:r>
              <a:rPr lang="en-US" altLang="zh-CN"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科学</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探险作品语言表述科学、严谨、精准</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科学幻想小说</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在很多地方是根据科学常识进</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行的联想与想象</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具有虚构的意味</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sym typeface="+mn-ea"/>
              </a:rPr>
              <a:t>但</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在细节方面</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仍应符合人的思维习惯和生活的真实性</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694055" y="3794760"/>
            <a:ext cx="10956925" cy="1014730"/>
          </a:xfrm>
          <a:prstGeom prst="rect">
            <a:avLst/>
          </a:prstGeom>
        </p:spPr>
        <p:txBody>
          <a:bodyPr wrap="square">
            <a:spAutoFit/>
          </a:bodyPr>
          <a:p>
            <a:pPr algn="l"/>
            <a:r>
              <a:rPr lang="en-US" altLang="zh-CN" sz="3000" b="1" dirty="0">
                <a:latin typeface="宋体" panose="02010600030101010101" pitchFamily="2" charset="-122"/>
                <a:ea typeface="宋体" panose="02010600030101010101" pitchFamily="2" charset="-122"/>
              </a:rPr>
              <a:t>2.</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以《带上她的眼睛》为例</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科幻小说和我们看过的</a:t>
            </a:r>
            <a:r>
              <a:rPr lang="en-US" altLang="zh-CN"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西游记</a:t>
            </a:r>
            <a:r>
              <a:rPr lang="en-US" altLang="zh-CN"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都有幻想的色彩</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你觉得它们有什么不同</a:t>
            </a:r>
            <a:r>
              <a:rPr sz="3000">
                <a:sym typeface="+mn-ea"/>
              </a:rPr>
              <a:t>(</a:t>
            </a:r>
            <a:r>
              <a:rPr lang="zh-CN" sz="3000" b="1">
                <a:latin typeface="宋体" panose="02010600030101010101" pitchFamily="2" charset="-122"/>
                <a:ea typeface="宋体" panose="02010600030101010101" pitchFamily="2" charset="-122"/>
                <a:sym typeface="+mn-ea"/>
              </a:rPr>
              <a:t>学习</a:t>
            </a:r>
            <a:r>
              <a:rPr lang="zh-CN" altLang="en-US" sz="3000" b="1" dirty="0">
                <a:latin typeface="宋体" panose="02010600030101010101" pitchFamily="2" charset="-122"/>
                <a:ea typeface="宋体" panose="02010600030101010101" pitchFamily="2" charset="-122"/>
                <a:sym typeface="+mn-ea"/>
              </a:rPr>
              <a:t>任务三</a:t>
            </a:r>
            <a:r>
              <a:rPr sz="3000">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000" b="1">
                <a:latin typeface="Arial" panose="020B0604020202020204" pitchFamily="34" charset="0"/>
                <a:sym typeface="+mn-ea"/>
              </a:rPr>
              <a:t> </a:t>
            </a:r>
            <a:endParaRPr lang="zh-CN" altLang="en-US" sz="3000" b="1" dirty="0">
              <a:latin typeface="Arial" panose="020B0604020202020204" pitchFamily="34" charset="0"/>
              <a:ea typeface="宋体" panose="02010600030101010101" pitchFamily="2" charset="-122"/>
              <a:sym typeface="+mn-ea"/>
            </a:endParaRPr>
          </a:p>
        </p:txBody>
      </p:sp>
      <p:sp>
        <p:nvSpPr>
          <p:cNvPr id="3" name="矩形 2"/>
          <p:cNvSpPr/>
          <p:nvPr/>
        </p:nvSpPr>
        <p:spPr>
          <a:xfrm>
            <a:off x="694055" y="4809490"/>
            <a:ext cx="11322685" cy="1383665"/>
          </a:xfrm>
          <a:prstGeom prst="rect">
            <a:avLst/>
          </a:prstGeom>
          <a:noFill/>
          <a:ln w="9525">
            <a:noFill/>
          </a:ln>
        </p:spPr>
        <p:txBody>
          <a:bodyPr wrap="square" anchor="ctr" anchorCtr="0">
            <a:spAutoFit/>
          </a:bodyPr>
          <a:p>
            <a:pPr algn="just"/>
            <a:r>
              <a:rPr lang="en-US" altLang="zh-CN"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ea typeface="宋体" panose="02010600030101010101" pitchFamily="2" charset="-122"/>
              </a:rPr>
              <a:t>《西游记》中的幻想</a:t>
            </a:r>
            <a:r>
              <a:rPr sz="2800" b="1">
                <a:solidFill>
                  <a:srgbClr val="2029EA"/>
                </a:solidFill>
                <a:ea typeface="宋体" panose="02010600030101010101" pitchFamily="2" charset="-122"/>
              </a:rPr>
              <a:t>是基于一些历史故事和对神、魔的想象</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FF0000"/>
                </a:solidFill>
                <a:ea typeface="宋体" panose="02010600030101010101" pitchFamily="2" charset="-122"/>
              </a:rPr>
              <a:t>许多内容是没有科学依据的</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2029EA"/>
                </a:solidFill>
                <a:ea typeface="宋体" panose="02010600030101010101" pitchFamily="2" charset="-122"/>
              </a:rPr>
              <a:t>而像《带上她的眼睛》这样的</a:t>
            </a:r>
            <a:r>
              <a:rPr sz="2800" b="1">
                <a:solidFill>
                  <a:srgbClr val="FF0000"/>
                </a:solidFill>
                <a:ea typeface="宋体" panose="02010600030101010101" pitchFamily="2" charset="-122"/>
              </a:rPr>
              <a:t>科幻小说是从科学依据出发展开幻想来编写的故事</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2029EA"/>
                </a:solidFill>
                <a:ea typeface="宋体" panose="02010600030101010101" pitchFamily="2" charset="-122"/>
              </a:rPr>
              <a:t>与《西游记》有着本质的区别</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 calcmode="lin" valueType="num">
                                      <p:cBhvr additive="base">
                                        <p:cTn id="7" dur="500" fill="hold"/>
                                        <p:tgtEl>
                                          <p:spTgt spid="54276"/>
                                        </p:tgtEl>
                                        <p:attrNameLst>
                                          <p:attrName>ppt_x</p:attrName>
                                        </p:attrNameLst>
                                      </p:cBhvr>
                                      <p:tavLst>
                                        <p:tav tm="0">
                                          <p:val>
                                            <p:strVal val="#ppt_x"/>
                                          </p:val>
                                        </p:tav>
                                        <p:tav tm="100000">
                                          <p:val>
                                            <p:strVal val="#ppt_x"/>
                                          </p:val>
                                        </p:tav>
                                      </p:tavLst>
                                    </p:anim>
                                    <p:anim calcmode="lin" valueType="num">
                                      <p:cBhvr additive="base">
                                        <p:cTn id="8" dur="500" fill="hold"/>
                                        <p:tgtEl>
                                          <p:spTgt spid="542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853339" y="427021"/>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矩形 4"/>
          <p:cNvSpPr/>
          <p:nvPr/>
        </p:nvSpPr>
        <p:spPr>
          <a:xfrm>
            <a:off x="4243420" y="2089652"/>
            <a:ext cx="3704689" cy="2677656"/>
          </a:xfrm>
          <a:prstGeom prst="rect">
            <a:avLst/>
          </a:prstGeom>
        </p:spPr>
        <p:txBody>
          <a:bodyPr wrap="square">
            <a:spAutoFit/>
          </a:bodyPr>
          <a:lstStyle/>
          <a:p>
            <a:pPr>
              <a:lnSpc>
                <a:spcPct val="150000"/>
              </a:lnSpc>
            </a:pPr>
            <a:r>
              <a:rPr lang="zh-CN" altLang="zh-CN" sz="2800" b="1" dirty="0" smtClean="0">
                <a:solidFill>
                  <a:schemeClr val="accent1">
                    <a:lumMod val="75000"/>
                  </a:schemeClr>
                </a:solidFill>
                <a:latin typeface="新宋体" panose="02010609030101010101" pitchFamily="49" charset="-122"/>
                <a:ea typeface="新宋体" panose="02010609030101010101" pitchFamily="49" charset="-122"/>
              </a:rPr>
              <a:t>带</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上“眼睛”去度假</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a:p>
            <a:pPr>
              <a:lnSpc>
                <a:spcPct val="150000"/>
              </a:lnSpc>
            </a:pPr>
            <a:r>
              <a:rPr lang="zh-CN" altLang="zh-CN" sz="2800" b="1" dirty="0">
                <a:solidFill>
                  <a:schemeClr val="accent1">
                    <a:lumMod val="75000"/>
                  </a:schemeClr>
                </a:solidFill>
                <a:latin typeface="新宋体" panose="02010609030101010101" pitchFamily="49" charset="-122"/>
                <a:ea typeface="新宋体" panose="02010609030101010101" pitchFamily="49" charset="-122"/>
              </a:rPr>
              <a:t>草原度假</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a:p>
            <a:pPr>
              <a:lnSpc>
                <a:spcPct val="150000"/>
              </a:lnSpc>
            </a:pPr>
            <a:r>
              <a:rPr lang="zh-CN" altLang="zh-CN" sz="2800" b="1" dirty="0">
                <a:solidFill>
                  <a:schemeClr val="accent1">
                    <a:lumMod val="75000"/>
                  </a:schemeClr>
                </a:solidFill>
                <a:latin typeface="新宋体" panose="02010609030101010101" pitchFamily="49" charset="-122"/>
                <a:ea typeface="新宋体" panose="02010609030101010101" pitchFamily="49" charset="-122"/>
              </a:rPr>
              <a:t>发现真相</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a:p>
            <a:pPr>
              <a:lnSpc>
                <a:spcPct val="150000"/>
              </a:lnSpc>
            </a:pPr>
            <a:r>
              <a:rPr lang="zh-CN" altLang="zh-CN" sz="2800" b="1" dirty="0">
                <a:solidFill>
                  <a:schemeClr val="accent1">
                    <a:lumMod val="75000"/>
                  </a:schemeClr>
                </a:solidFill>
                <a:latin typeface="新宋体" panose="02010609030101010101" pitchFamily="49" charset="-122"/>
                <a:ea typeface="新宋体" panose="02010609030101010101" pitchFamily="49" charset="-122"/>
              </a:rPr>
              <a:t>挂念小姑</a:t>
            </a:r>
            <a:r>
              <a:rPr lang="zh-CN" altLang="zh-CN" sz="2800" b="1" dirty="0" smtClean="0">
                <a:solidFill>
                  <a:schemeClr val="accent1">
                    <a:lumMod val="75000"/>
                  </a:schemeClr>
                </a:solidFill>
                <a:latin typeface="新宋体" panose="02010609030101010101" pitchFamily="49" charset="-122"/>
                <a:ea typeface="新宋体" panose="02010609030101010101" pitchFamily="49" charset="-122"/>
              </a:rPr>
              <a:t>娘</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6" name="矩形 5"/>
          <p:cNvSpPr/>
          <p:nvPr/>
        </p:nvSpPr>
        <p:spPr>
          <a:xfrm>
            <a:off x="1345398" y="3166348"/>
            <a:ext cx="2656496" cy="584775"/>
          </a:xfrm>
          <a:prstGeom prst="rect">
            <a:avLst/>
          </a:prstGeom>
        </p:spPr>
        <p:txBody>
          <a:bodyPr wrap="none">
            <a:spAutoFit/>
          </a:bodyPr>
          <a:lstStyle/>
          <a:p>
            <a:r>
              <a:rPr lang="zh-CN" altLang="zh-CN" sz="3200" b="1" dirty="0">
                <a:effectLst/>
                <a:latin typeface="宋体" panose="02010600030101010101" pitchFamily="2" charset="-122"/>
                <a:ea typeface="宋体" panose="02010600030101010101" pitchFamily="2" charset="-122"/>
              </a:rPr>
              <a:t>带上她的眼睛</a:t>
            </a:r>
            <a:endParaRPr lang="zh-CN" altLang="zh-CN" sz="3200" b="1" dirty="0">
              <a:effectLst/>
              <a:latin typeface="宋体" panose="02010600030101010101" pitchFamily="2" charset="-122"/>
              <a:ea typeface="宋体" panose="02010600030101010101" pitchFamily="2" charset="-122"/>
            </a:endParaRPr>
          </a:p>
        </p:txBody>
      </p:sp>
      <p:sp>
        <p:nvSpPr>
          <p:cNvPr id="7" name="矩形 6"/>
          <p:cNvSpPr/>
          <p:nvPr/>
        </p:nvSpPr>
        <p:spPr>
          <a:xfrm>
            <a:off x="8190126" y="2920126"/>
            <a:ext cx="2066261" cy="1077218"/>
          </a:xfrm>
          <a:prstGeom prst="rect">
            <a:avLst/>
          </a:prstGeom>
        </p:spPr>
        <p:txBody>
          <a:bodyPr wrap="square">
            <a:spAutoFit/>
          </a:bodyPr>
          <a:lstStyle/>
          <a:p>
            <a:r>
              <a:rPr lang="zh-CN" altLang="zh-CN" sz="3200" b="1" dirty="0">
                <a:solidFill>
                  <a:srgbClr val="FF33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珍爱生命</a:t>
            </a:r>
            <a:endParaRPr lang="zh-CN" altLang="zh-CN" sz="3200" b="1" dirty="0">
              <a:solidFill>
                <a:srgbClr val="FF33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r>
              <a:rPr lang="zh-CN" altLang="zh-CN" sz="3200" b="1" dirty="0">
                <a:solidFill>
                  <a:srgbClr val="FF33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人性光辉</a:t>
            </a:r>
            <a:endParaRPr lang="zh-CN" altLang="zh-CN" sz="3200" b="1" dirty="0">
              <a:solidFill>
                <a:srgbClr val="FF33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
        <p:nvSpPr>
          <p:cNvPr id="8" name="左大括号 7"/>
          <p:cNvSpPr/>
          <p:nvPr/>
        </p:nvSpPr>
        <p:spPr>
          <a:xfrm>
            <a:off x="4001894" y="2318252"/>
            <a:ext cx="241526" cy="24490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右大括号 8"/>
          <p:cNvSpPr/>
          <p:nvPr/>
        </p:nvSpPr>
        <p:spPr>
          <a:xfrm>
            <a:off x="7683308" y="2233192"/>
            <a:ext cx="314936" cy="253411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893235" y="443303"/>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导入新课</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889690" y="1754395"/>
            <a:ext cx="10380821" cy="2861310"/>
          </a:xfrm>
          <a:prstGeom prst="rect">
            <a:avLst/>
          </a:prstGeom>
        </p:spPr>
        <p:txBody>
          <a:bodyPr wrap="square">
            <a:spAutoFit/>
          </a:bodyPr>
          <a:lstStyle/>
          <a:p>
            <a:pPr algn="just" fontAlgn="auto">
              <a:lnSpc>
                <a:spcPct val="100000"/>
              </a:lnSpc>
            </a:pPr>
            <a:r>
              <a:rPr lang="en-US" altLang="zh-CN" sz="2800" b="1" dirty="0" smtClean="0">
                <a:latin typeface="宋体" panose="02010600030101010101" pitchFamily="2" charset="-122"/>
                <a:ea typeface="宋体" panose="02010600030101010101" pitchFamily="2" charset="-122"/>
              </a:rPr>
              <a:t>     </a:t>
            </a:r>
            <a:r>
              <a:rPr lang="zh-CN" altLang="zh-CN" sz="3000" b="1" dirty="0">
                <a:latin typeface="宋体" panose="02010600030101010101" pitchFamily="2" charset="-122"/>
                <a:ea typeface="宋体" panose="02010600030101010101" pitchFamily="2" charset="-122"/>
              </a:rPr>
              <a:t>2015年</a:t>
            </a:r>
            <a:r>
              <a:rPr lang="en-US" altLang="zh-CN" sz="3000" b="1">
                <a:ea typeface="SimSun-ExtB" panose="02010609060101010101" pitchFamily="49" charset="-122"/>
                <a:sym typeface="宋体" panose="02010600030101010101" pitchFamily="2" charset="-122"/>
              </a:rPr>
              <a:t>,</a:t>
            </a:r>
            <a:r>
              <a:rPr lang="zh-CN" altLang="zh-CN" sz="3000" b="1" dirty="0">
                <a:latin typeface="宋体" panose="02010600030101010101" pitchFamily="2" charset="-122"/>
                <a:ea typeface="宋体" panose="02010600030101010101" pitchFamily="2" charset="-122"/>
              </a:rPr>
              <a:t>中国科幻小说界最吸引眼球的作品就是这部《三体》。作品讲述了地球人类文明和三体文明的信息交流、生死搏杀及两个文明在宇宙中的兴衰历程。说到《三体》</a:t>
            </a:r>
            <a:r>
              <a:rPr lang="en-US" altLang="zh-CN" sz="3000" b="1">
                <a:ea typeface="SimSun-ExtB" panose="02010609060101010101" pitchFamily="49" charset="-122"/>
                <a:sym typeface="宋体" panose="02010600030101010101" pitchFamily="2" charset="-122"/>
              </a:rPr>
              <a:t>,</a:t>
            </a:r>
            <a:r>
              <a:rPr lang="zh-CN" altLang="zh-CN" sz="3000" b="1" dirty="0">
                <a:latin typeface="宋体" panose="02010600030101010101" pitchFamily="2" charset="-122"/>
                <a:ea typeface="宋体" panose="02010600030101010101" pitchFamily="2" charset="-122"/>
              </a:rPr>
              <a:t>就一定要提到作者——刘慈欣。今天就让我们一道走进他的另一篇科幻小说《带上她的眼睛》</a:t>
            </a:r>
            <a:r>
              <a:rPr lang="en-US" altLang="zh-CN" sz="3000" b="1">
                <a:ea typeface="SimSun-ExtB" panose="02010609060101010101" pitchFamily="49" charset="-122"/>
                <a:sym typeface="宋体" panose="02010600030101010101" pitchFamily="2" charset="-122"/>
              </a:rPr>
              <a:t>,</a:t>
            </a:r>
            <a:r>
              <a:rPr lang="zh-CN" altLang="zh-CN" sz="3000" b="1" dirty="0">
                <a:latin typeface="宋体" panose="02010600030101010101" pitchFamily="2" charset="-122"/>
                <a:ea typeface="宋体" panose="02010600030101010101" pitchFamily="2" charset="-122"/>
              </a:rPr>
              <a:t>来感受科幻小说中科学与幻想交相辉映的无穷魅力……</a:t>
            </a:r>
            <a:endParaRPr lang="zh-CN" altLang="zh-CN" sz="3000" b="1" dirty="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0" name="矩形 9"/>
          <p:cNvSpPr/>
          <p:nvPr/>
        </p:nvSpPr>
        <p:spPr>
          <a:xfrm>
            <a:off x="1149985" y="1565910"/>
            <a:ext cx="10219055" cy="2866390"/>
          </a:xfrm>
          <a:prstGeom prst="rect">
            <a:avLst/>
          </a:prstGeom>
        </p:spPr>
        <p:txBody>
          <a:bodyPr wrap="square" lIns="96762" tIns="48381" rIns="96762" bIns="48381">
            <a:spAutoFit/>
          </a:bodyPr>
          <a:lstStyle/>
          <a:p>
            <a:pPr algn="just" fontAlgn="auto">
              <a:lnSpc>
                <a:spcPct val="120000"/>
              </a:lnSpc>
              <a:spcBef>
                <a:spcPts val="0"/>
              </a:spcBef>
              <a:spcAft>
                <a:spcPts val="0"/>
              </a:spcAft>
              <a:buFontTx/>
              <a:buNone/>
              <a:defRPr/>
            </a:pPr>
            <a:r>
              <a:rPr lang="zh-CN" altLang="en-US" sz="2800" b="1" dirty="0" smtClean="0">
                <a:solidFill>
                  <a:schemeClr val="accent1">
                    <a:lumMod val="50000"/>
                  </a:schemeClr>
                </a:solidFill>
                <a:latin typeface="宋体" panose="02010600030101010101" pitchFamily="2" charset="-122"/>
                <a:ea typeface="宋体" panose="02010600030101010101" pitchFamily="2" charset="-122"/>
              </a:rPr>
              <a:t>    </a:t>
            </a:r>
            <a:r>
              <a:rPr lang="zh-CN" altLang="en-US" sz="3000" b="1" dirty="0" smtClean="0">
                <a:solidFill>
                  <a:schemeClr val="tx1"/>
                </a:solidFill>
                <a:latin typeface="宋体" panose="02010600030101010101" pitchFamily="2" charset="-122"/>
                <a:ea typeface="宋体" panose="02010600030101010101" pitchFamily="2" charset="-122"/>
              </a:rPr>
              <a:t>文中多处</a:t>
            </a:r>
            <a:r>
              <a:rPr lang="zh-CN" altLang="en-US" sz="3000" b="1" dirty="0" smtClean="0">
                <a:solidFill>
                  <a:srgbClr val="FF0000"/>
                </a:solidFill>
                <a:latin typeface="宋体" panose="02010600030101010101" pitchFamily="2" charset="-122"/>
                <a:ea typeface="宋体" panose="02010600030101010101" pitchFamily="2" charset="-122"/>
              </a:rPr>
              <a:t>设置悬念</a:t>
            </a:r>
            <a:r>
              <a:rPr sz="30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chemeClr val="tx1"/>
                </a:solidFill>
                <a:latin typeface="宋体" panose="02010600030101010101" pitchFamily="2" charset="-122"/>
                <a:ea typeface="宋体" panose="02010600030101010101" pitchFamily="2" charset="-122"/>
              </a:rPr>
              <a:t>使情节跌宕起伏</a:t>
            </a:r>
            <a:r>
              <a:rPr sz="30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rgbClr val="FF0000"/>
                </a:solidFill>
                <a:latin typeface="宋体" panose="02010600030101010101" pitchFamily="2" charset="-122"/>
                <a:ea typeface="宋体" panose="02010600030101010101" pitchFamily="2" charset="-122"/>
              </a:rPr>
              <a:t>吸引读者的注意力</a:t>
            </a:r>
            <a:r>
              <a:rPr lang="zh-CN" altLang="en-US" sz="3000" b="1" dirty="0" smtClean="0">
                <a:solidFill>
                  <a:schemeClr val="tx1"/>
                </a:solidFill>
                <a:latin typeface="宋体" panose="02010600030101010101" pitchFamily="2" charset="-122"/>
                <a:ea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作者</a:t>
            </a:r>
            <a:r>
              <a:rPr lang="zh-CN" altLang="en-US" sz="3000" b="1" dirty="0" smtClean="0">
                <a:solidFill>
                  <a:srgbClr val="FF0000"/>
                </a:solidFill>
                <a:latin typeface="宋体" panose="02010600030101010101" pitchFamily="2" charset="-122"/>
                <a:ea typeface="宋体" panose="02010600030101010101" pitchFamily="2" charset="-122"/>
              </a:rPr>
              <a:t>善用伏</a:t>
            </a:r>
            <a:r>
              <a:rPr lang="zh-CN" altLang="en-US" sz="3000" b="1" dirty="0">
                <a:solidFill>
                  <a:srgbClr val="FF0000"/>
                </a:solidFill>
                <a:latin typeface="宋体" panose="02010600030101010101" pitchFamily="2" charset="-122"/>
                <a:ea typeface="宋体" panose="02010600030101010101" pitchFamily="2" charset="-122"/>
              </a:rPr>
              <a:t>笔与照应</a:t>
            </a:r>
            <a:r>
              <a:rPr sz="30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前有伏笔</a:t>
            </a:r>
            <a:r>
              <a:rPr lang="zh-CN" altLang="en-US" sz="3000" b="1" dirty="0" smtClean="0">
                <a:solidFill>
                  <a:srgbClr val="FF0000"/>
                </a:solidFill>
                <a:latin typeface="宋体" panose="02010600030101010101" pitchFamily="2" charset="-122"/>
                <a:ea typeface="宋体" panose="02010600030101010101" pitchFamily="2" charset="-122"/>
                <a:sym typeface="+mn-ea"/>
              </a:rPr>
              <a:t>后有照应</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chemeClr val="tx1"/>
                </a:solidFill>
                <a:latin typeface="宋体" panose="02010600030101010101" pitchFamily="2" charset="-122"/>
                <a:ea typeface="宋体" panose="02010600030101010101" pitchFamily="2" charset="-122"/>
              </a:rPr>
              <a:t>叙述张弛有度</a:t>
            </a:r>
            <a:r>
              <a:rPr sz="30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chemeClr val="tx1"/>
                </a:solidFill>
                <a:latin typeface="宋体" panose="02010600030101010101" pitchFamily="2" charset="-122"/>
                <a:ea typeface="宋体" panose="02010600030101010101" pitchFamily="2" charset="-122"/>
              </a:rPr>
              <a:t>前后内容反差强烈。</a:t>
            </a:r>
            <a:endParaRPr lang="en-US" altLang="zh-CN" sz="3000" b="1" dirty="0">
              <a:solidFill>
                <a:schemeClr val="accent1">
                  <a:lumMod val="50000"/>
                </a:schemeClr>
              </a:solidFill>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buFontTx/>
              <a:buNone/>
              <a:defRPr/>
            </a:pPr>
            <a:r>
              <a:rPr lang="en-US" altLang="zh-CN" sz="3000" b="1" dirty="0" smtClean="0">
                <a:solidFill>
                  <a:schemeClr val="accent1">
                    <a:lumMod val="50000"/>
                  </a:schemeClr>
                </a:solidFill>
                <a:latin typeface="宋体" panose="02010600030101010101" pitchFamily="2" charset="-122"/>
                <a:ea typeface="宋体" panose="02010600030101010101" pitchFamily="2" charset="-122"/>
              </a:rPr>
              <a:t>    </a:t>
            </a:r>
            <a:r>
              <a:rPr lang="zh-CN" altLang="en-US" sz="3000" b="1" dirty="0" smtClean="0">
                <a:solidFill>
                  <a:schemeClr val="tx1"/>
                </a:solidFill>
                <a:latin typeface="宋体" panose="02010600030101010101" pitchFamily="2" charset="-122"/>
                <a:ea typeface="宋体" panose="02010600030101010101" pitchFamily="2" charset="-122"/>
              </a:rPr>
              <a:t>课文运用科学的语言向读者讲述地心的特点</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chemeClr val="tx1"/>
                </a:solidFill>
                <a:latin typeface="宋体" panose="02010600030101010101" pitchFamily="2" charset="-122"/>
                <a:ea typeface="宋体" panose="02010600030101010101" pitchFamily="2" charset="-122"/>
              </a:rPr>
              <a:t>既有科普作用</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chemeClr val="tx1"/>
                </a:solidFill>
                <a:latin typeface="宋体" panose="02010600030101010101" pitchFamily="2" charset="-122"/>
                <a:ea typeface="宋体" panose="02010600030101010101" pitchFamily="2" charset="-122"/>
              </a:rPr>
              <a:t>也增加了文章的真实性</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chemeClr val="tx1"/>
                </a:solidFill>
                <a:latin typeface="宋体" panose="02010600030101010101" pitchFamily="2" charset="-122"/>
                <a:ea typeface="宋体" panose="02010600030101010101" pitchFamily="2" charset="-122"/>
              </a:rPr>
              <a:t>想象奇特但又合情合理。</a:t>
            </a:r>
            <a:endParaRPr lang="zh-CN" altLang="en-US" sz="3000" b="1" dirty="0" smtClean="0">
              <a:solidFill>
                <a:schemeClr val="tx1"/>
              </a:solidFill>
              <a:latin typeface="宋体" panose="02010600030101010101" pitchFamily="2" charset="-122"/>
              <a:ea typeface="宋体" panose="02010600030101010101" pitchFamily="2" charset="-122"/>
            </a:endParaRPr>
          </a:p>
        </p:txBody>
      </p:sp>
      <p:grpSp>
        <p:nvGrpSpPr>
          <p:cNvPr id="11" name="组合 10"/>
          <p:cNvGrpSpPr/>
          <p:nvPr/>
        </p:nvGrpSpPr>
        <p:grpSpPr>
          <a:xfrm>
            <a:off x="1140096" y="448546"/>
            <a:ext cx="2792615" cy="713740"/>
            <a:chOff x="2371" y="690"/>
            <a:chExt cx="3471" cy="1124"/>
          </a:xfrm>
        </p:grpSpPr>
        <p:sp>
          <p:nvSpPr>
            <p:cNvPr id="12"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3"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 name="内容占位符 2"/>
          <p:cNvSpPr txBox="1">
            <a:spLocks noChangeArrowheads="1"/>
          </p:cNvSpPr>
          <p:nvPr/>
        </p:nvSpPr>
        <p:spPr bwMode="auto">
          <a:xfrm>
            <a:off x="755015" y="1993900"/>
            <a:ext cx="1085342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62" tIns="48381" rIns="96762" bIns="48381"/>
          <a:lstStyle>
            <a:lvl1pPr defTabSz="1151255" eaLnBrk="0" hangingPunct="0">
              <a:defRPr>
                <a:solidFill>
                  <a:schemeClr val="tx1"/>
                </a:solidFill>
                <a:latin typeface="Arial" panose="020B0604020202020204" pitchFamily="34" charset="0"/>
                <a:ea typeface="宋体" panose="02010600030101010101" pitchFamily="2" charset="-122"/>
              </a:defRPr>
            </a:lvl1pPr>
            <a:lvl2pPr marL="742950" indent="-285750" defTabSz="1151255" eaLnBrk="0" hangingPunct="0">
              <a:defRPr>
                <a:solidFill>
                  <a:schemeClr val="tx1"/>
                </a:solidFill>
                <a:latin typeface="Arial" panose="020B0604020202020204" pitchFamily="34" charset="0"/>
                <a:ea typeface="宋体" panose="02010600030101010101" pitchFamily="2" charset="-122"/>
              </a:defRPr>
            </a:lvl2pPr>
            <a:lvl3pPr marL="1143000" indent="-228600" defTabSz="1151255" eaLnBrk="0" hangingPunct="0">
              <a:defRPr>
                <a:solidFill>
                  <a:schemeClr val="tx1"/>
                </a:solidFill>
                <a:latin typeface="Arial" panose="020B0604020202020204" pitchFamily="34" charset="0"/>
                <a:ea typeface="宋体" panose="02010600030101010101" pitchFamily="2" charset="-122"/>
              </a:defRPr>
            </a:lvl3pPr>
            <a:lvl4pPr marL="1600200" indent="-228600" defTabSz="1151255" eaLnBrk="0" hangingPunct="0">
              <a:defRPr>
                <a:solidFill>
                  <a:schemeClr val="tx1"/>
                </a:solidFill>
                <a:latin typeface="Arial" panose="020B0604020202020204" pitchFamily="34" charset="0"/>
                <a:ea typeface="宋体" panose="02010600030101010101" pitchFamily="2" charset="-122"/>
              </a:defRPr>
            </a:lvl4pPr>
            <a:lvl5pPr marL="2057400" indent="-228600" defTabSz="1151255" eaLnBrk="0" hangingPunct="0">
              <a:defRPr>
                <a:solidFill>
                  <a:schemeClr val="tx1"/>
                </a:solidFill>
                <a:latin typeface="Arial" panose="020B0604020202020204" pitchFamily="34" charset="0"/>
                <a:ea typeface="宋体" panose="02010600030101010101" pitchFamily="2" charset="-122"/>
              </a:defRPr>
            </a:lvl5pPr>
            <a:lvl6pPr marL="25146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20000"/>
              </a:spcBef>
            </a:pPr>
            <a:r>
              <a:rPr lang="en-US" altLang="zh-CN" sz="3000" b="1" dirty="0">
                <a:latin typeface="宋体" panose="02010600030101010101" pitchFamily="2" charset="-122"/>
              </a:rPr>
              <a:t>1.</a:t>
            </a:r>
            <a:r>
              <a:rPr lang="zh-CN" altLang="en-US" sz="3000" b="1" dirty="0">
                <a:latin typeface="宋体" panose="02010600030101010101" pitchFamily="2" charset="-122"/>
              </a:rPr>
              <a:t>通过浏览课文</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rPr>
              <a:t>把握关键信息</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rPr>
              <a:t>概括故事内容。</a:t>
            </a:r>
            <a:endParaRPr lang="en-US" altLang="zh-CN" sz="3000" b="1" dirty="0">
              <a:latin typeface="宋体" panose="02010600030101010101" pitchFamily="2" charset="-122"/>
            </a:endParaRPr>
          </a:p>
          <a:p>
            <a:pPr eaLnBrk="1" hangingPunct="1">
              <a:lnSpc>
                <a:spcPct val="100000"/>
              </a:lnSpc>
              <a:spcBef>
                <a:spcPct val="20000"/>
              </a:spcBef>
            </a:pPr>
            <a:r>
              <a:rPr lang="en-US" altLang="zh-CN" sz="3000" b="1" dirty="0">
                <a:latin typeface="宋体" panose="02010600030101010101" pitchFamily="2" charset="-122"/>
              </a:rPr>
              <a:t>2.</a:t>
            </a:r>
            <a:r>
              <a:rPr lang="zh-CN" altLang="en-US" sz="3000" b="1" dirty="0">
                <a:latin typeface="宋体" panose="02010600030101010101" pitchFamily="2" charset="-122"/>
              </a:rPr>
              <a:t>通过寻找文本中的悬念和伏笔</a:t>
            </a:r>
            <a:r>
              <a:rPr lang="en-US" altLang="zh-CN" sz="3000" b="1">
                <a:ea typeface="SimSun-ExtB" panose="02010609060101010101" pitchFamily="49" charset="-122"/>
                <a:sym typeface="宋体" panose="02010600030101010101" pitchFamily="2" charset="-122"/>
              </a:rPr>
              <a:t>,</a:t>
            </a:r>
            <a:r>
              <a:rPr sz="3000" b="1"/>
              <a:t>感受科幻作品依据现实和大胆想象的两大特点</a:t>
            </a:r>
            <a:r>
              <a:rPr lang="zh-CN" altLang="en-US" sz="3000" b="1" dirty="0">
                <a:latin typeface="宋体" panose="02010600030101010101" pitchFamily="2" charset="-122"/>
              </a:rPr>
              <a:t>。</a:t>
            </a:r>
            <a:endParaRPr lang="en-US" altLang="zh-CN" sz="3000" b="1" dirty="0">
              <a:latin typeface="宋体" panose="02010600030101010101" pitchFamily="2" charset="-122"/>
            </a:endParaRPr>
          </a:p>
          <a:p>
            <a:pPr eaLnBrk="1" hangingPunct="1">
              <a:lnSpc>
                <a:spcPct val="100000"/>
              </a:lnSpc>
              <a:spcBef>
                <a:spcPct val="20000"/>
              </a:spcBef>
            </a:pPr>
            <a:r>
              <a:rPr lang="en-US" altLang="zh-CN" sz="3000" b="1" dirty="0">
                <a:latin typeface="宋体" panose="02010600030101010101" pitchFamily="2" charset="-122"/>
              </a:rPr>
              <a:t>3.</a:t>
            </a:r>
            <a:r>
              <a:rPr lang="zh-CN" altLang="en-US" sz="3000" b="1" dirty="0">
                <a:latin typeface="宋体" panose="02010600030101010101" pitchFamily="2" charset="-122"/>
                <a:sym typeface="+mn-ea"/>
              </a:rPr>
              <a:t>通过细读品味</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rPr>
              <a:t>感悟科幻小说中的人文内涵和人性闪亮之光。</a:t>
            </a:r>
            <a:endParaRPr lang="zh-CN" altLang="en-US" sz="3000" b="1" dirty="0">
              <a:latin typeface="宋体" panose="02010600030101010101" pitchFamily="2" charset="-122"/>
            </a:endParaRPr>
          </a:p>
        </p:txBody>
      </p:sp>
      <p:grpSp>
        <p:nvGrpSpPr>
          <p:cNvPr id="11" name="组合 10"/>
          <p:cNvGrpSpPr/>
          <p:nvPr/>
        </p:nvGrpSpPr>
        <p:grpSpPr>
          <a:xfrm>
            <a:off x="755013" y="658539"/>
            <a:ext cx="2792615" cy="713740"/>
            <a:chOff x="2371" y="690"/>
            <a:chExt cx="3471" cy="1124"/>
          </a:xfrm>
        </p:grpSpPr>
        <p:sp>
          <p:nvSpPr>
            <p:cNvPr id="1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35" name="矩形 8196"/>
          <p:cNvSpPr>
            <a:spLocks noChangeArrowheads="1"/>
          </p:cNvSpPr>
          <p:nvPr/>
        </p:nvSpPr>
        <p:spPr bwMode="auto">
          <a:xfrm>
            <a:off x="1038225" y="1765935"/>
            <a:ext cx="10339705" cy="2404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2" tIns="48381" rIns="96762" bIns="48381">
            <a:spAutoFit/>
          </a:bodyPr>
          <a:lstStyle/>
          <a:p>
            <a:pPr algn="just">
              <a:spcBef>
                <a:spcPct val="50000"/>
              </a:spcBef>
            </a:pPr>
            <a:r>
              <a:rPr lang="en-US" altLang="zh-CN" sz="2800" b="1" dirty="0">
                <a:latin typeface="宋体" panose="02010600030101010101" pitchFamily="2" charset="-122"/>
                <a:ea typeface="宋体" panose="02010600030101010101" pitchFamily="2" charset="-122"/>
              </a:rPr>
              <a:t>    </a:t>
            </a:r>
            <a:r>
              <a:rPr lang="zh-CN" altLang="en-US" sz="3000" b="1" dirty="0" smtClean="0">
                <a:latin typeface="宋体" panose="02010600030101010101" pitchFamily="2" charset="-122"/>
                <a:ea typeface="宋体" panose="02010600030101010101" pitchFamily="2" charset="-122"/>
              </a:rPr>
              <a:t>刘</a:t>
            </a:r>
            <a:r>
              <a:rPr lang="zh-CN" altLang="en-US" sz="3000" b="1" dirty="0">
                <a:latin typeface="宋体" panose="02010600030101010101" pitchFamily="2" charset="-122"/>
                <a:ea typeface="宋体" panose="02010600030101010101" pitchFamily="2" charset="-122"/>
              </a:rPr>
              <a:t>慈欣</a:t>
            </a:r>
            <a:r>
              <a:rPr lang="en-US" altLang="zh-CN" sz="3000" b="1">
                <a:ea typeface="SimSun-ExtB" panose="02010609060101010101" pitchFamily="49" charset="-122"/>
                <a:sym typeface="宋体" panose="02010600030101010101" pitchFamily="2" charset="-122"/>
              </a:rPr>
              <a:t>,</a:t>
            </a:r>
            <a:r>
              <a:rPr lang="zh-CN" sz="3000" b="1" dirty="0">
                <a:latin typeface="宋体" panose="02010600030101010101" pitchFamily="2" charset="-122"/>
                <a:ea typeface="宋体" panose="02010600030101010101" pitchFamily="2" charset="-122"/>
              </a:rPr>
              <a:t>中国</a:t>
            </a:r>
            <a:r>
              <a:rPr lang="zh-CN" altLang="en-US" sz="3000" b="1" dirty="0">
                <a:latin typeface="宋体" panose="02010600030101010101" pitchFamily="2" charset="-122"/>
                <a:ea typeface="宋体" panose="02010600030101010101" pitchFamily="2" charset="-122"/>
              </a:rPr>
              <a:t>科幻小说代表作家之一。代表作有</a:t>
            </a:r>
            <a:r>
              <a:rPr lang="zh-CN" altLang="en-US" sz="3000" b="1" dirty="0">
                <a:solidFill>
                  <a:srgbClr val="FF0000"/>
                </a:solidFill>
                <a:latin typeface="宋体" panose="02010600030101010101" pitchFamily="2" charset="-122"/>
                <a:ea typeface="宋体" panose="02010600030101010101" pitchFamily="2" charset="-122"/>
              </a:rPr>
              <a:t>长篇小说</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超新星纪元</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球状闪电</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三体</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dirty="0">
                <a:latin typeface="宋体" panose="02010600030101010101" pitchFamily="2" charset="-122"/>
                <a:ea typeface="宋体" panose="02010600030101010101" pitchFamily="2" charset="-122"/>
              </a:rPr>
              <a:t>等</a:t>
            </a:r>
            <a:r>
              <a:rPr lang="en-US" altLang="zh-CN" sz="3000" b="1">
                <a:ea typeface="SimSun-ExtB" panose="02010609060101010101" pitchFamily="49"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中短篇小说</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流浪地球</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乡村教师</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朝闻道</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全频带阻塞干扰</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dirty="0">
                <a:latin typeface="宋体" panose="02010600030101010101" pitchFamily="2" charset="-122"/>
                <a:ea typeface="宋体" panose="02010600030101010101" pitchFamily="2" charset="-122"/>
              </a:rPr>
              <a:t>等</a:t>
            </a:r>
            <a:r>
              <a:rPr lang="zh-CN" altLang="en-US"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其中长篇小说</a:t>
            </a:r>
            <a:r>
              <a:rPr lang="en-US" altLang="zh-CN" sz="3000" b="1" dirty="0">
                <a:solidFill>
                  <a:srgbClr val="FF0000"/>
                </a:solidFill>
                <a:latin typeface="宋体" panose="02010600030101010101" pitchFamily="2" charset="-122"/>
                <a:ea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三体</a:t>
            </a:r>
            <a:r>
              <a:rPr lang="en-US" altLang="zh-CN" sz="3000" b="1" dirty="0">
                <a:solidFill>
                  <a:srgbClr val="FF0000"/>
                </a:solidFill>
                <a:latin typeface="宋体" panose="02010600030101010101" pitchFamily="2" charset="-122"/>
                <a:ea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获</a:t>
            </a:r>
            <a:r>
              <a:rPr lang="en-US"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rPr>
              <a:t>“雨果奖”</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被普遍认为是中国科幻文学的里程碑之作</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将中国科幻推上了世界的高度。</a:t>
            </a:r>
            <a:endParaRPr lang="zh-CN" altLang="en-US" sz="3000" b="1" dirty="0">
              <a:latin typeface="宋体" panose="02010600030101010101" pitchFamily="2" charset="-122"/>
              <a:ea typeface="宋体" panose="02010600030101010101" pitchFamily="2" charset="-122"/>
            </a:endParaRPr>
          </a:p>
        </p:txBody>
      </p:sp>
      <p:grpSp>
        <p:nvGrpSpPr>
          <p:cNvPr id="12" name="组合 11"/>
          <p:cNvGrpSpPr/>
          <p:nvPr/>
        </p:nvGrpSpPr>
        <p:grpSpPr>
          <a:xfrm>
            <a:off x="818808" y="435255"/>
            <a:ext cx="2792615" cy="713740"/>
            <a:chOff x="2371" y="690"/>
            <a:chExt cx="3471" cy="1124"/>
          </a:xfrm>
        </p:grpSpPr>
        <p:sp>
          <p:nvSpPr>
            <p:cNvPr id="1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作者简介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14" name="组合 13"/>
          <p:cNvGrpSpPr/>
          <p:nvPr/>
        </p:nvGrpSpPr>
        <p:grpSpPr>
          <a:xfrm>
            <a:off x="830580" y="394970"/>
            <a:ext cx="2652395" cy="713740"/>
            <a:chOff x="2371" y="690"/>
            <a:chExt cx="3471" cy="1124"/>
          </a:xfrm>
        </p:grpSpPr>
        <p:sp>
          <p:nvSpPr>
            <p:cNvPr id="1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18"/>
            <p:cNvSpPr txBox="1"/>
            <p:nvPr/>
          </p:nvSpPr>
          <p:spPr>
            <a:xfrm>
              <a:off x="2644" y="741"/>
              <a:ext cx="2568"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预习检查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1245232" y="1444004"/>
            <a:ext cx="7124065" cy="583565"/>
          </a:xfrm>
          <a:prstGeom prst="rect">
            <a:avLst/>
          </a:prstGeom>
        </p:spPr>
        <p:txBody>
          <a:bodyPr wrap="none">
            <a:spAutoFit/>
          </a:bodyPr>
          <a:lstStyle/>
          <a:p>
            <a:pPr algn="l"/>
            <a:r>
              <a:rPr lang="zh-CN" altLang="zh-CN" sz="3200" b="1" dirty="0">
                <a:latin typeface="宋体" panose="02010600030101010101" pitchFamily="2" charset="-122"/>
                <a:ea typeface="宋体" panose="02010600030101010101" pitchFamily="2" charset="-122"/>
              </a:rPr>
              <a:t>给下</a:t>
            </a:r>
            <a:r>
              <a:rPr lang="zh-CN" altLang="zh-CN" sz="3200" b="1" dirty="0" smtClean="0">
                <a:latin typeface="宋体" panose="02010600030101010101" pitchFamily="2" charset="-122"/>
                <a:ea typeface="宋体" panose="02010600030101010101" pitchFamily="2" charset="-122"/>
              </a:rPr>
              <a:t>列</a:t>
            </a:r>
            <a:r>
              <a:rPr lang="zh-CN" altLang="en-US" sz="3200" b="1" dirty="0" smtClean="0">
                <a:latin typeface="宋体" panose="02010600030101010101" pitchFamily="2" charset="-122"/>
                <a:ea typeface="宋体" panose="02010600030101010101" pitchFamily="2" charset="-122"/>
              </a:rPr>
              <a:t>红色</a:t>
            </a:r>
            <a:r>
              <a:rPr lang="zh-CN" altLang="zh-CN" sz="3200" b="1" dirty="0" smtClean="0">
                <a:latin typeface="宋体" panose="02010600030101010101" pitchFamily="2" charset="-122"/>
                <a:ea typeface="宋体" panose="02010600030101010101" pitchFamily="2" charset="-122"/>
              </a:rPr>
              <a:t>字</a:t>
            </a:r>
            <a:r>
              <a:rPr lang="zh-CN" altLang="zh-CN" sz="3200" b="1" dirty="0">
                <a:latin typeface="宋体" panose="02010600030101010101" pitchFamily="2" charset="-122"/>
                <a:ea typeface="宋体" panose="02010600030101010101" pitchFamily="2" charset="-122"/>
              </a:rPr>
              <a:t>注音或根据拼音写汉字。</a:t>
            </a:r>
            <a:endParaRPr lang="zh-CN" altLang="zh-CN" sz="3200" b="1" dirty="0">
              <a:latin typeface="宋体" panose="02010600030101010101" pitchFamily="2" charset="-122"/>
              <a:ea typeface="宋体" panose="02010600030101010101" pitchFamily="2" charset="-122"/>
            </a:endParaRPr>
          </a:p>
        </p:txBody>
      </p:sp>
      <p:sp>
        <p:nvSpPr>
          <p:cNvPr id="12289" name="Rectangle 3"/>
          <p:cNvSpPr>
            <a:spLocks noGrp="1"/>
          </p:cNvSpPr>
          <p:nvPr/>
        </p:nvSpPr>
        <p:spPr>
          <a:xfrm>
            <a:off x="1245235" y="1946275"/>
            <a:ext cx="10421620" cy="3779520"/>
          </a:xfrm>
          <a:prstGeom prst="rect">
            <a:avLst/>
          </a:prstGeom>
          <a:noFill/>
          <a:ln w="9525">
            <a:noFill/>
          </a:ln>
        </p:spPr>
        <p:txBody>
          <a:bodyPr anchor="t"/>
          <a:p>
            <a:pPr marL="342900" indent="-342900">
              <a:lnSpc>
                <a:spcPct val="125000"/>
              </a:lnSpc>
              <a:spcBef>
                <a:spcPts val="20"/>
              </a:spcBef>
              <a:spcAft>
                <a:spcPts val="0"/>
              </a:spcAft>
            </a:pPr>
            <a:r>
              <a:rPr lang="zh-CN" altLang="zh-CN" sz="3200" b="1" dirty="0">
                <a:solidFill>
                  <a:schemeClr val="tx1"/>
                </a:solidFill>
                <a:latin typeface="新宋体" panose="02010609030101010101" pitchFamily="49" charset="-122"/>
                <a:ea typeface="新宋体" panose="02010609030101010101" pitchFamily="49" charset="-122"/>
                <a:sym typeface="+mn-ea"/>
              </a:rPr>
              <a:t>迟</a:t>
            </a:r>
            <a:r>
              <a:rPr lang="zh-CN" altLang="zh-CN" sz="3200" b="1" dirty="0">
                <a:solidFill>
                  <a:srgbClr val="FF0000"/>
                </a:solidFill>
                <a:latin typeface="新宋体" panose="02010609030101010101" pitchFamily="49" charset="-122"/>
                <a:ea typeface="新宋体" panose="02010609030101010101" pitchFamily="49" charset="-122"/>
                <a:sym typeface="+mn-ea"/>
              </a:rPr>
              <a:t>钝</a:t>
            </a:r>
            <a:r>
              <a:rPr lang="en-US" altLang="zh-CN" sz="3200" b="1" dirty="0">
                <a:latin typeface="新宋体" panose="02010609030101010101" pitchFamily="49" charset="-122"/>
                <a:ea typeface="新宋体" panose="02010609030101010101" pitchFamily="49" charset="-122"/>
                <a:sym typeface="+mn-ea"/>
              </a:rPr>
              <a:t>        </a:t>
            </a:r>
            <a:r>
              <a:rPr lang="zh-CN" altLang="en-US" sz="3200" b="1" dirty="0">
                <a:solidFill>
                  <a:srgbClr val="FF0000"/>
                </a:solidFill>
                <a:latin typeface="Arial" panose="020B0604020202020204" pitchFamily="34" charset="0"/>
                <a:ea typeface="宋体" panose="02010600030101010101" pitchFamily="2" charset="-122"/>
                <a:sym typeface="+mn-ea"/>
              </a:rPr>
              <a:t>蔚</a:t>
            </a:r>
            <a:r>
              <a:rPr lang="zh-CN" altLang="en-US" sz="3200" b="1" dirty="0">
                <a:latin typeface="Arial" panose="020B0604020202020204" pitchFamily="34" charset="0"/>
                <a:ea typeface="宋体" panose="02010600030101010101" pitchFamily="2" charset="-122"/>
                <a:sym typeface="+mn-ea"/>
              </a:rPr>
              <a:t>蓝</a:t>
            </a:r>
            <a:r>
              <a:rPr lang="en-US" altLang="zh-CN" sz="3200" b="1" dirty="0">
                <a:latin typeface="新宋体" panose="02010609030101010101" pitchFamily="49" charset="-122"/>
                <a:ea typeface="新宋体" panose="02010609030101010101" pitchFamily="49" charset="-122"/>
                <a:sym typeface="+mn-ea"/>
              </a:rPr>
              <a:t>         </a:t>
            </a:r>
            <a:r>
              <a:rPr lang="zh-CN" altLang="zh-CN" sz="3200" b="1" dirty="0">
                <a:solidFill>
                  <a:srgbClr val="FF0000"/>
                </a:solidFill>
                <a:latin typeface="宋体" panose="02010600030101010101" pitchFamily="2" charset="-122"/>
                <a:ea typeface="宋体" panose="02010600030101010101" pitchFamily="2" charset="-122"/>
                <a:sym typeface="+mn-ea"/>
              </a:rPr>
              <a:t>吟</a:t>
            </a:r>
            <a:r>
              <a:rPr lang="zh-CN" altLang="zh-CN" sz="3200" b="1" dirty="0">
                <a:latin typeface="宋体" panose="02010600030101010101" pitchFamily="2" charset="-122"/>
                <a:ea typeface="宋体" panose="02010600030101010101" pitchFamily="2" charset="-122"/>
                <a:sym typeface="+mn-ea"/>
              </a:rPr>
              <a:t>唱</a:t>
            </a:r>
            <a:r>
              <a:rPr lang="en-US" altLang="zh-CN" sz="3200" b="1" dirty="0">
                <a:latin typeface="新宋体" panose="02010609030101010101" pitchFamily="49" charset="-122"/>
                <a:ea typeface="新宋体" panose="02010609030101010101" pitchFamily="49" charset="-122"/>
                <a:sym typeface="+mn-ea"/>
              </a:rPr>
              <a:t>   </a:t>
            </a:r>
            <a:r>
              <a:rPr lang="zh-CN" altLang="en-US" sz="3200" b="1" dirty="0">
                <a:solidFill>
                  <a:srgbClr val="FF0000"/>
                </a:solidFill>
                <a:latin typeface="宋体" panose="02010600030101010101" pitchFamily="2" charset="-122"/>
                <a:ea typeface="宋体" panose="02010600030101010101" pitchFamily="2" charset="-122"/>
                <a:sym typeface="+mn-ea"/>
              </a:rPr>
              <a:t>    </a:t>
            </a:r>
            <a:r>
              <a:rPr lang="en-US" altLang="zh-CN" sz="3200" b="1" dirty="0">
                <a:solidFill>
                  <a:srgbClr val="FF0000"/>
                </a:solidFill>
                <a:latin typeface="宋体" panose="02010600030101010101" pitchFamily="2" charset="-122"/>
                <a:ea typeface="宋体" panose="02010600030101010101" pitchFamily="2" charset="-122"/>
                <a:sym typeface="+mn-ea"/>
              </a:rPr>
              <a:t> </a:t>
            </a:r>
            <a:r>
              <a:rPr lang="zh-CN" altLang="en-US" sz="3200" b="1" dirty="0">
                <a:solidFill>
                  <a:srgbClr val="FF0000"/>
                </a:solidFill>
                <a:latin typeface="宋体" panose="02010600030101010101" pitchFamily="2" charset="-122"/>
                <a:ea typeface="宋体" panose="02010600030101010101" pitchFamily="2" charset="-122"/>
                <a:sym typeface="+mn-ea"/>
              </a:rPr>
              <a:t>硅</a:t>
            </a:r>
            <a:r>
              <a:rPr lang="zh-CN" altLang="en-US" sz="3200" b="1" dirty="0">
                <a:solidFill>
                  <a:schemeClr val="tx1"/>
                </a:solidFill>
                <a:latin typeface="宋体" panose="02010600030101010101" pitchFamily="2" charset="-122"/>
                <a:ea typeface="宋体" panose="02010600030101010101" pitchFamily="2" charset="-122"/>
                <a:sym typeface="+mn-ea"/>
              </a:rPr>
              <a:t>酸盐</a:t>
            </a:r>
            <a:endParaRPr lang="zh-CN" altLang="en-US" sz="3200" b="1" dirty="0">
              <a:solidFill>
                <a:schemeClr val="tx1"/>
              </a:solidFill>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sz="3200" b="1" dirty="0">
                <a:solidFill>
                  <a:srgbClr val="FF0000"/>
                </a:solidFill>
                <a:latin typeface="宋体" panose="02010600030101010101" pitchFamily="2" charset="-122"/>
                <a:ea typeface="宋体" panose="02010600030101010101" pitchFamily="2" charset="-122"/>
                <a:sym typeface="+mn-ea"/>
              </a:rPr>
              <a:t>镍</a:t>
            </a:r>
            <a:r>
              <a:rPr lang="en-US" altLang="zh-CN" sz="3200" b="1" dirty="0">
                <a:solidFill>
                  <a:srgbClr val="FF0000"/>
                </a:solidFill>
                <a:latin typeface="宋体" panose="02010600030101010101" pitchFamily="2" charset="-122"/>
                <a:ea typeface="宋体" panose="02010600030101010101" pitchFamily="2" charset="-122"/>
                <a:sym typeface="+mn-ea"/>
              </a:rPr>
              <a:t>          </a:t>
            </a:r>
            <a:r>
              <a:rPr altLang="zh-CN" sz="3200" b="1" smtClean="0">
                <a:solidFill>
                  <a:schemeClr val="tx1"/>
                </a:solidFill>
                <a:latin typeface="宋体" panose="02010600030101010101" pitchFamily="2" charset="-122"/>
                <a:ea typeface="宋体" panose="02010600030101010101" pitchFamily="2" charset="-122"/>
                <a:sym typeface="+mn-ea"/>
              </a:rPr>
              <a:t>点</a:t>
            </a:r>
            <a:r>
              <a:rPr altLang="zh-CN" sz="320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zhuì</a:t>
            </a:r>
            <a:r>
              <a:rPr lang="en-US" altLang="zh-CN" sz="3200" b="1" dirty="0" smtClean="0">
                <a:solidFill>
                  <a:srgbClr val="FF3300"/>
                </a:solidFill>
                <a:latin typeface="新宋体" panose="02010609030101010101" pitchFamily="49" charset="-122"/>
                <a:ea typeface="新宋体" panose="02010609030101010101" pitchFamily="49" charset="-122"/>
                <a:sym typeface="+mn-ea"/>
              </a:rPr>
              <a:t>      </a:t>
            </a:r>
            <a:r>
              <a:rPr lang="zh-CN" sz="3200" b="1" dirty="0" smtClean="0">
                <a:solidFill>
                  <a:schemeClr val="tx1"/>
                </a:solidFill>
                <a:latin typeface="新宋体" panose="02010609030101010101" pitchFamily="49" charset="-122"/>
                <a:ea typeface="新宋体" panose="02010609030101010101" pitchFamily="49" charset="-122"/>
                <a:sym typeface="+mn-ea"/>
              </a:rPr>
              <a:t>蒙</a:t>
            </a:r>
            <a:r>
              <a:rPr lang="zh-CN" sz="3200" dirty="0" smtClean="0">
                <a:solidFill>
                  <a:schemeClr val="tx1"/>
                </a:solidFill>
                <a:latin typeface="Arial" panose="020B0604020202020204" pitchFamily="34" charset="0"/>
                <a:ea typeface="新宋体" panose="02010609030101010101" pitchFamily="49" charset="-122"/>
                <a:cs typeface="Arial" panose="020B0604020202020204" pitchFamily="34" charset="0"/>
                <a:sym typeface="+mn-ea"/>
              </a:rPr>
              <a:t>lóng</a:t>
            </a:r>
            <a:r>
              <a:rPr lang="en-US" sz="3200" b="1">
                <a:solidFill>
                  <a:srgbClr val="FF0000"/>
                </a:solidFill>
                <a:latin typeface="宋体" panose="02010600030101010101" pitchFamily="2" charset="-122"/>
                <a:ea typeface="宋体" panose="02010600030101010101" pitchFamily="2" charset="-122"/>
                <a:sym typeface="+mn-ea"/>
              </a:rPr>
              <a:t>       </a:t>
            </a:r>
            <a:r>
              <a:rPr lang="zh-CN" sz="3200" b="1">
                <a:solidFill>
                  <a:schemeClr val="tx1"/>
                </a:solidFill>
                <a:latin typeface="宋体" panose="02010600030101010101" pitchFamily="2" charset="-122"/>
                <a:ea typeface="宋体" panose="02010600030101010101" pitchFamily="2" charset="-122"/>
                <a:sym typeface="+mn-ea"/>
              </a:rPr>
              <a:t>闲</a:t>
            </a:r>
            <a:r>
              <a:rPr lang="zh-CN" sz="3200">
                <a:solidFill>
                  <a:schemeClr val="tx1"/>
                </a:solidFill>
                <a:latin typeface="Arial" panose="020B0604020202020204" pitchFamily="34" charset="0"/>
                <a:ea typeface="宋体" panose="02010600030101010101" pitchFamily="2" charset="-122"/>
                <a:cs typeface="Arial" panose="020B0604020202020204" pitchFamily="34" charset="0"/>
                <a:sym typeface="+mn-ea"/>
              </a:rPr>
              <a:t>xi</a:t>
            </a:r>
            <a:r>
              <a:rPr lang="zh-CN" sz="3200" b="1">
                <a:solidFill>
                  <a:schemeClr val="tx1"/>
                </a:solidFill>
                <a:latin typeface="宋体" panose="02010600030101010101" pitchFamily="2" charset="-122"/>
                <a:ea typeface="宋体" panose="02010600030101010101" pitchFamily="2" charset="-122"/>
                <a:cs typeface="Arial" panose="020B0604020202020204" pitchFamily="34" charset="0"/>
                <a:sym typeface="+mn-ea"/>
              </a:rPr>
              <a:t>á</a:t>
            </a:r>
            <a:r>
              <a:rPr lang="en-US" altLang="zh-CN" sz="3200" b="1" dirty="0">
                <a:latin typeface="宋体" panose="02010600030101010101" pitchFamily="2" charset="-122"/>
                <a:ea typeface="宋体" panose="02010600030101010101" pitchFamily="2" charset="-122"/>
                <a:sym typeface="+mn-ea"/>
              </a:rPr>
              <a:t>       </a:t>
            </a:r>
            <a:endParaRPr lang="en-US" altLang="zh-CN" sz="3200" b="1" dirty="0">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lang="zh-CN" altLang="en-US" sz="3200" b="1" dirty="0">
                <a:latin typeface="宋体" panose="02010600030101010101" pitchFamily="2" charset="-122"/>
                <a:ea typeface="宋体" panose="02010600030101010101" pitchFamily="2" charset="-122"/>
                <a:sym typeface="+mn-ea"/>
              </a:rPr>
              <a:t>拍</a:t>
            </a:r>
            <a:r>
              <a:rPr lang="zh-CN" altLang="en-US" sz="3200" dirty="0">
                <a:latin typeface="Arial" panose="020B0604020202020204" pitchFamily="34" charset="0"/>
                <a:ea typeface="宋体" panose="02010600030101010101" pitchFamily="2" charset="-122"/>
                <a:cs typeface="Arial" panose="020B0604020202020204" pitchFamily="34" charset="0"/>
                <a:sym typeface="+mn-ea"/>
              </a:rPr>
              <a:t>shè</a:t>
            </a:r>
            <a:r>
              <a:rPr lang="en-US" altLang="zh-CN" sz="3200" b="1" dirty="0">
                <a:latin typeface="宋体" panose="02010600030101010101" pitchFamily="2" charset="-122"/>
                <a:ea typeface="宋体" panose="02010600030101010101" pitchFamily="2" charset="-122"/>
                <a:sym typeface="+mn-ea"/>
              </a:rPr>
              <a:t>       </a:t>
            </a:r>
            <a:r>
              <a:rPr lang="zh-CN" sz="3200" b="1">
                <a:latin typeface="宋体" panose="02010600030101010101" pitchFamily="2" charset="-122"/>
                <a:ea typeface="宋体" panose="02010600030101010101" pitchFamily="2" charset="-122"/>
                <a:sym typeface="+mn-ea"/>
              </a:rPr>
              <a:t>合</a:t>
            </a:r>
            <a:r>
              <a:rPr lang="zh-CN" sz="3200">
                <a:latin typeface="Arial" panose="020B0604020202020204" pitchFamily="34" charset="0"/>
                <a:ea typeface="宋体" panose="02010600030101010101" pitchFamily="2" charset="-122"/>
                <a:cs typeface="Arial" panose="020B0604020202020204" pitchFamily="34" charset="0"/>
                <a:sym typeface="+mn-ea"/>
              </a:rPr>
              <a:t>lǒng</a:t>
            </a:r>
            <a:r>
              <a:rPr lang="zh-CN" altLang="zh-CN" sz="3200" b="1" dirty="0" smtClean="0">
                <a:solidFill>
                  <a:schemeClr val="tx1"/>
                </a:solidFill>
                <a:latin typeface="新宋体" panose="02010609030101010101" pitchFamily="49" charset="-122"/>
                <a:ea typeface="新宋体" panose="02010609030101010101" pitchFamily="49" charset="-122"/>
                <a:sym typeface="+mn-ea"/>
              </a:rPr>
              <a:t>   </a:t>
            </a:r>
            <a:r>
              <a:rPr lang="en-US" altLang="zh-CN" sz="3200" b="1" dirty="0" smtClean="0">
                <a:solidFill>
                  <a:schemeClr val="tx1"/>
                </a:solidFill>
                <a:latin typeface="新宋体" panose="02010609030101010101" pitchFamily="49" charset="-122"/>
                <a:ea typeface="新宋体" panose="02010609030101010101" pitchFamily="49" charset="-122"/>
                <a:sym typeface="+mn-ea"/>
              </a:rPr>
              <a:t>  </a:t>
            </a:r>
            <a:r>
              <a:rPr lang="zh-CN" altLang="zh-CN" sz="3200" b="1" dirty="0" smtClean="0">
                <a:solidFill>
                  <a:schemeClr val="tx1"/>
                </a:solidFill>
                <a:latin typeface="新宋体" panose="02010609030101010101" pitchFamily="49" charset="-122"/>
                <a:ea typeface="新宋体" panose="02010609030101010101" pitchFamily="49" charset="-122"/>
                <a:sym typeface="+mn-ea"/>
              </a:rPr>
              <a:t> </a:t>
            </a:r>
            <a:r>
              <a:rPr sz="3200" dirty="0" smtClean="0">
                <a:ea typeface="新宋体" panose="02010609030101010101" pitchFamily="49" charset="-122"/>
                <a:sym typeface="+mn-ea"/>
              </a:rPr>
              <a:t>lǒng zh</a:t>
            </a:r>
            <a:r>
              <a:rPr sz="3200" b="1" dirty="0" smtClean="0">
                <a:latin typeface="宋体" panose="02010600030101010101" pitchFamily="2" charset="-122"/>
                <a:ea typeface="宋体" panose="02010600030101010101" pitchFamily="2" charset="-122"/>
                <a:sym typeface="+mn-ea"/>
              </a:rPr>
              <a:t>à</a:t>
            </a:r>
            <a:r>
              <a:rPr sz="3200" dirty="0" smtClean="0">
                <a:ea typeface="新宋体" panose="02010609030101010101" pitchFamily="49" charset="-122"/>
                <a:sym typeface="+mn-ea"/>
              </a:rPr>
              <a:t>o</a:t>
            </a:r>
            <a:r>
              <a:rPr lang="en-US" altLang="zh-CN" sz="3200" b="1" dirty="0" smtClean="0">
                <a:latin typeface="新宋体" panose="02010609030101010101" pitchFamily="49" charset="-122"/>
                <a:ea typeface="新宋体" panose="02010609030101010101" pitchFamily="49" charset="-122"/>
                <a:sym typeface="+mn-ea"/>
              </a:rPr>
              <a:t>        </a:t>
            </a:r>
            <a:endParaRPr lang="en-US" altLang="zh-CN" sz="3200" b="1" dirty="0" smtClean="0">
              <a:latin typeface="新宋体" panose="02010609030101010101" pitchFamily="49" charset="-122"/>
              <a:ea typeface="新宋体" panose="02010609030101010101" pitchFamily="49" charset="-122"/>
              <a:sym typeface="+mn-ea"/>
            </a:endParaRPr>
          </a:p>
          <a:p>
            <a:pPr marL="342900" indent="-342900">
              <a:lnSpc>
                <a:spcPct val="125000"/>
              </a:lnSpc>
              <a:spcBef>
                <a:spcPts val="20"/>
              </a:spcBef>
              <a:spcAft>
                <a:spcPts val="0"/>
              </a:spcAft>
            </a:pPr>
            <a:r>
              <a:rPr sz="3200" b="1" dirty="0" err="1" smtClean="0">
                <a:latin typeface="宋体" panose="02010600030101010101" pitchFamily="2" charset="-122"/>
                <a:ea typeface="宋体" panose="02010600030101010101" pitchFamily="2" charset="-122"/>
                <a:cs typeface="Arial" panose="020B0604020202020204" pitchFamily="34" charset="0"/>
                <a:sym typeface="+mn-ea"/>
              </a:rPr>
              <a:t>心有灵</a:t>
            </a:r>
            <a:r>
              <a:rPr sz="3200" dirty="0" err="1" smtClean="0">
                <a:latin typeface="Arial" panose="020B0604020202020204" pitchFamily="34" charset="0"/>
                <a:ea typeface="宋体" panose="02010600030101010101" pitchFamily="2" charset="-122"/>
                <a:cs typeface="Arial" panose="020B0604020202020204" pitchFamily="34" charset="0"/>
                <a:sym typeface="+mn-ea"/>
              </a:rPr>
              <a:t>xī</a:t>
            </a:r>
            <a:r>
              <a:rPr lang="en-US" sz="3200" dirty="0" err="1" smtClean="0">
                <a:latin typeface="Arial" panose="020B0604020202020204" pitchFamily="34" charset="0"/>
                <a:ea typeface="宋体" panose="02010600030101010101" pitchFamily="2" charset="-122"/>
                <a:cs typeface="Arial" panose="020B0604020202020204" pitchFamily="34" charset="0"/>
                <a:sym typeface="+mn-ea"/>
              </a:rPr>
              <a:t>                </a:t>
            </a:r>
            <a:r>
              <a:rPr lang="zh-CN" altLang="en-US" sz="3200" b="1" dirty="0" err="1" smtClean="0">
                <a:latin typeface="Arial" panose="020B0604020202020204" pitchFamily="34" charset="0"/>
                <a:ea typeface="宋体" panose="02010600030101010101" pitchFamily="2" charset="-122"/>
                <a:cs typeface="Arial" panose="020B0604020202020204" pitchFamily="34" charset="0"/>
                <a:sym typeface="+mn-ea"/>
              </a:rPr>
              <a:t>天</a:t>
            </a:r>
            <a:r>
              <a:rPr lang="zh-CN" altLang="en-US" sz="3200" dirty="0" err="1" smtClean="0">
                <a:latin typeface="Arial" panose="020B0604020202020204" pitchFamily="34" charset="0"/>
                <a:ea typeface="宋体" panose="02010600030101010101" pitchFamily="2" charset="-122"/>
                <a:cs typeface="Arial" panose="020B0604020202020204" pitchFamily="34" charset="0"/>
                <a:sym typeface="+mn-ea"/>
              </a:rPr>
              <a:t>y</a:t>
            </a:r>
            <a:r>
              <a:rPr lang="zh-CN" altLang="en-US" sz="3200" b="1" dirty="0" err="1" smtClean="0">
                <a:latin typeface="宋体" panose="02010600030101010101" pitchFamily="2" charset="-122"/>
                <a:ea typeface="宋体" panose="02010600030101010101" pitchFamily="2" charset="-122"/>
                <a:cs typeface="Arial" panose="020B0604020202020204" pitchFamily="34" charset="0"/>
                <a:sym typeface="+mn-ea"/>
              </a:rPr>
              <a:t>á</a:t>
            </a:r>
            <a:r>
              <a:rPr lang="en-US" altLang="zh-CN" sz="3200" b="1" dirty="0" err="1" smtClean="0">
                <a:latin typeface="宋体" panose="02010600030101010101" pitchFamily="2" charset="-122"/>
                <a:ea typeface="宋体" panose="02010600030101010101" pitchFamily="2" charset="-122"/>
                <a:cs typeface="Arial" panose="020B0604020202020204" pitchFamily="34" charset="0"/>
                <a:sym typeface="+mn-ea"/>
              </a:rPr>
              <a:t>   </a:t>
            </a:r>
            <a:r>
              <a:rPr lang="zh-CN" altLang="en-US" sz="3200" b="1" dirty="0" err="1" smtClean="0">
                <a:latin typeface="Arial" panose="020B0604020202020204" pitchFamily="34" charset="0"/>
                <a:ea typeface="宋体" panose="02010600030101010101" pitchFamily="2" charset="-122"/>
                <a:cs typeface="Arial" panose="020B0604020202020204" pitchFamily="34" charset="0"/>
                <a:sym typeface="+mn-ea"/>
              </a:rPr>
              <a:t>海角</a:t>
            </a:r>
            <a:endParaRPr lang="zh-CN" altLang="en-US" sz="3200" b="1" dirty="0" err="1" smtClean="0">
              <a:latin typeface="Arial" panose="020B0604020202020204" pitchFamily="34" charset="0"/>
              <a:ea typeface="宋体" panose="02010600030101010101" pitchFamily="2" charset="-122"/>
              <a:cs typeface="Arial" panose="020B0604020202020204" pitchFamily="34" charset="0"/>
              <a:sym typeface="+mn-ea"/>
            </a:endParaRPr>
          </a:p>
        </p:txBody>
      </p:sp>
      <p:sp>
        <p:nvSpPr>
          <p:cNvPr id="4" name="Text Box 4"/>
          <p:cNvSpPr txBox="1"/>
          <p:nvPr/>
        </p:nvSpPr>
        <p:spPr>
          <a:xfrm>
            <a:off x="1451610" y="1946275"/>
            <a:ext cx="10008870" cy="2657475"/>
          </a:xfrm>
          <a:prstGeom prst="rect">
            <a:avLst/>
          </a:prstGeom>
          <a:noFill/>
          <a:ln w="9525">
            <a:noFill/>
          </a:ln>
        </p:spPr>
        <p:txBody>
          <a:bodyPr wrap="square" anchor="t">
            <a:spAutoFit/>
          </a:bodyPr>
          <a:p>
            <a:pPr>
              <a:lnSpc>
                <a:spcPct val="125000"/>
              </a:lnSpc>
              <a:spcBef>
                <a:spcPts val="0"/>
              </a:spcBef>
              <a:spcAft>
                <a:spcPts val="0"/>
              </a:spcAft>
            </a:pPr>
            <a:r>
              <a:rPr lang="en-US" altLang="zh-CN" sz="3200" dirty="0" err="1">
                <a:solidFill>
                  <a:srgbClr val="FF0000"/>
                </a:solidFill>
                <a:cs typeface="Arial" panose="020B0604020202020204" pitchFamily="34" charset="0"/>
                <a:sym typeface="+mn-ea"/>
              </a:rPr>
              <a:t>      dùn</a:t>
            </a:r>
            <a:r>
              <a:rPr lang="en-US" altLang="zh-CN" sz="3200" dirty="0" err="1">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en-US" altLang="zh-CN" sz="3200" dirty="0" err="1">
                <a:solidFill>
                  <a:srgbClr val="FF0000"/>
                </a:solidFill>
                <a:latin typeface="Arial" panose="020B0604020202020204" pitchFamily="34" charset="0"/>
                <a:ea typeface="宋体" panose="02010600030101010101" pitchFamily="2" charset="-122"/>
                <a:cs typeface="Arial" panose="020B0604020202020204" pitchFamily="34" charset="0"/>
                <a:sym typeface="+mn-ea"/>
              </a:rPr>
              <a:t>wèi</a:t>
            </a: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yín                     guī   </a:t>
            </a:r>
            <a:endPar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endParaRPr>
          </a:p>
          <a:p>
            <a:pPr>
              <a:lnSpc>
                <a:spcPct val="125000"/>
              </a:lnSpc>
              <a:spcBef>
                <a:spcPts val="0"/>
              </a:spcBef>
              <a:spcAft>
                <a:spcPts val="0"/>
              </a:spcAft>
            </a:pP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r>
              <a:rPr lang="en-US" altLang="zh-CN" sz="3200">
                <a:solidFill>
                  <a:srgbClr val="FF0000"/>
                </a:solidFill>
                <a:ea typeface="宋体" panose="02010600030101010101" pitchFamily="2" charset="-122"/>
                <a:cs typeface="Arial" panose="020B0604020202020204" pitchFamily="34" charset="0"/>
                <a:sym typeface="黑体" panose="02010609060101010101" charset="-122"/>
              </a:rPr>
              <a:t>niè</a:t>
            </a: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缀          眬         暇              </a:t>
            </a:r>
            <a:endPar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25000"/>
              </a:lnSpc>
              <a:spcBef>
                <a:spcPts val="0"/>
              </a:spcBef>
              <a:spcAft>
                <a:spcPts val="0"/>
              </a:spcAft>
            </a:pP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摄</a:t>
            </a:r>
            <a:r>
              <a:rPr lang="en-US"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拢             </a:t>
            </a:r>
            <a:r>
              <a:rPr lang="zh-CN" altLang="en-US"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笼罩</a:t>
            </a: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25000"/>
              </a:lnSpc>
              <a:spcBef>
                <a:spcPts val="0"/>
              </a:spcBef>
              <a:spcAft>
                <a:spcPts val="0"/>
              </a:spcAft>
            </a:pP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犀           涯</a:t>
            </a:r>
            <a:r>
              <a:rPr lang="en-US" altLang="zh-CN" sz="32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zh-CN" altLang="zh-CN" sz="3200">
                <a:latin typeface="黑体" panose="02010609060101010101" charset="-122"/>
                <a:ea typeface="黑体" panose="02010609060101010101" charset="-122"/>
              </a:rPr>
              <a:t>          </a:t>
            </a:r>
            <a:r>
              <a:rPr lang="zh-CN" altLang="zh-CN" sz="3735">
                <a:latin typeface="黑体" panose="02010609060101010101" charset="-122"/>
                <a:ea typeface="黑体" panose="02010609060101010101" charset="-122"/>
              </a:rPr>
              <a:t> </a:t>
            </a:r>
            <a:endParaRPr lang="zh-CN" altLang="zh-CN" sz="3735">
              <a:latin typeface="黑体" panose="02010609060101010101" charset="-122"/>
              <a:ea typeface="黑体" panose="02010609060101010101" charset="-122"/>
            </a:endParaRP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270498" y="360068"/>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读书交流</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0" name="矩形 9"/>
          <p:cNvSpPr/>
          <p:nvPr/>
        </p:nvSpPr>
        <p:spPr>
          <a:xfrm>
            <a:off x="601980" y="1166495"/>
            <a:ext cx="11210925" cy="1383665"/>
          </a:xfrm>
          <a:prstGeom prst="rect">
            <a:avLst/>
          </a:prstGeom>
        </p:spPr>
        <p:txBody>
          <a:bodyPr wrap="square">
            <a:spAutoFit/>
          </a:bodyPr>
          <a:lstStyle/>
          <a:p>
            <a:pPr algn="l"/>
            <a:r>
              <a:rPr lang="en-US" altLang="zh-CN" sz="2800" b="1" dirty="0">
                <a:latin typeface="宋体" panose="02010600030101010101" pitchFamily="2" charset="-122"/>
                <a:ea typeface="宋体" panose="02010600030101010101" pitchFamily="2" charset="-122"/>
              </a:rPr>
              <a:t>1.</a:t>
            </a:r>
            <a:r>
              <a:rPr lang="zh-CN" sz="2800" b="1" dirty="0">
                <a:latin typeface="宋体" panose="02010600030101010101" pitchFamily="2" charset="-122"/>
                <a:ea typeface="宋体" panose="02010600030101010101" pitchFamily="2" charset="-122"/>
              </a:rPr>
              <a:t>这是一篇科学幻想小说</a:t>
            </a:r>
            <a:r>
              <a:rPr lang="en-US" altLang="zh-CN" sz="2800" b="1">
                <a:ea typeface="SimSun-ExtB" panose="02010609060101010101" pitchFamily="49" charset="-122"/>
                <a:sym typeface="宋体" panose="02010600030101010101" pitchFamily="2" charset="-122"/>
              </a:rPr>
              <a:t>,</a:t>
            </a:r>
            <a:r>
              <a:rPr lang="zh-CN" altLang="en-US" sz="2800" b="1">
                <a:ea typeface="SimSun-ExtB" panose="02010609060101010101" pitchFamily="49" charset="-122"/>
                <a:sym typeface="宋体" panose="02010600030101010101" pitchFamily="2" charset="-122"/>
              </a:rPr>
              <a:t>要读懂它首先要了解这个故事的内容。请你就下面的问题与</a:t>
            </a:r>
            <a:r>
              <a:rPr lang="zh-CN" altLang="en-US" sz="2800" b="1" dirty="0">
                <a:latin typeface="宋体" panose="02010600030101010101" pitchFamily="2" charset="-122"/>
                <a:ea typeface="宋体" panose="02010600030101010101" pitchFamily="2" charset="-122"/>
              </a:rPr>
              <a:t>同桌展开问答式讨论</a:t>
            </a:r>
            <a:r>
              <a:rPr lang="en-US" altLang="zh-CN" sz="2800" b="1">
                <a:ea typeface="SimSun-ExtB" panose="02010609060101010101" pitchFamily="49"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结合问题的答案</a:t>
            </a:r>
            <a:r>
              <a:rPr lang="en-US" altLang="zh-CN" sz="2800" b="1">
                <a:ea typeface="SimSun-ExtB" panose="02010609060101010101" pitchFamily="49"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概括小说片段的内容。将你的概括在班上交流</a:t>
            </a:r>
            <a:r>
              <a:rPr lang="en-US" altLang="zh-CN" sz="2800" b="1">
                <a:ea typeface="SimSun-ExtB" panose="02010609060101010101" pitchFamily="49"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完善你对小说情节的认识</a:t>
            </a:r>
            <a:r>
              <a:rPr sz="2800">
                <a:sym typeface="+mn-ea"/>
              </a:rPr>
              <a:t>(</a:t>
            </a:r>
            <a:r>
              <a:rPr lang="zh-CN" sz="2800" b="1">
                <a:latin typeface="宋体" panose="02010600030101010101" pitchFamily="2" charset="-122"/>
                <a:ea typeface="宋体" panose="02010600030101010101" pitchFamily="2" charset="-122"/>
                <a:sym typeface="+mn-ea"/>
              </a:rPr>
              <a:t>学习</a:t>
            </a:r>
            <a:r>
              <a:rPr lang="zh-CN" altLang="en-US" sz="2800" b="1" dirty="0">
                <a:latin typeface="宋体" panose="02010600030101010101" pitchFamily="2" charset="-122"/>
                <a:ea typeface="宋体" panose="02010600030101010101" pitchFamily="2" charset="-122"/>
                <a:sym typeface="+mn-ea"/>
              </a:rPr>
              <a:t>任务</a:t>
            </a:r>
            <a:r>
              <a:rPr lang="zh-CN" altLang="en-US" sz="2800" b="1" dirty="0">
                <a:latin typeface="宋体" panose="02010600030101010101" pitchFamily="2" charset="-122"/>
                <a:ea typeface="宋体" panose="02010600030101010101" pitchFamily="2" charset="-122"/>
                <a:sym typeface="+mn-ea"/>
              </a:rPr>
              <a:t>一</a:t>
            </a:r>
            <a:r>
              <a:rPr sz="2800">
                <a:sym typeface="+mn-ea"/>
              </a:rPr>
              <a:t>)</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11" name="矩形 10"/>
          <p:cNvSpPr/>
          <p:nvPr/>
        </p:nvSpPr>
        <p:spPr>
          <a:xfrm>
            <a:off x="634365" y="2459355"/>
            <a:ext cx="10922635" cy="521970"/>
          </a:xfrm>
          <a:prstGeom prst="rect">
            <a:avLst/>
          </a:prstGeom>
        </p:spPr>
        <p:txBody>
          <a:bodyPr wrap="square">
            <a:spAutoFit/>
          </a:bodyPr>
          <a:lstStyle/>
          <a:p>
            <a:pPr fontAlgn="auto">
              <a:lnSpc>
                <a:spcPct val="100000"/>
              </a:lnSpc>
            </a:pPr>
            <a:r>
              <a:rPr lang="en-US" altLang="zh-CN" sz="2800" b="1" dirty="0" smtClean="0">
                <a:solidFill>
                  <a:srgbClr val="2029EA"/>
                </a:solidFill>
                <a:uFillTx/>
                <a:latin typeface="Arial" panose="020B0604020202020204" pitchFamily="34" charset="0"/>
                <a:ea typeface="SimSun-ExtB" panose="02010609060101010101" pitchFamily="49" charset="-122"/>
                <a:cs typeface="Arial" panose="020B0604020202020204" pitchFamily="34" charset="0"/>
              </a:rPr>
              <a:t>       </a:t>
            </a:r>
            <a:endParaRPr lang="zh-CN" altLang="en-US" sz="2800" b="1" dirty="0" smtClean="0">
              <a:solidFill>
                <a:srgbClr val="2029EA"/>
              </a:solidFill>
              <a:uFillTx/>
              <a:latin typeface="Arial" panose="020B0604020202020204" pitchFamily="34" charset="0"/>
              <a:ea typeface="SimSun-ExtB" panose="02010609060101010101" pitchFamily="49" charset="-122"/>
              <a:cs typeface="Arial" panose="020B0604020202020204" pitchFamily="34" charset="0"/>
            </a:endParaRPr>
          </a:p>
        </p:txBody>
      </p:sp>
      <p:sp>
        <p:nvSpPr>
          <p:cNvPr id="6" name="矩形 5"/>
          <p:cNvSpPr/>
          <p:nvPr/>
        </p:nvSpPr>
        <p:spPr>
          <a:xfrm>
            <a:off x="629920" y="3933825"/>
            <a:ext cx="10866755" cy="953135"/>
          </a:xfrm>
          <a:prstGeom prst="rect">
            <a:avLst/>
          </a:prstGeom>
        </p:spPr>
        <p:txBody>
          <a:bodyPr wrap="square">
            <a:spAutoFit/>
          </a:bodyPr>
          <a:p>
            <a:pPr algn="just"/>
            <a:r>
              <a:rPr lang="en-US" altLang="zh-CN" sz="2800" b="1" dirty="0">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小说围绕</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我</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与</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她</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宋体" panose="02010600030101010101" pitchFamily="2" charset="-122"/>
                <a:ea typeface="宋体" panose="02010600030101010101" pitchFamily="2" charset="-122"/>
              </a:rPr>
              <a:t>营造了一个与现实不一样的世界</a:t>
            </a:r>
            <a:r>
              <a:rPr lang="en-US" altLang="zh-CN" sz="2800" b="1">
                <a:ea typeface="SimSun-ExtB" panose="02010609060101010101" pitchFamily="49" charset="-122"/>
                <a:sym typeface="宋体" panose="02010600030101010101" pitchFamily="2" charset="-122"/>
              </a:rPr>
              <a:t>,</a:t>
            </a:r>
            <a:r>
              <a:rPr lang="zh-CN" altLang="en-US" sz="2800" b="1">
                <a:ea typeface="SimSun-ExtB" panose="02010609060101010101" pitchFamily="49" charset="-122"/>
                <a:sym typeface="宋体" panose="02010600030101010101" pitchFamily="2" charset="-122"/>
              </a:rPr>
              <a:t>这个世界给你留下怎样的印象？</a:t>
            </a:r>
            <a:endParaRPr lang="zh-CN" altLang="en-US" sz="2800" b="1" dirty="0">
              <a:latin typeface="宋体" panose="02010600030101010101" pitchFamily="2" charset="-122"/>
              <a:ea typeface="宋体" panose="02010600030101010101" pitchFamily="2" charset="-122"/>
            </a:endParaRPr>
          </a:p>
        </p:txBody>
      </p:sp>
      <p:sp>
        <p:nvSpPr>
          <p:cNvPr id="7" name="矩形 37897"/>
          <p:cNvSpPr/>
          <p:nvPr/>
        </p:nvSpPr>
        <p:spPr>
          <a:xfrm>
            <a:off x="601980" y="2550160"/>
            <a:ext cx="11322685" cy="1383665"/>
          </a:xfrm>
          <a:prstGeom prst="rect">
            <a:avLst/>
          </a:prstGeom>
          <a:noFill/>
          <a:ln w="9525">
            <a:noFill/>
          </a:ln>
        </p:spPr>
        <p:txBody>
          <a:bodyPr wrap="square">
            <a:spAutoFit/>
          </a:bodyPr>
          <a:p>
            <a:r>
              <a:rPr lang="zh-CN" altLang="en-US" sz="2800" b="1" dirty="0">
                <a:solidFill>
                  <a:schemeClr val="tx1"/>
                </a:solidFill>
                <a:uFillTx/>
                <a:latin typeface="宋体" panose="02010600030101010101" pitchFamily="2" charset="-122"/>
                <a:ea typeface="宋体" panose="02010600030101010101" pitchFamily="2" charset="-122"/>
              </a:rPr>
              <a:t>我的概括</a:t>
            </a:r>
            <a:r>
              <a:rPr lang="en-US" altLang="zh-CN" sz="2800" b="1">
                <a:ea typeface="宋体" panose="02010600030101010101" pitchFamily="2" charset="-122"/>
                <a:cs typeface="Arial" panose="020B0604020202020204" pitchFamily="34" charset="0"/>
                <a:sym typeface="黑体" panose="02010609060101010101" charset="-122"/>
              </a:rPr>
              <a:t>:</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作为一名宇航员</a:t>
            </a:r>
            <a:r>
              <a:rPr lang="en-US" altLang="zh-CN" sz="2800" b="1">
                <a:solidFill>
                  <a:srgbClr val="2029EA"/>
                </a:solidFill>
                <a:uFillTx/>
                <a:latin typeface="Arial" panose="020B0604020202020204" pitchFamily="34" charset="0"/>
                <a:ea typeface="SimSun-ExtB" panose="02010609060101010101" pitchFamily="49" charset="-122"/>
                <a:cs typeface="Arial" panose="020B0604020202020204" pitchFamily="34" charset="0"/>
              </a:rPr>
              <a:t>,“</a:t>
            </a:r>
            <a:r>
              <a:rPr lang="zh-CN" altLang="en-US" sz="2800" b="1" dirty="0">
                <a:solidFill>
                  <a:srgbClr val="2029EA"/>
                </a:solidFill>
                <a:uFillTx/>
                <a:latin typeface="Arial" panose="020B0604020202020204" pitchFamily="34" charset="0"/>
                <a:ea typeface="SimSun-ExtB" panose="02010609060101010101" pitchFamily="49" charset="-122"/>
                <a:cs typeface="Arial" panose="020B0604020202020204" pitchFamily="34" charset="0"/>
              </a:rPr>
              <a:t>我”返回地球度假时</a:t>
            </a:r>
            <a:r>
              <a:rPr lang="en-US" altLang="zh-CN" sz="2800" b="1">
                <a:solidFill>
                  <a:srgbClr val="2029EA"/>
                </a:solidFill>
                <a:uFillTx/>
                <a:latin typeface="Arial" panose="020B0604020202020204" pitchFamily="34" charset="0"/>
                <a:ea typeface="SimSun-ExtB" panose="02010609060101010101" pitchFamily="49" charset="-122"/>
                <a:cs typeface="Arial" panose="020B0604020202020204" pitchFamily="34" charset="0"/>
              </a:rPr>
              <a:t>,</a:t>
            </a:r>
            <a:r>
              <a:rPr lang="zh-CN" altLang="en-US" sz="2800" b="1" dirty="0">
                <a:solidFill>
                  <a:srgbClr val="2029EA"/>
                </a:solidFill>
                <a:uFillTx/>
                <a:latin typeface="Arial" panose="020B0604020202020204" pitchFamily="34" charset="0"/>
                <a:ea typeface="SimSun-ExtB" panose="02010609060101010101" pitchFamily="49" charset="-122"/>
                <a:cs typeface="Arial" panose="020B0604020202020204" pitchFamily="34" charset="0"/>
              </a:rPr>
              <a:t>主任让“我”带上了另一名宇航员“她”的传感眼镜。后来“我”得知“她”是“落日六号”的领航员</a:t>
            </a:r>
            <a:r>
              <a:rPr lang="en-US" altLang="zh-CN" sz="2800" b="1">
                <a:solidFill>
                  <a:srgbClr val="2029EA"/>
                </a:solidFill>
                <a:uFillTx/>
                <a:latin typeface="Arial" panose="020B0604020202020204" pitchFamily="34" charset="0"/>
                <a:ea typeface="SimSun-ExtB" panose="02010609060101010101" pitchFamily="49" charset="-122"/>
                <a:cs typeface="Arial" panose="020B0604020202020204" pitchFamily="34" charset="0"/>
              </a:rPr>
              <a:t>,</a:t>
            </a:r>
            <a:r>
              <a:rPr lang="zh-CN" altLang="en-US" sz="2800" b="1" dirty="0">
                <a:solidFill>
                  <a:srgbClr val="2029EA"/>
                </a:solidFill>
                <a:uFillTx/>
                <a:latin typeface="Arial" panose="020B0604020202020204" pitchFamily="34" charset="0"/>
                <a:ea typeface="SimSun-ExtB" panose="02010609060101010101" pitchFamily="49" charset="-122"/>
                <a:cs typeface="Arial" panose="020B0604020202020204" pitchFamily="34" charset="0"/>
              </a:rPr>
              <a:t>因事故被困地心。“我”带上“她”</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的眼睛去旅行是</a:t>
            </a:r>
            <a:r>
              <a:rPr lang="zh-CN" altLang="en-US" sz="2800" b="1" dirty="0">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“她”</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最后一次看地球。</a:t>
            </a:r>
            <a:r>
              <a:rPr lang="zh-CN" altLang="en-US" sz="2800" b="1" dirty="0">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p:txBody>
      </p:sp>
      <p:sp>
        <p:nvSpPr>
          <p:cNvPr id="57352" name="矩形 57351"/>
          <p:cNvSpPr/>
          <p:nvPr/>
        </p:nvSpPr>
        <p:spPr>
          <a:xfrm>
            <a:off x="634365" y="4886960"/>
            <a:ext cx="10575925" cy="861695"/>
          </a:xfrm>
          <a:prstGeom prst="rect">
            <a:avLst/>
          </a:prstGeom>
          <a:noFill/>
          <a:ln w="9525">
            <a:noFill/>
          </a:ln>
        </p:spPr>
        <p:txBody>
          <a:bodyPr wrap="square" lIns="0" tIns="0" rIns="0" bIns="0" anchor="ctr" anchorCtr="0">
            <a:spAutoFit/>
          </a:bodyPr>
          <a:p>
            <a:pPr algn="just"/>
            <a:r>
              <a:rPr lang="zh-CN" altLang="en-US" sz="2800" b="1" dirty="0">
                <a:uFillTx/>
                <a:latin typeface="宋体" panose="02010600030101010101" pitchFamily="2" charset="-122"/>
                <a:ea typeface="宋体" panose="02010600030101010101" pitchFamily="2" charset="-122"/>
                <a:sym typeface="+mn-ea"/>
              </a:rPr>
              <a:t>印象</a:t>
            </a:r>
            <a:r>
              <a:rPr lang="en-US" altLang="zh-CN" sz="2800" b="1">
                <a:ea typeface="宋体" panose="02010600030101010101" pitchFamily="2" charset="-122"/>
                <a:cs typeface="Arial" panose="020B0604020202020204" pitchFamily="34" charset="0"/>
                <a:sym typeface="黑体" panose="02010609060101010101" charset="-122"/>
              </a:rPr>
              <a:t>:</a:t>
            </a:r>
            <a:r>
              <a:rPr lang="zh-CN" altLang="en-US" sz="2800" b="1" dirty="0">
                <a:solidFill>
                  <a:srgbClr val="2029EA"/>
                </a:solidFill>
                <a:uFillTx/>
                <a:latin typeface="Arial" panose="020B0604020202020204" pitchFamily="34" charset="0"/>
                <a:ea typeface="SimSun-ExtB" panose="02010609060101010101" pitchFamily="49" charset="-122"/>
              </a:rPr>
              <a:t>这个世界充满科幻意味。“眼睛”是一副传感眼镜</a:t>
            </a:r>
            <a:r>
              <a:rPr lang="en-US" altLang="zh-CN" sz="2800" b="1">
                <a:solidFill>
                  <a:srgbClr val="2029EA"/>
                </a:solidFill>
                <a:uFillTx/>
                <a:latin typeface="Arial" panose="020B0604020202020204" pitchFamily="34" charset="0"/>
                <a:ea typeface="SimSun-ExtB" panose="02010609060101010101" pitchFamily="49" charset="-122"/>
              </a:rPr>
              <a:t>,“</a:t>
            </a:r>
            <a:r>
              <a:rPr lang="zh-CN" altLang="en-US" sz="2800" b="1" dirty="0">
                <a:solidFill>
                  <a:srgbClr val="2029EA"/>
                </a:solidFill>
                <a:uFillTx/>
                <a:latin typeface="Arial" panose="020B0604020202020204" pitchFamily="34" charset="0"/>
                <a:ea typeface="SimSun-ExtB" panose="02010609060101010101" pitchFamily="49" charset="-122"/>
              </a:rPr>
              <a:t>我”和</a:t>
            </a:r>
            <a:r>
              <a:rPr lang="en-US" altLang="zh-CN" sz="2800" b="1">
                <a:solidFill>
                  <a:srgbClr val="2029EA"/>
                </a:solidFill>
                <a:uFillTx/>
                <a:latin typeface="Arial" panose="020B0604020202020204" pitchFamily="34" charset="0"/>
                <a:ea typeface="SimSun-ExtB" panose="02010609060101010101" pitchFamily="49" charset="-122"/>
              </a:rPr>
              <a:t>“</a:t>
            </a:r>
            <a:r>
              <a:rPr lang="zh-CN" altLang="en-US" sz="2800" b="1" dirty="0">
                <a:solidFill>
                  <a:srgbClr val="2029EA"/>
                </a:solidFill>
                <a:uFillTx/>
                <a:latin typeface="Arial" panose="020B0604020202020204" pitchFamily="34" charset="0"/>
                <a:ea typeface="SimSun-ExtB" panose="02010609060101010101" pitchFamily="49" charset="-122"/>
              </a:rPr>
              <a:t>她”都是科技工作者。宇宙空间与地心空间</a:t>
            </a:r>
            <a:r>
              <a:rPr lang="en-US" altLang="zh-CN" sz="2800" b="1">
                <a:solidFill>
                  <a:srgbClr val="2029EA"/>
                </a:solidFill>
                <a:uFillTx/>
                <a:latin typeface="Arial" panose="020B0604020202020204" pitchFamily="34" charset="0"/>
                <a:ea typeface="SimSun-ExtB" panose="02010609060101010101" pitchFamily="49" charset="-122"/>
              </a:rPr>
              <a:t>,</a:t>
            </a:r>
            <a:r>
              <a:rPr lang="zh-CN" altLang="en-US" sz="2800" b="1" dirty="0">
                <a:solidFill>
                  <a:srgbClr val="2029EA"/>
                </a:solidFill>
                <a:uFillTx/>
                <a:latin typeface="Arial" panose="020B0604020202020204" pitchFamily="34" charset="0"/>
                <a:ea typeface="SimSun-ExtB" panose="02010609060101010101" pitchFamily="49" charset="-122"/>
              </a:rPr>
              <a:t>使读者对未知世界充满好奇。</a:t>
            </a:r>
            <a:endParaRPr lang="zh-CN" altLang="en-US" sz="2800" b="1" dirty="0">
              <a:solidFill>
                <a:srgbClr val="2029EA"/>
              </a:solidFill>
              <a:uFillTx/>
              <a:latin typeface="Arial" panose="020B0604020202020204" pitchFamily="34" charset="0"/>
              <a:ea typeface="SimSun-ExtB"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charRg st="0" end="104"/>
                                            </p:txEl>
                                          </p:spTgt>
                                        </p:tgtEl>
                                        <p:attrNameLst>
                                          <p:attrName>style.visibility</p:attrName>
                                        </p:attrNameLst>
                                      </p:cBhvr>
                                      <p:to>
                                        <p:strVal val="visible"/>
                                      </p:to>
                                    </p:set>
                                    <p:anim calcmode="lin" valueType="num">
                                      <p:cBhvr additive="base">
                                        <p:cTn id="7" dur="500" fill="hold"/>
                                        <p:tgtEl>
                                          <p:spTgt spid="7">
                                            <p:txEl>
                                              <p:charRg st="0" end="10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charRg st="0" end="10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352"/>
                                        </p:tgtEl>
                                        <p:attrNameLst>
                                          <p:attrName>style.visibility</p:attrName>
                                        </p:attrNameLst>
                                      </p:cBhvr>
                                      <p:to>
                                        <p:strVal val="visible"/>
                                      </p:to>
                                    </p:set>
                                    <p:anim calcmode="lin" valueType="num">
                                      <p:cBhvr additive="base">
                                        <p:cTn id="13" dur="500" fill="hold"/>
                                        <p:tgtEl>
                                          <p:spTgt spid="57352"/>
                                        </p:tgtEl>
                                        <p:attrNameLst>
                                          <p:attrName>ppt_x</p:attrName>
                                        </p:attrNameLst>
                                      </p:cBhvr>
                                      <p:tavLst>
                                        <p:tav tm="0">
                                          <p:val>
                                            <p:strVal val="#ppt_x"/>
                                          </p:val>
                                        </p:tav>
                                        <p:tav tm="100000">
                                          <p:val>
                                            <p:strVal val="#ppt_x"/>
                                          </p:val>
                                        </p:tav>
                                      </p:tavLst>
                                    </p:anim>
                                    <p:anim calcmode="lin" valueType="num">
                                      <p:cBhvr additive="base">
                                        <p:cTn id="14" dur="500" fill="hold"/>
                                        <p:tgtEl>
                                          <p:spTgt spid="573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270498" y="360068"/>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主题探究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0" name="矩形 9"/>
          <p:cNvSpPr/>
          <p:nvPr/>
        </p:nvSpPr>
        <p:spPr>
          <a:xfrm>
            <a:off x="490220" y="1072515"/>
            <a:ext cx="11322685" cy="953135"/>
          </a:xfrm>
          <a:prstGeom prst="rect">
            <a:avLst/>
          </a:prstGeom>
        </p:spPr>
        <p:txBody>
          <a:bodyPr wrap="square">
            <a:spAutoFit/>
          </a:bodyPr>
          <a:p>
            <a:pPr algn="l"/>
            <a:r>
              <a:rPr lang="en-US" altLang="zh-CN" sz="2800" b="1" dirty="0">
                <a:latin typeface="宋体" panose="02010600030101010101" pitchFamily="2" charset="-122"/>
                <a:ea typeface="宋体" panose="02010600030101010101" pitchFamily="2" charset="-122"/>
              </a:rPr>
              <a:t>1.</a:t>
            </a:r>
            <a:r>
              <a:rPr lang="zh-CN" sz="2800" b="1" dirty="0">
                <a:latin typeface="宋体" panose="02010600030101010101" pitchFamily="2" charset="-122"/>
                <a:ea typeface="宋体" panose="02010600030101010101" pitchFamily="2" charset="-122"/>
              </a:rPr>
              <a:t>课文中有多处体现</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科学依据</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的语句。</a:t>
            </a:r>
            <a:r>
              <a:rPr lang="zh-CN" altLang="en-US" sz="2800" b="1">
                <a:ea typeface="SimSun-ExtB" panose="02010609060101010101" pitchFamily="49" charset="-122"/>
                <a:sym typeface="宋体" panose="02010600030101010101" pitchFamily="2" charset="-122"/>
              </a:rPr>
              <a:t>你认为哪处最富有科技带来的神奇感？请将它摘录出来</a:t>
            </a:r>
            <a:r>
              <a:rPr lang="en-US" altLang="zh-CN" sz="2800" b="1">
                <a:ea typeface="SimSun-ExtB" panose="02010609060101010101" pitchFamily="49" charset="-122"/>
                <a:sym typeface="宋体" panose="02010600030101010101" pitchFamily="2" charset="-122"/>
              </a:rPr>
              <a:t>,</a:t>
            </a:r>
            <a:r>
              <a:rPr lang="zh-CN" sz="2800" b="1" dirty="0">
                <a:latin typeface="宋体" panose="02010600030101010101" pitchFamily="2" charset="-122"/>
                <a:ea typeface="宋体" panose="02010600030101010101" pitchFamily="2" charset="-122"/>
              </a:rPr>
              <a:t>并把你</a:t>
            </a:r>
            <a:r>
              <a:rPr lang="zh-CN" altLang="en-US" sz="2800" b="1" dirty="0">
                <a:latin typeface="宋体" panose="02010600030101010101" pitchFamily="2" charset="-122"/>
                <a:ea typeface="宋体" panose="02010600030101010101" pitchFamily="2" charset="-122"/>
              </a:rPr>
              <a:t>的阅读感受与同学分享</a:t>
            </a:r>
            <a:r>
              <a:rPr sz="2800">
                <a:sym typeface="+mn-ea"/>
              </a:rPr>
              <a:t>(</a:t>
            </a:r>
            <a:r>
              <a:rPr lang="zh-CN" sz="2800" b="1">
                <a:latin typeface="宋体" panose="02010600030101010101" pitchFamily="2" charset="-122"/>
                <a:ea typeface="宋体" panose="02010600030101010101" pitchFamily="2" charset="-122"/>
                <a:sym typeface="+mn-ea"/>
              </a:rPr>
              <a:t>学习</a:t>
            </a:r>
            <a:r>
              <a:rPr lang="zh-CN" altLang="en-US" sz="2800" b="1" dirty="0">
                <a:latin typeface="宋体" panose="02010600030101010101" pitchFamily="2" charset="-122"/>
                <a:ea typeface="宋体" panose="02010600030101010101" pitchFamily="2" charset="-122"/>
                <a:sym typeface="+mn-ea"/>
              </a:rPr>
              <a:t>任务二</a:t>
            </a:r>
            <a:r>
              <a:rPr sz="2800">
                <a:sym typeface="+mn-ea"/>
              </a:rPr>
              <a:t>)</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12291" name="文本占位符 12290"/>
          <p:cNvSpPr>
            <a:spLocks noGrp="1"/>
          </p:cNvSpPr>
          <p:nvPr/>
        </p:nvSpPr>
        <p:spPr>
          <a:xfrm>
            <a:off x="582930" y="2025650"/>
            <a:ext cx="11098530" cy="209931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spcAft>
                <a:spcPts val="0"/>
              </a:spcAft>
              <a:buNone/>
            </a:pPr>
            <a:r>
              <a:rPr lang="en-US" altLang="zh-CN" sz="2700" b="1" dirty="0">
                <a:solidFill>
                  <a:srgbClr val="FF0000"/>
                </a:solidFill>
                <a:latin typeface="宋体" panose="02010600030101010101" pitchFamily="2" charset="-122"/>
                <a:ea typeface="宋体" panose="02010600030101010101" pitchFamily="2" charset="-122"/>
              </a:rPr>
              <a:t> </a:t>
            </a:r>
            <a:r>
              <a:rPr lang="zh-CN" altLang="en-US" sz="2700" b="1" dirty="0">
                <a:solidFill>
                  <a:srgbClr val="FF0000"/>
                </a:solidFill>
                <a:latin typeface="宋体" panose="02010600030101010101" pitchFamily="2" charset="-122"/>
                <a:ea typeface="宋体" panose="02010600030101010101" pitchFamily="2" charset="-122"/>
              </a:rPr>
              <a:t>小贴士</a:t>
            </a:r>
            <a:r>
              <a:rPr lang="en-US" altLang="zh-CN" sz="2700" b="1" dirty="0">
                <a:solidFill>
                  <a:srgbClr val="FF0000"/>
                </a:solidFill>
                <a:latin typeface="宋体" panose="02010600030101010101" pitchFamily="2" charset="-122"/>
                <a:ea typeface="宋体" panose="02010600030101010101" pitchFamily="2" charset="-122"/>
              </a:rPr>
              <a:t>                                                                   </a:t>
            </a:r>
            <a:endParaRPr lang="en-US" altLang="zh-CN" sz="2700" b="1" dirty="0">
              <a:solidFill>
                <a:srgbClr val="FF0000"/>
              </a:solidFill>
              <a:latin typeface="宋体" panose="02010600030101010101" pitchFamily="2" charset="-122"/>
              <a:ea typeface="宋体" panose="02010600030101010101" pitchFamily="2" charset="-122"/>
            </a:endParaRPr>
          </a:p>
          <a:p>
            <a:pPr marL="0" indent="0">
              <a:lnSpc>
                <a:spcPct val="90000"/>
              </a:lnSpc>
              <a:spcAft>
                <a:spcPts val="0"/>
              </a:spcAft>
              <a:buNone/>
            </a:pPr>
            <a:r>
              <a:rPr lang="en-US" altLang="zh-CN" sz="2700" b="1" dirty="0">
                <a:solidFill>
                  <a:srgbClr val="FF0000"/>
                </a:solidFill>
                <a:latin typeface="宋体" panose="02010600030101010101" pitchFamily="2" charset="-122"/>
                <a:ea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科幻小说有</a:t>
            </a:r>
            <a:r>
              <a:rPr sz="2800" b="1">
                <a:latin typeface="Arial" panose="020B0604020202020204" pitchFamily="34" charset="0"/>
                <a:ea typeface="宋体" panose="02010600030101010101" pitchFamily="2" charset="-122"/>
                <a:cs typeface="Arial" panose="020B0604020202020204" pitchFamily="34" charset="0"/>
              </a:rPr>
              <a:t>“软”和“硬”</a:t>
            </a:r>
            <a:r>
              <a:rPr sz="2800" b="1">
                <a:latin typeface="宋体" panose="02010600030101010101" pitchFamily="2" charset="-122"/>
                <a:ea typeface="宋体" panose="02010600030101010101" pitchFamily="2" charset="-122"/>
                <a:cs typeface="宋体" panose="02010600030101010101" pitchFamily="2" charset="-122"/>
              </a:rPr>
              <a:t>之分</a:t>
            </a:r>
            <a:r>
              <a:rPr lang="en-US" altLang="zh-CN" sz="2800" b="1">
                <a:ea typeface="SimSun-ExtB" panose="02010609060101010101" pitchFamily="49" charset="-122"/>
                <a:sym typeface="宋体" panose="02010600030101010101" pitchFamily="2" charset="-122"/>
              </a:rPr>
              <a:t>,</a:t>
            </a:r>
            <a:r>
              <a:rPr sz="2800" b="1" u="sng">
                <a:latin typeface="宋体" panose="02010600030101010101" pitchFamily="2" charset="-122"/>
                <a:ea typeface="宋体" panose="02010600030101010101" pitchFamily="2" charset="-122"/>
                <a:cs typeface="宋体" panose="02010600030101010101" pitchFamily="2" charset="-122"/>
              </a:rPr>
              <a:t>硬科幻更具备科学依据</a:t>
            </a:r>
            <a:r>
              <a:rPr lang="en-US" altLang="zh-CN" sz="2800" b="1">
                <a:ea typeface="SimSun-ExtB" panose="02010609060101010101" pitchFamily="49" charset="-122"/>
                <a:sym typeface="宋体" panose="02010600030101010101" pitchFamily="2" charset="-122"/>
              </a:rPr>
              <a:t>,</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软科幻</a:t>
            </a:r>
            <a:r>
              <a:rPr sz="2800" b="1">
                <a:latin typeface="宋体" panose="02010600030101010101" pitchFamily="2" charset="-122"/>
                <a:ea typeface="宋体" panose="02010600030101010101" pitchFamily="2" charset="-122"/>
                <a:cs typeface="宋体" panose="02010600030101010101" pitchFamily="2" charset="-122"/>
              </a:rPr>
              <a:t>回避小说中的科技原理</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凭借着</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大胆的想象</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带领读者在科学领域里</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无拘无束地</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“异想天开”</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。但依据一定科学原理展开的幻想</a:t>
            </a:r>
            <a:r>
              <a:rPr lang="en-US" altLang="zh-CN" sz="2800" b="1">
                <a:ea typeface="SimSun-ExtB" panose="02010609060101010101" pitchFamily="49" charset="-122"/>
                <a:sym typeface="宋体" panose="02010600030101010101" pitchFamily="2" charset="-122"/>
              </a:rPr>
              <a:t>,</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一直是科幻小说的不懈追求。</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sp>
        <p:nvSpPr>
          <p:cNvPr id="36866" name="标题 199681" descr="中国教育出版网"/>
          <p:cNvSpPr>
            <a:spLocks noGrp="1" noRot="1" noChangeArrowheads="1"/>
          </p:cNvSpPr>
          <p:nvPr/>
        </p:nvSpPr>
        <p:spPr>
          <a:xfrm>
            <a:off x="490220" y="4544695"/>
            <a:ext cx="11040110" cy="12249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pPr>
            <a:b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br>
            <a:r>
              <a:rPr lang="en-US" altLang="zh-CN"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b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br>
            <a: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endPar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p:txBody>
      </p:sp>
      <p:sp>
        <p:nvSpPr>
          <p:cNvPr id="58374" name="矩形 58373"/>
          <p:cNvSpPr/>
          <p:nvPr/>
        </p:nvSpPr>
        <p:spPr>
          <a:xfrm>
            <a:off x="546100" y="4235768"/>
            <a:ext cx="11099165" cy="1292225"/>
          </a:xfrm>
          <a:prstGeom prst="rect">
            <a:avLst/>
          </a:prstGeom>
          <a:noFill/>
          <a:ln w="9525">
            <a:noFill/>
          </a:ln>
        </p:spPr>
        <p:txBody>
          <a:bodyPr wrap="square" lIns="0" tIns="0" rIns="0" bIns="0" anchor="ctr" anchorCtr="0">
            <a:spAutoFit/>
          </a:bodyPr>
          <a:p>
            <a:pPr algn="just"/>
            <a:r>
              <a:rPr lang="zh-CN" altLang="en-US" sz="2800" b="1" dirty="0">
                <a:uFillTx/>
                <a:latin typeface="宋体" panose="02010600030101010101" pitchFamily="2" charset="-122"/>
                <a:ea typeface="宋体" panose="02010600030101010101" pitchFamily="2" charset="-122"/>
                <a:sym typeface="+mn-ea"/>
              </a:rPr>
              <a:t>摘录</a:t>
            </a:r>
            <a:r>
              <a:rPr lang="en-US" altLang="zh-CN" sz="2800" b="1">
                <a:ea typeface="宋体" panose="02010600030101010101" pitchFamily="2" charset="-122"/>
                <a:cs typeface="Arial" panose="020B0604020202020204" pitchFamily="34" charset="0"/>
                <a:sym typeface="黑体" panose="02010609060101010101"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所谓眼睛就是一副传感眼镜</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当你戴上它时</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你所看到的一切图象由超高频信息波发射出去</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可以被远方的另一个戴同样传感眼镜的人接收到</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于是他就能看到你所看到的一切</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就像你带着他的眼睛一样。</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60419" name="矩形 60418"/>
          <p:cNvSpPr/>
          <p:nvPr/>
        </p:nvSpPr>
        <p:spPr>
          <a:xfrm>
            <a:off x="490220" y="5639118"/>
            <a:ext cx="11323320" cy="861695"/>
          </a:xfrm>
          <a:prstGeom prst="rect">
            <a:avLst/>
          </a:prstGeom>
          <a:noFill/>
          <a:ln w="9525">
            <a:noFill/>
          </a:ln>
        </p:spPr>
        <p:txBody>
          <a:bodyPr wrap="square" lIns="0" tIns="0" rIns="0" bIns="0" anchor="ctr" anchorCtr="0">
            <a:spAutoFit/>
          </a:bodyPr>
          <a:p>
            <a:pPr algn="just"/>
            <a:r>
              <a:rPr lang="zh-CN" altLang="en-US" sz="2800" b="1" dirty="0">
                <a:uFillTx/>
                <a:latin typeface="宋体" panose="02010600030101010101" pitchFamily="2" charset="-122"/>
                <a:ea typeface="宋体" panose="02010600030101010101" pitchFamily="2" charset="-122"/>
                <a:sym typeface="+mn-ea"/>
              </a:rPr>
              <a:t>阅读感受</a:t>
            </a:r>
            <a:r>
              <a:rPr lang="en-US" altLang="zh-CN" sz="2800" b="1">
                <a:ea typeface="宋体" panose="02010600030101010101" pitchFamily="2" charset="-122"/>
                <a:cs typeface="Arial" panose="020B0604020202020204" pitchFamily="34" charset="0"/>
                <a:sym typeface="黑体" panose="02010609060101010101" charset="-122"/>
              </a:rPr>
              <a:t>:</a:t>
            </a:r>
            <a:r>
              <a:rPr lang="zh-CN" altLang="en-US" sz="2800" b="1" dirty="0">
                <a:solidFill>
                  <a:srgbClr val="2029EA"/>
                </a:solidFill>
                <a:uFillTx/>
                <a:latin typeface="宋体" panose="02010600030101010101" pitchFamily="2" charset="-122"/>
                <a:ea typeface="宋体" panose="02010600030101010101" pitchFamily="2" charset="-122"/>
                <a:cs typeface="宋体" panose="02010600030101010101" pitchFamily="2" charset="-122"/>
              </a:rPr>
              <a:t>有了科技学依据的介入</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2029EA"/>
                </a:solidFill>
                <a:uFillTx/>
                <a:latin typeface="宋体" panose="02010600030101010101" pitchFamily="2" charset="-122"/>
                <a:ea typeface="宋体" panose="02010600030101010101" pitchFamily="2" charset="-122"/>
                <a:cs typeface="宋体" panose="02010600030101010101" pitchFamily="2" charset="-122"/>
              </a:rPr>
              <a:t>阅读时感觉更真实</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2029EA"/>
                </a:solidFill>
                <a:uFillTx/>
                <a:latin typeface="宋体" panose="02010600030101010101" pitchFamily="2" charset="-122"/>
                <a:ea typeface="宋体" panose="02010600030101010101" pitchFamily="2" charset="-122"/>
                <a:cs typeface="宋体" panose="02010600030101010101" pitchFamily="2" charset="-122"/>
              </a:rPr>
              <a:t>更能融入这个科幻小说所营造的故事氛围中去</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2029EA"/>
                </a:solidFill>
                <a:uFillTx/>
                <a:latin typeface="宋体" panose="02010600030101010101" pitchFamily="2" charset="-122"/>
                <a:ea typeface="宋体" panose="02010600030101010101" pitchFamily="2" charset="-122"/>
                <a:cs typeface="宋体" panose="02010600030101010101" pitchFamily="2" charset="-122"/>
              </a:rPr>
              <a:t>给我更强烈、更美妙的阅读感受。</a:t>
            </a:r>
            <a:r>
              <a:rPr lang="zh-CN" altLang="en-US" sz="2800" b="1" dirty="0">
                <a:latin typeface="Arial" panose="020B0604020202020204" pitchFamily="34" charset="0"/>
              </a:rPr>
              <a:t> </a:t>
            </a:r>
            <a:endParaRPr lang="zh-CN" altLang="en-US" sz="2800" b="1" dirty="0">
              <a:latin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4"/>
                                        </p:tgtEl>
                                        <p:attrNameLst>
                                          <p:attrName>style.visibility</p:attrName>
                                        </p:attrNameLst>
                                      </p:cBhvr>
                                      <p:to>
                                        <p:strVal val="visible"/>
                                      </p:to>
                                    </p:set>
                                    <p:anim calcmode="lin" valueType="num">
                                      <p:cBhvr additive="base">
                                        <p:cTn id="7" dur="500" fill="hold"/>
                                        <p:tgtEl>
                                          <p:spTgt spid="58374"/>
                                        </p:tgtEl>
                                        <p:attrNameLst>
                                          <p:attrName>ppt_x</p:attrName>
                                        </p:attrNameLst>
                                      </p:cBhvr>
                                      <p:tavLst>
                                        <p:tav tm="0">
                                          <p:val>
                                            <p:strVal val="#ppt_x"/>
                                          </p:val>
                                        </p:tav>
                                        <p:tav tm="100000">
                                          <p:val>
                                            <p:strVal val="#ppt_x"/>
                                          </p:val>
                                        </p:tav>
                                      </p:tavLst>
                                    </p:anim>
                                    <p:anim calcmode="lin" valueType="num">
                                      <p:cBhvr additive="base">
                                        <p:cTn id="8" dur="500" fill="hold"/>
                                        <p:tgtEl>
                                          <p:spTgt spid="583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19"/>
                                        </p:tgtEl>
                                        <p:attrNameLst>
                                          <p:attrName>style.visibility</p:attrName>
                                        </p:attrNameLst>
                                      </p:cBhvr>
                                      <p:to>
                                        <p:strVal val="visible"/>
                                      </p:to>
                                    </p:set>
                                    <p:anim calcmode="lin" valueType="num">
                                      <p:cBhvr additive="base">
                                        <p:cTn id="13" dur="500" fill="hold"/>
                                        <p:tgtEl>
                                          <p:spTgt spid="60419"/>
                                        </p:tgtEl>
                                        <p:attrNameLst>
                                          <p:attrName>ppt_x</p:attrName>
                                        </p:attrNameLst>
                                      </p:cBhvr>
                                      <p:tavLst>
                                        <p:tav tm="0">
                                          <p:val>
                                            <p:strVal val="#ppt_x"/>
                                          </p:val>
                                        </p:tav>
                                        <p:tav tm="100000">
                                          <p:val>
                                            <p:strVal val="#ppt_x"/>
                                          </p:val>
                                        </p:tav>
                                      </p:tavLst>
                                    </p:anim>
                                    <p:anim calcmode="lin" valueType="num">
                                      <p:cBhvr additive="base">
                                        <p:cTn id="14"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P spid="6041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8374" name="矩形 58373"/>
          <p:cNvSpPr/>
          <p:nvPr/>
        </p:nvSpPr>
        <p:spPr>
          <a:xfrm>
            <a:off x="607060" y="1714183"/>
            <a:ext cx="11099165" cy="3231515"/>
          </a:xfrm>
          <a:prstGeom prst="rect">
            <a:avLst/>
          </a:prstGeom>
          <a:noFill/>
          <a:ln w="9525">
            <a:noFill/>
          </a:ln>
        </p:spPr>
        <p:txBody>
          <a:bodyPr wrap="square" lIns="0" tIns="0" rIns="0" bIns="0" anchor="ctr" anchorCtr="0">
            <a:spAutoFit/>
          </a:bodyPr>
          <a:p>
            <a:pPr algn="just"/>
            <a:r>
              <a:rPr lang="en-US" altLang="zh-CN" sz="3000" b="1" dirty="0">
                <a:uFillTx/>
                <a:latin typeface="宋体" panose="02010600030101010101" pitchFamily="2" charset="-122"/>
                <a:ea typeface="宋体" panose="02010600030101010101" pitchFamily="2" charset="-122"/>
                <a:sym typeface="+mn-ea"/>
              </a:rPr>
              <a:t>    </a:t>
            </a:r>
            <a:r>
              <a:rPr lang="zh-CN" altLang="en-US" sz="3000" b="1" dirty="0">
                <a:uFillTx/>
                <a:latin typeface="宋体" panose="02010600030101010101" pitchFamily="2" charset="-122"/>
                <a:ea typeface="宋体" panose="02010600030101010101" pitchFamily="2" charset="-122"/>
                <a:sym typeface="+mn-ea"/>
              </a:rPr>
              <a:t>本文</a:t>
            </a:r>
            <a:r>
              <a:rPr sz="3000" b="1">
                <a:latin typeface="宋体" panose="02010600030101010101" pitchFamily="2" charset="-122"/>
                <a:ea typeface="宋体" panose="02010600030101010101" pitchFamily="2" charset="-122"/>
                <a:cs typeface="宋体" panose="02010600030101010101" pitchFamily="2" charset="-122"/>
              </a:rPr>
              <a:t>是基于人类社会或宇宙的一种设想</a:t>
            </a:r>
            <a:r>
              <a:rPr lang="zh-CN" altLang="en-US" sz="30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sz="3000" b="1">
                <a:latin typeface="宋体" panose="02010600030101010101" pitchFamily="2" charset="-122"/>
                <a:ea typeface="宋体" panose="02010600030101010101" pitchFamily="2" charset="-122"/>
                <a:cs typeface="宋体" panose="02010600030101010101" pitchFamily="2" charset="-122"/>
              </a:rPr>
              <a:t>再以现有科技为基础的创造</a:t>
            </a:r>
            <a:r>
              <a:rPr lang="zh-CN" altLang="en-US" sz="30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sz="3000" b="1">
                <a:latin typeface="宋体" panose="02010600030101010101" pitchFamily="2" charset="-122"/>
                <a:ea typeface="宋体" panose="02010600030101010101" pitchFamily="2" charset="-122"/>
                <a:cs typeface="宋体" panose="02010600030101010101" pitchFamily="2" charset="-122"/>
              </a:rPr>
              <a:t>具有独特的科学预见性。在对</a:t>
            </a:r>
            <a:r>
              <a:rPr sz="3000" b="1">
                <a:latin typeface="Arial" panose="020B0604020202020204" pitchFamily="34" charset="0"/>
                <a:ea typeface="宋体" panose="02010600030101010101" pitchFamily="2" charset="-122"/>
                <a:cs typeface="Arial" panose="020B0604020202020204" pitchFamily="34" charset="0"/>
              </a:rPr>
              <a:t>“落日六号”的细致刻画中</a:t>
            </a:r>
            <a:r>
              <a:rPr lang="zh-CN" altLang="en-US" sz="30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sz="3000" b="1">
                <a:latin typeface="Arial" panose="020B0604020202020204" pitchFamily="34" charset="0"/>
                <a:ea typeface="宋体" panose="02010600030101010101" pitchFamily="2" charset="-122"/>
                <a:cs typeface="Arial" panose="020B0604020202020204" pitchFamily="34" charset="0"/>
              </a:rPr>
              <a:t>以地质科学</a:t>
            </a:r>
            <a:r>
              <a:rPr sz="3000">
                <a:sym typeface="+mn-ea"/>
              </a:rPr>
              <a:t>(</a:t>
            </a:r>
            <a:r>
              <a:rPr sz="3000" b="1">
                <a:latin typeface="Arial" panose="020B0604020202020204" pitchFamily="34" charset="0"/>
                <a:ea typeface="宋体" panose="02010600030101010101" pitchFamily="2" charset="-122"/>
                <a:cs typeface="Arial" panose="020B0604020202020204" pitchFamily="34" charset="0"/>
              </a:rPr>
              <a:t>地幔、地核等</a:t>
            </a:r>
            <a:r>
              <a:rPr sz="3000">
                <a:sym typeface="+mn-ea"/>
              </a:rPr>
              <a:t>)</a:t>
            </a:r>
            <a:r>
              <a:rPr sz="3000" b="1">
                <a:latin typeface="Arial" panose="020B0604020202020204" pitchFamily="34" charset="0"/>
                <a:ea typeface="宋体" panose="02010600030101010101" pitchFamily="2" charset="-122"/>
                <a:cs typeface="Arial" panose="020B0604020202020204" pitchFamily="34" charset="0"/>
              </a:rPr>
              <a:t>与航天技术</a:t>
            </a:r>
            <a:r>
              <a:rPr sz="3000">
                <a:sym typeface="+mn-ea"/>
              </a:rPr>
              <a:t>(</a:t>
            </a:r>
            <a:r>
              <a:rPr sz="3000" b="1">
                <a:latin typeface="Arial" panose="020B0604020202020204" pitchFamily="34" charset="0"/>
                <a:ea typeface="宋体" panose="02010600030101010101" pitchFamily="2" charset="-122"/>
                <a:cs typeface="Arial" panose="020B0604020202020204" pitchFamily="34" charset="0"/>
              </a:rPr>
              <a:t>飞船、中子材料与中微子通信系统等</a:t>
            </a:r>
            <a:r>
              <a:rPr sz="3000">
                <a:sym typeface="+mn-ea"/>
              </a:rPr>
              <a:t>)</a:t>
            </a:r>
            <a:r>
              <a:rPr sz="3000" b="1">
                <a:latin typeface="Arial" panose="020B0604020202020204" pitchFamily="34" charset="0"/>
                <a:ea typeface="宋体" panose="02010600030101010101" pitchFamily="2" charset="-122"/>
                <a:cs typeface="Arial" panose="020B0604020202020204" pitchFamily="34" charset="0"/>
              </a:rPr>
              <a:t>为依托</a:t>
            </a:r>
            <a:r>
              <a:rPr lang="zh-CN" altLang="en-US" sz="30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sz="3000" b="1">
                <a:latin typeface="Arial" panose="020B0604020202020204" pitchFamily="34" charset="0"/>
                <a:ea typeface="宋体" panose="02010600030101010101" pitchFamily="2" charset="-122"/>
                <a:cs typeface="Arial" panose="020B0604020202020204" pitchFamily="34" charset="0"/>
              </a:rPr>
              <a:t>通过专业术语与精确数字对其探索、失事的经过进行了清晰、周密的描绘</a:t>
            </a:r>
            <a:r>
              <a:rPr sz="3000">
                <a:sym typeface="+mn-ea"/>
              </a:rPr>
              <a:t>(</a:t>
            </a:r>
            <a:r>
              <a:rPr sz="3000" b="1">
                <a:latin typeface="Arial" panose="020B0604020202020204" pitchFamily="34" charset="0"/>
                <a:ea typeface="宋体" panose="02010600030101010101" pitchFamily="2" charset="-122"/>
                <a:cs typeface="Arial" panose="020B0604020202020204" pitchFamily="34" charset="0"/>
              </a:rPr>
              <a:t>“落日六号”</a:t>
            </a:r>
            <a:r>
              <a:rPr sz="3000" b="1">
                <a:latin typeface="宋体" panose="02010600030101010101" pitchFamily="2" charset="-122"/>
                <a:ea typeface="宋体" panose="02010600030101010101" pitchFamily="2" charset="-122"/>
                <a:cs typeface="宋体" panose="02010600030101010101" pitchFamily="2" charset="-122"/>
              </a:rPr>
              <a:t>如何潜</a:t>
            </a:r>
            <a:r>
              <a:rPr lang="zh-CN" sz="3000" b="1">
                <a:latin typeface="宋体" panose="02010600030101010101" pitchFamily="2" charset="-122"/>
                <a:ea typeface="宋体" panose="02010600030101010101" pitchFamily="2" charset="-122"/>
                <a:cs typeface="宋体" panose="02010600030101010101" pitchFamily="2" charset="-122"/>
              </a:rPr>
              <a:t>入</a:t>
            </a:r>
            <a:r>
              <a:rPr sz="3000" b="1">
                <a:latin typeface="宋体" panose="02010600030101010101" pitchFamily="2" charset="-122"/>
                <a:ea typeface="宋体" panose="02010600030101010101" pitchFamily="2" charset="-122"/>
                <a:cs typeface="宋体" panose="02010600030101010101" pitchFamily="2" charset="-122"/>
              </a:rPr>
              <a:t>地底、怎样运作、如何失事、现在的状态等</a:t>
            </a:r>
            <a:r>
              <a:rPr sz="3000">
                <a:sym typeface="+mn-ea"/>
              </a:rPr>
              <a:t>)</a:t>
            </a:r>
            <a:r>
              <a:rPr lang="zh-CN" altLang="en-US" sz="30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sz="3000" b="1">
                <a:latin typeface="宋体" panose="02010600030101010101" pitchFamily="2" charset="-122"/>
                <a:ea typeface="宋体" panose="02010600030101010101" pitchFamily="2" charset="-122"/>
                <a:cs typeface="宋体" panose="02010600030101010101" pitchFamily="2" charset="-122"/>
              </a:rPr>
              <a:t>展示出一种悲壮的宏伟大气</a:t>
            </a:r>
            <a:r>
              <a:rPr lang="zh-CN" altLang="en-US" sz="30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sz="3000" b="1">
                <a:latin typeface="宋体" panose="02010600030101010101" pitchFamily="2" charset="-122"/>
                <a:ea typeface="宋体" panose="02010600030101010101" pitchFamily="2" charset="-122"/>
                <a:cs typeface="宋体" panose="02010600030101010101" pitchFamily="2" charset="-122"/>
              </a:rPr>
              <a:t>表现出科学的</a:t>
            </a:r>
            <a:r>
              <a:rPr lang="zh-CN" sz="3000" b="1">
                <a:latin typeface="宋体" panose="02010600030101010101" pitchFamily="2" charset="-122"/>
                <a:ea typeface="宋体" panose="02010600030101010101" pitchFamily="2" charset="-122"/>
                <a:cs typeface="宋体" panose="02010600030101010101" pitchFamily="2" charset="-122"/>
              </a:rPr>
              <a:t>内</a:t>
            </a:r>
            <a:r>
              <a:rPr sz="3000" b="1">
                <a:latin typeface="宋体" panose="02010600030101010101" pitchFamily="2" charset="-122"/>
                <a:ea typeface="宋体" panose="02010600030101010101" pitchFamily="2" charset="-122"/>
                <a:cs typeface="宋体" panose="02010600030101010101" pitchFamily="2" charset="-122"/>
              </a:rPr>
              <a:t>涵</a:t>
            </a:r>
            <a:r>
              <a:rPr lang="zh-CN" altLang="en-US" sz="3000" b="1" dirty="0">
                <a:latin typeface="宋体" panose="02010600030101010101" pitchFamily="2" charset="-122"/>
                <a:ea typeface="宋体" panose="02010600030101010101" pitchFamily="2" charset="-122"/>
                <a:cs typeface="宋体" panose="02010600030101010101" pitchFamily="2" charset="-122"/>
              </a:rPr>
              <a:t>。</a:t>
            </a:r>
            <a:r>
              <a:rPr lang="zh-CN" altLang="en-US" sz="3000" dirty="0">
                <a:latin typeface="Arial" panose="020B0604020202020204" pitchFamily="34" charset="0"/>
              </a:rPr>
              <a:t> </a:t>
            </a:r>
            <a:endParaRPr lang="zh-CN" altLang="en-US" sz="30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4"/>
                                        </p:tgtEl>
                                        <p:attrNameLst>
                                          <p:attrName>style.visibility</p:attrName>
                                        </p:attrNameLst>
                                      </p:cBhvr>
                                      <p:to>
                                        <p:strVal val="visible"/>
                                      </p:to>
                                    </p:set>
                                    <p:anim calcmode="lin" valueType="num">
                                      <p:cBhvr additive="base">
                                        <p:cTn id="7" dur="500" fill="hold"/>
                                        <p:tgtEl>
                                          <p:spTgt spid="58374"/>
                                        </p:tgtEl>
                                        <p:attrNameLst>
                                          <p:attrName>ppt_x</p:attrName>
                                        </p:attrNameLst>
                                      </p:cBhvr>
                                      <p:tavLst>
                                        <p:tav tm="0">
                                          <p:val>
                                            <p:strVal val="#ppt_x"/>
                                          </p:val>
                                        </p:tav>
                                        <p:tav tm="100000">
                                          <p:val>
                                            <p:strVal val="#ppt_x"/>
                                          </p:val>
                                        </p:tav>
                                      </p:tavLst>
                                    </p:anim>
                                    <p:anim calcmode="lin" valueType="num">
                                      <p:cBhvr additive="base">
                                        <p:cTn id="8" dur="500" fill="hold"/>
                                        <p:tgtEl>
                                          <p:spTgt spid="583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949325" y="815975"/>
            <a:ext cx="10584815" cy="553085"/>
          </a:xfrm>
          <a:prstGeom prst="rect">
            <a:avLst/>
          </a:prstGeom>
        </p:spPr>
        <p:txBody>
          <a:bodyPr wrap="square">
            <a:spAutoFit/>
          </a:bodyPr>
          <a:lstStyle/>
          <a:p>
            <a:pPr algn="l" fontAlgn="auto">
              <a:spcAft>
                <a:spcPts val="0"/>
              </a:spcAft>
              <a:defRPr/>
            </a:pPr>
            <a:r>
              <a:rPr lang="en-US" altLang="zh-CN" sz="3000" b="1" dirty="0">
                <a:solidFill>
                  <a:schemeClr val="tx1"/>
                </a:solidFill>
                <a:latin typeface="宋体" panose="02010600030101010101" pitchFamily="2" charset="-122"/>
                <a:ea typeface="宋体" panose="02010600030101010101" pitchFamily="2" charset="-122"/>
              </a:rPr>
              <a:t>2.</a:t>
            </a:r>
            <a:r>
              <a:rPr sz="3000" b="1" dirty="0">
                <a:solidFill>
                  <a:schemeClr val="tx1"/>
                </a:solidFill>
                <a:latin typeface="宋体" panose="02010600030101010101" pitchFamily="2" charset="-122"/>
                <a:ea typeface="宋体" panose="02010600030101010101" pitchFamily="2" charset="-122"/>
              </a:rPr>
              <a:t>请大家找出文中的</a:t>
            </a:r>
            <a:r>
              <a:rPr sz="3000" b="1" dirty="0">
                <a:solidFill>
                  <a:schemeClr val="tx1"/>
                </a:solidFill>
                <a:latin typeface="Arial" panose="020B0604020202020204" pitchFamily="34" charset="0"/>
                <a:ea typeface="宋体" panose="02010600030101010101" pitchFamily="2" charset="-122"/>
                <a:cs typeface="Arial" panose="020B0604020202020204" pitchFamily="34" charset="0"/>
              </a:rPr>
              <a:t>“悬念”“伏笔”及“照应”</a:t>
            </a:r>
            <a:r>
              <a:rPr sz="3000" b="1" dirty="0">
                <a:solidFill>
                  <a:schemeClr val="tx1"/>
                </a:solidFill>
                <a:latin typeface="宋体" panose="02010600030101010101" pitchFamily="2" charset="-122"/>
                <a:ea typeface="宋体" panose="02010600030101010101" pitchFamily="2" charset="-122"/>
              </a:rPr>
              <a:t>。</a:t>
            </a:r>
            <a:endParaRPr sz="3000" b="1" dirty="0">
              <a:solidFill>
                <a:schemeClr val="tx1"/>
              </a:solidFill>
              <a:latin typeface="宋体" panose="02010600030101010101" pitchFamily="2" charset="-122"/>
              <a:ea typeface="宋体" panose="02010600030101010101" pitchFamily="2" charset="-122"/>
            </a:endParaRPr>
          </a:p>
        </p:txBody>
      </p:sp>
      <p:sp>
        <p:nvSpPr>
          <p:cNvPr id="12291" name="文本占位符 12290"/>
          <p:cNvSpPr>
            <a:spLocks noGrp="1"/>
          </p:cNvSpPr>
          <p:nvPr/>
        </p:nvSpPr>
        <p:spPr>
          <a:xfrm>
            <a:off x="1074420" y="1487805"/>
            <a:ext cx="10459720" cy="232537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Aft>
                <a:spcPts val="0"/>
              </a:spcAft>
              <a:buNone/>
            </a:pPr>
            <a:r>
              <a:rPr lang="en-US" altLang="zh-CN" sz="2700" b="1" dirty="0">
                <a:solidFill>
                  <a:srgbClr val="FF0000"/>
                </a:solidFill>
                <a:latin typeface="宋体" panose="02010600030101010101" pitchFamily="2" charset="-122"/>
                <a:ea typeface="宋体" panose="02010600030101010101" pitchFamily="2" charset="-122"/>
              </a:rPr>
              <a:t> </a:t>
            </a:r>
            <a:r>
              <a:rPr lang="zh-CN" altLang="en-US" sz="2700" b="1" dirty="0">
                <a:solidFill>
                  <a:srgbClr val="FF0000"/>
                </a:solidFill>
                <a:latin typeface="宋体" panose="02010600030101010101" pitchFamily="2" charset="-122"/>
                <a:ea typeface="宋体" panose="02010600030101010101" pitchFamily="2" charset="-122"/>
              </a:rPr>
              <a:t>知识卡片</a:t>
            </a:r>
            <a:r>
              <a:rPr lang="en-US" altLang="zh-CN" sz="2700" b="1" dirty="0">
                <a:solidFill>
                  <a:srgbClr val="FF0000"/>
                </a:solidFill>
                <a:latin typeface="宋体" panose="02010600030101010101" pitchFamily="2" charset="-122"/>
                <a:ea typeface="宋体" panose="02010600030101010101" pitchFamily="2" charset="-122"/>
              </a:rPr>
              <a:t>                                                                   </a:t>
            </a:r>
            <a:endParaRPr lang="en-US" altLang="zh-CN" sz="2700" b="1" dirty="0">
              <a:solidFill>
                <a:srgbClr val="FF0000"/>
              </a:solidFill>
              <a:latin typeface="宋体" panose="02010600030101010101" pitchFamily="2" charset="-122"/>
              <a:ea typeface="宋体" panose="02010600030101010101" pitchFamily="2" charset="-122"/>
            </a:endParaRPr>
          </a:p>
          <a:p>
            <a:pPr marL="0" indent="0" fontAlgn="auto">
              <a:lnSpc>
                <a:spcPct val="100000"/>
              </a:lnSpc>
              <a:spcAft>
                <a:spcPts val="0"/>
              </a:spcAft>
              <a:buNone/>
            </a:pPr>
            <a:r>
              <a:rPr lang="en-US" altLang="zh-CN" sz="2700" b="1" dirty="0">
                <a:solidFill>
                  <a:srgbClr val="FF0000"/>
                </a:solidFill>
                <a:latin typeface="宋体" panose="02010600030101010101" pitchFamily="2" charset="-122"/>
                <a:ea typeface="宋体" panose="02010600030101010101" pitchFamily="2" charset="-122"/>
              </a:rPr>
              <a:t>   </a:t>
            </a:r>
            <a:r>
              <a:rPr lang="en-US" altLang="zh-CN" sz="27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伏笔是文学创作中</a:t>
            </a:r>
            <a:r>
              <a:rPr sz="2800" b="1" u="sng">
                <a:solidFill>
                  <a:srgbClr val="FF0000"/>
                </a:solidFill>
                <a:latin typeface="宋体" panose="02010600030101010101" pitchFamily="2" charset="-122"/>
                <a:ea typeface="宋体" panose="02010600030101010101" pitchFamily="2" charset="-122"/>
                <a:cs typeface="宋体" panose="02010600030101010101" pitchFamily="2" charset="-122"/>
              </a:rPr>
              <a:t>叙事的一种手法</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就是上文看似无关紧要的事或者物</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对下文将要出现的人物或事件预先</a:t>
            </a:r>
            <a:r>
              <a:rPr lang="zh-CN" sz="2800" b="1">
                <a:latin typeface="宋体" panose="02010600030101010101" pitchFamily="2" charset="-122"/>
                <a:ea typeface="宋体" panose="02010600030101010101" pitchFamily="2" charset="-122"/>
                <a:cs typeface="宋体" panose="02010600030101010101" pitchFamily="2" charset="-122"/>
              </a:rPr>
              <a:t>做</a:t>
            </a:r>
            <a:r>
              <a:rPr sz="2800" b="1">
                <a:latin typeface="宋体" panose="02010600030101010101" pitchFamily="2" charset="-122"/>
                <a:ea typeface="宋体" panose="02010600030101010101" pitchFamily="2" charset="-122"/>
                <a:cs typeface="宋体" panose="02010600030101010101" pitchFamily="2" charset="-122"/>
              </a:rPr>
              <a:t>的某种</a:t>
            </a:r>
            <a:r>
              <a:rPr sz="2800" b="1" u="sng">
                <a:solidFill>
                  <a:srgbClr val="FF0000"/>
                </a:solidFill>
                <a:latin typeface="宋体" panose="02010600030101010101" pitchFamily="2" charset="-122"/>
                <a:ea typeface="宋体" panose="02010600030101010101" pitchFamily="2" charset="-122"/>
                <a:cs typeface="宋体" panose="02010600030101010101" pitchFamily="2" charset="-122"/>
              </a:rPr>
              <a:t>提示或暗示</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。它常常与</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“照应”</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配合使用</a:t>
            </a:r>
            <a:r>
              <a:rPr lang="en-US" altLang="zh-CN" sz="2800" b="1">
                <a:ea typeface="SimSun-ExtB" panose="02010609060101010101" pitchFamily="49" charset="-122"/>
                <a:sym typeface="宋体" panose="02010600030101010101" pitchFamily="2" charset="-122"/>
              </a:rPr>
              <a:t>,</a:t>
            </a:r>
            <a:r>
              <a:rPr lang="zh-CN" altLang="en-US" sz="2800" b="1">
                <a:ea typeface="SimSun-ExtB" panose="02010609060101010101" pitchFamily="49" charset="-122"/>
                <a:sym typeface="宋体" panose="02010600030101010101" pitchFamily="2" charset="-122"/>
              </a:rPr>
              <a:t>即前有</a:t>
            </a:r>
            <a:r>
              <a:rPr lang="zh-CN" altLang="en-US" sz="2800" b="1" dirty="0">
                <a:uFillTx/>
                <a:latin typeface="Arial" panose="020B0604020202020204" pitchFamily="34" charset="0"/>
                <a:ea typeface="SimSun-ExtB" panose="02010609060101010101" pitchFamily="49" charset="-122"/>
                <a:cs typeface="Arial" panose="020B0604020202020204" pitchFamily="34" charset="0"/>
                <a:sym typeface="+mn-ea"/>
              </a:rPr>
              <a:t>“</a:t>
            </a:r>
            <a:r>
              <a:rPr sz="2800" b="1" dirty="0">
                <a:latin typeface="Arial" panose="020B0604020202020204" pitchFamily="34" charset="0"/>
                <a:ea typeface="宋体" panose="02010600030101010101" pitchFamily="2" charset="-122"/>
                <a:cs typeface="Arial" panose="020B0604020202020204" pitchFamily="34" charset="0"/>
                <a:sym typeface="+mn-ea"/>
              </a:rPr>
              <a:t>伏笔”</a:t>
            </a:r>
            <a:r>
              <a:rPr lang="zh-CN" altLang="en-US" sz="2800" b="1">
                <a:ea typeface="SimSun-ExtB" panose="02010609060101010101" pitchFamily="49" charset="-122"/>
                <a:sym typeface="宋体" panose="02010600030101010101" pitchFamily="2" charset="-122"/>
              </a:rPr>
              <a:t>后</a:t>
            </a:r>
            <a:r>
              <a:rPr lang="zh-CN" altLang="en-US" sz="2800" b="1" dirty="0">
                <a:uFillTx/>
                <a:latin typeface="Arial" panose="020B0604020202020204" pitchFamily="34" charset="0"/>
                <a:ea typeface="SimSun-ExtB" panose="02010609060101010101" pitchFamily="49" charset="-122"/>
                <a:cs typeface="Arial" panose="020B0604020202020204" pitchFamily="34" charset="0"/>
                <a:sym typeface="+mn-ea"/>
              </a:rPr>
              <a:t>“照应”</a:t>
            </a:r>
            <a:r>
              <a:rPr lang="en-US" altLang="zh-CN" sz="2800" b="1">
                <a:ea typeface="SimSun-ExtB" panose="02010609060101010101" pitchFamily="49" charset="-122"/>
                <a:sym typeface="宋体" panose="02010600030101010101" pitchFamily="2" charset="-122"/>
              </a:rPr>
              <a:t>,</a:t>
            </a:r>
            <a:r>
              <a:rPr lang="zh-CN" altLang="en-US" sz="2800" b="1">
                <a:ea typeface="SimSun-ExtB" panose="02010609060101010101" pitchFamily="49" charset="-122"/>
                <a:sym typeface="宋体" panose="02010600030101010101" pitchFamily="2" charset="-122"/>
              </a:rPr>
              <a:t>具有</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既出人意料又在情理之中</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的效果。</a:t>
            </a:r>
            <a:endPar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9636" name="矩形 69635"/>
          <p:cNvSpPr/>
          <p:nvPr/>
        </p:nvSpPr>
        <p:spPr>
          <a:xfrm>
            <a:off x="1051560" y="3963035"/>
            <a:ext cx="10379710" cy="1292225"/>
          </a:xfrm>
          <a:prstGeom prst="rect">
            <a:avLst/>
          </a:prstGeom>
          <a:noFill/>
          <a:ln w="9525">
            <a:noFill/>
          </a:ln>
        </p:spPr>
        <p:txBody>
          <a:bodyPr wrap="square" lIns="0" tIns="0" rIns="0" bIns="0" anchor="ctr" anchorCtr="0">
            <a:spAutoFit/>
          </a:bodyPr>
          <a:p>
            <a:pPr algn="just">
              <a:spcBef>
                <a:spcPct val="50000"/>
              </a:spcBef>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悬念</a:t>
            </a:r>
            <a:r>
              <a:rPr lang="en-US" altLang="zh-CN" sz="2800">
                <a:latin typeface="Arial" panose="020B0604020202020204" pitchFamily="34" charset="0"/>
                <a:ea typeface="宋体" panose="02010600030101010101" pitchFamily="2" charset="-122"/>
                <a:cs typeface="Arial" panose="020B0604020202020204" pitchFamily="34" charset="0"/>
                <a:sym typeface="+mn-ea"/>
              </a:rPr>
              <a:t>1</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a:t>
            </a:r>
            <a:r>
              <a:rPr lang="zh-CN" altLang="en-US" sz="2800" b="1">
                <a:latin typeface="宋体" panose="02010600030101010101" pitchFamily="2" charset="-122"/>
                <a:ea typeface="宋体" panose="02010600030101010101" pitchFamily="2" charset="-122"/>
                <a:sym typeface="+mn-ea"/>
              </a:rPr>
              <a:t>段</a:t>
            </a:r>
            <a:r>
              <a:rPr sz="2800">
                <a:sym typeface="+mn-ea"/>
              </a:rPr>
              <a:t>)</a:t>
            </a:r>
            <a:r>
              <a:rPr lang="en-US" altLang="zh-CN" sz="2800" b="1">
                <a:latin typeface="Arial" panose="020B0604020202020204" pitchFamily="34" charset="0"/>
                <a:ea typeface="宋体" panose="02010600030101010101" pitchFamily="2" charset="-122"/>
                <a:sym typeface="+mn-ea"/>
              </a:rPr>
              <a:t>:</a:t>
            </a:r>
            <a:r>
              <a:rPr lang="en-US" altLang="zh-CN" sz="2800" b="1">
                <a:latin typeface="Arial" panose="020B0604020202020204" pitchFamily="34" charset="0"/>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我要去度假</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主任让我再带一双眼睛去</a:t>
            </a:r>
            <a:r>
              <a:rPr sz="2800" b="1">
                <a:latin typeface="Arial" panose="020B0604020202020204" pitchFamily="34" charset="0"/>
                <a:ea typeface="宋体" panose="02010600030101010101" pitchFamily="2" charset="-122"/>
                <a:cs typeface="Arial" panose="020B0604020202020204" pitchFamily="34" charset="0"/>
                <a:sym typeface="+mn-ea"/>
              </a:rPr>
              <a:t>”</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开头就设下悬念</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为什么能带眼睛？她是谁呢？直到</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落日六号</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失事的</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插叙</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才明白</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她</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的身份</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豁然开朗。</a:t>
            </a:r>
            <a:r>
              <a:rPr lang="zh-CN" altLang="en-US" dirty="0">
                <a:latin typeface="Arial" panose="020B0604020202020204" pitchFamily="34" charset="0"/>
              </a:rPr>
              <a:t> </a:t>
            </a:r>
            <a:endParaRPr lang="zh-CN" altLang="en-US" dirty="0">
              <a:latin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 calcmode="lin" valueType="num">
                                      <p:cBhvr additive="base">
                                        <p:cTn id="7" dur="500" fill="hold"/>
                                        <p:tgtEl>
                                          <p:spTgt spid="69636"/>
                                        </p:tgtEl>
                                        <p:attrNameLst>
                                          <p:attrName>ppt_x</p:attrName>
                                        </p:attrNameLst>
                                      </p:cBhvr>
                                      <p:tavLst>
                                        <p:tav tm="0">
                                          <p:val>
                                            <p:strVal val="#ppt_x"/>
                                          </p:val>
                                        </p:tav>
                                        <p:tav tm="100000">
                                          <p:val>
                                            <p:strVal val="#ppt_x"/>
                                          </p:val>
                                        </p:tav>
                                      </p:tavLst>
                                    </p:anim>
                                    <p:anim calcmode="lin" valueType="num">
                                      <p:cBhvr additive="base">
                                        <p:cTn id="8" dur="500" fill="hold"/>
                                        <p:tgtEl>
                                          <p:spTgt spid="69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SPECIAL_SOURCE" val="bdnul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4528</Words>
  <Application>WPS 演示</Application>
  <PresentationFormat>自定义</PresentationFormat>
  <Paragraphs>188</Paragraphs>
  <Slides>20</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思源黑体 CN Regular</vt:lpstr>
      <vt:lpstr>黑体</vt:lpstr>
      <vt:lpstr>Calibri</vt:lpstr>
      <vt:lpstr>思源宋体 CN SemiBold</vt:lpstr>
      <vt:lpstr>SimSun-ExtB</vt:lpstr>
      <vt:lpstr>新宋体</vt:lpstr>
      <vt:lpstr>微软雅黑</vt:lpstr>
      <vt:lpstr>楷体</vt:lpstr>
      <vt:lpstr>等线</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《带上她的眼睛》课件</dc:title>
  <dc:creator>黄红政</dc:creator>
  <cp:lastModifiedBy>黄红政</cp:lastModifiedBy>
  <dcterms:created xsi:type="dcterms:W3CDTF">2017-08-03T09:01:00Z</dcterms:created>
  <dcterms:modified xsi:type="dcterms:W3CDTF">2021-05-30T05:30:41Z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6E57A35EB9F542FCA24CD61078A00164</vt:lpwstr>
  </property>
</Properties>
</file>