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30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notesMasterIdLst>
    <p:notesMasterId r:id="rId21"/>
  </p:notesMasterIdLst>
  <p:sldIdLst>
    <p:sldId id="442" r:id="rId3"/>
    <p:sldId id="364" r:id="rId4"/>
    <p:sldId id="317" r:id="rId5"/>
    <p:sldId id="365" r:id="rId6"/>
    <p:sldId id="366" r:id="rId7"/>
    <p:sldId id="367" r:id="rId8"/>
    <p:sldId id="428" r:id="rId9"/>
    <p:sldId id="429" r:id="rId10"/>
    <p:sldId id="413" r:id="rId11"/>
    <p:sldId id="414" r:id="rId12"/>
    <p:sldId id="415" r:id="rId13"/>
    <p:sldId id="430" r:id="rId14"/>
    <p:sldId id="443" r:id="rId15"/>
    <p:sldId id="445" r:id="rId16"/>
    <p:sldId id="444" r:id="rId17"/>
    <p:sldId id="417" r:id="rId18"/>
    <p:sldId id="446" r:id="rId19"/>
    <p:sldId id="271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 小刘" initials="刘" lastIdx="0" clrIdx="0"/>
  <p:cmAuthor id="75" name="作者" initials="A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7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39B7BB-BC54-485D-B197-2559EFF319F6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CF8756-95D7-4C97-A88D-48AE2044B2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662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79EB-1821-42C5-BFD4-9F01DF13B5FB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79EB-1821-42C5-BFD4-9F01DF13B5FB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79EB-1821-42C5-BFD4-9F01DF13B5FB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B779EB-1821-42C5-BFD4-9F01DF13B5FB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CF8756-95D7-4C97-A88D-48AE2044B249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1BD512-08FA-455B-9661-3246382427BA}" type="datetimeFigureOut">
              <a:rPr lang="zh-CN" altLang="en-US"/>
              <a:t>2020-9-11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793264-E04C-4B35-A785-2CC0EEC8F58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EBBF6003-FC15-4B90-8227-C7B6F8446E90}" type="datetimeFigureOut">
              <a:rPr lang="zh-CN" altLang="en-US"/>
              <a:t>2020-9-11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BCF2542-AFC3-4711-B210-4159FC609989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5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fourObj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1016000" y="762000"/>
            <a:ext cx="10566400" cy="1143000"/>
          </a:xfrm>
          <a:prstGeom prst="roundRect">
            <a:avLst>
              <a:gd name="adj" fmla="val 21667"/>
            </a:avLst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1117601" y="2362200"/>
            <a:ext cx="5027084" cy="1785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347884" y="2362200"/>
            <a:ext cx="5027083" cy="17859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1117601" y="4300539"/>
            <a:ext cx="5027084" cy="1785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47884" y="4300539"/>
            <a:ext cx="5027083" cy="17859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3251201" y="6248401"/>
            <a:ext cx="2840567" cy="4746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847055A-7FC1-4F89-97CA-E78F207E7C70}" type="datetimeFigureOut">
              <a:rPr lang="zh-CN" altLang="en-US"/>
              <a:t>2020-9-11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7721600" y="6248401"/>
            <a:ext cx="3862917" cy="47466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112184" y="6242050"/>
            <a:ext cx="783167" cy="488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A8271FC8-7A7D-46AA-8287-CDBC8D7072E5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5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x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1"/>
            <a:ext cx="5384800" cy="45307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91BD512-08FA-455B-9661-3246382427BA}" type="datetimeFigureOut">
              <a:rPr lang="zh-CN" altLang="en-US"/>
              <a:t>2020-9-11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3638"/>
            <a:ext cx="28448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E793264-E04C-4B35-A785-2CC0EEC8F58F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ransition spd="slow" advTm="5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879742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49833"/>
            <a:ext cx="3960000" cy="3168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8610600" y="6349833"/>
            <a:ext cx="2700000" cy="3168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53029"/>
            <a:ext cx="12195966" cy="5304971"/>
          </a:xfrm>
          <a:prstGeom prst="rect">
            <a:avLst/>
          </a:prstGeom>
        </p:spPr>
      </p:pic>
    </p:spTree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84AFF5-FB68-48CF-AE63-4C86308D7872}" type="datetimeFigureOut">
              <a:rPr lang="zh-CN" altLang="en-US" smtClean="0"/>
              <a:t>2020-9-11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FAA4D1C-EF40-425C-A448-948FB23A67B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0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293"/>
          <a:stretch>
            <a:fillRect/>
          </a:stretch>
        </p:blipFill>
        <p:spPr>
          <a:xfrm>
            <a:off x="0" y="5372100"/>
            <a:ext cx="12192000" cy="1485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slow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/>
          <a:srcRect t="1190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5"/>
          <a:srcRect t="54293"/>
          <a:stretch>
            <a:fillRect/>
          </a:stretch>
        </p:blipFill>
        <p:spPr>
          <a:xfrm>
            <a:off x="0" y="5372100"/>
            <a:ext cx="12192000" cy="14859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ransition spd="slow" advTm="5000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26" Type="http://schemas.openxmlformats.org/officeDocument/2006/relationships/slideLayout" Target="../slideLayouts/slideLayout15.xml"/><Relationship Id="rId3" Type="http://schemas.openxmlformats.org/officeDocument/2006/relationships/tags" Target="../tags/tag7.xml"/><Relationship Id="rId21" Type="http://schemas.openxmlformats.org/officeDocument/2006/relationships/tags" Target="../tags/tag25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5" Type="http://schemas.openxmlformats.org/officeDocument/2006/relationships/tags" Target="../tags/tag29.xml"/><Relationship Id="rId33" Type="http://schemas.openxmlformats.org/officeDocument/2006/relationships/image" Target="../media/image9.png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20" Type="http://schemas.openxmlformats.org/officeDocument/2006/relationships/tags" Target="../tags/tag24.xml"/><Relationship Id="rId29" Type="http://schemas.openxmlformats.org/officeDocument/2006/relationships/image" Target="../media/image5.png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24" Type="http://schemas.openxmlformats.org/officeDocument/2006/relationships/tags" Target="../tags/tag28.xml"/><Relationship Id="rId32" Type="http://schemas.openxmlformats.org/officeDocument/2006/relationships/image" Target="../media/image8.jpeg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23" Type="http://schemas.openxmlformats.org/officeDocument/2006/relationships/tags" Target="../tags/tag27.xml"/><Relationship Id="rId28" Type="http://schemas.openxmlformats.org/officeDocument/2006/relationships/image" Target="../media/image4.jpeg"/><Relationship Id="rId10" Type="http://schemas.openxmlformats.org/officeDocument/2006/relationships/tags" Target="../tags/tag14.xml"/><Relationship Id="rId19" Type="http://schemas.openxmlformats.org/officeDocument/2006/relationships/tags" Target="../tags/tag23.xml"/><Relationship Id="rId31" Type="http://schemas.openxmlformats.org/officeDocument/2006/relationships/image" Target="../media/image7.png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Relationship Id="rId22" Type="http://schemas.openxmlformats.org/officeDocument/2006/relationships/tags" Target="../tags/tag26.xml"/><Relationship Id="rId27" Type="http://schemas.openxmlformats.org/officeDocument/2006/relationships/notesSlide" Target="../notesSlides/notesSlide2.xml"/><Relationship Id="rId30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88405" y="4269740"/>
            <a:ext cx="80124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6350" stA="55000" endA="50" endPos="85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第二单元第四课群文阅读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63390" y="734060"/>
            <a:ext cx="936688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喜看稻菽千重浪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记首届国家最高技术奖获得者袁隆平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❊心有一团火，温暖众人心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❊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探界者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钟扬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1400" y="0"/>
            <a:ext cx="12277725" cy="6616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/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“燕京第九景”张秉贵</a:t>
            </a:r>
          </a:p>
          <a:p>
            <a:pPr algn="l"/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耐心细致、周到体贴。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体贴入微、急人所急、解人所难的品质。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热情大度、主动耐心、和蔼亲切。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隐忍克制、爱岗敬业、公私分明。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自我反省、不断成长的品质。</a:t>
            </a:r>
          </a:p>
          <a:p>
            <a:pPr algn="l"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⑥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懂得感恩，乐于奉献的品质。                                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0560" y="345440"/>
            <a:ext cx="10627360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“扎根大地的人民科学家”钟  扬</a:t>
            </a:r>
          </a:p>
          <a:p>
            <a:pPr fontAlgn="auto">
              <a:lnSpc>
                <a:spcPct val="20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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“英雄”少年——不安分（坚定乐观）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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种子达人——“钟大胆”（爱岗敬业）</a:t>
            </a:r>
          </a:p>
          <a:p>
            <a:pPr fontAlgn="auto">
              <a:lnSpc>
                <a:spcPct val="150000"/>
              </a:lnSpc>
            </a:pPr>
            <a:r>
              <a:rPr 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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科学队长——愿意教人（热心科普）</a:t>
            </a:r>
          </a:p>
          <a:p>
            <a:pPr fontAlgn="auto">
              <a:lnSpc>
                <a:spcPct val="150000"/>
              </a:lnSpc>
            </a:pPr>
            <a:r>
              <a:rPr lang="zh-CN" sz="2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“接盘”导师——“暖”(担当关爱)</a:t>
            </a:r>
          </a:p>
          <a:p>
            <a:pPr fontAlgn="auto">
              <a:lnSpc>
                <a:spcPct val="150000"/>
              </a:lnSpc>
            </a:pPr>
            <a:r>
              <a:rPr lang="zh-CN" sz="2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r>
              <a:rPr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生命延续——先锋者（牺牲忘我）</a:t>
            </a:r>
          </a:p>
        </p:txBody>
      </p:sp>
    </p:spTree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795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6710" y="414020"/>
            <a:ext cx="9010650" cy="5139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榜样的力量是无穷的</a:t>
            </a:r>
          </a:p>
          <a:p>
            <a:pPr fontAlgn="auto">
              <a:lnSpc>
                <a:spcPct val="200000"/>
              </a:lnSpc>
            </a:pPr>
            <a:r>
              <a:rPr lang="zh-CN" sz="44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无私奉献 锐意进取  勇于创造</a:t>
            </a:r>
          </a:p>
          <a:p>
            <a:pPr fontAlgn="auto">
              <a:lnSpc>
                <a:spcPct val="200000"/>
              </a:lnSpc>
            </a:pPr>
            <a:r>
              <a:rPr lang="zh-CN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不忘初心  </a:t>
            </a:r>
            <a:r>
              <a:rPr lang="zh-CN" sz="40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品质传承   砥砺前行</a:t>
            </a:r>
          </a:p>
          <a:p>
            <a:pPr fontAlgn="auto">
              <a:lnSpc>
                <a:spcPct val="200000"/>
              </a:lnSpc>
            </a:pPr>
            <a:endParaRPr lang="zh-CN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2665"/>
            <a:ext cx="2700655" cy="33153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71470" y="2424430"/>
            <a:ext cx="85705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60000" endA="900" endPos="58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今天，你劳动了吗？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0" y="-96520"/>
            <a:ext cx="80886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不忘初心  品质传承   砥砺前行</a:t>
            </a:r>
            <a:endParaRPr lang="zh-CN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endParaRPr lang="zh-CN" altLang="en-US"/>
          </a:p>
        </p:txBody>
      </p:sp>
    </p:spTree>
  </p:cSld>
  <p:clrMapOvr>
    <a:masterClrMapping/>
  </p:clrMapOvr>
  <p:transition spd="slow" advTm="500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631190"/>
            <a:ext cx="117348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40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人类创造物质或精神财富的活动，主要包括体力劳动和智力劳动。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 智力劳动是学生的主要劳动，但我们绝不能轻视体力劳动和体力劳动者，更要懂得把智力劳动同体力劳动相结合。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7170" y="4730115"/>
            <a:ext cx="11591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“民生在勤，勤则不匮”，劳动是财富的源泉，也是幸福的源泉。</a:t>
            </a:r>
          </a:p>
        </p:txBody>
      </p:sp>
    </p:spTree>
  </p:cSld>
  <p:clrMapOvr>
    <a:masterClrMapping/>
  </p:clrMapOvr>
  <p:transition spd="slow" advTm="5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08070"/>
            <a:ext cx="2557145" cy="31559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53185" y="2241550"/>
            <a:ext cx="984885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7200" b="1">
                <a:ln>
                  <a:solidFill>
                    <a:sysClr val="windowText" lastClr="000000"/>
                  </a:solidFill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  <a:reflection blurRad="6350" stA="60000" endA="900" endPos="58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如何成为优秀的劳动者？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-96520"/>
            <a:ext cx="80886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不忘初心  品质传承   砥砺前行</a:t>
            </a:r>
            <a:endParaRPr lang="zh-CN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endParaRPr lang="zh-CN" altLang="en-US"/>
          </a:p>
        </p:txBody>
      </p:sp>
    </p:spTree>
  </p:cSld>
  <p:clrMapOvr>
    <a:masterClrMapping/>
  </p:clrMapOvr>
  <p:transition spd="slow" advTm="500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122045" y="939800"/>
          <a:ext cx="9948545" cy="5259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88490"/>
                <a:gridCol w="2526665"/>
                <a:gridCol w="1623695"/>
                <a:gridCol w="1732280"/>
                <a:gridCol w="2177415"/>
              </a:tblGrid>
              <a:tr h="9956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分析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袁隆平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张秉贵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钟扬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</a:t>
                      </a:r>
                      <a:r>
                        <a:rPr lang="zh-CN" altLang="en-US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</a:t>
                      </a:r>
                      <a:r>
                        <a:rPr lang="en-US" altLang="zh-CN" sz="24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</a:tr>
              <a:tr h="9963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职业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28575">
                      <a:solidFill>
                        <a:srgbClr val="848587"/>
                      </a:solidFill>
                      <a:prstDash val="solid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9956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劳动时的样子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2F2F2"/>
                    </a:solidFill>
                  </a:tcPr>
                </a:tc>
              </a:tr>
              <a:tr h="12757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劳动遇到挫折困难时的表现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9525">
                      <a:solidFill>
                        <a:srgbClr val="848587"/>
                      </a:solidFill>
                      <a:prstDash val="sysDash"/>
                    </a:lnB>
                    <a:solidFill>
                      <a:srgbClr val="FFFFFF"/>
                    </a:solidFill>
                  </a:tcPr>
                </a:tc>
              </a:tr>
              <a:tr h="9956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b="1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劳动的追求</a:t>
                      </a: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b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lnL w="9525">
                      <a:solidFill>
                        <a:srgbClr val="848587"/>
                      </a:solidFill>
                      <a:prstDash val="sysDash"/>
                    </a:lnL>
                    <a:lnR w="9525">
                      <a:solidFill>
                        <a:srgbClr val="848587"/>
                      </a:solidFill>
                      <a:prstDash val="sysDash"/>
                    </a:lnR>
                    <a:lnT w="9525">
                      <a:solidFill>
                        <a:srgbClr val="848587"/>
                      </a:solidFill>
                      <a:prstDash val="sysDash"/>
                    </a:lnT>
                    <a:lnB w="28575">
                      <a:solidFill>
                        <a:srgbClr val="848587"/>
                      </a:solidFill>
                      <a:prstDash val="solid"/>
                    </a:lnB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0" y="-274955"/>
            <a:ext cx="8088630" cy="1630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不忘初心  品质传承   砥砺前行</a:t>
            </a:r>
            <a:endParaRPr lang="zh-CN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200000"/>
              </a:lnSpc>
            </a:pP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09620" y="2273300"/>
            <a:ext cx="18688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农业科学家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75610" y="2921635"/>
            <a:ext cx="25368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认真严谨，一丝不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苟，躬身实践，细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心执着，不辞艰辛。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47365" y="3936365"/>
            <a:ext cx="23926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不轻言放弃，躬亲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实践。不迷信权威，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勇于创新。尊重事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实，用数据说话。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55900" y="5377815"/>
            <a:ext cx="28333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水稻像高粱那么高</a:t>
            </a:r>
            <a:endParaRPr lang="zh-CN" altLang="en-US" sz="2000" b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稻穗像扫帚那么大</a:t>
            </a: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127250" y="2212340"/>
            <a:ext cx="10775950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/>
            <a:r>
              <a:rPr lang="zh-CN" altLang="en-US" sz="8800" spc="-3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50" endPos="85000" dir="5400000" sy="-100000" algn="bl" rotWithShape="0"/>
                </a:effectLst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让青春在劳动中闪光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49885" y="1360805"/>
            <a:ext cx="1149286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/>
              <a:t>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依据优秀通讯作品评价标准，撰写一份推荐书，向全校同学推荐《喜看稻菽千重浪》《心有一团火，温暖众人心》《“探界者”钟扬》这三篇通讯中你最喜爱的一篇。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6075" y="240665"/>
            <a:ext cx="3350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课后学习任务：</a:t>
            </a:r>
          </a:p>
        </p:txBody>
      </p:sp>
      <p:pic>
        <p:nvPicPr>
          <p:cNvPr id="9" name="New picture" hidden="1"/>
          <p:cNvPicPr/>
          <p:nvPr/>
        </p:nvPicPr>
        <p:blipFill>
          <a:blip r:embed="rId3"/>
          <a:stretch>
            <a:fillRect/>
          </a:stretch>
        </p:blipFill>
        <p:spPr>
          <a:xfrm>
            <a:off x="12611100" y="11607800"/>
            <a:ext cx="292100" cy="4191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 preferRelativeResize="0">
            <a:picLocks noChangeAspect="1"/>
          </p:cNvPicPr>
          <p:nvPr>
            <p:custDataLst>
              <p:tags r:id="rId2"/>
            </p:custDataLst>
          </p:nvPr>
        </p:nvPicPr>
        <p:blipFill>
          <a:blip r:embed="rId28"/>
          <a:srcRect t="-2410" b="-2410"/>
          <a:stretch>
            <a:fillRect/>
          </a:stretch>
        </p:blipFill>
        <p:spPr>
          <a:xfrm>
            <a:off x="609600" y="392405"/>
            <a:ext cx="2590800" cy="26860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80" h="3600">
                <a:moveTo>
                  <a:pt x="0" y="0"/>
                </a:moveTo>
                <a:lnTo>
                  <a:pt x="4080" y="0"/>
                </a:lnTo>
                <a:lnTo>
                  <a:pt x="408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9"/>
            <a:stretch>
              <a:fillRect/>
            </a:stretch>
          </a:blipFill>
        </p:spPr>
      </p:pic>
      <p:pic>
        <p:nvPicPr>
          <p:cNvPr id="6" name="图片 5"/>
          <p:cNvPicPr preferRelativeResize="0">
            <a:picLocks noChangeAspect="1"/>
          </p:cNvPicPr>
          <p:nvPr>
            <p:custDataLst>
              <p:tags r:id="rId3"/>
            </p:custDataLst>
          </p:nvPr>
        </p:nvPicPr>
        <p:blipFill>
          <a:blip r:embed="rId30"/>
          <a:srcRect t="-28543" b="-28543"/>
          <a:stretch>
            <a:fillRect/>
          </a:stretch>
        </p:blipFill>
        <p:spPr>
          <a:xfrm>
            <a:off x="3352800" y="392405"/>
            <a:ext cx="2590800" cy="26860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080" h="3600">
                <a:moveTo>
                  <a:pt x="0" y="0"/>
                </a:moveTo>
                <a:lnTo>
                  <a:pt x="4080" y="0"/>
                </a:lnTo>
                <a:lnTo>
                  <a:pt x="4080" y="3600"/>
                </a:lnTo>
                <a:lnTo>
                  <a:pt x="0" y="3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1"/>
            <a:stretch>
              <a:fillRect/>
            </a:stretch>
          </a:blipFill>
        </p:spPr>
      </p:pic>
      <p:pic>
        <p:nvPicPr>
          <p:cNvPr id="7" name="图片 6"/>
          <p:cNvPicPr preferRelativeResize="0">
            <a:picLocks noChangeAspect="1"/>
          </p:cNvPicPr>
          <p:nvPr>
            <p:custDataLst>
              <p:tags r:id="rId4"/>
            </p:custDataLst>
          </p:nvPr>
        </p:nvPicPr>
        <p:blipFill>
          <a:blip r:embed="rId32"/>
          <a:srcRect l="-1044" r="-1044"/>
          <a:stretch>
            <a:fillRect/>
          </a:stretch>
        </p:blipFill>
        <p:spPr>
          <a:xfrm>
            <a:off x="598805" y="3242534"/>
            <a:ext cx="5334000" cy="2953186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400" h="5280">
                <a:moveTo>
                  <a:pt x="0" y="0"/>
                </a:moveTo>
                <a:lnTo>
                  <a:pt x="8400" y="0"/>
                </a:lnTo>
                <a:lnTo>
                  <a:pt x="8400" y="5280"/>
                </a:lnTo>
                <a:lnTo>
                  <a:pt x="0" y="52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3"/>
            <a:stretch>
              <a:fillRect/>
            </a:stretch>
          </a:blipFill>
        </p:spPr>
      </p:pic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6134371" y="567690"/>
            <a:ext cx="503419" cy="64440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10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 flipV="1">
            <a:off x="6217891" y="794497"/>
            <a:ext cx="324885" cy="276612"/>
          </a:xfrm>
          <a:prstGeom prst="ellipse">
            <a:avLst/>
          </a:prstGeom>
          <a:solidFill>
            <a:srgbClr val="FFCA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Freeform 109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 rot="5400000" flipV="1">
            <a:off x="6062345" y="628989"/>
            <a:ext cx="644407" cy="521809"/>
          </a:xfrm>
          <a:custGeom>
            <a:avLst/>
            <a:gdLst>
              <a:gd name="T0" fmla="*/ 622 w 1244"/>
              <a:gd name="T1" fmla="*/ 1007 h 1007"/>
              <a:gd name="T2" fmla="*/ 1244 w 1244"/>
              <a:gd name="T3" fmla="*/ 504 h 1007"/>
              <a:gd name="T4" fmla="*/ 622 w 1244"/>
              <a:gd name="T5" fmla="*/ 0 h 1007"/>
              <a:gd name="T6" fmla="*/ 0 w 1244"/>
              <a:gd name="T7" fmla="*/ 504 h 1007"/>
              <a:gd name="T8" fmla="*/ 622 w 1244"/>
              <a:gd name="T9" fmla="*/ 1007 h 1007"/>
              <a:gd name="T10" fmla="*/ 622 w 1244"/>
              <a:gd name="T11" fmla="*/ 50 h 1007"/>
              <a:gd name="T12" fmla="*/ 1194 w 1244"/>
              <a:gd name="T13" fmla="*/ 504 h 1007"/>
              <a:gd name="T14" fmla="*/ 622 w 1244"/>
              <a:gd name="T15" fmla="*/ 957 h 1007"/>
              <a:gd name="T16" fmla="*/ 51 w 1244"/>
              <a:gd name="T17" fmla="*/ 504 h 1007"/>
              <a:gd name="T18" fmla="*/ 622 w 1244"/>
              <a:gd name="T19" fmla="*/ 5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1005">
                <a:moveTo>
                  <a:pt x="622" y="1007"/>
                </a:moveTo>
                <a:cubicBezTo>
                  <a:pt x="965" y="1007"/>
                  <a:pt x="1244" y="781"/>
                  <a:pt x="1244" y="504"/>
                </a:cubicBezTo>
                <a:cubicBezTo>
                  <a:pt x="1244" y="226"/>
                  <a:pt x="965" y="0"/>
                  <a:pt x="622" y="0"/>
                </a:cubicBezTo>
                <a:cubicBezTo>
                  <a:pt x="279" y="0"/>
                  <a:pt x="0" y="226"/>
                  <a:pt x="0" y="504"/>
                </a:cubicBezTo>
                <a:cubicBezTo>
                  <a:pt x="0" y="781"/>
                  <a:pt x="279" y="1007"/>
                  <a:pt x="622" y="1007"/>
                </a:cubicBezTo>
                <a:close/>
                <a:moveTo>
                  <a:pt x="622" y="50"/>
                </a:moveTo>
                <a:cubicBezTo>
                  <a:pt x="937" y="50"/>
                  <a:pt x="1194" y="254"/>
                  <a:pt x="1194" y="504"/>
                </a:cubicBezTo>
                <a:cubicBezTo>
                  <a:pt x="1194" y="754"/>
                  <a:pt x="937" y="957"/>
                  <a:pt x="622" y="957"/>
                </a:cubicBezTo>
                <a:cubicBezTo>
                  <a:pt x="307" y="957"/>
                  <a:pt x="51" y="754"/>
                  <a:pt x="51" y="504"/>
                </a:cubicBezTo>
                <a:cubicBezTo>
                  <a:pt x="51" y="254"/>
                  <a:pt x="307" y="50"/>
                  <a:pt x="622" y="50"/>
                </a:cubicBezTo>
                <a:close/>
              </a:path>
            </a:pathLst>
          </a:custGeom>
          <a:solidFill>
            <a:srgbClr val="F5A80F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110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 rot="5400000" flipV="1">
            <a:off x="6225554" y="781471"/>
            <a:ext cx="324885" cy="299599"/>
          </a:xfrm>
          <a:custGeom>
            <a:avLst/>
            <a:gdLst>
              <a:gd name="T0" fmla="*/ 264 w 527"/>
              <a:gd name="T1" fmla="*/ 527 h 527"/>
              <a:gd name="T2" fmla="*/ 527 w 527"/>
              <a:gd name="T3" fmla="*/ 264 h 527"/>
              <a:gd name="T4" fmla="*/ 264 w 527"/>
              <a:gd name="T5" fmla="*/ 0 h 527"/>
              <a:gd name="T6" fmla="*/ 0 w 527"/>
              <a:gd name="T7" fmla="*/ 264 h 527"/>
              <a:gd name="T8" fmla="*/ 264 w 527"/>
              <a:gd name="T9" fmla="*/ 527 h 527"/>
              <a:gd name="T10" fmla="*/ 264 w 527"/>
              <a:gd name="T11" fmla="*/ 51 h 527"/>
              <a:gd name="T12" fmla="*/ 477 w 527"/>
              <a:gd name="T13" fmla="*/ 264 h 527"/>
              <a:gd name="T14" fmla="*/ 264 w 527"/>
              <a:gd name="T15" fmla="*/ 477 h 527"/>
              <a:gd name="T16" fmla="*/ 51 w 527"/>
              <a:gd name="T17" fmla="*/ 264 h 527"/>
              <a:gd name="T18" fmla="*/ 264 w 527"/>
              <a:gd name="T19" fmla="*/ 5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527">
                <a:moveTo>
                  <a:pt x="264" y="527"/>
                </a:moveTo>
                <a:cubicBezTo>
                  <a:pt x="409" y="527"/>
                  <a:pt x="527" y="409"/>
                  <a:pt x="527" y="264"/>
                </a:cubicBezTo>
                <a:cubicBezTo>
                  <a:pt x="527" y="118"/>
                  <a:pt x="409" y="0"/>
                  <a:pt x="264" y="0"/>
                </a:cubicBezTo>
                <a:cubicBezTo>
                  <a:pt x="119" y="0"/>
                  <a:pt x="0" y="118"/>
                  <a:pt x="0" y="264"/>
                </a:cubicBezTo>
                <a:cubicBezTo>
                  <a:pt x="0" y="409"/>
                  <a:pt x="119" y="527"/>
                  <a:pt x="264" y="527"/>
                </a:cubicBezTo>
                <a:close/>
                <a:moveTo>
                  <a:pt x="264" y="51"/>
                </a:moveTo>
                <a:cubicBezTo>
                  <a:pt x="381" y="51"/>
                  <a:pt x="477" y="146"/>
                  <a:pt x="477" y="264"/>
                </a:cubicBezTo>
                <a:cubicBezTo>
                  <a:pt x="477" y="381"/>
                  <a:pt x="381" y="477"/>
                  <a:pt x="264" y="477"/>
                </a:cubicBezTo>
                <a:cubicBezTo>
                  <a:pt x="146" y="477"/>
                  <a:pt x="51" y="381"/>
                  <a:pt x="51" y="264"/>
                </a:cubicBezTo>
                <a:cubicBezTo>
                  <a:pt x="51" y="146"/>
                  <a:pt x="146" y="51"/>
                  <a:pt x="264" y="51"/>
                </a:cubicBezTo>
                <a:close/>
              </a:path>
            </a:pathLst>
          </a:custGeom>
          <a:solidFill>
            <a:srgbClr val="FFC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6209463" y="721704"/>
            <a:ext cx="3785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2" name="文本框 18"/>
          <p:cNvSpPr txBox="1"/>
          <p:nvPr>
            <p:custDataLst>
              <p:tags r:id="rId10"/>
            </p:custDataLst>
          </p:nvPr>
        </p:nvSpPr>
        <p:spPr>
          <a:xfrm>
            <a:off x="6731000" y="1003935"/>
            <a:ext cx="5263515" cy="109283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我做过一个梦，梦见杂交水稻的茎秆像高粱一样高，穗子像扫帚一样大，稻谷像葡萄一样结得一串串。</a:t>
            </a:r>
          </a:p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lang="zh-CN" altLang="en-US" sz="20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endParaRPr lang="zh-CN" altLang="en-US" sz="2000" b="1" spc="15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19"/>
          <p:cNvSpPr txBox="1"/>
          <p:nvPr>
            <p:custDataLst>
              <p:tags r:id="rId11"/>
            </p:custDataLst>
          </p:nvPr>
        </p:nvSpPr>
        <p:spPr>
          <a:xfrm>
            <a:off x="7270750" y="567690"/>
            <a:ext cx="3996055" cy="43624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杂交水稻之父</a:t>
            </a: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袁隆平</a:t>
            </a:r>
          </a:p>
        </p:txBody>
      </p:sp>
      <p:sp>
        <p:nvSpPr>
          <p:cNvPr id="47" name="椭圆 46"/>
          <p:cNvSpPr/>
          <p:nvPr>
            <p:custDataLst>
              <p:tags r:id="rId12"/>
            </p:custDataLst>
          </p:nvPr>
        </p:nvSpPr>
        <p:spPr>
          <a:xfrm>
            <a:off x="6132839" y="2228129"/>
            <a:ext cx="503419" cy="64440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Oval 107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 rot="5400000" flipV="1">
            <a:off x="6217891" y="2449572"/>
            <a:ext cx="324885" cy="276612"/>
          </a:xfrm>
          <a:prstGeom prst="ellipse">
            <a:avLst/>
          </a:prstGeom>
          <a:solidFill>
            <a:srgbClr val="FFCA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109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 rot="5400000" flipV="1">
            <a:off x="6062345" y="2284831"/>
            <a:ext cx="644407" cy="521809"/>
          </a:xfrm>
          <a:custGeom>
            <a:avLst/>
            <a:gdLst>
              <a:gd name="T0" fmla="*/ 622 w 1244"/>
              <a:gd name="T1" fmla="*/ 1007 h 1007"/>
              <a:gd name="T2" fmla="*/ 1244 w 1244"/>
              <a:gd name="T3" fmla="*/ 504 h 1007"/>
              <a:gd name="T4" fmla="*/ 622 w 1244"/>
              <a:gd name="T5" fmla="*/ 0 h 1007"/>
              <a:gd name="T6" fmla="*/ 0 w 1244"/>
              <a:gd name="T7" fmla="*/ 504 h 1007"/>
              <a:gd name="T8" fmla="*/ 622 w 1244"/>
              <a:gd name="T9" fmla="*/ 1007 h 1007"/>
              <a:gd name="T10" fmla="*/ 622 w 1244"/>
              <a:gd name="T11" fmla="*/ 50 h 1007"/>
              <a:gd name="T12" fmla="*/ 1194 w 1244"/>
              <a:gd name="T13" fmla="*/ 504 h 1007"/>
              <a:gd name="T14" fmla="*/ 622 w 1244"/>
              <a:gd name="T15" fmla="*/ 957 h 1007"/>
              <a:gd name="T16" fmla="*/ 51 w 1244"/>
              <a:gd name="T17" fmla="*/ 504 h 1007"/>
              <a:gd name="T18" fmla="*/ 622 w 1244"/>
              <a:gd name="T19" fmla="*/ 5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1005">
                <a:moveTo>
                  <a:pt x="622" y="1007"/>
                </a:moveTo>
                <a:cubicBezTo>
                  <a:pt x="965" y="1007"/>
                  <a:pt x="1244" y="781"/>
                  <a:pt x="1244" y="504"/>
                </a:cubicBezTo>
                <a:cubicBezTo>
                  <a:pt x="1244" y="226"/>
                  <a:pt x="965" y="0"/>
                  <a:pt x="622" y="0"/>
                </a:cubicBezTo>
                <a:cubicBezTo>
                  <a:pt x="279" y="0"/>
                  <a:pt x="0" y="226"/>
                  <a:pt x="0" y="504"/>
                </a:cubicBezTo>
                <a:cubicBezTo>
                  <a:pt x="0" y="781"/>
                  <a:pt x="279" y="1007"/>
                  <a:pt x="622" y="1007"/>
                </a:cubicBezTo>
                <a:close/>
                <a:moveTo>
                  <a:pt x="622" y="50"/>
                </a:moveTo>
                <a:cubicBezTo>
                  <a:pt x="937" y="50"/>
                  <a:pt x="1194" y="254"/>
                  <a:pt x="1194" y="504"/>
                </a:cubicBezTo>
                <a:cubicBezTo>
                  <a:pt x="1194" y="754"/>
                  <a:pt x="937" y="957"/>
                  <a:pt x="622" y="957"/>
                </a:cubicBezTo>
                <a:cubicBezTo>
                  <a:pt x="307" y="957"/>
                  <a:pt x="51" y="754"/>
                  <a:pt x="51" y="504"/>
                </a:cubicBezTo>
                <a:cubicBezTo>
                  <a:pt x="51" y="254"/>
                  <a:pt x="307" y="50"/>
                  <a:pt x="622" y="50"/>
                </a:cubicBezTo>
                <a:close/>
              </a:path>
            </a:pathLst>
          </a:custGeom>
          <a:solidFill>
            <a:srgbClr val="F5A80F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110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 rot="5400000" flipV="1">
            <a:off x="6225554" y="2436546"/>
            <a:ext cx="324885" cy="299599"/>
          </a:xfrm>
          <a:custGeom>
            <a:avLst/>
            <a:gdLst>
              <a:gd name="T0" fmla="*/ 264 w 527"/>
              <a:gd name="T1" fmla="*/ 527 h 527"/>
              <a:gd name="T2" fmla="*/ 527 w 527"/>
              <a:gd name="T3" fmla="*/ 264 h 527"/>
              <a:gd name="T4" fmla="*/ 264 w 527"/>
              <a:gd name="T5" fmla="*/ 0 h 527"/>
              <a:gd name="T6" fmla="*/ 0 w 527"/>
              <a:gd name="T7" fmla="*/ 264 h 527"/>
              <a:gd name="T8" fmla="*/ 264 w 527"/>
              <a:gd name="T9" fmla="*/ 527 h 527"/>
              <a:gd name="T10" fmla="*/ 264 w 527"/>
              <a:gd name="T11" fmla="*/ 51 h 527"/>
              <a:gd name="T12" fmla="*/ 477 w 527"/>
              <a:gd name="T13" fmla="*/ 264 h 527"/>
              <a:gd name="T14" fmla="*/ 264 w 527"/>
              <a:gd name="T15" fmla="*/ 477 h 527"/>
              <a:gd name="T16" fmla="*/ 51 w 527"/>
              <a:gd name="T17" fmla="*/ 264 h 527"/>
              <a:gd name="T18" fmla="*/ 264 w 527"/>
              <a:gd name="T19" fmla="*/ 5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527">
                <a:moveTo>
                  <a:pt x="264" y="527"/>
                </a:moveTo>
                <a:cubicBezTo>
                  <a:pt x="409" y="527"/>
                  <a:pt x="527" y="409"/>
                  <a:pt x="527" y="264"/>
                </a:cubicBezTo>
                <a:cubicBezTo>
                  <a:pt x="527" y="118"/>
                  <a:pt x="409" y="0"/>
                  <a:pt x="264" y="0"/>
                </a:cubicBezTo>
                <a:cubicBezTo>
                  <a:pt x="119" y="0"/>
                  <a:pt x="0" y="118"/>
                  <a:pt x="0" y="264"/>
                </a:cubicBezTo>
                <a:cubicBezTo>
                  <a:pt x="0" y="409"/>
                  <a:pt x="119" y="527"/>
                  <a:pt x="264" y="527"/>
                </a:cubicBezTo>
                <a:close/>
                <a:moveTo>
                  <a:pt x="264" y="51"/>
                </a:moveTo>
                <a:cubicBezTo>
                  <a:pt x="381" y="51"/>
                  <a:pt x="477" y="146"/>
                  <a:pt x="477" y="264"/>
                </a:cubicBezTo>
                <a:cubicBezTo>
                  <a:pt x="477" y="381"/>
                  <a:pt x="381" y="477"/>
                  <a:pt x="264" y="477"/>
                </a:cubicBezTo>
                <a:cubicBezTo>
                  <a:pt x="146" y="477"/>
                  <a:pt x="51" y="381"/>
                  <a:pt x="51" y="264"/>
                </a:cubicBezTo>
                <a:cubicBezTo>
                  <a:pt x="51" y="146"/>
                  <a:pt x="146" y="51"/>
                  <a:pt x="264" y="51"/>
                </a:cubicBezTo>
                <a:close/>
              </a:path>
            </a:pathLst>
          </a:custGeom>
          <a:solidFill>
            <a:srgbClr val="FFC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>
            <p:custDataLst>
              <p:tags r:id="rId16"/>
            </p:custDataLst>
          </p:nvPr>
        </p:nvSpPr>
        <p:spPr>
          <a:xfrm>
            <a:off x="6209463" y="2377546"/>
            <a:ext cx="3785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" name="文本框 18"/>
          <p:cNvSpPr txBox="1"/>
          <p:nvPr>
            <p:custDataLst>
              <p:tags r:id="rId17"/>
            </p:custDataLst>
          </p:nvPr>
        </p:nvSpPr>
        <p:spPr>
          <a:xfrm>
            <a:off x="6731000" y="2907665"/>
            <a:ext cx="5263515" cy="109283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我们售货员要胸中有一团火，温暖顾客的心，树立“完全”、“彻底”为人民服务的思想。 </a:t>
            </a:r>
          </a:p>
        </p:txBody>
      </p:sp>
      <p:sp>
        <p:nvSpPr>
          <p:cNvPr id="30" name="文本框 19"/>
          <p:cNvSpPr txBox="1"/>
          <p:nvPr>
            <p:custDataLst>
              <p:tags r:id="rId18"/>
            </p:custDataLst>
          </p:nvPr>
        </p:nvSpPr>
        <p:spPr>
          <a:xfrm>
            <a:off x="7365365" y="2474595"/>
            <a:ext cx="3796665" cy="372110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130000"/>
              </a:lnSpc>
            </a:pP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燕京第九景</a:t>
            </a: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张秉贵</a:t>
            </a:r>
          </a:p>
        </p:txBody>
      </p:sp>
      <p:sp>
        <p:nvSpPr>
          <p:cNvPr id="48" name="椭圆 47"/>
          <p:cNvSpPr/>
          <p:nvPr>
            <p:custDataLst>
              <p:tags r:id="rId19"/>
            </p:custDataLst>
          </p:nvPr>
        </p:nvSpPr>
        <p:spPr>
          <a:xfrm>
            <a:off x="6132839" y="3878608"/>
            <a:ext cx="503419" cy="64440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Oval 10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 rot="5400000" flipV="1">
            <a:off x="6217891" y="4104648"/>
            <a:ext cx="324885" cy="276612"/>
          </a:xfrm>
          <a:prstGeom prst="ellipse">
            <a:avLst/>
          </a:prstGeom>
          <a:solidFill>
            <a:srgbClr val="FFCA0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reeform 109"/>
          <p:cNvSpPr>
            <a:spLocks noEditPoints="1"/>
          </p:cNvSpPr>
          <p:nvPr>
            <p:custDataLst>
              <p:tags r:id="rId21"/>
            </p:custDataLst>
          </p:nvPr>
        </p:nvSpPr>
        <p:spPr bwMode="auto">
          <a:xfrm rot="5400000" flipV="1">
            <a:off x="6062345" y="3939907"/>
            <a:ext cx="644407" cy="521809"/>
          </a:xfrm>
          <a:custGeom>
            <a:avLst/>
            <a:gdLst>
              <a:gd name="T0" fmla="*/ 622 w 1244"/>
              <a:gd name="T1" fmla="*/ 1007 h 1007"/>
              <a:gd name="T2" fmla="*/ 1244 w 1244"/>
              <a:gd name="T3" fmla="*/ 504 h 1007"/>
              <a:gd name="T4" fmla="*/ 622 w 1244"/>
              <a:gd name="T5" fmla="*/ 0 h 1007"/>
              <a:gd name="T6" fmla="*/ 0 w 1244"/>
              <a:gd name="T7" fmla="*/ 504 h 1007"/>
              <a:gd name="T8" fmla="*/ 622 w 1244"/>
              <a:gd name="T9" fmla="*/ 1007 h 1007"/>
              <a:gd name="T10" fmla="*/ 622 w 1244"/>
              <a:gd name="T11" fmla="*/ 50 h 1007"/>
              <a:gd name="T12" fmla="*/ 1194 w 1244"/>
              <a:gd name="T13" fmla="*/ 504 h 1007"/>
              <a:gd name="T14" fmla="*/ 622 w 1244"/>
              <a:gd name="T15" fmla="*/ 957 h 1007"/>
              <a:gd name="T16" fmla="*/ 51 w 1244"/>
              <a:gd name="T17" fmla="*/ 504 h 1007"/>
              <a:gd name="T18" fmla="*/ 622 w 1244"/>
              <a:gd name="T19" fmla="*/ 50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244" h="1005">
                <a:moveTo>
                  <a:pt x="622" y="1007"/>
                </a:moveTo>
                <a:cubicBezTo>
                  <a:pt x="965" y="1007"/>
                  <a:pt x="1244" y="781"/>
                  <a:pt x="1244" y="504"/>
                </a:cubicBezTo>
                <a:cubicBezTo>
                  <a:pt x="1244" y="226"/>
                  <a:pt x="965" y="0"/>
                  <a:pt x="622" y="0"/>
                </a:cubicBezTo>
                <a:cubicBezTo>
                  <a:pt x="279" y="0"/>
                  <a:pt x="0" y="226"/>
                  <a:pt x="0" y="504"/>
                </a:cubicBezTo>
                <a:cubicBezTo>
                  <a:pt x="0" y="781"/>
                  <a:pt x="279" y="1007"/>
                  <a:pt x="622" y="1007"/>
                </a:cubicBezTo>
                <a:close/>
                <a:moveTo>
                  <a:pt x="622" y="50"/>
                </a:moveTo>
                <a:cubicBezTo>
                  <a:pt x="937" y="50"/>
                  <a:pt x="1194" y="254"/>
                  <a:pt x="1194" y="504"/>
                </a:cubicBezTo>
                <a:cubicBezTo>
                  <a:pt x="1194" y="754"/>
                  <a:pt x="937" y="957"/>
                  <a:pt x="622" y="957"/>
                </a:cubicBezTo>
                <a:cubicBezTo>
                  <a:pt x="307" y="957"/>
                  <a:pt x="51" y="754"/>
                  <a:pt x="51" y="504"/>
                </a:cubicBezTo>
                <a:cubicBezTo>
                  <a:pt x="51" y="254"/>
                  <a:pt x="307" y="50"/>
                  <a:pt x="622" y="50"/>
                </a:cubicBezTo>
                <a:close/>
              </a:path>
            </a:pathLst>
          </a:custGeom>
          <a:solidFill>
            <a:srgbClr val="F5A80F">
              <a:alpha val="4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110"/>
          <p:cNvSpPr>
            <a:spLocks noEditPoints="1"/>
          </p:cNvSpPr>
          <p:nvPr>
            <p:custDataLst>
              <p:tags r:id="rId22"/>
            </p:custDataLst>
          </p:nvPr>
        </p:nvSpPr>
        <p:spPr bwMode="auto">
          <a:xfrm rot="5400000" flipV="1">
            <a:off x="6225554" y="4092388"/>
            <a:ext cx="324885" cy="299599"/>
          </a:xfrm>
          <a:custGeom>
            <a:avLst/>
            <a:gdLst>
              <a:gd name="T0" fmla="*/ 264 w 527"/>
              <a:gd name="T1" fmla="*/ 527 h 527"/>
              <a:gd name="T2" fmla="*/ 527 w 527"/>
              <a:gd name="T3" fmla="*/ 264 h 527"/>
              <a:gd name="T4" fmla="*/ 264 w 527"/>
              <a:gd name="T5" fmla="*/ 0 h 527"/>
              <a:gd name="T6" fmla="*/ 0 w 527"/>
              <a:gd name="T7" fmla="*/ 264 h 527"/>
              <a:gd name="T8" fmla="*/ 264 w 527"/>
              <a:gd name="T9" fmla="*/ 527 h 527"/>
              <a:gd name="T10" fmla="*/ 264 w 527"/>
              <a:gd name="T11" fmla="*/ 51 h 527"/>
              <a:gd name="T12" fmla="*/ 477 w 527"/>
              <a:gd name="T13" fmla="*/ 264 h 527"/>
              <a:gd name="T14" fmla="*/ 264 w 527"/>
              <a:gd name="T15" fmla="*/ 477 h 527"/>
              <a:gd name="T16" fmla="*/ 51 w 527"/>
              <a:gd name="T17" fmla="*/ 264 h 527"/>
              <a:gd name="T18" fmla="*/ 264 w 527"/>
              <a:gd name="T19" fmla="*/ 51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7" h="527">
                <a:moveTo>
                  <a:pt x="264" y="527"/>
                </a:moveTo>
                <a:cubicBezTo>
                  <a:pt x="409" y="527"/>
                  <a:pt x="527" y="409"/>
                  <a:pt x="527" y="264"/>
                </a:cubicBezTo>
                <a:cubicBezTo>
                  <a:pt x="527" y="118"/>
                  <a:pt x="409" y="0"/>
                  <a:pt x="264" y="0"/>
                </a:cubicBezTo>
                <a:cubicBezTo>
                  <a:pt x="119" y="0"/>
                  <a:pt x="0" y="118"/>
                  <a:pt x="0" y="264"/>
                </a:cubicBezTo>
                <a:cubicBezTo>
                  <a:pt x="0" y="409"/>
                  <a:pt x="119" y="527"/>
                  <a:pt x="264" y="527"/>
                </a:cubicBezTo>
                <a:close/>
                <a:moveTo>
                  <a:pt x="264" y="51"/>
                </a:moveTo>
                <a:cubicBezTo>
                  <a:pt x="381" y="51"/>
                  <a:pt x="477" y="146"/>
                  <a:pt x="477" y="264"/>
                </a:cubicBezTo>
                <a:cubicBezTo>
                  <a:pt x="477" y="381"/>
                  <a:pt x="381" y="477"/>
                  <a:pt x="264" y="477"/>
                </a:cubicBezTo>
                <a:cubicBezTo>
                  <a:pt x="146" y="477"/>
                  <a:pt x="51" y="381"/>
                  <a:pt x="51" y="264"/>
                </a:cubicBezTo>
                <a:cubicBezTo>
                  <a:pt x="51" y="146"/>
                  <a:pt x="146" y="51"/>
                  <a:pt x="264" y="51"/>
                </a:cubicBezTo>
                <a:close/>
              </a:path>
            </a:pathLst>
          </a:custGeom>
          <a:solidFill>
            <a:srgbClr val="FFC90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800" b="1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>
            <p:custDataLst>
              <p:tags r:id="rId23"/>
            </p:custDataLst>
          </p:nvPr>
        </p:nvSpPr>
        <p:spPr>
          <a:xfrm>
            <a:off x="6209463" y="4032622"/>
            <a:ext cx="37852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1" name="文本框 18"/>
          <p:cNvSpPr txBox="1"/>
          <p:nvPr>
            <p:custDataLst>
              <p:tags r:id="rId24"/>
            </p:custDataLst>
          </p:nvPr>
        </p:nvSpPr>
        <p:spPr>
          <a:xfrm>
            <a:off x="6731000" y="4563110"/>
            <a:ext cx="5263515" cy="109283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2000" b="1" spc="15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科学研究是一项艰苦的事业,而科学家的特质就是从中提取欢乐,然后把科学和欢乐一起带给大家。</a:t>
            </a:r>
          </a:p>
        </p:txBody>
      </p:sp>
      <p:sp>
        <p:nvSpPr>
          <p:cNvPr id="40" name="文本框 19"/>
          <p:cNvSpPr txBox="1"/>
          <p:nvPr>
            <p:custDataLst>
              <p:tags r:id="rId25"/>
            </p:custDataLst>
          </p:nvPr>
        </p:nvSpPr>
        <p:spPr>
          <a:xfrm>
            <a:off x="6918325" y="4191635"/>
            <a:ext cx="5076825" cy="371475"/>
          </a:xfrm>
          <a:prstGeom prst="rect">
            <a:avLst/>
          </a:prstGeom>
          <a:noFill/>
        </p:spPr>
        <p:txBody>
          <a:bodyPr vert="horz" wrap="square" lIns="71755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30000"/>
              </a:lnSpc>
            </a:pP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扎根大地的人民科学家</a:t>
            </a:r>
            <a:r>
              <a:rPr lang="en-US" altLang="zh-CN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400" b="1" spc="15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  扬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075" y="240665"/>
            <a:ext cx="3350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课前学习任务：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6950" y="894080"/>
            <a:ext cx="1041019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感动中国人物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评委组确定将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杂交水稻之父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袁隆平、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燕京第九景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张秉贵入选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“100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位新中国成立以来感动中国人物”，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扎根大地的人民科学家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钟扬入选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感动中国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2018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年度人物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。请课前仔细阅读第二单元第四课三篇通讯，梳理出这三位人物入选的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杰出事迹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4375" y="-628015"/>
            <a:ext cx="9777730" cy="7047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300000"/>
              </a:lnSpc>
            </a:pPr>
            <a:r>
              <a:rPr lang="zh-CN" altLang="en-US"/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“杂交水稻之父”袁隆平</a:t>
            </a:r>
          </a:p>
          <a:p>
            <a:pPr fontAlgn="auto">
              <a:lnSpc>
                <a:spcPct val="3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①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1960年发现了“天然杂交稻”的杂种第一代。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②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1964年找到了水稻雄性不育植株。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                      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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1992年发表文章批判贬斥杂交稻的文章。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 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1986年以来，提出并实现了杂交水稻育种的战略思想。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fontAlgn="auto">
              <a:lnSpc>
                <a:spcPct val="200000"/>
              </a:lnSpc>
            </a:pP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/>
              <a:t> </a:t>
            </a:r>
          </a:p>
          <a:p>
            <a:r>
              <a:rPr lang="zh-CN" altLang="en-US"/>
              <a:t>                                                 </a:t>
            </a: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5430" y="169545"/>
            <a:ext cx="11325225" cy="643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/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“燕京第九景”张秉贵</a:t>
            </a:r>
          </a:p>
          <a:p>
            <a:pPr algn="ctr"/>
            <a:endParaRPr lang="zh-CN" altLang="en-US" sz="36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工作很有精神，动作迅速、待客热情。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工作主动、周到、耐心。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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工作二十二年，从未对顾客发过一次火，红过一次脸，态度总是和蔼可亲。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④他严格要求自己，做到了顾客买与不买一个样，买多买少一个样，生人熟人一个样，大人孩子一个样。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⑤通过多种渠道丰富自己的商品知识，当好顾客的参谋。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-123190"/>
            <a:ext cx="11188065" cy="62471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“扎根大地的人民科学家”钟  扬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长期致力于生物多样性研究和保护，率领团队在青藏高原为国家种质库收集了数千万颗植物种子。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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钟扬援藏16年，足迹遍布西藏最偏远、最艰苦的地区，长期的高原工作让他积劳成疾，多次住进医院，但他都没有停下工作。</a:t>
            </a:r>
          </a:p>
          <a:p>
            <a:pPr fontAlgn="auto">
              <a:lnSpc>
                <a:spcPct val="200000"/>
              </a:lnSpc>
            </a:pP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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多年来，钟扬为西部少数民族地区的人才培养、学科建设和科学研究作出了重要贡献。</a:t>
            </a: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89930" y="2886075"/>
            <a:ext cx="18935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200000"/>
              </a:lnSpc>
            </a:pP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劳动</a:t>
            </a:r>
          </a:p>
        </p:txBody>
      </p:sp>
      <p:sp>
        <p:nvSpPr>
          <p:cNvPr id="3" name="椭圆 2"/>
          <p:cNvSpPr/>
          <p:nvPr/>
        </p:nvSpPr>
        <p:spPr>
          <a:xfrm>
            <a:off x="3870960" y="403225"/>
            <a:ext cx="5984240" cy="1591945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64125" y="784225"/>
            <a:ext cx="806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种植水稻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26860" y="784225"/>
            <a:ext cx="8185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售卖糖果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201660" y="784225"/>
            <a:ext cx="7956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研究植物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423785" y="3813810"/>
            <a:ext cx="5317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人的生命的价值得以充分体现</a:t>
            </a:r>
          </a:p>
        </p:txBody>
      </p:sp>
      <p:sp>
        <p:nvSpPr>
          <p:cNvPr id="10" name="下箭头 9"/>
          <p:cNvSpPr/>
          <p:nvPr/>
        </p:nvSpPr>
        <p:spPr>
          <a:xfrm>
            <a:off x="6749415" y="2151380"/>
            <a:ext cx="76200" cy="13106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440940" y="3813810"/>
            <a:ext cx="37426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创造巨大的社会财富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  <p:bldP spid="10" grpId="0" animBg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6075" y="240665"/>
            <a:ext cx="33508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课堂学习任务一：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02285" y="1036955"/>
            <a:ext cx="108813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感动中国人物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评委组确定将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杂交水稻之父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袁隆平、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燕京第九景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张秉贵、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扎根大地的人民科学家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钟扬入选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感动中国人物</a:t>
            </a: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想弘扬他们在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劳动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中所展现的优秀品质。请研读第二单元第四课三篇通讯，梳理出这三位榜样在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劳动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中具体展现了哪些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优秀品质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14375" y="-120650"/>
            <a:ext cx="10237470" cy="61779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fontAlgn="auto">
              <a:lnSpc>
                <a:spcPct val="300000"/>
              </a:lnSpc>
            </a:pPr>
            <a:r>
              <a:rPr lang="zh-CN" altLang="en-US"/>
              <a:t>       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“杂交水稻之父”袁隆平</a:t>
            </a:r>
          </a:p>
          <a:p>
            <a:pPr marL="342900" indent="0" algn="l" fontAlgn="base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32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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热爱并献身于农科研事业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0" algn="l" fontAlgn="base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32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Wingdings" panose="05000000000000000000" charset="0"/>
              </a:rPr>
              <a:t>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勇于实践，敢于探索 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0" algn="l" fontAlgn="base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26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③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解放思想，破除迷信，敢于创新</a:t>
            </a:r>
          </a:p>
          <a:p>
            <a:pPr marL="342900" indent="0" algn="l" fontAlgn="base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26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④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坚持真理，实事求是 </a:t>
            </a: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0" algn="l" fontAlgn="base">
              <a:lnSpc>
                <a:spcPct val="15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lang="zh-CN" altLang="en-US" sz="24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⑤ </a:t>
            </a:r>
            <a:r>
              <a:rPr lang="zh-CN" altLang="en-US" sz="2800" b="1" kern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矢志为中国和世界人民作贡献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indent="0">
              <a:lnSpc>
                <a:spcPct val="150000"/>
              </a:lnSpc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</a:t>
            </a:r>
          </a:p>
        </p:txBody>
      </p:sp>
    </p:spTree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1_3"/>
  <p:tag name="KSO_WM_UNIT_INDEX" val="1_1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1_4"/>
  <p:tag name="KSO_WM_UNIT_INDEX" val="1_1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1_5"/>
  <p:tag name="KSO_WM_UNIT_INDEX" val="1_1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1_2"/>
  <p:tag name="KSO_WM_UNIT_INDEX" val="1_1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f*1_1_1"/>
  <p:tag name="KSO_WM_UNIT_INDEX" val="1_1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25"/>
  <p:tag name="KSO_WM_UNIT_TEXT_FILL_TYPE" val="1"/>
  <p:tag name="KSO_WM_UNIT_TYPE" val="l_h_a"/>
  <p:tag name="KSO_WM_UNIT_USESOURCEFORMAT_APPLY" val="1"/>
  <p:tag name="KSO_WM_UNIT_VALUE" val="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2_1"/>
  <p:tag name="KSO_WM_UNIT_INDEX" val="1_2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2_3"/>
  <p:tag name="KSO_WM_UNIT_INDEX" val="1_2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2_4"/>
  <p:tag name="KSO_WM_UNIT_INDEX" val="1_2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2_5"/>
  <p:tag name="KSO_WM_UNIT_INDEX" val="1_2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2_2"/>
  <p:tag name="KSO_WM_UNIT_INDEX" val="1_2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f*1_2_1"/>
  <p:tag name="KSO_WM_UNIT_INDEX" val="1_2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25"/>
  <p:tag name="KSO_WM_UNIT_TEXT_FILL_TYPE" val="1"/>
  <p:tag name="KSO_WM_UNIT_TYPE" val="l_h_a"/>
  <p:tag name="KSO_WM_UNIT_USESOURCEFORMAT_APPLY" val="1"/>
  <p:tag name="KSO_WM_UNIT_VALUE" val="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3_1"/>
  <p:tag name="KSO_WM_UNIT_INDEX" val="1_3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3_3"/>
  <p:tag name="KSO_WM_UNIT_INDEX" val="1_3_3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3_4"/>
  <p:tag name="KSO_WM_UNIT_INDEX" val="1_3_4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3_5"/>
  <p:tag name="KSO_WM_UNIT_INDEX" val="1_3_5"/>
  <p:tag name="KSO_WM_UNIT_LAYERLEVEL" val="1_1_1"/>
  <p:tag name="KSO_WM_UNIT_TEXT_FILL_FORE_SCHEMECOLOR_INDEX" val="13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3_2"/>
  <p:tag name="KSO_WM_UNIT_INDEX" val="1_3_2"/>
  <p:tag name="KSO_WM_UNIT_LAYERLEVEL" val="1_1_1"/>
  <p:tag name="KSO_WM_UNIT_SUBTYPE" val="d"/>
  <p:tag name="KSO_WM_UNIT_TEXT_FILL_FORE_SCHEMECOLOR_INDEX" val="14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f*1_3_1"/>
  <p:tag name="KSO_WM_UNIT_INDEX" val="1_3_1"/>
  <p:tag name="KSO_WM_UNIT_LAYERLEVEL" val="1_1_1"/>
  <p:tag name="KSO_WM_UNIT_NOCLEAR" val="0"/>
  <p:tag name="KSO_WM_UNIT_PRESET_TEXT" val="单击此处输入你的正文，文字是您思想的提炼，为了最终演示发布的良好效果，请尽量言简意赅的阐述观点；根据需要可酌情增减文字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l_h_f"/>
  <p:tag name="KSO_WM_UNIT_USESOURCEFORMAT_APPLY" val="1"/>
  <p:tag name="KSO_WM_UNIT_VALUE" val="8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3"/>
  <p:tag name="KSO_WM_UNIT_TEXT_FILL_FORE_SCHEMECOLOR_INDEX_BRIGHTNESS" val="0.25"/>
  <p:tag name="KSO_WM_UNIT_TEXT_FILL_TYPE" val="1"/>
  <p:tag name="KSO_WM_UNIT_TYPE" val="l_h_a"/>
  <p:tag name="KSO_WM_UNIT_USESOURCEFORMAT_APPLY" val="1"/>
  <p:tag name="KSO_WM_UNIT_VALUE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e24f873-9f5d-432f-95aa-653ce6688ece}"/>
  <p:tag name="TABLE_COLOR_RGB" val="0x000000*0xFFFFFF*0x44546A*0xE6E5E5*0x848587*0x738499*0x817CA0*0x9B819F*0xA7878C*0xAB968B"/>
  <p:tag name="TABLE_COLORIDX" val="l"/>
  <p:tag name="TABLE_EMPHASIZE_COLOR" val="8684935"/>
  <p:tag name="TABLE_SKINIDX" val="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CHIP_FILLPROP" val="[[{&quot;fill_id&quot;:&quot;18834e31d2464b59b10ce58bd7c532d4&quot;,&quot;fill_align&quot;:&quot;lb&quot;,&quot;text_align&quot;:&quot;lb&quot;,&quot;text_direction&quot;:&quot;horizontal&quot;,&quot;chip_types&quot;:[&quot;picture&quot;],&quot;support_features&quot;:[&quot;collage&quot;]},{&quot;fill_id&quot;:&quot;452afa0c044d464e8a11ffa90e07d58d&quot;,&quot;fill_align&quot;:&quot;lb&quot;,&quot;text_align&quot;:&quot;lb&quot;,&quot;text_direction&quot;:&quot;horizontal&quot;,&quot;chip_types&quot;:[&quot;picture&quot;],&quot;support_features&quot;:[&quot;collage&quot;]},{&quot;fill_id&quot;:&quot;b8441941529e4455ba4ef3a6eaae9c20&quot;,&quot;fill_align&quot;:&quot;lt&quot;,&quot;text_align&quot;:&quot;lt&quot;,&quot;text_direction&quot;:&quot;horizontal&quot;,&quot;chip_types&quot;:[&quot;text&quot;,&quot;picture&quot;],&quot;support_features&quot;:[&quot;collage&quot;]},{&quot;fill_id&quot;:&quot;7c14c7b77f314aed8ab3a412c2378086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,&quot;creativecrop&quot;]}]]"/>
  <p:tag name="KSO_WM_CHIP_GROUPID" val="5ef1ff1aa491bb008663894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f1ff1aa491bb0086638943"/>
  <p:tag name="KSO_WM_SLIDE_BACKGROUND" val="[&quot;general&quot;]"/>
  <p:tag name="KSO_WM_SLIDE_BACKGROUND_TYPE" val="general"/>
  <p:tag name="KSO_WM_SLIDE_BK_DARK_LIGHT" val="2"/>
  <p:tag name="KSO_WM_SLIDE_ID" val="diagram20208672_1"/>
  <p:tag name="KSO_WM_SLIDE_INDEX" val="1"/>
  <p:tag name="KSO_WM_SLIDE_ITEM_CNT" val="0"/>
  <p:tag name="KSO_WM_SLIDE_LAYOUT" val="d"/>
  <p:tag name="KSO_WM_SLIDE_LAYOUT_CNT" val="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8-19T14:32:33&quot;,&quot;maxSize&quot;:{&quot;size1&quot;:71.099642548737691},&quot;minSize&quot;:{&quot;size1&quot;:40.099642548737705},&quot;normalSize&quot;:{&quot;size1&quot;:45.932975882071041},&quot;subLayout&quot;:[{&quot;direction&quot;:1,&quot;id&quot;:&quot;2020-08-19T14:32:33&quot;,&quot;maxSize&quot;:{&quot;size1&quot;:27.399999999999999},&quot;minSize&quot;:{&quot;size1&quot;:27.399999999999999},&quot;normalSize&quot;:{&quot;size1&quot;:27.399999999999999},&quot;subLayout&quot;:[{&quot;id&quot;:&quot;2020-08-19T14:32:33&quot;,&quot;margin&quot;:{&quot;bottom&quot;:0.026000002399086952,&quot;left&quot;:1.6929999589920044,&quot;right&quot;:0.3970000147819519,&quot;top&quot;:1.2699999809265137},&quot;type&quot;:0},{&quot;id&quot;:&quot;2020-08-19T14:32:33&quot;,&quot;margin&quot;:{&quot;bottom&quot;:0.026000002399086952,&quot;left&quot;:0.026000002399086952,&quot;right&quot;:17.357000350952148,&quot;top&quot;:1.2699999809265137},&quot;type&quot;:0}],&quot;type&quot;:0},{&quot;id&quot;:&quot;2020-08-19T14:32:33&quot;,&quot;margin&quot;:{&quot;bottom&quot;:1.2699999809265137,&quot;left&quot;:1.6929999589920044,&quot;right&quot;:17.357000350952148,&quot;top&quot;:0.81999999284744263},&quot;type&quot;:0}],&quot;type&quot;:0}"/>
  <p:tag name="KSO_WM_SLIDE_POSITION" val="48*36"/>
  <p:tag name="KSO_WM_SLIDE_RATIO" val="1.777778"/>
  <p:tag name="KSO_WM_SLIDE_SIZE" val="864*468"/>
  <p:tag name="KSO_WM_SLIDE_SUBTYPE" val="picTxt"/>
  <p:tag name="KSO_WM_SLIDE_SUPPORT_FEATURE_TYPE" val="0"/>
  <p:tag name="KSO_WM_SLIDE_TYPE" val="text"/>
  <p:tag name="KSO_WM_TAG_VERSION" val="1.0"/>
  <p:tag name="KSO_WM_TEMPLATE_ASSEMBLE_GROUPID" val="5ef55694ea5a3ac527a18a94"/>
  <p:tag name="KSO_WM_TEMPLATE_ASSEMBLE_XID" val="5ef55694ea5a3ac527a18a94"/>
  <p:tag name="KSO_WM_TEMPLATE_CATEGORY" val="diagram"/>
  <p:tag name="KSO_WM_TEMPLATE_COLOR_TYPE" val="1"/>
  <p:tag name="KSO_WM_TEMPLATE_INDEX" val="20208672"/>
  <p:tag name="KSO_WM_TEMPLATE_MASTER_TYPE" val="0"/>
  <p:tag name="KSO_WM_TEMPLATE_SUBCATEGORY" val="2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2d0d70cd5cdf467f9029163c4f7f7287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694ea5a3ac527a18a94"/>
  <p:tag name="KSO_WM_TEMPLATE_ASSEMBLE_XID" val="5ef55694ea5a3ac527a18a94"/>
  <p:tag name="KSO_WM_TEMPLATE_CATEGORY" val="diagram"/>
  <p:tag name="KSO_WM_TEMPLATE_INDEX" val="20208672"/>
  <p:tag name="KSO_WM_UNIT_COMPATIBLE" val="0"/>
  <p:tag name="KSO_WM_UNIT_DEC_AREA_ID" val="d9aa188bf0d3466f872b62804d639e4f"/>
  <p:tag name="KSO_WM_UNIT_DIAGRAM_ISNUMVISUAL" val="0"/>
  <p:tag name="KSO_WM_UNIT_DIAGRAM_ISREFERUNIT" val="0"/>
  <p:tag name="KSO_WM_UNIT_HIGHLIGHT" val="0"/>
  <p:tag name="KSO_WM_UNIT_ID" val="diagram20208672_1*d*1"/>
  <p:tag name="KSO_WM_UNIT_INDEX" val="1"/>
  <p:tag name="KSO_WM_UNIT_LAYERLEVEL" val="1"/>
  <p:tag name="KSO_WM_UNIT_PICTURE_CLIP_FLAG" val="0"/>
  <p:tag name="KSO_WM_UNIT_PLACING_PICTURE" val="2d0d70cd5cdf467f9029163c4f7f7287"/>
  <p:tag name="KSO_WM_UNIT_TYPE" val="d"/>
  <p:tag name="KSO_WM_UNIT_VALUE" val="635*71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c4944d6ed58e439fabedfc21477be635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694ea5a3ac527a18a94"/>
  <p:tag name="KSO_WM_TEMPLATE_ASSEMBLE_XID" val="5ef55694ea5a3ac527a18a94"/>
  <p:tag name="KSO_WM_TEMPLATE_CATEGORY" val="diagram"/>
  <p:tag name="KSO_WM_TEMPLATE_INDEX" val="20208672"/>
  <p:tag name="KSO_WM_UNIT_COMPATIBLE" val="0"/>
  <p:tag name="KSO_WM_UNIT_DEC_AREA_ID" val="96ae7fe21f364954880025d230e689a2"/>
  <p:tag name="KSO_WM_UNIT_DIAGRAM_ISNUMVISUAL" val="0"/>
  <p:tag name="KSO_WM_UNIT_DIAGRAM_ISREFERUNIT" val="0"/>
  <p:tag name="KSO_WM_UNIT_HIGHLIGHT" val="0"/>
  <p:tag name="KSO_WM_UNIT_ID" val="diagram20208672_1*d*4"/>
  <p:tag name="KSO_WM_UNIT_INDEX" val="4"/>
  <p:tag name="KSO_WM_UNIT_LAYERLEVEL" val="1"/>
  <p:tag name="KSO_WM_UNIT_PICTURE_CLIP_FLAG" val="0"/>
  <p:tag name="KSO_WM_UNIT_PLACING_PICTURE" val="c4944d6ed58e439fabedfc21477be635"/>
  <p:tag name="KSO_WM_UNIT_TYPE" val="d"/>
  <p:tag name="KSO_WM_UNIT_VALUE" val="635*7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ASSEMBLE_CHIP_INDEX" val="3005022900cd4fd78c31e401c6eaec9c"/>
  <p:tag name="KSO_WM_BEAUTIFY_FLAG" val="#wm#"/>
  <p:tag name="KSO_WM_CHIP_GROUPID" val="5e7310da9a230a26b9e88a19"/>
  <p:tag name="KSO_WM_CHIP_XID" val="5e7310da9a230a26b9e88a1a"/>
  <p:tag name="KSO_WM_TAG_VERSION" val="1.0"/>
  <p:tag name="KSO_WM_TEMPLATE_ASSEMBLE_GROUPID" val="5ef55694ea5a3ac527a18a94"/>
  <p:tag name="KSO_WM_TEMPLATE_ASSEMBLE_XID" val="5ef55694ea5a3ac527a18a94"/>
  <p:tag name="KSO_WM_TEMPLATE_CATEGORY" val="diagram"/>
  <p:tag name="KSO_WM_TEMPLATE_INDEX" val="20208672"/>
  <p:tag name="KSO_WM_UNIT_COMPATIBLE" val="0"/>
  <p:tag name="KSO_WM_UNIT_DEC_AREA_ID" val="3a70e507422e4a4cbcb5630b399738d5"/>
  <p:tag name="KSO_WM_UNIT_DIAGRAM_ISNUMVISUAL" val="0"/>
  <p:tag name="KSO_WM_UNIT_DIAGRAM_ISREFERUNIT" val="0"/>
  <p:tag name="KSO_WM_UNIT_HIGHLIGHT" val="0"/>
  <p:tag name="KSO_WM_UNIT_ID" val="diagram20208672_1*d*2"/>
  <p:tag name="KSO_WM_UNIT_INDEX" val="2"/>
  <p:tag name="KSO_WM_UNIT_LAYERLEVEL" val="1"/>
  <p:tag name="KSO_WM_UNIT_PICTURE_CLIP_FLAG" val="0"/>
  <p:tag name="KSO_WM_UNIT_PLACING_PICTURE" val="3005022900cd4fd78c31e401c6eaec9c"/>
  <p:tag name="KSO_WM_UNIT_TYPE" val="d"/>
  <p:tag name="KSO_WM_UNIT_VALUE" val="931*148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l1-1"/>
  <p:tag name="KSO_WM_TAG_VERSION" val="1.0"/>
  <p:tag name="KSO_WM_TEMPLATE_CATEGORY" val="diagram"/>
  <p:tag name="KSO_WM_TEMPLATE_INDEX" val="20209374"/>
  <p:tag name="KSO_WM_UNIT_COMPATIBLE" val="0"/>
  <p:tag name="KSO_WM_UNIT_DIAGRAM_ISNUMVISUAL" val="0"/>
  <p:tag name="KSO_WM_UNIT_DIAGRAM_ISREFERUNIT" val="0"/>
  <p:tag name="KSO_WM_UNIT_HIGHLIGHT" val="0"/>
  <p:tag name="KSO_WM_UNIT_ID" val="diagram20209374_2*l_h_i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l_h_i"/>
  <p:tag name="KSO_WM_UNIT_USESOURCEFORMAT_APPLY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959</Words>
  <Application>Microsoft Office PowerPoint</Application>
  <PresentationFormat>自定义</PresentationFormat>
  <Paragraphs>116</Paragraphs>
  <Slides>18</Slides>
  <Notes>17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hj</cp:lastModifiedBy>
  <cp:revision>18</cp:revision>
  <dcterms:created xsi:type="dcterms:W3CDTF">2020-08-18T03:49:00Z</dcterms:created>
  <dcterms:modified xsi:type="dcterms:W3CDTF">2020-09-11T01:21:43Z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2052-11.1.0.9828</vt:lpwstr>
  </property>
</Properties>
</file>