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64" r:id="rId3"/>
    <p:sldId id="405" r:id="rId4"/>
    <p:sldId id="407" r:id="rId5"/>
    <p:sldId id="283" r:id="rId6"/>
    <p:sldId id="322" r:id="rId7"/>
    <p:sldId id="346" r:id="rId8"/>
    <p:sldId id="450" r:id="rId9"/>
    <p:sldId id="429" r:id="rId10"/>
    <p:sldId id="431" r:id="rId11"/>
    <p:sldId id="432" r:id="rId12"/>
    <p:sldId id="382" r:id="rId13"/>
    <p:sldId id="383" r:id="rId14"/>
    <p:sldId id="385" r:id="rId15"/>
    <p:sldId id="386" r:id="rId16"/>
    <p:sldId id="364" r:id="rId17"/>
    <p:sldId id="404" r:id="rId18"/>
    <p:sldId id="397" r:id="rId19"/>
    <p:sldId id="388" r:id="rId20"/>
    <p:sldId id="389" r:id="rId21"/>
    <p:sldId id="379" r:id="rId22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62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1446" y="54"/>
      </p:cViewPr>
      <p:guideLst>
        <p:guide orient="horz" pos="2137"/>
        <p:guide pos="286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tags" Target="tags/tag1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015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image" Target="../media/image1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" y="12065"/>
            <a:ext cx="9140190" cy="68338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43108" y="1071546"/>
            <a:ext cx="6579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/>
              <a:t>临 安 春 雨 初 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14942" y="2143116"/>
            <a:ext cx="30877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陆 游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5" y="0"/>
            <a:ext cx="9126220" cy="689038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4525963"/>
          </a:xfrm>
          <a:solidFill>
            <a:srgbClr val="FFFFFF">
              <a:alpha val="78824"/>
            </a:srgbClr>
          </a:solidFill>
        </p:spPr>
        <p:txBody>
          <a:bodyPr/>
          <a:lstStyle/>
          <a:p>
            <a:pPr algn="ctr">
              <a:buNone/>
            </a:pPr>
            <a:r>
              <a:rPr lang="zh-CN" altLang="en-US" sz="4000" b="1" smtClean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临</a:t>
            </a:r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安春雨初霁</a:t>
            </a:r>
          </a:p>
          <a:p>
            <a:pPr algn="ctr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陆　游</a:t>
            </a:r>
          </a:p>
          <a:p>
            <a:pPr algn="ctr">
              <a:lnSpc>
                <a:spcPts val="4820"/>
              </a:lnSpc>
              <a:spcBef>
                <a:spcPct val="0"/>
              </a:spcBef>
              <a:buNone/>
            </a:pPr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世味年来</a:t>
            </a:r>
            <a:r>
              <a:rPr lang="zh-CN" altLang="en-US" sz="4000" b="1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薄</a:t>
            </a:r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似纱，谁令骑马</a:t>
            </a:r>
            <a:r>
              <a:rPr lang="zh-CN" altLang="en-US" sz="4000" b="1">
                <a:solidFill>
                  <a:srgbClr val="EE5B02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客</a:t>
            </a:r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京华？</a:t>
            </a:r>
          </a:p>
          <a:p>
            <a:pPr algn="ctr">
              <a:lnSpc>
                <a:spcPts val="4820"/>
              </a:lnSpc>
              <a:spcBef>
                <a:spcPct val="0"/>
              </a:spcBef>
              <a:buNone/>
            </a:pPr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小楼</a:t>
            </a:r>
            <a:r>
              <a:rPr lang="zh-CN" altLang="en-US" sz="4000" b="1">
                <a:solidFill>
                  <a:srgbClr val="EE5B02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一夜</a:t>
            </a:r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听春雨，深巷明朝卖杏花。</a:t>
            </a:r>
          </a:p>
          <a:p>
            <a:pPr algn="ctr">
              <a:lnSpc>
                <a:spcPts val="4820"/>
              </a:lnSpc>
              <a:spcBef>
                <a:spcPct val="0"/>
              </a:spcBef>
              <a:buNone/>
            </a:pPr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矮纸斜行</a:t>
            </a:r>
            <a:r>
              <a:rPr lang="zh-CN" altLang="en-US" sz="4000" b="1">
                <a:solidFill>
                  <a:srgbClr val="EE5B02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闲</a:t>
            </a:r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作草，晴窗细乳</a:t>
            </a:r>
            <a:r>
              <a:rPr lang="zh-CN" altLang="en-US" sz="4000" b="1">
                <a:solidFill>
                  <a:srgbClr val="EE5B02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戏</a:t>
            </a:r>
            <a:r>
              <a:rPr lang="zh-CN" altLang="en-US" sz="4000" b="1">
                <a:solidFill>
                  <a:srgbClr val="7030A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分茶。</a:t>
            </a:r>
          </a:p>
          <a:p>
            <a:pPr algn="ctr">
              <a:lnSpc>
                <a:spcPts val="4820"/>
              </a:lnSpc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EE5B02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素衣</a:t>
            </a:r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莫起</a:t>
            </a:r>
            <a:r>
              <a:rPr lang="zh-CN" altLang="en-US" sz="4000" b="1">
                <a:solidFill>
                  <a:srgbClr val="EE5B02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风尘叹</a:t>
            </a:r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，犹及</a:t>
            </a:r>
            <a:r>
              <a:rPr lang="zh-CN" altLang="en-US" sz="4000" b="1">
                <a:solidFill>
                  <a:srgbClr val="EE5B02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清明</a:t>
            </a:r>
            <a:r>
              <a:rPr lang="zh-CN" altLang="en-US" sz="40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可到家。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内容占位符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95"/>
            <a:ext cx="9187180" cy="6847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342902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</a:bodyPr>
          <a:lstStyle/>
          <a:p>
            <a:pPr marL="0" indent="0">
              <a:lnSpc>
                <a:spcPts val="5400"/>
              </a:lnSpc>
              <a:spcBef>
                <a:spcPct val="0"/>
              </a:spcBef>
              <a:buNone/>
            </a:pPr>
            <a:r>
              <a:rPr lang="en-US" altLang="zh-CN" sz="44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</a:t>
            </a:r>
          </a:p>
          <a:p>
            <a:pPr marL="0" indent="0">
              <a:lnSpc>
                <a:spcPts val="5400"/>
              </a:lnSpc>
              <a:spcBef>
                <a:spcPct val="0"/>
              </a:spcBef>
              <a:buNone/>
            </a:pPr>
            <a:r>
              <a:rPr lang="en-US" altLang="zh-CN" sz="44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   1</a:t>
            </a:r>
            <a:r>
              <a:rPr lang="en-US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.</a:t>
            </a: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结合导学案，分组探讨首联里</a:t>
            </a:r>
            <a:r>
              <a:rPr lang="zh-CN" altLang="en-US" sz="44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哪些词</a:t>
            </a:r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可以解释他心情不美丽的原因？ </a:t>
            </a:r>
            <a:endParaRPr lang="en-US" altLang="zh-CN" sz="44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53435" y="836295"/>
            <a:ext cx="5299710" cy="54794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br>
              <a:rPr lang="en-US" altLang="zh-CN"/>
            </a:br>
            <a:br>
              <a:rPr lang="en-US" altLang="zh-CN"/>
            </a:br>
            <a:br>
              <a:rPr lang="en-US" altLang="zh-CN"/>
            </a:b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121285" y="1889760"/>
            <a:ext cx="3648075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客</a:t>
            </a:r>
            <a:r>
              <a:rPr lang="en-US" altLang="zh-CN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字，七分在官场失意，三分在羁旅愁思。</a:t>
            </a:r>
          </a:p>
          <a:p>
            <a:pPr algn="l"/>
            <a:endParaRPr lang="zh-CN" altLang="en-US" sz="36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en-US" altLang="zh-CN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骑马</a:t>
            </a:r>
            <a:r>
              <a:rPr lang="en-US" altLang="zh-CN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二字更显官小位卑。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85720" y="214290"/>
            <a:ext cx="4786346" cy="13388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ts val="4820"/>
              </a:lnSpc>
              <a:spcBef>
                <a:spcPct val="0"/>
              </a:spcBef>
              <a:buNone/>
            </a:pPr>
            <a:r>
              <a:rPr lang="zh-CN" altLang="en-US" sz="4400" b="1">
                <a:solidFill>
                  <a:srgbClr val="00CC00"/>
                </a:solidFill>
                <a:uFillTx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世味</a:t>
            </a:r>
            <a:r>
              <a:rPr lang="zh-CN" altLang="en-US" sz="4400" b="1">
                <a:uFillTx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年来</a:t>
            </a:r>
            <a:r>
              <a:rPr lang="zh-CN" altLang="en-US" sz="4400" b="1">
                <a:solidFill>
                  <a:srgbClr val="00CC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薄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似纱</a:t>
            </a:r>
            <a:r>
              <a:rPr lang="zh-CN" altLang="en-US" sz="4400" b="1" smtClean="0">
                <a:solidFill>
                  <a:srgbClr val="7030A0"/>
                </a:solidFill>
                <a:uFillTx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，</a:t>
            </a:r>
            <a:endParaRPr lang="en-US" altLang="zh-CN" sz="4400" b="1" smtClean="0">
              <a:solidFill>
                <a:srgbClr val="7030A0"/>
              </a:solidFill>
              <a:uFillTx/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  <a:p>
            <a:pPr>
              <a:lnSpc>
                <a:spcPts val="4820"/>
              </a:lnSpc>
              <a:spcBef>
                <a:spcPct val="0"/>
              </a:spcBef>
              <a:buNone/>
            </a:pPr>
            <a:r>
              <a:rPr lang="zh-CN" altLang="en-US" sz="4400" b="1" smtClean="0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谁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令</a:t>
            </a:r>
            <a:r>
              <a:rPr lang="zh-CN" altLang="en-US" sz="4400" b="1">
                <a:solidFill>
                  <a:srgbClr val="00CC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骑马</a:t>
            </a:r>
            <a:r>
              <a:rPr lang="zh-CN" altLang="en-US" sz="44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客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京华</a:t>
            </a:r>
            <a:r>
              <a:rPr lang="zh-CN" altLang="en-US" sz="4400" b="1">
                <a:solidFill>
                  <a:srgbClr val="7030A0"/>
                </a:solidFill>
                <a:uFillTx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？</a:t>
            </a:r>
            <a:endParaRPr lang="zh-CN" altLang="en-US" sz="44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5750" y="5515610"/>
            <a:ext cx="579882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首句奠定诗歌的感情基调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" y="19050"/>
            <a:ext cx="9075420" cy="68751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/>
          <a:p>
            <a:pPr algn="l"/>
            <a:br>
              <a:rPr lang="en-US" altLang="zh-CN" sz="3600"/>
            </a:br>
            <a:br>
              <a:rPr lang="en-US" altLang="zh-CN" sz="3600"/>
            </a:br>
            <a:br>
              <a:rPr lang="en-US" altLang="zh-CN" sz="3600"/>
            </a:br>
            <a:br>
              <a:rPr lang="en-US" altLang="zh-CN" sz="3600"/>
            </a:br>
            <a:br>
              <a:rPr lang="en-US" altLang="zh-CN" sz="3600"/>
            </a:br>
            <a:br>
              <a:rPr lang="en-US" altLang="zh-CN" sz="3600"/>
            </a:br>
            <a:br>
              <a:rPr lang="en-US" altLang="zh-CN" sz="3600"/>
            </a:br>
            <a:br>
              <a:rPr lang="en-US" altLang="zh-CN" sz="3600"/>
            </a:br>
            <a: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2.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陆游幽居在临安城的客栈中，听雨、听卖花声、写草书、品香茗，给人一种什么样的感受？诗句里的哪些字眼可以体现这种感受？实际是这样吗？为什么？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20119231237185893.jpg"/>
          <p:cNvPicPr>
            <a:picLocks noChangeAspect="1"/>
          </p:cNvPicPr>
          <p:nvPr/>
        </p:nvPicPr>
        <p:blipFill>
          <a:blip r:embed="rId2"/>
          <a:srcRect b="62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2910" y="857232"/>
            <a:ext cx="8143932" cy="5572164"/>
          </a:xfrm>
          <a:ln w="28575">
            <a:solidFill>
              <a:srgbClr val="000099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zh-CN" altLang="en-US" sz="3600" b="1" smtClean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　　</a:t>
            </a:r>
            <a:r>
              <a:rPr lang="zh-CN" altLang="en-US" sz="3600" b="1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无事而作草书，晴窗下品着清茗，</a:t>
            </a:r>
            <a:r>
              <a:rPr lang="zh-CN" altLang="en-US" sz="3600" b="1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表面上看，是极闲适恬静的境界，然而在这背后，正藏着诗人无限的感慨与牢骚。</a:t>
            </a:r>
            <a:r>
              <a:rPr lang="zh-CN" altLang="en-US" sz="3600" b="1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陆游素来有为国家作一番轰轰烈烈事业的宏愿，而严州知府的职位本与他的素志不合，何况觐见一次皇帝，不知要在客舍中等待多久！国家正是多事之秋，而诗人却在以作书品茶消磨时光，真是无聊而可悲！于是再也捺不住心头的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怨愤</a:t>
            </a:r>
            <a:r>
              <a:rPr lang="zh-CN" altLang="en-US" sz="3600" b="1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，挥毫写出。</a:t>
            </a:r>
            <a:endParaRPr lang="zh-CN" altLang="en-US" sz="3600" b="1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标题 6"/>
          <p:cNvSpPr txBox="1"/>
          <p:nvPr/>
        </p:nvSpPr>
        <p:spPr>
          <a:xfrm>
            <a:off x="0" y="0"/>
            <a:ext cx="1643042" cy="642918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 lvl="0">
              <a:buClr>
                <a:srgbClr val="000000"/>
              </a:buClr>
            </a:pPr>
            <a:r>
              <a:rPr lang="zh-CN" altLang="en-US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总 结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9143999" cy="685799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00232" y="1785926"/>
            <a:ext cx="514353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厌倦官场 ，怕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沾染</a:t>
            </a:r>
            <a:r>
              <a:rPr lang="zh-CN" altLang="en-US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京</a:t>
            </a:r>
            <a:endParaRPr lang="en-US" altLang="zh-CN" sz="40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en-US" altLang="zh-CN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zh-CN" altLang="en-US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城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坏风气，有亏</a:t>
            </a:r>
            <a:r>
              <a:rPr lang="zh-CN" altLang="en-US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美德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71670" y="3429000"/>
            <a:ext cx="500066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zh-CN" altLang="en-US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慎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终追</a:t>
            </a:r>
            <a:r>
              <a:rPr lang="zh-CN" altLang="en-US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远　思乡心切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00232" y="4714884"/>
            <a:ext cx="5086649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落魄潦倒　有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志难伸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14488"/>
          </a:xfrm>
        </p:spPr>
        <p:txBody>
          <a:bodyPr/>
          <a:lstStyle/>
          <a:p>
            <a:pPr algn="l"/>
            <a:r>
              <a:rPr lang="en-US" altLang="zh-CN" b="1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3.</a:t>
            </a:r>
            <a:r>
              <a:rPr lang="zh-CN" altLang="en-US" b="1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陆游想急切归家的原因是什么？（或者他离京的借口是什么？）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178348"/>
            <a:ext cx="9144000" cy="1428752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en-US" altLang="zh-CN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4</a:t>
            </a:r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.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全诗你最喜欢哪一句，谈谈原因。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20119231237185893.jpg"/>
          <p:cNvPicPr>
            <a:picLocks noChangeAspect="1"/>
          </p:cNvPicPr>
          <p:nvPr/>
        </p:nvPicPr>
        <p:blipFill>
          <a:blip r:embed="rId2"/>
          <a:srcRect r="1250" b="62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94"/>
          </a:xfrm>
          <a:solidFill>
            <a:srgbClr val="FFFF99"/>
          </a:solidFill>
        </p:spPr>
        <p:txBody>
          <a:bodyPr/>
          <a:lstStyle/>
          <a:p>
            <a:br>
              <a:rPr lang="zh-CN" altLang="en-US" b="1">
                <a:solidFill>
                  <a:srgbClr val="7030A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</a:br>
            <a:r>
              <a:rPr lang="zh-CN" altLang="en-US" sz="4000" b="1">
                <a:solidFill>
                  <a:schemeClr val="tx1"/>
                </a:solidFill>
                <a:uFillTx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小楼</a:t>
            </a:r>
            <a:r>
              <a:rPr lang="zh-CN" altLang="en-US" sz="4000" b="1">
                <a:solidFill>
                  <a:srgbClr val="FF0000"/>
                </a:solidFill>
                <a:uFillTx/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一夜</a:t>
            </a:r>
            <a:r>
              <a:rPr lang="zh-CN" altLang="en-US" sz="4000" b="1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听春雨，深巷明朝卖杏花。</a:t>
            </a:r>
            <a:br>
              <a:rPr lang="zh-CN" altLang="en-US" sz="4000" b="1">
                <a:solidFill>
                  <a:srgbClr val="7030A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</a:br>
            <a:endParaRPr lang="zh-CN" altLang="en-US" sz="4000"/>
          </a:p>
        </p:txBody>
      </p:sp>
      <p:sp>
        <p:nvSpPr>
          <p:cNvPr id="5" name="TextBox 4"/>
          <p:cNvSpPr txBox="1"/>
          <p:nvPr/>
        </p:nvSpPr>
        <p:spPr>
          <a:xfrm>
            <a:off x="214282" y="1428736"/>
            <a:ext cx="8572560" cy="44012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</a:t>
            </a:r>
            <a:r>
              <a:rPr lang="zh-CN" altLang="en-US" sz="4000" b="1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“小楼”一联，从诗的意境看，有三个层次：</a:t>
            </a:r>
            <a:endParaRPr lang="en-US" altLang="zh-CN" sz="4000" b="1" smtClean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　身居小楼，一夜听雨，是一诗境；</a:t>
            </a:r>
            <a:endParaRPr lang="en-US" altLang="zh-CN" sz="4000" b="1" smtClean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　春雨如丝，绵绵不断，杏花开放，带露艳丽，另一诗境；</a:t>
            </a:r>
            <a:endParaRPr lang="en-US" altLang="zh-CN" sz="4000" b="1" smtClean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　深巷卖花，声声入耳，又一诗境。 </a:t>
            </a:r>
          </a:p>
          <a:p>
            <a:r>
              <a:rPr lang="zh-CN" altLang="en-US" sz="4000" b="1" smtClean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          </a:t>
            </a:r>
            <a:r>
              <a:rPr lang="en-US" altLang="zh-CN" sz="32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殷光熹</a:t>
            </a:r>
            <a:r>
              <a:rPr lang="en-US" altLang="zh-CN" sz="32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宋诗名篇赏析</a:t>
            </a:r>
            <a:r>
              <a:rPr lang="en-US" altLang="zh-CN" sz="32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201221122183464581.jpg"/>
          <p:cNvPicPr>
            <a:picLocks noChangeAspect="1"/>
          </p:cNvPicPr>
          <p:nvPr/>
        </p:nvPicPr>
        <p:blipFill>
          <a:blip r:embed="rId2"/>
          <a:srcRect r="1250" b="62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0" y="1000108"/>
            <a:ext cx="4432300" cy="989965"/>
          </a:xfrm>
        </p:spPr>
        <p:txBody>
          <a:bodyPr/>
          <a:lstStyle/>
          <a:p>
            <a:r>
              <a:rPr lang="zh-CN" alt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十一月四日风雨大作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57158" y="2143116"/>
            <a:ext cx="3872344" cy="246596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僵卧孤村不自哀，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尚思为国戍轮台。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夜阑卧听风吹雨，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铁马冰河入梦来</a:t>
            </a:r>
            <a:r>
              <a:rPr lang="zh-CN" altLang="en-US" sz="3600" b="1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943" y="1071546"/>
            <a:ext cx="4499057" cy="835025"/>
          </a:xfrm>
        </p:spPr>
        <p:txBody>
          <a:bodyPr/>
          <a:lstStyle/>
          <a:p>
            <a:r>
              <a:rPr lang="zh-CN" alt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三月十七日夜醉中作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9455"/>
            <a:ext cx="3891280" cy="3724275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  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逆胡未灭心未平，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 孤剑床头铿有声。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 破驿梦回灯欲死，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 打窗风雨正三更。</a:t>
            </a:r>
          </a:p>
        </p:txBody>
      </p:sp>
      <p:sp>
        <p:nvSpPr>
          <p:cNvPr id="9" name="标题 6"/>
          <p:cNvSpPr txBox="1"/>
          <p:nvPr/>
        </p:nvSpPr>
        <p:spPr>
          <a:xfrm>
            <a:off x="0" y="0"/>
            <a:ext cx="7731125" cy="91630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ctr"/>
          <a:lstStyle/>
          <a:p>
            <a:pPr>
              <a:buClr>
                <a:srgbClr val="000000"/>
              </a:buClr>
            </a:pPr>
            <a:r>
              <a:rPr lang="zh-CN" altLang="en-US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五、拓展延伸</a:t>
            </a:r>
            <a:r>
              <a:rPr lang="en-US" altLang="zh-CN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——</a:t>
            </a:r>
            <a:r>
              <a:rPr lang="zh-CN" altLang="en-US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“亘古男儿一放翁”</a:t>
            </a:r>
            <a:endParaRPr lang="en-US" altLang="zh-CN" sz="3600" b="1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20119231237185893.jpg"/>
          <p:cNvPicPr>
            <a:picLocks noChangeAspect="1"/>
          </p:cNvPicPr>
          <p:nvPr/>
        </p:nvPicPr>
        <p:blipFill>
          <a:blip r:embed="rId2"/>
          <a:srcRect r="312" b="75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78971" y="1071547"/>
            <a:ext cx="800219" cy="37862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字字看来皆是血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71604" y="1071546"/>
            <a:ext cx="5786478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示　儿</a:t>
            </a:r>
            <a:endParaRPr lang="en-US" altLang="zh-CN" sz="4400" b="1" smtClean="0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800" smtClean="0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死去元知万事空，</a:t>
            </a:r>
          </a:p>
          <a:p>
            <a:r>
              <a:rPr lang="zh-CN" altLang="en-US" sz="4800" smtClean="0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但悲不见九州同。</a:t>
            </a:r>
          </a:p>
          <a:p>
            <a:r>
              <a:rPr lang="zh-CN" altLang="en-US" sz="4800" smtClean="0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王师北定中原日，</a:t>
            </a:r>
          </a:p>
          <a:p>
            <a:r>
              <a:rPr lang="zh-CN" altLang="en-US" sz="4800" smtClean="0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　家祭无忘告乃翁。</a:t>
            </a:r>
            <a:endParaRPr lang="zh-CN" altLang="en-US" sz="4800">
              <a:solidFill>
                <a:srgbClr val="0000CC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201221122183464581.jpg"/>
          <p:cNvPicPr>
            <a:picLocks noChangeAspect="1"/>
          </p:cNvPicPr>
          <p:nvPr/>
        </p:nvPicPr>
        <p:blipFill>
          <a:blip r:embed="rId2"/>
          <a:srcRect b="62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5072098"/>
          </a:xfrm>
          <a:solidFill>
            <a:srgbClr val="FFFFFF">
              <a:alpha val="54902"/>
            </a:srgb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>
              <a:buNone/>
            </a:pPr>
            <a:endParaRPr lang="en-US" altLang="zh-CN" sz="2400" b="1" smtClean="0">
              <a:solidFill>
                <a:srgbClr val="000099"/>
              </a:solidFill>
              <a:uFillTx/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  <a:p>
            <a:pPr algn="ctr">
              <a:buNone/>
            </a:pPr>
            <a:r>
              <a:rPr lang="zh-CN" altLang="en-US" sz="4800" b="1" smtClean="0">
                <a:solidFill>
                  <a:srgbClr val="000099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临</a:t>
            </a:r>
            <a:r>
              <a:rPr lang="zh-CN" altLang="en-US" sz="4800" b="1">
                <a:solidFill>
                  <a:srgbClr val="000099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安春雨初霁</a:t>
            </a:r>
          </a:p>
          <a:p>
            <a:pPr>
              <a:buNone/>
            </a:pPr>
            <a:r>
              <a:rPr lang="zh-CN" altLang="en-US" b="1" smtClean="0">
                <a:solidFill>
                  <a:srgbClr val="000099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　　　　　　　　　　　　　陆</a:t>
            </a:r>
            <a:r>
              <a:rPr lang="zh-CN" altLang="en-US" b="1">
                <a:solidFill>
                  <a:srgbClr val="000099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游</a:t>
            </a:r>
          </a:p>
          <a:p>
            <a:pPr algn="ctr">
              <a:lnSpc>
                <a:spcPts val="4820"/>
              </a:lnSpc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000099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世味年来薄似纱，谁令骑马客京华？</a:t>
            </a:r>
          </a:p>
          <a:p>
            <a:pPr algn="ctr">
              <a:lnSpc>
                <a:spcPts val="4820"/>
              </a:lnSpc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000099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小楼一夜听春雨，深巷明朝卖杏花。</a:t>
            </a:r>
          </a:p>
          <a:p>
            <a:pPr algn="ctr">
              <a:lnSpc>
                <a:spcPts val="4820"/>
              </a:lnSpc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000099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矮纸斜行闲作草，晴窗细乳戏分茶。</a:t>
            </a:r>
          </a:p>
          <a:p>
            <a:pPr algn="ctr">
              <a:lnSpc>
                <a:spcPts val="4820"/>
              </a:lnSpc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000099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素衣莫起风尘叹，犹及清明可到家</a:t>
            </a:r>
            <a:r>
              <a:rPr lang="zh-CN" altLang="en-US" sz="4000" b="1" smtClean="0">
                <a:solidFill>
                  <a:srgbClr val="000099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4000" b="1" smtClean="0">
              <a:solidFill>
                <a:srgbClr val="000099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ts val="4820"/>
              </a:lnSpc>
              <a:spcBef>
                <a:spcPct val="0"/>
              </a:spcBef>
              <a:buNone/>
            </a:pPr>
            <a:endParaRPr lang="en-US" altLang="zh-CN" sz="4000" b="1" smtClean="0">
              <a:solidFill>
                <a:srgbClr val="000099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0" y="0"/>
            <a:ext cx="5661025" cy="934085"/>
          </a:xfrm>
          <a:solidFill>
            <a:srgbClr val="00B050"/>
          </a:solidFill>
        </p:spPr>
        <p:txBody>
          <a:bodyPr/>
          <a:lstStyle/>
          <a:p>
            <a:pPr algn="l"/>
            <a:r>
              <a:rPr lang="zh-CN" altLang="en-US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一、熟读诗歌</a:t>
            </a:r>
            <a:r>
              <a:rPr lang="en-US" altLang="zh-CN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zh-CN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味</a:t>
            </a:r>
            <a:r>
              <a:rPr lang="zh-CN" altLang="en-US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音韵</a:t>
            </a:r>
            <a:r>
              <a:rPr lang="zh-CN" altLang="en-US" smtClean="0">
                <a:solidFill>
                  <a:srgbClr val="FFFF00"/>
                </a:solidFill>
              </a:rPr>
              <a:t>　</a:t>
            </a:r>
            <a:endParaRPr lang="zh-CN" altLang="en-US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20119231237185893.jpg"/>
          <p:cNvPicPr>
            <a:picLocks noChangeAspect="1"/>
          </p:cNvPicPr>
          <p:nvPr/>
        </p:nvPicPr>
        <p:blipFill>
          <a:blip r:embed="rId2"/>
          <a:srcRect r="312" b="6250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928670"/>
            <a:ext cx="9144000" cy="55778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　　</a:t>
            </a:r>
            <a:r>
              <a:rPr lang="zh-CN" altLang="en-US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陆游一首</a:t>
            </a:r>
            <a:r>
              <a:rPr lang="en-US" altLang="zh-CN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临安春雨初霁</a:t>
            </a:r>
            <a:r>
              <a:rPr lang="en-US" altLang="zh-CN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000" b="1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让几百年前清明时节的临安城蒙上了淡淡的愁绪，昨夜春雨，明朝杏花，春景婉丽，情怀落寞。沧海横流，八方风雨，不得志的陆放翁只好回归乡里，种豆种瓜，烹茶酿酒。可半夜时分，孤村僵卧，放翁壮志犹在，龙泉剑啸，放翁豪气干云！</a:t>
            </a:r>
          </a:p>
          <a:p>
            <a:r>
              <a:rPr lang="zh-CN" altLang="en-US" sz="4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千百年来，他如一枝凌霜绽放的寒梅，逸韵幽香，高标傲岸，永存天地。</a:t>
            </a:r>
          </a:p>
        </p:txBody>
      </p:sp>
      <p:sp>
        <p:nvSpPr>
          <p:cNvPr id="7" name="标题 6"/>
          <p:cNvSpPr txBox="1"/>
          <p:nvPr/>
        </p:nvSpPr>
        <p:spPr>
          <a:xfrm>
            <a:off x="0" y="0"/>
            <a:ext cx="2143140" cy="642918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>
              <a:buClr>
                <a:srgbClr val="000000"/>
              </a:buClr>
            </a:pPr>
            <a:r>
              <a:rPr lang="zh-CN" altLang="en-US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课堂小结</a:t>
            </a:r>
          </a:p>
        </p:txBody>
      </p:sp>
      <p:pic>
        <p:nvPicPr>
          <p:cNvPr id="10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744200" y="108585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 descr="20119231237185893.jpg"/>
          <p:cNvPicPr>
            <a:picLocks noGrp="1" noChangeAspect="1"/>
          </p:cNvPicPr>
          <p:nvPr>
            <p:ph idx="1"/>
          </p:nvPr>
        </p:nvPicPr>
        <p:blipFill>
          <a:blip r:embed="rId2"/>
          <a:srcRect b="6250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标题 6"/>
          <p:cNvSpPr>
            <a:spLocks noGrp="1"/>
          </p:cNvSpPr>
          <p:nvPr>
            <p:ph type="title"/>
          </p:nvPr>
        </p:nvSpPr>
        <p:spPr>
          <a:xfrm>
            <a:off x="0" y="0"/>
            <a:ext cx="5384800" cy="861695"/>
          </a:xfrm>
          <a:solidFill>
            <a:srgbClr val="00B050"/>
          </a:solidFill>
        </p:spPr>
        <p:txBody>
          <a:bodyPr/>
          <a:lstStyle/>
          <a:p>
            <a:pPr algn="l"/>
            <a:r>
              <a:rPr lang="zh-CN" altLang="en-US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二、开门见山</a:t>
            </a:r>
            <a:r>
              <a:rPr lang="en-US" altLang="zh-CN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赏题目</a:t>
            </a:r>
            <a:r>
              <a:rPr lang="zh-CN" altLang="en-US" smtClean="0">
                <a:solidFill>
                  <a:srgbClr val="FFFF00"/>
                </a:solidFill>
              </a:rPr>
              <a:t>　</a:t>
            </a: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0" y="1357298"/>
            <a:ext cx="9144000" cy="4286280"/>
          </a:xfrm>
          <a:prstGeom prst="rect">
            <a:avLst/>
          </a:prstGeom>
          <a:solidFill>
            <a:srgbClr val="FFFFFF">
              <a:alpha val="83137"/>
            </a:srgbClr>
          </a:solidFill>
          <a:ln w="9525"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问：诗题中的临安是现在的什么地方？</a:t>
            </a:r>
          </a:p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问：诗题是什么意思？</a:t>
            </a:r>
          </a:p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问：要是不看诗歌内容，要你画一  </a:t>
            </a:r>
            <a:endParaRPr kumimoji="0" lang="en-US" altLang="zh-CN" sz="4400" b="1" i="0" u="none" strike="noStrike" kern="1200" cap="none" spc="0" normalizeH="0" baseline="0" noProof="0" smtClean="0">
              <a:ln>
                <a:noFill/>
              </a:ln>
              <a:solidFill>
                <a:srgbClr val="00009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</a:t>
            </a: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幅有关诗题的画，你会画些什么？</a:t>
            </a:r>
            <a:endParaRPr kumimoji="0" lang="en-US" altLang="zh-CN" sz="4400" b="1" i="0" u="none" strike="noStrike" kern="1200" cap="none" spc="0" normalizeH="0" baseline="0" noProof="0" smtClean="0">
              <a:ln>
                <a:noFill/>
              </a:ln>
              <a:solidFill>
                <a:srgbClr val="00009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（回想以前学过的关于江南的诗歌思考）</a:t>
            </a:r>
          </a:p>
          <a:p>
            <a:pPr marL="342900" marR="0" lvl="0" indent="-342900" algn="ctr" defTabSz="914400" eaLnBrk="1" fontAlgn="base" latinLnBrk="0" hangingPunct="1">
              <a:lnSpc>
                <a:spcPts val="48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4000" b="1" i="0" u="none" strike="noStrike" kern="1200" cap="none" spc="0" normalizeH="0" baseline="0" noProof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9038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2720" y="1000108"/>
            <a:ext cx="8514080" cy="5126372"/>
          </a:xfrm>
        </p:spPr>
        <p:txBody>
          <a:bodyPr/>
          <a:lstStyle/>
          <a:p>
            <a:pPr marL="0" indent="0">
              <a:buNone/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000250" y="2785745"/>
            <a:ext cx="53574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以  意  </a:t>
            </a:r>
            <a:r>
              <a:rPr lang="zh-CN" altLang="en-US" sz="5400" b="1" smtClean="0"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逆  </a:t>
            </a:r>
            <a:r>
              <a:rPr lang="zh-CN" altLang="en-US" sz="5400" b="1"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志</a:t>
            </a:r>
          </a:p>
        </p:txBody>
      </p:sp>
      <p:sp>
        <p:nvSpPr>
          <p:cNvPr id="40971" name="圆角矩形标注 40970"/>
          <p:cNvSpPr/>
          <p:nvPr/>
        </p:nvSpPr>
        <p:spPr>
          <a:xfrm>
            <a:off x="5143184" y="4176402"/>
            <a:ext cx="4000496" cy="1285884"/>
          </a:xfrm>
          <a:prstGeom prst="wedgeRoundRectCallout">
            <a:avLst>
              <a:gd name="adj1" fmla="val 2416"/>
              <a:gd name="adj2" fmla="val -104321"/>
              <a:gd name="adj3" fmla="val 16667"/>
            </a:avLst>
          </a:prstGeom>
          <a:noFill/>
          <a:ln w="38100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1"/>
            </a:outerShdw>
          </a:effectLst>
        </p:spPr>
        <p:txBody>
          <a:bodyPr/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主旨</a:t>
            </a:r>
            <a:r>
              <a:rPr lang="zh-CN" altLang="en-US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、创作动机、中心</a:t>
            </a:r>
          </a:p>
        </p:txBody>
      </p:sp>
      <p:sp>
        <p:nvSpPr>
          <p:cNvPr id="40970" name="圆角矩形标注 40969"/>
          <p:cNvSpPr/>
          <p:nvPr/>
        </p:nvSpPr>
        <p:spPr>
          <a:xfrm>
            <a:off x="2429169" y="4569786"/>
            <a:ext cx="2714644" cy="1004586"/>
          </a:xfrm>
          <a:prstGeom prst="wedgeRoundRectCallout">
            <a:avLst>
              <a:gd name="adj1" fmla="val 38859"/>
              <a:gd name="adj2" fmla="val -141058"/>
              <a:gd name="adj3" fmla="val 16667"/>
            </a:avLst>
          </a:prstGeom>
          <a:noFill/>
          <a:ln w="38100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1"/>
            </a:outerShdw>
          </a:effectLst>
        </p:spPr>
        <p:txBody>
          <a:bodyPr/>
          <a:lstStyle/>
          <a:p>
            <a:pPr lvl="0" algn="ctr"/>
            <a:r>
              <a:rPr lang="zh-CN" altLang="en-US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猜测、推想</a:t>
            </a:r>
          </a:p>
        </p:txBody>
      </p:sp>
      <p:sp>
        <p:nvSpPr>
          <p:cNvPr id="9" name="标题 6"/>
          <p:cNvSpPr txBox="1"/>
          <p:nvPr/>
        </p:nvSpPr>
        <p:spPr>
          <a:xfrm>
            <a:off x="0" y="0"/>
            <a:ext cx="6421120" cy="71437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>
              <a:buClr>
                <a:srgbClr val="000000"/>
              </a:buClr>
            </a:pPr>
            <a:r>
              <a:rPr lang="zh-CN" altLang="en-US" sz="44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三、以意逆志</a:t>
            </a:r>
            <a:r>
              <a:rPr lang="en-US" altLang="zh-CN" sz="44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zh-CN" sz="44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赏诗意</a:t>
            </a:r>
            <a:r>
              <a:rPr kumimoji="0" lang="zh-CN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4212" name="圆角矩形标注 94211"/>
          <p:cNvSpPr/>
          <p:nvPr/>
        </p:nvSpPr>
        <p:spPr>
          <a:xfrm>
            <a:off x="372745" y="1132840"/>
            <a:ext cx="3761740" cy="906145"/>
          </a:xfrm>
          <a:prstGeom prst="wedgeRoundRectCallout">
            <a:avLst>
              <a:gd name="adj1" fmla="val 44006"/>
              <a:gd name="adj2" fmla="val 114877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读者的主观感受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510"/>
            <a:ext cx="9144000" cy="68903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br>
              <a:rPr lang="en-US" altLang="zh-CN"/>
            </a:br>
            <a:br>
              <a:rPr lang="en-US" altLang="zh-CN"/>
            </a:br>
            <a:br>
              <a:rPr lang="en-US" altLang="zh-CN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69215" y="-15240"/>
            <a:ext cx="8756015" cy="6141720"/>
          </a:xfrm>
        </p:spPr>
        <p:txBody>
          <a:bodyPr/>
          <a:lstStyle/>
          <a:p>
            <a:endParaRPr lang="zh-CN" altLang="en-US" sz="1050" b="1">
              <a:solidFill>
                <a:srgbClr val="EE5B02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endParaRPr lang="zh-CN" altLang="en-US" b="1">
              <a:solidFill>
                <a:srgbClr val="EE5B02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785794"/>
            <a:ext cx="9144000" cy="5016758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 </a:t>
            </a:r>
            <a:endParaRPr lang="en-US" altLang="zh-CN" sz="28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algn="l"/>
            <a:r>
              <a:rPr lang="zh-CN" altLang="en-US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    问题一： 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陆游来到帝都临安，他</a:t>
            </a:r>
            <a:r>
              <a:rPr lang="zh-CN" altLang="en-US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的</a:t>
            </a:r>
            <a:endParaRPr lang="en-US" altLang="zh-CN" sz="40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algn="l"/>
            <a:r>
              <a:rPr lang="en-US" altLang="zh-CN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sym typeface="+mn-ea"/>
              </a:rPr>
              <a:t>    </a:t>
            </a:r>
            <a:r>
              <a:rPr lang="zh-CN" altLang="en-US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心情美丽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与否？</a:t>
            </a:r>
          </a:p>
          <a:p>
            <a:pPr algn="l"/>
            <a:endParaRPr lang="zh-CN" altLang="en-US" sz="40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algn="l"/>
            <a:r>
              <a:rPr lang="zh-CN" altLang="en-US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    问题二：陆游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到临安都有哪些活动？</a:t>
            </a:r>
          </a:p>
          <a:p>
            <a:pPr algn="l"/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algn="l"/>
            <a:r>
              <a:rPr lang="zh-CN" altLang="en-US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    问题三：陆游</a:t>
            </a:r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准备在临安</a:t>
            </a:r>
            <a:r>
              <a:rPr lang="zh-CN" altLang="en-US" sz="400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常住么？</a:t>
            </a:r>
            <a:endParaRPr lang="en-US" altLang="zh-CN" sz="40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  <a:p>
            <a:pPr algn="l"/>
            <a:endParaRPr lang="en-US" altLang="zh-CN" sz="400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90385"/>
          </a:xfrm>
          <a:prstGeom prst="rect">
            <a:avLst/>
          </a:prstGeom>
        </p:spPr>
      </p:pic>
      <p:sp>
        <p:nvSpPr>
          <p:cNvPr id="94210" name="标题 94209"/>
          <p:cNvSpPr>
            <a:spLocks noGrp="1"/>
          </p:cNvSpPr>
          <p:nvPr>
            <p:ph type="title"/>
          </p:nvPr>
        </p:nvSpPr>
        <p:spPr>
          <a:xfrm>
            <a:off x="928662" y="2571744"/>
            <a:ext cx="6872278" cy="1388747"/>
          </a:xfrm>
          <a:effectLst>
            <a:outerShdw dist="35921" dir="2699999" algn="ctr" rotWithShape="0">
              <a:schemeClr val="bg1"/>
            </a:outerShdw>
          </a:effectLst>
        </p:spPr>
        <p:txBody>
          <a:bodyPr anchor="ctr"/>
          <a:lstStyle/>
          <a:p>
            <a:r>
              <a:rPr lang="zh-CN" altLang="en-US" sz="7200" b="1" smtClean="0">
                <a:solidFill>
                  <a:srgbClr val="0033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知 人 论 世</a:t>
            </a:r>
            <a:endParaRPr lang="zh-CN" altLang="en-US" sz="7200" b="1">
              <a:solidFill>
                <a:srgbClr val="0033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4211" name="圆角矩形标注 94210"/>
          <p:cNvSpPr/>
          <p:nvPr/>
        </p:nvSpPr>
        <p:spPr>
          <a:xfrm>
            <a:off x="642910" y="4357694"/>
            <a:ext cx="1928826" cy="774700"/>
          </a:xfrm>
          <a:prstGeom prst="wedgeRoundRectCallout">
            <a:avLst>
              <a:gd name="adj1" fmla="val 45203"/>
              <a:gd name="adj2" fmla="val -127582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了   解</a:t>
            </a:r>
            <a:endParaRPr lang="zh-CN" altLang="en-US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4212" name="圆角矩形标注 94211"/>
          <p:cNvSpPr/>
          <p:nvPr/>
        </p:nvSpPr>
        <p:spPr>
          <a:xfrm>
            <a:off x="571472" y="1175687"/>
            <a:ext cx="3036888" cy="863600"/>
          </a:xfrm>
          <a:prstGeom prst="wedgeRoundRectCallout">
            <a:avLst>
              <a:gd name="adj1" fmla="val 44006"/>
              <a:gd name="adj2" fmla="val 114877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作者与人物</a:t>
            </a:r>
          </a:p>
        </p:txBody>
      </p:sp>
      <p:sp>
        <p:nvSpPr>
          <p:cNvPr id="94214" name="圆角矩形标注 94213"/>
          <p:cNvSpPr/>
          <p:nvPr/>
        </p:nvSpPr>
        <p:spPr>
          <a:xfrm>
            <a:off x="4572000" y="785794"/>
            <a:ext cx="4320540" cy="1548765"/>
          </a:xfrm>
          <a:prstGeom prst="wedgeRoundRectCallout">
            <a:avLst>
              <a:gd name="adj1" fmla="val -16435"/>
              <a:gd name="adj2" fmla="val 79869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/>
            <a:r>
              <a:rPr lang="zh-CN" altLang="en-US" sz="36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作者生活的时代、社会，生平与身世</a:t>
            </a:r>
          </a:p>
        </p:txBody>
      </p:sp>
      <p:sp>
        <p:nvSpPr>
          <p:cNvPr id="9" name="标题 6"/>
          <p:cNvSpPr txBox="1"/>
          <p:nvPr/>
        </p:nvSpPr>
        <p:spPr>
          <a:xfrm>
            <a:off x="0" y="0"/>
            <a:ext cx="5844540" cy="64262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 lvl="0">
              <a:buClr>
                <a:srgbClr val="000000"/>
              </a:buClr>
            </a:pPr>
            <a:r>
              <a:rPr lang="zh-CN" altLang="en-US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四、知人论世</a:t>
            </a:r>
            <a:r>
              <a:rPr lang="en-US" altLang="zh-CN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品诗情 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5072066" y="4357694"/>
            <a:ext cx="1928826" cy="785818"/>
          </a:xfrm>
          <a:prstGeom prst="wedgeRoundRectCallout">
            <a:avLst>
              <a:gd name="adj1" fmla="val -42264"/>
              <a:gd name="adj2" fmla="val -128565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考   察</a:t>
            </a:r>
            <a:endParaRPr lang="zh-CN" altLang="en-US" sz="3600" b="1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  <p:bldP spid="942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陆游其人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3"/>
          <a:srcRect t="1317" r="4215" b="9155"/>
          <a:stretch>
            <a:fillRect/>
          </a:stretch>
        </p:blipFill>
        <p:spPr>
          <a:xfrm>
            <a:off x="1542415" y="1589405"/>
            <a:ext cx="5793740" cy="45262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7158" y="357167"/>
            <a:ext cx="861774" cy="6072230"/>
          </a:xfrm>
          <a:prstGeom prst="rect">
            <a:avLst/>
          </a:prstGeom>
          <a:solidFill>
            <a:srgbClr val="FFCC66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仕途</a:t>
            </a:r>
            <a:r>
              <a:rPr lang="zh-CN" altLang="en-US" sz="4400" smtClean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坎坷　宦海</a:t>
            </a:r>
            <a:r>
              <a:rPr lang="zh-CN" altLang="en-US" sz="440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沉浮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010907" y="428604"/>
            <a:ext cx="861774" cy="6072230"/>
          </a:xfrm>
          <a:prstGeom prst="rect">
            <a:avLst/>
          </a:prstGeom>
          <a:solidFill>
            <a:srgbClr val="FFC000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440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英雄气</a:t>
            </a:r>
            <a:r>
              <a:rPr lang="zh-CN" altLang="en-US" sz="4400" smtClean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豪　铁</a:t>
            </a:r>
            <a:r>
              <a:rPr lang="zh-CN" altLang="en-US" sz="440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j-cs"/>
              </a:rPr>
              <a:t>血男儿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20119231237185893.jpg"/>
          <p:cNvPicPr>
            <a:picLocks noChangeAspect="1"/>
          </p:cNvPicPr>
          <p:nvPr/>
        </p:nvPicPr>
        <p:blipFill>
          <a:blip r:embed="rId2"/>
          <a:srcRect b="5435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8662" y="0"/>
            <a:ext cx="5072098" cy="868346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zh-CN" altLang="en-US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时代背景</a:t>
            </a:r>
            <a:r>
              <a:rPr lang="en-US" altLang="zh-CN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b="1">
                <a:solidFill>
                  <a:srgbClr val="0000CC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南宋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00232" y="1500174"/>
            <a:ext cx="5061585" cy="7010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内忧外患　积</a:t>
            </a:r>
            <a:r>
              <a:rPr lang="zh-CN" altLang="en-US" sz="4000" b="1"/>
              <a:t>贫积弱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28926" y="2857496"/>
            <a:ext cx="4862830" cy="7010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/>
              <a:t>奸相频</a:t>
            </a:r>
            <a:r>
              <a:rPr lang="zh-CN" altLang="en-US" sz="4000" b="1" smtClean="0"/>
              <a:t>出　朝政</a:t>
            </a:r>
            <a:r>
              <a:rPr lang="zh-CN" altLang="en-US" sz="4000" b="1"/>
              <a:t>腐败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29058" y="4143380"/>
            <a:ext cx="4977130" cy="7010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000" b="1"/>
              <a:t> </a:t>
            </a:r>
            <a:r>
              <a:rPr lang="zh-CN" altLang="en-US" sz="4000" b="1"/>
              <a:t>皇室</a:t>
            </a:r>
            <a:r>
              <a:rPr lang="zh-CN" altLang="en-US" sz="4000" b="1" smtClean="0"/>
              <a:t>昏庸　耽于</a:t>
            </a:r>
            <a:r>
              <a:rPr lang="zh-CN" altLang="en-US" sz="4000" b="1"/>
              <a:t>逸乐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201221122183464581.jpg"/>
          <p:cNvPicPr>
            <a:picLocks noChangeAspect="1"/>
          </p:cNvPicPr>
          <p:nvPr/>
        </p:nvPicPr>
        <p:blipFill>
          <a:blip r:embed="rId2"/>
          <a:srcRect b="6250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488" y="0"/>
            <a:ext cx="3000396" cy="714356"/>
          </a:xfrm>
          <a:solidFill>
            <a:schemeClr val="bg1"/>
          </a:solidFill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写 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作 背 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4929222"/>
          </a:xfrm>
          <a:solidFill>
            <a:schemeClr val="bg1"/>
          </a:solidFill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indent="0">
              <a:buNone/>
            </a:pPr>
            <a:r>
              <a:rPr lang="en-US" altLang="zh-CN" b="1">
                <a:solidFill>
                  <a:schemeClr val="accent4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</a:t>
            </a:r>
            <a:r>
              <a:rPr lang="zh-CN" altLang="en-US" b="1" smtClean="0">
                <a:solidFill>
                  <a:schemeClr val="accent4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　</a:t>
            </a:r>
            <a:endParaRPr lang="en-US" altLang="zh-CN" b="1" smtClean="0">
              <a:solidFill>
                <a:schemeClr val="accent4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smtClean="0">
                <a:solidFill>
                  <a:schemeClr val="accent4"/>
                </a:solidFill>
                <a:latin typeface="楷体_GB2312" panose="02010609030101010101" pitchFamily="49" charset="-122"/>
                <a:ea typeface="黑体" panose="02010609060101010101" pitchFamily="49" charset="-122"/>
                <a:sym typeface="+mn-ea"/>
              </a:rPr>
              <a:t>　　</a:t>
            </a:r>
            <a:r>
              <a:rPr lang="en-US" altLang="zh-CN" sz="3600" b="1" err="1" smtClean="0">
                <a:solidFill>
                  <a:schemeClr val="accent4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陆游写这首</a:t>
            </a:r>
            <a:r>
              <a:rPr lang="en-US" altLang="zh-CN" sz="3600" b="1" err="1">
                <a:solidFill>
                  <a:schemeClr val="accent4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《临安春雨初霁》时</a:t>
            </a:r>
            <a:r>
              <a:rPr lang="zh-CN" altLang="en-US" sz="3600" b="1">
                <a:solidFill>
                  <a:schemeClr val="accent4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3600" b="1" smtClean="0">
                <a:solidFill>
                  <a:schemeClr val="accent4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已62岁</a:t>
            </a:r>
            <a:r>
              <a:rPr lang="en-US" altLang="zh-CN" sz="3600" b="1">
                <a:solidFill>
                  <a:schemeClr val="accent4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，在家乡山阴（今浙江绍兴）赋闲了五年。淳熙十三年（公元1186年）春</a:t>
            </a:r>
            <a:r>
              <a:rPr lang="en-US" altLang="zh-CN" sz="3600" b="1" smtClean="0">
                <a:solidFill>
                  <a:schemeClr val="accent4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，陆游</a:t>
            </a:r>
            <a:r>
              <a:rPr lang="en-US" altLang="zh-CN" sz="3600" b="1" smtClean="0">
                <a:solidFill>
                  <a:srgbClr val="FF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奉诏入京</a:t>
            </a:r>
            <a:r>
              <a:rPr lang="en-US" altLang="zh-CN" sz="3600" b="1">
                <a:solidFill>
                  <a:srgbClr val="FF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，接受严州知州的职务，赴任之前，先到临安（今浙江杭州）去觐见皇帝，住在西湖边上的客栈里听候召见，在百无聊赖中</a:t>
            </a:r>
            <a:r>
              <a:rPr lang="en-US" altLang="zh-CN" sz="3600" b="1">
                <a:solidFill>
                  <a:schemeClr val="accent4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，写下了这首广泛传诵的名作</a:t>
            </a:r>
            <a:r>
              <a:rPr lang="en-US" altLang="zh-CN" sz="3600" b="1" smtClean="0">
                <a:solidFill>
                  <a:schemeClr val="accent4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  <a:p>
            <a:pPr marL="0" indent="0">
              <a:buNone/>
            </a:pPr>
            <a:endParaRPr lang="zh-CN" altLang="en-US" sz="3600" b="1">
              <a:solidFill>
                <a:schemeClr val="accent4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91</Paragraphs>
  <Slides>20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1">
      <vt:lpstr>Arial</vt:lpstr>
      <vt:lpstr>宋体</vt:lpstr>
      <vt:lpstr>Calibri Light</vt:lpstr>
      <vt:lpstr>Calibri</vt:lpstr>
      <vt:lpstr>楷体</vt:lpstr>
      <vt:lpstr>华文行楷</vt:lpstr>
      <vt:lpstr>黑体</vt:lpstr>
      <vt:lpstr>楷体_GB2312</vt:lpstr>
      <vt:lpstr>方正姚体</vt:lpstr>
      <vt:lpstr>华文中宋</vt:lpstr>
      <vt:lpstr>默认设计模板</vt:lpstr>
      <vt:lpstr>PowerPoint Presentation</vt:lpstr>
      <vt:lpstr>一、熟读诗歌——味音韵　</vt:lpstr>
      <vt:lpstr>二、开门见山——赏题目　</vt:lpstr>
      <vt:lpstr>PowerPoint Presentation</vt:lpstr>
      <vt:lpstr/>
      <vt:lpstr>知 人 论 世</vt:lpstr>
      <vt:lpstr>陆游其人</vt:lpstr>
      <vt:lpstr>时代背景——南宋</vt:lpstr>
      <vt:lpstr>写 作 背 景</vt:lpstr>
      <vt:lpstr>PowerPoint Presentation</vt:lpstr>
      <vt:lpstr>PowerPoint Presentation</vt:lpstr>
      <vt:lpstr/>
      <vt:lpstr>2.陆游幽居在临安城的客栈中，听雨、听卖花声、写草书、品香茗，给人一种什么样的感受？诗句里的哪些字眼可以体现这种感受？实际是这样吗？为什么？</vt:lpstr>
      <vt:lpstr>PowerPoint Presentation</vt:lpstr>
      <vt:lpstr>3.陆游想急切归家的原因是什么？（或者他离京的借口是什么？）</vt:lpstr>
      <vt:lpstr> 4.全诗你最喜欢哪一句，谈谈原因。</vt:lpstr>
      <vt:lpstr>小楼一夜听春雨，深巷明朝卖杏花。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2021-03-19T18:02:19.837</cp:lastPrinted>
  <dcterms:created xsi:type="dcterms:W3CDTF">2021-03-19T18:02:19Z</dcterms:created>
  <dcterms:modified xsi:type="dcterms:W3CDTF">2021-03-19T10:02:22Z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