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handoutMasterIdLst>
    <p:handoutMasterId r:id="rId25"/>
  </p:handoutMasterIdLst>
  <p:sldIdLst>
    <p:sldId id="256" r:id="rId2"/>
    <p:sldId id="272" r:id="rId3"/>
    <p:sldId id="258" r:id="rId4"/>
    <p:sldId id="262" r:id="rId5"/>
    <p:sldId id="275" r:id="rId6"/>
    <p:sldId id="273" r:id="rId7"/>
    <p:sldId id="263" r:id="rId8"/>
    <p:sldId id="268" r:id="rId9"/>
    <p:sldId id="267" r:id="rId10"/>
    <p:sldId id="266" r:id="rId11"/>
    <p:sldId id="274" r:id="rId12"/>
    <p:sldId id="264" r:id="rId13"/>
    <p:sldId id="265" r:id="rId14"/>
    <p:sldId id="257" r:id="rId15"/>
    <p:sldId id="259" r:id="rId16"/>
    <p:sldId id="261" r:id="rId17"/>
    <p:sldId id="276" r:id="rId18"/>
    <p:sldId id="260" r:id="rId19"/>
    <p:sldId id="279" r:id="rId20"/>
    <p:sldId id="282" r:id="rId21"/>
    <p:sldId id="280" r:id="rId22"/>
    <p:sldId id="281" r:id="rId23"/>
  </p:sldIdLst>
  <p:sldSz cx="9144000" cy="6858000" type="screen4x3"/>
  <p:notesSz cx="6858000" cy="9144000"/>
  <p:custShowLst>
    <p:custShow name="自定义放映 1" id="0">
      <p:sldLst>
        <p:sld r:id="rId15"/>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21" autoAdjust="0"/>
    <p:restoredTop sz="94660"/>
  </p:normalViewPr>
  <p:slideViewPr>
    <p:cSldViewPr>
      <p:cViewPr varScale="1">
        <p:scale>
          <a:sx n="69" d="100"/>
          <a:sy n="69" d="100"/>
        </p:scale>
        <p:origin x="-55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zh-CN" altLang="en-US" smtClean="0"/>
              <a:t>第一课时</a:t>
            </a: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43F488C-2F3C-4556-A433-349753CBFC33}" type="datetimeFigureOut">
              <a:rPr lang="zh-CN" altLang="en-US" smtClean="0"/>
              <a:pPr/>
              <a:t>2009-8-31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zh-CN" altLang="en-US" smtClean="0"/>
              <a:t>九年级语文</a:t>
            </a: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DC23E83-1C79-4BBE-8419-C6D3B351FFD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zh-CN" altLang="en-US" smtClean="0"/>
              <a:t>第一课时</a:t>
            </a: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3DB4A3-76E1-480F-B977-D8F3ED774DE2}" type="datetimeFigureOut">
              <a:rPr lang="zh-CN" altLang="en-US" smtClean="0"/>
              <a:pPr/>
              <a:t>2009-8-31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zh-CN" altLang="en-US" smtClean="0"/>
              <a:t>九年级语文</a:t>
            </a: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CEE291-C52D-4A50-8867-AA826F165C3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页眉占位符 3"/>
          <p:cNvSpPr>
            <a:spLocks noGrp="1"/>
          </p:cNvSpPr>
          <p:nvPr>
            <p:ph type="hdr" sz="quarter" idx="10"/>
          </p:nvPr>
        </p:nvSpPr>
        <p:spPr/>
        <p:txBody>
          <a:bodyPr/>
          <a:lstStyle/>
          <a:p>
            <a:r>
              <a:rPr lang="zh-CN" altLang="en-US" smtClean="0"/>
              <a:t>第一课时</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页眉占位符 3"/>
          <p:cNvSpPr>
            <a:spLocks noGrp="1"/>
          </p:cNvSpPr>
          <p:nvPr>
            <p:ph type="hdr" sz="quarter" idx="10"/>
          </p:nvPr>
        </p:nvSpPr>
        <p:spPr/>
        <p:txBody>
          <a:bodyPr/>
          <a:lstStyle/>
          <a:p>
            <a:r>
              <a:rPr lang="zh-CN" altLang="en-US" smtClean="0"/>
              <a:t>第一课时</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xfrm>
            <a:off x="914400" y="4343400"/>
            <a:ext cx="5029200" cy="4114800"/>
          </a:xfrm>
        </p:spPr>
        <p:txBody>
          <a:bodyPr/>
          <a:lstStyle/>
          <a:p>
            <a:r>
              <a:rPr lang="zh-CN" altLang="en-US"/>
              <a:t>学生答出“散”或“乱”。（让学生与体裁联系起来。）问：这样散乱的结构、内容，读起来，却没有“散”的感觉。那么，作者是通过什么，把文章把文章写好的呢？可提示，中心。围绕着一个中心。</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页眉占位符 3"/>
          <p:cNvSpPr>
            <a:spLocks noGrp="1"/>
          </p:cNvSpPr>
          <p:nvPr>
            <p:ph type="hdr" sz="quarter" idx="10"/>
          </p:nvPr>
        </p:nvSpPr>
        <p:spPr/>
        <p:txBody>
          <a:bodyPr/>
          <a:lstStyle/>
          <a:p>
            <a:r>
              <a:rPr lang="zh-CN" altLang="en-US" smtClean="0"/>
              <a:t>第一课时</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页眉占位符 3"/>
          <p:cNvSpPr>
            <a:spLocks noGrp="1"/>
          </p:cNvSpPr>
          <p:nvPr>
            <p:ph type="hdr" sz="quarter" idx="10"/>
          </p:nvPr>
        </p:nvSpPr>
        <p:spPr/>
        <p:txBody>
          <a:bodyPr/>
          <a:lstStyle/>
          <a:p>
            <a:r>
              <a:rPr lang="zh-CN" altLang="en-US" smtClean="0"/>
              <a:t>第一课时</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74EA7F-D50E-4579-8C91-BFC899DFE815}"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6" name="灯片编号占位符 5"/>
          <p:cNvSpPr>
            <a:spLocks noGrp="1"/>
          </p:cNvSpPr>
          <p:nvPr>
            <p:ph type="sldNum" sz="quarter" idx="12"/>
          </p:nvPr>
        </p:nvSpPr>
        <p:spPr/>
        <p:txBody>
          <a:bodyPr/>
          <a:lstStyle/>
          <a:p>
            <a:fld id="{014A20BE-4B8B-4D44-8009-A2EFEBAC323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0EBBB4D-328F-4BE5-8083-3783CA11A3AD}"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6" name="灯片编号占位符 5"/>
          <p:cNvSpPr>
            <a:spLocks noGrp="1"/>
          </p:cNvSpPr>
          <p:nvPr>
            <p:ph type="sldNum" sz="quarter" idx="12"/>
          </p:nvPr>
        </p:nvSpPr>
        <p:spPr/>
        <p:txBody>
          <a:bodyPr/>
          <a:lstStyle/>
          <a:p>
            <a:fld id="{014A20BE-4B8B-4D44-8009-A2EFEBAC323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33B828-F994-4B12-A14A-9A2DC32D3796}"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6" name="灯片编号占位符 5"/>
          <p:cNvSpPr>
            <a:spLocks noGrp="1"/>
          </p:cNvSpPr>
          <p:nvPr>
            <p:ph type="sldNum" sz="quarter" idx="12"/>
          </p:nvPr>
        </p:nvSpPr>
        <p:spPr/>
        <p:txBody>
          <a:bodyPr/>
          <a:lstStyle/>
          <a:p>
            <a:fld id="{014A20BE-4B8B-4D44-8009-A2EFEBAC323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D61AA7-7F20-483D-87C6-52C0DD3A7D26}"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6" name="灯片编号占位符 5"/>
          <p:cNvSpPr>
            <a:spLocks noGrp="1"/>
          </p:cNvSpPr>
          <p:nvPr>
            <p:ph type="sldNum" sz="quarter" idx="12"/>
          </p:nvPr>
        </p:nvSpPr>
        <p:spPr/>
        <p:txBody>
          <a:bodyPr/>
          <a:lstStyle/>
          <a:p>
            <a:fld id="{014A20BE-4B8B-4D44-8009-A2EFEBAC323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231488D-4B53-4F0F-9C50-8E0FDCC10285}"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6" name="灯片编号占位符 5"/>
          <p:cNvSpPr>
            <a:spLocks noGrp="1"/>
          </p:cNvSpPr>
          <p:nvPr>
            <p:ph type="sldNum" sz="quarter" idx="12"/>
          </p:nvPr>
        </p:nvSpPr>
        <p:spPr/>
        <p:txBody>
          <a:bodyPr/>
          <a:lstStyle/>
          <a:p>
            <a:fld id="{014A20BE-4B8B-4D44-8009-A2EFEBAC323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F29120D-B691-4D0A-B7EA-360204D25E5B}" type="datetime1">
              <a:rPr lang="zh-CN" altLang="en-US" smtClean="0"/>
              <a:pPr/>
              <a:t>2009-8-31</a:t>
            </a:fld>
            <a:endParaRPr lang="zh-CN" altLang="en-US"/>
          </a:p>
        </p:txBody>
      </p:sp>
      <p:sp>
        <p:nvSpPr>
          <p:cNvPr id="6" name="页脚占位符 5"/>
          <p:cNvSpPr>
            <a:spLocks noGrp="1"/>
          </p:cNvSpPr>
          <p:nvPr>
            <p:ph type="ftr" sz="quarter" idx="11"/>
          </p:nvPr>
        </p:nvSpPr>
        <p:spPr/>
        <p:txBody>
          <a:bodyPr/>
          <a:lstStyle/>
          <a:p>
            <a:r>
              <a:rPr lang="zh-CN" altLang="en-US" smtClean="0"/>
              <a:t>桐城市黄岗初中：舒林</a:t>
            </a:r>
            <a:endParaRPr lang="zh-CN" altLang="en-US"/>
          </a:p>
        </p:txBody>
      </p:sp>
      <p:sp>
        <p:nvSpPr>
          <p:cNvPr id="7" name="灯片编号占位符 6"/>
          <p:cNvSpPr>
            <a:spLocks noGrp="1"/>
          </p:cNvSpPr>
          <p:nvPr>
            <p:ph type="sldNum" sz="quarter" idx="12"/>
          </p:nvPr>
        </p:nvSpPr>
        <p:spPr/>
        <p:txBody>
          <a:bodyPr/>
          <a:lstStyle/>
          <a:p>
            <a:fld id="{014A20BE-4B8B-4D44-8009-A2EFEBAC323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9A4DA90-A749-48E2-8111-8069CE87FD94}" type="datetime1">
              <a:rPr lang="zh-CN" altLang="en-US" smtClean="0"/>
              <a:pPr/>
              <a:t>2009-8-31</a:t>
            </a:fld>
            <a:endParaRPr lang="zh-CN" altLang="en-US"/>
          </a:p>
        </p:txBody>
      </p:sp>
      <p:sp>
        <p:nvSpPr>
          <p:cNvPr id="8" name="页脚占位符 7"/>
          <p:cNvSpPr>
            <a:spLocks noGrp="1"/>
          </p:cNvSpPr>
          <p:nvPr>
            <p:ph type="ftr" sz="quarter" idx="11"/>
          </p:nvPr>
        </p:nvSpPr>
        <p:spPr/>
        <p:txBody>
          <a:bodyPr/>
          <a:lstStyle/>
          <a:p>
            <a:r>
              <a:rPr lang="zh-CN" altLang="en-US" smtClean="0"/>
              <a:t>桐城市黄岗初中：舒林</a:t>
            </a:r>
            <a:endParaRPr lang="zh-CN" altLang="en-US"/>
          </a:p>
        </p:txBody>
      </p:sp>
      <p:sp>
        <p:nvSpPr>
          <p:cNvPr id="9" name="灯片编号占位符 8"/>
          <p:cNvSpPr>
            <a:spLocks noGrp="1"/>
          </p:cNvSpPr>
          <p:nvPr>
            <p:ph type="sldNum" sz="quarter" idx="12"/>
          </p:nvPr>
        </p:nvSpPr>
        <p:spPr/>
        <p:txBody>
          <a:bodyPr/>
          <a:lstStyle/>
          <a:p>
            <a:fld id="{014A20BE-4B8B-4D44-8009-A2EFEBAC323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1E2BFFD-D3AD-4D5C-97E4-DCA5FB38FAA7}" type="datetime1">
              <a:rPr lang="zh-CN" altLang="en-US" smtClean="0"/>
              <a:pPr/>
              <a:t>2009-8-31</a:t>
            </a:fld>
            <a:endParaRPr lang="zh-CN" altLang="en-US"/>
          </a:p>
        </p:txBody>
      </p:sp>
      <p:sp>
        <p:nvSpPr>
          <p:cNvPr id="4" name="页脚占位符 3"/>
          <p:cNvSpPr>
            <a:spLocks noGrp="1"/>
          </p:cNvSpPr>
          <p:nvPr>
            <p:ph type="ftr" sz="quarter" idx="11"/>
          </p:nvPr>
        </p:nvSpPr>
        <p:spPr/>
        <p:txBody>
          <a:bodyPr/>
          <a:lstStyle/>
          <a:p>
            <a:r>
              <a:rPr lang="zh-CN" altLang="en-US" smtClean="0"/>
              <a:t>桐城市黄岗初中：舒林</a:t>
            </a:r>
            <a:endParaRPr lang="zh-CN" altLang="en-US"/>
          </a:p>
        </p:txBody>
      </p:sp>
      <p:sp>
        <p:nvSpPr>
          <p:cNvPr id="5" name="灯片编号占位符 4"/>
          <p:cNvSpPr>
            <a:spLocks noGrp="1"/>
          </p:cNvSpPr>
          <p:nvPr>
            <p:ph type="sldNum" sz="quarter" idx="12"/>
          </p:nvPr>
        </p:nvSpPr>
        <p:spPr/>
        <p:txBody>
          <a:bodyPr/>
          <a:lstStyle/>
          <a:p>
            <a:fld id="{014A20BE-4B8B-4D44-8009-A2EFEBAC323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B97E93-9418-4374-BAC4-F568898A7595}" type="datetime1">
              <a:rPr lang="zh-CN" altLang="en-US" smtClean="0"/>
              <a:pPr/>
              <a:t>2009-8-31</a:t>
            </a:fld>
            <a:endParaRPr lang="zh-CN" altLang="en-US"/>
          </a:p>
        </p:txBody>
      </p:sp>
      <p:sp>
        <p:nvSpPr>
          <p:cNvPr id="3" name="页脚占位符 2"/>
          <p:cNvSpPr>
            <a:spLocks noGrp="1"/>
          </p:cNvSpPr>
          <p:nvPr>
            <p:ph type="ftr" sz="quarter" idx="11"/>
          </p:nvPr>
        </p:nvSpPr>
        <p:spPr/>
        <p:txBody>
          <a:bodyPr/>
          <a:lstStyle/>
          <a:p>
            <a:r>
              <a:rPr lang="zh-CN" altLang="en-US" smtClean="0"/>
              <a:t>桐城市黄岗初中：舒林</a:t>
            </a:r>
            <a:endParaRPr lang="zh-CN" altLang="en-US"/>
          </a:p>
        </p:txBody>
      </p:sp>
      <p:sp>
        <p:nvSpPr>
          <p:cNvPr id="4" name="灯片编号占位符 3"/>
          <p:cNvSpPr>
            <a:spLocks noGrp="1"/>
          </p:cNvSpPr>
          <p:nvPr>
            <p:ph type="sldNum" sz="quarter" idx="12"/>
          </p:nvPr>
        </p:nvSpPr>
        <p:spPr/>
        <p:txBody>
          <a:bodyPr/>
          <a:lstStyle/>
          <a:p>
            <a:fld id="{014A20BE-4B8B-4D44-8009-A2EFEBAC323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B36BD2-5A84-4EAC-A7FC-60BF8395187B}" type="datetime1">
              <a:rPr lang="zh-CN" altLang="en-US" smtClean="0"/>
              <a:pPr/>
              <a:t>2009-8-31</a:t>
            </a:fld>
            <a:endParaRPr lang="zh-CN" altLang="en-US"/>
          </a:p>
        </p:txBody>
      </p:sp>
      <p:sp>
        <p:nvSpPr>
          <p:cNvPr id="6" name="页脚占位符 5"/>
          <p:cNvSpPr>
            <a:spLocks noGrp="1"/>
          </p:cNvSpPr>
          <p:nvPr>
            <p:ph type="ftr" sz="quarter" idx="11"/>
          </p:nvPr>
        </p:nvSpPr>
        <p:spPr/>
        <p:txBody>
          <a:bodyPr/>
          <a:lstStyle/>
          <a:p>
            <a:r>
              <a:rPr lang="zh-CN" altLang="en-US" smtClean="0"/>
              <a:t>桐城市黄岗初中：舒林</a:t>
            </a:r>
            <a:endParaRPr lang="zh-CN" altLang="en-US"/>
          </a:p>
        </p:txBody>
      </p:sp>
      <p:sp>
        <p:nvSpPr>
          <p:cNvPr id="7" name="灯片编号占位符 6"/>
          <p:cNvSpPr>
            <a:spLocks noGrp="1"/>
          </p:cNvSpPr>
          <p:nvPr>
            <p:ph type="sldNum" sz="quarter" idx="12"/>
          </p:nvPr>
        </p:nvSpPr>
        <p:spPr/>
        <p:txBody>
          <a:bodyPr/>
          <a:lstStyle/>
          <a:p>
            <a:fld id="{014A20BE-4B8B-4D44-8009-A2EFEBAC323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82E41DA-32A0-4303-A72B-ED6682E2A0DD}" type="datetime1">
              <a:rPr lang="zh-CN" altLang="en-US" smtClean="0"/>
              <a:pPr/>
              <a:t>2009-8-31</a:t>
            </a:fld>
            <a:endParaRPr lang="zh-CN" altLang="en-US"/>
          </a:p>
        </p:txBody>
      </p:sp>
      <p:sp>
        <p:nvSpPr>
          <p:cNvPr id="6" name="页脚占位符 5"/>
          <p:cNvSpPr>
            <a:spLocks noGrp="1"/>
          </p:cNvSpPr>
          <p:nvPr>
            <p:ph type="ftr" sz="quarter" idx="11"/>
          </p:nvPr>
        </p:nvSpPr>
        <p:spPr/>
        <p:txBody>
          <a:bodyPr/>
          <a:lstStyle/>
          <a:p>
            <a:r>
              <a:rPr lang="zh-CN" altLang="en-US" smtClean="0"/>
              <a:t>桐城市黄岗初中：舒林</a:t>
            </a:r>
            <a:endParaRPr lang="zh-CN" altLang="en-US"/>
          </a:p>
        </p:txBody>
      </p:sp>
      <p:sp>
        <p:nvSpPr>
          <p:cNvPr id="7" name="灯片编号占位符 6"/>
          <p:cNvSpPr>
            <a:spLocks noGrp="1"/>
          </p:cNvSpPr>
          <p:nvPr>
            <p:ph type="sldNum" sz="quarter" idx="12"/>
          </p:nvPr>
        </p:nvSpPr>
        <p:spPr/>
        <p:txBody>
          <a:bodyPr/>
          <a:lstStyle/>
          <a:p>
            <a:fld id="{014A20BE-4B8B-4D44-8009-A2EFEBAC323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955CB6-5D38-4CBA-AC5C-7CA3B610C502}" type="datetime1">
              <a:rPr lang="zh-CN" altLang="en-US" smtClean="0"/>
              <a:pPr/>
              <a:t>2009-8-31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zh-CN" altLang="en-US" smtClean="0"/>
              <a:t>桐城市黄岗初中：舒林</a:t>
            </a: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4A20BE-4B8B-4D44-8009-A2EFEBAC323F}"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C:\Documents%20and%20Settings\Owner\&#26700;&#38754;\&#30333;&#26472;&#31036;&#36190;\&#33541;&#30462;&#12298;&#30333;&#26472;&#31036;&#36190;&#12299;.mp3"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2.jpe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200842917533899645.jpg"/>
          <p:cNvPicPr>
            <a:picLocks noChangeAspect="1"/>
          </p:cNvPicPr>
          <p:nvPr/>
        </p:nvPicPr>
        <p:blipFill>
          <a:blip r:embed="rId3"/>
          <a:stretch>
            <a:fillRect/>
          </a:stretch>
        </p:blipFill>
        <p:spPr>
          <a:xfrm>
            <a:off x="-642974" y="-500091"/>
            <a:ext cx="9786974" cy="8057591"/>
          </a:xfrm>
          <a:prstGeom prst="rect">
            <a:avLst/>
          </a:prstGeom>
          <a:scene3d>
            <a:camera prst="perspectiveFront"/>
            <a:lightRig rig="threePt" dir="t"/>
          </a:scene3d>
        </p:spPr>
      </p:pic>
      <p:sp>
        <p:nvSpPr>
          <p:cNvPr id="4" name="TextBox 3"/>
          <p:cNvSpPr txBox="1"/>
          <p:nvPr/>
        </p:nvSpPr>
        <p:spPr>
          <a:xfrm>
            <a:off x="2143108" y="928670"/>
            <a:ext cx="4572032" cy="2862322"/>
          </a:xfrm>
          <a:prstGeom prst="rect">
            <a:avLst/>
          </a:prstGeom>
          <a:noFill/>
        </p:spPr>
        <p:txBody>
          <a:bodyPr wrap="square" rtlCol="0">
            <a:spAutoFit/>
          </a:bodyPr>
          <a:lstStyle/>
          <a:p>
            <a:pPr algn="ctr"/>
            <a:r>
              <a:rPr lang="zh-CN" altLang="en-US" sz="7200" dirty="0" smtClean="0">
                <a:solidFill>
                  <a:srgbClr val="00B050"/>
                </a:solidFill>
                <a:latin typeface="方正舒体" pitchFamily="2" charset="-122"/>
                <a:ea typeface="方正舒体" pitchFamily="2" charset="-122"/>
              </a:rPr>
              <a:t>白杨礼赞</a:t>
            </a:r>
            <a:endParaRPr lang="en-US" altLang="zh-CN" sz="7200" dirty="0" smtClean="0">
              <a:solidFill>
                <a:srgbClr val="00B050"/>
              </a:solidFill>
              <a:latin typeface="方正舒体" pitchFamily="2" charset="-122"/>
              <a:ea typeface="方正舒体" pitchFamily="2" charset="-122"/>
            </a:endParaRPr>
          </a:p>
          <a:p>
            <a:pPr algn="ctr"/>
            <a:endParaRPr lang="en-US" altLang="zh-CN" sz="7200" dirty="0" smtClean="0">
              <a:solidFill>
                <a:srgbClr val="00B050"/>
              </a:solidFill>
              <a:latin typeface="方正舒体" pitchFamily="2" charset="-122"/>
              <a:ea typeface="方正舒体" pitchFamily="2" charset="-122"/>
            </a:endParaRPr>
          </a:p>
          <a:p>
            <a:pPr algn="r"/>
            <a:r>
              <a:rPr lang="zh-CN" altLang="en-US" sz="3600" dirty="0">
                <a:solidFill>
                  <a:srgbClr val="92D050"/>
                </a:solidFill>
                <a:latin typeface="+mj-ea"/>
                <a:ea typeface="+mj-ea"/>
              </a:rPr>
              <a:t>茅盾</a:t>
            </a:r>
          </a:p>
        </p:txBody>
      </p:sp>
      <p:sp>
        <p:nvSpPr>
          <p:cNvPr id="8" name="TextBox 7"/>
          <p:cNvSpPr txBox="1"/>
          <p:nvPr/>
        </p:nvSpPr>
        <p:spPr>
          <a:xfrm>
            <a:off x="4714876" y="6396335"/>
            <a:ext cx="4429124" cy="584775"/>
          </a:xfrm>
          <a:prstGeom prst="rect">
            <a:avLst/>
          </a:prstGeom>
          <a:noFill/>
        </p:spPr>
        <p:txBody>
          <a:bodyPr wrap="square" rtlCol="0">
            <a:spAutoFit/>
          </a:bodyPr>
          <a:lstStyle/>
          <a:p>
            <a:r>
              <a:rPr lang="zh-CN" altLang="en-US" sz="3200" dirty="0" smtClean="0">
                <a:solidFill>
                  <a:srgbClr val="00B0F0"/>
                </a:solidFill>
                <a:latin typeface="隶书" pitchFamily="49" charset="-122"/>
                <a:ea typeface="隶书" pitchFamily="49" charset="-122"/>
              </a:rPr>
              <a:t>桐城市黄岗初中：舒林</a:t>
            </a:r>
            <a:endParaRPr lang="zh-CN" altLang="en-US" sz="3200" dirty="0">
              <a:solidFill>
                <a:srgbClr val="00B0F0"/>
              </a:solidFill>
              <a:latin typeface="隶书" pitchFamily="49" charset="-122"/>
              <a:ea typeface="隶书" pitchFamily="49" charset="-122"/>
            </a:endParaRPr>
          </a:p>
        </p:txBody>
      </p:sp>
      <p:sp>
        <p:nvSpPr>
          <p:cNvPr id="11" name="日期占位符 10"/>
          <p:cNvSpPr>
            <a:spLocks noGrp="1"/>
          </p:cNvSpPr>
          <p:nvPr>
            <p:ph type="dt" sz="half" idx="10"/>
          </p:nvPr>
        </p:nvSpPr>
        <p:spPr/>
        <p:txBody>
          <a:bodyPr/>
          <a:lstStyle/>
          <a:p>
            <a:fld id="{E8963FB5-F95C-4F7C-90E8-88143EAA895F}" type="datetime1">
              <a:rPr lang="zh-CN" altLang="en-US" smtClean="0"/>
              <a:pPr/>
              <a:t>2009-8-31</a:t>
            </a:fld>
            <a:endParaRPr lang="zh-CN" altLang="en-US"/>
          </a:p>
        </p:txBody>
      </p:sp>
      <p:sp>
        <p:nvSpPr>
          <p:cNvPr id="10" name="页脚占位符 9"/>
          <p:cNvSpPr>
            <a:spLocks noGrp="1"/>
          </p:cNvSpPr>
          <p:nvPr>
            <p:ph type="ftr" sz="quarter" idx="11"/>
          </p:nvPr>
        </p:nvSpPr>
        <p:spPr/>
        <p:txBody>
          <a:bodyPr/>
          <a:lstStyle/>
          <a:p>
            <a:r>
              <a:rPr lang="zh-CN" altLang="en-US" dirty="0" smtClean="0"/>
              <a:t>桐城市黄岗初中：舒林</a:t>
            </a:r>
            <a:endParaRPr lang="zh-CN" altLang="en-US" dirty="0"/>
          </a:p>
        </p:txBody>
      </p:sp>
      <p:sp>
        <p:nvSpPr>
          <p:cNvPr id="9" name="灯片编号占位符 8"/>
          <p:cNvSpPr>
            <a:spLocks noGrp="1"/>
          </p:cNvSpPr>
          <p:nvPr>
            <p:ph type="sldNum" sz="quarter" idx="12"/>
          </p:nvPr>
        </p:nvSpPr>
        <p:spPr/>
        <p:txBody>
          <a:bodyPr/>
          <a:lstStyle/>
          <a:p>
            <a:fld id="{014A20BE-4B8B-4D44-8009-A2EFEBAC323F}" type="slidenum">
              <a:rPr lang="zh-CN" altLang="en-US" smtClean="0"/>
              <a:pPr/>
              <a:t>1</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2000" fill="hold"/>
                                        <p:tgtEl>
                                          <p:spTgt spid="4">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4">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0" dur="2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15" dur="8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17" dur="80"/>
                                        <p:tgtEl>
                                          <p:spTgt spid="4">
                                            <p:txEl>
                                              <p:pRg st="2" end="2"/>
                                            </p:txEl>
                                          </p:spTgt>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2008698213875048.jpg"/>
          <p:cNvPicPr>
            <a:picLocks noChangeAspect="1"/>
          </p:cNvPicPr>
          <p:nvPr/>
        </p:nvPicPr>
        <p:blipFill>
          <a:blip r:embed="rId2"/>
          <a:stretch>
            <a:fillRect/>
          </a:stretch>
        </p:blipFill>
        <p:spPr>
          <a:xfrm>
            <a:off x="676898" y="141587"/>
            <a:ext cx="8207404" cy="6155553"/>
          </a:xfrm>
          <a:prstGeom prst="rect">
            <a:avLst/>
          </a:prstGeom>
        </p:spPr>
      </p:pic>
      <p:sp>
        <p:nvSpPr>
          <p:cNvPr id="3" name="TextBox 2"/>
          <p:cNvSpPr txBox="1"/>
          <p:nvPr/>
        </p:nvSpPr>
        <p:spPr>
          <a:xfrm>
            <a:off x="357158" y="5429264"/>
            <a:ext cx="8501122" cy="954107"/>
          </a:xfrm>
          <a:prstGeom prst="rect">
            <a:avLst/>
          </a:prstGeom>
          <a:noFill/>
        </p:spPr>
        <p:txBody>
          <a:bodyPr wrap="square" rtlCol="0">
            <a:spAutoFit/>
          </a:bodyPr>
          <a:lstStyle/>
          <a:p>
            <a:r>
              <a:rPr lang="zh-CN" altLang="en-US" sz="2800" b="1" dirty="0" smtClean="0">
                <a:solidFill>
                  <a:srgbClr val="FF0000"/>
                </a:solidFill>
              </a:rPr>
              <a:t>    它的宽大的叶子也是片片向上，几乎没有斜生的，更不用说倒垂了。</a:t>
            </a:r>
            <a:endParaRPr lang="zh-CN" altLang="en-US" sz="2800" b="1" dirty="0">
              <a:solidFill>
                <a:srgbClr val="FF0000"/>
              </a:solidFill>
            </a:endParaRPr>
          </a:p>
        </p:txBody>
      </p:sp>
      <p:sp>
        <p:nvSpPr>
          <p:cNvPr id="6" name="日期占位符 5"/>
          <p:cNvSpPr>
            <a:spLocks noGrp="1"/>
          </p:cNvSpPr>
          <p:nvPr>
            <p:ph type="dt" sz="half" idx="10"/>
          </p:nvPr>
        </p:nvSpPr>
        <p:spPr/>
        <p:txBody>
          <a:bodyPr/>
          <a:lstStyle/>
          <a:p>
            <a:fld id="{0ED5E070-FCA7-467E-969C-850BAF8952A7}"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4" name="灯片编号占位符 3"/>
          <p:cNvSpPr>
            <a:spLocks noGrp="1"/>
          </p:cNvSpPr>
          <p:nvPr>
            <p:ph type="sldNum" sz="quarter" idx="12"/>
          </p:nvPr>
        </p:nvSpPr>
        <p:spPr/>
        <p:txBody>
          <a:bodyPr/>
          <a:lstStyle/>
          <a:p>
            <a:fld id="{014A20BE-4B8B-4D44-8009-A2EFEBAC323F}" type="slidenum">
              <a:rPr lang="zh-CN" altLang="en-US" smtClean="0"/>
              <a:pPr/>
              <a:t>10</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10c650a74258efb4d043580a.jpg"/>
          <p:cNvPicPr>
            <a:picLocks noChangeAspect="1"/>
          </p:cNvPicPr>
          <p:nvPr/>
        </p:nvPicPr>
        <p:blipFill>
          <a:blip r:embed="rId2"/>
          <a:stretch>
            <a:fillRect/>
          </a:stretch>
        </p:blipFill>
        <p:spPr>
          <a:xfrm>
            <a:off x="914400" y="1428736"/>
            <a:ext cx="7315200" cy="2357454"/>
          </a:xfrm>
          <a:prstGeom prst="rect">
            <a:avLst/>
          </a:prstGeom>
        </p:spPr>
      </p:pic>
      <p:sp>
        <p:nvSpPr>
          <p:cNvPr id="3" name="TextBox 2"/>
          <p:cNvSpPr txBox="1"/>
          <p:nvPr/>
        </p:nvSpPr>
        <p:spPr>
          <a:xfrm>
            <a:off x="1285852" y="4500570"/>
            <a:ext cx="7000924" cy="1077218"/>
          </a:xfrm>
          <a:prstGeom prst="rect">
            <a:avLst/>
          </a:prstGeom>
          <a:noFill/>
        </p:spPr>
        <p:txBody>
          <a:bodyPr wrap="square" rtlCol="0">
            <a:spAutoFit/>
          </a:bodyPr>
          <a:lstStyle/>
          <a:p>
            <a:r>
              <a:rPr lang="zh-CN" altLang="en-US" sz="3200" dirty="0" smtClean="0">
                <a:solidFill>
                  <a:srgbClr val="FF0000"/>
                </a:solidFill>
                <a:latin typeface="隶书" pitchFamily="49" charset="-122"/>
                <a:ea typeface="隶书" pitchFamily="49" charset="-122"/>
              </a:rPr>
              <a:t>    它的皮光滑而有银色的晕圈，微微泛出淡青色。</a:t>
            </a:r>
            <a:endParaRPr lang="zh-CN" altLang="en-US" sz="3200" dirty="0">
              <a:solidFill>
                <a:srgbClr val="FF0000"/>
              </a:solidFill>
              <a:latin typeface="隶书" pitchFamily="49" charset="-122"/>
              <a:ea typeface="隶书" pitchFamily="49" charset="-122"/>
            </a:endParaRPr>
          </a:p>
        </p:txBody>
      </p:sp>
      <p:sp>
        <p:nvSpPr>
          <p:cNvPr id="6" name="日期占位符 5"/>
          <p:cNvSpPr>
            <a:spLocks noGrp="1"/>
          </p:cNvSpPr>
          <p:nvPr>
            <p:ph type="dt" sz="half" idx="10"/>
          </p:nvPr>
        </p:nvSpPr>
        <p:spPr/>
        <p:txBody>
          <a:bodyPr/>
          <a:lstStyle/>
          <a:p>
            <a:fld id="{6E1C3851-1DDE-4AE5-84FA-FEF56A3C1545}"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4" name="灯片编号占位符 3"/>
          <p:cNvSpPr>
            <a:spLocks noGrp="1"/>
          </p:cNvSpPr>
          <p:nvPr>
            <p:ph type="sldNum" sz="quarter" idx="12"/>
          </p:nvPr>
        </p:nvSpPr>
        <p:spPr/>
        <p:txBody>
          <a:bodyPr/>
          <a:lstStyle/>
          <a:p>
            <a:fld id="{014A20BE-4B8B-4D44-8009-A2EFEBAC323F}" type="slidenum">
              <a:rPr lang="zh-CN" altLang="en-US" smtClean="0"/>
              <a:pPr/>
              <a:t>11</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e0297ab9-b192-4f56-a34d-cf78455d028e.jpg"/>
          <p:cNvPicPr>
            <a:picLocks noChangeAspect="1"/>
          </p:cNvPicPr>
          <p:nvPr/>
        </p:nvPicPr>
        <p:blipFill>
          <a:blip r:embed="rId2"/>
          <a:stretch>
            <a:fillRect/>
          </a:stretch>
        </p:blipFill>
        <p:spPr>
          <a:xfrm>
            <a:off x="0" y="0"/>
            <a:ext cx="5143500" cy="6858000"/>
          </a:xfrm>
          <a:prstGeom prst="rect">
            <a:avLst/>
          </a:prstGeom>
        </p:spPr>
      </p:pic>
      <p:sp>
        <p:nvSpPr>
          <p:cNvPr id="3" name="TextBox 2"/>
          <p:cNvSpPr txBox="1"/>
          <p:nvPr/>
        </p:nvSpPr>
        <p:spPr>
          <a:xfrm>
            <a:off x="6429388" y="214290"/>
            <a:ext cx="1661993" cy="6143668"/>
          </a:xfrm>
          <a:prstGeom prst="rect">
            <a:avLst/>
          </a:prstGeom>
          <a:noFill/>
        </p:spPr>
        <p:txBody>
          <a:bodyPr vert="eaVert" wrap="square" rtlCol="0">
            <a:spAutoFit/>
          </a:bodyPr>
          <a:lstStyle/>
          <a:p>
            <a:r>
              <a:rPr lang="zh-CN" altLang="en-US" sz="2400" b="1" dirty="0" smtClean="0">
                <a:latin typeface="+mj-lt"/>
              </a:rPr>
              <a:t>         这是虽在北方风雪的压迫下却保持着倔强挺立的一种树。哪怕只有碗那样粗细，它却努力向上发展，高到丈许，两丈，参天耸立，不折不挠，对抗着西北风。</a:t>
            </a:r>
            <a:endParaRPr lang="zh-CN" altLang="en-US" sz="2400" b="1" dirty="0">
              <a:latin typeface="+mj-lt"/>
            </a:endParaRPr>
          </a:p>
        </p:txBody>
      </p:sp>
      <p:sp>
        <p:nvSpPr>
          <p:cNvPr id="7" name="日期占位符 6"/>
          <p:cNvSpPr>
            <a:spLocks noGrp="1"/>
          </p:cNvSpPr>
          <p:nvPr>
            <p:ph type="dt" sz="half" idx="10"/>
          </p:nvPr>
        </p:nvSpPr>
        <p:spPr/>
        <p:txBody>
          <a:bodyPr/>
          <a:lstStyle/>
          <a:p>
            <a:fld id="{A5196188-9E3F-497C-A7A8-5F6278C5F54A}" type="datetime1">
              <a:rPr lang="zh-CN" altLang="en-US" smtClean="0"/>
              <a:pPr/>
              <a:t>2009-8-31</a:t>
            </a:fld>
            <a:endParaRPr lang="zh-CN" altLang="en-US"/>
          </a:p>
        </p:txBody>
      </p:sp>
      <p:sp>
        <p:nvSpPr>
          <p:cNvPr id="6" name="页脚占位符 5"/>
          <p:cNvSpPr>
            <a:spLocks noGrp="1"/>
          </p:cNvSpPr>
          <p:nvPr>
            <p:ph type="ftr" sz="quarter" idx="11"/>
          </p:nvPr>
        </p:nvSpPr>
        <p:spPr/>
        <p:txBody>
          <a:bodyPr/>
          <a:lstStyle/>
          <a:p>
            <a:r>
              <a:rPr lang="zh-CN" altLang="en-US" smtClean="0"/>
              <a:t>桐城市黄岗初中：舒林</a:t>
            </a:r>
            <a:endParaRPr lang="zh-CN" altLang="en-US"/>
          </a:p>
        </p:txBody>
      </p:sp>
      <p:sp>
        <p:nvSpPr>
          <p:cNvPr id="5" name="灯片编号占位符 4"/>
          <p:cNvSpPr>
            <a:spLocks noGrp="1"/>
          </p:cNvSpPr>
          <p:nvPr>
            <p:ph type="sldNum" sz="quarter" idx="12"/>
          </p:nvPr>
        </p:nvSpPr>
        <p:spPr/>
        <p:txBody>
          <a:bodyPr/>
          <a:lstStyle/>
          <a:p>
            <a:fld id="{014A20BE-4B8B-4D44-8009-A2EFEBAC323F}" type="slidenum">
              <a:rPr lang="zh-CN" altLang="en-US" smtClean="0"/>
              <a:pPr/>
              <a:t>12</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1+#ppt_w/2"/>
                                          </p:val>
                                        </p:tav>
                                        <p:tav tm="100000">
                                          <p:val>
                                            <p:strVal val="#ppt_x"/>
                                          </p:val>
                                        </p:tav>
                                      </p:tavLst>
                                    </p:anim>
                                    <p:anim calcmode="lin" valueType="num">
                                      <p:cBhvr additive="base">
                                        <p:cTn id="8" dur="2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71936458.jpg"/>
          <p:cNvPicPr>
            <a:picLocks noChangeAspect="1"/>
          </p:cNvPicPr>
          <p:nvPr/>
        </p:nvPicPr>
        <p:blipFill>
          <a:blip r:embed="rId2"/>
          <a:stretch>
            <a:fillRect/>
          </a:stretch>
        </p:blipFill>
        <p:spPr>
          <a:xfrm rot="20734922">
            <a:off x="925058" y="857232"/>
            <a:ext cx="7615673" cy="5072098"/>
          </a:xfrm>
          <a:prstGeom prst="rect">
            <a:avLst/>
          </a:prstGeom>
        </p:spPr>
      </p:pic>
      <p:sp>
        <p:nvSpPr>
          <p:cNvPr id="6" name="日期占位符 5"/>
          <p:cNvSpPr>
            <a:spLocks noGrp="1"/>
          </p:cNvSpPr>
          <p:nvPr>
            <p:ph type="dt" sz="half" idx="10"/>
          </p:nvPr>
        </p:nvSpPr>
        <p:spPr/>
        <p:txBody>
          <a:bodyPr/>
          <a:lstStyle/>
          <a:p>
            <a:fld id="{FD79D4E2-DC0B-461D-AC51-F7D6647D02F5}"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3" name="灯片编号占位符 2"/>
          <p:cNvSpPr>
            <a:spLocks noGrp="1"/>
          </p:cNvSpPr>
          <p:nvPr>
            <p:ph type="sldNum" sz="quarter" idx="12"/>
          </p:nvPr>
        </p:nvSpPr>
        <p:spPr/>
        <p:txBody>
          <a:bodyPr/>
          <a:lstStyle/>
          <a:p>
            <a:fld id="{014A20BE-4B8B-4D44-8009-A2EFEBAC323F}" type="slidenum">
              <a:rPr lang="zh-CN" altLang="en-US" smtClean="0"/>
              <a:pPr/>
              <a:t>13</a:t>
            </a:fld>
            <a:endParaRPr lang="zh-CN" altLang="en-US"/>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dirty="0" smtClean="0"/>
              <a:t>速读课文，思考以下问题</a:t>
            </a:r>
            <a:endParaRPr lang="zh-CN" altLang="en-US" sz="3200" dirty="0"/>
          </a:p>
        </p:txBody>
      </p:sp>
      <p:sp>
        <p:nvSpPr>
          <p:cNvPr id="3" name="内容占位符 2"/>
          <p:cNvSpPr>
            <a:spLocks noGrp="1"/>
          </p:cNvSpPr>
          <p:nvPr>
            <p:ph idx="1"/>
          </p:nvPr>
        </p:nvSpPr>
        <p:spPr/>
        <p:txBody>
          <a:bodyPr>
            <a:normAutofit fontScale="70000" lnSpcReduction="20000"/>
          </a:bodyPr>
          <a:lstStyle/>
          <a:p>
            <a:r>
              <a:rPr lang="zh-CN" altLang="en-US" dirty="0"/>
              <a:t>这篇文章对白杨树充满什么感情？</a:t>
            </a:r>
            <a:endParaRPr lang="en-US" altLang="zh-CN" dirty="0"/>
          </a:p>
          <a:p>
            <a:r>
              <a:rPr lang="zh-CN" altLang="en-US" sz="3400" b="1" dirty="0">
                <a:solidFill>
                  <a:srgbClr val="FFC000"/>
                </a:solidFill>
              </a:rPr>
              <a:t>赞美</a:t>
            </a:r>
            <a:endParaRPr lang="en-US" altLang="zh-CN" sz="3400" b="1" dirty="0">
              <a:solidFill>
                <a:srgbClr val="FFC000"/>
              </a:solidFill>
            </a:endParaRPr>
          </a:p>
          <a:p>
            <a:r>
              <a:rPr lang="zh-CN" altLang="en-US" dirty="0"/>
              <a:t>请你找出文中直接对白杨树进行赞美的语句</a:t>
            </a:r>
            <a:r>
              <a:rPr lang="zh-CN" altLang="en-US" sz="2400" dirty="0" smtClean="0"/>
              <a:t>。 </a:t>
            </a:r>
            <a:endParaRPr lang="en-US" altLang="zh-CN" sz="2400" dirty="0" smtClean="0"/>
          </a:p>
          <a:p>
            <a:r>
              <a:rPr lang="zh-CN" altLang="en-US" dirty="0" smtClean="0"/>
              <a:t/>
            </a:r>
            <a:br>
              <a:rPr lang="zh-CN" altLang="en-US" dirty="0" smtClean="0"/>
            </a:br>
            <a:r>
              <a:rPr lang="zh-CN" altLang="en-US" sz="3400" b="1" dirty="0" smtClean="0">
                <a:solidFill>
                  <a:srgbClr val="FFC000"/>
                </a:solidFill>
              </a:rPr>
              <a:t>第</a:t>
            </a:r>
            <a:r>
              <a:rPr lang="en-US" altLang="zh-CN" sz="3400" b="1" dirty="0" smtClean="0">
                <a:solidFill>
                  <a:srgbClr val="FFC000"/>
                </a:solidFill>
              </a:rPr>
              <a:t>1</a:t>
            </a:r>
            <a:r>
              <a:rPr lang="zh-CN" altLang="en-US" sz="3400" b="1" dirty="0" smtClean="0">
                <a:solidFill>
                  <a:srgbClr val="FFC000"/>
                </a:solidFill>
              </a:rPr>
              <a:t>段：白杨树实在是不平凡的，我赞美白杨树</a:t>
            </a:r>
            <a:r>
              <a:rPr lang="en-US" altLang="zh-CN" sz="3400" b="1" dirty="0" smtClean="0">
                <a:solidFill>
                  <a:srgbClr val="FFC000"/>
                </a:solidFill>
              </a:rPr>
              <a:t>!  </a:t>
            </a:r>
            <a:br>
              <a:rPr lang="en-US" altLang="zh-CN" sz="3400" b="1" dirty="0" smtClean="0">
                <a:solidFill>
                  <a:srgbClr val="FFC000"/>
                </a:solidFill>
              </a:rPr>
            </a:br>
            <a:r>
              <a:rPr lang="en-US" altLang="zh-CN" sz="3400" b="1" dirty="0" smtClean="0">
                <a:solidFill>
                  <a:srgbClr val="FFC000"/>
                </a:solidFill>
              </a:rPr>
              <a:t/>
            </a:r>
            <a:br>
              <a:rPr lang="en-US" altLang="zh-CN" sz="3400" b="1" dirty="0" smtClean="0">
                <a:solidFill>
                  <a:srgbClr val="FFC000"/>
                </a:solidFill>
              </a:rPr>
            </a:br>
            <a:r>
              <a:rPr lang="zh-CN" altLang="en-US" sz="3400" b="1" dirty="0" smtClean="0">
                <a:solidFill>
                  <a:srgbClr val="FFC000"/>
                </a:solidFill>
              </a:rPr>
              <a:t>第</a:t>
            </a:r>
            <a:r>
              <a:rPr lang="en-US" altLang="zh-CN" sz="3400" b="1" dirty="0" smtClean="0">
                <a:solidFill>
                  <a:srgbClr val="FFC000"/>
                </a:solidFill>
              </a:rPr>
              <a:t>4</a:t>
            </a:r>
            <a:r>
              <a:rPr lang="zh-CN" altLang="en-US" sz="3400" b="1" dirty="0" smtClean="0">
                <a:solidFill>
                  <a:srgbClr val="FFC000"/>
                </a:solidFill>
              </a:rPr>
              <a:t>段：那就是白杨树，西北极普通的一种树，然而实在是不平凡的一种树。  </a:t>
            </a:r>
            <a:br>
              <a:rPr lang="zh-CN" altLang="en-US" sz="3400" b="1" dirty="0" smtClean="0">
                <a:solidFill>
                  <a:srgbClr val="FFC000"/>
                </a:solidFill>
              </a:rPr>
            </a:br>
            <a:r>
              <a:rPr lang="zh-CN" altLang="en-US" sz="3400" b="1" dirty="0" smtClean="0">
                <a:solidFill>
                  <a:srgbClr val="FFC000"/>
                </a:solidFill>
              </a:rPr>
              <a:t/>
            </a:r>
            <a:br>
              <a:rPr lang="zh-CN" altLang="en-US" sz="3400" b="1" dirty="0" smtClean="0">
                <a:solidFill>
                  <a:srgbClr val="FFC000"/>
                </a:solidFill>
              </a:rPr>
            </a:br>
            <a:r>
              <a:rPr lang="zh-CN" altLang="en-US" sz="3400" b="1" dirty="0" smtClean="0">
                <a:solidFill>
                  <a:srgbClr val="FFC000"/>
                </a:solidFill>
              </a:rPr>
              <a:t>第</a:t>
            </a:r>
            <a:r>
              <a:rPr lang="en-US" altLang="zh-CN" sz="3400" b="1" dirty="0" smtClean="0">
                <a:solidFill>
                  <a:srgbClr val="FFC000"/>
                </a:solidFill>
              </a:rPr>
              <a:t>6</a:t>
            </a:r>
            <a:r>
              <a:rPr lang="zh-CN" altLang="en-US" sz="3400" b="1" dirty="0" smtClean="0">
                <a:solidFill>
                  <a:srgbClr val="FFC000"/>
                </a:solidFill>
              </a:rPr>
              <a:t>段：这就是白杨树，西北极普通的一种树，然而决不是平凡的树。  </a:t>
            </a:r>
            <a:br>
              <a:rPr lang="zh-CN" altLang="en-US" sz="3400" b="1" dirty="0" smtClean="0">
                <a:solidFill>
                  <a:srgbClr val="FFC000"/>
                </a:solidFill>
              </a:rPr>
            </a:br>
            <a:r>
              <a:rPr lang="zh-CN" altLang="en-US" sz="3400" b="1" dirty="0" smtClean="0">
                <a:solidFill>
                  <a:srgbClr val="FFC000"/>
                </a:solidFill>
              </a:rPr>
              <a:t>第</a:t>
            </a:r>
            <a:r>
              <a:rPr lang="en-US" altLang="zh-CN" sz="3400" b="1" dirty="0" smtClean="0">
                <a:solidFill>
                  <a:srgbClr val="FFC000"/>
                </a:solidFill>
              </a:rPr>
              <a:t>8</a:t>
            </a:r>
            <a:r>
              <a:rPr lang="zh-CN" altLang="en-US" sz="3400" b="1" dirty="0" smtClean="0">
                <a:solidFill>
                  <a:srgbClr val="FFC000"/>
                </a:solidFill>
              </a:rPr>
              <a:t>段：我赞美白杨树，就因为</a:t>
            </a:r>
            <a:r>
              <a:rPr lang="en-US" altLang="zh-CN" sz="3400" b="1" dirty="0" smtClean="0">
                <a:solidFill>
                  <a:srgbClr val="FFC000"/>
                </a:solidFill>
              </a:rPr>
              <a:t>……  </a:t>
            </a:r>
            <a:br>
              <a:rPr lang="en-US" altLang="zh-CN" sz="3400" b="1" dirty="0" smtClean="0">
                <a:solidFill>
                  <a:srgbClr val="FFC000"/>
                </a:solidFill>
              </a:rPr>
            </a:br>
            <a:r>
              <a:rPr lang="zh-CN" altLang="en-US" sz="3400" b="1" dirty="0" smtClean="0">
                <a:solidFill>
                  <a:srgbClr val="FFC000"/>
                </a:solidFill>
              </a:rPr>
              <a:t>第</a:t>
            </a:r>
            <a:r>
              <a:rPr lang="en-US" altLang="zh-CN" sz="3400" b="1" dirty="0" smtClean="0">
                <a:solidFill>
                  <a:srgbClr val="FFC000"/>
                </a:solidFill>
              </a:rPr>
              <a:t>9</a:t>
            </a:r>
            <a:r>
              <a:rPr lang="zh-CN" altLang="en-US" sz="3400" b="1" dirty="0" smtClean="0">
                <a:solidFill>
                  <a:srgbClr val="FFC000"/>
                </a:solidFill>
              </a:rPr>
              <a:t>段：</a:t>
            </a:r>
            <a:r>
              <a:rPr lang="en-US" altLang="zh-CN" sz="3400" b="1" dirty="0" smtClean="0">
                <a:solidFill>
                  <a:srgbClr val="FFC000"/>
                </a:solidFill>
              </a:rPr>
              <a:t>……</a:t>
            </a:r>
            <a:r>
              <a:rPr lang="zh-CN" altLang="en-US" sz="3400" b="1" dirty="0" smtClean="0">
                <a:solidFill>
                  <a:srgbClr val="FFC000"/>
                </a:solidFill>
              </a:rPr>
              <a:t>我要高声赞美白杨树</a:t>
            </a:r>
            <a:r>
              <a:rPr lang="en-US" altLang="zh-CN" sz="3400" b="1" dirty="0" smtClean="0">
                <a:solidFill>
                  <a:srgbClr val="FFC000"/>
                </a:solidFill>
              </a:rPr>
              <a:t>! </a:t>
            </a:r>
            <a:br>
              <a:rPr lang="en-US" altLang="zh-CN" sz="3400" b="1" dirty="0" smtClean="0">
                <a:solidFill>
                  <a:srgbClr val="FFC000"/>
                </a:solidFill>
              </a:rPr>
            </a:br>
            <a:endParaRPr lang="zh-CN" altLang="en-US" sz="3400" b="1" dirty="0">
              <a:solidFill>
                <a:srgbClr val="FFC000"/>
              </a:solidFill>
            </a:endParaRPr>
          </a:p>
        </p:txBody>
      </p:sp>
      <p:sp>
        <p:nvSpPr>
          <p:cNvPr id="6" name="日期占位符 5"/>
          <p:cNvSpPr>
            <a:spLocks noGrp="1"/>
          </p:cNvSpPr>
          <p:nvPr>
            <p:ph type="dt" sz="half" idx="10"/>
          </p:nvPr>
        </p:nvSpPr>
        <p:spPr/>
        <p:txBody>
          <a:bodyPr/>
          <a:lstStyle/>
          <a:p>
            <a:fld id="{96B1D583-0F57-4536-835A-064F92B039DE}"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4" name="灯片编号占位符 3"/>
          <p:cNvSpPr>
            <a:spLocks noGrp="1"/>
          </p:cNvSpPr>
          <p:nvPr>
            <p:ph type="sldNum" sz="quarter" idx="12"/>
          </p:nvPr>
        </p:nvSpPr>
        <p:spPr/>
        <p:txBody>
          <a:bodyPr/>
          <a:lstStyle/>
          <a:p>
            <a:fld id="{014A20BE-4B8B-4D44-8009-A2EFEBAC323F}" type="slidenum">
              <a:rPr lang="zh-CN" altLang="en-US" smtClean="0"/>
              <a:pPr/>
              <a:t>14</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9"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additive="base">
                                        <p:cTn id="28"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000000">
                <a:alpha val="77000"/>
              </a:srgbClr>
            </a:gs>
            <a:gs pos="20000">
              <a:srgbClr val="000040"/>
            </a:gs>
            <a:gs pos="50000">
              <a:srgbClr val="400040"/>
            </a:gs>
            <a:gs pos="75000">
              <a:srgbClr val="8F0040"/>
            </a:gs>
            <a:gs pos="89999">
              <a:srgbClr val="F27300"/>
            </a:gs>
            <a:gs pos="100000">
              <a:srgbClr val="FFBF00"/>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4" name="矩形 13"/>
          <p:cNvSpPr/>
          <p:nvPr/>
        </p:nvSpPr>
        <p:spPr>
          <a:xfrm>
            <a:off x="357158" y="714356"/>
            <a:ext cx="8501122" cy="1508105"/>
          </a:xfrm>
          <a:prstGeom prst="rect">
            <a:avLst/>
          </a:prstGeom>
        </p:spPr>
        <p:txBody>
          <a:bodyPr wrap="square">
            <a:spAutoFit/>
          </a:bodyPr>
          <a:lstStyle/>
          <a:p>
            <a:r>
              <a:rPr lang="zh-CN" altLang="en-US" sz="2800" dirty="0" smtClean="0"/>
              <a:t>从“那”到“这”，从第</a:t>
            </a:r>
            <a:r>
              <a:rPr lang="en-US" altLang="zh-CN" sz="2800" dirty="0" smtClean="0"/>
              <a:t>1</a:t>
            </a:r>
            <a:r>
              <a:rPr lang="zh-CN" altLang="en-US" sz="2800" dirty="0" smtClean="0"/>
              <a:t>段的“赞美”到第</a:t>
            </a:r>
            <a:r>
              <a:rPr lang="en-US" altLang="zh-CN" sz="2800" dirty="0" smtClean="0"/>
              <a:t>9</a:t>
            </a:r>
            <a:r>
              <a:rPr lang="zh-CN" altLang="en-US" sz="2800" dirty="0" smtClean="0"/>
              <a:t>段的“高声赞美”，说明什么？</a:t>
            </a:r>
            <a:r>
              <a:rPr lang="zh-CN" altLang="en-US" dirty="0" smtClean="0"/>
              <a:t> </a:t>
            </a:r>
            <a:br>
              <a:rPr lang="zh-CN" altLang="en-US" dirty="0" smtClean="0"/>
            </a:br>
            <a:r>
              <a:rPr lang="zh-CN" altLang="en-US" dirty="0" smtClean="0"/>
              <a:t/>
            </a:r>
            <a:br>
              <a:rPr lang="zh-CN" altLang="en-US" dirty="0" smtClean="0"/>
            </a:br>
            <a:endParaRPr lang="zh-CN" altLang="en-US" dirty="0"/>
          </a:p>
        </p:txBody>
      </p:sp>
      <p:sp>
        <p:nvSpPr>
          <p:cNvPr id="15" name="TextBox 14"/>
          <p:cNvSpPr txBox="1"/>
          <p:nvPr/>
        </p:nvSpPr>
        <p:spPr>
          <a:xfrm>
            <a:off x="428596" y="1857364"/>
            <a:ext cx="8501122" cy="4093428"/>
          </a:xfrm>
          <a:prstGeom prst="rect">
            <a:avLst/>
          </a:prstGeom>
          <a:noFill/>
        </p:spPr>
        <p:txBody>
          <a:bodyPr wrap="square" rtlCol="0">
            <a:spAutoFit/>
          </a:bodyPr>
          <a:lstStyle/>
          <a:p>
            <a:endParaRPr lang="en-US" altLang="zh-CN" sz="3200" dirty="0" smtClean="0">
              <a:solidFill>
                <a:srgbClr val="00B050"/>
              </a:solidFill>
            </a:endParaRPr>
          </a:p>
          <a:p>
            <a:r>
              <a:rPr lang="zh-CN" altLang="en-US" sz="3200" dirty="0" smtClean="0">
                <a:solidFill>
                  <a:srgbClr val="00B050"/>
                </a:solidFill>
              </a:rPr>
              <a:t>说明对白杨树的观察是从远到近，感情是由浅入深。这说明对白杨树的感情不仅仅是赞美，还有崇敬的感情。 </a:t>
            </a:r>
            <a:br>
              <a:rPr lang="zh-CN" altLang="en-US" sz="3200" dirty="0" smtClean="0">
                <a:solidFill>
                  <a:srgbClr val="00B050"/>
                </a:solidFill>
              </a:rPr>
            </a:br>
            <a:r>
              <a:rPr lang="zh-CN" altLang="en-US" sz="3200" dirty="0" smtClean="0">
                <a:solidFill>
                  <a:srgbClr val="00B050"/>
                </a:solidFill>
              </a:rPr>
              <a:t/>
            </a:r>
            <a:br>
              <a:rPr lang="zh-CN" altLang="en-US" sz="3200" dirty="0" smtClean="0">
                <a:solidFill>
                  <a:srgbClr val="00B050"/>
                </a:solidFill>
              </a:rPr>
            </a:br>
            <a:r>
              <a:rPr lang="zh-CN" altLang="en-US" sz="3200" dirty="0" smtClean="0">
                <a:solidFill>
                  <a:srgbClr val="00B050"/>
                </a:solidFill>
              </a:rPr>
              <a:t>崇敬和赞美，就叫做礼赞。这篇课文就表达了作者对白杨树赞美和崇敬的感情。</a:t>
            </a:r>
            <a:r>
              <a:rPr lang="zh-CN" altLang="en-US" dirty="0" smtClean="0"/>
              <a:t> </a:t>
            </a:r>
            <a:br>
              <a:rPr lang="zh-CN" altLang="en-US" dirty="0" smtClean="0"/>
            </a:br>
            <a:r>
              <a:rPr lang="zh-CN" altLang="en-US" dirty="0" smtClean="0"/>
              <a:t/>
            </a:r>
            <a:br>
              <a:rPr lang="zh-CN" altLang="en-US" dirty="0" smtClean="0"/>
            </a:br>
            <a:endParaRPr lang="zh-CN" altLang="en-US" dirty="0"/>
          </a:p>
        </p:txBody>
      </p:sp>
      <p:sp>
        <p:nvSpPr>
          <p:cNvPr id="6" name="日期占位符 5"/>
          <p:cNvSpPr>
            <a:spLocks noGrp="1"/>
          </p:cNvSpPr>
          <p:nvPr>
            <p:ph type="dt" sz="half" idx="10"/>
          </p:nvPr>
        </p:nvSpPr>
        <p:spPr/>
        <p:txBody>
          <a:bodyPr/>
          <a:lstStyle/>
          <a:p>
            <a:fld id="{E75233C5-F140-463A-BE95-43E595B0939B}"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4" name="灯片编号占位符 3"/>
          <p:cNvSpPr>
            <a:spLocks noGrp="1"/>
          </p:cNvSpPr>
          <p:nvPr>
            <p:ph type="sldNum" sz="quarter" idx="12"/>
          </p:nvPr>
        </p:nvSpPr>
        <p:spPr/>
        <p:txBody>
          <a:bodyPr/>
          <a:lstStyle/>
          <a:p>
            <a:fld id="{014A20BE-4B8B-4D44-8009-A2EFEBAC323F}" type="slidenum">
              <a:rPr lang="zh-CN" altLang="en-US" smtClean="0"/>
              <a:pPr/>
              <a:t>15</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785786" y="714356"/>
            <a:ext cx="7786742" cy="1077218"/>
          </a:xfrm>
          <a:prstGeom prst="rect">
            <a:avLst/>
          </a:prstGeom>
          <a:noFill/>
        </p:spPr>
        <p:txBody>
          <a:bodyPr wrap="square" rtlCol="0">
            <a:spAutoFit/>
          </a:bodyPr>
          <a:lstStyle/>
          <a:p>
            <a:r>
              <a:rPr lang="zh-CN" altLang="en-US" sz="3200" dirty="0" smtClean="0">
                <a:latin typeface="+mj-lt"/>
              </a:rPr>
              <a:t>这篇课文仅仅是在礼赞白杨树吗？你凭什么知道的？请找出有关的语句。</a:t>
            </a:r>
            <a:endParaRPr lang="zh-CN" altLang="en-US" sz="3200" dirty="0">
              <a:latin typeface="+mj-lt"/>
            </a:endParaRPr>
          </a:p>
        </p:txBody>
      </p:sp>
      <p:sp>
        <p:nvSpPr>
          <p:cNvPr id="4" name="矩形 3"/>
          <p:cNvSpPr/>
          <p:nvPr/>
        </p:nvSpPr>
        <p:spPr>
          <a:xfrm>
            <a:off x="714348" y="2214554"/>
            <a:ext cx="7858180" cy="3108543"/>
          </a:xfrm>
          <a:prstGeom prst="rect">
            <a:avLst/>
          </a:prstGeom>
        </p:spPr>
        <p:txBody>
          <a:bodyPr wrap="square">
            <a:spAutoFit/>
          </a:bodyPr>
          <a:lstStyle/>
          <a:p>
            <a:r>
              <a:rPr lang="zh-CN" altLang="en-US" sz="2800" dirty="0" smtClean="0"/>
              <a:t>“那是力争上游的一种树”。 （树本无所谓力争上游，可见是在写人。） </a:t>
            </a:r>
            <a:br>
              <a:rPr lang="zh-CN" altLang="en-US" sz="2800" dirty="0" smtClean="0"/>
            </a:br>
            <a:r>
              <a:rPr lang="zh-CN" altLang="en-US" sz="2800" dirty="0" smtClean="0"/>
              <a:t/>
            </a:r>
            <a:br>
              <a:rPr lang="zh-CN" altLang="en-US" sz="2800" dirty="0" smtClean="0"/>
            </a:br>
            <a:r>
              <a:rPr lang="zh-CN" altLang="en-US" sz="2800" dirty="0" smtClean="0"/>
              <a:t>“难道你就觉得他只是树？</a:t>
            </a:r>
            <a:r>
              <a:rPr lang="en-US" altLang="zh-CN" sz="2800" dirty="0" smtClean="0"/>
              <a:t>……</a:t>
            </a:r>
            <a:r>
              <a:rPr lang="zh-CN" altLang="en-US" sz="2800" dirty="0" smtClean="0"/>
              <a:t>用血写出新中国历史的那种精神和意志？”（第一个反问句改成陈述句就是“你不应该觉得他只是树。”那么是什么呢？） </a:t>
            </a:r>
            <a:endParaRPr lang="zh-CN" altLang="en-US" sz="2800" dirty="0"/>
          </a:p>
        </p:txBody>
      </p:sp>
      <p:sp>
        <p:nvSpPr>
          <p:cNvPr id="7" name="日期占位符 6"/>
          <p:cNvSpPr>
            <a:spLocks noGrp="1"/>
          </p:cNvSpPr>
          <p:nvPr>
            <p:ph type="dt" sz="half" idx="10"/>
          </p:nvPr>
        </p:nvSpPr>
        <p:spPr/>
        <p:txBody>
          <a:bodyPr/>
          <a:lstStyle/>
          <a:p>
            <a:fld id="{80AB92CC-B1F9-4196-AEFD-0EAF01FF2F4F}" type="datetime1">
              <a:rPr lang="zh-CN" altLang="en-US" smtClean="0"/>
              <a:pPr/>
              <a:t>2009-8-31</a:t>
            </a:fld>
            <a:endParaRPr lang="zh-CN" altLang="en-US"/>
          </a:p>
        </p:txBody>
      </p:sp>
      <p:sp>
        <p:nvSpPr>
          <p:cNvPr id="6" name="页脚占位符 5"/>
          <p:cNvSpPr>
            <a:spLocks noGrp="1"/>
          </p:cNvSpPr>
          <p:nvPr>
            <p:ph type="ftr" sz="quarter" idx="11"/>
          </p:nvPr>
        </p:nvSpPr>
        <p:spPr/>
        <p:txBody>
          <a:bodyPr/>
          <a:lstStyle/>
          <a:p>
            <a:r>
              <a:rPr lang="zh-CN" altLang="en-US" smtClean="0"/>
              <a:t>桐城市黄岗初中：舒林</a:t>
            </a:r>
            <a:endParaRPr lang="zh-CN" altLang="en-US"/>
          </a:p>
        </p:txBody>
      </p:sp>
      <p:sp>
        <p:nvSpPr>
          <p:cNvPr id="5" name="灯片编号占位符 4"/>
          <p:cNvSpPr>
            <a:spLocks noGrp="1"/>
          </p:cNvSpPr>
          <p:nvPr>
            <p:ph type="sldNum" sz="quarter" idx="12"/>
          </p:nvPr>
        </p:nvSpPr>
        <p:spPr/>
        <p:txBody>
          <a:bodyPr/>
          <a:lstStyle/>
          <a:p>
            <a:fld id="{014A20BE-4B8B-4D44-8009-A2EFEBAC323F}" type="slidenum">
              <a:rPr lang="zh-CN" altLang="en-US" smtClean="0"/>
              <a:pPr/>
              <a:t>16</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2000"/>
            <a:lum/>
          </a:blip>
          <a:srcRect/>
          <a:tile tx="-44450" ty="31750" sx="88000" sy="100000" flip="none" algn="tl"/>
        </a:blipFill>
        <a:effectLst/>
      </p:bgPr>
    </p:bg>
    <p:spTree>
      <p:nvGrpSpPr>
        <p:cNvPr id="1" name=""/>
        <p:cNvGrpSpPr/>
        <p:nvPr/>
      </p:nvGrpSpPr>
      <p:grpSpPr>
        <a:xfrm>
          <a:off x="0" y="0"/>
          <a:ext cx="0" cy="0"/>
          <a:chOff x="0" y="0"/>
          <a:chExt cx="0" cy="0"/>
        </a:xfrm>
      </p:grpSpPr>
      <p:pic>
        <p:nvPicPr>
          <p:cNvPr id="10" name="图片 9" descr="IMG20050307164123DTTX6.jpg"/>
          <p:cNvPicPr>
            <a:picLocks noChangeAspect="1"/>
          </p:cNvPicPr>
          <p:nvPr/>
        </p:nvPicPr>
        <p:blipFill>
          <a:blip r:embed="rId3"/>
          <a:stretch>
            <a:fillRect/>
          </a:stretch>
        </p:blipFill>
        <p:spPr>
          <a:xfrm rot="804410">
            <a:off x="6017747" y="150958"/>
            <a:ext cx="1872640" cy="2434432"/>
          </a:xfrm>
          <a:prstGeom prst="rect">
            <a:avLst/>
          </a:prstGeom>
        </p:spPr>
      </p:pic>
      <p:sp>
        <p:nvSpPr>
          <p:cNvPr id="8" name="标题 7"/>
          <p:cNvSpPr>
            <a:spLocks noGrp="1"/>
          </p:cNvSpPr>
          <p:nvPr>
            <p:ph type="title"/>
          </p:nvPr>
        </p:nvSpPr>
        <p:spPr/>
        <p:txBody>
          <a:bodyPr/>
          <a:lstStyle/>
          <a:p>
            <a:pPr algn="l"/>
            <a:r>
              <a:rPr lang="zh-CN" altLang="en-US" dirty="0" smtClean="0"/>
              <a:t>本文写作背景</a:t>
            </a:r>
            <a:endParaRPr lang="zh-CN" altLang="en-US" dirty="0"/>
          </a:p>
        </p:txBody>
      </p:sp>
      <p:sp>
        <p:nvSpPr>
          <p:cNvPr id="9" name="竖排文字占位符 8"/>
          <p:cNvSpPr>
            <a:spLocks noGrp="1"/>
          </p:cNvSpPr>
          <p:nvPr>
            <p:ph type="body" orient="vert" idx="1"/>
          </p:nvPr>
        </p:nvSpPr>
        <p:spPr/>
        <p:txBody>
          <a:bodyPr vert="horz">
            <a:normAutofit fontScale="77500" lnSpcReduction="20000"/>
          </a:bodyPr>
          <a:lstStyle/>
          <a:p>
            <a:r>
              <a:rPr lang="en-US" altLang="zh-CN" dirty="0" smtClean="0">
                <a:solidFill>
                  <a:srgbClr val="00B0F0"/>
                </a:solidFill>
              </a:rPr>
              <a:t>《</a:t>
            </a:r>
            <a:r>
              <a:rPr lang="zh-CN" altLang="en-US" dirty="0" smtClean="0">
                <a:solidFill>
                  <a:srgbClr val="00B0F0"/>
                </a:solidFill>
              </a:rPr>
              <a:t>白杨树赞</a:t>
            </a:r>
            <a:r>
              <a:rPr lang="en-US" altLang="zh-CN" dirty="0" smtClean="0">
                <a:solidFill>
                  <a:srgbClr val="00B0F0"/>
                </a:solidFill>
              </a:rPr>
              <a:t>》</a:t>
            </a:r>
            <a:r>
              <a:rPr lang="zh-CN" altLang="en-US" dirty="0" smtClean="0">
                <a:solidFill>
                  <a:srgbClr val="00B0F0"/>
                </a:solidFill>
              </a:rPr>
              <a:t>写于１９４１年３月，那时，正处于抗日战争的相持阶段。茅盾在１９３８年底到新疆学院文学院讲学，１９４０年３月到延安鲁迅艺术学院讲学，后来离开延安到重庆。这期间，他看到了国民党反动派消极抗日、积极反共的种种事实，也欣喜地看到了广大的北方军民在共产党领导下，同心同德，团结一致，进行了艰苦卓绝的斗争，一次次地粉碎了日寇的“扫荡”，巩固和发展了敌后的抗日根据地。作者从解放区人民身上看到了中华民族的前途和希望，精神振奋，满怀激情地写下了</a:t>
            </a:r>
            <a:r>
              <a:rPr lang="en-US" altLang="zh-CN" dirty="0" smtClean="0">
                <a:solidFill>
                  <a:srgbClr val="00B0F0"/>
                </a:solidFill>
              </a:rPr>
              <a:t>《</a:t>
            </a:r>
            <a:r>
              <a:rPr lang="zh-CN" altLang="en-US" dirty="0" smtClean="0">
                <a:solidFill>
                  <a:srgbClr val="00B0F0"/>
                </a:solidFill>
              </a:rPr>
              <a:t>白杨礼赞</a:t>
            </a:r>
            <a:r>
              <a:rPr lang="en-US" altLang="zh-CN" dirty="0" smtClean="0">
                <a:solidFill>
                  <a:srgbClr val="00B0F0"/>
                </a:solidFill>
              </a:rPr>
              <a:t>》</a:t>
            </a:r>
            <a:r>
              <a:rPr lang="zh-CN" altLang="en-US" dirty="0" smtClean="0">
                <a:solidFill>
                  <a:srgbClr val="00B0F0"/>
                </a:solidFill>
              </a:rPr>
              <a:t>等散文。由于当时作者生活在国民党统治区，没有言论自由，不能直抒胸臆，所以采用含蓄的象征手法，来表达自己的思想感情，热情歌颂共产党领导下的抗日军民和我们民族英勇不屈的斗争精神。 </a:t>
            </a:r>
            <a:endParaRPr lang="zh-CN" altLang="en-US" dirty="0">
              <a:solidFill>
                <a:srgbClr val="00B0F0"/>
              </a:solidFill>
            </a:endParaRPr>
          </a:p>
        </p:txBody>
      </p:sp>
      <p:sp>
        <p:nvSpPr>
          <p:cNvPr id="7" name="日期占位符 6"/>
          <p:cNvSpPr>
            <a:spLocks noGrp="1"/>
          </p:cNvSpPr>
          <p:nvPr>
            <p:ph type="dt" sz="half" idx="10"/>
          </p:nvPr>
        </p:nvSpPr>
        <p:spPr/>
        <p:txBody>
          <a:bodyPr/>
          <a:lstStyle/>
          <a:p>
            <a:fld id="{F2EA1408-6E63-416D-A7C9-A8688F232A6F}" type="datetime1">
              <a:rPr lang="zh-CN" altLang="en-US" smtClean="0"/>
              <a:pPr/>
              <a:t>2009-8-31</a:t>
            </a:fld>
            <a:endParaRPr lang="zh-CN" altLang="en-US"/>
          </a:p>
        </p:txBody>
      </p:sp>
      <p:sp>
        <p:nvSpPr>
          <p:cNvPr id="6" name="页脚占位符 5"/>
          <p:cNvSpPr>
            <a:spLocks noGrp="1"/>
          </p:cNvSpPr>
          <p:nvPr>
            <p:ph type="ftr" sz="quarter" idx="11"/>
          </p:nvPr>
        </p:nvSpPr>
        <p:spPr/>
        <p:txBody>
          <a:bodyPr/>
          <a:lstStyle/>
          <a:p>
            <a:r>
              <a:rPr lang="zh-CN" altLang="en-US" smtClean="0"/>
              <a:t>桐城市黄岗初中：舒林</a:t>
            </a:r>
            <a:endParaRPr lang="zh-CN" altLang="en-US"/>
          </a:p>
        </p:txBody>
      </p:sp>
      <p:sp>
        <p:nvSpPr>
          <p:cNvPr id="5" name="灯片编号占位符 4"/>
          <p:cNvSpPr>
            <a:spLocks noGrp="1"/>
          </p:cNvSpPr>
          <p:nvPr>
            <p:ph type="sldNum" sz="quarter" idx="12"/>
          </p:nvPr>
        </p:nvSpPr>
        <p:spPr/>
        <p:txBody>
          <a:bodyPr/>
          <a:lstStyle/>
          <a:p>
            <a:fld id="{014A20BE-4B8B-4D44-8009-A2EFEBAC323F}" type="slidenum">
              <a:rPr lang="zh-CN" altLang="en-US" smtClean="0"/>
              <a:pPr/>
              <a:t>17</a:t>
            </a:fld>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12" name="标题 11"/>
          <p:cNvSpPr>
            <a:spLocks noGrp="1"/>
          </p:cNvSpPr>
          <p:nvPr>
            <p:ph type="title"/>
          </p:nvPr>
        </p:nvSpPr>
        <p:spPr/>
        <p:txBody>
          <a:bodyPr>
            <a:normAutofit/>
          </a:bodyPr>
          <a:lstStyle/>
          <a:p>
            <a:pPr algn="l"/>
            <a:r>
              <a:rPr lang="zh-CN" altLang="en-US" sz="2800" dirty="0" smtClean="0"/>
              <a:t>诵读：“难道你就觉得他只是树？</a:t>
            </a:r>
            <a:r>
              <a:rPr lang="en-US" altLang="zh-CN" sz="2800" dirty="0" smtClean="0"/>
              <a:t>……</a:t>
            </a:r>
            <a:r>
              <a:rPr lang="zh-CN" altLang="en-US" sz="2800" dirty="0" smtClean="0"/>
              <a:t>用血写出新中国历史的那种精神和意志？”</a:t>
            </a:r>
            <a:endParaRPr lang="zh-CN" altLang="en-US" sz="2800" dirty="0"/>
          </a:p>
        </p:txBody>
      </p:sp>
      <p:sp>
        <p:nvSpPr>
          <p:cNvPr id="15" name="内容占位符 14"/>
          <p:cNvSpPr>
            <a:spLocks noGrp="1"/>
          </p:cNvSpPr>
          <p:nvPr>
            <p:ph idx="1"/>
          </p:nvPr>
        </p:nvSpPr>
        <p:spPr/>
        <p:txBody>
          <a:bodyPr>
            <a:normAutofit fontScale="85000" lnSpcReduction="20000"/>
          </a:bodyPr>
          <a:lstStyle/>
          <a:p>
            <a:r>
              <a:rPr lang="zh-CN" altLang="en-US" dirty="0" smtClean="0">
                <a:solidFill>
                  <a:srgbClr val="92D050"/>
                </a:solidFill>
              </a:rPr>
              <a:t>这里连用了四个反问句组成了一组排比句，写出了白杨树的象征意义。意思一句比一句扩展而深化，含意隽永，发人深思</a:t>
            </a:r>
            <a:r>
              <a:rPr lang="zh-CN" altLang="en-US" dirty="0" smtClean="0"/>
              <a:t>。</a:t>
            </a:r>
            <a:endParaRPr lang="en-US" altLang="zh-CN" dirty="0" smtClean="0"/>
          </a:p>
          <a:p>
            <a:r>
              <a:rPr lang="zh-CN" altLang="en-US" dirty="0" smtClean="0">
                <a:solidFill>
                  <a:srgbClr val="FF0000"/>
                </a:solidFill>
              </a:rPr>
              <a:t>第一个“难道”是总提，启发人们深思：不应该只觉得它是树；后面三个“难道”，就由浅入深地写出了它的象征意义第二个“难道”，由白杨树的“朴质，严肃，坚强不屈”的性格出发，把它象征为北方农民。第三个“难道”，进一层由白杨树的“傲然挺立”的形象出发，把它象征为在敌后坚强不屈地守卫自己家乡的哨兵。第四个“难道”，由白杨树的“靠紧团结，力求上进”的品质出发，把它象征为在中国共产党领导下的抗日军民和整个中华民族的精神和意志</a:t>
            </a:r>
            <a:endParaRPr lang="zh-CN" altLang="en-US" dirty="0">
              <a:solidFill>
                <a:srgbClr val="FF0000"/>
              </a:solidFill>
            </a:endParaRPr>
          </a:p>
        </p:txBody>
      </p:sp>
      <p:sp>
        <p:nvSpPr>
          <p:cNvPr id="6" name="日期占位符 5"/>
          <p:cNvSpPr>
            <a:spLocks noGrp="1"/>
          </p:cNvSpPr>
          <p:nvPr>
            <p:ph type="dt" sz="half" idx="10"/>
          </p:nvPr>
        </p:nvSpPr>
        <p:spPr/>
        <p:txBody>
          <a:bodyPr/>
          <a:lstStyle/>
          <a:p>
            <a:fld id="{AD7733BB-635E-49C5-9B6E-50002A9461E6}"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4" name="灯片编号占位符 3"/>
          <p:cNvSpPr>
            <a:spLocks noGrp="1"/>
          </p:cNvSpPr>
          <p:nvPr>
            <p:ph type="sldNum" sz="quarter" idx="12"/>
          </p:nvPr>
        </p:nvSpPr>
        <p:spPr/>
        <p:txBody>
          <a:bodyPr/>
          <a:lstStyle/>
          <a:p>
            <a:fld id="{014A20BE-4B8B-4D44-8009-A2EFEBAC323F}" type="slidenum">
              <a:rPr lang="zh-CN" altLang="en-US" smtClean="0"/>
              <a:pPr/>
              <a:t>18</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checkerboard(across)">
                                      <p:cBhvr>
                                        <p:cTn id="7"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gradFill>
        <a:effectLst/>
      </p:bgPr>
    </p:bg>
    <p:spTree>
      <p:nvGrpSpPr>
        <p:cNvPr id="1" name=""/>
        <p:cNvGrpSpPr/>
        <p:nvPr/>
      </p:nvGrpSpPr>
      <p:grpSpPr>
        <a:xfrm>
          <a:off x="0" y="0"/>
          <a:ext cx="0" cy="0"/>
          <a:chOff x="0" y="0"/>
          <a:chExt cx="0" cy="0"/>
        </a:xfrm>
      </p:grpSpPr>
      <p:sp>
        <p:nvSpPr>
          <p:cNvPr id="7" name="标题 6"/>
          <p:cNvSpPr>
            <a:spLocks noGrp="1"/>
          </p:cNvSpPr>
          <p:nvPr>
            <p:ph type="title"/>
          </p:nvPr>
        </p:nvSpPr>
        <p:spPr/>
        <p:txBody>
          <a:bodyPr>
            <a:normAutofit/>
          </a:bodyPr>
          <a:lstStyle/>
          <a:p>
            <a:pPr algn="l"/>
            <a:r>
              <a:rPr lang="zh-CN" altLang="en-US" sz="3600" dirty="0" smtClean="0"/>
              <a:t>这种托义于物的写法叫做：象征</a:t>
            </a:r>
            <a:endParaRPr lang="zh-CN" altLang="en-US" sz="3600" dirty="0"/>
          </a:p>
        </p:txBody>
      </p:sp>
      <p:pic>
        <p:nvPicPr>
          <p:cNvPr id="10" name="内容占位符 9" descr="e0297ab9-b192-4f56-a34d-cf78455d028e.jpg"/>
          <p:cNvPicPr>
            <a:picLocks noGrp="1" noChangeAspect="1"/>
          </p:cNvPicPr>
          <p:nvPr>
            <p:ph sz="half" idx="1"/>
          </p:nvPr>
        </p:nvPicPr>
        <p:blipFill>
          <a:blip r:embed="rId2" cstate="print"/>
          <a:stretch>
            <a:fillRect/>
          </a:stretch>
        </p:blipFill>
        <p:spPr>
          <a:xfrm>
            <a:off x="428597" y="1785926"/>
            <a:ext cx="3000396" cy="4340238"/>
          </a:xfrm>
        </p:spPr>
      </p:pic>
      <p:pic>
        <p:nvPicPr>
          <p:cNvPr id="11" name="内容占位符 10" descr="133309855.jpg"/>
          <p:cNvPicPr>
            <a:picLocks noGrp="1" noChangeAspect="1"/>
          </p:cNvPicPr>
          <p:nvPr>
            <p:ph sz="half" idx="2"/>
          </p:nvPr>
        </p:nvPicPr>
        <p:blipFill>
          <a:blip r:embed="rId3"/>
          <a:stretch>
            <a:fillRect/>
          </a:stretch>
        </p:blipFill>
        <p:spPr>
          <a:xfrm>
            <a:off x="4968498" y="1714488"/>
            <a:ext cx="3532592" cy="4572032"/>
          </a:xfrm>
        </p:spPr>
      </p:pic>
      <p:sp>
        <p:nvSpPr>
          <p:cNvPr id="4" name="日期占位符 3"/>
          <p:cNvSpPr>
            <a:spLocks noGrp="1"/>
          </p:cNvSpPr>
          <p:nvPr>
            <p:ph type="dt" sz="half" idx="10"/>
          </p:nvPr>
        </p:nvSpPr>
        <p:spPr/>
        <p:txBody>
          <a:bodyPr/>
          <a:lstStyle/>
          <a:p>
            <a:fld id="{5BD61AA7-7F20-483D-87C6-52C0DD3A7D26}"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6" name="灯片编号占位符 5"/>
          <p:cNvSpPr>
            <a:spLocks noGrp="1"/>
          </p:cNvSpPr>
          <p:nvPr>
            <p:ph type="sldNum" sz="quarter" idx="12"/>
          </p:nvPr>
        </p:nvSpPr>
        <p:spPr/>
        <p:txBody>
          <a:bodyPr/>
          <a:lstStyle/>
          <a:p>
            <a:fld id="{014A20BE-4B8B-4D44-8009-A2EFEBAC323F}" type="slidenum">
              <a:rPr lang="zh-CN" altLang="en-US" smtClean="0"/>
              <a:pPr/>
              <a:t>19</a:t>
            </a:fld>
            <a:endParaRPr lang="zh-CN" altLang="en-US"/>
          </a:p>
        </p:txBody>
      </p:sp>
      <p:sp>
        <p:nvSpPr>
          <p:cNvPr id="12" name="燕尾形箭头 11"/>
          <p:cNvSpPr/>
          <p:nvPr/>
        </p:nvSpPr>
        <p:spPr>
          <a:xfrm>
            <a:off x="3714744" y="3571876"/>
            <a:ext cx="1000132" cy="64294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ppt_x"/>
                                          </p:val>
                                        </p:tav>
                                        <p:tav tm="100000">
                                          <p:val>
                                            <p:strVal val="#ppt_x"/>
                                          </p:val>
                                        </p:tav>
                                      </p:tavLst>
                                    </p:anim>
                                    <p:anim calcmode="lin" valueType="num">
                                      <p:cBhvr additive="base">
                                        <p:cTn id="13"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10" name="Picture 2" descr="tile"/>
          <p:cNvPicPr>
            <a:picLocks noChangeAspect="1" noChangeArrowheads="1"/>
          </p:cNvPicPr>
          <p:nvPr/>
        </p:nvPicPr>
        <p:blipFill>
          <a:blip r:embed="rId2"/>
          <a:srcRect/>
          <a:stretch>
            <a:fillRect/>
          </a:stretch>
        </p:blipFill>
        <p:spPr bwMode="auto">
          <a:xfrm>
            <a:off x="0" y="0"/>
            <a:ext cx="9144000" cy="1371600"/>
          </a:xfrm>
          <a:prstGeom prst="rect">
            <a:avLst/>
          </a:prstGeom>
          <a:noFill/>
        </p:spPr>
      </p:pic>
      <p:sp>
        <p:nvSpPr>
          <p:cNvPr id="17412" name="Text Box 4"/>
          <p:cNvSpPr txBox="1">
            <a:spLocks noChangeArrowheads="1"/>
          </p:cNvSpPr>
          <p:nvPr/>
        </p:nvSpPr>
        <p:spPr bwMode="auto">
          <a:xfrm>
            <a:off x="3810000" y="3962400"/>
            <a:ext cx="1752600" cy="457200"/>
          </a:xfrm>
          <a:prstGeom prst="rect">
            <a:avLst/>
          </a:prstGeom>
          <a:noFill/>
          <a:ln w="9525">
            <a:noFill/>
            <a:miter lim="800000"/>
            <a:headEnd/>
            <a:tailEnd/>
          </a:ln>
          <a:effectLst/>
        </p:spPr>
        <p:txBody>
          <a:bodyPr>
            <a:spAutoFit/>
          </a:bodyPr>
          <a:lstStyle/>
          <a:p>
            <a:pPr>
              <a:spcBef>
                <a:spcPct val="50000"/>
              </a:spcBef>
            </a:pPr>
            <a:r>
              <a:rPr kumimoji="1" lang="en-US" altLang="zh-CN" sz="2400">
                <a:latin typeface="Times New Roman" pitchFamily="18" charset="0"/>
              </a:rPr>
              <a:t>1896—1981</a:t>
            </a:r>
          </a:p>
        </p:txBody>
      </p:sp>
      <p:grpSp>
        <p:nvGrpSpPr>
          <p:cNvPr id="2" name="Group 5"/>
          <p:cNvGrpSpPr>
            <a:grpSpLocks/>
          </p:cNvGrpSpPr>
          <p:nvPr/>
        </p:nvGrpSpPr>
        <p:grpSpPr bwMode="auto">
          <a:xfrm>
            <a:off x="304800" y="1447800"/>
            <a:ext cx="8802688" cy="4910138"/>
            <a:chOff x="192" y="912"/>
            <a:chExt cx="5545" cy="3093"/>
          </a:xfrm>
        </p:grpSpPr>
        <p:sp>
          <p:nvSpPr>
            <p:cNvPr id="17414" name="Rectangle 6"/>
            <p:cNvSpPr>
              <a:spLocks noChangeArrowheads="1"/>
            </p:cNvSpPr>
            <p:nvPr/>
          </p:nvSpPr>
          <p:spPr bwMode="auto">
            <a:xfrm>
              <a:off x="3792" y="2304"/>
              <a:ext cx="1728" cy="518"/>
            </a:xfrm>
            <a:prstGeom prst="rect">
              <a:avLst/>
            </a:prstGeom>
            <a:noFill/>
            <a:ln w="9525">
              <a:noFill/>
              <a:miter lim="800000"/>
              <a:headEnd/>
              <a:tailEnd/>
            </a:ln>
            <a:effectLst/>
          </p:spPr>
          <p:txBody>
            <a:bodyPr>
              <a:spAutoFit/>
            </a:bodyPr>
            <a:lstStyle/>
            <a:p>
              <a:pPr>
                <a:spcBef>
                  <a:spcPct val="50000"/>
                </a:spcBef>
              </a:pPr>
              <a:r>
                <a:rPr kumimoji="1" lang="en-US" altLang="zh-CN" sz="2400">
                  <a:latin typeface="Times New Roman" pitchFamily="18" charset="0"/>
                </a:rPr>
                <a:t>        </a:t>
              </a:r>
              <a:r>
                <a:rPr kumimoji="1" lang="zh-CN" altLang="en-US" sz="2400">
                  <a:latin typeface="Times New Roman" pitchFamily="18" charset="0"/>
                  <a:ea typeface="楷体_GB2312" pitchFamily="49" charset="-122"/>
                </a:rPr>
                <a:t>茅盾是我国现代进步文化的先驱</a:t>
              </a:r>
            </a:p>
          </p:txBody>
        </p:sp>
        <p:grpSp>
          <p:nvGrpSpPr>
            <p:cNvPr id="3" name="Group 7"/>
            <p:cNvGrpSpPr>
              <a:grpSpLocks/>
            </p:cNvGrpSpPr>
            <p:nvPr/>
          </p:nvGrpSpPr>
          <p:grpSpPr bwMode="auto">
            <a:xfrm>
              <a:off x="192" y="912"/>
              <a:ext cx="5545" cy="3093"/>
              <a:chOff x="192" y="912"/>
              <a:chExt cx="5545" cy="3093"/>
            </a:xfrm>
          </p:grpSpPr>
          <p:sp>
            <p:nvSpPr>
              <p:cNvPr id="17416" name="Text Box 8"/>
              <p:cNvSpPr txBox="1">
                <a:spLocks noChangeArrowheads="1"/>
              </p:cNvSpPr>
              <p:nvPr/>
            </p:nvSpPr>
            <p:spPr bwMode="auto">
              <a:xfrm>
                <a:off x="192" y="912"/>
                <a:ext cx="1824" cy="1919"/>
              </a:xfrm>
              <a:prstGeom prst="rect">
                <a:avLst/>
              </a:prstGeom>
              <a:noFill/>
              <a:ln w="9525">
                <a:noFill/>
                <a:miter lim="800000"/>
                <a:headEnd/>
                <a:tailEnd/>
              </a:ln>
              <a:effectLst/>
            </p:spPr>
            <p:txBody>
              <a:bodyPr>
                <a:spAutoFit/>
              </a:bodyPr>
              <a:lstStyle/>
              <a:p>
                <a:pPr>
                  <a:spcBef>
                    <a:spcPct val="50000"/>
                  </a:spcBef>
                </a:pPr>
                <a:r>
                  <a:rPr kumimoji="1" lang="en-US" altLang="zh-CN" sz="2400" dirty="0">
                    <a:latin typeface="Times New Roman" pitchFamily="18" charset="0"/>
                  </a:rPr>
                  <a:t>        </a:t>
                </a:r>
                <a:r>
                  <a:rPr kumimoji="1" lang="zh-CN" altLang="en-US" sz="2400" u="sng" dirty="0">
                    <a:latin typeface="Times New Roman" pitchFamily="18" charset="0"/>
                    <a:ea typeface="楷体_GB2312" pitchFamily="49" charset="-122"/>
                  </a:rPr>
                  <a:t>茅盾原名沈德鸿，字雁冰</a:t>
                </a:r>
                <a:r>
                  <a:rPr kumimoji="1" lang="zh-CN" altLang="en-US" sz="2400" dirty="0">
                    <a:latin typeface="Times New Roman" pitchFamily="18" charset="0"/>
                    <a:ea typeface="楷体_GB2312" pitchFamily="49" charset="-122"/>
                  </a:rPr>
                  <a:t>，１８９６年７月４日生于</a:t>
                </a:r>
                <a:r>
                  <a:rPr kumimoji="1" lang="zh-CN" altLang="en-US" sz="2400" u="sng" dirty="0">
                    <a:latin typeface="Times New Roman" pitchFamily="18" charset="0"/>
                    <a:ea typeface="楷体_GB2312" pitchFamily="49" charset="-122"/>
                  </a:rPr>
                  <a:t>浙江桐乡</a:t>
                </a:r>
                <a:r>
                  <a:rPr kumimoji="1" lang="zh-CN" altLang="en-US" sz="2400" dirty="0">
                    <a:latin typeface="Times New Roman" pitchFamily="18" charset="0"/>
                    <a:ea typeface="楷体_GB2312" pitchFamily="49" charset="-122"/>
                  </a:rPr>
                  <a:t>县乌镇。这个太湖南部的鱼米之乡，是近代以来中国农业最为发达之区，它紧邻着</a:t>
                </a:r>
              </a:p>
            </p:txBody>
          </p:sp>
          <p:sp>
            <p:nvSpPr>
              <p:cNvPr id="17417" name="Rectangle 9"/>
              <p:cNvSpPr>
                <a:spLocks noChangeArrowheads="1"/>
              </p:cNvSpPr>
              <p:nvPr/>
            </p:nvSpPr>
            <p:spPr bwMode="auto">
              <a:xfrm>
                <a:off x="3792" y="912"/>
                <a:ext cx="1824" cy="1783"/>
              </a:xfrm>
              <a:prstGeom prst="rect">
                <a:avLst/>
              </a:prstGeom>
              <a:noFill/>
              <a:ln w="9525">
                <a:noFill/>
                <a:miter lim="800000"/>
                <a:headEnd/>
                <a:tailEnd/>
              </a:ln>
              <a:effectLst/>
            </p:spPr>
            <p:txBody>
              <a:bodyPr>
                <a:spAutoFit/>
              </a:bodyPr>
              <a:lstStyle/>
              <a:p>
                <a:pPr>
                  <a:spcBef>
                    <a:spcPct val="50000"/>
                  </a:spcBef>
                </a:pPr>
                <a:r>
                  <a:rPr kumimoji="1" lang="zh-CN" altLang="en-US" sz="2400">
                    <a:latin typeface="Times New Roman" pitchFamily="18" charset="0"/>
                    <a:ea typeface="楷体_GB2312" pitchFamily="49" charset="-122"/>
                  </a:rPr>
                  <a:t>现代化的上海，又是人文荟萃的地方，这造成了茅盾勇于面向世界的开放的文化心态，以及精致入微的笔风。</a:t>
                </a:r>
              </a:p>
              <a:p>
                <a:pPr>
                  <a:spcBef>
                    <a:spcPct val="50000"/>
                  </a:spcBef>
                </a:pPr>
                <a:r>
                  <a:rPr kumimoji="1" lang="zh-CN" altLang="en-US" sz="2400">
                    <a:latin typeface="Times New Roman" pitchFamily="18" charset="0"/>
                  </a:rPr>
                  <a:t>         </a:t>
                </a:r>
              </a:p>
            </p:txBody>
          </p:sp>
          <p:sp>
            <p:nvSpPr>
              <p:cNvPr id="17418" name="Rectangle 10"/>
              <p:cNvSpPr>
                <a:spLocks noChangeArrowheads="1"/>
              </p:cNvSpPr>
              <p:nvPr/>
            </p:nvSpPr>
            <p:spPr bwMode="auto">
              <a:xfrm>
                <a:off x="192" y="2784"/>
                <a:ext cx="5545" cy="1221"/>
              </a:xfrm>
              <a:prstGeom prst="rect">
                <a:avLst/>
              </a:prstGeom>
              <a:noFill/>
              <a:ln w="9525">
                <a:noFill/>
                <a:miter lim="800000"/>
                <a:headEnd/>
                <a:tailEnd/>
              </a:ln>
              <a:effectLst/>
            </p:spPr>
            <p:txBody>
              <a:bodyPr wrap="none">
                <a:spAutoFit/>
              </a:bodyPr>
              <a:lstStyle/>
              <a:p>
                <a:r>
                  <a:rPr kumimoji="1" lang="zh-CN" altLang="en-US" sz="2400" dirty="0">
                    <a:latin typeface="Times New Roman" pitchFamily="18" charset="0"/>
                    <a:ea typeface="楷体_GB2312" pitchFamily="49" charset="-122"/>
                  </a:rPr>
                  <a:t>者，伟大的革命</a:t>
                </a:r>
                <a:r>
                  <a:rPr kumimoji="1" lang="zh-CN" altLang="en-US" sz="2400" u="sng" dirty="0">
                    <a:latin typeface="Times New Roman" pitchFamily="18" charset="0"/>
                    <a:ea typeface="楷体_GB2312" pitchFamily="49" charset="-122"/>
                  </a:rPr>
                  <a:t>文学家</a:t>
                </a:r>
                <a:r>
                  <a:rPr kumimoji="1" lang="zh-CN" altLang="en-US" sz="2400" dirty="0">
                    <a:latin typeface="Times New Roman" pitchFamily="18" charset="0"/>
                    <a:ea typeface="楷体_GB2312" pitchFamily="49" charset="-122"/>
                  </a:rPr>
                  <a:t>和</a:t>
                </a:r>
                <a:r>
                  <a:rPr kumimoji="1" lang="zh-CN" altLang="en-US" sz="2400" u="sng" dirty="0">
                    <a:latin typeface="Times New Roman" pitchFamily="18" charset="0"/>
                    <a:ea typeface="楷体_GB2312" pitchFamily="49" charset="-122"/>
                  </a:rPr>
                  <a:t>中国共产党最早的党员之一</a:t>
                </a:r>
                <a:r>
                  <a:rPr kumimoji="1" lang="zh-CN" altLang="en-US" sz="2400" dirty="0">
                    <a:latin typeface="Times New Roman" pitchFamily="18" charset="0"/>
                    <a:ea typeface="楷体_GB2312" pitchFamily="49" charset="-122"/>
                  </a:rPr>
                  <a:t>。中华人</a:t>
                </a:r>
              </a:p>
              <a:p>
                <a:r>
                  <a:rPr kumimoji="1" lang="zh-CN" altLang="en-US" sz="2400" dirty="0">
                    <a:latin typeface="Times New Roman" pitchFamily="18" charset="0"/>
                    <a:ea typeface="楷体_GB2312" pitchFamily="49" charset="-122"/>
                  </a:rPr>
                  <a:t>民共和国成立后，他担任第一任文化部长，还担任过作家协会</a:t>
                </a:r>
              </a:p>
              <a:p>
                <a:r>
                  <a:rPr kumimoji="1" lang="zh-CN" altLang="en-US" sz="2400" dirty="0">
                    <a:latin typeface="Times New Roman" pitchFamily="18" charset="0"/>
                    <a:ea typeface="楷体_GB2312" pitchFamily="49" charset="-122"/>
                  </a:rPr>
                  <a:t>主席、全国文联名誉主席等职务。茅盾一生写了大量的文学作</a:t>
                </a:r>
              </a:p>
              <a:p>
                <a:r>
                  <a:rPr kumimoji="1" lang="zh-CN" altLang="en-US" sz="2400" dirty="0">
                    <a:latin typeface="Times New Roman" pitchFamily="18" charset="0"/>
                    <a:ea typeface="楷体_GB2312" pitchFamily="49" charset="-122"/>
                  </a:rPr>
                  <a:t>品</a:t>
                </a:r>
                <a:r>
                  <a:rPr kumimoji="1" lang="zh-CN" altLang="en-US" sz="2400" dirty="0" smtClean="0">
                    <a:latin typeface="Times New Roman" pitchFamily="18" charset="0"/>
                    <a:ea typeface="楷体_GB2312" pitchFamily="49" charset="-122"/>
                  </a:rPr>
                  <a:t>，代表作品有长篇小说</a:t>
                </a:r>
                <a:r>
                  <a:rPr kumimoji="1" lang="en-US" altLang="zh-CN" sz="2400" dirty="0" smtClean="0">
                    <a:latin typeface="Times New Roman" pitchFamily="18" charset="0"/>
                    <a:ea typeface="楷体_GB2312" pitchFamily="49" charset="-122"/>
                  </a:rPr>
                  <a:t>《</a:t>
                </a:r>
                <a:r>
                  <a:rPr kumimoji="1" lang="zh-CN" altLang="en-US" sz="2400" u="sng" dirty="0">
                    <a:latin typeface="Times New Roman" pitchFamily="18" charset="0"/>
                    <a:ea typeface="楷体_GB2312" pitchFamily="49" charset="-122"/>
                  </a:rPr>
                  <a:t>子夜</a:t>
                </a:r>
                <a:r>
                  <a:rPr kumimoji="1" lang="en-US" altLang="zh-CN" sz="2400" u="sng" dirty="0" smtClean="0">
                    <a:latin typeface="Times New Roman" pitchFamily="18" charset="0"/>
                    <a:ea typeface="楷体_GB2312" pitchFamily="49" charset="-122"/>
                  </a:rPr>
                  <a:t>》</a:t>
                </a:r>
                <a:r>
                  <a:rPr kumimoji="1" lang="zh-CN" altLang="en-US" sz="2400" u="sng" dirty="0" smtClean="0">
                    <a:latin typeface="Times New Roman" pitchFamily="18" charset="0"/>
                    <a:ea typeface="楷体_GB2312" pitchFamily="49" charset="-122"/>
                  </a:rPr>
                  <a:t>短篇小说</a:t>
                </a:r>
                <a:r>
                  <a:rPr kumimoji="1" lang="en-US" altLang="zh-CN" sz="2400" u="sng" dirty="0" smtClean="0">
                    <a:latin typeface="Times New Roman" pitchFamily="18" charset="0"/>
                    <a:ea typeface="楷体_GB2312" pitchFamily="49" charset="-122"/>
                  </a:rPr>
                  <a:t>《</a:t>
                </a:r>
                <a:r>
                  <a:rPr kumimoji="1" lang="zh-CN" altLang="en-US" sz="2400" u="sng" dirty="0" smtClean="0">
                    <a:latin typeface="Times New Roman" pitchFamily="18" charset="0"/>
                    <a:ea typeface="楷体_GB2312" pitchFamily="49" charset="-122"/>
                  </a:rPr>
                  <a:t>春蚕</a:t>
                </a:r>
                <a:r>
                  <a:rPr kumimoji="1" lang="en-US" altLang="zh-CN" sz="2400" u="sng" dirty="0" smtClean="0">
                    <a:latin typeface="Times New Roman" pitchFamily="18" charset="0"/>
                    <a:ea typeface="楷体_GB2312" pitchFamily="49" charset="-122"/>
                  </a:rPr>
                  <a:t>》</a:t>
                </a:r>
                <a:r>
                  <a:rPr kumimoji="1" lang="zh-CN" altLang="en-US" sz="2400" u="sng" dirty="0" smtClean="0">
                    <a:latin typeface="Times New Roman" pitchFamily="18" charset="0"/>
                    <a:ea typeface="楷体_GB2312" pitchFamily="49" charset="-122"/>
                  </a:rPr>
                  <a:t>、</a:t>
                </a:r>
                <a:r>
                  <a:rPr kumimoji="1" lang="en-US" altLang="zh-CN" sz="2400" u="sng" dirty="0" smtClean="0">
                    <a:latin typeface="Times New Roman" pitchFamily="18" charset="0"/>
                    <a:ea typeface="楷体_GB2312" pitchFamily="49" charset="-122"/>
                  </a:rPr>
                  <a:t>《</a:t>
                </a:r>
                <a:r>
                  <a:rPr kumimoji="1" lang="zh-CN" altLang="en-US" sz="2400" u="sng" dirty="0">
                    <a:latin typeface="Times New Roman" pitchFamily="18" charset="0"/>
                    <a:ea typeface="楷体_GB2312" pitchFamily="49" charset="-122"/>
                  </a:rPr>
                  <a:t>林家铺</a:t>
                </a:r>
              </a:p>
              <a:p>
                <a:r>
                  <a:rPr kumimoji="1" lang="zh-CN" altLang="en-US" sz="2400" u="sng" dirty="0">
                    <a:latin typeface="Times New Roman" pitchFamily="18" charset="0"/>
                    <a:ea typeface="楷体_GB2312" pitchFamily="49" charset="-122"/>
                  </a:rPr>
                  <a:t>子</a:t>
                </a:r>
                <a:r>
                  <a:rPr kumimoji="1" lang="en-US" altLang="zh-CN" sz="2400" u="sng" dirty="0" smtClean="0">
                    <a:latin typeface="Times New Roman" pitchFamily="18" charset="0"/>
                    <a:ea typeface="楷体_GB2312" pitchFamily="49" charset="-122"/>
                  </a:rPr>
                  <a:t>》</a:t>
                </a:r>
                <a:r>
                  <a:rPr kumimoji="1" lang="zh-CN" altLang="en-US" sz="2400" dirty="0" smtClean="0">
                    <a:latin typeface="Times New Roman" pitchFamily="18" charset="0"/>
                    <a:ea typeface="楷体_GB2312" pitchFamily="49" charset="-122"/>
                  </a:rPr>
                  <a:t>等</a:t>
                </a:r>
                <a:r>
                  <a:rPr kumimoji="1" lang="zh-CN" altLang="en-US" sz="2400" dirty="0">
                    <a:latin typeface="Times New Roman" pitchFamily="18" charset="0"/>
                    <a:ea typeface="楷体_GB2312" pitchFamily="49" charset="-122"/>
                  </a:rPr>
                  <a:t>。</a:t>
                </a:r>
              </a:p>
            </p:txBody>
          </p:sp>
        </p:grpSp>
      </p:grpSp>
      <p:grpSp>
        <p:nvGrpSpPr>
          <p:cNvPr id="4" name="Group 11"/>
          <p:cNvGrpSpPr>
            <a:grpSpLocks/>
          </p:cNvGrpSpPr>
          <p:nvPr/>
        </p:nvGrpSpPr>
        <p:grpSpPr bwMode="auto">
          <a:xfrm>
            <a:off x="457200" y="1828800"/>
            <a:ext cx="8077200" cy="4495800"/>
            <a:chOff x="288" y="1152"/>
            <a:chExt cx="5088" cy="2832"/>
          </a:xfrm>
        </p:grpSpPr>
        <p:sp>
          <p:nvSpPr>
            <p:cNvPr id="17420" name="Line 12"/>
            <p:cNvSpPr>
              <a:spLocks noChangeShapeType="1"/>
            </p:cNvSpPr>
            <p:nvPr/>
          </p:nvSpPr>
          <p:spPr bwMode="auto">
            <a:xfrm>
              <a:off x="672" y="1152"/>
              <a:ext cx="1056" cy="0"/>
            </a:xfrm>
            <a:prstGeom prst="line">
              <a:avLst/>
            </a:prstGeom>
            <a:noFill/>
            <a:ln w="38100">
              <a:solidFill>
                <a:srgbClr val="FF0000"/>
              </a:solidFill>
              <a:round/>
              <a:headEnd/>
              <a:tailEnd/>
            </a:ln>
            <a:effectLst/>
          </p:spPr>
          <p:txBody>
            <a:bodyPr/>
            <a:lstStyle/>
            <a:p>
              <a:endParaRPr lang="zh-CN" altLang="en-US"/>
            </a:p>
          </p:txBody>
        </p:sp>
        <p:sp>
          <p:nvSpPr>
            <p:cNvPr id="17421" name="Line 13"/>
            <p:cNvSpPr>
              <a:spLocks noChangeShapeType="1"/>
            </p:cNvSpPr>
            <p:nvPr/>
          </p:nvSpPr>
          <p:spPr bwMode="auto">
            <a:xfrm>
              <a:off x="288" y="1392"/>
              <a:ext cx="912" cy="0"/>
            </a:xfrm>
            <a:prstGeom prst="line">
              <a:avLst/>
            </a:prstGeom>
            <a:noFill/>
            <a:ln w="38100">
              <a:solidFill>
                <a:srgbClr val="FF0000"/>
              </a:solidFill>
              <a:round/>
              <a:headEnd/>
              <a:tailEnd/>
            </a:ln>
            <a:effectLst/>
          </p:spPr>
          <p:txBody>
            <a:bodyPr/>
            <a:lstStyle/>
            <a:p>
              <a:endParaRPr lang="zh-CN" altLang="en-US"/>
            </a:p>
          </p:txBody>
        </p:sp>
        <p:sp>
          <p:nvSpPr>
            <p:cNvPr id="17422" name="Line 14"/>
            <p:cNvSpPr>
              <a:spLocks noChangeShapeType="1"/>
            </p:cNvSpPr>
            <p:nvPr/>
          </p:nvSpPr>
          <p:spPr bwMode="auto">
            <a:xfrm>
              <a:off x="480" y="1872"/>
              <a:ext cx="672" cy="0"/>
            </a:xfrm>
            <a:prstGeom prst="line">
              <a:avLst/>
            </a:prstGeom>
            <a:noFill/>
            <a:ln w="38100">
              <a:solidFill>
                <a:srgbClr val="FF0000"/>
              </a:solidFill>
              <a:round/>
              <a:headEnd/>
              <a:tailEnd/>
            </a:ln>
            <a:effectLst/>
          </p:spPr>
          <p:txBody>
            <a:bodyPr/>
            <a:lstStyle/>
            <a:p>
              <a:endParaRPr lang="zh-CN" altLang="en-US"/>
            </a:p>
          </p:txBody>
        </p:sp>
        <p:sp>
          <p:nvSpPr>
            <p:cNvPr id="17423" name="Line 15"/>
            <p:cNvSpPr>
              <a:spLocks noChangeShapeType="1"/>
            </p:cNvSpPr>
            <p:nvPr/>
          </p:nvSpPr>
          <p:spPr bwMode="auto">
            <a:xfrm>
              <a:off x="1296" y="3744"/>
              <a:ext cx="4032" cy="0"/>
            </a:xfrm>
            <a:prstGeom prst="line">
              <a:avLst/>
            </a:prstGeom>
            <a:noFill/>
            <a:ln w="38100">
              <a:solidFill>
                <a:srgbClr val="FF0000"/>
              </a:solidFill>
              <a:round/>
              <a:headEnd/>
              <a:tailEnd/>
            </a:ln>
            <a:effectLst/>
          </p:spPr>
          <p:txBody>
            <a:bodyPr/>
            <a:lstStyle/>
            <a:p>
              <a:endParaRPr lang="zh-CN" altLang="en-US"/>
            </a:p>
          </p:txBody>
        </p:sp>
        <p:sp>
          <p:nvSpPr>
            <p:cNvPr id="17424" name="Line 16"/>
            <p:cNvSpPr>
              <a:spLocks noChangeShapeType="1"/>
            </p:cNvSpPr>
            <p:nvPr/>
          </p:nvSpPr>
          <p:spPr bwMode="auto">
            <a:xfrm>
              <a:off x="336" y="3984"/>
              <a:ext cx="2112" cy="0"/>
            </a:xfrm>
            <a:prstGeom prst="line">
              <a:avLst/>
            </a:prstGeom>
            <a:noFill/>
            <a:ln w="38100">
              <a:solidFill>
                <a:srgbClr val="FF0000"/>
              </a:solidFill>
              <a:round/>
              <a:headEnd/>
              <a:tailEnd/>
            </a:ln>
            <a:effectLst/>
          </p:spPr>
          <p:txBody>
            <a:bodyPr/>
            <a:lstStyle/>
            <a:p>
              <a:endParaRPr lang="zh-CN" altLang="en-US"/>
            </a:p>
          </p:txBody>
        </p:sp>
        <p:sp>
          <p:nvSpPr>
            <p:cNvPr id="17425" name="Line 17"/>
            <p:cNvSpPr>
              <a:spLocks noChangeShapeType="1"/>
            </p:cNvSpPr>
            <p:nvPr/>
          </p:nvSpPr>
          <p:spPr bwMode="auto">
            <a:xfrm>
              <a:off x="3888" y="2304"/>
              <a:ext cx="1056" cy="0"/>
            </a:xfrm>
            <a:prstGeom prst="line">
              <a:avLst/>
            </a:prstGeom>
            <a:noFill/>
            <a:ln w="38100">
              <a:solidFill>
                <a:srgbClr val="FF0000"/>
              </a:solidFill>
              <a:round/>
              <a:headEnd/>
              <a:tailEnd/>
            </a:ln>
            <a:effectLst/>
          </p:spPr>
          <p:txBody>
            <a:bodyPr/>
            <a:lstStyle/>
            <a:p>
              <a:endParaRPr lang="zh-CN" altLang="en-US"/>
            </a:p>
          </p:txBody>
        </p:sp>
        <p:sp>
          <p:nvSpPr>
            <p:cNvPr id="17426" name="Line 18"/>
            <p:cNvSpPr>
              <a:spLocks noChangeShapeType="1"/>
            </p:cNvSpPr>
            <p:nvPr/>
          </p:nvSpPr>
          <p:spPr bwMode="auto">
            <a:xfrm>
              <a:off x="4896" y="1872"/>
              <a:ext cx="480" cy="0"/>
            </a:xfrm>
            <a:prstGeom prst="line">
              <a:avLst/>
            </a:prstGeom>
            <a:noFill/>
            <a:ln w="38100">
              <a:solidFill>
                <a:srgbClr val="FF0000"/>
              </a:solidFill>
              <a:round/>
              <a:headEnd/>
              <a:tailEnd/>
            </a:ln>
            <a:effectLst/>
          </p:spPr>
          <p:txBody>
            <a:bodyPr/>
            <a:lstStyle/>
            <a:p>
              <a:endParaRPr lang="zh-CN" altLang="en-US"/>
            </a:p>
          </p:txBody>
        </p:sp>
        <p:sp>
          <p:nvSpPr>
            <p:cNvPr id="17427" name="Line 19"/>
            <p:cNvSpPr>
              <a:spLocks noChangeShapeType="1"/>
            </p:cNvSpPr>
            <p:nvPr/>
          </p:nvSpPr>
          <p:spPr bwMode="auto">
            <a:xfrm>
              <a:off x="3888" y="2064"/>
              <a:ext cx="720" cy="0"/>
            </a:xfrm>
            <a:prstGeom prst="line">
              <a:avLst/>
            </a:prstGeom>
            <a:noFill/>
            <a:ln w="38100">
              <a:solidFill>
                <a:srgbClr val="FF0000"/>
              </a:solidFill>
              <a:round/>
              <a:headEnd/>
              <a:tailEnd/>
            </a:ln>
            <a:effectLst/>
          </p:spPr>
          <p:txBody>
            <a:bodyPr/>
            <a:lstStyle/>
            <a:p>
              <a:endParaRPr lang="zh-CN" altLang="en-US"/>
            </a:p>
          </p:txBody>
        </p:sp>
        <p:sp>
          <p:nvSpPr>
            <p:cNvPr id="17428" name="Line 20"/>
            <p:cNvSpPr>
              <a:spLocks noChangeShapeType="1"/>
            </p:cNvSpPr>
            <p:nvPr/>
          </p:nvSpPr>
          <p:spPr bwMode="auto">
            <a:xfrm>
              <a:off x="5232" y="2112"/>
              <a:ext cx="144" cy="0"/>
            </a:xfrm>
            <a:prstGeom prst="line">
              <a:avLst/>
            </a:prstGeom>
            <a:noFill/>
            <a:ln w="38100">
              <a:solidFill>
                <a:srgbClr val="FF0000"/>
              </a:solidFill>
              <a:round/>
              <a:headEnd/>
              <a:tailEnd/>
            </a:ln>
            <a:effectLst/>
          </p:spPr>
          <p:txBody>
            <a:bodyPr/>
            <a:lstStyle/>
            <a:p>
              <a:endParaRPr lang="zh-CN" altLang="en-US"/>
            </a:p>
          </p:txBody>
        </p:sp>
      </p:grpSp>
      <p:sp>
        <p:nvSpPr>
          <p:cNvPr id="23" name="日期占位符 22"/>
          <p:cNvSpPr>
            <a:spLocks noGrp="1"/>
          </p:cNvSpPr>
          <p:nvPr>
            <p:ph type="dt" sz="half" idx="10"/>
          </p:nvPr>
        </p:nvSpPr>
        <p:spPr/>
        <p:txBody>
          <a:bodyPr/>
          <a:lstStyle/>
          <a:p>
            <a:fld id="{F63400B5-D009-4D6E-BC65-0B279CB1DD5D}" type="datetime1">
              <a:rPr lang="zh-CN" altLang="en-US" smtClean="0"/>
              <a:pPr/>
              <a:t>2009-8-31</a:t>
            </a:fld>
            <a:endParaRPr lang="zh-CN" altLang="en-US"/>
          </a:p>
        </p:txBody>
      </p:sp>
      <p:sp>
        <p:nvSpPr>
          <p:cNvPr id="22" name="页脚占位符 21"/>
          <p:cNvSpPr>
            <a:spLocks noGrp="1"/>
          </p:cNvSpPr>
          <p:nvPr>
            <p:ph type="ftr" sz="quarter" idx="11"/>
          </p:nvPr>
        </p:nvSpPr>
        <p:spPr/>
        <p:txBody>
          <a:bodyPr/>
          <a:lstStyle/>
          <a:p>
            <a:r>
              <a:rPr lang="zh-CN" altLang="en-US" smtClean="0"/>
              <a:t>桐城市黄岗初中：舒林</a:t>
            </a:r>
            <a:endParaRPr lang="zh-CN" altLang="en-US"/>
          </a:p>
        </p:txBody>
      </p:sp>
      <p:sp>
        <p:nvSpPr>
          <p:cNvPr id="21" name="灯片编号占位符 20"/>
          <p:cNvSpPr>
            <a:spLocks noGrp="1"/>
          </p:cNvSpPr>
          <p:nvPr>
            <p:ph type="sldNum" sz="quarter" idx="12"/>
          </p:nvPr>
        </p:nvSpPr>
        <p:spPr/>
        <p:txBody>
          <a:bodyPr/>
          <a:lstStyle/>
          <a:p>
            <a:fld id="{014A20BE-4B8B-4D44-8009-A2EFEBAC323F}" type="slidenum">
              <a:rPr lang="zh-CN" altLang="en-US" smtClean="0"/>
              <a:pPr/>
              <a:t>2</a:t>
            </a:fld>
            <a:endParaRPr lang="zh-CN" altLang="en-US"/>
          </a:p>
        </p:txBody>
      </p:sp>
      <p:pic>
        <p:nvPicPr>
          <p:cNvPr id="17411" name="Picture 3" descr="md2"/>
          <p:cNvPicPr>
            <a:picLocks noChangeAspect="1" noChangeArrowheads="1"/>
          </p:cNvPicPr>
          <p:nvPr/>
        </p:nvPicPr>
        <p:blipFill>
          <a:blip r:embed="rId3"/>
          <a:srcRect/>
          <a:stretch>
            <a:fillRect/>
          </a:stretch>
        </p:blipFill>
        <p:spPr bwMode="auto">
          <a:xfrm>
            <a:off x="3357554" y="1357298"/>
            <a:ext cx="2057400" cy="250033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17411"/>
                                        </p:tgtEl>
                                        <p:attrNameLst>
                                          <p:attrName>style.visibility</p:attrName>
                                        </p:attrNameLst>
                                      </p:cBhvr>
                                      <p:to>
                                        <p:strVal val="visible"/>
                                      </p:to>
                                    </p:set>
                                    <p:anim calcmode="lin" valueType="num">
                                      <p:cBhvr additive="base">
                                        <p:cTn id="17" dur="3000" fill="hold"/>
                                        <p:tgtEl>
                                          <p:spTgt spid="17411"/>
                                        </p:tgtEl>
                                        <p:attrNameLst>
                                          <p:attrName>ppt_x</p:attrName>
                                        </p:attrNameLst>
                                      </p:cBhvr>
                                      <p:tavLst>
                                        <p:tav tm="0">
                                          <p:val>
                                            <p:strVal val="0-#ppt_w/2"/>
                                          </p:val>
                                        </p:tav>
                                        <p:tav tm="100000">
                                          <p:val>
                                            <p:strVal val="#ppt_x"/>
                                          </p:val>
                                        </p:tav>
                                      </p:tavLst>
                                    </p:anim>
                                    <p:anim calcmode="lin" valueType="num">
                                      <p:cBhvr additive="base">
                                        <p:cTn id="18" dur="3000" fill="hold"/>
                                        <p:tgtEl>
                                          <p:spTgt spid="174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TILE"/>
          <p:cNvPicPr>
            <a:picLocks noChangeAspect="1" noChangeArrowheads="1"/>
          </p:cNvPicPr>
          <p:nvPr/>
        </p:nvPicPr>
        <p:blipFill>
          <a:blip r:embed="rId3"/>
          <a:srcRect/>
          <a:stretch>
            <a:fillRect/>
          </a:stretch>
        </p:blipFill>
        <p:spPr bwMode="auto">
          <a:xfrm>
            <a:off x="0" y="0"/>
            <a:ext cx="9144000" cy="1289050"/>
          </a:xfrm>
          <a:prstGeom prst="rect">
            <a:avLst/>
          </a:prstGeom>
          <a:noFill/>
        </p:spPr>
      </p:pic>
      <p:pic>
        <p:nvPicPr>
          <p:cNvPr id="24580" name="Picture 4" descr="PH02946J"/>
          <p:cNvPicPr>
            <a:picLocks noChangeAspect="1" noChangeArrowheads="1"/>
          </p:cNvPicPr>
          <p:nvPr/>
        </p:nvPicPr>
        <p:blipFill>
          <a:blip r:embed="rId4"/>
          <a:srcRect/>
          <a:stretch>
            <a:fillRect/>
          </a:stretch>
        </p:blipFill>
        <p:spPr bwMode="auto">
          <a:xfrm>
            <a:off x="285720" y="5000636"/>
            <a:ext cx="2786050" cy="1857364"/>
          </a:xfrm>
          <a:prstGeom prst="rect">
            <a:avLst/>
          </a:prstGeom>
          <a:noFill/>
        </p:spPr>
      </p:pic>
      <p:sp>
        <p:nvSpPr>
          <p:cNvPr id="24583" name="Text Box 7"/>
          <p:cNvSpPr txBox="1">
            <a:spLocks noChangeArrowheads="1"/>
          </p:cNvSpPr>
          <p:nvPr/>
        </p:nvSpPr>
        <p:spPr bwMode="auto">
          <a:xfrm>
            <a:off x="1905000" y="1676400"/>
            <a:ext cx="5943600" cy="641350"/>
          </a:xfrm>
          <a:prstGeom prst="rect">
            <a:avLst/>
          </a:prstGeom>
          <a:noFill/>
          <a:ln w="9525">
            <a:noFill/>
            <a:miter lim="800000"/>
            <a:headEnd/>
            <a:tailEnd/>
          </a:ln>
          <a:effectLst/>
        </p:spPr>
        <p:txBody>
          <a:bodyPr>
            <a:spAutoFit/>
          </a:bodyPr>
          <a:lstStyle/>
          <a:p>
            <a:pPr algn="ctr">
              <a:spcBef>
                <a:spcPct val="50000"/>
              </a:spcBef>
            </a:pPr>
            <a:r>
              <a:rPr kumimoji="1" lang="zh-CN" altLang="en-US" sz="3600" b="1">
                <a:solidFill>
                  <a:srgbClr val="FF0000"/>
                </a:solidFill>
                <a:latin typeface="Times New Roman" pitchFamily="18" charset="0"/>
                <a:ea typeface="隶书" pitchFamily="49" charset="-122"/>
              </a:rPr>
              <a:t>白杨树的象征意义是什么？</a:t>
            </a:r>
          </a:p>
        </p:txBody>
      </p:sp>
      <p:sp>
        <p:nvSpPr>
          <p:cNvPr id="24584" name="Oval 8"/>
          <p:cNvSpPr>
            <a:spLocks noChangeArrowheads="1"/>
          </p:cNvSpPr>
          <p:nvPr/>
        </p:nvSpPr>
        <p:spPr bwMode="auto">
          <a:xfrm>
            <a:off x="609600" y="2514600"/>
            <a:ext cx="1828800" cy="1676400"/>
          </a:xfrm>
          <a:prstGeom prst="ellipse">
            <a:avLst/>
          </a:prstGeom>
          <a:solidFill>
            <a:schemeClr val="accent1"/>
          </a:solidFill>
          <a:ln w="9525">
            <a:solidFill>
              <a:schemeClr val="tx1"/>
            </a:solidFill>
            <a:round/>
            <a:headEnd/>
            <a:tailEnd/>
          </a:ln>
          <a:effectLst/>
        </p:spPr>
        <p:txBody>
          <a:bodyPr wrap="none" anchor="ctr"/>
          <a:lstStyle/>
          <a:p>
            <a:pPr algn="ctr"/>
            <a:r>
              <a:rPr kumimoji="1" lang="zh-CN" altLang="en-US" sz="4000" b="1">
                <a:solidFill>
                  <a:srgbClr val="FF0000"/>
                </a:solidFill>
                <a:latin typeface="Times New Roman" pitchFamily="18" charset="0"/>
                <a:ea typeface="楷体_GB2312" pitchFamily="49" charset="-122"/>
              </a:rPr>
              <a:t>农民</a:t>
            </a:r>
          </a:p>
        </p:txBody>
      </p:sp>
      <p:sp>
        <p:nvSpPr>
          <p:cNvPr id="24585" name="Oval 9"/>
          <p:cNvSpPr>
            <a:spLocks noChangeArrowheads="1"/>
          </p:cNvSpPr>
          <p:nvPr/>
        </p:nvSpPr>
        <p:spPr bwMode="auto">
          <a:xfrm>
            <a:off x="3581400" y="2514600"/>
            <a:ext cx="1828800" cy="1676400"/>
          </a:xfrm>
          <a:prstGeom prst="ellipse">
            <a:avLst/>
          </a:prstGeom>
          <a:solidFill>
            <a:schemeClr val="accent1"/>
          </a:solidFill>
          <a:ln w="9525">
            <a:solidFill>
              <a:schemeClr val="tx1"/>
            </a:solidFill>
            <a:round/>
            <a:headEnd/>
            <a:tailEnd/>
          </a:ln>
          <a:effectLst/>
        </p:spPr>
        <p:txBody>
          <a:bodyPr wrap="none" anchor="ctr"/>
          <a:lstStyle/>
          <a:p>
            <a:pPr algn="ctr"/>
            <a:r>
              <a:rPr kumimoji="1" lang="zh-CN" altLang="en-US" sz="4000" b="1">
                <a:solidFill>
                  <a:srgbClr val="FF0000"/>
                </a:solidFill>
                <a:latin typeface="Times New Roman" pitchFamily="18" charset="0"/>
                <a:ea typeface="楷体_GB2312" pitchFamily="49" charset="-122"/>
              </a:rPr>
              <a:t>哨兵</a:t>
            </a:r>
          </a:p>
        </p:txBody>
      </p:sp>
      <p:sp>
        <p:nvSpPr>
          <p:cNvPr id="24586" name="Oval 10"/>
          <p:cNvSpPr>
            <a:spLocks noChangeArrowheads="1"/>
          </p:cNvSpPr>
          <p:nvPr/>
        </p:nvSpPr>
        <p:spPr bwMode="auto">
          <a:xfrm>
            <a:off x="6400800" y="2514600"/>
            <a:ext cx="1828800" cy="1676400"/>
          </a:xfrm>
          <a:prstGeom prst="ellipse">
            <a:avLst/>
          </a:prstGeom>
          <a:solidFill>
            <a:schemeClr val="accent1"/>
          </a:solidFill>
          <a:ln w="9525">
            <a:solidFill>
              <a:schemeClr val="tx1"/>
            </a:solidFill>
            <a:round/>
            <a:headEnd/>
            <a:tailEnd/>
          </a:ln>
          <a:effectLst/>
        </p:spPr>
        <p:txBody>
          <a:bodyPr wrap="none" anchor="ctr"/>
          <a:lstStyle/>
          <a:p>
            <a:pPr algn="ctr"/>
            <a:r>
              <a:rPr kumimoji="1" lang="zh-CN" altLang="en-US" sz="4000">
                <a:solidFill>
                  <a:srgbClr val="FF0000"/>
                </a:solidFill>
                <a:latin typeface="Times New Roman" pitchFamily="18" charset="0"/>
                <a:ea typeface="楷体_GB2312" pitchFamily="49" charset="-122"/>
              </a:rPr>
              <a:t>精神</a:t>
            </a:r>
          </a:p>
        </p:txBody>
      </p:sp>
      <p:sp>
        <p:nvSpPr>
          <p:cNvPr id="24587" name="Text Box 11"/>
          <p:cNvSpPr txBox="1">
            <a:spLocks noChangeArrowheads="1"/>
          </p:cNvSpPr>
          <p:nvPr/>
        </p:nvSpPr>
        <p:spPr bwMode="auto">
          <a:xfrm>
            <a:off x="1295400" y="4343400"/>
            <a:ext cx="7162800" cy="641350"/>
          </a:xfrm>
          <a:prstGeom prst="rect">
            <a:avLst/>
          </a:prstGeom>
          <a:noFill/>
          <a:ln w="9525">
            <a:noFill/>
            <a:miter lim="800000"/>
            <a:headEnd/>
            <a:tailEnd/>
          </a:ln>
          <a:effectLst/>
        </p:spPr>
        <p:txBody>
          <a:bodyPr>
            <a:spAutoFit/>
          </a:bodyPr>
          <a:lstStyle/>
          <a:p>
            <a:pPr algn="ctr">
              <a:spcBef>
                <a:spcPct val="50000"/>
              </a:spcBef>
            </a:pPr>
            <a:r>
              <a:rPr kumimoji="1" lang="zh-CN" altLang="en-US" sz="3600" b="1">
                <a:solidFill>
                  <a:schemeClr val="accent2"/>
                </a:solidFill>
                <a:latin typeface="Times New Roman" pitchFamily="18" charset="0"/>
                <a:ea typeface="隶书" pitchFamily="49" charset="-122"/>
              </a:rPr>
              <a:t>这种手法称为</a:t>
            </a:r>
            <a:r>
              <a:rPr kumimoji="1" lang="zh-CN" altLang="en-US" sz="3600" b="1">
                <a:solidFill>
                  <a:srgbClr val="FF0000"/>
                </a:solidFill>
                <a:latin typeface="Times New Roman" pitchFamily="18" charset="0"/>
                <a:ea typeface="隶书" pitchFamily="49" charset="-122"/>
              </a:rPr>
              <a:t>托物言志。</a:t>
            </a:r>
          </a:p>
        </p:txBody>
      </p:sp>
      <p:pic>
        <p:nvPicPr>
          <p:cNvPr id="12" name="图片 11" descr="W020090624316820317906.jpg"/>
          <p:cNvPicPr>
            <a:picLocks noChangeAspect="1"/>
          </p:cNvPicPr>
          <p:nvPr/>
        </p:nvPicPr>
        <p:blipFill>
          <a:blip r:embed="rId5"/>
          <a:stretch>
            <a:fillRect/>
          </a:stretch>
        </p:blipFill>
        <p:spPr>
          <a:xfrm>
            <a:off x="3071802" y="5000636"/>
            <a:ext cx="2500330" cy="1857364"/>
          </a:xfrm>
          <a:prstGeom prst="rect">
            <a:avLst/>
          </a:prstGeom>
        </p:spPr>
      </p:pic>
      <p:pic>
        <p:nvPicPr>
          <p:cNvPr id="13" name="图片 12" descr="200905172350481.jpg"/>
          <p:cNvPicPr>
            <a:picLocks noChangeAspect="1"/>
          </p:cNvPicPr>
          <p:nvPr/>
        </p:nvPicPr>
        <p:blipFill>
          <a:blip r:embed="rId6"/>
          <a:stretch>
            <a:fillRect/>
          </a:stretch>
        </p:blipFill>
        <p:spPr>
          <a:xfrm>
            <a:off x="5572132" y="4999596"/>
            <a:ext cx="3571868" cy="18584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584"/>
                                        </p:tgtEl>
                                        <p:attrNameLst>
                                          <p:attrName>style.visibility</p:attrName>
                                        </p:attrNameLst>
                                      </p:cBhvr>
                                      <p:to>
                                        <p:strVal val="visible"/>
                                      </p:to>
                                    </p:set>
                                    <p:animEffect transition="in" filter="dissolve">
                                      <p:cBhvr>
                                        <p:cTn id="7" dur="500"/>
                                        <p:tgtEl>
                                          <p:spTgt spid="2458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4585"/>
                                        </p:tgtEl>
                                        <p:attrNameLst>
                                          <p:attrName>style.visibility</p:attrName>
                                        </p:attrNameLst>
                                      </p:cBhvr>
                                      <p:to>
                                        <p:strVal val="visible"/>
                                      </p:to>
                                    </p:set>
                                    <p:animEffect transition="in" filter="dissolve">
                                      <p:cBhvr>
                                        <p:cTn id="12" dur="500"/>
                                        <p:tgtEl>
                                          <p:spTgt spid="2458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4586"/>
                                        </p:tgtEl>
                                        <p:attrNameLst>
                                          <p:attrName>style.visibility</p:attrName>
                                        </p:attrNameLst>
                                      </p:cBhvr>
                                      <p:to>
                                        <p:strVal val="visible"/>
                                      </p:to>
                                    </p:set>
                                    <p:animEffect transition="in" filter="dissolve">
                                      <p:cBhvr>
                                        <p:cTn id="17" dur="500"/>
                                        <p:tgtEl>
                                          <p:spTgt spid="2458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4587"/>
                                        </p:tgtEl>
                                        <p:attrNameLst>
                                          <p:attrName>style.visibility</p:attrName>
                                        </p:attrNameLst>
                                      </p:cBhvr>
                                      <p:to>
                                        <p:strVal val="visible"/>
                                      </p:to>
                                    </p:set>
                                    <p:animEffect transition="in" filter="barn(outVertical)">
                                      <p:cBhvr>
                                        <p:cTn id="22" dur="500"/>
                                        <p:tgtEl>
                                          <p:spTgt spid="24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4" grpId="0" animBg="1" autoUpdateAnimBg="0"/>
      <p:bldP spid="24585" grpId="0" animBg="1" autoUpdateAnimBg="0"/>
      <p:bldP spid="24586" grpId="0" animBg="1" autoUpdateAnimBg="0"/>
      <p:bldP spid="2458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normAutofit/>
          </a:bodyPr>
          <a:lstStyle/>
          <a:p>
            <a:pPr algn="l"/>
            <a:r>
              <a:rPr lang="zh-CN" altLang="en-US" sz="3600" dirty="0" smtClean="0"/>
              <a:t>象征与比喻的异同点：</a:t>
            </a:r>
            <a:endParaRPr lang="zh-CN" altLang="en-US" sz="3600" dirty="0"/>
          </a:p>
        </p:txBody>
      </p:sp>
      <p:sp>
        <p:nvSpPr>
          <p:cNvPr id="9" name="内容占位符 8"/>
          <p:cNvSpPr>
            <a:spLocks noGrp="1"/>
          </p:cNvSpPr>
          <p:nvPr>
            <p:ph idx="1"/>
          </p:nvPr>
        </p:nvSpPr>
        <p:spPr>
          <a:xfrm>
            <a:off x="457200" y="1785926"/>
            <a:ext cx="8229600" cy="4340237"/>
          </a:xfrm>
        </p:spPr>
        <p:txBody>
          <a:bodyPr>
            <a:noAutofit/>
          </a:bodyPr>
          <a:lstStyle/>
          <a:p>
            <a:r>
              <a:rPr lang="zh-CN" altLang="en-US" sz="2400" b="1" dirty="0" smtClean="0">
                <a:solidFill>
                  <a:srgbClr val="002060"/>
                </a:solidFill>
              </a:rPr>
              <a:t>象征是一种表现手法，即写作方法，是就整个篇章而言的，</a:t>
            </a:r>
            <a:endParaRPr lang="en-US" altLang="zh-CN" sz="2400" b="1" dirty="0" smtClean="0">
              <a:solidFill>
                <a:srgbClr val="002060"/>
              </a:solidFill>
            </a:endParaRPr>
          </a:p>
          <a:p>
            <a:pPr>
              <a:buNone/>
            </a:pPr>
            <a:r>
              <a:rPr lang="zh-CN" altLang="en-US" sz="2400" b="1" dirty="0" smtClean="0">
                <a:solidFill>
                  <a:srgbClr val="002060"/>
                </a:solidFill>
              </a:rPr>
              <a:t>  不是一般意义上的象征义；而拟人和比喻则是修辞手法，只表现在具体的句子上，不在篇章上。</a:t>
            </a:r>
            <a:endParaRPr lang="en-US" altLang="zh-CN" sz="2400" b="1" dirty="0" smtClean="0">
              <a:solidFill>
                <a:srgbClr val="002060"/>
              </a:solidFill>
            </a:endParaRPr>
          </a:p>
          <a:p>
            <a:r>
              <a:rPr lang="zh-CN" altLang="en-US" sz="2400" b="1" dirty="0" smtClean="0">
                <a:solidFill>
                  <a:srgbClr val="002060"/>
                </a:solidFill>
              </a:rPr>
              <a:t>象征与拟人的相同点是都把事务人格化，但象征的写法大都用在立意上，即把某种特定的意义寄托在描写的事物的形象中，拟人则是用在语句的表现上，是为了把事物写得生动、形象。通常并不寄寓更深的意义。</a:t>
            </a:r>
            <a:endParaRPr lang="en-US" altLang="zh-CN" sz="2400" b="1" dirty="0" smtClean="0">
              <a:solidFill>
                <a:srgbClr val="002060"/>
              </a:solidFill>
            </a:endParaRPr>
          </a:p>
          <a:p>
            <a:r>
              <a:rPr lang="zh-CN" altLang="en-US" sz="2400" b="1" dirty="0" smtClean="0">
                <a:solidFill>
                  <a:srgbClr val="002060"/>
                </a:solidFill>
              </a:rPr>
              <a:t>象征和借喻都是使事物形象化，但借喻是建立在相似的基础上，象征则是将所描写的事物赋予一定的意义。</a:t>
            </a:r>
            <a:endParaRPr lang="zh-CN" altLang="en-US" sz="2400" b="1" dirty="0">
              <a:solidFill>
                <a:srgbClr val="002060"/>
              </a:solidFill>
            </a:endParaRPr>
          </a:p>
        </p:txBody>
      </p:sp>
      <p:sp>
        <p:nvSpPr>
          <p:cNvPr id="5" name="日期占位符 4"/>
          <p:cNvSpPr>
            <a:spLocks noGrp="1"/>
          </p:cNvSpPr>
          <p:nvPr>
            <p:ph type="dt" sz="half" idx="10"/>
          </p:nvPr>
        </p:nvSpPr>
        <p:spPr/>
        <p:txBody>
          <a:bodyPr/>
          <a:lstStyle/>
          <a:p>
            <a:fld id="{6F29120D-B691-4D0A-B7EA-360204D25E5B}" type="datetime1">
              <a:rPr lang="zh-CN" altLang="en-US" smtClean="0"/>
              <a:pPr/>
              <a:t>2009-8-31</a:t>
            </a:fld>
            <a:endParaRPr lang="zh-CN" altLang="en-US"/>
          </a:p>
        </p:txBody>
      </p:sp>
      <p:sp>
        <p:nvSpPr>
          <p:cNvPr id="6" name="页脚占位符 5"/>
          <p:cNvSpPr>
            <a:spLocks noGrp="1"/>
          </p:cNvSpPr>
          <p:nvPr>
            <p:ph type="ftr" sz="quarter" idx="11"/>
          </p:nvPr>
        </p:nvSpPr>
        <p:spPr/>
        <p:txBody>
          <a:bodyPr/>
          <a:lstStyle/>
          <a:p>
            <a:r>
              <a:rPr lang="zh-CN" altLang="en-US" smtClean="0"/>
              <a:t>桐城市黄岗初中：舒林</a:t>
            </a:r>
            <a:endParaRPr lang="zh-CN" altLang="en-US"/>
          </a:p>
        </p:txBody>
      </p:sp>
      <p:sp>
        <p:nvSpPr>
          <p:cNvPr id="7" name="灯片编号占位符 6"/>
          <p:cNvSpPr>
            <a:spLocks noGrp="1"/>
          </p:cNvSpPr>
          <p:nvPr>
            <p:ph type="sldNum" sz="quarter" idx="12"/>
          </p:nvPr>
        </p:nvSpPr>
        <p:spPr/>
        <p:txBody>
          <a:bodyPr/>
          <a:lstStyle/>
          <a:p>
            <a:fld id="{014A20BE-4B8B-4D44-8009-A2EFEBAC323F}" type="slidenum">
              <a:rPr lang="zh-CN" altLang="en-US" smtClean="0"/>
              <a:pPr/>
              <a:t>21</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blinds(horizontal)">
                                      <p:cBhvr>
                                        <p:cTn id="10" dur="500"/>
                                        <p:tgtEl>
                                          <p:spTgt spid="9">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blinds(horizontal)">
                                      <p:cBhvr>
                                        <p:cTn id="13" dur="500"/>
                                        <p:tgtEl>
                                          <p:spTgt spid="9">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blinds(horizontal)">
                                      <p:cBhvr>
                                        <p:cTn id="16"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BD61AA7-7F20-483D-87C6-52C0DD3A7D26}"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6" name="灯片编号占位符 5"/>
          <p:cNvSpPr>
            <a:spLocks noGrp="1"/>
          </p:cNvSpPr>
          <p:nvPr>
            <p:ph type="sldNum" sz="quarter" idx="12"/>
          </p:nvPr>
        </p:nvSpPr>
        <p:spPr/>
        <p:txBody>
          <a:bodyPr/>
          <a:lstStyle/>
          <a:p>
            <a:fld id="{014A20BE-4B8B-4D44-8009-A2EFEBAC323F}" type="slidenum">
              <a:rPr lang="zh-CN" altLang="en-US" smtClean="0"/>
              <a:pPr/>
              <a:t>22</a:t>
            </a:fld>
            <a:endParaRPr lang="zh-CN" altLang="en-US"/>
          </a:p>
        </p:txBody>
      </p:sp>
      <p:pic>
        <p:nvPicPr>
          <p:cNvPr id="205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0942823384310589.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pPr algn="l"/>
            <a:r>
              <a:rPr lang="zh-CN" altLang="en-US" dirty="0" smtClean="0"/>
              <a:t>听读课文，正音</a:t>
            </a:r>
            <a:endParaRPr lang="zh-CN" altLang="en-US" dirty="0"/>
          </a:p>
        </p:txBody>
      </p:sp>
      <p:sp>
        <p:nvSpPr>
          <p:cNvPr id="3" name="内容占位符 2"/>
          <p:cNvSpPr>
            <a:spLocks noGrp="1"/>
          </p:cNvSpPr>
          <p:nvPr>
            <p:ph idx="1"/>
          </p:nvPr>
        </p:nvSpPr>
        <p:spPr>
          <a:xfrm>
            <a:off x="0" y="1643050"/>
            <a:ext cx="8215338" cy="4483113"/>
          </a:xfrm>
        </p:spPr>
        <p:txBody>
          <a:bodyPr/>
          <a:lstStyle/>
          <a:p>
            <a:pPr>
              <a:buNone/>
            </a:pPr>
            <a:endParaRPr lang="en-US" altLang="zh-CN" dirty="0" smtClean="0"/>
          </a:p>
          <a:p>
            <a:pPr>
              <a:buNone/>
            </a:pPr>
            <a:r>
              <a:rPr lang="zh-CN" altLang="en-US" dirty="0" smtClean="0">
                <a:solidFill>
                  <a:srgbClr val="FF0000"/>
                </a:solidFill>
              </a:rPr>
              <a:t>无边无</a:t>
            </a:r>
            <a:r>
              <a:rPr lang="zh-CN" altLang="en-US" u="sng" dirty="0" smtClean="0">
                <a:solidFill>
                  <a:srgbClr val="FF0000"/>
                </a:solidFill>
              </a:rPr>
              <a:t>垠</a:t>
            </a:r>
            <a:r>
              <a:rPr lang="en-US" altLang="zh-CN" dirty="0" smtClean="0">
                <a:solidFill>
                  <a:srgbClr val="FF0000"/>
                </a:solidFill>
              </a:rPr>
              <a:t>(yín)  </a:t>
            </a:r>
            <a:r>
              <a:rPr lang="zh-CN" altLang="en-US" u="sng" dirty="0" smtClean="0">
                <a:solidFill>
                  <a:srgbClr val="FF0000"/>
                </a:solidFill>
              </a:rPr>
              <a:t>虬</a:t>
            </a:r>
            <a:r>
              <a:rPr lang="zh-CN" altLang="en-US" dirty="0" smtClean="0">
                <a:solidFill>
                  <a:srgbClr val="FF0000"/>
                </a:solidFill>
              </a:rPr>
              <a:t>枝</a:t>
            </a:r>
            <a:r>
              <a:rPr lang="en-US" altLang="zh-CN" dirty="0" smtClean="0">
                <a:solidFill>
                  <a:srgbClr val="FF0000"/>
                </a:solidFill>
              </a:rPr>
              <a:t>(qiú)</a:t>
            </a:r>
          </a:p>
          <a:p>
            <a:pPr>
              <a:buNone/>
            </a:pPr>
            <a:r>
              <a:rPr lang="zh-CN" altLang="en-US" dirty="0" smtClean="0">
                <a:solidFill>
                  <a:srgbClr val="FF0000"/>
                </a:solidFill>
              </a:rPr>
              <a:t>坦荡如</a:t>
            </a:r>
            <a:r>
              <a:rPr lang="zh-CN" altLang="en-US" i="1" u="sng" dirty="0" smtClean="0">
                <a:solidFill>
                  <a:srgbClr val="FF0000"/>
                </a:solidFill>
              </a:rPr>
              <a:t>砥</a:t>
            </a:r>
            <a:r>
              <a:rPr lang="en-US" altLang="zh-CN" dirty="0" smtClean="0">
                <a:solidFill>
                  <a:srgbClr val="FF0000"/>
                </a:solidFill>
              </a:rPr>
              <a:t>(dǐ)</a:t>
            </a:r>
            <a:r>
              <a:rPr lang="zh-CN" altLang="en-US" dirty="0" smtClean="0">
                <a:solidFill>
                  <a:srgbClr val="FF0000"/>
                </a:solidFill>
              </a:rPr>
              <a:t>　</a:t>
            </a:r>
            <a:endParaRPr lang="en-US" altLang="zh-CN" dirty="0" smtClean="0">
              <a:solidFill>
                <a:srgbClr val="FF0000"/>
              </a:solidFill>
            </a:endParaRPr>
          </a:p>
          <a:p>
            <a:pPr>
              <a:buNone/>
            </a:pPr>
            <a:r>
              <a:rPr lang="zh-CN" altLang="en-US" u="sng" dirty="0" smtClean="0">
                <a:solidFill>
                  <a:srgbClr val="FF0000"/>
                </a:solidFill>
              </a:rPr>
              <a:t>恹恹</a:t>
            </a:r>
            <a:r>
              <a:rPr lang="zh-CN" altLang="en-US" dirty="0" smtClean="0">
                <a:solidFill>
                  <a:srgbClr val="FF0000"/>
                </a:solidFill>
              </a:rPr>
              <a:t>欲睡（</a:t>
            </a:r>
            <a:r>
              <a:rPr lang="en-US" altLang="zh-CN" dirty="0" smtClean="0">
                <a:solidFill>
                  <a:srgbClr val="FF0000"/>
                </a:solidFill>
              </a:rPr>
              <a:t>yānyān) </a:t>
            </a:r>
          </a:p>
          <a:p>
            <a:pPr>
              <a:buNone/>
            </a:pPr>
            <a:r>
              <a:rPr lang="zh-CN" altLang="en-US" dirty="0" smtClean="0">
                <a:solidFill>
                  <a:srgbClr val="FF0000"/>
                </a:solidFill>
              </a:rPr>
              <a:t>婆</a:t>
            </a:r>
            <a:r>
              <a:rPr lang="zh-CN" altLang="en-US" u="sng" dirty="0" smtClean="0">
                <a:solidFill>
                  <a:srgbClr val="FF0000"/>
                </a:solidFill>
              </a:rPr>
              <a:t>娑</a:t>
            </a:r>
            <a:r>
              <a:rPr lang="en-US" altLang="zh-CN" dirty="0" smtClean="0">
                <a:solidFill>
                  <a:srgbClr val="FF0000"/>
                </a:solidFill>
              </a:rPr>
              <a:t>(suō)</a:t>
            </a:r>
            <a:r>
              <a:rPr lang="zh-CN" altLang="en-US" dirty="0" smtClean="0">
                <a:solidFill>
                  <a:srgbClr val="FF0000"/>
                </a:solidFill>
              </a:rPr>
              <a:t>　秀</a:t>
            </a:r>
            <a:r>
              <a:rPr lang="zh-CN" altLang="en-US" u="sng" dirty="0" smtClean="0">
                <a:solidFill>
                  <a:srgbClr val="FF0000"/>
                </a:solidFill>
              </a:rPr>
              <a:t>颀</a:t>
            </a:r>
            <a:r>
              <a:rPr lang="zh-CN" altLang="en-US" dirty="0" smtClean="0">
                <a:solidFill>
                  <a:srgbClr val="FF0000"/>
                </a:solidFill>
              </a:rPr>
              <a:t>（</a:t>
            </a:r>
            <a:r>
              <a:rPr lang="en-US" altLang="zh-CN" dirty="0" smtClean="0">
                <a:solidFill>
                  <a:srgbClr val="FF0000"/>
                </a:solidFill>
              </a:rPr>
              <a:t>qí</a:t>
            </a:r>
            <a:r>
              <a:rPr lang="zh-CN" altLang="en-US" dirty="0" smtClean="0">
                <a:solidFill>
                  <a:srgbClr val="FF0000"/>
                </a:solidFill>
              </a:rPr>
              <a:t>） </a:t>
            </a:r>
            <a:endParaRPr lang="zh-CN" altLang="en-US" dirty="0">
              <a:solidFill>
                <a:srgbClr val="FF0000"/>
              </a:solidFill>
            </a:endParaRPr>
          </a:p>
        </p:txBody>
      </p:sp>
      <p:sp>
        <p:nvSpPr>
          <p:cNvPr id="8" name="日期占位符 7"/>
          <p:cNvSpPr>
            <a:spLocks noGrp="1"/>
          </p:cNvSpPr>
          <p:nvPr>
            <p:ph type="dt" sz="half" idx="10"/>
          </p:nvPr>
        </p:nvSpPr>
        <p:spPr/>
        <p:txBody>
          <a:bodyPr/>
          <a:lstStyle/>
          <a:p>
            <a:fld id="{EA8C1F67-9D49-4A92-BB3E-73BDB42A3F32}" type="datetime1">
              <a:rPr lang="zh-CN" altLang="en-US" smtClean="0"/>
              <a:pPr/>
              <a:t>2009-8-31</a:t>
            </a:fld>
            <a:endParaRPr lang="zh-CN" altLang="en-US"/>
          </a:p>
        </p:txBody>
      </p:sp>
      <p:sp>
        <p:nvSpPr>
          <p:cNvPr id="7" name="页脚占位符 6"/>
          <p:cNvSpPr>
            <a:spLocks noGrp="1"/>
          </p:cNvSpPr>
          <p:nvPr>
            <p:ph type="ftr" sz="quarter" idx="11"/>
          </p:nvPr>
        </p:nvSpPr>
        <p:spPr/>
        <p:txBody>
          <a:bodyPr/>
          <a:lstStyle/>
          <a:p>
            <a:r>
              <a:rPr lang="zh-CN" altLang="en-US" smtClean="0"/>
              <a:t>桐城市黄岗初中：舒林</a:t>
            </a:r>
            <a:endParaRPr lang="zh-CN" altLang="en-US"/>
          </a:p>
        </p:txBody>
      </p:sp>
      <p:sp>
        <p:nvSpPr>
          <p:cNvPr id="6" name="灯片编号占位符 5"/>
          <p:cNvSpPr>
            <a:spLocks noGrp="1"/>
          </p:cNvSpPr>
          <p:nvPr>
            <p:ph type="sldNum" sz="quarter" idx="12"/>
          </p:nvPr>
        </p:nvSpPr>
        <p:spPr/>
        <p:txBody>
          <a:bodyPr/>
          <a:lstStyle/>
          <a:p>
            <a:fld id="{014A20BE-4B8B-4D44-8009-A2EFEBAC323F}" type="slidenum">
              <a:rPr lang="zh-CN" altLang="en-US" smtClean="0"/>
              <a:pPr/>
              <a:t>3</a:t>
            </a:fld>
            <a:endParaRPr lang="zh-CN" altLang="en-US"/>
          </a:p>
        </p:txBody>
      </p:sp>
      <p:pic>
        <p:nvPicPr>
          <p:cNvPr id="5" name="茅盾《白杨礼赞》.mp3">
            <a:hlinkClick r:id="" action="ppaction://media"/>
          </p:cNvPr>
          <p:cNvPicPr>
            <a:picLocks noRot="1" noChangeAspect="1"/>
          </p:cNvPicPr>
          <p:nvPr>
            <a:audioFile r:link="rId1"/>
          </p:nvPr>
        </p:nvPicPr>
        <p:blipFill>
          <a:blip r:embed="rId4"/>
          <a:stretch>
            <a:fillRect/>
          </a:stretch>
        </p:blipFill>
        <p:spPr>
          <a:xfrm>
            <a:off x="8429652" y="5286388"/>
            <a:ext cx="500066" cy="5000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80d84c423278a33173f05dc0.jpg"/>
          <p:cNvPicPr>
            <a:picLocks noChangeAspect="1"/>
          </p:cNvPicPr>
          <p:nvPr/>
        </p:nvPicPr>
        <p:blipFill>
          <a:blip r:embed="rId3"/>
          <a:stretch>
            <a:fillRect/>
          </a:stretch>
        </p:blipFill>
        <p:spPr>
          <a:xfrm>
            <a:off x="0" y="0"/>
            <a:ext cx="9144000" cy="6858000"/>
          </a:xfrm>
          <a:prstGeom prst="rect">
            <a:avLst/>
          </a:prstGeom>
        </p:spPr>
      </p:pic>
      <p:sp>
        <p:nvSpPr>
          <p:cNvPr id="6" name="日期占位符 5"/>
          <p:cNvSpPr>
            <a:spLocks noGrp="1"/>
          </p:cNvSpPr>
          <p:nvPr>
            <p:ph type="dt" sz="half" idx="10"/>
          </p:nvPr>
        </p:nvSpPr>
        <p:spPr/>
        <p:txBody>
          <a:bodyPr/>
          <a:lstStyle/>
          <a:p>
            <a:fld id="{74532C54-D20C-4884-8462-BB8A3935D536}"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3" name="灯片编号占位符 2"/>
          <p:cNvSpPr>
            <a:spLocks noGrp="1"/>
          </p:cNvSpPr>
          <p:nvPr>
            <p:ph type="sldNum" sz="quarter" idx="12"/>
          </p:nvPr>
        </p:nvSpPr>
        <p:spPr/>
        <p:txBody>
          <a:bodyPr/>
          <a:lstStyle/>
          <a:p>
            <a:fld id="{014A20BE-4B8B-4D44-8009-A2EFEBAC323F}" type="slidenum">
              <a:rPr lang="zh-CN" altLang="en-US" smtClean="0"/>
              <a:pPr/>
              <a:t>4</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0" descr="11"/>
          <p:cNvPicPr>
            <a:picLocks noChangeAspect="1" noChangeArrowheads="1"/>
          </p:cNvPicPr>
          <p:nvPr/>
        </p:nvPicPr>
        <p:blipFill>
          <a:blip r:embed="rId2"/>
          <a:srcRect/>
          <a:stretch>
            <a:fillRect/>
          </a:stretch>
        </p:blipFill>
        <p:spPr bwMode="auto">
          <a:xfrm>
            <a:off x="-203071" y="0"/>
            <a:ext cx="9563711" cy="6858000"/>
          </a:xfrm>
          <a:prstGeom prst="rect">
            <a:avLst/>
          </a:prstGeom>
          <a:noFill/>
        </p:spPr>
      </p:pic>
      <p:sp>
        <p:nvSpPr>
          <p:cNvPr id="5" name="日期占位符 4"/>
          <p:cNvSpPr>
            <a:spLocks noGrp="1"/>
          </p:cNvSpPr>
          <p:nvPr>
            <p:ph type="dt" sz="half" idx="10"/>
          </p:nvPr>
        </p:nvSpPr>
        <p:spPr/>
        <p:txBody>
          <a:bodyPr/>
          <a:lstStyle/>
          <a:p>
            <a:fld id="{2C0092A2-1A47-4505-AACE-5EDB173320ED}" type="datetime1">
              <a:rPr lang="zh-CN" altLang="en-US" smtClean="0"/>
              <a:pPr/>
              <a:t>2009-8-31</a:t>
            </a:fld>
            <a:endParaRPr lang="zh-CN" altLang="en-US"/>
          </a:p>
        </p:txBody>
      </p:sp>
      <p:sp>
        <p:nvSpPr>
          <p:cNvPr id="4" name="页脚占位符 3"/>
          <p:cNvSpPr>
            <a:spLocks noGrp="1"/>
          </p:cNvSpPr>
          <p:nvPr>
            <p:ph type="ftr" sz="quarter" idx="11"/>
          </p:nvPr>
        </p:nvSpPr>
        <p:spPr/>
        <p:txBody>
          <a:bodyPr/>
          <a:lstStyle/>
          <a:p>
            <a:r>
              <a:rPr lang="zh-CN" altLang="en-US" smtClean="0"/>
              <a:t>桐城市黄岗初中：舒林</a:t>
            </a:r>
            <a:endParaRPr lang="zh-CN" altLang="en-US"/>
          </a:p>
        </p:txBody>
      </p:sp>
      <p:sp>
        <p:nvSpPr>
          <p:cNvPr id="3" name="灯片编号占位符 2"/>
          <p:cNvSpPr>
            <a:spLocks noGrp="1"/>
          </p:cNvSpPr>
          <p:nvPr>
            <p:ph type="sldNum" sz="quarter" idx="12"/>
          </p:nvPr>
        </p:nvSpPr>
        <p:spPr/>
        <p:txBody>
          <a:bodyPr/>
          <a:lstStyle/>
          <a:p>
            <a:fld id="{014A20BE-4B8B-4D44-8009-A2EFEBAC323F}" type="slidenum">
              <a:rPr lang="zh-CN" altLang="en-US" smtClean="0"/>
              <a:pPr/>
              <a:t>5</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Picture 2" descr="TILE"/>
          <p:cNvPicPr>
            <a:picLocks noChangeAspect="1" noChangeArrowheads="1"/>
          </p:cNvPicPr>
          <p:nvPr/>
        </p:nvPicPr>
        <p:blipFill>
          <a:blip r:embed="rId3"/>
          <a:srcRect/>
          <a:stretch>
            <a:fillRect/>
          </a:stretch>
        </p:blipFill>
        <p:spPr bwMode="auto">
          <a:xfrm>
            <a:off x="0" y="0"/>
            <a:ext cx="9144000" cy="1676400"/>
          </a:xfrm>
          <a:prstGeom prst="rect">
            <a:avLst/>
          </a:prstGeom>
          <a:noFill/>
        </p:spPr>
      </p:pic>
      <p:pic>
        <p:nvPicPr>
          <p:cNvPr id="18435" name="Picture 3" descr="gebi"/>
          <p:cNvPicPr>
            <a:picLocks noChangeAspect="1" noChangeArrowheads="1"/>
          </p:cNvPicPr>
          <p:nvPr/>
        </p:nvPicPr>
        <p:blipFill>
          <a:blip r:embed="rId4"/>
          <a:srcRect/>
          <a:stretch>
            <a:fillRect/>
          </a:stretch>
        </p:blipFill>
        <p:spPr bwMode="auto">
          <a:xfrm>
            <a:off x="0" y="1676400"/>
            <a:ext cx="3962400" cy="2457450"/>
          </a:xfrm>
          <a:prstGeom prst="rect">
            <a:avLst/>
          </a:prstGeom>
          <a:noFill/>
        </p:spPr>
      </p:pic>
      <p:pic>
        <p:nvPicPr>
          <p:cNvPr id="18436" name="Picture 4" descr="paint"/>
          <p:cNvPicPr>
            <a:picLocks noChangeAspect="1" noChangeArrowheads="1"/>
          </p:cNvPicPr>
          <p:nvPr/>
        </p:nvPicPr>
        <p:blipFill>
          <a:blip r:embed="rId5"/>
          <a:srcRect/>
          <a:stretch>
            <a:fillRect/>
          </a:stretch>
        </p:blipFill>
        <p:spPr bwMode="auto">
          <a:xfrm>
            <a:off x="2214546" y="4114800"/>
            <a:ext cx="2043114" cy="2743200"/>
          </a:xfrm>
          <a:prstGeom prst="rect">
            <a:avLst/>
          </a:prstGeom>
          <a:noFill/>
        </p:spPr>
      </p:pic>
      <p:pic>
        <p:nvPicPr>
          <p:cNvPr id="18437" name="Picture 5" descr="paint"/>
          <p:cNvPicPr>
            <a:picLocks noChangeAspect="1" noChangeArrowheads="1"/>
          </p:cNvPicPr>
          <p:nvPr/>
        </p:nvPicPr>
        <p:blipFill>
          <a:blip r:embed="rId6"/>
          <a:srcRect/>
          <a:stretch>
            <a:fillRect/>
          </a:stretch>
        </p:blipFill>
        <p:spPr bwMode="auto">
          <a:xfrm>
            <a:off x="0" y="4114800"/>
            <a:ext cx="2214546" cy="2743200"/>
          </a:xfrm>
          <a:prstGeom prst="rect">
            <a:avLst/>
          </a:prstGeom>
          <a:noFill/>
        </p:spPr>
      </p:pic>
      <p:pic>
        <p:nvPicPr>
          <p:cNvPr id="18438" name="Picture 6" descr="tinba"/>
          <p:cNvPicPr>
            <a:picLocks noChangeAspect="1" noChangeArrowheads="1"/>
          </p:cNvPicPr>
          <p:nvPr/>
        </p:nvPicPr>
        <p:blipFill>
          <a:blip r:embed="rId7"/>
          <a:srcRect/>
          <a:stretch>
            <a:fillRect/>
          </a:stretch>
        </p:blipFill>
        <p:spPr bwMode="auto">
          <a:xfrm>
            <a:off x="4286248" y="4114800"/>
            <a:ext cx="2428892" cy="2743200"/>
          </a:xfrm>
          <a:prstGeom prst="rect">
            <a:avLst/>
          </a:prstGeom>
          <a:noFill/>
        </p:spPr>
      </p:pic>
      <p:pic>
        <p:nvPicPr>
          <p:cNvPr id="18439" name="Picture 7" descr="PH02946J"/>
          <p:cNvPicPr>
            <a:picLocks noChangeAspect="1" noChangeArrowheads="1"/>
          </p:cNvPicPr>
          <p:nvPr/>
        </p:nvPicPr>
        <p:blipFill>
          <a:blip r:embed="rId8"/>
          <a:srcRect/>
          <a:stretch>
            <a:fillRect/>
          </a:stretch>
        </p:blipFill>
        <p:spPr bwMode="auto">
          <a:xfrm>
            <a:off x="6715140" y="4114800"/>
            <a:ext cx="2428860" cy="2743200"/>
          </a:xfrm>
          <a:prstGeom prst="rect">
            <a:avLst/>
          </a:prstGeom>
          <a:noFill/>
        </p:spPr>
      </p:pic>
      <p:pic>
        <p:nvPicPr>
          <p:cNvPr id="18442" name="Picture 10" descr="11"/>
          <p:cNvPicPr>
            <a:picLocks noChangeAspect="1" noChangeArrowheads="1"/>
          </p:cNvPicPr>
          <p:nvPr/>
        </p:nvPicPr>
        <p:blipFill>
          <a:blip r:embed="rId9"/>
          <a:srcRect/>
          <a:stretch>
            <a:fillRect/>
          </a:stretch>
        </p:blipFill>
        <p:spPr bwMode="auto">
          <a:xfrm>
            <a:off x="3962400" y="1676400"/>
            <a:ext cx="5181600" cy="2438400"/>
          </a:xfrm>
          <a:prstGeom prst="rect">
            <a:avLst/>
          </a:prstGeom>
          <a:noFill/>
        </p:spPr>
      </p:pic>
      <p:sp>
        <p:nvSpPr>
          <p:cNvPr id="11" name="日期占位符 10"/>
          <p:cNvSpPr>
            <a:spLocks noGrp="1"/>
          </p:cNvSpPr>
          <p:nvPr>
            <p:ph type="dt" sz="half" idx="10"/>
          </p:nvPr>
        </p:nvSpPr>
        <p:spPr/>
        <p:txBody>
          <a:bodyPr/>
          <a:lstStyle/>
          <a:p>
            <a:fld id="{6600AB6F-3F12-45D2-8475-C015F732A17A}" type="datetime1">
              <a:rPr lang="zh-CN" altLang="en-US" smtClean="0"/>
              <a:pPr/>
              <a:t>2009-8-31</a:t>
            </a:fld>
            <a:endParaRPr lang="zh-CN" altLang="en-US"/>
          </a:p>
        </p:txBody>
      </p:sp>
      <p:sp>
        <p:nvSpPr>
          <p:cNvPr id="10" name="页脚占位符 9"/>
          <p:cNvSpPr>
            <a:spLocks noGrp="1"/>
          </p:cNvSpPr>
          <p:nvPr>
            <p:ph type="ftr" sz="quarter" idx="11"/>
          </p:nvPr>
        </p:nvSpPr>
        <p:spPr/>
        <p:txBody>
          <a:bodyPr/>
          <a:lstStyle/>
          <a:p>
            <a:r>
              <a:rPr lang="zh-CN" altLang="en-US" smtClean="0"/>
              <a:t>桐城市黄岗初中：舒林</a:t>
            </a:r>
            <a:endParaRPr lang="zh-CN" altLang="en-US"/>
          </a:p>
        </p:txBody>
      </p:sp>
      <p:sp>
        <p:nvSpPr>
          <p:cNvPr id="9" name="灯片编号占位符 8"/>
          <p:cNvSpPr>
            <a:spLocks noGrp="1"/>
          </p:cNvSpPr>
          <p:nvPr>
            <p:ph type="sldNum" sz="quarter" idx="12"/>
          </p:nvPr>
        </p:nvSpPr>
        <p:spPr/>
        <p:txBody>
          <a:bodyPr/>
          <a:lstStyle/>
          <a:p>
            <a:fld id="{014A20BE-4B8B-4D44-8009-A2EFEBAC323F}" type="slidenum">
              <a:rPr lang="zh-CN" altLang="en-US" smtClean="0"/>
              <a:pPr/>
              <a:t>6</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ppt_x"/>
                                          </p:val>
                                        </p:tav>
                                        <p:tav tm="100000">
                                          <p:val>
                                            <p:strVal val="#ppt_x"/>
                                          </p:val>
                                        </p:tav>
                                      </p:tavLst>
                                    </p:anim>
                                    <p:anim calcmode="lin" valueType="num">
                                      <p:cBhvr additive="base">
                                        <p:cTn id="8" dur="500" fill="hold"/>
                                        <p:tgtEl>
                                          <p:spTgt spid="184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18442"/>
                                        </p:tgtEl>
                                        <p:attrNameLst>
                                          <p:attrName>style.visibility</p:attrName>
                                        </p:attrNameLst>
                                      </p:cBhvr>
                                      <p:to>
                                        <p:strVal val="visible"/>
                                      </p:to>
                                    </p:set>
                                    <p:animEffect transition="in" filter="slide(fromRight)">
                                      <p:cBhvr>
                                        <p:cTn id="13" dur="500"/>
                                        <p:tgtEl>
                                          <p:spTgt spid="1844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8437"/>
                                        </p:tgtEl>
                                        <p:attrNameLst>
                                          <p:attrName>style.visibility</p:attrName>
                                        </p:attrNameLst>
                                      </p:cBhvr>
                                      <p:to>
                                        <p:strVal val="visible"/>
                                      </p:to>
                                    </p:set>
                                    <p:animEffect transition="in" filter="blinds(horizontal)">
                                      <p:cBhvr>
                                        <p:cTn id="18" dur="500"/>
                                        <p:tgtEl>
                                          <p:spTgt spid="18437"/>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8436"/>
                                        </p:tgtEl>
                                        <p:attrNameLst>
                                          <p:attrName>style.visibility</p:attrName>
                                        </p:attrNameLst>
                                      </p:cBhvr>
                                      <p:to>
                                        <p:strVal val="visible"/>
                                      </p:to>
                                    </p:set>
                                    <p:animEffect transition="in" filter="box(in)">
                                      <p:cBhvr>
                                        <p:cTn id="23" dur="500"/>
                                        <p:tgtEl>
                                          <p:spTgt spid="18436"/>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18438"/>
                                        </p:tgtEl>
                                        <p:attrNameLst>
                                          <p:attrName>style.visibility</p:attrName>
                                        </p:attrNameLst>
                                      </p:cBhvr>
                                      <p:to>
                                        <p:strVal val="visible"/>
                                      </p:to>
                                    </p:set>
                                    <p:animEffect transition="in" filter="diamond(in)">
                                      <p:cBhvr>
                                        <p:cTn id="28" dur="2000"/>
                                        <p:tgtEl>
                                          <p:spTgt spid="18438"/>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8439"/>
                                        </p:tgtEl>
                                        <p:attrNameLst>
                                          <p:attrName>style.visibility</p:attrName>
                                        </p:attrNameLst>
                                      </p:cBhvr>
                                      <p:to>
                                        <p:strVal val="visible"/>
                                      </p:to>
                                    </p:set>
                                    <p:animEffect transition="in" filter="checkerboard(across)">
                                      <p:cBhvr>
                                        <p:cTn id="33"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W020090423375932186388.jpg"/>
          <p:cNvPicPr>
            <a:picLocks noChangeAspect="1"/>
          </p:cNvPicPr>
          <p:nvPr/>
        </p:nvPicPr>
        <p:blipFill>
          <a:blip r:embed="rId2"/>
          <a:stretch>
            <a:fillRect/>
          </a:stretch>
        </p:blipFill>
        <p:spPr>
          <a:xfrm>
            <a:off x="857224" y="1500174"/>
            <a:ext cx="6219825" cy="4810125"/>
          </a:xfrm>
          <a:prstGeom prst="rect">
            <a:avLst/>
          </a:prstGeom>
        </p:spPr>
      </p:pic>
      <p:sp>
        <p:nvSpPr>
          <p:cNvPr id="3" name="TextBox 2"/>
          <p:cNvSpPr txBox="1"/>
          <p:nvPr/>
        </p:nvSpPr>
        <p:spPr>
          <a:xfrm>
            <a:off x="7474420" y="1357298"/>
            <a:ext cx="1169551" cy="4929222"/>
          </a:xfrm>
          <a:prstGeom prst="rect">
            <a:avLst/>
          </a:prstGeom>
          <a:noFill/>
        </p:spPr>
        <p:txBody>
          <a:bodyPr vert="eaVert" wrap="square" rtlCol="0">
            <a:spAutoFit/>
          </a:bodyPr>
          <a:lstStyle/>
          <a:p>
            <a:r>
              <a:rPr lang="zh-CN" altLang="en-US" sz="3200" dirty="0" smtClean="0">
                <a:solidFill>
                  <a:srgbClr val="FF0000"/>
                </a:solidFill>
                <a:latin typeface="方正舒体" pitchFamily="2" charset="-122"/>
                <a:ea typeface="方正舒体" pitchFamily="2" charset="-122"/>
              </a:rPr>
              <a:t>那是力争上游的一种树，笔直的干，笔直的枝。</a:t>
            </a:r>
            <a:endParaRPr lang="zh-CN" altLang="en-US" sz="3200" dirty="0">
              <a:solidFill>
                <a:srgbClr val="FF0000"/>
              </a:solidFill>
              <a:latin typeface="方正舒体" pitchFamily="2" charset="-122"/>
              <a:ea typeface="方正舒体" pitchFamily="2" charset="-122"/>
            </a:endParaRPr>
          </a:p>
        </p:txBody>
      </p:sp>
      <p:sp>
        <p:nvSpPr>
          <p:cNvPr id="7" name="日期占位符 6"/>
          <p:cNvSpPr>
            <a:spLocks noGrp="1"/>
          </p:cNvSpPr>
          <p:nvPr>
            <p:ph type="dt" sz="half" idx="10"/>
          </p:nvPr>
        </p:nvSpPr>
        <p:spPr/>
        <p:txBody>
          <a:bodyPr/>
          <a:lstStyle/>
          <a:p>
            <a:fld id="{6C353FD1-2677-4C9F-8B43-5677A7F2BB49}" type="datetime1">
              <a:rPr lang="zh-CN" altLang="en-US" smtClean="0"/>
              <a:pPr/>
              <a:t>2009-8-31</a:t>
            </a:fld>
            <a:endParaRPr lang="zh-CN" altLang="en-US"/>
          </a:p>
        </p:txBody>
      </p:sp>
      <p:sp>
        <p:nvSpPr>
          <p:cNvPr id="6" name="页脚占位符 5"/>
          <p:cNvSpPr>
            <a:spLocks noGrp="1"/>
          </p:cNvSpPr>
          <p:nvPr>
            <p:ph type="ftr" sz="quarter" idx="11"/>
          </p:nvPr>
        </p:nvSpPr>
        <p:spPr/>
        <p:txBody>
          <a:bodyPr/>
          <a:lstStyle/>
          <a:p>
            <a:r>
              <a:rPr lang="zh-CN" altLang="en-US" smtClean="0"/>
              <a:t>桐城市黄岗初中：舒林</a:t>
            </a:r>
            <a:endParaRPr lang="zh-CN" altLang="en-US"/>
          </a:p>
        </p:txBody>
      </p:sp>
      <p:sp>
        <p:nvSpPr>
          <p:cNvPr id="5" name="灯片编号占位符 4"/>
          <p:cNvSpPr>
            <a:spLocks noGrp="1"/>
          </p:cNvSpPr>
          <p:nvPr>
            <p:ph type="sldNum" sz="quarter" idx="12"/>
          </p:nvPr>
        </p:nvSpPr>
        <p:spPr/>
        <p:txBody>
          <a:bodyPr/>
          <a:lstStyle/>
          <a:p>
            <a:fld id="{014A20BE-4B8B-4D44-8009-A2EFEBAC323F}" type="slidenum">
              <a:rPr lang="zh-CN" altLang="en-US" smtClean="0"/>
              <a:pPr/>
              <a:t>7</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0-#ppt_w/2"/>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1598.jpg"/>
          <p:cNvPicPr>
            <a:picLocks noChangeAspect="1"/>
          </p:cNvPicPr>
          <p:nvPr/>
        </p:nvPicPr>
        <p:blipFill>
          <a:blip r:embed="rId2"/>
          <a:stretch>
            <a:fillRect/>
          </a:stretch>
        </p:blipFill>
        <p:spPr>
          <a:xfrm>
            <a:off x="2643187" y="571500"/>
            <a:ext cx="3857625" cy="5715000"/>
          </a:xfrm>
          <a:prstGeom prst="rect">
            <a:avLst/>
          </a:prstGeom>
        </p:spPr>
      </p:pic>
      <p:sp>
        <p:nvSpPr>
          <p:cNvPr id="3" name="TextBox 2"/>
          <p:cNvSpPr txBox="1"/>
          <p:nvPr/>
        </p:nvSpPr>
        <p:spPr>
          <a:xfrm>
            <a:off x="7236106" y="1071546"/>
            <a:ext cx="923330" cy="4371273"/>
          </a:xfrm>
          <a:prstGeom prst="rect">
            <a:avLst/>
          </a:prstGeom>
          <a:noFill/>
        </p:spPr>
        <p:txBody>
          <a:bodyPr vert="eaVert" wrap="square" rtlCol="0">
            <a:spAutoFit/>
          </a:bodyPr>
          <a:lstStyle/>
          <a:p>
            <a:r>
              <a:rPr lang="zh-CN" altLang="en-US" sz="2400" dirty="0" smtClean="0">
                <a:solidFill>
                  <a:srgbClr val="002060"/>
                </a:solidFill>
                <a:latin typeface="楷体_GB2312" pitchFamily="49" charset="-122"/>
                <a:ea typeface="楷体_GB2312" pitchFamily="49" charset="-122"/>
              </a:rPr>
              <a:t>它的干通常是丈把高，像加过人工似的，一丈以内绝无旁枝。</a:t>
            </a:r>
            <a:endParaRPr lang="zh-CN" altLang="en-US" sz="2400" dirty="0">
              <a:solidFill>
                <a:srgbClr val="002060"/>
              </a:solidFill>
              <a:latin typeface="楷体_GB2312" pitchFamily="49" charset="-122"/>
              <a:ea typeface="楷体_GB2312" pitchFamily="49" charset="-122"/>
            </a:endParaRPr>
          </a:p>
        </p:txBody>
      </p:sp>
      <p:sp>
        <p:nvSpPr>
          <p:cNvPr id="6" name="日期占位符 5"/>
          <p:cNvSpPr>
            <a:spLocks noGrp="1"/>
          </p:cNvSpPr>
          <p:nvPr>
            <p:ph type="dt" sz="half" idx="10"/>
          </p:nvPr>
        </p:nvSpPr>
        <p:spPr/>
        <p:txBody>
          <a:bodyPr/>
          <a:lstStyle/>
          <a:p>
            <a:fld id="{AE231A83-B308-4595-9E4A-736A5CE0D578}" type="datetime1">
              <a:rPr lang="zh-CN" altLang="en-US" smtClean="0"/>
              <a:pPr/>
              <a:t>2009-8-31</a:t>
            </a:fld>
            <a:endParaRPr lang="zh-CN" altLang="en-US"/>
          </a:p>
        </p:txBody>
      </p:sp>
      <p:sp>
        <p:nvSpPr>
          <p:cNvPr id="5" name="页脚占位符 4"/>
          <p:cNvSpPr>
            <a:spLocks noGrp="1"/>
          </p:cNvSpPr>
          <p:nvPr>
            <p:ph type="ftr" sz="quarter" idx="11"/>
          </p:nvPr>
        </p:nvSpPr>
        <p:spPr/>
        <p:txBody>
          <a:bodyPr/>
          <a:lstStyle/>
          <a:p>
            <a:r>
              <a:rPr lang="zh-CN" altLang="en-US" smtClean="0"/>
              <a:t>桐城市黄岗初中：舒林</a:t>
            </a:r>
            <a:endParaRPr lang="zh-CN" altLang="en-US"/>
          </a:p>
        </p:txBody>
      </p:sp>
      <p:sp>
        <p:nvSpPr>
          <p:cNvPr id="4" name="灯片编号占位符 3"/>
          <p:cNvSpPr>
            <a:spLocks noGrp="1"/>
          </p:cNvSpPr>
          <p:nvPr>
            <p:ph type="sldNum" sz="quarter" idx="12"/>
          </p:nvPr>
        </p:nvSpPr>
        <p:spPr/>
        <p:txBody>
          <a:bodyPr/>
          <a:lstStyle/>
          <a:p>
            <a:fld id="{014A20BE-4B8B-4D44-8009-A2EFEBAC323F}" type="slidenum">
              <a:rPr lang="zh-CN" altLang="en-US" smtClean="0"/>
              <a:pPr/>
              <a:t>8</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5_5.jpg"/>
          <p:cNvPicPr>
            <a:picLocks noChangeAspect="1"/>
          </p:cNvPicPr>
          <p:nvPr/>
        </p:nvPicPr>
        <p:blipFill>
          <a:blip r:embed="rId3"/>
          <a:stretch>
            <a:fillRect/>
          </a:stretch>
        </p:blipFill>
        <p:spPr>
          <a:xfrm>
            <a:off x="1428728" y="357166"/>
            <a:ext cx="4691080" cy="6227579"/>
          </a:xfrm>
          <a:prstGeom prst="rect">
            <a:avLst/>
          </a:prstGeom>
        </p:spPr>
      </p:pic>
      <p:sp>
        <p:nvSpPr>
          <p:cNvPr id="5" name="TextBox 4"/>
          <p:cNvSpPr txBox="1"/>
          <p:nvPr/>
        </p:nvSpPr>
        <p:spPr>
          <a:xfrm>
            <a:off x="6961856" y="714356"/>
            <a:ext cx="1477328" cy="4929222"/>
          </a:xfrm>
          <a:prstGeom prst="rect">
            <a:avLst/>
          </a:prstGeom>
          <a:noFill/>
        </p:spPr>
        <p:txBody>
          <a:bodyPr vert="eaVert" wrap="square" rtlCol="0">
            <a:spAutoFit/>
          </a:bodyPr>
          <a:lstStyle/>
          <a:p>
            <a:r>
              <a:rPr lang="zh-CN" altLang="en-US" sz="2800" b="1" dirty="0" smtClean="0">
                <a:solidFill>
                  <a:srgbClr val="00B0F0"/>
                </a:solidFill>
                <a:latin typeface="隶书" pitchFamily="49" charset="-122"/>
                <a:ea typeface="隶书" pitchFamily="49" charset="-122"/>
              </a:rPr>
              <a:t>它所有的丫枝一律向上，而且紧紧靠拢，也像加过人工似的，成为一束，绝不旁逸斜出。</a:t>
            </a:r>
            <a:endParaRPr lang="zh-CN" altLang="en-US" sz="2800" b="1" dirty="0">
              <a:solidFill>
                <a:srgbClr val="00B0F0"/>
              </a:solidFill>
              <a:latin typeface="隶书" pitchFamily="49" charset="-122"/>
              <a:ea typeface="隶书" pitchFamily="49" charset="-122"/>
            </a:endParaRPr>
          </a:p>
        </p:txBody>
      </p:sp>
      <p:sp>
        <p:nvSpPr>
          <p:cNvPr id="7" name="日期占位符 6"/>
          <p:cNvSpPr>
            <a:spLocks noGrp="1"/>
          </p:cNvSpPr>
          <p:nvPr>
            <p:ph type="dt" sz="half" idx="10"/>
          </p:nvPr>
        </p:nvSpPr>
        <p:spPr/>
        <p:txBody>
          <a:bodyPr/>
          <a:lstStyle/>
          <a:p>
            <a:fld id="{ADDE06D8-55E4-4FC1-801F-D29431D7A754}" type="datetime1">
              <a:rPr lang="zh-CN" altLang="en-US" smtClean="0"/>
              <a:pPr/>
              <a:t>2009-8-31</a:t>
            </a:fld>
            <a:endParaRPr lang="zh-CN" altLang="en-US"/>
          </a:p>
        </p:txBody>
      </p:sp>
      <p:sp>
        <p:nvSpPr>
          <p:cNvPr id="6" name="页脚占位符 5"/>
          <p:cNvSpPr>
            <a:spLocks noGrp="1"/>
          </p:cNvSpPr>
          <p:nvPr>
            <p:ph type="ftr" sz="quarter" idx="11"/>
          </p:nvPr>
        </p:nvSpPr>
        <p:spPr/>
        <p:txBody>
          <a:bodyPr/>
          <a:lstStyle/>
          <a:p>
            <a:r>
              <a:rPr lang="zh-CN" altLang="en-US" smtClean="0"/>
              <a:t>桐城市黄岗初中：舒林</a:t>
            </a:r>
            <a:endParaRPr lang="zh-CN" altLang="en-US"/>
          </a:p>
        </p:txBody>
      </p:sp>
      <p:sp>
        <p:nvSpPr>
          <p:cNvPr id="4" name="灯片编号占位符 3"/>
          <p:cNvSpPr>
            <a:spLocks noGrp="1"/>
          </p:cNvSpPr>
          <p:nvPr>
            <p:ph type="sldNum" sz="quarter" idx="12"/>
          </p:nvPr>
        </p:nvSpPr>
        <p:spPr/>
        <p:txBody>
          <a:bodyPr/>
          <a:lstStyle/>
          <a:p>
            <a:fld id="{014A20BE-4B8B-4D44-8009-A2EFEBAC323F}" type="slidenum">
              <a:rPr lang="zh-CN" altLang="en-US" smtClean="0"/>
              <a:pPr/>
              <a:t>9</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华文行楷"/>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357</TotalTime>
  <Words>1884</Words>
  <Application>Microsoft Office PowerPoint</Application>
  <PresentationFormat>全屏显示(4:3)</PresentationFormat>
  <Paragraphs>120</Paragraphs>
  <Slides>22</Slides>
  <Notes>5</Notes>
  <HiddenSlides>0</HiddenSlides>
  <MMClips>1</MMClips>
  <ScaleCrop>false</ScaleCrop>
  <HeadingPairs>
    <vt:vector size="6" baseType="variant">
      <vt:variant>
        <vt:lpstr>主题</vt:lpstr>
      </vt:variant>
      <vt:variant>
        <vt:i4>1</vt:i4>
      </vt:variant>
      <vt:variant>
        <vt:lpstr>幻灯片标题</vt:lpstr>
      </vt:variant>
      <vt:variant>
        <vt:i4>22</vt:i4>
      </vt:variant>
      <vt:variant>
        <vt:lpstr>自定义放映</vt:lpstr>
      </vt:variant>
      <vt:variant>
        <vt:i4>1</vt:i4>
      </vt:variant>
    </vt:vector>
  </HeadingPairs>
  <TitlesOfParts>
    <vt:vector size="24" baseType="lpstr">
      <vt:lpstr>Office 主题</vt:lpstr>
      <vt:lpstr>幻灯片 1</vt:lpstr>
      <vt:lpstr>幻灯片 2</vt:lpstr>
      <vt:lpstr>听读课文，正音</vt:lpstr>
      <vt:lpstr>幻灯片 4</vt:lpstr>
      <vt:lpstr>幻灯片 5</vt:lpstr>
      <vt:lpstr>幻灯片 6</vt:lpstr>
      <vt:lpstr>幻灯片 7</vt:lpstr>
      <vt:lpstr>幻灯片 8</vt:lpstr>
      <vt:lpstr>幻灯片 9</vt:lpstr>
      <vt:lpstr>幻灯片 10</vt:lpstr>
      <vt:lpstr>幻灯片 11</vt:lpstr>
      <vt:lpstr>幻灯片 12</vt:lpstr>
      <vt:lpstr>幻灯片 13</vt:lpstr>
      <vt:lpstr>速读课文，思考以下问题</vt:lpstr>
      <vt:lpstr>幻灯片 15</vt:lpstr>
      <vt:lpstr>幻灯片 16</vt:lpstr>
      <vt:lpstr>本文写作背景</vt:lpstr>
      <vt:lpstr>诵读：“难道你就觉得他只是树？……用血写出新中国历史的那种精神和意志？”</vt:lpstr>
      <vt:lpstr>这种托义于物的写法叫做：象征</vt:lpstr>
      <vt:lpstr>幻灯片 20</vt:lpstr>
      <vt:lpstr>象征与比喻的异同点：</vt:lpstr>
      <vt:lpstr>幻灯片 22</vt:lpstr>
      <vt:lpstr>自定义放映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41</cp:revision>
  <dcterms:created xsi:type="dcterms:W3CDTF">2009-08-29T04:55:01Z</dcterms:created>
  <dcterms:modified xsi:type="dcterms:W3CDTF">2009-08-31T10:32:55Z</dcterms:modified>
</cp:coreProperties>
</file>