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06" r:id="rId4"/>
    <p:sldId id="256" r:id="rId5"/>
    <p:sldId id="257" r:id="rId6"/>
    <p:sldId id="707" r:id="rId7"/>
    <p:sldId id="708" r:id="rId8"/>
    <p:sldId id="709" r:id="rId9"/>
    <p:sldId id="710" r:id="rId10"/>
    <p:sldId id="740" r:id="rId11"/>
    <p:sldId id="711" r:id="rId12"/>
    <p:sldId id="741" r:id="rId13"/>
    <p:sldId id="742" r:id="rId14"/>
    <p:sldId id="743" r:id="rId15"/>
    <p:sldId id="744" r:id="rId16"/>
    <p:sldId id="745" r:id="rId17"/>
    <p:sldId id="746" r:id="rId18"/>
    <p:sldId id="747" r:id="rId19"/>
    <p:sldId id="748" r:id="rId20"/>
    <p:sldId id="749" r:id="rId21"/>
    <p:sldId id="750" r:id="rId22"/>
    <p:sldId id="751" r:id="rId23"/>
    <p:sldId id="752" r:id="rId24"/>
    <p:sldId id="753" r:id="rId25"/>
    <p:sldId id="754" r:id="rId26"/>
    <p:sldId id="755" r:id="rId27"/>
    <p:sldId id="756" r:id="rId28"/>
    <p:sldId id="757" r:id="rId29"/>
    <p:sldId id="758" r:id="rId30"/>
    <p:sldId id="759" r:id="rId31"/>
    <p:sldId id="760" r:id="rId32"/>
    <p:sldId id="761" r:id="rId33"/>
    <p:sldId id="762" r:id="rId34"/>
    <p:sldId id="763" r:id="rId35"/>
    <p:sldId id="764" r:id="rId36"/>
    <p:sldId id="765" r:id="rId37"/>
    <p:sldId id="766" r:id="rId38"/>
    <p:sldId id="767" r:id="rId39"/>
    <p:sldId id="768" r:id="rId40"/>
    <p:sldId id="769" r:id="rId41"/>
    <p:sldId id="262" r:id="rId42"/>
  </p:sldIdLst>
  <p:sldSz cx="12192000" cy="6858000"/>
  <p:notesSz cx="7103745" cy="10234295"/>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Sky123.Org" initials="S" lastIdx="0" clrIdx="0"/>
  <p:cmAuthor id="0" name="王笛" initials=""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203" autoAdjust="0"/>
  </p:normalViewPr>
  <p:slideViewPr>
    <p:cSldViewPr snapToGrid="0">
      <p:cViewPr varScale="1">
        <p:scale>
          <a:sx n="108" d="100"/>
          <a:sy n="108" d="100"/>
        </p:scale>
        <p:origin x="-618" y="-90"/>
      </p:cViewPr>
      <p:guideLst>
        <p:guide orient="horz" pos="2159"/>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tags" Target="tags/tag315.xml" /><Relationship Id="rId44" Type="http://schemas.openxmlformats.org/officeDocument/2006/relationships/presProps" Target="presProps.xml" /><Relationship Id="rId45" Type="http://schemas.openxmlformats.org/officeDocument/2006/relationships/viewProps" Target="viewProps.xml" /><Relationship Id="rId46" Type="http://schemas.openxmlformats.org/officeDocument/2006/relationships/theme" Target="theme/theme1.xml" /><Relationship Id="rId47"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tags" Target="../tags/tag40.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EEFB2138-EB36-4F97-A09C-2F37E72737C2}"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04A05014-BF71-4578-9AB3-96CCD0BCCD10}"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303.xml"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tags" Target="../tags/tag306.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39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0.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26.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812800" y="6245225"/>
            <a:ext cx="2641600" cy="476250"/>
          </a:xfrm>
        </p:spPr>
        <p:txBody>
          <a:bodyPr/>
          <a:lstStyle/>
          <a:p>
            <a:pPr lvl="0"/>
            <a:fld id="{BB962C8B-B14F-4D97-AF65-F5344CB8AC3E}" type="datetime1">
              <a:rPr lang="zh-CN" altLang="en-US"/>
              <a:t/>
            </a:fld>
            <a:endParaRPr lang="zh-CN" altLang="en-US">
              <a:latin typeface="Arial" panose="020b0604020202020204" pitchFamily="34" charset="0"/>
            </a:endParaRPr>
          </a:p>
        </p:txBody>
      </p:sp>
      <p:sp>
        <p:nvSpPr>
          <p:cNvPr id="3" name="页脚占位符 2"/>
          <p:cNvSpPr>
            <a:spLocks noGrp="1"/>
          </p:cNvSpPr>
          <p:nvPr>
            <p:ph type="ftr" sz="quarter" idx="11"/>
            <p:custDataLst>
              <p:tags r:id="rId3"/>
            </p:custDataLst>
          </p:nvPr>
        </p:nvSpPr>
        <p:spPr>
          <a:xfrm>
            <a:off x="4165600" y="6245225"/>
            <a:ext cx="3860800" cy="476250"/>
          </a:xfrm>
        </p:spPr>
        <p:txBody>
          <a:bodyPr/>
          <a:lstStyle/>
          <a:p>
            <a:pPr lvl="0"/>
            <a:endParaRPr lang="zh-CN" altLang="en-US"/>
          </a:p>
        </p:txBody>
      </p:sp>
      <p:sp>
        <p:nvSpPr>
          <p:cNvPr id="4" name="灯片编号占位符 3"/>
          <p:cNvSpPr>
            <a:spLocks noGrp="1"/>
          </p:cNvSpPr>
          <p:nvPr>
            <p:ph type="sldNum" sz="quarter" idx="12"/>
            <p:custDataLst>
              <p:tags r:id="rId4"/>
            </p:custDataLst>
          </p:nvPr>
        </p:nvSpPr>
        <p:spPr>
          <a:xfrm>
            <a:off x="8737600" y="6245225"/>
            <a:ext cx="2641600" cy="476250"/>
          </a:xfrm>
        </p:spPr>
        <p:txBody>
          <a:bodyPr/>
          <a:lstStyle/>
          <a:p>
            <a:pPr lvl="0"/>
            <a:fld id="{9A0DB2DC-4C9A-4742-B13C-FB6460FD3503}" type="slidenum">
              <a:rPr lang="zh-CN" altLang="en-US"/>
              <a:t/>
            </a:fld>
            <a:endParaRPr lang="zh-CN" altLang="en-US">
              <a:latin typeface="Arial" panose="020b0604020202020204" pitchFamily="34"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9600" y="1600200"/>
            <a:ext cx="10972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609600" y="6245225"/>
            <a:ext cx="2844800" cy="476250"/>
          </a:xfrm>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a:xfrm>
            <a:off x="4165600" y="6245225"/>
            <a:ext cx="3860800" cy="476250"/>
          </a:xfrm>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a:xfrm>
            <a:off x="8737600" y="6245225"/>
            <a:ext cx="2844800" cy="476250"/>
          </a:xfrm>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609600" y="1600200"/>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97600" y="1600200"/>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a:xfrm>
            <a:off x="838200" y="6356350"/>
            <a:ext cx="2743200" cy="365125"/>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a:xfrm>
            <a:off x="4038600" y="6356350"/>
            <a:ext cx="4114800" cy="365125"/>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a:xfrm>
            <a:off x="8610600" y="6356350"/>
            <a:ext cx="2743200" cy="365125"/>
          </a:xfrm>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001981" y="309707"/>
            <a:ext cx="10515600" cy="493857"/>
          </a:xfrm>
        </p:spPr>
        <p:txBody>
          <a:bodyPr>
            <a:normAutofit/>
          </a:bodyPr>
          <a:lstStyle>
            <a:lvl1pPr>
              <a:defRPr sz="2800" b="1">
                <a:solidFill>
                  <a:srgbClr val="D48B16"/>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2_标题和内容">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p14:dur="2000">
        <p14:ferris dir="l"/>
      </p:transition>
    </mc:Choice>
    <mc:Fallback>
      <p:transition spd="slow">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274638"/>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609600" y="6245225"/>
            <a:ext cx="28448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11"/>
            <p:custDataLst>
              <p:tags r:id="rId5"/>
            </p:custDataLst>
          </p:nvPr>
        </p:nvSpPr>
        <p:spPr>
          <a:xfrm>
            <a:off x="4165600" y="6245225"/>
            <a:ext cx="38608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custDataLst>
              <p:tags r:id="rId6"/>
            </p:custDataLst>
          </p:nvPr>
        </p:nvSpPr>
        <p:spPr>
          <a:xfrm>
            <a:off x="8737600" y="6245225"/>
            <a:ext cx="2844800" cy="476250"/>
          </a:xfrm>
        </p:spPr>
        <p:txBody>
          <a:bodyPr/>
          <a:lstStyle/>
          <a:p>
            <a:pPr lvl="0" eaLnBrk="1" hangingPunct="1">
              <a:spcBef>
                <a:spcPct val="0"/>
              </a:spcBef>
            </a:pPr>
            <a:fld id="{9A0DB2DC-4C9A-4742-B13C-FB6460FD3503}" type="slidenum">
              <a:rPr lang="en-US" altLang="zh-CN"/>
              <a:t/>
            </a:fld>
            <a:endParaRPr lang="en-US" altLang="zh-CN"/>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file:///D:\qq&#25991;&#20214;\712321467\Image\C2C\Image2\%7b75232B38-A165-1FB7-499C-2E1C792CACB5%7d.png" TargetMode="External" /><Relationship Id="rId11" Type="http://schemas.openxmlformats.org/officeDocument/2006/relationships/image" Target="../media/image1.png" /><Relationship Id="rId12" Type="http://schemas.openxmlformats.org/officeDocument/2006/relationships/tags" Target="../tags/tag33.xml" /><Relationship Id="rId13" Type="http://schemas.openxmlformats.org/officeDocument/2006/relationships/image" Target="../media/image2.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tags" Target="../tags/tag3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3"/>
          <a:stretch>
            <a:fillRect/>
          </a:stretch>
        </a:blipFill>
        <a:effectLst/>
      </p:bgPr>
    </p:bg>
    <p:spTree>
      <p:nvGrpSpPr>
        <p:cNvPr id="1" name=""/>
        <p:cNvGrpSpPr/>
        <p:nvPr>
          <p:custDataLst>
            <p:tags r:id="rId9"/>
          </p:custDataLst>
        </p:nvPr>
      </p:nvGrpSpPr>
      <p:grpSpPr>
        <a:xfrm>
          <a:off x="0" y="0"/>
          <a:ext cx="0" cy="0"/>
        </a:xfrm>
      </p:grpSpPr>
      <p:pic>
        <p:nvPicPr>
          <p:cNvPr id="2" name="图片 1073743875" descr="学科网 zxxk.com"/>
          <p:cNvPicPr>
            <a:picLocks noChangeAspect="1"/>
          </p:cNvPicPr>
          <p:nvPr>
            <p:custDataLst>
              <p:tags r:id="rId12"/>
            </p:custDataLst>
          </p:nvPr>
        </p:nvPicPr>
        <p:blipFill>
          <a:blip r:embed="rId11" r:link="rId10"/>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mc:Choice xmlns:p14="http://schemas.microsoft.com/office/powerpoint/2010/main" Requires="p14">
      <p:transition spd="slow" p14:dur="2000"/>
    </mc:Choice>
    <mc:Fallback>
      <p:transition spd="slow"/>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45.xml" /><Relationship Id="rId4" Type="http://schemas.openxmlformats.org/officeDocument/2006/relationships/image" Target="../media/image3.png" /><Relationship Id="rId5" Type="http://schemas.openxmlformats.org/officeDocument/2006/relationships/tags" Target="../tags/tag46.xml" /><Relationship Id="rId6" Type="http://schemas.openxmlformats.org/officeDocument/2006/relationships/image" Target="../media/image4.png" /><Relationship Id="rId7" Type="http://schemas.openxmlformats.org/officeDocument/2006/relationships/tags" Target="../tags/tag47.xml" /><Relationship Id="rId8" Type="http://schemas.openxmlformats.org/officeDocument/2006/relationships/tags" Target="../tags/tag48.xml" /><Relationship Id="rId9" Type="http://schemas.openxmlformats.org/officeDocument/2006/relationships/tags" Target="../tags/tag4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6.xml" /><Relationship Id="rId3" Type="http://schemas.openxmlformats.org/officeDocument/2006/relationships/image" Target="../media/image3.png"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image" Target="../media/image12.png" /><Relationship Id="rId9" Type="http://schemas.openxmlformats.org/officeDocument/2006/relationships/tags" Target="../tags/tag11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12.xml" /><Relationship Id="rId3" Type="http://schemas.openxmlformats.org/officeDocument/2006/relationships/image" Target="../media/image3.png" /><Relationship Id="rId4" Type="http://schemas.openxmlformats.org/officeDocument/2006/relationships/tags" Target="../tags/tag113.xml" /><Relationship Id="rId5" Type="http://schemas.openxmlformats.org/officeDocument/2006/relationships/tags" Target="../tags/tag11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22.xml" /><Relationship Id="rId11" Type="http://schemas.openxmlformats.org/officeDocument/2006/relationships/tags" Target="../tags/tag123.xml" /><Relationship Id="rId12" Type="http://schemas.openxmlformats.org/officeDocument/2006/relationships/tags" Target="../tags/tag124.xml" /><Relationship Id="rId13" Type="http://schemas.openxmlformats.org/officeDocument/2006/relationships/tags" Target="../tags/tag125.xml" /><Relationship Id="rId14" Type="http://schemas.openxmlformats.org/officeDocument/2006/relationships/tags" Target="../tags/tag126.xml" /><Relationship Id="rId15" Type="http://schemas.openxmlformats.org/officeDocument/2006/relationships/tags" Target="../tags/tag127.xml" /><Relationship Id="rId2" Type="http://schemas.openxmlformats.org/officeDocument/2006/relationships/tags" Target="../tags/tag115.xml" /><Relationship Id="rId3" Type="http://schemas.openxmlformats.org/officeDocument/2006/relationships/image" Target="../media/image3.png"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 Id="rId9" Type="http://schemas.openxmlformats.org/officeDocument/2006/relationships/tags" Target="../tags/tag12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3.xml" /><Relationship Id="rId11" Type="http://schemas.openxmlformats.org/officeDocument/2006/relationships/audio" Target="NULL" /><Relationship Id="rId12" Type="http://schemas.microsoft.com/office/2007/relationships/media" Target="file:///E:\G&#21355;&#26143;&#23398;&#26657;\08&#32423;&#24517;&#20462;3&#12289;4\4.2&#21333;&#20803;\09.5.5&#24517;&#20462;4%20&#36763;&#24323;&#30142;&#35789;&#20004;&#39318;\&#36763;&#24323;&#30142;%20&#27704;&#36935;&#20048;.wav" TargetMode="External" /><Relationship Id="rId2" Type="http://schemas.openxmlformats.org/officeDocument/2006/relationships/tags" Target="../tags/tag128.xml" /><Relationship Id="rId3" Type="http://schemas.openxmlformats.org/officeDocument/2006/relationships/image" Target="../media/image3.png" /><Relationship Id="rId4" Type="http://schemas.openxmlformats.org/officeDocument/2006/relationships/tags" Target="../tags/tag129.xml" /><Relationship Id="rId5" Type="http://schemas.openxmlformats.org/officeDocument/2006/relationships/image" Target="../media/image13.png"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image" Target="../media/image1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4.xml" /><Relationship Id="rId3" Type="http://schemas.openxmlformats.org/officeDocument/2006/relationships/image" Target="../media/image3.png" /><Relationship Id="rId4" Type="http://schemas.openxmlformats.org/officeDocument/2006/relationships/tags" Target="../tags/tag135.xml" /><Relationship Id="rId5" Type="http://schemas.openxmlformats.org/officeDocument/2006/relationships/tags" Target="../tags/tag13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7.xml" /><Relationship Id="rId3" Type="http://schemas.openxmlformats.org/officeDocument/2006/relationships/image" Target="../media/image3.png" /><Relationship Id="rId4" Type="http://schemas.openxmlformats.org/officeDocument/2006/relationships/tags" Target="../tags/tag138.xml" /><Relationship Id="rId5" Type="http://schemas.openxmlformats.org/officeDocument/2006/relationships/tags" Target="../tags/tag13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7.xml" /><Relationship Id="rId11" Type="http://schemas.openxmlformats.org/officeDocument/2006/relationships/tags" Target="../tags/tag148.xml" /><Relationship Id="rId12" Type="http://schemas.openxmlformats.org/officeDocument/2006/relationships/tags" Target="../tags/tag149.xml" /><Relationship Id="rId13" Type="http://schemas.openxmlformats.org/officeDocument/2006/relationships/tags" Target="../tags/tag150.xml" /><Relationship Id="rId14" Type="http://schemas.openxmlformats.org/officeDocument/2006/relationships/tags" Target="../tags/tag151.xml" /><Relationship Id="rId15" Type="http://schemas.openxmlformats.org/officeDocument/2006/relationships/tags" Target="../tags/tag152.xml" /><Relationship Id="rId16" Type="http://schemas.openxmlformats.org/officeDocument/2006/relationships/tags" Target="../tags/tag153.xml" /><Relationship Id="rId17" Type="http://schemas.openxmlformats.org/officeDocument/2006/relationships/tags" Target="../tags/tag154.xml" /><Relationship Id="rId18" Type="http://schemas.openxmlformats.org/officeDocument/2006/relationships/tags" Target="../tags/tag155.xml" /><Relationship Id="rId19" Type="http://schemas.openxmlformats.org/officeDocument/2006/relationships/tags" Target="../tags/tag156.xml" /><Relationship Id="rId2" Type="http://schemas.openxmlformats.org/officeDocument/2006/relationships/tags" Target="../tags/tag140.xml" /><Relationship Id="rId20" Type="http://schemas.openxmlformats.org/officeDocument/2006/relationships/tags" Target="../tags/tag157.xml" /><Relationship Id="rId21" Type="http://schemas.openxmlformats.org/officeDocument/2006/relationships/tags" Target="../tags/tag158.xml" /><Relationship Id="rId22" Type="http://schemas.openxmlformats.org/officeDocument/2006/relationships/tags" Target="../tags/tag159.xml" /><Relationship Id="rId23" Type="http://schemas.openxmlformats.org/officeDocument/2006/relationships/tags" Target="../tags/tag160.xml" /><Relationship Id="rId24" Type="http://schemas.openxmlformats.org/officeDocument/2006/relationships/tags" Target="../tags/tag161.xml" /><Relationship Id="rId25" Type="http://schemas.openxmlformats.org/officeDocument/2006/relationships/tags" Target="../tags/tag162.xml" /><Relationship Id="rId26" Type="http://schemas.openxmlformats.org/officeDocument/2006/relationships/tags" Target="../tags/tag163.xml" /><Relationship Id="rId27" Type="http://schemas.openxmlformats.org/officeDocument/2006/relationships/tags" Target="../tags/tag164.xml" /><Relationship Id="rId28" Type="http://schemas.openxmlformats.org/officeDocument/2006/relationships/tags" Target="../tags/tag165.xml" /><Relationship Id="rId3" Type="http://schemas.openxmlformats.org/officeDocument/2006/relationships/image" Target="../media/image3.png"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tags" Target="../tags/tag14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2.xml" /><Relationship Id="rId2" Type="http://schemas.openxmlformats.org/officeDocument/2006/relationships/tags" Target="../tags/tag166.xml" /><Relationship Id="rId3" Type="http://schemas.openxmlformats.org/officeDocument/2006/relationships/image" Target="../media/image3.png" /><Relationship Id="rId4" Type="http://schemas.openxmlformats.org/officeDocument/2006/relationships/tags" Target="../tags/tag167.xml" /><Relationship Id="rId5" Type="http://schemas.openxmlformats.org/officeDocument/2006/relationships/image" Target="../media/image15.jpeg" /><Relationship Id="rId6" Type="http://schemas.openxmlformats.org/officeDocument/2006/relationships/tags" Target="../tags/tag168.xml" /><Relationship Id="rId7" Type="http://schemas.openxmlformats.org/officeDocument/2006/relationships/tags" Target="../tags/tag169.xml" /><Relationship Id="rId8" Type="http://schemas.openxmlformats.org/officeDocument/2006/relationships/tags" Target="../tags/tag170.xml" /><Relationship Id="rId9" Type="http://schemas.openxmlformats.org/officeDocument/2006/relationships/tags" Target="../tags/tag17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9.xml" /><Relationship Id="rId2" Type="http://schemas.openxmlformats.org/officeDocument/2006/relationships/tags" Target="../tags/tag173.xml" /><Relationship Id="rId3" Type="http://schemas.openxmlformats.org/officeDocument/2006/relationships/image" Target="../media/image3.png" /><Relationship Id="rId4" Type="http://schemas.openxmlformats.org/officeDocument/2006/relationships/tags" Target="../tags/tag174.xml" /><Relationship Id="rId5" Type="http://schemas.openxmlformats.org/officeDocument/2006/relationships/image" Target="../media/image16.jpeg" /><Relationship Id="rId6" Type="http://schemas.openxmlformats.org/officeDocument/2006/relationships/tags" Target="../tags/tag175.xml" /><Relationship Id="rId7" Type="http://schemas.openxmlformats.org/officeDocument/2006/relationships/tags" Target="../tags/tag176.xml" /><Relationship Id="rId8" Type="http://schemas.openxmlformats.org/officeDocument/2006/relationships/tags" Target="../tags/tag177.xml" /><Relationship Id="rId9" Type="http://schemas.openxmlformats.org/officeDocument/2006/relationships/tags" Target="../tags/tag17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0.xml" /><Relationship Id="rId3" Type="http://schemas.openxmlformats.org/officeDocument/2006/relationships/image" Target="../media/image3.png"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7.png" /><Relationship Id="rId11" Type="http://schemas.openxmlformats.org/officeDocument/2006/relationships/tags" Target="../tags/tag58.xml" /><Relationship Id="rId12" Type="http://schemas.openxmlformats.org/officeDocument/2006/relationships/tags" Target="../tags/tag59.xml" /><Relationship Id="rId13" Type="http://schemas.openxmlformats.org/officeDocument/2006/relationships/tags" Target="../tags/tag60.xml" /><Relationship Id="rId2" Type="http://schemas.openxmlformats.org/officeDocument/2006/relationships/notesSlide" Target="../notesSlides/notesSlide2.xml" /><Relationship Id="rId3" Type="http://schemas.openxmlformats.org/officeDocument/2006/relationships/tags" Target="../tags/tag54.xml" /><Relationship Id="rId4" Type="http://schemas.openxmlformats.org/officeDocument/2006/relationships/image" Target="../media/image3.png" /><Relationship Id="rId5" Type="http://schemas.openxmlformats.org/officeDocument/2006/relationships/tags" Target="../tags/tag55.xml" /><Relationship Id="rId6" Type="http://schemas.openxmlformats.org/officeDocument/2006/relationships/image" Target="../media/image5.png" /><Relationship Id="rId7" Type="http://schemas.openxmlformats.org/officeDocument/2006/relationships/tags" Target="../tags/tag56.xml" /><Relationship Id="rId8" Type="http://schemas.openxmlformats.org/officeDocument/2006/relationships/image" Target="../media/image6.png" /><Relationship Id="rId9" Type="http://schemas.openxmlformats.org/officeDocument/2006/relationships/tags" Target="../tags/tag5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4.xml" /><Relationship Id="rId3" Type="http://schemas.openxmlformats.org/officeDocument/2006/relationships/image" Target="../media/image3.png"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image" Target="../media/image17.jpeg" /><Relationship Id="rId9" Type="http://schemas.openxmlformats.org/officeDocument/2006/relationships/tags" Target="../tags/tag18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0.xml" /><Relationship Id="rId3" Type="http://schemas.openxmlformats.org/officeDocument/2006/relationships/image" Target="../media/image3.png"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 Id="rId3" Type="http://schemas.openxmlformats.org/officeDocument/2006/relationships/image" Target="../media/image3.png"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4.xml" /><Relationship Id="rId2" Type="http://schemas.openxmlformats.org/officeDocument/2006/relationships/tags" Target="../tags/tag198.xml" /><Relationship Id="rId3" Type="http://schemas.openxmlformats.org/officeDocument/2006/relationships/image" Target="../media/image3.png" /><Relationship Id="rId4" Type="http://schemas.openxmlformats.org/officeDocument/2006/relationships/tags" Target="../tags/tag199.xml" /><Relationship Id="rId5" Type="http://schemas.openxmlformats.org/officeDocument/2006/relationships/image" Target="../media/image18.jpeg" /><Relationship Id="rId6" Type="http://schemas.openxmlformats.org/officeDocument/2006/relationships/tags" Target="../tags/tag200.xml" /><Relationship Id="rId7" Type="http://schemas.openxmlformats.org/officeDocument/2006/relationships/tags" Target="../tags/tag201.xml" /><Relationship Id="rId8" Type="http://schemas.openxmlformats.org/officeDocument/2006/relationships/tags" Target="../tags/tag202.xml" /><Relationship Id="rId9" Type="http://schemas.openxmlformats.org/officeDocument/2006/relationships/tags" Target="../tags/tag20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5.xml" /><Relationship Id="rId3" Type="http://schemas.openxmlformats.org/officeDocument/2006/relationships/image" Target="../media/image3.png"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image" Target="../media/image19.png" /><Relationship Id="rId8" Type="http://schemas.openxmlformats.org/officeDocument/2006/relationships/tags" Target="../tags/tag20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7.xml" /><Relationship Id="rId11" Type="http://schemas.openxmlformats.org/officeDocument/2006/relationships/tags" Target="../tags/tag218.xml" /><Relationship Id="rId12" Type="http://schemas.openxmlformats.org/officeDocument/2006/relationships/tags" Target="../tags/tag219.xml" /><Relationship Id="rId13" Type="http://schemas.openxmlformats.org/officeDocument/2006/relationships/tags" Target="../tags/tag220.xml" /><Relationship Id="rId14" Type="http://schemas.openxmlformats.org/officeDocument/2006/relationships/tags" Target="../tags/tag221.xml" /><Relationship Id="rId15" Type="http://schemas.openxmlformats.org/officeDocument/2006/relationships/tags" Target="../tags/tag222.xml" /><Relationship Id="rId16" Type="http://schemas.openxmlformats.org/officeDocument/2006/relationships/tags" Target="../tags/tag223.xml" /><Relationship Id="rId17" Type="http://schemas.openxmlformats.org/officeDocument/2006/relationships/tags" Target="../tags/tag224.xml" /><Relationship Id="rId18" Type="http://schemas.openxmlformats.org/officeDocument/2006/relationships/tags" Target="../tags/tag225.xml" /><Relationship Id="rId19" Type="http://schemas.openxmlformats.org/officeDocument/2006/relationships/tags" Target="../tags/tag226.xml" /><Relationship Id="rId2" Type="http://schemas.openxmlformats.org/officeDocument/2006/relationships/tags" Target="../tags/tag210.xml" /><Relationship Id="rId20" Type="http://schemas.openxmlformats.org/officeDocument/2006/relationships/tags" Target="../tags/tag227.xml" /><Relationship Id="rId21" Type="http://schemas.openxmlformats.org/officeDocument/2006/relationships/tags" Target="../tags/tag228.xml" /><Relationship Id="rId22" Type="http://schemas.openxmlformats.org/officeDocument/2006/relationships/tags" Target="../tags/tag229.xml" /><Relationship Id="rId23" Type="http://schemas.openxmlformats.org/officeDocument/2006/relationships/tags" Target="../tags/tag230.xml" /><Relationship Id="rId24" Type="http://schemas.openxmlformats.org/officeDocument/2006/relationships/tags" Target="../tags/tag231.xml" /><Relationship Id="rId25" Type="http://schemas.openxmlformats.org/officeDocument/2006/relationships/tags" Target="../tags/tag232.xml" /><Relationship Id="rId26" Type="http://schemas.openxmlformats.org/officeDocument/2006/relationships/tags" Target="../tags/tag233.xml" /><Relationship Id="rId27" Type="http://schemas.openxmlformats.org/officeDocument/2006/relationships/tags" Target="../tags/tag234.xml" /><Relationship Id="rId28" Type="http://schemas.openxmlformats.org/officeDocument/2006/relationships/tags" Target="../tags/tag235.xml" /><Relationship Id="rId29" Type="http://schemas.openxmlformats.org/officeDocument/2006/relationships/tags" Target="../tags/tag236.xml" /><Relationship Id="rId3" Type="http://schemas.openxmlformats.org/officeDocument/2006/relationships/image" Target="../media/image3.png" /><Relationship Id="rId30" Type="http://schemas.openxmlformats.org/officeDocument/2006/relationships/tags" Target="../tags/tag237.xml" /><Relationship Id="rId31" Type="http://schemas.openxmlformats.org/officeDocument/2006/relationships/tags" Target="../tags/tag238.xml" /><Relationship Id="rId32" Type="http://schemas.openxmlformats.org/officeDocument/2006/relationships/tags" Target="../tags/tag239.xml" /><Relationship Id="rId33" Type="http://schemas.openxmlformats.org/officeDocument/2006/relationships/tags" Target="../tags/tag240.xml" /><Relationship Id="rId34" Type="http://schemas.openxmlformats.org/officeDocument/2006/relationships/tags" Target="../tags/tag241.xml" /><Relationship Id="rId35" Type="http://schemas.openxmlformats.org/officeDocument/2006/relationships/tags" Target="../tags/tag242.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3.xml" /><Relationship Id="rId3" Type="http://schemas.openxmlformats.org/officeDocument/2006/relationships/image" Target="../media/image3.png" /><Relationship Id="rId4" Type="http://schemas.openxmlformats.org/officeDocument/2006/relationships/tags" Target="../tags/tag244.xml" /><Relationship Id="rId5" Type="http://schemas.openxmlformats.org/officeDocument/2006/relationships/tags" Target="../tags/tag245.xml" /><Relationship Id="rId6" Type="http://schemas.openxmlformats.org/officeDocument/2006/relationships/tags" Target="../tags/tag24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7.xml" /><Relationship Id="rId3" Type="http://schemas.openxmlformats.org/officeDocument/2006/relationships/image" Target="../media/image3.png" /><Relationship Id="rId4" Type="http://schemas.openxmlformats.org/officeDocument/2006/relationships/tags" Target="../tags/tag248.xml" /><Relationship Id="rId5" Type="http://schemas.openxmlformats.org/officeDocument/2006/relationships/tags" Target="../tags/tag249.xml" /><Relationship Id="rId6" Type="http://schemas.openxmlformats.org/officeDocument/2006/relationships/tags" Target="../tags/tag250.xml" /><Relationship Id="rId7" Type="http://schemas.openxmlformats.org/officeDocument/2006/relationships/tags" Target="../tags/tag251.xml" /><Relationship Id="rId8" Type="http://schemas.openxmlformats.org/officeDocument/2006/relationships/tags" Target="../tags/tag252.xml" /><Relationship Id="rId9" Type="http://schemas.openxmlformats.org/officeDocument/2006/relationships/tags" Target="../tags/tag25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4.xml" /><Relationship Id="rId3" Type="http://schemas.openxmlformats.org/officeDocument/2006/relationships/image" Target="../media/image3.png"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tags" Target="../tags/tag25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58.xml" /><Relationship Id="rId3" Type="http://schemas.openxmlformats.org/officeDocument/2006/relationships/image" Target="../media/image3.png" /><Relationship Id="rId4" Type="http://schemas.openxmlformats.org/officeDocument/2006/relationships/tags" Target="../tags/tag259.xml" /><Relationship Id="rId5" Type="http://schemas.openxmlformats.org/officeDocument/2006/relationships/tags" Target="../tags/tag260.xml" /><Relationship Id="rId6" Type="http://schemas.openxmlformats.org/officeDocument/2006/relationships/tags" Target="../tags/tag261.xml" /><Relationship Id="rId7" Type="http://schemas.openxmlformats.org/officeDocument/2006/relationships/image" Target="../media/image19.png" /><Relationship Id="rId8" Type="http://schemas.openxmlformats.org/officeDocument/2006/relationships/tags" Target="../tags/tag26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71.xml" /><Relationship Id="rId11" Type="http://schemas.openxmlformats.org/officeDocument/2006/relationships/tags" Target="../tags/tag72.xml" /><Relationship Id="rId12" Type="http://schemas.openxmlformats.org/officeDocument/2006/relationships/tags" Target="../tags/tag73.xml" /><Relationship Id="rId13" Type="http://schemas.openxmlformats.org/officeDocument/2006/relationships/tags" Target="../tags/tag74.xml" /><Relationship Id="rId14" Type="http://schemas.openxmlformats.org/officeDocument/2006/relationships/image" Target="../media/image8.png" /><Relationship Id="rId15" Type="http://schemas.openxmlformats.org/officeDocument/2006/relationships/tags" Target="../tags/tag75.xml" /><Relationship Id="rId16" Type="http://schemas.openxmlformats.org/officeDocument/2006/relationships/tags" Target="../tags/tag76.xml" /><Relationship Id="rId17" Type="http://schemas.openxmlformats.org/officeDocument/2006/relationships/tags" Target="../tags/tag77.xml" /><Relationship Id="rId18" Type="http://schemas.openxmlformats.org/officeDocument/2006/relationships/tags" Target="../tags/tag78.xml" /><Relationship Id="rId19" Type="http://schemas.openxmlformats.org/officeDocument/2006/relationships/tags" Target="../tags/tag79.xml" /><Relationship Id="rId2" Type="http://schemas.openxmlformats.org/officeDocument/2006/relationships/notesSlide" Target="../notesSlides/notesSlide3.xml" /><Relationship Id="rId20" Type="http://schemas.openxmlformats.org/officeDocument/2006/relationships/tags" Target="../tags/tag80.xml" /><Relationship Id="rId21" Type="http://schemas.openxmlformats.org/officeDocument/2006/relationships/tags" Target="../tags/tag81.xml" /><Relationship Id="rId3" Type="http://schemas.openxmlformats.org/officeDocument/2006/relationships/tags" Target="../tags/tag65.xml" /><Relationship Id="rId4" Type="http://schemas.openxmlformats.org/officeDocument/2006/relationships/image" Target="../media/image3.png"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tags" Target="../tags/tag69.xml" /><Relationship Id="rId9" Type="http://schemas.openxmlformats.org/officeDocument/2006/relationships/tags" Target="../tags/tag7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63.xml" /><Relationship Id="rId3" Type="http://schemas.openxmlformats.org/officeDocument/2006/relationships/image" Target="../media/image3.png" /><Relationship Id="rId4" Type="http://schemas.openxmlformats.org/officeDocument/2006/relationships/tags" Target="../tags/tag264.xml" /><Relationship Id="rId5" Type="http://schemas.openxmlformats.org/officeDocument/2006/relationships/tags" Target="../tags/tag26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6.xml" /><Relationship Id="rId3" Type="http://schemas.openxmlformats.org/officeDocument/2006/relationships/image" Target="../media/image3.png"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0.xml" /><Relationship Id="rId3" Type="http://schemas.openxmlformats.org/officeDocument/2006/relationships/image" Target="../media/image3.png"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4.xml" /><Relationship Id="rId3" Type="http://schemas.openxmlformats.org/officeDocument/2006/relationships/image" Target="../media/image3.png" /><Relationship Id="rId4" Type="http://schemas.openxmlformats.org/officeDocument/2006/relationships/tags" Target="../tags/tag275.xml" /><Relationship Id="rId5" Type="http://schemas.openxmlformats.org/officeDocument/2006/relationships/tags" Target="../tags/tag276.xml" /><Relationship Id="rId6" Type="http://schemas.openxmlformats.org/officeDocument/2006/relationships/tags" Target="../tags/tag27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8.xml" /><Relationship Id="rId3" Type="http://schemas.openxmlformats.org/officeDocument/2006/relationships/image" Target="../media/image3.png"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2.xml" /><Relationship Id="rId3" Type="http://schemas.openxmlformats.org/officeDocument/2006/relationships/image" Target="../media/image3.png"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tags" Target="../tags/tag28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7.xml" /><Relationship Id="rId3" Type="http://schemas.openxmlformats.org/officeDocument/2006/relationships/image" Target="../media/image3.png" /><Relationship Id="rId4" Type="http://schemas.openxmlformats.org/officeDocument/2006/relationships/tags" Target="../tags/tag288.xml" /><Relationship Id="rId5" Type="http://schemas.openxmlformats.org/officeDocument/2006/relationships/tags" Target="../tags/tag28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0.xml" /><Relationship Id="rId3" Type="http://schemas.openxmlformats.org/officeDocument/2006/relationships/image" Target="../media/image3.png" /><Relationship Id="rId4" Type="http://schemas.openxmlformats.org/officeDocument/2006/relationships/tags" Target="../tags/tag291.xml" /><Relationship Id="rId5" Type="http://schemas.openxmlformats.org/officeDocument/2006/relationships/tags" Target="../tags/tag29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0.xml" /><Relationship Id="rId11" Type="http://schemas.openxmlformats.org/officeDocument/2006/relationships/tags" Target="../tags/tag301.xml" /><Relationship Id="rId12" Type="http://schemas.openxmlformats.org/officeDocument/2006/relationships/tags" Target="../tags/tag302.xml" /><Relationship Id="rId2" Type="http://schemas.openxmlformats.org/officeDocument/2006/relationships/tags" Target="../tags/tag293.xml" /><Relationship Id="rId3" Type="http://schemas.openxmlformats.org/officeDocument/2006/relationships/image" Target="../media/image3.png" /><Relationship Id="rId4" Type="http://schemas.openxmlformats.org/officeDocument/2006/relationships/tags" Target="../tags/tag294.xml" /><Relationship Id="rId5" Type="http://schemas.openxmlformats.org/officeDocument/2006/relationships/tags" Target="../tags/tag295.xml" /><Relationship Id="rId6" Type="http://schemas.openxmlformats.org/officeDocument/2006/relationships/tags" Target="../tags/tag296.xml" /><Relationship Id="rId7" Type="http://schemas.openxmlformats.org/officeDocument/2006/relationships/tags" Target="../tags/tag297.xml" /><Relationship Id="rId8" Type="http://schemas.openxmlformats.org/officeDocument/2006/relationships/tags" Target="../tags/tag298.xml" /><Relationship Id="rId9" Type="http://schemas.openxmlformats.org/officeDocument/2006/relationships/tags" Target="../tags/tag29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7.png" /><Relationship Id="rId11" Type="http://schemas.openxmlformats.org/officeDocument/2006/relationships/tags" Target="../tags/tag311.xml" /><Relationship Id="rId12" Type="http://schemas.openxmlformats.org/officeDocument/2006/relationships/tags" Target="../tags/tag312.xml" /><Relationship Id="rId13" Type="http://schemas.openxmlformats.org/officeDocument/2006/relationships/tags" Target="../tags/tag313.xml" /><Relationship Id="rId14" Type="http://schemas.openxmlformats.org/officeDocument/2006/relationships/image" Target="../media/image20.png" /><Relationship Id="rId15" Type="http://schemas.openxmlformats.org/officeDocument/2006/relationships/tags" Target="../tags/tag314.xml" /><Relationship Id="rId2" Type="http://schemas.openxmlformats.org/officeDocument/2006/relationships/notesSlide" Target="../notesSlides/notesSlide4.xml" /><Relationship Id="rId3" Type="http://schemas.openxmlformats.org/officeDocument/2006/relationships/tags" Target="../tags/tag307.xml" /><Relationship Id="rId4" Type="http://schemas.openxmlformats.org/officeDocument/2006/relationships/image" Target="../media/image3.png" /><Relationship Id="rId5" Type="http://schemas.openxmlformats.org/officeDocument/2006/relationships/tags" Target="../tags/tag308.xml" /><Relationship Id="rId6" Type="http://schemas.openxmlformats.org/officeDocument/2006/relationships/image" Target="../media/image5.png" /><Relationship Id="rId7" Type="http://schemas.openxmlformats.org/officeDocument/2006/relationships/tags" Target="../tags/tag309.xml" /><Relationship Id="rId8" Type="http://schemas.openxmlformats.org/officeDocument/2006/relationships/image" Target="../media/image6.png" /><Relationship Id="rId9" Type="http://schemas.openxmlformats.org/officeDocument/2006/relationships/tags" Target="../tags/tag31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xml" /><Relationship Id="rId3" Type="http://schemas.openxmlformats.org/officeDocument/2006/relationships/image" Target="../media/image3.png"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image" Target="../media/image9.jpeg" /><Relationship Id="rId8" Type="http://schemas.openxmlformats.org/officeDocument/2006/relationships/tags" Target="../tags/tag8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7.xml" /><Relationship Id="rId3" Type="http://schemas.openxmlformats.org/officeDocument/2006/relationships/image" Target="../media/image3.png"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1.xml" /><Relationship Id="rId3" Type="http://schemas.openxmlformats.org/officeDocument/2006/relationships/image" Target="../media/image3.png" /><Relationship Id="rId4" Type="http://schemas.openxmlformats.org/officeDocument/2006/relationships/tags" Target="../tags/tag92.xml" /><Relationship Id="rId5" Type="http://schemas.openxmlformats.org/officeDocument/2006/relationships/tags" Target="../tags/tag9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4.xml" /><Relationship Id="rId3" Type="http://schemas.openxmlformats.org/officeDocument/2006/relationships/image" Target="../media/image3.png" /><Relationship Id="rId4" Type="http://schemas.openxmlformats.org/officeDocument/2006/relationships/tags" Target="../tags/tag95.xml" /><Relationship Id="rId5" Type="http://schemas.openxmlformats.org/officeDocument/2006/relationships/tags" Target="../tags/tag9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7.xml" /><Relationship Id="rId3" Type="http://schemas.openxmlformats.org/officeDocument/2006/relationships/image" Target="../media/image3.png"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hyperlink" Target="https://baike.baidu.com/item/%E9%9F%A9%E4%BE%82%E8%83%84" TargetMode="External" /><Relationship Id="rId7" Type="http://schemas.openxmlformats.org/officeDocument/2006/relationships/tags" Target="../tags/tag100.xml" /><Relationship Id="rId8" Type="http://schemas.openxmlformats.org/officeDocument/2006/relationships/image" Target="../media/image10.jpeg" /><Relationship Id="rId9" Type="http://schemas.openxmlformats.org/officeDocument/2006/relationships/tags" Target="../tags/tag10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2.xml" /><Relationship Id="rId3" Type="http://schemas.openxmlformats.org/officeDocument/2006/relationships/image" Target="../media/image3.png"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image" Target="../media/image11.jpeg" /><Relationship Id="rId7" Type="http://schemas.openxmlformats.org/officeDocument/2006/relationships/tags" Target="../tags/tag10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边框"/>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pic>
        <p:nvPicPr>
          <p:cNvPr id="2" name="图片 1" descr="花2"/>
          <p:cNvPicPr>
            <a:picLocks noChangeAspect="1"/>
          </p:cNvPicPr>
          <p:nvPr>
            <p:custDataLst>
              <p:tags r:id="rId7"/>
            </p:custDataLst>
          </p:nvPr>
        </p:nvPicPr>
        <p:blipFill>
          <a:blip r:embed="rId6"/>
          <a:stretch>
            <a:fillRect/>
          </a:stretch>
        </p:blipFill>
        <p:spPr>
          <a:xfrm>
            <a:off x="490220" y="567055"/>
            <a:ext cx="660400" cy="442595"/>
          </a:xfrm>
          <a:prstGeom prst="rect">
            <a:avLst/>
          </a:prstGeom>
        </p:spPr>
      </p:pic>
      <p:sp>
        <p:nvSpPr>
          <p:cNvPr id="3" name="文本框 2"/>
          <p:cNvSpPr txBox="1"/>
          <p:nvPr>
            <p:custDataLst>
              <p:tags r:id="rId8"/>
            </p:custDataLst>
          </p:nvPr>
        </p:nvSpPr>
        <p:spPr>
          <a:xfrm>
            <a:off x="1254125" y="567055"/>
            <a:ext cx="2480310" cy="368300"/>
          </a:xfrm>
          <a:prstGeom prst="rect">
            <a:avLst/>
          </a:prstGeom>
          <a:noFill/>
        </p:spPr>
        <p:txBody>
          <a:bodyPr wrap="square" rtlCol="0">
            <a:spAutoFit/>
          </a:bodyPr>
          <a:lstStyle/>
          <a:p>
            <a:r>
              <a:rPr lang="zh-CN" altLang="en-US" b="1">
                <a:solidFill>
                  <a:srgbClr val="152751"/>
                </a:solidFill>
                <a:latin typeface="微软雅黑" panose="020b0503020204020204" charset="-122"/>
                <a:ea typeface="微软雅黑" panose="020b0503020204020204" charset="-122"/>
              </a:rPr>
              <a:t>导入</a:t>
            </a:r>
            <a:endParaRPr lang="zh-CN" altLang="en-US" b="1">
              <a:solidFill>
                <a:srgbClr val="152751"/>
              </a:solidFill>
              <a:latin typeface="微软雅黑" panose="020b0503020204020204" charset="-122"/>
              <a:ea typeface="微软雅黑" panose="020b0503020204020204" charset="-122"/>
            </a:endParaRPr>
          </a:p>
        </p:txBody>
      </p:sp>
      <p:sp>
        <p:nvSpPr>
          <p:cNvPr id="5122" name="矩形 5121"/>
          <p:cNvSpPr/>
          <p:nvPr>
            <p:custDataLst>
              <p:tags r:id="rId9"/>
            </p:custDataLst>
          </p:nvPr>
        </p:nvSpPr>
        <p:spPr>
          <a:xfrm>
            <a:off x="983615" y="1446530"/>
            <a:ext cx="10224770" cy="3322955"/>
          </a:xfrm>
          <a:prstGeom prst="rect">
            <a:avLst/>
          </a:prstGeom>
          <a:noFill/>
          <a:ln w="9525">
            <a:noFill/>
          </a:ln>
        </p:spPr>
        <p:txBody>
          <a:bodyPr wrap="square">
            <a:spAutoFit/>
          </a:bodyPr>
          <a:lstStyle/>
          <a:p>
            <a:pPr fontAlgn="auto">
              <a:lnSpc>
                <a:spcPct val="150000"/>
              </a:lnSpc>
            </a:pPr>
            <a:r>
              <a:rPr lang="en-US" sz="2400" b="1">
                <a:latin typeface="楷体" panose="02010609060101010101" charset="-122"/>
                <a:ea typeface="楷体" panose="02010609060101010101" charset="-122"/>
                <a:cs typeface="楷体" panose="02010609060101010101" charset="-122"/>
              </a:rPr>
              <a:t>     </a:t>
            </a:r>
            <a:r>
              <a:rPr sz="2800" b="1">
                <a:latin typeface="楷体" panose="02010609060101010101" charset="-122"/>
                <a:ea typeface="楷体" panose="02010609060101010101" charset="-122"/>
                <a:cs typeface="楷体" panose="02010609060101010101" charset="-122"/>
                <a:sym typeface="+mn-ea"/>
              </a:rPr>
              <a:t>在南宋的政治中，以秦桧为首的主和派拥有绝对的话语权。但历史最终把记忆留给了陆游，留给了张孝祥，更留给了辛弃疾，因为他们爱国，因为他们主张收复失地。今天，我们一起走进辛弃疾的名篇《永遇乐·京口北固亭怀古》，去感受词中响彻千古的爱国情怀。</a:t>
            </a:r>
            <a:endParaRPr sz="2800" b="1">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500"/>
                                        <p:tgtEl>
                                          <p:spTgt spid="3"/>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122"/>
                                        </p:tgtEl>
                                        <p:attrNameLst>
                                          <p:attrName>style.visibility</p:attrName>
                                        </p:attrNameLst>
                                      </p:cBhvr>
                                      <p:to>
                                        <p:strVal val="visible"/>
                                      </p:to>
                                    </p:set>
                                    <p:anim calcmode="lin" valueType="num">
                                      <p:cBhvr>
                                        <p:cTn id="19" dur="5000" fill="hold"/>
                                        <p:tgtEl>
                                          <p:spTgt spid="5122"/>
                                        </p:tgtEl>
                                        <p:attrNameLst>
                                          <p:attrName>ppt_w</p:attrName>
                                        </p:attrNameLst>
                                      </p:cBhvr>
                                      <p:tavLst>
                                        <p:tav tm="0">
                                          <p:val>
                                            <p:fltVal val="0"/>
                                          </p:val>
                                        </p:tav>
                                        <p:tav tm="100000">
                                          <p:val>
                                            <p:strVal val="#ppt_w"/>
                                          </p:val>
                                        </p:tav>
                                      </p:tavLst>
                                    </p:anim>
                                    <p:anim calcmode="lin" valueType="num">
                                      <p:cBhvr>
                                        <p:cTn id="20" dur="5000" fill="hold"/>
                                        <p:tgtEl>
                                          <p:spTgt spid="5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12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5122" name="文本框 62466"/>
          <p:cNvSpPr txBox="1"/>
          <p:nvPr>
            <p:custDataLst>
              <p:tags r:id="rId5"/>
            </p:custDataLst>
          </p:nvPr>
        </p:nvSpPr>
        <p:spPr>
          <a:xfrm>
            <a:off x="2345055" y="654050"/>
            <a:ext cx="3626485" cy="645160"/>
          </a:xfrm>
          <a:prstGeom prst="rect">
            <a:avLst/>
          </a:prstGeom>
          <a:noFill/>
          <a:ln w="12700">
            <a:noFill/>
          </a:ln>
        </p:spPr>
        <p:txBody>
          <a:bodyPr wrap="none" anchor="t">
            <a:spAutoFit/>
          </a:bodyPr>
          <a:lstStyle/>
          <a:p>
            <a:pPr eaLnBrk="0" hangingPunct="0"/>
            <a:r>
              <a:rPr lang="zh-CN" altLang="en-US" sz="3600" b="1">
                <a:latin typeface="楷体" panose="02010609060101010101" charset="-122"/>
                <a:ea typeface="楷体" panose="02010609060101010101" charset="-122"/>
              </a:rPr>
              <a:t>永遇乐，词牌名</a:t>
            </a:r>
            <a:r>
              <a:rPr lang="zh-CN" altLang="en-US" b="1">
                <a:latin typeface="楷体" panose="02010609060101010101" charset="-122"/>
                <a:ea typeface="楷体" panose="02010609060101010101" charset="-122"/>
              </a:rPr>
              <a:t>。</a:t>
            </a:r>
            <a:endParaRPr lang="zh-CN" altLang="en-US" b="1">
              <a:latin typeface="楷体" panose="02010609060101010101" charset="-122"/>
              <a:ea typeface="楷体" panose="02010609060101010101" charset="-122"/>
            </a:endParaRPr>
          </a:p>
        </p:txBody>
      </p:sp>
      <p:sp>
        <p:nvSpPr>
          <p:cNvPr id="5123" name="文本框 62467"/>
          <p:cNvSpPr txBox="1"/>
          <p:nvPr>
            <p:custDataLst>
              <p:tags r:id="rId6"/>
            </p:custDataLst>
          </p:nvPr>
        </p:nvSpPr>
        <p:spPr>
          <a:xfrm>
            <a:off x="2344738" y="1370965"/>
            <a:ext cx="5003800" cy="645160"/>
          </a:xfrm>
          <a:prstGeom prst="rect">
            <a:avLst/>
          </a:prstGeom>
          <a:noFill/>
          <a:ln w="12700">
            <a:noFill/>
          </a:ln>
        </p:spPr>
        <p:txBody>
          <a:bodyPr wrap="none" anchor="t">
            <a:spAutoFit/>
          </a:bodyPr>
          <a:lstStyle/>
          <a:p>
            <a:pPr eaLnBrk="0" hangingPunct="0"/>
            <a:r>
              <a:rPr lang="zh-CN" altLang="en-US" sz="3600" b="1">
                <a:latin typeface="楷体" panose="02010609060101010101" charset="-122"/>
                <a:ea typeface="楷体" panose="02010609060101010101" charset="-122"/>
              </a:rPr>
              <a:t>京口北固亭，登临地点</a:t>
            </a:r>
            <a:r>
              <a:rPr lang="zh-CN" altLang="en-US" b="1">
                <a:latin typeface="楷体" panose="02010609060101010101" charset="-122"/>
                <a:ea typeface="楷体" panose="02010609060101010101" charset="-122"/>
              </a:rPr>
              <a:t>。</a:t>
            </a:r>
            <a:endParaRPr lang="zh-CN" altLang="en-US" b="1">
              <a:latin typeface="楷体" panose="02010609060101010101" charset="-122"/>
              <a:ea typeface="楷体" panose="02010609060101010101" charset="-122"/>
            </a:endParaRPr>
          </a:p>
        </p:txBody>
      </p:sp>
      <p:sp>
        <p:nvSpPr>
          <p:cNvPr id="5124" name="文本框 62468"/>
          <p:cNvSpPr txBox="1"/>
          <p:nvPr>
            <p:custDataLst>
              <p:tags r:id="rId7"/>
            </p:custDataLst>
          </p:nvPr>
        </p:nvSpPr>
        <p:spPr>
          <a:xfrm>
            <a:off x="2345055" y="2085340"/>
            <a:ext cx="8515350" cy="645160"/>
          </a:xfrm>
          <a:prstGeom prst="rect">
            <a:avLst/>
          </a:prstGeom>
          <a:noFill/>
          <a:ln w="12700">
            <a:noFill/>
          </a:ln>
        </p:spPr>
        <p:txBody>
          <a:bodyPr wrap="square" anchor="t">
            <a:spAutoFit/>
          </a:bodyPr>
          <a:lstStyle/>
          <a:p>
            <a:pPr eaLnBrk="0" hangingPunct="0"/>
            <a:r>
              <a:rPr lang="zh-CN" altLang="en-US" sz="3600" b="1">
                <a:latin typeface="楷体" panose="02010609060101010101" charset="-122"/>
                <a:ea typeface="楷体" panose="02010609060101010101" charset="-122"/>
              </a:rPr>
              <a:t>怀古，大多是通过今昔对比，借古讽今。</a:t>
            </a:r>
            <a:endParaRPr lang="zh-CN" altLang="en-US" sz="3600" b="1">
              <a:latin typeface="楷体" panose="02010609060101010101" charset="-122"/>
              <a:ea typeface="楷体" panose="02010609060101010101" charset="-122"/>
            </a:endParaRPr>
          </a:p>
        </p:txBody>
      </p:sp>
      <p:pic>
        <p:nvPicPr>
          <p:cNvPr id="3079" name="图片 3078" descr="5463"/>
          <p:cNvPicPr>
            <a:picLocks noChangeAspect="1"/>
          </p:cNvPicPr>
          <p:nvPr>
            <p:custDataLst>
              <p:tags r:id="rId9"/>
            </p:custDataLst>
          </p:nvPr>
        </p:nvPicPr>
        <p:blipFill>
          <a:blip r:embed="rId8">
            <a:clrChange>
              <a:clrFrom>
                <a:srgbClr val="FAC495"/>
              </a:clrFrom>
              <a:clrTo>
                <a:srgbClr val="FAC495">
                  <a:alpha val="0"/>
                </a:srgbClr>
              </a:clrTo>
            </a:clrChange>
            <a:lum bright="-12000"/>
          </a:blip>
          <a:stretch>
            <a:fillRect/>
          </a:stretch>
        </p:blipFill>
        <p:spPr>
          <a:xfrm>
            <a:off x="2684780" y="2947035"/>
            <a:ext cx="6822440" cy="3315970"/>
          </a:xfrm>
          <a:prstGeom prst="rect">
            <a:avLst/>
          </a:prstGeom>
          <a:noFill/>
          <a:ln w="9525">
            <a:noFill/>
          </a:ln>
          <a:effectLst>
            <a:outerShdw blurRad="50800" dist="38100" dir="2700000" algn="tl" rotWithShape="0">
              <a:prstClr val="black">
                <a:alpha val="40000"/>
              </a:prstClr>
            </a:outerShdw>
          </a:effectLst>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checkerboard(across)">
                                      <p:cBhvr>
                                        <p:cTn id="7" dur="5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8193" name="文本框 3"/>
          <p:cNvSpPr txBox="1"/>
          <p:nvPr>
            <p:custDataLst>
              <p:tags r:id="rId5"/>
            </p:custDataLst>
          </p:nvPr>
        </p:nvSpPr>
        <p:spPr>
          <a:xfrm>
            <a:off x="964565" y="675005"/>
            <a:ext cx="10263505" cy="4861560"/>
          </a:xfrm>
          <a:prstGeom prst="rect">
            <a:avLst/>
          </a:prstGeom>
          <a:noFill/>
          <a:ln w="9525">
            <a:noFill/>
          </a:ln>
        </p:spPr>
        <p:txBody>
          <a:bodyPr wrap="square" anchor="t">
            <a:spAutoFit/>
          </a:bodyPr>
          <a:lstStyle/>
          <a:p>
            <a:pPr algn="ctr"/>
            <a:r>
              <a:rPr lang="zh-CN" altLang="en-US" sz="4000" b="1">
                <a:solidFill>
                  <a:srgbClr val="FF0000"/>
                </a:solidFill>
                <a:latin typeface="楷体" panose="02010609060101010101" charset="-122"/>
                <a:ea typeface="楷体" panose="02010609060101010101" charset="-122"/>
                <a:cs typeface="楷体" panose="02010609060101010101" charset="-122"/>
              </a:rPr>
              <a:t>永遇乐</a:t>
            </a:r>
            <a:r>
              <a:rPr lang="en-US" altLang="zh-CN" sz="4000" b="1">
                <a:solidFill>
                  <a:srgbClr val="FF0000"/>
                </a:solidFill>
                <a:latin typeface="楷体" panose="02010609060101010101" charset="-122"/>
                <a:ea typeface="楷体" panose="02010609060101010101" charset="-122"/>
                <a:cs typeface="楷体" panose="02010609060101010101" charset="-122"/>
              </a:rPr>
              <a:t>·</a:t>
            </a:r>
            <a:r>
              <a:rPr lang="zh-CN" altLang="en-US" sz="4000" b="1">
                <a:solidFill>
                  <a:srgbClr val="FF0000"/>
                </a:solidFill>
                <a:latin typeface="楷体" panose="02010609060101010101" charset="-122"/>
                <a:ea typeface="楷体" panose="02010609060101010101" charset="-122"/>
                <a:cs typeface="楷体" panose="02010609060101010101" charset="-122"/>
              </a:rPr>
              <a:t>京口北固亭怀古</a:t>
            </a:r>
            <a:endParaRPr lang="zh-CN" altLang="en-US" sz="4000" b="1">
              <a:solidFill>
                <a:srgbClr val="FF0000"/>
              </a:solidFill>
              <a:latin typeface="黑体" panose="02010609060101010101" charset="-122"/>
              <a:ea typeface="楷体_GB2312" pitchFamily="1" charset="-122"/>
            </a:endParaRPr>
          </a:p>
          <a:p>
            <a:r>
              <a:rPr lang="zh-CN" altLang="en-US" b="1">
                <a:latin typeface="黑体" panose="02010609060101010101" charset="-122"/>
                <a:ea typeface="楷体_GB2312" pitchFamily="1" charset="-122"/>
              </a:rPr>
              <a:t>    </a:t>
            </a:r>
            <a:endParaRPr lang="zh-CN" altLang="en-US" b="1">
              <a:latin typeface="黑体" panose="02010609060101010101" charset="-122"/>
              <a:ea typeface="楷体_GB2312" pitchFamily="1" charset="-122"/>
            </a:endParaRPr>
          </a:p>
          <a:p>
            <a:r>
              <a:rPr lang="zh-CN" altLang="en-US" b="1">
                <a:latin typeface="黑体" panose="02010609060101010101" charset="-122"/>
                <a:ea typeface="楷体_GB2312" pitchFamily="1" charset="-122"/>
              </a:rPr>
              <a:t>        </a:t>
            </a:r>
            <a:r>
              <a:rPr lang="zh-CN" altLang="en-US" sz="3600" b="1">
                <a:solidFill>
                  <a:schemeClr val="tx1"/>
                </a:solidFill>
                <a:latin typeface="楷体" panose="02010609060101010101" charset="-122"/>
                <a:ea typeface="楷体" panose="02010609060101010101" charset="-122"/>
                <a:cs typeface="楷体" panose="02010609060101010101" charset="-122"/>
              </a:rPr>
              <a:t>千古江山，英雄无觅孙仲谋处。舞榭歌台，风流总被雨打风吹去。斜阳草树，寻常巷陌，人道寄奴曾住。想当年，金戈铁马，气吞万里如虎。</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r>
              <a:rPr lang="zh-CN" altLang="en-US" sz="3600" b="1">
                <a:solidFill>
                  <a:schemeClr val="tx1"/>
                </a:solidFill>
                <a:latin typeface="楷体" panose="02010609060101010101" charset="-122"/>
                <a:ea typeface="楷体" panose="02010609060101010101" charset="-122"/>
                <a:cs typeface="楷体" panose="02010609060101010101" charset="-122"/>
              </a:rPr>
              <a:t>    元嘉草草，封狼居胥，赢得仓皇北顾。四十三年，望中犹记，烽火扬州路。可堪回首，佛狸祠下，一片神鸦社鼓！凭谁问：廉颇老矣，尚能饭否？</a:t>
            </a:r>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wheel spokes="8"/>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28674" name="标题 28673"/>
          <p:cNvSpPr>
            <a:spLocks noGrp="1"/>
          </p:cNvSpPr>
          <p:nvPr>
            <p:ph type="title"/>
            <p:custDataLst>
              <p:tags r:id="rId5"/>
            </p:custDataLst>
          </p:nvPr>
        </p:nvSpPr>
        <p:spPr>
          <a:xfrm>
            <a:off x="1992313" y="128905"/>
            <a:ext cx="8229600" cy="1143000"/>
          </a:xfrm>
        </p:spPr>
        <p:txBody>
          <a:bodyPr anchor="ctr"/>
          <a:lstStyle/>
          <a:p>
            <a:r>
              <a:rPr lang="zh-CN" altLang="en-US" b="1">
                <a:ea typeface="黑体" panose="02010609060101010101" charset="-122"/>
              </a:rPr>
              <a:t>检查预习</a:t>
            </a:r>
            <a:endParaRPr lang="zh-CN" altLang="en-US" b="1">
              <a:ea typeface="黑体" panose="02010609060101010101" charset="-122"/>
            </a:endParaRPr>
          </a:p>
        </p:txBody>
      </p:sp>
      <p:sp>
        <p:nvSpPr>
          <p:cNvPr id="28675" name="文本占位符 28674"/>
          <p:cNvSpPr>
            <a:spLocks noGrp="1"/>
          </p:cNvSpPr>
          <p:nvPr>
            <p:ph type="body" idx="1"/>
            <p:custDataLst>
              <p:tags r:id="rId6"/>
            </p:custDataLst>
          </p:nvPr>
        </p:nvSpPr>
        <p:spPr>
          <a:xfrm>
            <a:off x="1981200" y="1484313"/>
            <a:ext cx="8362950" cy="5113337"/>
          </a:xfrm>
        </p:spPr>
        <p:txBody>
          <a:bodyPr/>
          <a:lstStyle/>
          <a:p>
            <a:pPr>
              <a:buNone/>
            </a:pPr>
            <a:r>
              <a:rPr lang="zh-CN" altLang="en-US" sz="4400">
                <a:latin typeface="楷体" panose="02010609060101010101" charset="-122"/>
                <a:ea typeface="楷体" panose="02010609060101010101" charset="-122"/>
                <a:cs typeface="楷体" panose="02010609060101010101" charset="-122"/>
              </a:rPr>
              <a:t>舞</a:t>
            </a:r>
            <a:r>
              <a:rPr lang="zh-CN" altLang="en-US" sz="4400" b="1">
                <a:solidFill>
                  <a:srgbClr val="0000FF"/>
                </a:solidFill>
                <a:latin typeface="楷体" panose="02010609060101010101" charset="-122"/>
                <a:ea typeface="楷体" panose="02010609060101010101" charset="-122"/>
                <a:cs typeface="楷体" panose="02010609060101010101" charset="-122"/>
              </a:rPr>
              <a:t>榭</a:t>
            </a:r>
            <a:r>
              <a:rPr lang="zh-CN" altLang="en-US" sz="4400">
                <a:latin typeface="楷体" panose="02010609060101010101" charset="-122"/>
                <a:ea typeface="楷体" panose="02010609060101010101" charset="-122"/>
                <a:cs typeface="楷体" panose="02010609060101010101" charset="-122"/>
              </a:rPr>
              <a:t>歌台  封狼居</a:t>
            </a:r>
            <a:r>
              <a:rPr lang="zh-CN" altLang="en-US" sz="4400" b="1">
                <a:solidFill>
                  <a:srgbClr val="0000FF"/>
                </a:solidFill>
                <a:latin typeface="楷体" panose="02010609060101010101" charset="-122"/>
                <a:ea typeface="楷体" panose="02010609060101010101" charset="-122"/>
                <a:cs typeface="楷体" panose="02010609060101010101" charset="-122"/>
              </a:rPr>
              <a:t>胥</a:t>
            </a:r>
            <a:r>
              <a:rPr lang="zh-CN" altLang="en-US" sz="4400">
                <a:latin typeface="楷体" panose="02010609060101010101" charset="-122"/>
                <a:ea typeface="楷体" panose="02010609060101010101" charset="-122"/>
                <a:cs typeface="楷体" panose="02010609060101010101" charset="-122"/>
              </a:rPr>
              <a:t>  </a:t>
            </a:r>
            <a:r>
              <a:rPr lang="zh-CN" altLang="en-US" sz="4400" b="1">
                <a:solidFill>
                  <a:srgbClr val="0000FF"/>
                </a:solidFill>
                <a:latin typeface="楷体" panose="02010609060101010101" charset="-122"/>
                <a:ea typeface="楷体" panose="02010609060101010101" charset="-122"/>
                <a:cs typeface="楷体" panose="02010609060101010101" charset="-122"/>
              </a:rPr>
              <a:t>佛</a:t>
            </a:r>
            <a:r>
              <a:rPr lang="zh-CN" altLang="en-US" sz="4400">
                <a:latin typeface="楷体" panose="02010609060101010101" charset="-122"/>
                <a:ea typeface="楷体" panose="02010609060101010101" charset="-122"/>
                <a:cs typeface="楷体" panose="02010609060101010101" charset="-122"/>
              </a:rPr>
              <a:t>狸祠下</a:t>
            </a:r>
            <a:endParaRPr lang="zh-CN" altLang="en-US" sz="4400">
              <a:latin typeface="楷体" panose="02010609060101010101" charset="-122"/>
              <a:ea typeface="楷体" panose="02010609060101010101" charset="-122"/>
              <a:cs typeface="楷体" panose="02010609060101010101" charset="-122"/>
            </a:endParaRPr>
          </a:p>
          <a:p>
            <a:pPr>
              <a:buNone/>
            </a:pPr>
            <a:r>
              <a:rPr lang="zh-CN" altLang="en-US" sz="4800" b="1">
                <a:solidFill>
                  <a:srgbClr val="0000FF"/>
                </a:solidFill>
                <a:latin typeface="楷体" panose="02010609060101010101" charset="-122"/>
                <a:ea typeface="楷体" panose="02010609060101010101" charset="-122"/>
                <a:cs typeface="楷体" panose="02010609060101010101" charset="-122"/>
              </a:rPr>
              <a:t>风流</a:t>
            </a:r>
            <a:r>
              <a:rPr lang="zh-CN" altLang="en-US" sz="4400">
                <a:latin typeface="楷体" panose="02010609060101010101" charset="-122"/>
                <a:ea typeface="楷体" panose="02010609060101010101" charset="-122"/>
                <a:cs typeface="楷体" panose="02010609060101010101" charset="-122"/>
              </a:rPr>
              <a:t>总被雨打风吹去</a:t>
            </a:r>
            <a:r>
              <a:rPr lang="en-US" altLang="zh-CN" sz="4800">
                <a:latin typeface="楷体" panose="02010609060101010101" charset="-122"/>
                <a:ea typeface="楷体" panose="02010609060101010101" charset="-122"/>
                <a:cs typeface="楷体" panose="02010609060101010101" charset="-122"/>
              </a:rPr>
              <a:t>:</a:t>
            </a:r>
            <a:endParaRPr lang="en-US" altLang="zh-CN" sz="4800">
              <a:latin typeface="楷体" panose="02010609060101010101" charset="-122"/>
              <a:ea typeface="楷体" panose="02010609060101010101" charset="-122"/>
              <a:cs typeface="楷体" panose="02010609060101010101" charset="-122"/>
            </a:endParaRPr>
          </a:p>
          <a:p>
            <a:pPr>
              <a:buNone/>
            </a:pPr>
            <a:endParaRPr lang="en-US" altLang="zh-CN" sz="4400">
              <a:latin typeface="楷体" panose="02010609060101010101" charset="-122"/>
              <a:ea typeface="楷体" panose="02010609060101010101" charset="-122"/>
              <a:cs typeface="楷体" panose="02010609060101010101" charset="-122"/>
            </a:endParaRPr>
          </a:p>
          <a:p>
            <a:pPr>
              <a:buNone/>
            </a:pPr>
            <a:endParaRPr lang="en-US" altLang="zh-CN" sz="4800">
              <a:latin typeface="楷体" panose="02010609060101010101" charset="-122"/>
              <a:ea typeface="楷体" panose="02010609060101010101" charset="-122"/>
              <a:cs typeface="楷体" panose="02010609060101010101" charset="-122"/>
            </a:endParaRPr>
          </a:p>
          <a:p>
            <a:pPr>
              <a:buNone/>
            </a:pPr>
            <a:r>
              <a:rPr lang="zh-CN" altLang="en-US" sz="4400" b="1">
                <a:solidFill>
                  <a:srgbClr val="0000FF"/>
                </a:solidFill>
                <a:latin typeface="楷体" panose="02010609060101010101" charset="-122"/>
                <a:ea typeface="楷体" panose="02010609060101010101" charset="-122"/>
                <a:cs typeface="楷体" panose="02010609060101010101" charset="-122"/>
              </a:rPr>
              <a:t>赢得</a:t>
            </a:r>
            <a:r>
              <a:rPr lang="zh-CN" altLang="en-US" sz="4400">
                <a:latin typeface="楷体" panose="02010609060101010101" charset="-122"/>
                <a:ea typeface="楷体" panose="02010609060101010101" charset="-122"/>
                <a:cs typeface="楷体" panose="02010609060101010101" charset="-122"/>
              </a:rPr>
              <a:t>仓皇</a:t>
            </a:r>
            <a:r>
              <a:rPr lang="zh-CN" altLang="en-US" sz="4800" b="1">
                <a:solidFill>
                  <a:srgbClr val="0000FF"/>
                </a:solidFill>
                <a:latin typeface="楷体" panose="02010609060101010101" charset="-122"/>
                <a:ea typeface="楷体" panose="02010609060101010101" charset="-122"/>
                <a:cs typeface="楷体" panose="02010609060101010101" charset="-122"/>
              </a:rPr>
              <a:t>北顾</a:t>
            </a:r>
            <a:r>
              <a:rPr lang="en-US" altLang="zh-CN" sz="4800" b="1">
                <a:solidFill>
                  <a:srgbClr val="0000FF"/>
                </a:solidFill>
                <a:latin typeface="楷体" panose="02010609060101010101" charset="-122"/>
                <a:ea typeface="楷体" panose="02010609060101010101" charset="-122"/>
                <a:cs typeface="楷体" panose="02010609060101010101" charset="-122"/>
              </a:rPr>
              <a:t>:</a:t>
            </a:r>
            <a:endParaRPr lang="en-US" altLang="zh-CN" sz="4400" b="1">
              <a:latin typeface="楷体" panose="02010609060101010101" charset="-122"/>
              <a:ea typeface="楷体" panose="02010609060101010101" charset="-122"/>
              <a:cs typeface="楷体" panose="02010609060101010101" charset="-122"/>
            </a:endParaRPr>
          </a:p>
          <a:p>
            <a:pPr>
              <a:buNone/>
            </a:pPr>
            <a:r>
              <a:rPr lang="zh-CN" altLang="en-US" sz="4800" b="1">
                <a:solidFill>
                  <a:srgbClr val="0000FF"/>
                </a:solidFill>
                <a:latin typeface="楷体" panose="02010609060101010101" charset="-122"/>
                <a:ea typeface="楷体" panose="02010609060101010101" charset="-122"/>
                <a:cs typeface="楷体" panose="02010609060101010101" charset="-122"/>
              </a:rPr>
              <a:t>可堪</a:t>
            </a:r>
            <a:r>
              <a:rPr lang="zh-CN" altLang="en-US" sz="4000">
                <a:latin typeface="楷体" panose="02010609060101010101" charset="-122"/>
                <a:ea typeface="楷体" panose="02010609060101010101" charset="-122"/>
                <a:cs typeface="楷体" panose="02010609060101010101" charset="-122"/>
              </a:rPr>
              <a:t>回首</a:t>
            </a:r>
            <a:r>
              <a:rPr lang="en-US" altLang="zh-CN" sz="4800">
                <a:latin typeface="楷体" panose="02010609060101010101" charset="-122"/>
                <a:ea typeface="楷体" panose="02010609060101010101" charset="-122"/>
                <a:cs typeface="楷体" panose="02010609060101010101" charset="-122"/>
              </a:rPr>
              <a:t>:</a:t>
            </a:r>
            <a:endParaRPr lang="en-US" altLang="zh-CN" sz="4800">
              <a:latin typeface="楷体" panose="02010609060101010101" charset="-122"/>
              <a:ea typeface="楷体" panose="02010609060101010101" charset="-122"/>
              <a:cs typeface="楷体" panose="02010609060101010101" charset="-122"/>
            </a:endParaRPr>
          </a:p>
          <a:p>
            <a:pPr>
              <a:buNone/>
            </a:pPr>
            <a:endParaRPr lang="en-US" altLang="zh-CN" sz="4800">
              <a:latin typeface="楷体" panose="02010609060101010101" charset="-122"/>
              <a:ea typeface="楷体" panose="02010609060101010101" charset="-122"/>
              <a:cs typeface="楷体" panose="02010609060101010101" charset="-122"/>
            </a:endParaRPr>
          </a:p>
        </p:txBody>
      </p:sp>
      <p:sp>
        <p:nvSpPr>
          <p:cNvPr id="28676" name="文本框 28675"/>
          <p:cNvSpPr txBox="1"/>
          <p:nvPr>
            <p:custDataLst>
              <p:tags r:id="rId7"/>
            </p:custDataLst>
          </p:nvPr>
        </p:nvSpPr>
        <p:spPr>
          <a:xfrm>
            <a:off x="2619375" y="801688"/>
            <a:ext cx="889000" cy="706755"/>
          </a:xfrm>
          <a:prstGeom prst="rect">
            <a:avLst/>
          </a:prstGeom>
          <a:noFill/>
          <a:ln w="9525">
            <a:noFill/>
          </a:ln>
        </p:spPr>
        <p:txBody>
          <a:bodyPr wrap="none" anchor="t">
            <a:spAutoFit/>
          </a:bodyPr>
          <a:lstStyle/>
          <a:p>
            <a:r>
              <a:rPr lang="en-US" altLang="zh-CN" sz="4000" b="1" err="1">
                <a:latin typeface="Arial" panose="020b0604020202020204" pitchFamily="34" charset="0"/>
                <a:ea typeface="黑体" panose="02010609060101010101" charset="-122"/>
              </a:rPr>
              <a:t>xiè</a:t>
            </a:r>
            <a:endParaRPr lang="en-US" altLang="zh-CN" sz="4000" b="1">
              <a:latin typeface="Arial" panose="020b0604020202020204" pitchFamily="34" charset="0"/>
              <a:ea typeface="黑体" panose="02010609060101010101" charset="-122"/>
            </a:endParaRPr>
          </a:p>
        </p:txBody>
      </p:sp>
      <p:sp>
        <p:nvSpPr>
          <p:cNvPr id="28677" name="文本框 28676"/>
          <p:cNvSpPr txBox="1"/>
          <p:nvPr>
            <p:custDataLst>
              <p:tags r:id="rId8"/>
            </p:custDataLst>
          </p:nvPr>
        </p:nvSpPr>
        <p:spPr>
          <a:xfrm>
            <a:off x="6383338" y="836613"/>
            <a:ext cx="775970" cy="706755"/>
          </a:xfrm>
          <a:prstGeom prst="rect">
            <a:avLst/>
          </a:prstGeom>
          <a:noFill/>
          <a:ln w="9525">
            <a:noFill/>
          </a:ln>
        </p:spPr>
        <p:txBody>
          <a:bodyPr wrap="none" anchor="t">
            <a:spAutoFit/>
          </a:bodyPr>
          <a:lstStyle/>
          <a:p>
            <a:r>
              <a:rPr lang="en-US" altLang="zh-CN" sz="4000" b="1" err="1">
                <a:latin typeface="Arial" panose="020b0604020202020204" pitchFamily="34" charset="0"/>
              </a:rPr>
              <a:t>xū</a:t>
            </a:r>
            <a:endParaRPr lang="en-US" altLang="zh-CN" sz="4000" b="1">
              <a:latin typeface="Arial" panose="020b0604020202020204" pitchFamily="34" charset="0"/>
            </a:endParaRPr>
          </a:p>
        </p:txBody>
      </p:sp>
      <p:sp>
        <p:nvSpPr>
          <p:cNvPr id="28678" name="文本框 28677"/>
          <p:cNvSpPr txBox="1"/>
          <p:nvPr>
            <p:custDataLst>
              <p:tags r:id="rId9"/>
            </p:custDataLst>
          </p:nvPr>
        </p:nvSpPr>
        <p:spPr>
          <a:xfrm>
            <a:off x="7680325" y="908050"/>
            <a:ext cx="634365" cy="706755"/>
          </a:xfrm>
          <a:prstGeom prst="rect">
            <a:avLst/>
          </a:prstGeom>
          <a:noFill/>
          <a:ln w="9525">
            <a:noFill/>
          </a:ln>
        </p:spPr>
        <p:txBody>
          <a:bodyPr wrap="none" anchor="t">
            <a:spAutoFit/>
          </a:bodyPr>
          <a:lstStyle/>
          <a:p>
            <a:r>
              <a:rPr lang="en-US" altLang="zh-CN" sz="4000" b="1" err="1">
                <a:latin typeface="Arial" panose="020b0604020202020204" pitchFamily="34" charset="0"/>
              </a:rPr>
              <a:t>bì</a:t>
            </a:r>
            <a:endParaRPr lang="en-US" altLang="zh-CN" sz="4000" b="1">
              <a:latin typeface="Arial" panose="020b0604020202020204" pitchFamily="34" charset="0"/>
            </a:endParaRPr>
          </a:p>
        </p:txBody>
      </p:sp>
      <p:sp>
        <p:nvSpPr>
          <p:cNvPr id="28680" name="文本框 28679"/>
          <p:cNvSpPr txBox="1"/>
          <p:nvPr>
            <p:custDataLst>
              <p:tags r:id="rId10"/>
            </p:custDataLst>
          </p:nvPr>
        </p:nvSpPr>
        <p:spPr>
          <a:xfrm>
            <a:off x="7680325" y="2327275"/>
            <a:ext cx="3959225" cy="860425"/>
          </a:xfrm>
          <a:prstGeom prst="rect">
            <a:avLst/>
          </a:prstGeom>
          <a:noFill/>
          <a:ln w="9525">
            <a:noFill/>
          </a:ln>
        </p:spPr>
        <p:txBody>
          <a:bodyPr wrap="square">
            <a:spAutoFit/>
          </a:bodyPr>
          <a:lstStyle/>
          <a:p>
            <a:pPr>
              <a:lnSpc>
                <a:spcPct val="80000"/>
              </a:lnSpc>
              <a:spcBef>
                <a:spcPct val="20000"/>
              </a:spcBef>
            </a:pPr>
            <a:r>
              <a:rPr lang="zh-CN" altLang="en-US" sz="4000" b="1">
                <a:solidFill>
                  <a:srgbClr val="FF0000"/>
                </a:solidFill>
                <a:latin typeface="Arial" panose="020b0604020202020204" pitchFamily="34" charset="0"/>
                <a:ea typeface="黑体" panose="02010609060101010101" charset="-122"/>
              </a:rPr>
              <a:t>这里指英雄业绩；</a:t>
            </a:r>
            <a:endParaRPr lang="zh-CN" altLang="en-US" sz="4000" b="1">
              <a:solidFill>
                <a:srgbClr val="FF0000"/>
              </a:solidFill>
              <a:latin typeface="Arial" panose="020b0604020202020204" pitchFamily="34" charset="0"/>
              <a:ea typeface="黑体" panose="02010609060101010101" charset="-122"/>
            </a:endParaRPr>
          </a:p>
          <a:p>
            <a:endParaRPr lang="zh-CN" altLang="en-US" b="1">
              <a:latin typeface="Arial" panose="020b0604020202020204" pitchFamily="34" charset="0"/>
            </a:endParaRPr>
          </a:p>
        </p:txBody>
      </p:sp>
      <p:sp>
        <p:nvSpPr>
          <p:cNvPr id="28681" name="文本框 28680"/>
          <p:cNvSpPr txBox="1"/>
          <p:nvPr>
            <p:custDataLst>
              <p:tags r:id="rId11"/>
            </p:custDataLst>
          </p:nvPr>
        </p:nvSpPr>
        <p:spPr>
          <a:xfrm>
            <a:off x="4800600" y="3357880"/>
            <a:ext cx="7493635" cy="706755"/>
          </a:xfrm>
          <a:prstGeom prst="rect">
            <a:avLst/>
          </a:prstGeom>
          <a:noFill/>
          <a:ln w="9525">
            <a:noFill/>
          </a:ln>
        </p:spPr>
        <p:txBody>
          <a:bodyPr wrap="square">
            <a:spAutoFit/>
          </a:bodyPr>
          <a:lstStyle/>
          <a:p>
            <a:r>
              <a:rPr lang="zh-CN" altLang="en-US" sz="4000" b="1">
                <a:solidFill>
                  <a:srgbClr val="FF0000"/>
                </a:solidFill>
                <a:latin typeface="Arial" panose="020b0604020202020204" pitchFamily="34" charset="0"/>
                <a:ea typeface="黑体" panose="02010609060101010101" charset="-122"/>
              </a:rPr>
              <a:t>本义杂乱不齐，引申为草率马虎。</a:t>
            </a:r>
            <a:endParaRPr lang="zh-CN" altLang="en-US" sz="4000" b="1">
              <a:solidFill>
                <a:srgbClr val="FF0000"/>
              </a:solidFill>
              <a:latin typeface="Arial" panose="020b0604020202020204" pitchFamily="34" charset="0"/>
              <a:ea typeface="黑体" panose="02010609060101010101" charset="-122"/>
            </a:endParaRPr>
          </a:p>
        </p:txBody>
      </p:sp>
      <p:sp>
        <p:nvSpPr>
          <p:cNvPr id="28682" name="文本框 28681"/>
          <p:cNvSpPr txBox="1"/>
          <p:nvPr>
            <p:custDataLst>
              <p:tags r:id="rId12"/>
            </p:custDataLst>
          </p:nvPr>
        </p:nvSpPr>
        <p:spPr>
          <a:xfrm>
            <a:off x="7749540" y="4545648"/>
            <a:ext cx="3246120" cy="706755"/>
          </a:xfrm>
          <a:prstGeom prst="rect">
            <a:avLst/>
          </a:prstGeom>
          <a:noFill/>
          <a:ln w="9525">
            <a:noFill/>
          </a:ln>
        </p:spPr>
        <p:txBody>
          <a:bodyPr wrap="none" anchor="t">
            <a:spAutoFit/>
          </a:bodyPr>
          <a:lstStyle/>
          <a:p>
            <a:r>
              <a:rPr lang="zh-CN" altLang="en-US" sz="4000" b="1">
                <a:solidFill>
                  <a:srgbClr val="FF0000"/>
                </a:solidFill>
                <a:latin typeface="Arial" panose="020b0604020202020204" pitchFamily="34" charset="0"/>
                <a:ea typeface="黑体" panose="02010609060101010101" charset="-122"/>
              </a:rPr>
              <a:t>回头向北望；</a:t>
            </a:r>
            <a:endParaRPr lang="zh-CN" altLang="en-US" sz="4000" b="1">
              <a:solidFill>
                <a:srgbClr val="FF0000"/>
              </a:solidFill>
              <a:latin typeface="Arial" panose="020b0604020202020204" pitchFamily="34" charset="0"/>
              <a:ea typeface="黑体" panose="02010609060101010101" charset="-122"/>
            </a:endParaRPr>
          </a:p>
        </p:txBody>
      </p:sp>
      <p:sp>
        <p:nvSpPr>
          <p:cNvPr id="28683" name="文本框 28682"/>
          <p:cNvSpPr txBox="1"/>
          <p:nvPr>
            <p:custDataLst>
              <p:tags r:id="rId13"/>
            </p:custDataLst>
          </p:nvPr>
        </p:nvSpPr>
        <p:spPr>
          <a:xfrm>
            <a:off x="5066348" y="5324475"/>
            <a:ext cx="3887787" cy="706755"/>
          </a:xfrm>
          <a:prstGeom prst="rect">
            <a:avLst/>
          </a:prstGeom>
          <a:noFill/>
          <a:ln w="9525">
            <a:noFill/>
          </a:ln>
        </p:spPr>
        <p:txBody>
          <a:bodyPr>
            <a:spAutoFit/>
          </a:bodyPr>
          <a:lstStyle/>
          <a:p>
            <a:r>
              <a:rPr lang="zh-CN" altLang="en-US" sz="4000" b="1">
                <a:solidFill>
                  <a:srgbClr val="FF0000"/>
                </a:solidFill>
                <a:latin typeface="Arial" panose="020b0604020202020204" pitchFamily="34" charset="0"/>
                <a:ea typeface="黑体" panose="02010609060101010101" charset="-122"/>
              </a:rPr>
              <a:t>哪堪，怎堪；</a:t>
            </a:r>
            <a:endParaRPr lang="zh-CN" altLang="en-US" sz="4000" b="1">
              <a:solidFill>
                <a:srgbClr val="FF0000"/>
              </a:solidFill>
              <a:latin typeface="Arial" panose="020b0604020202020204" pitchFamily="34" charset="0"/>
              <a:ea typeface="黑体" panose="02010609060101010101" charset="-122"/>
            </a:endParaRPr>
          </a:p>
        </p:txBody>
      </p:sp>
      <p:sp>
        <p:nvSpPr>
          <p:cNvPr id="28684" name="文本框 28683"/>
          <p:cNvSpPr txBox="1"/>
          <p:nvPr>
            <p:custDataLst>
              <p:tags r:id="rId14"/>
            </p:custDataLst>
          </p:nvPr>
        </p:nvSpPr>
        <p:spPr>
          <a:xfrm>
            <a:off x="1992313" y="3357563"/>
            <a:ext cx="2931160" cy="829945"/>
          </a:xfrm>
          <a:prstGeom prst="rect">
            <a:avLst/>
          </a:prstGeom>
          <a:noFill/>
          <a:ln w="9525">
            <a:noFill/>
          </a:ln>
        </p:spPr>
        <p:txBody>
          <a:bodyPr wrap="none" anchor="t">
            <a:spAutoFit/>
          </a:bodyPr>
          <a:lstStyle/>
          <a:p>
            <a:r>
              <a:rPr lang="zh-CN" altLang="en-US" sz="4800">
                <a:latin typeface="Arial" panose="020b0604020202020204" pitchFamily="34" charset="0"/>
              </a:rPr>
              <a:t>元嘉</a:t>
            </a:r>
            <a:r>
              <a:rPr lang="zh-CN" altLang="en-US" sz="4800" b="1">
                <a:solidFill>
                  <a:srgbClr val="0000FF"/>
                </a:solidFill>
                <a:latin typeface="黑体" panose="02010609060101010101" charset="-122"/>
                <a:ea typeface="黑体" panose="02010609060101010101" charset="-122"/>
              </a:rPr>
              <a:t>草草</a:t>
            </a:r>
            <a:r>
              <a:rPr lang="en-US" altLang="zh-CN" sz="4800">
                <a:solidFill>
                  <a:srgbClr val="0000FF"/>
                </a:solidFill>
                <a:latin typeface="黑体" panose="02010609060101010101" charset="-122"/>
                <a:ea typeface="黑体" panose="02010609060101010101" charset="-122"/>
              </a:rPr>
              <a:t>:</a:t>
            </a:r>
            <a:endParaRPr lang="en-US" altLang="zh-CN" sz="4800">
              <a:solidFill>
                <a:srgbClr val="0000FF"/>
              </a:solidFill>
              <a:latin typeface="黑体" panose="02010609060101010101" charset="-122"/>
              <a:ea typeface="黑体" panose="02010609060101010101" charset="-122"/>
            </a:endParaRPr>
          </a:p>
        </p:txBody>
      </p:sp>
      <p:sp>
        <p:nvSpPr>
          <p:cNvPr id="28685" name="文本框 28684"/>
          <p:cNvSpPr txBox="1"/>
          <p:nvPr>
            <p:custDataLst>
              <p:tags r:id="rId15"/>
            </p:custDataLst>
          </p:nvPr>
        </p:nvSpPr>
        <p:spPr>
          <a:xfrm>
            <a:off x="5851208" y="4545648"/>
            <a:ext cx="2160587" cy="706755"/>
          </a:xfrm>
          <a:prstGeom prst="rect">
            <a:avLst/>
          </a:prstGeom>
          <a:noFill/>
          <a:ln w="9525">
            <a:noFill/>
          </a:ln>
        </p:spPr>
        <p:txBody>
          <a:bodyPr>
            <a:spAutoFit/>
          </a:bodyPr>
          <a:lstStyle/>
          <a:p>
            <a:r>
              <a:rPr lang="zh-CN" altLang="en-US" sz="4000" b="1">
                <a:solidFill>
                  <a:srgbClr val="FF0000"/>
                </a:solidFill>
                <a:latin typeface="Arial" panose="020b0604020202020204" pitchFamily="34" charset="0"/>
                <a:ea typeface="黑体" panose="02010609060101010101" charset="-122"/>
              </a:rPr>
              <a:t>落得；</a:t>
            </a:r>
            <a:endParaRPr lang="zh-CN" altLang="en-US" sz="4000" b="1">
              <a:solidFill>
                <a:srgbClr val="FF0000"/>
              </a:solidFill>
              <a:latin typeface="Arial" panose="020b0604020202020204" pitchFamily="34" charset="0"/>
              <a:ea typeface="黑体" panose="0201060906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p:cTn id="7" dur="500" fill="hold"/>
                                        <p:tgtEl>
                                          <p:spTgt spid="28676"/>
                                        </p:tgtEl>
                                        <p:attrNameLst>
                                          <p:attrName>ppt_w</p:attrName>
                                        </p:attrNameLst>
                                      </p:cBhvr>
                                      <p:tavLst>
                                        <p:tav tm="0">
                                          <p:val>
                                            <p:fltVal val="0"/>
                                          </p:val>
                                        </p:tav>
                                        <p:tav tm="100000">
                                          <p:val>
                                            <p:strVal val="#ppt_w"/>
                                          </p:val>
                                        </p:tav>
                                      </p:tavLst>
                                    </p:anim>
                                    <p:anim calcmode="lin" valueType="num">
                                      <p:cBhvr>
                                        <p:cTn id="8" dur="500" fill="hold"/>
                                        <p:tgtEl>
                                          <p:spTgt spid="28676"/>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9" presetClass="entr" presetSubtype="0" accel="100000" fill="hold" grpId="0" nodeType="clickEffect">
                                  <p:stCondLst>
                                    <p:cond delay="0"/>
                                  </p:stCondLst>
                                  <p:childTnLst>
                                    <p:set>
                                      <p:cBhvr>
                                        <p:cTn id="12" dur="1" fill="hold">
                                          <p:stCondLst>
                                            <p:cond delay="0"/>
                                          </p:stCondLst>
                                        </p:cTn>
                                        <p:tgtEl>
                                          <p:spTgt spid="28677"/>
                                        </p:tgtEl>
                                        <p:attrNameLst>
                                          <p:attrName>style.visibility</p:attrName>
                                        </p:attrNameLst>
                                      </p:cBhvr>
                                      <p:to>
                                        <p:strVal val="visible"/>
                                      </p:to>
                                    </p:set>
                                    <p:anim calcmode="lin" valueType="num">
                                      <p:cBhvr>
                                        <p:cTn id="13" dur="500" fill="hold"/>
                                        <p:tgtEl>
                                          <p:spTgt spid="28677"/>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28677"/>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28677"/>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28677"/>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28678"/>
                                        </p:tgtEl>
                                        <p:attrNameLst>
                                          <p:attrName>style.visibility</p:attrName>
                                        </p:attrNameLst>
                                      </p:cBhvr>
                                      <p:to>
                                        <p:strVal val="visible"/>
                                      </p:to>
                                    </p:set>
                                    <p:anim calcmode="lin" valueType="num">
                                      <p:cBhvr>
                                        <p:cTn id="21" dur="500" fill="hold"/>
                                        <p:tgtEl>
                                          <p:spTgt spid="28678"/>
                                        </p:tgtEl>
                                        <p:attrNameLst>
                                          <p:attrName>ppt_w</p:attrName>
                                        </p:attrNameLst>
                                      </p:cBhvr>
                                      <p:tavLst>
                                        <p:tav tm="0">
                                          <p:val>
                                            <p:fltVal val="0"/>
                                          </p:val>
                                        </p:tav>
                                        <p:tav tm="100000">
                                          <p:val>
                                            <p:strVal val="#ppt_w"/>
                                          </p:val>
                                        </p:tav>
                                      </p:tavLst>
                                    </p:anim>
                                    <p:anim calcmode="lin" valueType="num">
                                      <p:cBhvr>
                                        <p:cTn id="22" dur="500" fill="hold"/>
                                        <p:tgtEl>
                                          <p:spTgt spid="28678"/>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nodeType="clickEffect">
                                  <p:stCondLst>
                                    <p:cond delay="0"/>
                                  </p:stCondLst>
                                  <p:childTnLst>
                                    <p:set>
                                      <p:cBhvr>
                                        <p:cTn id="26" dur="1" fill="hold">
                                          <p:stCondLst>
                                            <p:cond delay="0"/>
                                          </p:stCondLst>
                                        </p:cTn>
                                        <p:tgtEl>
                                          <p:spTgt spid="28680">
                                            <p:txEl>
                                              <p:pRg st="0" end="0"/>
                                            </p:txEl>
                                          </p:spTgt>
                                        </p:tgtEl>
                                        <p:attrNameLst>
                                          <p:attrName>style.visibility</p:attrName>
                                        </p:attrNameLst>
                                      </p:cBhvr>
                                      <p:to>
                                        <p:strVal val="visible"/>
                                      </p:to>
                                    </p:set>
                                    <p:animEffect transition="in" filter="randombar(horizontal)">
                                      <p:cBhvr>
                                        <p:cTn id="27" dur="500"/>
                                        <p:tgtEl>
                                          <p:spTgt spid="28680">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8681"/>
                                        </p:tgtEl>
                                        <p:attrNameLst>
                                          <p:attrName>style.visibility</p:attrName>
                                        </p:attrNameLst>
                                      </p:cBhvr>
                                      <p:to>
                                        <p:strVal val="visible"/>
                                      </p:to>
                                    </p:set>
                                    <p:animEffect transition="in" filter="dissolve">
                                      <p:cBhvr>
                                        <p:cTn id="32" dur="500"/>
                                        <p:tgtEl>
                                          <p:spTgt spid="2868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4" presetClass="entr" presetSubtype="0" accel="100000" fill="hold" grpId="0" nodeType="clickEffect">
                                  <p:stCondLst>
                                    <p:cond delay="0"/>
                                  </p:stCondLst>
                                  <p:childTnLst>
                                    <p:set>
                                      <p:cBhvr>
                                        <p:cTn id="36" dur="1" fill="hold">
                                          <p:stCondLst>
                                            <p:cond delay="0"/>
                                          </p:stCondLst>
                                        </p:cTn>
                                        <p:tgtEl>
                                          <p:spTgt spid="28682"/>
                                        </p:tgtEl>
                                        <p:attrNameLst>
                                          <p:attrName>style.visibility</p:attrName>
                                        </p:attrNameLst>
                                      </p:cBhvr>
                                      <p:to>
                                        <p:strVal val="visible"/>
                                      </p:to>
                                    </p:set>
                                    <p:anim calcmode="lin" valueType="num">
                                      <p:cBhvr>
                                        <p:cTn id="37" dur="500" fill="hold"/>
                                        <p:tgtEl>
                                          <p:spTgt spid="28682"/>
                                        </p:tgtEl>
                                        <p:attrNameLst>
                                          <p:attrName>ppt_w</p:attrName>
                                        </p:attrNameLst>
                                      </p:cBhvr>
                                      <p:tavLst>
                                        <p:tav tm="0">
                                          <p:val>
                                            <p:strVal val="#ppt_w*0.05"/>
                                          </p:val>
                                        </p:tav>
                                        <p:tav tm="100000">
                                          <p:val>
                                            <p:strVal val="#ppt_w"/>
                                          </p:val>
                                        </p:tav>
                                      </p:tavLst>
                                    </p:anim>
                                    <p:anim calcmode="lin" valueType="num">
                                      <p:cBhvr>
                                        <p:cTn id="38" dur="500" fill="hold"/>
                                        <p:tgtEl>
                                          <p:spTgt spid="28682"/>
                                        </p:tgtEl>
                                        <p:attrNameLst>
                                          <p:attrName>ppt_h</p:attrName>
                                        </p:attrNameLst>
                                      </p:cBhvr>
                                      <p:tavLst>
                                        <p:tav tm="0">
                                          <p:val>
                                            <p:strVal val="#ppt_h"/>
                                          </p:val>
                                        </p:tav>
                                        <p:tav tm="100000">
                                          <p:val>
                                            <p:strVal val="#ppt_h"/>
                                          </p:val>
                                        </p:tav>
                                      </p:tavLst>
                                    </p:anim>
                                    <p:anim calcmode="lin" valueType="num">
                                      <p:cBhvr>
                                        <p:cTn id="39" dur="500" fill="hold"/>
                                        <p:tgtEl>
                                          <p:spTgt spid="28682"/>
                                        </p:tgtEl>
                                        <p:attrNameLst>
                                          <p:attrName>ppt_x</p:attrName>
                                        </p:attrNameLst>
                                      </p:cBhvr>
                                      <p:tavLst>
                                        <p:tav tm="0">
                                          <p:val>
                                            <p:strVal val="#ppt_x-.2"/>
                                          </p:val>
                                        </p:tav>
                                        <p:tav tm="100000">
                                          <p:val>
                                            <p:strVal val="#ppt_x"/>
                                          </p:val>
                                        </p:tav>
                                      </p:tavLst>
                                    </p:anim>
                                    <p:anim calcmode="lin" valueType="num">
                                      <p:cBhvr>
                                        <p:cTn id="40" dur="500" fill="hold"/>
                                        <p:tgtEl>
                                          <p:spTgt spid="28682"/>
                                        </p:tgtEl>
                                        <p:attrNameLst>
                                          <p:attrName>ppt_y</p:attrName>
                                        </p:attrNameLst>
                                      </p:cBhvr>
                                      <p:tavLst>
                                        <p:tav tm="0">
                                          <p:val>
                                            <p:strVal val="#ppt_y"/>
                                          </p:val>
                                        </p:tav>
                                        <p:tav tm="100000">
                                          <p:val>
                                            <p:strVal val="#ppt_y"/>
                                          </p:val>
                                        </p:tav>
                                      </p:tavLst>
                                    </p:anim>
                                    <p:animEffect transition="in" filter="fade">
                                      <p:cBhvr>
                                        <p:cTn id="41" dur="500"/>
                                        <p:tgtEl>
                                          <p:spTgt spid="28682"/>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14" presetClass="entr" presetSubtype="10" fill="hold" nodeType="clickEffect">
                                  <p:stCondLst>
                                    <p:cond delay="0"/>
                                  </p:stCondLst>
                                  <p:childTnLst>
                                    <p:set>
                                      <p:cBhvr>
                                        <p:cTn id="45" dur="1" fill="hold">
                                          <p:stCondLst>
                                            <p:cond delay="0"/>
                                          </p:stCondLst>
                                        </p:cTn>
                                        <p:tgtEl>
                                          <p:spTgt spid="28685">
                                            <p:txEl>
                                              <p:pRg st="0" end="0"/>
                                            </p:txEl>
                                          </p:spTgt>
                                        </p:tgtEl>
                                        <p:attrNameLst>
                                          <p:attrName>style.visibility</p:attrName>
                                        </p:attrNameLst>
                                      </p:cBhvr>
                                      <p:to>
                                        <p:strVal val="visible"/>
                                      </p:to>
                                    </p:set>
                                    <p:animEffect transition="in" filter="randombar(horizontal)">
                                      <p:cBhvr>
                                        <p:cTn id="46" dur="500"/>
                                        <p:tgtEl>
                                          <p:spTgt spid="28685">
                                            <p:txEl>
                                              <p:pRg st="0" end="0"/>
                                            </p:txEl>
                                          </p:spTgt>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52" presetClass="entr" presetSubtype="0" fill="hold" grpId="0" nodeType="clickEffect">
                                  <p:stCondLst>
                                    <p:cond delay="0"/>
                                  </p:stCondLst>
                                  <p:childTnLst>
                                    <p:set>
                                      <p:cBhvr>
                                        <p:cTn id="50" dur="1" fill="hold">
                                          <p:stCondLst>
                                            <p:cond delay="0"/>
                                          </p:stCondLst>
                                        </p:cTn>
                                        <p:tgtEl>
                                          <p:spTgt spid="28683"/>
                                        </p:tgtEl>
                                        <p:attrNameLst>
                                          <p:attrName>style.visibility</p:attrName>
                                        </p:attrNameLst>
                                      </p:cBhvr>
                                      <p:to>
                                        <p:strVal val="visible"/>
                                      </p:to>
                                    </p:set>
                                    <p:animScale>
                                      <p:cBhvr>
                                        <p:cTn id="51" dur="1000" decel="50000" fill="hold">
                                          <p:stCondLst>
                                            <p:cond delay="0"/>
                                          </p:stCondLst>
                                        </p:cTn>
                                        <p:tgtEl>
                                          <p:spTgt spid="2868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52" dur="1000" decel="50000" fill="hold">
                                          <p:stCondLst>
                                            <p:cond delay="0"/>
                                          </p:stCondLst>
                                        </p:cTn>
                                        <p:tgtEl>
                                          <p:spTgt spid="28683"/>
                                        </p:tgtEl>
                                        <p:attrNameLst>
                                          <p:attrName>ppt_x</p:attrName>
                                          <p:attrName>ppt_y</p:attrName>
                                        </p:attrNameLst>
                                      </p:cBhvr>
                                    </p:animMotion>
                                    <p:animEffect transition="in" filter="fade">
                                      <p:cBhvr>
                                        <p:cTn id="53" dur="1000"/>
                                        <p:tgtEl>
                                          <p:spTgt spid="28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P spid="28678" grpId="0"/>
      <p:bldP spid="28681" grpId="0"/>
      <p:bldP spid="28682" grpId="0"/>
      <p:bldP spid="2868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pic>
        <p:nvPicPr>
          <p:cNvPr id="38914" name="图片 38913" descr="lm"/>
          <p:cNvPicPr>
            <a:picLocks noChangeAspect="1"/>
          </p:cNvPicPr>
          <p:nvPr>
            <p:custDataLst>
              <p:tags r:id="rId6"/>
            </p:custDataLst>
          </p:nvPr>
        </p:nvPicPr>
        <p:blipFill>
          <a:blip r:embed="rId5"/>
          <a:stretch>
            <a:fillRect/>
          </a:stretch>
        </p:blipFill>
        <p:spPr>
          <a:xfrm>
            <a:off x="8196263" y="5157788"/>
            <a:ext cx="3995737" cy="1700212"/>
          </a:xfrm>
          <a:prstGeom prst="rect">
            <a:avLst/>
          </a:prstGeom>
          <a:noFill/>
          <a:ln w="9525">
            <a:noFill/>
          </a:ln>
        </p:spPr>
      </p:pic>
      <p:sp>
        <p:nvSpPr>
          <p:cNvPr id="38915" name="矩形 38914"/>
          <p:cNvSpPr/>
          <p:nvPr>
            <p:custDataLst>
              <p:tags r:id="rId7"/>
            </p:custDataLst>
          </p:nvPr>
        </p:nvSpPr>
        <p:spPr>
          <a:xfrm>
            <a:off x="4191000" y="381000"/>
            <a:ext cx="3529013" cy="647700"/>
          </a:xfrm>
          <a:prstGeom prst="rect">
            <a:avLst/>
          </a:prstGeom>
        </p:spPr>
        <p:txBody>
          <a:bodyPr wrap="none" fromWordArt="1">
            <a:prstTxWarp prst="textPlain">
              <a:avLst>
                <a:gd name="adj" fmla="val 50000"/>
              </a:avLst>
            </a:prstTxWarp>
            <a:normAutofit/>
          </a:bodyPr>
          <a:lstStyle/>
          <a:p>
            <a:pPr algn="ctr"/>
            <a:r>
              <a:rPr lang="zh-CN" altLang="en-US" sz="3600">
                <a:ln w="12700" cap="flat" cmpd="sng">
                  <a:solidFill>
                    <a:schemeClr val="bg1"/>
                  </a:solidFill>
                  <a:prstDash val="solid"/>
                  <a:headEnd type="none" w="med" len="med"/>
                  <a:tailEnd type="none" w="med" len="med"/>
                </a:ln>
                <a:solidFill>
                  <a:srgbClr val="990000">
                    <a:alpha val="50000"/>
                  </a:srgbClr>
                </a:solidFill>
                <a:effectLst>
                  <a:outerShdw dist="45791" dir="2021404" algn="ctr" rotWithShape="0">
                    <a:srgbClr val="9999FF"/>
                  </a:outerShdw>
                </a:effectLst>
                <a:latin typeface="华文新魏" charset="0"/>
                <a:ea typeface="华文新魏" charset="0"/>
              </a:rPr>
              <a:t>字词积累</a:t>
            </a:r>
            <a:endParaRPr lang="zh-CN" altLang="en-US" sz="3600">
              <a:ln w="12700" cap="flat" cmpd="sng">
                <a:solidFill>
                  <a:schemeClr val="bg1"/>
                </a:solidFill>
                <a:prstDash val="solid"/>
                <a:headEnd type="none" w="med" len="med"/>
                <a:tailEnd type="none" w="med" len="med"/>
              </a:ln>
              <a:solidFill>
                <a:srgbClr val="990000">
                  <a:alpha val="50000"/>
                </a:srgbClr>
              </a:solidFill>
              <a:effectLst>
                <a:outerShdw dist="45791" dir="2021404" algn="ctr" rotWithShape="0">
                  <a:srgbClr val="9999FF"/>
                </a:outerShdw>
              </a:effectLst>
              <a:latin typeface="华文新魏" charset="0"/>
              <a:ea typeface="华文新魏" charset="0"/>
            </a:endParaRPr>
          </a:p>
        </p:txBody>
      </p:sp>
      <p:sp>
        <p:nvSpPr>
          <p:cNvPr id="38916" name="文本框 38915"/>
          <p:cNvSpPr txBox="1"/>
          <p:nvPr>
            <p:custDataLst>
              <p:tags r:id="rId8"/>
            </p:custDataLst>
          </p:nvPr>
        </p:nvSpPr>
        <p:spPr>
          <a:xfrm>
            <a:off x="2008188" y="1203325"/>
            <a:ext cx="8507412" cy="4707890"/>
          </a:xfrm>
          <a:prstGeom prst="rect">
            <a:avLst/>
          </a:prstGeom>
          <a:noFill/>
          <a:ln w="9525">
            <a:noFill/>
          </a:ln>
        </p:spPr>
        <p:txBody>
          <a:bodyPr>
            <a:spAutoFit/>
          </a:bodyPr>
          <a:lstStyle/>
          <a:p>
            <a:r>
              <a:rPr lang="zh-CN" altLang="en-US" sz="3000" b="1">
                <a:solidFill>
                  <a:srgbClr val="0033CC"/>
                </a:solidFill>
                <a:latin typeface="楷体" panose="02010609060101010101" charset="-122"/>
                <a:ea typeface="楷体" panose="02010609060101010101" charset="-122"/>
                <a:cs typeface="楷体" panose="02010609060101010101" charset="-122"/>
              </a:rPr>
              <a:t>仲谋</a:t>
            </a:r>
            <a:r>
              <a:rPr lang="zh-CN" altLang="en-US" sz="3000" b="1">
                <a:latin typeface="楷体" panose="02010609060101010101" charset="-122"/>
                <a:ea typeface="楷体" panose="02010609060101010101" charset="-122"/>
                <a:cs typeface="楷体" panose="02010609060101010101" charset="-122"/>
              </a:rPr>
              <a:t>：孙权的字，孙权曾在京口建立吴都。 </a:t>
            </a:r>
            <a:endParaRPr lang="zh-CN" altLang="en-US" sz="3000" b="1">
              <a:latin typeface="楷体" panose="02010609060101010101" charset="-122"/>
              <a:ea typeface="楷体" panose="02010609060101010101" charset="-122"/>
              <a:cs typeface="楷体" panose="02010609060101010101" charset="-122"/>
            </a:endParaRPr>
          </a:p>
          <a:p>
            <a:r>
              <a:rPr lang="zh-CN" altLang="en-US" sz="3000" b="1">
                <a:solidFill>
                  <a:srgbClr val="0033CC"/>
                </a:solidFill>
                <a:latin typeface="楷体" panose="02010609060101010101" charset="-122"/>
                <a:ea typeface="楷体" panose="02010609060101010101" charset="-122"/>
                <a:cs typeface="楷体" panose="02010609060101010101" charset="-122"/>
              </a:rPr>
              <a:t>风流</a:t>
            </a:r>
            <a:r>
              <a:rPr lang="zh-CN" altLang="en-US" sz="3000" b="1">
                <a:latin typeface="楷体" panose="02010609060101010101" charset="-122"/>
                <a:ea typeface="楷体" panose="02010609060101010101" charset="-122"/>
                <a:cs typeface="楷体" panose="02010609060101010101" charset="-122"/>
              </a:rPr>
              <a:t>：指英雄遗风，英雄伟业带来的影响。</a:t>
            </a:r>
            <a:endParaRPr lang="zh-CN" altLang="en-US" sz="3000" b="1">
              <a:latin typeface="楷体" panose="02010609060101010101" charset="-122"/>
              <a:ea typeface="楷体" panose="02010609060101010101" charset="-122"/>
              <a:cs typeface="楷体" panose="02010609060101010101" charset="-122"/>
            </a:endParaRPr>
          </a:p>
          <a:p>
            <a:r>
              <a:rPr lang="zh-CN" altLang="en-US" sz="3000" b="1">
                <a:solidFill>
                  <a:srgbClr val="0033CC"/>
                </a:solidFill>
                <a:latin typeface="楷体" panose="02010609060101010101" charset="-122"/>
                <a:ea typeface="楷体" panose="02010609060101010101" charset="-122"/>
                <a:cs typeface="楷体" panose="02010609060101010101" charset="-122"/>
              </a:rPr>
              <a:t>寄奴</a:t>
            </a:r>
            <a:r>
              <a:rPr lang="zh-CN" altLang="en-US" sz="3000" b="1">
                <a:latin typeface="楷体" panose="02010609060101010101" charset="-122"/>
                <a:ea typeface="楷体" panose="02010609060101010101" charset="-122"/>
                <a:cs typeface="楷体" panose="02010609060101010101" charset="-122"/>
              </a:rPr>
              <a:t>：南朝宋武帝刘裕的小名。</a:t>
            </a:r>
            <a:endParaRPr lang="zh-CN" altLang="en-US" sz="3000" b="1">
              <a:latin typeface="楷体" panose="02010609060101010101" charset="-122"/>
              <a:ea typeface="楷体" panose="02010609060101010101" charset="-122"/>
              <a:cs typeface="楷体" panose="02010609060101010101" charset="-122"/>
            </a:endParaRPr>
          </a:p>
          <a:p>
            <a:r>
              <a:rPr lang="zh-CN" altLang="en-US" sz="3000" b="1">
                <a:solidFill>
                  <a:srgbClr val="0033CC"/>
                </a:solidFill>
                <a:latin typeface="楷体" panose="02010609060101010101" charset="-122"/>
                <a:ea typeface="楷体" panose="02010609060101010101" charset="-122"/>
                <a:cs typeface="楷体" panose="02010609060101010101" charset="-122"/>
              </a:rPr>
              <a:t>金戈铁马</a:t>
            </a:r>
            <a:r>
              <a:rPr lang="zh-CN" altLang="en-US" sz="3000" b="1">
                <a:latin typeface="楷体" panose="02010609060101010101" charset="-122"/>
                <a:ea typeface="楷体" panose="02010609060101010101" charset="-122"/>
                <a:cs typeface="楷体" panose="02010609060101010101" charset="-122"/>
              </a:rPr>
              <a:t>：指精锐的军队。</a:t>
            </a:r>
            <a:endParaRPr lang="zh-CN" altLang="en-US" sz="3000" b="1">
              <a:latin typeface="楷体" panose="02010609060101010101" charset="-122"/>
              <a:ea typeface="楷体" panose="02010609060101010101" charset="-122"/>
              <a:cs typeface="楷体" panose="02010609060101010101" charset="-122"/>
            </a:endParaRPr>
          </a:p>
          <a:p>
            <a:r>
              <a:rPr lang="zh-CN" altLang="en-US" sz="3000" b="1">
                <a:solidFill>
                  <a:srgbClr val="0033CC"/>
                </a:solidFill>
                <a:latin typeface="楷体" panose="02010609060101010101" charset="-122"/>
                <a:ea typeface="楷体" panose="02010609060101010101" charset="-122"/>
                <a:cs typeface="楷体" panose="02010609060101010101" charset="-122"/>
              </a:rPr>
              <a:t>气吞万里</a:t>
            </a:r>
            <a:r>
              <a:rPr lang="zh-CN" altLang="en-US" sz="3000" b="1">
                <a:latin typeface="楷体" panose="02010609060101010101" charset="-122"/>
                <a:ea typeface="楷体" panose="02010609060101010101" charset="-122"/>
                <a:cs typeface="楷体" panose="02010609060101010101" charset="-122"/>
              </a:rPr>
              <a:t>：豪气能吞吐万里江山，气概非凡 </a:t>
            </a:r>
            <a:endParaRPr lang="zh-CN" altLang="en-US" sz="3000" b="1">
              <a:latin typeface="楷体" panose="02010609060101010101" charset="-122"/>
              <a:ea typeface="楷体" panose="02010609060101010101" charset="-122"/>
              <a:cs typeface="楷体" panose="02010609060101010101" charset="-122"/>
            </a:endParaRPr>
          </a:p>
          <a:p>
            <a:r>
              <a:rPr lang="zh-CN" altLang="en-US" sz="3000" b="1">
                <a:solidFill>
                  <a:srgbClr val="0033CC"/>
                </a:solidFill>
                <a:latin typeface="楷体" panose="02010609060101010101" charset="-122"/>
                <a:ea typeface="楷体" panose="02010609060101010101" charset="-122"/>
                <a:cs typeface="楷体" panose="02010609060101010101" charset="-122"/>
              </a:rPr>
              <a:t>元嘉</a:t>
            </a:r>
            <a:r>
              <a:rPr lang="zh-CN" altLang="en-US" sz="3000" b="1">
                <a:latin typeface="楷体" panose="02010609060101010101" charset="-122"/>
                <a:ea typeface="楷体" panose="02010609060101010101" charset="-122"/>
                <a:cs typeface="楷体" panose="02010609060101010101" charset="-122"/>
              </a:rPr>
              <a:t>：刘裕之子刘义隆的年号，指刘义隆。</a:t>
            </a:r>
            <a:endParaRPr lang="zh-CN" altLang="en-US" sz="3000" b="1">
              <a:latin typeface="楷体" panose="02010609060101010101" charset="-122"/>
              <a:ea typeface="楷体" panose="02010609060101010101" charset="-122"/>
              <a:cs typeface="楷体" panose="02010609060101010101" charset="-122"/>
            </a:endParaRPr>
          </a:p>
          <a:p>
            <a:r>
              <a:rPr lang="zh-CN" altLang="en-US" sz="3000" b="1">
                <a:solidFill>
                  <a:srgbClr val="0033CC"/>
                </a:solidFill>
                <a:latin typeface="楷体" panose="02010609060101010101" charset="-122"/>
                <a:ea typeface="楷体" panose="02010609060101010101" charset="-122"/>
                <a:cs typeface="楷体" panose="02010609060101010101" charset="-122"/>
              </a:rPr>
              <a:t>狼居胥</a:t>
            </a:r>
            <a:r>
              <a:rPr lang="zh-CN" altLang="en-US" sz="3000" b="1">
                <a:latin typeface="楷体" panose="02010609060101010101" charset="-122"/>
                <a:ea typeface="楷体" panose="02010609060101010101" charset="-122"/>
                <a:cs typeface="楷体" panose="02010609060101010101" charset="-122"/>
              </a:rPr>
              <a:t>：山名，在内蒙境内。汉朝霍去病击匈奴至此，封山而还。</a:t>
            </a:r>
            <a:endParaRPr lang="zh-CN" altLang="en-US" sz="3000" b="1">
              <a:latin typeface="楷体" panose="02010609060101010101" charset="-122"/>
              <a:ea typeface="楷体" panose="02010609060101010101" charset="-122"/>
              <a:cs typeface="楷体" panose="02010609060101010101" charset="-122"/>
            </a:endParaRPr>
          </a:p>
          <a:p>
            <a:r>
              <a:rPr lang="zh-CN" altLang="en-US" sz="3000" b="1">
                <a:solidFill>
                  <a:srgbClr val="0033CC"/>
                </a:solidFill>
                <a:latin typeface="楷体" panose="02010609060101010101" charset="-122"/>
                <a:ea typeface="楷体" panose="02010609060101010101" charset="-122"/>
                <a:cs typeface="楷体" panose="02010609060101010101" charset="-122"/>
              </a:rPr>
              <a:t>可堪</a:t>
            </a:r>
            <a:r>
              <a:rPr lang="zh-CN" altLang="en-US" sz="3000" b="1">
                <a:latin typeface="楷体" panose="02010609060101010101" charset="-122"/>
                <a:ea typeface="楷体" panose="02010609060101010101" charset="-122"/>
                <a:cs typeface="楷体" panose="02010609060101010101" charset="-122"/>
              </a:rPr>
              <a:t>：哪堪，怎堪，也就是怎能忍受的意思。 </a:t>
            </a:r>
            <a:endParaRPr lang="zh-CN" altLang="en-US" sz="3000" b="1">
              <a:latin typeface="楷体" panose="02010609060101010101" charset="-122"/>
              <a:ea typeface="楷体" panose="02010609060101010101" charset="-122"/>
              <a:cs typeface="楷体" panose="02010609060101010101" charset="-122"/>
            </a:endParaRPr>
          </a:p>
          <a:p>
            <a:r>
              <a:rPr lang="zh-CN" altLang="en-US" sz="3000" b="1">
                <a:latin typeface="楷体" panose="02010609060101010101" charset="-122"/>
                <a:ea typeface="楷体" panose="02010609060101010101" charset="-122"/>
                <a:cs typeface="楷体" panose="02010609060101010101" charset="-122"/>
              </a:rPr>
              <a:t>佛狸</a:t>
            </a:r>
            <a:r>
              <a:rPr lang="en-US" altLang="zh-CN" sz="3000" b="1" err="1">
                <a:latin typeface="楷体" panose="02010609060101010101" charset="-122"/>
                <a:ea typeface="楷体" panose="02010609060101010101" charset="-122"/>
                <a:cs typeface="楷体" panose="02010609060101010101" charset="-122"/>
              </a:rPr>
              <a:t>bìlí</a:t>
            </a:r>
            <a:r>
              <a:rPr lang="zh-CN" altLang="en-US" sz="3000" b="1">
                <a:latin typeface="楷体" panose="02010609060101010101" charset="-122"/>
                <a:ea typeface="楷体" panose="02010609060101010101" charset="-122"/>
                <a:cs typeface="楷体" panose="02010609060101010101" charset="-122"/>
              </a:rPr>
              <a:t>：后魏太武帝拓跋焘的小名。</a:t>
            </a:r>
            <a:endParaRPr lang="zh-CN" altLang="en-US" sz="3000" b="1">
              <a:latin typeface="楷体" panose="02010609060101010101" charset="-122"/>
              <a:ea typeface="楷体" panose="02010609060101010101" charset="-122"/>
              <a:cs typeface="楷体" panose="02010609060101010101" charset="-122"/>
            </a:endParaRPr>
          </a:p>
        </p:txBody>
      </p:sp>
      <p:pic>
        <p:nvPicPr>
          <p:cNvPr id="38917" name="辛弃疾 永遇乐.wav">
            <a:hlinkClick action="ppaction://media"/>
          </p:cNvPr>
          <p:cNvPicPr>
            <a:picLocks noRot="1" noChangeAspect="1"/>
          </p:cNvPicPr>
          <p:nvPr>
            <a:audioFile r:link="rId11"/>
            <p:custDataLst>
              <p:tags r:id="rId10"/>
            </p:custDataLst>
            <p:extLst>
              <p:ext uri="{DAA4B4D4-6D71-4841-9C94-3DE7FCFB9230}">
                <p14:media xmlns:p14="http://schemas.microsoft.com/office/powerpoint/2010/main" r:link="rId12"/>
              </p:ext>
            </p:extLst>
          </p:nvPr>
        </p:nvPicPr>
        <p:blipFill>
          <a:blip r:embed="rId9"/>
          <a:stretch>
            <a:fillRect/>
          </a:stretch>
        </p:blipFill>
        <p:spPr>
          <a:xfrm>
            <a:off x="9982200" y="6019800"/>
            <a:ext cx="304800" cy="304800"/>
          </a:xfrm>
          <a:prstGeom prst="rect">
            <a:avLst/>
          </a:prstGeom>
          <a:noFill/>
          <a:ln w="9525">
            <a:noFill/>
          </a:ln>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8917"/>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8917"/>
                                        </p:tgtEl>
                                        <p:attrNameLst>
                                          <p:attrName>style.visibility</p:attrName>
                                        </p:attrNameLst>
                                      </p:cBhvr>
                                      <p:to>
                                        <p:strVal val="visible"/>
                                      </p:to>
                                    </p:set>
                                  </p:childTnLst>
                                </p:cTn>
                              </p:par>
                            </p:childTnLst>
                          </p:cTn>
                        </p:par>
                      </p:childTnLst>
                    </p:cTn>
                  </p:par>
                </p:childTnLst>
              </p:cTn>
              <p:nextCondLst>
                <p:cond evt="onClick" delay="0">
                  <p:tgtEl>
                    <p:spTgt spid="38917"/>
                  </p:tgtEl>
                </p:cond>
              </p:nextCondLst>
            </p:seq>
            <p:audio>
              <p:cMediaNode>
                <p:cTn id="7" fill="hold" display="0">
                  <p:stCondLst>
                    <p:cond delay="indefinite"/>
                  </p:stCondLst>
                  <p:endCondLst>
                    <p:cond evt="onPrev" delay="0">
                      <p:tgtEl>
                        <p:sldTgt/>
                      </p:tgtEl>
                    </p:cond>
                    <p:cond evt="onStopAudio" delay="0">
                      <p:tgtEl>
                        <p:sldTgt/>
                      </p:tgtEl>
                    </p:cond>
                  </p:endCondLst>
                </p:cTn>
                <p:tgtEl>
                  <p:spTgt spid="38917"/>
                </p:tgtEl>
              </p:cMediaNode>
            </p:audio>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8193" name="矩形 1"/>
          <p:cNvSpPr/>
          <p:nvPr>
            <p:custDataLst>
              <p:tags r:id="rId5"/>
            </p:custDataLst>
          </p:nvPr>
        </p:nvSpPr>
        <p:spPr>
          <a:xfrm>
            <a:off x="977900" y="1052195"/>
            <a:ext cx="10236200" cy="3784600"/>
          </a:xfrm>
          <a:prstGeom prst="rect">
            <a:avLst/>
          </a:prstGeom>
          <a:noFill/>
          <a:ln w="9525">
            <a:noFill/>
          </a:ln>
        </p:spPr>
        <p:txBody>
          <a:bodyPr wrap="square" anchor="t">
            <a:spAutoFit/>
          </a:bodyPr>
          <a:lstStyle/>
          <a:p>
            <a:r>
              <a:rPr lang="zh-CN" altLang="en-US" sz="4000" b="1">
                <a:solidFill>
                  <a:srgbClr val="001010"/>
                </a:solidFill>
                <a:latin typeface="楷体" panose="02010609060101010101" charset="-122"/>
                <a:ea typeface="楷体" panose="02010609060101010101" charset="-122"/>
              </a:rPr>
              <a:t>   </a:t>
            </a:r>
            <a:r>
              <a:rPr lang="zh-CN" altLang="en-US" sz="4000" b="1">
                <a:solidFill>
                  <a:srgbClr val="C00000"/>
                </a:solidFill>
                <a:latin typeface="楷体" panose="02010609060101010101" charset="-122"/>
                <a:ea typeface="楷体" panose="02010609060101010101" charset="-122"/>
              </a:rPr>
              <a:t>上阕译文：</a:t>
            </a:r>
            <a:r>
              <a:rPr lang="zh-CN" altLang="en-US" sz="4000" b="1">
                <a:solidFill>
                  <a:srgbClr val="001010"/>
                </a:solidFill>
                <a:latin typeface="楷体" panose="02010609060101010101" charset="-122"/>
                <a:ea typeface="楷体" panose="02010609060101010101" charset="-122"/>
              </a:rPr>
              <a:t>历经千古的江山，再也难找到像孙权那样的英雄。当年的舞榭歌台还在，英雄人物却随着岁月的流逝早已不复存在。斜阳照着长满草树的普通小巷，人们说那是当年刘裕曾经住过的地方。回想当年，他领军北伐、收复失地的时候是何等威猛！</a:t>
            </a:r>
            <a:endParaRPr lang="zh-CN" altLang="en-US" sz="4000" b="1">
              <a:solidFill>
                <a:srgbClr val="001010"/>
              </a:solidFill>
              <a:latin typeface="楷体" panose="02010609060101010101" charset="-122"/>
              <a:ea typeface="楷体" panose="02010609060101010101" charset="-122"/>
            </a:endParaRPr>
          </a:p>
        </p:txBody>
      </p:sp>
    </p:spTree>
  </p:cSld>
  <p:clrMapOvr>
    <a:masterClrMapping/>
  </p:clrMapOvr>
  <p:transition spd="med">
    <p:blinds dir="vert"/>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9217" name="矩形 1"/>
          <p:cNvSpPr/>
          <p:nvPr>
            <p:custDataLst>
              <p:tags r:id="rId5"/>
            </p:custDataLst>
          </p:nvPr>
        </p:nvSpPr>
        <p:spPr>
          <a:xfrm>
            <a:off x="826770" y="685800"/>
            <a:ext cx="10386695" cy="5077460"/>
          </a:xfrm>
          <a:prstGeom prst="rect">
            <a:avLst/>
          </a:prstGeom>
          <a:noFill/>
          <a:ln w="9525">
            <a:noFill/>
          </a:ln>
        </p:spPr>
        <p:txBody>
          <a:bodyPr wrap="square" anchor="t">
            <a:spAutoFit/>
          </a:bodyPr>
          <a:lstStyle/>
          <a:p>
            <a:r>
              <a:rPr lang="zh-CN" altLang="en-US" sz="3600" b="1">
                <a:latin typeface="楷体" panose="02010609060101010101" charset="-122"/>
                <a:ea typeface="楷体" panose="02010609060101010101" charset="-122"/>
              </a:rPr>
              <a:t>    </a:t>
            </a:r>
            <a:r>
              <a:rPr lang="zh-CN" altLang="en-US" sz="3600" b="1">
                <a:solidFill>
                  <a:srgbClr val="C00000"/>
                </a:solidFill>
                <a:latin typeface="楷体" panose="02010609060101010101" charset="-122"/>
                <a:ea typeface="楷体" panose="02010609060101010101" charset="-122"/>
              </a:rPr>
              <a:t>下阕译文：</a:t>
            </a:r>
            <a:r>
              <a:rPr lang="zh-CN" altLang="en-US" sz="3600" b="1">
                <a:latin typeface="楷体" panose="02010609060101010101" charset="-122"/>
                <a:ea typeface="楷体" panose="02010609060101010101" charset="-122"/>
              </a:rPr>
              <a:t>然而刘裕的儿子刘义隆好大喜功，仓促北伐，却反而让北魏太武帝拓跋焘乘机挥师南下，兵抵长江北岸而返，遭到对手的重创。我回到南方已经有四十三年了，看着中原仍然记得扬州路上烽火连天的战乱场景。怎么能回首啊，当年拓跋焘的行宫外竟有百姓在那里祭祀，乌鸦啄食祭品，人们过着社日，只把他当作一位神祗来供奉，而不知道这里曾是一个皇帝的行宫。还有谁会问，廉颇老了，饭量还好吗？</a:t>
            </a:r>
            <a:endParaRPr lang="zh-CN" altLang="en-US" sz="3600" b="1">
              <a:latin typeface="楷体" panose="02010609060101010101" charset="-122"/>
              <a:ea typeface="楷体" panose="02010609060101010101" charset="-122"/>
            </a:endParaRPr>
          </a:p>
        </p:txBody>
      </p:sp>
    </p:spTree>
  </p:cSld>
  <p:clrMapOvr>
    <a:masterClrMapping/>
  </p:clrMapOvr>
  <p:transition spd="med">
    <p:blinds dir="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0241" name="文本框 38913"/>
          <p:cNvSpPr txBox="1"/>
          <p:nvPr>
            <p:custDataLst>
              <p:tags r:id="rId5"/>
            </p:custDataLst>
          </p:nvPr>
        </p:nvSpPr>
        <p:spPr>
          <a:xfrm>
            <a:off x="1981200" y="304800"/>
            <a:ext cx="8305800" cy="645160"/>
          </a:xfrm>
          <a:prstGeom prst="rect">
            <a:avLst/>
          </a:prstGeom>
          <a:noFill/>
          <a:ln w="9525">
            <a:noFill/>
          </a:ln>
        </p:spPr>
        <p:txBody>
          <a:bodyPr anchor="t">
            <a:spAutoFit/>
          </a:bodyPr>
          <a:lstStyle/>
          <a:p>
            <a:pPr>
              <a:spcBef>
                <a:spcPct val="50000"/>
              </a:spcBef>
            </a:pPr>
            <a:r>
              <a:rPr lang="zh-CN" altLang="en-US" sz="3600">
                <a:solidFill>
                  <a:schemeClr val="tx1"/>
                </a:solidFill>
                <a:latin typeface="Times New Roman" panose="02020603050405020304" pitchFamily="18" charset="0"/>
                <a:ea typeface="隶书" panose="02010509060101010101" pitchFamily="49" charset="-122"/>
              </a:rPr>
              <a:t>在京口北固亭，词人都想到了些什么？</a:t>
            </a:r>
            <a:endParaRPr lang="zh-CN" altLang="en-US" sz="3600">
              <a:solidFill>
                <a:schemeClr val="tx1"/>
              </a:solidFill>
              <a:latin typeface="Times New Roman" panose="02020603050405020304" pitchFamily="18" charset="0"/>
              <a:ea typeface="隶书" panose="02010509060101010101" pitchFamily="49" charset="-122"/>
            </a:endParaRPr>
          </a:p>
        </p:txBody>
      </p:sp>
      <p:sp>
        <p:nvSpPr>
          <p:cNvPr id="10242" name="文本框 38914"/>
          <p:cNvSpPr txBox="1"/>
          <p:nvPr>
            <p:custDataLst>
              <p:tags r:id="rId6"/>
            </p:custDataLst>
          </p:nvPr>
        </p:nvSpPr>
        <p:spPr>
          <a:xfrm>
            <a:off x="2667000" y="1600200"/>
            <a:ext cx="1217930" cy="36830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wrap="square"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孙仲谋</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10243" name="文本框 38915"/>
          <p:cNvSpPr txBox="1"/>
          <p:nvPr>
            <p:custDataLst>
              <p:tags r:id="rId7"/>
            </p:custDataLst>
          </p:nvPr>
        </p:nvSpPr>
        <p:spPr>
          <a:xfrm>
            <a:off x="2667000" y="2362200"/>
            <a:ext cx="1219200" cy="36830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刘   裕</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10244" name="文本框 38916"/>
          <p:cNvSpPr txBox="1"/>
          <p:nvPr>
            <p:custDataLst>
              <p:tags r:id="rId8"/>
            </p:custDataLst>
          </p:nvPr>
        </p:nvSpPr>
        <p:spPr>
          <a:xfrm>
            <a:off x="4369435" y="1523365"/>
            <a:ext cx="3810000" cy="52197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spAutoFit/>
          </a:bodyPr>
          <a:lstStyle/>
          <a:p>
            <a:pPr>
              <a:spcBef>
                <a:spcPct val="50000"/>
              </a:spcBef>
            </a:pPr>
            <a:r>
              <a:rPr lang="zh-CN" altLang="en-US" sz="2800">
                <a:solidFill>
                  <a:schemeClr val="tx1"/>
                </a:solidFill>
                <a:latin typeface="Times New Roman" panose="02020603050405020304" pitchFamily="18" charset="0"/>
                <a:ea typeface="宋体" panose="02010600030101010101" pitchFamily="2" charset="-122"/>
              </a:rPr>
              <a:t>舞榭歌台  风流业绩</a:t>
            </a:r>
            <a:endParaRPr lang="zh-CN" altLang="en-US" sz="2800">
              <a:solidFill>
                <a:schemeClr val="tx1"/>
              </a:solidFill>
              <a:latin typeface="Times New Roman" panose="02020603050405020304" pitchFamily="18" charset="0"/>
              <a:ea typeface="宋体" panose="02010600030101010101" pitchFamily="2" charset="-122"/>
            </a:endParaRPr>
          </a:p>
        </p:txBody>
      </p:sp>
      <p:sp>
        <p:nvSpPr>
          <p:cNvPr id="10245" name="文本框 38917"/>
          <p:cNvSpPr txBox="1"/>
          <p:nvPr>
            <p:custDataLst>
              <p:tags r:id="rId9"/>
            </p:custDataLst>
          </p:nvPr>
        </p:nvSpPr>
        <p:spPr>
          <a:xfrm>
            <a:off x="4369435" y="3047365"/>
            <a:ext cx="3810000" cy="52197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spAutoFit/>
          </a:bodyPr>
          <a:lstStyle/>
          <a:p>
            <a:pPr lvl="0" algn="l">
              <a:spcBef>
                <a:spcPct val="50000"/>
              </a:spcBef>
            </a:pPr>
            <a:r>
              <a:rPr lang="zh-CN" altLang="en-US" sz="2800">
                <a:solidFill>
                  <a:schemeClr val="tx1"/>
                </a:solidFill>
                <a:sym typeface="+mn-ea"/>
              </a:rPr>
              <a:t> 元嘉草草  仓皇北顾</a:t>
            </a:r>
            <a:endParaRPr lang="zh-CN" altLang="en-US" sz="2800">
              <a:solidFill>
                <a:schemeClr val="tx1"/>
              </a:solidFill>
              <a:sym typeface="+mn-ea"/>
            </a:endParaRPr>
          </a:p>
        </p:txBody>
      </p:sp>
      <p:sp>
        <p:nvSpPr>
          <p:cNvPr id="10246" name="文本框 38918"/>
          <p:cNvSpPr txBox="1"/>
          <p:nvPr>
            <p:custDataLst>
              <p:tags r:id="rId10"/>
            </p:custDataLst>
          </p:nvPr>
        </p:nvSpPr>
        <p:spPr>
          <a:xfrm>
            <a:off x="2667000" y="3124200"/>
            <a:ext cx="1218565" cy="36830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wrap="square"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刘义隆</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10247" name="文本框 38919"/>
          <p:cNvSpPr txBox="1"/>
          <p:nvPr>
            <p:custDataLst>
              <p:tags r:id="rId11"/>
            </p:custDataLst>
          </p:nvPr>
        </p:nvSpPr>
        <p:spPr>
          <a:xfrm>
            <a:off x="2667000" y="3962400"/>
            <a:ext cx="1219200" cy="36830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拓跋焘</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10248" name="文本框 38920"/>
          <p:cNvSpPr txBox="1"/>
          <p:nvPr>
            <p:custDataLst>
              <p:tags r:id="rId12"/>
            </p:custDataLst>
          </p:nvPr>
        </p:nvSpPr>
        <p:spPr>
          <a:xfrm>
            <a:off x="4343400" y="2285365"/>
            <a:ext cx="3810000" cy="52197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spAutoFit/>
          </a:bodyPr>
          <a:lstStyle/>
          <a:p>
            <a:pPr lvl="0" algn="l">
              <a:spcBef>
                <a:spcPct val="50000"/>
              </a:spcBef>
            </a:pPr>
            <a:r>
              <a:rPr lang="zh-CN" altLang="en-US" sz="2800">
                <a:solidFill>
                  <a:schemeClr val="tx1"/>
                </a:solidFill>
                <a:sym typeface="+mn-ea"/>
              </a:rPr>
              <a:t> 金戈铁马  万里如虎</a:t>
            </a:r>
            <a:endParaRPr lang="zh-CN" altLang="en-US" sz="2800">
              <a:solidFill>
                <a:schemeClr val="tx1"/>
              </a:solidFill>
              <a:sym typeface="+mn-ea"/>
            </a:endParaRPr>
          </a:p>
        </p:txBody>
      </p:sp>
      <p:sp>
        <p:nvSpPr>
          <p:cNvPr id="10249" name="文本框 38921"/>
          <p:cNvSpPr txBox="1"/>
          <p:nvPr>
            <p:custDataLst>
              <p:tags r:id="rId13"/>
            </p:custDataLst>
          </p:nvPr>
        </p:nvSpPr>
        <p:spPr>
          <a:xfrm>
            <a:off x="4369435" y="3885565"/>
            <a:ext cx="3810000" cy="52197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spAutoFit/>
          </a:bodyPr>
          <a:lstStyle/>
          <a:p>
            <a:pPr lvl="0" algn="l">
              <a:spcBef>
                <a:spcPct val="50000"/>
              </a:spcBef>
            </a:pPr>
            <a:r>
              <a:rPr lang="zh-CN" altLang="en-US" sz="2800">
                <a:solidFill>
                  <a:schemeClr val="tx1"/>
                </a:solidFill>
                <a:sym typeface="+mn-ea"/>
              </a:rPr>
              <a:t> 佛狸祠下   神鸦社鼓</a:t>
            </a:r>
            <a:endParaRPr lang="zh-CN" altLang="en-US" sz="2800">
              <a:solidFill>
                <a:schemeClr val="tx1"/>
              </a:solidFill>
              <a:sym typeface="+mn-ea"/>
            </a:endParaRPr>
          </a:p>
        </p:txBody>
      </p:sp>
      <p:sp>
        <p:nvSpPr>
          <p:cNvPr id="10250" name="文本框 38922"/>
          <p:cNvSpPr txBox="1"/>
          <p:nvPr>
            <p:custDataLst>
              <p:tags r:id="rId14"/>
            </p:custDataLst>
          </p:nvPr>
        </p:nvSpPr>
        <p:spPr>
          <a:xfrm>
            <a:off x="2667000" y="4800600"/>
            <a:ext cx="1219200" cy="36830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廉    颇</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10251" name="文本框 38923"/>
          <p:cNvSpPr txBox="1"/>
          <p:nvPr>
            <p:custDataLst>
              <p:tags r:id="rId15"/>
            </p:custDataLst>
          </p:nvPr>
        </p:nvSpPr>
        <p:spPr>
          <a:xfrm>
            <a:off x="4369435" y="4723765"/>
            <a:ext cx="3810000" cy="521970"/>
          </a:xfrm>
          <a:prstGeom prst="rect">
            <a:avLst/>
          </a:prstGeom>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spAutoFit/>
          </a:bodyPr>
          <a:lstStyle/>
          <a:p>
            <a:pPr lvl="0" algn="l">
              <a:spcBef>
                <a:spcPct val="50000"/>
              </a:spcBef>
            </a:pPr>
            <a:r>
              <a:rPr lang="zh-CN" altLang="en-US" sz="2800">
                <a:solidFill>
                  <a:schemeClr val="tx1"/>
                </a:solidFill>
                <a:sym typeface="+mn-ea"/>
              </a:rPr>
              <a:t> 廉颇老矣   尚能饭否</a:t>
            </a:r>
            <a:endParaRPr lang="zh-CN" altLang="en-US" sz="2800">
              <a:solidFill>
                <a:schemeClr val="tx1"/>
              </a:solidFill>
              <a:sym typeface="+mn-ea"/>
            </a:endParaRPr>
          </a:p>
        </p:txBody>
      </p:sp>
      <p:sp>
        <p:nvSpPr>
          <p:cNvPr id="10252" name="直接连接符 38929"/>
          <p:cNvSpPr/>
          <p:nvPr>
            <p:custDataLst>
              <p:tags r:id="rId16"/>
            </p:custDataLst>
          </p:nvPr>
        </p:nvSpPr>
        <p:spPr>
          <a:xfrm>
            <a:off x="3810000" y="1828800"/>
            <a:ext cx="457200" cy="0"/>
          </a:xfrm>
          <a:prstGeom prst="line">
            <a:avLst/>
          </a:prstGeom>
          <a:ln>
            <a:headEnd type="none" w="med" len="med"/>
            <a:tailEnd type="triangle" w="med" len="med"/>
          </a:ln>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lstStyle/>
          <a:p/>
        </p:txBody>
      </p:sp>
      <p:sp>
        <p:nvSpPr>
          <p:cNvPr id="10253" name="直接连接符 38930"/>
          <p:cNvSpPr/>
          <p:nvPr>
            <p:custDataLst>
              <p:tags r:id="rId17"/>
            </p:custDataLst>
          </p:nvPr>
        </p:nvSpPr>
        <p:spPr>
          <a:xfrm>
            <a:off x="3810000" y="2590800"/>
            <a:ext cx="457200" cy="0"/>
          </a:xfrm>
          <a:prstGeom prst="line">
            <a:avLst/>
          </a:prstGeom>
          <a:ln>
            <a:headEnd type="none" w="med" len="med"/>
            <a:tailEnd type="triangle" w="med" len="med"/>
          </a:ln>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lstStyle/>
          <a:p/>
        </p:txBody>
      </p:sp>
      <p:sp>
        <p:nvSpPr>
          <p:cNvPr id="10254" name="直接连接符 38931"/>
          <p:cNvSpPr/>
          <p:nvPr>
            <p:custDataLst>
              <p:tags r:id="rId18"/>
            </p:custDataLst>
          </p:nvPr>
        </p:nvSpPr>
        <p:spPr>
          <a:xfrm>
            <a:off x="3810000" y="3429000"/>
            <a:ext cx="457200" cy="0"/>
          </a:xfrm>
          <a:prstGeom prst="line">
            <a:avLst/>
          </a:prstGeom>
          <a:ln>
            <a:headEnd type="none" w="med" len="med"/>
            <a:tailEnd type="triangle" w="med" len="med"/>
          </a:ln>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lstStyle/>
          <a:p/>
        </p:txBody>
      </p:sp>
      <p:sp>
        <p:nvSpPr>
          <p:cNvPr id="10255" name="直接连接符 38932"/>
          <p:cNvSpPr/>
          <p:nvPr>
            <p:custDataLst>
              <p:tags r:id="rId19"/>
            </p:custDataLst>
          </p:nvPr>
        </p:nvSpPr>
        <p:spPr>
          <a:xfrm>
            <a:off x="3810000" y="4191000"/>
            <a:ext cx="457200" cy="0"/>
          </a:xfrm>
          <a:prstGeom prst="line">
            <a:avLst/>
          </a:prstGeom>
          <a:ln>
            <a:headEnd type="none" w="med" len="med"/>
            <a:tailEnd type="triangle" w="med" len="med"/>
          </a:ln>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lstStyle/>
          <a:p/>
        </p:txBody>
      </p:sp>
      <p:sp>
        <p:nvSpPr>
          <p:cNvPr id="10256" name="直接连接符 38933"/>
          <p:cNvSpPr/>
          <p:nvPr>
            <p:custDataLst>
              <p:tags r:id="rId20"/>
            </p:custDataLst>
          </p:nvPr>
        </p:nvSpPr>
        <p:spPr>
          <a:xfrm>
            <a:off x="3810000" y="5029200"/>
            <a:ext cx="457200" cy="0"/>
          </a:xfrm>
          <a:prstGeom prst="line">
            <a:avLst/>
          </a:prstGeom>
          <a:ln>
            <a:headEnd type="none" w="med" len="med"/>
            <a:tailEnd type="triangle" w="med" len="med"/>
          </a:ln>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lstStyle/>
          <a:p/>
        </p:txBody>
      </p:sp>
      <p:sp>
        <p:nvSpPr>
          <p:cNvPr id="10257" name="左大括号 38934"/>
          <p:cNvSpPr/>
          <p:nvPr>
            <p:custDataLst>
              <p:tags r:id="rId21"/>
            </p:custDataLst>
          </p:nvPr>
        </p:nvSpPr>
        <p:spPr>
          <a:xfrm>
            <a:off x="2438400" y="1752600"/>
            <a:ext cx="304800" cy="990600"/>
          </a:xfrm>
          <a:prstGeom prst="leftBrace">
            <a:avLst>
              <a:gd name="adj1" fmla="val 27038"/>
              <a:gd name="adj2" fmla="val 50000"/>
            </a:avLst>
          </a:prstGeom>
          <a:ln>
            <a:headEnd type="none" w="med" len="med"/>
            <a:tailEnd type="none" w="med" len="med"/>
          </a:ln>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lstStyle/>
          <a:p>
            <a:endParaRPr lang="zh-CN" altLang="en-US">
              <a:latin typeface="Times New Roman" panose="02020603050405020304" pitchFamily="18" charset="0"/>
              <a:ea typeface="宋体" panose="02010600030101010101" pitchFamily="2" charset="-122"/>
            </a:endParaRPr>
          </a:p>
        </p:txBody>
      </p:sp>
      <p:sp>
        <p:nvSpPr>
          <p:cNvPr id="10258" name="左大括号 38935"/>
          <p:cNvSpPr/>
          <p:nvPr>
            <p:custDataLst>
              <p:tags r:id="rId22"/>
            </p:custDataLst>
          </p:nvPr>
        </p:nvSpPr>
        <p:spPr>
          <a:xfrm>
            <a:off x="2362200" y="3276600"/>
            <a:ext cx="381000" cy="1828800"/>
          </a:xfrm>
          <a:prstGeom prst="leftBrace">
            <a:avLst>
              <a:gd name="adj1" fmla="val 40000"/>
              <a:gd name="adj2" fmla="val 50000"/>
            </a:avLst>
          </a:prstGeom>
          <a:ln>
            <a:headEnd type="none" w="med" len="med"/>
            <a:tailEnd type="none" w="med" len="med"/>
          </a:ln>
          <a:extLst>
            <a:ext uri="{909E8E84-426E-40DD-AFC4-6F175D3DCCD1}">
              <a14:hiddenFill xmlns:a14="http://schemas.microsoft.com/office/drawing/2010/main">
                <a:solidFill>
                  <a:schemeClr val="tx1"/>
                </a:solidFill>
              </a14:hiddenFill>
            </a:ext>
          </a:extLst>
        </p:spPr>
        <p:style>
          <a:lnRef idx="2">
            <a:schemeClr val="dk1"/>
          </a:lnRef>
          <a:fillRef idx="1">
            <a:schemeClr val="lt1"/>
          </a:fillRef>
          <a:effectRef idx="0">
            <a:schemeClr val="dk1"/>
          </a:effectRef>
          <a:fontRef idx="minor">
            <a:schemeClr val="dk1"/>
          </a:fontRef>
        </p:style>
        <p:txBody>
          <a:bodyPr anchor="t"/>
          <a:lstStyle/>
          <a:p>
            <a:endParaRPr lang="zh-CN" altLang="en-US">
              <a:latin typeface="Times New Roman" panose="02020603050405020304" pitchFamily="18" charset="0"/>
              <a:ea typeface="宋体" panose="02010600030101010101" pitchFamily="2" charset="-122"/>
            </a:endParaRPr>
          </a:p>
        </p:txBody>
      </p:sp>
      <p:sp>
        <p:nvSpPr>
          <p:cNvPr id="10259" name="直接连接符 38938"/>
          <p:cNvSpPr/>
          <p:nvPr>
            <p:custDataLst>
              <p:tags r:id="rId23"/>
            </p:custDataLst>
          </p:nvPr>
        </p:nvSpPr>
        <p:spPr>
          <a:xfrm>
            <a:off x="2209800" y="914400"/>
            <a:ext cx="7086600" cy="0"/>
          </a:xfrm>
          <a:prstGeom prst="line">
            <a:avLst/>
          </a:prstGeom>
          <a:ln w="57150" cap="flat" cmpd="thinThick">
            <a:solidFill>
              <a:schemeClr val="tx1"/>
            </a:solidFill>
            <a:prstDash val="solid"/>
            <a:round/>
            <a:headEnd type="none" w="med" len="med"/>
            <a:tailEnd type="none" w="med" len="med"/>
          </a:ln>
        </p:spPr>
        <p:txBody>
          <a:bodyPr/>
          <a:lstStyle/>
          <a:p/>
        </p:txBody>
      </p:sp>
      <p:sp>
        <p:nvSpPr>
          <p:cNvPr id="10260" name="文本框 38939"/>
          <p:cNvSpPr txBox="1"/>
          <p:nvPr>
            <p:custDataLst>
              <p:tags r:id="rId24"/>
            </p:custDataLst>
          </p:nvPr>
        </p:nvSpPr>
        <p:spPr>
          <a:xfrm>
            <a:off x="1978660" y="1981200"/>
            <a:ext cx="459740" cy="990600"/>
          </a:xfrm>
          <a:prstGeom prst="rect">
            <a:avLst/>
          </a:prstGeom>
          <a:noFill/>
          <a:ln w="9525">
            <a:noFill/>
          </a:ln>
        </p:spPr>
        <p:txBody>
          <a:bodyPr vert="eaVert"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上   片</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10261" name="文本框 38940"/>
          <p:cNvSpPr txBox="1"/>
          <p:nvPr>
            <p:custDataLst>
              <p:tags r:id="rId25"/>
            </p:custDataLst>
          </p:nvPr>
        </p:nvSpPr>
        <p:spPr>
          <a:xfrm>
            <a:off x="1994535" y="3810000"/>
            <a:ext cx="459740" cy="990600"/>
          </a:xfrm>
          <a:prstGeom prst="rect">
            <a:avLst/>
          </a:prstGeom>
          <a:noFill/>
          <a:ln w="9525">
            <a:noFill/>
          </a:ln>
        </p:spPr>
        <p:txBody>
          <a:bodyPr vert="eaVert"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下  片</a:t>
            </a:r>
            <a:endParaRPr lang="zh-CN" altLang="en-US" b="1">
              <a:solidFill>
                <a:schemeClr val="tx1"/>
              </a:solidFill>
              <a:latin typeface="Times New Roman" panose="02020603050405020304" pitchFamily="18" charset="0"/>
              <a:ea typeface="宋体" panose="02010600030101010101" pitchFamily="2" charset="-122"/>
            </a:endParaRPr>
          </a:p>
        </p:txBody>
      </p:sp>
      <p:grpSp>
        <p:nvGrpSpPr>
          <p:cNvPr id="10262" name="组合 38941"/>
          <p:cNvGrpSpPr/>
          <p:nvPr>
            <p:custDataLst>
              <p:tags r:id="rId26"/>
            </p:custDataLst>
          </p:nvPr>
        </p:nvGrpSpPr>
        <p:grpSpPr>
          <a:xfrm>
            <a:off x="1981200" y="5486400"/>
            <a:ext cx="8305800" cy="1066800"/>
            <a:chOff x="0" y="3456"/>
            <a:chExt cx="5472" cy="672"/>
          </a:xfrm>
        </p:grpSpPr>
        <p:sp>
          <p:nvSpPr>
            <p:cNvPr id="10263" name="矩形 38942"/>
            <p:cNvSpPr/>
            <p:nvPr>
              <p:custDataLst>
                <p:tags r:id="rId27"/>
              </p:custDataLst>
            </p:nvPr>
          </p:nvSpPr>
          <p:spPr>
            <a:xfrm>
              <a:off x="0" y="3456"/>
              <a:ext cx="5472" cy="672"/>
            </a:xfrm>
            <a:prstGeom prst="rect">
              <a:avLst/>
            </a:prstGeom>
            <a:solidFill>
              <a:srgbClr val="F8FDFE"/>
            </a:solidFill>
            <a:ln w="9525">
              <a:noFill/>
            </a:ln>
          </p:spPr>
          <p:txBody>
            <a:bodyPr anchor="t"/>
            <a:lstStyle/>
            <a:p>
              <a:endParaRPr lang="zh-CN" altLang="en-US">
                <a:latin typeface="Times New Roman" panose="02020603050405020304" pitchFamily="18" charset="0"/>
                <a:ea typeface="宋体" panose="02010600030101010101" pitchFamily="2" charset="-122"/>
              </a:endParaRPr>
            </a:p>
          </p:txBody>
        </p:sp>
        <p:sp>
          <p:nvSpPr>
            <p:cNvPr id="10264" name="文本框 38943"/>
            <p:cNvSpPr txBox="1"/>
            <p:nvPr>
              <p:custDataLst>
                <p:tags r:id="rId28"/>
              </p:custDataLst>
            </p:nvPr>
          </p:nvSpPr>
          <p:spPr>
            <a:xfrm>
              <a:off x="480" y="3504"/>
              <a:ext cx="4697" cy="581"/>
            </a:xfrm>
            <a:prstGeom prst="rect">
              <a:avLst/>
            </a:prstGeom>
            <a:solidFill>
              <a:srgbClr val="F8FDFE"/>
            </a:solidFill>
            <a:ln w="9525">
              <a:noFill/>
            </a:ln>
          </p:spPr>
          <p:txBody>
            <a:bodyPr anchor="t">
              <a:spAutoFit/>
            </a:bodyPr>
            <a:lstStyle/>
            <a:p>
              <a:pPr>
                <a:spcBef>
                  <a:spcPct val="50000"/>
                </a:spcBef>
              </a:pPr>
              <a:r>
                <a:rPr lang="zh-CN" altLang="en-US" sz="5400" b="1">
                  <a:solidFill>
                    <a:schemeClr val="tx1"/>
                  </a:solidFill>
                  <a:latin typeface="Times New Roman" panose="02020603050405020304" pitchFamily="18" charset="0"/>
                  <a:ea typeface="隶书" panose="02010509060101010101" pitchFamily="49" charset="-122"/>
                </a:rPr>
                <a:t>多用</a:t>
              </a:r>
              <a:r>
                <a:rPr lang="zh-CN" altLang="en-US" sz="5400" b="1">
                  <a:solidFill>
                    <a:srgbClr val="AD274A"/>
                  </a:solidFill>
                  <a:latin typeface="Times New Roman" panose="02020603050405020304" pitchFamily="18" charset="0"/>
                  <a:ea typeface="隶书" panose="02010509060101010101" pitchFamily="49" charset="-122"/>
                </a:rPr>
                <a:t>典故</a:t>
              </a:r>
              <a:r>
                <a:rPr lang="zh-CN" altLang="en-US" sz="5400" b="1">
                  <a:solidFill>
                    <a:schemeClr val="tx1"/>
                  </a:solidFill>
                  <a:latin typeface="Times New Roman" panose="02020603050405020304" pitchFamily="18" charset="0"/>
                  <a:ea typeface="隶书" panose="02010509060101010101" pitchFamily="49" charset="-122"/>
                </a:rPr>
                <a:t>，表达情绪。</a:t>
              </a:r>
              <a:endParaRPr lang="zh-CN" altLang="en-US" sz="5400" b="1">
                <a:solidFill>
                  <a:schemeClr val="tx1"/>
                </a:solidFill>
                <a:latin typeface="Times New Roman" panose="02020603050405020304" pitchFamily="18" charset="0"/>
                <a:ea typeface="隶书" panose="02010509060101010101" pitchFamily="49" charset="-122"/>
              </a:endParaRPr>
            </a:p>
          </p:txBody>
        </p:sp>
      </p:gr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243"/>
                                        </p:tgtEl>
                                        <p:attrNameLst>
                                          <p:attrName>style.visibility</p:attrName>
                                        </p:attrNameLst>
                                      </p:cBhvr>
                                      <p:to>
                                        <p:strVal val="visible"/>
                                      </p:to>
                                    </p:set>
                                    <p:animEffect transition="in" filter="blinds(horizontal)">
                                      <p:cBhvr>
                                        <p:cTn id="10" dur="500"/>
                                        <p:tgtEl>
                                          <p:spTgt spid="1024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244"/>
                                        </p:tgtEl>
                                        <p:attrNameLst>
                                          <p:attrName>style.visibility</p:attrName>
                                        </p:attrNameLst>
                                      </p:cBhvr>
                                      <p:to>
                                        <p:strVal val="visible"/>
                                      </p:to>
                                    </p:set>
                                    <p:animEffect transition="in" filter="blinds(horizontal)">
                                      <p:cBhvr>
                                        <p:cTn id="13" dur="500"/>
                                        <p:tgtEl>
                                          <p:spTgt spid="1024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245"/>
                                        </p:tgtEl>
                                        <p:attrNameLst>
                                          <p:attrName>style.visibility</p:attrName>
                                        </p:attrNameLst>
                                      </p:cBhvr>
                                      <p:to>
                                        <p:strVal val="visible"/>
                                      </p:to>
                                    </p:set>
                                    <p:animEffect transition="in" filter="blinds(horizontal)">
                                      <p:cBhvr>
                                        <p:cTn id="16" dur="500"/>
                                        <p:tgtEl>
                                          <p:spTgt spid="1024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246"/>
                                        </p:tgtEl>
                                        <p:attrNameLst>
                                          <p:attrName>style.visibility</p:attrName>
                                        </p:attrNameLst>
                                      </p:cBhvr>
                                      <p:to>
                                        <p:strVal val="visible"/>
                                      </p:to>
                                    </p:set>
                                    <p:animEffect transition="in" filter="blinds(horizontal)">
                                      <p:cBhvr>
                                        <p:cTn id="19" dur="500"/>
                                        <p:tgtEl>
                                          <p:spTgt spid="1024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247"/>
                                        </p:tgtEl>
                                        <p:attrNameLst>
                                          <p:attrName>style.visibility</p:attrName>
                                        </p:attrNameLst>
                                      </p:cBhvr>
                                      <p:to>
                                        <p:strVal val="visible"/>
                                      </p:to>
                                    </p:set>
                                    <p:animEffect transition="in" filter="blinds(horizontal)">
                                      <p:cBhvr>
                                        <p:cTn id="22" dur="500"/>
                                        <p:tgtEl>
                                          <p:spTgt spid="1024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248"/>
                                        </p:tgtEl>
                                        <p:attrNameLst>
                                          <p:attrName>style.visibility</p:attrName>
                                        </p:attrNameLst>
                                      </p:cBhvr>
                                      <p:to>
                                        <p:strVal val="visible"/>
                                      </p:to>
                                    </p:set>
                                    <p:animEffect transition="in" filter="blinds(horizontal)">
                                      <p:cBhvr>
                                        <p:cTn id="25" dur="500"/>
                                        <p:tgtEl>
                                          <p:spTgt spid="1024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249"/>
                                        </p:tgtEl>
                                        <p:attrNameLst>
                                          <p:attrName>style.visibility</p:attrName>
                                        </p:attrNameLst>
                                      </p:cBhvr>
                                      <p:to>
                                        <p:strVal val="visible"/>
                                      </p:to>
                                    </p:set>
                                    <p:animEffect transition="in" filter="blinds(horizontal)">
                                      <p:cBhvr>
                                        <p:cTn id="28" dur="500"/>
                                        <p:tgtEl>
                                          <p:spTgt spid="1024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250"/>
                                        </p:tgtEl>
                                        <p:attrNameLst>
                                          <p:attrName>style.visibility</p:attrName>
                                        </p:attrNameLst>
                                      </p:cBhvr>
                                      <p:to>
                                        <p:strVal val="visible"/>
                                      </p:to>
                                    </p:set>
                                    <p:animEffect transition="in" filter="blinds(horizontal)">
                                      <p:cBhvr>
                                        <p:cTn id="31" dur="500"/>
                                        <p:tgtEl>
                                          <p:spTgt spid="1025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0251"/>
                                        </p:tgtEl>
                                        <p:attrNameLst>
                                          <p:attrName>style.visibility</p:attrName>
                                        </p:attrNameLst>
                                      </p:cBhvr>
                                      <p:to>
                                        <p:strVal val="visible"/>
                                      </p:to>
                                    </p:set>
                                    <p:animEffect transition="in" filter="blinds(horizontal)">
                                      <p:cBhvr>
                                        <p:cTn id="34" dur="500"/>
                                        <p:tgtEl>
                                          <p:spTgt spid="10251"/>
                                        </p:tgtEl>
                                      </p:cBhvr>
                                    </p:animEffect>
                                  </p:childTnLst>
                                </p:cTn>
                              </p:par>
                              <p:par>
                                <p:cTn id="35" presetID="3" presetClass="entr" presetSubtype="10" fill="hold" nodeType="withEffect">
                                  <p:stCondLst>
                                    <p:cond delay="0"/>
                                  </p:stCondLst>
                                  <p:childTnLst>
                                    <p:set>
                                      <p:cBhvr>
                                        <p:cTn id="36" dur="1" fill="hold">
                                          <p:stCondLst>
                                            <p:cond delay="0"/>
                                          </p:stCondLst>
                                        </p:cTn>
                                        <p:tgtEl>
                                          <p:spTgt spid="10252"/>
                                        </p:tgtEl>
                                        <p:attrNameLst>
                                          <p:attrName>style.visibility</p:attrName>
                                        </p:attrNameLst>
                                      </p:cBhvr>
                                      <p:to>
                                        <p:strVal val="visible"/>
                                      </p:to>
                                    </p:set>
                                    <p:animEffect transition="in" filter="blinds(horizontal)">
                                      <p:cBhvr>
                                        <p:cTn id="37" dur="500"/>
                                        <p:tgtEl>
                                          <p:spTgt spid="10252"/>
                                        </p:tgtEl>
                                      </p:cBhvr>
                                    </p:animEffect>
                                  </p:childTnLst>
                                </p:cTn>
                              </p:par>
                              <p:par>
                                <p:cTn id="38" presetID="3" presetClass="entr" presetSubtype="10" fill="hold" nodeType="withEffect">
                                  <p:stCondLst>
                                    <p:cond delay="0"/>
                                  </p:stCondLst>
                                  <p:childTnLst>
                                    <p:set>
                                      <p:cBhvr>
                                        <p:cTn id="39" dur="1" fill="hold">
                                          <p:stCondLst>
                                            <p:cond delay="0"/>
                                          </p:stCondLst>
                                        </p:cTn>
                                        <p:tgtEl>
                                          <p:spTgt spid="10253"/>
                                        </p:tgtEl>
                                        <p:attrNameLst>
                                          <p:attrName>style.visibility</p:attrName>
                                        </p:attrNameLst>
                                      </p:cBhvr>
                                      <p:to>
                                        <p:strVal val="visible"/>
                                      </p:to>
                                    </p:set>
                                    <p:animEffect transition="in" filter="blinds(horizontal)">
                                      <p:cBhvr>
                                        <p:cTn id="40" dur="500"/>
                                        <p:tgtEl>
                                          <p:spTgt spid="10253"/>
                                        </p:tgtEl>
                                      </p:cBhvr>
                                    </p:animEffect>
                                  </p:childTnLst>
                                </p:cTn>
                              </p:par>
                              <p:par>
                                <p:cTn id="41" presetID="3" presetClass="entr" presetSubtype="10" fill="hold" nodeType="withEffect">
                                  <p:stCondLst>
                                    <p:cond delay="0"/>
                                  </p:stCondLst>
                                  <p:childTnLst>
                                    <p:set>
                                      <p:cBhvr>
                                        <p:cTn id="42" dur="1" fill="hold">
                                          <p:stCondLst>
                                            <p:cond delay="0"/>
                                          </p:stCondLst>
                                        </p:cTn>
                                        <p:tgtEl>
                                          <p:spTgt spid="10254"/>
                                        </p:tgtEl>
                                        <p:attrNameLst>
                                          <p:attrName>style.visibility</p:attrName>
                                        </p:attrNameLst>
                                      </p:cBhvr>
                                      <p:to>
                                        <p:strVal val="visible"/>
                                      </p:to>
                                    </p:set>
                                    <p:animEffect transition="in" filter="blinds(horizontal)">
                                      <p:cBhvr>
                                        <p:cTn id="43" dur="500"/>
                                        <p:tgtEl>
                                          <p:spTgt spid="10254"/>
                                        </p:tgtEl>
                                      </p:cBhvr>
                                    </p:animEffect>
                                  </p:childTnLst>
                                </p:cTn>
                              </p:par>
                              <p:par>
                                <p:cTn id="44" presetID="3" presetClass="entr" presetSubtype="10" fill="hold" nodeType="withEffect">
                                  <p:stCondLst>
                                    <p:cond delay="0"/>
                                  </p:stCondLst>
                                  <p:childTnLst>
                                    <p:set>
                                      <p:cBhvr>
                                        <p:cTn id="45" dur="1" fill="hold">
                                          <p:stCondLst>
                                            <p:cond delay="0"/>
                                          </p:stCondLst>
                                        </p:cTn>
                                        <p:tgtEl>
                                          <p:spTgt spid="10255"/>
                                        </p:tgtEl>
                                        <p:attrNameLst>
                                          <p:attrName>style.visibility</p:attrName>
                                        </p:attrNameLst>
                                      </p:cBhvr>
                                      <p:to>
                                        <p:strVal val="visible"/>
                                      </p:to>
                                    </p:set>
                                    <p:animEffect transition="in" filter="blinds(horizontal)">
                                      <p:cBhvr>
                                        <p:cTn id="46" dur="500"/>
                                        <p:tgtEl>
                                          <p:spTgt spid="10255"/>
                                        </p:tgtEl>
                                      </p:cBhvr>
                                    </p:animEffect>
                                  </p:childTnLst>
                                </p:cTn>
                              </p:par>
                              <p:par>
                                <p:cTn id="47" presetID="3" presetClass="entr" presetSubtype="10" fill="hold" nodeType="withEffect">
                                  <p:stCondLst>
                                    <p:cond delay="0"/>
                                  </p:stCondLst>
                                  <p:childTnLst>
                                    <p:set>
                                      <p:cBhvr>
                                        <p:cTn id="48" dur="1" fill="hold">
                                          <p:stCondLst>
                                            <p:cond delay="0"/>
                                          </p:stCondLst>
                                        </p:cTn>
                                        <p:tgtEl>
                                          <p:spTgt spid="10256"/>
                                        </p:tgtEl>
                                        <p:attrNameLst>
                                          <p:attrName>style.visibility</p:attrName>
                                        </p:attrNameLst>
                                      </p:cBhvr>
                                      <p:to>
                                        <p:strVal val="visible"/>
                                      </p:to>
                                    </p:set>
                                    <p:animEffect transition="in" filter="blinds(horizontal)">
                                      <p:cBhvr>
                                        <p:cTn id="49" dur="500"/>
                                        <p:tgtEl>
                                          <p:spTgt spid="10256"/>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10257"/>
                                        </p:tgtEl>
                                        <p:attrNameLst>
                                          <p:attrName>style.visibility</p:attrName>
                                        </p:attrNameLst>
                                      </p:cBhvr>
                                      <p:to>
                                        <p:strVal val="visible"/>
                                      </p:to>
                                    </p:set>
                                    <p:animEffect transition="in" filter="blinds(horizontal)">
                                      <p:cBhvr>
                                        <p:cTn id="52" dur="500"/>
                                        <p:tgtEl>
                                          <p:spTgt spid="10257"/>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10258"/>
                                        </p:tgtEl>
                                        <p:attrNameLst>
                                          <p:attrName>style.visibility</p:attrName>
                                        </p:attrNameLst>
                                      </p:cBhvr>
                                      <p:to>
                                        <p:strVal val="visible"/>
                                      </p:to>
                                    </p:set>
                                    <p:animEffect transition="in" filter="blinds(horizontal)">
                                      <p:cBhvr>
                                        <p:cTn id="55" dur="500"/>
                                        <p:tgtEl>
                                          <p:spTgt spid="10258"/>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nodeType="clickEffect">
                                  <p:stCondLst>
                                    <p:cond delay="0"/>
                                  </p:stCondLst>
                                  <p:childTnLst>
                                    <p:set>
                                      <p:cBhvr>
                                        <p:cTn id="59" dur="1" fill="hold">
                                          <p:stCondLst>
                                            <p:cond delay="0"/>
                                          </p:stCondLst>
                                        </p:cTn>
                                        <p:tgtEl>
                                          <p:spTgt spid="10262"/>
                                        </p:tgtEl>
                                        <p:attrNameLst>
                                          <p:attrName>style.visibility</p:attrName>
                                        </p:attrNameLst>
                                      </p:cBhvr>
                                      <p:to>
                                        <p:strVal val="visible"/>
                                      </p:to>
                                    </p:set>
                                    <p:animEffect transition="in" filter="blinds(horizontal)">
                                      <p:cBhvr>
                                        <p:cTn id="60" dur="500"/>
                                        <p:tgtEl>
                                          <p:spTgt spid="10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p:bldP spid="10244" grpId="0"/>
      <p:bldP spid="10245" grpId="0"/>
      <p:bldP spid="10246" grpId="0"/>
      <p:bldP spid="10247" grpId="0"/>
      <p:bldP spid="10248" grpId="0"/>
      <p:bldP spid="10249" grpId="0"/>
      <p:bldP spid="10250" grpId="0"/>
      <p:bldP spid="10251" grpId="0"/>
      <p:bldP spid="10257" grpId="0"/>
      <p:bldP spid="1025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pic>
        <p:nvPicPr>
          <p:cNvPr id="11265" name="图片 27649" descr="C:\Documents and Settings\a\桌面\sunquan.jpg"/>
          <p:cNvPicPr>
            <a:picLocks noChangeAspect="1"/>
          </p:cNvPicPr>
          <p:nvPr>
            <p:custDataLst>
              <p:tags r:id="rId6"/>
            </p:custDataLst>
          </p:nvPr>
        </p:nvPicPr>
        <p:blipFill>
          <a:blip r:embed="rId5"/>
          <a:stretch>
            <a:fillRect/>
          </a:stretch>
        </p:blipFill>
        <p:spPr>
          <a:xfrm>
            <a:off x="8760460" y="496570"/>
            <a:ext cx="2510790" cy="2233930"/>
          </a:xfrm>
          <a:prstGeom prst="rect">
            <a:avLst/>
          </a:prstGeom>
          <a:noFill/>
          <a:ln w="9525">
            <a:noFill/>
          </a:ln>
          <a:effectLst>
            <a:outerShdw blurRad="50800" dist="38100" dir="2700000" algn="tl" rotWithShape="0">
              <a:prstClr val="black">
                <a:alpha val="40000"/>
              </a:prstClr>
            </a:outerShdw>
          </a:effectLst>
        </p:spPr>
      </p:pic>
      <p:sp>
        <p:nvSpPr>
          <p:cNvPr id="11266" name="文本框 27650"/>
          <p:cNvSpPr txBox="1"/>
          <p:nvPr>
            <p:custDataLst>
              <p:tags r:id="rId7"/>
            </p:custDataLst>
          </p:nvPr>
        </p:nvSpPr>
        <p:spPr>
          <a:xfrm>
            <a:off x="1919605" y="513080"/>
            <a:ext cx="7696200" cy="1198880"/>
          </a:xfrm>
          <a:prstGeom prst="rect">
            <a:avLst/>
          </a:prstGeom>
          <a:noFill/>
          <a:ln w="9525">
            <a:noFill/>
          </a:ln>
        </p:spPr>
        <p:txBody>
          <a:bodyPr anchor="t">
            <a:spAutoFit/>
          </a:bodyPr>
          <a:lstStyle/>
          <a:p>
            <a:pPr eaLnBrk="0" hangingPunct="0">
              <a:spcBef>
                <a:spcPct val="50000"/>
              </a:spcBef>
            </a:pPr>
            <a:r>
              <a:rPr lang="zh-CN" altLang="en-US" sz="3600">
                <a:solidFill>
                  <a:srgbClr val="000000"/>
                </a:solidFill>
                <a:latin typeface="Times New Roman" panose="02020603050405020304" pitchFamily="18" charset="0"/>
                <a:ea typeface="隶书" panose="02010509060101010101" pitchFamily="49" charset="-122"/>
              </a:rPr>
              <a:t>千古江山，英雄无觅孙仲谋处。                       舞榭歌台，风流总被雨打风吹去。</a:t>
            </a:r>
            <a:endParaRPr lang="zh-CN" altLang="en-US" sz="3600">
              <a:solidFill>
                <a:srgbClr val="000000"/>
              </a:solidFill>
              <a:latin typeface="Times New Roman" panose="02020603050405020304" pitchFamily="18" charset="0"/>
              <a:ea typeface="宋体" panose="02010600030101010101" pitchFamily="2" charset="-122"/>
            </a:endParaRPr>
          </a:p>
        </p:txBody>
      </p:sp>
      <p:sp>
        <p:nvSpPr>
          <p:cNvPr id="11267" name="文本框 27651"/>
          <p:cNvSpPr txBox="1"/>
          <p:nvPr>
            <p:custDataLst>
              <p:tags r:id="rId8"/>
            </p:custDataLst>
          </p:nvPr>
        </p:nvSpPr>
        <p:spPr>
          <a:xfrm>
            <a:off x="2514600" y="1905000"/>
            <a:ext cx="2971800" cy="645160"/>
          </a:xfrm>
          <a:prstGeom prst="rect">
            <a:avLst/>
          </a:prstGeom>
          <a:noFill/>
          <a:ln w="9525">
            <a:noFill/>
          </a:ln>
        </p:spPr>
        <p:txBody>
          <a:bodyPr anchor="t">
            <a:spAutoFit/>
          </a:bodyPr>
          <a:lstStyle/>
          <a:p>
            <a:pPr eaLnBrk="0" hangingPunct="0">
              <a:spcBef>
                <a:spcPct val="50000"/>
              </a:spcBef>
            </a:pPr>
            <a:r>
              <a:rPr lang="zh-CN" altLang="en-US" sz="3600" b="1">
                <a:solidFill>
                  <a:srgbClr val="F3071D"/>
                </a:solidFill>
                <a:latin typeface="楷体" panose="02010609060101010101" charset="-122"/>
                <a:ea typeface="楷体" panose="02010609060101010101" charset="-122"/>
                <a:cs typeface="楷体" panose="02010609060101010101" charset="-122"/>
              </a:rPr>
              <a:t>用孙权典故</a:t>
            </a:r>
            <a:r>
              <a:rPr lang="zh-CN" altLang="en-US" sz="3200" b="1">
                <a:solidFill>
                  <a:srgbClr val="F3071D"/>
                </a:solidFill>
                <a:latin typeface="楷体" panose="02010609060101010101" charset="-122"/>
                <a:ea typeface="楷体" panose="02010609060101010101" charset="-122"/>
                <a:cs typeface="楷体" panose="02010609060101010101" charset="-122"/>
              </a:rPr>
              <a:t> </a:t>
            </a:r>
            <a:endParaRPr lang="zh-CN" altLang="en-US" sz="3200" b="1">
              <a:solidFill>
                <a:srgbClr val="F3071D"/>
              </a:solidFill>
              <a:latin typeface="楷体" panose="02010609060101010101" charset="-122"/>
              <a:ea typeface="楷体" panose="02010609060101010101" charset="-122"/>
              <a:cs typeface="楷体" panose="02010609060101010101" charset="-122"/>
            </a:endParaRPr>
          </a:p>
        </p:txBody>
      </p:sp>
      <p:sp>
        <p:nvSpPr>
          <p:cNvPr id="27653" name="文本框 27652"/>
          <p:cNvSpPr txBox="1"/>
          <p:nvPr>
            <p:custDataLst>
              <p:tags r:id="rId9"/>
            </p:custDataLst>
          </p:nvPr>
        </p:nvSpPr>
        <p:spPr>
          <a:xfrm>
            <a:off x="1129665" y="4070350"/>
            <a:ext cx="10201910" cy="2061210"/>
          </a:xfrm>
          <a:prstGeom prst="rect">
            <a:avLst/>
          </a:prstGeom>
          <a:noFill/>
          <a:ln w="9525">
            <a:noFill/>
          </a:ln>
        </p:spPr>
        <p:txBody>
          <a:bodyPr wrap="square" anchor="t">
            <a:spAutoFit/>
          </a:bodyPr>
          <a:lstStyle/>
          <a:p>
            <a:pPr eaLnBrk="0" hangingPunct="0">
              <a:spcBef>
                <a:spcPct val="50000"/>
              </a:spcBef>
            </a:pPr>
            <a:r>
              <a:rPr lang="en-US" altLang="zh-CN" sz="3200" b="1">
                <a:solidFill>
                  <a:schemeClr val="tx1"/>
                </a:solidFill>
                <a:latin typeface="Times New Roman" panose="02020603050405020304" pitchFamily="18" charset="0"/>
                <a:ea typeface="华文仿宋" pitchFamily="2" charset="-122"/>
              </a:rPr>
              <a:t>    </a:t>
            </a:r>
            <a:r>
              <a:rPr lang="zh-CN" altLang="en-US" sz="3200" b="1">
                <a:solidFill>
                  <a:srgbClr val="000000"/>
                </a:solidFill>
                <a:latin typeface="楷体" panose="02010609060101010101" charset="-122"/>
                <a:ea typeface="楷体" panose="02010609060101010101" charset="-122"/>
                <a:cs typeface="楷体" panose="02010609060101010101" charset="-122"/>
              </a:rPr>
              <a:t>孙权，幼承父兄之业，胸怀大志。建都京口（后迁建康），占据江东。赤壁之战联合刘备大破曹操，遂使天下鼎足三分，后又数拒曹操于江北，使曹操发“生子当如孙仲谋”之叹！终为吴侯。 </a:t>
            </a:r>
            <a:endParaRPr lang="zh-CN" altLang="en-US" sz="3200" b="1">
              <a:solidFill>
                <a:srgbClr val="000000"/>
              </a:solidFill>
              <a:latin typeface="楷体" panose="02010609060101010101" charset="-122"/>
              <a:ea typeface="楷体" panose="02010609060101010101" charset="-122"/>
              <a:cs typeface="楷体" panose="02010609060101010101" charset="-122"/>
            </a:endParaRPr>
          </a:p>
        </p:txBody>
      </p:sp>
      <p:sp>
        <p:nvSpPr>
          <p:cNvPr id="27654" name="文本框 27653"/>
          <p:cNvSpPr txBox="1"/>
          <p:nvPr>
            <p:custDataLst>
              <p:tags r:id="rId10"/>
            </p:custDataLst>
          </p:nvPr>
        </p:nvSpPr>
        <p:spPr>
          <a:xfrm>
            <a:off x="1619885" y="2800985"/>
            <a:ext cx="8295640" cy="1198880"/>
          </a:xfrm>
          <a:prstGeom prst="rect">
            <a:avLst/>
          </a:prstGeom>
          <a:noFill/>
          <a:ln w="9525">
            <a:noFill/>
          </a:ln>
        </p:spPr>
        <p:txBody>
          <a:bodyPr wrap="square" anchor="t">
            <a:spAutoFit/>
          </a:bodyPr>
          <a:lstStyle/>
          <a:p>
            <a:pPr eaLnBrk="0" hangingPunct="0">
              <a:spcBef>
                <a:spcPct val="50000"/>
              </a:spcBef>
            </a:pPr>
            <a:r>
              <a:rPr lang="zh-CN" altLang="en-US" sz="3600" b="1">
                <a:solidFill>
                  <a:srgbClr val="F3071D"/>
                </a:solidFill>
                <a:latin typeface="楷体" panose="02010609060101010101" charset="-122"/>
                <a:ea typeface="楷体" panose="02010609060101010101" charset="-122"/>
              </a:rPr>
              <a:t>表达对前人事业后继无人的惋惜，暗指南宋统治者昏庸无能。</a:t>
            </a:r>
            <a:endParaRPr lang="zh-CN" altLang="en-US" sz="3600" b="1">
              <a:solidFill>
                <a:srgbClr val="F3071D"/>
              </a:solidFill>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 calcmode="lin" valueType="num">
                                      <p:cBhvr additive="base">
                                        <p:cTn id="7" dur="500" fill="hold"/>
                                        <p:tgtEl>
                                          <p:spTgt spid="27653"/>
                                        </p:tgtEl>
                                        <p:attrNameLst>
                                          <p:attrName>ppt_x</p:attrName>
                                        </p:attrNameLst>
                                      </p:cBhvr>
                                      <p:tavLst>
                                        <p:tav tm="0">
                                          <p:val>
                                            <p:strVal val="#ppt_x"/>
                                          </p:val>
                                        </p:tav>
                                        <p:tav tm="100000">
                                          <p:val>
                                            <p:strVal val="#ppt_x"/>
                                          </p:val>
                                        </p:tav>
                                      </p:tavLst>
                                    </p:anim>
                                    <p:anim calcmode="lin" valueType="num">
                                      <p:cBhvr additive="base">
                                        <p:cTn id="8" dur="500" fill="hold"/>
                                        <p:tgtEl>
                                          <p:spTgt spid="2765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4"/>
                                        </p:tgtEl>
                                        <p:attrNameLst>
                                          <p:attrName>style.visibility</p:attrName>
                                        </p:attrNameLst>
                                      </p:cBhvr>
                                      <p:to>
                                        <p:strVal val="visible"/>
                                      </p:to>
                                    </p:set>
                                    <p:anim calcmode="lin" valueType="num">
                                      <p:cBhvr additive="base">
                                        <p:cTn id="13" dur="500" fill="hold"/>
                                        <p:tgtEl>
                                          <p:spTgt spid="27654"/>
                                        </p:tgtEl>
                                        <p:attrNameLst>
                                          <p:attrName>ppt_x</p:attrName>
                                        </p:attrNameLst>
                                      </p:cBhvr>
                                      <p:tavLst>
                                        <p:tav tm="0">
                                          <p:val>
                                            <p:strVal val="#ppt_x"/>
                                          </p:val>
                                        </p:tav>
                                        <p:tav tm="100000">
                                          <p:val>
                                            <p:strVal val="#ppt_x"/>
                                          </p:val>
                                        </p:tav>
                                      </p:tavLst>
                                    </p:anim>
                                    <p:anim calcmode="lin" valueType="num">
                                      <p:cBhvr additive="base">
                                        <p:cTn id="14"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P spid="2765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pic>
        <p:nvPicPr>
          <p:cNvPr id="13313" name="图片 29697" descr="C:\Documents and Settings\a\桌面\liuyu.jpg"/>
          <p:cNvPicPr>
            <a:picLocks noChangeAspect="1"/>
          </p:cNvPicPr>
          <p:nvPr>
            <p:custDataLst>
              <p:tags r:id="rId6"/>
            </p:custDataLst>
          </p:nvPr>
        </p:nvPicPr>
        <p:blipFill>
          <a:blip r:embed="rId5"/>
          <a:stretch>
            <a:fillRect/>
          </a:stretch>
        </p:blipFill>
        <p:spPr>
          <a:xfrm>
            <a:off x="9080500" y="330200"/>
            <a:ext cx="2233613" cy="3276600"/>
          </a:xfrm>
          <a:prstGeom prst="rect">
            <a:avLst/>
          </a:prstGeom>
          <a:noFill/>
          <a:ln w="9525">
            <a:noFill/>
          </a:ln>
          <a:effectLst>
            <a:outerShdw blurRad="50800" dist="38100" dir="2700000" algn="tl" rotWithShape="0">
              <a:prstClr val="black">
                <a:alpha val="40000"/>
              </a:prstClr>
            </a:outerShdw>
          </a:effectLst>
        </p:spPr>
      </p:pic>
      <p:sp>
        <p:nvSpPr>
          <p:cNvPr id="13314" name="文本框 29698"/>
          <p:cNvSpPr txBox="1"/>
          <p:nvPr>
            <p:custDataLst>
              <p:tags r:id="rId7"/>
            </p:custDataLst>
          </p:nvPr>
        </p:nvSpPr>
        <p:spPr>
          <a:xfrm>
            <a:off x="2133600" y="457200"/>
            <a:ext cx="7620000" cy="1076325"/>
          </a:xfrm>
          <a:prstGeom prst="rect">
            <a:avLst/>
          </a:prstGeom>
          <a:noFill/>
          <a:ln w="9525">
            <a:noFill/>
          </a:ln>
        </p:spPr>
        <p:txBody>
          <a:bodyPr anchor="t">
            <a:spAutoFit/>
          </a:bodyPr>
          <a:lstStyle/>
          <a:p>
            <a:pPr eaLnBrk="0" hangingPunct="0">
              <a:spcBef>
                <a:spcPct val="50000"/>
              </a:spcBef>
            </a:pPr>
            <a:r>
              <a:rPr lang="zh-CN" altLang="en-US" sz="3200">
                <a:solidFill>
                  <a:srgbClr val="000000"/>
                </a:solidFill>
                <a:latin typeface="Times New Roman" panose="02020603050405020304" pitchFamily="18" charset="0"/>
                <a:ea typeface="隶书" panose="02010509060101010101" pitchFamily="49" charset="-122"/>
              </a:rPr>
              <a:t>斜阳草树，寻常巷陌，人道寄奴曾住。          想当年，金戈铁马，气吞万里如虎。</a:t>
            </a:r>
            <a:endParaRPr lang="zh-CN" altLang="en-US" sz="3200">
              <a:solidFill>
                <a:srgbClr val="000000"/>
              </a:solidFill>
              <a:latin typeface="Times New Roman" panose="02020603050405020304" pitchFamily="18" charset="0"/>
              <a:ea typeface="宋体" panose="02010600030101010101" pitchFamily="2" charset="-122"/>
            </a:endParaRPr>
          </a:p>
        </p:txBody>
      </p:sp>
      <p:sp>
        <p:nvSpPr>
          <p:cNvPr id="13315" name="文本框 29699"/>
          <p:cNvSpPr txBox="1"/>
          <p:nvPr>
            <p:custDataLst>
              <p:tags r:id="rId8"/>
            </p:custDataLst>
          </p:nvPr>
        </p:nvSpPr>
        <p:spPr>
          <a:xfrm>
            <a:off x="2362200" y="1676400"/>
            <a:ext cx="2667000" cy="583565"/>
          </a:xfrm>
          <a:prstGeom prst="rect">
            <a:avLst/>
          </a:prstGeom>
          <a:noFill/>
          <a:ln w="9525">
            <a:noFill/>
          </a:ln>
        </p:spPr>
        <p:txBody>
          <a:bodyPr anchor="t">
            <a:spAutoFit/>
          </a:bodyPr>
          <a:lstStyle/>
          <a:p>
            <a:pPr eaLnBrk="0" hangingPunct="0">
              <a:spcBef>
                <a:spcPct val="50000"/>
              </a:spcBef>
            </a:pPr>
            <a:r>
              <a:rPr lang="zh-CN" altLang="en-US" sz="3200" b="1">
                <a:solidFill>
                  <a:srgbClr val="F3071D"/>
                </a:solidFill>
                <a:latin typeface="楷体" panose="02010609060101010101" charset="-122"/>
                <a:ea typeface="楷体" panose="02010609060101010101" charset="-122"/>
                <a:cs typeface="楷体" panose="02010609060101010101" charset="-122"/>
              </a:rPr>
              <a:t>用刘裕典故 </a:t>
            </a:r>
            <a:endParaRPr lang="zh-CN" altLang="en-US" sz="3200" b="1">
              <a:solidFill>
                <a:srgbClr val="F3071D"/>
              </a:solidFill>
              <a:latin typeface="楷体" panose="02010609060101010101" charset="-122"/>
              <a:ea typeface="楷体" panose="02010609060101010101" charset="-122"/>
              <a:cs typeface="楷体" panose="02010609060101010101" charset="-122"/>
            </a:endParaRPr>
          </a:p>
        </p:txBody>
      </p:sp>
      <p:sp>
        <p:nvSpPr>
          <p:cNvPr id="29701" name="文本框 29700"/>
          <p:cNvSpPr txBox="1"/>
          <p:nvPr>
            <p:custDataLst>
              <p:tags r:id="rId9"/>
            </p:custDataLst>
          </p:nvPr>
        </p:nvSpPr>
        <p:spPr>
          <a:xfrm>
            <a:off x="1427480" y="3848100"/>
            <a:ext cx="10265410" cy="2061210"/>
          </a:xfrm>
          <a:prstGeom prst="rect">
            <a:avLst/>
          </a:prstGeom>
          <a:noFill/>
          <a:ln w="9525">
            <a:noFill/>
          </a:ln>
        </p:spPr>
        <p:txBody>
          <a:bodyPr wrap="square" anchor="t">
            <a:spAutoFit/>
          </a:bodyPr>
          <a:lstStyle/>
          <a:p>
            <a:pPr eaLnBrk="0" hangingPunct="0">
              <a:spcBef>
                <a:spcPct val="50000"/>
              </a:spcBef>
            </a:pPr>
            <a:r>
              <a:rPr lang="zh-CN" altLang="en-US" sz="3200" b="1">
                <a:solidFill>
                  <a:srgbClr val="000000"/>
                </a:solidFill>
                <a:latin typeface="楷体" panose="02010609060101010101" charset="-122"/>
                <a:ea typeface="楷体" panose="02010609060101010101" charset="-122"/>
                <a:cs typeface="楷体" panose="02010609060101010101" charset="-122"/>
              </a:rPr>
              <a:t>刘裕，南朝宋武帝，小字寄奴。</a:t>
            </a:r>
            <a:r>
              <a:rPr lang="en-US" altLang="zh-CN" sz="3200" b="1">
                <a:solidFill>
                  <a:srgbClr val="000000"/>
                </a:solidFill>
                <a:latin typeface="楷体" panose="02010609060101010101" charset="-122"/>
                <a:ea typeface="楷体" panose="02010609060101010101" charset="-122"/>
                <a:cs typeface="楷体" panose="02010609060101010101" charset="-122"/>
              </a:rPr>
              <a:t>《</a:t>
            </a:r>
            <a:r>
              <a:rPr lang="zh-CN" altLang="en-US" sz="3200" b="1">
                <a:solidFill>
                  <a:srgbClr val="000000"/>
                </a:solidFill>
                <a:latin typeface="楷体" panose="02010609060101010101" charset="-122"/>
                <a:ea typeface="楷体" panose="02010609060101010101" charset="-122"/>
                <a:cs typeface="楷体" panose="02010609060101010101" charset="-122"/>
              </a:rPr>
              <a:t>南畿志</a:t>
            </a:r>
            <a:r>
              <a:rPr lang="en-US" altLang="zh-CN" sz="3200" b="1">
                <a:solidFill>
                  <a:srgbClr val="000000"/>
                </a:solidFill>
                <a:latin typeface="楷体" panose="02010609060101010101" charset="-122"/>
                <a:ea typeface="楷体" panose="02010609060101010101" charset="-122"/>
                <a:cs typeface="楷体" panose="02010609060101010101" charset="-122"/>
              </a:rPr>
              <a:t>》</a:t>
            </a:r>
            <a:r>
              <a:rPr lang="zh-CN" altLang="en-US" sz="3200" b="1">
                <a:solidFill>
                  <a:srgbClr val="000000"/>
                </a:solidFill>
                <a:latin typeface="楷体" panose="02010609060101010101" charset="-122"/>
                <a:ea typeface="楷体" panose="02010609060101010101" charset="-122"/>
                <a:cs typeface="楷体" panose="02010609060101010101" charset="-122"/>
              </a:rPr>
              <a:t>：“丹徒旧在镇江城南，宋武帝微时宅业。”史载刘裕曾两次统帅晋师北伐，先后征讨南燕和后秦，生擒燕王和秦王，收复洛阳、长安等地，成就了北伐之功业。</a:t>
            </a:r>
            <a:endParaRPr lang="zh-CN" altLang="en-US" sz="3200" b="1">
              <a:solidFill>
                <a:srgbClr val="000000"/>
              </a:solidFill>
              <a:latin typeface="楷体" panose="02010609060101010101" charset="-122"/>
              <a:ea typeface="楷体" panose="02010609060101010101" charset="-122"/>
              <a:cs typeface="楷体" panose="02010609060101010101" charset="-122"/>
            </a:endParaRPr>
          </a:p>
        </p:txBody>
      </p:sp>
      <p:sp>
        <p:nvSpPr>
          <p:cNvPr id="29702" name="文本框 29701"/>
          <p:cNvSpPr txBox="1"/>
          <p:nvPr>
            <p:custDataLst>
              <p:tags r:id="rId10"/>
            </p:custDataLst>
          </p:nvPr>
        </p:nvSpPr>
        <p:spPr>
          <a:xfrm>
            <a:off x="2362200" y="2362200"/>
            <a:ext cx="7086600" cy="645160"/>
          </a:xfrm>
          <a:prstGeom prst="rect">
            <a:avLst/>
          </a:prstGeom>
          <a:noFill/>
          <a:ln w="9525">
            <a:noFill/>
          </a:ln>
        </p:spPr>
        <p:txBody>
          <a:bodyPr anchor="t">
            <a:spAutoFit/>
          </a:bodyPr>
          <a:lstStyle/>
          <a:p>
            <a:pPr eaLnBrk="0" hangingPunct="0">
              <a:spcBef>
                <a:spcPct val="50000"/>
              </a:spcBef>
            </a:pPr>
            <a:r>
              <a:rPr lang="zh-CN" altLang="en-US" sz="3600" b="1">
                <a:solidFill>
                  <a:srgbClr val="F3071D"/>
                </a:solidFill>
                <a:latin typeface="楷体" panose="02010609060101010101" charset="-122"/>
                <a:ea typeface="楷体" panose="02010609060101010101" charset="-122"/>
                <a:cs typeface="楷体" panose="02010609060101010101" charset="-122"/>
              </a:rPr>
              <a:t>向往英雄业绩  表达抗金决心</a:t>
            </a:r>
            <a:endParaRPr lang="zh-CN" altLang="en-US" sz="3600" b="1">
              <a:solidFill>
                <a:srgbClr val="F3071D"/>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7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5363" name="文本框 3"/>
          <p:cNvSpPr txBox="1"/>
          <p:nvPr>
            <p:custDataLst>
              <p:tags r:id="rId5"/>
            </p:custDataLst>
          </p:nvPr>
        </p:nvSpPr>
        <p:spPr>
          <a:xfrm>
            <a:off x="2201863" y="666750"/>
            <a:ext cx="2867025" cy="706755"/>
          </a:xfrm>
          <a:prstGeom prst="rect">
            <a:avLst/>
          </a:prstGeom>
          <a:noFill/>
          <a:ln w="9525">
            <a:noFill/>
          </a:ln>
        </p:spPr>
        <p:txBody>
          <a:bodyPr wrap="square" anchor="t">
            <a:spAutoFit/>
          </a:bodyPr>
          <a:lstStyle/>
          <a:p>
            <a:r>
              <a:rPr lang="zh-CN" altLang="en-US" sz="4000" b="1">
                <a:latin typeface="Arial" panose="020b0604020202020204" pitchFamily="34" charset="0"/>
                <a:ea typeface="新宋体" panose="02010609030101010101" charset="-122"/>
              </a:rPr>
              <a:t>上阙小结</a:t>
            </a:r>
            <a:endParaRPr lang="zh-CN" altLang="en-US" sz="4000">
              <a:latin typeface="Times New Roman" panose="02020603050405020304" pitchFamily="18" charset="0"/>
              <a:ea typeface="宋体" panose="02010600030101010101" pitchFamily="2" charset="-122"/>
            </a:endParaRPr>
          </a:p>
        </p:txBody>
      </p:sp>
      <p:sp>
        <p:nvSpPr>
          <p:cNvPr id="15364" name="文本框 4"/>
          <p:cNvSpPr txBox="1"/>
          <p:nvPr>
            <p:custDataLst>
              <p:tags r:id="rId6"/>
            </p:custDataLst>
          </p:nvPr>
        </p:nvSpPr>
        <p:spPr>
          <a:xfrm>
            <a:off x="1795145" y="2011680"/>
            <a:ext cx="9105900" cy="2306955"/>
          </a:xfrm>
          <a:prstGeom prst="rect">
            <a:avLst/>
          </a:prstGeom>
          <a:noFill/>
          <a:ln w="9525">
            <a:noFill/>
          </a:ln>
        </p:spPr>
        <p:txBody>
          <a:bodyPr wrap="square" anchor="t">
            <a:spAutoFit/>
          </a:bodyPr>
          <a:lstStyle/>
          <a:p>
            <a:r>
              <a:rPr lang="zh-CN" altLang="en-US" sz="3600" b="1">
                <a:latin typeface="楷体" panose="02010609060101010101" charset="-122"/>
                <a:ea typeface="楷体" panose="02010609060101010101" charset="-122"/>
                <a:cs typeface="楷体" panose="02010609060101010101" charset="-122"/>
              </a:rPr>
              <a:t>歌颂追慕英雄及其功勋业绩，感叹“时无英雄”。 这一段借孙权和刘裕两个历史上英雄人物事迹隐约讽刺南宋政权的无能，表达自己抗敌救国的热情。</a:t>
            </a:r>
            <a:endParaRPr lang="zh-CN" altLang="en-US" sz="3600">
              <a:latin typeface="楷体" panose="02010609060101010101" charset="-122"/>
              <a:ea typeface="楷体" panose="02010609060101010101" charset="-122"/>
              <a:cs typeface="楷体" panose="02010609060101010101" charset="-122"/>
            </a:endParaRPr>
          </a:p>
        </p:txBody>
      </p:sp>
    </p:spTree>
  </p:cSld>
  <p:clrMapOvr>
    <a:masterClrMapping/>
  </p:clrMapOvr>
  <p:transition>
    <p:dissolve/>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边框"/>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pic>
        <p:nvPicPr>
          <p:cNvPr id="5" name="图片 4" descr="树枝"/>
          <p:cNvPicPr>
            <a:picLocks noChangeAspect="1"/>
          </p:cNvPicPr>
          <p:nvPr>
            <p:custDataLst>
              <p:tags r:id="rId7"/>
            </p:custDataLst>
          </p:nvPr>
        </p:nvPicPr>
        <p:blipFill>
          <a:blip r:embed="rId6"/>
          <a:stretch>
            <a:fillRect/>
          </a:stretch>
        </p:blipFill>
        <p:spPr>
          <a:xfrm>
            <a:off x="8966200" y="-3810"/>
            <a:ext cx="3236595" cy="4255135"/>
          </a:xfrm>
          <a:prstGeom prst="rect">
            <a:avLst/>
          </a:prstGeom>
        </p:spPr>
      </p:pic>
      <p:pic>
        <p:nvPicPr>
          <p:cNvPr id="6" name="图片 5" descr="毛线团"/>
          <p:cNvPicPr>
            <a:picLocks noChangeAspect="1"/>
          </p:cNvPicPr>
          <p:nvPr>
            <p:custDataLst>
              <p:tags r:id="rId9"/>
            </p:custDataLst>
          </p:nvPr>
        </p:nvPicPr>
        <p:blipFill>
          <a:blip r:embed="rId8"/>
          <a:stretch>
            <a:fillRect/>
          </a:stretch>
        </p:blipFill>
        <p:spPr>
          <a:xfrm>
            <a:off x="-23495" y="2976245"/>
            <a:ext cx="2830830" cy="3887470"/>
          </a:xfrm>
          <a:prstGeom prst="rect">
            <a:avLst/>
          </a:prstGeom>
        </p:spPr>
      </p:pic>
      <p:pic>
        <p:nvPicPr>
          <p:cNvPr id="7" name="图片 6" descr="花"/>
          <p:cNvPicPr>
            <a:picLocks noChangeAspect="1"/>
          </p:cNvPicPr>
          <p:nvPr>
            <p:custDataLst>
              <p:tags r:id="rId11"/>
            </p:custDataLst>
          </p:nvPr>
        </p:nvPicPr>
        <p:blipFill>
          <a:blip r:embed="rId10"/>
          <a:stretch>
            <a:fillRect/>
          </a:stretch>
        </p:blipFill>
        <p:spPr>
          <a:xfrm>
            <a:off x="2740025" y="5269865"/>
            <a:ext cx="1236345" cy="1166495"/>
          </a:xfrm>
          <a:prstGeom prst="rect">
            <a:avLst/>
          </a:prstGeom>
        </p:spPr>
      </p:pic>
      <p:sp>
        <p:nvSpPr>
          <p:cNvPr id="8" name="文本框 7"/>
          <p:cNvSpPr txBox="1"/>
          <p:nvPr>
            <p:custDataLst>
              <p:tags r:id="rId12"/>
            </p:custDataLst>
          </p:nvPr>
        </p:nvSpPr>
        <p:spPr>
          <a:xfrm>
            <a:off x="1629410" y="2059305"/>
            <a:ext cx="8934450" cy="1014730"/>
          </a:xfrm>
          <a:prstGeom prst="rect">
            <a:avLst/>
          </a:prstGeom>
          <a:noFill/>
        </p:spPr>
        <p:txBody>
          <a:bodyPr wrap="square" rtlCol="0">
            <a:spAutoFit/>
          </a:bodyPr>
          <a:lstStyle/>
          <a:p>
            <a:pPr algn="ctr"/>
            <a:r>
              <a:rPr lang="zh-CN" altLang="en-US" sz="6000" b="1">
                <a:solidFill>
                  <a:srgbClr val="152751"/>
                </a:solidFill>
                <a:latin typeface="新宋体" panose="02010609030101010101" charset="-122"/>
                <a:ea typeface="新宋体" panose="02010609030101010101" charset="-122"/>
              </a:rPr>
              <a:t>永遇乐</a:t>
            </a:r>
            <a:r>
              <a:rPr lang="en-US" altLang="zh-CN" sz="6000" b="1">
                <a:solidFill>
                  <a:srgbClr val="152751"/>
                </a:solidFill>
                <a:latin typeface="新宋体" panose="02010609030101010101" charset="-122"/>
                <a:ea typeface="新宋体" panose="02010609030101010101" charset="-122"/>
              </a:rPr>
              <a:t>·</a:t>
            </a:r>
            <a:r>
              <a:rPr lang="zh-CN" altLang="en-US" sz="6000" b="1">
                <a:solidFill>
                  <a:srgbClr val="152751"/>
                </a:solidFill>
                <a:latin typeface="新宋体" panose="02010609030101010101" charset="-122"/>
                <a:ea typeface="新宋体" panose="02010609030101010101" charset="-122"/>
              </a:rPr>
              <a:t>京口北固亭怀古</a:t>
            </a:r>
            <a:endParaRPr lang="zh-CN" altLang="en-US" sz="6000" b="1">
              <a:solidFill>
                <a:srgbClr val="152751"/>
              </a:solidFill>
              <a:latin typeface="新宋体" panose="02010609030101010101" charset="-122"/>
              <a:ea typeface="新宋体" panose="02010609030101010101" charset="-122"/>
            </a:endParaRPr>
          </a:p>
        </p:txBody>
      </p:sp>
      <p:sp>
        <p:nvSpPr>
          <p:cNvPr id="10" name="文本框 9"/>
          <p:cNvSpPr txBox="1"/>
          <p:nvPr>
            <p:custDataLst>
              <p:tags r:id="rId13"/>
            </p:custDataLst>
          </p:nvPr>
        </p:nvSpPr>
        <p:spPr>
          <a:xfrm>
            <a:off x="4974590" y="3420745"/>
            <a:ext cx="2244090" cy="645160"/>
          </a:xfrm>
          <a:prstGeom prst="rect">
            <a:avLst/>
          </a:prstGeom>
          <a:noFill/>
        </p:spPr>
        <p:txBody>
          <a:bodyPr wrap="square" rtlCol="0">
            <a:spAutoFit/>
          </a:bodyPr>
          <a:lstStyle/>
          <a:p>
            <a:pPr algn="ctr"/>
            <a:r>
              <a:rPr lang="zh-CN" altLang="en-US" sz="3600" b="1">
                <a:solidFill>
                  <a:srgbClr val="152751"/>
                </a:solidFill>
                <a:latin typeface="微软雅黑" panose="020b0503020204020204" charset="-122"/>
                <a:ea typeface="微软雅黑" panose="020b0503020204020204" charset="-122"/>
              </a:rPr>
              <a:t>辛弃疾</a:t>
            </a:r>
            <a:endParaRPr lang="zh-CN" altLang="en-US" sz="3600" b="1">
              <a:solidFill>
                <a:srgbClr val="15275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nodeType="afterGroup">
                            <p:stCondLst>
                              <p:cond delay="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31746" name="文本框 31745"/>
          <p:cNvSpPr txBox="1"/>
          <p:nvPr>
            <p:custDataLst>
              <p:tags r:id="rId5"/>
            </p:custDataLst>
          </p:nvPr>
        </p:nvSpPr>
        <p:spPr>
          <a:xfrm>
            <a:off x="1981200" y="594360"/>
            <a:ext cx="7814945" cy="645160"/>
          </a:xfrm>
          <a:prstGeom prst="rect">
            <a:avLst/>
          </a:prstGeom>
          <a:noFill/>
          <a:ln w="9525">
            <a:noFill/>
          </a:ln>
        </p:spPr>
        <p:txBody>
          <a:bodyPr wrap="square" anchor="t">
            <a:spAutoFit/>
          </a:bodyPr>
          <a:lstStyle/>
          <a:p>
            <a:pPr>
              <a:spcBef>
                <a:spcPct val="50000"/>
              </a:spcBef>
              <a:buClrTx/>
            </a:pPr>
            <a:r>
              <a:rPr lang="zh-CN" altLang="en-US" sz="3600" b="1">
                <a:solidFill>
                  <a:srgbClr val="000000"/>
                </a:solidFill>
                <a:latin typeface="Arial" panose="020b0604020202020204" pitchFamily="34" charset="0"/>
                <a:ea typeface="隶书" panose="02010509060101010101" pitchFamily="49" charset="-122"/>
              </a:rPr>
              <a:t>元嘉草草，封狼居胥，赢得仓皇北顾。</a:t>
            </a:r>
            <a:endParaRPr lang="zh-CN" altLang="en-US" sz="3600" b="1">
              <a:solidFill>
                <a:srgbClr val="000000"/>
              </a:solidFill>
              <a:latin typeface="Arial" panose="020b0604020202020204" pitchFamily="34" charset="0"/>
              <a:ea typeface="隶书" panose="02010509060101010101" pitchFamily="49" charset="-122"/>
            </a:endParaRPr>
          </a:p>
        </p:txBody>
      </p:sp>
      <p:sp>
        <p:nvSpPr>
          <p:cNvPr id="31747" name="文本框 31746"/>
          <p:cNvSpPr txBox="1"/>
          <p:nvPr>
            <p:custDataLst>
              <p:tags r:id="rId6"/>
            </p:custDataLst>
          </p:nvPr>
        </p:nvSpPr>
        <p:spPr>
          <a:xfrm>
            <a:off x="2613660" y="1508760"/>
            <a:ext cx="7543800" cy="583565"/>
          </a:xfrm>
          <a:prstGeom prst="rect">
            <a:avLst/>
          </a:prstGeom>
          <a:noFill/>
          <a:ln w="9525">
            <a:noFill/>
          </a:ln>
        </p:spPr>
        <p:txBody>
          <a:bodyPr anchor="t">
            <a:spAutoFit/>
          </a:bodyPr>
          <a:lstStyle/>
          <a:p>
            <a:pPr>
              <a:spcBef>
                <a:spcPct val="50000"/>
              </a:spcBef>
              <a:buClrTx/>
            </a:pPr>
            <a:r>
              <a:rPr lang="zh-CN" altLang="en-US" sz="3200" b="1">
                <a:solidFill>
                  <a:schemeClr val="tx1"/>
                </a:solidFill>
                <a:latin typeface="楷体" panose="02010609060101010101" charset="-122"/>
                <a:ea typeface="楷体" panose="02010609060101010101" charset="-122"/>
              </a:rPr>
              <a:t>此处用何典故，用意有在？</a:t>
            </a:r>
            <a:endParaRPr lang="zh-CN" altLang="en-US" sz="3200" b="1">
              <a:solidFill>
                <a:schemeClr val="tx1"/>
              </a:solidFill>
              <a:latin typeface="楷体" panose="02010609060101010101" charset="-122"/>
              <a:ea typeface="楷体" panose="02010609060101010101" charset="-122"/>
            </a:endParaRPr>
          </a:p>
        </p:txBody>
      </p:sp>
      <p:sp>
        <p:nvSpPr>
          <p:cNvPr id="31748" name="文本框 31747"/>
          <p:cNvSpPr txBox="1"/>
          <p:nvPr>
            <p:custDataLst>
              <p:tags r:id="rId7"/>
            </p:custDataLst>
          </p:nvPr>
        </p:nvSpPr>
        <p:spPr>
          <a:xfrm>
            <a:off x="760095" y="2340610"/>
            <a:ext cx="8025765" cy="4030980"/>
          </a:xfrm>
          <a:prstGeom prst="rect">
            <a:avLst/>
          </a:prstGeom>
          <a:noFill/>
          <a:ln w="9525">
            <a:noFill/>
          </a:ln>
        </p:spPr>
        <p:txBody>
          <a:bodyPr wrap="square" anchor="t">
            <a:spAutoFit/>
          </a:bodyPr>
          <a:lstStyle/>
          <a:p>
            <a:pPr>
              <a:spcBef>
                <a:spcPct val="50000"/>
              </a:spcBef>
              <a:buClrTx/>
            </a:pPr>
            <a:r>
              <a:rPr lang="en-US" altLang="zh-CN" sz="3200">
                <a:solidFill>
                  <a:schemeClr val="tx1"/>
                </a:solidFill>
                <a:latin typeface="黑体" panose="02010609060101010101" charset="-122"/>
                <a:ea typeface="黑体" panose="02010609060101010101" charset="-122"/>
              </a:rPr>
              <a:t>    </a:t>
            </a:r>
            <a:r>
              <a:rPr lang="zh-CN" altLang="en-US" sz="3200" b="1">
                <a:solidFill>
                  <a:srgbClr val="FF0000"/>
                </a:solidFill>
                <a:latin typeface="楷体" panose="02010609060101010101" charset="-122"/>
                <a:ea typeface="楷体" panose="02010609060101010101" charset="-122"/>
                <a:cs typeface="楷体" panose="02010609060101010101" charset="-122"/>
              </a:rPr>
              <a:t>理解背景：宋宁宗继位（</a:t>
            </a:r>
            <a:r>
              <a:rPr lang="en-US" altLang="zh-CN" sz="3200" b="1">
                <a:solidFill>
                  <a:srgbClr val="FF0000"/>
                </a:solidFill>
                <a:latin typeface="楷体" panose="02010609060101010101" charset="-122"/>
                <a:ea typeface="楷体" panose="02010609060101010101" charset="-122"/>
                <a:cs typeface="楷体" panose="02010609060101010101" charset="-122"/>
              </a:rPr>
              <a:t>1200</a:t>
            </a:r>
            <a:r>
              <a:rPr lang="zh-CN" altLang="en-US" sz="3200" b="1">
                <a:solidFill>
                  <a:srgbClr val="FF0000"/>
                </a:solidFill>
                <a:latin typeface="楷体" panose="02010609060101010101" charset="-122"/>
                <a:ea typeface="楷体" panose="02010609060101010101" charset="-122"/>
                <a:cs typeface="楷体" panose="02010609060101010101" charset="-122"/>
              </a:rPr>
              <a:t>年）后，韩侂胄受到重用，他很想有一番作为政治上打击投降势力，启用主战派，当时，朝野上下笼罩在一片北伐的气氛中。但军事上的准备显然不足，特别是缺乏将领，此时已经</a:t>
            </a:r>
            <a:r>
              <a:rPr lang="en-US" altLang="zh-CN" sz="3200" b="1">
                <a:solidFill>
                  <a:srgbClr val="FF0000"/>
                </a:solidFill>
                <a:latin typeface="楷体" panose="02010609060101010101" charset="-122"/>
                <a:ea typeface="楷体" panose="02010609060101010101" charset="-122"/>
                <a:cs typeface="楷体" panose="02010609060101010101" charset="-122"/>
              </a:rPr>
              <a:t>65</a:t>
            </a:r>
            <a:r>
              <a:rPr lang="zh-CN" altLang="en-US" sz="3200" b="1">
                <a:solidFill>
                  <a:srgbClr val="FF0000"/>
                </a:solidFill>
                <a:latin typeface="楷体" panose="02010609060101010101" charset="-122"/>
                <a:ea typeface="楷体" panose="02010609060101010101" charset="-122"/>
                <a:cs typeface="楷体" panose="02010609060101010101" charset="-122"/>
              </a:rPr>
              <a:t>岁的辛弃疾看得十分清楚，虽然自己表面上得到韩侂胄的重用，调防京口，但韩侂胄并未充分相信自己。</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pic>
        <p:nvPicPr>
          <p:cNvPr id="13316" name="图片 13315" descr="200502262326378849"/>
          <p:cNvPicPr>
            <a:picLocks noChangeAspect="1"/>
          </p:cNvPicPr>
          <p:nvPr>
            <p:custDataLst>
              <p:tags r:id="rId9"/>
            </p:custDataLst>
          </p:nvPr>
        </p:nvPicPr>
        <p:blipFill>
          <a:blip r:embed="rId8"/>
          <a:stretch>
            <a:fillRect/>
          </a:stretch>
        </p:blipFill>
        <p:spPr>
          <a:xfrm>
            <a:off x="8785543" y="1239203"/>
            <a:ext cx="2952750" cy="5257800"/>
          </a:xfrm>
          <a:prstGeom prst="rect">
            <a:avLst/>
          </a:prstGeom>
          <a:noFill/>
          <a:ln w="9525">
            <a:no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ppt_x"/>
                                          </p:val>
                                        </p:tav>
                                        <p:tav tm="100000">
                                          <p:val>
                                            <p:strVal val="#ppt_x"/>
                                          </p:val>
                                        </p:tav>
                                      </p:tavLst>
                                    </p:anim>
                                    <p:anim calcmode="lin" valueType="num">
                                      <p:cBhvr additive="base">
                                        <p:cTn id="8"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additive="base">
                                        <p:cTn id="13" dur="500" fill="hold"/>
                                        <p:tgtEl>
                                          <p:spTgt spid="31747"/>
                                        </p:tgtEl>
                                        <p:attrNameLst>
                                          <p:attrName>ppt_x</p:attrName>
                                        </p:attrNameLst>
                                      </p:cBhvr>
                                      <p:tavLst>
                                        <p:tav tm="0">
                                          <p:val>
                                            <p:strVal val="#ppt_x"/>
                                          </p:val>
                                        </p:tav>
                                        <p:tav tm="100000">
                                          <p:val>
                                            <p:strVal val="#ppt_x"/>
                                          </p:val>
                                        </p:tav>
                                      </p:tavLst>
                                    </p:anim>
                                    <p:anim calcmode="lin" valueType="num">
                                      <p:cBhvr additive="base">
                                        <p:cTn id="14"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8"/>
                                        </p:tgtEl>
                                        <p:attrNameLst>
                                          <p:attrName>style.visibility</p:attrName>
                                        </p:attrNameLst>
                                      </p:cBhvr>
                                      <p:to>
                                        <p:strVal val="visible"/>
                                      </p:to>
                                    </p:set>
                                    <p:anim calcmode="lin" valueType="num">
                                      <p:cBhvr additive="base">
                                        <p:cTn id="19" dur="500" fill="hold"/>
                                        <p:tgtEl>
                                          <p:spTgt spid="31748"/>
                                        </p:tgtEl>
                                        <p:attrNameLst>
                                          <p:attrName>ppt_x</p:attrName>
                                        </p:attrNameLst>
                                      </p:cBhvr>
                                      <p:tavLst>
                                        <p:tav tm="0">
                                          <p:val>
                                            <p:strVal val="#ppt_x"/>
                                          </p:val>
                                        </p:tav>
                                        <p:tav tm="100000">
                                          <p:val>
                                            <p:strVal val="#ppt_x"/>
                                          </p:val>
                                        </p:tav>
                                      </p:tavLst>
                                    </p:anim>
                                    <p:anim calcmode="lin" valueType="num">
                                      <p:cBhvr additive="base">
                                        <p:cTn id="20"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P spid="3174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7409" name="文本框 32769"/>
          <p:cNvSpPr txBox="1"/>
          <p:nvPr>
            <p:custDataLst>
              <p:tags r:id="rId5"/>
            </p:custDataLst>
          </p:nvPr>
        </p:nvSpPr>
        <p:spPr>
          <a:xfrm>
            <a:off x="1236980" y="424180"/>
            <a:ext cx="9495155" cy="1568450"/>
          </a:xfrm>
          <a:prstGeom prst="rect">
            <a:avLst/>
          </a:prstGeom>
          <a:noFill/>
          <a:ln w="9525">
            <a:noFill/>
          </a:ln>
        </p:spPr>
        <p:txBody>
          <a:bodyPr wrap="square" anchor="t">
            <a:spAutoFit/>
          </a:bodyPr>
          <a:lstStyle/>
          <a:p>
            <a:pPr>
              <a:spcBef>
                <a:spcPct val="50000"/>
              </a:spcBef>
              <a:buClrTx/>
            </a:pPr>
            <a:r>
              <a:rPr lang="en-US" altLang="zh-CN" sz="3200" b="1">
                <a:solidFill>
                  <a:schemeClr val="tx1"/>
                </a:solidFill>
                <a:latin typeface="Arial" panose="020b0604020202020204" pitchFamily="34" charset="0"/>
                <a:ea typeface="宋体" panose="02010600030101010101" pitchFamily="2" charset="-122"/>
              </a:rPr>
              <a:t>      </a:t>
            </a:r>
            <a:r>
              <a:rPr lang="zh-CN" altLang="en-US" sz="3200" b="1">
                <a:solidFill>
                  <a:srgbClr val="FF0000"/>
                </a:solidFill>
                <a:latin typeface="楷体" panose="02010609060101010101" charset="-122"/>
                <a:ea typeface="楷体" panose="02010609060101010101" charset="-122"/>
              </a:rPr>
              <a:t>运用刘义隆草率北伐、惨遭大败的典故，旨在警告韩侂胄切勿草率出兵，伐金必须做好准备，不能草率从事。</a:t>
            </a:r>
            <a:endParaRPr lang="zh-CN" altLang="en-US" sz="3200" b="1">
              <a:solidFill>
                <a:srgbClr val="FF0000"/>
              </a:solidFill>
              <a:latin typeface="楷体" panose="02010609060101010101" charset="-122"/>
              <a:ea typeface="楷体" panose="02010609060101010101" charset="-122"/>
            </a:endParaRPr>
          </a:p>
        </p:txBody>
      </p:sp>
      <p:sp>
        <p:nvSpPr>
          <p:cNvPr id="32771" name="文本框 32770"/>
          <p:cNvSpPr txBox="1"/>
          <p:nvPr>
            <p:custDataLst>
              <p:tags r:id="rId6"/>
            </p:custDataLst>
          </p:nvPr>
        </p:nvSpPr>
        <p:spPr>
          <a:xfrm>
            <a:off x="1050290" y="2284095"/>
            <a:ext cx="10092055" cy="3415030"/>
          </a:xfrm>
          <a:prstGeom prst="rect">
            <a:avLst/>
          </a:prstGeom>
          <a:noFill/>
          <a:ln w="9525">
            <a:noFill/>
          </a:ln>
        </p:spPr>
        <p:txBody>
          <a:bodyPr wrap="square" anchor="t">
            <a:spAutoFit/>
          </a:bodyPr>
          <a:lstStyle/>
          <a:p>
            <a:pPr>
              <a:spcBef>
                <a:spcPct val="50000"/>
              </a:spcBef>
              <a:buClrTx/>
            </a:pPr>
            <a:r>
              <a:rPr lang="en-US" altLang="zh-CN" sz="3600" b="1">
                <a:solidFill>
                  <a:srgbClr val="0000FF"/>
                </a:solidFill>
                <a:latin typeface="创艺简隶书" pitchFamily="2" charset="-122"/>
                <a:ea typeface="创艺简隶书" pitchFamily="2" charset="-122"/>
              </a:rPr>
              <a:t>    </a:t>
            </a:r>
            <a:r>
              <a:rPr lang="zh-CN" altLang="en-US" sz="3600" b="1">
                <a:solidFill>
                  <a:srgbClr val="000000"/>
                </a:solidFill>
                <a:latin typeface="楷体" panose="02010609060101010101" charset="-122"/>
                <a:ea typeface="楷体" panose="02010609060101010101" charset="-122"/>
                <a:cs typeface="楷体" panose="02010609060101010101" charset="-122"/>
              </a:rPr>
              <a:t>辛弃疾忧国愤时，</a:t>
            </a:r>
            <a:r>
              <a:rPr lang="zh-CN" altLang="en-US" sz="3600" b="1">
                <a:latin typeface="楷体" panose="02010609060101010101" charset="-122"/>
                <a:ea typeface="楷体" panose="02010609060101010101" charset="-122"/>
                <a:cs typeface="楷体" panose="02010609060101010101" charset="-122"/>
              </a:rPr>
              <a:t>渴望收复失地而又反对草率冒进</a:t>
            </a:r>
            <a:r>
              <a:rPr lang="zh-CN" altLang="en-US" sz="3600" b="1">
                <a:solidFill>
                  <a:srgbClr val="000000"/>
                </a:solidFill>
                <a:latin typeface="楷体" panose="02010609060101010101" charset="-122"/>
                <a:ea typeface="楷体" panose="02010609060101010101" charset="-122"/>
                <a:cs typeface="楷体" panose="02010609060101010101" charset="-122"/>
              </a:rPr>
              <a:t>。这首因时为事而作的词中，运用刘义隆草率北伐、惨遭大败的典故，当然旨在</a:t>
            </a:r>
            <a:r>
              <a:rPr lang="zh-CN" altLang="en-US" sz="3600" b="1">
                <a:latin typeface="楷体" panose="02010609060101010101" charset="-122"/>
                <a:ea typeface="楷体" panose="02010609060101010101" charset="-122"/>
                <a:cs typeface="楷体" panose="02010609060101010101" charset="-122"/>
              </a:rPr>
              <a:t>借古讽今</a:t>
            </a:r>
            <a:r>
              <a:rPr lang="zh-CN" altLang="en-US" sz="3600" b="1">
                <a:solidFill>
                  <a:srgbClr val="000000"/>
                </a:solidFill>
                <a:latin typeface="楷体" panose="02010609060101010101" charset="-122"/>
                <a:ea typeface="楷体" panose="02010609060101010101" charset="-122"/>
                <a:cs typeface="楷体" panose="02010609060101010101" charset="-122"/>
              </a:rPr>
              <a:t>，警告韩侂胄切勿草率北伐。如果联系到张浚的草率北伐（宋孝宗隆兴元年，即</a:t>
            </a:r>
            <a:r>
              <a:rPr lang="en-US" altLang="zh-CN" sz="3600" b="1">
                <a:solidFill>
                  <a:srgbClr val="000000"/>
                </a:solidFill>
                <a:latin typeface="楷体" panose="02010609060101010101" charset="-122"/>
                <a:ea typeface="楷体" panose="02010609060101010101" charset="-122"/>
                <a:cs typeface="楷体" panose="02010609060101010101" charset="-122"/>
              </a:rPr>
              <a:t>1163</a:t>
            </a:r>
            <a:r>
              <a:rPr lang="zh-CN" altLang="en-US" sz="3600" b="1">
                <a:solidFill>
                  <a:srgbClr val="000000"/>
                </a:solidFill>
                <a:latin typeface="楷体" panose="02010609060101010101" charset="-122"/>
                <a:ea typeface="楷体" panose="02010609060101010101" charset="-122"/>
                <a:cs typeface="楷体" panose="02010609060101010101" charset="-122"/>
              </a:rPr>
              <a:t>年）失败，也只能从警告韩侂胄方面来理解。 </a:t>
            </a:r>
            <a:endParaRPr lang="zh-CN" altLang="en-US" sz="3600" b="1">
              <a:solidFill>
                <a:srgbClr val="0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8433" name="文本框 33793"/>
          <p:cNvSpPr txBox="1"/>
          <p:nvPr>
            <p:custDataLst>
              <p:tags r:id="rId5"/>
            </p:custDataLst>
          </p:nvPr>
        </p:nvSpPr>
        <p:spPr>
          <a:xfrm>
            <a:off x="1627505" y="610870"/>
            <a:ext cx="9317355" cy="1076325"/>
          </a:xfrm>
          <a:prstGeom prst="rect">
            <a:avLst/>
          </a:prstGeom>
          <a:noFill/>
          <a:ln w="9525">
            <a:noFill/>
          </a:ln>
        </p:spPr>
        <p:txBody>
          <a:bodyPr wrap="square" anchor="t">
            <a:spAutoFit/>
          </a:bodyPr>
          <a:lstStyle/>
          <a:p>
            <a:pPr eaLnBrk="0" hangingPunct="0">
              <a:spcBef>
                <a:spcPct val="50000"/>
              </a:spcBef>
            </a:pPr>
            <a:r>
              <a:rPr lang="zh-CN" altLang="en-US" sz="3200" b="1">
                <a:solidFill>
                  <a:srgbClr val="000000"/>
                </a:solidFill>
                <a:latin typeface="Times New Roman" panose="02020603050405020304" pitchFamily="18" charset="0"/>
                <a:ea typeface="隶书" panose="02010509060101010101" pitchFamily="49" charset="-122"/>
              </a:rPr>
              <a:t>四十三年，望中犹记，烽火扬州路。  可堪回首，佛狸祠下，一片神鸦社鼓！</a:t>
            </a:r>
            <a:endParaRPr lang="zh-CN" altLang="en-US" sz="3200" b="1">
              <a:solidFill>
                <a:srgbClr val="000000"/>
              </a:solidFill>
              <a:latin typeface="Times New Roman" panose="02020603050405020304" pitchFamily="18" charset="0"/>
              <a:ea typeface="宋体" panose="02010600030101010101" pitchFamily="2" charset="-122"/>
            </a:endParaRPr>
          </a:p>
        </p:txBody>
      </p:sp>
      <p:sp>
        <p:nvSpPr>
          <p:cNvPr id="33795" name="文本框 33794"/>
          <p:cNvSpPr txBox="1"/>
          <p:nvPr>
            <p:custDataLst>
              <p:tags r:id="rId6"/>
            </p:custDataLst>
          </p:nvPr>
        </p:nvSpPr>
        <p:spPr>
          <a:xfrm>
            <a:off x="1127760" y="2133600"/>
            <a:ext cx="9936480" cy="3538220"/>
          </a:xfrm>
          <a:prstGeom prst="rect">
            <a:avLst/>
          </a:prstGeom>
          <a:noFill/>
          <a:ln w="9525">
            <a:noFill/>
          </a:ln>
        </p:spPr>
        <p:txBody>
          <a:bodyPr wrap="square" anchor="t">
            <a:spAutoFit/>
          </a:bodyPr>
          <a:lstStyle/>
          <a:p>
            <a:pPr eaLnBrk="0" hangingPunct="0">
              <a:spcBef>
                <a:spcPct val="50000"/>
              </a:spcBef>
            </a:pPr>
            <a:r>
              <a:rPr lang="en-US" altLang="zh-CN" sz="3200">
                <a:solidFill>
                  <a:schemeClr val="tx1"/>
                </a:solidFill>
                <a:latin typeface="Times New Roman" panose="02020603050405020304" pitchFamily="18" charset="0"/>
                <a:ea typeface="隶书" panose="02010509060101010101" pitchFamily="49" charset="-122"/>
              </a:rPr>
              <a:t>     </a:t>
            </a:r>
            <a:r>
              <a:rPr lang="en-US" altLang="zh-CN" sz="3200">
                <a:solidFill>
                  <a:schemeClr val="tx1"/>
                </a:solidFill>
                <a:latin typeface="楷体" panose="02010609060101010101" charset="-122"/>
                <a:ea typeface="楷体" panose="02010609060101010101" charset="-122"/>
                <a:cs typeface="楷体" panose="02010609060101010101" charset="-122"/>
              </a:rPr>
              <a:t> </a:t>
            </a:r>
            <a:r>
              <a:rPr lang="zh-CN" altLang="en-US" sz="3200" b="1">
                <a:solidFill>
                  <a:srgbClr val="FF0000"/>
                </a:solidFill>
                <a:latin typeface="楷体" panose="02010609060101010101" charset="-122"/>
                <a:ea typeface="楷体" panose="02010609060101010101" charset="-122"/>
                <a:cs typeface="楷体" panose="02010609060101010101" charset="-122"/>
              </a:rPr>
              <a:t>词作由前面的</a:t>
            </a:r>
            <a:r>
              <a:rPr lang="zh-CN" altLang="en-US" sz="3200" b="1" i="1">
                <a:solidFill>
                  <a:srgbClr val="FF0000"/>
                </a:solidFill>
                <a:latin typeface="楷体" panose="02010609060101010101" charset="-122"/>
                <a:ea typeface="楷体" panose="02010609060101010101" charset="-122"/>
                <a:cs typeface="楷体" panose="02010609060101010101" charset="-122"/>
              </a:rPr>
              <a:t>怀古转而伤今</a:t>
            </a:r>
            <a:r>
              <a:rPr lang="zh-CN" altLang="en-US" sz="3200" b="1">
                <a:solidFill>
                  <a:srgbClr val="FF0000"/>
                </a:solidFill>
                <a:latin typeface="楷体" panose="02010609060101010101" charset="-122"/>
                <a:ea typeface="楷体" panose="02010609060101010101" charset="-122"/>
                <a:cs typeface="楷体" panose="02010609060101010101" charset="-122"/>
              </a:rPr>
              <a:t>。词人站在北固亭上北顾中原，回忆起</a:t>
            </a:r>
            <a:r>
              <a:rPr lang="en-US" altLang="zh-CN" sz="3200" b="1">
                <a:solidFill>
                  <a:srgbClr val="FF0000"/>
                </a:solidFill>
                <a:latin typeface="楷体" panose="02010609060101010101" charset="-122"/>
                <a:ea typeface="楷体" panose="02010609060101010101" charset="-122"/>
                <a:cs typeface="楷体" panose="02010609060101010101" charset="-122"/>
              </a:rPr>
              <a:t>43</a:t>
            </a:r>
            <a:r>
              <a:rPr lang="zh-CN" altLang="en-US" sz="3200" b="1">
                <a:solidFill>
                  <a:srgbClr val="FF0000"/>
                </a:solidFill>
                <a:latin typeface="楷体" panose="02010609060101010101" charset="-122"/>
                <a:ea typeface="楷体" panose="02010609060101010101" charset="-122"/>
                <a:cs typeface="楷体" panose="02010609060101010101" charset="-122"/>
              </a:rPr>
              <a:t>年前出生入死，突骑渡江南来效命的往事，不胜身世之慨！而在金占区的瓜步山上，百姓正在异族皇帝佛狸祠前迎神赛会，热闹非凡，一片平和景象！百姓斗志松懈，民族意识模糊，更添词人之悲叹 。</a:t>
            </a:r>
            <a:r>
              <a:rPr lang="zh-CN" altLang="en-US" sz="3200" b="1" i="1">
                <a:solidFill>
                  <a:srgbClr val="FF0000"/>
                </a:solidFill>
                <a:latin typeface="楷体" panose="02010609060101010101" charset="-122"/>
                <a:ea typeface="楷体" panose="02010609060101010101" charset="-122"/>
                <a:cs typeface="楷体" panose="02010609060101010101" charset="-122"/>
              </a:rPr>
              <a:t>作者的心情是沉重的，表达了自己的隐忧表示对南宋政府不图恢复中原的不满。</a:t>
            </a:r>
            <a:endParaRPr lang="zh-CN" altLang="en-US" sz="3200" b="1" i="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500" fill="hold"/>
                                        <p:tgtEl>
                                          <p:spTgt spid="33795"/>
                                        </p:tgtEl>
                                        <p:attrNameLst>
                                          <p:attrName>ppt_x</p:attrName>
                                        </p:attrNameLst>
                                      </p:cBhvr>
                                      <p:tavLst>
                                        <p:tav tm="0">
                                          <p:val>
                                            <p:strVal val="#ppt_x"/>
                                          </p:val>
                                        </p:tav>
                                        <p:tav tm="100000">
                                          <p:val>
                                            <p:strVal val="#ppt_x"/>
                                          </p:val>
                                        </p:tav>
                                      </p:tavLst>
                                    </p:anim>
                                    <p:anim calcmode="lin" valueType="num">
                                      <p:cBhvr additive="base">
                                        <p:cTn id="8" dur="500" fill="hold"/>
                                        <p:tgtEl>
                                          <p:spTgt spid="337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pic>
        <p:nvPicPr>
          <p:cNvPr id="19457" name="图片 34817" descr="C:\Documents and Settings\a\桌面\lianpo.jpg"/>
          <p:cNvPicPr>
            <a:picLocks noChangeAspect="1"/>
          </p:cNvPicPr>
          <p:nvPr>
            <p:custDataLst>
              <p:tags r:id="rId6"/>
            </p:custDataLst>
          </p:nvPr>
        </p:nvPicPr>
        <p:blipFill>
          <a:blip r:embed="rId5"/>
          <a:stretch>
            <a:fillRect/>
          </a:stretch>
        </p:blipFill>
        <p:spPr>
          <a:xfrm>
            <a:off x="8805545" y="493395"/>
            <a:ext cx="2667000" cy="3048000"/>
          </a:xfrm>
          <a:prstGeom prst="rect">
            <a:avLst/>
          </a:prstGeom>
          <a:noFill/>
          <a:ln w="9525">
            <a:noFill/>
          </a:ln>
          <a:effectLst>
            <a:outerShdw blurRad="50800" dist="38100" dir="2700000" algn="tl" rotWithShape="0">
              <a:prstClr val="black">
                <a:alpha val="40000"/>
              </a:prstClr>
            </a:outerShdw>
          </a:effectLst>
        </p:spPr>
      </p:pic>
      <p:sp>
        <p:nvSpPr>
          <p:cNvPr id="19458" name="文本框 34818"/>
          <p:cNvSpPr txBox="1"/>
          <p:nvPr>
            <p:custDataLst>
              <p:tags r:id="rId7"/>
            </p:custDataLst>
          </p:nvPr>
        </p:nvSpPr>
        <p:spPr>
          <a:xfrm>
            <a:off x="2106295" y="577850"/>
            <a:ext cx="6629400" cy="645160"/>
          </a:xfrm>
          <a:prstGeom prst="rect">
            <a:avLst/>
          </a:prstGeom>
          <a:noFill/>
          <a:ln w="9525">
            <a:noFill/>
          </a:ln>
        </p:spPr>
        <p:txBody>
          <a:bodyPr anchor="t">
            <a:spAutoFit/>
          </a:bodyPr>
          <a:lstStyle/>
          <a:p>
            <a:pPr eaLnBrk="0" hangingPunct="0">
              <a:spcBef>
                <a:spcPct val="50000"/>
              </a:spcBef>
            </a:pPr>
            <a:r>
              <a:rPr lang="zh-CN" altLang="en-US" sz="3600">
                <a:solidFill>
                  <a:srgbClr val="000000"/>
                </a:solidFill>
                <a:latin typeface="Times New Roman" panose="02020603050405020304" pitchFamily="18" charset="0"/>
                <a:ea typeface="隶书" panose="02010509060101010101" pitchFamily="49" charset="-122"/>
              </a:rPr>
              <a:t>凭谁问：廉颇老矣，尚能饭否？</a:t>
            </a:r>
            <a:endParaRPr lang="zh-CN" altLang="en-US" sz="3600">
              <a:solidFill>
                <a:srgbClr val="000000"/>
              </a:solidFill>
              <a:latin typeface="Times New Roman" panose="02020603050405020304" pitchFamily="18" charset="0"/>
              <a:ea typeface="宋体" panose="02010600030101010101" pitchFamily="2" charset="-122"/>
            </a:endParaRPr>
          </a:p>
        </p:txBody>
      </p:sp>
      <p:sp>
        <p:nvSpPr>
          <p:cNvPr id="19459" name="文本框 34819"/>
          <p:cNvSpPr txBox="1"/>
          <p:nvPr>
            <p:custDataLst>
              <p:tags r:id="rId8"/>
            </p:custDataLst>
          </p:nvPr>
        </p:nvSpPr>
        <p:spPr>
          <a:xfrm>
            <a:off x="2743200" y="1447800"/>
            <a:ext cx="4876800" cy="583565"/>
          </a:xfrm>
          <a:prstGeom prst="rect">
            <a:avLst/>
          </a:prstGeom>
          <a:noFill/>
          <a:ln w="9525">
            <a:noFill/>
          </a:ln>
        </p:spPr>
        <p:txBody>
          <a:bodyPr anchor="t">
            <a:spAutoFit/>
          </a:bodyPr>
          <a:lstStyle/>
          <a:p>
            <a:pPr eaLnBrk="0" hangingPunct="0">
              <a:spcBef>
                <a:spcPct val="50000"/>
              </a:spcBef>
            </a:pPr>
            <a:r>
              <a:rPr lang="zh-CN" altLang="en-US" sz="3200">
                <a:solidFill>
                  <a:srgbClr val="F3071D"/>
                </a:solidFill>
                <a:latin typeface="Times New Roman" panose="02020603050405020304" pitchFamily="18" charset="0"/>
                <a:ea typeface="隶书" panose="02010509060101010101" pitchFamily="49" charset="-122"/>
              </a:rPr>
              <a:t>用廉颇典</a:t>
            </a:r>
            <a:r>
              <a:rPr lang="zh-CN" altLang="en-US" sz="3200">
                <a:solidFill>
                  <a:srgbClr val="F3071D"/>
                </a:solidFill>
                <a:latin typeface="Times New Roman" panose="02020603050405020304" pitchFamily="18" charset="0"/>
                <a:ea typeface="宋体" panose="02010600030101010101" pitchFamily="2" charset="-122"/>
              </a:rPr>
              <a:t> </a:t>
            </a:r>
            <a:endParaRPr lang="zh-CN" altLang="en-US" sz="3200">
              <a:solidFill>
                <a:srgbClr val="F3071D"/>
              </a:solidFill>
              <a:latin typeface="Times New Roman" panose="02020603050405020304" pitchFamily="18" charset="0"/>
              <a:ea typeface="宋体" panose="02010600030101010101" pitchFamily="2" charset="-122"/>
            </a:endParaRPr>
          </a:p>
        </p:txBody>
      </p:sp>
      <p:sp>
        <p:nvSpPr>
          <p:cNvPr id="34821" name="文本框 34820"/>
          <p:cNvSpPr txBox="1"/>
          <p:nvPr>
            <p:custDataLst>
              <p:tags r:id="rId9"/>
            </p:custDataLst>
          </p:nvPr>
        </p:nvSpPr>
        <p:spPr>
          <a:xfrm>
            <a:off x="2819400" y="2133600"/>
            <a:ext cx="6858000" cy="1476375"/>
          </a:xfrm>
          <a:prstGeom prst="rect">
            <a:avLst/>
          </a:prstGeom>
          <a:noFill/>
          <a:ln w="9525">
            <a:noFill/>
          </a:ln>
        </p:spPr>
        <p:txBody>
          <a:bodyPr anchor="t">
            <a:spAutoFit/>
          </a:bodyPr>
          <a:lstStyle/>
          <a:p>
            <a:pPr eaLnBrk="0" hangingPunct="0">
              <a:spcBef>
                <a:spcPct val="50000"/>
              </a:spcBef>
            </a:pPr>
            <a:r>
              <a:rPr lang="zh-CN" altLang="en-US" sz="3600" b="1">
                <a:solidFill>
                  <a:srgbClr val="F3071D"/>
                </a:solidFill>
                <a:latin typeface="楷体" panose="02010609060101010101" charset="-122"/>
                <a:ea typeface="楷体" panose="02010609060101010101" charset="-122"/>
                <a:cs typeface="楷体" panose="02010609060101010101" charset="-122"/>
              </a:rPr>
              <a:t>明烈士暮年壮心不已之志</a:t>
            </a:r>
            <a:endParaRPr lang="zh-CN" altLang="en-US" sz="3600" b="1">
              <a:solidFill>
                <a:srgbClr val="F3071D"/>
              </a:solidFill>
              <a:latin typeface="楷体" panose="02010609060101010101" charset="-122"/>
              <a:ea typeface="楷体" panose="02010609060101010101" charset="-122"/>
              <a:cs typeface="楷体" panose="02010609060101010101" charset="-122"/>
            </a:endParaRPr>
          </a:p>
          <a:p>
            <a:pPr eaLnBrk="0" hangingPunct="0">
              <a:spcBef>
                <a:spcPct val="50000"/>
              </a:spcBef>
            </a:pPr>
            <a:r>
              <a:rPr lang="zh-CN" altLang="en-US" sz="3600" b="1">
                <a:solidFill>
                  <a:srgbClr val="F3071D"/>
                </a:solidFill>
                <a:latin typeface="楷体" panose="02010609060101010101" charset="-122"/>
                <a:ea typeface="楷体" panose="02010609060101010101" charset="-122"/>
                <a:cs typeface="楷体" panose="02010609060101010101" charset="-122"/>
              </a:rPr>
              <a:t>抒报国无门壮志难酬之愤 </a:t>
            </a:r>
            <a:endParaRPr lang="zh-CN" altLang="en-US" sz="3600" b="1">
              <a:solidFill>
                <a:srgbClr val="F3071D"/>
              </a:solidFill>
              <a:latin typeface="楷体" panose="02010609060101010101" charset="-122"/>
              <a:ea typeface="楷体" panose="02010609060101010101" charset="-122"/>
              <a:cs typeface="楷体" panose="02010609060101010101" charset="-122"/>
            </a:endParaRPr>
          </a:p>
        </p:txBody>
      </p:sp>
      <p:sp>
        <p:nvSpPr>
          <p:cNvPr id="34822" name="文本框 34821"/>
          <p:cNvSpPr txBox="1"/>
          <p:nvPr>
            <p:custDataLst>
              <p:tags r:id="rId10"/>
            </p:custDataLst>
          </p:nvPr>
        </p:nvSpPr>
        <p:spPr>
          <a:xfrm>
            <a:off x="1239520" y="4003040"/>
            <a:ext cx="10018395" cy="1753235"/>
          </a:xfrm>
          <a:prstGeom prst="rect">
            <a:avLst/>
          </a:prstGeom>
          <a:noFill/>
          <a:ln w="9525">
            <a:noFill/>
          </a:ln>
        </p:spPr>
        <p:txBody>
          <a:bodyPr wrap="square" anchor="t">
            <a:spAutoFit/>
          </a:bodyPr>
          <a:lstStyle/>
          <a:p>
            <a:pPr eaLnBrk="0" hangingPunct="0">
              <a:spcBef>
                <a:spcPct val="50000"/>
              </a:spcBef>
            </a:pPr>
            <a:r>
              <a:rPr lang="en-US" altLang="zh-CN" sz="3600">
                <a:solidFill>
                  <a:schemeClr val="tx1"/>
                </a:solidFill>
                <a:latin typeface="Times New Roman" panose="02020603050405020304" pitchFamily="18" charset="0"/>
                <a:ea typeface="隶书" panose="02010509060101010101" pitchFamily="49" charset="-122"/>
              </a:rPr>
              <a:t>        </a:t>
            </a:r>
            <a:r>
              <a:rPr lang="zh-CN" altLang="en-US" sz="3600" b="1">
                <a:solidFill>
                  <a:schemeClr val="tx1"/>
                </a:solidFill>
                <a:latin typeface="楷体" panose="02010609060101010101" charset="-122"/>
                <a:ea typeface="楷体" panose="02010609060101010101" charset="-122"/>
              </a:rPr>
              <a:t>借廉颇的典故，抒发了词人老而弥坚、抗敌之志不衰的报国之情和老大无成、壮志难酬的愤慨。爱国之情，忠义之气，溢于言表！</a:t>
            </a:r>
            <a:endParaRPr lang="zh-CN" altLang="en-US" sz="2800" b="1">
              <a:solidFill>
                <a:schemeClr val="tx1"/>
              </a:solidFill>
              <a:latin typeface="楷体" panose="02010609060101010101" charset="-122"/>
              <a:ea typeface="楷体" panose="02010609060101010101" charset="-122"/>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additive="base">
                                        <p:cTn id="7" dur="500" fill="hold"/>
                                        <p:tgtEl>
                                          <p:spTgt spid="34821"/>
                                        </p:tgtEl>
                                        <p:attrNameLst>
                                          <p:attrName>ppt_x</p:attrName>
                                        </p:attrNameLst>
                                      </p:cBhvr>
                                      <p:tavLst>
                                        <p:tav tm="0">
                                          <p:val>
                                            <p:strVal val="#ppt_x"/>
                                          </p:val>
                                        </p:tav>
                                        <p:tav tm="100000">
                                          <p:val>
                                            <p:strVal val="#ppt_x"/>
                                          </p:val>
                                        </p:tav>
                                      </p:tavLst>
                                    </p:anim>
                                    <p:anim calcmode="lin" valueType="num">
                                      <p:cBhvr additive="base">
                                        <p:cTn id="8"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22"/>
                                        </p:tgtEl>
                                        <p:attrNameLst>
                                          <p:attrName>style.visibility</p:attrName>
                                        </p:attrNameLst>
                                      </p:cBhvr>
                                      <p:to>
                                        <p:strVal val="visible"/>
                                      </p:to>
                                    </p:set>
                                    <p:anim calcmode="lin" valueType="num">
                                      <p:cBhvr additive="base">
                                        <p:cTn id="13" dur="500" fill="hold"/>
                                        <p:tgtEl>
                                          <p:spTgt spid="34822"/>
                                        </p:tgtEl>
                                        <p:attrNameLst>
                                          <p:attrName>ppt_x</p:attrName>
                                        </p:attrNameLst>
                                      </p:cBhvr>
                                      <p:tavLst>
                                        <p:tav tm="0">
                                          <p:val>
                                            <p:strVal val="#ppt_x"/>
                                          </p:val>
                                        </p:tav>
                                        <p:tav tm="100000">
                                          <p:val>
                                            <p:strVal val="#ppt_x"/>
                                          </p:val>
                                        </p:tav>
                                      </p:tavLst>
                                    </p:anim>
                                    <p:anim calcmode="lin" valueType="num">
                                      <p:cBhvr additive="base">
                                        <p:cTn id="14" dur="500" fill="hold"/>
                                        <p:tgtEl>
                                          <p:spTgt spid="348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P spid="3482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20481" name="文本框 1"/>
          <p:cNvSpPr txBox="1"/>
          <p:nvPr>
            <p:custDataLst>
              <p:tags r:id="rId5"/>
            </p:custDataLst>
          </p:nvPr>
        </p:nvSpPr>
        <p:spPr>
          <a:xfrm>
            <a:off x="2489200" y="404813"/>
            <a:ext cx="3101975" cy="645160"/>
          </a:xfrm>
          <a:prstGeom prst="rect">
            <a:avLst/>
          </a:prstGeom>
          <a:noFill/>
          <a:ln w="9525">
            <a:noFill/>
          </a:ln>
        </p:spPr>
        <p:txBody>
          <a:bodyPr wrap="square" anchor="t">
            <a:spAutoFit/>
          </a:bodyPr>
          <a:lstStyle/>
          <a:p>
            <a:r>
              <a:rPr lang="zh-CN" altLang="en-US" sz="3600" b="1">
                <a:solidFill>
                  <a:srgbClr val="009973"/>
                </a:solidFill>
                <a:latin typeface="Arial" panose="020b0604020202020204" pitchFamily="34" charset="0"/>
                <a:ea typeface="新宋体" panose="02010609030101010101" charset="-122"/>
              </a:rPr>
              <a:t>下阙小结</a:t>
            </a:r>
            <a:endParaRPr lang="zh-CN" altLang="en-US" sz="3600" b="1">
              <a:solidFill>
                <a:srgbClr val="009973"/>
              </a:solidFill>
              <a:latin typeface="Arial" panose="020b0604020202020204" pitchFamily="34" charset="0"/>
              <a:ea typeface="新宋体" panose="02010609030101010101" charset="-122"/>
            </a:endParaRPr>
          </a:p>
        </p:txBody>
      </p:sp>
      <p:sp>
        <p:nvSpPr>
          <p:cNvPr id="20482" name="文本框 2"/>
          <p:cNvSpPr txBox="1"/>
          <p:nvPr>
            <p:custDataLst>
              <p:tags r:id="rId6"/>
            </p:custDataLst>
          </p:nvPr>
        </p:nvSpPr>
        <p:spPr>
          <a:xfrm>
            <a:off x="906145" y="1997710"/>
            <a:ext cx="6073775" cy="2861310"/>
          </a:xfrm>
          <a:prstGeom prst="rect">
            <a:avLst/>
          </a:prstGeom>
          <a:noFill/>
          <a:ln w="9525">
            <a:noFill/>
          </a:ln>
        </p:spPr>
        <p:txBody>
          <a:bodyPr wrap="square" anchor="t">
            <a:spAutoFit/>
          </a:bodyPr>
          <a:lstStyle/>
          <a:p>
            <a:r>
              <a:rPr lang="zh-CN" altLang="en-US" sz="3600" b="1">
                <a:latin typeface="楷体" panose="02010609060101010101" charset="-122"/>
                <a:ea typeface="楷体" panose="02010609060101010101" charset="-122"/>
              </a:rPr>
              <a:t>借刘义隆，廉颇的故事，抒发对南宋王朝的愤懑，以及自己抗金救国，恢复中原的热切愿望和希望不能实现的苦闷。</a:t>
            </a:r>
            <a:endParaRPr lang="zh-CN" altLang="en-US" sz="3600" b="1">
              <a:latin typeface="楷体" panose="02010609060101010101" charset="-122"/>
              <a:ea typeface="楷体" panose="02010609060101010101" charset="-122"/>
            </a:endParaRPr>
          </a:p>
        </p:txBody>
      </p:sp>
      <p:pic>
        <p:nvPicPr>
          <p:cNvPr id="6" name="图片 5"/>
          <p:cNvPicPr>
            <a:picLocks noChangeAspect="1"/>
          </p:cNvPicPr>
          <p:nvPr>
            <p:custDataLst>
              <p:tags r:id="rId8"/>
            </p:custDataLst>
          </p:nvPr>
        </p:nvPicPr>
        <p:blipFill>
          <a:blip r:embed="rId7"/>
          <a:stretch>
            <a:fillRect/>
          </a:stretch>
        </p:blipFill>
        <p:spPr>
          <a:xfrm>
            <a:off x="6979835" y="719137"/>
            <a:ext cx="4762500" cy="5419725"/>
          </a:xfrm>
          <a:prstGeom prst="rect">
            <a:avLst/>
          </a:prstGeom>
        </p:spPr>
      </p:pic>
    </p:spTree>
  </p:cSld>
  <p:clrMapOvr>
    <a:masterClrMapping/>
  </p:clrMapOvr>
  <p:transition>
    <p:split orient="vert" dir="in"/>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21505" name="文本框 18433"/>
          <p:cNvSpPr txBox="1"/>
          <p:nvPr>
            <p:custDataLst>
              <p:tags r:id="rId5"/>
            </p:custDataLst>
          </p:nvPr>
        </p:nvSpPr>
        <p:spPr>
          <a:xfrm>
            <a:off x="1981200" y="304800"/>
            <a:ext cx="8305800" cy="645160"/>
          </a:xfrm>
          <a:prstGeom prst="rect">
            <a:avLst/>
          </a:prstGeom>
          <a:noFill/>
          <a:ln w="9525">
            <a:noFill/>
          </a:ln>
        </p:spPr>
        <p:txBody>
          <a:bodyPr anchor="t">
            <a:spAutoFit/>
          </a:bodyPr>
          <a:lstStyle/>
          <a:p>
            <a:pPr>
              <a:spcBef>
                <a:spcPct val="50000"/>
              </a:spcBef>
            </a:pPr>
            <a:r>
              <a:rPr lang="zh-CN" altLang="en-US" sz="3600">
                <a:solidFill>
                  <a:schemeClr val="tx1"/>
                </a:solidFill>
                <a:latin typeface="Times New Roman" panose="02020603050405020304" pitchFamily="18" charset="0"/>
                <a:ea typeface="隶书" panose="02010509060101010101" pitchFamily="49" charset="-122"/>
              </a:rPr>
              <a:t>在京口北固亭，词人都想到了些什么？</a:t>
            </a:r>
            <a:endParaRPr lang="zh-CN" altLang="en-US" sz="3600">
              <a:solidFill>
                <a:schemeClr val="tx1"/>
              </a:solidFill>
              <a:latin typeface="Times New Roman" panose="02020603050405020304" pitchFamily="18" charset="0"/>
              <a:ea typeface="隶书" panose="02010509060101010101" pitchFamily="49" charset="-122"/>
            </a:endParaRPr>
          </a:p>
        </p:txBody>
      </p:sp>
      <p:sp>
        <p:nvSpPr>
          <p:cNvPr id="21506" name="文本框 18434"/>
          <p:cNvSpPr txBox="1"/>
          <p:nvPr>
            <p:custDataLst>
              <p:tags r:id="rId6"/>
            </p:custDataLst>
          </p:nvPr>
        </p:nvSpPr>
        <p:spPr>
          <a:xfrm>
            <a:off x="2667000" y="1600200"/>
            <a:ext cx="1143000" cy="368300"/>
          </a:xfrm>
          <a:prstGeom prst="rect">
            <a:avLst/>
          </a:prstGeom>
          <a:noFill/>
          <a:ln w="9525">
            <a:noFill/>
          </a:ln>
        </p:spPr>
        <p:txBody>
          <a:bodyPr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孙仲谋</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21507" name="文本框 18435"/>
          <p:cNvSpPr txBox="1"/>
          <p:nvPr>
            <p:custDataLst>
              <p:tags r:id="rId7"/>
            </p:custDataLst>
          </p:nvPr>
        </p:nvSpPr>
        <p:spPr>
          <a:xfrm>
            <a:off x="2667000" y="2362200"/>
            <a:ext cx="1219200" cy="368300"/>
          </a:xfrm>
          <a:prstGeom prst="rect">
            <a:avLst/>
          </a:prstGeom>
          <a:noFill/>
          <a:ln w="9525">
            <a:noFill/>
          </a:ln>
        </p:spPr>
        <p:txBody>
          <a:bodyPr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刘   裕</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21508" name="文本框 18436"/>
          <p:cNvSpPr txBox="1"/>
          <p:nvPr>
            <p:custDataLst>
              <p:tags r:id="rId8"/>
            </p:custDataLst>
          </p:nvPr>
        </p:nvSpPr>
        <p:spPr>
          <a:xfrm>
            <a:off x="4419600" y="1600200"/>
            <a:ext cx="3810000" cy="368300"/>
          </a:xfrm>
          <a:prstGeom prst="rect">
            <a:avLst/>
          </a:prstGeom>
          <a:noFill/>
          <a:ln w="9525">
            <a:noFill/>
          </a:ln>
        </p:spPr>
        <p:txBody>
          <a:bodyPr anchor="t">
            <a:spAutoFit/>
          </a:bodyPr>
          <a:lstStyle/>
          <a:p>
            <a:pPr>
              <a:spcBef>
                <a:spcPct val="50000"/>
              </a:spcBef>
            </a:pPr>
            <a:r>
              <a:rPr lang="zh-CN" altLang="en-US">
                <a:solidFill>
                  <a:schemeClr val="tx1"/>
                </a:solidFill>
                <a:latin typeface="Times New Roman" panose="02020603050405020304" pitchFamily="18" charset="0"/>
                <a:ea typeface="宋体" panose="02010600030101010101" pitchFamily="2" charset="-122"/>
              </a:rPr>
              <a:t>舞榭歌台  风流业绩</a:t>
            </a:r>
            <a:endParaRPr lang="zh-CN" altLang="en-US">
              <a:solidFill>
                <a:schemeClr val="tx1"/>
              </a:solidFill>
              <a:latin typeface="Times New Roman" panose="02020603050405020304" pitchFamily="18" charset="0"/>
              <a:ea typeface="宋体" panose="02010600030101010101" pitchFamily="2" charset="-122"/>
            </a:endParaRPr>
          </a:p>
        </p:txBody>
      </p:sp>
      <p:sp>
        <p:nvSpPr>
          <p:cNvPr id="21509" name="文本框 18437"/>
          <p:cNvSpPr txBox="1"/>
          <p:nvPr>
            <p:custDataLst>
              <p:tags r:id="rId9"/>
            </p:custDataLst>
          </p:nvPr>
        </p:nvSpPr>
        <p:spPr>
          <a:xfrm>
            <a:off x="4343400" y="3200400"/>
            <a:ext cx="3810000" cy="368300"/>
          </a:xfrm>
          <a:prstGeom prst="rect">
            <a:avLst/>
          </a:prstGeom>
          <a:noFill/>
          <a:ln w="9525">
            <a:noFill/>
          </a:ln>
        </p:spPr>
        <p:txBody>
          <a:bodyPr anchor="t">
            <a:spAutoFit/>
          </a:bodyPr>
          <a:lstStyle/>
          <a:p>
            <a:pPr>
              <a:spcBef>
                <a:spcPct val="50000"/>
              </a:spcBef>
            </a:pPr>
            <a:r>
              <a:rPr lang="en-US" altLang="zh-CN">
                <a:solidFill>
                  <a:schemeClr val="tx1"/>
                </a:solidFill>
                <a:latin typeface="Times New Roman" panose="02020603050405020304" pitchFamily="18" charset="0"/>
                <a:ea typeface="宋体" panose="02010600030101010101" pitchFamily="2" charset="-122"/>
              </a:rPr>
              <a:t> </a:t>
            </a:r>
            <a:r>
              <a:rPr lang="zh-CN" altLang="en-US">
                <a:solidFill>
                  <a:schemeClr val="tx1"/>
                </a:solidFill>
                <a:latin typeface="Times New Roman" panose="02020603050405020304" pitchFamily="18" charset="0"/>
                <a:ea typeface="宋体" panose="02010600030101010101" pitchFamily="2" charset="-122"/>
              </a:rPr>
              <a:t>元嘉草草  仓皇北顾</a:t>
            </a:r>
            <a:endParaRPr lang="zh-CN" altLang="en-US">
              <a:solidFill>
                <a:schemeClr val="tx1"/>
              </a:solidFill>
              <a:latin typeface="Times New Roman" panose="02020603050405020304" pitchFamily="18" charset="0"/>
              <a:ea typeface="宋体" panose="02010600030101010101" pitchFamily="2" charset="-122"/>
            </a:endParaRPr>
          </a:p>
        </p:txBody>
      </p:sp>
      <p:sp>
        <p:nvSpPr>
          <p:cNvPr id="21510" name="文本框 18438"/>
          <p:cNvSpPr txBox="1"/>
          <p:nvPr>
            <p:custDataLst>
              <p:tags r:id="rId10"/>
            </p:custDataLst>
          </p:nvPr>
        </p:nvSpPr>
        <p:spPr>
          <a:xfrm>
            <a:off x="2667000" y="3124200"/>
            <a:ext cx="1371600" cy="368300"/>
          </a:xfrm>
          <a:prstGeom prst="rect">
            <a:avLst/>
          </a:prstGeom>
          <a:noFill/>
          <a:ln w="9525">
            <a:noFill/>
          </a:ln>
        </p:spPr>
        <p:txBody>
          <a:bodyPr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刘义隆</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21511" name="文本框 18439"/>
          <p:cNvSpPr txBox="1"/>
          <p:nvPr>
            <p:custDataLst>
              <p:tags r:id="rId11"/>
            </p:custDataLst>
          </p:nvPr>
        </p:nvSpPr>
        <p:spPr>
          <a:xfrm>
            <a:off x="2667000" y="3962400"/>
            <a:ext cx="1219200" cy="368300"/>
          </a:xfrm>
          <a:prstGeom prst="rect">
            <a:avLst/>
          </a:prstGeom>
          <a:noFill/>
          <a:ln w="9525">
            <a:noFill/>
          </a:ln>
        </p:spPr>
        <p:txBody>
          <a:bodyPr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拓跋焘</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21512" name="文本框 18440"/>
          <p:cNvSpPr txBox="1"/>
          <p:nvPr>
            <p:custDataLst>
              <p:tags r:id="rId12"/>
            </p:custDataLst>
          </p:nvPr>
        </p:nvSpPr>
        <p:spPr>
          <a:xfrm>
            <a:off x="4343400" y="2362200"/>
            <a:ext cx="3810000" cy="368300"/>
          </a:xfrm>
          <a:prstGeom prst="rect">
            <a:avLst/>
          </a:prstGeom>
          <a:noFill/>
          <a:ln w="9525">
            <a:noFill/>
          </a:ln>
        </p:spPr>
        <p:txBody>
          <a:bodyPr anchor="t">
            <a:spAutoFit/>
          </a:bodyPr>
          <a:lstStyle/>
          <a:p>
            <a:pPr>
              <a:spcBef>
                <a:spcPct val="50000"/>
              </a:spcBef>
            </a:pPr>
            <a:r>
              <a:rPr lang="en-US" altLang="zh-CN">
                <a:solidFill>
                  <a:schemeClr val="tx1"/>
                </a:solidFill>
                <a:latin typeface="Times New Roman" panose="02020603050405020304" pitchFamily="18" charset="0"/>
                <a:ea typeface="宋体" panose="02010600030101010101" pitchFamily="2" charset="-122"/>
              </a:rPr>
              <a:t> </a:t>
            </a:r>
            <a:r>
              <a:rPr lang="zh-CN" altLang="en-US">
                <a:solidFill>
                  <a:schemeClr val="tx1"/>
                </a:solidFill>
                <a:latin typeface="Times New Roman" panose="02020603050405020304" pitchFamily="18" charset="0"/>
                <a:ea typeface="宋体" panose="02010600030101010101" pitchFamily="2" charset="-122"/>
              </a:rPr>
              <a:t>金戈铁马  万里如虎</a:t>
            </a:r>
            <a:endParaRPr lang="zh-CN" altLang="en-US">
              <a:solidFill>
                <a:schemeClr val="tx1"/>
              </a:solidFill>
              <a:latin typeface="Times New Roman" panose="02020603050405020304" pitchFamily="18" charset="0"/>
              <a:ea typeface="宋体" panose="02010600030101010101" pitchFamily="2" charset="-122"/>
            </a:endParaRPr>
          </a:p>
        </p:txBody>
      </p:sp>
      <p:sp>
        <p:nvSpPr>
          <p:cNvPr id="21513" name="文本框 18441"/>
          <p:cNvSpPr txBox="1"/>
          <p:nvPr>
            <p:custDataLst>
              <p:tags r:id="rId13"/>
            </p:custDataLst>
          </p:nvPr>
        </p:nvSpPr>
        <p:spPr>
          <a:xfrm>
            <a:off x="4343400" y="4038600"/>
            <a:ext cx="3810000" cy="368300"/>
          </a:xfrm>
          <a:prstGeom prst="rect">
            <a:avLst/>
          </a:prstGeom>
          <a:noFill/>
          <a:ln w="9525">
            <a:noFill/>
          </a:ln>
        </p:spPr>
        <p:txBody>
          <a:bodyPr anchor="t">
            <a:spAutoFit/>
          </a:bodyPr>
          <a:lstStyle/>
          <a:p>
            <a:pPr>
              <a:spcBef>
                <a:spcPct val="50000"/>
              </a:spcBef>
            </a:pPr>
            <a:r>
              <a:rPr lang="en-US" altLang="zh-CN">
                <a:solidFill>
                  <a:schemeClr val="tx1"/>
                </a:solidFill>
                <a:latin typeface="Times New Roman" panose="02020603050405020304" pitchFamily="18" charset="0"/>
                <a:ea typeface="宋体" panose="02010600030101010101" pitchFamily="2" charset="-122"/>
              </a:rPr>
              <a:t> </a:t>
            </a:r>
            <a:r>
              <a:rPr lang="zh-CN" altLang="en-US">
                <a:solidFill>
                  <a:schemeClr val="tx1"/>
                </a:solidFill>
                <a:latin typeface="Times New Roman" panose="02020603050405020304" pitchFamily="18" charset="0"/>
                <a:ea typeface="宋体" panose="02010600030101010101" pitchFamily="2" charset="-122"/>
              </a:rPr>
              <a:t>佛狸祠下   神鸦社鼓</a:t>
            </a:r>
            <a:endParaRPr lang="zh-CN" altLang="en-US">
              <a:solidFill>
                <a:schemeClr val="tx1"/>
              </a:solidFill>
              <a:latin typeface="Times New Roman" panose="02020603050405020304" pitchFamily="18" charset="0"/>
              <a:ea typeface="宋体" panose="02010600030101010101" pitchFamily="2" charset="-122"/>
            </a:endParaRPr>
          </a:p>
        </p:txBody>
      </p:sp>
      <p:sp>
        <p:nvSpPr>
          <p:cNvPr id="21514" name="文本框 18442"/>
          <p:cNvSpPr txBox="1"/>
          <p:nvPr>
            <p:custDataLst>
              <p:tags r:id="rId14"/>
            </p:custDataLst>
          </p:nvPr>
        </p:nvSpPr>
        <p:spPr>
          <a:xfrm>
            <a:off x="2667000" y="4800600"/>
            <a:ext cx="1219200" cy="368300"/>
          </a:xfrm>
          <a:prstGeom prst="rect">
            <a:avLst/>
          </a:prstGeom>
          <a:noFill/>
          <a:ln w="9525">
            <a:noFill/>
          </a:ln>
        </p:spPr>
        <p:txBody>
          <a:bodyPr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廉    颇</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21515" name="文本框 18443"/>
          <p:cNvSpPr txBox="1"/>
          <p:nvPr>
            <p:custDataLst>
              <p:tags r:id="rId15"/>
            </p:custDataLst>
          </p:nvPr>
        </p:nvSpPr>
        <p:spPr>
          <a:xfrm>
            <a:off x="4343400" y="4876800"/>
            <a:ext cx="3810000" cy="368300"/>
          </a:xfrm>
          <a:prstGeom prst="rect">
            <a:avLst/>
          </a:prstGeom>
          <a:noFill/>
          <a:ln w="9525">
            <a:noFill/>
          </a:ln>
        </p:spPr>
        <p:txBody>
          <a:bodyPr anchor="t">
            <a:spAutoFit/>
          </a:bodyPr>
          <a:lstStyle/>
          <a:p>
            <a:pPr>
              <a:spcBef>
                <a:spcPct val="50000"/>
              </a:spcBef>
            </a:pPr>
            <a:r>
              <a:rPr lang="en-US" altLang="zh-CN">
                <a:solidFill>
                  <a:schemeClr val="tx1"/>
                </a:solidFill>
                <a:latin typeface="Times New Roman" panose="02020603050405020304" pitchFamily="18" charset="0"/>
                <a:ea typeface="宋体" panose="02010600030101010101" pitchFamily="2" charset="-122"/>
              </a:rPr>
              <a:t> </a:t>
            </a:r>
            <a:r>
              <a:rPr lang="zh-CN" altLang="en-US">
                <a:solidFill>
                  <a:schemeClr val="tx1"/>
                </a:solidFill>
                <a:latin typeface="Times New Roman" panose="02020603050405020304" pitchFamily="18" charset="0"/>
                <a:ea typeface="宋体" panose="02010600030101010101" pitchFamily="2" charset="-122"/>
              </a:rPr>
              <a:t>廉颇老矣   尚能饭否</a:t>
            </a:r>
            <a:endParaRPr lang="zh-CN" altLang="en-US">
              <a:solidFill>
                <a:schemeClr val="tx1"/>
              </a:solidFill>
              <a:latin typeface="Times New Roman" panose="02020603050405020304" pitchFamily="18" charset="0"/>
              <a:ea typeface="宋体" panose="02010600030101010101" pitchFamily="2" charset="-122"/>
            </a:endParaRPr>
          </a:p>
        </p:txBody>
      </p:sp>
      <p:sp>
        <p:nvSpPr>
          <p:cNvPr id="21516" name="文本框 18444"/>
          <p:cNvSpPr txBox="1"/>
          <p:nvPr>
            <p:custDataLst>
              <p:tags r:id="rId16"/>
            </p:custDataLst>
          </p:nvPr>
        </p:nvSpPr>
        <p:spPr>
          <a:xfrm>
            <a:off x="7162800" y="1524000"/>
            <a:ext cx="2438400" cy="521970"/>
          </a:xfrm>
          <a:prstGeom prst="rect">
            <a:avLst/>
          </a:prstGeom>
          <a:noFill/>
          <a:ln w="9525">
            <a:noFill/>
          </a:ln>
        </p:spPr>
        <p:txBody>
          <a:bodyPr anchor="t">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（景仰之情）</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1517" name="文本框 18445"/>
          <p:cNvSpPr txBox="1"/>
          <p:nvPr>
            <p:custDataLst>
              <p:tags r:id="rId17"/>
            </p:custDataLst>
          </p:nvPr>
        </p:nvSpPr>
        <p:spPr>
          <a:xfrm>
            <a:off x="7162800" y="2286000"/>
            <a:ext cx="2438400" cy="521970"/>
          </a:xfrm>
          <a:prstGeom prst="rect">
            <a:avLst/>
          </a:prstGeom>
          <a:noFill/>
          <a:ln w="9525">
            <a:noFill/>
          </a:ln>
        </p:spPr>
        <p:txBody>
          <a:bodyPr anchor="t">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（赞叹之情）</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1518" name="文本框 18446"/>
          <p:cNvSpPr txBox="1"/>
          <p:nvPr>
            <p:custDataLst>
              <p:tags r:id="rId18"/>
            </p:custDataLst>
          </p:nvPr>
        </p:nvSpPr>
        <p:spPr>
          <a:xfrm>
            <a:off x="7162800" y="3124200"/>
            <a:ext cx="2438400" cy="521970"/>
          </a:xfrm>
          <a:prstGeom prst="rect">
            <a:avLst/>
          </a:prstGeom>
          <a:noFill/>
          <a:ln w="9525">
            <a:noFill/>
          </a:ln>
        </p:spPr>
        <p:txBody>
          <a:bodyPr anchor="t">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（警告当局）</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1519" name="文本框 18447"/>
          <p:cNvSpPr txBox="1"/>
          <p:nvPr>
            <p:custDataLst>
              <p:tags r:id="rId19"/>
            </p:custDataLst>
          </p:nvPr>
        </p:nvSpPr>
        <p:spPr>
          <a:xfrm>
            <a:off x="7162800" y="3886200"/>
            <a:ext cx="2438400" cy="521970"/>
          </a:xfrm>
          <a:prstGeom prst="rect">
            <a:avLst/>
          </a:prstGeom>
          <a:noFill/>
          <a:ln w="9525">
            <a:noFill/>
          </a:ln>
        </p:spPr>
        <p:txBody>
          <a:bodyPr anchor="t">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（怒斥偏安）</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1520" name="文本框 18448"/>
          <p:cNvSpPr txBox="1"/>
          <p:nvPr>
            <p:custDataLst>
              <p:tags r:id="rId20"/>
            </p:custDataLst>
          </p:nvPr>
        </p:nvSpPr>
        <p:spPr>
          <a:xfrm>
            <a:off x="7162800" y="4724400"/>
            <a:ext cx="2438400" cy="521970"/>
          </a:xfrm>
          <a:prstGeom prst="rect">
            <a:avLst/>
          </a:prstGeom>
          <a:noFill/>
          <a:ln w="9525">
            <a:noFill/>
          </a:ln>
        </p:spPr>
        <p:txBody>
          <a:bodyPr anchor="t">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（壮志未已）</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1521" name="直接连接符 18449"/>
          <p:cNvSpPr/>
          <p:nvPr>
            <p:custDataLst>
              <p:tags r:id="rId21"/>
            </p:custDataLst>
          </p:nvPr>
        </p:nvSpPr>
        <p:spPr>
          <a:xfrm>
            <a:off x="3810000" y="1828800"/>
            <a:ext cx="457200" cy="0"/>
          </a:xfrm>
          <a:prstGeom prst="line">
            <a:avLst/>
          </a:prstGeom>
          <a:ln w="38100" cap="flat" cmpd="sng">
            <a:solidFill>
              <a:schemeClr val="tx1"/>
            </a:solidFill>
            <a:prstDash val="solid"/>
            <a:round/>
            <a:headEnd type="none" w="med" len="med"/>
            <a:tailEnd type="triangle" w="med" len="med"/>
          </a:ln>
        </p:spPr>
        <p:txBody>
          <a:bodyPr/>
          <a:lstStyle/>
          <a:p/>
        </p:txBody>
      </p:sp>
      <p:sp>
        <p:nvSpPr>
          <p:cNvPr id="21522" name="直接连接符 18450"/>
          <p:cNvSpPr/>
          <p:nvPr>
            <p:custDataLst>
              <p:tags r:id="rId22"/>
            </p:custDataLst>
          </p:nvPr>
        </p:nvSpPr>
        <p:spPr>
          <a:xfrm>
            <a:off x="3810000" y="2590800"/>
            <a:ext cx="457200" cy="0"/>
          </a:xfrm>
          <a:prstGeom prst="line">
            <a:avLst/>
          </a:prstGeom>
          <a:ln w="38100" cap="flat" cmpd="sng">
            <a:solidFill>
              <a:schemeClr val="tx1"/>
            </a:solidFill>
            <a:prstDash val="solid"/>
            <a:round/>
            <a:headEnd type="none" w="med" len="med"/>
            <a:tailEnd type="triangle" w="med" len="med"/>
          </a:ln>
        </p:spPr>
        <p:txBody>
          <a:bodyPr/>
          <a:lstStyle/>
          <a:p/>
        </p:txBody>
      </p:sp>
      <p:sp>
        <p:nvSpPr>
          <p:cNvPr id="21523" name="直接连接符 18451"/>
          <p:cNvSpPr/>
          <p:nvPr>
            <p:custDataLst>
              <p:tags r:id="rId23"/>
            </p:custDataLst>
          </p:nvPr>
        </p:nvSpPr>
        <p:spPr>
          <a:xfrm>
            <a:off x="3810000" y="3429000"/>
            <a:ext cx="457200" cy="0"/>
          </a:xfrm>
          <a:prstGeom prst="line">
            <a:avLst/>
          </a:prstGeom>
          <a:ln w="38100" cap="flat" cmpd="sng">
            <a:solidFill>
              <a:schemeClr val="tx1"/>
            </a:solidFill>
            <a:prstDash val="solid"/>
            <a:round/>
            <a:headEnd type="none" w="med" len="med"/>
            <a:tailEnd type="triangle" w="med" len="med"/>
          </a:ln>
        </p:spPr>
        <p:txBody>
          <a:bodyPr/>
          <a:lstStyle/>
          <a:p/>
        </p:txBody>
      </p:sp>
      <p:sp>
        <p:nvSpPr>
          <p:cNvPr id="21524" name="直接连接符 18452"/>
          <p:cNvSpPr/>
          <p:nvPr>
            <p:custDataLst>
              <p:tags r:id="rId24"/>
            </p:custDataLst>
          </p:nvPr>
        </p:nvSpPr>
        <p:spPr>
          <a:xfrm>
            <a:off x="3810000" y="4191000"/>
            <a:ext cx="457200" cy="0"/>
          </a:xfrm>
          <a:prstGeom prst="line">
            <a:avLst/>
          </a:prstGeom>
          <a:ln w="38100" cap="flat" cmpd="sng">
            <a:solidFill>
              <a:schemeClr val="tx1"/>
            </a:solidFill>
            <a:prstDash val="solid"/>
            <a:round/>
            <a:headEnd type="none" w="med" len="med"/>
            <a:tailEnd type="triangle" w="med" len="med"/>
          </a:ln>
        </p:spPr>
        <p:txBody>
          <a:bodyPr/>
          <a:lstStyle/>
          <a:p/>
        </p:txBody>
      </p:sp>
      <p:sp>
        <p:nvSpPr>
          <p:cNvPr id="21525" name="直接连接符 18453"/>
          <p:cNvSpPr/>
          <p:nvPr>
            <p:custDataLst>
              <p:tags r:id="rId25"/>
            </p:custDataLst>
          </p:nvPr>
        </p:nvSpPr>
        <p:spPr>
          <a:xfrm>
            <a:off x="3810000" y="5029200"/>
            <a:ext cx="457200" cy="0"/>
          </a:xfrm>
          <a:prstGeom prst="line">
            <a:avLst/>
          </a:prstGeom>
          <a:ln w="38100" cap="flat" cmpd="sng">
            <a:solidFill>
              <a:schemeClr val="tx1"/>
            </a:solidFill>
            <a:prstDash val="solid"/>
            <a:round/>
            <a:headEnd type="none" w="med" len="med"/>
            <a:tailEnd type="triangle" w="med" len="med"/>
          </a:ln>
        </p:spPr>
        <p:txBody>
          <a:bodyPr/>
          <a:lstStyle/>
          <a:p/>
        </p:txBody>
      </p:sp>
      <p:sp>
        <p:nvSpPr>
          <p:cNvPr id="21526" name="左大括号 18454"/>
          <p:cNvSpPr/>
          <p:nvPr>
            <p:custDataLst>
              <p:tags r:id="rId26"/>
            </p:custDataLst>
          </p:nvPr>
        </p:nvSpPr>
        <p:spPr>
          <a:xfrm>
            <a:off x="2438400" y="1752600"/>
            <a:ext cx="304800" cy="990600"/>
          </a:xfrm>
          <a:prstGeom prst="leftBrace">
            <a:avLst>
              <a:gd name="adj1" fmla="val 27038"/>
              <a:gd name="adj2" fmla="val 50000"/>
            </a:avLst>
          </a:prstGeom>
          <a:noFill/>
          <a:ln w="38100" cap="flat" cmpd="sng">
            <a:solidFill>
              <a:schemeClr val="tx1"/>
            </a:solidFill>
            <a:prstDash val="solid"/>
            <a:round/>
            <a:headEnd type="none" w="med" len="med"/>
            <a:tailEnd type="none" w="med" len="med"/>
          </a:ln>
        </p:spPr>
        <p:txBody>
          <a:bodyPr anchor="t"/>
          <a:lstStyle/>
          <a:p>
            <a:endParaRPr lang="zh-CN" altLang="en-US">
              <a:latin typeface="Times New Roman" panose="02020603050405020304" pitchFamily="18" charset="0"/>
              <a:ea typeface="宋体" panose="02010600030101010101" pitchFamily="2" charset="-122"/>
            </a:endParaRPr>
          </a:p>
        </p:txBody>
      </p:sp>
      <p:sp>
        <p:nvSpPr>
          <p:cNvPr id="21527" name="左大括号 18455"/>
          <p:cNvSpPr/>
          <p:nvPr>
            <p:custDataLst>
              <p:tags r:id="rId27"/>
            </p:custDataLst>
          </p:nvPr>
        </p:nvSpPr>
        <p:spPr>
          <a:xfrm>
            <a:off x="2362200" y="3276600"/>
            <a:ext cx="381000" cy="1828800"/>
          </a:xfrm>
          <a:prstGeom prst="leftBrace">
            <a:avLst>
              <a:gd name="adj1" fmla="val 40000"/>
              <a:gd name="adj2" fmla="val 50000"/>
            </a:avLst>
          </a:prstGeom>
          <a:noFill/>
          <a:ln w="38100" cap="flat" cmpd="sng">
            <a:solidFill>
              <a:schemeClr val="tx1"/>
            </a:solidFill>
            <a:prstDash val="solid"/>
            <a:round/>
            <a:headEnd type="none" w="med" len="med"/>
            <a:tailEnd type="none" w="med" len="med"/>
          </a:ln>
        </p:spPr>
        <p:txBody>
          <a:bodyPr anchor="t"/>
          <a:lstStyle/>
          <a:p>
            <a:endParaRPr lang="zh-CN" altLang="en-US">
              <a:latin typeface="Times New Roman" panose="02020603050405020304" pitchFamily="18" charset="0"/>
              <a:ea typeface="宋体" panose="02010600030101010101" pitchFamily="2" charset="-122"/>
            </a:endParaRPr>
          </a:p>
        </p:txBody>
      </p:sp>
      <p:sp>
        <p:nvSpPr>
          <p:cNvPr id="21528" name="右大括号 18456"/>
          <p:cNvSpPr/>
          <p:nvPr>
            <p:custDataLst>
              <p:tags r:id="rId28"/>
            </p:custDataLst>
          </p:nvPr>
        </p:nvSpPr>
        <p:spPr>
          <a:xfrm>
            <a:off x="9372600" y="1752600"/>
            <a:ext cx="304800" cy="3429000"/>
          </a:xfrm>
          <a:prstGeom prst="rightBrace">
            <a:avLst>
              <a:gd name="adj1" fmla="val 93750"/>
              <a:gd name="adj2" fmla="val 50000"/>
            </a:avLst>
          </a:prstGeom>
          <a:noFill/>
          <a:ln w="38100" cap="flat" cmpd="sng">
            <a:solidFill>
              <a:schemeClr val="tx1"/>
            </a:solidFill>
            <a:prstDash val="solid"/>
            <a:round/>
            <a:headEnd type="none" w="med" len="med"/>
            <a:tailEnd type="none" w="med" len="med"/>
          </a:ln>
        </p:spPr>
        <p:txBody>
          <a:bodyPr anchor="t"/>
          <a:lstStyle/>
          <a:p>
            <a:endParaRPr lang="zh-CN" altLang="en-US">
              <a:latin typeface="Times New Roman" panose="02020603050405020304" pitchFamily="18" charset="0"/>
              <a:ea typeface="宋体" panose="02010600030101010101" pitchFamily="2" charset="-122"/>
            </a:endParaRPr>
          </a:p>
        </p:txBody>
      </p:sp>
      <p:sp>
        <p:nvSpPr>
          <p:cNvPr id="18458" name="文本框 18457"/>
          <p:cNvSpPr txBox="1"/>
          <p:nvPr>
            <p:custDataLst>
              <p:tags r:id="rId29"/>
            </p:custDataLst>
          </p:nvPr>
        </p:nvSpPr>
        <p:spPr>
          <a:xfrm>
            <a:off x="9595485" y="1828800"/>
            <a:ext cx="859790" cy="3429000"/>
          </a:xfrm>
          <a:prstGeom prst="rect">
            <a:avLst/>
          </a:prstGeom>
          <a:noFill/>
          <a:ln w="9525">
            <a:noFill/>
          </a:ln>
        </p:spPr>
        <p:txBody>
          <a:bodyPr vert="eaVert">
            <a:spAutoFit/>
          </a:bodyPr>
          <a:lstStyle/>
          <a:p>
            <a:pPr>
              <a:spcBef>
                <a:spcPct val="50000"/>
              </a:spcBef>
            </a:pPr>
            <a:r>
              <a:rPr lang="zh-CN" altLang="en-US" sz="4400" b="1">
                <a:solidFill>
                  <a:schemeClr val="tx1"/>
                </a:solidFill>
                <a:effectLst>
                  <a:outerShdw blurRad="38100" dist="38100" dir="2700000">
                    <a:srgbClr val="FFFFFF"/>
                  </a:outerShdw>
                </a:effectLst>
                <a:latin typeface="华文新魏" panose="02010800040101010101" pitchFamily="2" charset="-122"/>
                <a:ea typeface="华文新魏" panose="02010800040101010101" pitchFamily="2" charset="-122"/>
              </a:rPr>
              <a:t>借 古 讽 今</a:t>
            </a:r>
            <a:endParaRPr lang="zh-CN" altLang="en-US" sz="4400" b="1">
              <a:solidFill>
                <a:schemeClr val="tx1"/>
              </a:solidFill>
              <a:effectLst>
                <a:outerShdw blurRad="38100" dist="38100" dir="2700000">
                  <a:srgbClr val="FFFFFF"/>
                </a:outerShdw>
              </a:effectLst>
              <a:latin typeface="华文新魏" panose="02010800040101010101" pitchFamily="2" charset="-122"/>
              <a:ea typeface="华文新魏" panose="02010800040101010101" pitchFamily="2" charset="-122"/>
            </a:endParaRPr>
          </a:p>
        </p:txBody>
      </p:sp>
      <p:sp>
        <p:nvSpPr>
          <p:cNvPr id="21530" name="直接连接符 18458"/>
          <p:cNvSpPr/>
          <p:nvPr>
            <p:custDataLst>
              <p:tags r:id="rId30"/>
            </p:custDataLst>
          </p:nvPr>
        </p:nvSpPr>
        <p:spPr>
          <a:xfrm>
            <a:off x="2209800" y="914400"/>
            <a:ext cx="7086600" cy="0"/>
          </a:xfrm>
          <a:prstGeom prst="line">
            <a:avLst/>
          </a:prstGeom>
          <a:ln w="57150" cap="flat" cmpd="thinThick">
            <a:solidFill>
              <a:schemeClr val="tx1"/>
            </a:solidFill>
            <a:prstDash val="solid"/>
            <a:round/>
            <a:headEnd type="none" w="med" len="med"/>
            <a:tailEnd type="none" w="med" len="med"/>
          </a:ln>
        </p:spPr>
        <p:txBody>
          <a:bodyPr/>
          <a:lstStyle/>
          <a:p/>
        </p:txBody>
      </p:sp>
      <p:sp>
        <p:nvSpPr>
          <p:cNvPr id="21531" name="文本框 18459"/>
          <p:cNvSpPr txBox="1"/>
          <p:nvPr>
            <p:custDataLst>
              <p:tags r:id="rId31"/>
            </p:custDataLst>
          </p:nvPr>
        </p:nvSpPr>
        <p:spPr>
          <a:xfrm>
            <a:off x="1978660" y="1981200"/>
            <a:ext cx="459740" cy="990600"/>
          </a:xfrm>
          <a:prstGeom prst="rect">
            <a:avLst/>
          </a:prstGeom>
          <a:noFill/>
          <a:ln w="9525">
            <a:noFill/>
          </a:ln>
        </p:spPr>
        <p:txBody>
          <a:bodyPr vert="eaVert" anchor="t">
            <a:spAutoFit/>
          </a:bodyPr>
          <a:lstStyle/>
          <a:p>
            <a:pPr>
              <a:spcBef>
                <a:spcPct val="50000"/>
              </a:spcBef>
            </a:pPr>
            <a:r>
              <a:rPr lang="zh-CN" altLang="en-US" b="1">
                <a:solidFill>
                  <a:schemeClr val="tx1"/>
                </a:solidFill>
                <a:latin typeface="Times New Roman" panose="02020603050405020304" pitchFamily="18" charset="0"/>
                <a:ea typeface="宋体" panose="02010600030101010101" pitchFamily="2" charset="-122"/>
              </a:rPr>
              <a:t>上   片</a:t>
            </a:r>
            <a:endParaRPr lang="zh-CN" altLang="en-US" b="1">
              <a:solidFill>
                <a:schemeClr val="tx1"/>
              </a:solidFill>
              <a:latin typeface="Times New Roman" panose="02020603050405020304" pitchFamily="18" charset="0"/>
              <a:ea typeface="宋体" panose="02010600030101010101" pitchFamily="2" charset="-122"/>
            </a:endParaRPr>
          </a:p>
        </p:txBody>
      </p:sp>
      <p:sp>
        <p:nvSpPr>
          <p:cNvPr id="21532" name="文本框 18460"/>
          <p:cNvSpPr txBox="1"/>
          <p:nvPr>
            <p:custDataLst>
              <p:tags r:id="rId32"/>
            </p:custDataLst>
          </p:nvPr>
        </p:nvSpPr>
        <p:spPr>
          <a:xfrm>
            <a:off x="1994535" y="3810000"/>
            <a:ext cx="459740" cy="990600"/>
          </a:xfrm>
          <a:prstGeom prst="rect">
            <a:avLst/>
          </a:prstGeom>
          <a:noFill/>
          <a:ln w="9525">
            <a:noFill/>
          </a:ln>
        </p:spPr>
        <p:txBody>
          <a:bodyPr vert="eaVert" anchor="t">
            <a:spAutoFit/>
          </a:bodyPr>
          <a:lstStyle/>
          <a:p>
            <a:pPr>
              <a:spcBef>
                <a:spcPct val="50000"/>
              </a:spcBef>
            </a:pPr>
            <a:r>
              <a:rPr lang="zh-CN" altLang="en-US" b="1">
                <a:solidFill>
                  <a:schemeClr val="bg2"/>
                </a:solidFill>
                <a:latin typeface="Times New Roman" panose="02020603050405020304" pitchFamily="18" charset="0"/>
                <a:ea typeface="宋体" panose="02010600030101010101" pitchFamily="2" charset="-122"/>
              </a:rPr>
              <a:t>下  片</a:t>
            </a:r>
            <a:endParaRPr lang="zh-CN" altLang="en-US" b="1">
              <a:solidFill>
                <a:schemeClr val="bg2"/>
              </a:solidFill>
              <a:latin typeface="Times New Roman" panose="02020603050405020304" pitchFamily="18" charset="0"/>
              <a:ea typeface="宋体" panose="02010600030101010101" pitchFamily="2" charset="-122"/>
            </a:endParaRPr>
          </a:p>
        </p:txBody>
      </p:sp>
      <p:grpSp>
        <p:nvGrpSpPr>
          <p:cNvPr id="21533" name="组合 18461"/>
          <p:cNvGrpSpPr/>
          <p:nvPr>
            <p:custDataLst>
              <p:tags r:id="rId33"/>
            </p:custDataLst>
          </p:nvPr>
        </p:nvGrpSpPr>
        <p:grpSpPr>
          <a:xfrm>
            <a:off x="1981200" y="5486400"/>
            <a:ext cx="8305800" cy="1066800"/>
            <a:chOff x="0" y="3456"/>
            <a:chExt cx="5472" cy="672"/>
          </a:xfrm>
        </p:grpSpPr>
        <p:sp>
          <p:nvSpPr>
            <p:cNvPr id="21534" name="矩形 18462"/>
            <p:cNvSpPr/>
            <p:nvPr>
              <p:custDataLst>
                <p:tags r:id="rId34"/>
              </p:custDataLst>
            </p:nvPr>
          </p:nvSpPr>
          <p:spPr>
            <a:xfrm>
              <a:off x="0" y="3456"/>
              <a:ext cx="5472" cy="672"/>
            </a:xfrm>
            <a:prstGeom prst="rect">
              <a:avLst/>
            </a:prstGeom>
            <a:solidFill>
              <a:srgbClr val="F8FDFE"/>
            </a:solidFill>
            <a:ln w="9525">
              <a:noFill/>
            </a:ln>
          </p:spPr>
          <p:txBody>
            <a:bodyPr anchor="t"/>
            <a:lstStyle/>
            <a:p>
              <a:endParaRPr lang="zh-CN" altLang="en-US">
                <a:latin typeface="Times New Roman" panose="02020603050405020304" pitchFamily="18" charset="0"/>
                <a:ea typeface="宋体" panose="02010600030101010101" pitchFamily="2" charset="-122"/>
              </a:endParaRPr>
            </a:p>
          </p:txBody>
        </p:sp>
        <p:sp>
          <p:nvSpPr>
            <p:cNvPr id="21535" name="文本框 18463"/>
            <p:cNvSpPr txBox="1"/>
            <p:nvPr>
              <p:custDataLst>
                <p:tags r:id="rId35"/>
              </p:custDataLst>
            </p:nvPr>
          </p:nvSpPr>
          <p:spPr>
            <a:xfrm>
              <a:off x="480" y="3504"/>
              <a:ext cx="4697" cy="581"/>
            </a:xfrm>
            <a:prstGeom prst="rect">
              <a:avLst/>
            </a:prstGeom>
            <a:solidFill>
              <a:srgbClr val="F8FDFE"/>
            </a:solidFill>
            <a:ln w="9525">
              <a:noFill/>
            </a:ln>
          </p:spPr>
          <p:txBody>
            <a:bodyPr anchor="t">
              <a:spAutoFit/>
            </a:bodyPr>
            <a:lstStyle/>
            <a:p>
              <a:pPr>
                <a:spcBef>
                  <a:spcPct val="50000"/>
                </a:spcBef>
              </a:pPr>
              <a:r>
                <a:rPr lang="zh-CN" altLang="en-US" sz="5400" b="1">
                  <a:solidFill>
                    <a:schemeClr val="tx1"/>
                  </a:solidFill>
                  <a:latin typeface="Times New Roman" panose="02020603050405020304" pitchFamily="18" charset="0"/>
                  <a:ea typeface="隶书" panose="02010509060101010101" pitchFamily="49" charset="-122"/>
                </a:rPr>
                <a:t>多用</a:t>
              </a:r>
              <a:r>
                <a:rPr lang="zh-CN" altLang="en-US" sz="5400" b="1">
                  <a:solidFill>
                    <a:srgbClr val="AD274A"/>
                  </a:solidFill>
                  <a:latin typeface="Times New Roman" panose="02020603050405020304" pitchFamily="18" charset="0"/>
                  <a:ea typeface="隶书" panose="02010509060101010101" pitchFamily="49" charset="-122"/>
                </a:rPr>
                <a:t>典故</a:t>
              </a:r>
              <a:r>
                <a:rPr lang="zh-CN" altLang="en-US" sz="5400" b="1">
                  <a:solidFill>
                    <a:schemeClr val="tx1"/>
                  </a:solidFill>
                  <a:latin typeface="Times New Roman" panose="02020603050405020304" pitchFamily="18" charset="0"/>
                  <a:ea typeface="隶书" panose="02010509060101010101" pitchFamily="49" charset="-122"/>
                </a:rPr>
                <a:t>，表达情绪。</a:t>
              </a:r>
              <a:endParaRPr lang="zh-CN" altLang="en-US" sz="5400" b="1">
                <a:solidFill>
                  <a:schemeClr val="tx1"/>
                </a:solidFill>
                <a:latin typeface="Times New Roman" panose="02020603050405020304" pitchFamily="18" charset="0"/>
                <a:ea typeface="隶书" panose="02010509060101010101" pitchFamily="49" charset="-122"/>
              </a:endParaRPr>
            </a:p>
          </p:txBody>
        </p:sp>
      </p:grpSp>
    </p:spTree>
  </p:cSld>
  <p:clrMapOvr>
    <a:masterClrMapping/>
  </p:clrMapOvr>
  <p:transition>
    <p:split/>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391170" name="矩形 391169"/>
          <p:cNvSpPr/>
          <p:nvPr>
            <p:custDataLst>
              <p:tags r:id="rId5"/>
            </p:custDataLst>
          </p:nvPr>
        </p:nvSpPr>
        <p:spPr>
          <a:xfrm>
            <a:off x="1424305" y="1844675"/>
            <a:ext cx="9376410" cy="2306955"/>
          </a:xfrm>
          <a:prstGeom prst="rect">
            <a:avLst/>
          </a:prstGeom>
          <a:noFill/>
          <a:ln w="9525">
            <a:noFill/>
          </a:ln>
        </p:spPr>
        <p:txBody>
          <a:bodyPr wrap="square">
            <a:spAutoFit/>
          </a:bodyPr>
          <a:lstStyle/>
          <a:p>
            <a:pPr>
              <a:lnSpc>
                <a:spcPct val="120000"/>
              </a:lnSpc>
            </a:pPr>
            <a:r>
              <a:rPr lang="en-US" altLang="zh-CN" sz="4000" b="1">
                <a:latin typeface="黑体" panose="02010609060101010101" charset="-122"/>
                <a:ea typeface="黑体" panose="02010609060101010101" charset="-122"/>
              </a:rPr>
              <a:t>    </a:t>
            </a:r>
            <a:r>
              <a:rPr lang="zh-CN" altLang="en-US" sz="4000" b="1">
                <a:latin typeface="楷体" panose="02010609060101010101" charset="-122"/>
                <a:ea typeface="楷体" panose="02010609060101010101" charset="-122"/>
                <a:cs typeface="楷体" panose="02010609060101010101" charset="-122"/>
              </a:rPr>
              <a:t>凡诗文中引用过去之有关人、地、事、物之史实，或语言文字，而增加词句之</a:t>
            </a:r>
            <a:r>
              <a:rPr lang="zh-CN" altLang="en-US" sz="4000" b="1" u="sng">
                <a:latin typeface="楷体" panose="02010609060101010101" charset="-122"/>
                <a:ea typeface="楷体" panose="02010609060101010101" charset="-122"/>
                <a:cs typeface="楷体" panose="02010609060101010101" charset="-122"/>
              </a:rPr>
              <a:t>含蓄</a:t>
            </a:r>
            <a:r>
              <a:rPr lang="zh-CN" altLang="en-US" sz="4000" b="1">
                <a:latin typeface="楷体" panose="02010609060101010101" charset="-122"/>
                <a:ea typeface="楷体" panose="02010609060101010101" charset="-122"/>
                <a:cs typeface="楷体" panose="02010609060101010101" charset="-122"/>
              </a:rPr>
              <a:t>与</a:t>
            </a:r>
            <a:r>
              <a:rPr lang="zh-CN" altLang="en-US" sz="4000" b="1" u="sng">
                <a:latin typeface="楷体" panose="02010609060101010101" charset="-122"/>
                <a:ea typeface="楷体" panose="02010609060101010101" charset="-122"/>
                <a:cs typeface="楷体" panose="02010609060101010101" charset="-122"/>
              </a:rPr>
              <a:t>典雅</a:t>
            </a:r>
            <a:r>
              <a:rPr lang="zh-CN" altLang="en-US" sz="4000" b="1">
                <a:latin typeface="楷体" panose="02010609060101010101" charset="-122"/>
                <a:ea typeface="楷体" panose="02010609060101010101" charset="-122"/>
                <a:cs typeface="楷体" panose="02010609060101010101" charset="-122"/>
              </a:rPr>
              <a:t>者，即称“用典”。</a:t>
            </a:r>
            <a:endParaRPr lang="zh-CN" altLang="en-US" sz="4000" b="1">
              <a:latin typeface="楷体" panose="02010609060101010101" charset="-122"/>
              <a:ea typeface="楷体" panose="02010609060101010101" charset="-122"/>
              <a:cs typeface="楷体" panose="02010609060101010101" charset="-122"/>
            </a:endParaRPr>
          </a:p>
        </p:txBody>
      </p:sp>
      <p:sp>
        <p:nvSpPr>
          <p:cNvPr id="391171" name="矩形 391170"/>
          <p:cNvSpPr/>
          <p:nvPr>
            <p:custDataLst>
              <p:tags r:id="rId6"/>
            </p:custDataLst>
          </p:nvPr>
        </p:nvSpPr>
        <p:spPr>
          <a:xfrm>
            <a:off x="2640013" y="549275"/>
            <a:ext cx="1439862" cy="719138"/>
          </a:xfrm>
          <a:prstGeom prst="rect">
            <a:avLst/>
          </a:prstGeom>
        </p:spPr>
        <p:txBody>
          <a:bodyPr wrap="none" fromWordArt="1">
            <a:prstTxWarp prst="textPlain">
              <a:avLst>
                <a:gd name="adj" fmla="val 50000"/>
              </a:avLst>
            </a:prstTxWarp>
            <a:normAutofit/>
          </a:bodyPr>
          <a:lstStyle/>
          <a:p>
            <a:pPr algn="ctr"/>
            <a:r>
              <a:rPr lang="zh-CN" altLang="en-US" sz="4000">
                <a:gradFill rotWithShape="0">
                  <a:gsLst>
                    <a:gs pos="0">
                      <a:srgbClr val="FFFF00"/>
                    </a:gs>
                    <a:gs pos="100000">
                      <a:srgbClr val="FF9933"/>
                    </a:gs>
                  </a:gsLst>
                  <a:path path="rect">
                    <a:fillToRect l="50000" t="50000" r="50000" b="50000"/>
                  </a:path>
                </a:gradFill>
                <a:effectLst>
                  <a:outerShdw dist="71842" dir="2699999" algn="ctr" rotWithShape="0">
                    <a:schemeClr val="tx2">
                      <a:alpha val="80000"/>
                    </a:schemeClr>
                  </a:outerShdw>
                </a:effectLst>
                <a:latin typeface="黑体" panose="02010609060101010101" charset="-122"/>
                <a:ea typeface="黑体" panose="02010609060101010101" charset="-122"/>
              </a:rPr>
              <a:t>用典</a:t>
            </a:r>
            <a:endParaRPr lang="zh-CN" altLang="en-US" sz="4000">
              <a:gradFill rotWithShape="0">
                <a:gsLst>
                  <a:gs pos="0">
                    <a:srgbClr val="FFFF00"/>
                  </a:gs>
                  <a:gs pos="100000">
                    <a:srgbClr val="FF9933"/>
                  </a:gs>
                </a:gsLst>
                <a:path path="rect">
                  <a:fillToRect l="50000" t="50000" r="50000" b="50000"/>
                </a:path>
              </a:gradFill>
              <a:effectLst>
                <a:outerShdw dist="71842" dir="2699999" algn="ctr" rotWithShape="0">
                  <a:schemeClr val="tx2">
                    <a:alpha val="80000"/>
                  </a:schemeClr>
                </a:outerShdw>
              </a:effectLst>
              <a:latin typeface="黑体" panose="02010609060101010101" charset="-122"/>
              <a:ea typeface="黑体" panose="02010609060101010101" charset="-122"/>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91170"/>
                                        </p:tgtEl>
                                        <p:attrNameLst>
                                          <p:attrName>style.visibility</p:attrName>
                                        </p:attrNameLst>
                                      </p:cBhvr>
                                      <p:to>
                                        <p:strVal val="visible"/>
                                      </p:to>
                                    </p:set>
                                    <p:anim calcmode="discrete" valueType="clr">
                                      <p:cBhvr override="childStyle">
                                        <p:cTn id="7" dur="80"/>
                                        <p:tgtEl>
                                          <p:spTgt spid="39117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91170"/>
                                        </p:tgtEl>
                                        <p:attrNameLst>
                                          <p:attrName>fillcolor</p:attrName>
                                        </p:attrNameLst>
                                      </p:cBhvr>
                                      <p:tavLst>
                                        <p:tav tm="0">
                                          <p:val>
                                            <p:clrVal>
                                              <a:schemeClr val="accent2"/>
                                            </p:clrVal>
                                          </p:val>
                                        </p:tav>
                                        <p:tav tm="50000">
                                          <p:val>
                                            <p:clrVal>
                                              <a:schemeClr val="hlink"/>
                                            </p:clrVal>
                                          </p:val>
                                        </p:tav>
                                      </p:tavLst>
                                    </p:anim>
                                    <p:set>
                                      <p:cBhvr>
                                        <p:cTn id="9" dur="80"/>
                                        <p:tgtEl>
                                          <p:spTgt spid="39117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17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2" name="文本框 1"/>
          <p:cNvSpPr txBox="1"/>
          <p:nvPr>
            <p:custDataLst>
              <p:tags r:id="rId5"/>
            </p:custDataLst>
          </p:nvPr>
        </p:nvSpPr>
        <p:spPr>
          <a:xfrm>
            <a:off x="1153160" y="455295"/>
            <a:ext cx="9886315" cy="706755"/>
          </a:xfrm>
          <a:prstGeom prst="rect">
            <a:avLst/>
          </a:prstGeom>
          <a:noFill/>
        </p:spPr>
        <p:txBody>
          <a:bodyPr wrap="square" rtlCol="0">
            <a:spAutoFit/>
          </a:bodyPr>
          <a:lstStyle/>
          <a:p>
            <a:r>
              <a:rPr lang="zh-CN" altLang="en-US" sz="4000" b="1" noProof="1">
                <a:solidFill>
                  <a:srgbClr val="FF3300"/>
                </a:solidFill>
                <a:latin typeface="Arial" panose="020b0604020202020204" pitchFamily="34" charset="0"/>
                <a:ea typeface="新宋体" panose="02010609030101010101" charset="-122"/>
                <a:cs typeface="+mn-ea"/>
                <a:sym typeface="+mn-ea"/>
              </a:rPr>
              <a:t>本词除了用典外还突出用了什么表现手法？</a:t>
            </a:r>
            <a:endParaRPr lang="zh-CN" altLang="en-US" sz="4000" b="1" noProof="1">
              <a:solidFill>
                <a:schemeClr val="accent1"/>
              </a:solidFill>
              <a:effectLst>
                <a:outerShdw blurRad="38100" dist="25400" dir="5400000" algn="ctr" rotWithShape="0">
                  <a:srgbClr val="6E747A">
                    <a:alpha val="43000"/>
                  </a:srgbClr>
                </a:outerShdw>
              </a:effectLst>
              <a:latin typeface="Arial" panose="020b0604020202020204" pitchFamily="34" charset="0"/>
              <a:ea typeface="新宋体" panose="02010609030101010101" charset="-122"/>
              <a:sym typeface="+mn-ea"/>
            </a:endParaRPr>
          </a:p>
        </p:txBody>
      </p:sp>
      <p:sp>
        <p:nvSpPr>
          <p:cNvPr id="3" name="文本框 2"/>
          <p:cNvSpPr txBox="1"/>
          <p:nvPr>
            <p:custDataLst>
              <p:tags r:id="rId6"/>
            </p:custDataLst>
          </p:nvPr>
        </p:nvSpPr>
        <p:spPr>
          <a:xfrm>
            <a:off x="1074420" y="1990725"/>
            <a:ext cx="9780270" cy="583565"/>
          </a:xfrm>
          <a:prstGeom prst="rect">
            <a:avLst/>
          </a:prstGeom>
          <a:noFill/>
        </p:spPr>
        <p:txBody>
          <a:bodyPr wrap="square" rtlCol="0">
            <a:spAutoFit/>
          </a:bodyPr>
          <a:lstStyle/>
          <a:p>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a:t>
            </a: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1</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）英雄业绩与可悲现实对比：针对南宋的萎靡不振。</a:t>
            </a:r>
            <a:endParaRPr lang="zh-CN" altLang="en-US" sz="3200" b="1" noProof="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custDataLst>
              <p:tags r:id="rId7"/>
            </p:custDataLst>
          </p:nvPr>
        </p:nvSpPr>
        <p:spPr>
          <a:xfrm>
            <a:off x="1074420" y="3230880"/>
            <a:ext cx="9885045" cy="1076325"/>
          </a:xfrm>
          <a:prstGeom prst="rect">
            <a:avLst/>
          </a:prstGeom>
          <a:noFill/>
        </p:spPr>
        <p:txBody>
          <a:bodyPr wrap="square" rtlCol="0">
            <a:spAutoFit/>
          </a:bodyPr>
          <a:lstStyle/>
          <a:p>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a:t>
            </a: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2</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）刘裕“气吞万里如虎”与刘义隆“赢得仓皇北顾对比：提出历史的经验教训，指出今日应有的做法。</a:t>
            </a:r>
            <a:endParaRPr lang="zh-CN" altLang="en-US" sz="3200" b="1" noProof="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custDataLst>
              <p:tags r:id="rId8"/>
            </p:custDataLst>
          </p:nvPr>
        </p:nvSpPr>
        <p:spPr>
          <a:xfrm>
            <a:off x="1074420" y="4834890"/>
            <a:ext cx="9885045" cy="1076325"/>
          </a:xfrm>
          <a:prstGeom prst="rect">
            <a:avLst/>
          </a:prstGeom>
          <a:noFill/>
        </p:spPr>
        <p:txBody>
          <a:bodyPr wrap="square" rtlCol="0">
            <a:spAutoFit/>
          </a:bodyPr>
          <a:lstStyle/>
          <a:p>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a:t>
            </a:r>
            <a:r>
              <a:rPr lang="en-US" altLang="zh-CN" sz="3200" b="1" noProof="1">
                <a:solidFill>
                  <a:schemeClr val="tx1"/>
                </a:solidFill>
                <a:latin typeface="楷体" panose="02010609060101010101" charset="-122"/>
                <a:ea typeface="楷体" panose="02010609060101010101" charset="-122"/>
                <a:cs typeface="楷体" panose="02010609060101010101" charset="-122"/>
                <a:sym typeface="+mn-ea"/>
              </a:rPr>
              <a:t>3</a:t>
            </a:r>
            <a:r>
              <a:rPr lang="zh-CN" altLang="en-US" sz="3200" b="1" noProof="1">
                <a:solidFill>
                  <a:schemeClr val="tx1"/>
                </a:solidFill>
                <a:latin typeface="楷体" panose="02010609060101010101" charset="-122"/>
                <a:ea typeface="楷体" panose="02010609060101010101" charset="-122"/>
                <a:cs typeface="楷体" panose="02010609060101010101" charset="-122"/>
                <a:sym typeface="+mn-ea"/>
              </a:rPr>
              <a:t>）四十三年前的“烽火扬州路”与眼下的“佛狸祠下，一片神雅社鼓”对比，抒发忧国伤时的感慨。 </a:t>
            </a:r>
            <a:endParaRPr lang="zh-CN" altLang="en-US" sz="3200" b="1" noProof="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custDataLst>
              <p:tags r:id="rId9"/>
            </p:custDataLst>
          </p:nvPr>
        </p:nvSpPr>
        <p:spPr>
          <a:xfrm>
            <a:off x="6891020" y="1241425"/>
            <a:ext cx="2019300" cy="645160"/>
          </a:xfrm>
          <a:prstGeom prst="rect">
            <a:avLst/>
          </a:prstGeom>
          <a:noFill/>
        </p:spPr>
        <p:txBody>
          <a:bodyPr wrap="none" rtlCol="0" anchor="t">
            <a:spAutoFit/>
          </a:bodyPr>
          <a:lstStyle/>
          <a:p>
            <a:r>
              <a:rPr lang="zh-CN" altLang="en-US" sz="3600" b="1">
                <a:solidFill>
                  <a:schemeClr val="accent1"/>
                </a:solidFill>
                <a:effectLst>
                  <a:outerShdw blurRad="38100" dist="25400" dir="5400000" algn="ctr" rotWithShape="0">
                    <a:srgbClr val="6E747A">
                      <a:alpha val="43000"/>
                    </a:srgbClr>
                  </a:outerShdw>
                </a:effectLst>
                <a:latin typeface="Arial" panose="020b0604020202020204" pitchFamily="34" charset="0"/>
                <a:ea typeface="新宋体" panose="02010609030101010101" charset="-122"/>
                <a:cs typeface="+mn-ea"/>
                <a:sym typeface="+mn-ea"/>
              </a:rPr>
              <a:t>（对比）</a:t>
            </a:r>
            <a:endParaRPr lang="zh-CN" altLang="en-US" sz="3600" b="1">
              <a:solidFill>
                <a:schemeClr val="accent1"/>
              </a:solidFill>
              <a:effectLst>
                <a:outerShdw blurRad="38100" dist="25400" dir="5400000" algn="ctr" rotWithShape="0">
                  <a:srgbClr val="6E747A">
                    <a:alpha val="43000"/>
                  </a:srgbClr>
                </a:outerShdw>
              </a:effectLst>
              <a:latin typeface="Arial" panose="020b0604020202020204" pitchFamily="34" charset="0"/>
              <a:ea typeface="新宋体" panose="02010609030101010101" charset="-122"/>
              <a:cs typeface="+mn-ea"/>
              <a:sym typeface="+mn-ea"/>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394242" name="文本框 394241"/>
          <p:cNvSpPr txBox="1"/>
          <p:nvPr>
            <p:custDataLst>
              <p:tags r:id="rId5"/>
            </p:custDataLst>
          </p:nvPr>
        </p:nvSpPr>
        <p:spPr>
          <a:xfrm>
            <a:off x="1417955" y="1916430"/>
            <a:ext cx="9155430" cy="2122805"/>
          </a:xfrm>
          <a:prstGeom prst="rect">
            <a:avLst/>
          </a:prstGeom>
          <a:noFill/>
          <a:ln w="9525">
            <a:noFill/>
          </a:ln>
        </p:spPr>
        <p:txBody>
          <a:bodyPr wrap="square">
            <a:spAutoFit/>
          </a:bodyPr>
          <a:lstStyle/>
          <a:p>
            <a:r>
              <a:rPr lang="zh-CN" altLang="en-US" sz="4400" b="1">
                <a:solidFill>
                  <a:srgbClr val="006699"/>
                </a:solidFill>
                <a:latin typeface="黑体" panose="02010609060101010101" charset="-122"/>
                <a:ea typeface="黑体" panose="02010609060101010101" charset="-122"/>
              </a:rPr>
              <a:t>【作用】</a:t>
            </a:r>
            <a:br>
              <a:rPr lang="zh-CN" altLang="en-US" sz="4400" b="1">
                <a:solidFill>
                  <a:srgbClr val="006699"/>
                </a:solidFill>
                <a:latin typeface="黑体" panose="02010609060101010101" charset="-122"/>
                <a:ea typeface="黑体" panose="02010609060101010101" charset="-122"/>
              </a:rPr>
            </a:br>
            <a:r>
              <a:rPr lang="zh-CN" altLang="en-US" sz="4400" b="1">
                <a:solidFill>
                  <a:srgbClr val="006699"/>
                </a:solidFill>
                <a:latin typeface="黑体" panose="02010609060101010101" charset="-122"/>
                <a:ea typeface="黑体" panose="02010609060101010101" charset="-122"/>
              </a:rPr>
              <a:t>    </a:t>
            </a:r>
            <a:r>
              <a:rPr lang="zh-CN" altLang="en-US" sz="4400" b="1">
                <a:latin typeface="楷体" panose="02010609060101010101" charset="-122"/>
                <a:ea typeface="楷体" panose="02010609060101010101" charset="-122"/>
                <a:cs typeface="楷体" panose="02010609060101010101" charset="-122"/>
              </a:rPr>
              <a:t>对比可以突出各自鲜明的特点，有助于表达思想情感。 </a:t>
            </a:r>
            <a:endParaRPr lang="zh-CN" altLang="en-US" sz="4400" b="1">
              <a:latin typeface="楷体" panose="02010609060101010101" charset="-122"/>
              <a:ea typeface="楷体" panose="02010609060101010101" charset="-122"/>
              <a:cs typeface="楷体" panose="02010609060101010101" charset="-122"/>
            </a:endParaRPr>
          </a:p>
        </p:txBody>
      </p:sp>
      <p:sp>
        <p:nvSpPr>
          <p:cNvPr id="394243" name="矩形 394242"/>
          <p:cNvSpPr/>
          <p:nvPr>
            <p:custDataLst>
              <p:tags r:id="rId6"/>
            </p:custDataLst>
          </p:nvPr>
        </p:nvSpPr>
        <p:spPr>
          <a:xfrm>
            <a:off x="2640013" y="549275"/>
            <a:ext cx="1439862" cy="719138"/>
          </a:xfrm>
          <a:prstGeom prst="rect">
            <a:avLst/>
          </a:prstGeom>
        </p:spPr>
        <p:txBody>
          <a:bodyPr wrap="none" fromWordArt="1">
            <a:prstTxWarp prst="textPlain">
              <a:avLst>
                <a:gd name="adj" fmla="val 50000"/>
              </a:avLst>
            </a:prstTxWarp>
            <a:normAutofit/>
          </a:bodyPr>
          <a:lstStyle/>
          <a:p>
            <a:pPr algn="ctr"/>
            <a:r>
              <a:rPr lang="zh-CN" altLang="en-US" sz="4000">
                <a:gradFill rotWithShape="0">
                  <a:gsLst>
                    <a:gs pos="0">
                      <a:srgbClr val="FFFF00"/>
                    </a:gs>
                    <a:gs pos="100000">
                      <a:srgbClr val="FF9933"/>
                    </a:gs>
                  </a:gsLst>
                  <a:path path="rect">
                    <a:fillToRect l="50000" t="50000" r="50000" b="50000"/>
                  </a:path>
                </a:gradFill>
                <a:effectLst>
                  <a:outerShdw dist="71842" dir="2699999" algn="ctr" rotWithShape="0">
                    <a:schemeClr val="tx2">
                      <a:alpha val="80000"/>
                    </a:schemeClr>
                  </a:outerShdw>
                </a:effectLst>
                <a:latin typeface="黑体" panose="02010609060101010101" charset="-122"/>
                <a:ea typeface="黑体" panose="02010609060101010101" charset="-122"/>
              </a:rPr>
              <a:t>对比</a:t>
            </a:r>
            <a:endParaRPr lang="zh-CN" altLang="en-US" sz="4000">
              <a:gradFill rotWithShape="0">
                <a:gsLst>
                  <a:gs pos="0">
                    <a:srgbClr val="FFFF00"/>
                  </a:gs>
                  <a:gs pos="100000">
                    <a:srgbClr val="FF9933"/>
                  </a:gs>
                </a:gsLst>
                <a:path path="rect">
                  <a:fillToRect l="50000" t="50000" r="50000" b="50000"/>
                </a:path>
              </a:gradFill>
              <a:effectLst>
                <a:outerShdw dist="71842" dir="2699999" algn="ctr" rotWithShape="0">
                  <a:schemeClr val="tx2">
                    <a:alpha val="80000"/>
                  </a:schemeClr>
                </a:outerShdw>
              </a:effectLst>
              <a:latin typeface="黑体" panose="02010609060101010101" charset="-122"/>
              <a:ea typeface="黑体" panose="02010609060101010101" charset="-122"/>
            </a:endParaRPr>
          </a:p>
        </p:txBody>
      </p:sp>
    </p:spTree>
  </p:cSld>
  <p:clrMapOvr>
    <a:masterClrMapping/>
  </p:clrMapOvr>
  <p:transition spd="med">
    <p:blinds dir="vert"/>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27649" name="标题 1"/>
          <p:cNvSpPr>
            <a:spLocks noGrp="1"/>
          </p:cNvSpPr>
          <p:nvPr>
            <p:ph type="title"/>
            <p:custDataLst>
              <p:tags r:id="rId5"/>
            </p:custDataLst>
          </p:nvPr>
        </p:nvSpPr>
        <p:spPr>
          <a:xfrm>
            <a:off x="5358448" y="458153"/>
            <a:ext cx="3282950" cy="1143000"/>
          </a:xfrm>
        </p:spPr>
        <p:txBody>
          <a:bodyPr anchor="ctr"/>
          <a:lstStyle/>
          <a:p>
            <a:r>
              <a:rPr lang="zh-CN" altLang="en-US" sz="4800" b="1">
                <a:solidFill>
                  <a:srgbClr val="007A77"/>
                </a:solidFill>
                <a:latin typeface="Arial" panose="020b0604020202020204" pitchFamily="34" charset="0"/>
              </a:rPr>
              <a:t>小   结</a:t>
            </a:r>
            <a:endParaRPr lang="zh-CN" altLang="en-US" sz="4800"/>
          </a:p>
        </p:txBody>
      </p:sp>
      <p:sp>
        <p:nvSpPr>
          <p:cNvPr id="27650" name="内容占位符 2"/>
          <p:cNvSpPr>
            <a:spLocks noGrp="1"/>
          </p:cNvSpPr>
          <p:nvPr>
            <p:ph idx="1"/>
            <p:custDataLst>
              <p:tags r:id="rId6"/>
            </p:custDataLst>
          </p:nvPr>
        </p:nvSpPr>
        <p:spPr>
          <a:xfrm>
            <a:off x="714375" y="1793240"/>
            <a:ext cx="6372860" cy="4793615"/>
          </a:xfrm>
        </p:spPr>
        <p:txBody>
          <a:bodyPr anchor="t"/>
          <a:lstStyle/>
          <a:p>
            <a:pPr marL="0" indent="0">
              <a:buNone/>
            </a:pPr>
            <a:r>
              <a:rPr lang="en-US" altLang="zh-CN" sz="3600" b="1">
                <a:solidFill>
                  <a:schemeClr val="tx1"/>
                </a:solidFill>
                <a:latin typeface="楷体" panose="02010609060101010101" charset="-122"/>
                <a:ea typeface="楷体" panose="02010609060101010101" charset="-122"/>
                <a:cs typeface="楷体" panose="02010609060101010101" charset="-122"/>
              </a:rPr>
              <a:t>    </a:t>
            </a:r>
            <a:r>
              <a:rPr lang="zh-CN" altLang="en-US" sz="3600" b="1">
                <a:solidFill>
                  <a:schemeClr val="tx1"/>
                </a:solidFill>
                <a:latin typeface="楷体" panose="02010609060101010101" charset="-122"/>
                <a:ea typeface="楷体" panose="02010609060101010101" charset="-122"/>
                <a:cs typeface="楷体" panose="02010609060101010101" charset="-122"/>
              </a:rPr>
              <a:t>这首词表现了作者对英雄业绩的向往，有着抗金救国、恢复失地的抱负以及不能实现的苦闷；也表现了对南宋统治者屈辱求和、苟且偏安的卑劣行径的讽刺和不满，以及对韩侂胄的警告。</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pic>
        <p:nvPicPr>
          <p:cNvPr id="6" name="图片 5"/>
          <p:cNvPicPr>
            <a:picLocks noChangeAspect="1"/>
          </p:cNvPicPr>
          <p:nvPr>
            <p:custDataLst>
              <p:tags r:id="rId8"/>
            </p:custDataLst>
          </p:nvPr>
        </p:nvPicPr>
        <p:blipFill>
          <a:blip r:embed="rId7"/>
          <a:stretch>
            <a:fillRect/>
          </a:stretch>
        </p:blipFill>
        <p:spPr>
          <a:xfrm>
            <a:off x="7239000" y="1499870"/>
            <a:ext cx="3996690" cy="4548505"/>
          </a:xfrm>
          <a:prstGeom prst="rect">
            <a:avLst/>
          </a:prstGeom>
        </p:spPr>
      </p:pic>
    </p:spTree>
  </p:cSld>
  <p:clrMapOvr>
    <a:masterClrMapping/>
  </p:clrMapOvr>
  <p:transition>
    <p:comb/>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边框"/>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grpSp>
        <p:nvGrpSpPr>
          <p:cNvPr id="7" name="组合 6"/>
          <p:cNvGrpSpPr/>
          <p:nvPr>
            <p:custDataLst>
              <p:tags r:id="rId6"/>
            </p:custDataLst>
          </p:nvPr>
        </p:nvGrpSpPr>
        <p:grpSpPr>
          <a:xfrm>
            <a:off x="2044700" y="1334135"/>
            <a:ext cx="751205" cy="1520190"/>
            <a:chOff x="3234" y="1723"/>
            <a:chExt cx="1183" cy="2394"/>
          </a:xfrm>
        </p:grpSpPr>
        <p:cxnSp>
          <p:nvCxnSpPr>
            <p:cNvPr id="2" name="直接连接符 1"/>
            <p:cNvCxnSpPr/>
            <p:nvPr>
              <p:custDataLst>
                <p:tags r:id="rId7"/>
              </p:custDataLst>
            </p:nvPr>
          </p:nvCxnSpPr>
          <p:spPr>
            <a:xfrm>
              <a:off x="3234" y="1737"/>
              <a:ext cx="1183" cy="0"/>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8"/>
              </p:custDataLst>
            </p:nvPr>
          </p:nvCxnSpPr>
          <p:spPr>
            <a:xfrm flipH="1" flipV="1">
              <a:off x="4417" y="1723"/>
              <a:ext cx="0" cy="2395"/>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custDataLst>
              <p:tags r:id="rId9"/>
            </p:custDataLst>
          </p:nvPr>
        </p:nvGrpSpPr>
        <p:grpSpPr>
          <a:xfrm>
            <a:off x="1264285" y="1334135"/>
            <a:ext cx="750570" cy="1520190"/>
            <a:chOff x="2355" y="1737"/>
            <a:chExt cx="1182" cy="2394"/>
          </a:xfrm>
        </p:grpSpPr>
        <p:cxnSp>
          <p:nvCxnSpPr>
            <p:cNvPr id="5" name="直接连接符 4"/>
            <p:cNvCxnSpPr/>
            <p:nvPr>
              <p:custDataLst>
                <p:tags r:id="rId10"/>
              </p:custDataLst>
            </p:nvPr>
          </p:nvCxnSpPr>
          <p:spPr>
            <a:xfrm>
              <a:off x="2355" y="4118"/>
              <a:ext cx="1183" cy="0"/>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11"/>
              </p:custDataLst>
            </p:nvPr>
          </p:nvCxnSpPr>
          <p:spPr>
            <a:xfrm flipH="1" flipV="1">
              <a:off x="2355" y="1737"/>
              <a:ext cx="0" cy="2395"/>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custDataLst>
              <p:tags r:id="rId12"/>
            </p:custDataLst>
          </p:nvPr>
        </p:nvSpPr>
        <p:spPr>
          <a:xfrm>
            <a:off x="1782445" y="1518285"/>
            <a:ext cx="1013460" cy="3606165"/>
          </a:xfrm>
          <a:prstGeom prst="rect">
            <a:avLst/>
          </a:prstGeom>
          <a:noFill/>
        </p:spPr>
        <p:txBody>
          <a:bodyPr vert="eaVert" wrap="square" rtlCol="0">
            <a:spAutoFit/>
          </a:bodyPr>
          <a:lstStyle/>
          <a:p>
            <a:pPr algn="l"/>
            <a:r>
              <a:rPr lang="zh-CN" altLang="en-US" sz="5400">
                <a:solidFill>
                  <a:srgbClr val="152751"/>
                </a:solidFill>
                <a:latin typeface="微软雅黑" panose="020b0503020204020204" charset="-122"/>
                <a:ea typeface="微软雅黑" panose="020b0503020204020204" charset="-122"/>
              </a:rPr>
              <a:t>学习目标</a:t>
            </a:r>
            <a:endParaRPr lang="zh-CN" altLang="en-US" sz="5400">
              <a:solidFill>
                <a:srgbClr val="152751"/>
              </a:solidFill>
              <a:latin typeface="微软雅黑" panose="020b0503020204020204" charset="-122"/>
              <a:ea typeface="微软雅黑" panose="020b0503020204020204" charset="-122"/>
            </a:endParaRPr>
          </a:p>
        </p:txBody>
      </p:sp>
      <p:sp>
        <p:nvSpPr>
          <p:cNvPr id="12" name="文本框 11"/>
          <p:cNvSpPr txBox="1"/>
          <p:nvPr>
            <p:custDataLst>
              <p:tags r:id="rId13"/>
            </p:custDataLst>
          </p:nvPr>
        </p:nvSpPr>
        <p:spPr>
          <a:xfrm>
            <a:off x="1264285" y="742315"/>
            <a:ext cx="1013460" cy="1855470"/>
          </a:xfrm>
          <a:prstGeom prst="rect">
            <a:avLst/>
          </a:prstGeom>
          <a:noFill/>
        </p:spPr>
        <p:txBody>
          <a:bodyPr vert="eaVert" wrap="square" rtlCol="0">
            <a:spAutoFit/>
          </a:bodyPr>
          <a:lstStyle/>
          <a:p>
            <a:r>
              <a:rPr lang="en-US" altLang="zh-CN" sz="5400">
                <a:solidFill>
                  <a:srgbClr val="152751"/>
                </a:solidFill>
                <a:latin typeface="微软雅黑" panose="020b0503020204020204" charset="-122"/>
                <a:ea typeface="微软雅黑" panose="020b0503020204020204" charset="-122"/>
              </a:rPr>
              <a:t>C</a:t>
            </a:r>
            <a:r>
              <a:rPr lang="en-US" altLang="zh-CN" sz="2400">
                <a:solidFill>
                  <a:srgbClr val="152751"/>
                </a:solidFill>
                <a:latin typeface="微软雅黑" panose="020b0503020204020204" charset="-122"/>
                <a:ea typeface="微软雅黑" panose="020b0503020204020204" charset="-122"/>
              </a:rPr>
              <a:t>ontents</a:t>
            </a:r>
            <a:endParaRPr lang="en-US" altLang="zh-CN" sz="2400">
              <a:solidFill>
                <a:srgbClr val="152751"/>
              </a:solidFill>
              <a:latin typeface="微软雅黑" panose="020b0503020204020204" charset="-122"/>
              <a:ea typeface="微软雅黑" panose="020b0503020204020204" charset="-122"/>
            </a:endParaRPr>
          </a:p>
        </p:txBody>
      </p:sp>
      <p:pic>
        <p:nvPicPr>
          <p:cNvPr id="13" name="图片 12" descr="花"/>
          <p:cNvPicPr>
            <a:picLocks noChangeAspect="1"/>
          </p:cNvPicPr>
          <p:nvPr>
            <p:custDataLst>
              <p:tags r:id="rId15"/>
            </p:custDataLst>
          </p:nvPr>
        </p:nvPicPr>
        <p:blipFill>
          <a:blip r:embed="rId14"/>
          <a:stretch>
            <a:fillRect/>
          </a:stretch>
        </p:blipFill>
        <p:spPr>
          <a:xfrm>
            <a:off x="1343025" y="2528570"/>
            <a:ext cx="672465" cy="635000"/>
          </a:xfrm>
          <a:prstGeom prst="rect">
            <a:avLst/>
          </a:prstGeom>
        </p:spPr>
      </p:pic>
      <p:sp>
        <p:nvSpPr>
          <p:cNvPr id="16" name="六边形 15"/>
          <p:cNvSpPr/>
          <p:nvPr>
            <p:custDataLst>
              <p:tags r:id="rId16"/>
            </p:custDataLst>
          </p:nvPr>
        </p:nvSpPr>
        <p:spPr>
          <a:xfrm>
            <a:off x="4588510" y="1425575"/>
            <a:ext cx="749935" cy="647065"/>
          </a:xfrm>
          <a:prstGeom prst="hexagon">
            <a:avLst/>
          </a:prstGeom>
          <a:noFill/>
          <a:ln>
            <a:solidFill>
              <a:srgbClr val="152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152751"/>
                </a:solidFill>
                <a:latin typeface="微软雅黑" panose="020b0503020204020204" charset="-122"/>
                <a:ea typeface="微软雅黑" panose="020b0503020204020204" charset="-122"/>
              </a:rPr>
              <a:t>1</a:t>
            </a:r>
            <a:endParaRPr lang="en-US" altLang="zh-CN" sz="2400">
              <a:solidFill>
                <a:srgbClr val="152751"/>
              </a:solidFill>
              <a:latin typeface="微软雅黑" panose="020b0503020204020204" charset="-122"/>
              <a:ea typeface="微软雅黑" panose="020b0503020204020204" charset="-122"/>
            </a:endParaRPr>
          </a:p>
        </p:txBody>
      </p:sp>
      <p:sp>
        <p:nvSpPr>
          <p:cNvPr id="17" name="六边形 16"/>
          <p:cNvSpPr/>
          <p:nvPr>
            <p:custDataLst>
              <p:tags r:id="rId17"/>
            </p:custDataLst>
          </p:nvPr>
        </p:nvSpPr>
        <p:spPr>
          <a:xfrm>
            <a:off x="5189855" y="2534285"/>
            <a:ext cx="749935" cy="647065"/>
          </a:xfrm>
          <a:prstGeom prst="hexagon">
            <a:avLst/>
          </a:prstGeom>
          <a:noFill/>
          <a:ln>
            <a:solidFill>
              <a:srgbClr val="152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152751"/>
                </a:solidFill>
                <a:latin typeface="微软雅黑" panose="020b0503020204020204" charset="-122"/>
                <a:ea typeface="微软雅黑" panose="020b0503020204020204" charset="-122"/>
                <a:sym typeface="+mn-ea"/>
              </a:rPr>
              <a:t>2</a:t>
            </a:r>
            <a:endParaRPr lang="zh-CN" altLang="en-US"/>
          </a:p>
        </p:txBody>
      </p:sp>
      <p:sp>
        <p:nvSpPr>
          <p:cNvPr id="18" name="六边形 17"/>
          <p:cNvSpPr/>
          <p:nvPr>
            <p:custDataLst>
              <p:tags r:id="rId18"/>
            </p:custDataLst>
          </p:nvPr>
        </p:nvSpPr>
        <p:spPr>
          <a:xfrm>
            <a:off x="4588510" y="3656330"/>
            <a:ext cx="749935" cy="647065"/>
          </a:xfrm>
          <a:prstGeom prst="hexagon">
            <a:avLst/>
          </a:prstGeom>
          <a:noFill/>
          <a:ln>
            <a:solidFill>
              <a:srgbClr val="152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152751"/>
                </a:solidFill>
                <a:latin typeface="微软雅黑" panose="020b0503020204020204" charset="-122"/>
                <a:ea typeface="微软雅黑" panose="020b0503020204020204" charset="-122"/>
                <a:sym typeface="+mn-ea"/>
              </a:rPr>
              <a:t>3</a:t>
            </a:r>
            <a:endParaRPr lang="zh-CN" altLang="en-US"/>
          </a:p>
        </p:txBody>
      </p:sp>
      <p:sp>
        <p:nvSpPr>
          <p:cNvPr id="21" name="文本框 20"/>
          <p:cNvSpPr txBox="1"/>
          <p:nvPr>
            <p:custDataLst>
              <p:tags r:id="rId19"/>
            </p:custDataLst>
          </p:nvPr>
        </p:nvSpPr>
        <p:spPr>
          <a:xfrm>
            <a:off x="5646420" y="742315"/>
            <a:ext cx="6307455" cy="1124585"/>
          </a:xfrm>
          <a:prstGeom prst="rect">
            <a:avLst/>
          </a:prstGeom>
          <a:noFill/>
        </p:spPr>
        <p:txBody>
          <a:bodyPr wrap="square" rtlCol="0">
            <a:spAutoFit/>
          </a:bodyPr>
          <a:lstStyle/>
          <a:p>
            <a:pPr algn="l" fontAlgn="auto">
              <a:lnSpc>
                <a:spcPct val="120000"/>
              </a:lnSpc>
            </a:pPr>
            <a:r>
              <a:rPr lang="en-US" altLang="zh-CN" sz="2800" b="1">
                <a:latin typeface="楷体" panose="02010609060101010101" charset="-122"/>
                <a:ea typeface="楷体" panose="02010609060101010101" charset="-122"/>
                <a:cs typeface="楷体" panose="02010609060101010101" charset="-122"/>
                <a:sym typeface="+mn-ea"/>
              </a:rPr>
              <a:t>1</a:t>
            </a:r>
            <a:r>
              <a:rPr lang="zh-CN" altLang="en-US" sz="2800" b="1">
                <a:latin typeface="楷体" panose="02010609060101010101" charset="-122"/>
                <a:ea typeface="楷体" panose="02010609060101010101" charset="-122"/>
                <a:cs typeface="楷体" panose="02010609060101010101" charset="-122"/>
                <a:sym typeface="+mn-ea"/>
              </a:rPr>
              <a:t>、</a:t>
            </a:r>
            <a:r>
              <a:rPr lang="zh-CN" altLang="zh-CN" sz="2800" b="1" smtClean="0">
                <a:latin typeface="楷体" panose="02010609060101010101" charset="-122"/>
                <a:ea typeface="楷体" panose="02010609060101010101" charset="-122"/>
                <a:sym typeface="+mn-ea"/>
              </a:rPr>
              <a:t>知人论世，了解辛弃疾生平经历及《永遇乐·京口北固亭怀古》创作背景。</a:t>
            </a:r>
            <a:endParaRPr lang="zh-CN" altLang="en-US" sz="2800" b="1">
              <a:latin typeface="楷体" panose="02010609060101010101" charset="-122"/>
              <a:ea typeface="楷体" panose="02010609060101010101" charset="-122"/>
              <a:cs typeface="楷体" panose="02010609060101010101" charset="-122"/>
              <a:sym typeface="+mn-ea"/>
            </a:endParaRPr>
          </a:p>
        </p:txBody>
      </p:sp>
      <p:sp>
        <p:nvSpPr>
          <p:cNvPr id="23" name="文本框 22"/>
          <p:cNvSpPr txBox="1"/>
          <p:nvPr>
            <p:custDataLst>
              <p:tags r:id="rId20"/>
            </p:custDataLst>
          </p:nvPr>
        </p:nvSpPr>
        <p:spPr>
          <a:xfrm>
            <a:off x="6160135" y="2336165"/>
            <a:ext cx="5793740" cy="953135"/>
          </a:xfrm>
          <a:prstGeom prst="rect">
            <a:avLst/>
          </a:prstGeom>
          <a:noFill/>
        </p:spPr>
        <p:txBody>
          <a:bodyPr wrap="square" rtlCol="0">
            <a:spAutoFit/>
          </a:bodyPr>
          <a:lstStyle/>
          <a:p>
            <a:pPr algn="l"/>
            <a:r>
              <a:rPr lang="en-US" altLang="zh-CN" sz="2800" b="1">
                <a:latin typeface="楷体" panose="02010609060101010101" charset="-122"/>
                <a:ea typeface="楷体" panose="02010609060101010101" charset="-122"/>
                <a:cs typeface="楷体" panose="02010609060101010101" charset="-122"/>
                <a:sym typeface="+mn-ea"/>
              </a:rPr>
              <a:t>2</a:t>
            </a:r>
            <a:r>
              <a:rPr lang="zh-CN" altLang="en-US" sz="2800" b="1">
                <a:latin typeface="楷体" panose="02010609060101010101" charset="-122"/>
                <a:ea typeface="楷体" panose="02010609060101010101" charset="-122"/>
                <a:cs typeface="楷体" panose="02010609060101010101" charset="-122"/>
                <a:sym typeface="+mn-ea"/>
              </a:rPr>
              <a:t>、</a:t>
            </a:r>
            <a:r>
              <a:rPr lang="zh-CN" altLang="zh-CN" sz="2800" b="1" smtClean="0">
                <a:latin typeface="楷体" panose="02010609060101010101" charset="-122"/>
                <a:ea typeface="楷体" panose="02010609060101010101" charset="-122"/>
                <a:sym typeface="+mn-ea"/>
              </a:rPr>
              <a:t>熟悉《永遇乐·京口北固亭怀古》运用典故、借古讽今的写作手法。</a:t>
            </a:r>
            <a:endParaRPr lang="zh-CN" altLang="en-US" sz="2800" b="1">
              <a:latin typeface="楷体" panose="02010609060101010101" charset="-122"/>
              <a:ea typeface="楷体" panose="02010609060101010101" charset="-122"/>
              <a:cs typeface="楷体" panose="02010609060101010101" charset="-122"/>
              <a:sym typeface="+mn-ea"/>
            </a:endParaRPr>
          </a:p>
        </p:txBody>
      </p:sp>
      <p:sp>
        <p:nvSpPr>
          <p:cNvPr id="24" name="文本框 23"/>
          <p:cNvSpPr txBox="1"/>
          <p:nvPr>
            <p:custDataLst>
              <p:tags r:id="rId21"/>
            </p:custDataLst>
          </p:nvPr>
        </p:nvSpPr>
        <p:spPr>
          <a:xfrm>
            <a:off x="5577205" y="3757930"/>
            <a:ext cx="6285230" cy="953135"/>
          </a:xfrm>
          <a:prstGeom prst="rect">
            <a:avLst/>
          </a:prstGeom>
          <a:noFill/>
        </p:spPr>
        <p:txBody>
          <a:bodyPr wrap="square" rtlCol="0">
            <a:spAutoFit/>
          </a:bodyPr>
          <a:lstStyle/>
          <a:p>
            <a:pPr algn="l">
              <a:spcBef>
                <a:spcPct val="50000"/>
              </a:spcBef>
            </a:pPr>
            <a:r>
              <a:rPr lang="en-US" altLang="zh-CN" sz="2800" b="1">
                <a:latin typeface="楷体" panose="02010609060101010101" charset="-122"/>
                <a:ea typeface="楷体" panose="02010609060101010101" charset="-122"/>
                <a:cs typeface="楷体" panose="02010609060101010101" charset="-122"/>
                <a:sym typeface="+mn-ea"/>
              </a:rPr>
              <a:t>3</a:t>
            </a:r>
            <a:r>
              <a:rPr lang="zh-CN" altLang="en-US" sz="2800" b="1">
                <a:latin typeface="楷体" panose="02010609060101010101" charset="-122"/>
                <a:ea typeface="楷体" panose="02010609060101010101" charset="-122"/>
                <a:cs typeface="楷体" panose="02010609060101010101" charset="-122"/>
                <a:sym typeface="+mn-ea"/>
              </a:rPr>
              <a:t>、</a:t>
            </a:r>
            <a:r>
              <a:rPr lang="zh-CN" altLang="zh-CN" sz="2800" b="1" smtClean="0">
                <a:latin typeface="楷体" panose="02010609060101010101" charset="-122"/>
                <a:ea typeface="楷体" panose="02010609060101010101" charset="-122"/>
                <a:sym typeface="+mn-ea"/>
              </a:rPr>
              <a:t>理解辛弃疾为统一山河生死以之的人生选择。</a:t>
            </a:r>
            <a:endParaRPr lang="zh-CN" altLang="en-US" sz="2800" b="1">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7"/>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1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7" fill="hold" nodeType="afterGroup">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1"/>
                                        </p:tgtEl>
                                        <p:attrNameLst>
                                          <p:attrName>ppt_y</p:attrName>
                                        </p:attrNameLst>
                                      </p:cBhvr>
                                      <p:tavLst>
                                        <p:tav tm="0">
                                          <p:val>
                                            <p:strVal val="#ppt_y"/>
                                          </p:val>
                                        </p:tav>
                                        <p:tav tm="100000">
                                          <p:val>
                                            <p:strVal val="#ppt_y"/>
                                          </p:val>
                                        </p:tav>
                                      </p:tavLst>
                                    </p:anim>
                                    <p:anim calcmode="lin" valueType="num">
                                      <p:cBhvr>
                                        <p:cTn id="2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1"/>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 calcmode="lin" valueType="num">
                                      <p:cBhvr>
                                        <p:cTn id="2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2"/>
                                        </p:tgtEl>
                                      </p:cBhvr>
                                    </p:animEffect>
                                  </p:childTnLst>
                                </p:cTn>
                              </p:par>
                              <p:par>
                                <p:cTn id="32" presetID="53"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nodeType="afterGroup">
                            <p:stCondLst>
                              <p:cond delay="1000"/>
                            </p:stCondLst>
                            <p:childTnLst>
                              <p:par>
                                <p:cTn id="38" presetID="53"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nodeType="afterGroup">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2000"/>
                            </p:stCondLst>
                            <p:childTnLst>
                              <p:par>
                                <p:cTn id="50" presetID="53"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nodeType="afterGroup">
                            <p:stCondLst>
                              <p:cond delay="250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3000"/>
                            </p:stCondLst>
                            <p:childTnLst>
                              <p:par>
                                <p:cTn id="62" presetID="53"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nodeType="afterGroup">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anim calcmode="lin" valueType="num">
                                      <p:cBhvr>
                                        <p:cTn id="71" dur="500" fill="hold"/>
                                        <p:tgtEl>
                                          <p:spTgt spid="24"/>
                                        </p:tgtEl>
                                        <p:attrNameLst>
                                          <p:attrName>ppt_x</p:attrName>
                                        </p:attrNameLst>
                                      </p:cBhvr>
                                      <p:tavLst>
                                        <p:tav tm="0">
                                          <p:val>
                                            <p:strVal val="#ppt_x"/>
                                          </p:val>
                                        </p:tav>
                                        <p:tav tm="100000">
                                          <p:val>
                                            <p:strVal val="#ppt_x"/>
                                          </p:val>
                                        </p:tav>
                                      </p:tavLst>
                                    </p:anim>
                                    <p:anim calcmode="lin" valueType="num">
                                      <p:cBhvr>
                                        <p:cTn id="72"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P spid="18" grpId="0"/>
      <p:bldP spid="21" grpId="0"/>
      <p:bldP spid="23" grpId="0"/>
      <p:bldP spid="2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50535" name="文本框 150534"/>
          <p:cNvSpPr txBox="1"/>
          <p:nvPr>
            <p:custDataLst>
              <p:tags r:id="rId5"/>
            </p:custDataLst>
          </p:nvPr>
        </p:nvSpPr>
        <p:spPr>
          <a:xfrm>
            <a:off x="1358265" y="1158240"/>
            <a:ext cx="9791065" cy="3415030"/>
          </a:xfrm>
          <a:prstGeom prst="rect">
            <a:avLst/>
          </a:prstGeom>
          <a:noFill/>
          <a:ln w="9525">
            <a:noFill/>
          </a:ln>
        </p:spPr>
        <p:txBody>
          <a:bodyPr wrap="square">
            <a:spAutoFit/>
          </a:bodyPr>
          <a:lstStyle/>
          <a:p>
            <a:pPr>
              <a:spcBef>
                <a:spcPct val="50000"/>
              </a:spcBef>
            </a:pPr>
            <a:r>
              <a:rPr lang="zh-CN" altLang="en-US" sz="3600" b="1">
                <a:latin typeface="楷体" panose="02010609060101010101" charset="-122"/>
                <a:ea typeface="楷体" panose="02010609060101010101" charset="-122"/>
                <a:cs typeface="楷体" panose="02010609060101010101" charset="-122"/>
              </a:rPr>
              <a:t>余秋雨先生说过，中国传统文学中最大的抒情主题，不是爱，不是死，而是怀古之情、兴亡之叹。咏史诗就是以吟咏或评论历史故事或人物为题材，借此抒发情怀、讽刺时事的诗歌。怀古诗则是由作者身临旧地凭吊古迹而产生联想、想象，引起感慨而抒发情怀抱负。</a:t>
            </a:r>
            <a:r>
              <a:rPr lang="en-US" altLang="zh-CN" sz="3600" b="1">
                <a:latin typeface="楷体" panose="02010609060101010101" charset="-122"/>
                <a:ea typeface="楷体" panose="02010609060101010101" charset="-122"/>
                <a:cs typeface="楷体" panose="02010609060101010101" charset="-122"/>
              </a:rPr>
              <a:t>  </a:t>
            </a:r>
            <a:endParaRPr lang="en-US" altLang="zh-CN" sz="36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16743" name="文本框 116742"/>
          <p:cNvSpPr txBox="1"/>
          <p:nvPr>
            <p:custDataLst>
              <p:tags r:id="rId5"/>
            </p:custDataLst>
          </p:nvPr>
        </p:nvSpPr>
        <p:spPr>
          <a:xfrm>
            <a:off x="704850" y="1078230"/>
            <a:ext cx="10657205" cy="4646295"/>
          </a:xfrm>
          <a:prstGeom prst="rect">
            <a:avLst/>
          </a:prstGeom>
          <a:noFill/>
          <a:ln w="9525">
            <a:noFill/>
          </a:ln>
        </p:spPr>
        <p:txBody>
          <a:bodyPr wrap="square">
            <a:spAutoFit/>
          </a:bodyPr>
          <a:lstStyle/>
          <a:p>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怀古者，见古迹，思古人。其事无他，兴亡贤愚己。”</a:t>
            </a:r>
            <a:r>
              <a:rPr lang="en-US" altLang="zh-CN" sz="3200" b="1">
                <a:latin typeface="楷体" panose="02010609060101010101" charset="-122"/>
                <a:ea typeface="楷体" panose="02010609060101010101" charset="-122"/>
                <a:cs typeface="楷体" panose="02010609060101010101" charset="-122"/>
              </a:rPr>
              <a:t> </a:t>
            </a:r>
            <a:endParaRPr lang="en-US" altLang="zh-CN" sz="3200" b="1">
              <a:latin typeface="楷体" panose="02010609060101010101" charset="-122"/>
              <a:ea typeface="楷体" panose="02010609060101010101" charset="-122"/>
              <a:cs typeface="楷体" panose="02010609060101010101" charset="-122"/>
            </a:endParaRPr>
          </a:p>
          <a:p>
            <a:endParaRPr lang="en-US" altLang="zh-CN" sz="3200" b="1">
              <a:latin typeface="楷体" panose="02010609060101010101" charset="-122"/>
              <a:ea typeface="楷体" panose="02010609060101010101" charset="-122"/>
              <a:cs typeface="楷体" panose="02010609060101010101" charset="-122"/>
            </a:endParaRPr>
          </a:p>
          <a:p>
            <a:r>
              <a:rPr lang="zh-CN" altLang="en-US" sz="3200" b="1">
                <a:latin typeface="楷体" panose="02010609060101010101" charset="-122"/>
                <a:ea typeface="楷体" panose="02010609060101010101" charset="-122"/>
                <a:cs typeface="楷体" panose="02010609060101010101" charset="-122"/>
              </a:rPr>
              <a:t>归纳思想内容</a:t>
            </a:r>
            <a:endParaRPr lang="zh-CN" altLang="en-US" sz="3200" b="1">
              <a:latin typeface="楷体" panose="02010609060101010101" charset="-122"/>
              <a:ea typeface="楷体" panose="02010609060101010101" charset="-122"/>
              <a:cs typeface="楷体" panose="02010609060101010101" charset="-122"/>
            </a:endParaRPr>
          </a:p>
          <a:p>
            <a:pPr>
              <a:lnSpc>
                <a:spcPct val="125000"/>
              </a:lnSpc>
            </a:pPr>
            <a:r>
              <a:rPr lang="en-US" altLang="zh-CN" sz="3200" b="1">
                <a:latin typeface="楷体" panose="02010609060101010101" charset="-122"/>
                <a:ea typeface="楷体" panose="02010609060101010101" charset="-122"/>
                <a:cs typeface="楷体" panose="02010609060101010101" charset="-122"/>
              </a:rPr>
              <a:t>1</a:t>
            </a:r>
            <a:r>
              <a:rPr lang="zh-CN" altLang="en-US" sz="3200" b="1">
                <a:latin typeface="楷体" panose="02010609060101010101" charset="-122"/>
                <a:ea typeface="楷体" panose="02010609060101010101" charset="-122"/>
                <a:cs typeface="楷体" panose="02010609060101010101" charset="-122"/>
              </a:rPr>
              <a:t>．感慨盛衰无常</a:t>
            </a:r>
            <a:endParaRPr lang="zh-CN" altLang="en-US" sz="3200" b="1">
              <a:latin typeface="楷体" panose="02010609060101010101" charset="-122"/>
              <a:ea typeface="楷体" panose="02010609060101010101" charset="-122"/>
              <a:cs typeface="楷体" panose="02010609060101010101" charset="-122"/>
            </a:endParaRPr>
          </a:p>
          <a:p>
            <a:pPr>
              <a:lnSpc>
                <a:spcPct val="125000"/>
              </a:lnSpc>
            </a:pPr>
            <a:r>
              <a:rPr lang="en-US" altLang="zh-CN" sz="3200" b="1">
                <a:latin typeface="楷体" panose="02010609060101010101" charset="-122"/>
                <a:ea typeface="楷体" panose="02010609060101010101" charset="-122"/>
                <a:cs typeface="楷体" panose="02010609060101010101" charset="-122"/>
              </a:rPr>
              <a:t>2</a:t>
            </a:r>
            <a:r>
              <a:rPr lang="zh-CN" altLang="en-US" sz="3200" b="1">
                <a:latin typeface="楷体" panose="02010609060101010101" charset="-122"/>
                <a:ea typeface="楷体" panose="02010609060101010101" charset="-122"/>
                <a:cs typeface="楷体" panose="02010609060101010101" charset="-122"/>
              </a:rPr>
              <a:t>．感慨壮志难酬</a:t>
            </a:r>
            <a:endParaRPr lang="zh-CN" altLang="en-US" sz="3200" b="1">
              <a:latin typeface="楷体" panose="02010609060101010101" charset="-122"/>
              <a:ea typeface="楷体" panose="02010609060101010101" charset="-122"/>
              <a:cs typeface="楷体" panose="02010609060101010101" charset="-122"/>
            </a:endParaRPr>
          </a:p>
          <a:p>
            <a:pPr>
              <a:lnSpc>
                <a:spcPct val="125000"/>
              </a:lnSpc>
            </a:pPr>
            <a:r>
              <a:rPr lang="en-US" altLang="zh-CN" sz="3200" b="1">
                <a:latin typeface="楷体" panose="02010609060101010101" charset="-122"/>
                <a:ea typeface="楷体" panose="02010609060101010101" charset="-122"/>
                <a:cs typeface="楷体" panose="02010609060101010101" charset="-122"/>
              </a:rPr>
              <a:t>3</a:t>
            </a:r>
            <a:r>
              <a:rPr lang="zh-CN" altLang="en-US" sz="3200" b="1">
                <a:latin typeface="楷体" panose="02010609060101010101" charset="-122"/>
                <a:ea typeface="楷体" panose="02010609060101010101" charset="-122"/>
                <a:cs typeface="楷体" panose="02010609060101010101" charset="-122"/>
              </a:rPr>
              <a:t>．感慨国运衰微</a:t>
            </a:r>
            <a:endParaRPr lang="zh-CN" altLang="en-US" sz="3200" b="1">
              <a:latin typeface="楷体" panose="02010609060101010101" charset="-122"/>
              <a:ea typeface="楷体" panose="02010609060101010101" charset="-122"/>
              <a:cs typeface="楷体" panose="02010609060101010101" charset="-122"/>
            </a:endParaRPr>
          </a:p>
          <a:p>
            <a:pPr>
              <a:lnSpc>
                <a:spcPct val="125000"/>
              </a:lnSpc>
            </a:pPr>
            <a:r>
              <a:rPr lang="en-US" altLang="zh-CN" sz="3200" b="1">
                <a:latin typeface="楷体" panose="02010609060101010101" charset="-122"/>
                <a:ea typeface="楷体" panose="02010609060101010101" charset="-122"/>
                <a:cs typeface="楷体" panose="02010609060101010101" charset="-122"/>
              </a:rPr>
              <a:t>4</a:t>
            </a:r>
            <a:r>
              <a:rPr lang="zh-CN" altLang="en-US" sz="3200" b="1">
                <a:latin typeface="楷体" panose="02010609060101010101" charset="-122"/>
                <a:ea typeface="楷体" panose="02010609060101010101" charset="-122"/>
                <a:cs typeface="楷体" panose="02010609060101010101" charset="-122"/>
              </a:rPr>
              <a:t>．抒发爱国情怀</a:t>
            </a:r>
            <a:endParaRPr lang="zh-CN" altLang="en-US" sz="3200" b="1">
              <a:latin typeface="楷体" panose="02010609060101010101" charset="-122"/>
              <a:ea typeface="楷体" panose="02010609060101010101" charset="-122"/>
              <a:cs typeface="楷体" panose="02010609060101010101" charset="-122"/>
            </a:endParaRPr>
          </a:p>
          <a:p>
            <a:pPr>
              <a:lnSpc>
                <a:spcPct val="125000"/>
              </a:lnSpc>
            </a:pPr>
            <a:r>
              <a:rPr lang="en-US" altLang="zh-CN" sz="3200" b="1">
                <a:latin typeface="楷体" panose="02010609060101010101" charset="-122"/>
                <a:ea typeface="楷体" panose="02010609060101010101" charset="-122"/>
                <a:cs typeface="楷体" panose="02010609060101010101" charset="-122"/>
              </a:rPr>
              <a:t>5</a:t>
            </a:r>
            <a:r>
              <a:rPr lang="zh-CN" altLang="en-US" sz="3200" b="1">
                <a:latin typeface="楷体" panose="02010609060101010101" charset="-122"/>
                <a:ea typeface="楷体" panose="02010609060101010101" charset="-122"/>
                <a:cs typeface="楷体" panose="02010609060101010101" charset="-122"/>
              </a:rPr>
              <a:t>．揭露统治者的昏庸腐朽、奢侈淫逸。</a:t>
            </a:r>
            <a:endParaRPr lang="zh-CN" altLang="en-US" sz="3200" b="1">
              <a:latin typeface="楷体" panose="02010609060101010101" charset="-122"/>
              <a:ea typeface="楷体" panose="02010609060101010101" charset="-122"/>
              <a:cs typeface="楷体" panose="02010609060101010101" charset="-122"/>
            </a:endParaRPr>
          </a:p>
        </p:txBody>
      </p:sp>
      <p:sp>
        <p:nvSpPr>
          <p:cNvPr id="116744" name="文本框 116743"/>
          <p:cNvSpPr txBox="1"/>
          <p:nvPr>
            <p:custDataLst>
              <p:tags r:id="rId6"/>
            </p:custDataLst>
          </p:nvPr>
        </p:nvSpPr>
        <p:spPr>
          <a:xfrm>
            <a:off x="3693795" y="238760"/>
            <a:ext cx="4321175" cy="583565"/>
          </a:xfrm>
          <a:prstGeom prst="rect">
            <a:avLst/>
          </a:prstGeom>
          <a:noFill/>
          <a:ln w="9525">
            <a:noFill/>
          </a:ln>
        </p:spPr>
        <p:txBody>
          <a:bodyPr>
            <a:spAutoFit/>
          </a:bodyPr>
          <a:lstStyle/>
          <a:p>
            <a:pPr>
              <a:spcBef>
                <a:spcPct val="50000"/>
              </a:spcBef>
            </a:pPr>
            <a:r>
              <a:rPr lang="zh-CN" altLang="en-US" sz="3200" b="1">
                <a:solidFill>
                  <a:srgbClr val="0000CC"/>
                </a:solidFill>
                <a:latin typeface="Arial" panose="020b0604020202020204" pitchFamily="34" charset="0"/>
                <a:ea typeface="隶书" panose="02010509060101010101" pitchFamily="49" charset="-122"/>
              </a:rPr>
              <a:t>怀古咏史类诗歌</a:t>
            </a:r>
            <a:endParaRPr lang="zh-CN" altLang="en-US" sz="3200" b="1">
              <a:solidFill>
                <a:srgbClr val="0000CC"/>
              </a:solidFill>
              <a:latin typeface="Arial" panose="020b0604020202020204" pitchFamily="34" charset="0"/>
              <a:ea typeface="隶书" panose="02010509060101010101" pitchFamily="49"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17767" name="文本框 117766"/>
          <p:cNvSpPr txBox="1"/>
          <p:nvPr>
            <p:custDataLst>
              <p:tags r:id="rId5"/>
            </p:custDataLst>
          </p:nvPr>
        </p:nvSpPr>
        <p:spPr>
          <a:xfrm>
            <a:off x="878840" y="136525"/>
            <a:ext cx="10434955" cy="6721475"/>
          </a:xfrm>
          <a:prstGeom prst="rect">
            <a:avLst/>
          </a:prstGeom>
          <a:noFill/>
          <a:ln w="9525">
            <a:noFill/>
          </a:ln>
        </p:spPr>
        <p:txBody>
          <a:bodyPr wrap="square">
            <a:spAutoFit/>
          </a:bodyPr>
          <a:lstStyle/>
          <a:p>
            <a:pPr>
              <a:lnSpc>
                <a:spcPct val="140000"/>
              </a:lnSpc>
            </a:pPr>
            <a:endParaRPr lang="en-US" altLang="zh-CN" sz="2800" b="1">
              <a:latin typeface="Arial" panose="020b0604020202020204" pitchFamily="34" charset="0"/>
            </a:endParaRPr>
          </a:p>
          <a:p>
            <a:pPr>
              <a:lnSpc>
                <a:spcPct val="140000"/>
              </a:lnSpc>
            </a:pPr>
            <a:r>
              <a:rPr lang="en-US" altLang="zh-CN" sz="2800" b="1">
                <a:latin typeface="楷体" panose="02010609060101010101" charset="-122"/>
                <a:ea typeface="楷体" panose="02010609060101010101" charset="-122"/>
                <a:cs typeface="楷体" panose="02010609060101010101" charset="-122"/>
              </a:rPr>
              <a:t>1. </a:t>
            </a:r>
            <a:r>
              <a:rPr lang="zh-CN" altLang="en-US" sz="2800" b="1">
                <a:latin typeface="楷体" panose="02010609060101010101" charset="-122"/>
                <a:ea typeface="楷体" panose="02010609060101010101" charset="-122"/>
                <a:cs typeface="楷体" panose="02010609060101010101" charset="-122"/>
              </a:rPr>
              <a:t>结构：临古地－思古人－忆其事－抒己志</a:t>
            </a:r>
            <a:r>
              <a:rPr lang="en-US" altLang="zh-CN" sz="2800" b="1">
                <a:latin typeface="楷体" panose="02010609060101010101" charset="-122"/>
                <a:ea typeface="楷体" panose="02010609060101010101" charset="-122"/>
                <a:cs typeface="楷体" panose="02010609060101010101" charset="-122"/>
              </a:rPr>
              <a:t> </a:t>
            </a:r>
            <a:endParaRPr lang="en-US" altLang="zh-CN" sz="2800" b="1">
              <a:latin typeface="楷体" panose="02010609060101010101" charset="-122"/>
              <a:ea typeface="楷体" panose="02010609060101010101" charset="-122"/>
              <a:cs typeface="楷体" panose="02010609060101010101" charset="-122"/>
            </a:endParaRPr>
          </a:p>
          <a:p>
            <a:pPr>
              <a:lnSpc>
                <a:spcPct val="140000"/>
              </a:lnSpc>
            </a:pPr>
            <a:r>
              <a:rPr lang="en-US" altLang="zh-CN" sz="2800" b="1">
                <a:latin typeface="楷体" panose="02010609060101010101" charset="-122"/>
                <a:ea typeface="楷体" panose="02010609060101010101" charset="-122"/>
                <a:cs typeface="楷体" panose="02010609060101010101" charset="-122"/>
              </a:rPr>
              <a:t>2. </a:t>
            </a:r>
            <a:r>
              <a:rPr lang="zh-CN" altLang="en-US" sz="2800" b="1">
                <a:latin typeface="楷体" panose="02010609060101010101" charset="-122"/>
                <a:ea typeface="楷体" panose="02010609060101010101" charset="-122"/>
                <a:cs typeface="楷体" panose="02010609060101010101" charset="-122"/>
              </a:rPr>
              <a:t>意象：历史人物、乌衣巷、吴钩、淮水、</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后庭花</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、六朝、华清宫</a:t>
            </a:r>
            <a:r>
              <a:rPr lang="en-US" altLang="zh-CN" sz="2800" b="1">
                <a:latin typeface="楷体" panose="02010609060101010101" charset="-122"/>
                <a:ea typeface="楷体" panose="02010609060101010101" charset="-122"/>
                <a:cs typeface="楷体" panose="02010609060101010101" charset="-122"/>
              </a:rPr>
              <a:t>……</a:t>
            </a:r>
            <a:endParaRPr lang="en-US" altLang="zh-CN" sz="2800" b="1">
              <a:latin typeface="楷体" panose="02010609060101010101" charset="-122"/>
              <a:ea typeface="楷体" panose="02010609060101010101" charset="-122"/>
              <a:cs typeface="楷体" panose="02010609060101010101" charset="-122"/>
            </a:endParaRPr>
          </a:p>
          <a:p>
            <a:pPr>
              <a:lnSpc>
                <a:spcPct val="140000"/>
              </a:lnSpc>
            </a:pPr>
            <a:r>
              <a:rPr lang="en-US" altLang="zh-CN" sz="2800" b="1">
                <a:latin typeface="楷体" panose="02010609060101010101" charset="-122"/>
                <a:ea typeface="楷体" panose="02010609060101010101" charset="-122"/>
                <a:cs typeface="楷体" panose="02010609060101010101" charset="-122"/>
              </a:rPr>
              <a:t>3. </a:t>
            </a:r>
            <a:r>
              <a:rPr lang="zh-CN" altLang="en-US" sz="2800" b="1">
                <a:latin typeface="楷体" panose="02010609060101010101" charset="-122"/>
                <a:ea typeface="楷体" panose="02010609060101010101" charset="-122"/>
                <a:cs typeface="楷体" panose="02010609060101010101" charset="-122"/>
              </a:rPr>
              <a:t>内容：国家－国运衰微、统治者－荒淫奢侈、古地－昔盛今衰、古人－壮志难酬</a:t>
            </a:r>
            <a:r>
              <a:rPr lang="en-US" altLang="zh-CN" sz="2800" b="1">
                <a:latin typeface="楷体" panose="02010609060101010101" charset="-122"/>
                <a:ea typeface="楷体" panose="02010609060101010101" charset="-122"/>
                <a:cs typeface="楷体" panose="02010609060101010101" charset="-122"/>
              </a:rPr>
              <a:t> </a:t>
            </a:r>
            <a:endParaRPr lang="en-US" altLang="zh-CN" sz="2800" b="1">
              <a:latin typeface="楷体" panose="02010609060101010101" charset="-122"/>
              <a:ea typeface="楷体" panose="02010609060101010101" charset="-122"/>
              <a:cs typeface="楷体" panose="02010609060101010101" charset="-122"/>
            </a:endParaRPr>
          </a:p>
          <a:p>
            <a:pPr>
              <a:lnSpc>
                <a:spcPct val="140000"/>
              </a:lnSpc>
            </a:pPr>
            <a:r>
              <a:rPr lang="en-US" altLang="zh-CN" sz="2800" b="1">
                <a:latin typeface="楷体" panose="02010609060101010101" charset="-122"/>
                <a:ea typeface="楷体" panose="02010609060101010101" charset="-122"/>
                <a:cs typeface="楷体" panose="02010609060101010101" charset="-122"/>
              </a:rPr>
              <a:t>4. </a:t>
            </a:r>
            <a:r>
              <a:rPr lang="zh-CN" altLang="en-US" sz="2800" b="1">
                <a:latin typeface="楷体" panose="02010609060101010101" charset="-122"/>
                <a:ea typeface="楷体" panose="02010609060101010101" charset="-122"/>
                <a:cs typeface="楷体" panose="02010609060101010101" charset="-122"/>
              </a:rPr>
              <a:t>表现手法：对比、触情入景、寓情于景、借景抒情、情景交融、虚实结合、拟人、借古讽今、吊古伤今、用典　</a:t>
            </a:r>
            <a:r>
              <a:rPr lang="en-US" altLang="zh-CN" sz="2800" b="1">
                <a:latin typeface="楷体" panose="02010609060101010101" charset="-122"/>
                <a:ea typeface="楷体" panose="02010609060101010101" charset="-122"/>
                <a:cs typeface="楷体" panose="02010609060101010101" charset="-122"/>
              </a:rPr>
              <a:t> </a:t>
            </a:r>
            <a:endParaRPr lang="en-US" altLang="zh-CN" sz="2800" b="1">
              <a:latin typeface="楷体" panose="02010609060101010101" charset="-122"/>
              <a:ea typeface="楷体" panose="02010609060101010101" charset="-122"/>
              <a:cs typeface="楷体" panose="02010609060101010101" charset="-122"/>
            </a:endParaRPr>
          </a:p>
          <a:p>
            <a:pPr>
              <a:lnSpc>
                <a:spcPct val="140000"/>
              </a:lnSpc>
            </a:pPr>
            <a:r>
              <a:rPr lang="en-US" altLang="zh-CN" sz="2800" b="1">
                <a:latin typeface="楷体" panose="02010609060101010101" charset="-122"/>
                <a:ea typeface="楷体" panose="02010609060101010101" charset="-122"/>
                <a:cs typeface="楷体" panose="02010609060101010101" charset="-122"/>
              </a:rPr>
              <a:t>5.</a:t>
            </a:r>
            <a:r>
              <a:rPr lang="zh-CN" altLang="en-US" sz="2800" b="1">
                <a:latin typeface="楷体" panose="02010609060101010101" charset="-122"/>
                <a:ea typeface="楷体" panose="02010609060101010101" charset="-122"/>
                <a:cs typeface="楷体" panose="02010609060101010101" charset="-122"/>
              </a:rPr>
              <a:t>语言：含蓄</a:t>
            </a:r>
            <a:endParaRPr lang="zh-CN" altLang="en-US" sz="2800" b="1">
              <a:latin typeface="楷体" panose="02010609060101010101" charset="-122"/>
              <a:ea typeface="楷体" panose="02010609060101010101" charset="-122"/>
              <a:cs typeface="楷体" panose="02010609060101010101" charset="-122"/>
            </a:endParaRPr>
          </a:p>
          <a:p>
            <a:pPr>
              <a:lnSpc>
                <a:spcPct val="140000"/>
              </a:lnSpc>
            </a:pPr>
            <a:r>
              <a:rPr lang="en-US" altLang="zh-CN" sz="2800" b="1">
                <a:latin typeface="楷体" panose="02010609060101010101" charset="-122"/>
                <a:ea typeface="楷体" panose="02010609060101010101" charset="-122"/>
                <a:cs typeface="楷体" panose="02010609060101010101" charset="-122"/>
              </a:rPr>
              <a:t>6.</a:t>
            </a:r>
            <a:r>
              <a:rPr lang="zh-CN" altLang="en-US" sz="2800" b="1">
                <a:latin typeface="楷体" panose="02010609060101010101" charset="-122"/>
                <a:ea typeface="楷体" panose="02010609060101010101" charset="-122"/>
                <a:cs typeface="楷体" panose="02010609060101010101" charset="-122"/>
              </a:rPr>
              <a:t>风格：或雄浑壮阔、或含蓄沉郁</a:t>
            </a:r>
            <a:r>
              <a:rPr lang="en-US" altLang="zh-CN" sz="2800" b="1">
                <a:latin typeface="楷体" panose="02010609060101010101" charset="-122"/>
                <a:ea typeface="楷体" panose="02010609060101010101" charset="-122"/>
                <a:cs typeface="楷体" panose="02010609060101010101" charset="-122"/>
              </a:rPr>
              <a:t>  </a:t>
            </a:r>
            <a:endParaRPr lang="en-US" altLang="zh-CN" sz="2800" b="1">
              <a:latin typeface="楷体" panose="02010609060101010101" charset="-122"/>
              <a:ea typeface="楷体" panose="02010609060101010101" charset="-122"/>
              <a:cs typeface="楷体" panose="02010609060101010101" charset="-122"/>
            </a:endParaRPr>
          </a:p>
          <a:p>
            <a:pPr>
              <a:lnSpc>
                <a:spcPct val="140000"/>
              </a:lnSpc>
            </a:pPr>
            <a:endParaRPr lang="en-US" altLang="zh-CN" sz="2800" b="1">
              <a:latin typeface="楷体" panose="02010609060101010101" charset="-122"/>
              <a:ea typeface="楷体" panose="02010609060101010101" charset="-122"/>
              <a:cs typeface="楷体" panose="02010609060101010101" charset="-122"/>
            </a:endParaRPr>
          </a:p>
        </p:txBody>
      </p:sp>
      <p:sp>
        <p:nvSpPr>
          <p:cNvPr id="117769" name="文本框 117768"/>
          <p:cNvSpPr txBox="1"/>
          <p:nvPr>
            <p:custDataLst>
              <p:tags r:id="rId6"/>
            </p:custDataLst>
          </p:nvPr>
        </p:nvSpPr>
        <p:spPr>
          <a:xfrm>
            <a:off x="3329305" y="382905"/>
            <a:ext cx="4321175" cy="583565"/>
          </a:xfrm>
          <a:prstGeom prst="rect">
            <a:avLst/>
          </a:prstGeom>
          <a:noFill/>
          <a:ln w="9525">
            <a:noFill/>
          </a:ln>
        </p:spPr>
        <p:txBody>
          <a:bodyPr>
            <a:spAutoFit/>
          </a:bodyPr>
          <a:lstStyle/>
          <a:p>
            <a:pPr>
              <a:spcBef>
                <a:spcPct val="50000"/>
              </a:spcBef>
            </a:pPr>
            <a:r>
              <a:rPr lang="zh-CN" altLang="en-US" sz="3200" b="1">
                <a:solidFill>
                  <a:srgbClr val="0000CC"/>
                </a:solidFill>
                <a:latin typeface="Arial" panose="020b0604020202020204" pitchFamily="34" charset="0"/>
                <a:ea typeface="隶书" panose="02010509060101010101" pitchFamily="49" charset="-122"/>
              </a:rPr>
              <a:t>怀古咏史类诗歌</a:t>
            </a:r>
            <a:endParaRPr lang="zh-CN" altLang="en-US" sz="3200" b="1">
              <a:solidFill>
                <a:srgbClr val="0000CC"/>
              </a:solidFill>
              <a:latin typeface="Arial" panose="020b0604020202020204" pitchFamily="34" charset="0"/>
              <a:ea typeface="隶书" panose="02010509060101010101" pitchFamily="49"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19815" name="文本框 119814"/>
          <p:cNvSpPr txBox="1"/>
          <p:nvPr>
            <p:custDataLst>
              <p:tags r:id="rId5"/>
            </p:custDataLst>
          </p:nvPr>
        </p:nvSpPr>
        <p:spPr>
          <a:xfrm>
            <a:off x="1170305" y="621030"/>
            <a:ext cx="9792335" cy="5753100"/>
          </a:xfrm>
          <a:prstGeom prst="rect">
            <a:avLst/>
          </a:prstGeom>
          <a:noFill/>
          <a:ln w="9525">
            <a:noFill/>
          </a:ln>
        </p:spPr>
        <p:txBody>
          <a:bodyPr wrap="square">
            <a:spAutoFit/>
          </a:bodyPr>
          <a:lstStyle/>
          <a:p>
            <a:pPr>
              <a:lnSpc>
                <a:spcPct val="115000"/>
              </a:lnSpc>
            </a:pPr>
            <a:r>
              <a:rPr lang="zh-CN" altLang="en-US" sz="3200" b="1">
                <a:solidFill>
                  <a:srgbClr val="0000CC"/>
                </a:solidFill>
                <a:latin typeface="楷体" panose="02010609060101010101" charset="-122"/>
                <a:ea typeface="楷体" panose="02010609060101010101" charset="-122"/>
                <a:cs typeface="楷体" panose="02010609060101010101" charset="-122"/>
              </a:rPr>
              <a:t>解答咏史怀古诗的基本步骤与方法：</a:t>
            </a:r>
            <a:endParaRPr lang="zh-CN" altLang="en-US" sz="3200" b="1">
              <a:solidFill>
                <a:srgbClr val="0000CC"/>
              </a:solidFill>
              <a:latin typeface="楷体" panose="02010609060101010101" charset="-122"/>
              <a:ea typeface="楷体" panose="02010609060101010101" charset="-122"/>
              <a:cs typeface="楷体" panose="02010609060101010101" charset="-122"/>
            </a:endParaRPr>
          </a:p>
          <a:p>
            <a:pPr>
              <a:lnSpc>
                <a:spcPct val="115000"/>
              </a:lnSpc>
            </a:pPr>
            <a:r>
              <a:rPr lang="en-US" altLang="zh-CN" sz="3200" b="1">
                <a:solidFill>
                  <a:srgbClr val="0000CC"/>
                </a:solidFill>
                <a:latin typeface="楷体" panose="02010609060101010101" charset="-122"/>
                <a:ea typeface="楷体" panose="02010609060101010101" charset="-122"/>
                <a:cs typeface="楷体" panose="02010609060101010101" charset="-122"/>
              </a:rPr>
              <a:t>1.</a:t>
            </a:r>
            <a:r>
              <a:rPr lang="zh-CN" altLang="en-US" sz="3200" b="1">
                <a:solidFill>
                  <a:srgbClr val="0000CC"/>
                </a:solidFill>
                <a:latin typeface="楷体" panose="02010609060101010101" charset="-122"/>
                <a:ea typeface="楷体" panose="02010609060101010101" charset="-122"/>
                <a:cs typeface="楷体" panose="02010609060101010101" charset="-122"/>
              </a:rPr>
              <a:t>懂。</a:t>
            </a:r>
            <a:r>
              <a:rPr lang="zh-CN" altLang="en-US" sz="3200" b="1">
                <a:latin typeface="楷体" panose="02010609060101010101" charset="-122"/>
                <a:ea typeface="楷体" panose="02010609060101010101" charset="-122"/>
                <a:cs typeface="楷体" panose="02010609060101010101" charset="-122"/>
              </a:rPr>
              <a:t>即写什么？</a:t>
            </a:r>
            <a:endParaRPr lang="zh-CN" altLang="en-US" sz="3200" b="1">
              <a:latin typeface="楷体" panose="02010609060101010101" charset="-122"/>
              <a:ea typeface="楷体" panose="02010609060101010101" charset="-122"/>
              <a:cs typeface="楷体" panose="02010609060101010101" charset="-122"/>
            </a:endParaRPr>
          </a:p>
          <a:p>
            <a:pPr>
              <a:lnSpc>
                <a:spcPct val="115000"/>
              </a:lnSpc>
            </a:pPr>
            <a:r>
              <a:rPr lang="en-US" altLang="zh-CN" sz="3200" b="1">
                <a:latin typeface="楷体" panose="02010609060101010101" charset="-122"/>
                <a:ea typeface="楷体" panose="02010609060101010101" charset="-122"/>
                <a:cs typeface="楷体" panose="02010609060101010101" charset="-122"/>
              </a:rPr>
              <a:t>①</a:t>
            </a:r>
            <a:r>
              <a:rPr lang="zh-CN" altLang="en-US" sz="3200" b="1">
                <a:latin typeface="楷体" panose="02010609060101010101" charset="-122"/>
                <a:ea typeface="楷体" panose="02010609060101010101" charset="-122"/>
                <a:cs typeface="楷体" panose="02010609060101010101" charset="-122"/>
              </a:rPr>
              <a:t>要弄清作品所涉及的历史事实、历史人物。</a:t>
            </a:r>
            <a:endParaRPr lang="zh-CN" altLang="en-US" sz="3200" b="1">
              <a:latin typeface="楷体" panose="02010609060101010101" charset="-122"/>
              <a:ea typeface="楷体" panose="02010609060101010101" charset="-122"/>
              <a:cs typeface="楷体" panose="02010609060101010101" charset="-122"/>
            </a:endParaRPr>
          </a:p>
          <a:p>
            <a:pPr>
              <a:lnSpc>
                <a:spcPct val="115000"/>
              </a:lnSpc>
            </a:pPr>
            <a:r>
              <a:rPr lang="en-US" altLang="zh-CN" sz="3200" b="1">
                <a:latin typeface="楷体" panose="02010609060101010101" charset="-122"/>
                <a:ea typeface="楷体" panose="02010609060101010101" charset="-122"/>
                <a:cs typeface="楷体" panose="02010609060101010101" charset="-122"/>
              </a:rPr>
              <a:t>②</a:t>
            </a:r>
            <a:r>
              <a:rPr lang="zh-CN" altLang="en-US" sz="3200" b="1">
                <a:latin typeface="楷体" panose="02010609060101010101" charset="-122"/>
                <a:ea typeface="楷体" panose="02010609060101010101" charset="-122"/>
                <a:cs typeface="楷体" panose="02010609060101010101" charset="-122"/>
              </a:rPr>
              <a:t>要揣摩作者历史、古人的意图所在。</a:t>
            </a:r>
            <a:endParaRPr lang="zh-CN" altLang="en-US" sz="3200" b="1">
              <a:latin typeface="楷体" panose="02010609060101010101" charset="-122"/>
              <a:ea typeface="楷体" panose="02010609060101010101" charset="-122"/>
              <a:cs typeface="楷体" panose="02010609060101010101" charset="-122"/>
            </a:endParaRPr>
          </a:p>
          <a:p>
            <a:pPr>
              <a:lnSpc>
                <a:spcPct val="115000"/>
              </a:lnSpc>
            </a:pPr>
            <a:r>
              <a:rPr lang="en-US" altLang="zh-CN" sz="3200" b="1">
                <a:latin typeface="楷体" panose="02010609060101010101" charset="-122"/>
                <a:ea typeface="楷体" panose="02010609060101010101" charset="-122"/>
                <a:cs typeface="楷体" panose="02010609060101010101" charset="-122"/>
              </a:rPr>
              <a:t>③</a:t>
            </a:r>
            <a:r>
              <a:rPr lang="zh-CN" altLang="en-US" sz="3200" b="1">
                <a:latin typeface="楷体" panose="02010609060101010101" charset="-122"/>
                <a:ea typeface="楷体" panose="02010609060101010101" charset="-122"/>
                <a:cs typeface="楷体" panose="02010609060101010101" charset="-122"/>
              </a:rPr>
              <a:t>要推敲作者所抒发的感情。</a:t>
            </a:r>
            <a:endParaRPr lang="zh-CN" altLang="en-US" sz="3200" b="1">
              <a:latin typeface="楷体" panose="02010609060101010101" charset="-122"/>
              <a:ea typeface="楷体" panose="02010609060101010101" charset="-122"/>
              <a:cs typeface="楷体" panose="02010609060101010101" charset="-122"/>
            </a:endParaRPr>
          </a:p>
          <a:p>
            <a:pPr>
              <a:lnSpc>
                <a:spcPct val="115000"/>
              </a:lnSpc>
            </a:pPr>
            <a:r>
              <a:rPr lang="en-US" altLang="zh-CN" sz="3200" b="1">
                <a:latin typeface="楷体" panose="02010609060101010101" charset="-122"/>
                <a:ea typeface="楷体" panose="02010609060101010101" charset="-122"/>
                <a:cs typeface="楷体" panose="02010609060101010101" charset="-122"/>
              </a:rPr>
              <a:t>④</a:t>
            </a:r>
            <a:r>
              <a:rPr lang="zh-CN" altLang="en-US" sz="3200" b="1">
                <a:latin typeface="楷体" panose="02010609060101010101" charset="-122"/>
                <a:ea typeface="楷体" panose="02010609060101010101" charset="-122"/>
                <a:cs typeface="楷体" panose="02010609060101010101" charset="-122"/>
              </a:rPr>
              <a:t>要分析作者的写法。</a:t>
            </a:r>
            <a:endParaRPr lang="zh-CN" altLang="en-US" sz="3200" b="1">
              <a:latin typeface="楷体" panose="02010609060101010101" charset="-122"/>
              <a:ea typeface="楷体" panose="02010609060101010101" charset="-122"/>
              <a:cs typeface="楷体" panose="02010609060101010101" charset="-122"/>
            </a:endParaRPr>
          </a:p>
          <a:p>
            <a:pPr>
              <a:lnSpc>
                <a:spcPct val="115000"/>
              </a:lnSpc>
            </a:pPr>
            <a:r>
              <a:rPr lang="en-US" altLang="zh-CN" sz="3200" b="1">
                <a:solidFill>
                  <a:srgbClr val="0000CC"/>
                </a:solidFill>
                <a:latin typeface="楷体" panose="02010609060101010101" charset="-122"/>
                <a:ea typeface="楷体" panose="02010609060101010101" charset="-122"/>
                <a:cs typeface="楷体" panose="02010609060101010101" charset="-122"/>
              </a:rPr>
              <a:t>2.</a:t>
            </a:r>
            <a:r>
              <a:rPr lang="zh-CN" altLang="en-US" sz="3200" b="1">
                <a:solidFill>
                  <a:srgbClr val="0000CC"/>
                </a:solidFill>
                <a:latin typeface="楷体" panose="02010609060101010101" charset="-122"/>
                <a:ea typeface="楷体" panose="02010609060101010101" charset="-122"/>
                <a:cs typeface="楷体" panose="02010609060101010101" charset="-122"/>
              </a:rPr>
              <a:t>审。</a:t>
            </a:r>
            <a:r>
              <a:rPr lang="zh-CN" altLang="en-US" sz="3200" b="1">
                <a:latin typeface="楷体" panose="02010609060101010101" charset="-122"/>
                <a:ea typeface="楷体" panose="02010609060101010101" charset="-122"/>
                <a:cs typeface="楷体" panose="02010609060101010101" charset="-122"/>
              </a:rPr>
              <a:t>即审明题目要求。</a:t>
            </a:r>
            <a:endParaRPr lang="zh-CN" altLang="en-US" sz="3200" b="1">
              <a:latin typeface="楷体" panose="02010609060101010101" charset="-122"/>
              <a:ea typeface="楷体" panose="02010609060101010101" charset="-122"/>
              <a:cs typeface="楷体" panose="02010609060101010101" charset="-122"/>
            </a:endParaRPr>
          </a:p>
          <a:p>
            <a:pPr>
              <a:lnSpc>
                <a:spcPct val="115000"/>
              </a:lnSpc>
            </a:pPr>
            <a:r>
              <a:rPr lang="en-US" altLang="zh-CN" sz="3200" b="1">
                <a:solidFill>
                  <a:srgbClr val="0000CC"/>
                </a:solidFill>
                <a:latin typeface="楷体" panose="02010609060101010101" charset="-122"/>
                <a:ea typeface="楷体" panose="02010609060101010101" charset="-122"/>
                <a:cs typeface="楷体" panose="02010609060101010101" charset="-122"/>
              </a:rPr>
              <a:t>3.</a:t>
            </a:r>
            <a:r>
              <a:rPr lang="zh-CN" altLang="en-US" sz="3200" b="1">
                <a:solidFill>
                  <a:srgbClr val="0000CC"/>
                </a:solidFill>
                <a:latin typeface="楷体" panose="02010609060101010101" charset="-122"/>
                <a:ea typeface="楷体" panose="02010609060101010101" charset="-122"/>
                <a:cs typeface="楷体" panose="02010609060101010101" charset="-122"/>
              </a:rPr>
              <a:t>书。</a:t>
            </a:r>
            <a:r>
              <a:rPr lang="zh-CN" altLang="en-US" sz="3200" b="1">
                <a:latin typeface="楷体" panose="02010609060101010101" charset="-122"/>
                <a:ea typeface="楷体" panose="02010609060101010101" charset="-122"/>
                <a:cs typeface="楷体" panose="02010609060101010101" charset="-122"/>
              </a:rPr>
              <a:t>即书写答案。要依据诗歌的具体内容，恰当地运用相关术语表达。</a:t>
            </a:r>
            <a:endParaRPr lang="zh-CN" altLang="en-US" sz="3200" b="1">
              <a:latin typeface="楷体" panose="02010609060101010101" charset="-122"/>
              <a:ea typeface="楷体" panose="02010609060101010101" charset="-122"/>
              <a:cs typeface="楷体" panose="02010609060101010101" charset="-122"/>
            </a:endParaRPr>
          </a:p>
          <a:p>
            <a:pPr>
              <a:lnSpc>
                <a:spcPct val="115000"/>
              </a:lnSpc>
            </a:pPr>
            <a:r>
              <a:rPr lang="en-US" altLang="zh-CN" sz="3200" b="1">
                <a:solidFill>
                  <a:srgbClr val="0000CC"/>
                </a:solidFill>
                <a:latin typeface="楷体" panose="02010609060101010101" charset="-122"/>
                <a:ea typeface="楷体" panose="02010609060101010101" charset="-122"/>
                <a:cs typeface="楷体" panose="02010609060101010101" charset="-122"/>
              </a:rPr>
              <a:t>4.</a:t>
            </a:r>
            <a:r>
              <a:rPr lang="zh-CN" altLang="en-US" sz="3200" b="1">
                <a:solidFill>
                  <a:srgbClr val="0000CC"/>
                </a:solidFill>
                <a:latin typeface="楷体" panose="02010609060101010101" charset="-122"/>
                <a:ea typeface="楷体" panose="02010609060101010101" charset="-122"/>
                <a:cs typeface="楷体" panose="02010609060101010101" charset="-122"/>
              </a:rPr>
              <a:t>查。</a:t>
            </a:r>
            <a:r>
              <a:rPr lang="zh-CN" altLang="en-US" sz="3200" b="1">
                <a:latin typeface="楷体" panose="02010609060101010101" charset="-122"/>
                <a:ea typeface="楷体" panose="02010609060101010101" charset="-122"/>
                <a:cs typeface="楷体" panose="02010609060101010101" charset="-122"/>
              </a:rPr>
              <a:t>检查要点全不全，语言通不通。 </a:t>
            </a:r>
            <a:endParaRPr lang="zh-CN" altLang="en-US" sz="3200" b="1">
              <a:latin typeface="楷体" panose="02010609060101010101" charset="-122"/>
              <a:ea typeface="楷体" panose="02010609060101010101" charset="-122"/>
              <a:cs typeface="楷体" panose="02010609060101010101" charset="-122"/>
            </a:endParaRPr>
          </a:p>
        </p:txBody>
      </p:sp>
      <p:sp>
        <p:nvSpPr>
          <p:cNvPr id="119817" name="文本框 119816"/>
          <p:cNvSpPr txBox="1"/>
          <p:nvPr>
            <p:custDataLst>
              <p:tags r:id="rId6"/>
            </p:custDataLst>
          </p:nvPr>
        </p:nvSpPr>
        <p:spPr>
          <a:xfrm>
            <a:off x="3339465" y="283210"/>
            <a:ext cx="4321175" cy="583565"/>
          </a:xfrm>
          <a:prstGeom prst="rect">
            <a:avLst/>
          </a:prstGeom>
          <a:noFill/>
          <a:ln w="9525">
            <a:noFill/>
          </a:ln>
        </p:spPr>
        <p:txBody>
          <a:bodyPr>
            <a:spAutoFit/>
          </a:bodyPr>
          <a:lstStyle/>
          <a:p>
            <a:pPr>
              <a:spcBef>
                <a:spcPct val="50000"/>
              </a:spcBef>
            </a:pPr>
            <a:r>
              <a:rPr lang="zh-CN" altLang="en-US" sz="3200" b="1">
                <a:solidFill>
                  <a:srgbClr val="0000CC"/>
                </a:solidFill>
                <a:latin typeface="Arial" panose="020b0604020202020204" pitchFamily="34" charset="0"/>
                <a:ea typeface="隶书" panose="02010509060101010101" pitchFamily="49" charset="-122"/>
              </a:rPr>
              <a:t>怀古咏史类诗歌</a:t>
            </a:r>
            <a:endParaRPr lang="zh-CN" altLang="en-US" sz="3200" b="1">
              <a:solidFill>
                <a:srgbClr val="0000CC"/>
              </a:solidFill>
              <a:latin typeface="Arial" panose="020b0604020202020204" pitchFamily="34" charset="0"/>
              <a:ea typeface="隶书" panose="02010509060101010101" pitchFamily="49"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69991" name="矩形 169990"/>
          <p:cNvSpPr/>
          <p:nvPr>
            <p:custDataLst>
              <p:tags r:id="rId5"/>
            </p:custDataLst>
          </p:nvPr>
        </p:nvSpPr>
        <p:spPr>
          <a:xfrm>
            <a:off x="923925" y="0"/>
            <a:ext cx="10062210" cy="59436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gn="ctr">
              <a:lnSpc>
                <a:spcPct val="140000"/>
              </a:lnSpc>
              <a:buNone/>
            </a:pPr>
            <a:r>
              <a:rPr lang="zh-CN" altLang="en-US" sz="4400" b="1">
                <a:latin typeface="楷体" panose="02010609060101010101" charset="-122"/>
                <a:ea typeface="楷体" panose="02010609060101010101" charset="-122"/>
                <a:cs typeface="楷体" panose="02010609060101010101" charset="-122"/>
              </a:rPr>
              <a:t>西塞山</a:t>
            </a:r>
            <a:r>
              <a:rPr lang="en-US" altLang="zh-CN" b="1">
                <a:latin typeface="楷体" panose="02010609060101010101" charset="-122"/>
                <a:ea typeface="楷体" panose="02010609060101010101" charset="-122"/>
                <a:cs typeface="楷体" panose="02010609060101010101" charset="-122"/>
              </a:rPr>
              <a:t>①</a:t>
            </a:r>
            <a:r>
              <a:rPr lang="zh-CN" altLang="en-US" sz="4400" b="1">
                <a:latin typeface="楷体" panose="02010609060101010101" charset="-122"/>
                <a:ea typeface="楷体" panose="02010609060101010101" charset="-122"/>
                <a:cs typeface="楷体" panose="02010609060101010101" charset="-122"/>
              </a:rPr>
              <a:t>怀古</a:t>
            </a:r>
            <a:endParaRPr lang="zh-CN" altLang="en-US" sz="4400" b="1">
              <a:latin typeface="楷体" panose="02010609060101010101" charset="-122"/>
              <a:ea typeface="楷体" panose="02010609060101010101" charset="-122"/>
              <a:cs typeface="楷体" panose="02010609060101010101" charset="-122"/>
            </a:endParaRPr>
          </a:p>
          <a:p>
            <a:pPr lvl="0" algn="ctr">
              <a:lnSpc>
                <a:spcPct val="140000"/>
              </a:lnSpc>
              <a:buNone/>
            </a:pPr>
            <a:r>
              <a:rPr lang="zh-CN" altLang="en-US" b="1">
                <a:latin typeface="楷体" panose="02010609060101010101" charset="-122"/>
                <a:ea typeface="楷体" panose="02010609060101010101" charset="-122"/>
                <a:cs typeface="楷体" panose="02010609060101010101" charset="-122"/>
              </a:rPr>
              <a:t>唐代  刘禹锡</a:t>
            </a:r>
            <a:endParaRPr lang="zh-CN" altLang="en-US" b="1">
              <a:latin typeface="楷体" panose="02010609060101010101" charset="-122"/>
              <a:ea typeface="楷体" panose="02010609060101010101" charset="-122"/>
              <a:cs typeface="楷体" panose="02010609060101010101" charset="-122"/>
            </a:endParaRPr>
          </a:p>
          <a:p>
            <a:pPr lvl="0" algn="ctr">
              <a:lnSpc>
                <a:spcPct val="140000"/>
              </a:lnSpc>
              <a:buNone/>
            </a:pPr>
            <a:r>
              <a:rPr lang="zh-CN" altLang="en-US" b="1">
                <a:latin typeface="楷体" panose="02010609060101010101" charset="-122"/>
                <a:ea typeface="楷体" panose="02010609060101010101" charset="-122"/>
                <a:cs typeface="楷体" panose="02010609060101010101" charset="-122"/>
              </a:rPr>
              <a:t>   王濬</a:t>
            </a:r>
            <a:r>
              <a:rPr lang="en-US" altLang="zh-CN" b="1">
                <a:latin typeface="楷体" panose="02010609060101010101" charset="-122"/>
                <a:ea typeface="楷体" panose="02010609060101010101" charset="-122"/>
                <a:cs typeface="楷体" panose="02010609060101010101" charset="-122"/>
              </a:rPr>
              <a:t>②</a:t>
            </a:r>
            <a:r>
              <a:rPr lang="zh-CN" altLang="en-US" b="1">
                <a:latin typeface="楷体" panose="02010609060101010101" charset="-122"/>
                <a:ea typeface="楷体" panose="02010609060101010101" charset="-122"/>
                <a:cs typeface="楷体" panose="02010609060101010101" charset="-122"/>
              </a:rPr>
              <a:t>楼船下益州，金陵王气黯然收。</a:t>
            </a:r>
            <a:br>
              <a:rPr lang="zh-CN" altLang="en-US" b="1">
                <a:latin typeface="楷体" panose="02010609060101010101" charset="-122"/>
                <a:ea typeface="楷体" panose="02010609060101010101" charset="-122"/>
                <a:cs typeface="楷体" panose="02010609060101010101" charset="-122"/>
              </a:rPr>
            </a:br>
            <a:r>
              <a:rPr lang="zh-CN" altLang="en-US" b="1">
                <a:latin typeface="楷体" panose="02010609060101010101" charset="-122"/>
                <a:ea typeface="楷体" panose="02010609060101010101" charset="-122"/>
                <a:cs typeface="楷体" panose="02010609060101010101" charset="-122"/>
              </a:rPr>
              <a:t>千寻铁锁沉江底，一片降幡出石头。</a:t>
            </a:r>
            <a:br>
              <a:rPr lang="zh-CN" altLang="en-US" b="1">
                <a:latin typeface="楷体" panose="02010609060101010101" charset="-122"/>
                <a:ea typeface="楷体" panose="02010609060101010101" charset="-122"/>
                <a:cs typeface="楷体" panose="02010609060101010101" charset="-122"/>
              </a:rPr>
            </a:br>
            <a:r>
              <a:rPr lang="zh-CN" altLang="en-US" b="1">
                <a:latin typeface="楷体" panose="02010609060101010101" charset="-122"/>
                <a:ea typeface="楷体" panose="02010609060101010101" charset="-122"/>
                <a:cs typeface="楷体" panose="02010609060101010101" charset="-122"/>
              </a:rPr>
              <a:t>人世几回伤往事</a:t>
            </a:r>
            <a:r>
              <a:rPr lang="en-US" altLang="zh-CN" b="1">
                <a:latin typeface="楷体" panose="02010609060101010101" charset="-122"/>
                <a:ea typeface="楷体" panose="02010609060101010101" charset="-122"/>
                <a:cs typeface="楷体" panose="02010609060101010101" charset="-122"/>
              </a:rPr>
              <a:t>③</a:t>
            </a:r>
            <a:r>
              <a:rPr lang="en-US" altLang="zh-CN">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，山形依旧枕寒流。</a:t>
            </a:r>
            <a:br>
              <a:rPr lang="zh-CN" altLang="en-US" b="1">
                <a:latin typeface="楷体" panose="02010609060101010101" charset="-122"/>
                <a:ea typeface="楷体" panose="02010609060101010101" charset="-122"/>
                <a:cs typeface="楷体" panose="02010609060101010101" charset="-122"/>
              </a:rPr>
            </a:br>
            <a:r>
              <a:rPr lang="zh-CN" altLang="en-US" b="1">
                <a:latin typeface="楷体" panose="02010609060101010101" charset="-122"/>
                <a:ea typeface="楷体" panose="02010609060101010101" charset="-122"/>
                <a:cs typeface="楷体" panose="02010609060101010101" charset="-122"/>
              </a:rPr>
              <a:t>今逢四海为家</a:t>
            </a:r>
            <a:r>
              <a:rPr lang="en-US" altLang="zh-CN" b="1">
                <a:latin typeface="楷体" panose="02010609060101010101" charset="-122"/>
                <a:ea typeface="楷体" panose="02010609060101010101" charset="-122"/>
                <a:cs typeface="楷体" panose="02010609060101010101" charset="-122"/>
              </a:rPr>
              <a:t>④</a:t>
            </a:r>
            <a:r>
              <a:rPr lang="zh-CN" altLang="en-US" b="1">
                <a:latin typeface="楷体" panose="02010609060101010101" charset="-122"/>
                <a:ea typeface="楷体" panose="02010609060101010101" charset="-122"/>
                <a:cs typeface="楷体" panose="02010609060101010101" charset="-122"/>
              </a:rPr>
              <a:t>日，故垒萧萧芦荻秋。 </a:t>
            </a:r>
            <a:endParaRPr lang="zh-CN" altLang="en-US" b="1">
              <a:latin typeface="楷体" panose="02010609060101010101" charset="-122"/>
              <a:ea typeface="楷体" panose="02010609060101010101" charset="-122"/>
              <a:cs typeface="楷体" panose="02010609060101010101" charset="-122"/>
            </a:endParaRPr>
          </a:p>
        </p:txBody>
      </p:sp>
      <p:sp>
        <p:nvSpPr>
          <p:cNvPr id="169992" name="矩形 169991"/>
          <p:cNvSpPr/>
          <p:nvPr>
            <p:custDataLst>
              <p:tags r:id="rId6"/>
            </p:custDataLst>
          </p:nvPr>
        </p:nvSpPr>
        <p:spPr>
          <a:xfrm>
            <a:off x="1174750" y="4625975"/>
            <a:ext cx="9975215" cy="1835785"/>
          </a:xfrm>
          <a:prstGeom prst="rect">
            <a:avLst/>
          </a:prstGeom>
          <a:noFill/>
          <a:ln w="9525">
            <a:noFill/>
          </a:ln>
        </p:spPr>
        <p:txBody>
          <a:bodyPr wrap="square" anchor="ctr">
            <a:spAutoFit/>
          </a:bodyPr>
          <a:lstStyle/>
          <a:p>
            <a:pPr>
              <a:lnSpc>
                <a:spcPct val="135000"/>
              </a:lnSpc>
            </a:pPr>
            <a:r>
              <a:rPr lang="zh-CN" altLang="en-US" sz="2800" b="1">
                <a:latin typeface="楷体_GB2312" pitchFamily="1" charset="-122"/>
                <a:ea typeface="楷体_GB2312" pitchFamily="1" charset="-122"/>
              </a:rPr>
              <a:t>【注】 </a:t>
            </a:r>
            <a:r>
              <a:rPr lang="en-US" altLang="zh-CN" sz="2800" b="1">
                <a:latin typeface="楷体_GB2312" pitchFamily="1" charset="-122"/>
                <a:ea typeface="楷体_GB2312" pitchFamily="1" charset="-122"/>
              </a:rPr>
              <a:t>①</a:t>
            </a:r>
            <a:r>
              <a:rPr lang="zh-CN" altLang="en-US" sz="2800" b="1">
                <a:latin typeface="楷体_GB2312" pitchFamily="1" charset="-122"/>
                <a:ea typeface="楷体_GB2312" pitchFamily="1" charset="-122"/>
              </a:rPr>
              <a:t>西塞山：三国时吴国的西部要塞。</a:t>
            </a:r>
            <a:r>
              <a:rPr lang="en-US" altLang="zh-CN" sz="2800" b="1">
                <a:latin typeface="楷体_GB2312" pitchFamily="1" charset="-122"/>
                <a:ea typeface="楷体_GB2312" pitchFamily="1" charset="-122"/>
              </a:rPr>
              <a:t>②</a:t>
            </a:r>
            <a:r>
              <a:rPr lang="zh-CN" altLang="en-US" sz="2800" b="1">
                <a:latin typeface="楷体_GB2312" pitchFamily="1" charset="-122"/>
                <a:ea typeface="楷体_GB2312" pitchFamily="1" charset="-122"/>
              </a:rPr>
              <a:t>王濬：西晋龙骧将军，建造大型战船以伐吴。</a:t>
            </a:r>
            <a:r>
              <a:rPr lang="en-US" altLang="zh-CN" sz="2800" b="1">
                <a:latin typeface="楷体_GB2312" pitchFamily="1" charset="-122"/>
                <a:ea typeface="楷体_GB2312" pitchFamily="1" charset="-122"/>
              </a:rPr>
              <a:t>③</a:t>
            </a:r>
            <a:r>
              <a:rPr lang="zh-CN" altLang="en-US" sz="2800" b="1">
                <a:latin typeface="楷体_GB2312" pitchFamily="1" charset="-122"/>
                <a:ea typeface="楷体_GB2312" pitchFamily="1" charset="-122"/>
              </a:rPr>
              <a:t>往事：这里指东吴和六朝破亡的历史。</a:t>
            </a:r>
            <a:r>
              <a:rPr lang="en-US" altLang="zh-CN" sz="2800" b="1">
                <a:latin typeface="楷体_GB2312" pitchFamily="1" charset="-122"/>
                <a:ea typeface="楷体_GB2312" pitchFamily="1" charset="-122"/>
              </a:rPr>
              <a:t>④</a:t>
            </a:r>
            <a:r>
              <a:rPr lang="zh-CN" altLang="en-US" sz="2800" b="1">
                <a:latin typeface="楷体_GB2312" pitchFamily="1" charset="-122"/>
                <a:ea typeface="楷体_GB2312" pitchFamily="1" charset="-122"/>
              </a:rPr>
              <a:t>四海为家：指国家统一。 </a:t>
            </a:r>
            <a:endParaRPr lang="zh-CN" altLang="en-US" sz="2800" b="1">
              <a:latin typeface="楷体_GB2312" pitchFamily="1" charset="-122"/>
              <a:ea typeface="楷体_GB2312" pitchFamily="1"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71015" name="矩形 171014"/>
          <p:cNvSpPr/>
          <p:nvPr>
            <p:custDataLst>
              <p:tags r:id="rId5"/>
            </p:custDataLst>
          </p:nvPr>
        </p:nvSpPr>
        <p:spPr>
          <a:xfrm>
            <a:off x="942975" y="3429000"/>
            <a:ext cx="10460355" cy="122428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spcBef>
                <a:spcPct val="0"/>
              </a:spcBef>
              <a:buNone/>
            </a:pPr>
            <a:r>
              <a:rPr lang="zh-CN" altLang="en-US" b="1">
                <a:solidFill>
                  <a:srgbClr val="0000CC"/>
                </a:solidFill>
              </a:rPr>
              <a:t>这首诗开头四句叙述“王濬伐吴”这一史实，运用了什么手法？试作简要分析。 </a:t>
            </a:r>
            <a:endParaRPr lang="zh-CN" altLang="en-US" b="1">
              <a:solidFill>
                <a:srgbClr val="0000CC"/>
              </a:solidFill>
            </a:endParaRPr>
          </a:p>
        </p:txBody>
      </p:sp>
      <p:sp>
        <p:nvSpPr>
          <p:cNvPr id="171016" name="矩形 171015"/>
          <p:cNvSpPr/>
          <p:nvPr>
            <p:custDataLst>
              <p:tags r:id="rId6"/>
            </p:custDataLst>
          </p:nvPr>
        </p:nvSpPr>
        <p:spPr>
          <a:xfrm>
            <a:off x="942340" y="4787900"/>
            <a:ext cx="10267950" cy="1814830"/>
          </a:xfrm>
          <a:prstGeom prst="rect">
            <a:avLst/>
          </a:prstGeom>
          <a:noFill/>
          <a:ln w="9525">
            <a:noFill/>
          </a:ln>
        </p:spPr>
        <p:txBody>
          <a:bodyPr wrap="square" anchor="ctr">
            <a:spAutoFit/>
          </a:bodyPr>
          <a:lstStyle/>
          <a:p>
            <a:pPr indent="317500"/>
            <a:r>
              <a:rPr lang="zh-CN" altLang="en-US" sz="2800" b="1">
                <a:latin typeface="Arial" panose="020b0604020202020204" pitchFamily="34" charset="0"/>
              </a:rPr>
              <a:t>运用了对比手法，一“下”一“收”，一“沉”一“出”，写出了吴国的“金陵王气”在王濬大军摧枯拉朽般的攻势之下不堪一击的这一段历史。诗人借用典故，怀古慨今，暗示江山一统、四海一家是历史的必然这样的主题思想。 </a:t>
            </a:r>
            <a:endParaRPr lang="zh-CN" altLang="en-US" sz="2800" b="1">
              <a:latin typeface="Arial" panose="020b0604020202020204" pitchFamily="34" charset="0"/>
            </a:endParaRPr>
          </a:p>
        </p:txBody>
      </p:sp>
      <p:sp>
        <p:nvSpPr>
          <p:cNvPr id="171017" name="矩形 171016"/>
          <p:cNvSpPr/>
          <p:nvPr>
            <p:custDataLst>
              <p:tags r:id="rId7"/>
            </p:custDataLst>
          </p:nvPr>
        </p:nvSpPr>
        <p:spPr>
          <a:xfrm>
            <a:off x="1678305" y="222250"/>
            <a:ext cx="8989695" cy="395097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gn="ctr">
              <a:lnSpc>
                <a:spcPct val="110000"/>
              </a:lnSpc>
              <a:buNone/>
            </a:pPr>
            <a:r>
              <a:rPr lang="zh-CN" altLang="en-US" sz="3600" b="1">
                <a:latin typeface="楷体" panose="02010609060101010101" charset="-122"/>
                <a:ea typeface="楷体" panose="02010609060101010101" charset="-122"/>
                <a:cs typeface="楷体" panose="02010609060101010101" charset="-122"/>
              </a:rPr>
              <a:t>西塞山怀古</a:t>
            </a:r>
            <a:endParaRPr lang="zh-CN" altLang="en-US" sz="3600" b="1">
              <a:latin typeface="楷体" panose="02010609060101010101" charset="-122"/>
              <a:ea typeface="楷体" panose="02010609060101010101" charset="-122"/>
              <a:cs typeface="楷体" panose="02010609060101010101" charset="-122"/>
            </a:endParaRPr>
          </a:p>
          <a:p>
            <a:pPr lvl="0" algn="ctr">
              <a:lnSpc>
                <a:spcPct val="110000"/>
              </a:lnSpc>
              <a:buNone/>
            </a:pPr>
            <a:r>
              <a:rPr lang="zh-CN" altLang="en-US" sz="2000" b="1">
                <a:latin typeface="楷体" panose="02010609060101010101" charset="-122"/>
                <a:ea typeface="楷体" panose="02010609060101010101" charset="-122"/>
                <a:cs typeface="楷体" panose="02010609060101010101" charset="-122"/>
              </a:rPr>
              <a:t>唐代  刘禹锡</a:t>
            </a:r>
            <a:endParaRPr lang="zh-CN" altLang="en-US" sz="2000" b="1">
              <a:latin typeface="楷体" panose="02010609060101010101" charset="-122"/>
              <a:ea typeface="楷体" panose="02010609060101010101" charset="-122"/>
              <a:cs typeface="楷体" panose="02010609060101010101" charset="-122"/>
            </a:endParaRPr>
          </a:p>
          <a:p>
            <a:pPr lvl="0" algn="ctr">
              <a:lnSpc>
                <a:spcPct val="110000"/>
              </a:lnSpc>
              <a:buNone/>
            </a:pPr>
            <a:r>
              <a:rPr lang="zh-CN" altLang="en-US" b="1">
                <a:latin typeface="楷体" panose="02010609060101010101" charset="-122"/>
                <a:ea typeface="楷体" panose="02010609060101010101" charset="-122"/>
                <a:cs typeface="楷体" panose="02010609060101010101" charset="-122"/>
              </a:rPr>
              <a:t>   王濬楼船下益州，金陵王气黯然收。</a:t>
            </a:r>
            <a:br>
              <a:rPr lang="zh-CN" altLang="en-US" b="1">
                <a:latin typeface="楷体" panose="02010609060101010101" charset="-122"/>
                <a:ea typeface="楷体" panose="02010609060101010101" charset="-122"/>
                <a:cs typeface="楷体" panose="02010609060101010101" charset="-122"/>
              </a:rPr>
            </a:br>
            <a:r>
              <a:rPr lang="zh-CN" altLang="en-US" b="1">
                <a:latin typeface="楷体" panose="02010609060101010101" charset="-122"/>
                <a:ea typeface="楷体" panose="02010609060101010101" charset="-122"/>
                <a:cs typeface="楷体" panose="02010609060101010101" charset="-122"/>
              </a:rPr>
              <a:t> 千寻铁锁沉江底，一片降幡出石头。</a:t>
            </a:r>
            <a:br>
              <a:rPr lang="zh-CN" altLang="en-US" b="1">
                <a:latin typeface="楷体" panose="02010609060101010101" charset="-122"/>
                <a:ea typeface="楷体" panose="02010609060101010101" charset="-122"/>
                <a:cs typeface="楷体" panose="02010609060101010101" charset="-122"/>
              </a:rPr>
            </a:br>
            <a:r>
              <a:rPr lang="zh-CN" altLang="en-US" b="1">
                <a:latin typeface="楷体" panose="02010609060101010101" charset="-122"/>
                <a:ea typeface="楷体" panose="02010609060101010101" charset="-122"/>
                <a:cs typeface="楷体" panose="02010609060101010101" charset="-122"/>
              </a:rPr>
              <a:t>  人世几回伤往事</a:t>
            </a:r>
            <a:r>
              <a:rPr lang="zh-CN" altLang="en-US">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，山形依旧枕寒流。</a:t>
            </a:r>
            <a:br>
              <a:rPr lang="zh-CN" altLang="en-US" b="1">
                <a:latin typeface="楷体" panose="02010609060101010101" charset="-122"/>
                <a:ea typeface="楷体" panose="02010609060101010101" charset="-122"/>
                <a:cs typeface="楷体" panose="02010609060101010101" charset="-122"/>
              </a:rPr>
            </a:br>
            <a:r>
              <a:rPr lang="zh-CN" altLang="en-US" b="1">
                <a:latin typeface="楷体" panose="02010609060101010101" charset="-122"/>
                <a:ea typeface="楷体" panose="02010609060101010101" charset="-122"/>
                <a:cs typeface="楷体" panose="02010609060101010101" charset="-122"/>
              </a:rPr>
              <a:t> 今逢四海为家日，故垒萧萧芦荻秋。 </a:t>
            </a:r>
            <a:endParaRPr lang="zh-CN" altLang="en-US"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1015">
                                            <p:txEl>
                                              <p:charRg st="0" end="19"/>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10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5" grpId="0" build="p"/>
      <p:bldP spid="17101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59750" name="文本框 159749"/>
          <p:cNvSpPr txBox="1"/>
          <p:nvPr>
            <p:custDataLst>
              <p:tags r:id="rId5"/>
            </p:custDataLst>
          </p:nvPr>
        </p:nvSpPr>
        <p:spPr>
          <a:xfrm>
            <a:off x="682625" y="372110"/>
            <a:ext cx="10728325" cy="6554470"/>
          </a:xfrm>
          <a:prstGeom prst="rect">
            <a:avLst/>
          </a:prstGeom>
          <a:noFill/>
          <a:ln w="9525">
            <a:noFill/>
          </a:ln>
        </p:spPr>
        <p:txBody>
          <a:bodyPr wrap="square">
            <a:spAutoFit/>
          </a:bodyPr>
          <a:lstStyle/>
          <a:p>
            <a:r>
              <a:rPr lang="zh-CN" altLang="en-US" sz="2800" b="1">
                <a:latin typeface="Arial" panose="020b0604020202020204" pitchFamily="34" charset="0"/>
              </a:rPr>
              <a:t>阅读下面两首唐诗，然后回答问题。</a:t>
            </a:r>
            <a:endParaRPr lang="zh-CN" altLang="en-US" sz="2800" b="1">
              <a:latin typeface="Arial" panose="020b0604020202020204" pitchFamily="34" charset="0"/>
            </a:endParaRPr>
          </a:p>
          <a:p>
            <a:pPr algn="ctr"/>
            <a:r>
              <a:rPr lang="zh-CN" altLang="en-US" sz="2800" b="1">
                <a:latin typeface="楷体" panose="02010609060101010101" charset="-122"/>
                <a:ea typeface="楷体" panose="02010609060101010101" charset="-122"/>
                <a:cs typeface="楷体" panose="02010609060101010101" charset="-122"/>
              </a:rPr>
              <a:t>华清宫</a:t>
            </a: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　　吴融</a:t>
            </a:r>
            <a:endParaRPr lang="zh-CN" altLang="en-US"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四郊飞雪暗云端</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唯此宫中落旋干。 </a:t>
            </a:r>
            <a:endParaRPr lang="zh-CN" altLang="en-US"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绿树碧檐相掩映</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无人知道外边寒。</a:t>
            </a:r>
            <a:r>
              <a:rPr lang="en-US" altLang="zh-CN" sz="2800" b="1">
                <a:latin typeface="楷体" panose="02010609060101010101" charset="-122"/>
                <a:ea typeface="楷体" panose="02010609060101010101" charset="-122"/>
                <a:cs typeface="楷体" panose="02010609060101010101" charset="-122"/>
              </a:rPr>
              <a:t>  </a:t>
            </a:r>
            <a:endParaRPr lang="en-US" altLang="zh-CN"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过华清宫　　　李约</a:t>
            </a:r>
            <a:endParaRPr lang="zh-CN" altLang="en-US"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君王游乐万机轻</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一曲霓裳四海兵。 </a:t>
            </a:r>
            <a:endParaRPr lang="zh-CN" altLang="en-US"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玉辇升天人已尽</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故宫惟有树长生。</a:t>
            </a:r>
            <a:r>
              <a:rPr lang="en-US" altLang="zh-CN" sz="2800" b="1">
                <a:latin typeface="楷体" panose="02010609060101010101" charset="-122"/>
                <a:ea typeface="楷体" panose="02010609060101010101" charset="-122"/>
                <a:cs typeface="楷体" panose="02010609060101010101" charset="-122"/>
              </a:rPr>
              <a:t> </a:t>
            </a:r>
            <a:endParaRPr lang="en-US" altLang="zh-CN" sz="2800" b="1">
              <a:latin typeface="楷体" panose="02010609060101010101" charset="-122"/>
              <a:ea typeface="楷体" panose="02010609060101010101" charset="-122"/>
              <a:cs typeface="楷体" panose="02010609060101010101" charset="-122"/>
            </a:endParaRPr>
          </a:p>
          <a:p>
            <a:r>
              <a:rPr lang="en-US" altLang="zh-CN" sz="2800" b="1">
                <a:solidFill>
                  <a:srgbClr val="0000CC"/>
                </a:solidFill>
                <a:latin typeface="隶书" panose="02010509060101010101" pitchFamily="49" charset="-122"/>
                <a:ea typeface="隶书" panose="02010509060101010101" pitchFamily="49" charset="-122"/>
              </a:rPr>
              <a:t>1.</a:t>
            </a:r>
            <a:r>
              <a:rPr lang="zh-CN" altLang="en-US" sz="2800" b="1">
                <a:solidFill>
                  <a:srgbClr val="0000CC"/>
                </a:solidFill>
                <a:latin typeface="隶书" panose="02010509060101010101" pitchFamily="49" charset="-122"/>
                <a:ea typeface="隶书" panose="02010509060101010101" pitchFamily="49" charset="-122"/>
              </a:rPr>
              <a:t>两首诗描写了不同时期的华清宫，请指出二者主要运用了哪种相同的表现手法，并作简要说明。（</a:t>
            </a:r>
            <a:r>
              <a:rPr lang="en-US" altLang="zh-CN" sz="2800" b="1">
                <a:solidFill>
                  <a:srgbClr val="0000CC"/>
                </a:solidFill>
                <a:latin typeface="隶书" panose="02010509060101010101" pitchFamily="49" charset="-122"/>
                <a:ea typeface="隶书" panose="02010509060101010101" pitchFamily="49" charset="-122"/>
              </a:rPr>
              <a:t>4</a:t>
            </a:r>
            <a:r>
              <a:rPr lang="zh-CN" altLang="en-US" sz="2800" b="1">
                <a:solidFill>
                  <a:srgbClr val="0000CC"/>
                </a:solidFill>
                <a:latin typeface="隶书" panose="02010509060101010101" pitchFamily="49" charset="-122"/>
                <a:ea typeface="隶书" panose="02010509060101010101" pitchFamily="49" charset="-122"/>
              </a:rPr>
              <a:t>分）</a:t>
            </a:r>
            <a:endParaRPr lang="zh-CN" altLang="en-US" sz="2800" b="1">
              <a:solidFill>
                <a:srgbClr val="0000CC"/>
              </a:solidFill>
              <a:latin typeface="隶书" panose="02010509060101010101" pitchFamily="49" charset="-122"/>
              <a:ea typeface="隶书" panose="02010509060101010101" pitchFamily="49" charset="-122"/>
            </a:endParaRPr>
          </a:p>
          <a:p>
            <a:r>
              <a:rPr lang="en-US" altLang="zh-CN" sz="2800" b="1">
                <a:latin typeface="隶书" panose="02010509060101010101" pitchFamily="49" charset="-122"/>
                <a:ea typeface="隶书" panose="02010509060101010101" pitchFamily="49" charset="-122"/>
              </a:rPr>
              <a:t>1.</a:t>
            </a:r>
            <a:r>
              <a:rPr lang="zh-CN" altLang="en-US" sz="2800" b="1">
                <a:latin typeface="隶书" panose="02010509060101010101" pitchFamily="49" charset="-122"/>
                <a:ea typeface="隶书" panose="02010509060101010101" pitchFamily="49" charset="-122"/>
              </a:rPr>
              <a:t>两首诗都应用了对比（或对照、映衬）手法（</a:t>
            </a:r>
            <a:r>
              <a:rPr lang="en-US" altLang="zh-CN" sz="2800" b="1">
                <a:latin typeface="隶书" panose="02010509060101010101" pitchFamily="49" charset="-122"/>
                <a:ea typeface="隶书" panose="02010509060101010101" pitchFamily="49" charset="-122"/>
              </a:rPr>
              <a:t>2</a:t>
            </a:r>
            <a:r>
              <a:rPr lang="zh-CN" altLang="en-US" sz="2800" b="1">
                <a:latin typeface="隶书" panose="02010509060101010101" pitchFamily="49" charset="-122"/>
                <a:ea typeface="隶书" panose="02010509060101010101" pitchFamily="49" charset="-122"/>
              </a:rPr>
              <a:t>分）第一首诗宫内宫外（或空间）对比：宫外飞血阴云，分外寒冷；宫内绿树成阴，温暖如春。（</a:t>
            </a:r>
            <a:r>
              <a:rPr lang="en-US" altLang="zh-CN" sz="2800" b="1">
                <a:latin typeface="隶书" panose="02010509060101010101" pitchFamily="49" charset="-122"/>
                <a:ea typeface="隶书" panose="02010509060101010101" pitchFamily="49" charset="-122"/>
              </a:rPr>
              <a:t>1</a:t>
            </a:r>
            <a:r>
              <a:rPr lang="zh-CN" altLang="en-US" sz="2800" b="1">
                <a:latin typeface="隶书" panose="02010509060101010101" pitchFamily="49" charset="-122"/>
                <a:ea typeface="隶书" panose="02010509060101010101" pitchFamily="49" charset="-122"/>
              </a:rPr>
              <a:t>分）第二首今昔（或时间）：昔日霓裳羽衣，歌舞升平；今朝杂树丛生，宫殿荒凉。（</a:t>
            </a:r>
            <a:r>
              <a:rPr lang="en-US" altLang="zh-CN" sz="2800" b="1">
                <a:latin typeface="隶书" panose="02010509060101010101" pitchFamily="49" charset="-122"/>
                <a:ea typeface="隶书" panose="02010509060101010101" pitchFamily="49" charset="-122"/>
              </a:rPr>
              <a:t>1</a:t>
            </a:r>
            <a:r>
              <a:rPr lang="zh-CN" altLang="en-US" sz="2800" b="1">
                <a:latin typeface="隶书" panose="02010509060101010101" pitchFamily="49" charset="-122"/>
                <a:ea typeface="隶书" panose="02010509060101010101" pitchFamily="49" charset="-122"/>
              </a:rPr>
              <a:t>分）</a:t>
            </a:r>
            <a:r>
              <a:rPr lang="en-US" altLang="zh-CN" sz="2800" b="1">
                <a:latin typeface="隶书" panose="02010509060101010101" pitchFamily="49" charset="-122"/>
                <a:ea typeface="隶书" panose="02010509060101010101" pitchFamily="49" charset="-122"/>
              </a:rPr>
              <a:t> </a:t>
            </a:r>
            <a:endParaRPr lang="en-US" altLang="zh-CN" sz="2800" b="1">
              <a:latin typeface="隶书" panose="02010509060101010101" pitchFamily="49" charset="-122"/>
              <a:ea typeface="隶书" panose="02010509060101010101" pitchFamily="49" charset="-122"/>
            </a:endParaRPr>
          </a:p>
          <a:p>
            <a:endParaRPr lang="en-US" altLang="zh-CN" sz="2800" b="1">
              <a:solidFill>
                <a:srgbClr val="0000CC"/>
              </a:solidFill>
              <a:latin typeface="隶书" panose="02010509060101010101" pitchFamily="49" charset="-122"/>
              <a:ea typeface="隶书" panose="02010509060101010101" pitchFamily="49" charset="-122"/>
            </a:endParaRPr>
          </a:p>
          <a:p>
            <a:endParaRPr lang="en-US" altLang="zh-CN" sz="2800" b="1">
              <a:solidFill>
                <a:srgbClr val="0000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9750">
                                            <p:txEl>
                                              <p:charRg st="157" end="26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60774" name="文本框 160773"/>
          <p:cNvSpPr txBox="1"/>
          <p:nvPr>
            <p:custDataLst>
              <p:tags r:id="rId5"/>
            </p:custDataLst>
          </p:nvPr>
        </p:nvSpPr>
        <p:spPr>
          <a:xfrm>
            <a:off x="1256665" y="237490"/>
            <a:ext cx="10171430" cy="6123940"/>
          </a:xfrm>
          <a:prstGeom prst="rect">
            <a:avLst/>
          </a:prstGeom>
          <a:noFill/>
          <a:ln w="9525">
            <a:noFill/>
          </a:ln>
        </p:spPr>
        <p:txBody>
          <a:bodyPr wrap="square">
            <a:spAutoFit/>
          </a:bodyPr>
          <a:lstStyle/>
          <a:p>
            <a:r>
              <a:rPr lang="zh-CN" altLang="en-US" sz="2800" b="1">
                <a:latin typeface="Arial" panose="020b0604020202020204" pitchFamily="34" charset="0"/>
              </a:rPr>
              <a:t>阅读下面两首唐诗，然后回答问题。</a:t>
            </a:r>
            <a:endParaRPr lang="zh-CN" altLang="en-US" sz="2800" b="1">
              <a:latin typeface="Arial" panose="020b0604020202020204" pitchFamily="34" charset="0"/>
            </a:endParaRPr>
          </a:p>
          <a:p>
            <a:pPr algn="ctr"/>
            <a:r>
              <a:rPr lang="zh-CN" altLang="en-US" sz="2800" b="1">
                <a:latin typeface="楷体" panose="02010609060101010101" charset="-122"/>
                <a:ea typeface="楷体" panose="02010609060101010101" charset="-122"/>
                <a:cs typeface="楷体" panose="02010609060101010101" charset="-122"/>
              </a:rPr>
              <a:t>华清宫</a:t>
            </a: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　　吴融</a:t>
            </a:r>
            <a:endParaRPr lang="zh-CN" altLang="en-US"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四郊飞雪暗云端</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唯此宫中落旋干。 </a:t>
            </a:r>
            <a:endParaRPr lang="zh-CN" altLang="en-US"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绿树碧檐相掩映</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无人知道外边寒。</a:t>
            </a:r>
            <a:r>
              <a:rPr lang="en-US" altLang="zh-CN" sz="2800" b="1">
                <a:latin typeface="楷体" panose="02010609060101010101" charset="-122"/>
                <a:ea typeface="楷体" panose="02010609060101010101" charset="-122"/>
                <a:cs typeface="楷体" panose="02010609060101010101" charset="-122"/>
              </a:rPr>
              <a:t>  </a:t>
            </a:r>
            <a:endParaRPr lang="en-US" altLang="zh-CN"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过华清宫　　　李约</a:t>
            </a:r>
            <a:endParaRPr lang="zh-CN" altLang="en-US"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君王游乐万机轻</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一曲霓裳四海兵。 </a:t>
            </a:r>
            <a:endParaRPr lang="zh-CN" altLang="en-US" sz="2800" b="1">
              <a:latin typeface="楷体" panose="02010609060101010101" charset="-122"/>
              <a:ea typeface="楷体" panose="02010609060101010101" charset="-122"/>
              <a:cs typeface="楷体" panose="02010609060101010101" charset="-122"/>
            </a:endParaRPr>
          </a:p>
          <a:p>
            <a:pPr algn="ctr"/>
            <a:r>
              <a:rPr lang="zh-CN" altLang="en-US" sz="2800" b="1">
                <a:latin typeface="楷体" panose="02010609060101010101" charset="-122"/>
                <a:ea typeface="楷体" panose="02010609060101010101" charset="-122"/>
                <a:cs typeface="楷体" panose="02010609060101010101" charset="-122"/>
              </a:rPr>
              <a:t>玉辇升天人已尽</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故宫惟有树长生。</a:t>
            </a:r>
            <a:r>
              <a:rPr lang="en-US" altLang="zh-CN" sz="2800" b="1">
                <a:latin typeface="楷体" panose="02010609060101010101" charset="-122"/>
                <a:ea typeface="楷体" panose="02010609060101010101" charset="-122"/>
                <a:cs typeface="楷体" panose="02010609060101010101" charset="-122"/>
              </a:rPr>
              <a:t> </a:t>
            </a:r>
            <a:endParaRPr lang="en-US" altLang="zh-CN" sz="2800" b="1">
              <a:latin typeface="楷体" panose="02010609060101010101" charset="-122"/>
              <a:ea typeface="楷体" panose="02010609060101010101" charset="-122"/>
              <a:cs typeface="楷体" panose="02010609060101010101" charset="-122"/>
            </a:endParaRPr>
          </a:p>
          <a:p>
            <a:r>
              <a:rPr lang="en-US" altLang="zh-CN" sz="2800" b="1">
                <a:solidFill>
                  <a:srgbClr val="0000CC"/>
                </a:solidFill>
                <a:latin typeface="Arial" panose="020b0604020202020204" pitchFamily="34" charset="0"/>
              </a:rPr>
              <a:t> </a:t>
            </a:r>
            <a:endParaRPr lang="en-US" altLang="zh-CN" sz="2800" b="1">
              <a:solidFill>
                <a:srgbClr val="0000CC"/>
              </a:solidFill>
              <a:latin typeface="Arial" panose="020b0604020202020204" pitchFamily="34" charset="0"/>
            </a:endParaRPr>
          </a:p>
          <a:p>
            <a:r>
              <a:rPr lang="en-US" altLang="zh-CN" sz="2800" b="1">
                <a:solidFill>
                  <a:srgbClr val="0000CC"/>
                </a:solidFill>
                <a:latin typeface="隶书" panose="02010509060101010101" pitchFamily="49" charset="-122"/>
                <a:ea typeface="隶书" panose="02010509060101010101" pitchFamily="49" charset="-122"/>
              </a:rPr>
              <a:t>2.</a:t>
            </a:r>
            <a:r>
              <a:rPr lang="zh-CN" altLang="en-US" sz="2800" b="1">
                <a:solidFill>
                  <a:srgbClr val="0000CC"/>
                </a:solidFill>
                <a:latin typeface="隶书" panose="02010509060101010101" pitchFamily="49" charset="-122"/>
                <a:ea typeface="隶书" panose="02010509060101010101" pitchFamily="49" charset="-122"/>
              </a:rPr>
              <a:t>两首诗各表达了作者什么样的思想感情？（</a:t>
            </a:r>
            <a:r>
              <a:rPr lang="en-US" altLang="zh-CN" sz="2800" b="1">
                <a:solidFill>
                  <a:srgbClr val="0000CC"/>
                </a:solidFill>
                <a:latin typeface="隶书" panose="02010509060101010101" pitchFamily="49" charset="-122"/>
                <a:ea typeface="隶书" panose="02010509060101010101" pitchFamily="49" charset="-122"/>
              </a:rPr>
              <a:t>4</a:t>
            </a:r>
            <a:r>
              <a:rPr lang="zh-CN" altLang="en-US" sz="2800" b="1">
                <a:solidFill>
                  <a:srgbClr val="0000CC"/>
                </a:solidFill>
                <a:latin typeface="隶书" panose="02010509060101010101" pitchFamily="49" charset="-122"/>
                <a:ea typeface="隶书" panose="02010509060101010101" pitchFamily="49" charset="-122"/>
              </a:rPr>
              <a:t>分）</a:t>
            </a:r>
            <a:endParaRPr lang="zh-CN" altLang="en-US" sz="2800" b="1">
              <a:solidFill>
                <a:srgbClr val="0000CC"/>
              </a:solidFill>
              <a:latin typeface="隶书" panose="02010509060101010101" pitchFamily="49" charset="-122"/>
              <a:ea typeface="隶书" panose="02010509060101010101" pitchFamily="49" charset="-122"/>
            </a:endParaRPr>
          </a:p>
          <a:p>
            <a:r>
              <a:rPr lang="en-US" altLang="zh-CN" sz="2800" b="1">
                <a:solidFill>
                  <a:srgbClr val="0000CC"/>
                </a:solidFill>
                <a:latin typeface="隶书" panose="02010509060101010101" pitchFamily="49" charset="-122"/>
                <a:ea typeface="隶书" panose="02010509060101010101" pitchFamily="49" charset="-122"/>
              </a:rPr>
              <a:t> </a:t>
            </a:r>
            <a:endParaRPr lang="en-US" altLang="zh-CN" sz="2800" b="1">
              <a:solidFill>
                <a:srgbClr val="0000CC"/>
              </a:solidFill>
              <a:latin typeface="隶书" panose="02010509060101010101" pitchFamily="49" charset="-122"/>
              <a:ea typeface="隶书" panose="02010509060101010101" pitchFamily="49" charset="-122"/>
            </a:endParaRPr>
          </a:p>
          <a:p>
            <a:r>
              <a:rPr lang="en-US" altLang="zh-CN" sz="2800" b="1">
                <a:latin typeface="隶书" panose="02010509060101010101" pitchFamily="49" charset="-122"/>
                <a:ea typeface="隶书" panose="02010509060101010101" pitchFamily="49" charset="-122"/>
              </a:rPr>
              <a:t>2.</a:t>
            </a:r>
            <a:r>
              <a:rPr lang="zh-CN" altLang="en-US" sz="2800" b="1">
                <a:latin typeface="隶书" panose="02010509060101010101" pitchFamily="49" charset="-122"/>
                <a:ea typeface="隶书" panose="02010509060101010101" pitchFamily="49" charset="-122"/>
              </a:rPr>
              <a:t>第一首诗通过写景状物，鞭挞无视人民疾苦、沉湎于享乐的统治者。（</a:t>
            </a:r>
            <a:r>
              <a:rPr lang="en-US" altLang="zh-CN" sz="2800" b="1">
                <a:latin typeface="隶书" panose="02010509060101010101" pitchFamily="49" charset="-122"/>
                <a:ea typeface="隶书" panose="02010509060101010101" pitchFamily="49" charset="-122"/>
              </a:rPr>
              <a:t>2</a:t>
            </a:r>
            <a:r>
              <a:rPr lang="zh-CN" altLang="en-US" sz="2800" b="1">
                <a:latin typeface="隶书" panose="02010509060101010101" pitchFamily="49" charset="-122"/>
                <a:ea typeface="隶书" panose="02010509060101010101" pitchFamily="49" charset="-122"/>
              </a:rPr>
              <a:t>分）第二首诗通过咏史抒怀，讽刺统治者荒淫误国，感叹王朝的兴衰。（</a:t>
            </a:r>
            <a:r>
              <a:rPr lang="en-US" altLang="zh-CN" sz="2800" b="1">
                <a:latin typeface="隶书" panose="02010509060101010101" pitchFamily="49" charset="-122"/>
                <a:ea typeface="隶书" panose="02010509060101010101" pitchFamily="49" charset="-122"/>
              </a:rPr>
              <a:t>2</a:t>
            </a:r>
            <a:r>
              <a:rPr lang="zh-CN" altLang="en-US" sz="2800" b="1">
                <a:latin typeface="隶书" panose="02010509060101010101" pitchFamily="49" charset="-122"/>
                <a:ea typeface="隶书" panose="02010509060101010101" pitchFamily="49" charset="-122"/>
              </a:rPr>
              <a:t>分）</a:t>
            </a:r>
            <a:endParaRPr lang="zh-CN" altLang="en-US" sz="2800" b="1">
              <a:latin typeface="隶书" panose="02010509060101010101" pitchFamily="49" charset="-122"/>
              <a:ea typeface="隶书" panose="02010509060101010101" pitchFamily="49" charset="-122"/>
            </a:endParaRPr>
          </a:p>
          <a:p>
            <a:endParaRPr lang="zh-CN" altLang="en-US" sz="2800" b="1">
              <a:solidFill>
                <a:srgbClr val="0000CC"/>
              </a:solidFill>
              <a:latin typeface="隶书" panose="02010509060101010101" pitchFamily="49" charset="-122"/>
              <a:ea typeface="隶书" panose="020105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60774">
                                            <p:txEl>
                                              <p:charRg st="137" end="20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62466" name="文本框 62465"/>
          <p:cNvSpPr txBox="1"/>
          <p:nvPr>
            <p:custDataLst>
              <p:tags r:id="rId5"/>
            </p:custDataLst>
          </p:nvPr>
        </p:nvSpPr>
        <p:spPr>
          <a:xfrm>
            <a:off x="1217295" y="410845"/>
            <a:ext cx="9757410" cy="1383665"/>
          </a:xfrm>
          <a:prstGeom prst="rect">
            <a:avLst/>
          </a:prstGeom>
          <a:noFill/>
          <a:ln w="9525">
            <a:noFill/>
          </a:ln>
        </p:spPr>
        <p:txBody>
          <a:bodyPr wrap="square">
            <a:spAutoFit/>
          </a:bodyPr>
          <a:lstStyle/>
          <a:p>
            <a:pPr>
              <a:buFontTx/>
            </a:pPr>
            <a:r>
              <a:rPr lang="zh-CN" altLang="en-US">
                <a:latin typeface="Arial" panose="020b0604020202020204" pitchFamily="34" charset="0"/>
              </a:rPr>
              <a:t>         </a:t>
            </a:r>
            <a:r>
              <a:rPr lang="zh-CN" altLang="en-US" sz="2800" b="1">
                <a:latin typeface="Arial" panose="020b0604020202020204" pitchFamily="34" charset="0"/>
              </a:rPr>
              <a:t>苏轼和辛弃疾在词史上并称为”苏辛豪放派”</a:t>
            </a:r>
            <a:r>
              <a:rPr lang="en-US" altLang="zh-CN" sz="2800" b="1">
                <a:latin typeface="Arial" panose="020b0604020202020204" pitchFamily="34" charset="0"/>
              </a:rPr>
              <a:t>.</a:t>
            </a:r>
            <a:r>
              <a:rPr lang="zh-CN" altLang="en-US" sz="2800" b="1">
                <a:latin typeface="Arial" panose="020b0604020202020204" pitchFamily="34" charset="0"/>
              </a:rPr>
              <a:t>通过</a:t>
            </a:r>
            <a:r>
              <a:rPr lang="en-US" altLang="zh-CN" sz="2800" b="1">
                <a:latin typeface="宋体" panose="02010600030101010101" pitchFamily="2" charset="-122"/>
              </a:rPr>
              <a:t>«</a:t>
            </a:r>
            <a:r>
              <a:rPr lang="zh-CN" altLang="en-US" sz="2800" b="1">
                <a:latin typeface="宋体" panose="02010600030101010101" pitchFamily="2" charset="-122"/>
              </a:rPr>
              <a:t>念奴娇</a:t>
            </a:r>
            <a:r>
              <a:rPr lang="en-US" altLang="zh-CN" sz="2800" b="1">
                <a:latin typeface="宋体" panose="02010600030101010101" pitchFamily="2" charset="-122"/>
              </a:rPr>
              <a:t>·</a:t>
            </a:r>
            <a:r>
              <a:rPr lang="zh-CN" altLang="en-US" sz="2800" b="1">
                <a:latin typeface="宋体" panose="02010600030101010101" pitchFamily="2" charset="-122"/>
              </a:rPr>
              <a:t>赤壁怀古</a:t>
            </a:r>
            <a:r>
              <a:rPr lang="en-US" altLang="zh-CN" sz="2800" b="1">
                <a:latin typeface="宋体" panose="02010600030101010101" pitchFamily="2" charset="-122"/>
              </a:rPr>
              <a:t>»</a:t>
            </a:r>
            <a:r>
              <a:rPr lang="zh-CN" altLang="en-US" sz="2800" b="1">
                <a:latin typeface="宋体" panose="02010600030101010101" pitchFamily="2" charset="-122"/>
              </a:rPr>
              <a:t>和</a:t>
            </a:r>
            <a:r>
              <a:rPr lang="en-US" altLang="zh-CN" sz="2800" b="1">
                <a:latin typeface="宋体" panose="02010600030101010101" pitchFamily="2" charset="-122"/>
              </a:rPr>
              <a:t>«</a:t>
            </a:r>
            <a:r>
              <a:rPr lang="zh-CN" altLang="en-US" sz="2800" b="1">
                <a:latin typeface="宋体" panose="02010600030101010101" pitchFamily="2" charset="-122"/>
              </a:rPr>
              <a:t>永遇乐</a:t>
            </a:r>
            <a:r>
              <a:rPr lang="en-US" altLang="zh-CN" sz="2800" b="1">
                <a:latin typeface="宋体" panose="02010600030101010101" pitchFamily="2" charset="-122"/>
              </a:rPr>
              <a:t>·</a:t>
            </a:r>
            <a:r>
              <a:rPr lang="zh-CN" altLang="en-US" sz="2800" b="1">
                <a:latin typeface="宋体" panose="02010600030101010101" pitchFamily="2" charset="-122"/>
              </a:rPr>
              <a:t>京口北固亭怀古</a:t>
            </a:r>
            <a:r>
              <a:rPr lang="en-US" altLang="zh-CN" sz="2800" b="1">
                <a:latin typeface="宋体" panose="02010600030101010101" pitchFamily="2" charset="-122"/>
              </a:rPr>
              <a:t>»</a:t>
            </a:r>
            <a:r>
              <a:rPr lang="zh-CN" altLang="en-US" sz="2800" b="1">
                <a:latin typeface="宋体" panose="02010600030101010101" pitchFamily="2" charset="-122"/>
              </a:rPr>
              <a:t>的学习</a:t>
            </a:r>
            <a:r>
              <a:rPr lang="en-US" altLang="zh-CN" sz="2800" b="1">
                <a:latin typeface="宋体" panose="02010600030101010101" pitchFamily="2" charset="-122"/>
              </a:rPr>
              <a:t>,</a:t>
            </a:r>
            <a:r>
              <a:rPr lang="zh-CN" altLang="en-US" sz="2800" b="1">
                <a:latin typeface="宋体" panose="02010600030101010101" pitchFamily="2" charset="-122"/>
              </a:rPr>
              <a:t>试分析苏辛二词的异同点。</a:t>
            </a:r>
            <a:endParaRPr lang="en-US" altLang="zh-CN" sz="2800" b="1">
              <a:latin typeface="宋体" panose="02010600030101010101" pitchFamily="2" charset="-122"/>
            </a:endParaRPr>
          </a:p>
        </p:txBody>
      </p:sp>
      <p:sp>
        <p:nvSpPr>
          <p:cNvPr id="62467" name="文本框 62466"/>
          <p:cNvSpPr txBox="1"/>
          <p:nvPr>
            <p:custDataLst>
              <p:tags r:id="rId6"/>
            </p:custDataLst>
          </p:nvPr>
        </p:nvSpPr>
        <p:spPr>
          <a:xfrm>
            <a:off x="1847850" y="2060575"/>
            <a:ext cx="1348740" cy="521970"/>
          </a:xfrm>
          <a:prstGeom prst="rect">
            <a:avLst/>
          </a:prstGeom>
          <a:noFill/>
          <a:ln w="9525">
            <a:noFill/>
          </a:ln>
        </p:spPr>
        <p:txBody>
          <a:bodyPr wrap="none" anchor="t">
            <a:spAutoFit/>
          </a:bodyPr>
          <a:lstStyle/>
          <a:p>
            <a:pPr>
              <a:buFontTx/>
            </a:pPr>
            <a:r>
              <a:rPr lang="zh-CN" altLang="en-US" sz="2800">
                <a:solidFill>
                  <a:srgbClr val="0000FF"/>
                </a:solidFill>
                <a:latin typeface="Arial" panose="020b0604020202020204" pitchFamily="34" charset="0"/>
              </a:rPr>
              <a:t>相同点</a:t>
            </a:r>
            <a:r>
              <a:rPr lang="en-US" altLang="zh-CN" sz="2800">
                <a:solidFill>
                  <a:srgbClr val="0000FF"/>
                </a:solidFill>
                <a:latin typeface="Arial" panose="020b0604020202020204" pitchFamily="34" charset="0"/>
              </a:rPr>
              <a:t>:</a:t>
            </a:r>
            <a:endParaRPr lang="en-US" altLang="zh-CN" sz="2800">
              <a:solidFill>
                <a:srgbClr val="0000FF"/>
              </a:solidFill>
              <a:latin typeface="Arial" panose="020b0604020202020204" pitchFamily="34" charset="0"/>
            </a:endParaRPr>
          </a:p>
        </p:txBody>
      </p:sp>
      <p:sp>
        <p:nvSpPr>
          <p:cNvPr id="62468" name="文本框 62467"/>
          <p:cNvSpPr txBox="1"/>
          <p:nvPr>
            <p:custDataLst>
              <p:tags r:id="rId7"/>
            </p:custDataLst>
          </p:nvPr>
        </p:nvSpPr>
        <p:spPr>
          <a:xfrm>
            <a:off x="3216275" y="2060575"/>
            <a:ext cx="4302125" cy="521970"/>
          </a:xfrm>
          <a:prstGeom prst="rect">
            <a:avLst/>
          </a:prstGeom>
          <a:noFill/>
          <a:ln w="9525">
            <a:noFill/>
          </a:ln>
        </p:spPr>
        <p:txBody>
          <a:bodyPr wrap="none" anchor="t">
            <a:spAutoFit/>
          </a:bodyPr>
          <a:lstStyle/>
          <a:p>
            <a:pPr>
              <a:buFontTx/>
            </a:pPr>
            <a:r>
              <a:rPr lang="zh-CN" altLang="en-US" sz="2800">
                <a:solidFill>
                  <a:srgbClr val="0000FF"/>
                </a:solidFill>
                <a:latin typeface="Arial" panose="020b0604020202020204" pitchFamily="34" charset="0"/>
              </a:rPr>
              <a:t>结构上均为“地点</a:t>
            </a:r>
            <a:r>
              <a:rPr lang="en-US" altLang="zh-CN" sz="2800">
                <a:solidFill>
                  <a:srgbClr val="0000FF"/>
                </a:solidFill>
                <a:latin typeface="Arial" panose="020b0604020202020204" pitchFamily="34" charset="0"/>
              </a:rPr>
              <a:t>+</a:t>
            </a:r>
            <a:r>
              <a:rPr lang="zh-CN" altLang="en-US" sz="2800">
                <a:solidFill>
                  <a:srgbClr val="0000FF"/>
                </a:solidFill>
                <a:latin typeface="Arial" panose="020b0604020202020204" pitchFamily="34" charset="0"/>
              </a:rPr>
              <a:t>怀古”</a:t>
            </a:r>
            <a:endParaRPr lang="zh-CN" altLang="en-US" sz="2800">
              <a:solidFill>
                <a:srgbClr val="0000FF"/>
              </a:solidFill>
              <a:latin typeface="Arial" panose="020b0604020202020204" pitchFamily="34" charset="0"/>
            </a:endParaRPr>
          </a:p>
        </p:txBody>
      </p:sp>
      <p:sp>
        <p:nvSpPr>
          <p:cNvPr id="62469" name="文本框 62468"/>
          <p:cNvSpPr txBox="1"/>
          <p:nvPr>
            <p:custDataLst>
              <p:tags r:id="rId8"/>
            </p:custDataLst>
          </p:nvPr>
        </p:nvSpPr>
        <p:spPr>
          <a:xfrm>
            <a:off x="3216275" y="2708275"/>
            <a:ext cx="3383280" cy="521970"/>
          </a:xfrm>
          <a:prstGeom prst="rect">
            <a:avLst/>
          </a:prstGeom>
          <a:noFill/>
          <a:ln w="9525">
            <a:noFill/>
          </a:ln>
        </p:spPr>
        <p:txBody>
          <a:bodyPr wrap="none" anchor="t">
            <a:spAutoFit/>
          </a:bodyPr>
          <a:lstStyle/>
          <a:p>
            <a:pPr>
              <a:buFontTx/>
            </a:pPr>
            <a:r>
              <a:rPr lang="zh-CN" altLang="en-US" sz="2800">
                <a:solidFill>
                  <a:srgbClr val="0000FF"/>
                </a:solidFill>
                <a:latin typeface="Arial" panose="020b0604020202020204" pitchFamily="34" charset="0"/>
              </a:rPr>
              <a:t>意境上均为雄浑壮阔</a:t>
            </a:r>
            <a:endParaRPr lang="zh-CN" altLang="en-US" sz="2800">
              <a:solidFill>
                <a:srgbClr val="0000FF"/>
              </a:solidFill>
              <a:latin typeface="Arial" panose="020b0604020202020204" pitchFamily="34" charset="0"/>
            </a:endParaRPr>
          </a:p>
        </p:txBody>
      </p:sp>
      <p:sp>
        <p:nvSpPr>
          <p:cNvPr id="62470" name="文本框 62469"/>
          <p:cNvSpPr txBox="1"/>
          <p:nvPr>
            <p:custDataLst>
              <p:tags r:id="rId9"/>
            </p:custDataLst>
          </p:nvPr>
        </p:nvSpPr>
        <p:spPr>
          <a:xfrm>
            <a:off x="1752600" y="3357563"/>
            <a:ext cx="8915400" cy="521970"/>
          </a:xfrm>
          <a:prstGeom prst="rect">
            <a:avLst/>
          </a:prstGeom>
          <a:noFill/>
          <a:ln w="9525">
            <a:noFill/>
          </a:ln>
        </p:spPr>
        <p:txBody>
          <a:bodyPr wrap="none" anchor="t">
            <a:spAutoFit/>
          </a:bodyPr>
          <a:lstStyle/>
          <a:p>
            <a:pPr>
              <a:buFontTx/>
            </a:pPr>
            <a:r>
              <a:rPr lang="zh-CN" altLang="en-US" sz="2800">
                <a:solidFill>
                  <a:srgbClr val="0000FF"/>
                </a:solidFill>
                <a:latin typeface="Arial" panose="020b0604020202020204" pitchFamily="34" charset="0"/>
              </a:rPr>
              <a:t>主旨上均为托古喻今</a:t>
            </a:r>
            <a:r>
              <a:rPr lang="en-US" altLang="zh-CN" sz="2800">
                <a:solidFill>
                  <a:srgbClr val="0000FF"/>
                </a:solidFill>
                <a:latin typeface="Arial" panose="020b0604020202020204" pitchFamily="34" charset="0"/>
              </a:rPr>
              <a:t>,</a:t>
            </a:r>
            <a:r>
              <a:rPr lang="zh-CN" altLang="en-US" sz="2800">
                <a:solidFill>
                  <a:srgbClr val="0000FF"/>
                </a:solidFill>
                <a:latin typeface="Arial" panose="020b0604020202020204" pitchFamily="34" charset="0"/>
              </a:rPr>
              <a:t>借古人酒杯浇心中块垒</a:t>
            </a:r>
            <a:r>
              <a:rPr lang="en-US" altLang="zh-CN" sz="2800">
                <a:solidFill>
                  <a:srgbClr val="0000FF"/>
                </a:solidFill>
                <a:latin typeface="Arial" panose="020b0604020202020204" pitchFamily="34" charset="0"/>
              </a:rPr>
              <a:t>,</a:t>
            </a:r>
            <a:r>
              <a:rPr lang="zh-CN" altLang="en-US" sz="2800">
                <a:solidFill>
                  <a:srgbClr val="0000FF"/>
                </a:solidFill>
                <a:latin typeface="Arial" panose="020b0604020202020204" pitchFamily="34" charset="0"/>
              </a:rPr>
              <a:t>还自我情愫</a:t>
            </a:r>
            <a:endParaRPr lang="zh-CN" altLang="en-US" sz="2800">
              <a:solidFill>
                <a:srgbClr val="0000FF"/>
              </a:solidFill>
              <a:latin typeface="Arial" panose="020b0604020202020204" pitchFamily="34" charset="0"/>
            </a:endParaRPr>
          </a:p>
        </p:txBody>
      </p:sp>
      <p:sp>
        <p:nvSpPr>
          <p:cNvPr id="62471" name="文本框 62470"/>
          <p:cNvSpPr txBox="1"/>
          <p:nvPr>
            <p:custDataLst>
              <p:tags r:id="rId10"/>
            </p:custDataLst>
          </p:nvPr>
        </p:nvSpPr>
        <p:spPr>
          <a:xfrm>
            <a:off x="1919288" y="4365625"/>
            <a:ext cx="1348740" cy="521970"/>
          </a:xfrm>
          <a:prstGeom prst="rect">
            <a:avLst/>
          </a:prstGeom>
          <a:noFill/>
          <a:ln w="9525">
            <a:noFill/>
          </a:ln>
        </p:spPr>
        <p:txBody>
          <a:bodyPr wrap="none" anchor="t">
            <a:spAutoFit/>
          </a:bodyPr>
          <a:lstStyle/>
          <a:p>
            <a:pPr>
              <a:buFontTx/>
            </a:pPr>
            <a:r>
              <a:rPr lang="zh-CN" altLang="en-US" sz="2800">
                <a:solidFill>
                  <a:srgbClr val="FF0000"/>
                </a:solidFill>
                <a:latin typeface="Arial" panose="020b0604020202020204" pitchFamily="34" charset="0"/>
              </a:rPr>
              <a:t>不同点</a:t>
            </a:r>
            <a:r>
              <a:rPr lang="en-US" altLang="zh-CN" sz="2800">
                <a:solidFill>
                  <a:srgbClr val="FF0000"/>
                </a:solidFill>
                <a:latin typeface="Arial" panose="020b0604020202020204" pitchFamily="34" charset="0"/>
              </a:rPr>
              <a:t>:</a:t>
            </a:r>
            <a:endParaRPr lang="en-US" altLang="zh-CN" sz="2800">
              <a:solidFill>
                <a:srgbClr val="FF0000"/>
              </a:solidFill>
              <a:latin typeface="Arial" panose="020b0604020202020204" pitchFamily="34" charset="0"/>
            </a:endParaRPr>
          </a:p>
        </p:txBody>
      </p:sp>
      <p:sp>
        <p:nvSpPr>
          <p:cNvPr id="62472" name="文本框 62471"/>
          <p:cNvSpPr txBox="1"/>
          <p:nvPr>
            <p:custDataLst>
              <p:tags r:id="rId11"/>
            </p:custDataLst>
          </p:nvPr>
        </p:nvSpPr>
        <p:spPr>
          <a:xfrm>
            <a:off x="3288030" y="4149725"/>
            <a:ext cx="7686040" cy="1383665"/>
          </a:xfrm>
          <a:prstGeom prst="rect">
            <a:avLst/>
          </a:prstGeom>
          <a:noFill/>
          <a:ln w="9525">
            <a:noFill/>
          </a:ln>
        </p:spPr>
        <p:txBody>
          <a:bodyPr wrap="square">
            <a:spAutoFit/>
          </a:bodyPr>
          <a:lstStyle/>
          <a:p>
            <a:pPr>
              <a:buFontTx/>
            </a:pPr>
            <a:r>
              <a:rPr lang="zh-CN" altLang="en-US" sz="2800" b="1">
                <a:solidFill>
                  <a:srgbClr val="FF0000"/>
                </a:solidFill>
                <a:latin typeface="Arial" panose="020b0604020202020204" pitchFamily="34" charset="0"/>
              </a:rPr>
              <a:t>苏词中抒情多直抒胸臆</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多情应笑我</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早生华发</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人生如梦</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一尊还酹江月</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风格显得开阔明朗</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旷达乐观。</a:t>
            </a:r>
            <a:endParaRPr lang="zh-CN" altLang="en-US" sz="2800" b="1">
              <a:solidFill>
                <a:srgbClr val="FF0000"/>
              </a:solidFill>
              <a:latin typeface="Arial" panose="020b0604020202020204" pitchFamily="34" charset="0"/>
            </a:endParaRPr>
          </a:p>
        </p:txBody>
      </p:sp>
      <p:sp>
        <p:nvSpPr>
          <p:cNvPr id="62473" name="文本框 62472"/>
          <p:cNvSpPr txBox="1"/>
          <p:nvPr>
            <p:custDataLst>
              <p:tags r:id="rId12"/>
            </p:custDataLst>
          </p:nvPr>
        </p:nvSpPr>
        <p:spPr>
          <a:xfrm>
            <a:off x="3359150" y="5589905"/>
            <a:ext cx="7308850" cy="953135"/>
          </a:xfrm>
          <a:prstGeom prst="rect">
            <a:avLst/>
          </a:prstGeom>
          <a:noFill/>
          <a:ln w="9525">
            <a:noFill/>
          </a:ln>
        </p:spPr>
        <p:txBody>
          <a:bodyPr wrap="square">
            <a:spAutoFit/>
          </a:bodyPr>
          <a:lstStyle/>
          <a:p>
            <a:pPr>
              <a:buFontTx/>
            </a:pPr>
            <a:r>
              <a:rPr lang="zh-CN" altLang="en-US" sz="2800" b="1">
                <a:solidFill>
                  <a:srgbClr val="FF0000"/>
                </a:solidFill>
                <a:latin typeface="Arial" panose="020b0604020202020204" pitchFamily="34" charset="0"/>
              </a:rPr>
              <a:t>辛词中抒情多与典故结合</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风格显得含蓄</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蕴藉</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激愤</a:t>
            </a:r>
            <a:r>
              <a:rPr lang="en-US" altLang="zh-CN" sz="2800" b="1">
                <a:solidFill>
                  <a:srgbClr val="FF0000"/>
                </a:solidFill>
                <a:latin typeface="Arial" panose="020b0604020202020204" pitchFamily="34" charset="0"/>
              </a:rPr>
              <a:t>,</a:t>
            </a:r>
            <a:r>
              <a:rPr lang="zh-CN" altLang="en-US" sz="2800" b="1">
                <a:solidFill>
                  <a:srgbClr val="FF0000"/>
                </a:solidFill>
                <a:latin typeface="Arial" panose="020b0604020202020204" pitchFamily="34" charset="0"/>
              </a:rPr>
              <a:t>沉郁。</a:t>
            </a:r>
            <a:endParaRPr lang="zh-CN" altLang="en-US" sz="2800" b="1">
              <a:solidFill>
                <a:srgbClr val="FF0000"/>
              </a:solidFill>
              <a:latin typeface="Arial" panose="020b0604020202020204" pitchFamily="34"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 calcmode="lin" valueType="num">
                                      <p:cBhvr additive="base">
                                        <p:cTn id="7" dur="500" fill="hold"/>
                                        <p:tgtEl>
                                          <p:spTgt spid="62467"/>
                                        </p:tgtEl>
                                        <p:attrNameLst>
                                          <p:attrName>ppt_x</p:attrName>
                                        </p:attrNameLst>
                                      </p:cBhvr>
                                      <p:tavLst>
                                        <p:tav tm="0">
                                          <p:val>
                                            <p:strVal val="#ppt_x"/>
                                          </p:val>
                                        </p:tav>
                                        <p:tav tm="100000">
                                          <p:val>
                                            <p:strVal val="#ppt_x"/>
                                          </p:val>
                                        </p:tav>
                                      </p:tavLst>
                                    </p:anim>
                                    <p:anim calcmode="lin" valueType="num">
                                      <p:cBhvr additive="base">
                                        <p:cTn id="8" dur="500" fill="hold"/>
                                        <p:tgtEl>
                                          <p:spTgt spid="6246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62468"/>
                                        </p:tgtEl>
                                        <p:attrNameLst>
                                          <p:attrName>style.visibility</p:attrName>
                                        </p:attrNameLst>
                                      </p:cBhvr>
                                      <p:to>
                                        <p:strVal val="visible"/>
                                      </p:to>
                                    </p:set>
                                    <p:anim calcmode="lin" valueType="num">
                                      <p:cBhvr>
                                        <p:cTn id="13" dur="1000" fill="hold"/>
                                        <p:tgtEl>
                                          <p:spTgt spid="62468"/>
                                        </p:tgtEl>
                                        <p:attrNameLst>
                                          <p:attrName>ppt_w</p:attrName>
                                        </p:attrNameLst>
                                      </p:cBhvr>
                                      <p:tavLst>
                                        <p:tav tm="0">
                                          <p:val>
                                            <p:strVal val="#ppt_w*0.70"/>
                                          </p:val>
                                        </p:tav>
                                        <p:tav tm="100000">
                                          <p:val>
                                            <p:strVal val="#ppt_w"/>
                                          </p:val>
                                        </p:tav>
                                      </p:tavLst>
                                    </p:anim>
                                    <p:anim calcmode="lin" valueType="num">
                                      <p:cBhvr>
                                        <p:cTn id="14" dur="1000" fill="hold"/>
                                        <p:tgtEl>
                                          <p:spTgt spid="62468"/>
                                        </p:tgtEl>
                                        <p:attrNameLst>
                                          <p:attrName>ppt_h</p:attrName>
                                        </p:attrNameLst>
                                      </p:cBhvr>
                                      <p:tavLst>
                                        <p:tav tm="0">
                                          <p:val>
                                            <p:strVal val="#ppt_h"/>
                                          </p:val>
                                        </p:tav>
                                        <p:tav tm="100000">
                                          <p:val>
                                            <p:strVal val="#ppt_h"/>
                                          </p:val>
                                        </p:tav>
                                      </p:tavLst>
                                    </p:anim>
                                    <p:animEffect transition="in" filter="fade">
                                      <p:cBhvr>
                                        <p:cTn id="15" dur="1000"/>
                                        <p:tgtEl>
                                          <p:spTgt spid="6246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62469"/>
                                        </p:tgtEl>
                                        <p:attrNameLst>
                                          <p:attrName>style.visibility</p:attrName>
                                        </p:attrNameLst>
                                      </p:cBhvr>
                                      <p:to>
                                        <p:strVal val="visible"/>
                                      </p:to>
                                    </p:set>
                                    <p:anim calcmode="lin" valueType="num">
                                      <p:cBhvr>
                                        <p:cTn id="20" dur="1000" fill="hold"/>
                                        <p:tgtEl>
                                          <p:spTgt spid="62469"/>
                                        </p:tgtEl>
                                        <p:attrNameLst>
                                          <p:attrName>ppt_w</p:attrName>
                                        </p:attrNameLst>
                                      </p:cBhvr>
                                      <p:tavLst>
                                        <p:tav tm="0">
                                          <p:val>
                                            <p:strVal val="#ppt_w*0.70"/>
                                          </p:val>
                                        </p:tav>
                                        <p:tav tm="100000">
                                          <p:val>
                                            <p:strVal val="#ppt_w"/>
                                          </p:val>
                                        </p:tav>
                                      </p:tavLst>
                                    </p:anim>
                                    <p:anim calcmode="lin" valueType="num">
                                      <p:cBhvr>
                                        <p:cTn id="21" dur="1000" fill="hold"/>
                                        <p:tgtEl>
                                          <p:spTgt spid="62469"/>
                                        </p:tgtEl>
                                        <p:attrNameLst>
                                          <p:attrName>ppt_h</p:attrName>
                                        </p:attrNameLst>
                                      </p:cBhvr>
                                      <p:tavLst>
                                        <p:tav tm="0">
                                          <p:val>
                                            <p:strVal val="#ppt_h"/>
                                          </p:val>
                                        </p:tav>
                                        <p:tav tm="100000">
                                          <p:val>
                                            <p:strVal val="#ppt_h"/>
                                          </p:val>
                                        </p:tav>
                                      </p:tavLst>
                                    </p:anim>
                                    <p:animEffect transition="in" filter="fade">
                                      <p:cBhvr>
                                        <p:cTn id="22" dur="1000"/>
                                        <p:tgtEl>
                                          <p:spTgt spid="6246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62470"/>
                                        </p:tgtEl>
                                        <p:attrNameLst>
                                          <p:attrName>style.visibility</p:attrName>
                                        </p:attrNameLst>
                                      </p:cBhvr>
                                      <p:to>
                                        <p:strVal val="visible"/>
                                      </p:to>
                                    </p:set>
                                    <p:anim calcmode="lin" valueType="num">
                                      <p:cBhvr>
                                        <p:cTn id="27" dur="1000" fill="hold"/>
                                        <p:tgtEl>
                                          <p:spTgt spid="62470"/>
                                        </p:tgtEl>
                                        <p:attrNameLst>
                                          <p:attrName>ppt_w</p:attrName>
                                        </p:attrNameLst>
                                      </p:cBhvr>
                                      <p:tavLst>
                                        <p:tav tm="0">
                                          <p:val>
                                            <p:strVal val="#ppt_w*0.70"/>
                                          </p:val>
                                        </p:tav>
                                        <p:tav tm="100000">
                                          <p:val>
                                            <p:strVal val="#ppt_w"/>
                                          </p:val>
                                        </p:tav>
                                      </p:tavLst>
                                    </p:anim>
                                    <p:anim calcmode="lin" valueType="num">
                                      <p:cBhvr>
                                        <p:cTn id="28" dur="1000" fill="hold"/>
                                        <p:tgtEl>
                                          <p:spTgt spid="62470"/>
                                        </p:tgtEl>
                                        <p:attrNameLst>
                                          <p:attrName>ppt_h</p:attrName>
                                        </p:attrNameLst>
                                      </p:cBhvr>
                                      <p:tavLst>
                                        <p:tav tm="0">
                                          <p:val>
                                            <p:strVal val="#ppt_h"/>
                                          </p:val>
                                        </p:tav>
                                        <p:tav tm="100000">
                                          <p:val>
                                            <p:strVal val="#ppt_h"/>
                                          </p:val>
                                        </p:tav>
                                      </p:tavLst>
                                    </p:anim>
                                    <p:animEffect transition="in" filter="fade">
                                      <p:cBhvr>
                                        <p:cTn id="29" dur="1000"/>
                                        <p:tgtEl>
                                          <p:spTgt spid="62470"/>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2471"/>
                                        </p:tgtEl>
                                        <p:attrNameLst>
                                          <p:attrName>style.visibility</p:attrName>
                                        </p:attrNameLst>
                                      </p:cBhvr>
                                      <p:to>
                                        <p:strVal val="visible"/>
                                      </p:to>
                                    </p:set>
                                    <p:anim calcmode="lin" valueType="num">
                                      <p:cBhvr additive="base">
                                        <p:cTn id="34" dur="500" fill="hold"/>
                                        <p:tgtEl>
                                          <p:spTgt spid="62471"/>
                                        </p:tgtEl>
                                        <p:attrNameLst>
                                          <p:attrName>ppt_x</p:attrName>
                                        </p:attrNameLst>
                                      </p:cBhvr>
                                      <p:tavLst>
                                        <p:tav tm="0">
                                          <p:val>
                                            <p:strVal val="#ppt_x"/>
                                          </p:val>
                                        </p:tav>
                                        <p:tav tm="100000">
                                          <p:val>
                                            <p:strVal val="#ppt_x"/>
                                          </p:val>
                                        </p:tav>
                                      </p:tavLst>
                                    </p:anim>
                                    <p:anim calcmode="lin" valueType="num">
                                      <p:cBhvr additive="base">
                                        <p:cTn id="35" dur="500" fill="hold"/>
                                        <p:tgtEl>
                                          <p:spTgt spid="62471"/>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62472"/>
                                        </p:tgtEl>
                                        <p:attrNameLst>
                                          <p:attrName>style.visibility</p:attrName>
                                        </p:attrNameLst>
                                      </p:cBhvr>
                                      <p:to>
                                        <p:strVal val="visible"/>
                                      </p:to>
                                    </p:set>
                                    <p:animEffect transition="in" filter="blinds(horizontal)">
                                      <p:cBhvr>
                                        <p:cTn id="40" dur="500"/>
                                        <p:tgtEl>
                                          <p:spTgt spid="62472"/>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62473"/>
                                        </p:tgtEl>
                                        <p:attrNameLst>
                                          <p:attrName>style.visibility</p:attrName>
                                        </p:attrNameLst>
                                      </p:cBhvr>
                                      <p:to>
                                        <p:strVal val="visible"/>
                                      </p:to>
                                    </p:set>
                                    <p:animEffect transition="in" filter="slide(fromBottom)">
                                      <p:cBhvr>
                                        <p:cTn id="45" dur="500"/>
                                        <p:tgtEl>
                                          <p:spTgt spid="62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P spid="62468" grpId="0"/>
      <p:bldP spid="62469" grpId="0"/>
      <p:bldP spid="62470" grpId="0"/>
      <p:bldP spid="62471" grpId="0"/>
      <p:bldP spid="62472" grpId="0"/>
      <p:bldP spid="6247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边框"/>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pic>
        <p:nvPicPr>
          <p:cNvPr id="5" name="图片 4" descr="树枝"/>
          <p:cNvPicPr>
            <a:picLocks noChangeAspect="1"/>
          </p:cNvPicPr>
          <p:nvPr>
            <p:custDataLst>
              <p:tags r:id="rId7"/>
            </p:custDataLst>
          </p:nvPr>
        </p:nvPicPr>
        <p:blipFill>
          <a:blip r:embed="rId6"/>
          <a:stretch>
            <a:fillRect/>
          </a:stretch>
        </p:blipFill>
        <p:spPr>
          <a:xfrm>
            <a:off x="8966200" y="-3810"/>
            <a:ext cx="3236595" cy="4255135"/>
          </a:xfrm>
          <a:prstGeom prst="rect">
            <a:avLst/>
          </a:prstGeom>
        </p:spPr>
      </p:pic>
      <p:pic>
        <p:nvPicPr>
          <p:cNvPr id="6" name="图片 5" descr="毛线团"/>
          <p:cNvPicPr>
            <a:picLocks noChangeAspect="1"/>
          </p:cNvPicPr>
          <p:nvPr>
            <p:custDataLst>
              <p:tags r:id="rId9"/>
            </p:custDataLst>
          </p:nvPr>
        </p:nvPicPr>
        <p:blipFill>
          <a:blip r:embed="rId8"/>
          <a:stretch>
            <a:fillRect/>
          </a:stretch>
        </p:blipFill>
        <p:spPr>
          <a:xfrm>
            <a:off x="-23495" y="2976245"/>
            <a:ext cx="2830830" cy="3887470"/>
          </a:xfrm>
          <a:prstGeom prst="rect">
            <a:avLst/>
          </a:prstGeom>
        </p:spPr>
      </p:pic>
      <p:pic>
        <p:nvPicPr>
          <p:cNvPr id="7" name="图片 6" descr="花"/>
          <p:cNvPicPr>
            <a:picLocks noChangeAspect="1"/>
          </p:cNvPicPr>
          <p:nvPr>
            <p:custDataLst>
              <p:tags r:id="rId11"/>
            </p:custDataLst>
          </p:nvPr>
        </p:nvPicPr>
        <p:blipFill>
          <a:blip r:embed="rId10"/>
          <a:stretch>
            <a:fillRect/>
          </a:stretch>
        </p:blipFill>
        <p:spPr>
          <a:xfrm>
            <a:off x="2740025" y="5269865"/>
            <a:ext cx="1236345" cy="1166495"/>
          </a:xfrm>
          <a:prstGeom prst="rect">
            <a:avLst/>
          </a:prstGeom>
        </p:spPr>
      </p:pic>
      <p:sp>
        <p:nvSpPr>
          <p:cNvPr id="8" name="文本框 7"/>
          <p:cNvSpPr txBox="1"/>
          <p:nvPr>
            <p:custDataLst>
              <p:tags r:id="rId12"/>
            </p:custDataLst>
          </p:nvPr>
        </p:nvSpPr>
        <p:spPr>
          <a:xfrm>
            <a:off x="3536315" y="2426335"/>
            <a:ext cx="5118735" cy="768350"/>
          </a:xfrm>
          <a:prstGeom prst="rect">
            <a:avLst/>
          </a:prstGeom>
          <a:noFill/>
        </p:spPr>
        <p:txBody>
          <a:bodyPr wrap="square" rtlCol="0">
            <a:spAutoFit/>
          </a:bodyPr>
          <a:lstStyle/>
          <a:p>
            <a:pPr algn="ctr"/>
            <a:r>
              <a:rPr lang="zh-CN" altLang="en-US" sz="4400" b="1">
                <a:solidFill>
                  <a:srgbClr val="152751"/>
                </a:solidFill>
                <a:latin typeface="微软雅黑" panose="020b0503020204020204" charset="-122"/>
                <a:ea typeface="微软雅黑" panose="020b0503020204020204" charset="-122"/>
              </a:rPr>
              <a:t>再见</a:t>
            </a:r>
            <a:endParaRPr lang="zh-CN" altLang="en-US" sz="4400" b="1">
              <a:solidFill>
                <a:srgbClr val="152751"/>
              </a:solidFill>
              <a:latin typeface="微软雅黑" panose="020b0503020204020204" charset="-122"/>
              <a:ea typeface="微软雅黑" panose="020b0503020204020204" charset="-122"/>
            </a:endParaRPr>
          </a:p>
        </p:txBody>
      </p:sp>
      <p:sp>
        <p:nvSpPr>
          <p:cNvPr id="2" name="文本框 1"/>
          <p:cNvSpPr txBox="1"/>
          <p:nvPr>
            <p:custDataLst>
              <p:tags r:id="rId13"/>
            </p:custDataLst>
          </p:nvPr>
        </p:nvSpPr>
        <p:spPr>
          <a:xfrm>
            <a:off x="3634740" y="3482340"/>
            <a:ext cx="4923790" cy="521970"/>
          </a:xfrm>
          <a:prstGeom prst="rect">
            <a:avLst/>
          </a:prstGeom>
          <a:noFill/>
        </p:spPr>
        <p:txBody>
          <a:bodyPr wrap="square" rtlCol="0">
            <a:spAutoFit/>
          </a:bodyPr>
          <a:lstStyle/>
          <a:p>
            <a:pPr algn="ctr"/>
            <a:r>
              <a:rPr lang="en-US" altLang="zh-CN" sz="2800" b="1">
                <a:solidFill>
                  <a:srgbClr val="152751"/>
                </a:solidFill>
                <a:latin typeface="微软雅黑" panose="020b0503020204020204" charset="-122"/>
                <a:ea typeface="微软雅黑" panose="020b0503020204020204" charset="-122"/>
              </a:rPr>
              <a:t>Thanks for your watching</a:t>
            </a:r>
            <a:endParaRPr lang="en-US" altLang="zh-CN" sz="2800" b="1">
              <a:solidFill>
                <a:srgbClr val="152751"/>
              </a:solidFill>
              <a:latin typeface="微软雅黑" panose="020b0503020204020204" charset="-122"/>
              <a:ea typeface="微软雅黑" panose="020b0503020204020204" charset="-122"/>
            </a:endParaRPr>
          </a:p>
        </p:txBody>
      </p:sp>
      <p:pic>
        <p:nvPicPr>
          <p:cNvPr id="9" name="New picture"/>
          <p:cNvPicPr/>
          <p:nvPr>
            <p:custDataLst>
              <p:tags r:id="rId15"/>
            </p:custDataLst>
          </p:nvPr>
        </p:nvPicPr>
        <p:blipFill>
          <a:blip r:embed="rId14"/>
          <a:stretch>
            <a:fillRect/>
          </a:stretch>
        </p:blipFill>
        <p:spPr>
          <a:xfrm>
            <a:off x="10718800" y="12217400"/>
            <a:ext cx="330200" cy="2413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nodeType="afterGroup">
                            <p:stCondLst>
                              <p:cond delay="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nodeType="afterGroup">
                            <p:stCondLst>
                              <p:cond delay="1000"/>
                            </p:stCondLst>
                            <p:childTnLst>
                              <p:par>
                                <p:cTn id="25" presetID="29"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ppt_x</p:attrName>
                                        </p:attrNameLst>
                                      </p:cBhvr>
                                      <p:tavLst>
                                        <p:tav tm="0">
                                          <p:val>
                                            <p:strVal val="#ppt_x-.2"/>
                                          </p:val>
                                        </p:tav>
                                        <p:tav tm="100000">
                                          <p:val>
                                            <p:strVal val="#ppt_x"/>
                                          </p:val>
                                        </p:tav>
                                      </p:tavLst>
                                    </p:anim>
                                    <p:anim calcmode="lin" valueType="num">
                                      <p:cBhvr>
                                        <p:cTn id="2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13313" name="文本框 4099"/>
          <p:cNvSpPr/>
          <p:nvPr>
            <p:custDataLst>
              <p:tags r:id="rId5"/>
            </p:custDataLst>
          </p:nvPr>
        </p:nvSpPr>
        <p:spPr>
          <a:xfrm>
            <a:off x="538480" y="1340485"/>
            <a:ext cx="7183120" cy="516953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pPr>
            <a:r>
              <a:rPr lang="zh-CN" altLang="en-US" sz="2800" b="1">
                <a:solidFill>
                  <a:srgbClr val="FF0000"/>
                </a:solidFill>
                <a:latin typeface="楷体" panose="02010609060101010101" charset="-122"/>
                <a:ea typeface="楷体" panose="02010609060101010101" charset="-122"/>
                <a:cs typeface="楷体" panose="02010609060101010101" charset="-122"/>
              </a:rPr>
              <a:t> </a:t>
            </a:r>
            <a:r>
              <a:rPr lang="en-US" altLang="zh-CN" sz="2800" b="1">
                <a:solidFill>
                  <a:srgbClr val="FF0000"/>
                </a:solidFill>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辛弃疾（1140—1207），南宋爱国词人。字幼安，号稼轩，历城(今属山东)人。出生时宋室南渡已13年，父早卒，由祖父辛赞抚养成人。幼年从学亳州诗人刘瞻。绍兴三十一年(1161) 22岁时，聚众2000人，起事抗金。后加入农民耿京起义队伍，任为掌书记，共图恢复。次年，奉耿京之命，赴建康(今南京)奏归附事。归途中闻京被降金的张安国所杀，毅然率50骑突袭济州，擒张安国，押回行在斩首示众。此壮举盛传一时。</a:t>
            </a:r>
            <a:endParaRPr lang="zh-CN" altLang="en-US" sz="2400" b="1">
              <a:latin typeface="楷体" panose="02010609060101010101" charset="-122"/>
              <a:ea typeface="楷体" panose="02010609060101010101" charset="-122"/>
              <a:cs typeface="楷体" panose="02010609060101010101" charset="-122"/>
            </a:endParaRPr>
          </a:p>
        </p:txBody>
      </p:sp>
      <p:sp>
        <p:nvSpPr>
          <p:cNvPr id="318466" name="标题 318465"/>
          <p:cNvSpPr>
            <a:spLocks noGrp="1"/>
          </p:cNvSpPr>
          <p:nvPr>
            <p:custDataLst>
              <p:tags r:id="rId6"/>
            </p:custDataLst>
          </p:nvPr>
        </p:nvSpPr>
        <p:spPr>
          <a:xfrm>
            <a:off x="1885315" y="621242"/>
            <a:ext cx="2362200" cy="868363"/>
          </a:xfr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b="1">
                <a:solidFill>
                  <a:srgbClr val="FF0000"/>
                </a:solidFill>
                <a:ea typeface="黑体" panose="02010609060101010101" charset="-122"/>
              </a:rPr>
              <a:t>作者简介</a:t>
            </a:r>
            <a:endParaRPr lang="zh-CN" altLang="en-US" sz="4000" b="1">
              <a:solidFill>
                <a:srgbClr val="FF0000"/>
              </a:solidFill>
              <a:ea typeface="黑体" panose="02010609060101010101" charset="-122"/>
            </a:endParaRPr>
          </a:p>
        </p:txBody>
      </p:sp>
      <p:pic>
        <p:nvPicPr>
          <p:cNvPr id="100" name="图片 99"/>
          <p:cNvPicPr/>
          <p:nvPr>
            <p:custDataLst>
              <p:tags r:id="rId8"/>
            </p:custDataLst>
          </p:nvPr>
        </p:nvPicPr>
        <p:blipFill>
          <a:blip r:embed="rId7"/>
          <a:stretch>
            <a:fillRect/>
          </a:stretch>
        </p:blipFill>
        <p:spPr>
          <a:xfrm>
            <a:off x="7986395" y="1810385"/>
            <a:ext cx="3365500" cy="3805555"/>
          </a:xfrm>
          <a:prstGeom prst="rect">
            <a:avLst/>
          </a:prstGeom>
          <a:noFill/>
          <a:ln w="9525">
            <a:noFill/>
          </a:ln>
        </p:spPr>
      </p:pic>
    </p:spTree>
  </p:cSld>
  <p:clrMapOvr>
    <a:masterClrMapping/>
  </p:clrMapOvr>
  <p:transition spd="med">
    <p:rand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4337" name="文本框 6147"/>
          <p:cNvSpPr/>
          <p:nvPr>
            <p:custDataLst>
              <p:tags r:id="rId5"/>
            </p:custDataLst>
          </p:nvPr>
        </p:nvSpPr>
        <p:spPr>
          <a:xfrm>
            <a:off x="2362200" y="762000"/>
            <a:ext cx="3352800" cy="3683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endParaRPr lang="zh-CN" altLang="zh-CN"/>
          </a:p>
        </p:txBody>
      </p:sp>
      <p:sp>
        <p:nvSpPr>
          <p:cNvPr id="14338" name="文本框 6148"/>
          <p:cNvSpPr/>
          <p:nvPr>
            <p:custDataLst>
              <p:tags r:id="rId6"/>
            </p:custDataLst>
          </p:nvPr>
        </p:nvSpPr>
        <p:spPr>
          <a:xfrm>
            <a:off x="1150620" y="762000"/>
            <a:ext cx="9890125" cy="526224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sz="2800" b="1">
                <a:latin typeface="楷体" panose="02010609060101010101" charset="-122"/>
                <a:ea typeface="楷体" panose="02010609060101010101" charset="-122"/>
                <a:cs typeface="楷体" panose="02010609060101010101" charset="-122"/>
              </a:rPr>
              <a:t>南归后，历任湖北、湖南、江西、福建等地安抚使等职。其间写成《美芹十论》、《九议》，进奏朝廷。陈述“逆顺之理，消长之势，技之长短，地之要害”(《宋史·本传》)。提出抗金恢复的大政方略，以讲和方定，不被采纳，亦不授要职。在地方官任上“宽征薄赋，招流散，教民兵，议屯田”(《宋史·本传》)。惩贪吏豪强，赈济饥民，创雄镇一方的飞虎军。种种政绩，引来权臣的忌恨，淳熙八年(1181)被弹劾落职。退居江西上饶带湖，后迁至铅山瓢泉。自谓“人生在勤，当以力田为先”，因此以“稼”名轩，自号“稼轩”。此后二十余年间，除短期赴福建、镇江、浙东任职外，主要闲居乡间。嘉泰三年(1203)被起用，先后知绍兴府兼浙东安抚使，知镇江府。终因言官弹劾罢职，不久病卒于铅山。</a:t>
            </a:r>
            <a:endParaRPr sz="2800" b="1">
              <a:latin typeface="楷体" panose="02010609060101010101" charset="-122"/>
              <a:ea typeface="楷体" panose="02010609060101010101" charset="-122"/>
              <a:cs typeface="楷体" panose="02010609060101010101" charset="-122"/>
            </a:endParaRPr>
          </a:p>
        </p:txBody>
      </p:sp>
    </p:spTree>
  </p:cSld>
  <p:clrMapOvr>
    <a:masterClrMapping/>
  </p:clrMapOvr>
  <p:transition spd="med">
    <p:random/>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5362" name="文本框 1"/>
          <p:cNvSpPr/>
          <p:nvPr>
            <p:custDataLst>
              <p:tags r:id="rId5"/>
            </p:custDataLst>
          </p:nvPr>
        </p:nvSpPr>
        <p:spPr>
          <a:xfrm>
            <a:off x="557530" y="720725"/>
            <a:ext cx="10987405" cy="479996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b="1">
              <a:solidFill>
                <a:srgbClr val="FF0000"/>
              </a:solidFill>
              <a:latin typeface="微软雅黑" panose="020b0503020204020204" charset="-122"/>
              <a:ea typeface="微软雅黑" panose="020b0503020204020204" charset="-122"/>
            </a:endParaRPr>
          </a:p>
          <a:p>
            <a:pPr lvl="0">
              <a:lnSpc>
                <a:spcPct val="150000"/>
              </a:lnSpc>
            </a:pPr>
            <a:r>
              <a:rPr lang="zh-CN" altLang="en-US" sz="2400" b="1">
                <a:latin typeface="楷体" panose="02010609060101010101" charset="-122"/>
                <a:ea typeface="楷体" panose="02010609060101010101" charset="-122"/>
                <a:cs typeface="楷体" panose="02010609060101010101" charset="-122"/>
              </a:rPr>
              <a:t>弃疾豪爽尚气节。文才武略，矢志收复中原山河，终未展其宏愿。满腔忠愤，都寄之于词，悲歌慷慨，唱出了时代最强音。《鹧鸪天》(“壮岁旌旗拥万夫”)对早年率众抗金英雄壮举的追怀; 《破阵子》(“醉里挑灯看剑”)对驰骋疆场，杀敌报国的渴望;《永遇乐》(“千古江山”)吊古伤今，自比老将廉颇，抒壮心不已的悲叹。无不包涵着词人以身许国的爱国激情。壮志难酬，报国无门的悲愤，也是辛词的重要内容。《水龙吟》(“楚天千里清秋”)登临送目，“把吴钩看了，栏干拍遍;无人会，登临意”。抚栏悲歌，抑郁难平。《摸鱼儿》(“更能消几番风雨”)熔铸经史典故，暗喻南宋危机，忧谗畏讥，抒发深沉悲愤。</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spd="med">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6385" name="文本框 1"/>
          <p:cNvSpPr/>
          <p:nvPr>
            <p:custDataLst>
              <p:tags r:id="rId5"/>
            </p:custDataLst>
          </p:nvPr>
        </p:nvSpPr>
        <p:spPr>
          <a:xfrm>
            <a:off x="806450" y="903605"/>
            <a:ext cx="10579735" cy="396938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楷体" panose="02010609060101010101" charset="-122"/>
                <a:ea typeface="楷体" panose="02010609060101010101" charset="-122"/>
                <a:cs typeface="楷体" panose="02010609060101010101" charset="-122"/>
              </a:rPr>
              <a:t>描绘农村风俗，田园风光也不乏佳作。《清平乐》(“茅檐低小”)宛如恬适的农舍风俗画。《西江月》(“明月别枝惊鹊”)是幽美的农村夏夜风景画。辛词题材广阔，体制恢宏，“大声镗鞳tāng tà，小声铿鍧kēng hōng;横绝六合，扫空万古。其浓丽绵密处，亦不在小晏、秦郎之下”(刘克庄《后村诗话》)。词风以豪迈奔放为主，亦不拘一格，兼有苍凉、婉转、明丽、俊秀等多种风貌。善于用典，亦长白描，刚柔相济，灵活多样。与苏轼并称为“苏辛”。有《稼轩长短句》(12卷)与《稼轩词》(4卷)两种刊本。存词600余首，数量、质量都堪称两宋词人之冠。</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p:transition spd="med">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13313" name="文本框 4099"/>
          <p:cNvSpPr/>
          <p:nvPr>
            <p:custDataLst>
              <p:tags r:id="rId5"/>
            </p:custDataLst>
          </p:nvPr>
        </p:nvSpPr>
        <p:spPr>
          <a:xfrm>
            <a:off x="538480" y="1340485"/>
            <a:ext cx="7183120" cy="461581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algn="l">
              <a:lnSpc>
                <a:spcPct val="150000"/>
              </a:lnSpc>
            </a:pPr>
            <a:r>
              <a:rPr lang="zh-CN" altLang="en-US" sz="2800" b="1">
                <a:solidFill>
                  <a:srgbClr val="FF0000"/>
                </a:solidFill>
                <a:latin typeface="楷体" panose="02010609060101010101" charset="-122"/>
                <a:ea typeface="楷体" panose="02010609060101010101" charset="-122"/>
                <a:cs typeface="楷体" panose="02010609060101010101" charset="-122"/>
              </a:rPr>
              <a:t> </a:t>
            </a:r>
            <a:r>
              <a:rPr lang="en-US" altLang="zh-CN" sz="2800" b="1">
                <a:solidFill>
                  <a:srgbClr val="FF0000"/>
                </a:solidFill>
                <a:latin typeface="楷体" panose="02010609060101010101" charset="-122"/>
                <a:ea typeface="楷体" panose="02010609060101010101" charset="-122"/>
                <a:cs typeface="楷体" panose="02010609060101010101" charset="-122"/>
              </a:rPr>
              <a:t>   </a:t>
            </a:r>
            <a:r>
              <a:rPr lang="en-US" altLang="zh-CN" sz="2400" b="1">
                <a:solidFill>
                  <a:srgbClr val="333333"/>
                </a:solidFill>
                <a:effectLst/>
                <a:latin typeface="楷体" panose="02010609060101010101" charset="-122"/>
                <a:ea typeface="楷体" panose="02010609060101010101" charset="-122"/>
                <a:cs typeface="楷体" panose="02010609060101010101" charset="-122"/>
                <a:sym typeface="+mn-ea"/>
              </a:rPr>
              <a:t>《</a:t>
            </a:r>
            <a:r>
              <a:rPr sz="2400" b="1">
                <a:solidFill>
                  <a:srgbClr val="333333"/>
                </a:solidFill>
                <a:effectLst/>
                <a:latin typeface="楷体" panose="02010609060101010101" charset="-122"/>
                <a:ea typeface="楷体" panose="02010609060101010101" charset="-122"/>
                <a:cs typeface="楷体" panose="02010609060101010101" charset="-122"/>
                <a:sym typeface="+mn-ea"/>
              </a:rPr>
              <a:t>永遇乐</a:t>
            </a:r>
            <a:r>
              <a:rPr lang="en-US" altLang="zh-CN" sz="2400" b="1">
                <a:solidFill>
                  <a:srgbClr val="333333"/>
                </a:solidFill>
                <a:effectLst/>
                <a:latin typeface="楷体" panose="02010609060101010101" charset="-122"/>
                <a:ea typeface="楷体" panose="02010609060101010101" charset="-122"/>
                <a:cs typeface="楷体" panose="02010609060101010101" charset="-122"/>
                <a:sym typeface="+mn-ea"/>
              </a:rPr>
              <a:t>·</a:t>
            </a:r>
            <a:r>
              <a:rPr sz="2400" b="1">
                <a:solidFill>
                  <a:srgbClr val="333333"/>
                </a:solidFill>
                <a:effectLst/>
                <a:latin typeface="楷体" panose="02010609060101010101" charset="-122"/>
                <a:ea typeface="楷体" panose="02010609060101010101" charset="-122"/>
                <a:cs typeface="楷体" panose="02010609060101010101" charset="-122"/>
                <a:sym typeface="+mn-ea"/>
              </a:rPr>
              <a:t>京口北固亭怀古</a:t>
            </a:r>
            <a:r>
              <a:rPr lang="en-US" altLang="zh-CN" sz="2400" b="1">
                <a:solidFill>
                  <a:srgbClr val="333333"/>
                </a:solidFill>
                <a:effectLst/>
                <a:latin typeface="楷体" panose="02010609060101010101" charset="-122"/>
                <a:ea typeface="楷体" panose="02010609060101010101" charset="-122"/>
                <a:cs typeface="楷体" panose="02010609060101010101" charset="-122"/>
                <a:sym typeface="+mn-ea"/>
              </a:rPr>
              <a:t>》</a:t>
            </a:r>
            <a:r>
              <a:rPr sz="2400" b="1">
                <a:solidFill>
                  <a:srgbClr val="333333"/>
                </a:solidFill>
                <a:effectLst/>
                <a:latin typeface="楷体" panose="02010609060101010101" charset="-122"/>
                <a:ea typeface="楷体" panose="02010609060101010101" charset="-122"/>
                <a:cs typeface="楷体" panose="02010609060101010101" charset="-122"/>
                <a:sym typeface="+mn-ea"/>
              </a:rPr>
              <a:t>写于宋宁宗开禧元年 ，时辛弃疾六十六岁。当时</a:t>
            </a:r>
            <a:r>
              <a:rPr sz="2400" b="1">
                <a:solidFill>
                  <a:srgbClr val="136EC2"/>
                </a:solidFill>
                <a:effectLst/>
                <a:latin typeface="楷体" panose="02010609060101010101" charset="-122"/>
                <a:ea typeface="楷体" panose="02010609060101010101" charset="-122"/>
                <a:cs typeface="楷体" panose="02010609060101010101" charset="-122"/>
                <a:sym typeface="+mn-ea"/>
                <a:hlinkClick r:id="rId6"/>
              </a:rPr>
              <a:t>韩侂胄</a:t>
            </a:r>
            <a:r>
              <a:rPr sz="2400" b="1">
                <a:solidFill>
                  <a:srgbClr val="333333"/>
                </a:solidFill>
                <a:effectLst/>
                <a:latin typeface="楷体" panose="02010609060101010101" charset="-122"/>
                <a:ea typeface="楷体" panose="02010609060101010101" charset="-122"/>
                <a:cs typeface="楷体" panose="02010609060101010101" charset="-122"/>
                <a:sym typeface="+mn-ea"/>
              </a:rPr>
              <a:t>执政，正积极筹划北伐，闲置已久的辛弃疾于前一年被起用为浙东安抚使，这年春初，又受命担任镇江知府，戍守江防要地京口。从表面看来，朝廷对他似乎很重视，然而实际上只不过是利用他那主战派元老的招牌作为号召而已。辛弃疾到任后， 一方面积极布置军事进攻的准备工作；</a:t>
            </a:r>
            <a:endParaRPr lang="zh-CN" altLang="en-US" sz="2400" b="1">
              <a:latin typeface="楷体" panose="02010609060101010101" charset="-122"/>
              <a:ea typeface="楷体" panose="02010609060101010101" charset="-122"/>
              <a:cs typeface="楷体" panose="02010609060101010101" charset="-122"/>
            </a:endParaRPr>
          </a:p>
        </p:txBody>
      </p:sp>
      <p:sp>
        <p:nvSpPr>
          <p:cNvPr id="318466" name="标题 318465"/>
          <p:cNvSpPr>
            <a:spLocks noGrp="1"/>
          </p:cNvSpPr>
          <p:nvPr>
            <p:custDataLst>
              <p:tags r:id="rId7"/>
            </p:custDataLst>
          </p:nvPr>
        </p:nvSpPr>
        <p:spPr>
          <a:xfrm>
            <a:off x="1885315" y="621242"/>
            <a:ext cx="2362200" cy="868363"/>
          </a:xfr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b="1">
                <a:solidFill>
                  <a:srgbClr val="FF0000"/>
                </a:solidFill>
                <a:ea typeface="黑体" panose="02010609060101010101" charset="-122"/>
              </a:rPr>
              <a:t>写作背景</a:t>
            </a:r>
            <a:endParaRPr lang="zh-CN" altLang="en-US" sz="4000" b="1">
              <a:solidFill>
                <a:srgbClr val="FF0000"/>
              </a:solidFill>
              <a:ea typeface="黑体" panose="02010609060101010101" charset="-122"/>
            </a:endParaRPr>
          </a:p>
        </p:txBody>
      </p:sp>
      <p:pic>
        <p:nvPicPr>
          <p:cNvPr id="101" name="图片 100"/>
          <p:cNvPicPr/>
          <p:nvPr>
            <p:custDataLst>
              <p:tags r:id="rId9"/>
            </p:custDataLst>
          </p:nvPr>
        </p:nvPicPr>
        <p:blipFill>
          <a:blip r:embed="rId8"/>
          <a:stretch>
            <a:fillRect/>
          </a:stretch>
        </p:blipFill>
        <p:spPr>
          <a:xfrm>
            <a:off x="7856220" y="998855"/>
            <a:ext cx="3627120" cy="4957445"/>
          </a:xfrm>
          <a:prstGeom prst="rect">
            <a:avLst/>
          </a:prstGeom>
          <a:noFill/>
          <a:ln w="9525">
            <a:noFill/>
          </a:ln>
        </p:spPr>
      </p:pic>
    </p:spTree>
  </p:cSld>
  <p:clrMapOvr>
    <a:masterClrMapping/>
  </p:clrMapOvr>
  <p:transition spd="med">
    <p:random/>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边框"/>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17409" name="文本框 1"/>
          <p:cNvSpPr/>
          <p:nvPr>
            <p:custDataLst>
              <p:tags r:id="rId5"/>
            </p:custDataLst>
          </p:nvPr>
        </p:nvSpPr>
        <p:spPr>
          <a:xfrm>
            <a:off x="659765" y="678180"/>
            <a:ext cx="5966460" cy="563118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algn="l">
              <a:lnSpc>
                <a:spcPct val="150000"/>
              </a:lnSpc>
            </a:pPr>
            <a:r>
              <a:rPr sz="2400" b="1">
                <a:solidFill>
                  <a:srgbClr val="333333"/>
                </a:solidFill>
                <a:effectLst/>
                <a:latin typeface="楷体" panose="02010609060101010101" charset="-122"/>
                <a:ea typeface="楷体" panose="02010609060101010101" charset="-122"/>
                <a:sym typeface="+mn-ea"/>
              </a:rPr>
              <a:t>但另一方面，他又清楚地意识到政治斗争的险恶，自身处境的孤危，深感很难有所作为。辛弃疾支持北伐抗金的决策，但是对独揽朝政的韩侂胄轻敌冒进的作法，又感到忧心忡忡，他认为应当做好充分准备，绝不能草率从事，否则难免重蹈覆辙，使北伐再次遭到失败。辛弃疾的意见没有引起南宋当权者的重视，他来到京口北固亭，登高眺望，怀古忆昔，心潮澎湃，感慨万千，于是写下了这篇词中佳作。</a:t>
            </a:r>
            <a:endParaRPr lang="zh-CN" altLang="en-US" sz="2400" b="1">
              <a:latin typeface="楷体" panose="02010609060101010101" charset="-122"/>
              <a:ea typeface="楷体" panose="02010609060101010101" charset="-122"/>
              <a:cs typeface="楷体" panose="02010609060101010101" charset="-122"/>
            </a:endParaRPr>
          </a:p>
        </p:txBody>
      </p:sp>
      <p:pic>
        <p:nvPicPr>
          <p:cNvPr id="102" name="图片 101"/>
          <p:cNvPicPr/>
          <p:nvPr>
            <p:custDataLst>
              <p:tags r:id="rId7"/>
            </p:custDataLst>
          </p:nvPr>
        </p:nvPicPr>
        <p:blipFill>
          <a:blip r:embed="rId6"/>
          <a:stretch>
            <a:fillRect/>
          </a:stretch>
        </p:blipFill>
        <p:spPr>
          <a:xfrm>
            <a:off x="7089140" y="786130"/>
            <a:ext cx="3996055" cy="5415280"/>
          </a:xfrm>
          <a:prstGeom prst="rect">
            <a:avLst/>
          </a:prstGeom>
          <a:noFill/>
          <a:ln w="9525">
            <a:noFill/>
          </a:ln>
        </p:spPr>
      </p:pic>
    </p:spTree>
  </p:cSld>
  <p:clrMapOvr>
    <a:masterClrMapping/>
  </p:clrMapOvr>
  <p:transition spd="med">
    <p:random/>
  </p:transition>
  <p:timing/>
</p:sld>
</file>

<file path=ppt/tags/tag1.xml><?xml version="1.0" encoding="utf-8"?>
<p:tagLst xmlns:p="http://schemas.openxmlformats.org/presentationml/2006/main">
  <p:tag name="AS_UNIQUEID" val="383"/>
</p:tagLst>
</file>

<file path=ppt/tags/tag10.xml><?xml version="1.0" encoding="utf-8"?>
<p:tagLst xmlns:p="http://schemas.openxmlformats.org/presentationml/2006/main">
  <p:tag name="AS_UNIQUEID" val="392"/>
</p:tagLst>
</file>

<file path=ppt/tags/tag100.xml><?xml version="1.0" encoding="utf-8"?>
<p:tagLst xmlns:p="http://schemas.openxmlformats.org/presentationml/2006/main">
  <p:tag name="AS_UNIQUEID" val="476"/>
</p:tagLst>
</file>

<file path=ppt/tags/tag101.xml><?xml version="1.0" encoding="utf-8"?>
<p:tagLst xmlns:p="http://schemas.openxmlformats.org/presentationml/2006/main">
  <p:tag name="AS_UNIQUEID" val="477"/>
</p:tagLst>
</file>

<file path=ppt/tags/tag102.xml><?xml version="1.0" encoding="utf-8"?>
<p:tagLst xmlns:p="http://schemas.openxmlformats.org/presentationml/2006/main">
  <p:tag name="AS_UNIQUEID" val="478"/>
</p:tagLst>
</file>

<file path=ppt/tags/tag103.xml><?xml version="1.0" encoding="utf-8"?>
<p:tagLst xmlns:p="http://schemas.openxmlformats.org/presentationml/2006/main">
  <p:tag name="AS_UNIQUEID" val="479"/>
</p:tagLst>
</file>

<file path=ppt/tags/tag104.xml><?xml version="1.0" encoding="utf-8"?>
<p:tagLst xmlns:p="http://schemas.openxmlformats.org/presentationml/2006/main">
  <p:tag name="AS_UNIQUEID" val="480"/>
</p:tagLst>
</file>

<file path=ppt/tags/tag105.xml><?xml version="1.0" encoding="utf-8"?>
<p:tagLst xmlns:p="http://schemas.openxmlformats.org/presentationml/2006/main">
  <p:tag name="AS_UNIQUEID" val="481"/>
</p:tagLst>
</file>

<file path=ppt/tags/tag106.xml><?xml version="1.0" encoding="utf-8"?>
<p:tagLst xmlns:p="http://schemas.openxmlformats.org/presentationml/2006/main">
  <p:tag name="AS_UNIQUEID" val="482"/>
</p:tagLst>
</file>

<file path=ppt/tags/tag107.xml><?xml version="1.0" encoding="utf-8"?>
<p:tagLst xmlns:p="http://schemas.openxmlformats.org/presentationml/2006/main">
  <p:tag name="AS_UNIQUEID" val="483"/>
</p:tagLst>
</file>

<file path=ppt/tags/tag108.xml><?xml version="1.0" encoding="utf-8"?>
<p:tagLst xmlns:p="http://schemas.openxmlformats.org/presentationml/2006/main">
  <p:tag name="AS_UNIQUEID" val="484"/>
</p:tagLst>
</file>

<file path=ppt/tags/tag109.xml><?xml version="1.0" encoding="utf-8"?>
<p:tagLst xmlns:p="http://schemas.openxmlformats.org/presentationml/2006/main">
  <p:tag name="AS_UNIQUEID" val="485"/>
</p:tagLst>
</file>

<file path=ppt/tags/tag11.xml><?xml version="1.0" encoding="utf-8"?>
<p:tagLst xmlns:p="http://schemas.openxmlformats.org/presentationml/2006/main">
  <p:tag name="AS_UNIQUEID" val="393"/>
</p:tagLst>
</file>

<file path=ppt/tags/tag110.xml><?xml version="1.0" encoding="utf-8"?>
<p:tagLst xmlns:p="http://schemas.openxmlformats.org/presentationml/2006/main">
  <p:tag name="AS_UNIQUEID" val="486"/>
</p:tagLst>
</file>

<file path=ppt/tags/tag111.xml><?xml version="1.0" encoding="utf-8"?>
<p:tagLst xmlns:p="http://schemas.openxmlformats.org/presentationml/2006/main">
  <p:tag name="AS_UNIQUEID" val="487"/>
</p:tagLst>
</file>

<file path=ppt/tags/tag112.xml><?xml version="1.0" encoding="utf-8"?>
<p:tagLst xmlns:p="http://schemas.openxmlformats.org/presentationml/2006/main">
  <p:tag name="AS_UNIQUEID" val="488"/>
</p:tagLst>
</file>

<file path=ppt/tags/tag113.xml><?xml version="1.0" encoding="utf-8"?>
<p:tagLst xmlns:p="http://schemas.openxmlformats.org/presentationml/2006/main">
  <p:tag name="AS_UNIQUEID" val="489"/>
</p:tagLst>
</file>

<file path=ppt/tags/tag114.xml><?xml version="1.0" encoding="utf-8"?>
<p:tagLst xmlns:p="http://schemas.openxmlformats.org/presentationml/2006/main">
  <p:tag name="AS_UNIQUEID" val="490"/>
</p:tagLst>
</file>

<file path=ppt/tags/tag115.xml><?xml version="1.0" encoding="utf-8"?>
<p:tagLst xmlns:p="http://schemas.openxmlformats.org/presentationml/2006/main">
  <p:tag name="AS_UNIQUEID" val="491"/>
</p:tagLst>
</file>

<file path=ppt/tags/tag116.xml><?xml version="1.0" encoding="utf-8"?>
<p:tagLst xmlns:p="http://schemas.openxmlformats.org/presentationml/2006/main">
  <p:tag name="AS_UNIQUEID" val="492"/>
</p:tagLst>
</file>

<file path=ppt/tags/tag117.xml><?xml version="1.0" encoding="utf-8"?>
<p:tagLst xmlns:p="http://schemas.openxmlformats.org/presentationml/2006/main">
  <p:tag name="AS_UNIQUEID" val="493"/>
</p:tagLst>
</file>

<file path=ppt/tags/tag118.xml><?xml version="1.0" encoding="utf-8"?>
<p:tagLst xmlns:p="http://schemas.openxmlformats.org/presentationml/2006/main">
  <p:tag name="AS_UNIQUEID" val="494"/>
</p:tagLst>
</file>

<file path=ppt/tags/tag119.xml><?xml version="1.0" encoding="utf-8"?>
<p:tagLst xmlns:p="http://schemas.openxmlformats.org/presentationml/2006/main">
  <p:tag name="AS_UNIQUEID" val="495"/>
</p:tagLst>
</file>

<file path=ppt/tags/tag12.xml><?xml version="1.0" encoding="utf-8"?>
<p:tagLst xmlns:p="http://schemas.openxmlformats.org/presentationml/2006/main">
  <p:tag name="AS_UNIQUEID" val="394"/>
</p:tagLst>
</file>

<file path=ppt/tags/tag120.xml><?xml version="1.0" encoding="utf-8"?>
<p:tagLst xmlns:p="http://schemas.openxmlformats.org/presentationml/2006/main">
  <p:tag name="AS_UNIQUEID" val="496"/>
</p:tagLst>
</file>

<file path=ppt/tags/tag121.xml><?xml version="1.0" encoding="utf-8"?>
<p:tagLst xmlns:p="http://schemas.openxmlformats.org/presentationml/2006/main">
  <p:tag name="AS_UNIQUEID" val="497"/>
</p:tagLst>
</file>

<file path=ppt/tags/tag122.xml><?xml version="1.0" encoding="utf-8"?>
<p:tagLst xmlns:p="http://schemas.openxmlformats.org/presentationml/2006/main">
  <p:tag name="AS_UNIQUEID" val="498"/>
</p:tagLst>
</file>

<file path=ppt/tags/tag123.xml><?xml version="1.0" encoding="utf-8"?>
<p:tagLst xmlns:p="http://schemas.openxmlformats.org/presentationml/2006/main">
  <p:tag name="AS_UNIQUEID" val="499"/>
</p:tagLst>
</file>

<file path=ppt/tags/tag124.xml><?xml version="1.0" encoding="utf-8"?>
<p:tagLst xmlns:p="http://schemas.openxmlformats.org/presentationml/2006/main">
  <p:tag name="AS_UNIQUEID" val="500"/>
</p:tagLst>
</file>

<file path=ppt/tags/tag125.xml><?xml version="1.0" encoding="utf-8"?>
<p:tagLst xmlns:p="http://schemas.openxmlformats.org/presentationml/2006/main">
  <p:tag name="AS_UNIQUEID" val="501"/>
</p:tagLst>
</file>

<file path=ppt/tags/tag126.xml><?xml version="1.0" encoding="utf-8"?>
<p:tagLst xmlns:p="http://schemas.openxmlformats.org/presentationml/2006/main">
  <p:tag name="AS_UNIQUEID" val="502"/>
</p:tagLst>
</file>

<file path=ppt/tags/tag127.xml><?xml version="1.0" encoding="utf-8"?>
<p:tagLst xmlns:p="http://schemas.openxmlformats.org/presentationml/2006/main">
  <p:tag name="AS_UNIQUEID" val="503"/>
</p:tagLst>
</file>

<file path=ppt/tags/tag128.xml><?xml version="1.0" encoding="utf-8"?>
<p:tagLst xmlns:p="http://schemas.openxmlformats.org/presentationml/2006/main">
  <p:tag name="AS_UNIQUEID" val="504"/>
</p:tagLst>
</file>

<file path=ppt/tags/tag129.xml><?xml version="1.0" encoding="utf-8"?>
<p:tagLst xmlns:p="http://schemas.openxmlformats.org/presentationml/2006/main">
  <p:tag name="AS_UNIQUEID" val="505"/>
</p:tagLst>
</file>

<file path=ppt/tags/tag13.xml><?xml version="1.0" encoding="utf-8"?>
<p:tagLst xmlns:p="http://schemas.openxmlformats.org/presentationml/2006/main">
  <p:tag name="AS_UNIQUEID" val="395"/>
</p:tagLst>
</file>

<file path=ppt/tags/tag130.xml><?xml version="1.0" encoding="utf-8"?>
<p:tagLst xmlns:p="http://schemas.openxmlformats.org/presentationml/2006/main">
  <p:tag name="AS_UNIQUEID" val="506"/>
</p:tagLst>
</file>

<file path=ppt/tags/tag131.xml><?xml version="1.0" encoding="utf-8"?>
<p:tagLst xmlns:p="http://schemas.openxmlformats.org/presentationml/2006/main">
  <p:tag name="AS_UNIQUEID" val="507"/>
</p:tagLst>
</file>

<file path=ppt/tags/tag132.xml><?xml version="1.0" encoding="utf-8"?>
<p:tagLst xmlns:p="http://schemas.openxmlformats.org/presentationml/2006/main">
  <p:tag name="AS_UNIQUEID" val="508"/>
</p:tagLst>
</file>

<file path=ppt/tags/tag133.xml><?xml version="1.0" encoding="utf-8"?>
<p:tagLst xmlns:p="http://schemas.openxmlformats.org/presentationml/2006/main">
  <p:tag name="AS_UNIQUEID" val="509"/>
</p:tagLst>
</file>

<file path=ppt/tags/tag134.xml><?xml version="1.0" encoding="utf-8"?>
<p:tagLst xmlns:p="http://schemas.openxmlformats.org/presentationml/2006/main">
  <p:tag name="AS_UNIQUEID" val="510"/>
</p:tagLst>
</file>

<file path=ppt/tags/tag135.xml><?xml version="1.0" encoding="utf-8"?>
<p:tagLst xmlns:p="http://schemas.openxmlformats.org/presentationml/2006/main">
  <p:tag name="AS_UNIQUEID" val="511"/>
</p:tagLst>
</file>

<file path=ppt/tags/tag136.xml><?xml version="1.0" encoding="utf-8"?>
<p:tagLst xmlns:p="http://schemas.openxmlformats.org/presentationml/2006/main">
  <p:tag name="AS_UNIQUEID" val="512"/>
</p:tagLst>
</file>

<file path=ppt/tags/tag137.xml><?xml version="1.0" encoding="utf-8"?>
<p:tagLst xmlns:p="http://schemas.openxmlformats.org/presentationml/2006/main">
  <p:tag name="AS_UNIQUEID" val="513"/>
</p:tagLst>
</file>

<file path=ppt/tags/tag138.xml><?xml version="1.0" encoding="utf-8"?>
<p:tagLst xmlns:p="http://schemas.openxmlformats.org/presentationml/2006/main">
  <p:tag name="AS_UNIQUEID" val="514"/>
</p:tagLst>
</file>

<file path=ppt/tags/tag139.xml><?xml version="1.0" encoding="utf-8"?>
<p:tagLst xmlns:p="http://schemas.openxmlformats.org/presentationml/2006/main">
  <p:tag name="AS_UNIQUEID" val="515"/>
</p:tagLst>
</file>

<file path=ppt/tags/tag14.xml><?xml version="1.0" encoding="utf-8"?>
<p:tagLst xmlns:p="http://schemas.openxmlformats.org/presentationml/2006/main">
  <p:tag name="AS_UNIQUEID" val="377"/>
</p:tagLst>
</file>

<file path=ppt/tags/tag140.xml><?xml version="1.0" encoding="utf-8"?>
<p:tagLst xmlns:p="http://schemas.openxmlformats.org/presentationml/2006/main">
  <p:tag name="AS_UNIQUEID" val="516"/>
</p:tagLst>
</file>

<file path=ppt/tags/tag141.xml><?xml version="1.0" encoding="utf-8"?>
<p:tagLst xmlns:p="http://schemas.openxmlformats.org/presentationml/2006/main">
  <p:tag name="AS_UNIQUEID" val="517"/>
</p:tagLst>
</file>

<file path=ppt/tags/tag142.xml><?xml version="1.0" encoding="utf-8"?>
<p:tagLst xmlns:p="http://schemas.openxmlformats.org/presentationml/2006/main">
  <p:tag name="AS_UNIQUEID" val="518"/>
</p:tagLst>
</file>

<file path=ppt/tags/tag143.xml><?xml version="1.0" encoding="utf-8"?>
<p:tagLst xmlns:p="http://schemas.openxmlformats.org/presentationml/2006/main">
  <p:tag name="AS_UNIQUEID" val="519"/>
</p:tagLst>
</file>

<file path=ppt/tags/tag144.xml><?xml version="1.0" encoding="utf-8"?>
<p:tagLst xmlns:p="http://schemas.openxmlformats.org/presentationml/2006/main">
  <p:tag name="AS_UNIQUEID" val="520"/>
</p:tagLst>
</file>

<file path=ppt/tags/tag145.xml><?xml version="1.0" encoding="utf-8"?>
<p:tagLst xmlns:p="http://schemas.openxmlformats.org/presentationml/2006/main">
  <p:tag name="AS_UNIQUEID" val="521"/>
</p:tagLst>
</file>

<file path=ppt/tags/tag146.xml><?xml version="1.0" encoding="utf-8"?>
<p:tagLst xmlns:p="http://schemas.openxmlformats.org/presentationml/2006/main">
  <p:tag name="AS_UNIQUEID" val="522"/>
</p:tagLst>
</file>

<file path=ppt/tags/tag147.xml><?xml version="1.0" encoding="utf-8"?>
<p:tagLst xmlns:p="http://schemas.openxmlformats.org/presentationml/2006/main">
  <p:tag name="AS_UNIQUEID" val="523"/>
</p:tagLst>
</file>

<file path=ppt/tags/tag148.xml><?xml version="1.0" encoding="utf-8"?>
<p:tagLst xmlns:p="http://schemas.openxmlformats.org/presentationml/2006/main">
  <p:tag name="AS_UNIQUEID" val="524"/>
</p:tagLst>
</file>

<file path=ppt/tags/tag149.xml><?xml version="1.0" encoding="utf-8"?>
<p:tagLst xmlns:p="http://schemas.openxmlformats.org/presentationml/2006/main">
  <p:tag name="AS_UNIQUEID" val="525"/>
</p:tagLst>
</file>

<file path=ppt/tags/tag15.xml><?xml version="1.0" encoding="utf-8"?>
<p:tagLst xmlns:p="http://schemas.openxmlformats.org/presentationml/2006/main">
  <p:tag name="AS_UNIQUEID" val="378"/>
</p:tagLst>
</file>

<file path=ppt/tags/tag150.xml><?xml version="1.0" encoding="utf-8"?>
<p:tagLst xmlns:p="http://schemas.openxmlformats.org/presentationml/2006/main">
  <p:tag name="AS_UNIQUEID" val="526"/>
</p:tagLst>
</file>

<file path=ppt/tags/tag151.xml><?xml version="1.0" encoding="utf-8"?>
<p:tagLst xmlns:p="http://schemas.openxmlformats.org/presentationml/2006/main">
  <p:tag name="AS_UNIQUEID" val="527"/>
</p:tagLst>
</file>

<file path=ppt/tags/tag152.xml><?xml version="1.0" encoding="utf-8"?>
<p:tagLst xmlns:p="http://schemas.openxmlformats.org/presentationml/2006/main">
  <p:tag name="AS_UNIQUEID" val="528"/>
</p:tagLst>
</file>

<file path=ppt/tags/tag153.xml><?xml version="1.0" encoding="utf-8"?>
<p:tagLst xmlns:p="http://schemas.openxmlformats.org/presentationml/2006/main">
  <p:tag name="AS_UNIQUEID" val="529"/>
</p:tagLst>
</file>

<file path=ppt/tags/tag154.xml><?xml version="1.0" encoding="utf-8"?>
<p:tagLst xmlns:p="http://schemas.openxmlformats.org/presentationml/2006/main">
  <p:tag name="AS_UNIQUEID" val="530"/>
</p:tagLst>
</file>

<file path=ppt/tags/tag155.xml><?xml version="1.0" encoding="utf-8"?>
<p:tagLst xmlns:p="http://schemas.openxmlformats.org/presentationml/2006/main">
  <p:tag name="AS_UNIQUEID" val="531"/>
</p:tagLst>
</file>

<file path=ppt/tags/tag156.xml><?xml version="1.0" encoding="utf-8"?>
<p:tagLst xmlns:p="http://schemas.openxmlformats.org/presentationml/2006/main">
  <p:tag name="AS_UNIQUEID" val="532"/>
</p:tagLst>
</file>

<file path=ppt/tags/tag157.xml><?xml version="1.0" encoding="utf-8"?>
<p:tagLst xmlns:p="http://schemas.openxmlformats.org/presentationml/2006/main">
  <p:tag name="AS_UNIQUEID" val="533"/>
</p:tagLst>
</file>

<file path=ppt/tags/tag158.xml><?xml version="1.0" encoding="utf-8"?>
<p:tagLst xmlns:p="http://schemas.openxmlformats.org/presentationml/2006/main">
  <p:tag name="AS_UNIQUEID" val="534"/>
</p:tagLst>
</file>

<file path=ppt/tags/tag159.xml><?xml version="1.0" encoding="utf-8"?>
<p:tagLst xmlns:p="http://schemas.openxmlformats.org/presentationml/2006/main">
  <p:tag name="AS_UNIQUEID" val="535"/>
</p:tagLst>
</file>

<file path=ppt/tags/tag16.xml><?xml version="1.0" encoding="utf-8"?>
<p:tagLst xmlns:p="http://schemas.openxmlformats.org/presentationml/2006/main">
  <p:tag name="AS_UNIQUEID" val="379"/>
</p:tagLst>
</file>

<file path=ppt/tags/tag160.xml><?xml version="1.0" encoding="utf-8"?>
<p:tagLst xmlns:p="http://schemas.openxmlformats.org/presentationml/2006/main">
  <p:tag name="AS_UNIQUEID" val="536"/>
</p:tagLst>
</file>

<file path=ppt/tags/tag161.xml><?xml version="1.0" encoding="utf-8"?>
<p:tagLst xmlns:p="http://schemas.openxmlformats.org/presentationml/2006/main">
  <p:tag name="AS_UNIQUEID" val="537"/>
</p:tagLst>
</file>

<file path=ppt/tags/tag162.xml><?xml version="1.0" encoding="utf-8"?>
<p:tagLst xmlns:p="http://schemas.openxmlformats.org/presentationml/2006/main">
  <p:tag name="AS_UNIQUEID" val="538"/>
</p:tagLst>
</file>

<file path=ppt/tags/tag163.xml><?xml version="1.0" encoding="utf-8"?>
<p:tagLst xmlns:p="http://schemas.openxmlformats.org/presentationml/2006/main">
  <p:tag name="AS_UNIQUEID" val="539"/>
</p:tagLst>
</file>

<file path=ppt/tags/tag164.xml><?xml version="1.0" encoding="utf-8"?>
<p:tagLst xmlns:p="http://schemas.openxmlformats.org/presentationml/2006/main">
  <p:tag name="AS_UNIQUEID" val="540"/>
</p:tagLst>
</file>

<file path=ppt/tags/tag165.xml><?xml version="1.0" encoding="utf-8"?>
<p:tagLst xmlns:p="http://schemas.openxmlformats.org/presentationml/2006/main">
  <p:tag name="AS_UNIQUEID" val="541"/>
</p:tagLst>
</file>

<file path=ppt/tags/tag166.xml><?xml version="1.0" encoding="utf-8"?>
<p:tagLst xmlns:p="http://schemas.openxmlformats.org/presentationml/2006/main">
  <p:tag name="AS_UNIQUEID" val="542"/>
</p:tagLst>
</file>

<file path=ppt/tags/tag167.xml><?xml version="1.0" encoding="utf-8"?>
<p:tagLst xmlns:p="http://schemas.openxmlformats.org/presentationml/2006/main">
  <p:tag name="AS_UNIQUEID" val="543"/>
</p:tagLst>
</file>

<file path=ppt/tags/tag168.xml><?xml version="1.0" encoding="utf-8"?>
<p:tagLst xmlns:p="http://schemas.openxmlformats.org/presentationml/2006/main">
  <p:tag name="AS_UNIQUEID" val="544"/>
</p:tagLst>
</file>

<file path=ppt/tags/tag169.xml><?xml version="1.0" encoding="utf-8"?>
<p:tagLst xmlns:p="http://schemas.openxmlformats.org/presentationml/2006/main">
  <p:tag name="AS_UNIQUEID" val="545"/>
</p:tagLst>
</file>

<file path=ppt/tags/tag17.xml><?xml version="1.0" encoding="utf-8"?>
<p:tagLst xmlns:p="http://schemas.openxmlformats.org/presentationml/2006/main">
  <p:tag name="AS_UNIQUEID" val="380"/>
</p:tagLst>
</file>

<file path=ppt/tags/tag170.xml><?xml version="1.0" encoding="utf-8"?>
<p:tagLst xmlns:p="http://schemas.openxmlformats.org/presentationml/2006/main">
  <p:tag name="AS_UNIQUEID" val="546"/>
</p:tagLst>
</file>

<file path=ppt/tags/tag171.xml><?xml version="1.0" encoding="utf-8"?>
<p:tagLst xmlns:p="http://schemas.openxmlformats.org/presentationml/2006/main">
  <p:tag name="AS_UNIQUEID" val="547"/>
</p:tagLst>
</file>

<file path=ppt/tags/tag172.xml><?xml version="1.0" encoding="utf-8"?>
<p:tagLst xmlns:p="http://schemas.openxmlformats.org/presentationml/2006/main">
  <p:tag name="AS_UNIQUEID" val="548"/>
</p:tagLst>
</file>

<file path=ppt/tags/tag173.xml><?xml version="1.0" encoding="utf-8"?>
<p:tagLst xmlns:p="http://schemas.openxmlformats.org/presentationml/2006/main">
  <p:tag name="AS_UNIQUEID" val="549"/>
</p:tagLst>
</file>

<file path=ppt/tags/tag174.xml><?xml version="1.0" encoding="utf-8"?>
<p:tagLst xmlns:p="http://schemas.openxmlformats.org/presentationml/2006/main">
  <p:tag name="AS_UNIQUEID" val="550"/>
</p:tagLst>
</file>

<file path=ppt/tags/tag175.xml><?xml version="1.0" encoding="utf-8"?>
<p:tagLst xmlns:p="http://schemas.openxmlformats.org/presentationml/2006/main">
  <p:tag name="AS_UNIQUEID" val="551"/>
</p:tagLst>
</file>

<file path=ppt/tags/tag176.xml><?xml version="1.0" encoding="utf-8"?>
<p:tagLst xmlns:p="http://schemas.openxmlformats.org/presentationml/2006/main">
  <p:tag name="AS_UNIQUEID" val="552"/>
</p:tagLst>
</file>

<file path=ppt/tags/tag177.xml><?xml version="1.0" encoding="utf-8"?>
<p:tagLst xmlns:p="http://schemas.openxmlformats.org/presentationml/2006/main">
  <p:tag name="AS_UNIQUEID" val="553"/>
</p:tagLst>
</file>

<file path=ppt/tags/tag178.xml><?xml version="1.0" encoding="utf-8"?>
<p:tagLst xmlns:p="http://schemas.openxmlformats.org/presentationml/2006/main">
  <p:tag name="AS_UNIQUEID" val="554"/>
</p:tagLst>
</file>

<file path=ppt/tags/tag179.xml><?xml version="1.0" encoding="utf-8"?>
<p:tagLst xmlns:p="http://schemas.openxmlformats.org/presentationml/2006/main">
  <p:tag name="AS_UNIQUEID" val="555"/>
</p:tagLst>
</file>

<file path=ppt/tags/tag18.xml><?xml version="1.0" encoding="utf-8"?>
<p:tagLst xmlns:p="http://schemas.openxmlformats.org/presentationml/2006/main">
  <p:tag name="AS_UNIQUEID" val="381"/>
</p:tagLst>
</file>

<file path=ppt/tags/tag180.xml><?xml version="1.0" encoding="utf-8"?>
<p:tagLst xmlns:p="http://schemas.openxmlformats.org/presentationml/2006/main">
  <p:tag name="AS_UNIQUEID" val="556"/>
</p:tagLst>
</file>

<file path=ppt/tags/tag181.xml><?xml version="1.0" encoding="utf-8"?>
<p:tagLst xmlns:p="http://schemas.openxmlformats.org/presentationml/2006/main">
  <p:tag name="AS_UNIQUEID" val="557"/>
</p:tagLst>
</file>

<file path=ppt/tags/tag182.xml><?xml version="1.0" encoding="utf-8"?>
<p:tagLst xmlns:p="http://schemas.openxmlformats.org/presentationml/2006/main">
  <p:tag name="AS_UNIQUEID" val="558"/>
</p:tagLst>
</file>

<file path=ppt/tags/tag183.xml><?xml version="1.0" encoding="utf-8"?>
<p:tagLst xmlns:p="http://schemas.openxmlformats.org/presentationml/2006/main">
  <p:tag name="AS_UNIQUEID" val="559"/>
</p:tagLst>
</file>

<file path=ppt/tags/tag184.xml><?xml version="1.0" encoding="utf-8"?>
<p:tagLst xmlns:p="http://schemas.openxmlformats.org/presentationml/2006/main">
  <p:tag name="AS_UNIQUEID" val="560"/>
</p:tagLst>
</file>

<file path=ppt/tags/tag185.xml><?xml version="1.0" encoding="utf-8"?>
<p:tagLst xmlns:p="http://schemas.openxmlformats.org/presentationml/2006/main">
  <p:tag name="AS_UNIQUEID" val="561"/>
</p:tagLst>
</file>

<file path=ppt/tags/tag186.xml><?xml version="1.0" encoding="utf-8"?>
<p:tagLst xmlns:p="http://schemas.openxmlformats.org/presentationml/2006/main">
  <p:tag name="AS_UNIQUEID" val="562"/>
</p:tagLst>
</file>

<file path=ppt/tags/tag187.xml><?xml version="1.0" encoding="utf-8"?>
<p:tagLst xmlns:p="http://schemas.openxmlformats.org/presentationml/2006/main">
  <p:tag name="AS_UNIQUEID" val="563"/>
</p:tagLst>
</file>

<file path=ppt/tags/tag188.xml><?xml version="1.0" encoding="utf-8"?>
<p:tagLst xmlns:p="http://schemas.openxmlformats.org/presentationml/2006/main">
  <p:tag name="AS_UNIQUEID" val="564"/>
</p:tagLst>
</file>

<file path=ppt/tags/tag189.xml><?xml version="1.0" encoding="utf-8"?>
<p:tagLst xmlns:p="http://schemas.openxmlformats.org/presentationml/2006/main">
  <p:tag name="AS_UNIQUEID" val="565"/>
</p:tagLst>
</file>

<file path=ppt/tags/tag19.xml><?xml version="1.0" encoding="utf-8"?>
<p:tagLst xmlns:p="http://schemas.openxmlformats.org/presentationml/2006/main">
  <p:tag name="AS_UNIQUEID" val="382"/>
</p:tagLst>
</file>

<file path=ppt/tags/tag190.xml><?xml version="1.0" encoding="utf-8"?>
<p:tagLst xmlns:p="http://schemas.openxmlformats.org/presentationml/2006/main">
  <p:tag name="AS_UNIQUEID" val="566"/>
</p:tagLst>
</file>

<file path=ppt/tags/tag191.xml><?xml version="1.0" encoding="utf-8"?>
<p:tagLst xmlns:p="http://schemas.openxmlformats.org/presentationml/2006/main">
  <p:tag name="AS_UNIQUEID" val="567"/>
</p:tagLst>
</file>

<file path=ppt/tags/tag192.xml><?xml version="1.0" encoding="utf-8"?>
<p:tagLst xmlns:p="http://schemas.openxmlformats.org/presentationml/2006/main">
  <p:tag name="AS_UNIQUEID" val="568"/>
</p:tagLst>
</file>

<file path=ppt/tags/tag193.xml><?xml version="1.0" encoding="utf-8"?>
<p:tagLst xmlns:p="http://schemas.openxmlformats.org/presentationml/2006/main">
  <p:tag name="AS_UNIQUEID" val="569"/>
</p:tagLst>
</file>

<file path=ppt/tags/tag194.xml><?xml version="1.0" encoding="utf-8"?>
<p:tagLst xmlns:p="http://schemas.openxmlformats.org/presentationml/2006/main">
  <p:tag name="AS_UNIQUEID" val="570"/>
</p:tagLst>
</file>

<file path=ppt/tags/tag195.xml><?xml version="1.0" encoding="utf-8"?>
<p:tagLst xmlns:p="http://schemas.openxmlformats.org/presentationml/2006/main">
  <p:tag name="AS_UNIQUEID" val="571"/>
</p:tagLst>
</file>

<file path=ppt/tags/tag196.xml><?xml version="1.0" encoding="utf-8"?>
<p:tagLst xmlns:p="http://schemas.openxmlformats.org/presentationml/2006/main">
  <p:tag name="AS_UNIQUEID" val="572"/>
</p:tagLst>
</file>

<file path=ppt/tags/tag197.xml><?xml version="1.0" encoding="utf-8"?>
<p:tagLst xmlns:p="http://schemas.openxmlformats.org/presentationml/2006/main">
  <p:tag name="AS_UNIQUEID" val="573"/>
</p:tagLst>
</file>

<file path=ppt/tags/tag198.xml><?xml version="1.0" encoding="utf-8"?>
<p:tagLst xmlns:p="http://schemas.openxmlformats.org/presentationml/2006/main">
  <p:tag name="AS_UNIQUEID" val="574"/>
</p:tagLst>
</file>

<file path=ppt/tags/tag199.xml><?xml version="1.0" encoding="utf-8"?>
<p:tagLst xmlns:p="http://schemas.openxmlformats.org/presentationml/2006/main">
  <p:tag name="AS_UNIQUEID" val="575"/>
</p:tagLst>
</file>

<file path=ppt/tags/tag2.xml><?xml version="1.0" encoding="utf-8"?>
<p:tagLst xmlns:p="http://schemas.openxmlformats.org/presentationml/2006/main">
  <p:tag name="AS_UNIQUEID" val="384"/>
</p:tagLst>
</file>

<file path=ppt/tags/tag20.xml><?xml version="1.0" encoding="utf-8"?>
<p:tagLst xmlns:p="http://schemas.openxmlformats.org/presentationml/2006/main">
  <p:tag name="AS_UNIQUEID" val="396"/>
</p:tagLst>
</file>

<file path=ppt/tags/tag200.xml><?xml version="1.0" encoding="utf-8"?>
<p:tagLst xmlns:p="http://schemas.openxmlformats.org/presentationml/2006/main">
  <p:tag name="AS_UNIQUEID" val="576"/>
</p:tagLst>
</file>

<file path=ppt/tags/tag201.xml><?xml version="1.0" encoding="utf-8"?>
<p:tagLst xmlns:p="http://schemas.openxmlformats.org/presentationml/2006/main">
  <p:tag name="AS_UNIQUEID" val="577"/>
</p:tagLst>
</file>

<file path=ppt/tags/tag202.xml><?xml version="1.0" encoding="utf-8"?>
<p:tagLst xmlns:p="http://schemas.openxmlformats.org/presentationml/2006/main">
  <p:tag name="AS_UNIQUEID" val="578"/>
</p:tagLst>
</file>

<file path=ppt/tags/tag203.xml><?xml version="1.0" encoding="utf-8"?>
<p:tagLst xmlns:p="http://schemas.openxmlformats.org/presentationml/2006/main">
  <p:tag name="AS_UNIQUEID" val="579"/>
</p:tagLst>
</file>

<file path=ppt/tags/tag204.xml><?xml version="1.0" encoding="utf-8"?>
<p:tagLst xmlns:p="http://schemas.openxmlformats.org/presentationml/2006/main">
  <p:tag name="AS_UNIQUEID" val="580"/>
</p:tagLst>
</file>

<file path=ppt/tags/tag205.xml><?xml version="1.0" encoding="utf-8"?>
<p:tagLst xmlns:p="http://schemas.openxmlformats.org/presentationml/2006/main">
  <p:tag name="AS_UNIQUEID" val="581"/>
</p:tagLst>
</file>

<file path=ppt/tags/tag206.xml><?xml version="1.0" encoding="utf-8"?>
<p:tagLst xmlns:p="http://schemas.openxmlformats.org/presentationml/2006/main">
  <p:tag name="AS_UNIQUEID" val="582"/>
</p:tagLst>
</file>

<file path=ppt/tags/tag207.xml><?xml version="1.0" encoding="utf-8"?>
<p:tagLst xmlns:p="http://schemas.openxmlformats.org/presentationml/2006/main">
  <p:tag name="AS_UNIQUEID" val="583"/>
</p:tagLst>
</file>

<file path=ppt/tags/tag208.xml><?xml version="1.0" encoding="utf-8"?>
<p:tagLst xmlns:p="http://schemas.openxmlformats.org/presentationml/2006/main">
  <p:tag name="AS_UNIQUEID" val="584"/>
</p:tagLst>
</file>

<file path=ppt/tags/tag209.xml><?xml version="1.0" encoding="utf-8"?>
<p:tagLst xmlns:p="http://schemas.openxmlformats.org/presentationml/2006/main">
  <p:tag name="AS_UNIQUEID" val="585"/>
</p:tagLst>
</file>

<file path=ppt/tags/tag21.xml><?xml version="1.0" encoding="utf-8"?>
<p:tagLst xmlns:p="http://schemas.openxmlformats.org/presentationml/2006/main">
  <p:tag name="AS_UNIQUEID" val="397"/>
</p:tagLst>
</file>

<file path=ppt/tags/tag210.xml><?xml version="1.0" encoding="utf-8"?>
<p:tagLst xmlns:p="http://schemas.openxmlformats.org/presentationml/2006/main">
  <p:tag name="AS_UNIQUEID" val="586"/>
</p:tagLst>
</file>

<file path=ppt/tags/tag211.xml><?xml version="1.0" encoding="utf-8"?>
<p:tagLst xmlns:p="http://schemas.openxmlformats.org/presentationml/2006/main">
  <p:tag name="AS_UNIQUEID" val="587"/>
</p:tagLst>
</file>

<file path=ppt/tags/tag212.xml><?xml version="1.0" encoding="utf-8"?>
<p:tagLst xmlns:p="http://schemas.openxmlformats.org/presentationml/2006/main">
  <p:tag name="AS_UNIQUEID" val="588"/>
</p:tagLst>
</file>

<file path=ppt/tags/tag213.xml><?xml version="1.0" encoding="utf-8"?>
<p:tagLst xmlns:p="http://schemas.openxmlformats.org/presentationml/2006/main">
  <p:tag name="AS_UNIQUEID" val="589"/>
</p:tagLst>
</file>

<file path=ppt/tags/tag214.xml><?xml version="1.0" encoding="utf-8"?>
<p:tagLst xmlns:p="http://schemas.openxmlformats.org/presentationml/2006/main">
  <p:tag name="AS_UNIQUEID" val="590"/>
</p:tagLst>
</file>

<file path=ppt/tags/tag215.xml><?xml version="1.0" encoding="utf-8"?>
<p:tagLst xmlns:p="http://schemas.openxmlformats.org/presentationml/2006/main">
  <p:tag name="AS_UNIQUEID" val="591"/>
</p:tagLst>
</file>

<file path=ppt/tags/tag216.xml><?xml version="1.0" encoding="utf-8"?>
<p:tagLst xmlns:p="http://schemas.openxmlformats.org/presentationml/2006/main">
  <p:tag name="AS_UNIQUEID" val="592"/>
</p:tagLst>
</file>

<file path=ppt/tags/tag217.xml><?xml version="1.0" encoding="utf-8"?>
<p:tagLst xmlns:p="http://schemas.openxmlformats.org/presentationml/2006/main">
  <p:tag name="AS_UNIQUEID" val="593"/>
</p:tagLst>
</file>

<file path=ppt/tags/tag218.xml><?xml version="1.0" encoding="utf-8"?>
<p:tagLst xmlns:p="http://schemas.openxmlformats.org/presentationml/2006/main">
  <p:tag name="AS_UNIQUEID" val="594"/>
</p:tagLst>
</file>

<file path=ppt/tags/tag219.xml><?xml version="1.0" encoding="utf-8"?>
<p:tagLst xmlns:p="http://schemas.openxmlformats.org/presentationml/2006/main">
  <p:tag name="AS_UNIQUEID" val="595"/>
</p:tagLst>
</file>

<file path=ppt/tags/tag22.xml><?xml version="1.0" encoding="utf-8"?>
<p:tagLst xmlns:p="http://schemas.openxmlformats.org/presentationml/2006/main">
  <p:tag name="AS_UNIQUEID" val="398"/>
</p:tagLst>
</file>

<file path=ppt/tags/tag220.xml><?xml version="1.0" encoding="utf-8"?>
<p:tagLst xmlns:p="http://schemas.openxmlformats.org/presentationml/2006/main">
  <p:tag name="AS_UNIQUEID" val="596"/>
</p:tagLst>
</file>

<file path=ppt/tags/tag221.xml><?xml version="1.0" encoding="utf-8"?>
<p:tagLst xmlns:p="http://schemas.openxmlformats.org/presentationml/2006/main">
  <p:tag name="AS_UNIQUEID" val="597"/>
</p:tagLst>
</file>

<file path=ppt/tags/tag222.xml><?xml version="1.0" encoding="utf-8"?>
<p:tagLst xmlns:p="http://schemas.openxmlformats.org/presentationml/2006/main">
  <p:tag name="AS_UNIQUEID" val="598"/>
</p:tagLst>
</file>

<file path=ppt/tags/tag223.xml><?xml version="1.0" encoding="utf-8"?>
<p:tagLst xmlns:p="http://schemas.openxmlformats.org/presentationml/2006/main">
  <p:tag name="AS_UNIQUEID" val="599"/>
</p:tagLst>
</file>

<file path=ppt/tags/tag224.xml><?xml version="1.0" encoding="utf-8"?>
<p:tagLst xmlns:p="http://schemas.openxmlformats.org/presentationml/2006/main">
  <p:tag name="AS_UNIQUEID" val="600"/>
</p:tagLst>
</file>

<file path=ppt/tags/tag225.xml><?xml version="1.0" encoding="utf-8"?>
<p:tagLst xmlns:p="http://schemas.openxmlformats.org/presentationml/2006/main">
  <p:tag name="AS_UNIQUEID" val="601"/>
</p:tagLst>
</file>

<file path=ppt/tags/tag226.xml><?xml version="1.0" encoding="utf-8"?>
<p:tagLst xmlns:p="http://schemas.openxmlformats.org/presentationml/2006/main">
  <p:tag name="AS_UNIQUEID" val="602"/>
</p:tagLst>
</file>

<file path=ppt/tags/tag227.xml><?xml version="1.0" encoding="utf-8"?>
<p:tagLst xmlns:p="http://schemas.openxmlformats.org/presentationml/2006/main">
  <p:tag name="AS_UNIQUEID" val="603"/>
</p:tagLst>
</file>

<file path=ppt/tags/tag228.xml><?xml version="1.0" encoding="utf-8"?>
<p:tagLst xmlns:p="http://schemas.openxmlformats.org/presentationml/2006/main">
  <p:tag name="AS_UNIQUEID" val="604"/>
</p:tagLst>
</file>

<file path=ppt/tags/tag229.xml><?xml version="1.0" encoding="utf-8"?>
<p:tagLst xmlns:p="http://schemas.openxmlformats.org/presentationml/2006/main">
  <p:tag name="AS_UNIQUEID" val="605"/>
</p:tagLst>
</file>

<file path=ppt/tags/tag23.xml><?xml version="1.0" encoding="utf-8"?>
<p:tagLst xmlns:p="http://schemas.openxmlformats.org/presentationml/2006/main">
  <p:tag name="AS_UNIQUEID" val="399"/>
</p:tagLst>
</file>

<file path=ppt/tags/tag230.xml><?xml version="1.0" encoding="utf-8"?>
<p:tagLst xmlns:p="http://schemas.openxmlformats.org/presentationml/2006/main">
  <p:tag name="AS_UNIQUEID" val="606"/>
</p:tagLst>
</file>

<file path=ppt/tags/tag231.xml><?xml version="1.0" encoding="utf-8"?>
<p:tagLst xmlns:p="http://schemas.openxmlformats.org/presentationml/2006/main">
  <p:tag name="AS_UNIQUEID" val="607"/>
</p:tagLst>
</file>

<file path=ppt/tags/tag232.xml><?xml version="1.0" encoding="utf-8"?>
<p:tagLst xmlns:p="http://schemas.openxmlformats.org/presentationml/2006/main">
  <p:tag name="AS_UNIQUEID" val="608"/>
</p:tagLst>
</file>

<file path=ppt/tags/tag233.xml><?xml version="1.0" encoding="utf-8"?>
<p:tagLst xmlns:p="http://schemas.openxmlformats.org/presentationml/2006/main">
  <p:tag name="AS_UNIQUEID" val="609"/>
</p:tagLst>
</file>

<file path=ppt/tags/tag234.xml><?xml version="1.0" encoding="utf-8"?>
<p:tagLst xmlns:p="http://schemas.openxmlformats.org/presentationml/2006/main">
  <p:tag name="AS_UNIQUEID" val="610"/>
</p:tagLst>
</file>

<file path=ppt/tags/tag235.xml><?xml version="1.0" encoding="utf-8"?>
<p:tagLst xmlns:p="http://schemas.openxmlformats.org/presentationml/2006/main">
  <p:tag name="AS_UNIQUEID" val="611"/>
</p:tagLst>
</file>

<file path=ppt/tags/tag236.xml><?xml version="1.0" encoding="utf-8"?>
<p:tagLst xmlns:p="http://schemas.openxmlformats.org/presentationml/2006/main">
  <p:tag name="AS_UNIQUEID" val="612"/>
</p:tagLst>
</file>

<file path=ppt/tags/tag237.xml><?xml version="1.0" encoding="utf-8"?>
<p:tagLst xmlns:p="http://schemas.openxmlformats.org/presentationml/2006/main">
  <p:tag name="AS_UNIQUEID" val="613"/>
</p:tagLst>
</file>

<file path=ppt/tags/tag238.xml><?xml version="1.0" encoding="utf-8"?>
<p:tagLst xmlns:p="http://schemas.openxmlformats.org/presentationml/2006/main">
  <p:tag name="AS_UNIQUEID" val="614"/>
</p:tagLst>
</file>

<file path=ppt/tags/tag239.xml><?xml version="1.0" encoding="utf-8"?>
<p:tagLst xmlns:p="http://schemas.openxmlformats.org/presentationml/2006/main">
  <p:tag name="AS_UNIQUEID" val="615"/>
</p:tagLst>
</file>

<file path=ppt/tags/tag24.xml><?xml version="1.0" encoding="utf-8"?>
<p:tagLst xmlns:p="http://schemas.openxmlformats.org/presentationml/2006/main">
  <p:tag name="AS_UNIQUEID" val="400"/>
</p:tagLst>
</file>

<file path=ppt/tags/tag240.xml><?xml version="1.0" encoding="utf-8"?>
<p:tagLst xmlns:p="http://schemas.openxmlformats.org/presentationml/2006/main">
  <p:tag name="AS_UNIQUEID" val="616"/>
</p:tagLst>
</file>

<file path=ppt/tags/tag241.xml><?xml version="1.0" encoding="utf-8"?>
<p:tagLst xmlns:p="http://schemas.openxmlformats.org/presentationml/2006/main">
  <p:tag name="AS_UNIQUEID" val="617"/>
</p:tagLst>
</file>

<file path=ppt/tags/tag242.xml><?xml version="1.0" encoding="utf-8"?>
<p:tagLst xmlns:p="http://schemas.openxmlformats.org/presentationml/2006/main">
  <p:tag name="AS_UNIQUEID" val="618"/>
</p:tagLst>
</file>

<file path=ppt/tags/tag243.xml><?xml version="1.0" encoding="utf-8"?>
<p:tagLst xmlns:p="http://schemas.openxmlformats.org/presentationml/2006/main">
  <p:tag name="AS_UNIQUEID" val="619"/>
</p:tagLst>
</file>

<file path=ppt/tags/tag244.xml><?xml version="1.0" encoding="utf-8"?>
<p:tagLst xmlns:p="http://schemas.openxmlformats.org/presentationml/2006/main">
  <p:tag name="AS_UNIQUEID" val="620"/>
</p:tagLst>
</file>

<file path=ppt/tags/tag245.xml><?xml version="1.0" encoding="utf-8"?>
<p:tagLst xmlns:p="http://schemas.openxmlformats.org/presentationml/2006/main">
  <p:tag name="AS_UNIQUEID" val="621"/>
</p:tagLst>
</file>

<file path=ppt/tags/tag246.xml><?xml version="1.0" encoding="utf-8"?>
<p:tagLst xmlns:p="http://schemas.openxmlformats.org/presentationml/2006/main">
  <p:tag name="AS_UNIQUEID" val="622"/>
</p:tagLst>
</file>

<file path=ppt/tags/tag247.xml><?xml version="1.0" encoding="utf-8"?>
<p:tagLst xmlns:p="http://schemas.openxmlformats.org/presentationml/2006/main">
  <p:tag name="AS_UNIQUEID" val="623"/>
</p:tagLst>
</file>

<file path=ppt/tags/tag248.xml><?xml version="1.0" encoding="utf-8"?>
<p:tagLst xmlns:p="http://schemas.openxmlformats.org/presentationml/2006/main">
  <p:tag name="AS_UNIQUEID" val="624"/>
</p:tagLst>
</file>

<file path=ppt/tags/tag249.xml><?xml version="1.0" encoding="utf-8"?>
<p:tagLst xmlns:p="http://schemas.openxmlformats.org/presentationml/2006/main">
  <p:tag name="AS_UNIQUEID" val="625"/>
</p:tagLst>
</file>

<file path=ppt/tags/tag25.xml><?xml version="1.0" encoding="utf-8"?>
<p:tagLst xmlns:p="http://schemas.openxmlformats.org/presentationml/2006/main">
  <p:tag name="AS_UNIQUEID" val="401"/>
</p:tagLst>
</file>

<file path=ppt/tags/tag250.xml><?xml version="1.0" encoding="utf-8"?>
<p:tagLst xmlns:p="http://schemas.openxmlformats.org/presentationml/2006/main">
  <p:tag name="AS_UNIQUEID" val="626"/>
</p:tagLst>
</file>

<file path=ppt/tags/tag251.xml><?xml version="1.0" encoding="utf-8"?>
<p:tagLst xmlns:p="http://schemas.openxmlformats.org/presentationml/2006/main">
  <p:tag name="AS_UNIQUEID" val="627"/>
</p:tagLst>
</file>

<file path=ppt/tags/tag252.xml><?xml version="1.0" encoding="utf-8"?>
<p:tagLst xmlns:p="http://schemas.openxmlformats.org/presentationml/2006/main">
  <p:tag name="AS_UNIQUEID" val="628"/>
</p:tagLst>
</file>

<file path=ppt/tags/tag253.xml><?xml version="1.0" encoding="utf-8"?>
<p:tagLst xmlns:p="http://schemas.openxmlformats.org/presentationml/2006/main">
  <p:tag name="AS_UNIQUEID" val="629"/>
</p:tagLst>
</file>

<file path=ppt/tags/tag254.xml><?xml version="1.0" encoding="utf-8"?>
<p:tagLst xmlns:p="http://schemas.openxmlformats.org/presentationml/2006/main">
  <p:tag name="AS_UNIQUEID" val="630"/>
</p:tagLst>
</file>

<file path=ppt/tags/tag255.xml><?xml version="1.0" encoding="utf-8"?>
<p:tagLst xmlns:p="http://schemas.openxmlformats.org/presentationml/2006/main">
  <p:tag name="AS_UNIQUEID" val="631"/>
</p:tagLst>
</file>

<file path=ppt/tags/tag256.xml><?xml version="1.0" encoding="utf-8"?>
<p:tagLst xmlns:p="http://schemas.openxmlformats.org/presentationml/2006/main">
  <p:tag name="AS_UNIQUEID" val="632"/>
</p:tagLst>
</file>

<file path=ppt/tags/tag257.xml><?xml version="1.0" encoding="utf-8"?>
<p:tagLst xmlns:p="http://schemas.openxmlformats.org/presentationml/2006/main">
  <p:tag name="AS_UNIQUEID" val="633"/>
</p:tagLst>
</file>

<file path=ppt/tags/tag258.xml><?xml version="1.0" encoding="utf-8"?>
<p:tagLst xmlns:p="http://schemas.openxmlformats.org/presentationml/2006/main">
  <p:tag name="AS_UNIQUEID" val="634"/>
</p:tagLst>
</file>

<file path=ppt/tags/tag259.xml><?xml version="1.0" encoding="utf-8"?>
<p:tagLst xmlns:p="http://schemas.openxmlformats.org/presentationml/2006/main">
  <p:tag name="AS_UNIQUEID" val="635"/>
</p:tagLst>
</file>

<file path=ppt/tags/tag26.xml><?xml version="1.0" encoding="utf-8"?>
<p:tagLst xmlns:p="http://schemas.openxmlformats.org/presentationml/2006/main">
  <p:tag name="AS_UNIQUEID" val="402"/>
</p:tagLst>
</file>

<file path=ppt/tags/tag260.xml><?xml version="1.0" encoding="utf-8"?>
<p:tagLst xmlns:p="http://schemas.openxmlformats.org/presentationml/2006/main">
  <p:tag name="AS_UNIQUEID" val="636"/>
</p:tagLst>
</file>

<file path=ppt/tags/tag261.xml><?xml version="1.0" encoding="utf-8"?>
<p:tagLst xmlns:p="http://schemas.openxmlformats.org/presentationml/2006/main">
  <p:tag name="AS_UNIQUEID" val="637"/>
</p:tagLst>
</file>

<file path=ppt/tags/tag262.xml><?xml version="1.0" encoding="utf-8"?>
<p:tagLst xmlns:p="http://schemas.openxmlformats.org/presentationml/2006/main">
  <p:tag name="AS_UNIQUEID" val="638"/>
</p:tagLst>
</file>

<file path=ppt/tags/tag263.xml><?xml version="1.0" encoding="utf-8"?>
<p:tagLst xmlns:p="http://schemas.openxmlformats.org/presentationml/2006/main">
  <p:tag name="AS_UNIQUEID" val="639"/>
</p:tagLst>
</file>

<file path=ppt/tags/tag264.xml><?xml version="1.0" encoding="utf-8"?>
<p:tagLst xmlns:p="http://schemas.openxmlformats.org/presentationml/2006/main">
  <p:tag name="AS_UNIQUEID" val="640"/>
</p:tagLst>
</file>

<file path=ppt/tags/tag265.xml><?xml version="1.0" encoding="utf-8"?>
<p:tagLst xmlns:p="http://schemas.openxmlformats.org/presentationml/2006/main">
  <p:tag name="AS_UNIQUEID" val="641"/>
</p:tagLst>
</file>

<file path=ppt/tags/tag266.xml><?xml version="1.0" encoding="utf-8"?>
<p:tagLst xmlns:p="http://schemas.openxmlformats.org/presentationml/2006/main">
  <p:tag name="AS_UNIQUEID" val="642"/>
</p:tagLst>
</file>

<file path=ppt/tags/tag267.xml><?xml version="1.0" encoding="utf-8"?>
<p:tagLst xmlns:p="http://schemas.openxmlformats.org/presentationml/2006/main">
  <p:tag name="AS_UNIQUEID" val="643"/>
</p:tagLst>
</file>

<file path=ppt/tags/tag268.xml><?xml version="1.0" encoding="utf-8"?>
<p:tagLst xmlns:p="http://schemas.openxmlformats.org/presentationml/2006/main">
  <p:tag name="AS_UNIQUEID" val="644"/>
</p:tagLst>
</file>

<file path=ppt/tags/tag269.xml><?xml version="1.0" encoding="utf-8"?>
<p:tagLst xmlns:p="http://schemas.openxmlformats.org/presentationml/2006/main">
  <p:tag name="AS_UNIQUEID" val="645"/>
</p:tagLst>
</file>

<file path=ppt/tags/tag27.xml><?xml version="1.0" encoding="utf-8"?>
<p:tagLst xmlns:p="http://schemas.openxmlformats.org/presentationml/2006/main">
  <p:tag name="AS_UNIQUEID" val="403"/>
</p:tagLst>
</file>

<file path=ppt/tags/tag270.xml><?xml version="1.0" encoding="utf-8"?>
<p:tagLst xmlns:p="http://schemas.openxmlformats.org/presentationml/2006/main">
  <p:tag name="AS_UNIQUEID" val="646"/>
</p:tagLst>
</file>

<file path=ppt/tags/tag271.xml><?xml version="1.0" encoding="utf-8"?>
<p:tagLst xmlns:p="http://schemas.openxmlformats.org/presentationml/2006/main">
  <p:tag name="AS_UNIQUEID" val="647"/>
</p:tagLst>
</file>

<file path=ppt/tags/tag272.xml><?xml version="1.0" encoding="utf-8"?>
<p:tagLst xmlns:p="http://schemas.openxmlformats.org/presentationml/2006/main">
  <p:tag name="AS_UNIQUEID" val="648"/>
</p:tagLst>
</file>

<file path=ppt/tags/tag273.xml><?xml version="1.0" encoding="utf-8"?>
<p:tagLst xmlns:p="http://schemas.openxmlformats.org/presentationml/2006/main">
  <p:tag name="AS_UNIQUEID" val="649"/>
</p:tagLst>
</file>

<file path=ppt/tags/tag274.xml><?xml version="1.0" encoding="utf-8"?>
<p:tagLst xmlns:p="http://schemas.openxmlformats.org/presentationml/2006/main">
  <p:tag name="AS_UNIQUEID" val="650"/>
</p:tagLst>
</file>

<file path=ppt/tags/tag275.xml><?xml version="1.0" encoding="utf-8"?>
<p:tagLst xmlns:p="http://schemas.openxmlformats.org/presentationml/2006/main">
  <p:tag name="AS_UNIQUEID" val="651"/>
</p:tagLst>
</file>

<file path=ppt/tags/tag276.xml><?xml version="1.0" encoding="utf-8"?>
<p:tagLst xmlns:p="http://schemas.openxmlformats.org/presentationml/2006/main">
  <p:tag name="AS_UNIQUEID" val="652"/>
</p:tagLst>
</file>

<file path=ppt/tags/tag277.xml><?xml version="1.0" encoding="utf-8"?>
<p:tagLst xmlns:p="http://schemas.openxmlformats.org/presentationml/2006/main">
  <p:tag name="AS_UNIQUEID" val="653"/>
</p:tagLst>
</file>

<file path=ppt/tags/tag278.xml><?xml version="1.0" encoding="utf-8"?>
<p:tagLst xmlns:p="http://schemas.openxmlformats.org/presentationml/2006/main">
  <p:tag name="AS_UNIQUEID" val="654"/>
</p:tagLst>
</file>

<file path=ppt/tags/tag279.xml><?xml version="1.0" encoding="utf-8"?>
<p:tagLst xmlns:p="http://schemas.openxmlformats.org/presentationml/2006/main">
  <p:tag name="AS_UNIQUEID" val="655"/>
</p:tagLst>
</file>

<file path=ppt/tags/tag28.xml><?xml version="1.0" encoding="utf-8"?>
<p:tagLst xmlns:p="http://schemas.openxmlformats.org/presentationml/2006/main">
  <p:tag name="AS_UNIQUEID" val="404"/>
</p:tagLst>
</file>

<file path=ppt/tags/tag280.xml><?xml version="1.0" encoding="utf-8"?>
<p:tagLst xmlns:p="http://schemas.openxmlformats.org/presentationml/2006/main">
  <p:tag name="AS_UNIQUEID" val="656"/>
</p:tagLst>
</file>

<file path=ppt/tags/tag281.xml><?xml version="1.0" encoding="utf-8"?>
<p:tagLst xmlns:p="http://schemas.openxmlformats.org/presentationml/2006/main">
  <p:tag name="AS_UNIQUEID" val="657"/>
</p:tagLst>
</file>

<file path=ppt/tags/tag282.xml><?xml version="1.0" encoding="utf-8"?>
<p:tagLst xmlns:p="http://schemas.openxmlformats.org/presentationml/2006/main">
  <p:tag name="AS_UNIQUEID" val="658"/>
</p:tagLst>
</file>

<file path=ppt/tags/tag283.xml><?xml version="1.0" encoding="utf-8"?>
<p:tagLst xmlns:p="http://schemas.openxmlformats.org/presentationml/2006/main">
  <p:tag name="AS_UNIQUEID" val="659"/>
</p:tagLst>
</file>

<file path=ppt/tags/tag284.xml><?xml version="1.0" encoding="utf-8"?>
<p:tagLst xmlns:p="http://schemas.openxmlformats.org/presentationml/2006/main">
  <p:tag name="AS_UNIQUEID" val="660"/>
</p:tagLst>
</file>

<file path=ppt/tags/tag285.xml><?xml version="1.0" encoding="utf-8"?>
<p:tagLst xmlns:p="http://schemas.openxmlformats.org/presentationml/2006/main">
  <p:tag name="AS_UNIQUEID" val="661"/>
</p:tagLst>
</file>

<file path=ppt/tags/tag286.xml><?xml version="1.0" encoding="utf-8"?>
<p:tagLst xmlns:p="http://schemas.openxmlformats.org/presentationml/2006/main">
  <p:tag name="AS_UNIQUEID" val="662"/>
</p:tagLst>
</file>

<file path=ppt/tags/tag287.xml><?xml version="1.0" encoding="utf-8"?>
<p:tagLst xmlns:p="http://schemas.openxmlformats.org/presentationml/2006/main">
  <p:tag name="AS_UNIQUEID" val="663"/>
</p:tagLst>
</file>

<file path=ppt/tags/tag288.xml><?xml version="1.0" encoding="utf-8"?>
<p:tagLst xmlns:p="http://schemas.openxmlformats.org/presentationml/2006/main">
  <p:tag name="AS_UNIQUEID" val="664"/>
</p:tagLst>
</file>

<file path=ppt/tags/tag289.xml><?xml version="1.0" encoding="utf-8"?>
<p:tagLst xmlns:p="http://schemas.openxmlformats.org/presentationml/2006/main">
  <p:tag name="AS_UNIQUEID" val="665"/>
</p:tagLst>
</file>

<file path=ppt/tags/tag29.xml><?xml version="1.0" encoding="utf-8"?>
<p:tagLst xmlns:p="http://schemas.openxmlformats.org/presentationml/2006/main">
  <p:tag name="AS_UNIQUEID" val="405"/>
</p:tagLst>
</file>

<file path=ppt/tags/tag290.xml><?xml version="1.0" encoding="utf-8"?>
<p:tagLst xmlns:p="http://schemas.openxmlformats.org/presentationml/2006/main">
  <p:tag name="AS_UNIQUEID" val="666"/>
</p:tagLst>
</file>

<file path=ppt/tags/tag291.xml><?xml version="1.0" encoding="utf-8"?>
<p:tagLst xmlns:p="http://schemas.openxmlformats.org/presentationml/2006/main">
  <p:tag name="AS_UNIQUEID" val="667"/>
</p:tagLst>
</file>

<file path=ppt/tags/tag292.xml><?xml version="1.0" encoding="utf-8"?>
<p:tagLst xmlns:p="http://schemas.openxmlformats.org/presentationml/2006/main">
  <p:tag name="AS_UNIQUEID" val="668"/>
</p:tagLst>
</file>

<file path=ppt/tags/tag293.xml><?xml version="1.0" encoding="utf-8"?>
<p:tagLst xmlns:p="http://schemas.openxmlformats.org/presentationml/2006/main">
  <p:tag name="AS_UNIQUEID" val="669"/>
</p:tagLst>
</file>

<file path=ppt/tags/tag294.xml><?xml version="1.0" encoding="utf-8"?>
<p:tagLst xmlns:p="http://schemas.openxmlformats.org/presentationml/2006/main">
  <p:tag name="AS_UNIQUEID" val="670"/>
</p:tagLst>
</file>

<file path=ppt/tags/tag295.xml><?xml version="1.0" encoding="utf-8"?>
<p:tagLst xmlns:p="http://schemas.openxmlformats.org/presentationml/2006/main">
  <p:tag name="AS_UNIQUEID" val="671"/>
</p:tagLst>
</file>

<file path=ppt/tags/tag296.xml><?xml version="1.0" encoding="utf-8"?>
<p:tagLst xmlns:p="http://schemas.openxmlformats.org/presentationml/2006/main">
  <p:tag name="AS_UNIQUEID" val="672"/>
</p:tagLst>
</file>

<file path=ppt/tags/tag297.xml><?xml version="1.0" encoding="utf-8"?>
<p:tagLst xmlns:p="http://schemas.openxmlformats.org/presentationml/2006/main">
  <p:tag name="AS_UNIQUEID" val="673"/>
</p:tagLst>
</file>

<file path=ppt/tags/tag298.xml><?xml version="1.0" encoding="utf-8"?>
<p:tagLst xmlns:p="http://schemas.openxmlformats.org/presentationml/2006/main">
  <p:tag name="AS_UNIQUEID" val="674"/>
</p:tagLst>
</file>

<file path=ppt/tags/tag299.xml><?xml version="1.0" encoding="utf-8"?>
<p:tagLst xmlns:p="http://schemas.openxmlformats.org/presentationml/2006/main">
  <p:tag name="AS_UNIQUEID" val="675"/>
</p:tagLst>
</file>

<file path=ppt/tags/tag3.xml><?xml version="1.0" encoding="utf-8"?>
<p:tagLst xmlns:p="http://schemas.openxmlformats.org/presentationml/2006/main">
  <p:tag name="AS_UNIQUEID" val="385"/>
</p:tagLst>
</file>

<file path=ppt/tags/tag30.xml><?xml version="1.0" encoding="utf-8"?>
<p:tagLst xmlns:p="http://schemas.openxmlformats.org/presentationml/2006/main">
  <p:tag name="AS_UNIQUEID" val="406"/>
</p:tagLst>
</file>

<file path=ppt/tags/tag300.xml><?xml version="1.0" encoding="utf-8"?>
<p:tagLst xmlns:p="http://schemas.openxmlformats.org/presentationml/2006/main">
  <p:tag name="AS_UNIQUEID" val="676"/>
</p:tagLst>
</file>

<file path=ppt/tags/tag301.xml><?xml version="1.0" encoding="utf-8"?>
<p:tagLst xmlns:p="http://schemas.openxmlformats.org/presentationml/2006/main">
  <p:tag name="AS_UNIQUEID" val="677"/>
</p:tagLst>
</file>

<file path=ppt/tags/tag302.xml><?xml version="1.0" encoding="utf-8"?>
<p:tagLst xmlns:p="http://schemas.openxmlformats.org/presentationml/2006/main">
  <p:tag name="AS_UNIQUEID" val="678"/>
</p:tagLst>
</file>

<file path=ppt/tags/tag303.xml><?xml version="1.0" encoding="utf-8"?>
<p:tagLst xmlns:p="http://schemas.openxmlformats.org/presentationml/2006/main">
  <p:tag name="AS_UNIQUEID" val="679"/>
</p:tagLst>
</file>

<file path=ppt/tags/tag304.xml><?xml version="1.0" encoding="utf-8"?>
<p:tagLst xmlns:p="http://schemas.openxmlformats.org/presentationml/2006/main">
  <p:tag name="AS_UNIQUEID" val="680"/>
</p:tagLst>
</file>

<file path=ppt/tags/tag305.xml><?xml version="1.0" encoding="utf-8"?>
<p:tagLst xmlns:p="http://schemas.openxmlformats.org/presentationml/2006/main">
  <p:tag name="AS_UNIQUEID" val="681"/>
</p:tagLst>
</file>

<file path=ppt/tags/tag306.xml><?xml version="1.0" encoding="utf-8"?>
<p:tagLst xmlns:p="http://schemas.openxmlformats.org/presentationml/2006/main">
  <p:tag name="AS_UNIQUEID" val="682"/>
</p:tagLst>
</file>

<file path=ppt/tags/tag307.xml><?xml version="1.0" encoding="utf-8"?>
<p:tagLst xmlns:p="http://schemas.openxmlformats.org/presentationml/2006/main">
  <p:tag name="AS_UNIQUEID" val="683"/>
</p:tagLst>
</file>

<file path=ppt/tags/tag308.xml><?xml version="1.0" encoding="utf-8"?>
<p:tagLst xmlns:p="http://schemas.openxmlformats.org/presentationml/2006/main">
  <p:tag name="AS_UNIQUEID" val="684"/>
</p:tagLst>
</file>

<file path=ppt/tags/tag309.xml><?xml version="1.0" encoding="utf-8"?>
<p:tagLst xmlns:p="http://schemas.openxmlformats.org/presentationml/2006/main">
  <p:tag name="AS_UNIQUEID" val="685"/>
</p:tagLst>
</file>

<file path=ppt/tags/tag31.xml><?xml version="1.0" encoding="utf-8"?>
<p:tagLst xmlns:p="http://schemas.openxmlformats.org/presentationml/2006/main">
  <p:tag name="AS_UNIQUEID" val="407"/>
</p:tagLst>
</file>

<file path=ppt/tags/tag310.xml><?xml version="1.0" encoding="utf-8"?>
<p:tagLst xmlns:p="http://schemas.openxmlformats.org/presentationml/2006/main">
  <p:tag name="AS_UNIQUEID" val="686"/>
</p:tagLst>
</file>

<file path=ppt/tags/tag311.xml><?xml version="1.0" encoding="utf-8"?>
<p:tagLst xmlns:p="http://schemas.openxmlformats.org/presentationml/2006/main">
  <p:tag name="AS_UNIQUEID" val="687"/>
</p:tagLst>
</file>

<file path=ppt/tags/tag312.xml><?xml version="1.0" encoding="utf-8"?>
<p:tagLst xmlns:p="http://schemas.openxmlformats.org/presentationml/2006/main">
  <p:tag name="AS_UNIQUEID" val="688"/>
</p:tagLst>
</file>

<file path=ppt/tags/tag313.xml><?xml version="1.0" encoding="utf-8"?>
<p:tagLst xmlns:p="http://schemas.openxmlformats.org/presentationml/2006/main">
  <p:tag name="AS_UNIQUEID" val="689"/>
</p:tagLst>
</file>

<file path=ppt/tags/tag314.xml><?xml version="1.0" encoding="utf-8"?>
<p:tagLst xmlns:p="http://schemas.openxmlformats.org/presentationml/2006/main">
  <p:tag name="AS_UNIQUEID" val="690"/>
</p:tagLst>
</file>

<file path=ppt/tags/tag315.xml><?xml version="1.0" encoding="utf-8"?>
<p:tagLst xmlns:p="http://schemas.openxmlformats.org/presentationml/2006/main">
  <p:tag name="AS_OS" val="Unix 3.10 unknown"/>
  <p:tag name="AS_RELEASE_DATE" val="2020.11.30"/>
  <p:tag name="AS_TITLE" val="Aspose.Slides for Java"/>
  <p:tag name="AS_VERSION" val="20.11"/>
  <p:tag name="COMMONDATA" val="eyJoZGlkIjoiYmQ2MTljNGM5ODgxMTBjY2ZmMDNlZDc5ZGVlZTA2NjQifQ=="/>
  <p:tag name="ISPRING_PRESENTATION_TITLE" val="PowerPoint 演示文稿"/>
  <p:tag name="KSO_WPP_MARK_KEY" val="99562cae-6772-4661-bde9-720f629cdb59"/>
</p:tagLst>
</file>

<file path=ppt/tags/tag32.xml><?xml version="1.0" encoding="utf-8"?>
<p:tagLst xmlns:p="http://schemas.openxmlformats.org/presentationml/2006/main">
  <p:tag name="AS_UNIQUEID" val="408"/>
</p:tagLst>
</file>

<file path=ppt/tags/tag33.xml><?xml version="1.0" encoding="utf-8"?>
<p:tagLst xmlns:p="http://schemas.openxmlformats.org/presentationml/2006/main">
  <p:tag name="AS_UNIQUEID" val="409"/>
</p:tagLst>
</file>

<file path=ppt/tags/tag34.xml><?xml version="1.0" encoding="utf-8"?>
<p:tagLst xmlns:p="http://schemas.openxmlformats.org/presentationml/2006/main">
  <p:tag name="AS_UNIQUEID" val="410"/>
</p:tagLst>
</file>

<file path=ppt/tags/tag35.xml><?xml version="1.0" encoding="utf-8"?>
<p:tagLst xmlns:p="http://schemas.openxmlformats.org/presentationml/2006/main">
  <p:tag name="AS_UNIQUEID" val="411"/>
</p:tagLst>
</file>

<file path=ppt/tags/tag36.xml><?xml version="1.0" encoding="utf-8"?>
<p:tagLst xmlns:p="http://schemas.openxmlformats.org/presentationml/2006/main">
  <p:tag name="AS_UNIQUEID" val="412"/>
</p:tagLst>
</file>

<file path=ppt/tags/tag37.xml><?xml version="1.0" encoding="utf-8"?>
<p:tagLst xmlns:p="http://schemas.openxmlformats.org/presentationml/2006/main">
  <p:tag name="AS_UNIQUEID" val="413"/>
</p:tagLst>
</file>

<file path=ppt/tags/tag38.xml><?xml version="1.0" encoding="utf-8"?>
<p:tagLst xmlns:p="http://schemas.openxmlformats.org/presentationml/2006/main">
  <p:tag name="AS_UNIQUEID" val="414"/>
</p:tagLst>
</file>

<file path=ppt/tags/tag39.xml><?xml version="1.0" encoding="utf-8"?>
<p:tagLst xmlns:p="http://schemas.openxmlformats.org/presentationml/2006/main">
  <p:tag name="AS_UNIQUEID" val="415"/>
</p:tagLst>
</file>

<file path=ppt/tags/tag4.xml><?xml version="1.0" encoding="utf-8"?>
<p:tagLst xmlns:p="http://schemas.openxmlformats.org/presentationml/2006/main">
  <p:tag name="AS_UNIQUEID" val="386"/>
</p:tagLst>
</file>

<file path=ppt/tags/tag40.xml><?xml version="1.0" encoding="utf-8"?>
<p:tagLst xmlns:p="http://schemas.openxmlformats.org/presentationml/2006/main">
  <p:tag name="AS_UNIQUEID" val="416"/>
</p:tagLst>
</file>

<file path=ppt/tags/tag41.xml><?xml version="1.0" encoding="utf-8"?>
<p:tagLst xmlns:p="http://schemas.openxmlformats.org/presentationml/2006/main">
  <p:tag name="AS_UNIQUEID" val="417"/>
</p:tagLst>
</file>

<file path=ppt/tags/tag42.xml><?xml version="1.0" encoding="utf-8"?>
<p:tagLst xmlns:p="http://schemas.openxmlformats.org/presentationml/2006/main">
  <p:tag name="AS_UNIQUEID" val="418"/>
</p:tagLst>
</file>

<file path=ppt/tags/tag43.xml><?xml version="1.0" encoding="utf-8"?>
<p:tagLst xmlns:p="http://schemas.openxmlformats.org/presentationml/2006/main">
  <p:tag name="AS_UNIQUEID" val="419"/>
</p:tagLst>
</file>

<file path=ppt/tags/tag44.xml><?xml version="1.0" encoding="utf-8"?>
<p:tagLst xmlns:p="http://schemas.openxmlformats.org/presentationml/2006/main">
  <p:tag name="AS_UNIQUEID" val="420"/>
</p:tagLst>
</file>

<file path=ppt/tags/tag45.xml><?xml version="1.0" encoding="utf-8"?>
<p:tagLst xmlns:p="http://schemas.openxmlformats.org/presentationml/2006/main">
  <p:tag name="AS_UNIQUEID" val="421"/>
</p:tagLst>
</file>

<file path=ppt/tags/tag46.xml><?xml version="1.0" encoding="utf-8"?>
<p:tagLst xmlns:p="http://schemas.openxmlformats.org/presentationml/2006/main">
  <p:tag name="AS_UNIQUEID" val="422"/>
</p:tagLst>
</file>

<file path=ppt/tags/tag47.xml><?xml version="1.0" encoding="utf-8"?>
<p:tagLst xmlns:p="http://schemas.openxmlformats.org/presentationml/2006/main">
  <p:tag name="AS_UNIQUEID" val="423"/>
</p:tagLst>
</file>

<file path=ppt/tags/tag48.xml><?xml version="1.0" encoding="utf-8"?>
<p:tagLst xmlns:p="http://schemas.openxmlformats.org/presentationml/2006/main">
  <p:tag name="AS_UNIQUEID" val="424"/>
</p:tagLst>
</file>

<file path=ppt/tags/tag49.xml><?xml version="1.0" encoding="utf-8"?>
<p:tagLst xmlns:p="http://schemas.openxmlformats.org/presentationml/2006/main">
  <p:tag name="AS_UNIQUEID" val="425"/>
</p:tagLst>
</file>

<file path=ppt/tags/tag5.xml><?xml version="1.0" encoding="utf-8"?>
<p:tagLst xmlns:p="http://schemas.openxmlformats.org/presentationml/2006/main">
  <p:tag name="AS_UNIQUEID" val="387"/>
</p:tagLst>
</file>

<file path=ppt/tags/tag50.xml><?xml version="1.0" encoding="utf-8"?>
<p:tagLst xmlns:p="http://schemas.openxmlformats.org/presentationml/2006/main">
  <p:tag name="AS_UNIQUEID" val="426"/>
</p:tagLst>
</file>

<file path=ppt/tags/tag51.xml><?xml version="1.0" encoding="utf-8"?>
<p:tagLst xmlns:p="http://schemas.openxmlformats.org/presentationml/2006/main">
  <p:tag name="AS_UNIQUEID" val="427"/>
</p:tagLst>
</file>

<file path=ppt/tags/tag52.xml><?xml version="1.0" encoding="utf-8"?>
<p:tagLst xmlns:p="http://schemas.openxmlformats.org/presentationml/2006/main">
  <p:tag name="AS_UNIQUEID" val="428"/>
</p:tagLst>
</file>

<file path=ppt/tags/tag53.xml><?xml version="1.0" encoding="utf-8"?>
<p:tagLst xmlns:p="http://schemas.openxmlformats.org/presentationml/2006/main">
  <p:tag name="AS_UNIQUEID" val="429"/>
</p:tagLst>
</file>

<file path=ppt/tags/tag54.xml><?xml version="1.0" encoding="utf-8"?>
<p:tagLst xmlns:p="http://schemas.openxmlformats.org/presentationml/2006/main">
  <p:tag name="AS_UNIQUEID" val="430"/>
</p:tagLst>
</file>

<file path=ppt/tags/tag55.xml><?xml version="1.0" encoding="utf-8"?>
<p:tagLst xmlns:p="http://schemas.openxmlformats.org/presentationml/2006/main">
  <p:tag name="AS_UNIQUEID" val="431"/>
  <p:tag name="KSO_WM_UNIT_PLACING_PICTURE_USER_VIEWPORT" val="{&quot;height&quot;:10099,&quot;width&quot;:18449}"/>
</p:tagLst>
</file>

<file path=ppt/tags/tag56.xml><?xml version="1.0" encoding="utf-8"?>
<p:tagLst xmlns:p="http://schemas.openxmlformats.org/presentationml/2006/main">
  <p:tag name="AS_UNIQUEID" val="432"/>
</p:tagLst>
</file>

<file path=ppt/tags/tag57.xml><?xml version="1.0" encoding="utf-8"?>
<p:tagLst xmlns:p="http://schemas.openxmlformats.org/presentationml/2006/main">
  <p:tag name="AS_UNIQUEID" val="433"/>
</p:tagLst>
</file>

<file path=ppt/tags/tag58.xml><?xml version="1.0" encoding="utf-8"?>
<p:tagLst xmlns:p="http://schemas.openxmlformats.org/presentationml/2006/main">
  <p:tag name="AS_UNIQUEID" val="434"/>
</p:tagLst>
</file>

<file path=ppt/tags/tag59.xml><?xml version="1.0" encoding="utf-8"?>
<p:tagLst xmlns:p="http://schemas.openxmlformats.org/presentationml/2006/main">
  <p:tag name="AS_UNIQUEID" val="435"/>
</p:tagLst>
</file>

<file path=ppt/tags/tag6.xml><?xml version="1.0" encoding="utf-8"?>
<p:tagLst xmlns:p="http://schemas.openxmlformats.org/presentationml/2006/main">
  <p:tag name="AS_UNIQUEID" val="388"/>
</p:tagLst>
</file>

<file path=ppt/tags/tag60.xml><?xml version="1.0" encoding="utf-8"?>
<p:tagLst xmlns:p="http://schemas.openxmlformats.org/presentationml/2006/main">
  <p:tag name="AS_UNIQUEID" val="436"/>
</p:tagLst>
</file>

<file path=ppt/tags/tag61.xml><?xml version="1.0" encoding="utf-8"?>
<p:tagLst xmlns:p="http://schemas.openxmlformats.org/presentationml/2006/main">
  <p:tag name="AS_UNIQUEID" val="437"/>
</p:tagLst>
</file>

<file path=ppt/tags/tag62.xml><?xml version="1.0" encoding="utf-8"?>
<p:tagLst xmlns:p="http://schemas.openxmlformats.org/presentationml/2006/main">
  <p:tag name="AS_UNIQUEID" val="438"/>
</p:tagLst>
</file>

<file path=ppt/tags/tag63.xml><?xml version="1.0" encoding="utf-8"?>
<p:tagLst xmlns:p="http://schemas.openxmlformats.org/presentationml/2006/main">
  <p:tag name="AS_UNIQUEID" val="439"/>
</p:tagLst>
</file>

<file path=ppt/tags/tag64.xml><?xml version="1.0" encoding="utf-8"?>
<p:tagLst xmlns:p="http://schemas.openxmlformats.org/presentationml/2006/main">
  <p:tag name="AS_UNIQUEID" val="440"/>
</p:tagLst>
</file>

<file path=ppt/tags/tag65.xml><?xml version="1.0" encoding="utf-8"?>
<p:tagLst xmlns:p="http://schemas.openxmlformats.org/presentationml/2006/main">
  <p:tag name="AS_UNIQUEID" val="441"/>
</p:tagLst>
</file>

<file path=ppt/tags/tag66.xml><?xml version="1.0" encoding="utf-8"?>
<p:tagLst xmlns:p="http://schemas.openxmlformats.org/presentationml/2006/main">
  <p:tag name="AS_UNIQUEID" val="442"/>
</p:tagLst>
</file>

<file path=ppt/tags/tag67.xml><?xml version="1.0" encoding="utf-8"?>
<p:tagLst xmlns:p="http://schemas.openxmlformats.org/presentationml/2006/main">
  <p:tag name="AS_UNIQUEID" val="443"/>
</p:tagLst>
</file>

<file path=ppt/tags/tag68.xml><?xml version="1.0" encoding="utf-8"?>
<p:tagLst xmlns:p="http://schemas.openxmlformats.org/presentationml/2006/main">
  <p:tag name="AS_UNIQUEID" val="444"/>
</p:tagLst>
</file>

<file path=ppt/tags/tag69.xml><?xml version="1.0" encoding="utf-8"?>
<p:tagLst xmlns:p="http://schemas.openxmlformats.org/presentationml/2006/main">
  <p:tag name="AS_UNIQUEID" val="445"/>
</p:tagLst>
</file>

<file path=ppt/tags/tag7.xml><?xml version="1.0" encoding="utf-8"?>
<p:tagLst xmlns:p="http://schemas.openxmlformats.org/presentationml/2006/main">
  <p:tag name="AS_UNIQUEID" val="389"/>
</p:tagLst>
</file>

<file path=ppt/tags/tag70.xml><?xml version="1.0" encoding="utf-8"?>
<p:tagLst xmlns:p="http://schemas.openxmlformats.org/presentationml/2006/main">
  <p:tag name="AS_UNIQUEID" val="446"/>
</p:tagLst>
</file>

<file path=ppt/tags/tag71.xml><?xml version="1.0" encoding="utf-8"?>
<p:tagLst xmlns:p="http://schemas.openxmlformats.org/presentationml/2006/main">
  <p:tag name="AS_UNIQUEID" val="447"/>
</p:tagLst>
</file>

<file path=ppt/tags/tag72.xml><?xml version="1.0" encoding="utf-8"?>
<p:tagLst xmlns:p="http://schemas.openxmlformats.org/presentationml/2006/main">
  <p:tag name="AS_UNIQUEID" val="448"/>
</p:tagLst>
</file>

<file path=ppt/tags/tag73.xml><?xml version="1.0" encoding="utf-8"?>
<p:tagLst xmlns:p="http://schemas.openxmlformats.org/presentationml/2006/main">
  <p:tag name="AS_UNIQUEID" val="449"/>
</p:tagLst>
</file>

<file path=ppt/tags/tag74.xml><?xml version="1.0" encoding="utf-8"?>
<p:tagLst xmlns:p="http://schemas.openxmlformats.org/presentationml/2006/main">
  <p:tag name="AS_UNIQUEID" val="450"/>
</p:tagLst>
</file>

<file path=ppt/tags/tag75.xml><?xml version="1.0" encoding="utf-8"?>
<p:tagLst xmlns:p="http://schemas.openxmlformats.org/presentationml/2006/main">
  <p:tag name="AS_UNIQUEID" val="451"/>
</p:tagLst>
</file>

<file path=ppt/tags/tag76.xml><?xml version="1.0" encoding="utf-8"?>
<p:tagLst xmlns:p="http://schemas.openxmlformats.org/presentationml/2006/main">
  <p:tag name="AS_UNIQUEID" val="452"/>
</p:tagLst>
</file>

<file path=ppt/tags/tag77.xml><?xml version="1.0" encoding="utf-8"?>
<p:tagLst xmlns:p="http://schemas.openxmlformats.org/presentationml/2006/main">
  <p:tag name="AS_UNIQUEID" val="453"/>
</p:tagLst>
</file>

<file path=ppt/tags/tag78.xml><?xml version="1.0" encoding="utf-8"?>
<p:tagLst xmlns:p="http://schemas.openxmlformats.org/presentationml/2006/main">
  <p:tag name="AS_UNIQUEID" val="454"/>
</p:tagLst>
</file>

<file path=ppt/tags/tag79.xml><?xml version="1.0" encoding="utf-8"?>
<p:tagLst xmlns:p="http://schemas.openxmlformats.org/presentationml/2006/main">
  <p:tag name="AS_UNIQUEID" val="455"/>
</p:tagLst>
</file>

<file path=ppt/tags/tag8.xml><?xml version="1.0" encoding="utf-8"?>
<p:tagLst xmlns:p="http://schemas.openxmlformats.org/presentationml/2006/main">
  <p:tag name="AS_UNIQUEID" val="390"/>
</p:tagLst>
</file>

<file path=ppt/tags/tag80.xml><?xml version="1.0" encoding="utf-8"?>
<p:tagLst xmlns:p="http://schemas.openxmlformats.org/presentationml/2006/main">
  <p:tag name="AS_UNIQUEID" val="456"/>
</p:tagLst>
</file>

<file path=ppt/tags/tag81.xml><?xml version="1.0" encoding="utf-8"?>
<p:tagLst xmlns:p="http://schemas.openxmlformats.org/presentationml/2006/main">
  <p:tag name="AS_UNIQUEID" val="457"/>
</p:tagLst>
</file>

<file path=ppt/tags/tag82.xml><?xml version="1.0" encoding="utf-8"?>
<p:tagLst xmlns:p="http://schemas.openxmlformats.org/presentationml/2006/main">
  <p:tag name="AS_UNIQUEID" val="458"/>
</p:tagLst>
</file>

<file path=ppt/tags/tag83.xml><?xml version="1.0" encoding="utf-8"?>
<p:tagLst xmlns:p="http://schemas.openxmlformats.org/presentationml/2006/main">
  <p:tag name="AS_UNIQUEID" val="459"/>
</p:tagLst>
</file>

<file path=ppt/tags/tag84.xml><?xml version="1.0" encoding="utf-8"?>
<p:tagLst xmlns:p="http://schemas.openxmlformats.org/presentationml/2006/main">
  <p:tag name="AS_UNIQUEID" val="460"/>
</p:tagLst>
</file>

<file path=ppt/tags/tag85.xml><?xml version="1.0" encoding="utf-8"?>
<p:tagLst xmlns:p="http://schemas.openxmlformats.org/presentationml/2006/main">
  <p:tag name="AS_UNIQUEID" val="461"/>
</p:tagLst>
</file>

<file path=ppt/tags/tag86.xml><?xml version="1.0" encoding="utf-8"?>
<p:tagLst xmlns:p="http://schemas.openxmlformats.org/presentationml/2006/main">
  <p:tag name="AS_UNIQUEID" val="462"/>
</p:tagLst>
</file>

<file path=ppt/tags/tag87.xml><?xml version="1.0" encoding="utf-8"?>
<p:tagLst xmlns:p="http://schemas.openxmlformats.org/presentationml/2006/main">
  <p:tag name="AS_UNIQUEID" val="463"/>
</p:tagLst>
</file>

<file path=ppt/tags/tag88.xml><?xml version="1.0" encoding="utf-8"?>
<p:tagLst xmlns:p="http://schemas.openxmlformats.org/presentationml/2006/main">
  <p:tag name="AS_UNIQUEID" val="464"/>
</p:tagLst>
</file>

<file path=ppt/tags/tag89.xml><?xml version="1.0" encoding="utf-8"?>
<p:tagLst xmlns:p="http://schemas.openxmlformats.org/presentationml/2006/main">
  <p:tag name="AS_UNIQUEID" val="465"/>
</p:tagLst>
</file>

<file path=ppt/tags/tag9.xml><?xml version="1.0" encoding="utf-8"?>
<p:tagLst xmlns:p="http://schemas.openxmlformats.org/presentationml/2006/main">
  <p:tag name="AS_UNIQUEID" val="391"/>
</p:tagLst>
</file>

<file path=ppt/tags/tag90.xml><?xml version="1.0" encoding="utf-8"?>
<p:tagLst xmlns:p="http://schemas.openxmlformats.org/presentationml/2006/main">
  <p:tag name="AS_UNIQUEID" val="466"/>
</p:tagLst>
</file>

<file path=ppt/tags/tag91.xml><?xml version="1.0" encoding="utf-8"?>
<p:tagLst xmlns:p="http://schemas.openxmlformats.org/presentationml/2006/main">
  <p:tag name="AS_UNIQUEID" val="467"/>
</p:tagLst>
</file>

<file path=ppt/tags/tag92.xml><?xml version="1.0" encoding="utf-8"?>
<p:tagLst xmlns:p="http://schemas.openxmlformats.org/presentationml/2006/main">
  <p:tag name="AS_UNIQUEID" val="468"/>
</p:tagLst>
</file>

<file path=ppt/tags/tag93.xml><?xml version="1.0" encoding="utf-8"?>
<p:tagLst xmlns:p="http://schemas.openxmlformats.org/presentationml/2006/main">
  <p:tag name="AS_UNIQUEID" val="469"/>
</p:tagLst>
</file>

<file path=ppt/tags/tag94.xml><?xml version="1.0" encoding="utf-8"?>
<p:tagLst xmlns:p="http://schemas.openxmlformats.org/presentationml/2006/main">
  <p:tag name="AS_UNIQUEID" val="470"/>
</p:tagLst>
</file>

<file path=ppt/tags/tag95.xml><?xml version="1.0" encoding="utf-8"?>
<p:tagLst xmlns:p="http://schemas.openxmlformats.org/presentationml/2006/main">
  <p:tag name="AS_UNIQUEID" val="471"/>
</p:tagLst>
</file>

<file path=ppt/tags/tag96.xml><?xml version="1.0" encoding="utf-8"?>
<p:tagLst xmlns:p="http://schemas.openxmlformats.org/presentationml/2006/main">
  <p:tag name="AS_UNIQUEID" val="472"/>
</p:tagLst>
</file>

<file path=ppt/tags/tag97.xml><?xml version="1.0" encoding="utf-8"?>
<p:tagLst xmlns:p="http://schemas.openxmlformats.org/presentationml/2006/main">
  <p:tag name="AS_UNIQUEID" val="473"/>
</p:tagLst>
</file>

<file path=ppt/tags/tag98.xml><?xml version="1.0" encoding="utf-8"?>
<p:tagLst xmlns:p="http://schemas.openxmlformats.org/presentationml/2006/main">
  <p:tag name="AS_UNIQUEID" val="474"/>
</p:tagLst>
</file>

<file path=ppt/tags/tag99.xml><?xml version="1.0" encoding="utf-8"?>
<p:tagLst xmlns:p="http://schemas.openxmlformats.org/presentationml/2006/main">
  <p:tag name="AS_UNIQUEID" val="47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187</Paragraphs>
  <Slides>39</Slides>
  <Notes>4</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39</vt:i4>
      </vt:variant>
    </vt:vector>
  </HeadingPairs>
  <TitlesOfParts>
    <vt:vector baseType="lpstr" size="56">
      <vt:lpstr>Arial</vt:lpstr>
      <vt:lpstr>Calibri Light</vt:lpstr>
      <vt:lpstr>Calibri</vt:lpstr>
      <vt:lpstr>宋体</vt:lpstr>
      <vt:lpstr>等线 Light</vt:lpstr>
      <vt:lpstr>等线</vt:lpstr>
      <vt:lpstr>微软雅黑</vt:lpstr>
      <vt:lpstr>楷体</vt:lpstr>
      <vt:lpstr>新宋体</vt:lpstr>
      <vt:lpstr>黑体</vt:lpstr>
      <vt:lpstr>楷体_GB2312</vt:lpstr>
      <vt:lpstr>华文新魏</vt:lpstr>
      <vt:lpstr>Times New Roman</vt:lpstr>
      <vt:lpstr>隶书</vt:lpstr>
      <vt:lpstr>华文仿宋</vt:lpstr>
      <vt:lpstr>创艺简隶书</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检查预习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小   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2022-08-22T11:43:55.216</cp:lastPrinted>
  <dcterms:created xsi:type="dcterms:W3CDTF">2022-08-22T11:43:55Z</dcterms:created>
  <dcterms:modified xsi:type="dcterms:W3CDTF">2022-08-22T03:44:04Z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