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1470" r:id="rId2"/>
    <p:sldId id="1439" r:id="rId3"/>
    <p:sldId id="1432" r:id="rId4"/>
    <p:sldId id="1433" r:id="rId5"/>
    <p:sldId id="1437" r:id="rId6"/>
    <p:sldId id="1544" r:id="rId7"/>
    <p:sldId id="1256" r:id="rId8"/>
    <p:sldId id="1545" r:id="rId9"/>
    <p:sldId id="1569" r:id="rId10"/>
    <p:sldId id="1542" r:id="rId11"/>
    <p:sldId id="1543" r:id="rId12"/>
    <p:sldId id="1434" r:id="rId13"/>
    <p:sldId id="1220" r:id="rId14"/>
    <p:sldId id="1570" r:id="rId15"/>
    <p:sldId id="1546" r:id="rId16"/>
    <p:sldId id="1547" r:id="rId17"/>
    <p:sldId id="1548" r:id="rId18"/>
    <p:sldId id="1549" r:id="rId19"/>
    <p:sldId id="1550" r:id="rId20"/>
    <p:sldId id="1286" r:id="rId21"/>
    <p:sldId id="1316" r:id="rId22"/>
    <p:sldId id="1571" r:id="rId23"/>
    <p:sldId id="1572" r:id="rId24"/>
    <p:sldId id="1573" r:id="rId25"/>
    <p:sldId id="1574" r:id="rId26"/>
    <p:sldId id="1575" r:id="rId27"/>
    <p:sldId id="1576" r:id="rId28"/>
    <p:sldId id="1553" r:id="rId29"/>
    <p:sldId id="1577" r:id="rId30"/>
    <p:sldId id="1578" r:id="rId31"/>
    <p:sldId id="1579" r:id="rId32"/>
    <p:sldId id="1580" r:id="rId33"/>
    <p:sldId id="1435" r:id="rId34"/>
    <p:sldId id="993" r:id="rId35"/>
    <p:sldId id="1568" r:id="rId36"/>
    <p:sldId id="1508" r:id="rId37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0510EB"/>
    <a:srgbClr val="3114AC"/>
    <a:srgbClr val="00CCFF"/>
    <a:srgbClr val="E46C0A"/>
    <a:srgbClr val="339966"/>
    <a:srgbClr val="111CF3"/>
    <a:srgbClr val="CCFF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2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34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4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870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362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81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69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33.xml"/><Relationship Id="rId4" Type="http://schemas.openxmlformats.org/officeDocument/2006/relationships/tags" Target="../tags/tag4.xml"/><Relationship Id="rId9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拎出核心概念，定义定意，阐释辨析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复习任务群八　写作针对训练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01637" y="1125538"/>
            <a:ext cx="11187139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865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同学们，无论生活的模样如何，我们都应心存希望与理想，脚踏实地，自强不息，以心中之爱，开脚下之路。我相信，这是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在当代最有益的警示与继承，也希望大家能做到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热爱劳动，从我做起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，找到更好的自己，为实现中国梦尽一份力。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indent="62865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我的发言完毕，谢谢大家的聆听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2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5701" y="1197546"/>
            <a:ext cx="1129901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这篇考场作文的优胜之处不只是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用语动情，引发共鸣：作者巧用排比、短句增强文章气势及语句表现力，引发共鸣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阅卷组评语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，更在于能够围绕核心概念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劳动展开思路、具体分析：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条分缕析，层层推进。文章由劳动的含义入手，讲到它之于人类进而之于中华民族的重大意义，脉络分明，条理清晰。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视野开阔，见识独到。作者不将劳动的意义局限于个人与民族，而是放在整个人类发展历程中去探讨劳动的重大价值，视野开阔。同时，作者把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的意义诠释为一种自强不息的民族之魂，见解独到。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返回">
            <a:hlinkClick r:id="rId3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亮点点评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797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XUE DIAN SHI ZHAO ZHAO ZHUN TI SHENG MEN JING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学点实招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找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准提升门径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837506"/>
            <a:ext cx="11412000" cy="53398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一、核心概念在议论文写作中的两重作用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endParaRPr lang="en-US" altLang="zh-CN" sz="800" b="1" kern="1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从定义到定意，审题立意绝对不缺席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审题立意是考场写作极其重要的开端。审题立意的初步工作是对材料的审读，随着思考的深入，最终都会聚焦于材料中的一两个核心概念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语词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。因此，对这一两个核心概念的准确理解，决定了审题立意的成败。所谓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准确理解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，就是要对核心概念进行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理解。只有这样，才能确定文章最终要写什么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。试以一个简单的命题话题类作文来说明之：我的年度汉字。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，不是你的、他的、中国的。行文必须写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自己的变化以及所思所想，凡是主要写社会或其他人的事情，均视为不合题意。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621482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，是某个年份的一整年，暗含材料中给出的这一年。具备相当的概括性和高度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浓缩性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汉字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，是一个字，不是词、短语、句子。目的是通过汉字表现这一年自己各方面的变化以及对生活的认识。有考生选了一个字，组成一个词，围绕这个词去写，是偷换概念，视为偏题。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理解，就是理解其内涵和外延。理解了其内涵，决定了立意的深刻性；理解了其外延，就可确定写作的题材，决定选材的新颖度了。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理解核心概念的内涵，就是要定性，就是明确其特征与属性。而概念所展现出来的特征有很多，其中有些特征是本质性的，使一概念区别于另一概念。只有抓住其本质特征，才能将立意立得极精准、深刻。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57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189434"/>
            <a:ext cx="11526120" cy="61890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为例。它的内涵有：认真细致严谨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态度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、探究创新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方式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、超越世俗功利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价值观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。考生如写有关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的作文时，对这个概念作一般性理解：具有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的人的工作态度是认真细致严谨的。如果以逆向思维想想，工作认真细致严谨的人都可以称得上工匠吗？并不一定，我们还得从其他角度来对这一概念进行描述，具有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的人还得有探究创新的工作方式，超越世俗功利的价值观。比较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这三个特征，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认真细致严谨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是最显而易见的，只能作为其基本特征；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探究创新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超越世俗功利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的深层含义，更能诠释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的独特性。如果写作把立意定为第一点，那显然是肤浅、人云亦云的；如果理解到后两点，这样的立意绝对称得上深刻、超出同类。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理解概念的外延就是定量，就是分析界定概念的外延，明确概念所涉及的范围。试以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2018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年浙江卷材料中的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为例来分析其外延。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61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00275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宏观与微观。从宏观角度看，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是中华民族精神组成的一个部分，与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江苏精神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广东精神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一样有其共同之处，更有其独特性。从微观角度看，有王阳明的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，有马一浮的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，等等。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历史与现代。历史上的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，其内涵与形成过程是怎样的；现代的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又有怎样的内涵，又经历了怎样的形成过程。古今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有哪些异同性，是如何在继承中发展的。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地域与行业。从地域看，有宁波的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，有温州的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，等等；从行业看，有教育界的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，有工商界的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，等等。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浙江精神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作外延式分析，你将打开思考、选材的广度，从中确定一个范围去写，从而保证了写什么的新颖性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41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8582" y="382808"/>
            <a:ext cx="11187139" cy="58477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阐释、辨析：确立写作前提和展开具体分析的抓手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endParaRPr lang="en-US" altLang="zh-CN" sz="8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阐释概念：写作第一步</a:t>
            </a:r>
            <a:endParaRPr lang="zh-CN" altLang="zh-CN" sz="24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概念是思维的起点，也是议论文写作重要的第一步。阐释其核心概念，搞懂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什么是什么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，为写作行动确立必要的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请看下面的作文题及其写作片段：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b="1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作文题目</a:t>
            </a:r>
            <a:r>
              <a:rPr lang="en-US" altLang="zh-CN" sz="2400" b="1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根据以下材料，选取角度，自拟题目，写一篇不少于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800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字的文章；文体不限，诗歌除外。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有人说，人有两条路要走，一条是必须走的，一条是想走的，你必须把必须走的路走漂亮，才可以走想走的路。有人却说，我不去走我想走的路，又怎能走得更好？不去走想走的路，人生又有何趣味和意义？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71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5701" y="10354"/>
            <a:ext cx="11299010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b="1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作文片段</a:t>
            </a:r>
            <a:r>
              <a:rPr lang="en-US" altLang="zh-CN" sz="2400" b="1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endParaRPr lang="zh-CN" altLang="zh-CN" sz="24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段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从一出生，我们就踏踏实实走上了各种各样的路，无可避免，正如曹文轩在《前方》中所说：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是命运把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抛</a:t>
            </a:r>
            <a:r>
              <a:rPr lang="zh-CN" altLang="zh-CN" sz="2400" kern="100" dirty="0" smtClean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到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了路上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这路，或坦坦荡荡，或充满荆棘，或四处泥泞，但大致可以分为两类：必须走的路和自己想走的路。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用课本上的话，引出材料中的两个关键词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必须走的路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自己想走的路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，既显智慧，又显亲切，开篇不凡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段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谓必须走的路，其实是社会为你规定的路，这是大众之路；所谓自己想走的路，其实就是你根据自己的个性选择的路，这是罕迹之路。有人曾说，你必须把必须走的路走漂亮了，才可以走自己想走的路。诚然，有些道路我们无法避免，应该尽全力将它走好，但之后，你是否会依据初心，向着心中的那个方向，像朝圣者一样虔诚地走下去呢？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必须走的路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自己想走的路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进行概念界定，是为下文提出观点提供逻辑依据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4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0352"/>
            <a:ext cx="11412000" cy="67018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辨析概念：展开具体分析的抓手</a:t>
            </a:r>
            <a:endParaRPr lang="zh-CN" altLang="zh-CN" sz="24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不少考生在议论说理中存在空泛、笼统、模糊等问题，如果能围绕核心概念展开分析，那就做到了具体化，进而避免了空泛等问题。试以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年全国卷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Ⅰ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作文题为例。材料的核心概念是：劳动。在展开分析议论时，就可以就材料中的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不理解劳动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进行辨析。所谓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不理解劳动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包括不理解劳动的含义以及不理解劳动的意义，即不知道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劳动是什么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为什么要劳动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。我们可以围绕第一类同学的话进行分析，即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我们学习这么忙，劳动太占时间了！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这种言论，就是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不理解劳动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的典型表现。具体说来，一是没有全面把握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的内涵，劳动包括脑力劳动、体力劳动等，这类同学显然是以偏概全，误以为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就是体力劳动，学习又何尝不是一种劳动形式呢？其二要将脑力劳动与体力劳动对立起来，以为体力劳动占用了脑力劳动的时间。针对这种言论，我们可以结合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演讲稿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的文体以及其他要求进行如下写作：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34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547" y="1485578"/>
            <a:ext cx="11167284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论是命题作文、材料作文还是任务驱动型作文，其材料中总包含一至两个核心概念。对这一两个核心概念的理解，关乎审题立意的准确、深刻。同时，理清核心概念是议论文写作的第一步，也是议论文论证的力量之源。因此，对于考场作文来说，正确理解其内涵，发挥好它在审题立意、展开论证方面的作用显得尤为重要。本任务试图帮你认识核心概念的运用以及理解它的方法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324" y="10354"/>
            <a:ext cx="11412000" cy="67018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同学们，劳动是财富的源泉，也是幸福的源泉，热爱劳动是中华民族的优秀传统。热爱劳动的前提是正确理解劳动的内涵。如果连劳动是什么都不知道，又何谈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热爱劳动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呢？有的学生说：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我们学习这么忙，劳动太占时间了！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这就是一种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不理解劳动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典型心理。在他们心中，学习和劳动是对立的，劳动会挤占学习的时间。大家想想，劳动是不是既包含体力劳动，也包含脑力劳动？既然如此，学习不也是一种可贵的劳动吗？我们现在努力学习各种文化知识，不断培养自己的能力与素养，以后才可以创造出更大的社会价值，这不就是在进行创造性劳动吗？当然，那是不是说我们整天只专注于学习就可以了，不需要做任何体力活？也不是。以学习这种脑力劳动为主，学习之余我们可以适度从事一些体力劳动，参加社会实践活动，这两者是不能偏废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其实，要想真正用好概念分析法，可以从核心概念的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来源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本质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意义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四个层面来追问探索，进而把具体分析进行到底。试以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钝感力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为例详细说明。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1082149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追问来处，正本清源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钝感力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迟钝的力量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，出自日本作家渡边淳一的创造。通常情况下，迟钝是个贬义词，我们需要的是敏捷、迅速、高效、睿智。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钝感力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的出现让人意外之时，也应追问其出现的背景，即渡边淳一为什么要提出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钝感力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与钝感相反的就是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敏感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，在当今快节奏、高效率、巨变化的生活中，敏感让我们对周遭迅速作出应激反应，但过于敏感却会让人受到伤害，而木讷、迟缓的钝感恰好让我们拥有一层保护，它是保持从容和愉快心情的重要武器。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7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644291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追问表现，具体分析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钝感力产生的背景了解了之后，还要从事例素材和理论素材两个维度追问其具体表现。在事例素材方面，有韩信、司马迁、苏轼、阿甘等例子作为典型论据，分析他们在面对挫折和伤害时的具体表现，能总结出拥有钝感力的人大多拥有迟钝而坚强的神经，他们能迅速忘却困难，不因琐碎小事而产生情绪波动，会为了既定目标继续从容前进。在理论素材方面，有重剑无锋、大智若愚、大敏若讷、呆若木鸡等材料作支撑，分析其内蕴，会发现貌似外在相反两极的钝感和敏感在一定情况下会接近转化，这正是道家特有的辩证思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追问表现，实际上是对抽象概念的具体化，通过对丰富理据的具体分析，对核心概念的表现进行梳理和归纳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30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1154157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追问本质，抽象提炼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通过对大量事例和理论素材的深入分析，需要再进一步追问核心概念的本质。这个过程既是由形象到抽象的提炼过程，也是对核心概念到底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是什么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的理性总结和精准回答。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问钝感力的本质，可以提炼出它是钝于外而敏于内的一种潜在力量，它让人不受外界干扰，只关照于内心所需；它不是迟钝，而是排除外界干扰、积极向前的人生态度；它是一种内心修炼，教人学会在困难、伤害、挫折中勇敢前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4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1231974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追问意义，升华智慧</a:t>
            </a:r>
            <a:endParaRPr lang="zh-CN" altLang="zh-CN" sz="2400" b="1" kern="100" dirty="0">
              <a:solidFill>
                <a:srgbClr val="00B05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认清本质后，还要追问核心概念的意义，将其上升到更高层面，或作为推崇的价值观、处世准则来褒扬，或表达对现状的忧虑，或传达对美好的呼唤等等。比如追问钝感力的意义，它就是一种修心的方式、处世的态度、生活的智慧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46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549474"/>
            <a:ext cx="11412000" cy="559298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通过上面对钝感力的来源、表现、本质和意义的追问，可以形成如下分析段落：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相比激进、张扬、刚硬而言，拥有钝感力的人更易在竞争激烈、节奏飞快、关系复杂的现代社会中生存，获得自身内心的平衡。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来源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面对他人的嫉妒、中伤和刁难，不能如临大敌，而要仔细思考对方那么说的原因，体察对方的心情，拥有心胸宽广的钝感力，不管多么痛苦的事情，都能转化成对自己有利的因素。在亲密关系中，彼此缺点因距离而放大，矛盾和冲突也随之而来。彼此长久的相互容忍和体谅，是各自出色的钝感力在支持和守护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表现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钝感力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作为一种为人处世的态度及人生智慧，其实就是钝于外而敏于内，关照内心，不受外界影响。钝感力，其实就是修心，让内心慢下来，让自己在忙忙碌碌中找到一份安静和宁静，可以更坦然地去面对一切。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本质、意义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41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399266"/>
            <a:ext cx="11412000" cy="58938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二、理解概念常用的方法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endParaRPr lang="en-US" altLang="zh-CN" sz="8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阐释法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一般有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下定义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作诠释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两种，通常用的是后者。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2015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年全国卷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Ⅱ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作文题核心概念是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，请看一考生对此作出的阐释：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何谓风采？风采不能用才气、奉献、成败等实际的评价来衡量，风采展现的是一种独到的生活方式，它不仅仅在于争取和奋斗，也不仅仅在于意义和价值，更在于生活趣味与人生情怀。故风采之选，宜观情怀。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这里对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的解释，全面而又重点突出，为自己的立论奠定了坚实的基础。一般而言，对概念内涵的阐释，固然需要词典义，但更需要结合文章作出个性化的解读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21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1221411"/>
            <a:ext cx="11412000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拆字法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有时候对概念阐释可以推形及义，即通过对字形的分解，提炼出概念的核心要素。如文章《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信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》，作者就是这样分析的：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字充分揭示了人性的卑劣，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的行为即是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是专属于人类的行为，是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为钱、为权、为名、为利、为不可告人的私欲而刻意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之的行为。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是诚信的敌人，更是人性的敌人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8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54157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这种类似说文解字的概念分解法，会使抽象的概念具体化，平实的概念生动化，往往会给人耳目一新的感觉。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汉字中有大量的会意字、形声字，推形及义本来就是理解字义的方法。不过，字义不是议论文中的概念，照搬字典解释，往往也有很大的局限性。所以，这里所说的阐释概念的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拆字法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，有时候还要对字形展开合理的联想，多角度地丰富字义，这样才会得到更多的灵感和启示。比如，在议论文《成为人生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家》中，作者着力阐释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这个概念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54157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8650" algn="just">
              <a:lnSpc>
                <a:spcPct val="150000"/>
              </a:lnSpc>
            </a:pP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赢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亡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口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贝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凡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这几个字构成。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亡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是有牺牲精神，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口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是学会沟通，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是日积月累，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贝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是善于利用资源，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凡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是有平常心。</a:t>
            </a:r>
            <a:endParaRPr lang="zh-CN" altLang="zh-CN" sz="240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indent="628650" algn="just">
              <a:lnSpc>
                <a:spcPct val="150000"/>
              </a:lnSpc>
            </a:pP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作者别具匠心，对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字巧妙分解，并进行了个性化的解读。对如何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成为人生赢家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这个问题，通过对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</a:t>
            </a:r>
            <a:r>
              <a:rPr lang="en-US" altLang="zh-CN" sz="2400" kern="10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的概念的分解阐释，自然有了论证的五个角度：有牺牲精神，学会沟通，日积月累，善用资源，具有平常心。构思巧妙，内容充实。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1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1991627"/>
            <a:ext cx="4598962" cy="17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PIN DU JIA ZUO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TI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WU CHU CAI LI YOU</a:t>
            </a: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629594"/>
            <a:ext cx="410445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品读佳作</a:t>
            </a:r>
            <a:r>
              <a:rPr lang="en-US" altLang="zh-CN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体悟出彩理由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2" y="3172925"/>
            <a:ext cx="5112567" cy="27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XUE DIAN SHI ZHAO </a:t>
            </a:r>
            <a:r>
              <a:rPr lang="en-US" altLang="zh-CN" sz="14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ZHAO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 ZHUN TI SHENG MEN JING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2814594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学点实招   找准提升门径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DF41377-C332-9E45-B55E-7C4D32CB417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8943" y="4370047"/>
            <a:ext cx="4896543" cy="28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SHI ZHAN YAN LIAN </a:t>
            </a:r>
            <a:r>
              <a:rPr lang="en-US" altLang="zh-CN" sz="14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LIAN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 JIU XIE ZUO JI NENG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2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46EEEDA-FB31-A542-8603-43C5247A68F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943" y="4008016"/>
            <a:ext cx="424847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实战演练   练就写作技能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5" name="椭圆 34">
            <a:hlinkClick r:id="rId9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265997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6" name="椭圆 35">
            <a:hlinkClick r:id="rId10" action="ppaction://hlinksldjump"/>
            <a:extLst>
              <a:ext uri="{FF2B5EF4-FFF2-40B4-BE49-F238E27FC236}">
                <a16:creationId xmlns="" xmlns:a16="http://schemas.microsoft.com/office/drawing/2014/main" id="{23692181-1027-FD49-80A7-8E62EA0FC5D0}"/>
              </a:ext>
            </a:extLst>
          </p:cNvPr>
          <p:cNvSpPr/>
          <p:nvPr/>
        </p:nvSpPr>
        <p:spPr>
          <a:xfrm>
            <a:off x="2710830" y="386763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叁</a:t>
            </a:r>
          </a:p>
        </p:txBody>
      </p:sp>
      <p:sp>
        <p:nvSpPr>
          <p:cNvPr id="38" name="椭圆 37">
            <a:hlinkClick r:id="rId8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154934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54157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拆词法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多的时候，概念是一个词而不是一个字。而对于一个词而言，构词的方式就是我们分解概念时要仔细揣摩辨析的地方，是我们思维细化的一个方向。认真分析每一个语素，辨字析理，往往会让概念的阐释更有逻辑的说服力。譬如《论修养》一文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04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89434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，顾名思义指人的行为和涵养，即内心和外在的完美优秀品质。它更注重外在行为上的。古人说：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修犹切磋琢磨，养犹涵养熏陶。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显而易见，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锻炼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提高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完善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之意，而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正是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所要达到的状态和结果，更可以说成是一种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境界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。而这种大境界也并非所有人都能达到，只有经过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切、磋、琢、磨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才有望得到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涵养熏陶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，可见实现修养也并非易事。虽然如此，从古至今还是有很多人去努力、去尝试，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圣人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的大彻大悟的高境界不是一般人所能及的，如果像孔孟和老庄这样的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大贤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多如牛毛，恐怕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二字的韵味会很暗淡，正因为圣贤人少，以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圣贤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为载体的修养的人格外化才更加让人仰慕，正是在这种理念的引导下人们才前赴后继、摩肩接踵向圣人学习，以便提高自身修养。出于对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的仰慕和期待必然会产生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的动力并获得相应的成果，从而实现自我发展和完善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76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290795"/>
            <a:ext cx="11412000" cy="33816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此处通过分解辨析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二字，找到了二者之间的因果关系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锻炼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提高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所要达到的状态和结果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概念瞬间明晰化。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比较法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比较法就是把两个相近或相反的概念放在一起比较辨析，同中求异，异中求同，从而使概念更为明晰，使论证走向深入。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返回">
            <a:hlinkClick r:id="rId2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36439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969294" y="2906172"/>
            <a:ext cx="4251825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SHI ZHAN YAN LIAN </a:t>
            </a:r>
            <a:r>
              <a:rPr lang="en-US" altLang="zh-CN" sz="1200" dirty="0" err="1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LIAN</a:t>
            </a: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 JIU XIE ZUO JI NENG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341969" y="3329811"/>
            <a:ext cx="550647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实战演练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练就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写作技能</a:t>
            </a:r>
          </a:p>
        </p:txBody>
      </p:sp>
    </p:spTree>
    <p:extLst>
      <p:ext uri="{BB962C8B-B14F-4D97-AF65-F5344CB8AC3E}">
        <p14:creationId xmlns:p14="http://schemas.microsoft.com/office/powerpoint/2010/main" val="3969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318312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阅读下面的文字，根据要求作文。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一词最早见于《礼记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中庸》：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君子慎其独也。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这是一种儒家的修养方法，意谓个人独处时也能按照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的要求行事。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就是不论有无人在，都自觉严格遵守社会公德，不做有可能损害他人或社会利益并最终损害自己利益的事。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(3)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既是一种克己自律、自我修养的方法，更是一种高尚道德的体现。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康熙将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概括为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暗室不欺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，并告诫子孙：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《大学》《中庸》俱以慎独为训。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林则徐在其居所悬挂一幅醒目的中堂，上书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二字，以警醒勉励自己。晚清名臣曾国藩的遗嘱中第一条说到的就是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为标题，写一篇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800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字以上的文章。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注意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立意自定，明确文体，但不得写成诗歌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65498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写作指导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材料分析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这是一道以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为标题的作文题。材料对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做了详细的解读。材料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认为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是个人独处时也能按照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的要求行事。材料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说不管是不是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，也要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。材料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指出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既是自我修养的方法，也是道德的体现。材料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以康熙、林则徐和曾国藩为例，表明他们对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的重视。考生可以结合什么是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，为什么要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，怎样做到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慎独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等进行写作。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立意提示：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慎独，人生的至境；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慎始与慎终；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独处，检验一个人修身养性的试金石；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慎独是人生的必修课；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</a:rPr>
              <a:t>⑤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千金难买是慎独。</a:t>
            </a:r>
          </a:p>
        </p:txBody>
      </p:sp>
      <p:sp>
        <p:nvSpPr>
          <p:cNvPr id="5" name="返回">
            <a:hlinkClick r:id="rId3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5683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复习任务群八　写作针对训练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PIN DU JIA ZUO TI WU CHU CAI LI YOU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品读佳作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体悟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出彩理由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63024" y="1885856"/>
            <a:ext cx="11641381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(2019·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Ⅰ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题目见任务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十九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品读佳作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部分。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原题呈现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8423845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52128" y="864027"/>
            <a:ext cx="7752086" cy="598317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以心中之爱，开脚下之路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亲爱的同学们：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大家好，今天我演讲的题目是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以心中之爱，开脚下之路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风因热爱风景而永不止息，雨因热爱人间而跌落云端，而人类因热爱生活而辛勤劳动，缔造了今日的繁华世界。提起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二字，可能大家想到的就是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但我今天想为劳动正名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《现代汉语词典》对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的解释有两层含义，一是指体力劳动；二是指人类创造物质或精神财富的活动。这样看来，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二字虽简短却意蕴丰富，值得我们深思。</a:t>
            </a:r>
            <a:endParaRPr lang="zh-CN" altLang="zh-CN" sz="2400" u="heavy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43478" y="4567444"/>
            <a:ext cx="3307196" cy="59054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词典义开始。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考场佳作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200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62558" y="1099461"/>
            <a:ext cx="788035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有人不愿意劳动，大多是将之狭隘地理解为体力劳动。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的确，在这知识经济飞速发展的时代，更易获得较高劳动报酬的脑力劳动深受人们青睐，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就社会而言，二者都必不可少。劳动是耕作，春日播种，秋收冬藏，一畦畦土地既是农民的希望，也是国之根基；劳动是科研，天眼倾听宇宙声音，宇宙飞船探索星球奥秘，一项项突破既是科研工作者的汗水，也是国之动力。</a:t>
            </a:r>
            <a:endParaRPr lang="zh-CN" altLang="zh-CN" sz="2400" u="heavy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552" y="1104760"/>
            <a:ext cx="3340268" cy="283755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紧承上文，指出应全面理解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点明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的具体含义：两个整句对应其两层含义。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423845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6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34566" y="890949"/>
            <a:ext cx="7848872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回眸亘古及今的人类历史，人类是用劳动描绘蓝图的。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民生在勤，勤则不匮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，从茹毛饮血到民智初开，从沐浴清化到现代文明，中国史乃至人类史都是一部劳动史、一部创造史。从遗迹当中，我们依稀可以窥见人类是如何用自己的双手在这片土地上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开辟天地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的。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二字并不仅指一种行为或方式，更是一份开创的勇气与永恒的希望，这贯穿于整个人类发展史，也让中华民族生机永存。</a:t>
            </a:r>
            <a:endParaRPr lang="zh-CN" altLang="zh-CN" sz="2400" u="heavy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43478" y="3599870"/>
            <a:ext cx="3440011" cy="114454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进一步指出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的深层内涵。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423845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5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34566" y="621482"/>
            <a:ext cx="7848872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热爱劳动一直是中华民族的传统文化。筚路蓝缕，以启山林，在数千年的文化延续中，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劳动更内化为中华民族之魂</a:t>
            </a:r>
            <a:r>
              <a:rPr lang="en-US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自强不息，这足以与自然、与强敌、与命运苦苦抗争的绝大勇气，它源于中华儿女心中对生活的热爱与憧憬，体现为无限顽强的生命力。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可在新时代，这样的坚守有些风雨飘摇，这应引起我们的重视。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虽说劳动形式的蜕变是必要的，但我想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二字最重要的意义并不在此。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天行健，君子以自强不息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这是千年前已有人言明的至理，这也正是我今天要说的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热爱劳动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26957" y="3383939"/>
            <a:ext cx="3273052" cy="114454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深挖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劳动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的深层意义。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423845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0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10693</TotalTime>
  <Words>5009</Words>
  <Application>Microsoft Office PowerPoint</Application>
  <PresentationFormat>自定义</PresentationFormat>
  <Paragraphs>134</Paragraphs>
  <Slides>36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3" baseType="lpstr">
      <vt:lpstr>Adobe Arabic</vt:lpstr>
      <vt:lpstr>方正报宋_GBK</vt:lpstr>
      <vt:lpstr>方正博雅宋_GBK</vt:lpstr>
      <vt:lpstr>方正清刻本悦宋简体</vt:lpstr>
      <vt:lpstr>仿宋_GB2312</vt:lpstr>
      <vt:lpstr>华文楷体</vt:lpstr>
      <vt:lpstr>楷体_GB2312</vt:lpstr>
      <vt:lpstr>隶书</vt:lpstr>
      <vt:lpstr>宋体</vt:lpstr>
      <vt:lpstr>微软雅黑</vt:lpstr>
      <vt:lpstr>Arial</vt:lpstr>
      <vt:lpstr>Calibri</vt:lpstr>
      <vt:lpstr>Courier New</vt:lpstr>
      <vt:lpstr>Impact</vt:lpstr>
      <vt:lpstr>IPAPANNEW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2244</cp:revision>
  <dcterms:modified xsi:type="dcterms:W3CDTF">2019-11-01T03:52:34Z</dcterms:modified>
</cp:coreProperties>
</file>