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Lst>
  <p:notesMasterIdLst>
    <p:notesMasterId r:id="rId3"/>
  </p:notesMasterIdLst>
  <p:sldIdLst>
    <p:sldId id="256" r:id="rId4"/>
    <p:sldId id="259" r:id="rId5"/>
    <p:sldId id="260" r:id="rId6"/>
    <p:sldId id="338" r:id="rId7"/>
    <p:sldId id="336" r:id="rId8"/>
    <p:sldId id="337" r:id="rId9"/>
    <p:sldId id="327" r:id="rId10"/>
    <p:sldId id="342" r:id="rId11"/>
    <p:sldId id="341" r:id="rId12"/>
    <p:sldId id="333" r:id="rId13"/>
    <p:sldId id="340" r:id="rId14"/>
    <p:sldId id="358" r:id="rId15"/>
    <p:sldId id="359" r:id="rId16"/>
    <p:sldId id="360" r:id="rId17"/>
    <p:sldId id="365" r:id="rId18"/>
    <p:sldId id="299" r:id="rId19"/>
    <p:sldId id="372" r:id="rId20"/>
    <p:sldId id="373" r:id="rId21"/>
    <p:sldId id="374" r:id="rId22"/>
    <p:sldId id="380" r:id="rId23"/>
  </p:sldIdLst>
  <p:sldSz cx="12192000" cy="6858000"/>
  <p:notesSz cx="6858000" cy="9144000"/>
  <p:embeddedFontLst>
    <p:embeddedFont>
      <p:font typeface="楷体" panose="02010609060101010101" charset="-122"/>
      <p:regular r:id="rId25"/>
    </p:embeddedFont>
    <p:embeddedFont>
      <p:font typeface="微软雅黑" panose="020B0503020204020204" pitchFamily="34" charset="-122"/>
      <p:regular r:id="rId26"/>
    </p:embeddedFont>
    <p:embeddedFont>
      <p:font typeface="方正铁筋隶书简体" panose="02000000000000000000" pitchFamily="65" charset="-122"/>
      <p:regular r:id="rId27"/>
    </p:embeddedFont>
    <p:embeddedFont>
      <p:font typeface="等线 Light" panose="02010600030101010101" charset="-122"/>
      <p:regular r:id="rId28"/>
    </p:embeddedFont>
    <p:embeddedFont>
      <p:font typeface="等线" panose="02010600030101010101" charset="-122"/>
      <p:regular r:id="rId29"/>
    </p:embeddedFont>
    <p:embeddedFont>
      <p:font typeface="Calibri" panose="020F0502020204030204" charset="0"/>
      <p:regular r:id="rId30"/>
      <p:bold r:id="rId31"/>
      <p:italic r:id="rId32"/>
      <p:boldItalic r:id="rId33"/>
    </p:embeddedFont>
  </p:embeddedFontLst>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88" autoAdjust="0"/>
    <p:restoredTop sz="94660"/>
  </p:normalViewPr>
  <p:slideViewPr>
    <p:cSldViewPr snapToGrid="0" showGuides="1">
      <p:cViewPr>
        <p:scale>
          <a:sx n="50" d="100"/>
          <a:sy n="50" d="100"/>
        </p:scale>
        <p:origin x="-216" y="-1758"/>
      </p:cViewPr>
      <p:guideLst>
        <p:guide orient="horz" pos="619"/>
        <p:guide orient="horz" pos="3605"/>
        <p:guide pos="1820"/>
        <p:guide pos="7063"/>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70.xml" /><Relationship Id="rId25" Type="http://schemas.openxmlformats.org/officeDocument/2006/relationships/font" Target="fonts/font1.fntdata" /><Relationship Id="rId26" Type="http://schemas.openxmlformats.org/officeDocument/2006/relationships/font" Target="fonts/font2.fntdata" /><Relationship Id="rId27" Type="http://schemas.openxmlformats.org/officeDocument/2006/relationships/font" Target="fonts/font3.fntdata" /><Relationship Id="rId28" Type="http://schemas.openxmlformats.org/officeDocument/2006/relationships/font" Target="fonts/font4.fntdata" /><Relationship Id="rId29" Type="http://schemas.openxmlformats.org/officeDocument/2006/relationships/font" Target="fonts/font5.fntdata" /><Relationship Id="rId3" Type="http://schemas.openxmlformats.org/officeDocument/2006/relationships/notesMaster" Target="notesMasters/notesMaster1.xml" /><Relationship Id="rId30" Type="http://schemas.openxmlformats.org/officeDocument/2006/relationships/font" Target="fonts/font6.fntdata" /><Relationship Id="rId31" Type="http://schemas.openxmlformats.org/officeDocument/2006/relationships/font" Target="fonts/font7.fntdata" /><Relationship Id="rId32" Type="http://schemas.openxmlformats.org/officeDocument/2006/relationships/font" Target="fonts/font8.fntdata" /><Relationship Id="rId33" Type="http://schemas.openxmlformats.org/officeDocument/2006/relationships/font" Target="fonts/font9.fntdata"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iagrams/colors1.xml><?xml version="1.0" encoding="utf-8"?>
<dgm:colorsDef xmlns:a="http://schemas.openxmlformats.org/drawingml/2006/main" xmlns:dgm="http://schemas.openxmlformats.org/drawingml/2006/diagram"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dgm:ptLst>
    <dgm:pt modelId="{501C80C4-3C37-4B06-AC2A-25F05322FDE0}" type="doc">
      <dgm:prSet loTypeId="urn:microsoft.com/office/officeart/2005/8/layout/list1" loCatId="list" qsTypeId="urn:microsoft.com/office/officeart/2005/8/quickstyle/simple1" qsCatId="simple" csTypeId="urn:microsoft.com/office/officeart/2005/8/colors/accent0_1" csCatId="accent1" phldr="0"/>
      <dgm:spPr/>
      <dgm:t>
        <a:bodyPr/>
        <a:lstStyle/>
        <a:p>
          <a:endParaRPr lang="zh-CN" altLang="en-US"/>
        </a:p>
      </dgm:t>
    </dgm:pt>
    <dgm:pt modelId="{702F6268-E14C-45D5-8115-297DAA4B759C}" type="parTrans" cxnId="{E8600D5B-A995-4266-BEF4-4D793391AC61}">
      <dgm:prSet/>
      <dgm:spPr/>
      <dgm:t>
        <a:bodyPr/>
        <a:lstStyle/>
        <a:p>
          <a:endParaRPr lang="zh-CN" altLang="en-US"/>
        </a:p>
      </dgm:t>
    </dgm:pt>
    <dgm:pt modelId="{79F64CC5-B0A0-473A-A647-A8DB6562D23B}">
      <dgm:prSet phldrT="[文本]" custT="0"/>
      <dgm:spPr/>
      <dgm:t>
        <a:bodyPr vert="horz" wrap="square"/>
        <a:lstStyle/>
        <a:p>
          <a:pPr>
            <a:lnSpc>
              <a:spcPct val="100000"/>
            </a:lnSpc>
            <a:spcBef>
              <a:spcPct val="0"/>
            </a:spcBef>
            <a:spcAft>
              <a:spcPct val="35000"/>
            </a:spcAft>
          </a:pPr>
          <a:r>
            <a:rPr lang="zh-CN" altLang="en-US"/>
            <a:t>叙述人称</a:t>
          </a:r>
        </a:p>
      </dgm:t>
    </dgm:pt>
    <dgm:pt modelId="{981E424B-A63B-4DF7-BC97-1D5B2B7044B1}" type="sibTrans" cxnId="{E8600D5B-A995-4266-BEF4-4D793391AC61}">
      <dgm:prSet/>
      <dgm:spPr/>
      <dgm:t>
        <a:bodyPr/>
        <a:lstStyle/>
        <a:p>
          <a:endParaRPr lang="zh-CN" altLang="en-US"/>
        </a:p>
      </dgm:t>
    </dgm:pt>
    <dgm:pt modelId="{DCA1BD93-FD98-4A06-8ECE-28E6935BECED}" type="parTrans" cxnId="{4A4100CC-09D9-4435-9ECE-C030B4594EE5}">
      <dgm:prSet/>
      <dgm:spPr/>
      <dgm:t>
        <a:bodyPr/>
        <a:lstStyle/>
        <a:p>
          <a:endParaRPr lang="zh-CN" altLang="en-US"/>
        </a:p>
      </dgm:t>
    </dgm:pt>
    <dgm:pt modelId="{D4AB1542-9F74-4E45-B615-57F5DFDC43EE}">
      <dgm:prSet phldrT="[文本]" custT="0"/>
      <dgm:spPr/>
      <dgm:t>
        <a:bodyPr vert="horz" wrap="square"/>
        <a:lstStyle/>
        <a:p>
          <a:pPr>
            <a:lnSpc>
              <a:spcPct val="100000"/>
            </a:lnSpc>
            <a:spcBef>
              <a:spcPct val="0"/>
            </a:spcBef>
            <a:spcAft>
              <a:spcPct val="35000"/>
            </a:spcAft>
          </a:pPr>
          <a:r>
            <a:rPr lang="zh-CN" altLang="en-US"/>
            <a:t>叙述视角</a:t>
          </a:r>
        </a:p>
      </dgm:t>
    </dgm:pt>
    <dgm:pt modelId="{69748832-ECC5-4F63-A6AC-8504A7E906B9}" type="sibTrans" cxnId="{4A4100CC-09D9-4435-9ECE-C030B4594EE5}">
      <dgm:prSet/>
      <dgm:spPr/>
      <dgm:t>
        <a:bodyPr/>
        <a:lstStyle/>
        <a:p>
          <a:endParaRPr lang="zh-CN" altLang="en-US"/>
        </a:p>
      </dgm:t>
    </dgm:pt>
    <dgm:pt modelId="{0D3844BD-A934-4ADF-8CEC-4B7101CACCC9}" type="parTrans" cxnId="{06E5E44C-71E2-4979-AE28-5E8FA4646E7D}">
      <dgm:prSet/>
      <dgm:spPr/>
      <dgm:t>
        <a:bodyPr/>
        <a:lstStyle/>
        <a:p>
          <a:endParaRPr lang="zh-CN" altLang="en-US"/>
        </a:p>
      </dgm:t>
    </dgm:pt>
    <dgm:pt modelId="{E484A0DB-ADE2-41BB-B1F9-A397557174FE}">
      <dgm:prSet phldrT="[文本]" custT="0"/>
      <dgm:spPr/>
      <dgm:t>
        <a:bodyPr vert="horz" wrap="square"/>
        <a:lstStyle/>
        <a:p>
          <a:pPr>
            <a:lnSpc>
              <a:spcPct val="100000"/>
            </a:lnSpc>
            <a:spcBef>
              <a:spcPct val="0"/>
            </a:spcBef>
            <a:spcAft>
              <a:spcPct val="35000"/>
            </a:spcAft>
          </a:pPr>
          <a:r>
            <a:rPr lang="zh-CN" altLang="en-US"/>
            <a:t>叙述顺序</a:t>
          </a:r>
        </a:p>
      </dgm:t>
    </dgm:pt>
    <dgm:pt modelId="{FC59B45A-A616-4E16-B98F-7EBC1D5DDF85}" type="sibTrans" cxnId="{06E5E44C-71E2-4979-AE28-5E8FA4646E7D}">
      <dgm:prSet/>
      <dgm:spPr/>
      <dgm:t>
        <a:bodyPr/>
        <a:lstStyle/>
        <a:p>
          <a:endParaRPr lang="zh-CN" altLang="en-US"/>
        </a:p>
      </dgm:t>
    </dgm:pt>
    <dgm:pt modelId="{EE3CB678-3AF3-48EB-A9A3-4C9B3B638DF4}" type="pres">
      <dgm:prSet presAssocID="{501C80C4-3C37-4B06-AC2A-25F05322FDE0}" presName="linear">
        <dgm:presLayoutVars>
          <dgm:dir/>
          <dgm:animLvl val="lvl"/>
          <dgm:resizeHandles val="exact"/>
        </dgm:presLayoutVars>
      </dgm:prSet>
      <dgm:spPr/>
      <dgm:t>
        <a:bodyPr/>
        <a:lstStyle/>
        <a:p/>
      </dgm:t>
    </dgm:pt>
    <dgm:pt modelId="{A787D67B-DDA1-4988-8415-DCD48FC3EA83}" type="pres">
      <dgm:prSet presAssocID="{79F64CC5-B0A0-473A-A647-A8DB6562D23B}" presName="parentLin"/>
      <dgm:spPr/>
      <dgm:t>
        <a:bodyPr/>
        <a:lstStyle/>
        <a:p/>
      </dgm:t>
    </dgm:pt>
    <dgm:pt modelId="{0797CEA2-9F9D-4159-A8DC-2F0D60611F3B}" type="pres">
      <dgm:prSet presAssocID="{79F64CC5-B0A0-473A-A647-A8DB6562D23B}" presName="parentLeftMargin" presStyleLbl="node1" presStyleCnt="3"/>
      <dgm:spPr/>
      <dgm:t>
        <a:bodyPr/>
        <a:lstStyle/>
        <a:p/>
      </dgm:t>
    </dgm:pt>
    <dgm:pt modelId="{2968AA41-C1D3-4EDF-9DB3-378F66B2FD39}" type="pres">
      <dgm:prSet presAssocID="{79F64CC5-B0A0-473A-A647-A8DB6562D23B}" presName="parentText" presStyleLbl="node1" presStyleCnt="3">
        <dgm:presLayoutVars>
          <dgm:chMax val="0"/>
          <dgm:bulletEnabled val="1"/>
        </dgm:presLayoutVars>
      </dgm:prSet>
      <dgm:spPr/>
      <dgm:t>
        <a:bodyPr/>
        <a:lstStyle/>
        <a:p/>
      </dgm:t>
    </dgm:pt>
    <dgm:pt modelId="{D61417B3-60F3-4BE3-8E8F-9CEC27ECBCDA}" type="pres">
      <dgm:prSet presAssocID="{79F64CC5-B0A0-473A-A647-A8DB6562D23B}" presName="negativeSpace"/>
      <dgm:spPr/>
      <dgm:t>
        <a:bodyPr/>
        <a:lstStyle/>
        <a:p/>
      </dgm:t>
    </dgm:pt>
    <dgm:pt modelId="{D167D85B-ED5F-4134-9F18-E6B4BAE0C614}" type="pres">
      <dgm:prSet presAssocID="{79F64CC5-B0A0-473A-A647-A8DB6562D23B}" presName="childText" presStyleLbl="conFgAcc1" presStyleCnt="3">
        <dgm:presLayoutVars>
          <dgm:bulletEnabled val="1"/>
        </dgm:presLayoutVars>
      </dgm:prSet>
      <dgm:spPr/>
      <dgm:t>
        <a:bodyPr/>
        <a:lstStyle/>
        <a:p/>
      </dgm:t>
    </dgm:pt>
    <dgm:pt modelId="{6402558A-B637-4118-8793-2FA57B2393DA}" type="pres">
      <dgm:prSet presAssocID="{981E424B-A63B-4DF7-BC97-1D5B2B7044B1}" presName="spaceBetweenRectangles"/>
      <dgm:spPr/>
      <dgm:t>
        <a:bodyPr/>
        <a:lstStyle/>
        <a:p/>
      </dgm:t>
    </dgm:pt>
    <dgm:pt modelId="{8E561E53-8519-43F2-B9E7-546C3EB01970}" type="pres">
      <dgm:prSet presAssocID="{D4AB1542-9F74-4E45-B615-57F5DFDC43EE}" presName="parentLin"/>
      <dgm:spPr/>
      <dgm:t>
        <a:bodyPr/>
        <a:lstStyle/>
        <a:p/>
      </dgm:t>
    </dgm:pt>
    <dgm:pt modelId="{3559B5A5-3E91-49F5-A868-297DBB575668}" type="pres">
      <dgm:prSet presAssocID="{D4AB1542-9F74-4E45-B615-57F5DFDC43EE}" presName="parentLeftMargin" presStyleLbl="node1" presStyleIdx="1" presStyleCnt="3"/>
      <dgm:spPr/>
      <dgm:t>
        <a:bodyPr/>
        <a:lstStyle/>
        <a:p/>
      </dgm:t>
    </dgm:pt>
    <dgm:pt modelId="{48FABA9F-C289-434B-8864-E8FC1B5C2F60}" type="pres">
      <dgm:prSet presAssocID="{D4AB1542-9F74-4E45-B615-57F5DFDC43EE}" presName="parentText" presStyleLbl="node1" presStyleIdx="1" presStyleCnt="3">
        <dgm:presLayoutVars>
          <dgm:chMax val="0"/>
          <dgm:bulletEnabled val="1"/>
        </dgm:presLayoutVars>
      </dgm:prSet>
      <dgm:spPr/>
      <dgm:t>
        <a:bodyPr/>
        <a:lstStyle/>
        <a:p/>
      </dgm:t>
    </dgm:pt>
    <dgm:pt modelId="{72F65D9D-7898-4EE1-ADBC-A6F5139DEC13}" type="pres">
      <dgm:prSet presAssocID="{D4AB1542-9F74-4E45-B615-57F5DFDC43EE}" presName="negativeSpace"/>
      <dgm:spPr/>
      <dgm:t>
        <a:bodyPr/>
        <a:lstStyle/>
        <a:p/>
      </dgm:t>
    </dgm:pt>
    <dgm:pt modelId="{6B4B0D2A-F76A-4881-A678-1599A9C1764F}" type="pres">
      <dgm:prSet presAssocID="{D4AB1542-9F74-4E45-B615-57F5DFDC43EE}" presName="childText" presStyleLbl="conFgAcc1" presStyleIdx="1" presStyleCnt="3">
        <dgm:presLayoutVars>
          <dgm:bulletEnabled val="1"/>
        </dgm:presLayoutVars>
      </dgm:prSet>
      <dgm:spPr/>
      <dgm:t>
        <a:bodyPr/>
        <a:lstStyle/>
        <a:p/>
      </dgm:t>
    </dgm:pt>
    <dgm:pt modelId="{4CCA9E30-BEB2-4B5D-BA10-E5FCB43776E3}" type="pres">
      <dgm:prSet presAssocID="{69748832-ECC5-4F63-A6AC-8504A7E906B9}" presName="spaceBetweenRectangles"/>
      <dgm:spPr/>
      <dgm:t>
        <a:bodyPr/>
        <a:lstStyle/>
        <a:p/>
      </dgm:t>
    </dgm:pt>
    <dgm:pt modelId="{E366F1EF-FE80-457B-9C6A-8A0AC673FB1B}" type="pres">
      <dgm:prSet presAssocID="{E484A0DB-ADE2-41BB-B1F9-A397557174FE}" presName="parentLin"/>
      <dgm:spPr/>
      <dgm:t>
        <a:bodyPr/>
        <a:lstStyle/>
        <a:p/>
      </dgm:t>
    </dgm:pt>
    <dgm:pt modelId="{06AA40BB-9886-4B46-8ECB-F4B42996D2E4}" type="pres">
      <dgm:prSet presAssocID="{E484A0DB-ADE2-41BB-B1F9-A397557174FE}" presName="parentLeftMargin" presStyleLbl="node1" presStyleIdx="2" presStyleCnt="3"/>
      <dgm:spPr/>
      <dgm:t>
        <a:bodyPr/>
        <a:lstStyle/>
        <a:p/>
      </dgm:t>
    </dgm:pt>
    <dgm:pt modelId="{E2F3FA2F-E1C7-4C05-8B05-C32B42A9A930}" type="pres">
      <dgm:prSet presAssocID="{E484A0DB-ADE2-41BB-B1F9-A397557174FE}" presName="parentText" presStyleLbl="node1" presStyleIdx="2" presStyleCnt="3">
        <dgm:presLayoutVars>
          <dgm:chMax val="0"/>
          <dgm:bulletEnabled val="1"/>
        </dgm:presLayoutVars>
      </dgm:prSet>
      <dgm:spPr/>
      <dgm:t>
        <a:bodyPr/>
        <a:lstStyle/>
        <a:p/>
      </dgm:t>
    </dgm:pt>
    <dgm:pt modelId="{C36A5161-621C-488B-95ED-161DD8C18700}" type="pres">
      <dgm:prSet presAssocID="{E484A0DB-ADE2-41BB-B1F9-A397557174FE}" presName="negativeSpace"/>
      <dgm:spPr/>
      <dgm:t>
        <a:bodyPr/>
        <a:lstStyle/>
        <a:p/>
      </dgm:t>
    </dgm:pt>
    <dgm:pt modelId="{F2D507D6-5CB7-4C81-896F-18FAF0126329}" type="pres">
      <dgm:prSet presAssocID="{E484A0DB-ADE2-41BB-B1F9-A397557174FE}" presName="childText" presStyleLbl="conFgAcc1" presStyleIdx="2" presStyleCnt="3">
        <dgm:presLayoutVars>
          <dgm:bulletEnabled val="1"/>
        </dgm:presLayoutVars>
      </dgm:prSet>
      <dgm:spPr/>
      <dgm:t>
        <a:bodyPr/>
        <a:lstStyle/>
        <a:p/>
      </dgm:t>
    </dgm:pt>
  </dgm:ptLst>
  <dgm:cxnLst>
    <dgm:cxn modelId="{E8600D5B-A995-4266-BEF4-4D793391AC61}" srcId="{501C80C4-3C37-4B06-AC2A-25F05322FDE0}" destId="{79F64CC5-B0A0-473A-A647-A8DB6562D23B}" srcOrd="0" destOrd="0" parTransId="{702F6268-E14C-45D5-8115-297DAA4B759C}" sibTransId="{981E424B-A63B-4DF7-BC97-1D5B2B7044B1}"/>
    <dgm:cxn modelId="{4A4100CC-09D9-4435-9ECE-C030B4594EE5}" srcId="{501C80C4-3C37-4B06-AC2A-25F05322FDE0}" destId="{D4AB1542-9F74-4E45-B615-57F5DFDC43EE}" srcOrd="1" destOrd="0" parTransId="{DCA1BD93-FD98-4A06-8ECE-28E6935BECED}" sibTransId="{69748832-ECC5-4F63-A6AC-8504A7E906B9}"/>
    <dgm:cxn modelId="{06E5E44C-71E2-4979-AE28-5E8FA4646E7D}" srcId="{501C80C4-3C37-4B06-AC2A-25F05322FDE0}" destId="{E484A0DB-ADE2-41BB-B1F9-A397557174FE}" srcOrd="2" destOrd="0" parTransId="{0D3844BD-A934-4ADF-8CEC-4B7101CACCC9}" sibTransId="{FC59B45A-A616-4E16-B98F-7EBC1D5DDF85}"/>
    <dgm:cxn modelId="{E806A1D4-8C7D-4E1E-A544-CF1B4D4A5E6E}" type="presOf" srcId="{501C80C4-3C37-4B06-AC2A-25F05322FDE0}" destId="{EE3CB678-3AF3-48EB-A9A3-4C9B3B638DF4}" srcOrd="0" destOrd="0" presId="urn:microsoft.com/office/officeart/2005/8/layout/list1"/>
    <dgm:cxn modelId="{20E2F66F-037D-4DB3-BF23-09CE8FF49FC8}" type="presParOf" srcId="{EE3CB678-3AF3-48EB-A9A3-4C9B3B638DF4}" destId="{A787D67B-DDA1-4988-8415-DCD48FC3EA83}" srcOrd="0" destOrd="0" presId="urn:microsoft.com/office/officeart/2005/8/layout/list1"/>
    <dgm:cxn modelId="{0C2F6521-4548-4B7A-86C9-425E2CC01424}" type="presParOf" srcId="{A787D67B-DDA1-4988-8415-DCD48FC3EA83}" destId="{0797CEA2-9F9D-4159-A8DC-2F0D60611F3B}" srcOrd="0" destOrd="0" presId="urn:microsoft.com/office/officeart/2005/8/layout/list1"/>
    <dgm:cxn modelId="{9C95DA1B-4A6F-4B88-A10A-B25B4341BE44}" type="presOf" srcId="{79F64CC5-B0A0-473A-A647-A8DB6562D23B}" destId="{0797CEA2-9F9D-4159-A8DC-2F0D60611F3B}" srcOrd="0" destOrd="0" presId="urn:microsoft.com/office/officeart/2005/8/layout/list1"/>
    <dgm:cxn modelId="{C19B5A6C-C2BA-473F-AD9E-1CB66A47F382}" type="presParOf" srcId="{A787D67B-DDA1-4988-8415-DCD48FC3EA83}" destId="{2968AA41-C1D3-4EDF-9DB3-378F66B2FD39}" srcOrd="1" destOrd="0" presId="urn:microsoft.com/office/officeart/2005/8/layout/list1"/>
    <dgm:cxn modelId="{ED5B90CC-5B27-4585-819C-0D9CB8B68655}" type="presOf" srcId="{79F64CC5-B0A0-473A-A647-A8DB6562D23B}" destId="{2968AA41-C1D3-4EDF-9DB3-378F66B2FD39}" srcOrd="1" destOrd="0" presId="urn:microsoft.com/office/officeart/2005/8/layout/list1"/>
    <dgm:cxn modelId="{64F47D1D-4B03-40F2-90A6-EE44EC087CEC}" type="presParOf" srcId="{EE3CB678-3AF3-48EB-A9A3-4C9B3B638DF4}" destId="{D61417B3-60F3-4BE3-8E8F-9CEC27ECBCDA}" srcOrd="1" destOrd="0" presId="urn:microsoft.com/office/officeart/2005/8/layout/list1"/>
    <dgm:cxn modelId="{A08A13B5-ECB2-4A9A-BC18-10522C3E0AD8}" type="presParOf" srcId="{EE3CB678-3AF3-48EB-A9A3-4C9B3B638DF4}" destId="{D167D85B-ED5F-4134-9F18-E6B4BAE0C614}" srcOrd="2" destOrd="0" presId="urn:microsoft.com/office/officeart/2005/8/layout/list1"/>
    <dgm:cxn modelId="{26855953-130D-427D-9A67-CE5CB10ED2E0}" type="presParOf" srcId="{EE3CB678-3AF3-48EB-A9A3-4C9B3B638DF4}" destId="{6402558A-B637-4118-8793-2FA57B2393DA}" srcOrd="3" destOrd="0" presId="urn:microsoft.com/office/officeart/2005/8/layout/list1"/>
    <dgm:cxn modelId="{D68E2C7F-0BD2-421B-B41D-0932C49DFDA8}" type="presParOf" srcId="{EE3CB678-3AF3-48EB-A9A3-4C9B3B638DF4}" destId="{8E561E53-8519-43F2-B9E7-546C3EB01970}" srcOrd="4" destOrd="0" presId="urn:microsoft.com/office/officeart/2005/8/layout/list1"/>
    <dgm:cxn modelId="{7AE6DBC7-E8BD-44B6-8B9B-BA2DEDDDDECF}" type="presParOf" srcId="{8E561E53-8519-43F2-B9E7-546C3EB01970}" destId="{3559B5A5-3E91-49F5-A868-297DBB575668}" srcOrd="0" destOrd="0" presId="urn:microsoft.com/office/officeart/2005/8/layout/list1"/>
    <dgm:cxn modelId="{19E44324-D5C1-49C8-9CA0-0AF1E979AD84}" type="presOf" srcId="{D4AB1542-9F74-4E45-B615-57F5DFDC43EE}" destId="{3559B5A5-3E91-49F5-A868-297DBB575668}" srcOrd="0" destOrd="0" presId="urn:microsoft.com/office/officeart/2005/8/layout/list1"/>
    <dgm:cxn modelId="{CE1B20CF-5E26-4E8A-A70E-AD4B68B67FF9}" type="presParOf" srcId="{8E561E53-8519-43F2-B9E7-546C3EB01970}" destId="{48FABA9F-C289-434B-8864-E8FC1B5C2F60}" srcOrd="1" destOrd="0" presId="urn:microsoft.com/office/officeart/2005/8/layout/list1"/>
    <dgm:cxn modelId="{334005D6-D15C-4C96-9053-0FD002F01CC1}" type="presOf" srcId="{D4AB1542-9F74-4E45-B615-57F5DFDC43EE}" destId="{48FABA9F-C289-434B-8864-E8FC1B5C2F60}" srcOrd="1" destOrd="0" presId="urn:microsoft.com/office/officeart/2005/8/layout/list1"/>
    <dgm:cxn modelId="{A343D590-5A1A-4A35-B3FB-EC172EACC75D}" type="presParOf" srcId="{EE3CB678-3AF3-48EB-A9A3-4C9B3B638DF4}" destId="{72F65D9D-7898-4EE1-ADBC-A6F5139DEC13}" srcOrd="5" destOrd="0" presId="urn:microsoft.com/office/officeart/2005/8/layout/list1"/>
    <dgm:cxn modelId="{3A92696F-99B3-41B7-B236-6BD019359862}" type="presParOf" srcId="{EE3CB678-3AF3-48EB-A9A3-4C9B3B638DF4}" destId="{6B4B0D2A-F76A-4881-A678-1599A9C1764F}" srcOrd="6" destOrd="0" presId="urn:microsoft.com/office/officeart/2005/8/layout/list1"/>
    <dgm:cxn modelId="{F0F9CB88-6FE2-4A4A-B2AA-18FA52545D5A}" type="presParOf" srcId="{EE3CB678-3AF3-48EB-A9A3-4C9B3B638DF4}" destId="{4CCA9E30-BEB2-4B5D-BA10-E5FCB43776E3}" srcOrd="7" destOrd="0" presId="urn:microsoft.com/office/officeart/2005/8/layout/list1"/>
    <dgm:cxn modelId="{0B7A4AF8-BD86-477C-8308-3509B492F179}" type="presParOf" srcId="{EE3CB678-3AF3-48EB-A9A3-4C9B3B638DF4}" destId="{E366F1EF-FE80-457B-9C6A-8A0AC673FB1B}" srcOrd="8" destOrd="0" presId="urn:microsoft.com/office/officeart/2005/8/layout/list1"/>
    <dgm:cxn modelId="{B8CB4E51-6B85-41B8-A301-B153431DFFF3}" type="presParOf" srcId="{E366F1EF-FE80-457B-9C6A-8A0AC673FB1B}" destId="{06AA40BB-9886-4B46-8ECB-F4B42996D2E4}" srcOrd="0" destOrd="0" presId="urn:microsoft.com/office/officeart/2005/8/layout/list1"/>
    <dgm:cxn modelId="{57283AD9-E32B-420C-A885-B2FF6CBED9B6}" type="presOf" srcId="{E484A0DB-ADE2-41BB-B1F9-A397557174FE}" destId="{06AA40BB-9886-4B46-8ECB-F4B42996D2E4}" srcOrd="0" destOrd="0" presId="urn:microsoft.com/office/officeart/2005/8/layout/list1"/>
    <dgm:cxn modelId="{7886F167-14B4-4E98-923C-8E46F15202DA}" type="presParOf" srcId="{E366F1EF-FE80-457B-9C6A-8A0AC673FB1B}" destId="{E2F3FA2F-E1C7-4C05-8B05-C32B42A9A930}" srcOrd="1" destOrd="0" presId="urn:microsoft.com/office/officeart/2005/8/layout/list1"/>
    <dgm:cxn modelId="{C109C7FC-6796-440E-9808-26ED39D3D09C}" type="presOf" srcId="{E484A0DB-ADE2-41BB-B1F9-A397557174FE}" destId="{E2F3FA2F-E1C7-4C05-8B05-C32B42A9A930}" srcOrd="1" destOrd="0" presId="urn:microsoft.com/office/officeart/2005/8/layout/list1"/>
    <dgm:cxn modelId="{DBC9B2C0-BC35-4A13-90DB-37E53D836B44}" type="presParOf" srcId="{EE3CB678-3AF3-48EB-A9A3-4C9B3B638DF4}" destId="{C36A5161-621C-488B-95ED-161DD8C18700}" srcOrd="9" destOrd="0" presId="urn:microsoft.com/office/officeart/2005/8/layout/list1"/>
    <dgm:cxn modelId="{808F77D7-C7D3-476A-B1B2-C25DBC368513}" type="presParOf" srcId="{EE3CB678-3AF3-48EB-A9A3-4C9B3B638DF4}" destId="{F2D507D6-5CB7-4C81-896F-18FAF012632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8" name="组合 1"/>
      <dsp:cNvGrpSpPr/>
    </dsp:nvGrpSpPr>
    <dsp:grpSpPr>
      <a:xfrm>
        <a:off x="0" y="0"/>
        <a:ext cx="6433820" cy="3506470"/>
        <a:chExt cx="6433820" cy="3506470"/>
      </a:xfrm>
    </dsp:grpSpPr>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r:blip="">
          <dgm:adjLst/>
        </dgm:shape>
        <dgm:presOf/>
        <dgm:constrLst/>
        <dgm:ruleLst/>
        <dgm:layoutNode name="parentLeftMargin">
          <dgm:alg type="sp"/>
          <dgm:shape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type="roundRect" r:blip="">
            <dgm:adjLst/>
          </dgm:shape>
          <dgm:presOf axis="self" ptType="node"/>
          <dgm:constrLst>
            <dgm:constr type="tMarg"/>
            <dgm:constr type="bMarg"/>
          </dgm:constrLst>
          <dgm:ruleLst/>
        </dgm:layoutNode>
      </dgm:layoutNode>
      <dgm:layoutNode name="negativeSpace">
        <dgm:alg type="sp"/>
        <dgm:shape r:blip="">
          <dgm:adjLst/>
        </dgm:shape>
        <dgm:presOf/>
        <dgm:constrLst/>
        <dgm:ruleLst/>
      </dgm:layoutNode>
      <dgm:layoutNode name="childText" styleLbl="conFgAcc1">
        <dgm:varLst>
          <dgm:bulletEnabled val="1"/>
        </dgm:varLst>
        <dgm:alg type="tx">
          <dgm:param type="stBulletLvl" val="1"/>
        </dgm:alg>
        <dgm:shape type="rect" r:blip="" zOrderOff="-2">
          <dgm:adjLst/>
        </dgm:shape>
        <dgm:presOf axis="des" ptType="node"/>
        <dgm:constrLst>
          <dgm:constr type="secFontSz" refType="primFontSz"/>
        </dgm:constrLst>
        <dgm:ruleLst>
          <dgm:rule type="h" val="INF"/>
        </dgm:ruleLst>
      </dgm:layoutNode>
      <dgm:forEach name="Name10" axis="followSib" ptType="sibTrans" cnt="1">
        <dgm:layoutNode name="spaceBetweenRectangles">
          <dgm:alg type="sp"/>
          <dgm:shape r:blip="">
            <dgm:adjLst/>
          </dgm:shape>
          <dgm:presOf/>
          <dgm:constrLst/>
          <dgm:ruleLst/>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3001B-7F02-42E2-80AF-E3F8CED5CAB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5DF07A-4366-4C8D-9F0C-BAE3E6E07CB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5DF07A-4366-4C8D-9F0C-BAE3E6E07CB1}"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1260"/>
            <a:ext cx="12192000" cy="685674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1260"/>
            <a:ext cx="12194241" cy="6856740"/>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E09162-089F-40F8-81E7-53132DE09725}" type="slidenum">
              <a:rPr lang="zh-CN" altLang="en-US" smtClean="0"/>
              <a:t/>
            </a:fld>
            <a:endParaRPr lang="zh-CN" altLang="en-US"/>
          </a:p>
        </p:txBody>
      </p:sp>
      <p:sp>
        <p:nvSpPr>
          <p:cNvPr id="11" name="矩形 10"/>
          <p:cNvSpPr/>
          <p:nvPr userDrawn="1"/>
        </p:nvSpPr>
        <p:spPr>
          <a:xfrm>
            <a:off x="2069654" y="5419264"/>
            <a:ext cx="8402534" cy="523220"/>
          </a:xfrm>
          <a:prstGeom prst="rect">
            <a:avLst/>
          </a:prstGeom>
        </p:spPr>
        <p:txBody>
          <a:bodyPr wrap="square">
            <a:spAutoFit/>
          </a:bodyPr>
          <a:lstStyle/>
          <a:p>
            <a:r>
              <a:rPr lang="zh-CN" altLang="en-US" sz="1400">
                <a:solidFill>
                  <a:prstClr val="white"/>
                </a:solidFill>
                <a:latin typeface="微软雅黑" pitchFamily="34" charset="-122"/>
                <a:ea typeface="微软雅黑" pitchFamily="34" charset="-122"/>
              </a:rPr>
              <a:t>感谢您下载第一</a:t>
            </a:r>
            <a:r>
              <a:rPr lang="en-US" altLang="zh-CN" sz="1400">
                <a:solidFill>
                  <a:prstClr val="white"/>
                </a:solidFill>
                <a:latin typeface="微软雅黑" pitchFamily="34" charset="-122"/>
                <a:ea typeface="微软雅黑" pitchFamily="34" charset="-122"/>
              </a:rPr>
              <a:t>PPT</a:t>
            </a:r>
            <a:r>
              <a:rPr lang="zh-CN" altLang="en-US" sz="1400">
                <a:solidFill>
                  <a:prstClr val="white"/>
                </a:solidFill>
                <a:latin typeface="微软雅黑" pitchFamily="34" charset="-122"/>
                <a:ea typeface="微软雅黑" pitchFamily="34" charset="-122"/>
              </a:rPr>
              <a:t>模板网</a:t>
            </a:r>
            <a:r>
              <a:rPr lang="en-US" altLang="zh-CN" sz="1400">
                <a:solidFill>
                  <a:prstClr val="white"/>
                </a:solidFill>
                <a:latin typeface="微软雅黑" pitchFamily="34" charset="-122"/>
                <a:ea typeface="微软雅黑" pitchFamily="34" charset="-122"/>
              </a:rPr>
              <a:t>www.1ppt.com</a:t>
            </a:r>
            <a:r>
              <a:rPr lang="zh-CN" altLang="en-US" sz="1400">
                <a:solidFill>
                  <a:prstClr val="white"/>
                </a:solidFill>
                <a:latin typeface="微软雅黑" pitchFamily="34" charset="-122"/>
                <a:ea typeface="微软雅黑" pitchFamily="34" charset="-122"/>
              </a:rPr>
              <a:t>提供的</a:t>
            </a:r>
            <a:r>
              <a:rPr lang="en-US" altLang="zh-CN" sz="1400">
                <a:solidFill>
                  <a:prstClr val="white"/>
                </a:solidFill>
                <a:latin typeface="微软雅黑" pitchFamily="34" charset="-122"/>
                <a:ea typeface="微软雅黑" pitchFamily="34" charset="-122"/>
              </a:rPr>
              <a:t>PPT</a:t>
            </a:r>
            <a:r>
              <a:rPr lang="zh-CN" altLang="en-US" sz="1400">
                <a:solidFill>
                  <a:prstClr val="white"/>
                </a:solidFill>
                <a:latin typeface="微软雅黑" pitchFamily="34" charset="-122"/>
                <a:ea typeface="微软雅黑" pitchFamily="34" charset="-122"/>
              </a:rPr>
              <a:t>模板、</a:t>
            </a:r>
            <a:r>
              <a:rPr lang="en-US" altLang="zh-CN" sz="1400">
                <a:solidFill>
                  <a:prstClr val="white"/>
                </a:solidFill>
                <a:latin typeface="微软雅黑" pitchFamily="34" charset="-122"/>
                <a:ea typeface="微软雅黑" pitchFamily="34" charset="-122"/>
              </a:rPr>
              <a:t>PPT</a:t>
            </a:r>
            <a:r>
              <a:rPr lang="zh-CN" altLang="en-US" sz="1400">
                <a:solidFill>
                  <a:prstClr val="white"/>
                </a:solidFill>
                <a:latin typeface="微软雅黑" pitchFamily="34" charset="-122"/>
                <a:ea typeface="微软雅黑" pitchFamily="34" charset="-122"/>
              </a:rPr>
              <a:t>素材、</a:t>
            </a:r>
            <a:r>
              <a:rPr lang="en-US" altLang="zh-CN" sz="1400">
                <a:solidFill>
                  <a:prstClr val="white"/>
                </a:solidFill>
                <a:latin typeface="微软雅黑" pitchFamily="34" charset="-122"/>
                <a:ea typeface="微软雅黑" pitchFamily="34" charset="-122"/>
              </a:rPr>
              <a:t>PPT</a:t>
            </a:r>
            <a:r>
              <a:rPr lang="zh-CN" altLang="en-US" sz="1400">
                <a:solidFill>
                  <a:prstClr val="white"/>
                </a:solidFill>
                <a:latin typeface="微软雅黑" pitchFamily="34" charset="-122"/>
                <a:ea typeface="微软雅黑" pitchFamily="34" charset="-122"/>
              </a:rPr>
              <a:t>课件。请勿复制、传播、销售，否则将承担法律责任！</a:t>
            </a: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95A7763-550C-487E-83F3-8DAC1E98710A}"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E09162-089F-40F8-81E7-53132DE09725}"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E4444"/>
            </a:gs>
            <a:gs pos="100000">
              <a:srgbClr val="832B2B"/>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5A7763-550C-487E-83F3-8DAC1E98710A}"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09162-089F-40F8-81E7-53132DE09725}"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 Id="rId5" Type="http://schemas.microsoft.com/office/2007/relationships/hdphoto" Target="../media/image5.wdp" /><Relationship Id="rId6"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2.xml" /><Relationship Id="rId11" Type="http://schemas.openxmlformats.org/officeDocument/2006/relationships/tags" Target="../tags/tag33.xml" /><Relationship Id="rId12" Type="http://schemas.openxmlformats.org/officeDocument/2006/relationships/tags" Target="../tags/tag34.xml" /><Relationship Id="rId13" Type="http://schemas.openxmlformats.org/officeDocument/2006/relationships/tags" Target="../tags/tag35.xml" /><Relationship Id="rId14" Type="http://schemas.openxmlformats.org/officeDocument/2006/relationships/tags" Target="../tags/tag36.xml" /><Relationship Id="rId15" Type="http://schemas.openxmlformats.org/officeDocument/2006/relationships/tags" Target="../tags/tag37.xml" /><Relationship Id="rId16" Type="http://schemas.openxmlformats.org/officeDocument/2006/relationships/tags" Target="../tags/tag38.xml" /><Relationship Id="rId17" Type="http://schemas.openxmlformats.org/officeDocument/2006/relationships/tags" Target="../tags/tag39.xml" /><Relationship Id="rId18" Type="http://schemas.openxmlformats.org/officeDocument/2006/relationships/tags" Target="../tags/tag40.xml" /><Relationship Id="rId19" Type="http://schemas.openxmlformats.org/officeDocument/2006/relationships/tags" Target="../tags/tag41.xml" /><Relationship Id="rId2" Type="http://schemas.openxmlformats.org/officeDocument/2006/relationships/notesSlide" Target="../notesSlides/notesSlide10.xml" /><Relationship Id="rId20" Type="http://schemas.openxmlformats.org/officeDocument/2006/relationships/tags" Target="../tags/tag42.xml" /><Relationship Id="rId21" Type="http://schemas.openxmlformats.org/officeDocument/2006/relationships/tags" Target="../tags/tag43.xml" /><Relationship Id="rId22" Type="http://schemas.openxmlformats.org/officeDocument/2006/relationships/tags" Target="../tags/tag44.xml" /><Relationship Id="rId23" Type="http://schemas.openxmlformats.org/officeDocument/2006/relationships/tags" Target="../tags/tag45.xml" /><Relationship Id="rId24" Type="http://schemas.openxmlformats.org/officeDocument/2006/relationships/tags" Target="../tags/tag46.xml" /><Relationship Id="rId25" Type="http://schemas.openxmlformats.org/officeDocument/2006/relationships/tags" Target="../tags/tag47.xml" /><Relationship Id="rId26" Type="http://schemas.openxmlformats.org/officeDocument/2006/relationships/tags" Target="../tags/tag48.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tags" Target="../tags/tag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4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5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5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image" Target="../media/image6.png"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tags" Target="../tags/tag54.xml" /><Relationship Id="rId7" Type="http://schemas.openxmlformats.org/officeDocument/2006/relationships/tags" Target="../tags/tag55.xml" /><Relationship Id="rId8" Type="http://schemas.openxmlformats.org/officeDocument/2006/relationships/tags" Target="../tags/tag5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5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8.png" /><Relationship Id="rId4" Type="http://schemas.openxmlformats.org/officeDocument/2006/relationships/image" Target="../media/image6.png" /><Relationship Id="rId5" Type="http://schemas.openxmlformats.org/officeDocument/2006/relationships/tags" Target="../tags/tag5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image" Target="../media/image6.png" /><Relationship Id="rId4" Type="http://schemas.openxmlformats.org/officeDocument/2006/relationships/tags" Target="../tags/tag5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image" Target="../media/image6.png" /><Relationship Id="rId4" Type="http://schemas.openxmlformats.org/officeDocument/2006/relationships/tags" Target="../tags/tag6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67.xml" /><Relationship Id="rId11" Type="http://schemas.openxmlformats.org/officeDocument/2006/relationships/tags" Target="../tags/tag68.xml" /><Relationship Id="rId12" Type="http://schemas.openxmlformats.org/officeDocument/2006/relationships/tags" Target="../tags/tag69.xml" /><Relationship Id="rId13" Type="http://schemas.openxmlformats.org/officeDocument/2006/relationships/image" Target="../media/image9.png" /><Relationship Id="rId14" Type="http://schemas.openxmlformats.org/officeDocument/2006/relationships/image" Target="../media/image10.png" /><Relationship Id="rId2" Type="http://schemas.openxmlformats.org/officeDocument/2006/relationships/notesSlide" Target="../notesSlides/notesSlide20.xml" /><Relationship Id="rId3" Type="http://schemas.openxmlformats.org/officeDocument/2006/relationships/image" Target="../media/image6.png"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2" Type="http://schemas.openxmlformats.org/officeDocument/2006/relationships/notesSlide" Target="../notesSlides/notesSlide3.xml" /><Relationship Id="rId3" Type="http://schemas.openxmlformats.org/officeDocument/2006/relationships/image" Target="../media/image6.png" /><Relationship Id="rId4" Type="http://schemas.openxmlformats.org/officeDocument/2006/relationships/tags" Target="../tags/tag1.xml"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8.png" /><Relationship Id="rId4" Type="http://schemas.openxmlformats.org/officeDocument/2006/relationships/image" Target="../media/image6.png" /><Relationship Id="rId5" Type="http://schemas.microsoft.com/office/2007/relationships/diagramDrawing" Target="../diagrams/drawing1.xml" /><Relationship Id="rId6" Type="http://schemas.openxmlformats.org/officeDocument/2006/relationships/diagramData" Target="../diagrams/data1.xml" /><Relationship Id="rId7" Type="http://schemas.openxmlformats.org/officeDocument/2006/relationships/diagramLayout" Target="../diagrams/layout1.xml" /><Relationship Id="rId8" Type="http://schemas.openxmlformats.org/officeDocument/2006/relationships/diagramQuickStyle" Target="../diagrams/quickStyle1.xml" /><Relationship Id="rId9" Type="http://schemas.openxmlformats.org/officeDocument/2006/relationships/diagramColors" Target="../diagrams/colors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6.xml" /><Relationship Id="rId11" Type="http://schemas.openxmlformats.org/officeDocument/2006/relationships/tags" Target="../tags/tag17.xml" /><Relationship Id="rId2" Type="http://schemas.openxmlformats.org/officeDocument/2006/relationships/notesSlide" Target="../notesSlides/notesSlide5.xml" /><Relationship Id="rId3" Type="http://schemas.openxmlformats.org/officeDocument/2006/relationships/image" Target="../media/image6.png"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tags" Target="../tags/tag14.xml" /><Relationship Id="rId9" Type="http://schemas.openxmlformats.org/officeDocument/2006/relationships/tags" Target="../tags/tag1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image" Target="../media/image6.png"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6.png" /><Relationship Id="rId4" Type="http://schemas.openxmlformats.org/officeDocument/2006/relationships/tags" Target="../tags/tag2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6.png" /><Relationship Id="rId4" Type="http://schemas.openxmlformats.org/officeDocument/2006/relationships/tags" Target="../tags/tag2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6.png" /><Relationship Id="rId4" Type="http://schemas.openxmlformats.org/officeDocument/2006/relationships/tags" Target="../tags/tag2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0" name="直接连接符 9"/>
          <p:cNvCxnSpPr/>
          <p:nvPr/>
        </p:nvCxnSpPr>
        <p:spPr>
          <a:xfrm rot="5400000" flipH="1">
            <a:off x="3592039" y="1951685"/>
            <a:ext cx="0" cy="3960000"/>
          </a:xfrm>
          <a:prstGeom prst="line">
            <a:avLst/>
          </a:prstGeom>
          <a:ln w="12700">
            <a:solidFill>
              <a:srgbClr val="F0CC9A"/>
            </a:solidFill>
          </a:ln>
          <a:effectLst>
            <a:outerShdw blurRad="12700" dist="12700" dir="2700000" algn="tl" rotWithShape="0">
              <a:schemeClr val="bg1">
                <a:lumMod val="5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909556" y="268931"/>
            <a:ext cx="4399280" cy="2646045"/>
          </a:xfrm>
          <a:prstGeom prst="rect">
            <a:avLst/>
          </a:prstGeom>
          <a:noFill/>
        </p:spPr>
        <p:txBody>
          <a:bodyPr wrap="none" rtlCol="0">
            <a:spAutoFit/>
          </a:bodyPr>
          <a:lstStyle/>
          <a:p>
            <a:r>
              <a:rPr lang="zh-CN" altLang="en-US" sz="16600">
                <a:solidFill>
                  <a:schemeClr val="tx2">
                    <a:lumMod val="50000"/>
                  </a:schemeClr>
                </a:solidFill>
                <a:effectLst>
                  <a:outerShdw blurRad="50800" dist="38100" dir="2700000" algn="tl" rotWithShape="0">
                    <a:prstClr val="black">
                      <a:alpha val="40000"/>
                    </a:prstClr>
                  </a:outerShdw>
                </a:effectLst>
                <a:uFillTx/>
                <a:latin typeface="楷体" panose="02010609060101010101" charset="-122"/>
                <a:ea typeface="楷体" panose="02010609060101010101" charset="-122"/>
              </a:rPr>
              <a:t>小说</a:t>
            </a:r>
          </a:p>
        </p:txBody>
      </p:sp>
      <p:sp>
        <p:nvSpPr>
          <p:cNvPr id="20" name="文本框 19"/>
          <p:cNvSpPr txBox="1"/>
          <p:nvPr/>
        </p:nvSpPr>
        <p:spPr>
          <a:xfrm>
            <a:off x="3331856" y="2810407"/>
            <a:ext cx="1554480" cy="922020"/>
          </a:xfrm>
          <a:prstGeom prst="rect">
            <a:avLst/>
          </a:prstGeom>
          <a:noFill/>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5400">
                <a:solidFill>
                  <a:srgbClr val="303B4A"/>
                </a:solidFill>
                <a:effectLst/>
                <a:latin typeface="楷体" panose="02010609060101010101" charset="-122"/>
                <a:ea typeface="楷体" panose="02010609060101010101" charset="-122"/>
              </a:rPr>
              <a:t>专题</a:t>
            </a:r>
          </a:p>
        </p:txBody>
      </p:sp>
      <p:pic>
        <p:nvPicPr>
          <p:cNvPr id="25" name="图片 24"/>
          <p:cNvPicPr>
            <a:picLocks noChangeAspect="1"/>
          </p:cNvPicPr>
          <p:nvPr/>
        </p:nvPicPr>
        <p:blipFill>
          <a:blip r:embed="rId3"/>
          <a:stretch>
            <a:fillRect/>
          </a:stretch>
        </p:blipFill>
        <p:spPr>
          <a:xfrm rot="5400000">
            <a:off x="2388633" y="2083650"/>
            <a:ext cx="4256419" cy="6857999"/>
          </a:xfrm>
          <a:custGeom>
            <a:gdLst>
              <a:gd name="connsiteX0" fmla="*/ 0 w 4256419"/>
              <a:gd name="connsiteY0" fmla="*/ 6857999 h 6857999"/>
              <a:gd name="connsiteX1" fmla="*/ 0 w 4256419"/>
              <a:gd name="connsiteY1" fmla="*/ 0 h 6857999"/>
              <a:gd name="connsiteX2" fmla="*/ 4256419 w 4256419"/>
              <a:gd name="connsiteY2" fmla="*/ 0 h 6857999"/>
              <a:gd name="connsiteX3" fmla="*/ 4256419 w 4256419"/>
              <a:gd name="connsiteY3" fmla="*/ 6857999 h 6857999"/>
              <a:gd name="connsiteX4" fmla="*/ 3022429 w 4256419"/>
              <a:gd name="connsiteY4" fmla="*/ 6857999 h 6857999"/>
              <a:gd name="connsiteX5" fmla="*/ 3026414 w 4256419"/>
              <a:gd name="connsiteY5" fmla="*/ 6852659 h 6857999"/>
              <a:gd name="connsiteX6" fmla="*/ 3070143 w 4256419"/>
              <a:gd name="connsiteY6" fmla="*/ 6776316 h 6857999"/>
              <a:gd name="connsiteX7" fmla="*/ 3083791 w 4256419"/>
              <a:gd name="connsiteY7" fmla="*/ 6735372 h 6857999"/>
              <a:gd name="connsiteX8" fmla="*/ 3097438 w 4256419"/>
              <a:gd name="connsiteY8" fmla="*/ 6476066 h 6857999"/>
              <a:gd name="connsiteX9" fmla="*/ 3083791 w 4256419"/>
              <a:gd name="connsiteY9" fmla="*/ 6435123 h 6857999"/>
              <a:gd name="connsiteX10" fmla="*/ 3070143 w 4256419"/>
              <a:gd name="connsiteY10" fmla="*/ 6380531 h 6857999"/>
              <a:gd name="connsiteX11" fmla="*/ 3042847 w 4256419"/>
              <a:gd name="connsiteY11" fmla="*/ 6339587 h 6857999"/>
              <a:gd name="connsiteX12" fmla="*/ 2974608 w 4256419"/>
              <a:gd name="connsiteY12" fmla="*/ 6216757 h 6857999"/>
              <a:gd name="connsiteX13" fmla="*/ 2933665 w 4256419"/>
              <a:gd name="connsiteY13" fmla="*/ 6162166 h 6857999"/>
              <a:gd name="connsiteX14" fmla="*/ 2892722 w 4256419"/>
              <a:gd name="connsiteY14" fmla="*/ 6134872 h 6857999"/>
              <a:gd name="connsiteX15" fmla="*/ 2797188 w 4256419"/>
              <a:gd name="connsiteY15" fmla="*/ 6066632 h 6857999"/>
              <a:gd name="connsiteX16" fmla="*/ 2769892 w 4256419"/>
              <a:gd name="connsiteY16" fmla="*/ 5493427 h 6857999"/>
              <a:gd name="connsiteX17" fmla="*/ 2756244 w 4256419"/>
              <a:gd name="connsiteY17" fmla="*/ 5452483 h 6857999"/>
              <a:gd name="connsiteX18" fmla="*/ 2701653 w 4256419"/>
              <a:gd name="connsiteY18" fmla="*/ 5329653 h 6857999"/>
              <a:gd name="connsiteX19" fmla="*/ 2660710 w 4256419"/>
              <a:gd name="connsiteY19" fmla="*/ 5302358 h 6857999"/>
              <a:gd name="connsiteX20" fmla="*/ 2524233 w 4256419"/>
              <a:gd name="connsiteY20" fmla="*/ 5288711 h 6857999"/>
              <a:gd name="connsiteX21" fmla="*/ 2510585 w 4256419"/>
              <a:gd name="connsiteY21" fmla="*/ 6394179 h 6857999"/>
              <a:gd name="connsiteX22" fmla="*/ 2592471 w 4256419"/>
              <a:gd name="connsiteY22" fmla="*/ 6448770 h 6857999"/>
              <a:gd name="connsiteX23" fmla="*/ 2578823 w 4256419"/>
              <a:gd name="connsiteY23" fmla="*/ 6762669 h 6857999"/>
              <a:gd name="connsiteX24" fmla="*/ 2560798 w 4256419"/>
              <a:gd name="connsiteY24" fmla="*/ 6839777 h 6857999"/>
              <a:gd name="connsiteX25" fmla="*/ 2555532 w 4256419"/>
              <a:gd name="connsiteY25"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56419" h="6857999">
                <a:moveTo>
                  <a:pt x="0" y="6857999"/>
                </a:moveTo>
                <a:lnTo>
                  <a:pt x="0" y="0"/>
                </a:lnTo>
                <a:lnTo>
                  <a:pt x="4256419" y="0"/>
                </a:lnTo>
                <a:lnTo>
                  <a:pt x="4256419" y="6857999"/>
                </a:lnTo>
                <a:lnTo>
                  <a:pt x="3022429" y="6857999"/>
                </a:lnTo>
                <a:lnTo>
                  <a:pt x="3026414" y="6852659"/>
                </a:lnTo>
                <a:cubicBezTo>
                  <a:pt x="3045070" y="6828715"/>
                  <a:pt x="3049533" y="6824408"/>
                  <a:pt x="3070143" y="6776316"/>
                </a:cubicBezTo>
                <a:cubicBezTo>
                  <a:pt x="3075810" y="6763094"/>
                  <a:pt x="3082489" y="6749700"/>
                  <a:pt x="3083791" y="6735372"/>
                </a:cubicBezTo>
                <a:cubicBezTo>
                  <a:pt x="3091627" y="6649173"/>
                  <a:pt x="3092889" y="6562501"/>
                  <a:pt x="3097438" y="6476066"/>
                </a:cubicBezTo>
                <a:cubicBezTo>
                  <a:pt x="3092889" y="6462418"/>
                  <a:pt x="3087743" y="6448955"/>
                  <a:pt x="3083791" y="6435123"/>
                </a:cubicBezTo>
                <a:cubicBezTo>
                  <a:pt x="3078638" y="6417087"/>
                  <a:pt x="3077532" y="6397772"/>
                  <a:pt x="3070143" y="6380531"/>
                </a:cubicBezTo>
                <a:cubicBezTo>
                  <a:pt x="3063682" y="6365455"/>
                  <a:pt x="3051946" y="6353236"/>
                  <a:pt x="3042847" y="6339587"/>
                </a:cubicBezTo>
                <a:cubicBezTo>
                  <a:pt x="3020073" y="6271263"/>
                  <a:pt x="3034336" y="6302084"/>
                  <a:pt x="2974608" y="6216757"/>
                </a:cubicBezTo>
                <a:cubicBezTo>
                  <a:pt x="2961564" y="6198123"/>
                  <a:pt x="2949749" y="6178251"/>
                  <a:pt x="2933665" y="6162166"/>
                </a:cubicBezTo>
                <a:cubicBezTo>
                  <a:pt x="2922067" y="6150569"/>
                  <a:pt x="2906069" y="6144406"/>
                  <a:pt x="2892722" y="6134872"/>
                </a:cubicBezTo>
                <a:cubicBezTo>
                  <a:pt x="2774198" y="6050212"/>
                  <a:pt x="2893697" y="6130973"/>
                  <a:pt x="2797188" y="6066632"/>
                </a:cubicBezTo>
                <a:cubicBezTo>
                  <a:pt x="2783171" y="5519989"/>
                  <a:pt x="2839665" y="5702741"/>
                  <a:pt x="2769892" y="5493427"/>
                </a:cubicBezTo>
                <a:lnTo>
                  <a:pt x="2756244" y="5452483"/>
                </a:lnTo>
                <a:cubicBezTo>
                  <a:pt x="2742729" y="5411937"/>
                  <a:pt x="2734096" y="5362096"/>
                  <a:pt x="2701653" y="5329653"/>
                </a:cubicBezTo>
                <a:cubicBezTo>
                  <a:pt x="2690055" y="5318056"/>
                  <a:pt x="2676693" y="5306046"/>
                  <a:pt x="2660710" y="5302358"/>
                </a:cubicBezTo>
                <a:cubicBezTo>
                  <a:pt x="2616162" y="5292077"/>
                  <a:pt x="2530461" y="5243417"/>
                  <a:pt x="2524233" y="5288711"/>
                </a:cubicBezTo>
                <a:cubicBezTo>
                  <a:pt x="2474033" y="5653793"/>
                  <a:pt x="2515134" y="6025689"/>
                  <a:pt x="2510585" y="6394179"/>
                </a:cubicBezTo>
                <a:cubicBezTo>
                  <a:pt x="2510585" y="6394179"/>
                  <a:pt x="2583286" y="6417277"/>
                  <a:pt x="2592471" y="6448770"/>
                </a:cubicBezTo>
                <a:cubicBezTo>
                  <a:pt x="2655580" y="6665146"/>
                  <a:pt x="2647894" y="6659065"/>
                  <a:pt x="2578823" y="6762669"/>
                </a:cubicBezTo>
                <a:cubicBezTo>
                  <a:pt x="2578823" y="6762669"/>
                  <a:pt x="2570143" y="6804065"/>
                  <a:pt x="2560798" y="6839777"/>
                </a:cubicBezTo>
                <a:lnTo>
                  <a:pt x="2555532" y="6857999"/>
                </a:lnTo>
                <a:close/>
              </a:path>
            </a:pathLst>
          </a:custGeom>
          <a:effectLst>
            <a:outerShdw blurRad="50800" dist="50800" dir="2700000" algn="tl" rotWithShape="0">
              <a:schemeClr val="tx1">
                <a:lumMod val="50000"/>
                <a:lumOff val="50000"/>
                <a:alpha val="49000"/>
              </a:schemeClr>
            </a:outerShdw>
          </a:effectLst>
        </p:spPr>
      </p:pic>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rightnessContrast contrast="-5000"/>
                    </a14:imgEffect>
                  </a14:imgLayer>
                </a14:imgProps>
              </a:ext>
            </a:extLst>
          </a:blip>
          <a:stretch>
            <a:fillRect/>
          </a:stretch>
        </p:blipFill>
        <p:spPr>
          <a:xfrm>
            <a:off x="7662632" y="0"/>
            <a:ext cx="4593058" cy="6858000"/>
          </a:xfrm>
          <a:prstGeom prst="rect">
            <a:avLst/>
          </a:prstGeom>
          <a:solidFill>
            <a:schemeClr val="tx1">
              <a:alpha val="0"/>
            </a:schemeClr>
          </a:solidFill>
          <a:effectLst>
            <a:outerShdw blurRad="50800" dist="38100" dir="2700000" algn="tl" rotWithShape="0">
              <a:prstClr val="black">
                <a:alpha val="40000"/>
              </a:prstClr>
            </a:outerShdw>
          </a:effectLst>
        </p:spPr>
      </p:pic>
      <p:sp>
        <p:nvSpPr>
          <p:cNvPr id="23" name="文本框 22"/>
          <p:cNvSpPr txBox="1"/>
          <p:nvPr/>
        </p:nvSpPr>
        <p:spPr>
          <a:xfrm>
            <a:off x="2436669" y="4068171"/>
            <a:ext cx="3663291" cy="521970"/>
          </a:xfrm>
          <a:prstGeom prst="rect">
            <a:avLst/>
          </a:prstGeom>
          <a:noFill/>
        </p:spPr>
        <p:txBody>
          <a:bodyPr wrap="square" rtlCol="0">
            <a:spAutoFit/>
          </a:bodyPr>
          <a:lstStyle/>
          <a:p>
            <a:pPr algn="ctr"/>
            <a:r>
              <a:rPr lang="zh-CN" altLang="en-US" sz="2800" spc="600">
                <a:solidFill>
                  <a:srgbClr val="222A35"/>
                </a:solidFill>
                <a:latin typeface="楷体" panose="02010609060101010101" charset="-122"/>
                <a:ea typeface="楷体" panose="02010609060101010101" charset="-122"/>
              </a:rPr>
              <a:t>高三第一轮复习</a:t>
            </a:r>
          </a:p>
        </p:txBody>
      </p:sp>
      <p:pic>
        <p:nvPicPr>
          <p:cNvPr id="26" name="图片 25"/>
          <p:cNvPicPr>
            <a:picLocks noChangeAspect="1"/>
          </p:cNvPicPr>
          <p:nvPr/>
        </p:nvPicPr>
        <p:blipFill>
          <a:blip r:embed="rId6"/>
          <a:stretch>
            <a:fillRect/>
          </a:stretch>
        </p:blipFill>
        <p:spPr>
          <a:xfrm>
            <a:off x="1754158" y="3828543"/>
            <a:ext cx="512582" cy="2088000"/>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444377" y="2855216"/>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小说情节结构手法</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sp>
        <p:nvSpPr>
          <p:cNvPr id="46" name="Овал 45"/>
          <p:cNvSpPr/>
          <p:nvPr>
            <p:custDataLst>
              <p:tags r:id="rId5"/>
            </p:custDataLst>
          </p:nvPr>
        </p:nvSpPr>
        <p:spPr>
          <a:xfrm>
            <a:off x="8054717" y="3094601"/>
            <a:ext cx="835750" cy="835749"/>
          </a:xfrm>
          <a:prstGeom prst="ellipse">
            <a:avLst/>
          </a:prstGeom>
          <a:solidFill>
            <a:srgbClr val="5B9BD5"/>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lstStyle/>
          <a:p>
            <a:pPr algn="ctr" defTabSz="1218565"/>
            <a:r>
              <a:rPr lang="zh-CN" altLang="ru-RU" sz="1600" b="1">
                <a:solidFill>
                  <a:schemeClr val="tx1"/>
                </a:solidFill>
                <a:latin typeface="微软雅黑" pitchFamily="34" charset="-122"/>
                <a:ea typeface="微软雅黑" pitchFamily="34" charset="-122"/>
                <a:cs typeface="Roboto" panose="02000000000000000000" charset="0"/>
              </a:rPr>
              <a:t>抑扬</a:t>
            </a:r>
          </a:p>
        </p:txBody>
      </p:sp>
      <p:sp>
        <p:nvSpPr>
          <p:cNvPr id="39" name="Овал 38"/>
          <p:cNvSpPr/>
          <p:nvPr>
            <p:custDataLst>
              <p:tags r:id="rId6"/>
            </p:custDataLst>
          </p:nvPr>
        </p:nvSpPr>
        <p:spPr>
          <a:xfrm>
            <a:off x="4087322" y="3102221"/>
            <a:ext cx="835750" cy="835749"/>
          </a:xfrm>
          <a:prstGeom prst="ellipse">
            <a:avLst/>
          </a:prstGeom>
          <a:solidFill>
            <a:srgbClr val="5B9BD5"/>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lstStyle/>
          <a:p>
            <a:pPr algn="ctr" defTabSz="1218565"/>
            <a:r>
              <a:rPr lang="zh-CN" altLang="ru-RU" sz="1600" b="1">
                <a:solidFill>
                  <a:schemeClr val="tx1"/>
                </a:solidFill>
                <a:latin typeface="微软雅黑" pitchFamily="34" charset="-122"/>
                <a:ea typeface="微软雅黑" pitchFamily="34" charset="-122"/>
                <a:cs typeface="Roboto" panose="02000000000000000000" charset="0"/>
              </a:rPr>
              <a:t>对比</a:t>
            </a:r>
          </a:p>
        </p:txBody>
      </p:sp>
      <p:sp>
        <p:nvSpPr>
          <p:cNvPr id="62" name="Овал 61"/>
          <p:cNvSpPr/>
          <p:nvPr>
            <p:custDataLst>
              <p:tags r:id="rId7"/>
            </p:custDataLst>
          </p:nvPr>
        </p:nvSpPr>
        <p:spPr>
          <a:xfrm>
            <a:off x="5862196" y="2907546"/>
            <a:ext cx="1223621" cy="1223620"/>
          </a:xfrm>
          <a:prstGeom prst="ellipse">
            <a:avLst/>
          </a:prstGeom>
          <a:solidFill>
            <a:srgbClr val="5B9BD5">
              <a:lumMod val="60000"/>
              <a:lumOff val="40000"/>
            </a:srgbClr>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lstStyle/>
          <a:p>
            <a:pPr lvl="0" algn="ctr"/>
            <a:endParaRPr lang="en-US" altLang="zh-CN" sz="2000" b="1">
              <a:solidFill>
                <a:sysClr val="window" lastClr="FFFDFF"/>
              </a:solidFill>
              <a:latin typeface="微软雅黑" panose="020b0503020204020204" pitchFamily="34" charset="-122"/>
              <a:ea typeface="微软雅黑" pitchFamily="34" charset="-122"/>
              <a:cs typeface="Roboto" panose="02000000000000000000" charset="0"/>
            </a:endParaRPr>
          </a:p>
        </p:txBody>
      </p:sp>
      <p:sp>
        <p:nvSpPr>
          <p:cNvPr id="40" name="Овал 39"/>
          <p:cNvSpPr/>
          <p:nvPr>
            <p:custDataLst>
              <p:tags r:id="rId8"/>
            </p:custDataLst>
          </p:nvPr>
        </p:nvSpPr>
        <p:spPr>
          <a:xfrm>
            <a:off x="6022824" y="1066900"/>
            <a:ext cx="919325" cy="919324"/>
          </a:xfrm>
          <a:prstGeom prst="ellipse">
            <a:avLst/>
          </a:prstGeom>
          <a:solidFill>
            <a:srgbClr val="5B9BD5"/>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lstStyle/>
          <a:p>
            <a:pPr algn="ctr" defTabSz="1218565"/>
            <a:r>
              <a:rPr lang="zh-CN" altLang="ru-RU" sz="1600" b="1">
                <a:solidFill>
                  <a:schemeClr val="tx1"/>
                </a:solidFill>
                <a:latin typeface="微软雅黑" pitchFamily="34" charset="-122"/>
                <a:ea typeface="微软雅黑" pitchFamily="34" charset="-122"/>
                <a:cs typeface="Roboto" panose="02000000000000000000" charset="0"/>
              </a:rPr>
              <a:t>悬念</a:t>
            </a:r>
          </a:p>
        </p:txBody>
      </p:sp>
      <p:cxnSp>
        <p:nvCxnSpPr>
          <p:cNvPr id="7" name="Прямая соединительная линия 12"/>
          <p:cNvCxnSpPr>
            <a:stCxn id="62" idx="0"/>
            <a:endCxn id="40" idx="4"/>
          </p:cNvCxnSpPr>
          <p:nvPr>
            <p:custDataLst>
              <p:tags r:id="rId9"/>
            </p:custDataLst>
          </p:nvPr>
        </p:nvCxnSpPr>
        <p:spPr>
          <a:xfrm flipV="1">
            <a:off x="6474007" y="1986224"/>
            <a:ext cx="8480" cy="921322"/>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cxnSp>
        <p:nvCxnSpPr>
          <p:cNvPr id="19" name="Прямая соединительная линия 18"/>
          <p:cNvCxnSpPr>
            <a:stCxn id="39" idx="6"/>
            <a:endCxn id="62" idx="2"/>
          </p:cNvCxnSpPr>
          <p:nvPr>
            <p:custDataLst>
              <p:tags r:id="rId10"/>
            </p:custDataLst>
          </p:nvPr>
        </p:nvCxnSpPr>
        <p:spPr>
          <a:xfrm>
            <a:off x="4923072" y="3519356"/>
            <a:ext cx="939124" cy="740"/>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cxnSp>
        <p:nvCxnSpPr>
          <p:cNvPr id="21" name="Прямая соединительная линия 20"/>
          <p:cNvCxnSpPr>
            <a:stCxn id="62" idx="6"/>
            <a:endCxn id="46" idx="2"/>
          </p:cNvCxnSpPr>
          <p:nvPr>
            <p:custDataLst>
              <p:tags r:id="rId11"/>
            </p:custDataLst>
          </p:nvPr>
        </p:nvCxnSpPr>
        <p:spPr>
          <a:xfrm flipV="1">
            <a:off x="7085817" y="3512371"/>
            <a:ext cx="969010" cy="7620"/>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sp>
        <p:nvSpPr>
          <p:cNvPr id="63" name="Овал 62"/>
          <p:cNvSpPr/>
          <p:nvPr>
            <p:custDataLst>
              <p:tags r:id="rId12"/>
            </p:custDataLst>
          </p:nvPr>
        </p:nvSpPr>
        <p:spPr>
          <a:xfrm>
            <a:off x="7492147" y="1782285"/>
            <a:ext cx="918000" cy="918000"/>
          </a:xfrm>
          <a:prstGeom prst="ellipse">
            <a:avLst/>
          </a:prstGeom>
          <a:solidFill>
            <a:srgbClr val="FDFDFE"/>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normAutofit/>
          </a:bodyPr>
          <a:lstStyle/>
          <a:p>
            <a:pPr lvl="0" algn="ctr">
              <a:lnSpc>
                <a:spcPct val="120000"/>
              </a:lnSpc>
            </a:pPr>
            <a:endParaRPr lang="ru-RU" altLang="zh-CN" sz="1600" b="1" spc="300">
              <a:solidFill>
                <a:srgbClr val="44546A"/>
              </a:solidFill>
              <a:latin typeface="微软雅黑" panose="020b0503020204020204" pitchFamily="34" charset="-122"/>
              <a:ea typeface="微软雅黑" pitchFamily="34" charset="-122"/>
              <a:cs typeface="Roboto" panose="02000000000000000000" charset="0"/>
            </a:endParaRPr>
          </a:p>
        </p:txBody>
      </p:sp>
      <p:sp>
        <p:nvSpPr>
          <p:cNvPr id="78" name="Овал 77"/>
          <p:cNvSpPr/>
          <p:nvPr>
            <p:custDataLst>
              <p:tags r:id="rId13"/>
            </p:custDataLst>
          </p:nvPr>
        </p:nvSpPr>
        <p:spPr>
          <a:xfrm>
            <a:off x="4546345" y="4419636"/>
            <a:ext cx="918000" cy="918000"/>
          </a:xfrm>
          <a:prstGeom prst="ellipse">
            <a:avLst/>
          </a:prstGeom>
          <a:solidFill>
            <a:srgbClr val="FDFDFE"/>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normAutofit/>
          </a:bodyPr>
          <a:lstStyle/>
          <a:p>
            <a:pPr lvl="0" algn="ctr">
              <a:lnSpc>
                <a:spcPct val="120000"/>
              </a:lnSpc>
            </a:pPr>
            <a:endParaRPr lang="ru-RU" altLang="zh-CN" sz="1600" b="1" spc="300">
              <a:solidFill>
                <a:srgbClr val="44546A"/>
              </a:solidFill>
              <a:latin typeface="微软雅黑" pitchFamily="34" charset="-122"/>
              <a:ea typeface="微软雅黑" pitchFamily="34" charset="-122"/>
              <a:cs typeface="Roboto" panose="02000000000000000000" charset="0"/>
            </a:endParaRPr>
          </a:p>
        </p:txBody>
      </p:sp>
      <p:sp>
        <p:nvSpPr>
          <p:cNvPr id="64" name="Овал 63"/>
          <p:cNvSpPr/>
          <p:nvPr>
            <p:custDataLst>
              <p:tags r:id="rId14"/>
            </p:custDataLst>
          </p:nvPr>
        </p:nvSpPr>
        <p:spPr>
          <a:xfrm>
            <a:off x="7492147" y="4455088"/>
            <a:ext cx="918000" cy="918000"/>
          </a:xfrm>
          <a:prstGeom prst="ellipse">
            <a:avLst/>
          </a:prstGeom>
          <a:solidFill>
            <a:srgbClr val="FDFDFE"/>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normAutofit/>
          </a:bodyPr>
          <a:lstStyle/>
          <a:p>
            <a:pPr lvl="0" algn="ctr">
              <a:lnSpc>
                <a:spcPct val="120000"/>
              </a:lnSpc>
            </a:pPr>
            <a:endParaRPr lang="ru-RU" altLang="zh-CN" sz="1600" b="1" spc="300">
              <a:solidFill>
                <a:srgbClr val="44546A"/>
              </a:solidFill>
              <a:latin typeface="微软雅黑" pitchFamily="34" charset="-122"/>
              <a:ea typeface="微软雅黑" pitchFamily="34" charset="-122"/>
              <a:cs typeface="Roboto" panose="02000000000000000000" charset="0"/>
            </a:endParaRPr>
          </a:p>
        </p:txBody>
      </p:sp>
      <p:sp>
        <p:nvSpPr>
          <p:cNvPr id="87" name="Овал 86"/>
          <p:cNvSpPr/>
          <p:nvPr>
            <p:custDataLst>
              <p:tags r:id="rId15"/>
            </p:custDataLst>
          </p:nvPr>
        </p:nvSpPr>
        <p:spPr>
          <a:xfrm>
            <a:off x="4546345" y="1782285"/>
            <a:ext cx="918000" cy="918000"/>
          </a:xfrm>
          <a:prstGeom prst="ellipse">
            <a:avLst/>
          </a:prstGeom>
          <a:solidFill>
            <a:srgbClr val="FDFDFE"/>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normAutofit/>
          </a:bodyPr>
          <a:lstStyle/>
          <a:p>
            <a:pPr lvl="0" algn="ctr">
              <a:lnSpc>
                <a:spcPct val="120000"/>
              </a:lnSpc>
            </a:pPr>
            <a:endParaRPr lang="ru-RU" altLang="zh-CN" sz="1600" b="1" spc="300">
              <a:solidFill>
                <a:srgbClr val="44546A"/>
              </a:solidFill>
              <a:latin typeface="微软雅黑" pitchFamily="34" charset="-122"/>
              <a:ea typeface="微软雅黑" pitchFamily="34" charset="-122"/>
              <a:cs typeface="Roboto" panose="02000000000000000000" charset="0"/>
            </a:endParaRPr>
          </a:p>
        </p:txBody>
      </p:sp>
      <p:cxnSp>
        <p:nvCxnSpPr>
          <p:cNvPr id="35" name="Прямая соединительная линия 34"/>
          <p:cNvCxnSpPr>
            <a:stCxn id="62" idx="7"/>
            <a:endCxn id="63" idx="3"/>
          </p:cNvCxnSpPr>
          <p:nvPr>
            <p:custDataLst>
              <p:tags r:id="rId16"/>
            </p:custDataLst>
          </p:nvPr>
        </p:nvCxnSpPr>
        <p:spPr>
          <a:xfrm flipV="1">
            <a:off x="6906622" y="2565847"/>
            <a:ext cx="719963" cy="520894"/>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cxnSp>
        <p:nvCxnSpPr>
          <p:cNvPr id="37" name="Прямая соединительная линия 36"/>
          <p:cNvCxnSpPr>
            <a:stCxn id="62" idx="1"/>
            <a:endCxn id="87" idx="5"/>
          </p:cNvCxnSpPr>
          <p:nvPr>
            <p:custDataLst>
              <p:tags r:id="rId17"/>
            </p:custDataLst>
          </p:nvPr>
        </p:nvCxnSpPr>
        <p:spPr>
          <a:xfrm flipH="1" flipV="1">
            <a:off x="5329907" y="2565847"/>
            <a:ext cx="711484" cy="520894"/>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cxnSp>
        <p:nvCxnSpPr>
          <p:cNvPr id="41" name="Прямая соединительная линия 40"/>
          <p:cNvCxnSpPr>
            <a:stCxn id="62" idx="3"/>
            <a:endCxn id="78" idx="7"/>
          </p:cNvCxnSpPr>
          <p:nvPr>
            <p:custDataLst>
              <p:tags r:id="rId18"/>
            </p:custDataLst>
          </p:nvPr>
        </p:nvCxnSpPr>
        <p:spPr>
          <a:xfrm flipH="1">
            <a:off x="5329907" y="3951971"/>
            <a:ext cx="711484" cy="602103"/>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cxnSp>
        <p:nvCxnSpPr>
          <p:cNvPr id="44" name="Прямая соединительная линия 43"/>
          <p:cNvCxnSpPr>
            <a:stCxn id="62" idx="5"/>
            <a:endCxn id="64" idx="1"/>
          </p:cNvCxnSpPr>
          <p:nvPr>
            <p:custDataLst>
              <p:tags r:id="rId19"/>
            </p:custDataLst>
          </p:nvPr>
        </p:nvCxnSpPr>
        <p:spPr>
          <a:xfrm>
            <a:off x="6906622" y="3951971"/>
            <a:ext cx="719963" cy="637555"/>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sp>
        <p:nvSpPr>
          <p:cNvPr id="66" name="Овал 39"/>
          <p:cNvSpPr/>
          <p:nvPr>
            <p:custDataLst>
              <p:tags r:id="rId20"/>
            </p:custDataLst>
          </p:nvPr>
        </p:nvSpPr>
        <p:spPr>
          <a:xfrm rot="10800000">
            <a:off x="6022824" y="5054546"/>
            <a:ext cx="919325" cy="919324"/>
          </a:xfrm>
          <a:prstGeom prst="ellipse">
            <a:avLst/>
          </a:prstGeom>
          <a:solidFill>
            <a:srgbClr val="5B9BD5"/>
          </a:solidFill>
          <a:ln w="127000">
            <a:solidFill>
              <a:srgbClr val="5B9BD5"/>
            </a:solidFill>
          </a:ln>
        </p:spPr>
        <p:style>
          <a:lnRef idx="1">
            <a:srgbClr val="4472C4"/>
          </a:lnRef>
          <a:fillRef idx="0">
            <a:srgbClr val="4472C4"/>
          </a:fillRef>
          <a:effectRef idx="0">
            <a:srgbClr val="4472C4"/>
          </a:effectRef>
          <a:fontRef idx="minor">
            <a:sysClr val="windowText" lastClr="000000"/>
          </a:fontRef>
        </p:style>
        <p:txBody>
          <a:bodyPr rtlCol="0" anchor="ctr"/>
          <a:lstStyle/>
          <a:p>
            <a:pPr algn="ctr" defTabSz="1218565"/>
            <a:r>
              <a:rPr lang="zh-CN" altLang="ru-RU" sz="1600" b="1">
                <a:solidFill>
                  <a:schemeClr val="tx1"/>
                </a:solidFill>
                <a:latin typeface="微软雅黑" pitchFamily="34" charset="-122"/>
                <a:ea typeface="微软雅黑" pitchFamily="34" charset="-122"/>
                <a:cs typeface="Roboto" panose="02000000000000000000" charset="0"/>
              </a:rPr>
              <a:t>伏笔</a:t>
            </a:r>
          </a:p>
        </p:txBody>
      </p:sp>
      <p:cxnSp>
        <p:nvCxnSpPr>
          <p:cNvPr id="75" name="Прямая соединительная линия 12"/>
          <p:cNvCxnSpPr>
            <a:endCxn id="66" idx="4"/>
          </p:cNvCxnSpPr>
          <p:nvPr>
            <p:custDataLst>
              <p:tags r:id="rId21"/>
            </p:custDataLst>
          </p:nvPr>
        </p:nvCxnSpPr>
        <p:spPr>
          <a:xfrm flipH="1">
            <a:off x="6482486" y="4133224"/>
            <a:ext cx="8482" cy="921322"/>
          </a:xfrm>
          <a:prstGeom prst="line">
            <a:avLst/>
          </a:prstGeom>
          <a:ln w="88900">
            <a:solidFill>
              <a:srgbClr val="5B9BD5"/>
            </a:solidFill>
          </a:ln>
        </p:spPr>
        <p:style>
          <a:lnRef idx="1">
            <a:srgbClr val="4472C4"/>
          </a:lnRef>
          <a:fillRef idx="0">
            <a:srgbClr val="4472C4"/>
          </a:fillRef>
          <a:effectRef idx="0">
            <a:srgbClr val="4472C4"/>
          </a:effectRef>
          <a:fontRef idx="minor">
            <a:sysClr val="windowText" lastClr="000000"/>
          </a:fontRef>
        </p:style>
      </p:cxnSp>
      <p:sp>
        <p:nvSpPr>
          <p:cNvPr id="23" name="文本框 22"/>
          <p:cNvSpPr txBox="1"/>
          <p:nvPr>
            <p:custDataLst>
              <p:tags r:id="rId22"/>
            </p:custDataLst>
          </p:nvPr>
        </p:nvSpPr>
        <p:spPr>
          <a:xfrm>
            <a:off x="5965933" y="3071270"/>
            <a:ext cx="1016147" cy="896172"/>
          </a:xfrm>
          <a:prstGeom prst="rect">
            <a:avLst/>
          </a:prstGeom>
          <a:noFill/>
        </p:spPr>
        <p:txBody>
          <a:bodyPr wrap="square" rtlCol="0" anchor="ctr" anchorCtr="0">
            <a:normAutofit fontScale="90000"/>
          </a:bodyPr>
          <a:lstStyle/>
          <a:p>
            <a:pPr algn="ctr">
              <a:lnSpc>
                <a:spcPct val="120000"/>
              </a:lnSpc>
            </a:pPr>
            <a:r>
              <a:rPr lang="zh-CN" altLang="en-US" sz="2000" b="1" spc="300">
                <a:solidFill>
                  <a:schemeClr val="tx1"/>
                </a:solidFill>
                <a:latin typeface="微软雅黑" pitchFamily="34" charset="-122"/>
                <a:ea typeface="微软雅黑" pitchFamily="34" charset="-122"/>
              </a:rPr>
              <a:t>情节结构手法</a:t>
            </a:r>
          </a:p>
        </p:txBody>
      </p:sp>
      <p:sp>
        <p:nvSpPr>
          <p:cNvPr id="88" name="文本框 87"/>
          <p:cNvSpPr txBox="1"/>
          <p:nvPr>
            <p:custDataLst>
              <p:tags r:id="rId23"/>
            </p:custDataLst>
          </p:nvPr>
        </p:nvSpPr>
        <p:spPr>
          <a:xfrm>
            <a:off x="4575274" y="1861992"/>
            <a:ext cx="860142" cy="758586"/>
          </a:xfrm>
          <a:prstGeom prst="rect">
            <a:avLst/>
          </a:prstGeom>
          <a:noFill/>
        </p:spPr>
        <p:txBody>
          <a:bodyPr wrap="square" rtlCol="0" anchor="ctr" anchorCtr="0">
            <a:normAutofit lnSpcReduction="10000"/>
          </a:bodyPr>
          <a:lstStyle/>
          <a:p>
            <a:pPr algn="ctr">
              <a:lnSpc>
                <a:spcPct val="130000"/>
              </a:lnSpc>
            </a:pPr>
            <a:r>
              <a:rPr lang="zh-CN" altLang="en-US" b="1" spc="300">
                <a:solidFill>
                  <a:sysClr val="windowText" lastClr="000000">
                    <a:lumMod val="85000"/>
                    <a:lumOff val="15000"/>
                  </a:sysClr>
                </a:solidFill>
                <a:latin typeface="微软雅黑" pitchFamily="34" charset="-122"/>
                <a:ea typeface="微软雅黑" pitchFamily="34" charset="-122"/>
              </a:rPr>
              <a:t>衬托</a:t>
            </a:r>
          </a:p>
        </p:txBody>
      </p:sp>
      <p:sp>
        <p:nvSpPr>
          <p:cNvPr id="89" name="文本框 88"/>
          <p:cNvSpPr txBox="1"/>
          <p:nvPr>
            <p:custDataLst>
              <p:tags r:id="rId24"/>
            </p:custDataLst>
          </p:nvPr>
        </p:nvSpPr>
        <p:spPr>
          <a:xfrm>
            <a:off x="4575274" y="4499343"/>
            <a:ext cx="860142" cy="758586"/>
          </a:xfrm>
          <a:prstGeom prst="rect">
            <a:avLst/>
          </a:prstGeom>
          <a:noFill/>
        </p:spPr>
        <p:txBody>
          <a:bodyPr wrap="square" rtlCol="0" anchor="ctr" anchorCtr="0">
            <a:normAutofit lnSpcReduction="10000"/>
          </a:bodyPr>
          <a:lstStyle/>
          <a:p>
            <a:pPr algn="ctr">
              <a:lnSpc>
                <a:spcPct val="130000"/>
              </a:lnSpc>
            </a:pPr>
            <a:r>
              <a:rPr lang="zh-CN" altLang="en-US" b="1" spc="300">
                <a:solidFill>
                  <a:sysClr val="windowText" lastClr="000000">
                    <a:lumMod val="85000"/>
                    <a:lumOff val="15000"/>
                  </a:sysClr>
                </a:solidFill>
                <a:latin typeface="微软雅黑" pitchFamily="34" charset="-122"/>
                <a:ea typeface="微软雅黑" pitchFamily="34" charset="-122"/>
              </a:rPr>
              <a:t>铺垫</a:t>
            </a:r>
          </a:p>
        </p:txBody>
      </p:sp>
      <p:sp>
        <p:nvSpPr>
          <p:cNvPr id="90" name="文本框 89"/>
          <p:cNvSpPr txBox="1"/>
          <p:nvPr>
            <p:custDataLst>
              <p:tags r:id="rId25"/>
            </p:custDataLst>
          </p:nvPr>
        </p:nvSpPr>
        <p:spPr>
          <a:xfrm>
            <a:off x="7521076" y="4534795"/>
            <a:ext cx="860142" cy="758586"/>
          </a:xfrm>
          <a:prstGeom prst="rect">
            <a:avLst/>
          </a:prstGeom>
          <a:noFill/>
        </p:spPr>
        <p:txBody>
          <a:bodyPr wrap="square" rtlCol="0" anchor="ctr" anchorCtr="0">
            <a:normAutofit lnSpcReduction="10000"/>
          </a:bodyPr>
          <a:lstStyle/>
          <a:p>
            <a:pPr algn="ctr">
              <a:lnSpc>
                <a:spcPct val="130000"/>
              </a:lnSpc>
            </a:pPr>
            <a:r>
              <a:rPr lang="zh-CN" altLang="en-US" b="1" spc="300">
                <a:solidFill>
                  <a:sysClr val="windowText" lastClr="000000">
                    <a:lumMod val="85000"/>
                    <a:lumOff val="15000"/>
                  </a:sysClr>
                </a:solidFill>
                <a:latin typeface="微软雅黑" pitchFamily="34" charset="-122"/>
                <a:ea typeface="微软雅黑" pitchFamily="34" charset="-122"/>
              </a:rPr>
              <a:t>突转</a:t>
            </a:r>
          </a:p>
        </p:txBody>
      </p:sp>
      <p:sp>
        <p:nvSpPr>
          <p:cNvPr id="91" name="文本框 90"/>
          <p:cNvSpPr txBox="1"/>
          <p:nvPr>
            <p:custDataLst>
              <p:tags r:id="rId26"/>
            </p:custDataLst>
          </p:nvPr>
        </p:nvSpPr>
        <p:spPr>
          <a:xfrm>
            <a:off x="7521076" y="1861992"/>
            <a:ext cx="860142" cy="758586"/>
          </a:xfrm>
          <a:prstGeom prst="rect">
            <a:avLst/>
          </a:prstGeom>
          <a:noFill/>
        </p:spPr>
        <p:txBody>
          <a:bodyPr wrap="square" rtlCol="0" anchor="ctr" anchorCtr="0">
            <a:normAutofit lnSpcReduction="10000"/>
          </a:bodyPr>
          <a:lstStyle/>
          <a:p>
            <a:pPr algn="ctr">
              <a:lnSpc>
                <a:spcPct val="130000"/>
              </a:lnSpc>
            </a:pPr>
            <a:r>
              <a:rPr lang="zh-CN" altLang="en-US" b="1" spc="300">
                <a:solidFill>
                  <a:sysClr val="windowText" lastClr="000000">
                    <a:lumMod val="85000"/>
                    <a:lumOff val="15000"/>
                  </a:sysClr>
                </a:solidFill>
                <a:latin typeface="微软雅黑" pitchFamily="34" charset="-122"/>
                <a:ea typeface="微软雅黑" pitchFamily="34" charset="-122"/>
              </a:rPr>
              <a:t>照应</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444377" y="2855216"/>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sym typeface="+mn-ea"/>
              </a:rPr>
              <a:t>小说情节结构手法</a:t>
            </a:r>
            <a:endParaRPr lang="zh-CN" altLang="en-US" sz="3200" b="1">
              <a:solidFill>
                <a:schemeClr val="tx1"/>
              </a:solidFill>
              <a:latin typeface="楷体" panose="02010609060101010101" charset="-122"/>
              <a:ea typeface="楷体" panose="02010609060101010101" charset="-122"/>
              <a:sym typeface="+mn-ea"/>
            </a:endParaRP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5" name="表格 4"/>
          <p:cNvGraphicFramePr>
            <a:graphicFrameLocks noGrp="1"/>
          </p:cNvGraphicFramePr>
          <p:nvPr>
            <p:custDataLst>
              <p:tags r:id="rId5"/>
            </p:custDataLst>
          </p:nvPr>
        </p:nvGraphicFramePr>
        <p:xfrm>
          <a:off x="2142490" y="1406525"/>
          <a:ext cx="9070975" cy="4265295"/>
        </p:xfrm>
        <a:graphic>
          <a:graphicData uri="http://schemas.openxmlformats.org/drawingml/2006/table">
            <a:tbl>
              <a:tblPr firstRow="1" bandRow="1">
                <a:tableStyleId>{5C22544A-7EE6-4342-B048-85BDC9FD1C3A}</a:tableStyleId>
              </a:tblPr>
              <a:tblGrid>
                <a:gridCol w="1905000"/>
                <a:gridCol w="3583305"/>
                <a:gridCol w="3582670"/>
              </a:tblGrid>
              <a:tr h="417195">
                <a:tc>
                  <a:txBody>
                    <a:bodyPr vert="horz" wrap="square"/>
                    <a:lstStyle/>
                    <a:p>
                      <a:pPr algn="ctr">
                        <a:buNone/>
                      </a:pPr>
                      <a:r>
                        <a:rPr lang="zh-CN" altLang="en-US" sz="2400" b="0">
                          <a:solidFill>
                            <a:schemeClr val="tx1"/>
                          </a:solidFill>
                        </a:rPr>
                        <a:t>手法</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rPr>
                        <a:t>特点</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sym typeface="+mn-ea"/>
                        </a:rPr>
                        <a:t>作用</a:t>
                      </a:r>
                      <a:endParaRPr lang="zh-CN" altLang="en-US" sz="2400" b="0">
                        <a:solidFill>
                          <a:schemeClr val="tx1"/>
                        </a:solidFill>
                      </a:endParaRPr>
                    </a:p>
                    <a:p>
                      <a:pPr algn="ctr">
                        <a:buNone/>
                      </a:pPr>
                      <a:endParaRPr lang="zh-CN" altLang="en-US" sz="2400" b="0">
                        <a:solidFill>
                          <a:schemeClr val="tx1"/>
                        </a:solidFill>
                      </a:endParaRPr>
                    </a:p>
                  </a:txBody>
                  <a:tcPr>
                    <a:solidFill>
                      <a:schemeClr val="accent1">
                        <a:lumMod val="60000"/>
                        <a:lumOff val="40000"/>
                        <a:alpha val="43000"/>
                      </a:schemeClr>
                    </a:solidFill>
                  </a:tcPr>
                </a:tc>
              </a:tr>
              <a:tr h="1392555">
                <a:tc>
                  <a:txBody>
                    <a:bodyPr vert="horz" wrap="square"/>
                    <a:lstStyle/>
                    <a:p>
                      <a:pPr algn="ctr">
                        <a:buNone/>
                      </a:pPr>
                      <a:r>
                        <a:rPr lang="zh-CN" altLang="en-US" sz="2400" b="0">
                          <a:solidFill>
                            <a:schemeClr val="tx1"/>
                          </a:solidFill>
                        </a:rPr>
                        <a:t>悬念</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作者为了激活读者的</a:t>
                      </a:r>
                      <a:r>
                        <a:rPr lang="en-US" altLang="zh-CN" sz="2400" b="0">
                          <a:solidFill>
                            <a:schemeClr val="tx1"/>
                          </a:solidFill>
                        </a:rPr>
                        <a:t>“</a:t>
                      </a:r>
                      <a:r>
                        <a:rPr lang="zh-CN" altLang="en-US" sz="2400" b="0">
                          <a:solidFill>
                            <a:schemeClr val="tx1"/>
                          </a:solidFill>
                        </a:rPr>
                        <a:t>紧张与期待</a:t>
                      </a:r>
                      <a:r>
                        <a:rPr lang="en-US" altLang="zh-CN" sz="2400" b="0">
                          <a:solidFill>
                            <a:schemeClr val="tx1"/>
                          </a:solidFill>
                        </a:rPr>
                        <a:t>”</a:t>
                      </a:r>
                      <a:r>
                        <a:rPr lang="zh-CN" altLang="en-US" sz="2400" b="0">
                          <a:solidFill>
                            <a:schemeClr val="tx1"/>
                          </a:solidFill>
                        </a:rPr>
                        <a:t>心情，在小说的叙述中先设置一个谜面，藏起谜底，在适当的时候予以点破，使读者的期待心理得到满足。</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吸引读者，引人入胜</a:t>
                      </a:r>
                    </a:p>
                  </a:txBody>
                  <a:tcPr anchor="ctr">
                    <a:solidFill>
                      <a:schemeClr val="accent1">
                        <a:lumMod val="60000"/>
                        <a:lumOff val="40000"/>
                        <a:alpha val="43000"/>
                      </a:schemeClr>
                    </a:solidFill>
                  </a:tcPr>
                </a:tc>
              </a:tr>
              <a:tr h="1156335">
                <a:tc>
                  <a:txBody>
                    <a:bodyPr vert="horz" wrap="square"/>
                    <a:lstStyle/>
                    <a:p>
                      <a:pPr algn="ctr">
                        <a:buNone/>
                      </a:pPr>
                      <a:r>
                        <a:rPr lang="zh-CN" altLang="en-US" sz="2400" b="0">
                          <a:solidFill>
                            <a:schemeClr val="tx1"/>
                          </a:solidFill>
                        </a:rPr>
                        <a:t>照应</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又称呼应，是篇章间的伏笔照应。</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使情节连贯，脉络清晰，结构紧凑</a:t>
                      </a:r>
                    </a:p>
                  </a:txBody>
                  <a:tcPr anchor="ctr">
                    <a:solidFill>
                      <a:schemeClr val="accent1">
                        <a:lumMod val="60000"/>
                        <a:lumOff val="40000"/>
                        <a:alpha val="43000"/>
                      </a:schemeClr>
                    </a:solidFill>
                  </a:tcPr>
                </a:tc>
              </a:tr>
            </a:tbl>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444377" y="2855216"/>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sym typeface="+mn-ea"/>
              </a:rPr>
              <a:t>小说情节结构手法</a:t>
            </a:r>
            <a:endParaRPr lang="zh-CN" altLang="en-US" sz="3200" b="1">
              <a:solidFill>
                <a:schemeClr val="tx1"/>
              </a:solidFill>
              <a:latin typeface="楷体" panose="02010609060101010101" charset="-122"/>
              <a:ea typeface="楷体" panose="02010609060101010101" charset="-122"/>
              <a:sym typeface="+mn-ea"/>
            </a:endParaRP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5" name="表格 4"/>
          <p:cNvGraphicFramePr>
            <a:graphicFrameLocks noGrp="1"/>
          </p:cNvGraphicFramePr>
          <p:nvPr>
            <p:custDataLst>
              <p:tags r:id="rId5"/>
            </p:custDataLst>
          </p:nvPr>
        </p:nvGraphicFramePr>
        <p:xfrm>
          <a:off x="2142490" y="1406525"/>
          <a:ext cx="9070975" cy="4297680"/>
        </p:xfrm>
        <a:graphic>
          <a:graphicData uri="http://schemas.openxmlformats.org/drawingml/2006/table">
            <a:tbl>
              <a:tblPr firstRow="1" bandRow="1">
                <a:tableStyleId>{5C22544A-7EE6-4342-B048-85BDC9FD1C3A}</a:tableStyleId>
              </a:tblPr>
              <a:tblGrid>
                <a:gridCol w="1905000"/>
                <a:gridCol w="3583305"/>
                <a:gridCol w="3582670"/>
              </a:tblGrid>
              <a:tr h="417195">
                <a:tc>
                  <a:txBody>
                    <a:bodyPr vert="horz" wrap="square"/>
                    <a:lstStyle/>
                    <a:p>
                      <a:pPr algn="ctr">
                        <a:buNone/>
                      </a:pPr>
                      <a:r>
                        <a:rPr lang="zh-CN" altLang="en-US" sz="2400" b="0">
                          <a:solidFill>
                            <a:schemeClr val="tx1"/>
                          </a:solidFill>
                        </a:rPr>
                        <a:t>手法</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rPr>
                        <a:t>特点</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sym typeface="+mn-ea"/>
                        </a:rPr>
                        <a:t>作用</a:t>
                      </a:r>
                      <a:endParaRPr lang="zh-CN" altLang="en-US" sz="2400" b="0">
                        <a:solidFill>
                          <a:schemeClr val="tx1"/>
                        </a:solidFill>
                      </a:endParaRPr>
                    </a:p>
                    <a:p>
                      <a:pPr algn="ctr">
                        <a:buNone/>
                      </a:pPr>
                      <a:endParaRPr lang="zh-CN" altLang="en-US" sz="2400" b="0">
                        <a:solidFill>
                          <a:schemeClr val="tx1"/>
                        </a:solidFill>
                      </a:endParaRPr>
                    </a:p>
                  </a:txBody>
                  <a:tcPr>
                    <a:solidFill>
                      <a:schemeClr val="accent1">
                        <a:lumMod val="60000"/>
                        <a:lumOff val="40000"/>
                        <a:alpha val="43000"/>
                      </a:schemeClr>
                    </a:solidFill>
                  </a:tcPr>
                </a:tc>
              </a:tr>
              <a:tr h="1392555">
                <a:tc>
                  <a:txBody>
                    <a:bodyPr vert="horz" wrap="square"/>
                    <a:lstStyle/>
                    <a:p>
                      <a:pPr algn="ctr">
                        <a:buNone/>
                      </a:pPr>
                      <a:r>
                        <a:rPr lang="zh-CN" altLang="en-US" sz="2400" b="0">
                          <a:solidFill>
                            <a:schemeClr val="tx1"/>
                          </a:solidFill>
                        </a:rPr>
                        <a:t>抑扬</a:t>
                      </a:r>
                    </a:p>
                  </a:txBody>
                  <a:tcPr anchor="ctr">
                    <a:solidFill>
                      <a:schemeClr val="accent1">
                        <a:lumMod val="60000"/>
                        <a:lumOff val="40000"/>
                        <a:alpha val="43000"/>
                      </a:schemeClr>
                    </a:solidFill>
                  </a:tcPr>
                </a:tc>
                <a:tc>
                  <a:txBody>
                    <a:bodyPr vert="horz" wrap="square"/>
                    <a:lstStyle/>
                    <a:p>
                      <a:pPr algn="l">
                        <a:buNone/>
                      </a:pPr>
                      <a:r>
                        <a:rPr lang="zh-CN" sz="2400" b="0">
                          <a:solidFill>
                            <a:schemeClr val="tx1"/>
                          </a:solidFill>
                        </a:rPr>
                        <a:t>对写作对象或欲扬先抑或欲抑先扬，然后陡然一转，出乎读者意料。</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使文势曲折多变，使文章产生峰回路转、跌宕起伏的效果，增强作品的可读性。</a:t>
                      </a:r>
                    </a:p>
                  </a:txBody>
                  <a:tcPr anchor="ctr">
                    <a:solidFill>
                      <a:schemeClr val="accent1">
                        <a:lumMod val="60000"/>
                        <a:lumOff val="40000"/>
                        <a:alpha val="43000"/>
                      </a:schemeClr>
                    </a:solidFill>
                  </a:tcPr>
                </a:tc>
              </a:tr>
              <a:tr h="1156335">
                <a:tc>
                  <a:txBody>
                    <a:bodyPr vert="horz" wrap="square"/>
                    <a:lstStyle/>
                    <a:p>
                      <a:pPr algn="ctr">
                        <a:buNone/>
                      </a:pPr>
                      <a:r>
                        <a:rPr lang="zh-CN" altLang="en-US" sz="2400" b="0">
                          <a:solidFill>
                            <a:schemeClr val="tx1"/>
                          </a:solidFill>
                        </a:rPr>
                        <a:t>突转</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在小说结尾部分，采用突转的方法形成情节的某种</a:t>
                      </a:r>
                      <a:r>
                        <a:rPr lang="en-US" altLang="zh-CN" sz="2400" b="0">
                          <a:solidFill>
                            <a:schemeClr val="tx1"/>
                          </a:solidFill>
                        </a:rPr>
                        <a:t>“</a:t>
                      </a:r>
                      <a:r>
                        <a:rPr lang="zh-CN" altLang="en-US" sz="2400" b="0">
                          <a:solidFill>
                            <a:schemeClr val="tx1"/>
                          </a:solidFill>
                        </a:rPr>
                        <a:t>巧合</a:t>
                      </a:r>
                      <a:r>
                        <a:rPr lang="en-US" altLang="zh-CN" sz="2400" b="0">
                          <a:solidFill>
                            <a:schemeClr val="tx1"/>
                          </a:solidFill>
                        </a:rPr>
                        <a:t>”</a:t>
                      </a:r>
                      <a:r>
                        <a:rPr lang="zh-CN" altLang="en-US" sz="2400" b="0">
                          <a:solidFill>
                            <a:schemeClr val="tx1"/>
                          </a:solidFill>
                        </a:rPr>
                        <a:t>，某种意料之外的反转，或者的形成人物性格的</a:t>
                      </a:r>
                      <a:r>
                        <a:rPr lang="en-US" altLang="zh-CN" sz="2400" b="0">
                          <a:solidFill>
                            <a:schemeClr val="tx1"/>
                          </a:solidFill>
                        </a:rPr>
                        <a:t>“</a:t>
                      </a:r>
                      <a:r>
                        <a:rPr lang="zh-CN" altLang="en-US" sz="2400" b="0">
                          <a:solidFill>
                            <a:schemeClr val="tx1"/>
                          </a:solidFill>
                        </a:rPr>
                        <a:t>急剧改变</a:t>
                      </a:r>
                      <a:r>
                        <a:rPr lang="en-US" altLang="zh-CN" sz="2400" b="0">
                          <a:solidFill>
                            <a:schemeClr val="tx1"/>
                          </a:solidFill>
                        </a:rPr>
                        <a:t>”</a:t>
                      </a:r>
                      <a:r>
                        <a:rPr lang="zh-CN" altLang="en-US" sz="2400" b="0">
                          <a:solidFill>
                            <a:schemeClr val="tx1"/>
                          </a:solidFill>
                        </a:rPr>
                        <a:t>。</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收到意料之外、情理之中的效果，对表现小说主旨起到画龙点睛的作用。</a:t>
                      </a:r>
                    </a:p>
                  </a:txBody>
                  <a:tcPr anchor="ctr">
                    <a:solidFill>
                      <a:schemeClr val="accent1">
                        <a:lumMod val="60000"/>
                        <a:lumOff val="40000"/>
                        <a:alpha val="43000"/>
                      </a:schemeClr>
                    </a:solidFill>
                  </a:tcPr>
                </a:tc>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444377" y="2855216"/>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sym typeface="+mn-ea"/>
              </a:rPr>
              <a:t>小说情节结构手法</a:t>
            </a:r>
            <a:endParaRPr lang="zh-CN" altLang="en-US" sz="3200" b="1">
              <a:solidFill>
                <a:schemeClr val="tx1"/>
              </a:solidFill>
              <a:latin typeface="楷体" panose="02010609060101010101" charset="-122"/>
              <a:ea typeface="楷体" panose="02010609060101010101" charset="-122"/>
              <a:sym typeface="+mn-ea"/>
            </a:endParaRP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5" name="表格 4"/>
          <p:cNvGraphicFramePr>
            <a:graphicFrameLocks noGrp="1"/>
          </p:cNvGraphicFramePr>
          <p:nvPr>
            <p:custDataLst>
              <p:tags r:id="rId5"/>
            </p:custDataLst>
          </p:nvPr>
        </p:nvGraphicFramePr>
        <p:xfrm>
          <a:off x="2142490" y="1406525"/>
          <a:ext cx="9070975" cy="3404235"/>
        </p:xfrm>
        <a:graphic>
          <a:graphicData uri="http://schemas.openxmlformats.org/drawingml/2006/table">
            <a:tbl>
              <a:tblPr firstRow="1" bandRow="1">
                <a:tableStyleId>{5C22544A-7EE6-4342-B048-85BDC9FD1C3A}</a:tableStyleId>
              </a:tblPr>
              <a:tblGrid>
                <a:gridCol w="1905000"/>
                <a:gridCol w="3583305"/>
                <a:gridCol w="3582670"/>
              </a:tblGrid>
              <a:tr h="417195">
                <a:tc>
                  <a:txBody>
                    <a:bodyPr vert="horz" wrap="square"/>
                    <a:lstStyle/>
                    <a:p>
                      <a:pPr algn="ctr">
                        <a:buNone/>
                      </a:pPr>
                      <a:r>
                        <a:rPr lang="zh-CN" altLang="en-US" sz="2400" b="0">
                          <a:solidFill>
                            <a:schemeClr val="tx1"/>
                          </a:solidFill>
                        </a:rPr>
                        <a:t>手法</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rPr>
                        <a:t>特点</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sym typeface="+mn-ea"/>
                        </a:rPr>
                        <a:t>作用</a:t>
                      </a:r>
                      <a:endParaRPr lang="zh-CN" altLang="en-US" sz="2400" b="0">
                        <a:solidFill>
                          <a:schemeClr val="tx1"/>
                        </a:solidFill>
                      </a:endParaRPr>
                    </a:p>
                    <a:p>
                      <a:pPr algn="ctr">
                        <a:buNone/>
                      </a:pPr>
                      <a:endParaRPr lang="zh-CN" altLang="en-US" sz="2400" b="0">
                        <a:solidFill>
                          <a:schemeClr val="tx1"/>
                        </a:solidFill>
                      </a:endParaRPr>
                    </a:p>
                  </a:txBody>
                  <a:tcPr>
                    <a:solidFill>
                      <a:schemeClr val="accent1">
                        <a:lumMod val="60000"/>
                        <a:lumOff val="40000"/>
                        <a:alpha val="43000"/>
                      </a:schemeClr>
                    </a:solidFill>
                  </a:tcPr>
                </a:tc>
              </a:tr>
              <a:tr h="1392555">
                <a:tc>
                  <a:txBody>
                    <a:bodyPr vert="horz" wrap="square"/>
                    <a:lstStyle/>
                    <a:p>
                      <a:pPr algn="ctr">
                        <a:buNone/>
                      </a:pPr>
                      <a:r>
                        <a:rPr lang="zh-CN" altLang="en-US" sz="2400" b="0">
                          <a:solidFill>
                            <a:schemeClr val="tx1"/>
                          </a:solidFill>
                        </a:rPr>
                        <a:t>铺垫</a:t>
                      </a:r>
                    </a:p>
                  </a:txBody>
                  <a:tcPr anchor="ctr">
                    <a:solidFill>
                      <a:schemeClr val="accent1">
                        <a:lumMod val="60000"/>
                        <a:lumOff val="40000"/>
                        <a:alpha val="43000"/>
                      </a:schemeClr>
                    </a:solidFill>
                  </a:tcPr>
                </a:tc>
                <a:tc>
                  <a:txBody>
                    <a:bodyPr vert="horz" wrap="square"/>
                    <a:lstStyle/>
                    <a:p>
                      <a:pPr algn="l">
                        <a:buNone/>
                      </a:pPr>
                      <a:r>
                        <a:rPr lang="zh-CN" sz="2400" b="0">
                          <a:solidFill>
                            <a:schemeClr val="tx1"/>
                          </a:solidFill>
                        </a:rPr>
                        <a:t>又叫铺叙衬垫，为了衬托主要人物或事物而铺叙陈述另外的人物或事物。</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运用铺垫是为了蓄积气势，突出文章的主旨。</a:t>
                      </a:r>
                    </a:p>
                  </a:txBody>
                  <a:tcPr anchor="ctr">
                    <a:solidFill>
                      <a:schemeClr val="accent1">
                        <a:lumMod val="60000"/>
                        <a:lumOff val="40000"/>
                        <a:alpha val="43000"/>
                      </a:schemeClr>
                    </a:solidFill>
                  </a:tcPr>
                </a:tc>
              </a:tr>
              <a:tr h="1156335">
                <a:tc>
                  <a:txBody>
                    <a:bodyPr vert="horz" wrap="square"/>
                    <a:lstStyle/>
                    <a:p>
                      <a:pPr algn="ctr">
                        <a:buNone/>
                      </a:pPr>
                      <a:r>
                        <a:rPr lang="zh-CN" altLang="en-US" sz="2400" b="0">
                          <a:solidFill>
                            <a:schemeClr val="tx1"/>
                          </a:solidFill>
                        </a:rPr>
                        <a:t>伏笔</a:t>
                      </a:r>
                    </a:p>
                  </a:txBody>
                  <a:tcPr anchor="ctr">
                    <a:solidFill>
                      <a:schemeClr val="accent1">
                        <a:lumMod val="60000"/>
                        <a:lumOff val="40000"/>
                        <a:alpha val="43000"/>
                      </a:schemeClr>
                    </a:solidFill>
                  </a:tcPr>
                </a:tc>
                <a:tc>
                  <a:txBody>
                    <a:bodyPr vert="horz" wrap="square"/>
                    <a:lstStyle/>
                    <a:p>
                      <a:pPr algn="l">
                        <a:buNone/>
                      </a:pPr>
                      <a:r>
                        <a:rPr lang="zh-CN" sz="2400" b="0">
                          <a:solidFill>
                            <a:schemeClr val="tx1"/>
                          </a:solidFill>
                        </a:rPr>
                        <a:t>作者对将要在作品中出现的人物或者事件，预先作的提示或暗示。</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使得全文前后呼应，结构更严谨，情节发展更合理，前因后果更分明。</a:t>
                      </a:r>
                    </a:p>
                  </a:txBody>
                  <a:tcPr anchor="ctr">
                    <a:solidFill>
                      <a:schemeClr val="accent1">
                        <a:lumMod val="60000"/>
                        <a:lumOff val="40000"/>
                        <a:alpha val="43000"/>
                      </a:schemeClr>
                    </a:solidFill>
                  </a:tcPr>
                </a:tc>
              </a:tr>
            </a:tbl>
          </a:graphicData>
        </a:graphic>
      </p:graphicFrame>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56907" y="18664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2999740" y="247650"/>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小说情节结构手法</a:t>
            </a:r>
          </a:p>
        </p:txBody>
      </p:sp>
      <p:sp>
        <p:nvSpPr>
          <p:cNvPr id="3" name="矩形 57"/>
          <p:cNvSpPr>
            <a:spLocks noChangeArrowheads="1"/>
          </p:cNvSpPr>
          <p:nvPr>
            <p:custDataLst>
              <p:tags r:id="rId4"/>
            </p:custDataLst>
          </p:nvPr>
        </p:nvSpPr>
        <p:spPr bwMode="auto">
          <a:xfrm>
            <a:off x="3792400" y="982897"/>
            <a:ext cx="4336807" cy="521970"/>
          </a:xfrm>
          <a:prstGeom prst="rect">
            <a:avLst/>
          </a:prstGeom>
          <a:noFill/>
          <a:ln>
            <a:noFill/>
          </a:ln>
          <a:extLst>
            <a:ext uri="{909E8E84-426E-40DD-AFC4-6F175D3DCCD1}">
              <a14:hiddenFill xmlns:a14="http://schemas.microsoft.com/office/drawing/2010/main">
                <a:solidFill>
                  <a:srgbClr val="63686B"/>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800" b="1" i="0" u="none" strike="noStrike" kern="1200" cap="none" spc="0" normalizeH="0" baseline="0" noProof="0">
                <a:ln>
                  <a:noFill/>
                </a:ln>
                <a:solidFill>
                  <a:srgbClr val="FF0000"/>
                </a:solidFill>
                <a:effectLst/>
                <a:uLnTx/>
                <a:uFillTx/>
              </a:rPr>
              <a:t>铺垫与伏笔的区别</a:t>
            </a:r>
            <a:endParaRPr kumimoji="0" lang="zh-CN" altLang="en-US" sz="2800" b="1" i="0" u="none" strike="noStrike" kern="1200" cap="none" spc="0" normalizeH="0" baseline="0" noProof="0">
              <a:ln>
                <a:noFill/>
              </a:ln>
              <a:solidFill>
                <a:srgbClr val="FF0000"/>
              </a:solidFill>
              <a:effectLst/>
              <a:uLnTx/>
              <a:uFillTx/>
            </a:endParaRPr>
          </a:p>
        </p:txBody>
      </p:sp>
      <p:sp>
        <p:nvSpPr>
          <p:cNvPr id="10" name="直接连接符 7"/>
          <p:cNvSpPr/>
          <p:nvPr>
            <p:custDataLst>
              <p:tags r:id="rId5"/>
            </p:custDataLst>
          </p:nvPr>
        </p:nvSpPr>
        <p:spPr>
          <a:xfrm flipH="1">
            <a:off x="5960841" y="1816786"/>
            <a:ext cx="0" cy="3907206"/>
          </a:xfrm>
          <a:prstGeom prst="line">
            <a:avLst/>
          </a:prstGeom>
          <a:solidFill>
            <a:srgbClr val="D62F4D"/>
          </a:solidFill>
          <a:ln w="6350" cap="flat" cmpd="sng">
            <a:solidFill>
              <a:srgbClr val="63686B"/>
            </a:solidFill>
            <a:prstDash val="solid"/>
            <a:miter/>
            <a:headEnd type="none" w="med" len="med"/>
            <a:tailEnd type="none" w="med" len="med"/>
          </a:ln>
        </p:spPr>
        <p:txBody>
          <a:bodyPr/>
          <a:lstStyle/>
          <a:p>
            <a:endParaRPr lang="en-US" altLang="zh-CN" sz="3755" noProof="1">
              <a:solidFill>
                <a:srgbClr val="63686B"/>
              </a:solidFill>
            </a:endParaRPr>
          </a:p>
        </p:txBody>
      </p:sp>
      <p:sp>
        <p:nvSpPr>
          <p:cNvPr id="11" name="椭圆 2"/>
          <p:cNvSpPr>
            <a:spLocks noChangeArrowheads="1"/>
          </p:cNvSpPr>
          <p:nvPr>
            <p:custDataLst>
              <p:tags r:id="rId6"/>
            </p:custDataLst>
          </p:nvPr>
        </p:nvSpPr>
        <p:spPr bwMode="auto">
          <a:xfrm>
            <a:off x="5875048" y="3683389"/>
            <a:ext cx="171586" cy="174001"/>
          </a:xfrm>
          <a:prstGeom prst="ellipse">
            <a:avLst/>
          </a:prstGeom>
          <a:solidFill>
            <a:srgbClr val="D62F4D"/>
          </a:solidFill>
          <a:ln>
            <a:noFill/>
          </a:ln>
        </p:spPr>
        <p:txBody>
          <a:bodyPr anchor="ctr"/>
          <a:lstStyle/>
          <a:p>
            <a:pPr algn="ctr"/>
            <a:endParaRPr lang="zh-CN" altLang="zh-CN" sz="1600">
              <a:solidFill>
                <a:srgbClr val="63686B"/>
              </a:solidFill>
            </a:endParaRPr>
          </a:p>
        </p:txBody>
      </p:sp>
      <p:sp>
        <p:nvSpPr>
          <p:cNvPr id="15" name="文本框 14"/>
          <p:cNvSpPr txBox="1"/>
          <p:nvPr>
            <p:custDataLst>
              <p:tags r:id="rId7"/>
            </p:custDataLst>
          </p:nvPr>
        </p:nvSpPr>
        <p:spPr>
          <a:xfrm>
            <a:off x="6137910" y="1433830"/>
            <a:ext cx="5930900" cy="5908040"/>
          </a:xfrm>
          <a:prstGeom prst="rect">
            <a:avLst/>
          </a:prstGeom>
          <a:noFill/>
          <a:ln w="9525">
            <a:noFill/>
          </a:ln>
        </p:spPr>
        <p:txBody>
          <a:bodyPr wrap="square">
            <a:spAutoFit/>
          </a:bodyPr>
          <a:lstStyle/>
          <a:p>
            <a:pPr algn="l">
              <a:lnSpc>
                <a:spcPct val="150000"/>
              </a:lnSpc>
            </a:pPr>
            <a:r>
              <a:rPr lang="zh-CN" altLang="en-US" b="1" noProof="1">
                <a:solidFill>
                  <a:srgbClr val="FF0000"/>
                </a:solidFill>
                <a:sym typeface="Arial" pitchFamily="34" charset="0"/>
              </a:rPr>
              <a:t>目的与作用上：</a:t>
            </a:r>
          </a:p>
          <a:p>
            <a:pPr algn="l">
              <a:lnSpc>
                <a:spcPct val="150000"/>
              </a:lnSpc>
            </a:pPr>
            <a:r>
              <a:rPr lang="zh-CN" altLang="en-US" b="1" noProof="1">
                <a:solidFill>
                  <a:srgbClr val="FF0000"/>
                </a:solidFill>
                <a:sym typeface="Arial" pitchFamily="34" charset="0"/>
              </a:rPr>
              <a:t>        </a:t>
            </a:r>
            <a:r>
              <a:rPr lang="zh-CN" altLang="en-US" b="1" noProof="1">
                <a:solidFill>
                  <a:srgbClr val="000000"/>
                </a:solidFill>
                <a:sym typeface="Arial" pitchFamily="34" charset="0"/>
              </a:rPr>
              <a:t>伏笔是对将要在作品中出现的人物或者事件，预先作提示或者暗示，使下文的情节不让读者感到疑惑，以求前后呼应，即前有伏笔后有照应。</a:t>
            </a:r>
          </a:p>
          <a:p>
            <a:pPr algn="l">
              <a:lnSpc>
                <a:spcPct val="150000"/>
              </a:lnSpc>
            </a:pPr>
            <a:r>
              <a:rPr lang="zh-CN" altLang="en-US" b="1" noProof="1">
                <a:solidFill>
                  <a:srgbClr val="FF0000"/>
                </a:solidFill>
                <a:sym typeface="Arial" pitchFamily="34" charset="0"/>
              </a:rPr>
              <a:t>形态上：</a:t>
            </a:r>
          </a:p>
          <a:p>
            <a:pPr algn="l">
              <a:lnSpc>
                <a:spcPct val="150000"/>
              </a:lnSpc>
            </a:pPr>
            <a:r>
              <a:rPr lang="zh-CN" altLang="en-US" b="1" noProof="1">
                <a:solidFill>
                  <a:srgbClr val="FF0000"/>
                </a:solidFill>
                <a:sym typeface="Arial" pitchFamily="34" charset="0"/>
              </a:rPr>
              <a:t>        </a:t>
            </a:r>
            <a:r>
              <a:rPr lang="zh-CN" altLang="en-US" b="1" noProof="1">
                <a:solidFill>
                  <a:srgbClr val="000000"/>
                </a:solidFill>
                <a:sym typeface="Arial" pitchFamily="34" charset="0"/>
              </a:rPr>
              <a:t>伏笔贵在</a:t>
            </a:r>
            <a:r>
              <a:rPr lang="en-US" altLang="zh-CN" b="1" noProof="1">
                <a:solidFill>
                  <a:srgbClr val="000000"/>
                </a:solidFill>
                <a:sym typeface="Arial" pitchFamily="34" charset="0"/>
              </a:rPr>
              <a:t>“</a:t>
            </a:r>
            <a:r>
              <a:rPr lang="zh-CN" altLang="en-US" b="1" noProof="1">
                <a:solidFill>
                  <a:srgbClr val="000000"/>
                </a:solidFill>
                <a:sym typeface="Arial" pitchFamily="34" charset="0"/>
              </a:rPr>
              <a:t>伏</a:t>
            </a:r>
            <a:r>
              <a:rPr lang="en-US" altLang="zh-CN" b="1" noProof="1">
                <a:solidFill>
                  <a:srgbClr val="000000"/>
                </a:solidFill>
                <a:sym typeface="Arial" pitchFamily="34" charset="0"/>
              </a:rPr>
              <a:t>”</a:t>
            </a:r>
            <a:r>
              <a:rPr lang="zh-CN" altLang="en-US" b="1" noProof="1">
                <a:solidFill>
                  <a:srgbClr val="000000"/>
                </a:solidFill>
                <a:sym typeface="Arial" pitchFamily="34" charset="0"/>
              </a:rPr>
              <a:t>字，比较隐蔽，是</a:t>
            </a:r>
            <a:r>
              <a:rPr lang="en-US" altLang="zh-CN" b="1" noProof="1">
                <a:solidFill>
                  <a:srgbClr val="FF0000"/>
                </a:solidFill>
                <a:sym typeface="Arial" pitchFamily="34" charset="0"/>
              </a:rPr>
              <a:t>“</a:t>
            </a:r>
            <a:r>
              <a:rPr lang="zh-CN" altLang="en-US" b="1" noProof="1">
                <a:solidFill>
                  <a:srgbClr val="FF0000"/>
                </a:solidFill>
                <a:sym typeface="Arial" pitchFamily="34" charset="0"/>
              </a:rPr>
              <a:t>隐性</a:t>
            </a:r>
            <a:r>
              <a:rPr lang="en-US" altLang="zh-CN" b="1" noProof="1">
                <a:solidFill>
                  <a:srgbClr val="FF0000"/>
                </a:solidFill>
                <a:sym typeface="Arial" pitchFamily="34" charset="0"/>
              </a:rPr>
              <a:t>”</a:t>
            </a:r>
            <a:r>
              <a:rPr lang="zh-CN" altLang="en-US" b="1" noProof="1">
                <a:solidFill>
                  <a:srgbClr val="000000"/>
                </a:solidFill>
                <a:sym typeface="Arial" pitchFamily="34" charset="0"/>
              </a:rPr>
              <a:t>的，巧妙的伏笔，在没有看到照应之前，貌似闲笔。</a:t>
            </a:r>
          </a:p>
          <a:p>
            <a:pPr algn="l">
              <a:lnSpc>
                <a:spcPct val="150000"/>
              </a:lnSpc>
            </a:pPr>
            <a:r>
              <a:rPr lang="zh-CN" altLang="en-US" b="1" noProof="1">
                <a:solidFill>
                  <a:srgbClr val="FF0000"/>
                </a:solidFill>
                <a:sym typeface="Arial" pitchFamily="34" charset="0"/>
              </a:rPr>
              <a:t>位置上</a:t>
            </a:r>
            <a:r>
              <a:rPr lang="zh-CN" altLang="en-US" b="1" noProof="1">
                <a:solidFill>
                  <a:srgbClr val="000000"/>
                </a:solidFill>
                <a:sym typeface="Arial" pitchFamily="34" charset="0"/>
              </a:rPr>
              <a:t>：</a:t>
            </a:r>
          </a:p>
          <a:p>
            <a:pPr algn="l">
              <a:lnSpc>
                <a:spcPct val="150000"/>
              </a:lnSpc>
            </a:pPr>
            <a:r>
              <a:rPr lang="zh-CN" altLang="en-US" b="1" noProof="1">
                <a:solidFill>
                  <a:srgbClr val="000000"/>
                </a:solidFill>
                <a:sym typeface="Arial" pitchFamily="34" charset="0"/>
              </a:rPr>
              <a:t>         伏笔常见于文章中间。</a:t>
            </a:r>
          </a:p>
          <a:p>
            <a:pPr algn="l">
              <a:lnSpc>
                <a:spcPct val="150000"/>
              </a:lnSpc>
            </a:pPr>
            <a:r>
              <a:rPr lang="zh-CN" altLang="en-US" b="1" noProof="1">
                <a:solidFill>
                  <a:srgbClr val="FF0000"/>
                </a:solidFill>
                <a:sym typeface="Arial" pitchFamily="34" charset="0"/>
              </a:rPr>
              <a:t>着墨多少上：</a:t>
            </a:r>
          </a:p>
          <a:p>
            <a:pPr algn="l">
              <a:lnSpc>
                <a:spcPct val="150000"/>
              </a:lnSpc>
            </a:pPr>
            <a:r>
              <a:rPr lang="zh-CN" altLang="en-US" b="1" noProof="1">
                <a:solidFill>
                  <a:srgbClr val="FF0000"/>
                </a:solidFill>
                <a:sym typeface="Arial" pitchFamily="34" charset="0"/>
              </a:rPr>
              <a:t>         </a:t>
            </a:r>
            <a:r>
              <a:rPr lang="zh-CN" altLang="en-US" b="1" noProof="1">
                <a:solidFill>
                  <a:schemeClr val="tx1"/>
                </a:solidFill>
                <a:sym typeface="Arial" pitchFamily="34" charset="0"/>
              </a:rPr>
              <a:t>伏笔通常</a:t>
            </a:r>
          </a:p>
          <a:p>
            <a:pPr algn="l">
              <a:lnSpc>
                <a:spcPct val="150000"/>
              </a:lnSpc>
            </a:pPr>
            <a:r>
              <a:rPr lang="zh-CN" altLang="en-US" b="1" noProof="1">
                <a:solidFill>
                  <a:schemeClr val="tx1"/>
                </a:solidFill>
                <a:sym typeface="Arial" pitchFamily="34" charset="0"/>
              </a:rPr>
              <a:t>只是一两笔，</a:t>
            </a:r>
          </a:p>
          <a:p>
            <a:pPr algn="l">
              <a:lnSpc>
                <a:spcPct val="150000"/>
              </a:lnSpc>
            </a:pPr>
            <a:r>
              <a:rPr lang="zh-CN" altLang="en-US" b="1" noProof="1">
                <a:solidFill>
                  <a:schemeClr val="tx1"/>
                </a:solidFill>
                <a:sym typeface="Arial" pitchFamily="34" charset="0"/>
              </a:rPr>
              <a:t>点到为止，否则失去了伏的意义。</a:t>
            </a:r>
          </a:p>
          <a:p>
            <a:pPr algn="l">
              <a:lnSpc>
                <a:spcPct val="150000"/>
              </a:lnSpc>
            </a:pPr>
            <a:endParaRPr lang="zh-CN" altLang="en-US" b="1" noProof="1">
              <a:solidFill>
                <a:schemeClr val="tx1"/>
              </a:solidFill>
              <a:sym typeface="Arial" pitchFamily="34" charset="0"/>
            </a:endParaRPr>
          </a:p>
        </p:txBody>
      </p:sp>
      <p:sp>
        <p:nvSpPr>
          <p:cNvPr id="21" name="文本框 20"/>
          <p:cNvSpPr txBox="1"/>
          <p:nvPr>
            <p:custDataLst>
              <p:tags r:id="rId8"/>
            </p:custDataLst>
          </p:nvPr>
        </p:nvSpPr>
        <p:spPr>
          <a:xfrm>
            <a:off x="144145" y="1433830"/>
            <a:ext cx="5730875" cy="5077460"/>
          </a:xfrm>
          <a:prstGeom prst="rect">
            <a:avLst/>
          </a:prstGeom>
          <a:noFill/>
          <a:ln w="9525">
            <a:noFill/>
          </a:ln>
        </p:spPr>
        <p:txBody>
          <a:bodyPr wrap="square">
            <a:spAutoFit/>
          </a:bodyPr>
          <a:lstStyle/>
          <a:p>
            <a:pPr algn="l">
              <a:lnSpc>
                <a:spcPct val="150000"/>
              </a:lnSpc>
            </a:pPr>
            <a:r>
              <a:rPr lang="zh-CN" altLang="en-US" b="1" noProof="1">
                <a:solidFill>
                  <a:srgbClr val="FF0000"/>
                </a:solidFill>
                <a:sym typeface="Arial" pitchFamily="34" charset="0"/>
              </a:rPr>
              <a:t>目的与作用上：</a:t>
            </a:r>
          </a:p>
          <a:p>
            <a:pPr algn="l">
              <a:lnSpc>
                <a:spcPct val="150000"/>
              </a:lnSpc>
            </a:pPr>
            <a:r>
              <a:rPr lang="zh-CN" altLang="en-US" b="1" noProof="1">
                <a:solidFill>
                  <a:srgbClr val="000000"/>
                </a:solidFill>
                <a:sym typeface="Arial" pitchFamily="34" charset="0"/>
              </a:rPr>
              <a:t>        铺垫是衬托，作者尽管在次要人物上下功夫，其着眼点却是主要人物或事件。</a:t>
            </a:r>
          </a:p>
          <a:p>
            <a:pPr algn="l">
              <a:lnSpc>
                <a:spcPct val="150000"/>
              </a:lnSpc>
            </a:pPr>
            <a:endParaRPr lang="zh-CN" altLang="en-US" b="1" noProof="1">
              <a:solidFill>
                <a:srgbClr val="000000"/>
              </a:solidFill>
              <a:sym typeface="Arial" pitchFamily="34" charset="0"/>
            </a:endParaRPr>
          </a:p>
          <a:p>
            <a:pPr algn="l">
              <a:lnSpc>
                <a:spcPct val="150000"/>
              </a:lnSpc>
            </a:pPr>
            <a:r>
              <a:rPr lang="zh-CN" altLang="en-US" b="1" noProof="1">
                <a:solidFill>
                  <a:srgbClr val="FF0000"/>
                </a:solidFill>
                <a:sym typeface="Arial" pitchFamily="34" charset="0"/>
              </a:rPr>
              <a:t>形态上：</a:t>
            </a:r>
          </a:p>
          <a:p>
            <a:pPr algn="l">
              <a:lnSpc>
                <a:spcPct val="150000"/>
              </a:lnSpc>
            </a:pPr>
            <a:r>
              <a:rPr lang="zh-CN" altLang="en-US" b="1" noProof="1">
                <a:solidFill>
                  <a:srgbClr val="FF0000"/>
                </a:solidFill>
                <a:sym typeface="Arial" pitchFamily="34" charset="0"/>
              </a:rPr>
              <a:t>       </a:t>
            </a:r>
            <a:r>
              <a:rPr lang="zh-CN" altLang="en-US" b="1" noProof="1">
                <a:solidFill>
                  <a:srgbClr val="000000"/>
                </a:solidFill>
                <a:sym typeface="Arial" pitchFamily="34" charset="0"/>
              </a:rPr>
              <a:t>铺垫对起陪衬作用的部分往往大肆渲染，唯恐读者看不见，是</a:t>
            </a:r>
            <a:r>
              <a:rPr lang="en-US" altLang="zh-CN" b="1" noProof="1">
                <a:solidFill>
                  <a:srgbClr val="FF0000"/>
                </a:solidFill>
                <a:sym typeface="Arial" pitchFamily="34" charset="0"/>
              </a:rPr>
              <a:t>“</a:t>
            </a:r>
            <a:r>
              <a:rPr lang="zh-CN" altLang="en-US" b="1" noProof="1">
                <a:solidFill>
                  <a:srgbClr val="FF0000"/>
                </a:solidFill>
                <a:sym typeface="Arial" pitchFamily="34" charset="0"/>
              </a:rPr>
              <a:t>显性</a:t>
            </a:r>
            <a:r>
              <a:rPr lang="en-US" altLang="zh-CN" b="1" noProof="1">
                <a:solidFill>
                  <a:srgbClr val="FF0000"/>
                </a:solidFill>
                <a:sym typeface="Arial" pitchFamily="34" charset="0"/>
              </a:rPr>
              <a:t>”</a:t>
            </a:r>
            <a:r>
              <a:rPr lang="zh-CN" altLang="en-US" b="1" noProof="1">
                <a:solidFill>
                  <a:srgbClr val="000000"/>
                </a:solidFill>
                <a:sym typeface="Arial" pitchFamily="34" charset="0"/>
              </a:rPr>
              <a:t>的。</a:t>
            </a:r>
          </a:p>
          <a:p>
            <a:pPr algn="l">
              <a:lnSpc>
                <a:spcPct val="150000"/>
              </a:lnSpc>
            </a:pPr>
            <a:r>
              <a:rPr lang="zh-CN" altLang="en-US" b="1" noProof="1">
                <a:solidFill>
                  <a:srgbClr val="FF0000"/>
                </a:solidFill>
                <a:sym typeface="Arial" pitchFamily="34" charset="0"/>
              </a:rPr>
              <a:t>位置上：</a:t>
            </a:r>
          </a:p>
          <a:p>
            <a:pPr algn="l">
              <a:lnSpc>
                <a:spcPct val="150000"/>
              </a:lnSpc>
            </a:pPr>
            <a:r>
              <a:rPr lang="zh-CN" altLang="en-US" b="1" noProof="1">
                <a:solidFill>
                  <a:srgbClr val="FF0000"/>
                </a:solidFill>
                <a:sym typeface="Arial" pitchFamily="34" charset="0"/>
              </a:rPr>
              <a:t>      </a:t>
            </a:r>
            <a:r>
              <a:rPr lang="zh-CN" altLang="en-US" b="1" noProof="1">
                <a:solidFill>
                  <a:srgbClr val="000000"/>
                </a:solidFill>
                <a:sym typeface="Arial" pitchFamily="34" charset="0"/>
              </a:rPr>
              <a:t>铺垫一般在文中开头。</a:t>
            </a:r>
          </a:p>
          <a:p>
            <a:pPr algn="l">
              <a:lnSpc>
                <a:spcPct val="150000"/>
              </a:lnSpc>
            </a:pPr>
            <a:r>
              <a:rPr lang="zh-CN" altLang="en-US" b="1" noProof="1">
                <a:solidFill>
                  <a:srgbClr val="FF0000"/>
                </a:solidFill>
                <a:sym typeface="Arial" pitchFamily="34" charset="0"/>
              </a:rPr>
              <a:t>着墨多少上：</a:t>
            </a:r>
          </a:p>
          <a:p>
            <a:pPr algn="l">
              <a:lnSpc>
                <a:spcPct val="150000"/>
              </a:lnSpc>
            </a:pPr>
            <a:r>
              <a:rPr lang="zh-CN" altLang="en-US" b="1" noProof="1">
                <a:solidFill>
                  <a:srgbClr val="FF0000"/>
                </a:solidFill>
                <a:sym typeface="Arial" pitchFamily="34" charset="0"/>
              </a:rPr>
              <a:t>      </a:t>
            </a:r>
            <a:r>
              <a:rPr lang="zh-CN" altLang="en-US" b="1" noProof="1">
                <a:solidFill>
                  <a:srgbClr val="000000"/>
                </a:solidFill>
                <a:sym typeface="Arial" pitchFamily="34" charset="0"/>
              </a:rPr>
              <a:t>铺垫所使笔墨较多，可谓浓墨重彩。</a:t>
            </a:r>
          </a:p>
          <a:p>
            <a:pPr algn="l">
              <a:lnSpc>
                <a:spcPct val="150000"/>
              </a:lnSpc>
            </a:pPr>
            <a:endParaRPr lang="zh-CN" altLang="en-US" b="1" noProof="1">
              <a:solidFill>
                <a:srgbClr val="000000"/>
              </a:solidFill>
              <a:sym typeface="Arial" pitchFamily="34"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444377" y="2855216"/>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sym typeface="+mn-ea"/>
              </a:rPr>
              <a:t>小说情节结构手法</a:t>
            </a:r>
            <a:endParaRPr lang="zh-CN" altLang="en-US" sz="3200" b="1">
              <a:solidFill>
                <a:schemeClr val="tx1"/>
              </a:solidFill>
              <a:latin typeface="楷体" panose="02010609060101010101" charset="-122"/>
              <a:ea typeface="楷体" panose="02010609060101010101" charset="-122"/>
              <a:sym typeface="+mn-ea"/>
            </a:endParaRP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5" name="表格 4"/>
          <p:cNvGraphicFramePr>
            <a:graphicFrameLocks noGrp="1"/>
          </p:cNvGraphicFramePr>
          <p:nvPr>
            <p:custDataLst>
              <p:tags r:id="rId5"/>
            </p:custDataLst>
          </p:nvPr>
        </p:nvGraphicFramePr>
        <p:xfrm>
          <a:off x="2142490" y="1406525"/>
          <a:ext cx="9070975" cy="3404235"/>
        </p:xfrm>
        <a:graphic>
          <a:graphicData uri="http://schemas.openxmlformats.org/drawingml/2006/table">
            <a:tbl>
              <a:tblPr firstRow="1" bandRow="1">
                <a:tableStyleId>{5C22544A-7EE6-4342-B048-85BDC9FD1C3A}</a:tableStyleId>
              </a:tblPr>
              <a:tblGrid>
                <a:gridCol w="1905000"/>
                <a:gridCol w="3583305"/>
                <a:gridCol w="3582670"/>
              </a:tblGrid>
              <a:tr h="417195">
                <a:tc>
                  <a:txBody>
                    <a:bodyPr vert="horz" wrap="square"/>
                    <a:lstStyle/>
                    <a:p>
                      <a:pPr algn="ctr">
                        <a:buNone/>
                      </a:pPr>
                      <a:r>
                        <a:rPr lang="zh-CN" altLang="en-US" sz="2400" b="0">
                          <a:solidFill>
                            <a:schemeClr val="tx1"/>
                          </a:solidFill>
                        </a:rPr>
                        <a:t>手法</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rPr>
                        <a:t>特点</a:t>
                      </a:r>
                    </a:p>
                  </a:txBody>
                  <a:tcPr>
                    <a:solidFill>
                      <a:schemeClr val="accent1">
                        <a:lumMod val="60000"/>
                        <a:lumOff val="40000"/>
                        <a:alpha val="43000"/>
                      </a:schemeClr>
                    </a:solidFill>
                  </a:tcPr>
                </a:tc>
                <a:tc>
                  <a:txBody>
                    <a:bodyPr vert="horz" wrap="square"/>
                    <a:lstStyle/>
                    <a:p>
                      <a:pPr algn="ctr">
                        <a:buNone/>
                      </a:pPr>
                      <a:r>
                        <a:rPr lang="zh-CN" altLang="en-US" sz="2400" b="0">
                          <a:solidFill>
                            <a:schemeClr val="tx1"/>
                          </a:solidFill>
                          <a:sym typeface="+mn-ea"/>
                        </a:rPr>
                        <a:t>作用</a:t>
                      </a:r>
                      <a:endParaRPr lang="zh-CN" altLang="en-US" sz="2400" b="0">
                        <a:solidFill>
                          <a:schemeClr val="tx1"/>
                        </a:solidFill>
                      </a:endParaRPr>
                    </a:p>
                    <a:p>
                      <a:pPr algn="ctr">
                        <a:buNone/>
                      </a:pPr>
                      <a:endParaRPr lang="zh-CN" altLang="en-US" sz="2400" b="0">
                        <a:solidFill>
                          <a:schemeClr val="tx1"/>
                        </a:solidFill>
                      </a:endParaRPr>
                    </a:p>
                  </a:txBody>
                  <a:tcPr>
                    <a:solidFill>
                      <a:schemeClr val="accent1">
                        <a:lumMod val="60000"/>
                        <a:lumOff val="40000"/>
                        <a:alpha val="43000"/>
                      </a:schemeClr>
                    </a:solidFill>
                  </a:tcPr>
                </a:tc>
              </a:tr>
              <a:tr h="1392555">
                <a:tc>
                  <a:txBody>
                    <a:bodyPr vert="horz" wrap="square"/>
                    <a:lstStyle/>
                    <a:p>
                      <a:pPr algn="ctr">
                        <a:buNone/>
                      </a:pPr>
                      <a:r>
                        <a:rPr lang="zh-CN" altLang="en-US" sz="2400" b="0">
                          <a:solidFill>
                            <a:schemeClr val="tx1"/>
                          </a:solidFill>
                        </a:rPr>
                        <a:t>对比</a:t>
                      </a:r>
                    </a:p>
                  </a:txBody>
                  <a:tcPr anchor="ctr">
                    <a:solidFill>
                      <a:schemeClr val="accent1">
                        <a:lumMod val="60000"/>
                        <a:lumOff val="40000"/>
                        <a:alpha val="43000"/>
                      </a:schemeClr>
                    </a:solidFill>
                  </a:tcPr>
                </a:tc>
                <a:tc>
                  <a:txBody>
                    <a:bodyPr vert="horz" wrap="square"/>
                    <a:lstStyle/>
                    <a:p>
                      <a:pPr algn="l">
                        <a:buNone/>
                      </a:pPr>
                      <a:r>
                        <a:rPr lang="zh-CN" sz="2400" b="0">
                          <a:solidFill>
                            <a:schemeClr val="tx1"/>
                          </a:solidFill>
                        </a:rPr>
                        <a:t>两种对立的事物或者同一事物的两个不同方面放在一起互相比较。</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对比的作用是渲染气氛、表现人物或者突出主题。</a:t>
                      </a:r>
                    </a:p>
                  </a:txBody>
                  <a:tcPr anchor="ctr">
                    <a:solidFill>
                      <a:schemeClr val="accent1">
                        <a:lumMod val="60000"/>
                        <a:lumOff val="40000"/>
                        <a:alpha val="43000"/>
                      </a:schemeClr>
                    </a:solidFill>
                  </a:tcPr>
                </a:tc>
              </a:tr>
              <a:tr h="1156335">
                <a:tc>
                  <a:txBody>
                    <a:bodyPr vert="horz" wrap="square"/>
                    <a:lstStyle/>
                    <a:p>
                      <a:pPr algn="ctr">
                        <a:buNone/>
                      </a:pPr>
                      <a:r>
                        <a:rPr lang="zh-CN" altLang="en-US" sz="2400" b="0">
                          <a:solidFill>
                            <a:schemeClr val="tx1"/>
                          </a:solidFill>
                        </a:rPr>
                        <a:t>衬托</a:t>
                      </a:r>
                    </a:p>
                  </a:txBody>
                  <a:tcPr anchor="ctr">
                    <a:solidFill>
                      <a:schemeClr val="accent1">
                        <a:lumMod val="60000"/>
                        <a:lumOff val="40000"/>
                        <a:alpha val="43000"/>
                      </a:schemeClr>
                    </a:solidFill>
                  </a:tcPr>
                </a:tc>
                <a:tc>
                  <a:txBody>
                    <a:bodyPr vert="horz" wrap="square"/>
                    <a:lstStyle/>
                    <a:p>
                      <a:pPr algn="l">
                        <a:buNone/>
                      </a:pPr>
                      <a:r>
                        <a:rPr lang="zh-CN" sz="2400" b="0">
                          <a:solidFill>
                            <a:schemeClr val="tx1"/>
                          </a:solidFill>
                        </a:rPr>
                        <a:t>指描绘某一事物来表现另一事物的艺术手法，分为正衬和反衬。</a:t>
                      </a:r>
                    </a:p>
                  </a:txBody>
                  <a:tcPr anchor="ctr">
                    <a:solidFill>
                      <a:schemeClr val="accent1">
                        <a:lumMod val="60000"/>
                        <a:lumOff val="40000"/>
                        <a:alpha val="43000"/>
                      </a:schemeClr>
                    </a:solidFill>
                  </a:tcPr>
                </a:tc>
                <a:tc>
                  <a:txBody>
                    <a:bodyPr vert="horz" wrap="square"/>
                    <a:lstStyle/>
                    <a:p>
                      <a:pPr algn="l">
                        <a:buNone/>
                      </a:pPr>
                      <a:r>
                        <a:rPr lang="zh-CN" altLang="en-US" sz="2400" b="0">
                          <a:solidFill>
                            <a:schemeClr val="tx1"/>
                          </a:solidFill>
                        </a:rPr>
                        <a:t>衬托使文章更生动，人物事物形象更突出，主题更鲜明。</a:t>
                      </a:r>
                    </a:p>
                  </a:txBody>
                  <a:tcPr anchor="ctr">
                    <a:solidFill>
                      <a:schemeClr val="accent1">
                        <a:lumMod val="60000"/>
                        <a:lumOff val="40000"/>
                        <a:alpha val="43000"/>
                      </a:schemeClr>
                    </a:solidFill>
                  </a:tcPr>
                </a:tc>
              </a:tr>
            </a:tbl>
          </a:graphicData>
        </a:graphic>
      </p:graphicFrame>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52193" y="2297051"/>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4" name="文本框 3"/>
          <p:cNvSpPr txBox="1"/>
          <p:nvPr/>
        </p:nvSpPr>
        <p:spPr>
          <a:xfrm>
            <a:off x="120015" y="11303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考题类型</a:t>
            </a:r>
          </a:p>
        </p:txBody>
      </p:sp>
      <p:graphicFrame>
        <p:nvGraphicFramePr>
          <p:cNvPr id="5" name="表格 4"/>
          <p:cNvGraphicFramePr>
            <a:graphicFrameLocks noGrp="1"/>
          </p:cNvGraphicFramePr>
          <p:nvPr>
            <p:custDataLst>
              <p:tags r:id="rId5"/>
            </p:custDataLst>
          </p:nvPr>
        </p:nvGraphicFramePr>
        <p:xfrm>
          <a:off x="0" y="1066165"/>
          <a:ext cx="12192635" cy="5779135"/>
        </p:xfrm>
        <a:graphic>
          <a:graphicData uri="http://schemas.openxmlformats.org/drawingml/2006/table">
            <a:tbl>
              <a:tblPr firstRow="1" bandRow="1">
                <a:tableStyleId>{5C22544A-7EE6-4342-B048-85BDC9FD1C3A}</a:tableStyleId>
              </a:tblPr>
              <a:tblGrid>
                <a:gridCol w="1339850"/>
                <a:gridCol w="1318895"/>
                <a:gridCol w="9533890"/>
              </a:tblGrid>
              <a:tr h="401320">
                <a:tc>
                  <a:txBody>
                    <a:bodyPr vert="horz" wrap="square"/>
                    <a:lstStyle/>
                    <a:p>
                      <a:pPr>
                        <a:buNone/>
                      </a:pPr>
                      <a:r>
                        <a:rPr lang="zh-CN" altLang="en-US" sz="2000">
                          <a:solidFill>
                            <a:srgbClr val="FF6238"/>
                          </a:solidFill>
                          <a:latin typeface="楷体" panose="02010609060101010101" charset="-122"/>
                          <a:ea typeface="楷体" panose="02010609060101010101" charset="-122"/>
                        </a:rPr>
                        <a:t>考查类型</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FF6238"/>
                          </a:solidFill>
                          <a:latin typeface="楷体" panose="02010609060101010101" charset="-122"/>
                          <a:ea typeface="楷体" panose="02010609060101010101" charset="-122"/>
                        </a:rPr>
                        <a:t>审题判定</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FF6238"/>
                          </a:solidFill>
                          <a:latin typeface="楷体" panose="02010609060101010101" charset="-122"/>
                          <a:ea typeface="楷体" panose="02010609060101010101" charset="-122"/>
                        </a:rPr>
                        <a:t>示例</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402590">
                <a:tc rowSpan="4">
                  <a:txBody>
                    <a:bodyPr vert="horz" wrap="square"/>
                    <a:lstStyle/>
                    <a:p>
                      <a:pPr>
                        <a:buNone/>
                      </a:pPr>
                      <a:r>
                        <a:rPr lang="zh-CN" altLang="en-US" sz="2000">
                          <a:solidFill>
                            <a:srgbClr val="FF6238"/>
                          </a:solidFill>
                          <a:latin typeface="楷体" panose="02010609060101010101" charset="-122"/>
                          <a:ea typeface="楷体" panose="02010609060101010101" charset="-122"/>
                        </a:rPr>
                        <a:t>情节叙述手法</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rowSpan="4">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题干中有</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叙述</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处理</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情节展开</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等字样。</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2019</a:t>
                      </a:r>
                      <a:r>
                        <a:rPr lang="zh-CN" altLang="en-US" sz="2000">
                          <a:solidFill>
                            <a:srgbClr val="404040"/>
                          </a:solidFill>
                          <a:latin typeface="楷体" panose="02010609060101010101" charset="-122"/>
                          <a:ea typeface="楷体" panose="02010609060101010101" charset="-122"/>
                          <a:cs typeface="楷体" panose="02010609060101010101" charset="-122"/>
                        </a:rPr>
                        <a:t>浙江卷）分析本文叙述上的特征。《呼兰河传》</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0565">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2018</a:t>
                      </a:r>
                      <a:r>
                        <a:rPr lang="zh-CN" altLang="en-US" sz="2000">
                          <a:solidFill>
                            <a:srgbClr val="404040"/>
                          </a:solidFill>
                          <a:latin typeface="楷体" panose="02010609060101010101" charset="-122"/>
                          <a:ea typeface="楷体" panose="02010609060101010101" charset="-122"/>
                          <a:cs typeface="楷体" panose="02010609060101010101" charset="-122"/>
                        </a:rPr>
                        <a:t>全国卷</a:t>
                      </a:r>
                      <a:r>
                        <a:rPr lang="en-US" altLang="zh-CN" sz="2000">
                          <a:solidFill>
                            <a:srgbClr val="404040"/>
                          </a:solidFill>
                          <a:latin typeface="楷体" panose="02010609060101010101" charset="-122"/>
                          <a:ea typeface="楷体" panose="02010609060101010101" charset="-122"/>
                          <a:cs typeface="楷体" panose="02010609060101010101" charset="-122"/>
                        </a:rPr>
                        <a:t>I</a:t>
                      </a:r>
                      <a:r>
                        <a:rPr lang="zh-CN" altLang="en-US" sz="2000">
                          <a:solidFill>
                            <a:srgbClr val="404040"/>
                          </a:solidFill>
                          <a:latin typeface="楷体" panose="02010609060101010101" charset="-122"/>
                          <a:ea typeface="楷体" panose="02010609060101010101" charset="-122"/>
                          <a:cs typeface="楷体" panose="02010609060101010101" charset="-122"/>
                        </a:rPr>
                        <a:t>）小说中历史与现实交织穿插，这种叙述方式有哪些好处？请结合作品简要分析。《赵一曼》</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0565">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sym typeface="+mn-ea"/>
                        </a:rPr>
                        <a:t>（</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2015</a:t>
                      </a:r>
                      <a:r>
                        <a:rPr lang="zh-CN" sz="2000">
                          <a:solidFill>
                            <a:srgbClr val="404040"/>
                          </a:solidFill>
                          <a:latin typeface="楷体" panose="02010609060101010101" charset="-122"/>
                          <a:ea typeface="楷体" panose="02010609060101010101" charset="-122"/>
                          <a:cs typeface="楷体" panose="02010609060101010101" charset="-122"/>
                          <a:sym typeface="+mn-ea"/>
                        </a:rPr>
                        <a:t>浙江卷</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）作者在第四段中通过虚拟的旁观者来评说</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老头</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的行为，这样写有什么效果？《捡烂纸的老头》</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1200">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sym typeface="+mn-ea"/>
                        </a:rPr>
                        <a:t>（</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2014</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全国卷</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I</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）作品是怎样叙述渡夫的故事的？这样写有什么好处？请简要分析。《古渡头》</a:t>
                      </a:r>
                      <a:endParaRPr lang="zh-CN" altLang="en-US" sz="2000">
                        <a:solidFill>
                          <a:srgbClr val="404040"/>
                        </a:solidFill>
                        <a:latin typeface="楷体" panose="02010609060101010101" charset="-122"/>
                        <a:ea typeface="楷体" panose="02010609060101010101" charset="-122"/>
                        <a:cs typeface="楷体" panose="02010609060101010101" charset="-122"/>
                      </a:endParaRP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0565">
                <a:tc rowSpan="4">
                  <a:txBody>
                    <a:bodyPr vert="horz" wrap="square"/>
                    <a:lstStyle/>
                    <a:p>
                      <a:pPr>
                        <a:buNone/>
                      </a:pPr>
                      <a:r>
                        <a:rPr lang="zh-CN" altLang="en-US" sz="2000">
                          <a:solidFill>
                            <a:srgbClr val="FF6238"/>
                          </a:solidFill>
                          <a:latin typeface="楷体" panose="02010609060101010101" charset="-122"/>
                          <a:ea typeface="楷体" panose="02010609060101010101" charset="-122"/>
                        </a:rPr>
                        <a:t>情节结构手法</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rowSpan="4">
                  <a:txBody>
                    <a:bodyPr vert="horz" wrap="square"/>
                    <a:lstStyle/>
                    <a:p>
                      <a:pPr>
                        <a:buNone/>
                      </a:pPr>
                      <a:r>
                        <a:rPr lang="zh-CN" altLang="en-US" sz="2000">
                          <a:solidFill>
                            <a:srgbClr val="404040"/>
                          </a:solidFill>
                          <a:latin typeface="楷体" panose="02010609060101010101" charset="-122"/>
                          <a:ea typeface="楷体" panose="02010609060101010101" charset="-122"/>
                        </a:rPr>
                        <a:t>对照情节叙述手法自己总结情节结构手法题型的特点。</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2017</a:t>
                      </a:r>
                      <a:r>
                        <a:rPr lang="zh-CN" altLang="en-US" sz="2000">
                          <a:solidFill>
                            <a:srgbClr val="404040"/>
                          </a:solidFill>
                          <a:latin typeface="楷体" panose="02010609060101010101" charset="-122"/>
                          <a:ea typeface="楷体" panose="02010609060101010101" charset="-122"/>
                          <a:cs typeface="楷体" panose="02010609060101010101" charset="-122"/>
                        </a:rPr>
                        <a:t>全国卷</a:t>
                      </a:r>
                      <a:r>
                        <a:rPr lang="en-US" altLang="zh-CN" sz="2000">
                          <a:solidFill>
                            <a:srgbClr val="404040"/>
                          </a:solidFill>
                          <a:latin typeface="楷体" panose="02010609060101010101" charset="-122"/>
                          <a:ea typeface="楷体" panose="02010609060101010101" charset="-122"/>
                          <a:cs typeface="楷体" panose="02010609060101010101" charset="-122"/>
                        </a:rPr>
                        <a:t>I</a:t>
                      </a:r>
                      <a:r>
                        <a:rPr lang="zh-CN" altLang="en-US" sz="2000">
                          <a:solidFill>
                            <a:srgbClr val="404040"/>
                          </a:solidFill>
                          <a:latin typeface="楷体" panose="02010609060101010101" charset="-122"/>
                          <a:ea typeface="楷体" panose="02010609060101010101" charset="-122"/>
                          <a:cs typeface="楷体" panose="02010609060101010101" charset="-122"/>
                        </a:rPr>
                        <a:t>）小说以</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渴</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为中心谋篇布局，这有什么好处？请简要说明。《天嚣》</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0565">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2015</a:t>
                      </a:r>
                      <a:r>
                        <a:rPr lang="zh-CN" altLang="en-US" sz="2000">
                          <a:solidFill>
                            <a:srgbClr val="404040"/>
                          </a:solidFill>
                          <a:latin typeface="楷体" panose="02010609060101010101" charset="-122"/>
                          <a:ea typeface="楷体" panose="02010609060101010101" charset="-122"/>
                          <a:cs typeface="楷体" panose="02010609060101010101" charset="-122"/>
                          <a:sym typeface="+mn-ea"/>
                        </a:rPr>
                        <a:t>全国卷</a:t>
                      </a:r>
                      <a:r>
                        <a:rPr lang="en-US" altLang="zh-CN" sz="2000">
                          <a:solidFill>
                            <a:srgbClr val="404040"/>
                          </a:solidFill>
                          <a:latin typeface="楷体" panose="02010609060101010101" charset="-122"/>
                          <a:ea typeface="楷体" panose="02010609060101010101" charset="-122"/>
                          <a:cs typeface="楷体" panose="02010609060101010101" charset="-122"/>
                          <a:sym typeface="+mn-ea"/>
                        </a:rPr>
                        <a:t>I</a:t>
                      </a:r>
                      <a:r>
                        <a:rPr lang="zh-CN" altLang="en-US" sz="2000">
                          <a:solidFill>
                            <a:srgbClr val="404040"/>
                          </a:solidFill>
                          <a:latin typeface="楷体" panose="02010609060101010101" charset="-122"/>
                          <a:ea typeface="楷体" panose="02010609060101010101" charset="-122"/>
                          <a:cs typeface="楷体" panose="02010609060101010101" charset="-122"/>
                        </a:rPr>
                        <a:t>）</a:t>
                      </a:r>
                      <a:r>
                        <a:rPr lang="zh-CN" sz="2000">
                          <a:solidFill>
                            <a:srgbClr val="404040"/>
                          </a:solidFill>
                          <a:latin typeface="楷体" panose="02010609060101010101" charset="-122"/>
                          <a:ea typeface="楷体" panose="02010609060101010101" charset="-122"/>
                          <a:cs typeface="楷体" panose="02010609060101010101" charset="-122"/>
                        </a:rPr>
                        <a:t>小说有，明暗两条线索，分别是什么？这样处理有什么好处？请简要分析。《马兰花》</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1200">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2015</a:t>
                      </a:r>
                      <a:r>
                        <a:rPr lang="zh-CN" altLang="en-US" sz="2000">
                          <a:solidFill>
                            <a:srgbClr val="404040"/>
                          </a:solidFill>
                          <a:latin typeface="楷体" panose="02010609060101010101" charset="-122"/>
                          <a:ea typeface="楷体" panose="02010609060101010101" charset="-122"/>
                          <a:cs typeface="楷体" panose="02010609060101010101" charset="-122"/>
                        </a:rPr>
                        <a:t>浙江卷）</a:t>
                      </a:r>
                      <a:r>
                        <a:rPr lang="zh-CN" sz="2000">
                          <a:solidFill>
                            <a:srgbClr val="404040"/>
                          </a:solidFill>
                          <a:latin typeface="楷体" panose="02010609060101010101" charset="-122"/>
                          <a:ea typeface="楷体" panose="02010609060101010101" charset="-122"/>
                          <a:cs typeface="楷体" panose="02010609060101010101" charset="-122"/>
                        </a:rPr>
                        <a:t>本文开头两段不避其繁，结尾两段不避其简，作者为什么做这样的结构安排？《蓑衣》</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710565">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vMerge="1">
                  <a:txBody>
                    <a:bodyPr vert="horz" wrap="square"/>
                    <a:lstStyle/>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vert="horz" wrap="square"/>
                    <a:lstStyle/>
                    <a:p>
                      <a:pPr>
                        <a:buNone/>
                      </a:pPr>
                      <a:r>
                        <a:rPr lang="zh-CN" altLang="en-US" sz="2000">
                          <a:solidFill>
                            <a:srgbClr val="404040"/>
                          </a:solidFill>
                          <a:latin typeface="楷体" panose="02010609060101010101" charset="-122"/>
                          <a:ea typeface="楷体" panose="02010609060101010101" charset="-122"/>
                          <a:cs typeface="楷体" panose="02010609060101010101" charset="-122"/>
                        </a:rPr>
                        <a:t>（</a:t>
                      </a:r>
                      <a:r>
                        <a:rPr lang="en-US" altLang="zh-CN" sz="2000">
                          <a:solidFill>
                            <a:srgbClr val="404040"/>
                          </a:solidFill>
                          <a:latin typeface="楷体" panose="02010609060101010101" charset="-122"/>
                          <a:ea typeface="楷体" panose="02010609060101010101" charset="-122"/>
                          <a:cs typeface="楷体" panose="02010609060101010101" charset="-122"/>
                        </a:rPr>
                        <a:t>2014</a:t>
                      </a:r>
                      <a:r>
                        <a:rPr lang="zh-CN" sz="2000">
                          <a:solidFill>
                            <a:srgbClr val="404040"/>
                          </a:solidFill>
                          <a:latin typeface="楷体" panose="02010609060101010101" charset="-122"/>
                          <a:ea typeface="楷体" panose="02010609060101010101" charset="-122"/>
                          <a:cs typeface="楷体" panose="02010609060101010101" charset="-122"/>
                        </a:rPr>
                        <a:t>浙江卷</a:t>
                      </a:r>
                      <a:r>
                        <a:rPr lang="zh-CN" altLang="en-US" sz="2000">
                          <a:solidFill>
                            <a:srgbClr val="404040"/>
                          </a:solidFill>
                          <a:latin typeface="楷体" panose="02010609060101010101" charset="-122"/>
                          <a:ea typeface="楷体" panose="02010609060101010101" charset="-122"/>
                          <a:cs typeface="楷体" panose="02010609060101010101" charset="-122"/>
                        </a:rPr>
                        <a:t>）买玉情节中，作者使用了</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欧亨利笔法</a:t>
                      </a:r>
                      <a:r>
                        <a:rPr lang="en-US" altLang="zh-CN" sz="2000">
                          <a:solidFill>
                            <a:srgbClr val="404040"/>
                          </a:solidFill>
                          <a:latin typeface="楷体" panose="02010609060101010101" charset="-122"/>
                          <a:ea typeface="楷体" panose="02010609060101010101" charset="-122"/>
                          <a:cs typeface="楷体" panose="02010609060101010101" charset="-122"/>
                        </a:rPr>
                        <a:t>”</a:t>
                      </a:r>
                      <a:r>
                        <a:rPr lang="zh-CN" altLang="en-US" sz="2000">
                          <a:solidFill>
                            <a:srgbClr val="404040"/>
                          </a:solidFill>
                          <a:latin typeface="楷体" panose="02010609060101010101" charset="-122"/>
                          <a:ea typeface="楷体" panose="02010609060101010101" charset="-122"/>
                          <a:cs typeface="楷体" panose="02010609060101010101" charset="-122"/>
                        </a:rPr>
                        <a:t>，试作简要分析。《走眼》</a:t>
                      </a:r>
                    </a:p>
                  </a:txBody>
                  <a:tcP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bl>
          </a:graphicData>
        </a:graphic>
      </p:graphicFrame>
      <p:sp>
        <p:nvSpPr>
          <p:cNvPr id="7" name="文本框 6"/>
          <p:cNvSpPr txBox="1"/>
          <p:nvPr/>
        </p:nvSpPr>
        <p:spPr>
          <a:xfrm>
            <a:off x="3204845" y="11303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56907" y="18664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7" name="文本框 6"/>
          <p:cNvSpPr txBox="1"/>
          <p:nvPr/>
        </p:nvSpPr>
        <p:spPr>
          <a:xfrm>
            <a:off x="2999740" y="18669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5" name="文本框 4"/>
          <p:cNvSpPr txBox="1"/>
          <p:nvPr/>
        </p:nvSpPr>
        <p:spPr>
          <a:xfrm>
            <a:off x="531495" y="1436370"/>
            <a:ext cx="1127760" cy="953135"/>
          </a:xfrm>
          <a:prstGeom prst="rect">
            <a:avLst/>
          </a:prstGeom>
          <a:noFill/>
        </p:spPr>
        <p:txBody>
          <a:bodyPr wrap="square" rtlCol="0">
            <a:spAutoFit/>
          </a:bodyPr>
          <a:lstStyle/>
          <a:p>
            <a:r>
              <a:rPr lang="zh-CN" altLang="en-US" sz="2800" b="1"/>
              <a:t>真题演练</a:t>
            </a:r>
          </a:p>
        </p:txBody>
      </p:sp>
      <p:sp>
        <p:nvSpPr>
          <p:cNvPr id="6" name="文本框 5"/>
          <p:cNvSpPr txBox="1"/>
          <p:nvPr/>
        </p:nvSpPr>
        <p:spPr>
          <a:xfrm>
            <a:off x="2101850" y="2095500"/>
            <a:ext cx="8843645" cy="1076325"/>
          </a:xfrm>
          <a:prstGeom prst="rect">
            <a:avLst/>
          </a:prstGeom>
          <a:noFill/>
        </p:spPr>
        <p:txBody>
          <a:bodyPr wrap="square" rtlCol="0">
            <a:spAutoFit/>
          </a:bodyPr>
          <a:lstStyle/>
          <a:p>
            <a:r>
              <a:rPr lang="zh-CN" altLang="en-US" sz="3200" b="1"/>
              <a:t>小说中历史与现实交织穿插，这种叙述方式有哪些好处？（</a:t>
            </a:r>
            <a:r>
              <a:rPr lang="en-US" altLang="zh-CN" sz="3200" b="1"/>
              <a:t>2019</a:t>
            </a:r>
            <a:r>
              <a:rPr lang="zh-CN" altLang="en-US" sz="3200" b="1"/>
              <a:t>浙江卷《赵一曼》）</a:t>
            </a:r>
          </a:p>
        </p:txBody>
      </p:sp>
      <p:sp>
        <p:nvSpPr>
          <p:cNvPr id="8" name="文本框 7"/>
          <p:cNvSpPr txBox="1"/>
          <p:nvPr/>
        </p:nvSpPr>
        <p:spPr>
          <a:xfrm>
            <a:off x="2101850" y="3457575"/>
            <a:ext cx="5080000" cy="521970"/>
          </a:xfrm>
          <a:prstGeom prst="rect">
            <a:avLst/>
          </a:prstGeom>
          <a:noFill/>
        </p:spPr>
        <p:txBody>
          <a:bodyPr wrap="square" rtlCol="0">
            <a:spAutoFit/>
          </a:bodyPr>
          <a:lstStyle/>
          <a:p>
            <a:r>
              <a:rPr lang="zh-CN" altLang="en-US" sz="2800" b="1"/>
              <a:t>第一步，阅读文本，审明题干</a:t>
            </a:r>
          </a:p>
        </p:txBody>
      </p:sp>
      <p:cxnSp>
        <p:nvCxnSpPr>
          <p:cNvPr id="9" name="直接箭头连接符 8"/>
          <p:cNvCxnSpPr/>
          <p:nvPr/>
        </p:nvCxnSpPr>
        <p:spPr>
          <a:xfrm flipH="1" flipV="1">
            <a:off x="9131935" y="1668145"/>
            <a:ext cx="11430" cy="427355"/>
          </a:xfrm>
          <a:prstGeom prst="straightConnector1">
            <a:avLst/>
          </a:prstGeom>
          <a:ln w="38100" cmpd="sng">
            <a:solidFill>
              <a:srgbClr val="F4361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440420" y="838200"/>
            <a:ext cx="1557655" cy="829945"/>
          </a:xfrm>
          <a:prstGeom prst="rect">
            <a:avLst/>
          </a:prstGeom>
          <a:noFill/>
        </p:spPr>
        <p:txBody>
          <a:bodyPr wrap="square" rtlCol="0">
            <a:spAutoFit/>
          </a:bodyPr>
          <a:lstStyle/>
          <a:p>
            <a:r>
              <a:rPr lang="zh-CN" altLang="en-US" sz="2400" b="1"/>
              <a:t>情节结构知识点</a:t>
            </a:r>
          </a:p>
        </p:txBody>
      </p:sp>
      <p:sp>
        <p:nvSpPr>
          <p:cNvPr id="14" name="左大括号 13"/>
          <p:cNvSpPr/>
          <p:nvPr/>
        </p:nvSpPr>
        <p:spPr>
          <a:xfrm rot="5400000">
            <a:off x="4308475" y="1148715"/>
            <a:ext cx="300355" cy="1593215"/>
          </a:xfrm>
          <a:prstGeom prst="leftBrace">
            <a:avLst/>
          </a:prstGeom>
          <a:ln w="38100">
            <a:solidFill>
              <a:srgbClr val="F4361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p:cNvSpPr txBox="1"/>
          <p:nvPr/>
        </p:nvSpPr>
        <p:spPr>
          <a:xfrm>
            <a:off x="2612390" y="930910"/>
            <a:ext cx="3693160" cy="1014730"/>
          </a:xfrm>
          <a:prstGeom prst="rect">
            <a:avLst/>
          </a:prstGeom>
          <a:noFill/>
        </p:spPr>
        <p:txBody>
          <a:bodyPr wrap="square" rtlCol="0">
            <a:spAutoFit/>
          </a:bodyPr>
          <a:lstStyle/>
          <a:p>
            <a:r>
              <a:rPr lang="zh-CN" altLang="en-US" sz="2000" b="1"/>
              <a:t>回到文本中对应相关内容，历史对应第三人称，现实对应第一人称</a:t>
            </a:r>
          </a:p>
        </p:txBody>
      </p:sp>
      <p:cxnSp>
        <p:nvCxnSpPr>
          <p:cNvPr id="18" name="肘形连接符 17"/>
          <p:cNvCxnSpPr/>
          <p:nvPr/>
        </p:nvCxnSpPr>
        <p:spPr>
          <a:xfrm rot="10800000" flipV="1">
            <a:off x="1689100" y="3171825"/>
            <a:ext cx="1823085" cy="222885"/>
          </a:xfrm>
          <a:prstGeom prst="bentConnector3">
            <a:avLst>
              <a:gd name="adj1" fmla="val 49983"/>
            </a:avLst>
          </a:prstGeom>
          <a:ln w="38100" cmpd="sng">
            <a:solidFill>
              <a:srgbClr val="F23712"/>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35635" y="2741295"/>
            <a:ext cx="1119505" cy="706755"/>
          </a:xfrm>
          <a:prstGeom prst="rect">
            <a:avLst/>
          </a:prstGeom>
          <a:noFill/>
        </p:spPr>
        <p:txBody>
          <a:bodyPr wrap="square" rtlCol="0">
            <a:spAutoFit/>
          </a:bodyPr>
          <a:lstStyle/>
          <a:p>
            <a:r>
              <a:rPr lang="zh-CN" altLang="en-US" sz="2000" b="1"/>
              <a:t>情节结构特点</a:t>
            </a:r>
          </a:p>
        </p:txBody>
      </p:sp>
      <p:sp>
        <p:nvSpPr>
          <p:cNvPr id="20" name="文本框 19"/>
          <p:cNvSpPr txBox="1"/>
          <p:nvPr/>
        </p:nvSpPr>
        <p:spPr>
          <a:xfrm>
            <a:off x="7181850" y="3298825"/>
            <a:ext cx="4779645" cy="1938020"/>
          </a:xfrm>
          <a:prstGeom prst="rect">
            <a:avLst/>
          </a:prstGeom>
          <a:noFill/>
        </p:spPr>
        <p:txBody>
          <a:bodyPr wrap="square" rtlCol="0">
            <a:spAutoFit/>
          </a:bodyPr>
          <a:lstStyle/>
          <a:p>
            <a:r>
              <a:rPr lang="en-US" altLang="zh-CN" sz="2000" b="1"/>
              <a:t>       </a:t>
            </a:r>
            <a:r>
              <a:rPr lang="zh-CN" altLang="en-US" sz="2000" b="1"/>
              <a:t>本题考查情节结构知识点中情节结构的作用，文本内容显示且题干提示第三人称与第一人称交织叙述的特点，基于文本对</a:t>
            </a:r>
            <a:r>
              <a:rPr lang="en-US" altLang="zh-CN" sz="2000" b="1"/>
              <a:t>“</a:t>
            </a:r>
            <a:r>
              <a:rPr lang="zh-CN" altLang="en-US" sz="2000" b="1"/>
              <a:t>历史</a:t>
            </a:r>
            <a:r>
              <a:rPr lang="en-US" altLang="zh-CN" sz="2000" b="1"/>
              <a:t>”“</a:t>
            </a:r>
            <a:r>
              <a:rPr lang="zh-CN" altLang="en-US" sz="2000" b="1"/>
              <a:t>现实</a:t>
            </a:r>
            <a:r>
              <a:rPr lang="en-US" altLang="zh-CN" sz="2000" b="1"/>
              <a:t>”</a:t>
            </a:r>
            <a:r>
              <a:rPr lang="zh-CN" altLang="en-US" sz="2000" b="1"/>
              <a:t>两个维度的叙述，结合情节结构安排、人物形象，文章主题，读者效果等方面综合分析思考。</a:t>
            </a:r>
          </a:p>
        </p:txBody>
      </p:sp>
      <p:sp>
        <p:nvSpPr>
          <p:cNvPr id="22" name="文本框 21"/>
          <p:cNvSpPr txBox="1"/>
          <p:nvPr/>
        </p:nvSpPr>
        <p:spPr>
          <a:xfrm>
            <a:off x="2101850" y="4277360"/>
            <a:ext cx="5080000" cy="521970"/>
          </a:xfrm>
          <a:prstGeom prst="rect">
            <a:avLst/>
          </a:prstGeom>
          <a:noFill/>
        </p:spPr>
        <p:txBody>
          <a:bodyPr wrap="square" rtlCol="0">
            <a:spAutoFit/>
          </a:bodyPr>
          <a:lstStyle/>
          <a:p>
            <a:r>
              <a:rPr lang="zh-CN" altLang="en-US" sz="2800" b="1"/>
              <a:t>第二步，依据文本，灵活分析</a:t>
            </a:r>
          </a:p>
        </p:txBody>
      </p:sp>
      <p:sp>
        <p:nvSpPr>
          <p:cNvPr id="24" name="文本框 23"/>
          <p:cNvSpPr txBox="1"/>
          <p:nvPr/>
        </p:nvSpPr>
        <p:spPr>
          <a:xfrm>
            <a:off x="2101850" y="5139055"/>
            <a:ext cx="5080000" cy="1383665"/>
          </a:xfrm>
          <a:prstGeom prst="rect">
            <a:avLst/>
          </a:prstGeom>
          <a:noFill/>
        </p:spPr>
        <p:txBody>
          <a:bodyPr wrap="square" rtlCol="0">
            <a:spAutoFit/>
          </a:bodyPr>
          <a:lstStyle/>
          <a:p>
            <a:r>
              <a:rPr lang="zh-CN" altLang="en-US" sz="2800" b="1"/>
              <a:t>第三步，</a:t>
            </a:r>
            <a:r>
              <a:rPr lang="zh-CN" altLang="en-US" sz="2800" b="1">
                <a:sym typeface="+mn-ea"/>
              </a:rPr>
              <a:t>组织语言，凝练答案</a:t>
            </a:r>
            <a:endParaRPr lang="zh-CN" altLang="en-US" sz="2800" b="1"/>
          </a:p>
          <a:p>
            <a:endParaRPr lang="zh-CN" altLang="en-US" sz="2800" b="1"/>
          </a:p>
          <a:p>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2"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4"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6"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linds(horizontal)">
                                      <p:cBhvr>
                                        <p:cTn id="33" dur="500"/>
                                        <p:tgtEl>
                                          <p:spTgt spid="18"/>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8"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1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12"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14"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linds(horizontal)">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2"/>
      <p:bldP spid="14" grpId="4"/>
      <p:bldP spid="16" grpId="6"/>
      <p:bldP spid="19" grpId="8"/>
      <p:bldP spid="24" grpId="10"/>
      <p:bldP spid="22" grpId="12"/>
      <p:bldP spid="20" grpId="14"/>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56907" y="18664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7" name="文本框 6"/>
          <p:cNvSpPr txBox="1"/>
          <p:nvPr/>
        </p:nvSpPr>
        <p:spPr>
          <a:xfrm>
            <a:off x="2999740" y="18669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5" name="文本框 4"/>
          <p:cNvSpPr txBox="1"/>
          <p:nvPr/>
        </p:nvSpPr>
        <p:spPr>
          <a:xfrm>
            <a:off x="531495" y="1436370"/>
            <a:ext cx="1127760" cy="953135"/>
          </a:xfrm>
          <a:prstGeom prst="rect">
            <a:avLst/>
          </a:prstGeom>
          <a:noFill/>
        </p:spPr>
        <p:txBody>
          <a:bodyPr wrap="square" rtlCol="0">
            <a:spAutoFit/>
          </a:bodyPr>
          <a:lstStyle/>
          <a:p>
            <a:r>
              <a:rPr lang="zh-CN" altLang="en-US" sz="2800" b="1"/>
              <a:t>真题演练</a:t>
            </a:r>
          </a:p>
        </p:txBody>
      </p:sp>
      <p:graphicFrame>
        <p:nvGraphicFramePr>
          <p:cNvPr id="2" name="表格 1"/>
          <p:cNvGraphicFramePr>
            <a:graphicFrameLocks noGrp="1"/>
          </p:cNvGraphicFramePr>
          <p:nvPr>
            <p:custDataLst>
              <p:tags r:id="rId4"/>
            </p:custDataLst>
          </p:nvPr>
        </p:nvGraphicFramePr>
        <p:xfrm>
          <a:off x="1644015" y="1113790"/>
          <a:ext cx="10125075" cy="5608955"/>
        </p:xfrm>
        <a:graphic>
          <a:graphicData uri="http://schemas.openxmlformats.org/drawingml/2006/table">
            <a:tbl>
              <a:tblPr firstRow="1" bandRow="1">
                <a:tableStyleId>{5C22544A-7EE6-4342-B048-85BDC9FD1C3A}</a:tableStyleId>
              </a:tblPr>
              <a:tblGrid>
                <a:gridCol w="3375025"/>
                <a:gridCol w="6750050"/>
              </a:tblGrid>
              <a:tr h="638810">
                <a:tc gridSpan="2">
                  <a:txBody>
                    <a:bodyPr vert="horz" wrap="square"/>
                    <a:lstStyle/>
                    <a:p>
                      <a:pPr algn="ctr">
                        <a:buNone/>
                      </a:pPr>
                      <a:r>
                        <a:rPr lang="zh-CN" altLang="en-US" sz="2400" b="1">
                          <a:sym typeface="+mn-ea"/>
                        </a:rPr>
                        <a:t>答题角度与答题思路</a:t>
                      </a:r>
                      <a:endParaRPr lang="zh-CN" altLang="en-US" sz="2400" b="1"/>
                    </a:p>
                    <a:p>
                      <a:pPr>
                        <a:buNone/>
                      </a:pPr>
                      <a:endParaRPr lang="zh-CN" altLang="en-US" sz="2400" b="1"/>
                    </a:p>
                  </a:txBody>
                  <a:tcPr/>
                </a:tc>
                <a:tc hMerge="1">
                  <a:txBody>
                    <a:bodyPr vert="horz" wrap="square"/>
                    <a:lstStyle/>
                    <a:p/>
                  </a:txBody>
                  <a:tcPr/>
                </a:tc>
              </a:tr>
              <a:tr h="487045">
                <a:tc>
                  <a:txBody>
                    <a:bodyPr vert="horz" wrap="square"/>
                    <a:lstStyle/>
                    <a:p>
                      <a:pPr algn="ctr">
                        <a:buNone/>
                      </a:pPr>
                      <a:r>
                        <a:rPr lang="zh-CN" altLang="en-US" sz="2000" b="1"/>
                        <a:t>思考角度</a:t>
                      </a:r>
                    </a:p>
                  </a:txBody>
                  <a:tcPr/>
                </a:tc>
                <a:tc>
                  <a:txBody>
                    <a:bodyPr vert="horz" wrap="square"/>
                    <a:lstStyle/>
                    <a:p>
                      <a:pPr algn="ctr">
                        <a:buNone/>
                      </a:pPr>
                      <a:r>
                        <a:rPr lang="zh-CN" altLang="en-US" sz="2000" b="1"/>
                        <a:t>答题思路</a:t>
                      </a:r>
                    </a:p>
                  </a:txBody>
                  <a:tcPr/>
                </a:tc>
              </a:tr>
              <a:tr h="1426845">
                <a:tc>
                  <a:txBody>
                    <a:bodyPr vert="horz" wrap="square"/>
                    <a:lstStyle/>
                    <a:p>
                      <a:pPr algn="l">
                        <a:buNone/>
                      </a:pPr>
                      <a:r>
                        <a:rPr lang="zh-CN" altLang="en-US" sz="2000" b="1"/>
                        <a:t>情节结构安排</a:t>
                      </a:r>
                    </a:p>
                  </a:txBody>
                  <a:tcPr/>
                </a:tc>
                <a:tc>
                  <a:txBody>
                    <a:bodyPr vert="horz" wrap="square"/>
                    <a:lstStyle/>
                    <a:p>
                      <a:pPr>
                        <a:buNone/>
                      </a:pPr>
                      <a:r>
                        <a:rPr lang="en-US" altLang="zh-CN" sz="2000" b="1"/>
                        <a:t>      </a:t>
                      </a:r>
                      <a:r>
                        <a:rPr lang="zh-CN" altLang="en-US" sz="2000" b="1"/>
                        <a:t>理清</a:t>
                      </a:r>
                      <a:r>
                        <a:rPr lang="en-US" altLang="zh-CN" sz="2000" b="1"/>
                        <a:t>“</a:t>
                      </a:r>
                      <a:r>
                        <a:rPr lang="zh-CN" altLang="en-US" sz="2000" b="1"/>
                        <a:t>历史</a:t>
                      </a:r>
                      <a:r>
                        <a:rPr lang="en-US" altLang="zh-CN" sz="2000" b="1"/>
                        <a:t>”“</a:t>
                      </a:r>
                      <a:r>
                        <a:rPr lang="zh-CN" altLang="en-US" sz="2000" b="1"/>
                        <a:t>现实</a:t>
                      </a:r>
                      <a:r>
                        <a:rPr lang="en-US" altLang="zh-CN" sz="2000" b="1"/>
                        <a:t>”</a:t>
                      </a:r>
                      <a:r>
                        <a:rPr lang="zh-CN" altLang="en-US" sz="2000" b="1"/>
                        <a:t>的叙述内容，</a:t>
                      </a:r>
                      <a:r>
                        <a:rPr lang="en-US" altLang="zh-CN" sz="2000" b="1"/>
                        <a:t>“</a:t>
                      </a:r>
                      <a:r>
                        <a:rPr lang="zh-CN" altLang="en-US" sz="2000" b="1"/>
                        <a:t>历史与现实交织穿插</a:t>
                      </a:r>
                      <a:r>
                        <a:rPr lang="en-US" altLang="zh-CN" sz="2000" b="1"/>
                        <a:t>”</a:t>
                      </a:r>
                      <a:r>
                        <a:rPr lang="zh-CN" altLang="en-US" sz="2000" b="1"/>
                        <a:t>作为叙述方式意在将历史材料以第三人称客观叙述赵一曼女士的事迹和现实材料</a:t>
                      </a:r>
                      <a:r>
                        <a:rPr lang="en-US" altLang="zh-CN" sz="2000" b="1"/>
                        <a:t>”</a:t>
                      </a:r>
                      <a:r>
                        <a:rPr lang="zh-CN" altLang="en-US" sz="2000" b="1"/>
                        <a:t>我</a:t>
                      </a:r>
                      <a:r>
                        <a:rPr lang="en-US" altLang="zh-CN" sz="2000" b="1"/>
                        <a:t>”</a:t>
                      </a:r>
                      <a:r>
                        <a:rPr lang="zh-CN" altLang="en-US" sz="2000" b="1"/>
                        <a:t>的所见所感融合，既有描写的真实性也增强文本的艺术性。</a:t>
                      </a:r>
                    </a:p>
                  </a:txBody>
                  <a:tcPr/>
                </a:tc>
              </a:tr>
              <a:tr h="768985">
                <a:tc>
                  <a:txBody>
                    <a:bodyPr vert="horz" wrap="square"/>
                    <a:lstStyle/>
                    <a:p>
                      <a:pPr algn="l">
                        <a:buNone/>
                      </a:pPr>
                      <a:r>
                        <a:rPr lang="zh-CN" altLang="en-US" sz="2000" b="1"/>
                        <a:t>人物形象</a:t>
                      </a:r>
                    </a:p>
                  </a:txBody>
                  <a:tcPr/>
                </a:tc>
                <a:tc>
                  <a:txBody>
                    <a:bodyPr vert="horz" wrap="square"/>
                    <a:lstStyle/>
                    <a:p>
                      <a:pPr>
                        <a:buNone/>
                      </a:pPr>
                      <a:r>
                        <a:rPr lang="en-US" altLang="zh-CN" sz="2000" b="1"/>
                        <a:t>       </a:t>
                      </a:r>
                      <a:r>
                        <a:rPr lang="zh-CN" altLang="en-US" sz="2000" b="1"/>
                        <a:t>历史的叙述和现实叙述穿插可以从多角度来展示主人公赵 一曼女士的形象特点，使人物形象更加生动、丰满、真实</a:t>
                      </a:r>
                    </a:p>
                  </a:txBody>
                  <a:tcPr/>
                </a:tc>
              </a:tr>
              <a:tr h="1097280">
                <a:tc>
                  <a:txBody>
                    <a:bodyPr vert="horz" wrap="square"/>
                    <a:lstStyle/>
                    <a:p>
                      <a:pPr algn="l">
                        <a:buNone/>
                      </a:pPr>
                      <a:r>
                        <a:rPr lang="zh-CN" altLang="en-US" sz="2000" b="1"/>
                        <a:t>文章主旨</a:t>
                      </a:r>
                    </a:p>
                  </a:txBody>
                  <a:tcPr/>
                </a:tc>
                <a:tc>
                  <a:txBody>
                    <a:bodyPr vert="horz" wrap="square"/>
                    <a:lstStyle/>
                    <a:p>
                      <a:pPr>
                        <a:buNone/>
                      </a:pPr>
                      <a:r>
                        <a:rPr lang="en-US" altLang="zh-CN" sz="2000" b="1"/>
                        <a:t>       </a:t>
                      </a:r>
                      <a:r>
                        <a:rPr lang="zh-CN" altLang="en-US" sz="2000" b="1"/>
                        <a:t>历史材料的叙述客观表现赵一曼女士的崇高精神，表现当代人对赵一曼女士的尊敬之情；现实材料的叙述能表现赵一曼精神的当下意义，交织穿插，深化文章主旨。</a:t>
                      </a:r>
                    </a:p>
                  </a:txBody>
                  <a:tcPr/>
                </a:tc>
              </a:tr>
              <a:tr h="768985">
                <a:tc>
                  <a:txBody>
                    <a:bodyPr vert="horz" wrap="square"/>
                    <a:lstStyle/>
                    <a:p>
                      <a:pPr algn="l">
                        <a:buNone/>
                      </a:pPr>
                      <a:r>
                        <a:rPr lang="zh-CN" altLang="en-US" sz="2000" b="1"/>
                        <a:t>读者效果</a:t>
                      </a:r>
                    </a:p>
                  </a:txBody>
                  <a:tcPr/>
                </a:tc>
                <a:tc>
                  <a:txBody>
                    <a:bodyPr vert="horz" wrap="square"/>
                    <a:lstStyle/>
                    <a:p>
                      <a:pPr>
                        <a:buNone/>
                      </a:pPr>
                      <a:r>
                        <a:rPr lang="en-US" altLang="zh-CN" sz="2000" b="1"/>
                        <a:t>      </a:t>
                      </a:r>
                      <a:r>
                        <a:rPr lang="zh-CN" altLang="en-US" sz="2000" b="1"/>
                        <a:t>历史与现实的穿插交织，产生时空转换的效果，吸引读者阅读，引发共鸣。</a:t>
                      </a:r>
                    </a:p>
                  </a:txBody>
                  <a:tcPr/>
                </a:tc>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56907" y="18664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7" name="文本框 6"/>
          <p:cNvSpPr txBox="1"/>
          <p:nvPr/>
        </p:nvSpPr>
        <p:spPr>
          <a:xfrm>
            <a:off x="2999740" y="18669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2" name="文本框 1"/>
          <p:cNvSpPr txBox="1"/>
          <p:nvPr/>
        </p:nvSpPr>
        <p:spPr>
          <a:xfrm>
            <a:off x="750570" y="1564005"/>
            <a:ext cx="911860" cy="953135"/>
          </a:xfrm>
          <a:prstGeom prst="rect">
            <a:avLst/>
          </a:prstGeom>
          <a:noFill/>
        </p:spPr>
        <p:txBody>
          <a:bodyPr wrap="square" rtlCol="0">
            <a:spAutoFit/>
          </a:bodyPr>
          <a:lstStyle/>
          <a:p>
            <a:r>
              <a:rPr lang="zh-CN" altLang="en-US" sz="2800" b="1"/>
              <a:t>悟</a:t>
            </a:r>
          </a:p>
          <a:p>
            <a:r>
              <a:rPr lang="zh-CN" altLang="en-US" sz="2800" b="1"/>
              <a:t>方法</a:t>
            </a:r>
          </a:p>
        </p:txBody>
      </p:sp>
      <p:graphicFrame>
        <p:nvGraphicFramePr>
          <p:cNvPr id="3" name="表格 2"/>
          <p:cNvGraphicFramePr>
            <a:graphicFrameLocks noGrp="1"/>
          </p:cNvGraphicFramePr>
          <p:nvPr>
            <p:custDataLst>
              <p:tags r:id="rId4"/>
            </p:custDataLst>
          </p:nvPr>
        </p:nvGraphicFramePr>
        <p:xfrm>
          <a:off x="1701800" y="1171575"/>
          <a:ext cx="9503410" cy="2465070"/>
        </p:xfrm>
        <a:graphic>
          <a:graphicData uri="http://schemas.openxmlformats.org/drawingml/2006/table">
            <a:tbl>
              <a:tblPr firstRow="1" bandRow="1">
                <a:tableStyleId>{5C22544A-7EE6-4342-B048-85BDC9FD1C3A}</a:tableStyleId>
              </a:tblPr>
              <a:tblGrid>
                <a:gridCol w="4751705"/>
                <a:gridCol w="4751705"/>
              </a:tblGrid>
              <a:tr h="481330">
                <a:tc gridSpan="2">
                  <a:txBody>
                    <a:bodyPr vert="horz" wrap="square"/>
                    <a:lstStyle/>
                    <a:p>
                      <a:pPr algn="ctr">
                        <a:buNone/>
                      </a:pPr>
                      <a:r>
                        <a:rPr lang="zh-CN" altLang="en-US" sz="2400"/>
                        <a:t>情节结构设题角度</a:t>
                      </a:r>
                    </a:p>
                  </a:txBody>
                  <a:tcPr/>
                </a:tc>
                <a:tc hMerge="1">
                  <a:txBody>
                    <a:bodyPr vert="horz" wrap="square"/>
                    <a:lstStyle/>
                    <a:p/>
                  </a:txBody>
                  <a:tcPr/>
                </a:tc>
              </a:tr>
              <a:tr h="795020">
                <a:tc>
                  <a:txBody>
                    <a:bodyPr vert="horz" wrap="square"/>
                    <a:lstStyle/>
                    <a:p>
                      <a:pPr>
                        <a:buNone/>
                      </a:pPr>
                      <a:r>
                        <a:rPr lang="zh-CN" altLang="en-US"/>
                        <a:t>就作品局部情节设题</a:t>
                      </a:r>
                    </a:p>
                  </a:txBody>
                  <a:tcPr/>
                </a:tc>
                <a:tc>
                  <a:txBody>
                    <a:bodyPr vert="horz" wrap="square"/>
                    <a:lstStyle/>
                    <a:p>
                      <a:pPr>
                        <a:buNone/>
                      </a:pPr>
                      <a:r>
                        <a:rPr lang="zh-CN" altLang="en-US"/>
                        <a:t>明确此情节和其他情节的关系，结合情节的具体技巧、具体内容，进行具体分析</a:t>
                      </a:r>
                    </a:p>
                  </a:txBody>
                  <a:tcPr/>
                </a:tc>
              </a:tr>
              <a:tr h="1188720">
                <a:tc>
                  <a:txBody>
                    <a:bodyPr vert="horz" wrap="square"/>
                    <a:lstStyle/>
                    <a:p>
                      <a:pPr>
                        <a:buNone/>
                      </a:pPr>
                      <a:r>
                        <a:rPr lang="zh-CN" altLang="en-US"/>
                        <a:t>就整篇作品设题</a:t>
                      </a:r>
                    </a:p>
                  </a:txBody>
                  <a:tcPr/>
                </a:tc>
                <a:tc>
                  <a:txBody>
                    <a:bodyPr vert="horz" wrap="square"/>
                    <a:lstStyle/>
                    <a:p>
                      <a:pPr algn="l">
                        <a:buNone/>
                      </a:pPr>
                      <a:r>
                        <a:rPr lang="zh-CN" altLang="en-US"/>
                        <a:t>依据前面知识点，小说三要素和主旨的相互关系，应从情节安排、人物形象、环境描写、文章主旨、读者效果等方面，结合文本呈现的特点具体分析。</a:t>
                      </a:r>
                    </a:p>
                  </a:txBody>
                  <a:tcPr/>
                </a:tc>
              </a:tr>
            </a:tbl>
          </a:graphicData>
        </a:graphic>
      </p:graphicFrame>
      <p:sp>
        <p:nvSpPr>
          <p:cNvPr id="4" name="文本框 3"/>
          <p:cNvSpPr txBox="1"/>
          <p:nvPr/>
        </p:nvSpPr>
        <p:spPr>
          <a:xfrm>
            <a:off x="1882775" y="4773930"/>
            <a:ext cx="1256665" cy="953135"/>
          </a:xfrm>
          <a:prstGeom prst="rect">
            <a:avLst/>
          </a:prstGeom>
          <a:noFill/>
        </p:spPr>
        <p:txBody>
          <a:bodyPr wrap="square" rtlCol="0">
            <a:spAutoFit/>
          </a:bodyPr>
          <a:lstStyle/>
          <a:p>
            <a:r>
              <a:rPr lang="en-US" altLang="zh-CN" sz="2800" b="1"/>
              <a:t>“</a:t>
            </a:r>
            <a:r>
              <a:rPr lang="zh-CN" altLang="en-US" sz="2800" b="1"/>
              <a:t>四看</a:t>
            </a:r>
            <a:r>
              <a:rPr lang="en-US" altLang="zh-CN" sz="2800" b="1"/>
              <a:t>”</a:t>
            </a:r>
            <a:r>
              <a:rPr lang="zh-CN" altLang="en-US" sz="2800" b="1"/>
              <a:t>分析法</a:t>
            </a:r>
          </a:p>
        </p:txBody>
      </p:sp>
      <p:sp>
        <p:nvSpPr>
          <p:cNvPr id="5" name="文本框 4"/>
          <p:cNvSpPr txBox="1"/>
          <p:nvPr/>
        </p:nvSpPr>
        <p:spPr>
          <a:xfrm>
            <a:off x="3512185" y="4011295"/>
            <a:ext cx="4923790" cy="460375"/>
          </a:xfrm>
          <a:prstGeom prst="rect">
            <a:avLst/>
          </a:prstGeom>
          <a:noFill/>
        </p:spPr>
        <p:txBody>
          <a:bodyPr wrap="none" rtlCol="0">
            <a:spAutoFit/>
          </a:bodyPr>
          <a:lstStyle/>
          <a:p>
            <a:r>
              <a:rPr lang="en-US" altLang="zh-CN" sz="2400" b="1"/>
              <a:t>1</a:t>
            </a:r>
            <a:r>
              <a:rPr lang="zh-CN" altLang="en-US" sz="2400" b="1"/>
              <a:t>、看情节自身与前后情节的关联性</a:t>
            </a:r>
          </a:p>
        </p:txBody>
      </p:sp>
      <p:sp>
        <p:nvSpPr>
          <p:cNvPr id="6" name="文本框 5"/>
          <p:cNvSpPr txBox="1"/>
          <p:nvPr/>
        </p:nvSpPr>
        <p:spPr>
          <a:xfrm>
            <a:off x="3512185" y="4773930"/>
            <a:ext cx="7971790" cy="460375"/>
          </a:xfrm>
          <a:prstGeom prst="rect">
            <a:avLst/>
          </a:prstGeom>
          <a:noFill/>
        </p:spPr>
        <p:txBody>
          <a:bodyPr wrap="none" rtlCol="0">
            <a:spAutoFit/>
          </a:bodyPr>
          <a:lstStyle/>
          <a:p>
            <a:r>
              <a:rPr lang="en-US" altLang="zh-CN" sz="2400" b="1"/>
              <a:t>2</a:t>
            </a:r>
            <a:r>
              <a:rPr lang="zh-CN" altLang="en-US" sz="2400" b="1"/>
              <a:t>、看情节安排是否符合人物性格特征及其发展变化的轨迹</a:t>
            </a:r>
          </a:p>
        </p:txBody>
      </p:sp>
      <p:sp>
        <p:nvSpPr>
          <p:cNvPr id="8" name="文本框 7"/>
          <p:cNvSpPr txBox="1"/>
          <p:nvPr/>
        </p:nvSpPr>
        <p:spPr>
          <a:xfrm>
            <a:off x="3512185" y="5581015"/>
            <a:ext cx="4314190" cy="829945"/>
          </a:xfrm>
          <a:prstGeom prst="rect">
            <a:avLst/>
          </a:prstGeom>
          <a:noFill/>
        </p:spPr>
        <p:txBody>
          <a:bodyPr wrap="none" rtlCol="0">
            <a:spAutoFit/>
          </a:bodyPr>
          <a:lstStyle/>
          <a:p>
            <a:r>
              <a:rPr lang="en-US" altLang="zh-CN" sz="2400" b="1"/>
              <a:t>3</a:t>
            </a:r>
            <a:r>
              <a:rPr lang="zh-CN" altLang="en-US" sz="2400" b="1"/>
              <a:t>、看情节安排是否有利于主题</a:t>
            </a:r>
          </a:p>
          <a:p>
            <a:r>
              <a:rPr lang="zh-CN" altLang="en-US" sz="2400" b="1"/>
              <a:t>的表现</a:t>
            </a:r>
          </a:p>
        </p:txBody>
      </p:sp>
      <p:sp>
        <p:nvSpPr>
          <p:cNvPr id="9" name="文本框 8"/>
          <p:cNvSpPr txBox="1"/>
          <p:nvPr/>
        </p:nvSpPr>
        <p:spPr>
          <a:xfrm>
            <a:off x="3512185" y="6397625"/>
            <a:ext cx="7057390" cy="460375"/>
          </a:xfrm>
          <a:prstGeom prst="rect">
            <a:avLst/>
          </a:prstGeom>
          <a:noFill/>
        </p:spPr>
        <p:txBody>
          <a:bodyPr wrap="none" rtlCol="0">
            <a:spAutoFit/>
          </a:bodyPr>
          <a:lstStyle/>
          <a:p>
            <a:r>
              <a:rPr lang="en-US" altLang="zh-CN" sz="2400" b="1"/>
              <a:t>4</a:t>
            </a:r>
            <a:r>
              <a:rPr lang="zh-CN" altLang="en-US" sz="2400" b="1"/>
              <a:t>、看情节安排是否合乎生活逻辑是否产生读者效果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2"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4"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6"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8"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2"/>
      <p:bldP spid="6" grpId="4"/>
      <p:bldP spid="8" grpId="6"/>
      <p:bldP spid="9" grpId="8"/>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 name="矩形 30"/>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21" name="图片 20"/>
          <p:cNvPicPr>
            <a:picLocks noChangeAspect="1"/>
          </p:cNvPicPr>
          <p:nvPr/>
        </p:nvPicPr>
        <p:blipFill>
          <a:blip r:embed="rId3"/>
          <a:stretch>
            <a:fillRect/>
          </a:stretch>
        </p:blipFill>
        <p:spPr>
          <a:xfrm>
            <a:off x="73965" y="1686560"/>
            <a:ext cx="3841454" cy="3638550"/>
          </a:xfrm>
          <a:custGeom>
            <a:gdLst>
              <a:gd name="connsiteX0" fmla="*/ 1208378 w 3841454"/>
              <a:gd name="connsiteY0" fmla="*/ 0 h 3638550"/>
              <a:gd name="connsiteX1" fmla="*/ 1527990 w 3841454"/>
              <a:gd name="connsiteY1" fmla="*/ 0 h 3638550"/>
              <a:gd name="connsiteX2" fmla="*/ 1527990 w 3841454"/>
              <a:gd name="connsiteY2" fmla="*/ 615538 h 3638550"/>
              <a:gd name="connsiteX3" fmla="*/ 2299843 w 3841454"/>
              <a:gd name="connsiteY3" fmla="*/ 615538 h 3638550"/>
              <a:gd name="connsiteX4" fmla="*/ 2299843 w 3841454"/>
              <a:gd name="connsiteY4" fmla="*/ 0 h 3638550"/>
              <a:gd name="connsiteX5" fmla="*/ 2640842 w 3841454"/>
              <a:gd name="connsiteY5" fmla="*/ 0 h 3638550"/>
              <a:gd name="connsiteX6" fmla="*/ 2683778 w 3841454"/>
              <a:gd name="connsiteY6" fmla="*/ 16642 h 3638550"/>
              <a:gd name="connsiteX7" fmla="*/ 3812871 w 3841454"/>
              <a:gd name="connsiteY7" fmla="*/ 1399687 h 3638550"/>
              <a:gd name="connsiteX8" fmla="*/ 3841454 w 3841454"/>
              <a:gd name="connsiteY8" fmla="*/ 1586974 h 3638550"/>
              <a:gd name="connsiteX9" fmla="*/ 3841454 w 3841454"/>
              <a:gd name="connsiteY9" fmla="*/ 1988712 h 3638550"/>
              <a:gd name="connsiteX10" fmla="*/ 3812871 w 3841454"/>
              <a:gd name="connsiteY10" fmla="*/ 2175999 h 3638550"/>
              <a:gd name="connsiteX11" fmla="*/ 2588223 w 3841454"/>
              <a:gd name="connsiteY11" fmla="*/ 3596974 h 3638550"/>
              <a:gd name="connsiteX12" fmla="*/ 2457367 w 3841454"/>
              <a:gd name="connsiteY12" fmla="*/ 3638550 h 3638550"/>
              <a:gd name="connsiteX13" fmla="*/ 1397199 w 3841454"/>
              <a:gd name="connsiteY13" fmla="*/ 3638550 h 3638550"/>
              <a:gd name="connsiteX14" fmla="*/ 1353267 w 3841454"/>
              <a:gd name="connsiteY14" fmla="*/ 3627254 h 3638550"/>
              <a:gd name="connsiteX15" fmla="*/ 0 w 3841454"/>
              <a:gd name="connsiteY15" fmla="*/ 1787843 h 3638550"/>
              <a:gd name="connsiteX16" fmla="*/ 1070021 w 3841454"/>
              <a:gd name="connsiteY16" fmla="*/ 62034 h 3638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41454" h="3638550">
                <a:moveTo>
                  <a:pt x="1208378" y="0"/>
                </a:moveTo>
                <a:lnTo>
                  <a:pt x="1527990" y="0"/>
                </a:lnTo>
                <a:lnTo>
                  <a:pt x="1527990" y="615538"/>
                </a:lnTo>
                <a:lnTo>
                  <a:pt x="2299843" y="615538"/>
                </a:lnTo>
                <a:lnTo>
                  <a:pt x="2299843" y="0"/>
                </a:lnTo>
                <a:lnTo>
                  <a:pt x="2640842" y="0"/>
                </a:lnTo>
                <a:lnTo>
                  <a:pt x="2683778" y="16642"/>
                </a:lnTo>
                <a:cubicBezTo>
                  <a:pt x="3255796" y="261690"/>
                  <a:pt x="3685192" y="775737"/>
                  <a:pt x="3812871" y="1399687"/>
                </a:cubicBezTo>
                <a:lnTo>
                  <a:pt x="3841454" y="1586974"/>
                </a:lnTo>
                <a:lnTo>
                  <a:pt x="3841454" y="1988712"/>
                </a:lnTo>
                <a:lnTo>
                  <a:pt x="3812871" y="2175999"/>
                </a:lnTo>
                <a:cubicBezTo>
                  <a:pt x="3678176" y="2834234"/>
                  <a:pt x="3207699" y="3370154"/>
                  <a:pt x="2588223" y="3596974"/>
                </a:cubicBezTo>
                <a:lnTo>
                  <a:pt x="2457367" y="3638550"/>
                </a:lnTo>
                <a:lnTo>
                  <a:pt x="1397199" y="3638550"/>
                </a:lnTo>
                <a:lnTo>
                  <a:pt x="1353267" y="3627254"/>
                </a:lnTo>
                <a:cubicBezTo>
                  <a:pt x="569253" y="3383400"/>
                  <a:pt x="0" y="2652100"/>
                  <a:pt x="0" y="1787843"/>
                </a:cubicBezTo>
                <a:cubicBezTo>
                  <a:pt x="0" y="1031619"/>
                  <a:pt x="435835" y="377189"/>
                  <a:pt x="1070021" y="62034"/>
                </a:cubicBezTo>
                <a:close/>
              </a:path>
            </a:pathLst>
          </a:custGeom>
        </p:spPr>
      </p:pic>
      <p:grpSp>
        <p:nvGrpSpPr>
          <p:cNvPr id="7" name="组合 6"/>
          <p:cNvGrpSpPr/>
          <p:nvPr/>
        </p:nvGrpSpPr>
        <p:grpSpPr>
          <a:xfrm>
            <a:off x="4620895" y="2597785"/>
            <a:ext cx="613410" cy="1342518"/>
            <a:chOff x="7161" y="2312"/>
            <a:chExt cx="966" cy="2114"/>
          </a:xfrm>
        </p:grpSpPr>
        <p:sp>
          <p:nvSpPr>
            <p:cNvPr id="14" name="文本框 13"/>
            <p:cNvSpPr txBox="1"/>
            <p:nvPr/>
          </p:nvSpPr>
          <p:spPr>
            <a:xfrm>
              <a:off x="7161" y="2457"/>
              <a:ext cx="966" cy="1824"/>
            </a:xfrm>
            <a:prstGeom prst="rect">
              <a:avLst/>
            </a:prstGeom>
            <a:noFill/>
          </p:spPr>
          <p:txBody>
            <a:bodyPr vert="eaVert" wrap="none" rtlCol="0">
              <a:spAutoFit/>
            </a:bodyPr>
            <a:lstStyle/>
            <a:p>
              <a:r>
                <a:rPr lang="zh-CN" altLang="en-US" sz="2800">
                  <a:latin typeface="楷体" panose="02010609060101010101" charset="-122"/>
                  <a:ea typeface="楷体" panose="02010609060101010101" charset="-122"/>
                </a:rPr>
                <a:t>情  节</a:t>
              </a:r>
            </a:p>
          </p:txBody>
        </p:sp>
        <p:sp>
          <p:nvSpPr>
            <p:cNvPr id="10" name="矩形 9"/>
            <p:cNvSpPr/>
            <p:nvPr/>
          </p:nvSpPr>
          <p:spPr>
            <a:xfrm>
              <a:off x="7183" y="2312"/>
              <a:ext cx="921" cy="2114"/>
            </a:xfrm>
            <a:prstGeom prst="rect">
              <a:avLst/>
            </a:prstGeom>
            <a:noFill/>
            <a:ln w="25400">
              <a:solidFill>
                <a:srgbClr val="3B272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charset="-122"/>
                <a:ea typeface="楷体" panose="02010609060101010101" charset="-122"/>
              </a:endParaRPr>
            </a:p>
          </p:txBody>
        </p:sp>
      </p:grpSp>
      <p:sp>
        <p:nvSpPr>
          <p:cNvPr id="26" name="任意多边形 25"/>
          <p:cNvSpPr>
            <a:spLocks noChangeAspect="1"/>
          </p:cNvSpPr>
          <p:nvPr/>
        </p:nvSpPr>
        <p:spPr>
          <a:xfrm>
            <a:off x="2909875" y="1580292"/>
            <a:ext cx="3888000" cy="3850438"/>
          </a:xfrm>
          <a:custGeom>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右箭头 1"/>
          <p:cNvSpPr/>
          <p:nvPr/>
        </p:nvSpPr>
        <p:spPr>
          <a:xfrm>
            <a:off x="5519420" y="3043555"/>
            <a:ext cx="1495425" cy="2012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51065" y="1778000"/>
            <a:ext cx="3373755" cy="521970"/>
          </a:xfrm>
          <a:prstGeom prst="rect">
            <a:avLst/>
          </a:prstGeom>
          <a:noFill/>
        </p:spPr>
        <p:txBody>
          <a:bodyPr wrap="square" rtlCol="0">
            <a:spAutoFit/>
          </a:bodyPr>
          <a:lstStyle/>
          <a:p>
            <a:pPr algn="l"/>
            <a:r>
              <a:rPr lang="zh-CN" altLang="en-US" sz="2800">
                <a:latin typeface="楷体" panose="02010609060101010101" charset="-122"/>
                <a:ea typeface="楷体" panose="02010609060101010101" charset="-122"/>
              </a:rPr>
              <a:t>概括梳理情节内容</a:t>
            </a:r>
          </a:p>
        </p:txBody>
      </p:sp>
      <p:sp>
        <p:nvSpPr>
          <p:cNvPr id="4" name="文本框 3"/>
          <p:cNvSpPr txBox="1"/>
          <p:nvPr/>
        </p:nvSpPr>
        <p:spPr>
          <a:xfrm>
            <a:off x="7251065" y="2544445"/>
            <a:ext cx="3076575" cy="1198880"/>
          </a:xfrm>
          <a:prstGeom prst="rect">
            <a:avLst/>
          </a:prstGeom>
          <a:solidFill>
            <a:srgbClr val="F92420"/>
          </a:solidFill>
        </p:spPr>
        <p:txBody>
          <a:bodyPr wrap="square" rtlCol="0">
            <a:spAutoFit/>
          </a:bodyPr>
          <a:lstStyle/>
          <a:p>
            <a:pPr algn="l"/>
            <a:r>
              <a:rPr lang="zh-CN" altLang="en-US" sz="3600" b="1">
                <a:solidFill>
                  <a:schemeClr val="tx1"/>
                </a:solidFill>
                <a:latin typeface="楷体" panose="02010609060101010101" charset="-122"/>
                <a:ea typeface="楷体" panose="02010609060101010101" charset="-122"/>
              </a:rPr>
              <a:t>分析概括情节结构特点</a:t>
            </a:r>
          </a:p>
        </p:txBody>
      </p:sp>
      <p:sp>
        <p:nvSpPr>
          <p:cNvPr id="5" name="文本框 4"/>
          <p:cNvSpPr txBox="1"/>
          <p:nvPr/>
        </p:nvSpPr>
        <p:spPr>
          <a:xfrm>
            <a:off x="7341870" y="3940175"/>
            <a:ext cx="3191510" cy="521970"/>
          </a:xfrm>
          <a:prstGeom prst="rect">
            <a:avLst/>
          </a:prstGeom>
          <a:noFill/>
        </p:spPr>
        <p:txBody>
          <a:bodyPr wrap="square" rtlCol="0">
            <a:spAutoFit/>
          </a:bodyPr>
          <a:lstStyle/>
          <a:p>
            <a:pPr algn="l"/>
            <a:r>
              <a:rPr lang="zh-CN" altLang="en-US" sz="2800">
                <a:latin typeface="楷体" panose="02010609060101010101" charset="-122"/>
                <a:ea typeface="楷体" panose="02010609060101010101" charset="-122"/>
              </a:rPr>
              <a:t>分析情节的作用</a:t>
            </a:r>
          </a:p>
        </p:txBody>
      </p:sp>
      <p:sp>
        <p:nvSpPr>
          <p:cNvPr id="6" name="文本框 5"/>
          <p:cNvSpPr txBox="1"/>
          <p:nvPr/>
        </p:nvSpPr>
        <p:spPr>
          <a:xfrm>
            <a:off x="5571490" y="2597785"/>
            <a:ext cx="1226185" cy="368300"/>
          </a:xfrm>
          <a:prstGeom prst="rect">
            <a:avLst/>
          </a:prstGeom>
          <a:noFill/>
        </p:spPr>
        <p:txBody>
          <a:bodyPr wrap="square" rtlCol="0">
            <a:spAutoFit/>
          </a:bodyPr>
          <a:lstStyle/>
          <a:p>
            <a:r>
              <a:rPr lang="zh-CN" altLang="en-US" b="1"/>
              <a:t>考题类型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2"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4"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6"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8"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2"/>
      <p:bldP spid="3" grpId="4"/>
      <p:bldP spid="4" grpId="6"/>
      <p:bldP spid="5" grpId="8"/>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123565" y="35560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知识</a:t>
            </a:r>
          </a:p>
          <a:p>
            <a:r>
              <a:rPr lang="zh-CN" altLang="en-US" sz="2800" b="1">
                <a:latin typeface="楷体" panose="02010609060101010101" charset="-122"/>
                <a:ea typeface="楷体" panose="02010609060101010101" charset="-122"/>
              </a:rPr>
              <a:t>总结</a:t>
            </a:r>
          </a:p>
        </p:txBody>
      </p:sp>
      <p:grpSp>
        <p:nvGrpSpPr>
          <p:cNvPr id="14" name="组合 13"/>
          <p:cNvGrpSpPr/>
          <p:nvPr/>
        </p:nvGrpSpPr>
        <p:grpSpPr>
          <a:xfrm>
            <a:off x="2179955" y="1272540"/>
            <a:ext cx="7447280" cy="4987290"/>
            <a:chOff x="1724" y="943"/>
            <a:chExt cx="11728" cy="7854"/>
          </a:xfrm>
        </p:grpSpPr>
        <p:cxnSp>
          <p:nvCxnSpPr>
            <p:cNvPr id="239" name="直接箭头连接符 238"/>
            <p:cNvCxnSpPr/>
            <p:nvPr>
              <p:custDataLst>
                <p:tags r:id="rId4"/>
              </p:custDataLst>
            </p:nvPr>
          </p:nvCxnSpPr>
          <p:spPr>
            <a:xfrm rot="1200000" flipH="1">
              <a:off x="6081" y="2667"/>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cxnSp>
          <p:nvCxnSpPr>
            <p:cNvPr id="240" name="直接箭头连接符 239"/>
            <p:cNvCxnSpPr/>
            <p:nvPr>
              <p:custDataLst>
                <p:tags r:id="rId5"/>
              </p:custDataLst>
            </p:nvPr>
          </p:nvCxnSpPr>
          <p:spPr>
            <a:xfrm rot="20400000" flipH="1">
              <a:off x="9624" y="2667"/>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cxnSp>
          <p:nvCxnSpPr>
            <p:cNvPr id="241" name="直接箭头连接符 240"/>
            <p:cNvCxnSpPr/>
            <p:nvPr>
              <p:custDataLst>
                <p:tags r:id="rId6"/>
              </p:custDataLst>
            </p:nvPr>
          </p:nvCxnSpPr>
          <p:spPr>
            <a:xfrm rot="1200000" flipH="1">
              <a:off x="3572" y="5699"/>
              <a:ext cx="4"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sp>
          <p:nvSpPr>
            <p:cNvPr id="15" name="文本框 14"/>
            <p:cNvSpPr txBox="1"/>
            <p:nvPr>
              <p:custDataLst>
                <p:tags r:id="rId7"/>
              </p:custDataLst>
            </p:nvPr>
          </p:nvSpPr>
          <p:spPr>
            <a:xfrm>
              <a:off x="5927" y="943"/>
              <a:ext cx="3857" cy="1768"/>
            </a:xfrm>
            <a:prstGeom prst="rect">
              <a:avLst/>
            </a:prstGeom>
            <a:solidFill>
              <a:schemeClr val="tx1"/>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pPr algn="ctr"/>
              <a:r>
                <a:rPr lang="zh-CN" altLang="en-US" sz="3200">
                  <a:solidFill>
                    <a:sysClr val="window" lastClr="FFFDFF"/>
                  </a:solidFill>
                  <a:latin typeface="Arial" pitchFamily="34" charset="0"/>
                </a:rPr>
                <a:t>分析概括情节结构特点</a:t>
              </a:r>
            </a:p>
          </p:txBody>
        </p:sp>
        <p:sp>
          <p:nvSpPr>
            <p:cNvPr id="247" name="文本框 246"/>
            <p:cNvSpPr txBox="1"/>
            <p:nvPr>
              <p:custDataLst>
                <p:tags r:id="rId8"/>
              </p:custDataLst>
            </p:nvPr>
          </p:nvSpPr>
          <p:spPr>
            <a:xfrm>
              <a:off x="2771" y="3985"/>
              <a:ext cx="3156" cy="1768"/>
            </a:xfrm>
            <a:prstGeom prst="rect">
              <a:avLst/>
            </a:prstGeom>
            <a:solidFill>
              <a:srgbClr val="F23712"/>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sz="2800">
                  <a:solidFill>
                    <a:sysClr val="window" lastClr="FFFDFF"/>
                  </a:solidFill>
                  <a:latin typeface="Arial" pitchFamily="34" charset="0"/>
                </a:rPr>
                <a:t>小说情节的叙述手法</a:t>
              </a:r>
            </a:p>
          </p:txBody>
        </p:sp>
        <p:sp>
          <p:nvSpPr>
            <p:cNvPr id="250" name="文本框 249"/>
            <p:cNvSpPr txBox="1"/>
            <p:nvPr>
              <p:custDataLst>
                <p:tags r:id="rId9"/>
              </p:custDataLst>
            </p:nvPr>
          </p:nvSpPr>
          <p:spPr>
            <a:xfrm>
              <a:off x="1724" y="7027"/>
              <a:ext cx="2954" cy="1768"/>
            </a:xfrm>
            <a:prstGeom prst="rect">
              <a:avLst/>
            </a:prstGeom>
            <a:solidFill>
              <a:srgbClr val="8F6D39"/>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en-US" altLang="zh-CN">
                  <a:solidFill>
                    <a:sysClr val="window" lastClr="FFFDFF"/>
                  </a:solidFill>
                  <a:latin typeface="Arial" pitchFamily="34" charset="0"/>
                </a:rPr>
                <a:t>1</a:t>
              </a:r>
              <a:r>
                <a:rPr lang="zh-CN" altLang="en-US">
                  <a:solidFill>
                    <a:sysClr val="window" lastClr="FFFDFF"/>
                  </a:solidFill>
                  <a:latin typeface="Arial" pitchFamily="34" charset="0"/>
                </a:rPr>
                <a:t>、叙述人称</a:t>
              </a:r>
            </a:p>
            <a:p>
              <a:r>
                <a:rPr lang="en-US" altLang="zh-CN">
                  <a:solidFill>
                    <a:sysClr val="window" lastClr="FFFDFF"/>
                  </a:solidFill>
                  <a:latin typeface="Arial" pitchFamily="34" charset="0"/>
                </a:rPr>
                <a:t>2</a:t>
              </a:r>
              <a:r>
                <a:rPr lang="zh-CN" altLang="en-US">
                  <a:solidFill>
                    <a:sysClr val="window" lastClr="FFFDFF"/>
                  </a:solidFill>
                  <a:latin typeface="Arial" pitchFamily="34" charset="0"/>
                </a:rPr>
                <a:t>、叙述视角</a:t>
              </a:r>
            </a:p>
            <a:p>
              <a:r>
                <a:rPr lang="en-US" altLang="zh-CN">
                  <a:solidFill>
                    <a:sysClr val="window" lastClr="FFFDFF"/>
                  </a:solidFill>
                  <a:latin typeface="Arial" pitchFamily="34" charset="0"/>
                </a:rPr>
                <a:t>3</a:t>
              </a:r>
              <a:r>
                <a:rPr lang="zh-CN" altLang="en-US">
                  <a:solidFill>
                    <a:sysClr val="window" lastClr="FFFDFF"/>
                  </a:solidFill>
                  <a:latin typeface="Arial" pitchFamily="34" charset="0"/>
                </a:rPr>
                <a:t>、叙述方式</a:t>
              </a:r>
            </a:p>
          </p:txBody>
        </p:sp>
        <p:sp>
          <p:nvSpPr>
            <p:cNvPr id="19" name="文本框 18"/>
            <p:cNvSpPr txBox="1"/>
            <p:nvPr>
              <p:custDataLst>
                <p:tags r:id="rId10"/>
              </p:custDataLst>
            </p:nvPr>
          </p:nvSpPr>
          <p:spPr>
            <a:xfrm>
              <a:off x="8968" y="3985"/>
              <a:ext cx="3236" cy="1768"/>
            </a:xfrm>
            <a:prstGeom prst="rect">
              <a:avLst/>
            </a:prstGeom>
            <a:solidFill>
              <a:srgbClr val="F43614"/>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sz="2800">
                  <a:solidFill>
                    <a:sysClr val="window" lastClr="FFFDFF"/>
                  </a:solidFill>
                  <a:latin typeface="Arial" pitchFamily="34" charset="0"/>
                </a:rPr>
                <a:t>小说情节的结构手法</a:t>
              </a:r>
            </a:p>
          </p:txBody>
        </p:sp>
        <p:cxnSp>
          <p:nvCxnSpPr>
            <p:cNvPr id="16" name="直接箭头连接符 15"/>
            <p:cNvCxnSpPr/>
            <p:nvPr>
              <p:custDataLst>
                <p:tags r:id="rId11"/>
              </p:custDataLst>
            </p:nvPr>
          </p:nvCxnSpPr>
          <p:spPr>
            <a:xfrm rot="20400000" flipH="1">
              <a:off x="11972" y="5749"/>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sp>
          <p:nvSpPr>
            <p:cNvPr id="18" name="文本框 17"/>
            <p:cNvSpPr txBox="1"/>
            <p:nvPr>
              <p:custDataLst>
                <p:tags r:id="rId12"/>
              </p:custDataLst>
            </p:nvPr>
          </p:nvSpPr>
          <p:spPr>
            <a:xfrm>
              <a:off x="9856" y="7029"/>
              <a:ext cx="3596" cy="1768"/>
            </a:xfrm>
            <a:prstGeom prst="rect">
              <a:avLst/>
            </a:prstGeom>
            <a:solidFill>
              <a:srgbClr val="976A32"/>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lnSpcReduction="20000"/>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a:solidFill>
                    <a:sysClr val="window" lastClr="FFFDFF"/>
                  </a:solidFill>
                  <a:latin typeface="Arial" pitchFamily="34" charset="0"/>
                </a:rPr>
                <a:t>悬念、抑扬、照应、伏笔、对比、衬托、铺垫、突转</a:t>
              </a:r>
            </a:p>
          </p:txBody>
        </p:sp>
      </p:grpSp>
      <p:pic>
        <p:nvPicPr>
          <p:cNvPr id="251" name="New picture"/>
          <p:cNvPicPr/>
          <p:nvPr/>
        </p:nvPicPr>
        <p:blipFill>
          <a:blip r:embed="rId13"/>
          <a:stretch>
            <a:fillRect/>
          </a:stretch>
        </p:blipFill>
        <p:spPr>
          <a:xfrm>
            <a:off x="10972800" y="12674600"/>
            <a:ext cx="304800" cy="228600"/>
          </a:xfrm>
          <a:prstGeom prst="cube">
            <a:avLst/>
          </a:prstGeom>
        </p:spPr>
      </p:pic>
      <p:pic>
        <p:nvPicPr>
          <p:cNvPr id="253" name="New picture" hidden="1"/>
          <p:cNvPicPr/>
          <p:nvPr/>
        </p:nvPicPr>
        <p:blipFill>
          <a:blip r:embed="rId14"/>
          <a:stretch>
            <a:fillRect/>
          </a:stretch>
        </p:blipFill>
        <p:spPr>
          <a:xfrm>
            <a:off x="12242800" y="12458700"/>
            <a:ext cx="457200" cy="482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123565" y="355600"/>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pSp>
        <p:nvGrpSpPr>
          <p:cNvPr id="14" name="组合 13"/>
          <p:cNvGrpSpPr/>
          <p:nvPr/>
        </p:nvGrpSpPr>
        <p:grpSpPr>
          <a:xfrm>
            <a:off x="2179955" y="1272540"/>
            <a:ext cx="7447280" cy="4987290"/>
            <a:chOff x="1724" y="943"/>
            <a:chExt cx="11728" cy="7854"/>
          </a:xfrm>
        </p:grpSpPr>
        <p:cxnSp>
          <p:nvCxnSpPr>
            <p:cNvPr id="239" name="直接箭头连接符 238"/>
            <p:cNvCxnSpPr/>
            <p:nvPr>
              <p:custDataLst>
                <p:tags r:id="rId4"/>
              </p:custDataLst>
            </p:nvPr>
          </p:nvCxnSpPr>
          <p:spPr>
            <a:xfrm rot="1200000" flipH="1">
              <a:off x="6081" y="2667"/>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cxnSp>
          <p:nvCxnSpPr>
            <p:cNvPr id="240" name="直接箭头连接符 239"/>
            <p:cNvCxnSpPr/>
            <p:nvPr>
              <p:custDataLst>
                <p:tags r:id="rId5"/>
              </p:custDataLst>
            </p:nvPr>
          </p:nvCxnSpPr>
          <p:spPr>
            <a:xfrm rot="20400000" flipH="1">
              <a:off x="9624" y="2667"/>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cxnSp>
          <p:nvCxnSpPr>
            <p:cNvPr id="241" name="直接箭头连接符 240"/>
            <p:cNvCxnSpPr/>
            <p:nvPr>
              <p:custDataLst>
                <p:tags r:id="rId6"/>
              </p:custDataLst>
            </p:nvPr>
          </p:nvCxnSpPr>
          <p:spPr>
            <a:xfrm rot="1200000" flipH="1">
              <a:off x="3572" y="5699"/>
              <a:ext cx="4"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sp>
          <p:nvSpPr>
            <p:cNvPr id="15" name="文本框 14"/>
            <p:cNvSpPr txBox="1"/>
            <p:nvPr>
              <p:custDataLst>
                <p:tags r:id="rId7"/>
              </p:custDataLst>
            </p:nvPr>
          </p:nvSpPr>
          <p:spPr>
            <a:xfrm>
              <a:off x="5927" y="943"/>
              <a:ext cx="3857" cy="1768"/>
            </a:xfrm>
            <a:prstGeom prst="rect">
              <a:avLst/>
            </a:prstGeom>
            <a:solidFill>
              <a:schemeClr val="tx1"/>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pPr algn="ctr"/>
              <a:r>
                <a:rPr lang="zh-CN" altLang="en-US" sz="3200">
                  <a:solidFill>
                    <a:sysClr val="window" lastClr="FFFDFF"/>
                  </a:solidFill>
                  <a:latin typeface="Arial" pitchFamily="34" charset="0"/>
                </a:rPr>
                <a:t>分析概括情节结构特点</a:t>
              </a:r>
            </a:p>
          </p:txBody>
        </p:sp>
        <p:sp>
          <p:nvSpPr>
            <p:cNvPr id="247" name="文本框 246"/>
            <p:cNvSpPr txBox="1"/>
            <p:nvPr>
              <p:custDataLst>
                <p:tags r:id="rId8"/>
              </p:custDataLst>
            </p:nvPr>
          </p:nvSpPr>
          <p:spPr>
            <a:xfrm>
              <a:off x="2771" y="3985"/>
              <a:ext cx="3156" cy="1768"/>
            </a:xfrm>
            <a:prstGeom prst="rect">
              <a:avLst/>
            </a:prstGeom>
            <a:solidFill>
              <a:srgbClr val="F23712"/>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sz="2800">
                  <a:solidFill>
                    <a:sysClr val="window" lastClr="FFFDFF"/>
                  </a:solidFill>
                  <a:latin typeface="Arial" pitchFamily="34" charset="0"/>
                </a:rPr>
                <a:t>小说情节的叙述手法</a:t>
              </a:r>
            </a:p>
          </p:txBody>
        </p:sp>
        <p:sp>
          <p:nvSpPr>
            <p:cNvPr id="250" name="文本框 249"/>
            <p:cNvSpPr txBox="1"/>
            <p:nvPr>
              <p:custDataLst>
                <p:tags r:id="rId9"/>
              </p:custDataLst>
            </p:nvPr>
          </p:nvSpPr>
          <p:spPr>
            <a:xfrm>
              <a:off x="1724" y="7027"/>
              <a:ext cx="2954" cy="1768"/>
            </a:xfrm>
            <a:prstGeom prst="rect">
              <a:avLst/>
            </a:prstGeom>
            <a:solidFill>
              <a:srgbClr val="8F6D39"/>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en-US" altLang="zh-CN">
                  <a:solidFill>
                    <a:sysClr val="window" lastClr="FFFDFF"/>
                  </a:solidFill>
                  <a:latin typeface="Arial" pitchFamily="34" charset="0"/>
                </a:rPr>
                <a:t>1</a:t>
              </a:r>
              <a:r>
                <a:rPr lang="zh-CN" altLang="en-US">
                  <a:solidFill>
                    <a:sysClr val="window" lastClr="FFFDFF"/>
                  </a:solidFill>
                  <a:latin typeface="Arial" pitchFamily="34" charset="0"/>
                </a:rPr>
                <a:t>、叙述人称</a:t>
              </a:r>
            </a:p>
            <a:p>
              <a:r>
                <a:rPr lang="en-US" altLang="zh-CN">
                  <a:solidFill>
                    <a:sysClr val="window" lastClr="FFFDFF"/>
                  </a:solidFill>
                  <a:latin typeface="Arial" pitchFamily="34" charset="0"/>
                </a:rPr>
                <a:t>2</a:t>
              </a:r>
              <a:r>
                <a:rPr lang="zh-CN" altLang="en-US">
                  <a:solidFill>
                    <a:sysClr val="window" lastClr="FFFDFF"/>
                  </a:solidFill>
                  <a:latin typeface="Arial" pitchFamily="34" charset="0"/>
                </a:rPr>
                <a:t>、叙述视角</a:t>
              </a:r>
            </a:p>
            <a:p>
              <a:r>
                <a:rPr lang="en-US" altLang="zh-CN">
                  <a:solidFill>
                    <a:sysClr val="window" lastClr="FFFDFF"/>
                  </a:solidFill>
                  <a:latin typeface="Arial" pitchFamily="34" charset="0"/>
                </a:rPr>
                <a:t>3</a:t>
              </a:r>
              <a:r>
                <a:rPr lang="zh-CN" altLang="en-US">
                  <a:solidFill>
                    <a:sysClr val="window" lastClr="FFFDFF"/>
                  </a:solidFill>
                  <a:latin typeface="Arial" pitchFamily="34" charset="0"/>
                </a:rPr>
                <a:t>、叙述方式</a:t>
              </a:r>
            </a:p>
          </p:txBody>
        </p:sp>
        <p:sp>
          <p:nvSpPr>
            <p:cNvPr id="19" name="文本框 18"/>
            <p:cNvSpPr txBox="1"/>
            <p:nvPr>
              <p:custDataLst>
                <p:tags r:id="rId10"/>
              </p:custDataLst>
            </p:nvPr>
          </p:nvSpPr>
          <p:spPr>
            <a:xfrm>
              <a:off x="8968" y="3985"/>
              <a:ext cx="3236" cy="1768"/>
            </a:xfrm>
            <a:prstGeom prst="rect">
              <a:avLst/>
            </a:prstGeom>
            <a:solidFill>
              <a:srgbClr val="F43614"/>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sz="2800">
                  <a:solidFill>
                    <a:sysClr val="window" lastClr="FFFDFF"/>
                  </a:solidFill>
                  <a:latin typeface="Arial" pitchFamily="34" charset="0"/>
                </a:rPr>
                <a:t>小说情节的结构手法</a:t>
              </a:r>
            </a:p>
          </p:txBody>
        </p:sp>
        <p:cxnSp>
          <p:nvCxnSpPr>
            <p:cNvPr id="16" name="直接箭头连接符 15"/>
            <p:cNvCxnSpPr/>
            <p:nvPr>
              <p:custDataLst>
                <p:tags r:id="rId11"/>
              </p:custDataLst>
            </p:nvPr>
          </p:nvCxnSpPr>
          <p:spPr>
            <a:xfrm rot="20400000" flipH="1">
              <a:off x="11972" y="5749"/>
              <a:ext cx="7" cy="1318"/>
            </a:xfrm>
            <a:prstGeom prst="straightConnector1">
              <a:avLst/>
            </a:prstGeom>
            <a:ln w="38100">
              <a:solidFill>
                <a:srgbClr val="F6A382"/>
              </a:solidFill>
              <a:tailEnd type="triangle"/>
            </a:ln>
          </p:spPr>
          <p:style>
            <a:lnRef idx="1">
              <a:srgbClr val="F6A382"/>
            </a:lnRef>
            <a:fillRef idx="0">
              <a:srgbClr val="F6A382"/>
            </a:fillRef>
            <a:effectRef idx="0">
              <a:srgbClr val="F6A382"/>
            </a:effectRef>
            <a:fontRef idx="minor">
              <a:srgbClr val="000000"/>
            </a:fontRef>
          </p:style>
        </p:cxnSp>
        <p:sp>
          <p:nvSpPr>
            <p:cNvPr id="18" name="文本框 17"/>
            <p:cNvSpPr txBox="1"/>
            <p:nvPr>
              <p:custDataLst>
                <p:tags r:id="rId12"/>
              </p:custDataLst>
            </p:nvPr>
          </p:nvSpPr>
          <p:spPr>
            <a:xfrm>
              <a:off x="9856" y="7029"/>
              <a:ext cx="3596" cy="1768"/>
            </a:xfrm>
            <a:prstGeom prst="rect">
              <a:avLst/>
            </a:prstGeom>
            <a:solidFill>
              <a:srgbClr val="976A32"/>
            </a:solidFill>
            <a:ln>
              <a:noFill/>
            </a:ln>
          </p:spPr>
          <p:style>
            <a:lnRef idx="2">
              <a:srgbClr val="F6A382">
                <a:shade val="50000"/>
              </a:srgbClr>
            </a:lnRef>
            <a:fillRef idx="1">
              <a:srgbClr val="F6A382"/>
            </a:fillRef>
            <a:effectRef idx="0">
              <a:srgbClr val="F6A382"/>
            </a:effectRef>
            <a:fontRef idx="minor">
              <a:sysClr val="window" lastClr="FFFDFF"/>
            </a:fontRef>
          </p:style>
          <p:txBody>
            <a:bodyPr vert="horz" lIns="90000" tIns="46800" rIns="90000" bIns="46800" anchor="ctr">
              <a:normAutofit lnSpcReduction="20000"/>
            </a:bodyPr>
            <a:lstStyle>
              <a:defPPr>
                <a:defRPr lang="zh-CN"/>
              </a:defPPr>
              <a:lvl1pPr algn="ctr">
                <a:defRPr>
                  <a:solidFill>
                    <a:srgbClr val="FFFFFF"/>
                  </a:solidFill>
                  <a:latin typeface="Arial" pitchFamily="34" charset="0"/>
                </a:defRPr>
              </a:lvl1pPr>
              <a:lvl2pPr>
                <a:defRPr>
                  <a:solidFill>
                    <a:sysClr val="window" lastClr="FFFDFF"/>
                  </a:solidFill>
                </a:defRPr>
              </a:lvl2pPr>
              <a:lvl3pPr>
                <a:defRPr>
                  <a:solidFill>
                    <a:sysClr val="window" lastClr="FFFDFF"/>
                  </a:solidFill>
                </a:defRPr>
              </a:lvl3pPr>
              <a:lvl4pPr>
                <a:defRPr>
                  <a:solidFill>
                    <a:sysClr val="window" lastClr="FFFDFF"/>
                  </a:solidFill>
                </a:defRPr>
              </a:lvl4pPr>
              <a:lvl5pPr>
                <a:defRPr>
                  <a:solidFill>
                    <a:sysClr val="window" lastClr="FFFDFF"/>
                  </a:solidFill>
                </a:defRPr>
              </a:lvl5pPr>
              <a:lvl6pPr>
                <a:defRPr>
                  <a:solidFill>
                    <a:sysClr val="window" lastClr="FFFDFF"/>
                  </a:solidFill>
                </a:defRPr>
              </a:lvl6pPr>
              <a:lvl7pPr>
                <a:defRPr>
                  <a:solidFill>
                    <a:sysClr val="window" lastClr="FFFDFF"/>
                  </a:solidFill>
                </a:defRPr>
              </a:lvl7pPr>
              <a:lvl8pPr>
                <a:defRPr>
                  <a:solidFill>
                    <a:sysClr val="window" lastClr="FFFDFF"/>
                  </a:solidFill>
                </a:defRPr>
              </a:lvl8pPr>
              <a:lvl9pPr>
                <a:defRPr>
                  <a:solidFill>
                    <a:sysClr val="window" lastClr="FFFDFF"/>
                  </a:solidFill>
                </a:defRPr>
              </a:lvl9pPr>
            </a:lstStyle>
            <a:p>
              <a:r>
                <a:rPr lang="zh-CN" altLang="en-US">
                  <a:solidFill>
                    <a:sysClr val="window" lastClr="FFFDFF"/>
                  </a:solidFill>
                  <a:latin typeface="Arial" pitchFamily="34" charset="0"/>
                </a:rPr>
                <a:t>悬念、抑扬、照应、伏笔、对比、衬托、铺垫、突转</a:t>
              </a:r>
            </a:p>
          </p:txBody>
        </p:sp>
      </p:gr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3" name="图片 2"/>
          <p:cNvPicPr>
            <a:picLocks noChangeAspect="1"/>
          </p:cNvPicPr>
          <p:nvPr/>
        </p:nvPicPr>
        <p:blipFill>
          <a:blip r:embed="rId3"/>
          <a:stretch>
            <a:fillRect/>
          </a:stretch>
        </p:blipFill>
        <p:spPr>
          <a:xfrm>
            <a:off x="52193" y="2297051"/>
            <a:ext cx="5092380" cy="4320000"/>
          </a:xfrm>
          <a:prstGeom prst="rect">
            <a:avLst/>
          </a:prstGeom>
          <a:effectLst>
            <a:outerShdw blurRad="50800" dist="38100" dir="2700000" algn="tl" rotWithShape="0">
              <a:prstClr val="black">
                <a:alpha val="40000"/>
              </a:prstClr>
            </a:outerShdw>
          </a:effectLst>
        </p:spPr>
      </p:pic>
      <p:pic>
        <p:nvPicPr>
          <p:cNvPr id="17" name="图片 16"/>
          <p:cNvPicPr>
            <a:picLocks noChangeAspect="1"/>
          </p:cNvPicPr>
          <p:nvPr/>
        </p:nvPicPr>
        <p:blipFill>
          <a:blip r:embed="rId4"/>
          <a:stretch>
            <a:fillRect/>
          </a:stretch>
        </p:blipFill>
        <p:spPr>
          <a:xfrm>
            <a:off x="3000018" y="2952833"/>
            <a:ext cx="512582" cy="2088000"/>
          </a:xfrm>
          <a:prstGeom prst="rect">
            <a:avLst/>
          </a:prstGeom>
        </p:spPr>
      </p:pic>
      <p:sp>
        <p:nvSpPr>
          <p:cNvPr id="2" name="文本框 1"/>
          <p:cNvSpPr txBox="1"/>
          <p:nvPr/>
        </p:nvSpPr>
        <p:spPr>
          <a:xfrm>
            <a:off x="3344545" y="399415"/>
            <a:ext cx="6143625" cy="706755"/>
          </a:xfrm>
          <a:prstGeom prst="rect">
            <a:avLst/>
          </a:prstGeom>
          <a:noFill/>
        </p:spPr>
        <p:txBody>
          <a:bodyPr wrap="square" rtlCol="0">
            <a:spAutoFit/>
          </a:bodyPr>
          <a:lstStyle/>
          <a:p>
            <a:pPr algn="ctr"/>
            <a:r>
              <a:rPr lang="zh-CN" altLang="en-US" sz="4000" b="1">
                <a:solidFill>
                  <a:schemeClr val="tx1"/>
                </a:solidFill>
                <a:latin typeface="楷体" panose="02010609060101010101" charset="-122"/>
                <a:ea typeface="楷体" panose="02010609060101010101" charset="-122"/>
                <a:sym typeface="+mn-ea"/>
              </a:rPr>
              <a:t>分析概括情节结构特点</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sp>
        <p:nvSpPr>
          <p:cNvPr id="6" name="文本框 5"/>
          <p:cNvSpPr txBox="1"/>
          <p:nvPr/>
        </p:nvSpPr>
        <p:spPr>
          <a:xfrm>
            <a:off x="4001770" y="1343660"/>
            <a:ext cx="4188460" cy="583565"/>
          </a:xfrm>
          <a:prstGeom prst="rect">
            <a:avLst/>
          </a:prstGeom>
          <a:noFill/>
        </p:spPr>
        <p:txBody>
          <a:bodyPr wrap="square" rtlCol="0">
            <a:spAutoFit/>
          </a:bodyPr>
          <a:lstStyle/>
          <a:p>
            <a:pPr algn="ctr"/>
            <a:r>
              <a:rPr lang="zh-CN" sz="3200" b="1">
                <a:latin typeface="楷体" panose="02010609060101010101" charset="-122"/>
                <a:ea typeface="楷体" panose="02010609060101010101" charset="-122"/>
                <a:cs typeface="楷体" panose="02010609060101010101" charset="-122"/>
              </a:rPr>
              <a:t>小说情节叙述手法</a:t>
            </a:r>
          </a:p>
        </p:txBody>
      </p:sp>
      <p:graphicFrame>
        <p:nvGraphicFramePr>
          <p:cNvPr id="10" name="图示 9"/>
          <p:cNvGraphicFramePr/>
          <p:nvPr/>
        </p:nvGraphicFramePr>
        <p:xfrm>
          <a:off x="3199130" y="2044065"/>
          <a:ext cx="6433820" cy="3506470"/>
        </p:xfrm>
        <a:graphic>
          <a:graphicData uri="http://schemas.openxmlformats.org/drawingml/2006/diagram">
            <dgm:relIds xmlns:dgm="http://schemas.openxmlformats.org/drawingml/2006/diagram" r:dm="rId6" r:lo="rId7" r:qs="rId8" r:cs="rId9"/>
          </a:graphicData>
        </a:graphic>
      </p:graphicFrame>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小说情节叙述手法</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sp>
        <p:nvSpPr>
          <p:cNvPr id="7" name="任意多边形 6"/>
          <p:cNvSpPr/>
          <p:nvPr>
            <p:custDataLst>
              <p:tags r:id="rId4"/>
            </p:custDataLst>
          </p:nvPr>
        </p:nvSpPr>
        <p:spPr>
          <a:xfrm rot="14400000">
            <a:off x="5102721" y="4171409"/>
            <a:ext cx="728788" cy="821941"/>
          </a:xfrm>
          <a:custGeom>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gradFill>
            <a:gsLst>
              <a:gs pos="0">
                <a:srgbClr val="FE4444"/>
              </a:gs>
              <a:gs pos="100000">
                <a:srgbClr val="832B2B"/>
              </a:gs>
            </a:gsLst>
            <a:lin ang="5400000" scaled="0"/>
          </a:gradFill>
          <a:ln>
            <a:noFill/>
          </a:ln>
        </p:spPr>
        <p:style>
          <a:lnRef idx="2">
            <a:srgbClr val="99CB38">
              <a:shade val="50000"/>
            </a:srgbClr>
          </a:lnRef>
          <a:fillRef idx="1">
            <a:srgbClr val="99CB38"/>
          </a:fillRef>
          <a:effectRef idx="0">
            <a:srgbClr val="99CB38"/>
          </a:effectRef>
          <a:fontRef idx="minor">
            <a:sysClr val="window" lastClr="FFFDFF"/>
          </a:fontRef>
        </p:style>
        <p:txBody>
          <a:bodyPr rtlCol="0" anchor="ctr">
            <a:normAutofit/>
          </a:bodyPr>
          <a:lstStyle/>
          <a:p>
            <a:pPr algn="ctr"/>
            <a:endParaRPr lang="zh-CN" altLang="en-US">
              <a:solidFill>
                <a:sysClr val="windowText" lastClr="000000">
                  <a:lumMod val="50000"/>
                </a:sysClr>
              </a:solidFill>
              <a:latin typeface="Arial" pitchFamily="34" charset="0"/>
              <a:ea typeface="微软雅黑" pitchFamily="34" charset="-122"/>
              <a:sym typeface="Arial" pitchFamily="34" charset="0"/>
            </a:endParaRPr>
          </a:p>
        </p:txBody>
      </p:sp>
      <p:sp>
        <p:nvSpPr>
          <p:cNvPr id="8" name="任意多边形 7"/>
          <p:cNvSpPr/>
          <p:nvPr>
            <p:custDataLst>
              <p:tags r:id="rId5"/>
            </p:custDataLst>
          </p:nvPr>
        </p:nvSpPr>
        <p:spPr>
          <a:xfrm>
            <a:off x="5970933" y="2667610"/>
            <a:ext cx="728789" cy="821941"/>
          </a:xfrm>
          <a:custGeom>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gradFill>
            <a:gsLst>
              <a:gs pos="0">
                <a:srgbClr val="FE4444"/>
              </a:gs>
              <a:gs pos="100000">
                <a:srgbClr val="832B2B"/>
              </a:gs>
            </a:gsLst>
            <a:lin ang="5400000" scaled="0"/>
          </a:gradFill>
          <a:ln>
            <a:noFill/>
          </a:ln>
        </p:spPr>
        <p:style>
          <a:lnRef idx="2">
            <a:srgbClr val="99CB38">
              <a:shade val="50000"/>
            </a:srgbClr>
          </a:lnRef>
          <a:fillRef idx="1">
            <a:srgbClr val="99CB38"/>
          </a:fillRef>
          <a:effectRef idx="0">
            <a:srgbClr val="99CB38"/>
          </a:effectRef>
          <a:fontRef idx="minor">
            <a:sysClr val="window" lastClr="FFFDFF"/>
          </a:fontRef>
        </p:style>
        <p:txBody>
          <a:bodyPr rtlCol="0" anchor="ctr">
            <a:normAutofit/>
          </a:bodyPr>
          <a:lstStyle/>
          <a:p>
            <a:pPr algn="ctr"/>
            <a:endParaRPr lang="zh-CN" altLang="en-US">
              <a:solidFill>
                <a:sysClr val="windowText" lastClr="000000">
                  <a:lumMod val="50000"/>
                </a:sysClr>
              </a:solidFill>
              <a:latin typeface="Arial" pitchFamily="34" charset="0"/>
              <a:ea typeface="微软雅黑" pitchFamily="34" charset="-122"/>
              <a:sym typeface="Arial" pitchFamily="34" charset="0"/>
            </a:endParaRPr>
          </a:p>
        </p:txBody>
      </p:sp>
      <p:sp>
        <p:nvSpPr>
          <p:cNvPr id="9" name="任意多边形 8"/>
          <p:cNvSpPr/>
          <p:nvPr>
            <p:custDataLst>
              <p:tags r:id="rId6"/>
            </p:custDataLst>
          </p:nvPr>
        </p:nvSpPr>
        <p:spPr>
          <a:xfrm rot="7200000">
            <a:off x="6839152" y="4171409"/>
            <a:ext cx="728789" cy="821941"/>
          </a:xfrm>
          <a:custGeom>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gradFill>
            <a:gsLst>
              <a:gs pos="0">
                <a:srgbClr val="FE4444"/>
              </a:gs>
              <a:gs pos="100000">
                <a:srgbClr val="832B2B"/>
              </a:gs>
            </a:gsLst>
            <a:lin ang="5400000" scaled="0"/>
          </a:gradFill>
          <a:ln>
            <a:noFill/>
          </a:ln>
        </p:spPr>
        <p:style>
          <a:lnRef idx="2">
            <a:srgbClr val="99CB38">
              <a:shade val="50000"/>
            </a:srgbClr>
          </a:lnRef>
          <a:fillRef idx="1">
            <a:srgbClr val="99CB38"/>
          </a:fillRef>
          <a:effectRef idx="0">
            <a:srgbClr val="99CB38"/>
          </a:effectRef>
          <a:fontRef idx="minor">
            <a:sysClr val="window" lastClr="FFFDFF"/>
          </a:fontRef>
        </p:style>
        <p:txBody>
          <a:bodyPr rtlCol="0" anchor="ctr">
            <a:normAutofit/>
          </a:bodyPr>
          <a:lstStyle/>
          <a:p>
            <a:pPr algn="ctr"/>
            <a:endParaRPr lang="zh-CN" altLang="en-US">
              <a:solidFill>
                <a:sysClr val="windowText" lastClr="000000">
                  <a:lumMod val="50000"/>
                </a:sysClr>
              </a:solidFill>
              <a:latin typeface="Arial" pitchFamily="34" charset="0"/>
              <a:ea typeface="微软雅黑" pitchFamily="34" charset="-122"/>
              <a:sym typeface="Arial" pitchFamily="34" charset="0"/>
            </a:endParaRPr>
          </a:p>
        </p:txBody>
      </p:sp>
      <p:sp>
        <p:nvSpPr>
          <p:cNvPr id="10" name="椭圆 9"/>
          <p:cNvSpPr/>
          <p:nvPr>
            <p:custDataLst>
              <p:tags r:id="rId7"/>
            </p:custDataLst>
          </p:nvPr>
        </p:nvSpPr>
        <p:spPr>
          <a:xfrm>
            <a:off x="5748498" y="3489551"/>
            <a:ext cx="1173660" cy="1174452"/>
          </a:xfrm>
          <a:prstGeom prst="ellipse">
            <a:avLst/>
          </a:prstGeom>
          <a:gradFill flip="none" rotWithShape="1">
            <a:gsLst>
              <a:gs pos="0">
                <a:srgbClr val="99CB38"/>
              </a:gs>
              <a:gs pos="100000">
                <a:srgbClr val="FFFFFF">
                  <a:alpha val="0"/>
                </a:srgbClr>
              </a:gs>
            </a:gsLst>
            <a:path path="circle">
              <a:fillToRect l="50000" t="50000" r="50000" b="50000"/>
            </a:path>
          </a:gradFill>
        </p:spPr>
        <p:txBody>
          <a:bodyPr wrap="square" lIns="0" tIns="0" rIns="0" bIns="0" anchor="ctr" anchorCtr="0">
            <a:normAutofit/>
          </a:bodyPr>
          <a:lstStyle/>
          <a:p>
            <a:pPr algn="ctr"/>
            <a:endParaRPr lang="en-US" altLang="zh-CN">
              <a:solidFill>
                <a:sysClr val="window" lastClr="FFFDFF"/>
              </a:solidFill>
              <a:latin typeface="Arial" pitchFamily="34" charset="0"/>
              <a:ea typeface="微软雅黑" pitchFamily="34" charset="-122"/>
              <a:cs typeface="+mn-ea"/>
              <a:sym typeface="Arial" pitchFamily="34" charset="0"/>
            </a:endParaRPr>
          </a:p>
        </p:txBody>
      </p:sp>
      <p:sp>
        <p:nvSpPr>
          <p:cNvPr id="11" name="矩形 10"/>
          <p:cNvSpPr/>
          <p:nvPr>
            <p:custDataLst>
              <p:tags r:id="rId8"/>
            </p:custDataLst>
          </p:nvPr>
        </p:nvSpPr>
        <p:spPr>
          <a:xfrm>
            <a:off x="4043680" y="1702435"/>
            <a:ext cx="3185160" cy="1152525"/>
          </a:xfrm>
          <a:prstGeom prst="rect">
            <a:avLst/>
          </a:prstGeom>
        </p:spPr>
        <p:txBody>
          <a:bodyPr wrap="square" anchor="b" anchorCtr="0">
            <a:noAutofit/>
          </a:bodyPr>
          <a:lstStyle/>
          <a:p>
            <a:pPr algn="ctr">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第一人称</a:t>
            </a:r>
          </a:p>
          <a:p>
            <a:pPr algn="l">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受叙述人所见所闻的限制</a:t>
            </a:r>
          </a:p>
          <a:p>
            <a:pPr algn="l">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能使小说真实亲切，拉近与读者的距离，便于抒发情感</a:t>
            </a:r>
          </a:p>
          <a:p>
            <a:pPr algn="l">
              <a:lnSpc>
                <a:spcPct val="110000"/>
              </a:lnSpc>
            </a:pPr>
            <a:endParaRPr lang="zh-CN" altLang="en-US" b="1" spc="150">
              <a:solidFill>
                <a:sysClr val="windowText" lastClr="000000">
                  <a:lumMod val="50000"/>
                </a:sysClr>
              </a:solidFill>
              <a:latin typeface="微软雅黑" panose="020b0503020204020204" pitchFamily="34" charset="-122"/>
              <a:ea typeface="微软雅黑" pitchFamily="34" charset="-122"/>
              <a:sym typeface="Arial" pitchFamily="34" charset="0"/>
            </a:endParaRPr>
          </a:p>
        </p:txBody>
      </p:sp>
      <p:sp>
        <p:nvSpPr>
          <p:cNvPr id="12" name="矩形 11"/>
          <p:cNvSpPr/>
          <p:nvPr>
            <p:custDataLst>
              <p:tags r:id="rId9"/>
            </p:custDataLst>
          </p:nvPr>
        </p:nvSpPr>
        <p:spPr>
          <a:xfrm>
            <a:off x="7613650" y="3322320"/>
            <a:ext cx="3352165" cy="1781175"/>
          </a:xfrm>
          <a:prstGeom prst="rect">
            <a:avLst/>
          </a:prstGeom>
        </p:spPr>
        <p:txBody>
          <a:bodyPr wrap="square" anchor="ctr" anchorCtr="0">
            <a:noAutofit/>
          </a:bodyPr>
          <a:lstStyle/>
          <a:p>
            <a:pPr algn="ctr">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第三人称</a:t>
            </a:r>
          </a:p>
          <a:p>
            <a:pPr>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不受叙述者所见所闻的约束，相对自由</a:t>
            </a:r>
          </a:p>
          <a:p>
            <a:pPr>
              <a:lnSpc>
                <a:spcPct val="110000"/>
              </a:lnSpc>
            </a:pPr>
            <a:r>
              <a:rPr lang="zh-CN" altLang="en-US" b="1" spc="150">
                <a:solidFill>
                  <a:sysClr val="windowText" lastClr="000000">
                    <a:lumMod val="50000"/>
                  </a:sysClr>
                </a:solidFill>
                <a:latin typeface="微软雅黑" pitchFamily="34" charset="-122"/>
                <a:ea typeface="微软雅黑" pitchFamily="34" charset="-122"/>
                <a:sym typeface="Arial" pitchFamily="34" charset="0"/>
              </a:rPr>
              <a:t>深入人物内心，将人物的心理活动展示给读者，并可以展示不同地点同时发生的事情</a:t>
            </a:r>
          </a:p>
        </p:txBody>
      </p:sp>
      <p:sp>
        <p:nvSpPr>
          <p:cNvPr id="14" name="矩形 13"/>
          <p:cNvSpPr/>
          <p:nvPr>
            <p:custDataLst>
              <p:tags r:id="rId10"/>
            </p:custDataLst>
          </p:nvPr>
        </p:nvSpPr>
        <p:spPr>
          <a:xfrm>
            <a:off x="2207260" y="3322955"/>
            <a:ext cx="2912110" cy="2256790"/>
          </a:xfrm>
          <a:prstGeom prst="rect">
            <a:avLst/>
          </a:prstGeom>
        </p:spPr>
        <p:txBody>
          <a:bodyPr wrap="square" anchor="ctr" anchorCtr="0">
            <a:normAutofit/>
          </a:bodyPr>
          <a:lstStyle/>
          <a:p>
            <a:pPr algn="ctr">
              <a:lnSpc>
                <a:spcPct val="110000"/>
              </a:lnSpc>
            </a:pPr>
            <a:r>
              <a:rPr lang="zh-CN" altLang="en-US" sz="2000" b="1" spc="150">
                <a:solidFill>
                  <a:sysClr val="windowText" lastClr="000000">
                    <a:lumMod val="50000"/>
                  </a:sysClr>
                </a:solidFill>
                <a:latin typeface="微软雅黑" pitchFamily="34" charset="-122"/>
                <a:ea typeface="微软雅黑" pitchFamily="34" charset="-122"/>
                <a:sym typeface="Arial" pitchFamily="34" charset="0"/>
              </a:rPr>
              <a:t>第二人称</a:t>
            </a:r>
          </a:p>
          <a:p>
            <a:pPr algn="l">
              <a:lnSpc>
                <a:spcPct val="110000"/>
              </a:lnSpc>
            </a:pPr>
            <a:r>
              <a:rPr lang="zh-CN" altLang="en-US" sz="2000" b="1" spc="150">
                <a:solidFill>
                  <a:sysClr val="windowText" lastClr="000000">
                    <a:lumMod val="50000"/>
                  </a:sysClr>
                </a:solidFill>
                <a:latin typeface="微软雅黑" pitchFamily="34" charset="-122"/>
                <a:ea typeface="微软雅黑" pitchFamily="34" charset="-122"/>
                <a:sym typeface="Arial" pitchFamily="34" charset="0"/>
              </a:rPr>
              <a:t>拉近叙述者和读者的距离</a:t>
            </a:r>
          </a:p>
          <a:p>
            <a:pPr algn="l">
              <a:lnSpc>
                <a:spcPct val="110000"/>
              </a:lnSpc>
            </a:pPr>
            <a:r>
              <a:rPr lang="zh-CN" altLang="en-US" sz="2000" b="1" spc="150">
                <a:solidFill>
                  <a:sysClr val="windowText" lastClr="000000">
                    <a:lumMod val="50000"/>
                  </a:sysClr>
                </a:solidFill>
                <a:latin typeface="微软雅黑" pitchFamily="34" charset="-122"/>
                <a:ea typeface="微软雅黑" pitchFamily="34" charset="-122"/>
                <a:sym typeface="Arial" pitchFamily="34" charset="0"/>
              </a:rPr>
              <a:t>增强了文章的抒情性和亲切感，便于交流感情</a:t>
            </a:r>
          </a:p>
        </p:txBody>
      </p:sp>
      <p:sp>
        <p:nvSpPr>
          <p:cNvPr id="15" name="矩形 14"/>
          <p:cNvSpPr/>
          <p:nvPr>
            <p:custDataLst>
              <p:tags r:id="rId11"/>
            </p:custDataLst>
          </p:nvPr>
        </p:nvSpPr>
        <p:spPr>
          <a:xfrm>
            <a:off x="5781330" y="3599724"/>
            <a:ext cx="1107996" cy="954107"/>
          </a:xfrm>
          <a:prstGeom prst="rect">
            <a:avLst/>
          </a:prstGeom>
          <a:noFill/>
        </p:spPr>
        <p:txBody>
          <a:bodyPr wrap="square" lIns="91440" tIns="45720" rIns="91440" bIns="45720" anchor="ctr">
            <a:normAutofit/>
          </a:bodyPr>
          <a:lstStyle/>
          <a:p>
            <a:pPr algn="ctr"/>
            <a:r>
              <a:rPr lang="zh-CN" altLang="en-US" sz="2400" b="1" spc="300">
                <a:latin typeface="Arial" pitchFamily="34" charset="0"/>
                <a:ea typeface="微软雅黑" pitchFamily="34" charset="-122"/>
                <a:sym typeface="Arial" pitchFamily="34" charset="0"/>
              </a:rPr>
              <a:t>叙述人称</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E4444"/>
            </a:gs>
            <a:gs pos="100000">
              <a:srgbClr val="832B2B"/>
            </a:gs>
          </a:gsLst>
          <a:lin ang="5400000" scaled="0"/>
        </a:gradFill>
        <a:effectLst/>
      </p:bgPr>
    </p:bg>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小说情节叙述视角</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sp>
        <p:nvSpPr>
          <p:cNvPr id="5" name="任意多边形 4"/>
          <p:cNvSpPr/>
          <p:nvPr>
            <p:custDataLst>
              <p:tags r:id="rId4"/>
            </p:custDataLst>
          </p:nvPr>
        </p:nvSpPr>
        <p:spPr>
          <a:xfrm rot="5400000">
            <a:off x="5943521" y="2670703"/>
            <a:ext cx="1799575" cy="1533381"/>
          </a:xfrm>
          <a:custGeom>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gradFill>
            <a:gsLst>
              <a:gs pos="0">
                <a:srgbClr val="FE4444"/>
              </a:gs>
              <a:gs pos="100000">
                <a:srgbClr val="832B2B"/>
              </a:gs>
            </a:gsLst>
            <a:path path="circle">
              <a:fillToRect l="50000" t="50000" r="50000" b="50000"/>
            </a:path>
          </a:gradFill>
          <a:ln>
            <a:noFill/>
          </a:ln>
        </p:spPr>
        <p:style>
          <a:lnRef idx="2">
            <a:srgbClr val="1F74AD">
              <a:shade val="50000"/>
            </a:srgbClr>
          </a:lnRef>
          <a:fillRef idx="1">
            <a:srgbClr val="1F74AD"/>
          </a:fillRef>
          <a:effectRef idx="0">
            <a:srgbClr val="1F74AD"/>
          </a:effectRef>
          <a:fontRef idx="minor">
            <a:sysClr val="window" lastClr="FFFDFF"/>
          </a:fontRef>
        </p:style>
        <p:txBody>
          <a:bodyPr anchor="ctr"/>
          <a:lstStyle/>
          <a:p>
            <a:pPr algn="ctr">
              <a:lnSpc>
                <a:spcPct val="120000"/>
              </a:lnSpc>
            </a:pPr>
            <a:endParaRPr>
              <a:latin typeface="微软雅黑" panose="020b0503020204020204" pitchFamily="34" charset="-122"/>
              <a:ea typeface="微软雅黑" pitchFamily="34" charset="-122"/>
            </a:endParaRPr>
          </a:p>
        </p:txBody>
      </p:sp>
      <p:sp>
        <p:nvSpPr>
          <p:cNvPr id="6" name="任意多边形 5"/>
          <p:cNvSpPr/>
          <p:nvPr>
            <p:custDataLst>
              <p:tags r:id="rId5"/>
            </p:custDataLst>
          </p:nvPr>
        </p:nvSpPr>
        <p:spPr>
          <a:xfrm rot="16200000" flipH="1">
            <a:off x="4410843" y="2670703"/>
            <a:ext cx="1799575" cy="1533381"/>
          </a:xfrm>
          <a:custGeom>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gradFill>
            <a:gsLst>
              <a:gs pos="0">
                <a:srgbClr val="FE4444"/>
              </a:gs>
              <a:gs pos="100000">
                <a:srgbClr val="832B2B"/>
              </a:gs>
            </a:gsLst>
            <a:path path="circle">
              <a:fillToRect l="50000" t="50000" r="50000" b="50000"/>
            </a:path>
          </a:gradFill>
          <a:ln>
            <a:noFill/>
          </a:ln>
        </p:spPr>
        <p:style>
          <a:lnRef idx="2">
            <a:srgbClr val="1F74AD">
              <a:shade val="50000"/>
            </a:srgbClr>
          </a:lnRef>
          <a:fillRef idx="1">
            <a:srgbClr val="1F74AD"/>
          </a:fillRef>
          <a:effectRef idx="0">
            <a:srgbClr val="1F74AD"/>
          </a:effectRef>
          <a:fontRef idx="minor">
            <a:sysClr val="window" lastClr="FFFDFF"/>
          </a:fontRef>
        </p:style>
        <p:txBody>
          <a:bodyPr anchor="ctr"/>
          <a:lstStyle/>
          <a:p>
            <a:pPr algn="ctr">
              <a:lnSpc>
                <a:spcPct val="120000"/>
              </a:lnSpc>
            </a:pPr>
            <a:endParaRPr>
              <a:latin typeface="微软雅黑" pitchFamily="34" charset="-122"/>
              <a:ea typeface="微软雅黑" pitchFamily="34" charset="-122"/>
            </a:endParaRPr>
          </a:p>
        </p:txBody>
      </p:sp>
      <p:sp>
        <p:nvSpPr>
          <p:cNvPr id="22" name="文本框 21"/>
          <p:cNvSpPr txBox="1"/>
          <p:nvPr>
            <p:custDataLst>
              <p:tags r:id="rId6"/>
            </p:custDataLst>
          </p:nvPr>
        </p:nvSpPr>
        <p:spPr bwMode="auto">
          <a:xfrm>
            <a:off x="1224839" y="1055726"/>
            <a:ext cx="2802793" cy="447360"/>
          </a:xfrm>
          <a:prstGeom prst="rect">
            <a:avLst/>
          </a:prstGeom>
          <a:noFill/>
        </p:spPr>
        <p:txBody>
          <a:bodyPr wrap="square" lIns="90000" tIns="46800" rIns="90000" bIns="0">
            <a:noAutofit/>
          </a:bodyPr>
          <a:lstStyle/>
          <a:p>
            <a:pPr algn="r" latinLnBrk="0">
              <a:lnSpc>
                <a:spcPct val="120000"/>
              </a:lnSpc>
            </a:pPr>
            <a:r>
              <a:rPr lang="zh-CN" altLang="en-US" sz="2800" b="1" spc="300">
                <a:solidFill>
                  <a:srgbClr val="1F74AD"/>
                </a:solidFill>
                <a:effectLst/>
                <a:latin typeface="微软雅黑" pitchFamily="34" charset="-122"/>
                <a:ea typeface="微软雅黑" pitchFamily="34" charset="-122"/>
                <a:cs typeface="+mn-ea"/>
              </a:rPr>
              <a:t>全知视角</a:t>
            </a:r>
          </a:p>
        </p:txBody>
      </p:sp>
      <p:sp>
        <p:nvSpPr>
          <p:cNvPr id="23" name="文本框 22"/>
          <p:cNvSpPr txBox="1"/>
          <p:nvPr>
            <p:custDataLst>
              <p:tags r:id="rId7"/>
            </p:custDataLst>
          </p:nvPr>
        </p:nvSpPr>
        <p:spPr bwMode="auto">
          <a:xfrm>
            <a:off x="1649095" y="1732613"/>
            <a:ext cx="3091949" cy="3800613"/>
          </a:xfrm>
          <a:prstGeom prst="rect">
            <a:avLst/>
          </a:prstGeom>
          <a:noFill/>
        </p:spPr>
        <p:txBody>
          <a:bodyPr wrap="square" lIns="90000" tIns="0" rIns="90000" bIns="46800">
            <a:noAutofit/>
          </a:bodyPr>
          <a:lstStyle/>
          <a:p>
            <a:pPr indent="457200" algn="l" fontAlgn="auto">
              <a:lnSpc>
                <a:spcPct val="130000"/>
              </a:lnSpc>
            </a:pPr>
            <a:r>
              <a:rPr lang="zh-CN" altLang="en-US" sz="2000" b="1">
                <a:sym typeface="+mn-ea"/>
              </a:rPr>
              <a:t>一般以第三人称为主</a:t>
            </a:r>
            <a:r>
              <a:rPr lang="en-US" altLang="zh-CN" sz="2000" b="1">
                <a:sym typeface="+mn-ea"/>
              </a:rPr>
              <a:t>.</a:t>
            </a:r>
          </a:p>
          <a:p>
            <a:pPr indent="457200" algn="l" fontAlgn="auto">
              <a:lnSpc>
                <a:spcPct val="130000"/>
              </a:lnSpc>
            </a:pPr>
            <a:r>
              <a:rPr lang="zh-CN" altLang="en-US" sz="2000" b="1">
                <a:sym typeface="+mn-ea"/>
              </a:rPr>
              <a:t>叙述者凌驾于整个故事之上</a:t>
            </a:r>
            <a:r>
              <a:rPr lang="en-US" altLang="zh-CN" sz="2000" b="1">
                <a:sym typeface="+mn-ea"/>
              </a:rPr>
              <a:t>,</a:t>
            </a:r>
            <a:r>
              <a:rPr lang="zh-CN" altLang="en-US" sz="2000" b="1">
                <a:sym typeface="+mn-ea"/>
              </a:rPr>
              <a:t>处于全知全能的地位。作品中的人物、故事、场景等都处在其主宰之下、调度之中。</a:t>
            </a:r>
          </a:p>
          <a:p>
            <a:pPr indent="457200" algn="l" fontAlgn="auto">
              <a:lnSpc>
                <a:spcPct val="130000"/>
              </a:lnSpc>
            </a:pPr>
            <a:r>
              <a:rPr lang="en-US" altLang="zh-CN" sz="2000" b="1">
                <a:sym typeface="+mn-ea"/>
              </a:rPr>
              <a:t>“</a:t>
            </a:r>
            <a:r>
              <a:rPr lang="zh-CN" altLang="en-US" sz="2000" b="1">
                <a:sym typeface="+mn-ea"/>
              </a:rPr>
              <a:t>全知视角</a:t>
            </a:r>
            <a:r>
              <a:rPr lang="en-US" altLang="zh-CN" sz="2000" b="1">
                <a:sym typeface="+mn-ea"/>
              </a:rPr>
              <a:t>”</a:t>
            </a:r>
            <a:r>
              <a:rPr lang="zh-CN" altLang="en-US" sz="2000" b="1">
                <a:sym typeface="+mn-ea"/>
              </a:rPr>
              <a:t>使作者随意地对故事及人物形象进行加工处理。但作者的过多干预和介入也使作品和读者之间产生距离，从而降低作品的真实度和可信度。</a:t>
            </a:r>
            <a:endParaRPr lang="zh-CN" altLang="en-US" sz="2000" b="1">
              <a:solidFill>
                <a:schemeClr val="tx1"/>
              </a:solidFill>
            </a:endParaRPr>
          </a:p>
          <a:p>
            <a:pPr indent="457200" algn="l" fontAlgn="auto">
              <a:lnSpc>
                <a:spcPct val="130000"/>
              </a:lnSpc>
            </a:pPr>
            <a:endParaRPr lang="zh-CN" altLang="en-US" sz="2000" b="1">
              <a:sym typeface="+mn-ea"/>
            </a:endParaRPr>
          </a:p>
          <a:p>
            <a:pPr indent="457200" algn="l" fontAlgn="auto">
              <a:lnSpc>
                <a:spcPct val="130000"/>
              </a:lnSpc>
            </a:pPr>
            <a:endParaRPr lang="en-US" altLang="zh-CN" sz="2000" b="1">
              <a:sym typeface="+mn-ea"/>
            </a:endParaRPr>
          </a:p>
          <a:p>
            <a:pPr indent="457200" algn="l" fontAlgn="auto">
              <a:lnSpc>
                <a:spcPct val="130000"/>
              </a:lnSpc>
            </a:pPr>
            <a:endParaRPr lang="en-US" altLang="zh-CN" sz="2000" b="1" spc="150">
              <a:solidFill>
                <a:srgbClr val="000000"/>
              </a:solidFill>
              <a:effectLst/>
              <a:latin typeface="微软雅黑" panose="020b0503020204020204" pitchFamily="34" charset="-122"/>
              <a:ea typeface="微软雅黑" pitchFamily="34" charset="-122"/>
              <a:sym typeface="+mn-ea"/>
            </a:endParaRPr>
          </a:p>
        </p:txBody>
      </p:sp>
      <p:sp>
        <p:nvSpPr>
          <p:cNvPr id="20" name="文本框 19"/>
          <p:cNvSpPr txBox="1"/>
          <p:nvPr>
            <p:custDataLst>
              <p:tags r:id="rId8"/>
            </p:custDataLst>
          </p:nvPr>
        </p:nvSpPr>
        <p:spPr bwMode="auto">
          <a:xfrm>
            <a:off x="8176451" y="1056319"/>
            <a:ext cx="2802793" cy="447360"/>
          </a:xfrm>
          <a:prstGeom prst="rect">
            <a:avLst/>
          </a:prstGeom>
          <a:noFill/>
        </p:spPr>
        <p:txBody>
          <a:bodyPr wrap="square" lIns="90000" tIns="46800" rIns="90000" bIns="0">
            <a:noAutofit/>
          </a:bodyPr>
          <a:lstStyle/>
          <a:p>
            <a:pPr algn="l" latinLnBrk="0">
              <a:lnSpc>
                <a:spcPct val="120000"/>
              </a:lnSpc>
            </a:pPr>
            <a:r>
              <a:rPr lang="zh-CN" altLang="en-US" sz="2800" b="1" spc="300">
                <a:solidFill>
                  <a:srgbClr val="3498DB"/>
                </a:solidFill>
                <a:effectLst/>
                <a:latin typeface="微软雅黑" pitchFamily="34" charset="-122"/>
                <a:ea typeface="微软雅黑" pitchFamily="34" charset="-122"/>
                <a:cs typeface="+mn-ea"/>
              </a:rPr>
              <a:t>有限视角</a:t>
            </a:r>
          </a:p>
        </p:txBody>
      </p:sp>
      <p:sp>
        <p:nvSpPr>
          <p:cNvPr id="21" name="文本框 20"/>
          <p:cNvSpPr txBox="1"/>
          <p:nvPr>
            <p:custDataLst>
              <p:tags r:id="rId9"/>
            </p:custDataLst>
          </p:nvPr>
        </p:nvSpPr>
        <p:spPr bwMode="auto">
          <a:xfrm>
            <a:off x="7643966" y="1733054"/>
            <a:ext cx="3097694" cy="3010867"/>
          </a:xfrm>
          <a:prstGeom prst="rect">
            <a:avLst/>
          </a:prstGeom>
          <a:noFill/>
        </p:spPr>
        <p:txBody>
          <a:bodyPr wrap="square" lIns="90000" tIns="0" rIns="90000" bIns="46800">
            <a:noAutofit/>
          </a:bodyPr>
          <a:lstStyle/>
          <a:p>
            <a:pPr indent="457200" algn="l" fontAlgn="auto">
              <a:lnSpc>
                <a:spcPct val="130000"/>
              </a:lnSpc>
            </a:pPr>
            <a:r>
              <a:rPr lang="zh-CN" altLang="en-US" sz="2000" b="1">
                <a:sym typeface="+mn-ea"/>
              </a:rPr>
              <a:t>以第一人称为主。</a:t>
            </a:r>
          </a:p>
          <a:p>
            <a:pPr indent="457200" algn="l" fontAlgn="auto">
              <a:lnSpc>
                <a:spcPct val="130000"/>
              </a:lnSpc>
            </a:pPr>
            <a:r>
              <a:rPr lang="zh-CN" altLang="en-US" sz="2000" b="1">
                <a:sym typeface="+mn-ea"/>
              </a:rPr>
              <a:t>以“我”的角度去叙述事件的过程，只能限于“我”的所见所闻所感。</a:t>
            </a:r>
          </a:p>
          <a:p>
            <a:pPr indent="457200" algn="l" fontAlgn="auto">
              <a:lnSpc>
                <a:spcPct val="130000"/>
              </a:lnSpc>
            </a:pPr>
            <a:r>
              <a:rPr lang="en-US" altLang="zh-CN" sz="2000" b="1">
                <a:sym typeface="+mn-ea"/>
              </a:rPr>
              <a:t>“</a:t>
            </a:r>
            <a:r>
              <a:rPr lang="zh-CN" altLang="en-US" sz="2000" b="1">
                <a:sym typeface="+mn-ea"/>
              </a:rPr>
              <a:t>有限视角</a:t>
            </a:r>
            <a:r>
              <a:rPr lang="en-US" altLang="zh-CN" sz="2000" b="1">
                <a:sym typeface="+mn-ea"/>
              </a:rPr>
              <a:t>”</a:t>
            </a:r>
            <a:r>
              <a:rPr lang="zh-CN" altLang="en-US" sz="2000" b="1">
                <a:sym typeface="+mn-ea"/>
              </a:rPr>
              <a:t>隐藏了作者的意图和环节，留给读者自己去推理、判断和评价，叙述主观，带有偏见和</a:t>
            </a:r>
            <a:r>
              <a:rPr lang="en-US" altLang="zh-CN" sz="2000" b="1">
                <a:sym typeface="+mn-ea"/>
              </a:rPr>
              <a:t>“</a:t>
            </a:r>
            <a:r>
              <a:rPr lang="zh-CN" altLang="en-US" sz="2000" b="1">
                <a:sym typeface="+mn-ea"/>
              </a:rPr>
              <a:t>我</a:t>
            </a:r>
            <a:r>
              <a:rPr lang="en-US" altLang="zh-CN" sz="2000" b="1">
                <a:sym typeface="+mn-ea"/>
              </a:rPr>
              <a:t>”</a:t>
            </a:r>
            <a:r>
              <a:rPr lang="zh-CN" altLang="en-US" sz="2000" b="1">
                <a:sym typeface="+mn-ea"/>
              </a:rPr>
              <a:t>的感情色彩。</a:t>
            </a:r>
          </a:p>
          <a:p>
            <a:pPr algn="l" latinLnBrk="0">
              <a:lnSpc>
                <a:spcPct val="130000"/>
              </a:lnSpc>
            </a:pPr>
            <a:endParaRPr lang="zh-CN" altLang="en-US" sz="2000" b="1" spc="150">
              <a:solidFill>
                <a:srgbClr val="000000"/>
              </a:solidFill>
              <a:effectLst/>
              <a:latin typeface="微软雅黑" panose="020b0503020204020204" pitchFamily="34" charset="-122"/>
              <a:ea typeface="微软雅黑" pitchFamily="34"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小说情节叙述方式</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8" name="表格 7"/>
          <p:cNvGraphicFramePr>
            <a:graphicFrameLocks noGrp="1"/>
          </p:cNvGraphicFramePr>
          <p:nvPr>
            <p:custDataLst>
              <p:tags r:id="rId4"/>
            </p:custDataLst>
          </p:nvPr>
        </p:nvGraphicFramePr>
        <p:xfrm>
          <a:off x="1779905" y="1496695"/>
          <a:ext cx="9273540" cy="3674745"/>
        </p:xfrm>
        <a:graphic>
          <a:graphicData uri="http://schemas.openxmlformats.org/drawingml/2006/table">
            <a:tbl>
              <a:tblPr firstRow="1" bandRow="1">
                <a:tableStyleId>{5C22544A-7EE6-4342-B048-85BDC9FD1C3A}</a:tableStyleId>
              </a:tblPr>
              <a:tblGrid>
                <a:gridCol w="1498600"/>
                <a:gridCol w="4308475"/>
                <a:gridCol w="3466465"/>
              </a:tblGrid>
              <a:tr h="612775">
                <a:tc>
                  <a:txBody>
                    <a:bodyPr vert="horz" wrap="square"/>
                    <a:lstStyle/>
                    <a:p>
                      <a:pPr algn="ctr">
                        <a:buNone/>
                      </a:pPr>
                      <a:r>
                        <a:rPr lang="zh-CN" altLang="en-US">
                          <a:solidFill>
                            <a:srgbClr val="FFFFFF"/>
                          </a:solidFill>
                        </a:rPr>
                        <a:t>类别</a:t>
                      </a:r>
                    </a:p>
                  </a:txBody>
                  <a:tcPr>
                    <a:lnL w="19050" cap="rnd">
                      <a:solidFill>
                        <a:srgbClr val="FF6238"/>
                      </a:solidFill>
                      <a:prstDash val="solid"/>
                    </a:lnL>
                    <a:lnR w="3175">
                      <a:solidFill>
                        <a:srgbClr val="FFFFFF"/>
                      </a:solidFill>
                      <a:prstDash val="dot"/>
                    </a:lnR>
                    <a:lnT w="19050" cap="rnd">
                      <a:solidFill>
                        <a:srgbClr val="FF6238"/>
                      </a:solidFill>
                      <a:prstDash val="solid"/>
                    </a:lnT>
                    <a:lnB w="19050">
                      <a:solidFill>
                        <a:srgbClr val="FF6238"/>
                      </a:solidFill>
                      <a:prstDash val="solid"/>
                    </a:lnB>
                    <a:solidFill>
                      <a:srgbClr val="FF6238"/>
                    </a:solidFill>
                  </a:tcPr>
                </a:tc>
                <a:tc>
                  <a:txBody>
                    <a:bodyPr vert="horz" wrap="square"/>
                    <a:lstStyle/>
                    <a:p>
                      <a:pPr algn="ctr">
                        <a:buNone/>
                      </a:pPr>
                      <a:r>
                        <a:rPr lang="zh-CN" altLang="en-US">
                          <a:solidFill>
                            <a:srgbClr val="FFFFFF"/>
                          </a:solidFill>
                        </a:rPr>
                        <a:t>释义</a:t>
                      </a:r>
                    </a:p>
                  </a:txBody>
                  <a:tcPr>
                    <a:lnL w="3175">
                      <a:solidFill>
                        <a:srgbClr val="FFFFFF"/>
                      </a:solidFill>
                      <a:prstDash val="dot"/>
                    </a:lnL>
                    <a:lnR w="3175">
                      <a:solidFill>
                        <a:srgbClr val="FFFFFF"/>
                      </a:solidFill>
                      <a:prstDash val="dot"/>
                    </a:lnR>
                    <a:lnT w="19050" cap="rnd">
                      <a:solidFill>
                        <a:srgbClr val="FF6238"/>
                      </a:solidFill>
                      <a:prstDash val="solid"/>
                    </a:lnT>
                    <a:lnB w="19050">
                      <a:solidFill>
                        <a:srgbClr val="FF6238"/>
                      </a:solidFill>
                      <a:prstDash val="solid"/>
                    </a:lnB>
                    <a:solidFill>
                      <a:srgbClr val="FF6238"/>
                    </a:solidFill>
                  </a:tcPr>
                </a:tc>
                <a:tc>
                  <a:txBody>
                    <a:bodyPr vert="horz" wrap="square"/>
                    <a:lstStyle/>
                    <a:p>
                      <a:pPr algn="ctr">
                        <a:buNone/>
                      </a:pPr>
                      <a:r>
                        <a:rPr lang="zh-CN" altLang="en-US">
                          <a:solidFill>
                            <a:srgbClr val="FFFFFF"/>
                          </a:solidFill>
                        </a:rPr>
                        <a:t>特点与作用</a:t>
                      </a:r>
                    </a:p>
                  </a:txBody>
                  <a:tcPr>
                    <a:lnL w="3175">
                      <a:solidFill>
                        <a:srgbClr val="FFFFFF"/>
                      </a:solidFill>
                      <a:prstDash val="dot"/>
                    </a:lnL>
                    <a:lnR w="19050" cap="rnd">
                      <a:solidFill>
                        <a:srgbClr val="FF6238"/>
                      </a:solidFill>
                      <a:prstDash val="solid"/>
                    </a:lnR>
                    <a:lnT w="19050" cap="rnd">
                      <a:solidFill>
                        <a:srgbClr val="FF6238"/>
                      </a:solidFill>
                      <a:prstDash val="solid"/>
                    </a:lnT>
                    <a:lnB w="19050">
                      <a:solidFill>
                        <a:srgbClr val="FF6238"/>
                      </a:solidFill>
                      <a:prstDash val="solid"/>
                    </a:lnB>
                    <a:solidFill>
                      <a:srgbClr val="FF6238"/>
                    </a:solidFill>
                  </a:tcPr>
                </a:tc>
              </a:tr>
              <a:tr h="977265">
                <a:tc>
                  <a:txBody>
                    <a:bodyPr vert="horz" wrap="square"/>
                    <a:lstStyle/>
                    <a:p>
                      <a:pPr algn="l">
                        <a:buNone/>
                      </a:pPr>
                      <a:r>
                        <a:rPr lang="zh-CN" altLang="en-US" b="1">
                          <a:solidFill>
                            <a:srgbClr val="404040"/>
                          </a:solidFill>
                        </a:rPr>
                        <a:t>顺叙</a:t>
                      </a:r>
                    </a:p>
                  </a:txBody>
                  <a:tcPr>
                    <a:lnL w="19050" cap="rnd">
                      <a:solidFill>
                        <a:srgbClr val="FF6238"/>
                      </a:solidFill>
                      <a:prstDash val="solid"/>
                    </a:lnL>
                    <a:lnR w="3175">
                      <a:solidFill>
                        <a:srgbClr val="FF6238"/>
                      </a:solidFill>
                      <a:prstDash val="dot"/>
                    </a:lnR>
                    <a:lnT w="19050">
                      <a:solidFill>
                        <a:srgbClr val="FF6238"/>
                      </a:solidFill>
                      <a:prstDash val="solid"/>
                    </a:lnT>
                    <a:lnB w="3175">
                      <a:solidFill>
                        <a:srgbClr val="FF6238"/>
                      </a:solidFill>
                      <a:prstDash val="dot"/>
                    </a:lnB>
                    <a:solidFill>
                      <a:srgbClr val="F2F2F2"/>
                    </a:solidFill>
                  </a:tcPr>
                </a:tc>
                <a:tc>
                  <a:txBody>
                    <a:bodyPr vert="horz" wrap="square"/>
                    <a:lstStyle/>
                    <a:p>
                      <a:pPr algn="l">
                        <a:buNone/>
                      </a:pPr>
                      <a:r>
                        <a:rPr lang="zh-CN" altLang="en-US" b="1">
                          <a:solidFill>
                            <a:srgbClr val="404040"/>
                          </a:solidFill>
                        </a:rPr>
                        <a:t>按照时间（空间）的先后顺序或小说基本结构模式来写。</a:t>
                      </a:r>
                    </a:p>
                  </a:txBody>
                  <a:tcPr>
                    <a:lnL w="3175">
                      <a:solidFill>
                        <a:srgbClr val="FF6238"/>
                      </a:solidFill>
                      <a:prstDash val="dot"/>
                    </a:lnL>
                    <a:lnR w="3175">
                      <a:solidFill>
                        <a:srgbClr val="FF6238"/>
                      </a:solidFill>
                      <a:prstDash val="dot"/>
                    </a:lnR>
                    <a:lnT w="19050">
                      <a:solidFill>
                        <a:srgbClr val="FF6238"/>
                      </a:solidFill>
                      <a:prstDash val="solid"/>
                    </a:lnT>
                    <a:lnB w="3175">
                      <a:solidFill>
                        <a:srgbClr val="FF6238"/>
                      </a:solidFill>
                      <a:prstDash val="dot"/>
                    </a:lnB>
                    <a:solidFill>
                      <a:srgbClr val="F2F2F2"/>
                    </a:solidFill>
                  </a:tcPr>
                </a:tc>
                <a:tc>
                  <a:txBody>
                    <a:bodyPr vert="horz" wrap="square"/>
                    <a:lstStyle/>
                    <a:p>
                      <a:pPr algn="l">
                        <a:buNone/>
                      </a:pPr>
                      <a:r>
                        <a:rPr lang="zh-CN" altLang="en-US" b="1">
                          <a:solidFill>
                            <a:srgbClr val="404040"/>
                          </a:solidFill>
                        </a:rPr>
                        <a:t>情节发展脉络分明，层次清晰。</a:t>
                      </a:r>
                    </a:p>
                  </a:txBody>
                  <a:tcPr>
                    <a:lnL w="3175">
                      <a:solidFill>
                        <a:srgbClr val="FF6238"/>
                      </a:solidFill>
                      <a:prstDash val="dot"/>
                    </a:lnL>
                    <a:lnR w="19050" cap="rnd">
                      <a:solidFill>
                        <a:srgbClr val="FF6238"/>
                      </a:solidFill>
                      <a:prstDash val="solid"/>
                    </a:lnR>
                    <a:lnT w="19050">
                      <a:solidFill>
                        <a:srgbClr val="FF6238"/>
                      </a:solidFill>
                      <a:prstDash val="solid"/>
                    </a:lnT>
                    <a:lnB w="3175">
                      <a:solidFill>
                        <a:srgbClr val="FF6238"/>
                      </a:solidFill>
                      <a:prstDash val="dot"/>
                    </a:lnB>
                    <a:solidFill>
                      <a:srgbClr val="F2F2F2"/>
                    </a:solidFill>
                  </a:tcPr>
                </a:tc>
              </a:tr>
              <a:tr h="976630">
                <a:tc>
                  <a:txBody>
                    <a:bodyPr vert="horz" wrap="square"/>
                    <a:lstStyle/>
                    <a:p>
                      <a:pPr algn="l">
                        <a:buNone/>
                      </a:pPr>
                      <a:r>
                        <a:rPr lang="zh-CN" altLang="en-US" b="1">
                          <a:solidFill>
                            <a:srgbClr val="404040"/>
                          </a:solidFill>
                        </a:rPr>
                        <a:t>倒叙</a:t>
                      </a:r>
                    </a:p>
                  </a:txBody>
                  <a:tcPr>
                    <a:lnL w="19050" cap="rnd">
                      <a:solidFill>
                        <a:srgbClr val="FF6238"/>
                      </a:solidFill>
                      <a:prstDash val="solid"/>
                    </a:lnL>
                    <a:lnR w="3175">
                      <a:solidFill>
                        <a:srgbClr val="FF6238"/>
                      </a:solidFill>
                      <a:prstDash val="dot"/>
                    </a:lnR>
                    <a:lnT w="3175">
                      <a:solidFill>
                        <a:srgbClr val="FF6238"/>
                      </a:solidFill>
                      <a:prstDash val="dot"/>
                    </a:lnT>
                    <a:lnB w="3175">
                      <a:solidFill>
                        <a:srgbClr val="FF6238"/>
                      </a:solidFill>
                      <a:prstDash val="dot"/>
                    </a:lnB>
                    <a:solidFill>
                      <a:srgbClr val="FFFFFF"/>
                    </a:solidFill>
                  </a:tcPr>
                </a:tc>
                <a:tc>
                  <a:txBody>
                    <a:bodyPr vert="horz" wrap="square"/>
                    <a:lstStyle/>
                    <a:p>
                      <a:pPr algn="l">
                        <a:buNone/>
                      </a:pPr>
                      <a:r>
                        <a:rPr lang="zh-CN" altLang="en-US" b="1">
                          <a:solidFill>
                            <a:srgbClr val="404040"/>
                          </a:solidFill>
                        </a:rPr>
                        <a:t>把某些发生在后面的情节或结局先提出，然后再按顺序叙述下去。</a:t>
                      </a:r>
                    </a:p>
                  </a:txBody>
                  <a:tcPr>
                    <a:lnL w="3175">
                      <a:solidFill>
                        <a:srgbClr val="FF6238"/>
                      </a:solidFill>
                      <a:prstDash val="dot"/>
                    </a:lnL>
                    <a:lnR w="3175">
                      <a:solidFill>
                        <a:srgbClr val="FF6238"/>
                      </a:solidFill>
                      <a:prstDash val="dot"/>
                    </a:lnR>
                    <a:lnT w="3175">
                      <a:solidFill>
                        <a:srgbClr val="FF6238"/>
                      </a:solidFill>
                      <a:prstDash val="dot"/>
                    </a:lnT>
                    <a:lnB w="3175">
                      <a:solidFill>
                        <a:srgbClr val="FF6238"/>
                      </a:solidFill>
                      <a:prstDash val="dot"/>
                    </a:lnB>
                    <a:solidFill>
                      <a:srgbClr val="FFFFFF"/>
                    </a:solidFill>
                  </a:tcPr>
                </a:tc>
                <a:tc>
                  <a:txBody>
                    <a:bodyPr vert="horz" wrap="square"/>
                    <a:lstStyle/>
                    <a:p>
                      <a:pPr algn="l">
                        <a:buNone/>
                      </a:pPr>
                      <a:r>
                        <a:rPr lang="zh-CN" altLang="en-US" b="1">
                          <a:solidFill>
                            <a:srgbClr val="404040"/>
                          </a:solidFill>
                        </a:rPr>
                        <a:t>制造悬念，引人入胜。</a:t>
                      </a:r>
                    </a:p>
                  </a:txBody>
                  <a:tcPr>
                    <a:lnL w="3175">
                      <a:solidFill>
                        <a:srgbClr val="FF6238"/>
                      </a:solidFill>
                      <a:prstDash val="dot"/>
                    </a:lnL>
                    <a:lnR w="19050" cap="rnd">
                      <a:solidFill>
                        <a:srgbClr val="FF6238"/>
                      </a:solidFill>
                      <a:prstDash val="solid"/>
                    </a:lnR>
                    <a:lnT w="3175">
                      <a:solidFill>
                        <a:srgbClr val="FF6238"/>
                      </a:solidFill>
                      <a:prstDash val="dot"/>
                    </a:lnT>
                    <a:lnB w="3175">
                      <a:solidFill>
                        <a:srgbClr val="FF6238"/>
                      </a:solidFill>
                      <a:prstDash val="dot"/>
                    </a:lnB>
                    <a:solidFill>
                      <a:srgbClr val="FFFFFF"/>
                    </a:solidFill>
                  </a:tcPr>
                </a:tc>
              </a:tr>
              <a:tr h="1108075">
                <a:tc>
                  <a:txBody>
                    <a:bodyPr vert="horz" wrap="square"/>
                    <a:lstStyle/>
                    <a:p>
                      <a:pPr algn="l">
                        <a:buNone/>
                      </a:pPr>
                      <a:r>
                        <a:rPr lang="zh-CN" altLang="en-US" b="1">
                          <a:solidFill>
                            <a:srgbClr val="404040"/>
                          </a:solidFill>
                        </a:rPr>
                        <a:t>平叙</a:t>
                      </a:r>
                    </a:p>
                  </a:txBody>
                  <a:tcPr>
                    <a:lnL w="19050" cap="rnd">
                      <a:solidFill>
                        <a:srgbClr val="FF6238"/>
                      </a:solidFill>
                      <a:prstDash val="solid"/>
                    </a:lnL>
                    <a:lnR w="3175">
                      <a:solidFill>
                        <a:srgbClr val="FF6238"/>
                      </a:solidFill>
                      <a:prstDash val="dot"/>
                    </a:lnR>
                    <a:lnT w="3175">
                      <a:solidFill>
                        <a:srgbClr val="FF6238"/>
                      </a:solidFill>
                      <a:prstDash val="dot"/>
                    </a:lnT>
                    <a:lnB w="19050" cap="rnd">
                      <a:solidFill>
                        <a:srgbClr val="FF6238"/>
                      </a:solidFill>
                      <a:prstDash val="solid"/>
                    </a:lnB>
                    <a:solidFill>
                      <a:srgbClr val="F2F2F2"/>
                    </a:solidFill>
                  </a:tcPr>
                </a:tc>
                <a:tc>
                  <a:txBody>
                    <a:bodyPr vert="horz" wrap="square"/>
                    <a:lstStyle/>
                    <a:p>
                      <a:pPr algn="l">
                        <a:buNone/>
                      </a:pPr>
                      <a:r>
                        <a:rPr lang="zh-CN" altLang="en-US" b="1">
                          <a:solidFill>
                            <a:srgbClr val="404040"/>
                          </a:solidFill>
                        </a:rPr>
                        <a:t>又称分叙，即叙述同一时间内不同地点所发生的两件或两件以上的事。</a:t>
                      </a:r>
                    </a:p>
                  </a:txBody>
                  <a:tcPr>
                    <a:lnL w="3175">
                      <a:solidFill>
                        <a:srgbClr val="FF6238"/>
                      </a:solidFill>
                      <a:prstDash val="dot"/>
                    </a:lnL>
                    <a:lnR w="3175">
                      <a:solidFill>
                        <a:srgbClr val="FF6238"/>
                      </a:solidFill>
                      <a:prstDash val="dot"/>
                    </a:lnR>
                    <a:lnT w="3175">
                      <a:solidFill>
                        <a:srgbClr val="FF6238"/>
                      </a:solidFill>
                      <a:prstDash val="dot"/>
                    </a:lnT>
                    <a:lnB w="19050" cap="rnd">
                      <a:solidFill>
                        <a:srgbClr val="FF6238"/>
                      </a:solidFill>
                      <a:prstDash val="solid"/>
                    </a:lnB>
                    <a:solidFill>
                      <a:srgbClr val="F2F2F2"/>
                    </a:solidFill>
                  </a:tcPr>
                </a:tc>
                <a:tc>
                  <a:txBody>
                    <a:bodyPr vert="horz" wrap="square"/>
                    <a:lstStyle/>
                    <a:p>
                      <a:pPr algn="l">
                        <a:buNone/>
                      </a:pPr>
                      <a:r>
                        <a:rPr lang="en-US" altLang="zh-CN" b="1">
                          <a:solidFill>
                            <a:srgbClr val="404040"/>
                          </a:solidFill>
                        </a:rPr>
                        <a:t>1</a:t>
                      </a:r>
                      <a:r>
                        <a:rPr lang="zh-CN" altLang="en-US" b="1">
                          <a:solidFill>
                            <a:srgbClr val="404040"/>
                          </a:solidFill>
                        </a:rPr>
                        <a:t>、条理清楚，便于了解事情的来龙去脉</a:t>
                      </a:r>
                    </a:p>
                    <a:p>
                      <a:pPr algn="l">
                        <a:buNone/>
                      </a:pPr>
                      <a:r>
                        <a:rPr lang="en-US" altLang="zh-CN" b="1">
                          <a:solidFill>
                            <a:srgbClr val="404040"/>
                          </a:solidFill>
                        </a:rPr>
                        <a:t>2</a:t>
                      </a:r>
                      <a:r>
                        <a:rPr lang="zh-CN" altLang="en-US" b="1">
                          <a:solidFill>
                            <a:srgbClr val="404040"/>
                          </a:solidFill>
                        </a:rPr>
                        <a:t>、拓展作品容量</a:t>
                      </a:r>
                    </a:p>
                  </a:txBody>
                  <a:tcPr>
                    <a:lnL w="3175">
                      <a:solidFill>
                        <a:srgbClr val="FF6238"/>
                      </a:solidFill>
                      <a:prstDash val="dot"/>
                    </a:lnL>
                    <a:lnR w="19050" cap="rnd">
                      <a:solidFill>
                        <a:srgbClr val="FF6238"/>
                      </a:solidFill>
                      <a:prstDash val="solid"/>
                    </a:lnR>
                    <a:lnT w="3175">
                      <a:solidFill>
                        <a:srgbClr val="FF6238"/>
                      </a:solidFill>
                      <a:prstDash val="dot"/>
                    </a:lnT>
                    <a:lnB w="19050" cap="rnd">
                      <a:solidFill>
                        <a:srgbClr val="FF6238"/>
                      </a:solidFill>
                      <a:prstDash val="solid"/>
                    </a:lnB>
                    <a:solidFill>
                      <a:srgbClr val="F2F2F2"/>
                    </a:solidFill>
                  </a:tcPr>
                </a:tc>
              </a:tr>
            </a:tbl>
          </a:graphicData>
        </a:graphic>
      </p:graphicFrame>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3344545"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小说情节叙述方式</a:t>
            </a:r>
          </a:p>
        </p:txBody>
      </p:sp>
      <p:sp>
        <p:nvSpPr>
          <p:cNvPr id="4" name="文本框 3"/>
          <p:cNvSpPr txBox="1"/>
          <p:nvPr/>
        </p:nvSpPr>
        <p:spPr>
          <a:xfrm>
            <a:off x="626110" y="1343660"/>
            <a:ext cx="120777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必备知识</a:t>
            </a:r>
          </a:p>
        </p:txBody>
      </p:sp>
      <p:graphicFrame>
        <p:nvGraphicFramePr>
          <p:cNvPr id="8" name="表格 7"/>
          <p:cNvGraphicFramePr>
            <a:graphicFrameLocks noGrp="1"/>
          </p:cNvGraphicFramePr>
          <p:nvPr>
            <p:custDataLst>
              <p:tags r:id="rId4"/>
            </p:custDataLst>
          </p:nvPr>
        </p:nvGraphicFramePr>
        <p:xfrm>
          <a:off x="1779905" y="1496695"/>
          <a:ext cx="9273540" cy="3964941"/>
        </p:xfrm>
        <a:graphic>
          <a:graphicData uri="http://schemas.openxmlformats.org/drawingml/2006/table">
            <a:tbl>
              <a:tblPr firstRow="1" bandRow="1">
                <a:tableStyleId>{5C22544A-7EE6-4342-B048-85BDC9FD1C3A}</a:tableStyleId>
              </a:tblPr>
              <a:tblGrid>
                <a:gridCol w="1498600"/>
                <a:gridCol w="4308475"/>
                <a:gridCol w="3466465"/>
              </a:tblGrid>
              <a:tr h="490220">
                <a:tc>
                  <a:txBody>
                    <a:bodyPr vert="horz" wrap="square"/>
                    <a:lstStyle/>
                    <a:p>
                      <a:pPr algn="ctr">
                        <a:buNone/>
                      </a:pPr>
                      <a:r>
                        <a:rPr lang="zh-CN" altLang="en-US">
                          <a:solidFill>
                            <a:srgbClr val="FFFFFF"/>
                          </a:solidFill>
                        </a:rPr>
                        <a:t>类别</a:t>
                      </a:r>
                    </a:p>
                  </a:txBody>
                  <a:tcPr>
                    <a:lnL w="19050" cap="rnd">
                      <a:solidFill>
                        <a:srgbClr val="FF6238"/>
                      </a:solidFill>
                      <a:prstDash val="solid"/>
                    </a:lnL>
                    <a:lnR w="3175">
                      <a:solidFill>
                        <a:srgbClr val="FFFFFF"/>
                      </a:solidFill>
                      <a:prstDash val="dot"/>
                    </a:lnR>
                    <a:lnT w="19050" cap="rnd">
                      <a:solidFill>
                        <a:srgbClr val="FF6238"/>
                      </a:solidFill>
                      <a:prstDash val="solid"/>
                    </a:lnT>
                    <a:lnB w="19050">
                      <a:solidFill>
                        <a:srgbClr val="FF6238"/>
                      </a:solidFill>
                      <a:prstDash val="solid"/>
                    </a:lnB>
                    <a:solidFill>
                      <a:srgbClr val="FF6238"/>
                    </a:solidFill>
                  </a:tcPr>
                </a:tc>
                <a:tc>
                  <a:txBody>
                    <a:bodyPr vert="horz" wrap="square"/>
                    <a:lstStyle/>
                    <a:p>
                      <a:pPr algn="ctr">
                        <a:buNone/>
                      </a:pPr>
                      <a:r>
                        <a:rPr lang="zh-CN" altLang="en-US">
                          <a:solidFill>
                            <a:srgbClr val="FFFFFF"/>
                          </a:solidFill>
                        </a:rPr>
                        <a:t>释义</a:t>
                      </a:r>
                    </a:p>
                  </a:txBody>
                  <a:tcPr>
                    <a:lnL w="3175">
                      <a:solidFill>
                        <a:srgbClr val="FFFFFF"/>
                      </a:solidFill>
                      <a:prstDash val="dot"/>
                    </a:lnL>
                    <a:lnR w="3175">
                      <a:solidFill>
                        <a:srgbClr val="FFFFFF"/>
                      </a:solidFill>
                      <a:prstDash val="dot"/>
                    </a:lnR>
                    <a:lnT w="19050" cap="rnd">
                      <a:solidFill>
                        <a:srgbClr val="FF6238"/>
                      </a:solidFill>
                      <a:prstDash val="solid"/>
                    </a:lnT>
                    <a:lnB w="19050">
                      <a:solidFill>
                        <a:srgbClr val="FF6238"/>
                      </a:solidFill>
                      <a:prstDash val="solid"/>
                    </a:lnB>
                    <a:solidFill>
                      <a:srgbClr val="FF6238"/>
                    </a:solidFill>
                  </a:tcPr>
                </a:tc>
                <a:tc>
                  <a:txBody>
                    <a:bodyPr vert="horz" wrap="square"/>
                    <a:lstStyle/>
                    <a:p>
                      <a:pPr algn="ctr">
                        <a:buNone/>
                      </a:pPr>
                      <a:r>
                        <a:rPr lang="zh-CN" altLang="en-US">
                          <a:solidFill>
                            <a:srgbClr val="FFFFFF"/>
                          </a:solidFill>
                        </a:rPr>
                        <a:t>特点与作用</a:t>
                      </a:r>
                    </a:p>
                  </a:txBody>
                  <a:tcPr>
                    <a:lnL w="3175">
                      <a:solidFill>
                        <a:srgbClr val="FFFFFF"/>
                      </a:solidFill>
                      <a:prstDash val="dot"/>
                    </a:lnL>
                    <a:lnR w="19050" cap="rnd">
                      <a:solidFill>
                        <a:srgbClr val="FF6238"/>
                      </a:solidFill>
                      <a:prstDash val="solid"/>
                    </a:lnR>
                    <a:lnT w="19050" cap="rnd">
                      <a:solidFill>
                        <a:srgbClr val="FF6238"/>
                      </a:solidFill>
                      <a:prstDash val="solid"/>
                    </a:lnT>
                    <a:lnB w="19050">
                      <a:solidFill>
                        <a:srgbClr val="FF6238"/>
                      </a:solidFill>
                      <a:prstDash val="solid"/>
                    </a:lnB>
                    <a:solidFill>
                      <a:srgbClr val="FF6238"/>
                    </a:solidFill>
                  </a:tcPr>
                </a:tc>
              </a:tr>
              <a:tr h="1682115">
                <a:tc>
                  <a:txBody>
                    <a:bodyPr vert="horz" wrap="square"/>
                    <a:lstStyle/>
                    <a:p>
                      <a:pPr algn="l">
                        <a:buNone/>
                      </a:pPr>
                      <a:r>
                        <a:rPr lang="zh-CN" altLang="en-US" b="1">
                          <a:solidFill>
                            <a:srgbClr val="404040"/>
                          </a:solidFill>
                        </a:rPr>
                        <a:t>插叙</a:t>
                      </a:r>
                    </a:p>
                  </a:txBody>
                  <a:tcPr>
                    <a:lnL w="19050" cap="rnd">
                      <a:solidFill>
                        <a:srgbClr val="FF6238"/>
                      </a:solidFill>
                      <a:prstDash val="solid"/>
                    </a:lnL>
                    <a:lnR w="3175">
                      <a:solidFill>
                        <a:srgbClr val="FF6238"/>
                      </a:solidFill>
                      <a:prstDash val="dot"/>
                    </a:lnR>
                    <a:lnT w="19050">
                      <a:solidFill>
                        <a:srgbClr val="FF6238"/>
                      </a:solidFill>
                      <a:prstDash val="solid"/>
                    </a:lnT>
                    <a:lnB w="3175">
                      <a:solidFill>
                        <a:srgbClr val="FF6238"/>
                      </a:solidFill>
                      <a:prstDash val="dot"/>
                    </a:lnB>
                    <a:solidFill>
                      <a:srgbClr val="F2F2F2"/>
                    </a:solidFill>
                  </a:tcPr>
                </a:tc>
                <a:tc>
                  <a:txBody>
                    <a:bodyPr vert="horz" wrap="square"/>
                    <a:lstStyle/>
                    <a:p>
                      <a:pPr algn="l">
                        <a:buNone/>
                      </a:pPr>
                      <a:r>
                        <a:rPr lang="zh-CN" altLang="en-US" b="1">
                          <a:solidFill>
                            <a:srgbClr val="404040"/>
                          </a:solidFill>
                        </a:rPr>
                        <a:t>在叙述主要事件的过程中，暂时中断主线而插入另外与中心事件有关的叙述，叙述完插入的事件后再接上原来的事件写，插叙内容不影响主要事件的表达。</a:t>
                      </a:r>
                    </a:p>
                  </a:txBody>
                  <a:tcPr>
                    <a:lnL w="3175">
                      <a:solidFill>
                        <a:srgbClr val="FF6238"/>
                      </a:solidFill>
                      <a:prstDash val="dot"/>
                    </a:lnL>
                    <a:lnR w="3175">
                      <a:solidFill>
                        <a:srgbClr val="FF6238"/>
                      </a:solidFill>
                      <a:prstDash val="dot"/>
                    </a:lnR>
                    <a:lnT w="19050">
                      <a:solidFill>
                        <a:srgbClr val="FF6238"/>
                      </a:solidFill>
                      <a:prstDash val="solid"/>
                    </a:lnT>
                    <a:lnB w="3175">
                      <a:solidFill>
                        <a:srgbClr val="FF6238"/>
                      </a:solidFill>
                      <a:prstDash val="dot"/>
                    </a:lnB>
                    <a:solidFill>
                      <a:srgbClr val="F2F2F2"/>
                    </a:solidFill>
                  </a:tcPr>
                </a:tc>
                <a:tc>
                  <a:txBody>
                    <a:bodyPr vert="horz" wrap="square"/>
                    <a:lstStyle/>
                    <a:p>
                      <a:pPr algn="l">
                        <a:buNone/>
                      </a:pPr>
                      <a:r>
                        <a:rPr lang="en-US" altLang="zh-CN" b="1">
                          <a:solidFill>
                            <a:srgbClr val="404040"/>
                          </a:solidFill>
                        </a:rPr>
                        <a:t>1</a:t>
                      </a:r>
                      <a:r>
                        <a:rPr lang="zh-CN" altLang="en-US" b="1">
                          <a:solidFill>
                            <a:srgbClr val="404040"/>
                          </a:solidFill>
                        </a:rPr>
                        <a:t>、对主要情节或中心事件做必要的铺垫与补充、说明，使情节更完整，结构更严谨，内容更充实</a:t>
                      </a:r>
                    </a:p>
                    <a:p>
                      <a:pPr algn="l">
                        <a:buNone/>
                      </a:pPr>
                      <a:r>
                        <a:rPr lang="en-US" altLang="zh-CN" b="1">
                          <a:solidFill>
                            <a:srgbClr val="404040"/>
                          </a:solidFill>
                        </a:rPr>
                        <a:t>2</a:t>
                      </a:r>
                      <a:r>
                        <a:rPr lang="zh-CN" altLang="en-US" b="1">
                          <a:solidFill>
                            <a:srgbClr val="404040"/>
                          </a:solidFill>
                        </a:rPr>
                        <a:t>、衬托中心人物，丰富情节，深化文章主题</a:t>
                      </a:r>
                    </a:p>
                  </a:txBody>
                  <a:tcPr>
                    <a:lnL w="3175">
                      <a:solidFill>
                        <a:srgbClr val="FF6238"/>
                      </a:solidFill>
                      <a:prstDash val="dot"/>
                    </a:lnL>
                    <a:lnR w="19050" cap="rnd">
                      <a:solidFill>
                        <a:srgbClr val="FF6238"/>
                      </a:solidFill>
                      <a:prstDash val="solid"/>
                    </a:lnR>
                    <a:lnT w="19050">
                      <a:solidFill>
                        <a:srgbClr val="FF6238"/>
                      </a:solidFill>
                      <a:prstDash val="solid"/>
                    </a:lnT>
                    <a:lnB w="3175">
                      <a:solidFill>
                        <a:srgbClr val="FF6238"/>
                      </a:solidFill>
                      <a:prstDash val="dot"/>
                    </a:lnB>
                    <a:solidFill>
                      <a:srgbClr val="F2F2F2"/>
                    </a:solidFill>
                  </a:tcPr>
                </a:tc>
              </a:tr>
              <a:tr h="1680845">
                <a:tc>
                  <a:txBody>
                    <a:bodyPr vert="horz" wrap="square"/>
                    <a:lstStyle/>
                    <a:p>
                      <a:pPr algn="l">
                        <a:buNone/>
                      </a:pPr>
                      <a:r>
                        <a:rPr lang="zh-CN" altLang="en-US" b="1">
                          <a:solidFill>
                            <a:srgbClr val="404040"/>
                          </a:solidFill>
                        </a:rPr>
                        <a:t>补叙</a:t>
                      </a:r>
                    </a:p>
                  </a:txBody>
                  <a:tcPr>
                    <a:lnL w="19050" cap="rnd">
                      <a:solidFill>
                        <a:srgbClr val="FF6238"/>
                      </a:solidFill>
                      <a:prstDash val="solid"/>
                    </a:lnL>
                    <a:lnR w="3175">
                      <a:solidFill>
                        <a:srgbClr val="FF6238"/>
                      </a:solidFill>
                      <a:prstDash val="dot"/>
                    </a:lnR>
                    <a:lnT w="3175">
                      <a:solidFill>
                        <a:srgbClr val="FF6238"/>
                      </a:solidFill>
                      <a:prstDash val="dot"/>
                    </a:lnT>
                    <a:lnB w="19050" cap="rnd">
                      <a:solidFill>
                        <a:srgbClr val="FF6238"/>
                      </a:solidFill>
                      <a:prstDash val="solid"/>
                    </a:lnB>
                    <a:solidFill>
                      <a:srgbClr val="FFFFFF"/>
                    </a:solidFill>
                  </a:tcPr>
                </a:tc>
                <a:tc>
                  <a:txBody>
                    <a:bodyPr vert="horz" wrap="square"/>
                    <a:lstStyle/>
                    <a:p>
                      <a:pPr algn="l">
                        <a:buNone/>
                      </a:pPr>
                      <a:r>
                        <a:rPr lang="zh-CN" altLang="en-US" b="1">
                          <a:solidFill>
                            <a:srgbClr val="404040"/>
                          </a:solidFill>
                        </a:rPr>
                        <a:t>也叫追叙，在文中用简短的话对前面说的人或事做一些补充交代，补充另一件与之有关的事件，使事件的整个过程更加清晰完整。</a:t>
                      </a:r>
                    </a:p>
                  </a:txBody>
                  <a:tcPr>
                    <a:lnL w="3175">
                      <a:solidFill>
                        <a:srgbClr val="FF6238"/>
                      </a:solidFill>
                      <a:prstDash val="dot"/>
                    </a:lnL>
                    <a:lnR w="3175">
                      <a:solidFill>
                        <a:srgbClr val="FF6238"/>
                      </a:solidFill>
                      <a:prstDash val="dot"/>
                    </a:lnR>
                    <a:lnT w="3175">
                      <a:solidFill>
                        <a:srgbClr val="FF6238"/>
                      </a:solidFill>
                      <a:prstDash val="dot"/>
                    </a:lnT>
                    <a:lnB w="19050" cap="rnd">
                      <a:solidFill>
                        <a:srgbClr val="FF6238"/>
                      </a:solidFill>
                      <a:prstDash val="solid"/>
                    </a:lnB>
                    <a:solidFill>
                      <a:srgbClr val="FFFFFF"/>
                    </a:solidFill>
                  </a:tcPr>
                </a:tc>
                <a:tc>
                  <a:txBody>
                    <a:bodyPr vert="horz" wrap="square"/>
                    <a:lstStyle/>
                    <a:p>
                      <a:pPr algn="l">
                        <a:buNone/>
                      </a:pPr>
                      <a:r>
                        <a:rPr lang="en-US" altLang="zh-CN" b="1">
                          <a:solidFill>
                            <a:srgbClr val="404040"/>
                          </a:solidFill>
                        </a:rPr>
                        <a:t>1</a:t>
                      </a:r>
                      <a:r>
                        <a:rPr lang="zh-CN" altLang="en-US" b="1">
                          <a:solidFill>
                            <a:srgbClr val="404040"/>
                          </a:solidFill>
                        </a:rPr>
                        <a:t>、对前文做补充交代，有助于更好的表达主题</a:t>
                      </a:r>
                    </a:p>
                    <a:p>
                      <a:pPr algn="l">
                        <a:buNone/>
                      </a:pPr>
                      <a:r>
                        <a:rPr lang="en-US" altLang="zh-CN" b="1">
                          <a:solidFill>
                            <a:srgbClr val="404040"/>
                          </a:solidFill>
                        </a:rPr>
                        <a:t>2</a:t>
                      </a:r>
                      <a:r>
                        <a:rPr lang="zh-CN" altLang="en-US" b="1">
                          <a:solidFill>
                            <a:srgbClr val="404040"/>
                          </a:solidFill>
                        </a:rPr>
                        <a:t>、使文章结构完整，行文跌宕起伏，收到出人意料或引人深思的效果。没有补叙，将影响故事的完整性。</a:t>
                      </a:r>
                      <a:endParaRPr lang="en-US" altLang="zh-CN" b="1">
                        <a:solidFill>
                          <a:srgbClr val="404040"/>
                        </a:solidFill>
                      </a:endParaRPr>
                    </a:p>
                  </a:txBody>
                  <a:tcPr>
                    <a:lnL w="3175">
                      <a:solidFill>
                        <a:srgbClr val="FF6238"/>
                      </a:solidFill>
                      <a:prstDash val="dot"/>
                    </a:lnL>
                    <a:lnR w="19050" cap="rnd">
                      <a:solidFill>
                        <a:srgbClr val="FF6238"/>
                      </a:solidFill>
                      <a:prstDash val="solid"/>
                    </a:lnR>
                    <a:lnT w="3175">
                      <a:solidFill>
                        <a:srgbClr val="FF6238"/>
                      </a:solidFill>
                      <a:prstDash val="dot"/>
                    </a:lnT>
                    <a:lnB w="19050" cap="rnd">
                      <a:solidFill>
                        <a:srgbClr val="FF6238"/>
                      </a:solidFill>
                      <a:prstDash val="solid"/>
                    </a:lnB>
                    <a:solidFill>
                      <a:srgbClr val="FFFFFF"/>
                    </a:solidFill>
                  </a:tcPr>
                </a:tc>
              </a:tr>
            </a:tbl>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626427" y="247601"/>
            <a:ext cx="877163" cy="923330"/>
          </a:xfrm>
          <a:prstGeom prst="rect">
            <a:avLst/>
          </a:prstGeom>
          <a:effectLst>
            <a:outerShdw blurRad="50800" dist="38100" dir="5400000" algn="t" rotWithShape="0">
              <a:prstClr val="black">
                <a:alpha val="40000"/>
              </a:prstClr>
            </a:outerShdw>
          </a:effectLst>
        </p:spPr>
        <p:txBody>
          <a:bodyPr wrap="none">
            <a:spAutoFit/>
          </a:bodyPr>
          <a:lstStyle/>
          <a:p>
            <a:r>
              <a:rPr lang="zh-CN" altLang="en-US" sz="5400">
                <a:latin typeface="方正铁筋隶书简体" panose="02000000000000000000" pitchFamily="65" charset="-122"/>
                <a:ea typeface="方正铁筋隶书简体" panose="02000000000000000000" pitchFamily="65" charset="-122"/>
              </a:rPr>
              <a:t>壹</a:t>
            </a:r>
          </a:p>
        </p:txBody>
      </p:sp>
      <p:pic>
        <p:nvPicPr>
          <p:cNvPr id="17" name="图片 16"/>
          <p:cNvPicPr>
            <a:picLocks noChangeAspect="1"/>
          </p:cNvPicPr>
          <p:nvPr/>
        </p:nvPicPr>
        <p:blipFill>
          <a:blip r:embed="rId3"/>
          <a:stretch>
            <a:fillRect/>
          </a:stretch>
        </p:blipFill>
        <p:spPr>
          <a:xfrm>
            <a:off x="3000018" y="2952833"/>
            <a:ext cx="512582" cy="2088000"/>
          </a:xfrm>
          <a:prstGeom prst="rect">
            <a:avLst/>
          </a:prstGeom>
        </p:spPr>
      </p:pic>
      <p:sp>
        <p:nvSpPr>
          <p:cNvPr id="2" name="文本框 1"/>
          <p:cNvSpPr txBox="1"/>
          <p:nvPr/>
        </p:nvSpPr>
        <p:spPr>
          <a:xfrm>
            <a:off x="2889250" y="399415"/>
            <a:ext cx="6143625" cy="583565"/>
          </a:xfrm>
          <a:prstGeom prst="rect">
            <a:avLst/>
          </a:prstGeom>
          <a:noFill/>
        </p:spPr>
        <p:txBody>
          <a:bodyPr wrap="square" rtlCol="0">
            <a:spAutoFit/>
          </a:bodyPr>
          <a:lstStyle/>
          <a:p>
            <a:pPr algn="ctr"/>
            <a:r>
              <a:rPr lang="zh-CN" altLang="en-US" sz="3200" b="1">
                <a:solidFill>
                  <a:schemeClr val="tx1"/>
                </a:solidFill>
                <a:latin typeface="楷体" panose="02010609060101010101" charset="-122"/>
                <a:ea typeface="楷体" panose="02010609060101010101" charset="-122"/>
                <a:sym typeface="+mn-ea"/>
              </a:rPr>
              <a:t>小说情节叙述方式</a:t>
            </a:r>
          </a:p>
        </p:txBody>
      </p:sp>
      <p:graphicFrame>
        <p:nvGraphicFramePr>
          <p:cNvPr id="5" name="表格 4"/>
          <p:cNvGraphicFramePr>
            <a:graphicFrameLocks noGrp="1"/>
          </p:cNvGraphicFramePr>
          <p:nvPr>
            <p:custDataLst>
              <p:tags r:id="rId4"/>
            </p:custDataLst>
          </p:nvPr>
        </p:nvGraphicFramePr>
        <p:xfrm>
          <a:off x="12065" y="1139825"/>
          <a:ext cx="12182475" cy="5541010"/>
        </p:xfrm>
        <a:graphic>
          <a:graphicData uri="http://schemas.openxmlformats.org/drawingml/2006/table">
            <a:tbl>
              <a:tblPr firstRow="1" bandRow="1">
                <a:tableStyleId>{5C22544A-7EE6-4342-B048-85BDC9FD1C3A}</a:tableStyleId>
              </a:tblPr>
              <a:tblGrid>
                <a:gridCol w="482600"/>
                <a:gridCol w="5495290"/>
                <a:gridCol w="6204585"/>
              </a:tblGrid>
              <a:tr h="457200">
                <a:tc gridSpan="3">
                  <a:txBody>
                    <a:bodyPr vert="horz" wrap="square"/>
                    <a:lstStyle/>
                    <a:p>
                      <a:pPr algn="ctr">
                        <a:buNone/>
                      </a:pPr>
                      <a:r>
                        <a:rPr lang="zh-CN" altLang="en-US" sz="2400" b="1" noProof="0">
                          <a:ln>
                            <a:noFill/>
                          </a:ln>
                          <a:solidFill>
                            <a:srgbClr val="D62F4D"/>
                          </a:solidFill>
                          <a:effectLst/>
                          <a:uLnTx/>
                          <a:uFillTx/>
                          <a:sym typeface="+mn-ea"/>
                        </a:rPr>
                        <a:t>插叙与补叙的区别</a:t>
                      </a:r>
                      <a:endParaRPr lang="zh-CN" altLang="en-US" sz="2400" b="1"/>
                    </a:p>
                  </a:txBody>
                  <a:tcPr/>
                </a:tc>
                <a:tc hMerge="1">
                  <a:txBody>
                    <a:bodyPr vert="horz" wrap="square"/>
                    <a:lstStyle/>
                    <a:p/>
                  </a:txBody>
                  <a:tcPr/>
                </a:tc>
                <a:tc hMerge="1">
                  <a:txBody>
                    <a:bodyPr vert="horz" wrap="square"/>
                    <a:lstStyle/>
                    <a:p/>
                  </a:txBody>
                  <a:tcPr/>
                </a:tc>
              </a:tr>
              <a:tr h="914400">
                <a:tc>
                  <a:txBody>
                    <a:bodyPr vert="horz" wrap="square"/>
                    <a:lstStyle/>
                    <a:p>
                      <a:pPr>
                        <a:buNone/>
                      </a:pPr>
                      <a:r>
                        <a:rPr lang="zh-CN" altLang="en-US" sz="1800" b="1">
                          <a:solidFill>
                            <a:srgbClr val="FF0000"/>
                          </a:solidFill>
                          <a:sym typeface="Arial" pitchFamily="34" charset="0"/>
                        </a:rPr>
                        <a:t>内容</a:t>
                      </a:r>
                      <a:endParaRPr lang="zh-CN" altLang="en-US"/>
                    </a:p>
                  </a:txBody>
                  <a:tcPr/>
                </a:tc>
                <a:tc>
                  <a:txBody>
                    <a:bodyPr vert="horz" wrap="square"/>
                    <a:lstStyle/>
                    <a:p>
                      <a:pPr>
                        <a:buNone/>
                      </a:pPr>
                      <a:r>
                        <a:rPr lang="zh-CN" altLang="en-US" sz="1800" b="1">
                          <a:solidFill>
                            <a:srgbClr val="000000"/>
                          </a:solidFill>
                          <a:sym typeface="Arial" pitchFamily="34" charset="0"/>
                        </a:rPr>
                        <a:t>插叙是作者为事件发展提供背景材料，若将此删去，原有的故事情节仍旧保持相对独立性，线索依旧清楚分明，读者不会产生疑问。</a:t>
                      </a:r>
                      <a:endParaRPr lang="zh-CN" altLang="en-US"/>
                    </a:p>
                  </a:txBody>
                  <a:tcPr/>
                </a:tc>
                <a:tc>
                  <a:txBody>
                    <a:bodyPr vert="horz" wrap="square"/>
                    <a:lstStyle/>
                    <a:p>
                      <a:pPr>
                        <a:buNone/>
                      </a:pPr>
                      <a:r>
                        <a:rPr lang="zh-CN" altLang="en-US" sz="1800" b="1">
                          <a:solidFill>
                            <a:srgbClr val="000000"/>
                          </a:solidFill>
                          <a:sym typeface="Arial" pitchFamily="34" charset="0"/>
                        </a:rPr>
                        <a:t>补叙是与全文中心事件密切相关的，是情节发展的重要组成部分，若将此删去，读者会产生疑问或歧义。</a:t>
                      </a:r>
                      <a:endParaRPr lang="zh-CN" altLang="en-US"/>
                    </a:p>
                  </a:txBody>
                  <a:tcPr/>
                </a:tc>
              </a:tr>
              <a:tr h="1188720">
                <a:tc>
                  <a:txBody>
                    <a:bodyPr vert="horz" wrap="square"/>
                    <a:lstStyle/>
                    <a:p>
                      <a:pPr>
                        <a:buNone/>
                      </a:pPr>
                      <a:r>
                        <a:rPr lang="zh-CN" altLang="en-US" sz="1800" b="1">
                          <a:solidFill>
                            <a:srgbClr val="FF0000"/>
                          </a:solidFill>
                          <a:sym typeface="Arial" pitchFamily="34" charset="0"/>
                        </a:rPr>
                        <a:t>形式</a:t>
                      </a:r>
                      <a:endParaRPr lang="zh-CN" altLang="en-US"/>
                    </a:p>
                  </a:txBody>
                  <a:tcPr/>
                </a:tc>
                <a:tc>
                  <a:txBody>
                    <a:bodyPr vert="horz" wrap="square"/>
                    <a:lstStyle/>
                    <a:p>
                      <a:pPr>
                        <a:buNone/>
                      </a:pPr>
                      <a:r>
                        <a:rPr lang="zh-CN" altLang="en-US" sz="1800" b="1">
                          <a:solidFill>
                            <a:srgbClr val="000000"/>
                          </a:solidFill>
                          <a:sym typeface="Arial" pitchFamily="34" charset="0"/>
                        </a:rPr>
                        <a:t>插叙前后有简明扼要的过渡性文字，使之与中心事件衔接自然，一般安排在篇中</a:t>
                      </a:r>
                      <a:endParaRPr lang="zh-CN" altLang="en-US" sz="1800" b="1" noProof="1">
                        <a:solidFill>
                          <a:srgbClr val="000000"/>
                        </a:solidFill>
                        <a:sym typeface="Arial" pitchFamily="34" charset="0"/>
                      </a:endParaRPr>
                    </a:p>
                    <a:p>
                      <a:pPr>
                        <a:buNone/>
                      </a:pPr>
                      <a:endParaRPr lang="zh-CN" altLang="en-US"/>
                    </a:p>
                  </a:txBody>
                  <a:tcPr/>
                </a:tc>
                <a:tc>
                  <a:txBody>
                    <a:bodyPr vert="horz" wrap="square"/>
                    <a:lstStyle/>
                    <a:p>
                      <a:pPr algn="l">
                        <a:lnSpc>
                          <a:spcPct val="150000"/>
                        </a:lnSpc>
                      </a:pPr>
                      <a:r>
                        <a:rPr lang="zh-CN" altLang="en-US" sz="1800" b="1">
                          <a:solidFill>
                            <a:srgbClr val="000000"/>
                          </a:solidFill>
                          <a:sym typeface="Arial" pitchFamily="34" charset="0"/>
                        </a:rPr>
                        <a:t>补叙无需过渡性文字，一般被置于事件的结果之后，交代产生这种结果的原因，一般安排在篇末。</a:t>
                      </a:r>
                      <a:endParaRPr lang="zh-CN" altLang="en-US" sz="1800" b="1" noProof="1">
                        <a:solidFill>
                          <a:srgbClr val="000000"/>
                        </a:solidFill>
                        <a:sym typeface="Arial" pitchFamily="34" charset="0"/>
                      </a:endParaRPr>
                    </a:p>
                    <a:p>
                      <a:pPr>
                        <a:buNone/>
                      </a:pPr>
                      <a:endParaRPr lang="zh-CN" altLang="en-US"/>
                    </a:p>
                  </a:txBody>
                  <a:tcPr/>
                </a:tc>
              </a:tr>
              <a:tr h="640080">
                <a:tc>
                  <a:txBody>
                    <a:bodyPr vert="horz" wrap="square"/>
                    <a:lstStyle/>
                    <a:p>
                      <a:pPr>
                        <a:buNone/>
                      </a:pPr>
                      <a:r>
                        <a:rPr lang="zh-CN" altLang="en-US" sz="1800" b="1">
                          <a:solidFill>
                            <a:srgbClr val="FF0000"/>
                          </a:solidFill>
                          <a:sym typeface="Arial" pitchFamily="34" charset="0"/>
                        </a:rPr>
                        <a:t>篇幅</a:t>
                      </a:r>
                      <a:endParaRPr lang="zh-CN" altLang="en-US"/>
                    </a:p>
                  </a:txBody>
                  <a:tcPr/>
                </a:tc>
                <a:tc>
                  <a:txBody>
                    <a:bodyPr vert="horz" wrap="square"/>
                    <a:lstStyle/>
                    <a:p>
                      <a:pPr>
                        <a:buNone/>
                      </a:pPr>
                      <a:r>
                        <a:rPr lang="zh-CN" altLang="en-US" sz="1800" b="1">
                          <a:solidFill>
                            <a:srgbClr val="000000"/>
                          </a:solidFill>
                          <a:sym typeface="Arial" pitchFamily="34" charset="0"/>
                        </a:rPr>
                        <a:t>插叙文字较多，有完整的故事情节。</a:t>
                      </a:r>
                      <a:endParaRPr lang="zh-CN" altLang="en-US" sz="1800" b="1" noProof="1">
                        <a:solidFill>
                          <a:srgbClr val="000000"/>
                        </a:solidFill>
                        <a:sym typeface="Arial" pitchFamily="34" charset="0"/>
                      </a:endParaRPr>
                    </a:p>
                    <a:p>
                      <a:pPr>
                        <a:buNone/>
                      </a:pPr>
                      <a:endParaRPr lang="zh-CN" altLang="en-US"/>
                    </a:p>
                  </a:txBody>
                  <a:tcPr/>
                </a:tc>
                <a:tc>
                  <a:txBody>
                    <a:bodyPr vert="horz" wrap="square"/>
                    <a:lstStyle/>
                    <a:p>
                      <a:pPr>
                        <a:buNone/>
                      </a:pPr>
                      <a:r>
                        <a:rPr lang="zh-CN" altLang="en-US" sz="1800" b="1">
                          <a:solidFill>
                            <a:srgbClr val="000000"/>
                          </a:solidFill>
                          <a:sym typeface="Arial" pitchFamily="34" charset="0"/>
                        </a:rPr>
                        <a:t>补叙文字较少，只要完成对人物或事件补充说明即可。</a:t>
                      </a:r>
                      <a:endParaRPr lang="zh-CN" altLang="en-US" sz="1800" b="1" noProof="1">
                        <a:solidFill>
                          <a:srgbClr val="000000"/>
                        </a:solidFill>
                        <a:sym typeface="Arial" pitchFamily="34" charset="0"/>
                      </a:endParaRPr>
                    </a:p>
                    <a:p>
                      <a:pPr>
                        <a:buNone/>
                      </a:pPr>
                      <a:endParaRPr lang="zh-CN" altLang="en-US"/>
                    </a:p>
                  </a:txBody>
                  <a:tcPr/>
                </a:tc>
              </a:tr>
              <a:tr h="1426210">
                <a:tc>
                  <a:txBody>
                    <a:bodyPr vert="horz" wrap="square"/>
                    <a:lstStyle/>
                    <a:p>
                      <a:pPr>
                        <a:buNone/>
                      </a:pPr>
                      <a:r>
                        <a:rPr lang="zh-CN" altLang="en-US" sz="1800" b="1">
                          <a:solidFill>
                            <a:srgbClr val="FF0000"/>
                          </a:solidFill>
                          <a:sym typeface="Arial" pitchFamily="34" charset="0"/>
                        </a:rPr>
                        <a:t>效果</a:t>
                      </a:r>
                      <a:endParaRPr lang="zh-CN" altLang="en-US"/>
                    </a:p>
                  </a:txBody>
                  <a:tcPr/>
                </a:tc>
                <a:tc>
                  <a:txBody>
                    <a:bodyPr vert="horz" wrap="square"/>
                    <a:lstStyle/>
                    <a:p>
                      <a:pPr>
                        <a:buNone/>
                      </a:pPr>
                      <a:r>
                        <a:rPr lang="zh-CN" altLang="en-US" sz="1800" b="1">
                          <a:solidFill>
                            <a:srgbClr val="000000"/>
                          </a:solidFill>
                          <a:sym typeface="Arial" pitchFamily="34" charset="0"/>
                        </a:rPr>
                        <a:t>插叙使文章内容更丰富，结构更紧密，人物性格更鲜明。</a:t>
                      </a:r>
                      <a:endParaRPr lang="zh-CN" altLang="en-US" sz="1800" b="1" noProof="1">
                        <a:solidFill>
                          <a:srgbClr val="000000"/>
                        </a:solidFill>
                        <a:sym typeface="Arial" pitchFamily="34" charset="0"/>
                      </a:endParaRPr>
                    </a:p>
                    <a:p>
                      <a:pPr>
                        <a:buNone/>
                      </a:pPr>
                      <a:endParaRPr lang="zh-CN" altLang="en-US"/>
                    </a:p>
                  </a:txBody>
                  <a:tcPr/>
                </a:tc>
                <a:tc>
                  <a:txBody>
                    <a:bodyPr vert="horz" wrap="square"/>
                    <a:lstStyle/>
                    <a:p>
                      <a:pPr>
                        <a:buNone/>
                      </a:pPr>
                      <a:r>
                        <a:rPr lang="zh-CN" altLang="en-US" sz="1800" b="1">
                          <a:solidFill>
                            <a:srgbClr val="000000"/>
                          </a:solidFill>
                          <a:sym typeface="Arial" pitchFamily="34" charset="0"/>
                        </a:rPr>
                        <a:t>补叙将事件的开头、发展、高潮、结尾的某个片段</a:t>
                      </a:r>
                      <a:r>
                        <a:rPr lang="en-US" altLang="zh-CN" sz="1800" b="1">
                          <a:solidFill>
                            <a:srgbClr val="000000"/>
                          </a:solidFill>
                          <a:sym typeface="Arial" pitchFamily="34" charset="0"/>
                        </a:rPr>
                        <a:t>“</a:t>
                      </a:r>
                      <a:r>
                        <a:rPr lang="zh-CN" altLang="en-US" sz="1800" b="1">
                          <a:solidFill>
                            <a:srgbClr val="000000"/>
                          </a:solidFill>
                          <a:sym typeface="Arial" pitchFamily="34" charset="0"/>
                        </a:rPr>
                        <a:t>藏</a:t>
                      </a:r>
                      <a:r>
                        <a:rPr lang="en-US" altLang="zh-CN" sz="1800" b="1">
                          <a:solidFill>
                            <a:srgbClr val="000000"/>
                          </a:solidFill>
                          <a:sym typeface="Arial" pitchFamily="34" charset="0"/>
                        </a:rPr>
                        <a:t>”</a:t>
                      </a:r>
                      <a:r>
                        <a:rPr lang="zh-CN" altLang="en-US" sz="1800" b="1">
                          <a:solidFill>
                            <a:srgbClr val="000000"/>
                          </a:solidFill>
                          <a:sym typeface="Arial" pitchFamily="34" charset="0"/>
                        </a:rPr>
                        <a:t>于文后，有意造成悬念，到合适的时候</a:t>
                      </a:r>
                      <a:r>
                        <a:rPr lang="en-US" altLang="zh-CN" sz="1800" b="1">
                          <a:solidFill>
                            <a:srgbClr val="000000"/>
                          </a:solidFill>
                          <a:sym typeface="Arial" pitchFamily="34" charset="0"/>
                        </a:rPr>
                        <a:t>“</a:t>
                      </a:r>
                      <a:r>
                        <a:rPr lang="zh-CN" altLang="en-US" sz="1800" b="1">
                          <a:solidFill>
                            <a:srgbClr val="000000"/>
                          </a:solidFill>
                          <a:sym typeface="Arial" pitchFamily="34" charset="0"/>
                        </a:rPr>
                        <a:t>亮</a:t>
                      </a:r>
                      <a:r>
                        <a:rPr lang="en-US" altLang="zh-CN" sz="1800" b="1">
                          <a:solidFill>
                            <a:srgbClr val="000000"/>
                          </a:solidFill>
                          <a:sym typeface="Arial" pitchFamily="34" charset="0"/>
                        </a:rPr>
                        <a:t>”</a:t>
                      </a:r>
                      <a:r>
                        <a:rPr lang="zh-CN" altLang="en-US" sz="1800" b="1">
                          <a:solidFill>
                            <a:srgbClr val="000000"/>
                          </a:solidFill>
                          <a:sym typeface="Arial" pitchFamily="34" charset="0"/>
                        </a:rPr>
                        <a:t>出来，通过这样的</a:t>
                      </a:r>
                      <a:r>
                        <a:rPr lang="en-US" altLang="zh-CN" sz="1800" b="1">
                          <a:solidFill>
                            <a:srgbClr val="000000"/>
                          </a:solidFill>
                          <a:sym typeface="Arial" pitchFamily="34" charset="0"/>
                        </a:rPr>
                        <a:t>“</a:t>
                      </a:r>
                      <a:r>
                        <a:rPr lang="zh-CN" altLang="en-US" sz="1800" b="1">
                          <a:solidFill>
                            <a:srgbClr val="000000"/>
                          </a:solidFill>
                          <a:sym typeface="Arial" pitchFamily="34" charset="0"/>
                        </a:rPr>
                        <a:t>藏</a:t>
                      </a:r>
                      <a:r>
                        <a:rPr lang="en-US" altLang="zh-CN" sz="1800" b="1">
                          <a:solidFill>
                            <a:srgbClr val="000000"/>
                          </a:solidFill>
                          <a:sym typeface="Arial" pitchFamily="34" charset="0"/>
                        </a:rPr>
                        <a:t>”</a:t>
                      </a:r>
                      <a:r>
                        <a:rPr lang="zh-CN" altLang="en-US" sz="1800" b="1">
                          <a:solidFill>
                            <a:srgbClr val="000000"/>
                          </a:solidFill>
                          <a:sym typeface="Arial" pitchFamily="34" charset="0"/>
                        </a:rPr>
                        <a:t>和</a:t>
                      </a:r>
                      <a:r>
                        <a:rPr lang="en-US" altLang="zh-CN" sz="1800" b="1">
                          <a:solidFill>
                            <a:srgbClr val="000000"/>
                          </a:solidFill>
                          <a:sym typeface="Arial" pitchFamily="34" charset="0"/>
                        </a:rPr>
                        <a:t>“</a:t>
                      </a:r>
                      <a:r>
                        <a:rPr lang="zh-CN" altLang="en-US" sz="1800" b="1">
                          <a:solidFill>
                            <a:srgbClr val="000000"/>
                          </a:solidFill>
                          <a:sym typeface="Arial" pitchFamily="34" charset="0"/>
                        </a:rPr>
                        <a:t>亮</a:t>
                      </a:r>
                      <a:r>
                        <a:rPr lang="en-US" altLang="zh-CN" sz="1800" b="1">
                          <a:solidFill>
                            <a:srgbClr val="000000"/>
                          </a:solidFill>
                          <a:sym typeface="Arial" pitchFamily="34" charset="0"/>
                        </a:rPr>
                        <a:t>”</a:t>
                      </a:r>
                      <a:r>
                        <a:rPr lang="zh-CN" altLang="en-US" sz="1800" b="1">
                          <a:solidFill>
                            <a:srgbClr val="000000"/>
                          </a:solidFill>
                          <a:sym typeface="Arial" pitchFamily="34" charset="0"/>
                        </a:rPr>
                        <a:t>，使文章跌宕多姿，波澜起伏，增强艺术感染力。</a:t>
                      </a:r>
                      <a:endParaRPr lang="zh-CN" altLang="en-US" sz="1800" b="1" noProof="1">
                        <a:solidFill>
                          <a:srgbClr val="000000"/>
                        </a:solidFill>
                        <a:sym typeface="Arial" pitchFamily="34" charset="0"/>
                      </a:endParaRPr>
                    </a:p>
                    <a:p>
                      <a:pPr>
                        <a:buNone/>
                      </a:pPr>
                      <a:endParaRPr lang="zh-CN" altLang="en-US"/>
                    </a:p>
                  </a:txBody>
                  <a:tcPr/>
                </a:tc>
              </a:tr>
              <a:tr h="914400">
                <a:tc>
                  <a:txBody>
                    <a:bodyPr vert="horz" wrap="square"/>
                    <a:lstStyle/>
                    <a:p>
                      <a:pPr>
                        <a:buNone/>
                      </a:pPr>
                      <a:r>
                        <a:rPr lang="zh-CN" altLang="en-US" b="1">
                          <a:solidFill>
                            <a:srgbClr val="FF0000"/>
                          </a:solidFill>
                        </a:rPr>
                        <a:t>例文</a:t>
                      </a:r>
                    </a:p>
                  </a:txBody>
                  <a:tcPr/>
                </a:tc>
                <a:tc>
                  <a:txBody>
                    <a:bodyPr vert="horz" wrap="square"/>
                    <a:lstStyle/>
                    <a:p>
                      <a:pPr>
                        <a:buNone/>
                      </a:pPr>
                      <a:r>
                        <a:rPr lang="zh-CN" altLang="en-US" sz="1800" b="1">
                          <a:solidFill>
                            <a:srgbClr val="000000"/>
                          </a:solidFill>
                          <a:sym typeface="Arial" pitchFamily="34" charset="0"/>
                        </a:rPr>
                        <a:t>《赵一曼》中插叙赵一曼争取警士董宪勋和护士韩勇义的过程</a:t>
                      </a:r>
                      <a:endParaRPr lang="zh-CN" altLang="en-US" sz="1800" b="1" noProof="1">
                        <a:solidFill>
                          <a:srgbClr val="000000"/>
                        </a:solidFill>
                        <a:sym typeface="Arial" pitchFamily="34" charset="0"/>
                      </a:endParaRPr>
                    </a:p>
                    <a:p>
                      <a:pPr>
                        <a:buNone/>
                      </a:pPr>
                      <a:endParaRPr lang="zh-CN" altLang="en-US"/>
                    </a:p>
                  </a:txBody>
                  <a:tcPr/>
                </a:tc>
                <a:tc>
                  <a:txBody>
                    <a:bodyPr vert="horz" wrap="square"/>
                    <a:lstStyle/>
                    <a:p>
                      <a:pPr>
                        <a:buNone/>
                      </a:pPr>
                      <a:r>
                        <a:rPr lang="zh-CN" altLang="en-US" sz="1800" b="1">
                          <a:solidFill>
                            <a:srgbClr val="000000"/>
                          </a:solidFill>
                          <a:sym typeface="Arial" pitchFamily="34" charset="0"/>
                        </a:rPr>
                        <a:t>《永不掉队》中结尾的补叙</a:t>
                      </a:r>
                      <a:endParaRPr lang="zh-CN" altLang="en-US" sz="1800" b="1" noProof="1">
                        <a:solidFill>
                          <a:srgbClr val="000000"/>
                        </a:solidFill>
                        <a:sym typeface="Arial" pitchFamily="34" charset="0"/>
                      </a:endParaRPr>
                    </a:p>
                    <a:p>
                      <a:pPr>
                        <a:buNone/>
                      </a:pPr>
                      <a:endParaRPr lang="zh-CN" altLang="en-US"/>
                    </a:p>
                  </a:txBody>
                  <a:tcPr/>
                </a:tc>
              </a:tr>
            </a:tbl>
          </a:graphicData>
        </a:graphic>
      </p:graphicFrame>
    </p:spTree>
  </p:cSld>
  <p:clrMapOvr>
    <a:masterClrMapping/>
  </p:clrMapOvr>
  <p:transition/>
  <p:timing/>
</p:sld>
</file>

<file path=ppt/tags/tag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1_1"/>
  <p:tag name="KSO_WM_UNIT_INDEX" val="1_1_1_1"/>
  <p:tag name="KSO_WM_UNIT_LAYERLEVEL" val="1_1_1_1"/>
  <p:tag name="KSO_WM_UNIT_LINE_FILL_TYPE" val="2"/>
  <p:tag name="KSO_WM_UNIT_LINE_FORE_SCHEMECOLOR_INDEX" val="5"/>
  <p:tag name="KSO_WM_UNIT_TYPE" val="p_h_h_i"/>
</p:tagLst>
</file>

<file path=ppt/tags/tag1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160252_2*n_h_h_i*1_2_3_1"/>
  <p:tag name="KSO_WM_UNIT_INDEX" val="1_2_3_1"/>
  <p:tag name="KSO_WM_UNIT_LAYERLEVEL" val="1_1_1_1"/>
  <p:tag name="KSO_WM_UNIT_TEXT_FILL_FORE_SCHEMECOLOR_INDEX" val="13"/>
  <p:tag name="KSO_WM_UNIT_TEXT_FILL_TYPE" val="1"/>
  <p:tag name="KSO_WM_UNIT_TYPE" val="n_h_h_i"/>
</p:tagLst>
</file>

<file path=ppt/tags/tag1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160252_2*n_h_h_i*1_2_1_1"/>
  <p:tag name="KSO_WM_UNIT_INDEX" val="1_2_1_1"/>
  <p:tag name="KSO_WM_UNIT_LAYERLEVEL" val="1_1_1_1"/>
  <p:tag name="KSO_WM_UNIT_TEXT_FILL_FORE_SCHEMECOLOR_INDEX" val="13"/>
  <p:tag name="KSO_WM_UNIT_TEXT_FILL_TYPE" val="1"/>
  <p:tag name="KSO_WM_UNIT_TYPE" val="n_h_h_i"/>
</p:tagLst>
</file>

<file path=ppt/tags/tag1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160252_2*n_h_h_i*1_2_2_1"/>
  <p:tag name="KSO_WM_UNIT_INDEX" val="1_2_2_1"/>
  <p:tag name="KSO_WM_UNIT_LAYERLEVEL" val="1_1_1_1"/>
  <p:tag name="KSO_WM_UNIT_TEXT_FILL_FORE_SCHEMECOLOR_INDEX" val="13"/>
  <p:tag name="KSO_WM_UNIT_TEXT_FILL_TYPE" val="1"/>
  <p:tag name="KSO_WM_UNIT_TYPE" val="n_h_h_i"/>
</p:tagLst>
</file>

<file path=ppt/tags/tag1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160252_2*n_h_i*1_1_1"/>
  <p:tag name="KSO_WM_UNIT_INDEX" val="1_1_1"/>
  <p:tag name="KSO_WM_UNIT_LAYERLEVEL" val="1_1_1"/>
  <p:tag name="KSO_WM_UNIT_TEXT_FILL_FORE_SCHEMECOLOR_INDEX" val="14"/>
  <p:tag name="KSO_WM_UNIT_TEXT_FILL_TYPE" val="1"/>
  <p:tag name="KSO_WM_UNIT_TYPE" val="n_h_i"/>
</p:tagLst>
</file>

<file path=ppt/tags/tag1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HIGHLIGHT" val="0"/>
  <p:tag name="KSO_WM_UNIT_ID" val="diagram160252_2*n_h_h_f*1_2_1_1"/>
  <p:tag name="KSO_WM_UNIT_INDEX" val="1_2_1_1"/>
  <p:tag name="KSO_WM_UNIT_LAYERLEVEL" val="1_1_1_1"/>
  <p:tag name="KSO_WM_UNIT_NOCLEAR" val="0"/>
  <p:tag name="KSO_WM_UNIT_PRESET_TEXT" val="单击此处添加文本具体内容，简明扼要地阐述你的观点"/>
  <p:tag name="KSO_WM_UNIT_SUBTYPE" val="a"/>
  <p:tag name="KSO_WM_UNIT_TEXT_FILL_FORE_SCHEMECOLOR_INDEX" val="13"/>
  <p:tag name="KSO_WM_UNIT_TEXT_FILL_TYPE" val="1"/>
  <p:tag name="KSO_WM_UNIT_TYPE" val="n_h_h_f"/>
  <p:tag name="KSO_WM_UNIT_VALUE" val="30"/>
</p:tagLst>
</file>

<file path=ppt/tags/tag1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HIGHLIGHT" val="0"/>
  <p:tag name="KSO_WM_UNIT_ID" val="diagram160252_2*n_h_h_f*1_2_2_1"/>
  <p:tag name="KSO_WM_UNIT_INDEX" val="1_2_2_1"/>
  <p:tag name="KSO_WM_UNIT_LAYERLEVEL" val="1_1_1_1"/>
  <p:tag name="KSO_WM_UNIT_NOCLEAR" val="0"/>
  <p:tag name="KSO_WM_UNIT_PRESET_TEXT" val="单击此处添加文本具体内容，简明扼要地阐述你的观点"/>
  <p:tag name="KSO_WM_UNIT_SUBTYPE" val="a"/>
  <p:tag name="KSO_WM_UNIT_TEXT_FILL_FORE_SCHEMECOLOR_INDEX" val="13"/>
  <p:tag name="KSO_WM_UNIT_TEXT_FILL_TYPE" val="1"/>
  <p:tag name="KSO_WM_UNIT_TYPE" val="n_h_h_f"/>
  <p:tag name="KSO_WM_UNIT_VALUE" val="30"/>
</p:tagLst>
</file>

<file path=ppt/tags/tag1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HIGHLIGHT" val="0"/>
  <p:tag name="KSO_WM_UNIT_ID" val="diagram160252_2*n_h_h_f*1_2_3_1"/>
  <p:tag name="KSO_WM_UNIT_INDEX" val="1_2_3_1"/>
  <p:tag name="KSO_WM_UNIT_LAYERLEVEL" val="1_1_1_1"/>
  <p:tag name="KSO_WM_UNIT_NOCLEAR" val="0"/>
  <p:tag name="KSO_WM_UNIT_PRESET_TEXT" val="单击此处添加文本具体内容，简明扼要地阐述你的观点"/>
  <p:tag name="KSO_WM_UNIT_SUBTYPE" val="a"/>
  <p:tag name="KSO_WM_UNIT_TEXT_FILL_FORE_SCHEMECOLOR_INDEX" val="13"/>
  <p:tag name="KSO_WM_UNIT_TEXT_FILL_TYPE" val="1"/>
  <p:tag name="KSO_WM_UNIT_TYPE" val="n_h_h_f"/>
  <p:tag name="KSO_WM_UNIT_VALUE" val="30"/>
</p:tagLst>
</file>

<file path=ppt/tags/tag1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252"/>
  <p:tag name="KSO_WM_UNIT_COMPATIBLE" val="0"/>
  <p:tag name="KSO_WM_UNIT_DIAGRAM_ISNUMVISUAL" val="0"/>
  <p:tag name="KSO_WM_UNIT_DIAGRAM_ISREFERUNIT" val="0"/>
  <p:tag name="KSO_WM_UNIT_HIGHLIGHT" val="0"/>
  <p:tag name="KSO_WM_UNIT_ID" val="diagram160252_2*n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TYPE" val="1"/>
  <p:tag name="KSO_WM_UNIT_TYPE" val="n_h_a"/>
  <p:tag name="KSO_WM_UNIT_VALUE" val="6"/>
</p:tagLst>
</file>

<file path=ppt/tags/tag18.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7697_1*q_h_i*1_2_2"/>
  <p:tag name="KSO_WM_UNIT_INDEX" val="1_2_2"/>
  <p:tag name="KSO_WM_UNIT_LAYERLEVEL" val="1_1_1"/>
  <p:tag name="KSO_WM_UNIT_TEXT_FILL_FORE_SCHEMECOLOR_INDEX" val="2"/>
  <p:tag name="KSO_WM_UNIT_TEXT_FILL_TYPE" val="1"/>
  <p:tag name="KSO_WM_UNIT_TYPE" val="q_h_i"/>
</p:tagLst>
</file>

<file path=ppt/tags/tag19.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7697_1*q_h_i*1_1_2"/>
  <p:tag name="KSO_WM_UNIT_INDEX" val="1_1_2"/>
  <p:tag name="KSO_WM_UNIT_LAYERLEVEL" val="1_1_1"/>
  <p:tag name="KSO_WM_UNIT_TEXT_FILL_FORE_SCHEMECOLOR_INDEX" val="2"/>
  <p:tag name="KSO_WM_UNIT_TEXT_FILL_TYPE" val="1"/>
  <p:tag name="KSO_WM_UNIT_TYPE" val="q_h_i"/>
</p:tagLst>
</file>

<file path=ppt/tags/tag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2_1"/>
  <p:tag name="KSO_WM_UNIT_INDEX" val="1_1_2_1"/>
  <p:tag name="KSO_WM_UNIT_LAYERLEVEL" val="1_1_1_1"/>
  <p:tag name="KSO_WM_UNIT_LINE_FILL_TYPE" val="2"/>
  <p:tag name="KSO_WM_UNIT_LINE_FORE_SCHEMECOLOR_INDEX" val="5"/>
  <p:tag name="KSO_WM_UNIT_TYPE" val="p_h_h_i"/>
</p:tagLst>
</file>

<file path=ppt/tags/tag20.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HIGHLIGHT" val="0"/>
  <p:tag name="KSO_WM_UNIT_ID" val="diagram20187697_1*q_h_a*1_1_1"/>
  <p:tag name="KSO_WM_UNIT_INDEX" val="1_1_1"/>
  <p:tag name="KSO_WM_UNIT_ISCONTENTSTITLE" val="0"/>
  <p:tag name="KSO_WM_UNIT_LAYERLEVEL" val="1_1_1"/>
  <p:tag name="KSO_WM_UNIT_NOCLEAR" val="0"/>
  <p:tag name="KSO_WM_UNIT_PRESET_TEXT" val="单击此处添加标题"/>
  <p:tag name="KSO_WM_UNIT_TEXT_FILL_FORE_SCHEMECOLOR_INDEX" val="5"/>
  <p:tag name="KSO_WM_UNIT_TEXT_FILL_TYPE" val="1"/>
  <p:tag name="KSO_WM_UNIT_TYPE" val="q_h_a"/>
  <p:tag name="KSO_WM_UNIT_VALUE" val="6"/>
</p:tagLst>
</file>

<file path=ppt/tags/tag21.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HIGHLIGHT" val="0"/>
  <p:tag name="KSO_WM_UNIT_ID" val="diagram20187697_1*q_h_f*1_1_1"/>
  <p:tag name="KSO_WM_UNIT_INDEX" val="1_1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q_h_f"/>
  <p:tag name="KSO_WM_UNIT_VALUE" val="15"/>
</p:tagLst>
</file>

<file path=ppt/tags/tag22.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HIGHLIGHT" val="0"/>
  <p:tag name="KSO_WM_UNIT_ID" val="diagram20187697_1*q_h_a*1_2_1"/>
  <p:tag name="KSO_WM_UNIT_INDEX" val="1_2_1"/>
  <p:tag name="KSO_WM_UNIT_ISCONTENTSTITLE" val="0"/>
  <p:tag name="KSO_WM_UNIT_LAYERLEVEL" val="1_1_1"/>
  <p:tag name="KSO_WM_UNIT_NOCLEAR" val="0"/>
  <p:tag name="KSO_WM_UNIT_PRESET_TEXT" val="单击此处添加标题"/>
  <p:tag name="KSO_WM_UNIT_TEXT_FILL_FORE_SCHEMECOLOR_INDEX" val="6"/>
  <p:tag name="KSO_WM_UNIT_TEXT_FILL_TYPE" val="1"/>
  <p:tag name="KSO_WM_UNIT_TYPE" val="q_h_a"/>
  <p:tag name="KSO_WM_UNIT_VALUE" val="6"/>
</p:tagLst>
</file>

<file path=ppt/tags/tag23.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87697"/>
  <p:tag name="KSO_WM_UNIT_COMPATIBLE" val="0"/>
  <p:tag name="KSO_WM_UNIT_DIAGRAM_ISNUMVISUAL" val="0"/>
  <p:tag name="KSO_WM_UNIT_DIAGRAM_ISREFERUNIT" val="0"/>
  <p:tag name="KSO_WM_UNIT_HIGHLIGHT" val="0"/>
  <p:tag name="KSO_WM_UNIT_ID" val="diagram20187697_1*q_h_f*1_2_1"/>
  <p:tag name="KSO_WM_UNIT_INDEX" val="1_2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q_h_f"/>
  <p:tag name="KSO_WM_UNIT_VALUE" val="16"/>
</p:tagLst>
</file>

<file path=ppt/tags/tag24.xml><?xml version="1.0" encoding="utf-8"?>
<p:tagLst xmlns:p="http://schemas.openxmlformats.org/presentationml/2006/main">
  <p:tag name="KSO_WM_UNIT_TABLE_BEAUTIFY" val="smartTable{c99f0226-a45d-4616-a759-d8af38dd30c7}"/>
  <p:tag name="TABLE_COLOR_RGB" val="0x000000*0xFFFFFF*0x212121*0xFFFFFF*0xFF6238*0xFFD147*0xFFB57D*0xFF7A51*0xFFD791*0xFF8C6D"/>
  <p:tag name="TABLE_COLORIDX" val="3"/>
  <p:tag name="TABLE_EMPHASIZE_COLOR" val="16736824"/>
  <p:tag name="TABLE_SKINIDX" val="0"/>
</p:tagLst>
</file>

<file path=ppt/tags/tag25.xml><?xml version="1.0" encoding="utf-8"?>
<p:tagLst xmlns:p="http://schemas.openxmlformats.org/presentationml/2006/main">
  <p:tag name="KSO_WM_UNIT_TABLE_BEAUTIFY" val="smartTable{c99f0226-a45d-4616-a759-d8af38dd30c7}"/>
  <p:tag name="TABLE_COLOR_RGB" val="0x000000*0xFFFFFF*0x212121*0xFFFFFF*0xFF6238*0xFFD147*0xFFB57D*0xFF7A51*0xFFD791*0xFF8C6D"/>
  <p:tag name="TABLE_COLORIDX" val="3"/>
  <p:tag name="TABLE_EMPHASIZE_COLOR" val="16736824"/>
  <p:tag name="TABLE_SKINIDX" val="0"/>
</p:tagLst>
</file>

<file path=ppt/tags/tag26.xml><?xml version="1.0" encoding="utf-8"?>
<p:tagLst xmlns:p="http://schemas.openxmlformats.org/presentationml/2006/main">
  <p:tag name="KSO_WM_UNIT_TABLE_BEAUTIFY" val="smartTable{0ef120b3-7bd4-4afe-8eff-a658e5877f51}"/>
  <p:tag name="TABLE_ENDDRAG_ORIGIN_RECT" val="959*436"/>
  <p:tag name="TABLE_ENDDRAG_RECT" val="0*89*959*436"/>
</p:tagLst>
</file>

<file path=ppt/tags/tag2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FILL_FORE_SCHEMECOLOR_INDEX" val="9"/>
  <p:tag name="KSO_WM_UNIT_FILL_TYPE" val="1"/>
  <p:tag name="KSO_WM_UNIT_HIGHLIGHT" val="0"/>
  <p:tag name="KSO_WM_UNIT_ID" val="diagram20200123_3*n_i*1_10"/>
  <p:tag name="KSO_WM_UNIT_INDEX" val="1_10"/>
  <p:tag name="KSO_WM_UNIT_LAYERLEVEL" val="1_1"/>
  <p:tag name="KSO_WM_UNIT_LINE_FILL_TYPE" val="2"/>
  <p:tag name="KSO_WM_UNIT_LINE_FORE_SCHEMECOLOR_INDEX" val="9"/>
  <p:tag name="KSO_WM_UNIT_TEXT_FILL_FORE_SCHEMECOLOR_INDEX" val="15"/>
  <p:tag name="KSO_WM_UNIT_TEXT_FILL_TYPE" val="1"/>
  <p:tag name="KSO_WM_UNIT_TYPE" val="n_i"/>
</p:tagLst>
</file>

<file path=ppt/tags/tag2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FILL_FORE_SCHEMECOLOR_INDEX" val="9"/>
  <p:tag name="KSO_WM_UNIT_FILL_TYPE" val="1"/>
  <p:tag name="KSO_WM_UNIT_HIGHLIGHT" val="0"/>
  <p:tag name="KSO_WM_UNIT_ID" val="diagram20200123_3*n_i*1_18"/>
  <p:tag name="KSO_WM_UNIT_INDEX" val="1_18"/>
  <p:tag name="KSO_WM_UNIT_LAYERLEVEL" val="1_1"/>
  <p:tag name="KSO_WM_UNIT_LINE_FILL_TYPE" val="2"/>
  <p:tag name="KSO_WM_UNIT_LINE_FORE_SCHEMECOLOR_INDEX" val="9"/>
  <p:tag name="KSO_WM_UNIT_TEXT_FILL_FORE_SCHEMECOLOR_INDEX" val="15"/>
  <p:tag name="KSO_WM_UNIT_TEXT_FILL_TYPE" val="1"/>
  <p:tag name="KSO_WM_UNIT_TYPE" val="n_i"/>
</p:tagLst>
</file>

<file path=ppt/tags/tag2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FILL_FORE_SCHEMECOLOR_INDEX" val="9"/>
  <p:tag name="KSO_WM_UNIT_FILL_TYPE" val="1"/>
  <p:tag name="KSO_WM_UNIT_HIGHLIGHT" val="0"/>
  <p:tag name="KSO_WM_UNIT_ID" val="diagram20200123_3*n_h_i*1_1_1"/>
  <p:tag name="KSO_WM_UNIT_INDEX" val="1_1_1"/>
  <p:tag name="KSO_WM_UNIT_LAYERLEVEL" val="1_1_1"/>
  <p:tag name="KSO_WM_UNIT_LINE_FILL_TYPE" val="2"/>
  <p:tag name="KSO_WM_UNIT_LINE_FORE_SCHEMECOLOR_INDEX" val="9"/>
  <p:tag name="KSO_WM_UNIT_TEXT_FILL_FORE_SCHEMECOLOR_INDEX" val="14"/>
  <p:tag name="KSO_WM_UNIT_TEXT_FILL_TYPE" val="1"/>
  <p:tag name="KSO_WM_UNIT_TYPE" val="n_h_i"/>
</p:tagLst>
</file>

<file path=ppt/tags/tag3.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h_i*1_1_1_1_1"/>
  <p:tag name="KSO_WM_UNIT_INDEX" val="1_1_1_1_1"/>
  <p:tag name="KSO_WM_UNIT_LAYERLEVEL" val="1_1_1_1_1"/>
  <p:tag name="KSO_WM_UNIT_LINE_FILL_TYPE" val="2"/>
  <p:tag name="KSO_WM_UNIT_LINE_FORE_SCHEMECOLOR_INDEX" val="5"/>
  <p:tag name="KSO_WM_UNIT_TYPE" val="p_h_h_h_i"/>
</p:tagLst>
</file>

<file path=ppt/tags/tag3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FILL_FORE_SCHEMECOLOR_INDEX" val="9"/>
  <p:tag name="KSO_WM_UNIT_FILL_TYPE" val="1"/>
  <p:tag name="KSO_WM_UNIT_HIGHLIGHT" val="0"/>
  <p:tag name="KSO_WM_UNIT_ID" val="diagram20200123_3*n_i*1_1"/>
  <p:tag name="KSO_WM_UNIT_INDEX" val="1_1"/>
  <p:tag name="KSO_WM_UNIT_LAYERLEVEL" val="1_1"/>
  <p:tag name="KSO_WM_UNIT_LINE_FILL_TYPE" val="2"/>
  <p:tag name="KSO_WM_UNIT_LINE_FORE_SCHEMECOLOR_INDEX" val="9"/>
  <p:tag name="KSO_WM_UNIT_TEXT_FILL_FORE_SCHEMECOLOR_INDEX" val="15"/>
  <p:tag name="KSO_WM_UNIT_TEXT_FILL_TYPE" val="1"/>
  <p:tag name="KSO_WM_UNIT_TYPE" val="n_i"/>
</p:tagLst>
</file>

<file path=ppt/tags/tag3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i*1_8"/>
  <p:tag name="KSO_WM_UNIT_INDEX" val="1_8"/>
  <p:tag name="KSO_WM_UNIT_LAYERLEVEL" val="1_1"/>
  <p:tag name="KSO_WM_UNIT_LINE_FILL_TYPE" val="2"/>
  <p:tag name="KSO_WM_UNIT_LINE_FORE_SCHEMECOLOR_INDEX" val="9"/>
  <p:tag name="KSO_WM_UNIT_TYPE" val="n_i"/>
</p:tagLst>
</file>

<file path=ppt/tags/tag3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i*1_26"/>
  <p:tag name="KSO_WM_UNIT_INDEX" val="1_26"/>
  <p:tag name="KSO_WM_UNIT_LAYERLEVEL" val="1_1"/>
  <p:tag name="KSO_WM_UNIT_LINE_FILL_TYPE" val="2"/>
  <p:tag name="KSO_WM_UNIT_LINE_FORE_SCHEMECOLOR_INDEX" val="9"/>
  <p:tag name="KSO_WM_UNIT_TYPE" val="n_i"/>
</p:tagLst>
</file>

<file path=ppt/tags/tag3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i*1_17"/>
  <p:tag name="KSO_WM_UNIT_INDEX" val="1_17"/>
  <p:tag name="KSO_WM_UNIT_LAYERLEVEL" val="1_1"/>
  <p:tag name="KSO_WM_UNIT_LINE_FILL_TYPE" val="2"/>
  <p:tag name="KSO_WM_UNIT_LINE_FORE_SCHEMECOLOR_INDEX" val="9"/>
  <p:tag name="KSO_WM_UNIT_TYPE" val="n_i"/>
</p:tagLst>
</file>

<file path=ppt/tags/tag3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2_1"/>
  <p:tag name="KSO_WM_UNIT_INDEX" val="1_2_2_1"/>
  <p:tag name="KSO_WM_UNIT_LAYERLEVEL" val="1_1_1_1"/>
  <p:tag name="KSO_WM_UNIT_LINE_FILL_TYPE" val="2"/>
  <p:tag name="KSO_WM_UNIT_LINE_FORE_SCHEMECOLOR_INDEX" val="9"/>
  <p:tag name="KSO_WM_UNIT_TEXT_FILL_FORE_SCHEMECOLOR_INDEX" val="15"/>
  <p:tag name="KSO_WM_UNIT_TEXT_FILL_TYPE" val="1"/>
  <p:tag name="KSO_WM_UNIT_TYPE" val="n_h_h_i"/>
</p:tagLst>
</file>

<file path=ppt/tags/tag3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3_1"/>
  <p:tag name="KSO_WM_UNIT_INDEX" val="1_2_3_1"/>
  <p:tag name="KSO_WM_UNIT_LAYERLEVEL" val="1_1_1_1"/>
  <p:tag name="KSO_WM_UNIT_LINE_FILL_TYPE" val="2"/>
  <p:tag name="KSO_WM_UNIT_LINE_FORE_SCHEMECOLOR_INDEX" val="9"/>
  <p:tag name="KSO_WM_UNIT_TEXT_FILL_FORE_SCHEMECOLOR_INDEX" val="15"/>
  <p:tag name="KSO_WM_UNIT_TEXT_FILL_TYPE" val="1"/>
  <p:tag name="KSO_WM_UNIT_TYPE" val="n_h_h_i"/>
</p:tagLst>
</file>

<file path=ppt/tags/tag3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4_1"/>
  <p:tag name="KSO_WM_UNIT_INDEX" val="1_2_4_1"/>
  <p:tag name="KSO_WM_UNIT_LAYERLEVEL" val="1_1_1_1"/>
  <p:tag name="KSO_WM_UNIT_LINE_FILL_TYPE" val="2"/>
  <p:tag name="KSO_WM_UNIT_LINE_FORE_SCHEMECOLOR_INDEX" val="9"/>
  <p:tag name="KSO_WM_UNIT_TEXT_FILL_FORE_SCHEMECOLOR_INDEX" val="15"/>
  <p:tag name="KSO_WM_UNIT_TEXT_FILL_TYPE" val="1"/>
  <p:tag name="KSO_WM_UNIT_TYPE" val="n_h_h_i"/>
</p:tagLst>
</file>

<file path=ppt/tags/tag3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1_1"/>
  <p:tag name="KSO_WM_UNIT_INDEX" val="1_2_1_1"/>
  <p:tag name="KSO_WM_UNIT_LAYERLEVEL" val="1_1_1_1"/>
  <p:tag name="KSO_WM_UNIT_LINE_FILL_TYPE" val="2"/>
  <p:tag name="KSO_WM_UNIT_LINE_FORE_SCHEMECOLOR_INDEX" val="9"/>
  <p:tag name="KSO_WM_UNIT_TEXT_FILL_FORE_SCHEMECOLOR_INDEX" val="15"/>
  <p:tag name="KSO_WM_UNIT_TEXT_FILL_TYPE" val="1"/>
  <p:tag name="KSO_WM_UNIT_TYPE" val="n_h_h_i"/>
</p:tagLst>
</file>

<file path=ppt/tags/tag3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2_2"/>
  <p:tag name="KSO_WM_UNIT_INDEX" val="1_2_2_2"/>
  <p:tag name="KSO_WM_UNIT_LAYERLEVEL" val="1_1_1_1"/>
  <p:tag name="KSO_WM_UNIT_LINE_FILL_TYPE" val="2"/>
  <p:tag name="KSO_WM_UNIT_LINE_FORE_SCHEMECOLOR_INDEX" val="9"/>
  <p:tag name="KSO_WM_UNIT_TYPE" val="n_h_h_i"/>
</p:tagLst>
</file>

<file path=ppt/tags/tag3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1_2"/>
  <p:tag name="KSO_WM_UNIT_INDEX" val="1_2_1_2"/>
  <p:tag name="KSO_WM_UNIT_LAYERLEVEL" val="1_1_1_1"/>
  <p:tag name="KSO_WM_UNIT_LINE_FILL_TYPE" val="2"/>
  <p:tag name="KSO_WM_UNIT_LINE_FORE_SCHEMECOLOR_INDEX" val="9"/>
  <p:tag name="KSO_WM_UNIT_TYPE" val="n_h_h_i"/>
</p:tagLst>
</file>

<file path=ppt/tags/tag4.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f*1_1_1"/>
  <p:tag name="KSO_WM_UNIT_INDEX" val="1_1_1"/>
  <p:tag name="KSO_WM_UNIT_LAYERLEVEL" val="1_1_1"/>
  <p:tag name="KSO_WM_UNIT_PRESET_TEXT" val="LOREM IPSUM DOLOR LOREM"/>
  <p:tag name="KSO_WM_UNIT_TEXT_FILL_FORE_SCHEMECOLOR_INDEX" val="14"/>
  <p:tag name="KSO_WM_UNIT_TEXT_FILL_TYPE" val="1"/>
  <p:tag name="KSO_WM_UNIT_TYPE" val="p_h_f"/>
  <p:tag name="KSO_WM_UNIT_VALUE" val="21"/>
</p:tagLst>
</file>

<file path=ppt/tags/tag4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3_2"/>
  <p:tag name="KSO_WM_UNIT_INDEX" val="1_2_3_2"/>
  <p:tag name="KSO_WM_UNIT_LAYERLEVEL" val="1_1_1_1"/>
  <p:tag name="KSO_WM_UNIT_LINE_FILL_TYPE" val="2"/>
  <p:tag name="KSO_WM_UNIT_LINE_FORE_SCHEMECOLOR_INDEX" val="9"/>
  <p:tag name="KSO_WM_UNIT_TYPE" val="n_h_h_i"/>
</p:tagLst>
</file>

<file path=ppt/tags/tag4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i*1_2_4_2"/>
  <p:tag name="KSO_WM_UNIT_INDEX" val="1_2_4_2"/>
  <p:tag name="KSO_WM_UNIT_LAYERLEVEL" val="1_1_1_1"/>
  <p:tag name="KSO_WM_UNIT_LINE_FILL_TYPE" val="2"/>
  <p:tag name="KSO_WM_UNIT_LINE_FORE_SCHEMECOLOR_INDEX" val="9"/>
  <p:tag name="KSO_WM_UNIT_TYPE" val="n_h_h_i"/>
</p:tagLst>
</file>

<file path=ppt/tags/tag4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FILL_FORE_SCHEMECOLOR_INDEX" val="9"/>
  <p:tag name="KSO_WM_UNIT_FILL_TYPE" val="1"/>
  <p:tag name="KSO_WM_UNIT_HIGHLIGHT" val="0"/>
  <p:tag name="KSO_WM_UNIT_ID" val="diagram20200123_3*n_i*1_27"/>
  <p:tag name="KSO_WM_UNIT_INDEX" val="1_27"/>
  <p:tag name="KSO_WM_UNIT_LAYERLEVEL" val="1_1"/>
  <p:tag name="KSO_WM_UNIT_LINE_FILL_TYPE" val="2"/>
  <p:tag name="KSO_WM_UNIT_LINE_FORE_SCHEMECOLOR_INDEX" val="9"/>
  <p:tag name="KSO_WM_UNIT_TEXT_FILL_FORE_SCHEMECOLOR_INDEX" val="15"/>
  <p:tag name="KSO_WM_UNIT_TEXT_FILL_TYPE" val="1"/>
  <p:tag name="KSO_WM_UNIT_TYPE" val="n_i"/>
</p:tagLst>
</file>

<file path=ppt/tags/tag4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i*1_28"/>
  <p:tag name="KSO_WM_UNIT_INDEX" val="1_28"/>
  <p:tag name="KSO_WM_UNIT_LAYERLEVEL" val="1_1"/>
  <p:tag name="KSO_WM_UNIT_LINE_FILL_TYPE" val="2"/>
  <p:tag name="KSO_WM_UNIT_LINE_FORE_SCHEMECOLOR_INDEX" val="9"/>
  <p:tag name="KSO_WM_UNIT_TYPE" val="n_i"/>
</p:tagLst>
</file>

<file path=ppt/tags/tag4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n_h_a"/>
</p:tagLst>
</file>

<file path=ppt/tags/tag4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a*1_2_1_1"/>
  <p:tag name="KSO_WM_UNIT_INDEX" val="1_2_1_1"/>
  <p:tag name="KSO_WM_UNIT_ISCONTENTSTITLE" val="0"/>
  <p:tag name="KSO_WM_UNIT_LAYERLEVEL" val="1_1_1_1"/>
  <p:tag name="KSO_WM_UNIT_NOCLEAR" val="0"/>
  <p:tag name="KSO_WM_UNIT_PRESET_TEXT" val="添加标题"/>
  <p:tag name="KSO_WM_UNIT_TEXT_FILL_FORE_SCHEMECOLOR_INDEX" val="13"/>
  <p:tag name="KSO_WM_UNIT_TEXT_FILL_TYPE" val="1"/>
  <p:tag name="KSO_WM_UNIT_TYPE" val="n_h_h_a"/>
</p:tagLst>
</file>

<file path=ppt/tags/tag4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a*1_2_3_1"/>
  <p:tag name="KSO_WM_UNIT_INDEX" val="1_2_3_1"/>
  <p:tag name="KSO_WM_UNIT_ISCONTENTSTITLE" val="0"/>
  <p:tag name="KSO_WM_UNIT_LAYERLEVEL" val="1_1_1_1"/>
  <p:tag name="KSO_WM_UNIT_NOCLEAR" val="0"/>
  <p:tag name="KSO_WM_UNIT_PRESET_TEXT" val="添加标题"/>
  <p:tag name="KSO_WM_UNIT_TEXT_FILL_FORE_SCHEMECOLOR_INDEX" val="13"/>
  <p:tag name="KSO_WM_UNIT_TEXT_FILL_TYPE" val="1"/>
  <p:tag name="KSO_WM_UNIT_TYPE" val="n_h_h_a"/>
</p:tagLst>
</file>

<file path=ppt/tags/tag4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a*1_2_4_1"/>
  <p:tag name="KSO_WM_UNIT_INDEX" val="1_2_4_1"/>
  <p:tag name="KSO_WM_UNIT_ISCONTENTSTITLE" val="0"/>
  <p:tag name="KSO_WM_UNIT_LAYERLEVEL" val="1_1_1_1"/>
  <p:tag name="KSO_WM_UNIT_NOCLEAR" val="0"/>
  <p:tag name="KSO_WM_UNIT_PRESET_TEXT" val="添加标题"/>
  <p:tag name="KSO_WM_UNIT_TEXT_FILL_FORE_SCHEMECOLOR_INDEX" val="13"/>
  <p:tag name="KSO_WM_UNIT_TEXT_FILL_TYPE" val="1"/>
  <p:tag name="KSO_WM_UNIT_TYPE" val="n_h_h_a"/>
</p:tagLst>
</file>

<file path=ppt/tags/tag4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00123"/>
  <p:tag name="KSO_WM_UNIT_COMPATIBLE" val="0"/>
  <p:tag name="KSO_WM_UNIT_DIAGRAM_ISNUMVISUAL" val="0"/>
  <p:tag name="KSO_WM_UNIT_DIAGRAM_ISREFERUNIT" val="0"/>
  <p:tag name="KSO_WM_UNIT_HIGHLIGHT" val="0"/>
  <p:tag name="KSO_WM_UNIT_ID" val="diagram20200123_3*n_h_h_a*1_2_2_1"/>
  <p:tag name="KSO_WM_UNIT_INDEX" val="1_2_2_1"/>
  <p:tag name="KSO_WM_UNIT_ISCONTENTSTITLE" val="0"/>
  <p:tag name="KSO_WM_UNIT_LAYERLEVEL" val="1_1_1_1"/>
  <p:tag name="KSO_WM_UNIT_NOCLEAR" val="0"/>
  <p:tag name="KSO_WM_UNIT_PRESET_TEXT" val="添加标题"/>
  <p:tag name="KSO_WM_UNIT_TEXT_FILL_FORE_SCHEMECOLOR_INDEX" val="13"/>
  <p:tag name="KSO_WM_UNIT_TEXT_FILL_TYPE" val="1"/>
  <p:tag name="KSO_WM_UNIT_TYPE" val="n_h_h_a"/>
</p:tagLst>
</file>

<file path=ppt/tags/tag49.xml><?xml version="1.0" encoding="utf-8"?>
<p:tagLst xmlns:p="http://schemas.openxmlformats.org/presentationml/2006/main">
  <p:tag name="KSO_WM_UNIT_TABLE_BEAUTIFY" val="smartTable{4c5a893d-e44d-4101-bc23-62fc8b5ed870}"/>
  <p:tag name="TABLE_ENDDRAG_ORIGIN_RECT" val="714*267"/>
  <p:tag name="TABLE_ENDDRAG_RECT" val="168*110*714*267"/>
</p:tagLst>
</file>

<file path=ppt/tags/tag5.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6"/>
  <p:tag name="KSO_WM_UNIT_FILL_TYPE" val="1"/>
  <p:tag name="KSO_WM_UNIT_HIGHLIGHT" val="0"/>
  <p:tag name="KSO_WM_UNIT_ID" val="diagram20170422_2*p_h_h_f*1_1_1_1"/>
  <p:tag name="KSO_WM_UNIT_INDEX" val="1_1_1_1"/>
  <p:tag name="KSO_WM_UNIT_LAYERLEVEL" val="1_1_1_1"/>
  <p:tag name="KSO_WM_UNIT_PRESET_TEXT" val="LOREM IPSUM DOLOR LOREM"/>
  <p:tag name="KSO_WM_UNIT_TEXT_FILL_FORE_SCHEMECOLOR_INDEX" val="14"/>
  <p:tag name="KSO_WM_UNIT_TEXT_FILL_TYPE" val="1"/>
  <p:tag name="KSO_WM_UNIT_TYPE" val="p_h_h_f"/>
  <p:tag name="KSO_WM_UNIT_VALUE" val="24"/>
</p:tagLst>
</file>

<file path=ppt/tags/tag50.xml><?xml version="1.0" encoding="utf-8"?>
<p:tagLst xmlns:p="http://schemas.openxmlformats.org/presentationml/2006/main">
  <p:tag name="KSO_WM_UNIT_TABLE_BEAUTIFY" val="smartTable{4c5a893d-e44d-4101-bc23-62fc8b5ed870}"/>
  <p:tag name="TABLE_ENDDRAG_ORIGIN_RECT" val="714*267"/>
  <p:tag name="TABLE_ENDDRAG_RECT" val="168*110*714*267"/>
</p:tagLst>
</file>

<file path=ppt/tags/tag51.xml><?xml version="1.0" encoding="utf-8"?>
<p:tagLst xmlns:p="http://schemas.openxmlformats.org/presentationml/2006/main">
  <p:tag name="KSO_WM_UNIT_TABLE_BEAUTIFY" val="smartTable{4c5a893d-e44d-4101-bc23-62fc8b5ed870}"/>
  <p:tag name="TABLE_ENDDRAG_ORIGIN_RECT" val="714*267"/>
  <p:tag name="TABLE_ENDDRAG_RECT" val="168*110*714*267"/>
</p:tagLst>
</file>

<file path=ppt/tags/tag52.xml><?xml version="1.0" encoding="utf-8"?>
<p:tagLst xmlns:p="http://schemas.openxmlformats.org/presentationml/2006/main">
  <p:tag name="KSO_WM_BEAUTIFY_FLAG" val="#wm#"/>
  <p:tag name="KSO_WM_DIAGRAM_GROUP_CODE" val="r1-1"/>
  <p:tag name="KSO_WM_TAG_VERSION" val="1.0"/>
  <p:tag name="KSO_WM_TEMPLATE_CATEGORY" val="diagram"/>
  <p:tag name="KSO_WM_TEMPLATE_INDEX" val="20176968"/>
  <p:tag name="KSO_WM_UNIT_CLEAR" val="0"/>
  <p:tag name="KSO_WM_UNIT_COMPATIBLE" val="0"/>
  <p:tag name="KSO_WM_UNIT_DIAGRAM_CONTRAST_TITLE_CNT" val="2"/>
  <p:tag name="KSO_WM_UNIT_DIAGRAM_DIMENSION_TITLE_CNT" val="1"/>
  <p:tag name="KSO_WM_UNIT_HIGHLIGHT" val="0"/>
  <p:tag name="KSO_WM_UNIT_ID" val="diagram20176968_1*r_u*1_1"/>
  <p:tag name="KSO_WM_UNIT_INDEX" val="1_1"/>
  <p:tag name="KSO_WM_UNIT_LAYERLEVEL" val="1_1"/>
  <p:tag name="KSO_WM_UNIT_PRESET_TEXT_INDEX" val="0"/>
  <p:tag name="KSO_WM_UNIT_PRESET_TEXT_LEN" val="9"/>
  <p:tag name="KSO_WM_UNIT_TEXT_FILL_FORE_SCHEMECOLOR_INDEX" val="1"/>
  <p:tag name="KSO_WM_UNIT_TEXT_FILL_TYPE" val="1"/>
  <p:tag name="KSO_WM_UNIT_TYPE" val="r_u"/>
  <p:tag name="KSO_WM_UNIT_VALUE" val="11"/>
</p:tagLst>
</file>

<file path=ppt/tags/tag53.xml><?xml version="1.0" encoding="utf-8"?>
<p:tagLst xmlns:p="http://schemas.openxmlformats.org/presentationml/2006/main">
  <p:tag name="KSO_WM_BEAUTIFY_FLAG" val="#wm#"/>
  <p:tag name="KSO_WM_DIAGRAM_GROUP_CODE" val="r1-1"/>
  <p:tag name="KSO_WM_TAG_VERSION" val="1.0"/>
  <p:tag name="KSO_WM_TEMPLATE_CATEGORY" val="diagram"/>
  <p:tag name="KSO_WM_TEMPLATE_INDEX" val="20176968"/>
  <p:tag name="KSO_WM_UNIT_FILL_FORE_SCHEMECOLOR_INDEX" val="13"/>
  <p:tag name="KSO_WM_UNIT_FILL_TYPE" val="1"/>
  <p:tag name="KSO_WM_UNIT_ID" val="diagram20176968_1*r_i*1_1"/>
  <p:tag name="KSO_WM_UNIT_INDEX" val="1_1"/>
  <p:tag name="KSO_WM_UNIT_LAYERLEVEL" val="1_1"/>
  <p:tag name="KSO_WM_UNIT_LINE_FILL_TYPE" val="2"/>
  <p:tag name="KSO_WM_UNIT_LINE_FORE_SCHEMECOLOR_INDEX" val="7"/>
  <p:tag name="KSO_WM_UNIT_TYPE" val="r_i"/>
</p:tagLst>
</file>

<file path=ppt/tags/tag54.xml><?xml version="1.0" encoding="utf-8"?>
<p:tagLst xmlns:p="http://schemas.openxmlformats.org/presentationml/2006/main">
  <p:tag name="KSO_WM_BEAUTIFY_FLAG" val="#wm#"/>
  <p:tag name="KSO_WM_DIAGRAM_GROUP_CODE" val="r1-1"/>
  <p:tag name="KSO_WM_TAG_VERSION" val="1.0"/>
  <p:tag name="KSO_WM_TEMPLATE_CATEGORY" val="diagram"/>
  <p:tag name="KSO_WM_TEMPLATE_INDEX" val="20176968"/>
  <p:tag name="KSO_WM_UNIT_FILL_FORE_SCHEMECOLOR_INDEX" val="8"/>
  <p:tag name="KSO_WM_UNIT_FILL_TYPE" val="1"/>
  <p:tag name="KSO_WM_UNIT_ID" val="diagram20176968_1*r_i*1_2"/>
  <p:tag name="KSO_WM_UNIT_INDEX" val="1_2"/>
  <p:tag name="KSO_WM_UNIT_LAYERLEVEL" val="1_1"/>
  <p:tag name="KSO_WM_UNIT_TYPE" val="r_i"/>
</p:tagLst>
</file>

<file path=ppt/tags/tag55.xml><?xml version="1.0" encoding="utf-8"?>
<p:tagLst xmlns:p="http://schemas.openxmlformats.org/presentationml/2006/main">
  <p:tag name="KSO_WM_BEAUTIFY_FLAG" val="#wm#"/>
  <p:tag name="KSO_WM_DIAGRAM_GROUP_CODE" val="r1-1"/>
  <p:tag name="KSO_WM_TAG_VERSION" val="1.0"/>
  <p:tag name="KSO_WM_TEMPLATE_CATEGORY" val="diagram"/>
  <p:tag name="KSO_WM_TEMPLATE_INDEX" val="20176968"/>
  <p:tag name="KSO_WM_UNIT_CLEAR" val="0"/>
  <p:tag name="KSO_WM_UNIT_COMPATIBLE" val="0"/>
  <p:tag name="KSO_WM_UNIT_DIAGRAM_CONTRAST_TITLE_CNT" val="2"/>
  <p:tag name="KSO_WM_UNIT_DIAGRAM_DIMENSION_TITLE_CNT" val="1"/>
  <p:tag name="KSO_WM_UNIT_HIGHLIGHT" val="0"/>
  <p:tag name="KSO_WM_UNIT_ID" val="diagram20176968_1*r_v*1_2"/>
  <p:tag name="KSO_WM_UNIT_INDEX" val="1_2"/>
  <p:tag name="KSO_WM_UNIT_LAYERLEVEL" val="1_1"/>
  <p:tag name="KSO_WM_UNIT_PRESET_TEXT_INDEX" val="2"/>
  <p:tag name="KSO_WM_UNIT_PRESET_TEXT_LEN" val="30"/>
  <p:tag name="KSO_WM_UNIT_TEXT_FILL_FORE_SCHEMECOLOR_INDEX" val="6"/>
  <p:tag name="KSO_WM_UNIT_TEXT_FILL_TYPE" val="1"/>
  <p:tag name="KSO_WM_UNIT_TYPE" val="r_v"/>
  <p:tag name="KSO_WM_UNIT_VALUE" val="48"/>
</p:tagLst>
</file>

<file path=ppt/tags/tag56.xml><?xml version="1.0" encoding="utf-8"?>
<p:tagLst xmlns:p="http://schemas.openxmlformats.org/presentationml/2006/main">
  <p:tag name="KSO_WM_BEAUTIFY_FLAG" val="#wm#"/>
  <p:tag name="KSO_WM_DIAGRAM_GROUP_CODE" val="r1-1"/>
  <p:tag name="KSO_WM_TAG_VERSION" val="1.0"/>
  <p:tag name="KSO_WM_TEMPLATE_CATEGORY" val="diagram"/>
  <p:tag name="KSO_WM_TEMPLATE_INDEX" val="20176968"/>
  <p:tag name="KSO_WM_UNIT_CLEAR" val="0"/>
  <p:tag name="KSO_WM_UNIT_COMPATIBLE" val="0"/>
  <p:tag name="KSO_WM_UNIT_DIAGRAM_CONTRAST_TITLE_CNT" val="2"/>
  <p:tag name="KSO_WM_UNIT_DIAGRAM_DIMENSION_TITLE_CNT" val="1"/>
  <p:tag name="KSO_WM_UNIT_HIGHLIGHT" val="0"/>
  <p:tag name="KSO_WM_UNIT_ID" val="diagram20176968_1*r_v*1_1"/>
  <p:tag name="KSO_WM_UNIT_INDEX" val="1_1"/>
  <p:tag name="KSO_WM_UNIT_LAYERLEVEL" val="1_1"/>
  <p:tag name="KSO_WM_UNIT_PRESET_TEXT_INDEX" val="2"/>
  <p:tag name="KSO_WM_UNIT_PRESET_TEXT_LEN" val="30"/>
  <p:tag name="KSO_WM_UNIT_TEXT_FILL_FORE_SCHEMECOLOR_INDEX" val="6"/>
  <p:tag name="KSO_WM_UNIT_TEXT_FILL_TYPE" val="1"/>
  <p:tag name="KSO_WM_UNIT_TYPE" val="r_v"/>
  <p:tag name="KSO_WM_UNIT_VALUE" val="48"/>
</p:tagLst>
</file>

<file path=ppt/tags/tag57.xml><?xml version="1.0" encoding="utf-8"?>
<p:tagLst xmlns:p="http://schemas.openxmlformats.org/presentationml/2006/main">
  <p:tag name="KSO_WM_UNIT_TABLE_BEAUTIFY" val="smartTable{4c5a893d-e44d-4101-bc23-62fc8b5ed870}"/>
  <p:tag name="TABLE_ENDDRAG_ORIGIN_RECT" val="714*267"/>
  <p:tag name="TABLE_ENDDRAG_RECT" val="168*110*714*267"/>
</p:tagLst>
</file>

<file path=ppt/tags/tag58.xml><?xml version="1.0" encoding="utf-8"?>
<p:tagLst xmlns:p="http://schemas.openxmlformats.org/presentationml/2006/main">
  <p:tag name="KSO_WM_UNIT_TABLE_BEAUTIFY" val="smartTable{8bb8ff2e-72af-4d1a-b29e-3c599d82bc8c}"/>
  <p:tag name="TABLE_COLOR_RGB" val="0x000000*0xFFFFFF*0x212121*0xFFFFFF*0xFF6238*0xFFD147*0xFFB57D*0xFF7A51*0xFFD791*0xFF8C6D"/>
  <p:tag name="TABLE_COLORIDX" val="3"/>
  <p:tag name="TABLE_EMPHASIZE_COLOR" val="16736824"/>
  <p:tag name="TABLE_ENDDRAG_ORIGIN_RECT" val="960*455"/>
  <p:tag name="TABLE_ENDDRAG_RECT" val="0*83*960*455"/>
  <p:tag name="TABLE_SKINIDX" val="2"/>
</p:tagLst>
</file>

<file path=ppt/tags/tag59.xml><?xml version="1.0" encoding="utf-8"?>
<p:tagLst xmlns:p="http://schemas.openxmlformats.org/presentationml/2006/main">
  <p:tag name="KSO_WM_UNIT_TABLE_BEAUTIFY" val="smartTable{d74886fa-6755-4041-9adc-9d4cdca0b2e5}"/>
  <p:tag name="TABLE_ENDDRAG_ORIGIN_RECT" val="797*422"/>
  <p:tag name="TABLE_ENDDRAG_RECT" val="120*90*797*422"/>
</p:tagLst>
</file>

<file path=ppt/tags/tag6.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h_h_f*1_1_1_1_1"/>
  <p:tag name="KSO_WM_UNIT_INDEX" val="1_1_1_1_1"/>
  <p:tag name="KSO_WM_UNIT_LAYERLEVEL" val="1_1_1_1_1"/>
  <p:tag name="KSO_WM_UNIT_PRESET_TEXT" val="LOREM IPSUM DOLOR"/>
  <p:tag name="KSO_WM_UNIT_TEXT_FILL_FORE_SCHEMECOLOR_INDEX" val="14"/>
  <p:tag name="KSO_WM_UNIT_TEXT_FILL_TYPE" val="1"/>
  <p:tag name="KSO_WM_UNIT_TYPE" val="p_h_h_h_f"/>
  <p:tag name="KSO_WM_UNIT_VALUE" val="15"/>
</p:tagLst>
</file>

<file path=ppt/tags/tag60.xml><?xml version="1.0" encoding="utf-8"?>
<p:tagLst xmlns:p="http://schemas.openxmlformats.org/presentationml/2006/main">
  <p:tag name="KSO_WM_UNIT_TABLE_BEAUTIFY" val="smartTable{dc172190-607c-49b0-9cfc-39984c48814e}"/>
  <p:tag name="TABLE_ENDDRAG_ORIGIN_RECT" val="748*170"/>
  <p:tag name="TABLE_ENDDRAG_RECT" val="134*92*748*170"/>
</p:tagLst>
</file>

<file path=ppt/tags/tag6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1_1"/>
  <p:tag name="KSO_WM_UNIT_INDEX" val="1_1_1_1"/>
  <p:tag name="KSO_WM_UNIT_LAYERLEVEL" val="1_1_1_1"/>
  <p:tag name="KSO_WM_UNIT_LINE_FILL_TYPE" val="2"/>
  <p:tag name="KSO_WM_UNIT_LINE_FORE_SCHEMECOLOR_INDEX" val="5"/>
  <p:tag name="KSO_WM_UNIT_TYPE" val="p_h_h_i"/>
</p:tagLst>
</file>

<file path=ppt/tags/tag6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2_1"/>
  <p:tag name="KSO_WM_UNIT_INDEX" val="1_1_2_1"/>
  <p:tag name="KSO_WM_UNIT_LAYERLEVEL" val="1_1_1_1"/>
  <p:tag name="KSO_WM_UNIT_LINE_FILL_TYPE" val="2"/>
  <p:tag name="KSO_WM_UNIT_LINE_FORE_SCHEMECOLOR_INDEX" val="5"/>
  <p:tag name="KSO_WM_UNIT_TYPE" val="p_h_h_i"/>
</p:tagLst>
</file>

<file path=ppt/tags/tag63.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h_i*1_1_1_1_1"/>
  <p:tag name="KSO_WM_UNIT_INDEX" val="1_1_1_1_1"/>
  <p:tag name="KSO_WM_UNIT_LAYERLEVEL" val="1_1_1_1_1"/>
  <p:tag name="KSO_WM_UNIT_LINE_FILL_TYPE" val="2"/>
  <p:tag name="KSO_WM_UNIT_LINE_FORE_SCHEMECOLOR_INDEX" val="5"/>
  <p:tag name="KSO_WM_UNIT_TYPE" val="p_h_h_h_i"/>
</p:tagLst>
</file>

<file path=ppt/tags/tag64.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f*1_1_1"/>
  <p:tag name="KSO_WM_UNIT_INDEX" val="1_1_1"/>
  <p:tag name="KSO_WM_UNIT_LAYERLEVEL" val="1_1_1"/>
  <p:tag name="KSO_WM_UNIT_PRESET_TEXT" val="LOREM IPSUM DOLOR LOREM"/>
  <p:tag name="KSO_WM_UNIT_TEXT_FILL_FORE_SCHEMECOLOR_INDEX" val="14"/>
  <p:tag name="KSO_WM_UNIT_TEXT_FILL_TYPE" val="1"/>
  <p:tag name="KSO_WM_UNIT_TYPE" val="p_h_f"/>
  <p:tag name="KSO_WM_UNIT_VALUE" val="21"/>
</p:tagLst>
</file>

<file path=ppt/tags/tag65.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6"/>
  <p:tag name="KSO_WM_UNIT_FILL_TYPE" val="1"/>
  <p:tag name="KSO_WM_UNIT_HIGHLIGHT" val="0"/>
  <p:tag name="KSO_WM_UNIT_ID" val="diagram20170422_2*p_h_h_f*1_1_1_1"/>
  <p:tag name="KSO_WM_UNIT_INDEX" val="1_1_1_1"/>
  <p:tag name="KSO_WM_UNIT_LAYERLEVEL" val="1_1_1_1"/>
  <p:tag name="KSO_WM_UNIT_PRESET_TEXT" val="LOREM IPSUM DOLOR LOREM"/>
  <p:tag name="KSO_WM_UNIT_TEXT_FILL_FORE_SCHEMECOLOR_INDEX" val="14"/>
  <p:tag name="KSO_WM_UNIT_TEXT_FILL_TYPE" val="1"/>
  <p:tag name="KSO_WM_UNIT_TYPE" val="p_h_h_f"/>
  <p:tag name="KSO_WM_UNIT_VALUE" val="24"/>
</p:tagLst>
</file>

<file path=ppt/tags/tag66.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h_h_f*1_1_1_1_1"/>
  <p:tag name="KSO_WM_UNIT_INDEX" val="1_1_1_1_1"/>
  <p:tag name="KSO_WM_UNIT_LAYERLEVEL" val="1_1_1_1_1"/>
  <p:tag name="KSO_WM_UNIT_PRESET_TEXT" val="LOREM IPSUM DOLOR"/>
  <p:tag name="KSO_WM_UNIT_TEXT_FILL_FORE_SCHEMECOLOR_INDEX" val="14"/>
  <p:tag name="KSO_WM_UNIT_TEXT_FILL_TYPE" val="1"/>
  <p:tag name="KSO_WM_UNIT_TYPE" val="p_h_h_h_f"/>
  <p:tag name="KSO_WM_UNIT_VALUE" val="15"/>
</p:tagLst>
</file>

<file path=ppt/tags/tag67.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6"/>
  <p:tag name="KSO_WM_UNIT_FILL_TYPE" val="1"/>
  <p:tag name="KSO_WM_UNIT_HIGHLIGHT" val="0"/>
  <p:tag name="KSO_WM_UNIT_ID" val="diagram20170422_2*p_h_h_f*1_1_2_1"/>
  <p:tag name="KSO_WM_UNIT_INDEX" val="1_1_2_1"/>
  <p:tag name="KSO_WM_UNIT_LAYERLEVEL" val="1_1_1_1"/>
  <p:tag name="KSO_WM_UNIT_PRESET_TEXT" val="LOREM IPSUM DOLOR LOREM"/>
  <p:tag name="KSO_WM_UNIT_TEXT_FILL_FORE_SCHEMECOLOR_INDEX" val="14"/>
  <p:tag name="KSO_WM_UNIT_TEXT_FILL_TYPE" val="1"/>
  <p:tag name="KSO_WM_UNIT_TYPE" val="p_h_h_f"/>
  <p:tag name="KSO_WM_UNIT_VALUE" val="24"/>
</p:tagLst>
</file>

<file path=ppt/tags/tag68.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2_1"/>
  <p:tag name="KSO_WM_UNIT_INDEX" val="1_1_2_1"/>
  <p:tag name="KSO_WM_UNIT_LAYERLEVEL" val="1_1_1_1"/>
  <p:tag name="KSO_WM_UNIT_LINE_FILL_TYPE" val="2"/>
  <p:tag name="KSO_WM_UNIT_LINE_FORE_SCHEMECOLOR_INDEX" val="5"/>
  <p:tag name="KSO_WM_UNIT_TYPE" val="p_h_h_i"/>
</p:tagLst>
</file>

<file path=ppt/tags/tag69.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h_h_f*1_1_1_1_1"/>
  <p:tag name="KSO_WM_UNIT_INDEX" val="1_1_1_1_1"/>
  <p:tag name="KSO_WM_UNIT_LAYERLEVEL" val="1_1_1_1_1"/>
  <p:tag name="KSO_WM_UNIT_PRESET_TEXT" val="LOREM IPSUM DOLOR"/>
  <p:tag name="KSO_WM_UNIT_TEXT_FILL_FORE_SCHEMECOLOR_INDEX" val="14"/>
  <p:tag name="KSO_WM_UNIT_TEXT_FILL_TYPE" val="1"/>
  <p:tag name="KSO_WM_UNIT_TYPE" val="p_h_h_h_f"/>
  <p:tag name="KSO_WM_UNIT_VALUE" val="15"/>
</p:tagLst>
</file>

<file path=ppt/tags/tag7.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6"/>
  <p:tag name="KSO_WM_UNIT_FILL_TYPE" val="1"/>
  <p:tag name="KSO_WM_UNIT_HIGHLIGHT" val="0"/>
  <p:tag name="KSO_WM_UNIT_ID" val="diagram20170422_2*p_h_h_f*1_1_2_1"/>
  <p:tag name="KSO_WM_UNIT_INDEX" val="1_1_2_1"/>
  <p:tag name="KSO_WM_UNIT_LAYERLEVEL" val="1_1_1_1"/>
  <p:tag name="KSO_WM_UNIT_PRESET_TEXT" val="LOREM IPSUM DOLOR LOREM"/>
  <p:tag name="KSO_WM_UNIT_TEXT_FILL_FORE_SCHEMECOLOR_INDEX" val="14"/>
  <p:tag name="KSO_WM_UNIT_TEXT_FILL_TYPE" val="1"/>
  <p:tag name="KSO_WM_UNIT_TYPE" val="p_h_h_f"/>
  <p:tag name="KSO_WM_UNIT_VALUE" val="24"/>
</p:tagLst>
</file>

<file path=ppt/tags/tag70.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8.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ID" val="diagram20170422_2*p_h_h_i*1_1_2_1"/>
  <p:tag name="KSO_WM_UNIT_INDEX" val="1_1_2_1"/>
  <p:tag name="KSO_WM_UNIT_LAYERLEVEL" val="1_1_1_1"/>
  <p:tag name="KSO_WM_UNIT_LINE_FILL_TYPE" val="2"/>
  <p:tag name="KSO_WM_UNIT_LINE_FORE_SCHEMECOLOR_INDEX" val="5"/>
  <p:tag name="KSO_WM_UNIT_TYPE" val="p_h_h_i"/>
</p:tagLst>
</file>

<file path=ppt/tags/tag9.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70422"/>
  <p:tag name="KSO_WM_UNIT_CLEAR" val="0"/>
  <p:tag name="KSO_WM_UNIT_COMPATIBLE" val="0"/>
  <p:tag name="KSO_WM_UNIT_FILL_FORE_SCHEMECOLOR_INDEX" val="5"/>
  <p:tag name="KSO_WM_UNIT_FILL_TYPE" val="1"/>
  <p:tag name="KSO_WM_UNIT_HIGHLIGHT" val="0"/>
  <p:tag name="KSO_WM_UNIT_ID" val="diagram20170422_2*p_h_h_h_f*1_1_1_1_1"/>
  <p:tag name="KSO_WM_UNIT_INDEX" val="1_1_1_1_1"/>
  <p:tag name="KSO_WM_UNIT_LAYERLEVEL" val="1_1_1_1_1"/>
  <p:tag name="KSO_WM_UNIT_PRESET_TEXT" val="LOREM IPSUM DOLOR"/>
  <p:tag name="KSO_WM_UNIT_TEXT_FILL_FORE_SCHEMECOLOR_INDEX" val="14"/>
  <p:tag name="KSO_WM_UNIT_TEXT_FILL_TYPE" val="1"/>
  <p:tag name="KSO_WM_UNIT_TYPE" val="p_h_h_h_f"/>
  <p:tag name="KSO_WM_UNIT_VALUE" val="15"/>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D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400">
          <a:solidFill>
            <a:srgbClr val="3B2722"/>
          </a:solidFill>
        </a:ln>
        <a:effectLst>
          <a:outerShdw blurRad="50800" dist="38100" dir="2700000" algn="tl" rotWithShape="0">
            <a:prstClr val="black">
              <a:alpha val="40000"/>
            </a:prstClr>
          </a:outerShdw>
        </a:effectLst>
      </a:spPr>
      <a:bodyPr rtlCol="0" anchor="ctr"/>
      <a:lstStyle>
        <a:defPPr algn="ctr">
          <a:defRPr lang="zh-CN" altLang="en-US">
            <a:latin typeface="楷体" panose="02010609060101010101" charset="-122"/>
            <a:ea typeface="楷体" panose="02010609060101010101"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D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140</Paragraphs>
  <Slides>20</Slides>
  <Notes>20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等线 Light</vt:lpstr>
      <vt:lpstr>等线</vt:lpstr>
      <vt:lpstr>微软雅黑</vt:lpstr>
      <vt:lpstr>Calibri Light</vt:lpstr>
      <vt:lpstr>Calibri</vt:lpstr>
      <vt:lpstr>楷体</vt:lpstr>
      <vt:lpstr>钟齐段宁行书</vt:lpstr>
      <vt:lpstr>方正铁筋隶书简体</vt:lpstr>
      <vt:lpstr>Roboto</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2020-12-22T17:21:37.351</cp:lastPrinted>
  <dcterms:created xsi:type="dcterms:W3CDTF">2020-12-22T17:21:37Z</dcterms:created>
  <dcterms:modified xsi:type="dcterms:W3CDTF">2021-01-03T04:20:55Z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