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lnSpc>
        <a:spcPct val="130000"/>
      </a:lnSpc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8542034-FE4F-4ADA-92B8-4CA66D0F0DF3}" styleName="腾讯文档-基本">
    <a:wholeTbl>
      <a:tcTxStyle>
        <a:fontRef idx="minor">
          <a:srgbClr val="000000"/>
        </a:fontRef>
        <a:srgbClr val="000000"/>
      </a:tcTxStyle>
      <a:tcStyle>
        <a:tcBdr>
          <a:left>
            <a:ln w="12700" cmpd="sng">
              <a:solidFill>
                <a:srgbClr val="999999"/>
              </a:solidFill>
            </a:ln>
          </a:left>
          <a:right>
            <a:ln w="12700" cmpd="sng">
              <a:solidFill>
                <a:srgbClr val="999999"/>
              </a:solidFill>
            </a:ln>
          </a:right>
          <a:top>
            <a:ln w="12700" cmpd="sng">
              <a:solidFill>
                <a:srgbClr val="999999"/>
              </a:solidFill>
            </a:ln>
          </a:top>
          <a:bottom>
            <a:ln w="12700" cmpd="sng">
              <a:solidFill>
                <a:srgbClr val="999999"/>
              </a:solidFill>
            </a:ln>
          </a:bottom>
          <a:insideH>
            <a:ln w="12700" cmpd="sng">
              <a:solidFill>
                <a:srgbClr val="999999"/>
              </a:solidFill>
            </a:ln>
          </a:insideH>
          <a:insideV>
            <a:ln w="12700" cmpd="sng">
              <a:solidFill>
                <a:srgbClr val="999999"/>
              </a:solidFill>
            </a:ln>
          </a:insideV>
        </a:tcBdr>
        <a:fill>
          <a:solidFill>
            <a:srgbClr val="FFFFFF"/>
          </a:solidFill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4"/>
  </p:normalViewPr>
  <p:slideViewPr>
    <p:cSldViewPr snapToGrid="0" snapToObjects="1">
      <p:cViewPr varScale="1">
        <p:scale>
          <a:sx n="111" d="100"/>
          <a:sy n="111" d="100"/>
        </p:scale>
        <p:origin x="63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44487A-081D-2E44-83F9-7AAB199773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lvl="0" algn="ctr">
              <a:defRPr sz="6000"/>
            </a:lvl1pPr>
          </a:lstStyle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9BEA87E-3DF1-B047-AFA1-E3BA81ED84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rPr lang="zh-CN" altLang="zh-CN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F5857-93A3-FA4C-BB3D-0250DA36BF9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3BFAD33-B727-45CC-8657-9CC8D8B39816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39C47E-09F4-B443-ADF9-87169921702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0100F1-E0ED-E440-A677-C4FC734F55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D197723-ED04-4135-94C6-83FCCA6F98B3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6566608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048650-CFBD-AF46-91D1-C4A0920F0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EA9AE36-6965-0747-B8C4-B0ACDBB563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vert="eaVert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7C3A24-932E-614D-8003-63C2243DE41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801CC0D-00AB-487D-86EB-DAC8993E040B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8BFF162-5D60-B64A-A720-F08D3BA9D38B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579EB36-EA6E-2745-9D37-96E43E11D0D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CC01B7F7-CE57-4E15-969F-8D63FEF55890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77294816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C99D4C0-C66E-E144-A639-EFF9DD4C7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889A39F-9BF5-1D4D-88B5-FEBF281D4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F5E92B-164A-5F46-B95A-5AC5EFFD6A1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844C7138-4C96-47D0-B05F-AB6F8F38ECFC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FC08E4-2DD1-9D4D-BA8E-AEA6E7271E2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AD9A81-EF7B-E543-BC77-96982945FF9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71F6DD5F-83AC-4E9B-87DC-CCF3808C5168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1493478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AC679B-6C9D-1A4F-91D3-E00774F4C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E5B4190-F12C-3841-A9E2-53B5620E45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7094C1-7AB0-8D41-990D-52097AD241C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49867C8-47D0-4F80-8BA2-88A2220BAF76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F30CEB-C816-654D-B93D-EDD98F14077A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336DA2-E044-CD49-B80E-682AA496AE2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3DBCE17B-8E4D-457C-B0FC-1A15950DA731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6117424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557E95-7D27-1C49-A3F5-199C58E90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lvl="0">
              <a:defRPr sz="6000"/>
            </a:lvl1pPr>
          </a:lstStyle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389FA1-91CE-7849-AF92-4346216016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zh-CN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E3D7A6-EF95-2745-B76F-0FD2674B460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49FD71A-D582-4A88-9885-81DFD7E7C177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588057-1B6A-EA43-B3F9-19A8EABA713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6125E2-6D24-2F45-A83C-9EE6D6FFC3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6944AC9-D459-4674-A076-68F575E1F204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15195652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AA3425-579E-C840-853E-14DF98B93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A7C4D4-D1BA-C94D-9B41-841BD16C7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6B57206-25E1-A449-BBAE-4C8B47B38BB5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870AC82-E6A3-0D41-902E-F88C0E3F1C0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5A96088-B127-4A58-92A6-E72B8D87BFA5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7668323-02C9-014E-AA3A-1276E966177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15EA1DC-6E30-9E47-A0C0-40B7734083E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A7EBA8F6-EB9E-4396-A73C-2DE9C3908810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33315551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13C2D9-70CF-AE47-973D-07ADF7FD5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DB7B89-F14C-7A49-B8B3-8C454283F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zh-CN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AC7E28-0C90-754F-BEFF-7D70DA9E3FAB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D2F5466-FDDD-D94A-8586-9EA47BF9F3C9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rPr lang="zh-CN" altLang="zh-CN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9E50A45-8E76-B148-A3C8-38B2A83A5E42}"/>
              </a:ext>
            </a:extLst>
          </p:cNvPr>
          <p:cNvSpPr>
            <a:spLocks noGrp="1"/>
          </p:cNvSpPr>
          <p:nvPr>
            <p:ph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2559B8B-7CFA-914E-97A6-F6F2B52122E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E56621B8-7DAD-426C-9FE0-9D5EFD12EFED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26085F1-4769-3C4C-9616-DD268FC1192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A3F1514-1019-E74C-94BD-322CF185208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1BE5564E-B9AC-46C5-AE31-9F0BE99B190F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17388483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08D611-DA8F-CB46-9468-B99CEDE11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3FD1E67-8DA0-244B-ADA5-CF2584F03EE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BFEA83D-841F-4DAA-A8D6-ABC213FD0D6F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2E9CC0-740A-154A-8391-EFE97104BE1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F3A0B70-5486-0A46-97CB-A673E1A42FC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AD1CC1AC-C6DB-4262-B09B-9D1759F9B1C7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72407705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5115269-0520-AE46-AAB6-4BD45C4FCEB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21E37DD9-F1F7-4539-BF10-FAE2D31623AB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9CDE99-CC14-2043-965E-BF190BAACB6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FF54362-FD32-EB4E-8237-5C130D6DEA6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BBEBB37-2E1E-4C84-802B-50366340842D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06553922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2B06BB-050B-5844-9E7A-4D218983F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DCCFDF-F05A-3942-9ED3-EDEE30D01D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5363FA1-71A8-934E-88A2-98C401B3BCFD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DC4C7F2-1223-684C-9465-DA0BD9B3C86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FD6B7E51-F69B-481E-9B95-03EFEB3B7C1B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4988212-DC80-704A-B549-9455F8BDDA3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761C346-8CD6-534A-945A-98A46B4854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EB5EB32-EF20-41C0-8186-20512BD0EAF7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129495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D036A8-8961-964B-BA0F-1536417E8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 lvl="0">
              <a:defRPr sz="3200"/>
            </a:lvl1pPr>
          </a:lstStyle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8A46E43-E6BC-FE48-A178-496D3BEF26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 lang="zh-CN" altLang="zh-CN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36C771C-5A76-FD42-AD50-338B2DFC4CB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rPr lang="zh-CN" altLang="zh-CN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18927A-34C1-8447-BFD2-41E82FAE7C6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80B6D44-27E9-47D4-9B89-1FE7977A3A8D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3453D19-631C-5448-974D-FE77B7D42EF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BBBB8E-BBC0-E34C-BC1C-F1E4E312FBB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99B9959-7FC0-4418-A8FB-A096D002207E}" type="slidenum">
              <a:rPr lang="zh-CN" altLang="zh-CN"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0999417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82FE83B-5215-6D4C-8B3A-C6713C845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lang="zh-CN" altLang="zh-CN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FEA994-759E-EE4A-92A4-9609BDE2D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二级</a:t>
            </a:r>
          </a:p>
          <a:p>
            <a:pPr lvl="2"/>
            <a:r>
              <a:rPr lang="zh-CN" altLang="zh-CN"/>
              <a:t>三级</a:t>
            </a:r>
          </a:p>
          <a:p>
            <a:pPr lvl="3"/>
            <a:r>
              <a:rPr lang="zh-CN" altLang="zh-CN"/>
              <a:t>四级</a:t>
            </a:r>
          </a:p>
          <a:p>
            <a:pPr lvl="4"/>
            <a:r>
              <a:rPr lang="zh-CN" altLang="zh-CN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88A8D9-1050-2F46-ABBF-2D3000A4FFC8}"/>
              </a:ext>
            </a:extLst>
          </p:cNvPr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926FC-BAD1-4DCF-806B-A54DF7075F11}" type="datetime1">
              <a:rPr lang="zh-CN" altLang="zh-CN"/>
              <a:t>2022/12/22</a:t>
            </a:fld>
            <a:endParaRPr lang="zh-CN" altLang="zh-CN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47537B-5185-BD49-952F-0A3EADC5038E}"/>
              </a:ext>
            </a:extLst>
          </p:cNvPr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444CE1-BE18-CE4C-9363-7F874182ECB7}"/>
              </a:ext>
            </a:extLst>
          </p:cNvPr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lvl="0"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88E57-56FA-4A2C-AA58-2EEC13D762C5}" type="slidenum">
              <a:rPr lang="zh-CN" altLang="zh-CN"/>
              <a:t>‹#›</a:t>
            </a:fld>
            <a:endParaRPr lang="zh-CN" altLang="zh-CN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52117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lvl="0" algn="l" defTabSz="914400">
        <a:lnSpc>
          <a:spcPct val="13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/>
          <a:ea typeface="微软雅黑"/>
        </a:defRPr>
      </a:lvl1pPr>
    </p:titleStyle>
    <p:bodyStyle>
      <a:lvl1pPr marL="228600" lvl="0" indent="-228600" algn="l" defTabSz="914400">
        <a:lnSpc>
          <a:spcPct val="13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微软雅黑"/>
          <a:ea typeface="微软雅黑"/>
        </a:defRPr>
      </a:lvl1pPr>
      <a:lvl2pPr marL="685800" lvl="1" indent="-228600" algn="l" defTabSz="914400">
        <a:lnSpc>
          <a:spcPct val="13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微软雅黑"/>
          <a:ea typeface="微软雅黑"/>
        </a:defRPr>
      </a:lvl2pPr>
      <a:lvl3pPr marL="1143000" lvl="2" indent="-228600" algn="l" defTabSz="914400">
        <a:lnSpc>
          <a:spcPct val="13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微软雅黑"/>
          <a:ea typeface="微软雅黑"/>
        </a:defRPr>
      </a:lvl3pPr>
      <a:lvl4pPr marL="1600200" lvl="3" indent="-228600" algn="l" defTabSz="914400">
        <a:lnSpc>
          <a:spcPct val="13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4pPr>
      <a:lvl5pPr marL="2057400" lvl="4" indent="-228600" algn="l" defTabSz="914400">
        <a:lnSpc>
          <a:spcPct val="13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5pPr>
      <a:lvl6pPr marL="2514600" lvl="5" indent="-228600" algn="l" defTabSz="914400">
        <a:lnSpc>
          <a:spcPct val="13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6pPr>
      <a:lvl7pPr marL="2971800" lvl="6" indent="-228600" algn="l" defTabSz="914400">
        <a:lnSpc>
          <a:spcPct val="13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7pPr>
      <a:lvl8pPr marL="3429000" lvl="7" indent="-228600" algn="l" defTabSz="914400">
        <a:lnSpc>
          <a:spcPct val="13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8pPr>
      <a:lvl9pPr marL="3886200" lvl="8" indent="-228600" algn="l" defTabSz="914400">
        <a:lnSpc>
          <a:spcPct val="13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微软雅黑"/>
          <a:ea typeface="微软雅黑"/>
        </a:defRPr>
      </a:lvl9pPr>
    </p:bodyStyle>
    <p:otherStyle>
      <a:lvl1pPr marL="0" lvl="0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1pPr>
      <a:lvl2pPr marL="457200" lvl="1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2pPr>
      <a:lvl3pPr marL="914400" lvl="2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3pPr>
      <a:lvl4pPr marL="1371600" lvl="3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4pPr>
      <a:lvl5pPr marL="1828800" lvl="4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5pPr>
      <a:lvl6pPr marL="2286000" lvl="5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6pPr>
      <a:lvl7pPr marL="2743200" lvl="6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7pPr>
      <a:lvl8pPr marL="3200400" lvl="7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8pPr>
      <a:lvl9pPr marL="3657600" lvl="8" algn="l" defTabSz="914400">
        <a:lnSpc>
          <a:spcPct val="130000"/>
        </a:lnSpc>
        <a:defRPr sz="1800" kern="1200">
          <a:solidFill>
            <a:schemeClr val="tx1"/>
          </a:solidFill>
          <a:latin typeface="微软雅黑"/>
          <a:ea typeface="微软雅黑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gif" /><Relationship Id="rId3" Type="http://schemas.openxmlformats.org/officeDocument/2006/relationships/image" Target="../media/image14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gif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Relationship Id="rId3" Type="http://schemas.openxmlformats.org/officeDocument/2006/relationships/image" Target="../media/image1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gif" /><Relationship Id="rId3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509" y="50379"/>
            <a:ext cx="9258162" cy="6807684"/>
          </a:xfrm>
          <a:prstGeom prst="rect">
            <a:avLst/>
          </a:prstGeom>
        </p:spPr>
      </p:pic>
      <p:sp>
        <p:nvSpPr>
          <p:cNvPr id="4" name="" title=""/>
          <p:cNvSpPr/>
          <p:nvPr>
            <p:ph type="ctrTitle"/>
          </p:nvPr>
        </p:nvSpPr>
        <p:spPr>
          <a:xfrm>
            <a:off x="1139288" y="581823"/>
            <a:ext cx="9605222" cy="25080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zh-CN" b="1" i="0">
                <a:solidFill>
                  <a:srgbClr val="000000"/>
                </a:solidFill>
              </a:rPr>
              <a:t>《拟行路难</a:t>
            </a:r>
            <a:r>
              <a:rPr lang="en-US" altLang="en-US" b="1" i="0">
                <a:solidFill>
                  <a:srgbClr val="000000"/>
                </a:solidFill>
              </a:rPr>
              <a:t>·</a:t>
            </a:r>
            <a:r>
              <a:rPr lang="zh-CN" altLang="zh-CN" b="1" i="0">
                <a:solidFill>
                  <a:srgbClr val="000000"/>
                </a:solidFill>
              </a:rPr>
              <a:t>其四》</a:t>
            </a:r>
          </a:p>
        </p:txBody>
      </p:sp>
      <p:sp>
        <p:nvSpPr>
          <p:cNvPr id="5" name="" title=""/>
          <p:cNvSpPr/>
          <p:nvPr>
            <p:ph type="subTitle" idx="1"/>
          </p:nvPr>
        </p:nvSpPr>
        <p:spPr>
          <a:xfrm>
            <a:off x="1600509" y="2786654"/>
            <a:ext cx="9144000" cy="1655762"/>
          </a:xfrm>
          <a:prstGeom prst="rect">
            <a:avLst/>
          </a:prstGeom>
        </p:spPr>
        <p:txBody>
          <a:bodyPr/>
          <a:lstStyle/>
          <a:p>
            <a:pPr lvl="0" algn="ctr"/>
            <a:r>
              <a:rPr lang="zh-CN" altLang="zh-CN" sz="2800" i="1"/>
              <a:t>作者</a:t>
            </a:r>
            <a:r>
              <a:rPr lang="en-US" altLang="en-US" sz="2800" i="1"/>
              <a:t>:</a:t>
            </a:r>
            <a:r>
              <a:rPr lang="zh-CN" altLang="zh-CN" sz="2800" i="1"/>
              <a:t>鲍照</a:t>
            </a:r>
          </a:p>
        </p:txBody>
      </p:sp>
    </p:spTree>
    <p:extLst>
      <p:ext uri="{BB962C8B-B14F-4D97-AF65-F5344CB8AC3E}">
        <p14:creationId xmlns:p14="http://schemas.microsoft.com/office/powerpoint/2010/main" val="1316008448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</p:nvPr>
        </p:nvSpPr>
        <p:spPr>
          <a:xfrm>
            <a:off x="509536" y="52089"/>
            <a:ext cx="11173055" cy="5701156"/>
          </a:xfrm>
        </p:spPr>
        <p:txBody>
          <a:bodyPr>
            <a:normAutofit/>
          </a:bodyPr>
          <a:lstStyle/>
          <a:p>
            <a:pPr marL="0" lvl="0" indent="0" algn="l">
              <a:buNone/>
            </a:pPr>
            <a:r>
              <a:rPr lang="zh-CN" altLang="zh-CN" sz="5600" b="1">
                <a:solidFill>
                  <a:srgbClr val="EF0AC0"/>
                </a:solidFill>
              </a:rPr>
              <a:t>翻译诗句：</a:t>
            </a:r>
          </a:p>
          <a:p>
            <a:pPr marL="0" lvl="0" indent="0" algn="ctr">
              <a:buNone/>
            </a:pPr>
            <a:r>
              <a:rPr lang="zh-CN" altLang="zh-CN" sz="4867" b="1"/>
              <a:t>酌酒以自宽，举杯断绝歌路难。</a:t>
            </a:r>
          </a:p>
          <a:p>
            <a:pPr marL="0" lvl="0" indent="0" algn="ctr">
              <a:buNone/>
            </a:pPr>
            <a:endParaRPr lang="zh-CN" altLang="zh-CN" sz="4867" b="1" i="1">
              <a:solidFill>
                <a:srgbClr val="83D12A"/>
              </a:solidFill>
            </a:endParaRPr>
          </a:p>
          <a:p>
            <a:pPr marL="0" lvl="0" indent="0" algn="l">
              <a:buNone/>
            </a:pPr>
            <a:r>
              <a:rPr lang="en-US" altLang="en-US" sz="4811" b="1"/>
              <a:t>  </a:t>
            </a:r>
            <a:r>
              <a:rPr lang="zh-CN" altLang="zh-CN" sz="4811" b="1"/>
              <a:t>心非木石岂无感？，吞声踯躅不敢言。</a:t>
            </a:r>
          </a:p>
          <a:p>
            <a:pPr marL="0" lvl="0" indent="0" algn="l">
              <a:buNone/>
            </a:pPr>
            <a:endParaRPr lang="en-US" altLang="en-US" sz="5600" b="1"/>
          </a:p>
          <a:p>
            <a:pPr marL="0" lvl="0" indent="0" algn="l">
              <a:buNone/>
            </a:pPr>
            <a:endParaRPr lang="zh-CN" altLang="zh-CN" sz="5600" b="1"/>
          </a:p>
        </p:txBody>
      </p:sp>
      <p:sp>
        <p:nvSpPr>
          <p:cNvPr id="5" name="" title=""/>
          <p:cNvSpPr txBox="1"/>
          <p:nvPr/>
        </p:nvSpPr>
        <p:spPr>
          <a:xfrm>
            <a:off x="855666" y="2384888"/>
            <a:ext cx="10560849" cy="717550"/>
          </a:xfrm>
          <a:prstGeom prst="rect">
            <a:avLst/>
          </a:prstGeom>
          <a:solidFill>
            <a:srgbClr val="6CDEFF"/>
          </a:solidFill>
          <a:ln w="12700">
            <a:solidFill>
              <a:srgbClr val="5C5C5C"/>
            </a:solidFill>
            <a:prstDash val="solid"/>
            <a:miter/>
          </a:ln>
          <a:effectLst>
            <a:outerShdw blurRad="76200" dist="127000" dir="2700000" sx="103000" sy="103000">
              <a:srgbClr val="000000">
                <a:alpha val="40000"/>
              </a:srgbClr>
            </a:outerShdw>
            <a:reflection stA="52000" endA="300" endPos="35000" dir="5400000" sy="-100000" rotWithShape="0"/>
            <a:softEdge rad="127000"/>
          </a:effectLst>
        </p:spPr>
        <p:txBody>
          <a:bodyPr>
            <a:spAutoFit/>
          </a:bodyPr>
          <a:lstStyle/>
          <a:p>
            <a:pPr lvl="0"/>
            <a:r>
              <a:rPr lang="zh-CN" altLang="zh-CN" sz="2800" b="1" i="1">
                <a:solidFill>
                  <a:srgbClr val="EC4712"/>
                </a:solidFill>
              </a:rPr>
              <a:t>喝点酒来宽慰自己，歌唱《行路难》，歌声因举</a:t>
            </a:r>
            <a:r>
              <a:rPr lang="zh-CN" altLang="zh-CN" sz="3200" b="1" i="1">
                <a:solidFill>
                  <a:srgbClr val="EC4712"/>
                </a:solidFill>
              </a:rPr>
              <a:t>杯饮酒而中断。</a:t>
            </a:r>
          </a:p>
        </p:txBody>
      </p:sp>
      <p:sp>
        <p:nvSpPr>
          <p:cNvPr id="6" name="" title=""/>
          <p:cNvSpPr txBox="1"/>
          <p:nvPr/>
        </p:nvSpPr>
        <p:spPr>
          <a:xfrm>
            <a:off x="688887" y="4393280"/>
            <a:ext cx="10447794" cy="1193800"/>
          </a:xfrm>
          <a:prstGeom prst="rect">
            <a:avLst/>
          </a:prstGeom>
          <a:solidFill>
            <a:srgbClr val="6CDEFF"/>
          </a:solidFill>
          <a:ln w="12700">
            <a:solidFill>
              <a:srgbClr val="6CDEFF"/>
            </a:solidFill>
            <a:prstDash val="solid"/>
            <a:miter/>
          </a:ln>
          <a:effectLst>
            <a:softEdge rad="127000"/>
          </a:effectLst>
        </p:spPr>
        <p:txBody>
          <a:bodyPr>
            <a:spAutoFit/>
          </a:bodyPr>
          <a:lstStyle/>
          <a:p>
            <a:pPr marL="0" lvl="0" indent="0" algn="l"/>
            <a:r>
              <a:rPr lang="zh-CN" altLang="zh-CN" sz="2800" b="1" i="1">
                <a:solidFill>
                  <a:srgbClr val="F1430B"/>
                </a:solidFill>
              </a:rPr>
              <a:t>人心又不是木头石头，怎么会没有感情</a:t>
            </a:r>
            <a:r>
              <a:rPr lang="en-US" altLang="en-US" sz="2800" b="1" i="1">
                <a:solidFill>
                  <a:srgbClr val="F1430B"/>
                </a:solidFill>
              </a:rPr>
              <a:t>?</a:t>
            </a:r>
            <a:r>
              <a:rPr lang="zh-CN" altLang="zh-CN" sz="2800" b="1" i="1">
                <a:solidFill>
                  <a:srgbClr val="F1430B"/>
                </a:solidFill>
              </a:rPr>
              <a:t>呼喊的声音将发又止，徘徊不前，我不敢再说什么了。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9" y="115297"/>
            <a:ext cx="12192000" cy="6858000"/>
          </a:xfrm>
          <a:prstGeom prst="rect">
            <a:avLst/>
          </a:prstGeom>
        </p:spPr>
      </p:pic>
      <p:sp>
        <p:nvSpPr>
          <p:cNvPr id="6" name="" title=""/>
          <p:cNvSpPr/>
          <p:nvPr/>
        </p:nvSpPr>
        <p:spPr>
          <a:xfrm>
            <a:off x="3040606" y="1747255"/>
            <a:ext cx="1876871" cy="1111737"/>
          </a:xfrm>
          <a:prstGeom prst="ellipse">
            <a:avLst/>
          </a:prstGeom>
          <a:solidFill>
            <a:srgbClr val="0188FB"/>
          </a:solidFill>
          <a:ln w="6350">
            <a:solidFill>
              <a:srgbClr val="5C5C5C"/>
            </a:solidFill>
          </a:ln>
        </p:spPr>
        <p:txBody>
          <a:bodyPr anchor="ctr"/>
          <a:lstStyle/>
          <a:p>
            <a:pPr lvl="0" algn="ctr"/>
            <a:r>
              <a:rPr lang="zh-CN" altLang="zh-CN" sz="3000" b="1">
                <a:solidFill>
                  <a:srgbClr val="FF2B24"/>
                </a:solidFill>
              </a:rPr>
              <a:t>诗眼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3" name=""/>
        <p:cNvGrpSpPr/>
        <p:nvPr/>
      </p:nvGrpSpPr>
      <p:grpSpPr>
        <a:xfrm>
          <a:off x="0" y="0"/>
          <a:ext cx="0" cy="0"/>
        </a:xfrm>
      </p:grpSpPr>
      <p:sp>
        <p:nvSpPr>
          <p:cNvPr id="4" name="" title=""/>
          <p:cNvSpPr/>
          <p:nvPr/>
        </p:nvSpPr>
        <p:spPr>
          <a:xfrm>
            <a:off x="1513071" y="750921"/>
            <a:ext cx="8651551" cy="5184030"/>
          </a:xfrm>
          <a:prstGeom prst="star10">
            <a:avLst>
              <a:gd name="adj" fmla="val 39449"/>
              <a:gd name="hf" fmla="val 105146"/>
            </a:avLst>
          </a:prstGeom>
          <a:solidFill>
            <a:srgbClr val="83D12A"/>
          </a:solidFill>
          <a:ln w="6350">
            <a:solidFill>
              <a:srgbClr val="5C5C5C"/>
            </a:solidFill>
          </a:ln>
        </p:spPr>
        <p:txBody>
          <a:bodyPr anchor="ctr"/>
          <a:lstStyle/>
          <a:p>
            <a:pPr lvl="0" algn="ctr"/>
            <a:r>
              <a:rPr lang="zh-CN" altLang="zh-CN" sz="12000" b="1">
                <a:solidFill>
                  <a:srgbClr val="FF2B24"/>
                </a:solidFill>
              </a:rPr>
              <a:t>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0" indent="-228600">
              <a:buFont typeface="Wingdings" charset="0"/>
              <a:buChar char="n"/>
            </a:pPr>
            <a:r>
              <a:rPr lang="zh-CN" altLang="zh-CN"/>
              <a:t>问题提出</a:t>
            </a:r>
            <a:endParaRPr/>
          </a:p>
          <a:p>
            <a:pPr marL="457200" lvl="0" indent="-457200" algn="l">
              <a:buFont typeface="Wingdings" charset="0"/>
              <a:buChar char="n"/>
            </a:pPr>
            <a:endParaRPr lang="zh-CN" altLang="zh-CN" b="0"/>
          </a:p>
          <a:p>
            <a:pPr marL="228600" lvl="0" indent="-228600" algn="l">
              <a:buFont typeface="Wingdings" charset="0"/>
              <a:buChar char="u"/>
            </a:pPr>
            <a:r>
              <a:rPr lang="zh-CN" altLang="zh-CN" b="0"/>
              <a:t>解答：</a:t>
            </a:r>
          </a:p>
        </p:txBody>
      </p:sp>
      <p:sp>
        <p:nvSpPr>
          <p:cNvPr id="5" name="" title=""/>
          <p:cNvSpPr/>
          <p:nvPr>
            <p:ph type="title"/>
          </p:nvPr>
        </p:nvSpPr>
        <p:spPr>
          <a:xfrm>
            <a:off x="760379" y="378095"/>
            <a:ext cx="10515600" cy="1325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zh-CN" b="1">
                <a:solidFill>
                  <a:srgbClr val="1D0DCE"/>
                </a:solidFill>
              </a:rPr>
              <a:t>诗眼探究</a:t>
            </a:r>
          </a:p>
        </p:txBody>
      </p:sp>
      <p:sp>
        <p:nvSpPr>
          <p:cNvPr id="6" name="" title=""/>
          <p:cNvSpPr txBox="1"/>
          <p:nvPr/>
        </p:nvSpPr>
        <p:spPr>
          <a:xfrm>
            <a:off x="2366524" y="2516221"/>
            <a:ext cx="7303310" cy="71755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zh-CN" sz="3200" b="1">
                <a:solidFill>
                  <a:srgbClr val="0B0A0A"/>
                </a:solidFill>
              </a:rPr>
              <a:t>诗人为何而愁</a:t>
            </a:r>
            <a:r>
              <a:rPr lang="en-US" altLang="en-US" sz="3200" b="1">
                <a:solidFill>
                  <a:srgbClr val="0B0A0A"/>
                </a:solidFill>
              </a:rPr>
              <a:t>?</a:t>
            </a:r>
            <a:r>
              <a:rPr lang="zh-CN" altLang="zh-CN" sz="3200" b="1">
                <a:solidFill>
                  <a:srgbClr val="0B0A0A"/>
                </a:solidFill>
              </a:rPr>
              <a:t>愁又是什么？</a:t>
            </a:r>
          </a:p>
        </p:txBody>
      </p:sp>
      <p:sp>
        <p:nvSpPr>
          <p:cNvPr id="7" name="" title=""/>
          <p:cNvSpPr txBox="1"/>
          <p:nvPr/>
        </p:nvSpPr>
        <p:spPr>
          <a:xfrm>
            <a:off x="2230876" y="3346315"/>
            <a:ext cx="8730845" cy="876300"/>
          </a:xfrm>
          <a:prstGeom prst="rect">
            <a:avLst/>
          </a:prstGeom>
          <a:solidFill>
            <a:srgbClr val="FFFF00"/>
          </a:solidFill>
          <a:ln w="12700">
            <a:prstDash val="solid"/>
            <a:miter/>
          </a:ln>
          <a:effectLst>
            <a:glow rad="317500">
              <a:srgbClr val="000000">
                <a:alpha val="40000"/>
              </a:srgbClr>
            </a:glow>
            <a:softEdge rad="127000"/>
          </a:effectLst>
        </p:spPr>
        <p:txBody>
          <a:bodyPr>
            <a:spAutoFit/>
          </a:bodyPr>
          <a:lstStyle/>
          <a:p>
            <a:pPr lvl="0"/>
            <a:r>
              <a:rPr lang="zh-CN" altLang="zh-CN" sz="2000" b="1" i="1"/>
              <a:t>作者因“人生亦有命”中的‘</a:t>
            </a:r>
            <a:r>
              <a:rPr lang="zh-CN" altLang="zh-CN" sz="2000" b="1" i="1">
                <a:solidFill>
                  <a:srgbClr val="FD0E0E"/>
                </a:solidFill>
              </a:rPr>
              <a:t>命</a:t>
            </a:r>
            <a:r>
              <a:rPr lang="en-US" altLang="en-US" sz="2000" b="1" i="1">
                <a:solidFill>
                  <a:srgbClr val="FD0E0E"/>
                </a:solidFill>
              </a:rPr>
              <a:t>’</a:t>
            </a:r>
            <a:r>
              <a:rPr lang="zh-CN" altLang="zh-CN" sz="2000" b="1" i="1"/>
              <a:t>而愁，因出生</a:t>
            </a:r>
            <a:r>
              <a:rPr lang="zh-CN" altLang="zh-CN" sz="2000" b="1" i="1">
                <a:solidFill>
                  <a:srgbClr val="FD0E0E"/>
                </a:solidFill>
              </a:rPr>
              <a:t>寒门</a:t>
            </a:r>
            <a:r>
              <a:rPr lang="zh-CN" altLang="zh-CN" sz="2000" b="1" i="1"/>
              <a:t>命运就被决定，命中注定忧愁。而命又是因门阀制度而定，所以</a:t>
            </a:r>
            <a:r>
              <a:rPr lang="zh-CN" altLang="zh-CN" sz="2000" b="1" i="1">
                <a:solidFill>
                  <a:srgbClr val="FD0E0E"/>
                </a:solidFill>
              </a:rPr>
              <a:t>愁便是命，命</a:t>
            </a:r>
            <a:r>
              <a:rPr lang="zh-CN" altLang="zh-CN" b="1" i="1">
                <a:solidFill>
                  <a:srgbClr val="FD0E0E"/>
                </a:solidFill>
              </a:rPr>
              <a:t>便是门阀制度。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" title=""/>
          <p:cNvSpPr txBox="1"/>
          <p:nvPr/>
        </p:nvSpPr>
        <p:spPr>
          <a:xfrm>
            <a:off x="3988235" y="3255089"/>
            <a:ext cx="6626636" cy="920750"/>
          </a:xfrm>
          <a:prstGeom prst="rect">
            <a:avLst/>
          </a:prstGeom>
          <a:ln w="12700">
            <a:solidFill>
              <a:srgbClr val="FFFFFF"/>
            </a:solidFill>
            <a:prstDash val="solid"/>
          </a:ln>
        </p:spPr>
        <p:txBody>
          <a:bodyPr>
            <a:spAutoFit/>
          </a:bodyPr>
          <a:lstStyle/>
          <a:p>
            <a:pPr lvl="0"/>
            <a:r>
              <a:rPr lang="zh-CN" altLang="zh-CN" sz="4200" b="1">
                <a:solidFill>
                  <a:srgbClr val="00BBFF"/>
                </a:solidFill>
              </a:rPr>
              <a:t>（用了哪些表现手法？）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</p:nvPr>
        </p:nvSpPr>
        <p:spPr>
          <a:xfrm>
            <a:off x="724382" y="1733266"/>
            <a:ext cx="10329418" cy="2296204"/>
          </a:xfrm>
        </p:spPr>
        <p:txBody>
          <a:bodyPr>
            <a:normAutofit fontScale="90000"/>
          </a:bodyPr>
          <a:lstStyle/>
          <a:p>
            <a:pPr marL="228600" lvl="0" indent="-228600">
              <a:buFont typeface="Arial"/>
              <a:buChar char="•"/>
            </a:pPr>
            <a:r>
              <a:rPr lang="zh-CN" altLang="zh-CN" sz="4044" b="1">
                <a:solidFill>
                  <a:srgbClr val="FF2B24"/>
                </a:solidFill>
              </a:rPr>
              <a:t>比兴</a:t>
            </a:r>
            <a:r>
              <a:rPr lang="en-US" altLang="en-US" sz="4044" b="1">
                <a:solidFill>
                  <a:srgbClr val="FF2B24"/>
                </a:solidFill>
              </a:rPr>
              <a:t>:</a:t>
            </a:r>
            <a:r>
              <a:rPr lang="zh-CN" altLang="zh-CN" sz="3600" b="1"/>
              <a:t>一二句用</a:t>
            </a:r>
            <a:r>
              <a:rPr lang="zh-CN" altLang="zh-CN" sz="3600" b="1">
                <a:solidFill>
                  <a:srgbClr val="EC09D5"/>
                </a:solidFill>
              </a:rPr>
              <a:t>比兴</a:t>
            </a:r>
            <a:r>
              <a:rPr lang="zh-CN" altLang="zh-CN" sz="3600" b="1"/>
              <a:t>手法，说明了像水是依照高低不同的地势流向各方一样，人的遭际也是被家庭门第的高低贵贱决定的，即“</a:t>
            </a:r>
            <a:r>
              <a:rPr lang="zh-CN" altLang="zh-CN" sz="3600" b="1">
                <a:solidFill>
                  <a:srgbClr val="E20FE5"/>
                </a:solidFill>
              </a:rPr>
              <a:t>门第决定命运</a:t>
            </a:r>
            <a:r>
              <a:rPr lang="zh-CN" altLang="zh-CN" sz="3600" b="1"/>
              <a:t>”。</a:t>
            </a:r>
          </a:p>
          <a:p>
            <a:pPr marL="228600" lvl="0" indent="-228600">
              <a:buFont typeface="Arial"/>
              <a:buChar char="•"/>
            </a:pPr>
            <a:endParaRPr lang="zh-CN" altLang="zh-CN" sz="3600" b="1"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545" y="99363"/>
            <a:ext cx="5141454" cy="1713818"/>
          </a:xfrm>
          <a:prstGeom prst="rect">
            <a:avLst/>
          </a:prstGeom>
        </p:spPr>
      </p:pic>
      <p:sp>
        <p:nvSpPr>
          <p:cNvPr id="6" name="" title=""/>
          <p:cNvSpPr txBox="1"/>
          <p:nvPr/>
        </p:nvSpPr>
        <p:spPr>
          <a:xfrm>
            <a:off x="724382" y="3990346"/>
            <a:ext cx="10331450" cy="231775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marL="228600" lvl="0" indent="-228600">
              <a:buFont typeface="Arial"/>
              <a:buChar char="•"/>
            </a:pPr>
            <a:r>
              <a:rPr lang="zh-CN" altLang="zh-CN" sz="4050" b="1">
                <a:solidFill>
                  <a:srgbClr val="FF2B24"/>
                </a:solidFill>
              </a:rPr>
              <a:t>直抒胸臆</a:t>
            </a:r>
            <a:r>
              <a:rPr lang="en-US" altLang="en-US" sz="4050" b="1">
                <a:solidFill>
                  <a:srgbClr val="FF2B24"/>
                </a:solidFill>
              </a:rPr>
              <a:t>:</a:t>
            </a:r>
            <a:r>
              <a:rPr lang="zh-CN" altLang="zh-CN" sz="3600" b="1"/>
              <a:t>三四句作者</a:t>
            </a:r>
            <a:r>
              <a:rPr lang="zh-CN" altLang="zh-CN" sz="3600" b="1">
                <a:solidFill>
                  <a:srgbClr val="E60DF1"/>
                </a:solidFill>
              </a:rPr>
              <a:t>直接</a:t>
            </a:r>
            <a:r>
              <a:rPr lang="zh-CN" altLang="zh-CN" sz="3600" b="1"/>
              <a:t>发出“人生亦有命，安能行叹复坐愁？”的反问，说明</a:t>
            </a:r>
            <a:r>
              <a:rPr lang="zh-CN" altLang="zh-CN" sz="3600" b="1">
                <a:solidFill>
                  <a:srgbClr val="F60AEF"/>
                </a:solidFill>
              </a:rPr>
              <a:t>自己出身寒门，命中注定忧愁的现实。</a:t>
            </a:r>
          </a:p>
        </p:txBody>
      </p:sp>
      <p:sp>
        <p:nvSpPr>
          <p:cNvPr id="7" name="" title=""/>
          <p:cNvSpPr txBox="1"/>
          <p:nvPr/>
        </p:nvSpPr>
        <p:spPr>
          <a:xfrm>
            <a:off x="749228" y="1931890"/>
            <a:ext cx="10699750" cy="4838700"/>
          </a:xfrm>
          <a:blipFill rotWithShape="1">
            <a:blip r:embed="rId3"/>
            <a:stretch>
              <a:fillRect/>
            </a:stretch>
          </a:blipFill>
        </p:spPr>
        <p:txBody>
          <a:bodyPr>
            <a:spAutoFit/>
          </a:bodyPr>
          <a:lstStyle/>
          <a:p>
            <a:pPr lvl="0"/>
            <a:r>
              <a:rPr lang="zh-CN" altLang="zh-CN" sz="2400" b="1">
                <a:solidFill>
                  <a:srgbClr val="0F05F1"/>
                </a:solidFill>
              </a:rPr>
              <a:t>比兴手法：</a:t>
            </a:r>
            <a:br>
              <a:rPr lang="en-US" altLang="en-US"/>
            </a:br>
          </a:p>
          <a:p>
            <a:pPr lvl="0"/>
            <a:r>
              <a:rPr lang="zh-CN" altLang="zh-CN" sz="2000" b="1"/>
              <a:t>比兴手法中国诗歌中的一种</a:t>
            </a:r>
            <a:r>
              <a:rPr lang="zh-CN" altLang="zh-CN" sz="2000" b="1" i="1">
                <a:solidFill>
                  <a:srgbClr val="F60B0B"/>
                </a:solidFill>
              </a:rPr>
              <a:t>传统表现手法</a:t>
            </a:r>
            <a:br>
              <a:rPr lang="en-US" altLang="en-US"/>
            </a:br>
          </a:p>
          <a:p>
            <a:pPr lvl="0"/>
            <a:r>
              <a:rPr lang="zh-CN" altLang="zh-CN" sz="2000" b="1"/>
              <a:t>比兴是中国诗歌中的一种传统表现手法，宋代朱熹比较准确地说明了“比、兴”作为表现手法的基本特征，他认为：“</a:t>
            </a:r>
            <a:r>
              <a:rPr lang="zh-CN" altLang="zh-CN" sz="2000" b="1">
                <a:solidFill>
                  <a:srgbClr val="000000"/>
                </a:solidFill>
              </a:rPr>
              <a:t>比者，以彼物比此物也</a:t>
            </a:r>
            <a:r>
              <a:rPr lang="zh-CN" altLang="zh-CN" sz="2000" b="1"/>
              <a:t>”；“兴者，先言他物以引起所咏之辞也。”通俗地讲，</a:t>
            </a:r>
            <a:r>
              <a:rPr lang="zh-CN" altLang="zh-CN" sz="2000" b="1">
                <a:solidFill>
                  <a:srgbClr val="EAED0C"/>
                </a:solidFill>
              </a:rPr>
              <a:t>比就是譬喻，是对人或物加以形象的比喻，使其特征更加鲜明突出</a:t>
            </a:r>
            <a:r>
              <a:rPr lang="zh-CN" altLang="zh-CN" sz="2000" b="1"/>
              <a:t>。有的诗是个别地方采用比，而有的则是整个形象都是比，就像后代的咏物诗；</a:t>
            </a:r>
            <a:r>
              <a:rPr lang="zh-CN" altLang="zh-CN" sz="2000" b="1">
                <a:solidFill>
                  <a:srgbClr val="F3E50B"/>
                </a:solidFill>
              </a:rPr>
              <a:t>“兴”就是起兴，是借助其他事物作为诗歌发端，以引起所要歌咏的内容</a:t>
            </a:r>
            <a:r>
              <a:rPr lang="zh-CN" altLang="zh-CN" sz="2000" b="1"/>
              <a:t>。有的“兴”兼有发端与比喻的双重作用，所以后来“比兴”二字常联用，专用以</a:t>
            </a:r>
            <a:r>
              <a:rPr lang="zh-CN" altLang="zh-CN" sz="2000" b="1">
                <a:solidFill>
                  <a:srgbClr val="F61212"/>
                </a:solidFill>
              </a:rPr>
              <a:t>指诗有寄托之意。</a:t>
            </a:r>
            <a:r>
              <a:rPr lang="en-US" altLang="en-US" sz="2000"/>
              <a:t>
</a:t>
            </a:r>
            <a:r>
              <a:rPr lang="zh-CN" altLang="zh-CN" sz="2000" b="1">
                <a:solidFill>
                  <a:srgbClr val="EF1313"/>
                </a:solidFill>
                <a:effectLst/>
              </a:rPr>
              <a:t>诗经</a:t>
            </a:r>
            <a:r>
              <a:rPr lang="zh-CN" altLang="zh-CN" sz="2000" b="1">
                <a:effectLst/>
              </a:rPr>
              <a:t>是中国</a:t>
            </a:r>
            <a:r>
              <a:rPr lang="zh-CN" altLang="zh-CN" sz="2000" b="1">
                <a:solidFill>
                  <a:srgbClr val="F80909"/>
                </a:solidFill>
                <a:effectLst/>
              </a:rPr>
              <a:t>最早的一部诗集</a:t>
            </a:r>
            <a:r>
              <a:rPr lang="zh-CN" altLang="zh-CN" sz="2000" b="1">
                <a:effectLst/>
              </a:rPr>
              <a:t>，其中赋、比兴是其中的写作手法。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</p:nvPr>
        </p:nvSpPr>
        <p:spPr>
          <a:xfrm>
            <a:off x="123317" y="1877616"/>
            <a:ext cx="12582261" cy="2206690"/>
          </a:xfrm>
        </p:spPr>
        <p:txBody>
          <a:bodyPr>
            <a:normAutofit/>
          </a:bodyPr>
          <a:lstStyle/>
          <a:p>
            <a:pPr marL="228600" lvl="0" indent="-228600">
              <a:buFont typeface="Arial"/>
              <a:buChar char="•"/>
            </a:pPr>
            <a:r>
              <a:rPr lang="zh-CN" altLang="zh-CN" sz="3200" b="1">
                <a:solidFill>
                  <a:srgbClr val="FF2B24"/>
                </a:solidFill>
              </a:rPr>
              <a:t>细节描写</a:t>
            </a:r>
            <a:r>
              <a:rPr lang="en-US" altLang="en-US" sz="3200" b="1">
                <a:solidFill>
                  <a:srgbClr val="FF2B24"/>
                </a:solidFill>
              </a:rPr>
              <a:t>:</a:t>
            </a:r>
            <a:r>
              <a:rPr lang="zh-CN" altLang="zh-CN" sz="3200" b="1"/>
              <a:t>五六句运用细节描写，“酌酒”“举杯”“歌路难”等动作描写，以精炼的笔法，生动形象地刻画出诗人</a:t>
            </a:r>
            <a:r>
              <a:rPr lang="zh-CN" altLang="zh-CN" sz="3200" b="1">
                <a:solidFill>
                  <a:srgbClr val="EA126B"/>
                </a:solidFill>
              </a:rPr>
              <a:t>悲怆难抑的情态</a:t>
            </a:r>
            <a:r>
              <a:rPr lang="zh-CN" altLang="zh-CN" sz="3200" b="1"/>
              <a:t>。</a:t>
            </a:r>
          </a:p>
          <a:p>
            <a:pPr marL="0" lvl="0" indent="0">
              <a:buNone/>
            </a:pPr>
            <a:endParaRPr lang="zh-CN" altLang="zh-CN" sz="3600" b="1"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473" y="365125"/>
            <a:ext cx="3890546" cy="1294947"/>
          </a:xfrm>
          <a:prstGeom prst="rect">
            <a:avLst/>
          </a:prstGeom>
        </p:spPr>
      </p:pic>
      <p:sp>
        <p:nvSpPr>
          <p:cNvPr id="6" name="" title=""/>
          <p:cNvSpPr txBox="1"/>
          <p:nvPr/>
        </p:nvSpPr>
        <p:spPr>
          <a:xfrm>
            <a:off x="5368120" y="19934518"/>
            <a:ext cx="6600209" cy="42672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marL="228600" lvl="0" indent="-228600"/>
            <a:r>
              <a:rPr lang="zh-CN" altLang="zh-CN" sz="3600" b="1">
                <a:solidFill>
                  <a:srgbClr val="FF2B24"/>
                </a:solidFill>
              </a:rPr>
              <a:t>对比</a:t>
            </a:r>
            <a:r>
              <a:rPr lang="en-US" altLang="en-US" sz="3300" b="1">
                <a:solidFill>
                  <a:srgbClr val="FF2B24"/>
                </a:solidFill>
              </a:rPr>
              <a:t>:</a:t>
            </a:r>
            <a:r>
              <a:rPr lang="zh-CN" altLang="zh-CN" sz="2500" b="1"/>
              <a:t>七八句运用对比手法，第七句作者吐出真情：“心非木石岂无感”，用反问的句式，冲决了自我克制的堤防，使全诗的情感达到了</a:t>
            </a:r>
            <a:r>
              <a:rPr lang="zh-CN" altLang="zh-CN" sz="2500" b="1">
                <a:solidFill>
                  <a:srgbClr val="E51756"/>
                </a:solidFill>
              </a:rPr>
              <a:t>高潮</a:t>
            </a:r>
            <a:r>
              <a:rPr lang="zh-CN" altLang="zh-CN" sz="2500" b="1"/>
              <a:t>。第八句却是一声低沉的哀叹：“吞声踯躅不敢言！”到了嘴边的呼喊，却突然“吞声”强忍，“踯躅”克制住了。诗情的跌宕，将诗人</a:t>
            </a:r>
            <a:r>
              <a:rPr lang="zh-CN" altLang="zh-CN" sz="2500" b="1">
                <a:solidFill>
                  <a:srgbClr val="F30C5B"/>
                </a:solidFill>
              </a:rPr>
              <a:t>忍辱负重、矛盾痛苦的精神状态</a:t>
            </a:r>
            <a:r>
              <a:rPr lang="zh-CN" altLang="zh-CN" sz="2500" b="1"/>
              <a:t>描写得淋漓尽致。</a:t>
            </a:r>
          </a:p>
        </p:txBody>
      </p:sp>
      <p:sp>
        <p:nvSpPr>
          <p:cNvPr id="7" name="" title=""/>
          <p:cNvSpPr txBox="1"/>
          <p:nvPr/>
        </p:nvSpPr>
        <p:spPr>
          <a:xfrm>
            <a:off x="337945" y="19665707"/>
            <a:ext cx="11513403" cy="27813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marL="228600" lvl="0" indent="-228600"/>
            <a:r>
              <a:rPr lang="zh-CN" altLang="zh-CN" sz="3600" b="1">
                <a:solidFill>
                  <a:srgbClr val="FF2B24"/>
                </a:solidFill>
              </a:rPr>
              <a:t>对比</a:t>
            </a:r>
            <a:r>
              <a:rPr lang="en-US" altLang="en-US" sz="3300" b="1">
                <a:solidFill>
                  <a:srgbClr val="FF2B24"/>
                </a:solidFill>
              </a:rPr>
              <a:t>:</a:t>
            </a:r>
            <a:r>
              <a:rPr lang="zh-CN" altLang="zh-CN" sz="2500" b="1"/>
              <a:t>七八句运用对比手法，第七句作者吐出真情：“心非木石岂无感”，用反问的句式，冲决了自我克制的堤防，使全诗的情感达到了</a:t>
            </a:r>
            <a:r>
              <a:rPr lang="zh-CN" altLang="zh-CN" sz="2500" b="1">
                <a:solidFill>
                  <a:srgbClr val="E51756"/>
                </a:solidFill>
              </a:rPr>
              <a:t>高潮</a:t>
            </a:r>
            <a:r>
              <a:rPr lang="zh-CN" altLang="zh-CN" sz="2500" b="1"/>
              <a:t>。第八句却是一声低沉的哀叹：“吞声踯躅不敢言！”到了嘴边的呼喊，却突然“吞声”强忍，“踯躅”克制住了。诗情的跌宕，将诗人</a:t>
            </a:r>
            <a:r>
              <a:rPr lang="zh-CN" altLang="zh-CN" sz="2500" b="1">
                <a:solidFill>
                  <a:srgbClr val="F30C5B"/>
                </a:solidFill>
              </a:rPr>
              <a:t>忍辱负重、矛盾痛苦的精神状态</a:t>
            </a:r>
            <a:r>
              <a:rPr lang="zh-CN" altLang="zh-CN" sz="2500" b="1"/>
              <a:t>描写得淋漓尽致。</a:t>
            </a:r>
          </a:p>
        </p:txBody>
      </p:sp>
      <p:sp>
        <p:nvSpPr>
          <p:cNvPr id="8" name="" title=""/>
          <p:cNvSpPr txBox="1"/>
          <p:nvPr/>
        </p:nvSpPr>
        <p:spPr>
          <a:xfrm>
            <a:off x="123317" y="3600410"/>
            <a:ext cx="11611049" cy="27813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marL="228600" lvl="0" indent="-228600">
              <a:buFont typeface="Arial"/>
              <a:buChar char="•"/>
            </a:pPr>
            <a:r>
              <a:rPr lang="zh-CN" altLang="zh-CN" sz="3600" b="1">
                <a:solidFill>
                  <a:srgbClr val="FF2B24"/>
                </a:solidFill>
              </a:rPr>
              <a:t>对比</a:t>
            </a:r>
            <a:r>
              <a:rPr lang="en-US" altLang="en-US" sz="3300" b="1">
                <a:solidFill>
                  <a:srgbClr val="FF2B24"/>
                </a:solidFill>
              </a:rPr>
              <a:t>:</a:t>
            </a:r>
            <a:r>
              <a:rPr lang="zh-CN" altLang="zh-CN" sz="2500" b="1"/>
              <a:t>七八句运用对比手法，第七句作者吐出真情：“心非木石岂无感”，用反问的句式，冲决了自我克制的堤防，使全诗的情感达到了</a:t>
            </a:r>
            <a:r>
              <a:rPr lang="zh-CN" altLang="zh-CN" sz="2500" b="1">
                <a:solidFill>
                  <a:srgbClr val="E51756"/>
                </a:solidFill>
              </a:rPr>
              <a:t>高潮</a:t>
            </a:r>
            <a:r>
              <a:rPr lang="zh-CN" altLang="zh-CN" sz="2500" b="1"/>
              <a:t>。第八句却是一声低沉的哀叹：“吞声踯躅不敢言！”到了嘴边的呼喊，却突然“吞声”强忍，“踯躅”克制住了。诗情的跌宕，将诗人</a:t>
            </a:r>
            <a:r>
              <a:rPr lang="zh-CN" altLang="zh-CN" sz="2500" b="1">
                <a:solidFill>
                  <a:srgbClr val="F30C5B"/>
                </a:solidFill>
              </a:rPr>
              <a:t>忍辱负重、矛盾痛苦的精神状态</a:t>
            </a:r>
            <a:r>
              <a:rPr lang="zh-CN" altLang="zh-CN" sz="2500" b="1"/>
              <a:t>描写得淋漓尽致。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" y="258727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66" y="49067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3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 i="1">
                <a:solidFill>
                  <a:srgbClr val="FF8C00"/>
                </a:solidFill>
              </a:rPr>
              <a:t>问题一：</a:t>
            </a:r>
            <a:r>
              <a:rPr lang="zh-CN" altLang="zh-CN" sz="3800" b="1">
                <a:solidFill>
                  <a:srgbClr val="00BBFF"/>
                </a:solidFill>
              </a:rPr>
              <a:t>《拟行路难》和李白的《行路难》在情感上的的相同点和不同点是什么？</a:t>
            </a:r>
          </a:p>
        </p:txBody>
      </p:sp>
      <p:graphicFrame>
        <p:nvGraphicFramePr>
          <p:cNvPr id="4" name="" title=""/>
          <p:cNvGraphicFramePr>
            <a:graphicFrameLocks noGrp="1"/>
          </p:cNvGraphicFramePr>
          <p:nvPr>
            <p:ph idx="1"/>
          </p:nvPr>
        </p:nvGraphicFramePr>
        <p:xfrm>
          <a:off x="1331068" y="2422255"/>
          <a:ext cx="9004300" cy="3333750"/>
        </p:xfrm>
        <a:graphic>
          <a:graphicData uri="http://schemas.openxmlformats.org/drawingml/2006/table">
            <a:tbl>
              <a:tblPr>
                <a:tableStyleId>{58542034-FE4F-4ADA-92B8-4CA66D0F0DF3}</a:tableStyleId>
              </a:tblPr>
              <a:tblGrid>
                <a:gridCol w="3005570"/>
                <a:gridCol w="2999230"/>
                <a:gridCol w="2999230"/>
              </a:tblGrid>
              <a:tr h="666750">
                <a:tc>
                  <a:txBody>
                    <a:bodyPr vert="horz" wrap="square"/>
                    <a:lstStyle/>
                    <a:p>
                      <a:pPr lvl="0"/>
                      <a:endParaRPr/>
                    </a:p>
                  </a:txBody>
                  <a:tcPr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  <a:tc>
                  <a:txBody>
                    <a:bodyPr vert="horz" wrap="square" anchor="ctr"/>
                    <a:lstStyle/>
                    <a:p>
                      <a:pPr lvl="0" algn="ctr"/>
                      <a:r>
                        <a:rPr lang="zh-CN" altLang="zh-CN" sz="2400" b="1"/>
                        <a:t>《拟行路难》鲍照</a:t>
                      </a:r>
                    </a:p>
                  </a:txBody>
                  <a:tcPr anchor="ctr"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  <a:tc>
                  <a:txBody>
                    <a:bodyPr vert="horz" wrap="square" anchor="ctr"/>
                    <a:lstStyle/>
                    <a:p>
                      <a:pPr lvl="0" algn="ctr"/>
                      <a:r>
                        <a:rPr lang="zh-CN" altLang="zh-CN" sz="2400" b="1"/>
                        <a:t>《行路难》李白</a:t>
                      </a:r>
                    </a:p>
                  </a:txBody>
                  <a:tcPr anchor="ctr"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</a:tr>
              <a:tr h="666750">
                <a:tc>
                  <a:txBody>
                    <a:bodyPr vert="horz" wrap="square" anchor="ctr"/>
                    <a:lstStyle/>
                    <a:p>
                      <a:pPr lvl="0" algn="ctr"/>
                      <a:r>
                        <a:rPr lang="zh-CN" altLang="zh-CN" sz="2800" b="1"/>
                        <a:t>读意象</a:t>
                      </a:r>
                    </a:p>
                  </a:txBody>
                  <a:tcPr anchor="ctr"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</a:tr>
              <a:tr h="666750">
                <a:tc>
                  <a:txBody>
                    <a:bodyPr vert="horz" wrap="square" anchor="ctr"/>
                    <a:lstStyle/>
                    <a:p>
                      <a:pPr lvl="0" algn="ctr"/>
                      <a:r>
                        <a:rPr lang="zh-CN" altLang="zh-CN" sz="2800" b="1"/>
                        <a:t>读诗中的诗人</a:t>
                      </a:r>
                    </a:p>
                  </a:txBody>
                  <a:tcPr anchor="ctr"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</a:tr>
              <a:tr h="666750">
                <a:tc>
                  <a:txBody>
                    <a:bodyPr vert="horz" wrap="square" anchor="ctr"/>
                    <a:lstStyle/>
                    <a:p>
                      <a:pPr lvl="0" algn="ctr"/>
                      <a:r>
                        <a:rPr lang="zh-CN" altLang="zh-CN" sz="2400" b="1"/>
                        <a:t>读现实中的诗人</a:t>
                      </a:r>
                    </a:p>
                  </a:txBody>
                  <a:tcPr anchor="ctr"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</a:tr>
              <a:tr h="666750">
                <a:tc>
                  <a:txBody>
                    <a:bodyPr vert="horz" wrap="square" anchor="ctr"/>
                    <a:lstStyle/>
                    <a:p>
                      <a:pPr lvl="0" algn="ctr"/>
                      <a:r>
                        <a:rPr lang="zh-CN" altLang="zh-CN" sz="2400" b="1"/>
                        <a:t>读时代</a:t>
                      </a:r>
                    </a:p>
                  </a:txBody>
                  <a:tcPr anchor="ctr"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/>
                    </a:p>
                  </a:txBody>
                  <a:tcPr>
                    <a:lnL w="12700">
                      <a:solidFill>
                        <a:srgbClr val="5C5C5C"/>
                      </a:solidFill>
                    </a:lnL>
                    <a:lnR w="12700">
                      <a:solidFill>
                        <a:srgbClr val="5C5C5C"/>
                      </a:solidFill>
                    </a:lnR>
                    <a:lnT w="12700">
                      <a:solidFill>
                        <a:srgbClr val="5C5C5C"/>
                      </a:solidFill>
                    </a:lnT>
                    <a:lnB w="12700">
                      <a:solidFill>
                        <a:srgbClr val="5C5C5C"/>
                      </a:solidFill>
                    </a:lnB>
                  </a:tcPr>
                </a:tc>
              </a:tr>
            </a:tbl>
          </a:graphicData>
        </a:graphic>
      </p:graphicFrame>
      <p:sp>
        <p:nvSpPr>
          <p:cNvPr id="5" name="" title=""/>
          <p:cNvSpPr txBox="1"/>
          <p:nvPr/>
        </p:nvSpPr>
        <p:spPr>
          <a:xfrm>
            <a:off x="5512340" y="3099881"/>
            <a:ext cx="1778000" cy="56515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zh-CN" sz="2400" b="1">
                <a:solidFill>
                  <a:srgbClr val="0C0C0C"/>
                </a:solidFill>
              </a:rPr>
              <a:t>愁</a:t>
            </a:r>
          </a:p>
        </p:txBody>
      </p:sp>
      <p:sp>
        <p:nvSpPr>
          <p:cNvPr id="6" name="" title=""/>
          <p:cNvSpPr txBox="1"/>
          <p:nvPr/>
        </p:nvSpPr>
        <p:spPr>
          <a:xfrm>
            <a:off x="8171234" y="3141561"/>
            <a:ext cx="1778000" cy="56515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zh-CN" sz="2400" b="1" i="0">
                <a:solidFill>
                  <a:srgbClr val="0C0C0C"/>
                </a:solidFill>
              </a:rPr>
              <a:t>愁、</a:t>
            </a:r>
            <a:r>
              <a:rPr lang="zh-CN" altLang="zh-CN" sz="2400" b="1" i="0">
                <a:solidFill>
                  <a:srgbClr val="EC0E0E"/>
                </a:solidFill>
              </a:rPr>
              <a:t>失意</a:t>
            </a:r>
          </a:p>
        </p:txBody>
      </p:sp>
      <p:sp>
        <p:nvSpPr>
          <p:cNvPr id="7" name="" title=""/>
          <p:cNvSpPr txBox="1"/>
          <p:nvPr/>
        </p:nvSpPr>
        <p:spPr>
          <a:xfrm>
            <a:off x="4734128" y="3866880"/>
            <a:ext cx="2438400" cy="4445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zh-CN" b="1">
                <a:solidFill>
                  <a:srgbClr val="F40C0C"/>
                </a:solidFill>
              </a:rPr>
              <a:t>满腹愁绪，无处宣泄</a:t>
            </a:r>
          </a:p>
        </p:txBody>
      </p:sp>
      <p:sp>
        <p:nvSpPr>
          <p:cNvPr id="8" name="" title=""/>
          <p:cNvSpPr txBox="1"/>
          <p:nvPr/>
        </p:nvSpPr>
        <p:spPr>
          <a:xfrm>
            <a:off x="7290340" y="3706711"/>
            <a:ext cx="3313349" cy="8001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zh-CN" sz="1800" b="1">
                <a:solidFill>
                  <a:srgbClr val="F30B0B"/>
                </a:solidFill>
              </a:rPr>
              <a:t>满腹愁绪，但潇洒自如，乐观积极</a:t>
            </a:r>
          </a:p>
        </p:txBody>
      </p:sp>
      <p:sp>
        <p:nvSpPr>
          <p:cNvPr id="9" name="" title=""/>
          <p:cNvSpPr txBox="1"/>
          <p:nvPr/>
        </p:nvSpPr>
        <p:spPr>
          <a:xfrm>
            <a:off x="5064328" y="4578485"/>
            <a:ext cx="1778000" cy="4445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zh-CN" b="1"/>
              <a:t>怀才不遇</a:t>
            </a:r>
          </a:p>
        </p:txBody>
      </p:sp>
      <p:sp>
        <p:nvSpPr>
          <p:cNvPr id="10" name="" title=""/>
          <p:cNvSpPr txBox="1"/>
          <p:nvPr/>
        </p:nvSpPr>
        <p:spPr>
          <a:xfrm>
            <a:off x="8223115" y="4578485"/>
            <a:ext cx="1778000" cy="4445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zh-CN" b="1"/>
              <a:t>怀才不遇</a:t>
            </a:r>
          </a:p>
        </p:txBody>
      </p:sp>
      <p:sp>
        <p:nvSpPr>
          <p:cNvPr id="11" name="" title=""/>
          <p:cNvSpPr txBox="1"/>
          <p:nvPr/>
        </p:nvSpPr>
        <p:spPr>
          <a:xfrm>
            <a:off x="4944218" y="5029335"/>
            <a:ext cx="1778000" cy="8001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zh-CN" b="1">
                <a:solidFill>
                  <a:srgbClr val="FB0F0F"/>
                </a:solidFill>
              </a:rPr>
              <a:t>魏晋的门阀制度压制了人才</a:t>
            </a:r>
          </a:p>
        </p:txBody>
      </p:sp>
      <p:sp>
        <p:nvSpPr>
          <p:cNvPr id="12" name="" title=""/>
          <p:cNvSpPr txBox="1"/>
          <p:nvPr/>
        </p:nvSpPr>
        <p:spPr>
          <a:xfrm>
            <a:off x="7724640" y="5029335"/>
            <a:ext cx="2496631" cy="8001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lvl="0"/>
            <a:r>
              <a:rPr lang="zh-CN" altLang="zh-CN" b="1">
                <a:solidFill>
                  <a:srgbClr val="F30B0B"/>
                </a:solidFill>
              </a:rPr>
              <a:t>唐代开明的思想喝繁盛让人充满希望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zh-CN">
                <a:solidFill>
                  <a:srgbClr val="F68D09"/>
                </a:solidFill>
              </a:rPr>
              <a:t>问题二</a:t>
            </a:r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0" indent="-457200">
              <a:buFont typeface="Wingdings" charset="0"/>
              <a:buChar char="n"/>
            </a:pPr>
            <a:r>
              <a:rPr lang="zh-CN" altLang="zh-CN" sz="3800" b="1">
                <a:solidFill>
                  <a:srgbClr val="00BBFF"/>
                </a:solidFill>
              </a:rPr>
              <a:t>两首诗在语言风格上有什么不同？</a:t>
            </a:r>
            <a:endParaRPr/>
          </a:p>
          <a:p>
            <a:pPr marL="457200" lvl="0" indent="-457200">
              <a:buFont typeface="Wingdings" charset="0"/>
              <a:buChar char="u"/>
            </a:pPr>
            <a:r>
              <a:rPr lang="zh-CN" altLang="zh-CN" sz="3800" b="1">
                <a:solidFill>
                  <a:srgbClr val="090909"/>
                </a:solidFill>
              </a:rPr>
              <a:t>答：</a:t>
            </a:r>
          </a:p>
        </p:txBody>
      </p:sp>
      <p:sp>
        <p:nvSpPr>
          <p:cNvPr id="5" name="" title=""/>
          <p:cNvSpPr txBox="1"/>
          <p:nvPr/>
        </p:nvSpPr>
        <p:spPr>
          <a:xfrm>
            <a:off x="2062264" y="2814536"/>
            <a:ext cx="8242300" cy="1600200"/>
          </a:xfrm>
          <a:prstGeom prst="rect">
            <a:avLst/>
          </a:prstGeom>
          <a:ln w="12700">
            <a:prstDash val="solid"/>
            <a:miter/>
          </a:ln>
        </p:spPr>
        <p:txBody>
          <a:bodyPr>
            <a:spAutoFit/>
          </a:bodyPr>
          <a:lstStyle/>
          <a:p>
            <a:pPr marL="0" lvl="0" indent="0">
              <a:buNone/>
            </a:pPr>
            <a:r>
              <a:rPr lang="zh-CN" altLang="zh-CN" sz="3800" b="1">
                <a:solidFill>
                  <a:srgbClr val="090909"/>
                </a:solidFill>
              </a:rPr>
              <a:t>李诗语言上充满了</a:t>
            </a:r>
            <a:r>
              <a:rPr lang="zh-CN" altLang="zh-CN" sz="3800" b="1">
                <a:solidFill>
                  <a:srgbClr val="F60F0F"/>
                </a:solidFill>
              </a:rPr>
              <a:t>豪迈气派，俊逸之气</a:t>
            </a:r>
            <a:r>
              <a:rPr lang="zh-CN" altLang="zh-CN" sz="3800" b="1">
                <a:solidFill>
                  <a:srgbClr val="090909"/>
                </a:solidFill>
              </a:rPr>
              <a:t>，鲍诗语言上过于</a:t>
            </a:r>
            <a:r>
              <a:rPr lang="zh-CN" altLang="zh-CN" sz="3800" b="1">
                <a:solidFill>
                  <a:srgbClr val="F60909"/>
                </a:solidFill>
              </a:rPr>
              <a:t>沉郁伤感</a:t>
            </a:r>
            <a:r>
              <a:rPr lang="zh-CN" altLang="zh-CN" sz="3800" b="1">
                <a:solidFill>
                  <a:srgbClr val="090909"/>
                </a:solidFill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192000" y="124333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" title=""/>
          <p:cNvSpPr txBox="1"/>
          <p:nvPr/>
        </p:nvSpPr>
        <p:spPr>
          <a:xfrm>
            <a:off x="4826000" y="2921000"/>
            <a:ext cx="2540000" cy="444500"/>
          </a:xfrm>
          <a:prstGeom prst="rect">
            <a:avLst/>
          </a:prstGeom>
        </p:spPr>
        <p:txBody>
          <a:bodyPr>
            <a:spAutoFit/>
          </a:bodyPr>
          <a:lstStyle/>
          <a:p/>
        </p:txBody>
      </p:sp>
      <p:pic>
        <p:nvPicPr>
          <p:cNvPr id="6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l"/>
            <a:r>
              <a:rPr lang="zh-CN" altLang="zh-CN">
                <a:solidFill>
                  <a:srgbClr val="FF2B24"/>
                </a:solidFill>
              </a:rPr>
              <a:t>作者简介</a:t>
            </a: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>
          <a:xfrm>
            <a:off x="838200" y="1512319"/>
            <a:ext cx="10885210" cy="4664644"/>
          </a:xfrm>
        </p:spPr>
        <p:txBody>
          <a:bodyPr>
            <a:normAutofit/>
          </a:bodyPr>
          <a:lstStyle/>
          <a:p>
            <a:pPr marL="0" lvl="0" indent="0" algn="l">
              <a:buNone/>
            </a:pPr>
            <a:endParaRPr lang="zh-CN" altLang="zh-CN" sz="2000" b="1" i="1" u="sng">
              <a:solidFill>
                <a:srgbClr val="000000"/>
              </a:solidFill>
            </a:endParaRPr>
          </a:p>
        </p:txBody>
      </p:sp>
      <p:sp>
        <p:nvSpPr>
          <p:cNvPr id="5" name="" title=""/>
          <p:cNvSpPr/>
          <p:nvPr/>
        </p:nvSpPr>
        <p:spPr>
          <a:xfrm>
            <a:off x="5623254" y="1690688"/>
            <a:ext cx="6005030" cy="4390874"/>
          </a:xfrm>
          <a:prstGeom prst="rect">
            <a:avLst/>
          </a:prstGeom>
          <a:solidFill>
            <a:srgbClr val="FFFFFF"/>
          </a:solidFill>
          <a:ln w="6350">
            <a:solidFill>
              <a:srgbClr val="5C5C5C"/>
            </a:solidFill>
          </a:ln>
        </p:spPr>
        <p:txBody>
          <a:bodyPr anchor="ctr"/>
          <a:lstStyle/>
          <a:p>
            <a:pPr lvl="0" algn="l"/>
            <a:r>
              <a:rPr lang="zh-CN" altLang="zh-CN" b="1"/>
              <a:t>鲍照（</a:t>
            </a:r>
            <a:r>
              <a:rPr lang="en-US" altLang="en-US" b="1"/>
              <a:t>414</a:t>
            </a:r>
            <a:r>
              <a:rPr lang="zh-CN" altLang="zh-CN" b="1"/>
              <a:t>—</a:t>
            </a:r>
            <a:r>
              <a:rPr lang="en-US" altLang="en-US" b="1"/>
              <a:t>466</a:t>
            </a:r>
            <a:r>
              <a:rPr lang="zh-CN" altLang="zh-CN" b="1"/>
              <a:t>），南朝宋文学家。字明远，东海（今山东郯城一带）人。</a:t>
            </a:r>
            <a:r>
              <a:rPr lang="zh-CN" altLang="zh-CN" b="1">
                <a:solidFill>
                  <a:srgbClr val="10DBE3"/>
                </a:solidFill>
              </a:rPr>
              <a:t>出身贫寒</a:t>
            </a:r>
            <a:r>
              <a:rPr lang="zh-CN" altLang="zh-CN" b="1"/>
              <a:t>，宋文帝元嘉中，任临川王、始兴王王国侍郎。孝武帝时，任海虞令、太学博士兼中书舍人、秣陵令、永嘉令。后入临海王刘子琐幕府，为</a:t>
            </a:r>
            <a:r>
              <a:rPr lang="zh-CN" altLang="zh-CN" b="1">
                <a:solidFill>
                  <a:srgbClr val="10E7F8"/>
                </a:solidFill>
              </a:rPr>
              <a:t>前军</a:t>
            </a:r>
            <a:r>
              <a:rPr lang="zh-CN" altLang="zh-CN" b="1">
                <a:solidFill>
                  <a:srgbClr val="10DBE3"/>
                </a:solidFill>
              </a:rPr>
              <a:t>刑狱参军，掌书记</a:t>
            </a:r>
            <a:r>
              <a:rPr lang="zh-CN" altLang="zh-CN" b="1"/>
              <a:t>，故世称“</a:t>
            </a:r>
            <a:r>
              <a:rPr lang="zh-CN" altLang="zh-CN" b="1">
                <a:solidFill>
                  <a:srgbClr val="FF8C00"/>
                </a:solidFill>
              </a:rPr>
              <a:t>鲍参军</a:t>
            </a:r>
            <a:r>
              <a:rPr lang="zh-CN" altLang="zh-CN" b="1"/>
              <a:t>”。宋明帝立，刘子琐举兵响应，兵败，鲍照为乱兵所杀。其</a:t>
            </a:r>
            <a:r>
              <a:rPr lang="zh-CN" altLang="zh-CN" b="1">
                <a:solidFill>
                  <a:srgbClr val="F45106"/>
                </a:solidFill>
                <a:highlight>
                  <a:srgbClr val="FFFFFF"/>
                </a:highlight>
              </a:rPr>
              <a:t>诗多反映寒士对当时门阀制度的不满，表现徭役、战乱和人民生活的痛苦，抒写寒士不遇的郁愤之情和驰骋疆场、建功立业的壮志。</a:t>
            </a:r>
            <a:r>
              <a:rPr lang="zh-CN" altLang="zh-CN" b="1"/>
              <a:t>题材上长于</a:t>
            </a:r>
            <a:r>
              <a:rPr lang="zh-CN" altLang="zh-CN" b="1">
                <a:solidFill>
                  <a:srgbClr val="F15A0A"/>
                </a:solidFill>
              </a:rPr>
              <a:t>乐府和七言歌行</a:t>
            </a:r>
            <a:r>
              <a:rPr lang="zh-CN" altLang="zh-CN" b="1"/>
              <a:t>，</a:t>
            </a:r>
            <a:r>
              <a:rPr lang="zh-CN" altLang="zh-CN" b="1">
                <a:solidFill>
                  <a:srgbClr val="FF2B24"/>
                </a:solidFill>
              </a:rPr>
              <a:t>风骨遒劲</a:t>
            </a:r>
            <a:r>
              <a:rPr lang="zh-CN" altLang="zh-CN" b="1"/>
              <a:t>，</a:t>
            </a:r>
            <a:r>
              <a:rPr lang="zh-CN" altLang="zh-CN" b="1">
                <a:solidFill>
                  <a:srgbClr val="FF2B24"/>
                </a:solidFill>
              </a:rPr>
              <a:t>构想奇逸</a:t>
            </a:r>
            <a:r>
              <a:rPr lang="zh-CN" altLang="zh-CN" b="1"/>
              <a:t>，在南朝诗中独树一帜，被称为“</a:t>
            </a:r>
            <a:r>
              <a:rPr lang="zh-CN" altLang="zh-CN" b="1">
                <a:solidFill>
                  <a:srgbClr val="FF2B24"/>
                </a:solidFill>
              </a:rPr>
              <a:t>总四家而擅美，跨两代而孤出</a:t>
            </a:r>
            <a:r>
              <a:rPr lang="zh-CN" altLang="zh-CN" b="1"/>
              <a:t>”（钟嵘《诗品》），尤善乐府。辞赋骈文亦著称于时。有集十卷，今有《鲍参军集注》。</a:t>
            </a:r>
          </a:p>
        </p:txBody>
      </p:sp>
      <p:pic>
        <p:nvPicPr>
          <p:cNvPr id="6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9532" y="290918"/>
            <a:ext cx="5665005" cy="1001398"/>
          </a:xfrm>
          <a:prstGeom prst="rect">
            <a:avLst/>
          </a:prstGeom>
        </p:spPr>
      </p:pic>
      <p:pic>
        <p:nvPicPr>
          <p:cNvPr id="7" name="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510" y="2092454"/>
            <a:ext cx="4131600" cy="4040684"/>
          </a:xfrm>
          <a:prstGeom prst="rect">
            <a:avLst/>
          </a:prstGeom>
        </p:spPr>
      </p:pic>
      <p:sp>
        <p:nvSpPr>
          <p:cNvPr id="8" name="" title=""/>
          <p:cNvSpPr txBox="1"/>
          <p:nvPr/>
        </p:nvSpPr>
        <p:spPr>
          <a:xfrm>
            <a:off x="838200" y="1512319"/>
            <a:ext cx="2801744" cy="558800"/>
          </a:xfrm>
          <a:prstGeom prst="rect">
            <a:avLst/>
          </a:prstGeom>
          <a:solidFill>
            <a:srgbClr val="FFFFFF"/>
          </a:solidFill>
          <a:ln w="12700">
            <a:solidFill>
              <a:srgbClr val="FF8C00"/>
            </a:solidFill>
            <a:prstDash val="solid"/>
          </a:ln>
        </p:spPr>
        <p:txBody>
          <a:bodyPr>
            <a:spAutoFit/>
          </a:bodyPr>
          <a:lstStyle/>
          <a:p>
            <a:pPr lvl="0" algn="ctr"/>
            <a:r>
              <a:rPr lang="zh-CN" altLang="zh-CN" sz="2400" b="1" i="1">
                <a:solidFill>
                  <a:srgbClr val="1A41C5"/>
                </a:solidFill>
                <a:highlight>
                  <a:srgbClr val="FFFFFF"/>
                </a:highlight>
                <a:latin typeface="SimSun"/>
                <a:ea typeface="SimSun"/>
              </a:rPr>
              <a:t>这个男人叫小鲍</a:t>
            </a:r>
          </a:p>
        </p:txBody>
      </p:sp>
      <p:sp>
        <p:nvSpPr>
          <p:cNvPr id="9" name="" title=""/>
          <p:cNvSpPr/>
          <p:nvPr/>
        </p:nvSpPr>
        <p:spPr>
          <a:xfrm>
            <a:off x="3743386" y="1791719"/>
            <a:ext cx="753876" cy="1078823"/>
          </a:xfrm>
          <a:prstGeom prst="curvedLeftArrow">
            <a:avLst>
              <a:gd name="adj1" fmla="val 25000"/>
              <a:gd name="adj2" fmla="val 67117"/>
              <a:gd name="adj3" fmla="val 45689"/>
            </a:avLst>
          </a:prstGeom>
          <a:solidFill>
            <a:srgbClr val="0188FB"/>
          </a:solidFill>
          <a:ln w="12700">
            <a:solidFill>
              <a:srgbClr val="5C5C5C"/>
            </a:solidFill>
            <a:prstDash val="solid"/>
            <a:miter/>
          </a:ln>
        </p:spPr>
        <p:txBody>
          <a:bodyPr anchor="ctr"/>
          <a:lstStyle/>
          <a:p>
            <a:pPr algn="ctr"/>
            <a:endParaRPr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" title=""/>
          <p:cNvSpPr/>
          <p:nvPr/>
        </p:nvSpPr>
        <p:spPr>
          <a:xfrm flipH="1">
            <a:off x="45142" y="64"/>
            <a:ext cx="2800345" cy="778705"/>
          </a:xfrm>
          <a:prstGeom prst="rect">
            <a:avLst/>
          </a:prstGeom>
          <a:solidFill>
            <a:srgbClr val="FFFFFF"/>
          </a:solidFill>
          <a:ln w="6350">
            <a:solidFill>
              <a:srgbClr val="FFFFFF"/>
            </a:solidFill>
          </a:ln>
        </p:spPr>
        <p:txBody>
          <a:bodyPr anchor="ctr"/>
          <a:lstStyle/>
          <a:p>
            <a:pPr marL="571500" lvl="0" indent="-571500" algn="ctr">
              <a:buFont typeface="Arial"/>
              <a:buChar char="•"/>
            </a:pPr>
            <a:r>
              <a:rPr lang="zh-CN" altLang="zh-CN" sz="3400">
                <a:solidFill>
                  <a:srgbClr val="8257E6"/>
                </a:solidFill>
              </a:rPr>
              <a:t>创作背景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/>
          </a:p>
        </p:txBody>
      </p:sp>
      <p:pic>
        <p:nvPicPr>
          <p:cNvPr id="5" name="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4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</p:nvPr>
        </p:nvSpPr>
        <p:spPr>
          <a:xfrm>
            <a:off x="838200" y="219807"/>
            <a:ext cx="10503964" cy="5957156"/>
          </a:xfrm>
        </p:spPr>
        <p:txBody>
          <a:bodyPr anchor="t">
            <a:normAutofit/>
          </a:bodyPr>
          <a:lstStyle/>
          <a:p>
            <a:pPr marL="0" lvl="0" indent="0" algn="l">
              <a:buNone/>
            </a:pPr>
            <a:r>
              <a:rPr lang="zh-CN" altLang="zh-CN" sz="5600" b="1">
                <a:solidFill>
                  <a:srgbClr val="ED0F73"/>
                </a:solidFill>
              </a:rPr>
              <a:t>翻译诗句：</a:t>
            </a:r>
          </a:p>
          <a:p>
            <a:pPr marL="0" lvl="0" indent="0" algn="ctr">
              <a:buNone/>
            </a:pPr>
            <a:r>
              <a:rPr lang="zh-CN" altLang="zh-CN" sz="5400" b="1"/>
              <a:t>泻水置平地，各自东西南北流</a:t>
            </a:r>
          </a:p>
          <a:p>
            <a:pPr marL="0" lvl="0" indent="0" algn="ctr">
              <a:buNone/>
            </a:pPr>
            <a:endParaRPr lang="zh-CN" altLang="zh-CN" sz="4000" b="1" i="1">
              <a:solidFill>
                <a:srgbClr val="83D12A"/>
              </a:solidFill>
            </a:endParaRPr>
          </a:p>
          <a:p>
            <a:pPr marL="0" lvl="0" indent="0" algn="ctr">
              <a:buNone/>
            </a:pPr>
            <a:r>
              <a:rPr lang="zh-CN" altLang="zh-CN" sz="5400" b="1" i="0">
                <a:solidFill>
                  <a:srgbClr val="000000"/>
                </a:solidFill>
              </a:rPr>
              <a:t>人生亦有命，安能行叹复坐愁！</a:t>
            </a:r>
          </a:p>
          <a:p>
            <a:pPr marL="0" lvl="0" indent="0" algn="ctr">
              <a:buNone/>
            </a:pPr>
            <a:endParaRPr lang="zh-CN" altLang="zh-CN" sz="2800" b="1" i="1">
              <a:solidFill>
                <a:srgbClr val="FF9900"/>
              </a:solidFill>
            </a:endParaRPr>
          </a:p>
        </p:txBody>
      </p:sp>
      <p:sp>
        <p:nvSpPr>
          <p:cNvPr id="5" name="" title=""/>
          <p:cNvSpPr txBox="1"/>
          <p:nvPr/>
        </p:nvSpPr>
        <p:spPr>
          <a:xfrm>
            <a:off x="1721382" y="2508588"/>
            <a:ext cx="8737600" cy="1193800"/>
          </a:xfrm>
          <a:prstGeom prst="rect">
            <a:avLst/>
          </a:prstGeom>
          <a:solidFill>
            <a:srgbClr val="6CDEFF"/>
          </a:solidFill>
          <a:ln w="12700">
            <a:solidFill>
              <a:srgbClr val="6CDEFF"/>
            </a:solidFill>
            <a:prstDash val="solid"/>
            <a:miter/>
          </a:ln>
          <a:effectLst>
            <a:softEdge rad="127000"/>
          </a:effectLst>
        </p:spPr>
        <p:txBody>
          <a:bodyPr>
            <a:spAutoFit/>
          </a:bodyPr>
          <a:lstStyle/>
          <a:p>
            <a:pPr marL="0" lvl="0" indent="0" algn="l"/>
            <a:r>
              <a:rPr lang="zh-CN" altLang="zh-CN" sz="2800" b="1" i="1">
                <a:solidFill>
                  <a:srgbClr val="FF9900"/>
                </a:solidFill>
              </a:rPr>
              <a:t>就像往平地上倒水，水会向不同方向流散一样，人生贵贱穷达是不一致的。</a:t>
            </a:r>
          </a:p>
        </p:txBody>
      </p:sp>
      <p:sp>
        <p:nvSpPr>
          <p:cNvPr id="6" name="" title=""/>
          <p:cNvSpPr txBox="1"/>
          <p:nvPr/>
        </p:nvSpPr>
        <p:spPr>
          <a:xfrm>
            <a:off x="1391182" y="4770218"/>
            <a:ext cx="9398000" cy="1193800"/>
          </a:xfrm>
          <a:prstGeom prst="rect">
            <a:avLst/>
          </a:prstGeom>
          <a:solidFill>
            <a:srgbClr val="6CDEFF"/>
          </a:solidFill>
          <a:ln w="12700">
            <a:solidFill>
              <a:srgbClr val="6CDEFF"/>
            </a:solidFill>
            <a:prstDash val="solid"/>
            <a:miter/>
          </a:ln>
          <a:effectLst>
            <a:softEdge rad="127000"/>
          </a:effectLst>
        </p:spPr>
        <p:txBody>
          <a:bodyPr>
            <a:spAutoFit/>
          </a:bodyPr>
          <a:lstStyle/>
          <a:p>
            <a:pPr marL="0" lvl="0" indent="0" algn="l"/>
            <a:r>
              <a:rPr lang="zh-CN" altLang="zh-CN" sz="2800" b="1" i="1">
                <a:solidFill>
                  <a:srgbClr val="FF9900"/>
                </a:solidFill>
              </a:rPr>
              <a:t>人生也是有宿命的，怎么能在行走，坐着而叹息又哀愁呢？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默认字体" panose="020f0302020204030204"/>
        <a:ea typeface="默认字体" panose="020f0302020204030204"/>
        <a:cs typeface="Arial"/>
        <a:font script="Jpan" typeface="游ゴシック Light"/>
        <a:font script="Hang" typeface="맑은 고딕"/>
        <a:font script="Hans" typeface="默认字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默认字体" panose="020f0302020204030204"/>
        <a:ea typeface="默认字体" panose="020f0302020204030204"/>
        <a:cs typeface="Arial"/>
        <a:font script="Jpan" typeface="游ゴシック"/>
        <a:font script="Hang" typeface="맑은 고딕"/>
        <a:font script="Hans" typeface="默认字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46</Paragraphs>
  <Slides>22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28">
      <vt:lpstr>Arial</vt:lpstr>
      <vt:lpstr>默认字体</vt:lpstr>
      <vt:lpstr>微软雅黑</vt:lpstr>
      <vt:lpstr>SimSun</vt:lpstr>
      <vt:lpstr>Wingdings</vt:lpstr>
      <vt:lpstr>Office 主题​​</vt:lpstr>
      <vt:lpstr>《拟行路难·其四》</vt:lpstr>
      <vt:lpstr>PowerPoint Presentation</vt:lpstr>
      <vt:lpstr>PowerPoint Presentation</vt:lpstr>
      <vt:lpstr>作者简介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诗眼探究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问题一：《拟行路难》和李白的《行路难》在情感上的的相同点和不同点是什么？</vt:lpstr>
      <vt:lpstr>问题二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2023-09-11T09:11:55.879</cp:lastPrinted>
  <dcterms:created xsi:type="dcterms:W3CDTF">2023-09-11T09:11:55Z</dcterms:created>
  <dcterms:modified xsi:type="dcterms:W3CDTF">2023-09-11T01:11:55Z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