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8" r:id="rId2"/>
    <p:sldId id="293" r:id="rId3"/>
    <p:sldId id="260" r:id="rId4"/>
    <p:sldId id="261" r:id="rId5"/>
    <p:sldId id="267" r:id="rId6"/>
    <p:sldId id="484" r:id="rId7"/>
    <p:sldId id="289" r:id="rId8"/>
    <p:sldId id="445" r:id="rId9"/>
    <p:sldId id="571" r:id="rId10"/>
    <p:sldId id="598" r:id="rId11"/>
    <p:sldId id="299" r:id="rId12"/>
    <p:sldId id="300" r:id="rId13"/>
    <p:sldId id="471" r:id="rId14"/>
    <p:sldId id="305" r:id="rId15"/>
    <p:sldId id="306" r:id="rId16"/>
    <p:sldId id="599" r:id="rId17"/>
    <p:sldId id="600" r:id="rId18"/>
    <p:sldId id="601" r:id="rId19"/>
    <p:sldId id="602" r:id="rId20"/>
    <p:sldId id="603" r:id="rId21"/>
    <p:sldId id="604" r:id="rId22"/>
    <p:sldId id="605" r:id="rId23"/>
    <p:sldId id="606" r:id="rId24"/>
    <p:sldId id="607" r:id="rId25"/>
    <p:sldId id="312" r:id="rId26"/>
    <p:sldId id="317" r:id="rId27"/>
    <p:sldId id="319" r:id="rId28"/>
    <p:sldId id="436" r:id="rId29"/>
    <p:sldId id="608" r:id="rId30"/>
    <p:sldId id="483" r:id="rId31"/>
    <p:sldId id="609" r:id="rId32"/>
    <p:sldId id="610" r:id="rId33"/>
    <p:sldId id="611" r:id="rId34"/>
    <p:sldId id="467" r:id="rId35"/>
    <p:sldId id="515" r:id="rId36"/>
    <p:sldId id="612" r:id="rId37"/>
  </p:sldIdLst>
  <p:sldSz cx="12192000" cy="6858000"/>
  <p:notesSz cx="7104063" cy="10234613"/>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73" autoAdjust="0"/>
    <p:restoredTop sz="95329"/>
  </p:normalViewPr>
  <p:slideViewPr>
    <p:cSldViewPr snapToGrid="0">
      <p:cViewPr varScale="1">
        <p:scale>
          <a:sx n="108" d="100"/>
          <a:sy n="108" d="100"/>
        </p:scale>
        <p:origin x="-426"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2022/9/25</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4214259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2022/9/25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nvPicPr>
        <p:blipFill>
          <a:blip r:embed="rId12"/>
          <a:stretch>
            <a:fillRect/>
          </a:stretch>
        </p:blipFill>
        <p:spPr>
          <a:xfrm>
            <a:off x="10437495" y="0"/>
            <a:ext cx="1754505" cy="7137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itchFamily="34" charset="-122"/>
                <a:sym typeface="+mn-ea"/>
              </a:rPr>
              <a:t>部编版高中语文必修上册</a:t>
            </a:r>
            <a:r>
              <a:rPr lang="en-US" altLang="zh-CN" sz="2000">
                <a:solidFill>
                  <a:schemeClr val="bg1"/>
                </a:solidFill>
                <a:latin typeface="微软雅黑" panose="020B0503020204020204" pitchFamily="34" charset="-122"/>
                <a:ea typeface="微软雅黑" pitchFamily="34" charset="-122"/>
                <a:sym typeface="+mn-ea"/>
              </a:rPr>
              <a:t>-</a:t>
            </a:r>
            <a:r>
              <a:rPr lang="zh-CN" altLang="en-US" sz="2000">
                <a:solidFill>
                  <a:schemeClr val="bg1"/>
                </a:solidFill>
                <a:latin typeface="微软雅黑" panose="020B0503020204020204" pitchFamily="34" charset="-122"/>
                <a:ea typeface="微软雅黑" pitchFamily="34" charset="-122"/>
                <a:sym typeface="+mn-ea"/>
              </a:rPr>
              <a:t>第六单元</a:t>
            </a:r>
            <a:endParaRPr lang="en-US" altLang="zh-CN" sz="1400">
              <a:solidFill>
                <a:schemeClr val="bg1"/>
              </a:solidFill>
              <a:latin typeface="微软雅黑" panose="020B0503020204020204" pitchFamily="34" charset="-122"/>
              <a:ea typeface="微软雅黑" pitchFamily="34" charset="-122"/>
              <a:sym typeface="+mn-ea"/>
            </a:endParaRPr>
          </a:p>
        </p:txBody>
      </p:sp>
      <p:sp>
        <p:nvSpPr>
          <p:cNvPr id="85" name="文本框 84"/>
          <p:cNvSpPr txBox="1"/>
          <p:nvPr/>
        </p:nvSpPr>
        <p:spPr>
          <a:xfrm>
            <a:off x="2470571" y="3015178"/>
            <a:ext cx="3412069"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itchFamily="34" charset="-122"/>
              </a:rPr>
              <a:t>第</a:t>
            </a:r>
            <a:r>
              <a:rPr lang="en-US" altLang="zh-CN" sz="3200" b="1">
                <a:solidFill>
                  <a:schemeClr val="bg1"/>
                </a:solidFill>
                <a:latin typeface="微软雅黑" panose="020B0503020204020204" pitchFamily="34" charset="-122"/>
                <a:ea typeface="微软雅黑" pitchFamily="34" charset="-122"/>
              </a:rPr>
              <a:t>10</a:t>
            </a:r>
            <a:r>
              <a:rPr lang="zh-CN" altLang="en-US" sz="3200" b="1">
                <a:solidFill>
                  <a:schemeClr val="bg1"/>
                </a:solidFill>
                <a:latin typeface="微软雅黑" panose="020B0503020204020204" pitchFamily="34" charset="-122"/>
                <a:ea typeface="微软雅黑" pitchFamily="34" charset="-122"/>
              </a:rPr>
              <a:t>课      劝学</a:t>
            </a:r>
            <a:endParaRPr lang="en-US" altLang="zh-CN" sz="3200" b="1">
              <a:solidFill>
                <a:schemeClr val="bg1"/>
              </a:solidFill>
              <a:latin typeface="微软雅黑" panose="020B0503020204020204" pitchFamily="34" charset="-122"/>
              <a:ea typeface="微软雅黑"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79713" y="1661194"/>
            <a:ext cx="11400905" cy="373121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latin typeface="微软雅黑" panose="020B0503020204020204" pitchFamily="34" charset="-122"/>
                <a:ea typeface="微软雅黑" pitchFamily="34" charset="-122"/>
              </a:rPr>
              <a:t>“人之性恶”</a:t>
            </a:r>
          </a:p>
          <a:p>
            <a:pPr>
              <a:lnSpc>
                <a:spcPct val="150000"/>
              </a:lnSpc>
            </a:pPr>
            <a:r>
              <a:rPr lang="zh-CN" altLang="en-US" sz="2000">
                <a:latin typeface="微软雅黑" panose="020B0503020204020204" pitchFamily="34" charset="-122"/>
                <a:ea typeface="微软雅黑" pitchFamily="34" charset="-122"/>
              </a:rPr>
              <a:t>      荀子最主要的努力是确认人在道德修养和治理国家中的主体地位。在道德修养方面，作为前提与起点的，是荀子主张的性恶论。荀子从天人相分的立场出发，否定而人性中先验的道德根据。在他看来，所谓人性就是人的自然本性，是所谓“生之所以然者”。其自然表现为“饥而欲饱，寒而欲暖，劳而欲休”</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。其实质就是人天然有的抽象的自然生物本能和心理本能。</a:t>
            </a:r>
          </a:p>
          <a:p>
            <a:pPr>
              <a:lnSpc>
                <a:spcPct val="150000"/>
              </a:lnSpc>
            </a:pPr>
            <a:r>
              <a:rPr lang="zh-CN" altLang="en-US" sz="2000">
                <a:latin typeface="微软雅黑" panose="020B0503020204020204" pitchFamily="34" charset="-122"/>
                <a:ea typeface="微软雅黑" pitchFamily="34" charset="-122"/>
              </a:rPr>
              <a:t>      荀子认为人的这种天然的对物质生活的欲求是和道德礼仪规范相冲突的。他认为人性“生而有好利焉”、“生而有疾恶焉”、“生而有耳目之欲，有好色焉”，如果“从人之性，顺人之情，必出于争夺，合于犯纷乱理而归于暴”。所以说人性是“恶”，而不是“善”。</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47652" y="680814"/>
            <a:ext cx="4007415"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itchFamily="34" charset="-122"/>
              </a:rPr>
              <a:t>了解荀子的思想主张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itchFamily="34" charset="-122"/>
                <a:sym typeface="+mn-ea"/>
              </a:rPr>
              <a:t>第二部分</a:t>
            </a:r>
            <a:endParaRPr lang="en-US" altLang="zh-CN" sz="3200">
              <a:solidFill>
                <a:schemeClr val="tx1"/>
              </a:solidFill>
              <a:latin typeface="微软雅黑" panose="020B0503020204020204"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itchFamily="34" charset="-122"/>
                <a:sym typeface="+mn-ea"/>
              </a:rPr>
              <a:t>诵读感悟</a:t>
            </a:r>
            <a:endParaRPr lang="en-US" altLang="zh-CN" sz="3600">
              <a:solidFill>
                <a:schemeClr val="tx1"/>
              </a:solidFill>
              <a:latin typeface="微软雅黑" panose="020B0503020204020204"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924261" y="1269811"/>
            <a:ext cx="6877467" cy="345421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itchFamily="34" charset="-122"/>
              </a:rPr>
              <a:t>1.</a:t>
            </a:r>
            <a:r>
              <a:rPr lang="zh-CN" altLang="en-US" sz="2400">
                <a:solidFill>
                  <a:schemeClr val="tx1">
                    <a:lumMod val="65000"/>
                    <a:lumOff val="35000"/>
                  </a:schemeClr>
                </a:solidFill>
                <a:latin typeface="微软雅黑" panose="020B0503020204020204" pitchFamily="34" charset="-122"/>
                <a:ea typeface="微软雅黑" pitchFamily="34" charset="-122"/>
              </a:rPr>
              <a:t>明确字音</a:t>
            </a:r>
          </a:p>
          <a:p>
            <a:pPr>
              <a:lnSpc>
                <a:spcPct val="150000"/>
              </a:lnSpc>
            </a:pPr>
            <a:r>
              <a:rPr lang="zh-CN" altLang="en-US" sz="2000">
                <a:latin typeface="微软雅黑" panose="020B0503020204020204" pitchFamily="34" charset="-122"/>
                <a:ea typeface="微软雅黑" pitchFamily="34" charset="-122"/>
              </a:rPr>
              <a:t>木直中绳（</a:t>
            </a:r>
            <a:r>
              <a:rPr lang="en-US" altLang="zh-CN" sz="2000" b="1" err="1">
                <a:solidFill>
                  <a:srgbClr val="C00000"/>
                </a:solidFill>
                <a:latin typeface="微软雅黑" panose="020B0503020204020204" pitchFamily="34" charset="-122"/>
                <a:ea typeface="微软雅黑" pitchFamily="34" charset="-122"/>
              </a:rPr>
              <a:t>zhòng</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輮（</a:t>
            </a:r>
            <a:r>
              <a:rPr lang="en-US" altLang="zh-CN" sz="2000" b="1" err="1">
                <a:solidFill>
                  <a:srgbClr val="C00000"/>
                </a:solidFill>
                <a:latin typeface="微软雅黑" panose="020B0503020204020204" pitchFamily="34" charset="-122"/>
                <a:ea typeface="微软雅黑" pitchFamily="34" charset="-122"/>
              </a:rPr>
              <a:t>róu</a:t>
            </a:r>
            <a:r>
              <a:rPr lang="zh-CN" altLang="en-US" sz="2000">
                <a:latin typeface="微软雅黑" panose="020B0503020204020204" pitchFamily="34" charset="-122"/>
                <a:ea typeface="微软雅黑" pitchFamily="34" charset="-122"/>
              </a:rPr>
              <a:t>）     槁暴</a:t>
            </a:r>
            <a:r>
              <a:rPr lang="en-US" altLang="zh-CN" sz="2000">
                <a:latin typeface="微软雅黑" panose="020B0503020204020204" pitchFamily="34" charset="-122"/>
                <a:ea typeface="微软雅黑" pitchFamily="34" charset="-122"/>
              </a:rPr>
              <a:t>(</a:t>
            </a:r>
            <a:r>
              <a:rPr lang="en-US" altLang="zh-CN" sz="2000" b="1" err="1">
                <a:solidFill>
                  <a:srgbClr val="C00000"/>
                </a:solidFill>
                <a:latin typeface="微软雅黑" panose="020B0503020204020204" pitchFamily="34" charset="-122"/>
                <a:ea typeface="微软雅黑" pitchFamily="34" charset="-122"/>
              </a:rPr>
              <a:t>gǎo</a:t>
            </a:r>
            <a:r>
              <a:rPr lang="zh-CN" altLang="en-US" sz="2000" b="1">
                <a:solidFill>
                  <a:srgbClr val="C00000"/>
                </a:solidFill>
                <a:latin typeface="微软雅黑" panose="020B0503020204020204" pitchFamily="34" charset="-122"/>
                <a:ea typeface="微软雅黑" pitchFamily="34" charset="-122"/>
              </a:rPr>
              <a:t> </a:t>
            </a:r>
            <a:r>
              <a:rPr lang="en-US" altLang="zh-CN" sz="2000" b="1" err="1">
                <a:solidFill>
                  <a:srgbClr val="C00000"/>
                </a:solidFill>
                <a:latin typeface="微软雅黑" panose="020B0503020204020204" pitchFamily="34" charset="-122"/>
                <a:ea typeface="微软雅黑" pitchFamily="34" charset="-122"/>
              </a:rPr>
              <a:t>pù</a:t>
            </a:r>
            <a:r>
              <a:rPr lang="en-US" altLang="zh-CN" sz="2000">
                <a:latin typeface="微软雅黑" panose="020B0503020204020204" pitchFamily="34" charset="-122"/>
                <a:ea typeface="微软雅黑" pitchFamily="34" charset="-122"/>
              </a:rPr>
              <a:t>)      </a:t>
            </a:r>
          </a:p>
          <a:p>
            <a:pPr>
              <a:lnSpc>
                <a:spcPct val="150000"/>
              </a:lnSpc>
            </a:pPr>
            <a:r>
              <a:rPr lang="zh-CN" altLang="en-US" sz="2000">
                <a:latin typeface="微软雅黑" panose="020B0503020204020204" pitchFamily="34" charset="-122"/>
                <a:ea typeface="微软雅黑" pitchFamily="34" charset="-122"/>
              </a:rPr>
              <a:t>就砺（</a:t>
            </a:r>
            <a:r>
              <a:rPr lang="en-US" altLang="zh-CN" sz="2000" b="1" err="1">
                <a:solidFill>
                  <a:srgbClr val="C00000"/>
                </a:solidFill>
                <a:latin typeface="微软雅黑" panose="020B0503020204020204" pitchFamily="34" charset="-122"/>
                <a:ea typeface="微软雅黑" pitchFamily="34" charset="-122"/>
              </a:rPr>
              <a:t>lì</a:t>
            </a:r>
            <a:r>
              <a:rPr lang="zh-CN" altLang="en-US" sz="2000">
                <a:latin typeface="微软雅黑" panose="020B0503020204020204" pitchFamily="34" charset="-122"/>
                <a:ea typeface="微软雅黑" pitchFamily="34" charset="-122"/>
              </a:rPr>
              <a:t>）       参省</a:t>
            </a:r>
            <a:r>
              <a:rPr lang="en-US" altLang="zh-CN" sz="2000">
                <a:latin typeface="微软雅黑" panose="020B0503020204020204" pitchFamily="34" charset="-122"/>
                <a:ea typeface="微软雅黑" pitchFamily="34" charset="-122"/>
              </a:rPr>
              <a:t>(</a:t>
            </a:r>
            <a:r>
              <a:rPr lang="en-US" altLang="zh-CN" sz="2000" b="1" err="1">
                <a:solidFill>
                  <a:srgbClr val="C00000"/>
                </a:solidFill>
                <a:latin typeface="微软雅黑" panose="020B0503020204020204" pitchFamily="34" charset="-122"/>
                <a:ea typeface="微软雅黑" pitchFamily="34" charset="-122"/>
              </a:rPr>
              <a:t>cān xǐng</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须臾（</a:t>
            </a:r>
            <a:r>
              <a:rPr lang="en-US" altLang="zh-CN" sz="2000" b="1" err="1">
                <a:solidFill>
                  <a:srgbClr val="C00000"/>
                </a:solidFill>
                <a:latin typeface="微软雅黑" panose="020B0503020204020204" pitchFamily="34" charset="-122"/>
                <a:ea typeface="微软雅黑" pitchFamily="34" charset="-122"/>
              </a:rPr>
              <a:t>yú</a:t>
            </a:r>
            <a:r>
              <a:rPr lang="zh-CN" altLang="en-US" sz="2000">
                <a:latin typeface="微软雅黑" panose="020B0503020204020204" pitchFamily="34" charset="-122"/>
                <a:ea typeface="微软雅黑" pitchFamily="34" charset="-122"/>
              </a:rPr>
              <a:t>）    </a:t>
            </a:r>
            <a:endParaRPr lang="en-US" altLang="zh-CN" sz="2000">
              <a:latin typeface="微软雅黑" panose="020B0503020204020204" pitchFamily="34" charset="-122"/>
              <a:ea typeface="微软雅黑" pitchFamily="34" charset="-122"/>
            </a:endParaRPr>
          </a:p>
          <a:p>
            <a:pPr>
              <a:lnSpc>
                <a:spcPct val="150000"/>
              </a:lnSpc>
            </a:pPr>
            <a:r>
              <a:rPr lang="zh-CN" altLang="en-US" sz="2000">
                <a:latin typeface="微软雅黑" panose="020B0503020204020204" pitchFamily="34" charset="-122"/>
                <a:ea typeface="微软雅黑" pitchFamily="34" charset="-122"/>
              </a:rPr>
              <a:t>跂（</a:t>
            </a:r>
            <a:r>
              <a:rPr lang="en-US" altLang="zh-CN" sz="2000" b="1" err="1">
                <a:solidFill>
                  <a:srgbClr val="C00000"/>
                </a:solidFill>
                <a:latin typeface="微软雅黑" panose="020B0503020204020204" pitchFamily="34" charset="-122"/>
                <a:ea typeface="微软雅黑" pitchFamily="34" charset="-122"/>
              </a:rPr>
              <a:t>qǐ</a:t>
            </a:r>
            <a:r>
              <a:rPr lang="zh-CN" altLang="en-US" sz="2000" b="1">
                <a:solidFill>
                  <a:srgbClr val="C00000"/>
                </a:solidFill>
                <a:latin typeface="微软雅黑" panose="020B0503020204020204" pitchFamily="34" charset="-122"/>
                <a:ea typeface="微软雅黑" pitchFamily="34" charset="-122"/>
              </a:rPr>
              <a:t> </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 楫（</a:t>
            </a:r>
            <a:r>
              <a:rPr lang="en-US" altLang="zh-CN" sz="2000" b="1" err="1">
                <a:solidFill>
                  <a:srgbClr val="C00000"/>
                </a:solidFill>
                <a:latin typeface="微软雅黑" panose="020B0503020204020204" pitchFamily="34" charset="-122"/>
                <a:ea typeface="微软雅黑" pitchFamily="34" charset="-122"/>
              </a:rPr>
              <a:t>jí</a:t>
            </a:r>
            <a:r>
              <a:rPr lang="zh-CN" altLang="en-US" sz="2000">
                <a:latin typeface="微软雅黑" panose="020B0503020204020204" pitchFamily="34" charset="-122"/>
                <a:ea typeface="微软雅黑" pitchFamily="34" charset="-122"/>
              </a:rPr>
              <a:t>）   跬步（</a:t>
            </a:r>
            <a:r>
              <a:rPr lang="en-US" altLang="zh-CN" sz="2000" b="1" err="1">
                <a:solidFill>
                  <a:srgbClr val="C00000"/>
                </a:solidFill>
                <a:latin typeface="微软雅黑" panose="020B0503020204020204" pitchFamily="34" charset="-122"/>
                <a:ea typeface="微软雅黑" pitchFamily="34" charset="-122"/>
              </a:rPr>
              <a:t>kuǐ</a:t>
            </a:r>
            <a:r>
              <a:rPr lang="en-US" altLang="zh-CN" sz="2000">
                <a:latin typeface="微软雅黑" panose="020B0503020204020204" pitchFamily="34" charset="-122"/>
                <a:ea typeface="微软雅黑" pitchFamily="34" charset="-122"/>
              </a:rPr>
              <a:t>)         </a:t>
            </a:r>
          </a:p>
          <a:p>
            <a:pPr>
              <a:lnSpc>
                <a:spcPct val="150000"/>
              </a:lnSpc>
            </a:pPr>
            <a:r>
              <a:rPr lang="zh-CN" altLang="en-US" sz="2000">
                <a:latin typeface="微软雅黑" panose="020B0503020204020204" pitchFamily="34" charset="-122"/>
                <a:ea typeface="微软雅黑" pitchFamily="34" charset="-122"/>
              </a:rPr>
              <a:t>骐骥（</a:t>
            </a:r>
            <a:r>
              <a:rPr lang="en-US" altLang="zh-CN" sz="2000" b="1" err="1">
                <a:solidFill>
                  <a:srgbClr val="C00000"/>
                </a:solidFill>
                <a:latin typeface="微软雅黑" panose="020B0503020204020204" pitchFamily="34" charset="-122"/>
                <a:ea typeface="微软雅黑" pitchFamily="34" charset="-122"/>
              </a:rPr>
              <a:t>qí</a:t>
            </a:r>
            <a:r>
              <a:rPr lang="zh-CN" altLang="en-US" sz="2000" b="1">
                <a:solidFill>
                  <a:srgbClr val="C00000"/>
                </a:solidFill>
                <a:latin typeface="微软雅黑" panose="020B0503020204020204" pitchFamily="34" charset="-122"/>
                <a:ea typeface="微软雅黑" pitchFamily="34" charset="-122"/>
              </a:rPr>
              <a:t> </a:t>
            </a:r>
            <a:r>
              <a:rPr lang="en-US" altLang="zh-CN" sz="2000" b="1">
                <a:solidFill>
                  <a:srgbClr val="C00000"/>
                </a:solidFill>
                <a:latin typeface="微软雅黑" panose="020B0503020204020204" pitchFamily="34" charset="-122"/>
                <a:ea typeface="微软雅黑" pitchFamily="34" charset="-122"/>
              </a:rPr>
              <a:t> jì</a:t>
            </a:r>
            <a:r>
              <a:rPr lang="zh-CN" altLang="en-US" sz="2000">
                <a:latin typeface="微软雅黑" panose="020B0503020204020204" pitchFamily="34" charset="-122"/>
                <a:ea typeface="微软雅黑" pitchFamily="34" charset="-122"/>
              </a:rPr>
              <a:t> </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 驽马十驾（</a:t>
            </a:r>
            <a:r>
              <a:rPr lang="en-US" altLang="zh-CN" sz="2000" b="1" err="1">
                <a:solidFill>
                  <a:srgbClr val="C00000"/>
                </a:solidFill>
                <a:latin typeface="微软雅黑" panose="020B0503020204020204" pitchFamily="34" charset="-122"/>
                <a:ea typeface="微软雅黑" pitchFamily="34" charset="-122"/>
              </a:rPr>
              <a:t>nú</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 </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锲而舍之（</a:t>
            </a:r>
            <a:r>
              <a:rPr lang="en-US" altLang="zh-CN" sz="2000" b="1" err="1">
                <a:solidFill>
                  <a:srgbClr val="C00000"/>
                </a:solidFill>
                <a:latin typeface="微软雅黑" panose="020B0503020204020204" pitchFamily="34" charset="-122"/>
                <a:ea typeface="微软雅黑" pitchFamily="34" charset="-122"/>
              </a:rPr>
              <a:t>qiè</a:t>
            </a:r>
            <a:r>
              <a:rPr lang="zh-CN" altLang="en-US" sz="2000">
                <a:latin typeface="微软雅黑" panose="020B0503020204020204" pitchFamily="34" charset="-122"/>
                <a:ea typeface="微软雅黑" pitchFamily="34" charset="-122"/>
              </a:rPr>
              <a:t> </a:t>
            </a:r>
            <a:r>
              <a:rPr lang="en-US" altLang="zh-CN" sz="2000">
                <a:latin typeface="微软雅黑" panose="020B0503020204020204" pitchFamily="34" charset="-122"/>
                <a:ea typeface="微软雅黑" pitchFamily="34" charset="-122"/>
              </a:rPr>
              <a:t>)    </a:t>
            </a:r>
          </a:p>
          <a:p>
            <a:pPr>
              <a:lnSpc>
                <a:spcPct val="150000"/>
              </a:lnSpc>
            </a:pPr>
            <a:r>
              <a:rPr lang="zh-CN" altLang="en-US" sz="2000">
                <a:latin typeface="微软雅黑" panose="020B0503020204020204" pitchFamily="34" charset="-122"/>
                <a:ea typeface="微软雅黑" pitchFamily="34" charset="-122"/>
              </a:rPr>
              <a:t>金石可镂（</a:t>
            </a:r>
            <a:r>
              <a:rPr lang="en-US" altLang="zh-CN" sz="2000" b="1" err="1">
                <a:solidFill>
                  <a:srgbClr val="C00000"/>
                </a:solidFill>
                <a:latin typeface="微软雅黑" panose="020B0503020204020204" pitchFamily="34" charset="-122"/>
                <a:ea typeface="微软雅黑" pitchFamily="34" charset="-122"/>
              </a:rPr>
              <a:t>lòu</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  螯（</a:t>
            </a:r>
            <a:r>
              <a:rPr lang="en-US" altLang="zh-CN" sz="2000" b="1" err="1">
                <a:solidFill>
                  <a:srgbClr val="C00000"/>
                </a:solidFill>
                <a:latin typeface="微软雅黑" panose="020B0503020204020204" pitchFamily="34" charset="-122"/>
                <a:ea typeface="微软雅黑" pitchFamily="34" charset="-122"/>
              </a:rPr>
              <a:t>áo</a:t>
            </a:r>
            <a:r>
              <a:rPr lang="en-US" altLang="zh-CN" sz="2000">
                <a:latin typeface="微软雅黑" panose="020B0503020204020204" pitchFamily="34" charset="-122"/>
                <a:ea typeface="微软雅黑" pitchFamily="34" charset="-122"/>
              </a:rPr>
              <a:t>)       </a:t>
            </a:r>
            <a:r>
              <a:rPr lang="zh-CN" altLang="en-US" sz="2000">
                <a:latin typeface="微软雅黑" panose="020B0503020204020204" pitchFamily="34" charset="-122"/>
                <a:ea typeface="微软雅黑" pitchFamily="34" charset="-122"/>
              </a:rPr>
              <a:t>蛇鳝（</a:t>
            </a:r>
            <a:r>
              <a:rPr lang="en-US" altLang="zh-CN" sz="2000" b="1" err="1">
                <a:solidFill>
                  <a:srgbClr val="C00000"/>
                </a:solidFill>
                <a:latin typeface="微软雅黑" panose="020B0503020204020204" pitchFamily="34" charset="-122"/>
                <a:ea typeface="微软雅黑" pitchFamily="34" charset="-122"/>
              </a:rPr>
              <a:t>shàn</a:t>
            </a:r>
            <a:r>
              <a:rPr lang="zh-CN" altLang="en-US" sz="2000">
                <a:latin typeface="微软雅黑" panose="020B0503020204020204"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092231" y="2290977"/>
            <a:ext cx="6790871" cy="113505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itchFamily="34" charset="-122"/>
              </a:rPr>
              <a:t>（二）初读感悟</a:t>
            </a: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itchFamily="34" charset="-122"/>
              </a:rPr>
              <a:t>熟读课文，把握节奏，疏通文意。</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itchFamily="34" charset="-122"/>
                <a:sym typeface="+mn-ea"/>
              </a:rPr>
              <a:t>第三部分</a:t>
            </a:r>
            <a:endParaRPr lang="en-US" altLang="zh-CN" sz="3200">
              <a:solidFill>
                <a:schemeClr val="tx1"/>
              </a:solidFill>
              <a:latin typeface="微软雅黑" panose="020B0503020204020204"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itchFamily="34" charset="-122"/>
                <a:sym typeface="+mn-ea"/>
              </a:rPr>
              <a:t>文本研读</a:t>
            </a:r>
            <a:endParaRPr lang="en-US" altLang="zh-CN" sz="3600">
              <a:solidFill>
                <a:schemeClr val="tx1"/>
              </a:solidFill>
              <a:latin typeface="微软雅黑" panose="020B0503020204020204"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735284" y="1690590"/>
            <a:ext cx="7151915"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1】</a:t>
            </a:r>
            <a:r>
              <a:rPr lang="zh-CN" altLang="en-US" sz="2000">
                <a:solidFill>
                  <a:schemeClr val="tx1">
                    <a:lumMod val="65000"/>
                    <a:lumOff val="35000"/>
                  </a:schemeClr>
                </a:solidFill>
                <a:latin typeface="微软雅黑" panose="020B0503020204020204" pitchFamily="34" charset="-122"/>
                <a:ea typeface="微软雅黑" pitchFamily="34" charset="-122"/>
              </a:rPr>
              <a:t>解读第一段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1.</a:t>
            </a:r>
            <a:r>
              <a:rPr lang="zh-CN" altLang="en-US" sz="2000">
                <a:solidFill>
                  <a:schemeClr val="tx1">
                    <a:lumMod val="65000"/>
                    <a:lumOff val="35000"/>
                  </a:schemeClr>
                </a:solidFill>
                <a:latin typeface="微软雅黑" panose="020B0503020204020204" pitchFamily="34" charset="-122"/>
                <a:ea typeface="微软雅黑" pitchFamily="34" charset="-122"/>
              </a:rPr>
              <a:t>解释下列词语</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①君子：</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②已：</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2.</a:t>
            </a:r>
            <a:r>
              <a:rPr lang="zh-CN" altLang="en-US" sz="2000">
                <a:solidFill>
                  <a:schemeClr val="tx1">
                    <a:lumMod val="65000"/>
                    <a:lumOff val="35000"/>
                  </a:schemeClr>
                </a:solidFill>
                <a:latin typeface="微软雅黑" panose="020B0503020204020204" pitchFamily="34" charset="-122"/>
                <a:ea typeface="微软雅黑" pitchFamily="34" charset="-122"/>
              </a:rPr>
              <a:t>概括第一段的内容及作用。</a:t>
            </a:r>
          </a:p>
          <a:p>
            <a:pPr>
              <a:lnSpc>
                <a:spcPct val="150000"/>
              </a:lnSpc>
            </a:pPr>
            <a:r>
              <a:rPr lang="zh-CN" altLang="en-US" sz="2000">
                <a:solidFill>
                  <a:srgbClr val="C00000"/>
                </a:solidFill>
                <a:latin typeface="微软雅黑" panose="020B0503020204020204" pitchFamily="34" charset="-122"/>
                <a:ea typeface="微软雅黑" pitchFamily="34" charset="-122"/>
              </a:rPr>
              <a:t>明确   提出劝学主张论点</a:t>
            </a:r>
            <a:r>
              <a:rPr lang="en-US" altLang="zh-CN" sz="2000">
                <a:solidFill>
                  <a:srgbClr val="C00000"/>
                </a:solidFill>
                <a:latin typeface="微软雅黑" panose="020B0503020204020204" pitchFamily="34" charset="-122"/>
                <a:ea typeface="微软雅黑" pitchFamily="34" charset="-122"/>
              </a:rPr>
              <a:t>——</a:t>
            </a:r>
            <a:r>
              <a:rPr lang="zh-CN" altLang="en-US" sz="2000">
                <a:solidFill>
                  <a:srgbClr val="C00000"/>
                </a:solidFill>
                <a:latin typeface="微软雅黑" panose="020B0503020204020204" pitchFamily="34" charset="-122"/>
                <a:ea typeface="微软雅黑" pitchFamily="34" charset="-122"/>
              </a:rPr>
              <a:t>学习不可以停止，总领下文。</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
        <p:nvSpPr>
          <p:cNvPr id="8" name="文本框 7"/>
          <p:cNvSpPr txBox="1"/>
          <p:nvPr/>
        </p:nvSpPr>
        <p:spPr>
          <a:xfrm>
            <a:off x="5446309" y="2588867"/>
            <a:ext cx="3359488" cy="961225"/>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     有学问、有修养的人</a:t>
            </a:r>
          </a:p>
          <a:p>
            <a:pPr>
              <a:lnSpc>
                <a:spcPct val="150000"/>
              </a:lnSpc>
            </a:pPr>
            <a:r>
              <a:rPr lang="zh-CN" altLang="en-US" sz="2000" b="1">
                <a:solidFill>
                  <a:srgbClr val="C00000"/>
                </a:solidFill>
                <a:latin typeface="微软雅黑" panose="020B0503020204020204" pitchFamily="34" charset="-122"/>
                <a:ea typeface="微软雅黑" pitchFamily="34" charset="-122"/>
              </a:rPr>
              <a:t>停止</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l="14520" t="13406" r="20383" b="15733"/>
          <a:stretch>
            <a:fillRect/>
          </a:stretch>
        </p:blipFill>
        <p:spPr>
          <a:xfrm>
            <a:off x="1653882" y="1697622"/>
            <a:ext cx="2435331" cy="273052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wipe(left)">
                                      <p:cBhvr>
                                        <p:cTn id="16" dur="500"/>
                                        <p:tgtEl>
                                          <p:spTgt spid="8">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36">
                                            <p:txEl>
                                              <p:pRg st="5" end="5"/>
                                            </p:txEl>
                                          </p:spTgt>
                                        </p:tgtEl>
                                        <p:attrNameLst>
                                          <p:attrName>style.visibility</p:attrName>
                                        </p:attrNameLst>
                                      </p:cBhvr>
                                      <p:to>
                                        <p:strVal val="visible"/>
                                      </p:to>
                                    </p:set>
                                    <p:animEffect transition="in" filter="dissolve">
                                      <p:cBhvr>
                                        <p:cTn id="28"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1"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614221" y="1151970"/>
            <a:ext cx="3100857"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2】</a:t>
            </a:r>
            <a:r>
              <a:rPr lang="zh-CN" altLang="en-US" sz="2000">
                <a:solidFill>
                  <a:schemeClr val="tx1">
                    <a:lumMod val="65000"/>
                    <a:lumOff val="35000"/>
                  </a:schemeClr>
                </a:solidFill>
                <a:latin typeface="微软雅黑" panose="020B0503020204020204" pitchFamily="34" charset="-122"/>
                <a:ea typeface="微软雅黑" pitchFamily="34" charset="-122"/>
              </a:rPr>
              <a:t>解读第二段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1.</a:t>
            </a:r>
            <a:r>
              <a:rPr lang="zh-CN" altLang="en-US" sz="2000">
                <a:solidFill>
                  <a:schemeClr val="tx1">
                    <a:lumMod val="65000"/>
                    <a:lumOff val="35000"/>
                  </a:schemeClr>
                </a:solidFill>
                <a:latin typeface="微软雅黑" panose="020B0503020204020204" pitchFamily="34" charset="-122"/>
                <a:ea typeface="微软雅黑" pitchFamily="34" charset="-122"/>
              </a:rPr>
              <a:t>解释下列词语</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①取之</a:t>
            </a:r>
            <a:r>
              <a:rPr lang="zh-CN" altLang="en-US" sz="2000" b="1">
                <a:solidFill>
                  <a:srgbClr val="00B0F0"/>
                </a:solidFill>
                <a:latin typeface="微软雅黑" panose="020B0503020204020204" pitchFamily="34" charset="-122"/>
                <a:ea typeface="微软雅黑" pitchFamily="34" charset="-122"/>
              </a:rPr>
              <a:t>于</a:t>
            </a:r>
            <a:r>
              <a:rPr lang="zh-CN" altLang="en-US" sz="2000">
                <a:solidFill>
                  <a:schemeClr val="tx1">
                    <a:lumMod val="65000"/>
                    <a:lumOff val="35000"/>
                  </a:schemeClr>
                </a:solidFill>
                <a:latin typeface="微软雅黑" panose="020B0503020204020204" pitchFamily="34" charset="-122"/>
                <a:ea typeface="微软雅黑" pitchFamily="34" charset="-122"/>
              </a:rPr>
              <a:t>蓝，而青于蓝：</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②中绳：</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③輮：</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④其</a:t>
            </a:r>
            <a:r>
              <a:rPr lang="zh-CN" altLang="en-US" sz="2000" b="1">
                <a:solidFill>
                  <a:srgbClr val="00B0F0"/>
                </a:solidFill>
                <a:latin typeface="微软雅黑" panose="020B0503020204020204" pitchFamily="34" charset="-122"/>
                <a:ea typeface="微软雅黑" pitchFamily="34" charset="-122"/>
              </a:rPr>
              <a:t>曲</a:t>
            </a:r>
            <a:r>
              <a:rPr lang="zh-CN" altLang="en-US" sz="2000">
                <a:solidFill>
                  <a:schemeClr val="tx1">
                    <a:lumMod val="65000"/>
                    <a:lumOff val="35000"/>
                  </a:schemeClr>
                </a:solidFill>
                <a:latin typeface="微软雅黑" panose="020B0503020204020204" pitchFamily="34" charset="-122"/>
                <a:ea typeface="微软雅黑" pitchFamily="34" charset="-122"/>
              </a:rPr>
              <a:t>中规：</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⑤虽：</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⑥有：</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⑦槁暴：</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⑧不复</a:t>
            </a:r>
            <a:r>
              <a:rPr lang="zh-CN" altLang="en-US" sz="2000" b="1">
                <a:solidFill>
                  <a:srgbClr val="00B0F0"/>
                </a:solidFill>
                <a:latin typeface="微软雅黑" panose="020B0503020204020204" pitchFamily="34" charset="-122"/>
                <a:ea typeface="微软雅黑" pitchFamily="34" charset="-122"/>
              </a:rPr>
              <a:t>挺</a:t>
            </a:r>
            <a:r>
              <a:rPr lang="zh-CN" altLang="en-US" sz="2000">
                <a:solidFill>
                  <a:schemeClr val="tx1">
                    <a:lumMod val="65000"/>
                    <a:lumOff val="35000"/>
                  </a:schemeClr>
                </a:solidFill>
                <a:latin typeface="微软雅黑" panose="020B0503020204020204" pitchFamily="34" charset="-122"/>
                <a:ea typeface="微软雅黑" pitchFamily="34" charset="-122"/>
              </a:rPr>
              <a:t>者：</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⑨輮使之</a:t>
            </a:r>
            <a:r>
              <a:rPr lang="zh-CN" altLang="en-US" sz="2000" b="1">
                <a:solidFill>
                  <a:srgbClr val="00B0F0"/>
                </a:solidFill>
                <a:latin typeface="微软雅黑" panose="020B0503020204020204" pitchFamily="34" charset="-122"/>
                <a:ea typeface="微软雅黑" pitchFamily="34" charset="-122"/>
              </a:rPr>
              <a:t>然</a:t>
            </a:r>
            <a:r>
              <a:rPr lang="zh-CN" altLang="en-US" sz="2000">
                <a:solidFill>
                  <a:schemeClr val="tx1">
                    <a:lumMod val="65000"/>
                    <a:lumOff val="35000"/>
                  </a:schemeClr>
                </a:solidFill>
                <a:latin typeface="微软雅黑" panose="020B0503020204020204" pitchFamily="34" charset="-122"/>
                <a:ea typeface="微软雅黑" pitchFamily="34" charset="-122"/>
              </a:rPr>
              <a:t>也：</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
        <p:nvSpPr>
          <p:cNvPr id="5" name="文本框 4"/>
          <p:cNvSpPr txBox="1"/>
          <p:nvPr/>
        </p:nvSpPr>
        <p:spPr>
          <a:xfrm>
            <a:off x="5804451" y="2966820"/>
            <a:ext cx="2389290" cy="2351991"/>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⑩金：</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⑪</a:t>
            </a:r>
            <a:r>
              <a:rPr lang="zh-CN" altLang="en-US" sz="2000" b="1">
                <a:solidFill>
                  <a:srgbClr val="00B0F0"/>
                </a:solidFill>
                <a:latin typeface="微软雅黑" panose="020B0503020204020204" pitchFamily="34" charset="-122"/>
                <a:ea typeface="微软雅黑" pitchFamily="34" charset="-122"/>
              </a:rPr>
              <a:t>就砺</a:t>
            </a:r>
            <a:r>
              <a:rPr lang="zh-CN" altLang="en-US" sz="2000">
                <a:solidFill>
                  <a:schemeClr val="tx1">
                    <a:lumMod val="65000"/>
                    <a:lumOff val="35000"/>
                  </a:schemeClr>
                </a:solidFill>
                <a:latin typeface="微软雅黑" panose="020B0503020204020204" pitchFamily="34" charset="-122"/>
                <a:ea typeface="微软雅黑" pitchFamily="34" charset="-122"/>
              </a:rPr>
              <a:t>则利：</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⑫君子</a:t>
            </a:r>
            <a:r>
              <a:rPr lang="zh-CN" altLang="en-US" sz="2000" b="1">
                <a:solidFill>
                  <a:srgbClr val="00B0F0"/>
                </a:solidFill>
                <a:latin typeface="微软雅黑" panose="020B0503020204020204" pitchFamily="34" charset="-122"/>
                <a:ea typeface="微软雅黑" pitchFamily="34" charset="-122"/>
              </a:rPr>
              <a:t>博学</a:t>
            </a:r>
            <a:r>
              <a:rPr lang="zh-CN" altLang="en-US" sz="2000">
                <a:solidFill>
                  <a:schemeClr val="tx1">
                    <a:lumMod val="65000"/>
                    <a:lumOff val="35000"/>
                  </a:schemeClr>
                </a:solidFill>
                <a:latin typeface="微软雅黑" panose="020B0503020204020204" pitchFamily="34" charset="-122"/>
                <a:ea typeface="微软雅黑" pitchFamily="34" charset="-122"/>
              </a:rPr>
              <a:t>：</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⑬而日</a:t>
            </a:r>
            <a:r>
              <a:rPr lang="zh-CN" altLang="en-US" sz="2000" b="1">
                <a:solidFill>
                  <a:srgbClr val="00B0F0"/>
                </a:solidFill>
                <a:latin typeface="微软雅黑" panose="020B0503020204020204" pitchFamily="34" charset="-122"/>
                <a:ea typeface="微软雅黑" pitchFamily="34" charset="-122"/>
              </a:rPr>
              <a:t>参省乎</a:t>
            </a:r>
            <a:r>
              <a:rPr lang="zh-CN" altLang="en-US" sz="2000">
                <a:solidFill>
                  <a:schemeClr val="tx1">
                    <a:lumMod val="65000"/>
                    <a:lumOff val="35000"/>
                  </a:schemeClr>
                </a:solidFill>
                <a:latin typeface="微软雅黑" panose="020B0503020204020204" pitchFamily="34" charset="-122"/>
                <a:ea typeface="微软雅黑" pitchFamily="34" charset="-122"/>
              </a:rPr>
              <a:t>己：</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⑭知明：</a:t>
            </a:r>
            <a:endParaRPr lang="zh-CN" altLang="en-US" sz="2000" b="1">
              <a:solidFill>
                <a:srgbClr val="C00000"/>
              </a:solidFill>
              <a:latin typeface="微软雅黑" panose="020B0503020204020204" pitchFamily="34" charset="-122"/>
              <a:ea typeface="微软雅黑" pitchFamily="34" charset="-122"/>
            </a:endParaRPr>
          </a:p>
        </p:txBody>
      </p:sp>
      <p:sp>
        <p:nvSpPr>
          <p:cNvPr id="6" name="文本框 5"/>
          <p:cNvSpPr txBox="1"/>
          <p:nvPr/>
        </p:nvSpPr>
        <p:spPr>
          <a:xfrm>
            <a:off x="1396155" y="2075300"/>
            <a:ext cx="679758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   </a:t>
            </a:r>
            <a:r>
              <a:rPr lang="zh-CN" altLang="en-US" sz="2000" b="1">
                <a:solidFill>
                  <a:srgbClr val="00B0F0"/>
                </a:solidFill>
                <a:latin typeface="微软雅黑" panose="020B0503020204020204" pitchFamily="34" charset="-122"/>
                <a:ea typeface="微软雅黑" pitchFamily="34" charset="-122"/>
              </a:rPr>
              <a:t>  </a:t>
            </a:r>
            <a:r>
              <a:rPr lang="zh-CN" altLang="en-US" sz="2000" b="1">
                <a:solidFill>
                  <a:srgbClr val="C00000"/>
                </a:solidFill>
                <a:latin typeface="微软雅黑" panose="020B0503020204020204" pitchFamily="34" charset="-122"/>
                <a:ea typeface="微软雅黑" pitchFamily="34" charset="-122"/>
              </a:rPr>
              <a:t>                       第一个“于”，从；第二个“于”，比。</a:t>
            </a:r>
          </a:p>
          <a:p>
            <a:pPr>
              <a:lnSpc>
                <a:spcPct val="150000"/>
              </a:lnSpc>
            </a:pPr>
            <a:r>
              <a:rPr lang="zh-CN" altLang="en-US" sz="2000" b="1">
                <a:solidFill>
                  <a:srgbClr val="C00000"/>
                </a:solidFill>
                <a:latin typeface="微软雅黑" panose="020B0503020204020204" pitchFamily="34" charset="-122"/>
                <a:ea typeface="微软雅黑" pitchFamily="34" charset="-122"/>
              </a:rPr>
              <a:t>   合乎，木匠用的墨线</a:t>
            </a:r>
          </a:p>
          <a:p>
            <a:pPr>
              <a:lnSpc>
                <a:spcPct val="150000"/>
              </a:lnSpc>
            </a:pPr>
            <a:r>
              <a:rPr lang="zh-CN" altLang="en-US" sz="2000" b="1">
                <a:solidFill>
                  <a:srgbClr val="C00000"/>
                </a:solidFill>
                <a:latin typeface="微软雅黑" panose="020B0503020204020204" pitchFamily="34" charset="-122"/>
                <a:ea typeface="微软雅黑" pitchFamily="34" charset="-122"/>
              </a:rPr>
              <a:t>同“煣”，用火烤木材使之弯曲</a:t>
            </a:r>
          </a:p>
          <a:p>
            <a:pPr>
              <a:lnSpc>
                <a:spcPct val="150000"/>
              </a:lnSpc>
            </a:pPr>
            <a:r>
              <a:rPr lang="zh-CN" altLang="en-US" sz="2000" b="1">
                <a:solidFill>
                  <a:srgbClr val="C00000"/>
                </a:solidFill>
                <a:latin typeface="微软雅黑" panose="020B0503020204020204" pitchFamily="34" charset="-122"/>
                <a:ea typeface="微软雅黑" pitchFamily="34" charset="-122"/>
              </a:rPr>
              <a:t>          弯曲的弧度</a:t>
            </a:r>
          </a:p>
          <a:p>
            <a:pPr>
              <a:lnSpc>
                <a:spcPct val="150000"/>
              </a:lnSpc>
            </a:pPr>
            <a:r>
              <a:rPr lang="zh-CN" altLang="en-US" sz="2000" b="1">
                <a:solidFill>
                  <a:srgbClr val="C00000"/>
                </a:solidFill>
                <a:latin typeface="微软雅黑" panose="020B0503020204020204" pitchFamily="34" charset="-122"/>
                <a:ea typeface="微软雅黑" pitchFamily="34" charset="-122"/>
              </a:rPr>
              <a:t>即使</a:t>
            </a:r>
          </a:p>
          <a:p>
            <a:pPr>
              <a:lnSpc>
                <a:spcPct val="150000"/>
              </a:lnSpc>
            </a:pPr>
            <a:r>
              <a:rPr lang="zh-CN" altLang="en-US" sz="2000" b="1">
                <a:solidFill>
                  <a:srgbClr val="C00000"/>
                </a:solidFill>
                <a:latin typeface="微软雅黑" panose="020B0503020204020204" pitchFamily="34" charset="-122"/>
                <a:ea typeface="微软雅黑" pitchFamily="34" charset="-122"/>
              </a:rPr>
              <a:t>同“又”</a:t>
            </a:r>
          </a:p>
          <a:p>
            <a:pPr>
              <a:lnSpc>
                <a:spcPct val="150000"/>
              </a:lnSpc>
            </a:pPr>
            <a:r>
              <a:rPr lang="zh-CN" altLang="en-US" sz="2000" b="1">
                <a:solidFill>
                  <a:srgbClr val="C00000"/>
                </a:solidFill>
                <a:latin typeface="微软雅黑" panose="020B0503020204020204" pitchFamily="34" charset="-122"/>
                <a:ea typeface="微软雅黑" pitchFamily="34" charset="-122"/>
              </a:rPr>
              <a:t>   晒干</a:t>
            </a:r>
          </a:p>
          <a:p>
            <a:pPr>
              <a:lnSpc>
                <a:spcPct val="150000"/>
              </a:lnSpc>
            </a:pPr>
            <a:r>
              <a:rPr lang="zh-CN" altLang="en-US" sz="2000" b="1">
                <a:solidFill>
                  <a:srgbClr val="C00000"/>
                </a:solidFill>
                <a:latin typeface="微软雅黑" panose="020B0503020204020204" pitchFamily="34" charset="-122"/>
                <a:ea typeface="微软雅黑" pitchFamily="34" charset="-122"/>
              </a:rPr>
              <a:t>          直</a:t>
            </a:r>
          </a:p>
          <a:p>
            <a:pPr>
              <a:lnSpc>
                <a:spcPct val="150000"/>
              </a:lnSpc>
            </a:pPr>
            <a:r>
              <a:rPr lang="zh-CN" altLang="en-US" sz="2000" b="1">
                <a:solidFill>
                  <a:srgbClr val="C00000"/>
                </a:solidFill>
                <a:latin typeface="微软雅黑" panose="020B0503020204020204" pitchFamily="34" charset="-122"/>
                <a:ea typeface="微软雅黑" pitchFamily="34" charset="-122"/>
              </a:rPr>
              <a:t>              这样</a:t>
            </a:r>
          </a:p>
        </p:txBody>
      </p:sp>
      <p:sp>
        <p:nvSpPr>
          <p:cNvPr id="7" name="文本框 6"/>
          <p:cNvSpPr txBox="1"/>
          <p:nvPr/>
        </p:nvSpPr>
        <p:spPr>
          <a:xfrm>
            <a:off x="6607244" y="2950018"/>
            <a:ext cx="5773328" cy="2346220"/>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指金属制的刀斧等</a:t>
            </a:r>
          </a:p>
          <a:p>
            <a:pPr>
              <a:lnSpc>
                <a:spcPct val="150000"/>
              </a:lnSpc>
            </a:pPr>
            <a:r>
              <a:rPr lang="zh-CN" altLang="en-US" sz="2000" b="1">
                <a:solidFill>
                  <a:srgbClr val="C00000"/>
                </a:solidFill>
                <a:latin typeface="微软雅黑" panose="020B0503020204020204" pitchFamily="34" charset="-122"/>
                <a:ea typeface="微软雅黑" pitchFamily="34" charset="-122"/>
              </a:rPr>
              <a:t>           接近，靠近； 磨刀石</a:t>
            </a:r>
          </a:p>
          <a:p>
            <a:pPr>
              <a:lnSpc>
                <a:spcPct val="150000"/>
              </a:lnSpc>
            </a:pPr>
            <a:r>
              <a:rPr lang="zh-CN" altLang="en-US" sz="2000" b="1">
                <a:solidFill>
                  <a:srgbClr val="C00000"/>
                </a:solidFill>
                <a:latin typeface="微软雅黑" panose="020B0503020204020204" pitchFamily="34" charset="-122"/>
                <a:ea typeface="微软雅黑" pitchFamily="34" charset="-122"/>
              </a:rPr>
              <a:t>           广泛地学习</a:t>
            </a:r>
          </a:p>
          <a:p>
            <a:pPr>
              <a:lnSpc>
                <a:spcPct val="150000"/>
              </a:lnSpc>
            </a:pPr>
            <a:r>
              <a:rPr lang="zh-CN" altLang="en-US" sz="2000" b="1">
                <a:solidFill>
                  <a:srgbClr val="C00000"/>
                </a:solidFill>
                <a:latin typeface="微软雅黑" panose="020B0503020204020204" pitchFamily="34" charset="-122"/>
                <a:ea typeface="微软雅黑" pitchFamily="34" charset="-122"/>
              </a:rPr>
              <a:t>                  检验；省察；相当于“于”。 </a:t>
            </a:r>
          </a:p>
          <a:p>
            <a:pPr>
              <a:lnSpc>
                <a:spcPct val="150000"/>
              </a:lnSpc>
            </a:pPr>
            <a:r>
              <a:rPr lang="zh-CN" altLang="en-US" sz="2000" b="1">
                <a:solidFill>
                  <a:srgbClr val="C00000"/>
                </a:solidFill>
                <a:latin typeface="微软雅黑" panose="020B0503020204020204" pitchFamily="34" charset="-122"/>
                <a:ea typeface="微软雅黑" pitchFamily="34" charset="-122"/>
              </a:rPr>
              <a:t>    同“智”，见识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left)">
                                      <p:cBhvr>
                                        <p:cTn id="46" dur="500"/>
                                        <p:tgtEl>
                                          <p:spTgt spid="6">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wipe(left)">
                                      <p:cBhvr>
                                        <p:cTn id="52" dur="500"/>
                                        <p:tgtEl>
                                          <p:spTgt spid="6">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wipe(left)">
                                      <p:cBhvr>
                                        <p:cTn id="58" dur="500"/>
                                        <p:tgtEl>
                                          <p:spTgt spid="6">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wipe(left)">
                                      <p:cBhvr>
                                        <p:cTn id="64" dur="500"/>
                                        <p:tgtEl>
                                          <p:spTgt spid="6">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wipe(left)">
                                      <p:cBhvr>
                                        <p:cTn id="70" dur="500"/>
                                        <p:tgtEl>
                                          <p:spTgt spid="6">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3" nodeType="clickEffect">
                                  <p:stCondLst>
                                    <p:cond delay="0"/>
                                  </p:stCondLst>
                                  <p:childTnLst>
                                    <p:set>
                                      <p:cBhvr>
                                        <p:cTn id="75" dur="1" fill="hold">
                                          <p:stCondLst>
                                            <p:cond delay="0"/>
                                          </p:stCondLst>
                                        </p:cTn>
                                        <p:tgtEl>
                                          <p:spTgt spid="7">
                                            <p:txEl>
                                              <p:pRg st="0" end="0"/>
                                            </p:txEl>
                                          </p:spTgt>
                                        </p:tgtEl>
                                        <p:attrNameLst>
                                          <p:attrName>style.visibility</p:attrName>
                                        </p:attrNameLst>
                                      </p:cBhvr>
                                      <p:to>
                                        <p:strVal val="visible"/>
                                      </p:to>
                                    </p:set>
                                    <p:animEffect transition="in" filter="wipe(left)">
                                      <p:cBhvr>
                                        <p:cTn id="76" dur="500"/>
                                        <p:tgtEl>
                                          <p:spTgt spid="7">
                                            <p:txEl>
                                              <p:pRg st="0" end="0"/>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3" nodeType="clickEffect">
                                  <p:stCondLst>
                                    <p:cond delay="0"/>
                                  </p:stCondLst>
                                  <p:childTnLst>
                                    <p:set>
                                      <p:cBhvr>
                                        <p:cTn id="81" dur="1" fill="hold">
                                          <p:stCondLst>
                                            <p:cond delay="0"/>
                                          </p:stCondLst>
                                        </p:cTn>
                                        <p:tgtEl>
                                          <p:spTgt spid="7">
                                            <p:txEl>
                                              <p:pRg st="1" end="1"/>
                                            </p:txEl>
                                          </p:spTgt>
                                        </p:tgtEl>
                                        <p:attrNameLst>
                                          <p:attrName>style.visibility</p:attrName>
                                        </p:attrNameLst>
                                      </p:cBhvr>
                                      <p:to>
                                        <p:strVal val="visible"/>
                                      </p:to>
                                    </p:set>
                                    <p:animEffect transition="in" filter="wipe(left)">
                                      <p:cBhvr>
                                        <p:cTn id="82" dur="500"/>
                                        <p:tgtEl>
                                          <p:spTgt spid="7">
                                            <p:txEl>
                                              <p:pRg st="1" end="1"/>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7">
                                            <p:txEl>
                                              <p:pRg st="2" end="2"/>
                                            </p:txEl>
                                          </p:spTgt>
                                        </p:tgtEl>
                                        <p:attrNameLst>
                                          <p:attrName>style.visibility</p:attrName>
                                        </p:attrNameLst>
                                      </p:cBhvr>
                                      <p:to>
                                        <p:strVal val="visible"/>
                                      </p:to>
                                    </p:set>
                                    <p:animEffect transition="in" filter="wipe(left)">
                                      <p:cBhvr>
                                        <p:cTn id="88" dur="500"/>
                                        <p:tgtEl>
                                          <p:spTgt spid="7">
                                            <p:txEl>
                                              <p:pRg st="2" end="2"/>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7">
                                            <p:txEl>
                                              <p:pRg st="3" end="3"/>
                                            </p:txEl>
                                          </p:spTgt>
                                        </p:tgtEl>
                                        <p:attrNameLst>
                                          <p:attrName>style.visibility</p:attrName>
                                        </p:attrNameLst>
                                      </p:cBhvr>
                                      <p:to>
                                        <p:strVal val="visible"/>
                                      </p:to>
                                    </p:set>
                                    <p:animEffect transition="in" filter="wipe(left)">
                                      <p:cBhvr>
                                        <p:cTn id="94" dur="500"/>
                                        <p:tgtEl>
                                          <p:spTgt spid="7">
                                            <p:txEl>
                                              <p:pRg st="3" end="3"/>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7">
                                            <p:txEl>
                                              <p:pRg st="4" end="4"/>
                                            </p:txEl>
                                          </p:spTgt>
                                        </p:tgtEl>
                                        <p:attrNameLst>
                                          <p:attrName>style.visibility</p:attrName>
                                        </p:attrNameLst>
                                      </p:cBhvr>
                                      <p:to>
                                        <p:strVal val="visible"/>
                                      </p:to>
                                    </p:set>
                                    <p:animEffect transition="in" filter="wipe(left)">
                                      <p:cBhvr>
                                        <p:cTn id="10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262150" y="1560424"/>
            <a:ext cx="7346438"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2】</a:t>
            </a:r>
            <a:r>
              <a:rPr lang="zh-CN" altLang="en-US" sz="2000">
                <a:solidFill>
                  <a:schemeClr val="tx1">
                    <a:lumMod val="65000"/>
                    <a:lumOff val="35000"/>
                  </a:schemeClr>
                </a:solidFill>
                <a:latin typeface="微软雅黑" panose="020B0503020204020204" pitchFamily="34" charset="-122"/>
                <a:ea typeface="微软雅黑" pitchFamily="34" charset="-122"/>
              </a:rPr>
              <a:t>解读第二段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2. </a:t>
            </a:r>
            <a:r>
              <a:rPr lang="zh-CN" altLang="en-US" sz="2000">
                <a:solidFill>
                  <a:schemeClr val="tx1">
                    <a:lumMod val="65000"/>
                    <a:lumOff val="35000"/>
                  </a:schemeClr>
                </a:solidFill>
                <a:latin typeface="微软雅黑" panose="020B0503020204020204" pitchFamily="34" charset="-122"/>
                <a:ea typeface="微软雅黑" pitchFamily="34" charset="-122"/>
              </a:rPr>
              <a:t>研读第</a:t>
            </a:r>
            <a:r>
              <a:rPr lang="en-US" altLang="zh-CN" sz="2000">
                <a:solidFill>
                  <a:schemeClr val="tx1">
                    <a:lumMod val="65000"/>
                    <a:lumOff val="35000"/>
                  </a:schemeClr>
                </a:solidFill>
                <a:latin typeface="微软雅黑" panose="020B0503020204020204" pitchFamily="34" charset="-122"/>
                <a:ea typeface="微软雅黑" pitchFamily="34" charset="-122"/>
              </a:rPr>
              <a:t>2</a:t>
            </a:r>
            <a:r>
              <a:rPr lang="zh-CN" altLang="en-US" sz="2000">
                <a:solidFill>
                  <a:schemeClr val="tx1">
                    <a:lumMod val="65000"/>
                    <a:lumOff val="35000"/>
                  </a:schemeClr>
                </a:solidFill>
                <a:latin typeface="微软雅黑" panose="020B0503020204020204" pitchFamily="34" charset="-122"/>
                <a:ea typeface="微软雅黑" pitchFamily="34" charset="-122"/>
              </a:rPr>
              <a:t>段，找出三层比喻的本义和比喻义。</a:t>
            </a:r>
          </a:p>
          <a:p>
            <a:pPr>
              <a:lnSpc>
                <a:spcPct val="150000"/>
              </a:lnSpc>
            </a:pPr>
            <a:r>
              <a:rPr lang="zh-CN" altLang="en-US" sz="2000">
                <a:solidFill>
                  <a:srgbClr val="C00000"/>
                </a:solidFill>
                <a:latin typeface="微软雅黑" panose="020B0503020204020204" pitchFamily="34" charset="-122"/>
                <a:ea typeface="微软雅黑" pitchFamily="34" charset="-122"/>
              </a:rPr>
              <a:t>明确  　第一层：青、冰比喻。本义：事物经过变化，可以提高。比喻义：人性经过学习是可以提高的。</a:t>
            </a:r>
          </a:p>
          <a:p>
            <a:pPr>
              <a:lnSpc>
                <a:spcPct val="150000"/>
              </a:lnSpc>
            </a:pPr>
            <a:r>
              <a:rPr lang="zh-CN" altLang="en-US" sz="2000">
                <a:solidFill>
                  <a:srgbClr val="C00000"/>
                </a:solidFill>
                <a:latin typeface="微软雅黑" panose="020B0503020204020204" pitchFamily="34" charset="-122"/>
                <a:ea typeface="微软雅黑" pitchFamily="34" charset="-122"/>
              </a:rPr>
              <a:t>第二层：木直为轮。本义：事物经过改造，可以改变。比喻义：人性经过学习是可以改变的。</a:t>
            </a:r>
          </a:p>
          <a:p>
            <a:pPr>
              <a:lnSpc>
                <a:spcPct val="150000"/>
              </a:lnSpc>
            </a:pPr>
            <a:r>
              <a:rPr lang="zh-CN" altLang="en-US" sz="2000">
                <a:solidFill>
                  <a:srgbClr val="C00000"/>
                </a:solidFill>
                <a:latin typeface="微软雅黑" panose="020B0503020204020204" pitchFamily="34" charset="-122"/>
                <a:ea typeface="微软雅黑" pitchFamily="34" charset="-122"/>
              </a:rPr>
              <a:t>第三层：木、金比喻。本义：事物经过检验，可以完善。比喻义：君子经过学习，可以智慧明达，行无过失。</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4520" t="13406" r="20383" b="15733"/>
          <a:stretch>
            <a:fillRect/>
          </a:stretch>
        </p:blipFill>
        <p:spPr>
          <a:xfrm>
            <a:off x="1653882" y="1697622"/>
            <a:ext cx="2435331" cy="273052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622479" y="925737"/>
            <a:ext cx="3262736"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3】</a:t>
            </a:r>
            <a:r>
              <a:rPr lang="zh-CN" altLang="en-US" sz="2000">
                <a:solidFill>
                  <a:schemeClr val="tx1">
                    <a:lumMod val="65000"/>
                    <a:lumOff val="35000"/>
                  </a:schemeClr>
                </a:solidFill>
                <a:latin typeface="微软雅黑" panose="020B0503020204020204" pitchFamily="34" charset="-122"/>
                <a:ea typeface="微软雅黑" pitchFamily="34" charset="-122"/>
              </a:rPr>
              <a:t>解读第三段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1.</a:t>
            </a:r>
            <a:r>
              <a:rPr lang="zh-CN" altLang="en-US" sz="2000">
                <a:solidFill>
                  <a:schemeClr val="tx1">
                    <a:lumMod val="65000"/>
                    <a:lumOff val="35000"/>
                  </a:schemeClr>
                </a:solidFill>
                <a:latin typeface="微软雅黑" panose="020B0503020204020204" pitchFamily="34" charset="-122"/>
                <a:ea typeface="微软雅黑" pitchFamily="34" charset="-122"/>
              </a:rPr>
              <a:t>解释下列词语</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①跂：</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②疾：</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③彰：</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④假：</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⑤利足：</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⑥致：</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⑦水：</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⑧绝：</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⑨生：</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⑩物：</a:t>
            </a:r>
            <a:endParaRPr lang="zh-CN" altLang="en-US" sz="2000" b="1">
              <a:solidFill>
                <a:srgbClr val="C00000"/>
              </a:solidFill>
              <a:latin typeface="微软雅黑" panose="020B0503020204020204"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
        <p:nvSpPr>
          <p:cNvPr id="5" name="文本框 4"/>
          <p:cNvSpPr txBox="1"/>
          <p:nvPr/>
        </p:nvSpPr>
        <p:spPr>
          <a:xfrm>
            <a:off x="1402410" y="1849067"/>
            <a:ext cx="4039168"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踮起脚后跟</a:t>
            </a:r>
          </a:p>
          <a:p>
            <a:pPr>
              <a:lnSpc>
                <a:spcPct val="150000"/>
              </a:lnSpc>
            </a:pPr>
            <a:r>
              <a:rPr lang="zh-CN" altLang="en-US" sz="2000" b="1">
                <a:solidFill>
                  <a:srgbClr val="C00000"/>
                </a:solidFill>
                <a:latin typeface="微软雅黑" panose="020B0503020204020204" pitchFamily="34" charset="-122"/>
                <a:ea typeface="微软雅黑" pitchFamily="34" charset="-122"/>
              </a:rPr>
              <a:t>劲疾</a:t>
            </a:r>
          </a:p>
          <a:p>
            <a:pPr>
              <a:lnSpc>
                <a:spcPct val="150000"/>
              </a:lnSpc>
            </a:pPr>
            <a:r>
              <a:rPr lang="zh-CN" altLang="en-US" sz="2000" b="1">
                <a:solidFill>
                  <a:srgbClr val="C00000"/>
                </a:solidFill>
                <a:latin typeface="微软雅黑" panose="020B0503020204020204" pitchFamily="34" charset="-122"/>
                <a:ea typeface="微软雅黑" pitchFamily="34" charset="-122"/>
              </a:rPr>
              <a:t>清楚</a:t>
            </a:r>
          </a:p>
          <a:p>
            <a:pPr>
              <a:lnSpc>
                <a:spcPct val="150000"/>
              </a:lnSpc>
            </a:pPr>
            <a:r>
              <a:rPr lang="zh-CN" altLang="en-US" sz="2000" b="1">
                <a:solidFill>
                  <a:srgbClr val="C00000"/>
                </a:solidFill>
                <a:latin typeface="微软雅黑" panose="020B0503020204020204" pitchFamily="34" charset="-122"/>
                <a:ea typeface="微软雅黑" pitchFamily="34" charset="-122"/>
              </a:rPr>
              <a:t>借助，利用</a:t>
            </a:r>
          </a:p>
          <a:p>
            <a:pPr>
              <a:lnSpc>
                <a:spcPct val="150000"/>
              </a:lnSpc>
            </a:pPr>
            <a:r>
              <a:rPr lang="zh-CN" altLang="en-US" sz="2000" b="1">
                <a:solidFill>
                  <a:srgbClr val="C00000"/>
                </a:solidFill>
                <a:latin typeface="微软雅黑" panose="020B0503020204020204" pitchFamily="34" charset="-122"/>
                <a:ea typeface="微软雅黑" pitchFamily="34" charset="-122"/>
              </a:rPr>
              <a:t>    善于奔走</a:t>
            </a:r>
          </a:p>
          <a:p>
            <a:pPr>
              <a:lnSpc>
                <a:spcPct val="150000"/>
              </a:lnSpc>
            </a:pPr>
            <a:r>
              <a:rPr lang="zh-CN" altLang="en-US" sz="2000" b="1">
                <a:solidFill>
                  <a:srgbClr val="C00000"/>
                </a:solidFill>
                <a:latin typeface="微软雅黑" panose="020B0503020204020204" pitchFamily="34" charset="-122"/>
                <a:ea typeface="微软雅黑" pitchFamily="34" charset="-122"/>
              </a:rPr>
              <a:t>到达</a:t>
            </a:r>
          </a:p>
          <a:p>
            <a:pPr>
              <a:lnSpc>
                <a:spcPct val="150000"/>
              </a:lnSpc>
            </a:pPr>
            <a:r>
              <a:rPr lang="zh-CN" altLang="en-US" sz="2000" b="1">
                <a:solidFill>
                  <a:srgbClr val="C00000"/>
                </a:solidFill>
                <a:latin typeface="微软雅黑" panose="020B0503020204020204" pitchFamily="34" charset="-122"/>
                <a:ea typeface="微软雅黑" pitchFamily="34" charset="-122"/>
              </a:rPr>
              <a:t>用作动词，游水</a:t>
            </a:r>
          </a:p>
          <a:p>
            <a:pPr>
              <a:lnSpc>
                <a:spcPct val="150000"/>
              </a:lnSpc>
            </a:pPr>
            <a:r>
              <a:rPr lang="zh-CN" altLang="en-US" sz="2000" b="1">
                <a:solidFill>
                  <a:srgbClr val="C00000"/>
                </a:solidFill>
                <a:latin typeface="微软雅黑" panose="020B0503020204020204" pitchFamily="34" charset="-122"/>
                <a:ea typeface="微软雅黑" pitchFamily="34" charset="-122"/>
              </a:rPr>
              <a:t>横渡</a:t>
            </a:r>
          </a:p>
          <a:p>
            <a:pPr>
              <a:lnSpc>
                <a:spcPct val="150000"/>
              </a:lnSpc>
            </a:pPr>
            <a:r>
              <a:rPr lang="zh-CN" altLang="en-US" sz="2000" b="1">
                <a:solidFill>
                  <a:srgbClr val="C00000"/>
                </a:solidFill>
                <a:latin typeface="微软雅黑" panose="020B0503020204020204" pitchFamily="34" charset="-122"/>
                <a:ea typeface="微软雅黑" pitchFamily="34" charset="-122"/>
              </a:rPr>
              <a:t>同“性”，资质、禀赋</a:t>
            </a:r>
          </a:p>
          <a:p>
            <a:pPr>
              <a:lnSpc>
                <a:spcPct val="150000"/>
              </a:lnSpc>
            </a:pPr>
            <a:r>
              <a:rPr lang="zh-CN" altLang="en-US" sz="2000" b="1">
                <a:solidFill>
                  <a:srgbClr val="C00000"/>
                </a:solidFill>
                <a:latin typeface="微软雅黑" panose="020B0503020204020204" pitchFamily="34" charset="-122"/>
                <a:ea typeface="微软雅黑" pitchFamily="34" charset="-122"/>
              </a:rPr>
              <a:t>外物，指各种客观条件</a:t>
            </a:r>
          </a:p>
        </p:txBody>
      </p:sp>
      <p:sp>
        <p:nvSpPr>
          <p:cNvPr id="6" name="文本框 5"/>
          <p:cNvSpPr txBox="1"/>
          <p:nvPr/>
        </p:nvSpPr>
        <p:spPr>
          <a:xfrm>
            <a:off x="4665146" y="1708199"/>
            <a:ext cx="7069431"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2. </a:t>
            </a:r>
            <a:r>
              <a:rPr lang="zh-CN" altLang="en-US" sz="2000">
                <a:solidFill>
                  <a:schemeClr val="tx1">
                    <a:lumMod val="65000"/>
                    <a:lumOff val="35000"/>
                  </a:schemeClr>
                </a:solidFill>
                <a:latin typeface="微软雅黑" panose="020B0503020204020204" pitchFamily="34" charset="-122"/>
                <a:ea typeface="微软雅黑" pitchFamily="34" charset="-122"/>
              </a:rPr>
              <a:t>研读第</a:t>
            </a:r>
            <a:r>
              <a:rPr lang="en-US" altLang="zh-CN" sz="2000">
                <a:solidFill>
                  <a:schemeClr val="tx1">
                    <a:lumMod val="65000"/>
                    <a:lumOff val="35000"/>
                  </a:schemeClr>
                </a:solidFill>
                <a:latin typeface="微软雅黑" panose="020B0503020204020204" pitchFamily="34" charset="-122"/>
                <a:ea typeface="微软雅黑" pitchFamily="34" charset="-122"/>
              </a:rPr>
              <a:t>3</a:t>
            </a:r>
            <a:r>
              <a:rPr lang="zh-CN" altLang="en-US" sz="2000">
                <a:solidFill>
                  <a:schemeClr val="tx1">
                    <a:lumMod val="65000"/>
                    <a:lumOff val="35000"/>
                  </a:schemeClr>
                </a:solidFill>
                <a:latin typeface="微软雅黑" panose="020B0503020204020204" pitchFamily="34" charset="-122"/>
                <a:ea typeface="微软雅黑" pitchFamily="34" charset="-122"/>
              </a:rPr>
              <a:t>段，思考它论证了什么问题，又是如何论证的。</a:t>
            </a:r>
          </a:p>
          <a:p>
            <a:pPr>
              <a:lnSpc>
                <a:spcPct val="150000"/>
              </a:lnSpc>
            </a:pPr>
            <a:r>
              <a:rPr lang="zh-CN" altLang="en-US" sz="2000">
                <a:solidFill>
                  <a:srgbClr val="C00000"/>
                </a:solidFill>
                <a:latin typeface="微软雅黑" panose="020B0503020204020204" pitchFamily="34" charset="-122"/>
                <a:ea typeface="微软雅黑" pitchFamily="34" charset="-122"/>
              </a:rPr>
              <a:t>明确  　第</a:t>
            </a:r>
            <a:r>
              <a:rPr lang="en-US" altLang="zh-CN" sz="2000">
                <a:solidFill>
                  <a:srgbClr val="C00000"/>
                </a:solidFill>
                <a:latin typeface="微软雅黑" panose="020B0503020204020204" pitchFamily="34" charset="-122"/>
                <a:ea typeface="微软雅黑" pitchFamily="34" charset="-122"/>
              </a:rPr>
              <a:t>3</a:t>
            </a:r>
            <a:r>
              <a:rPr lang="zh-CN" altLang="en-US" sz="2000">
                <a:solidFill>
                  <a:srgbClr val="C00000"/>
                </a:solidFill>
                <a:latin typeface="微软雅黑" panose="020B0503020204020204" pitchFamily="34" charset="-122"/>
                <a:ea typeface="微软雅黑" pitchFamily="34" charset="-122"/>
              </a:rPr>
              <a:t>段论证的是学习对于君子成长所起的作用，采用了对比论证和比喻论证的方法，分三层展开论述：①阐述学习的重要作用，有时学习比思考更重要；②用四个比喻，从见、闻、行路、渡河等方面阐明了在实际生活中由于利用和借助外界条件而起到的重要作用，从而说明人借助学习，能弥补自己的不足，取得更显著的成效；③得出“君子善假于物”的结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wipe(left)">
                                      <p:cBhvr>
                                        <p:cTn id="34" dur="500"/>
                                        <p:tgtEl>
                                          <p:spTgt spid="5">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left)">
                                      <p:cBhvr>
                                        <p:cTn id="40" dur="500"/>
                                        <p:tgtEl>
                                          <p:spTgt spid="5">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wipe(left)">
                                      <p:cBhvr>
                                        <p:cTn id="46" dur="500"/>
                                        <p:tgtEl>
                                          <p:spTgt spid="5">
                                            <p:txEl>
                                              <p:pRg st="5" end="5"/>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1"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animEffect transition="in" filter="wipe(left)">
                                      <p:cBhvr>
                                        <p:cTn id="52" dur="500"/>
                                        <p:tgtEl>
                                          <p:spTgt spid="5">
                                            <p:txEl>
                                              <p:pRg st="6" end="6"/>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1" nodeType="clickEffect">
                                  <p:stCondLst>
                                    <p:cond delay="0"/>
                                  </p:stCondLst>
                                  <p:childTnLst>
                                    <p:set>
                                      <p:cBhvr>
                                        <p:cTn id="57" dur="1" fill="hold">
                                          <p:stCondLst>
                                            <p:cond delay="0"/>
                                          </p:stCondLst>
                                        </p:cTn>
                                        <p:tgtEl>
                                          <p:spTgt spid="5">
                                            <p:txEl>
                                              <p:pRg st="7" end="7"/>
                                            </p:txEl>
                                          </p:spTgt>
                                        </p:tgtEl>
                                        <p:attrNameLst>
                                          <p:attrName>style.visibility</p:attrName>
                                        </p:attrNameLst>
                                      </p:cBhvr>
                                      <p:to>
                                        <p:strVal val="visible"/>
                                      </p:to>
                                    </p:set>
                                    <p:animEffect transition="in" filter="wipe(left)">
                                      <p:cBhvr>
                                        <p:cTn id="58" dur="500"/>
                                        <p:tgtEl>
                                          <p:spTgt spid="5">
                                            <p:txEl>
                                              <p:pRg st="7" end="7"/>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1" nodeType="clickEffect">
                                  <p:stCondLst>
                                    <p:cond delay="0"/>
                                  </p:stCondLst>
                                  <p:childTnLst>
                                    <p:set>
                                      <p:cBhvr>
                                        <p:cTn id="63" dur="1" fill="hold">
                                          <p:stCondLst>
                                            <p:cond delay="0"/>
                                          </p:stCondLst>
                                        </p:cTn>
                                        <p:tgtEl>
                                          <p:spTgt spid="5">
                                            <p:txEl>
                                              <p:pRg st="8" end="8"/>
                                            </p:txEl>
                                          </p:spTgt>
                                        </p:tgtEl>
                                        <p:attrNameLst>
                                          <p:attrName>style.visibility</p:attrName>
                                        </p:attrNameLst>
                                      </p:cBhvr>
                                      <p:to>
                                        <p:strVal val="visible"/>
                                      </p:to>
                                    </p:set>
                                    <p:animEffect transition="in" filter="wipe(left)">
                                      <p:cBhvr>
                                        <p:cTn id="64" dur="500"/>
                                        <p:tgtEl>
                                          <p:spTgt spid="5">
                                            <p:txEl>
                                              <p:pRg st="8" end="8"/>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1" nodeType="clickEffect">
                                  <p:stCondLst>
                                    <p:cond delay="0"/>
                                  </p:stCondLst>
                                  <p:childTnLst>
                                    <p:set>
                                      <p:cBhvr>
                                        <p:cTn id="69" dur="1" fill="hold">
                                          <p:stCondLst>
                                            <p:cond delay="0"/>
                                          </p:stCondLst>
                                        </p:cTn>
                                        <p:tgtEl>
                                          <p:spTgt spid="5">
                                            <p:txEl>
                                              <p:pRg st="9" end="9"/>
                                            </p:txEl>
                                          </p:spTgt>
                                        </p:tgtEl>
                                        <p:attrNameLst>
                                          <p:attrName>style.visibility</p:attrName>
                                        </p:attrNameLst>
                                      </p:cBhvr>
                                      <p:to>
                                        <p:strVal val="visible"/>
                                      </p:to>
                                    </p:set>
                                    <p:animEffect transition="in" filter="wipe(left)">
                                      <p:cBhvr>
                                        <p:cTn id="70" dur="500"/>
                                        <p:tgtEl>
                                          <p:spTgt spid="5">
                                            <p:txEl>
                                              <p:pRg st="9" end="9"/>
                                            </p:txEl>
                                          </p:spTgt>
                                        </p:tgtEl>
                                      </p:cBhvr>
                                    </p:animEffect>
                                  </p:childTnLst>
                                </p:cTn>
                              </p:par>
                            </p:childTnLst>
                          </p:cTn>
                        </p:par>
                        <p:par>
                          <p:cTn id="71" fill="hold" nodeType="withGroup">
                            <p:stCondLst>
                              <p:cond delay="500"/>
                            </p:stCondLst>
                            <p:childTnLst>
                              <p:par>
                                <p:cTn id="72" presetID="42" presetClass="entr" presetSubtype="0" fill="hold" grpId="2" nodeType="afterEffect">
                                  <p:childTnLst>
                                    <p:set>
                                      <p:cBhvr>
                                        <p:cTn id="73" dur="1" fill="hold">
                                          <p:stCondLst>
                                            <p:cond delay="0"/>
                                          </p:stCondLst>
                                        </p:cTn>
                                        <p:tgtEl>
                                          <p:spTgt spid="6"/>
                                        </p:tgtEl>
                                        <p:attrNameLst>
                                          <p:attrName>style.visibility</p:attrName>
                                        </p:attrNameLst>
                                      </p:cBhvr>
                                      <p:to>
                                        <p:strVal val="visible"/>
                                      </p:to>
                                    </p:set>
                                    <p:animEffect transition="in" filter="fade">
                                      <p:cBhvr>
                                        <p:cTn id="74" dur="500"/>
                                        <p:tgtEl>
                                          <p:spTgt spid="6"/>
                                        </p:tgtEl>
                                      </p:cBhvr>
                                    </p:animEffect>
                                    <p:anim calcmode="lin" valueType="num">
                                      <p:cBhvr>
                                        <p:cTn id="75" dur="500" fill="hold"/>
                                        <p:tgtEl>
                                          <p:spTgt spid="6"/>
                                        </p:tgtEl>
                                        <p:attrNameLst>
                                          <p:attrName>ppt_x</p:attrName>
                                        </p:attrNameLst>
                                      </p:cBhvr>
                                      <p:tavLst>
                                        <p:tav tm="0">
                                          <p:val>
                                            <p:strVal val="#ppt_x"/>
                                          </p:val>
                                        </p:tav>
                                        <p:tav tm="100000">
                                          <p:val>
                                            <p:strVal val="#ppt_x"/>
                                          </p:val>
                                        </p:tav>
                                      </p:tavLst>
                                    </p:anim>
                                    <p:anim calcmode="lin" valueType="num">
                                      <p:cBhvr>
                                        <p:cTn id="76"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9" presetClass="entr" presetSubtype="0" fill="hold" nodeType="clickEffect">
                                  <p:stCondLst>
                                    <p:cond delay="0"/>
                                  </p:stCondLst>
                                  <p:childTnLst>
                                    <p:set>
                                      <p:cBhvr>
                                        <p:cTn id="81" dur="1" fill="hold">
                                          <p:stCondLst>
                                            <p:cond delay="0"/>
                                          </p:stCondLst>
                                        </p:cTn>
                                        <p:tgtEl>
                                          <p:spTgt spid="6">
                                            <p:txEl>
                                              <p:pRg st="1" end="1"/>
                                            </p:txEl>
                                          </p:spTgt>
                                        </p:tgtEl>
                                        <p:attrNameLst>
                                          <p:attrName>style.visibility</p:attrName>
                                        </p:attrNameLst>
                                      </p:cBhvr>
                                      <p:to>
                                        <p:strVal val="visible"/>
                                      </p:to>
                                    </p:set>
                                    <p:animEffect transition="in" filter="dissolve">
                                      <p:cBhvr>
                                        <p:cTn id="8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P spid="6" grpId="2"/>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622479" y="925737"/>
            <a:ext cx="2954192"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4】</a:t>
            </a:r>
            <a:r>
              <a:rPr lang="zh-CN" altLang="en-US" sz="2000">
                <a:solidFill>
                  <a:schemeClr val="tx1">
                    <a:lumMod val="65000"/>
                    <a:lumOff val="35000"/>
                  </a:schemeClr>
                </a:solidFill>
                <a:latin typeface="微软雅黑" panose="020B0503020204020204" pitchFamily="34" charset="-122"/>
                <a:ea typeface="微软雅黑" pitchFamily="34" charset="-122"/>
              </a:rPr>
              <a:t>解读第四段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1.</a:t>
            </a:r>
            <a:r>
              <a:rPr lang="zh-CN" altLang="en-US" sz="2000">
                <a:solidFill>
                  <a:schemeClr val="tx1">
                    <a:lumMod val="65000"/>
                    <a:lumOff val="35000"/>
                  </a:schemeClr>
                </a:solidFill>
                <a:latin typeface="微软雅黑" panose="020B0503020204020204" pitchFamily="34" charset="-122"/>
                <a:ea typeface="微软雅黑" pitchFamily="34" charset="-122"/>
              </a:rPr>
              <a:t>解释下列词语</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①风雨兴</a:t>
            </a:r>
            <a:r>
              <a:rPr lang="zh-CN" altLang="en-US" sz="2000" b="1">
                <a:solidFill>
                  <a:srgbClr val="00B0F0"/>
                </a:solidFill>
                <a:latin typeface="微软雅黑" panose="020B0503020204020204" pitchFamily="34" charset="-122"/>
                <a:ea typeface="微软雅黑" pitchFamily="34" charset="-122"/>
              </a:rPr>
              <a:t>焉</a:t>
            </a:r>
            <a:r>
              <a:rPr lang="zh-CN" altLang="en-US" sz="2000">
                <a:solidFill>
                  <a:schemeClr val="tx1">
                    <a:lumMod val="65000"/>
                    <a:lumOff val="35000"/>
                  </a:schemeClr>
                </a:solidFill>
                <a:latin typeface="微软雅黑" panose="020B0503020204020204" pitchFamily="34" charset="-122"/>
                <a:ea typeface="微软雅黑" pitchFamily="34" charset="-122"/>
              </a:rPr>
              <a:t>：</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②神明：</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③自得：</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④跬步：</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⑤无以：</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⑥十驾：</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⑦功在不</a:t>
            </a:r>
            <a:r>
              <a:rPr lang="zh-CN" altLang="en-US" sz="2000" b="1">
                <a:solidFill>
                  <a:srgbClr val="00B0F0"/>
                </a:solidFill>
                <a:latin typeface="微软雅黑" panose="020B0503020204020204" pitchFamily="34" charset="-122"/>
                <a:ea typeface="微软雅黑" pitchFamily="34" charset="-122"/>
              </a:rPr>
              <a:t>舍</a:t>
            </a:r>
            <a:r>
              <a:rPr lang="zh-CN" altLang="en-US" sz="2000">
                <a:solidFill>
                  <a:schemeClr val="tx1">
                    <a:lumMod val="65000"/>
                    <a:lumOff val="35000"/>
                  </a:schemeClr>
                </a:solidFill>
                <a:latin typeface="微软雅黑" panose="020B0503020204020204" pitchFamily="34" charset="-122"/>
                <a:ea typeface="微软雅黑" pitchFamily="34" charset="-122"/>
              </a:rPr>
              <a:t>：</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⑧锲：</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endParaRPr lang="zh-CN" altLang="en-US" sz="2000">
              <a:solidFill>
                <a:schemeClr val="tx1">
                  <a:lumMod val="65000"/>
                  <a:lumOff val="35000"/>
                </a:schemeClr>
              </a:solidFill>
              <a:latin typeface="微软雅黑" panose="020B0503020204020204"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
        <p:nvSpPr>
          <p:cNvPr id="7" name="文本框 6"/>
          <p:cNvSpPr txBox="1"/>
          <p:nvPr/>
        </p:nvSpPr>
        <p:spPr>
          <a:xfrm>
            <a:off x="6515747" y="1803655"/>
            <a:ext cx="1911078" cy="281365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⑨镂：</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⑩黄泉：</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⑪用心：</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⑫六</a:t>
            </a:r>
            <a:r>
              <a:rPr lang="zh-CN" altLang="en-US" sz="2000" b="1">
                <a:solidFill>
                  <a:srgbClr val="00B0F0"/>
                </a:solidFill>
                <a:latin typeface="微软雅黑" panose="020B0503020204020204" pitchFamily="34" charset="-122"/>
                <a:ea typeface="微软雅黑" pitchFamily="34" charset="-122"/>
              </a:rPr>
              <a:t>跪</a:t>
            </a:r>
            <a:r>
              <a:rPr lang="zh-CN" altLang="en-US" sz="2000">
                <a:solidFill>
                  <a:schemeClr val="tx1">
                    <a:lumMod val="65000"/>
                    <a:lumOff val="35000"/>
                  </a:schemeClr>
                </a:solidFill>
                <a:latin typeface="微软雅黑" panose="020B0503020204020204" pitchFamily="34" charset="-122"/>
                <a:ea typeface="微软雅黑" pitchFamily="34" charset="-122"/>
              </a:rPr>
              <a:t>而二</a:t>
            </a:r>
            <a:r>
              <a:rPr lang="zh-CN" altLang="en-US" sz="2000" b="1">
                <a:solidFill>
                  <a:srgbClr val="00B0F0"/>
                </a:solidFill>
                <a:latin typeface="微软雅黑" panose="020B0503020204020204" pitchFamily="34" charset="-122"/>
                <a:ea typeface="微软雅黑" pitchFamily="34" charset="-122"/>
              </a:rPr>
              <a:t>螯</a:t>
            </a:r>
            <a:r>
              <a:rPr lang="zh-CN" altLang="en-US" sz="2000">
                <a:solidFill>
                  <a:schemeClr val="tx1">
                    <a:lumMod val="65000"/>
                    <a:lumOff val="35000"/>
                  </a:schemeClr>
                </a:solidFill>
                <a:latin typeface="微软雅黑" panose="020B0503020204020204" pitchFamily="34" charset="-122"/>
                <a:ea typeface="微软雅黑" pitchFamily="34" charset="-122"/>
              </a:rPr>
              <a:t>：</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⑬寄托：</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⑭用心</a:t>
            </a:r>
            <a:r>
              <a:rPr lang="zh-CN" altLang="en-US" sz="2000" b="1">
                <a:solidFill>
                  <a:srgbClr val="00B0F0"/>
                </a:solidFill>
                <a:latin typeface="微软雅黑" panose="020B0503020204020204" pitchFamily="34" charset="-122"/>
                <a:ea typeface="微软雅黑" pitchFamily="34" charset="-122"/>
              </a:rPr>
              <a:t>躁</a:t>
            </a:r>
            <a:r>
              <a:rPr lang="zh-CN" altLang="en-US" sz="2000">
                <a:solidFill>
                  <a:schemeClr val="tx1">
                    <a:lumMod val="65000"/>
                    <a:lumOff val="35000"/>
                  </a:schemeClr>
                </a:solidFill>
                <a:latin typeface="微软雅黑" panose="020B0503020204020204" pitchFamily="34" charset="-122"/>
                <a:ea typeface="微软雅黑" pitchFamily="34" charset="-122"/>
              </a:rPr>
              <a:t>：</a:t>
            </a:r>
            <a:endParaRPr lang="zh-CN" altLang="en-US" sz="2000" b="1">
              <a:solidFill>
                <a:srgbClr val="C00000"/>
              </a:solidFill>
              <a:latin typeface="微软雅黑" panose="020B0503020204020204" pitchFamily="34" charset="-122"/>
              <a:ea typeface="微软雅黑" pitchFamily="34" charset="-122"/>
            </a:endParaRPr>
          </a:p>
        </p:txBody>
      </p:sp>
      <p:sp>
        <p:nvSpPr>
          <p:cNvPr id="8" name="文本框 7"/>
          <p:cNvSpPr txBox="1"/>
          <p:nvPr/>
        </p:nvSpPr>
        <p:spPr>
          <a:xfrm>
            <a:off x="1457374" y="1823922"/>
            <a:ext cx="372101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         兼词，相当于“于此”</a:t>
            </a:r>
          </a:p>
          <a:p>
            <a:pPr>
              <a:lnSpc>
                <a:spcPct val="150000"/>
              </a:lnSpc>
            </a:pPr>
            <a:r>
              <a:rPr lang="zh-CN" altLang="en-US" sz="2000" b="1">
                <a:solidFill>
                  <a:srgbClr val="C00000"/>
                </a:solidFill>
                <a:latin typeface="微软雅黑" panose="020B0503020204020204" pitchFamily="34" charset="-122"/>
                <a:ea typeface="微软雅黑" pitchFamily="34" charset="-122"/>
              </a:rPr>
              <a:t>   非凡的智慧</a:t>
            </a:r>
          </a:p>
          <a:p>
            <a:pPr>
              <a:lnSpc>
                <a:spcPct val="150000"/>
              </a:lnSpc>
            </a:pPr>
            <a:r>
              <a:rPr lang="zh-CN" altLang="en-US" sz="2000" b="1">
                <a:solidFill>
                  <a:srgbClr val="C00000"/>
                </a:solidFill>
                <a:latin typeface="微软雅黑" panose="020B0503020204020204" pitchFamily="34" charset="-122"/>
                <a:ea typeface="微软雅黑" pitchFamily="34" charset="-122"/>
              </a:rPr>
              <a:t>   获得</a:t>
            </a:r>
          </a:p>
          <a:p>
            <a:pPr>
              <a:lnSpc>
                <a:spcPct val="150000"/>
              </a:lnSpc>
            </a:pPr>
            <a:r>
              <a:rPr lang="zh-CN" altLang="en-US" sz="2000" b="1">
                <a:solidFill>
                  <a:srgbClr val="C00000"/>
                </a:solidFill>
                <a:latin typeface="微软雅黑" panose="020B0503020204020204" pitchFamily="34" charset="-122"/>
                <a:ea typeface="微软雅黑" pitchFamily="34" charset="-122"/>
              </a:rPr>
              <a:t>   跨出一脚；跨两脚。</a:t>
            </a:r>
          </a:p>
          <a:p>
            <a:pPr>
              <a:lnSpc>
                <a:spcPct val="150000"/>
              </a:lnSpc>
            </a:pPr>
            <a:r>
              <a:rPr lang="zh-CN" altLang="en-US" sz="2000" b="1">
                <a:solidFill>
                  <a:srgbClr val="C00000"/>
                </a:solidFill>
                <a:latin typeface="微软雅黑" panose="020B0503020204020204" pitchFamily="34" charset="-122"/>
                <a:ea typeface="微软雅黑" pitchFamily="34" charset="-122"/>
              </a:rPr>
              <a:t>   没有用来</a:t>
            </a:r>
            <a:r>
              <a:rPr lang="en-US" altLang="zh-CN" sz="2000" b="1">
                <a:solidFill>
                  <a:srgbClr val="C00000"/>
                </a:solidFill>
                <a:latin typeface="微软雅黑" panose="020B0503020204020204" pitchFamily="34" charset="-122"/>
                <a:ea typeface="微软雅黑" pitchFamily="34" charset="-122"/>
              </a:rPr>
              <a:t>……</a:t>
            </a:r>
            <a:r>
              <a:rPr lang="zh-CN" altLang="en-US" sz="2000" b="1">
                <a:solidFill>
                  <a:srgbClr val="C00000"/>
                </a:solidFill>
                <a:latin typeface="微软雅黑" panose="020B0503020204020204" pitchFamily="34" charset="-122"/>
                <a:ea typeface="微软雅黑" pitchFamily="34" charset="-122"/>
              </a:rPr>
              <a:t>的</a:t>
            </a:r>
          </a:p>
          <a:p>
            <a:pPr>
              <a:lnSpc>
                <a:spcPct val="150000"/>
              </a:lnSpc>
            </a:pPr>
            <a:r>
              <a:rPr lang="zh-CN" altLang="en-US" sz="2000" b="1">
                <a:solidFill>
                  <a:srgbClr val="C00000"/>
                </a:solidFill>
                <a:latin typeface="微软雅黑" panose="020B0503020204020204" pitchFamily="34" charset="-122"/>
                <a:ea typeface="微软雅黑" pitchFamily="34" charset="-122"/>
              </a:rPr>
              <a:t>   一天的行程</a:t>
            </a:r>
          </a:p>
          <a:p>
            <a:pPr>
              <a:lnSpc>
                <a:spcPct val="150000"/>
              </a:lnSpc>
            </a:pPr>
            <a:r>
              <a:rPr lang="zh-CN" altLang="en-US" sz="2000" b="1">
                <a:solidFill>
                  <a:srgbClr val="C00000"/>
                </a:solidFill>
                <a:latin typeface="微软雅黑" panose="020B0503020204020204" pitchFamily="34" charset="-122"/>
                <a:ea typeface="微软雅黑" pitchFamily="34" charset="-122"/>
              </a:rPr>
              <a:t>         舍弃</a:t>
            </a:r>
            <a:endParaRPr lang="en-US" altLang="zh-CN" sz="2000" b="1">
              <a:solidFill>
                <a:srgbClr val="C00000"/>
              </a:solidFill>
              <a:latin typeface="微软雅黑" panose="020B0503020204020204" pitchFamily="34" charset="-122"/>
              <a:ea typeface="微软雅黑" pitchFamily="34" charset="-122"/>
            </a:endParaRPr>
          </a:p>
          <a:p>
            <a:pPr>
              <a:lnSpc>
                <a:spcPct val="150000"/>
              </a:lnSpc>
            </a:pPr>
            <a:r>
              <a:rPr lang="zh-CN" altLang="en-US" sz="2000" b="1">
                <a:solidFill>
                  <a:srgbClr val="C00000"/>
                </a:solidFill>
                <a:latin typeface="微软雅黑" panose="020B0503020204020204" pitchFamily="34" charset="-122"/>
                <a:ea typeface="微软雅黑" pitchFamily="34" charset="-122"/>
              </a:rPr>
              <a:t>刻</a:t>
            </a:r>
          </a:p>
          <a:p>
            <a:pPr>
              <a:lnSpc>
                <a:spcPct val="150000"/>
              </a:lnSpc>
            </a:pPr>
            <a:endParaRPr lang="zh-CN" altLang="en-US" sz="2000">
              <a:solidFill>
                <a:schemeClr val="tx1">
                  <a:lumMod val="65000"/>
                  <a:lumOff val="35000"/>
                </a:schemeClr>
              </a:solidFill>
              <a:latin typeface="微软雅黑" panose="020B0503020204020204" pitchFamily="34" charset="-122"/>
              <a:ea typeface="微软雅黑" pitchFamily="34" charset="-122"/>
            </a:endParaRPr>
          </a:p>
        </p:txBody>
      </p:sp>
      <p:sp>
        <p:nvSpPr>
          <p:cNvPr id="9" name="文本框 8"/>
          <p:cNvSpPr txBox="1"/>
          <p:nvPr/>
        </p:nvSpPr>
        <p:spPr>
          <a:xfrm>
            <a:off x="7334812" y="1803655"/>
            <a:ext cx="4197741" cy="2813655"/>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雕刻</a:t>
            </a:r>
          </a:p>
          <a:p>
            <a:pPr>
              <a:lnSpc>
                <a:spcPct val="150000"/>
              </a:lnSpc>
            </a:pPr>
            <a:r>
              <a:rPr lang="zh-CN" altLang="en-US" sz="2000" b="1">
                <a:solidFill>
                  <a:srgbClr val="C00000"/>
                </a:solidFill>
                <a:latin typeface="微软雅黑" panose="020B0503020204020204" pitchFamily="34" charset="-122"/>
                <a:ea typeface="微软雅黑" pitchFamily="34" charset="-122"/>
              </a:rPr>
              <a:t>   地下的泉水</a:t>
            </a:r>
          </a:p>
          <a:p>
            <a:pPr>
              <a:lnSpc>
                <a:spcPct val="150000"/>
              </a:lnSpc>
            </a:pPr>
            <a:r>
              <a:rPr lang="zh-CN" altLang="en-US" sz="2000" b="1">
                <a:solidFill>
                  <a:srgbClr val="C00000"/>
                </a:solidFill>
                <a:latin typeface="微软雅黑" panose="020B0503020204020204" pitchFamily="34" charset="-122"/>
                <a:ea typeface="微软雅黑" pitchFamily="34" charset="-122"/>
              </a:rPr>
              <a:t>   因为心思</a:t>
            </a:r>
          </a:p>
          <a:p>
            <a:pPr>
              <a:lnSpc>
                <a:spcPct val="150000"/>
              </a:lnSpc>
            </a:pPr>
            <a:r>
              <a:rPr lang="zh-CN" altLang="en-US" sz="2000" b="1">
                <a:solidFill>
                  <a:srgbClr val="C00000"/>
                </a:solidFill>
                <a:latin typeface="微软雅黑" panose="020B0503020204020204" pitchFamily="34" charset="-122"/>
                <a:ea typeface="微软雅黑" pitchFamily="34" charset="-122"/>
              </a:rPr>
              <a:t>    </a:t>
            </a:r>
            <a:r>
              <a:rPr lang="zh-CN" altLang="en-US" sz="2000" b="1">
                <a:solidFill>
                  <a:srgbClr val="00B0F0"/>
                </a:solidFill>
                <a:latin typeface="微软雅黑" panose="020B0503020204020204" pitchFamily="34" charset="-122"/>
                <a:ea typeface="微软雅黑" pitchFamily="34" charset="-122"/>
              </a:rPr>
              <a:t>  </a:t>
            </a:r>
            <a:r>
              <a:rPr lang="zh-CN" altLang="en-US" sz="2000" b="1">
                <a:solidFill>
                  <a:srgbClr val="C00000"/>
                </a:solidFill>
                <a:latin typeface="微软雅黑" panose="020B0503020204020204" pitchFamily="34" charset="-122"/>
                <a:ea typeface="微软雅黑" pitchFamily="34" charset="-122"/>
              </a:rPr>
              <a:t>        腿；蟹钳</a:t>
            </a:r>
          </a:p>
          <a:p>
            <a:pPr>
              <a:lnSpc>
                <a:spcPct val="150000"/>
              </a:lnSpc>
            </a:pPr>
            <a:r>
              <a:rPr lang="zh-CN" altLang="en-US" sz="2000" b="1">
                <a:solidFill>
                  <a:srgbClr val="C00000"/>
                </a:solidFill>
                <a:latin typeface="微软雅黑" panose="020B0503020204020204" pitchFamily="34" charset="-122"/>
                <a:ea typeface="微软雅黑" pitchFamily="34" charset="-122"/>
              </a:rPr>
              <a:t>   藏身</a:t>
            </a:r>
          </a:p>
          <a:p>
            <a:pPr>
              <a:lnSpc>
                <a:spcPct val="150000"/>
              </a:lnSpc>
            </a:pPr>
            <a:r>
              <a:rPr lang="zh-CN" altLang="en-US" sz="2000" b="1">
                <a:solidFill>
                  <a:srgbClr val="C00000"/>
                </a:solidFill>
                <a:latin typeface="微软雅黑" panose="020B0503020204020204" pitchFamily="34" charset="-122"/>
                <a:ea typeface="微软雅黑" pitchFamily="34" charset="-122"/>
              </a:rPr>
              <a:t>       浮躁，不专心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500"/>
                                        <p:tgtEl>
                                          <p:spTgt spid="8">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wipe(left)">
                                      <p:cBhvr>
                                        <p:cTn id="28" dur="500"/>
                                        <p:tgtEl>
                                          <p:spTgt spid="8">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wipe(left)">
                                      <p:cBhvr>
                                        <p:cTn id="34" dur="500"/>
                                        <p:tgtEl>
                                          <p:spTgt spid="8">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wipe(left)">
                                      <p:cBhvr>
                                        <p:cTn id="40" dur="500"/>
                                        <p:tgtEl>
                                          <p:spTgt spid="8">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8">
                                            <p:txEl>
                                              <p:pRg st="4" end="4"/>
                                            </p:txEl>
                                          </p:spTgt>
                                        </p:tgtEl>
                                        <p:attrNameLst>
                                          <p:attrName>style.visibility</p:attrName>
                                        </p:attrNameLst>
                                      </p:cBhvr>
                                      <p:to>
                                        <p:strVal val="visible"/>
                                      </p:to>
                                    </p:set>
                                    <p:animEffect transition="in" filter="wipe(left)">
                                      <p:cBhvr>
                                        <p:cTn id="46" dur="500"/>
                                        <p:tgtEl>
                                          <p:spTgt spid="8">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8">
                                            <p:txEl>
                                              <p:pRg st="5" end="5"/>
                                            </p:txEl>
                                          </p:spTgt>
                                        </p:tgtEl>
                                        <p:attrNameLst>
                                          <p:attrName>style.visibility</p:attrName>
                                        </p:attrNameLst>
                                      </p:cBhvr>
                                      <p:to>
                                        <p:strVal val="visible"/>
                                      </p:to>
                                    </p:set>
                                    <p:animEffect transition="in" filter="wipe(left)">
                                      <p:cBhvr>
                                        <p:cTn id="52" dur="500"/>
                                        <p:tgtEl>
                                          <p:spTgt spid="8">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8">
                                            <p:txEl>
                                              <p:pRg st="6" end="6"/>
                                            </p:txEl>
                                          </p:spTgt>
                                        </p:tgtEl>
                                        <p:attrNameLst>
                                          <p:attrName>style.visibility</p:attrName>
                                        </p:attrNameLst>
                                      </p:cBhvr>
                                      <p:to>
                                        <p:strVal val="visible"/>
                                      </p:to>
                                    </p:set>
                                    <p:animEffect transition="in" filter="wipe(left)">
                                      <p:cBhvr>
                                        <p:cTn id="58" dur="500"/>
                                        <p:tgtEl>
                                          <p:spTgt spid="8">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8">
                                            <p:txEl>
                                              <p:pRg st="7" end="7"/>
                                            </p:txEl>
                                          </p:spTgt>
                                        </p:tgtEl>
                                        <p:attrNameLst>
                                          <p:attrName>style.visibility</p:attrName>
                                        </p:attrNameLst>
                                      </p:cBhvr>
                                      <p:to>
                                        <p:strVal val="visible"/>
                                      </p:to>
                                    </p:set>
                                    <p:animEffect transition="in" filter="wipe(left)">
                                      <p:cBhvr>
                                        <p:cTn id="64" dur="500"/>
                                        <p:tgtEl>
                                          <p:spTgt spid="8">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3" nodeType="clickEffect">
                                  <p:stCondLst>
                                    <p:cond delay="0"/>
                                  </p:stCondLst>
                                  <p:childTnLst>
                                    <p:set>
                                      <p:cBhvr>
                                        <p:cTn id="69" dur="1" fill="hold">
                                          <p:stCondLst>
                                            <p:cond delay="0"/>
                                          </p:stCondLst>
                                        </p:cTn>
                                        <p:tgtEl>
                                          <p:spTgt spid="9">
                                            <p:txEl>
                                              <p:pRg st="0" end="0"/>
                                            </p:txEl>
                                          </p:spTgt>
                                        </p:tgtEl>
                                        <p:attrNameLst>
                                          <p:attrName>style.visibility</p:attrName>
                                        </p:attrNameLst>
                                      </p:cBhvr>
                                      <p:to>
                                        <p:strVal val="visible"/>
                                      </p:to>
                                    </p:set>
                                    <p:animEffect transition="in" filter="wipe(left)">
                                      <p:cBhvr>
                                        <p:cTn id="70" dur="500"/>
                                        <p:tgtEl>
                                          <p:spTgt spid="9">
                                            <p:txEl>
                                              <p:pRg st="0" end="0"/>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3" nodeType="clickEffect">
                                  <p:stCondLst>
                                    <p:cond delay="0"/>
                                  </p:stCondLst>
                                  <p:childTnLst>
                                    <p:set>
                                      <p:cBhvr>
                                        <p:cTn id="75" dur="1" fill="hold">
                                          <p:stCondLst>
                                            <p:cond delay="0"/>
                                          </p:stCondLst>
                                        </p:cTn>
                                        <p:tgtEl>
                                          <p:spTgt spid="9">
                                            <p:txEl>
                                              <p:pRg st="1" end="1"/>
                                            </p:txEl>
                                          </p:spTgt>
                                        </p:tgtEl>
                                        <p:attrNameLst>
                                          <p:attrName>style.visibility</p:attrName>
                                        </p:attrNameLst>
                                      </p:cBhvr>
                                      <p:to>
                                        <p:strVal val="visible"/>
                                      </p:to>
                                    </p:set>
                                    <p:animEffect transition="in" filter="wipe(left)">
                                      <p:cBhvr>
                                        <p:cTn id="76" dur="500"/>
                                        <p:tgtEl>
                                          <p:spTgt spid="9">
                                            <p:txEl>
                                              <p:pRg st="1" end="1"/>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3" nodeType="clickEffect">
                                  <p:stCondLst>
                                    <p:cond delay="0"/>
                                  </p:stCondLst>
                                  <p:childTnLst>
                                    <p:set>
                                      <p:cBhvr>
                                        <p:cTn id="81" dur="1" fill="hold">
                                          <p:stCondLst>
                                            <p:cond delay="0"/>
                                          </p:stCondLst>
                                        </p:cTn>
                                        <p:tgtEl>
                                          <p:spTgt spid="9">
                                            <p:txEl>
                                              <p:pRg st="2" end="2"/>
                                            </p:txEl>
                                          </p:spTgt>
                                        </p:tgtEl>
                                        <p:attrNameLst>
                                          <p:attrName>style.visibility</p:attrName>
                                        </p:attrNameLst>
                                      </p:cBhvr>
                                      <p:to>
                                        <p:strVal val="visible"/>
                                      </p:to>
                                    </p:set>
                                    <p:animEffect transition="in" filter="wipe(left)">
                                      <p:cBhvr>
                                        <p:cTn id="82" dur="500"/>
                                        <p:tgtEl>
                                          <p:spTgt spid="9">
                                            <p:txEl>
                                              <p:pRg st="2" end="2"/>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9">
                                            <p:txEl>
                                              <p:pRg st="3" end="3"/>
                                            </p:txEl>
                                          </p:spTgt>
                                        </p:tgtEl>
                                        <p:attrNameLst>
                                          <p:attrName>style.visibility</p:attrName>
                                        </p:attrNameLst>
                                      </p:cBhvr>
                                      <p:to>
                                        <p:strVal val="visible"/>
                                      </p:to>
                                    </p:set>
                                    <p:animEffect transition="in" filter="wipe(left)">
                                      <p:cBhvr>
                                        <p:cTn id="88" dur="500"/>
                                        <p:tgtEl>
                                          <p:spTgt spid="9">
                                            <p:txEl>
                                              <p:pRg st="3" end="3"/>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9">
                                            <p:txEl>
                                              <p:pRg st="4" end="4"/>
                                            </p:txEl>
                                          </p:spTgt>
                                        </p:tgtEl>
                                        <p:attrNameLst>
                                          <p:attrName>style.visibility</p:attrName>
                                        </p:attrNameLst>
                                      </p:cBhvr>
                                      <p:to>
                                        <p:strVal val="visible"/>
                                      </p:to>
                                    </p:set>
                                    <p:animEffect transition="in" filter="wipe(left)">
                                      <p:cBhvr>
                                        <p:cTn id="94" dur="500"/>
                                        <p:tgtEl>
                                          <p:spTgt spid="9">
                                            <p:txEl>
                                              <p:pRg st="4" end="4"/>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9">
                                            <p:txEl>
                                              <p:pRg st="5" end="5"/>
                                            </p:txEl>
                                          </p:spTgt>
                                        </p:tgtEl>
                                        <p:attrNameLst>
                                          <p:attrName>style.visibility</p:attrName>
                                        </p:attrNameLst>
                                      </p:cBhvr>
                                      <p:to>
                                        <p:strVal val="visible"/>
                                      </p:to>
                                    </p:set>
                                    <p:animEffect transition="in" filter="wipe(left)">
                                      <p:cBhvr>
                                        <p:cTn id="100"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 grpId="1"/>
      <p:bldP spid="8" grpId="2" uiExpand="1" build="p"/>
      <p:bldP spid="9" grpId="3"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15565" y="1833505"/>
            <a:ext cx="6473197" cy="2797048"/>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itchFamily="34" charset="-122"/>
              </a:rPr>
              <a:t>      时代的快速发展，人类的多元融合，让“终身学习”的理念大步跨进了新纪元。从小我们就受到“学习使人进步，知识改变命运”的熏陶，今天，就让我们一起走近</a:t>
            </a:r>
            <a:r>
              <a:rPr lang="en-US" altLang="zh-CN" sz="2400">
                <a:solidFill>
                  <a:schemeClr val="tx1">
                    <a:lumMod val="65000"/>
                    <a:lumOff val="35000"/>
                  </a:schemeClr>
                </a:solidFill>
                <a:latin typeface="微软雅黑" panose="020B0503020204020204" pitchFamily="34" charset="-122"/>
                <a:ea typeface="微软雅黑" pitchFamily="34" charset="-122"/>
              </a:rPr>
              <a:t>《</a:t>
            </a:r>
            <a:r>
              <a:rPr lang="zh-CN" altLang="en-US" sz="2400">
                <a:solidFill>
                  <a:schemeClr val="tx1">
                    <a:lumMod val="65000"/>
                    <a:lumOff val="35000"/>
                  </a:schemeClr>
                </a:solidFill>
                <a:latin typeface="微软雅黑" panose="020B0503020204020204" pitchFamily="34" charset="-122"/>
                <a:ea typeface="微软雅黑" pitchFamily="34" charset="-122"/>
              </a:rPr>
              <a:t>劝学</a:t>
            </a:r>
            <a:r>
              <a:rPr lang="en-US" altLang="zh-CN" sz="2400">
                <a:solidFill>
                  <a:schemeClr val="tx1">
                    <a:lumMod val="65000"/>
                    <a:lumOff val="35000"/>
                  </a:schemeClr>
                </a:solidFill>
                <a:latin typeface="微软雅黑" panose="020B0503020204020204" pitchFamily="34" charset="-122"/>
                <a:ea typeface="微软雅黑" pitchFamily="34" charset="-122"/>
              </a:rPr>
              <a:t>》</a:t>
            </a:r>
            <a:r>
              <a:rPr lang="zh-CN" altLang="en-US" sz="2400">
                <a:solidFill>
                  <a:schemeClr val="tx1">
                    <a:lumMod val="65000"/>
                    <a:lumOff val="35000"/>
                  </a:schemeClr>
                </a:solidFill>
                <a:latin typeface="微软雅黑" panose="020B0503020204020204" pitchFamily="34" charset="-122"/>
                <a:ea typeface="微软雅黑" pitchFamily="34" charset="-122"/>
              </a:rPr>
              <a:t>，看看荀子对于学习的看法。</a:t>
            </a:r>
          </a:p>
        </p:txBody>
      </p:sp>
      <p:sp>
        <p:nvSpPr>
          <p:cNvPr id="82" name="文本框 81"/>
          <p:cNvSpPr txBox="1"/>
          <p:nvPr/>
        </p:nvSpPr>
        <p:spPr>
          <a:xfrm>
            <a:off x="7472338" y="618611"/>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itchFamily="34" charset="-122"/>
                <a:sym typeface="+mn-ea"/>
              </a:rPr>
              <a:t>导入</a:t>
            </a:r>
            <a:endParaRPr lang="en-US" altLang="zh-CN" sz="2000">
              <a:solidFill>
                <a:schemeClr val="tx1"/>
              </a:solidFill>
              <a:latin typeface="微软雅黑" panose="020B0503020204020204" pitchFamily="34" charset="-122"/>
              <a:ea typeface="微软雅黑"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9288" r="9288"/>
          <a:stretch>
            <a:fillRect/>
          </a:stretch>
        </p:blipFill>
        <p:spPr>
          <a:xfrm>
            <a:off x="912712" y="1833505"/>
            <a:ext cx="3937584" cy="268659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42" presetClass="entr" presetSubtype="0" fill="hold" grpId="0" nodeType="afterEffec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1306320" y="1750508"/>
            <a:ext cx="9971279"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itchFamily="34" charset="-122"/>
              </a:rPr>
              <a:t>知识拓展：</a:t>
            </a:r>
            <a:endParaRPr lang="en-US" altLang="zh-CN" sz="2400" b="1">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itchFamily="34" charset="-122"/>
              </a:rPr>
              <a:t>而</a:t>
            </a:r>
            <a:endParaRPr lang="en-US" altLang="zh-CN" sz="2400">
              <a:solidFill>
                <a:schemeClr val="tx1">
                  <a:lumMod val="65000"/>
                  <a:lumOff val="35000"/>
                </a:schemeClr>
              </a:solidFill>
              <a:latin typeface="微软雅黑" panose="020B0503020204020204" pitchFamily="34" charset="-122"/>
              <a:ea typeface="微软雅黑" pitchFamily="34" charset="-122"/>
            </a:endParaRPr>
          </a:p>
          <a:p>
            <a:pPr lvl="1">
              <a:lnSpc>
                <a:spcPct val="150000"/>
              </a:lnSpc>
            </a:pPr>
            <a:r>
              <a:rPr lang="zh-CN" altLang="en-US" sz="2400">
                <a:solidFill>
                  <a:schemeClr val="tx1">
                    <a:lumMod val="65000"/>
                    <a:lumOff val="35000"/>
                  </a:schemeClr>
                </a:solidFill>
                <a:latin typeface="微软雅黑" panose="020B0503020204020204" pitchFamily="34" charset="-122"/>
                <a:ea typeface="微软雅黑" pitchFamily="34" charset="-122"/>
              </a:rPr>
              <a:t>（</a:t>
            </a:r>
            <a:r>
              <a:rPr lang="en-US" altLang="zh-CN" sz="2400">
                <a:solidFill>
                  <a:schemeClr val="tx1">
                    <a:lumMod val="65000"/>
                    <a:lumOff val="35000"/>
                  </a:schemeClr>
                </a:solidFill>
                <a:latin typeface="微软雅黑" panose="020B0503020204020204" pitchFamily="34" charset="-122"/>
                <a:ea typeface="微软雅黑" pitchFamily="34" charset="-122"/>
              </a:rPr>
              <a:t>1</a:t>
            </a:r>
            <a:r>
              <a:rPr lang="zh-CN" altLang="en-US" sz="2400">
                <a:solidFill>
                  <a:schemeClr val="tx1">
                    <a:lumMod val="65000"/>
                    <a:lumOff val="35000"/>
                  </a:schemeClr>
                </a:solidFill>
                <a:latin typeface="微软雅黑" panose="020B0503020204020204" pitchFamily="34" charset="-122"/>
                <a:ea typeface="微软雅黑" pitchFamily="34" charset="-122"/>
              </a:rPr>
              <a:t>）连词：并列关系。例句：知明而行无过矣。</a:t>
            </a:r>
            <a:br>
              <a:rPr lang="zh-CN" altLang="en-US" sz="2400">
                <a:solidFill>
                  <a:schemeClr val="tx1">
                    <a:lumMod val="65000"/>
                    <a:lumOff val="35000"/>
                  </a:schemeClr>
                </a:solidFill>
                <a:latin typeface="微软雅黑" panose="020B0503020204020204" pitchFamily="34" charset="-122"/>
                <a:ea typeface="微软雅黑" pitchFamily="34" charset="-122"/>
              </a:rPr>
            </a:br>
            <a:r>
              <a:rPr lang="zh-CN" altLang="en-US" sz="2400">
                <a:solidFill>
                  <a:schemeClr val="tx1">
                    <a:lumMod val="65000"/>
                    <a:lumOff val="35000"/>
                  </a:schemeClr>
                </a:solidFill>
                <a:latin typeface="微软雅黑" panose="020B0503020204020204" pitchFamily="34" charset="-122"/>
                <a:ea typeface="微软雅黑" pitchFamily="34" charset="-122"/>
              </a:rPr>
              <a:t>（</a:t>
            </a:r>
            <a:r>
              <a:rPr lang="en-US" altLang="zh-CN" sz="2400">
                <a:solidFill>
                  <a:schemeClr val="tx1">
                    <a:lumMod val="65000"/>
                    <a:lumOff val="35000"/>
                  </a:schemeClr>
                </a:solidFill>
                <a:latin typeface="微软雅黑" panose="020B0503020204020204" pitchFamily="34" charset="-122"/>
                <a:ea typeface="微软雅黑" pitchFamily="34" charset="-122"/>
              </a:rPr>
              <a:t>2</a:t>
            </a:r>
            <a:r>
              <a:rPr lang="zh-CN" altLang="en-US" sz="2400">
                <a:solidFill>
                  <a:schemeClr val="tx1">
                    <a:lumMod val="65000"/>
                    <a:lumOff val="35000"/>
                  </a:schemeClr>
                </a:solidFill>
                <a:latin typeface="微软雅黑" panose="020B0503020204020204" pitchFamily="34" charset="-122"/>
                <a:ea typeface="微软雅黑" pitchFamily="34" charset="-122"/>
              </a:rPr>
              <a:t>）连词：修饰关系。例句：吾尝终日而思矣。</a:t>
            </a:r>
            <a:br>
              <a:rPr lang="zh-CN" altLang="en-US" sz="2400">
                <a:solidFill>
                  <a:schemeClr val="tx1">
                    <a:lumMod val="65000"/>
                    <a:lumOff val="35000"/>
                  </a:schemeClr>
                </a:solidFill>
                <a:latin typeface="微软雅黑" panose="020B0503020204020204" pitchFamily="34" charset="-122"/>
                <a:ea typeface="微软雅黑" pitchFamily="34" charset="-122"/>
              </a:rPr>
            </a:br>
            <a:r>
              <a:rPr lang="zh-CN" altLang="en-US" sz="2400">
                <a:solidFill>
                  <a:schemeClr val="tx1">
                    <a:lumMod val="65000"/>
                    <a:lumOff val="35000"/>
                  </a:schemeClr>
                </a:solidFill>
                <a:latin typeface="微软雅黑" panose="020B0503020204020204" pitchFamily="34" charset="-122"/>
                <a:ea typeface="微软雅黑" pitchFamily="34" charset="-122"/>
              </a:rPr>
              <a:t>（</a:t>
            </a:r>
            <a:r>
              <a:rPr lang="en-US" altLang="zh-CN" sz="2400">
                <a:solidFill>
                  <a:schemeClr val="tx1">
                    <a:lumMod val="65000"/>
                    <a:lumOff val="35000"/>
                  </a:schemeClr>
                </a:solidFill>
                <a:latin typeface="微软雅黑" panose="020B0503020204020204" pitchFamily="34" charset="-122"/>
                <a:ea typeface="微软雅黑" pitchFamily="34" charset="-122"/>
              </a:rPr>
              <a:t>3</a:t>
            </a:r>
            <a:r>
              <a:rPr lang="zh-CN" altLang="en-US" sz="2400">
                <a:solidFill>
                  <a:schemeClr val="tx1">
                    <a:lumMod val="65000"/>
                    <a:lumOff val="35000"/>
                  </a:schemeClr>
                </a:solidFill>
                <a:latin typeface="微软雅黑" panose="020B0503020204020204" pitchFamily="34" charset="-122"/>
                <a:ea typeface="微软雅黑" pitchFamily="34" charset="-122"/>
              </a:rPr>
              <a:t>）连词：转折关系。例句：假舆马者，非利足也，而致千里。</a:t>
            </a:r>
            <a:br>
              <a:rPr lang="zh-CN" altLang="en-US" sz="2400">
                <a:solidFill>
                  <a:schemeClr val="tx1">
                    <a:lumMod val="65000"/>
                    <a:lumOff val="35000"/>
                  </a:schemeClr>
                </a:solidFill>
                <a:latin typeface="微软雅黑" panose="020B0503020204020204" pitchFamily="34" charset="-122"/>
                <a:ea typeface="微软雅黑" pitchFamily="34" charset="-122"/>
              </a:rPr>
            </a:br>
            <a:r>
              <a:rPr lang="zh-CN" altLang="en-US" sz="2400">
                <a:solidFill>
                  <a:schemeClr val="tx1">
                    <a:lumMod val="65000"/>
                    <a:lumOff val="35000"/>
                  </a:schemeClr>
                </a:solidFill>
                <a:latin typeface="微软雅黑" panose="020B0503020204020204" pitchFamily="34" charset="-122"/>
                <a:ea typeface="微软雅黑" pitchFamily="34" charset="-122"/>
              </a:rPr>
              <a:t>（</a:t>
            </a:r>
            <a:r>
              <a:rPr lang="en-US" altLang="zh-CN" sz="2400">
                <a:solidFill>
                  <a:schemeClr val="tx1">
                    <a:lumMod val="65000"/>
                    <a:lumOff val="35000"/>
                  </a:schemeClr>
                </a:solidFill>
                <a:latin typeface="微软雅黑" panose="020B0503020204020204" pitchFamily="34" charset="-122"/>
                <a:ea typeface="微软雅黑" pitchFamily="34" charset="-122"/>
              </a:rPr>
              <a:t>4</a:t>
            </a:r>
            <a:r>
              <a:rPr lang="zh-CN" altLang="en-US" sz="2400">
                <a:solidFill>
                  <a:schemeClr val="tx1">
                    <a:lumMod val="65000"/>
                    <a:lumOff val="35000"/>
                  </a:schemeClr>
                </a:solidFill>
                <a:latin typeface="微软雅黑" panose="020B0503020204020204" pitchFamily="34" charset="-122"/>
                <a:ea typeface="微软雅黑" pitchFamily="34" charset="-122"/>
              </a:rPr>
              <a:t>）连词：顺接关系。例句：积善成德，而神明自得，圣心备焉。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622479" y="925737"/>
            <a:ext cx="6157630"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4】</a:t>
            </a:r>
            <a:r>
              <a:rPr lang="zh-CN" altLang="en-US" sz="2000">
                <a:solidFill>
                  <a:schemeClr val="tx1">
                    <a:lumMod val="65000"/>
                    <a:lumOff val="35000"/>
                  </a:schemeClr>
                </a:solidFill>
                <a:latin typeface="微软雅黑" panose="020B0503020204020204" pitchFamily="34" charset="-122"/>
                <a:ea typeface="微软雅黑" pitchFamily="34" charset="-122"/>
              </a:rPr>
              <a:t>解读第四段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2. </a:t>
            </a:r>
            <a:r>
              <a:rPr lang="zh-CN" altLang="en-US" sz="2000">
                <a:solidFill>
                  <a:schemeClr val="tx1">
                    <a:lumMod val="65000"/>
                    <a:lumOff val="35000"/>
                  </a:schemeClr>
                </a:solidFill>
                <a:latin typeface="微软雅黑" panose="020B0503020204020204" pitchFamily="34" charset="-122"/>
                <a:ea typeface="微软雅黑" pitchFamily="34" charset="-122"/>
              </a:rPr>
              <a:t>细读第</a:t>
            </a:r>
            <a:r>
              <a:rPr lang="en-US" altLang="zh-CN" sz="2000">
                <a:solidFill>
                  <a:schemeClr val="tx1">
                    <a:lumMod val="65000"/>
                    <a:lumOff val="35000"/>
                  </a:schemeClr>
                </a:solidFill>
                <a:latin typeface="微软雅黑" panose="020B0503020204020204" pitchFamily="34" charset="-122"/>
                <a:ea typeface="微软雅黑" pitchFamily="34" charset="-122"/>
              </a:rPr>
              <a:t>4</a:t>
            </a:r>
            <a:r>
              <a:rPr lang="zh-CN" altLang="en-US" sz="2000">
                <a:solidFill>
                  <a:schemeClr val="tx1">
                    <a:lumMod val="65000"/>
                    <a:lumOff val="35000"/>
                  </a:schemeClr>
                </a:solidFill>
                <a:latin typeface="微软雅黑" panose="020B0503020204020204" pitchFamily="34" charset="-122"/>
                <a:ea typeface="微软雅黑" pitchFamily="34" charset="-122"/>
              </a:rPr>
              <a:t>段，完成下面的表格。</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graphicFrame>
        <p:nvGraphicFramePr>
          <p:cNvPr id="2" name="表格 1"/>
          <p:cNvGraphicFramePr>
            <a:graphicFrameLocks noGrp="1"/>
          </p:cNvGraphicFramePr>
          <p:nvPr/>
        </p:nvGraphicFramePr>
        <p:xfrm>
          <a:off x="2169587" y="1982331"/>
          <a:ext cx="8337047" cy="4621375"/>
        </p:xfrm>
        <a:graphic>
          <a:graphicData uri="http://schemas.openxmlformats.org/drawingml/2006/table">
            <a:tbl>
              <a:tblPr>
                <a:tableStyleId>{5940675A-B579-460E-94D1-54222C63F5DA}</a:tableStyleId>
              </a:tblPr>
              <a:tblGrid>
                <a:gridCol w="4502031"/>
                <a:gridCol w="1917508"/>
                <a:gridCol w="1917508"/>
              </a:tblGrid>
              <a:tr h="420125">
                <a:tc>
                  <a:txBody>
                    <a:bodyPr/>
                    <a:lstStyle/>
                    <a:p>
                      <a:pPr algn="ctr">
                        <a:lnSpc>
                          <a:spcPct val="150000"/>
                        </a:lnSpc>
                      </a:pPr>
                      <a:r>
                        <a:rPr lang="zh-CN" sz="1600" kern="100">
                          <a:solidFill>
                            <a:schemeClr val="bg1"/>
                          </a:solidFill>
                          <a:effectLst/>
                          <a:latin typeface="微软雅黑" panose="020B0503020204020204" pitchFamily="34" charset="-122"/>
                          <a:ea typeface="微软雅黑" pitchFamily="34" charset="-122"/>
                        </a:rPr>
                        <a:t>形象化的表述</a:t>
                      </a:r>
                      <a:endParaRPr lang="zh-CN" sz="1600" kern="100">
                        <a:solidFill>
                          <a:schemeClr val="bg1"/>
                        </a:solidFill>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solidFill>
                      <a:schemeClr val="bg2">
                        <a:lumMod val="25000"/>
                      </a:schemeClr>
                    </a:solidFill>
                  </a:tcPr>
                </a:tc>
                <a:tc>
                  <a:txBody>
                    <a:bodyPr/>
                    <a:lstStyle/>
                    <a:p>
                      <a:pPr algn="ctr">
                        <a:lnSpc>
                          <a:spcPct val="150000"/>
                        </a:lnSpc>
                      </a:pPr>
                      <a:r>
                        <a:rPr lang="zh-CN" sz="1600" kern="100">
                          <a:solidFill>
                            <a:schemeClr val="bg1"/>
                          </a:solidFill>
                          <a:effectLst/>
                          <a:latin typeface="微软雅黑" panose="020B0503020204020204" pitchFamily="34" charset="-122"/>
                          <a:ea typeface="微软雅黑" pitchFamily="34" charset="-122"/>
                        </a:rPr>
                        <a:t>说理的方法</a:t>
                      </a:r>
                      <a:endParaRPr lang="zh-CN" sz="1600" kern="100">
                        <a:solidFill>
                          <a:schemeClr val="bg1"/>
                        </a:solidFill>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solidFill>
                      <a:schemeClr val="bg2">
                        <a:lumMod val="25000"/>
                      </a:schemeClr>
                    </a:solidFill>
                  </a:tcPr>
                </a:tc>
                <a:tc>
                  <a:txBody>
                    <a:bodyPr/>
                    <a:lstStyle/>
                    <a:p>
                      <a:pPr algn="ctr">
                        <a:lnSpc>
                          <a:spcPct val="150000"/>
                        </a:lnSpc>
                      </a:pPr>
                      <a:r>
                        <a:rPr lang="zh-CN" sz="1600" kern="100">
                          <a:solidFill>
                            <a:schemeClr val="bg1"/>
                          </a:solidFill>
                          <a:effectLst/>
                          <a:latin typeface="微软雅黑" panose="020B0503020204020204" pitchFamily="34" charset="-122"/>
                          <a:ea typeface="微软雅黑" pitchFamily="34" charset="-122"/>
                        </a:rPr>
                        <a:t>阐明的道理</a:t>
                      </a:r>
                      <a:endParaRPr lang="zh-CN" sz="1600" kern="100">
                        <a:solidFill>
                          <a:schemeClr val="bg1"/>
                        </a:solidFill>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solidFill>
                      <a:schemeClr val="bg2">
                        <a:lumMod val="25000"/>
                      </a:schemeClr>
                    </a:solidFill>
                  </a:tcP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积土成山，风雨兴焉</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2">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4">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积水成渊，蛟龙生焉</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a:tc>
                <a:tc vMerge="1">
                  <a:txBody>
                    <a:bodyPr/>
                    <a:lstStyle/>
                    <a:p>
                      <a:endParaRPr/>
                    </a:p>
                  </a:txBody>
                  <a:tcP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不积跬步，无以至千里</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2">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marL="68580" marR="68580" marT="0" marB="0" anchor="ct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不积小流，无以成江海</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a:tc>
                <a:tc vMerge="1">
                  <a:txBody>
                    <a:bodyPr/>
                    <a:lstStyle/>
                    <a:p>
                      <a:endParaRPr/>
                    </a:p>
                  </a:txBody>
                  <a:tcP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骐骥一跃，不能十步</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4">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4">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驽马十驾，功在不舍</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a:tc>
                <a:tc vMerge="1">
                  <a:txBody>
                    <a:bodyPr/>
                    <a:lstStyle/>
                    <a:p>
                      <a:endParaRPr/>
                    </a:p>
                  </a:txBody>
                  <a:tcP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锲而舍之，朽木不折</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a:tc>
                <a:tc vMerge="1">
                  <a:txBody>
                    <a:bodyPr/>
                    <a:lstStyle/>
                    <a:p>
                      <a:endParaRPr/>
                    </a:p>
                  </a:txBody>
                  <a:tcP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锲而不舍，金石可镂</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a:tc>
                <a:tc vMerge="1">
                  <a:txBody>
                    <a:bodyPr/>
                    <a:lstStyle/>
                    <a:p>
                      <a:endParaRPr/>
                    </a:p>
                  </a:txBody>
                  <a:tcP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蚓无爪牙之利</a:t>
                      </a:r>
                      <a:r>
                        <a:rPr lang="en-US" sz="1600" kern="100">
                          <a:effectLst/>
                          <a:latin typeface="微软雅黑" panose="020B0503020204020204" pitchFamily="34" charset="-122"/>
                          <a:ea typeface="微软雅黑" pitchFamily="34" charset="-122"/>
                        </a:rPr>
                        <a:t>……</a:t>
                      </a:r>
                      <a:r>
                        <a:rPr lang="zh-CN" sz="1600" kern="100">
                          <a:effectLst/>
                          <a:latin typeface="微软雅黑" panose="020B0503020204020204" pitchFamily="34" charset="-122"/>
                          <a:ea typeface="微软雅黑" pitchFamily="34" charset="-122"/>
                        </a:rPr>
                        <a:t>用心一也</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2">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rowSpan="2">
                  <a:txBody>
                    <a:bodyPr/>
                    <a:lstStyle/>
                    <a:p>
                      <a:pPr algn="ctr">
                        <a:lnSpc>
                          <a:spcPct val="150000"/>
                        </a:lnSpc>
                      </a:pPr>
                      <a:r>
                        <a:rPr lang="en-US" sz="1600" kern="100">
                          <a:effectLst/>
                          <a:latin typeface="微软雅黑" panose="020B0503020204020204" pitchFamily="34" charset="-122"/>
                          <a:ea typeface="微软雅黑" pitchFamily="34" charset="-122"/>
                        </a:rPr>
                        <a:t> </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r>
              <a:tr h="420125">
                <a:tc>
                  <a:txBody>
                    <a:bodyPr/>
                    <a:lstStyle/>
                    <a:p>
                      <a:pPr algn="ctr">
                        <a:lnSpc>
                          <a:spcPct val="150000"/>
                        </a:lnSpc>
                      </a:pPr>
                      <a:r>
                        <a:rPr lang="zh-CN" sz="1600" kern="100">
                          <a:effectLst/>
                          <a:latin typeface="微软雅黑" panose="020B0503020204020204" pitchFamily="34" charset="-122"/>
                          <a:ea typeface="微软雅黑" pitchFamily="34" charset="-122"/>
                        </a:rPr>
                        <a:t>蟹六跪而二螯</a:t>
                      </a:r>
                      <a:r>
                        <a:rPr lang="en-US" sz="1600" kern="100">
                          <a:effectLst/>
                          <a:latin typeface="微软雅黑" panose="020B0503020204020204" pitchFamily="34" charset="-122"/>
                          <a:ea typeface="微软雅黑" pitchFamily="34" charset="-122"/>
                        </a:rPr>
                        <a:t>……</a:t>
                      </a:r>
                      <a:r>
                        <a:rPr lang="zh-CN" sz="1600" kern="100">
                          <a:effectLst/>
                          <a:latin typeface="微软雅黑" panose="020B0503020204020204" pitchFamily="34" charset="-122"/>
                          <a:ea typeface="微软雅黑" pitchFamily="34" charset="-122"/>
                        </a:rPr>
                        <a:t>用心躁也</a:t>
                      </a:r>
                      <a:endParaRPr lang="zh-CN" sz="1600" kern="100">
                        <a:effectLst/>
                        <a:latin typeface="微软雅黑" panose="020B0503020204020204" pitchFamily="34" charset="-122"/>
                        <a:ea typeface="微软雅黑" pitchFamily="34" charset="-122"/>
                        <a:cs typeface="Courier New" panose="02070309020205020404" pitchFamily="49" charset="0"/>
                      </a:endParaRPr>
                    </a:p>
                  </a:txBody>
                  <a:tcPr marL="68580" marR="68580" marT="0" marB="0" anchor="ctr"/>
                </a:tc>
                <a:tc vMerge="1">
                  <a:txBody>
                    <a:bodyPr/>
                    <a:lstStyle/>
                    <a:p>
                      <a:endParaRPr/>
                    </a:p>
                  </a:txBody>
                  <a:tcPr/>
                </a:tc>
                <a:tc vMerge="1">
                  <a:txBody>
                    <a:bodyPr/>
                    <a:lstStyle/>
                    <a:p>
                      <a:endParaRPr/>
                    </a:p>
                  </a:txBody>
                  <a:tcPr/>
                </a:tc>
              </a:tr>
            </a:tbl>
          </a:graphicData>
        </a:graphic>
      </p:graphicFrame>
      <p:sp>
        <p:nvSpPr>
          <p:cNvPr id="4" name="文本框 3"/>
          <p:cNvSpPr txBox="1"/>
          <p:nvPr/>
        </p:nvSpPr>
        <p:spPr>
          <a:xfrm>
            <a:off x="6633881" y="2616539"/>
            <a:ext cx="2080229" cy="400110"/>
          </a:xfrm>
          <a:prstGeom prst="rect">
            <a:avLst/>
          </a:prstGeom>
          <a:noFill/>
        </p:spPr>
        <p:txBody>
          <a:bodyPr wrap="square" rtlCol="0">
            <a:spAutoFit/>
          </a:bodyPr>
          <a:lstStyle/>
          <a:p>
            <a:r>
              <a:rPr lang="zh-CN" altLang="zh-CN" sz="2000" b="1">
                <a:solidFill>
                  <a:srgbClr val="C00000"/>
                </a:solidFill>
                <a:latin typeface="微软雅黑" panose="020B0503020204020204" pitchFamily="34" charset="-122"/>
                <a:ea typeface="微软雅黑" pitchFamily="34" charset="-122"/>
              </a:rPr>
              <a:t>比喻论证</a:t>
            </a:r>
            <a:r>
              <a:rPr lang="en-US" altLang="zh-CN" sz="2000" b="1">
                <a:solidFill>
                  <a:srgbClr val="C00000"/>
                </a:solidFill>
                <a:latin typeface="微软雅黑" panose="020B0503020204020204" pitchFamily="34" charset="-122"/>
                <a:ea typeface="微软雅黑" pitchFamily="34" charset="-122"/>
              </a:rPr>
              <a:t>(</a:t>
            </a:r>
            <a:r>
              <a:rPr lang="zh-CN" altLang="zh-CN" sz="2000" b="1">
                <a:solidFill>
                  <a:srgbClr val="C00000"/>
                </a:solidFill>
                <a:latin typeface="微软雅黑" panose="020B0503020204020204" pitchFamily="34" charset="-122"/>
                <a:ea typeface="微软雅黑" pitchFamily="34" charset="-122"/>
              </a:rPr>
              <a:t>正面</a:t>
            </a:r>
            <a:r>
              <a:rPr lang="en-US" altLang="zh-CN" sz="2000" b="1">
                <a:solidFill>
                  <a:srgbClr val="C00000"/>
                </a:solidFill>
                <a:latin typeface="微软雅黑" panose="020B0503020204020204" pitchFamily="34" charset="-122"/>
                <a:ea typeface="微软雅黑" pitchFamily="34" charset="-122"/>
              </a:rPr>
              <a:t>)</a:t>
            </a:r>
            <a:r>
              <a:rPr lang="zh-CN" altLang="zh-CN" sz="2000" b="1">
                <a:solidFill>
                  <a:srgbClr val="C00000"/>
                </a:solidFill>
                <a:latin typeface="微软雅黑" panose="020B0503020204020204" pitchFamily="34" charset="-122"/>
                <a:ea typeface="微软雅黑" pitchFamily="34" charset="-122"/>
              </a:rPr>
              <a:t> </a:t>
            </a:r>
            <a:endParaRPr kumimoji="1" lang="zh-CN" altLang="en-US" sz="2000" b="1">
              <a:solidFill>
                <a:srgbClr val="C00000"/>
              </a:solidFill>
              <a:latin typeface="微软雅黑" panose="020B0503020204020204" pitchFamily="34" charset="-122"/>
              <a:ea typeface="微软雅黑" pitchFamily="34" charset="-122"/>
            </a:endParaRPr>
          </a:p>
        </p:txBody>
      </p:sp>
      <p:sp>
        <p:nvSpPr>
          <p:cNvPr id="10" name="文本框 9"/>
          <p:cNvSpPr txBox="1"/>
          <p:nvPr/>
        </p:nvSpPr>
        <p:spPr>
          <a:xfrm>
            <a:off x="6633881" y="3442362"/>
            <a:ext cx="208022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itchFamily="34" charset="-122"/>
              </a:rPr>
              <a:t>比喻论证</a:t>
            </a:r>
            <a:r>
              <a:rPr lang="en-US" altLang="zh-CN" sz="2000" b="1">
                <a:solidFill>
                  <a:srgbClr val="C00000"/>
                </a:solidFill>
                <a:latin typeface="微软雅黑" panose="020B0503020204020204" pitchFamily="34" charset="-122"/>
                <a:ea typeface="微软雅黑" pitchFamily="34" charset="-122"/>
              </a:rPr>
              <a:t>(</a:t>
            </a:r>
            <a:r>
              <a:rPr lang="zh-CN" altLang="en-US" sz="2000" b="1">
                <a:solidFill>
                  <a:srgbClr val="C00000"/>
                </a:solidFill>
                <a:latin typeface="微软雅黑" panose="020B0503020204020204" pitchFamily="34" charset="-122"/>
                <a:ea typeface="微软雅黑" pitchFamily="34" charset="-122"/>
              </a:rPr>
              <a:t>反面</a:t>
            </a:r>
            <a:r>
              <a:rPr lang="en-US" altLang="zh-CN" sz="2000" b="1">
                <a:solidFill>
                  <a:srgbClr val="C00000"/>
                </a:solidFill>
                <a:latin typeface="微软雅黑" panose="020B0503020204020204" pitchFamily="34" charset="-122"/>
                <a:ea typeface="微软雅黑" pitchFamily="34" charset="-122"/>
              </a:rPr>
              <a:t>)</a:t>
            </a:r>
            <a:endParaRPr kumimoji="1" lang="zh-CN" altLang="en-US" sz="2000" b="1">
              <a:solidFill>
                <a:srgbClr val="C00000"/>
              </a:solidFill>
              <a:latin typeface="微软雅黑" panose="020B0503020204020204" pitchFamily="34" charset="-122"/>
              <a:ea typeface="微软雅黑" pitchFamily="34" charset="-122"/>
            </a:endParaRPr>
          </a:p>
        </p:txBody>
      </p:sp>
      <p:sp>
        <p:nvSpPr>
          <p:cNvPr id="12" name="文本框 11"/>
          <p:cNvSpPr txBox="1"/>
          <p:nvPr/>
        </p:nvSpPr>
        <p:spPr>
          <a:xfrm>
            <a:off x="8652125" y="3031879"/>
            <a:ext cx="208022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itchFamily="34" charset="-122"/>
              </a:rPr>
              <a:t>学习重在积累</a:t>
            </a:r>
            <a:endParaRPr kumimoji="1" lang="zh-CN" altLang="en-US" sz="2000" b="1">
              <a:solidFill>
                <a:srgbClr val="C00000"/>
              </a:solidFill>
              <a:latin typeface="微软雅黑" panose="020B0503020204020204" pitchFamily="34" charset="-122"/>
              <a:ea typeface="微软雅黑" pitchFamily="34" charset="-122"/>
            </a:endParaRPr>
          </a:p>
        </p:txBody>
      </p:sp>
      <p:sp>
        <p:nvSpPr>
          <p:cNvPr id="13" name="文本框 12"/>
          <p:cNvSpPr txBox="1"/>
          <p:nvPr/>
        </p:nvSpPr>
        <p:spPr>
          <a:xfrm>
            <a:off x="6633881" y="4676601"/>
            <a:ext cx="208022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itchFamily="34" charset="-122"/>
              </a:rPr>
              <a:t>比喻、对比论证</a:t>
            </a:r>
            <a:endParaRPr kumimoji="1" lang="zh-CN" altLang="en-US" sz="2000" b="1">
              <a:solidFill>
                <a:srgbClr val="C00000"/>
              </a:solidFill>
              <a:latin typeface="微软雅黑" panose="020B0503020204020204" pitchFamily="34" charset="-122"/>
              <a:ea typeface="微软雅黑" pitchFamily="34" charset="-122"/>
            </a:endParaRPr>
          </a:p>
        </p:txBody>
      </p:sp>
      <p:sp>
        <p:nvSpPr>
          <p:cNvPr id="14" name="文本框 13"/>
          <p:cNvSpPr txBox="1"/>
          <p:nvPr/>
        </p:nvSpPr>
        <p:spPr>
          <a:xfrm>
            <a:off x="8570258" y="4689311"/>
            <a:ext cx="208022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itchFamily="34" charset="-122"/>
              </a:rPr>
              <a:t>学习贵在坚持</a:t>
            </a:r>
            <a:endParaRPr kumimoji="1" lang="zh-CN" altLang="en-US" sz="2000" b="1">
              <a:solidFill>
                <a:srgbClr val="C00000"/>
              </a:solidFill>
              <a:latin typeface="微软雅黑" panose="020B0503020204020204" pitchFamily="34" charset="-122"/>
              <a:ea typeface="微软雅黑" pitchFamily="34" charset="-122"/>
            </a:endParaRPr>
          </a:p>
        </p:txBody>
      </p:sp>
      <p:sp>
        <p:nvSpPr>
          <p:cNvPr id="15" name="文本框 14"/>
          <p:cNvSpPr txBox="1"/>
          <p:nvPr/>
        </p:nvSpPr>
        <p:spPr>
          <a:xfrm>
            <a:off x="6633881" y="5954663"/>
            <a:ext cx="208022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itchFamily="34" charset="-122"/>
              </a:rPr>
              <a:t>比喻、对比论证</a:t>
            </a:r>
            <a:endParaRPr kumimoji="1" lang="zh-CN" altLang="en-US" sz="2000" b="1">
              <a:solidFill>
                <a:srgbClr val="C00000"/>
              </a:solidFill>
              <a:latin typeface="微软雅黑" panose="020B0503020204020204" pitchFamily="34" charset="-122"/>
              <a:ea typeface="微软雅黑" pitchFamily="34" charset="-122"/>
            </a:endParaRPr>
          </a:p>
        </p:txBody>
      </p:sp>
      <p:sp>
        <p:nvSpPr>
          <p:cNvPr id="16" name="文本框 15"/>
          <p:cNvSpPr txBox="1"/>
          <p:nvPr/>
        </p:nvSpPr>
        <p:spPr>
          <a:xfrm>
            <a:off x="8570257" y="5983452"/>
            <a:ext cx="2080229" cy="400110"/>
          </a:xfrm>
          <a:prstGeom prst="rect">
            <a:avLst/>
          </a:prstGeom>
          <a:noFill/>
        </p:spPr>
        <p:txBody>
          <a:bodyPr wrap="square" rtlCol="0">
            <a:spAutoFit/>
          </a:bodyPr>
          <a:lstStyle/>
          <a:p>
            <a:r>
              <a:rPr lang="zh-CN" altLang="en-US" sz="2000" b="1">
                <a:solidFill>
                  <a:srgbClr val="C00000"/>
                </a:solidFill>
                <a:latin typeface="微软雅黑" panose="020B0503020204020204" pitchFamily="34" charset="-122"/>
                <a:ea typeface="微软雅黑" pitchFamily="34" charset="-122"/>
              </a:rPr>
              <a:t>学习成在专心</a:t>
            </a:r>
            <a:endParaRPr kumimoji="1" lang="zh-CN" altLang="en-US" sz="2000" b="1">
              <a:solidFill>
                <a:srgbClr val="C00000"/>
              </a:solidFill>
              <a:latin typeface="微软雅黑" panose="020B0503020204020204"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grpId="1"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9" presetClass="entr" presetSubtype="0" fill="hold" grpId="2"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9" presetClass="entr" presetSubtype="0" fill="hold" grpId="3"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9" presetClass="entr" presetSubtype="0" fill="hold" grpId="4"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9" presetClass="entr" presetSubtype="0" fill="hold" grpId="5"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ssolve">
                                      <p:cBhvr>
                                        <p:cTn id="40" dur="500"/>
                                        <p:tgtEl>
                                          <p:spTgt spid="14"/>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9" presetClass="entr" presetSubtype="0" fill="hold" grpId="6"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9" presetClass="entr" presetSubtype="0" fill="hold" grpId="7"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dissolv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 grpId="1"/>
      <p:bldP spid="10" grpId="2"/>
      <p:bldP spid="12" grpId="3"/>
      <p:bldP spid="13" grpId="4"/>
      <p:bldP spid="14" grpId="5"/>
      <p:bldP spid="15" grpId="6"/>
      <p:bldP spid="16" grpId="7"/>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1094526" y="1750508"/>
            <a:ext cx="9971279"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itchFamily="34" charset="-122"/>
              </a:rPr>
              <a:t>【</a:t>
            </a:r>
            <a:r>
              <a:rPr lang="zh-CN" altLang="en-US" sz="2400">
                <a:solidFill>
                  <a:schemeClr val="tx1">
                    <a:lumMod val="65000"/>
                    <a:lumOff val="35000"/>
                  </a:schemeClr>
                </a:solidFill>
                <a:latin typeface="微软雅黑" panose="020B0503020204020204" pitchFamily="34" charset="-122"/>
                <a:ea typeface="微软雅黑" pitchFamily="34" charset="-122"/>
              </a:rPr>
              <a:t>思考</a:t>
            </a:r>
            <a:r>
              <a:rPr lang="en-US" altLang="zh-CN" sz="2400">
                <a:solidFill>
                  <a:schemeClr val="tx1">
                    <a:lumMod val="65000"/>
                    <a:lumOff val="35000"/>
                  </a:schemeClr>
                </a:solidFill>
                <a:latin typeface="微软雅黑" panose="020B0503020204020204" pitchFamily="34" charset="-122"/>
                <a:ea typeface="微软雅黑" pitchFamily="34" charset="-122"/>
              </a:rPr>
              <a:t>5】</a:t>
            </a:r>
            <a:r>
              <a:rPr lang="zh-CN" altLang="en-US" sz="2400">
                <a:solidFill>
                  <a:schemeClr val="tx1">
                    <a:lumMod val="65000"/>
                    <a:lumOff val="35000"/>
                  </a:schemeClr>
                </a:solidFill>
                <a:latin typeface="微软雅黑" panose="020B0503020204020204" pitchFamily="34" charset="-122"/>
                <a:ea typeface="微软雅黑" pitchFamily="34" charset="-122"/>
              </a:rPr>
              <a:t>概括梳理整篇文章</a:t>
            </a:r>
          </a:p>
          <a:p>
            <a:pPr>
              <a:lnSpc>
                <a:spcPct val="150000"/>
              </a:lnSpc>
            </a:pPr>
            <a:r>
              <a:rPr lang="zh-CN" altLang="en-US" sz="2400">
                <a:solidFill>
                  <a:srgbClr val="C00000"/>
                </a:solidFill>
                <a:latin typeface="微软雅黑" panose="020B0503020204020204" pitchFamily="34" charset="-122"/>
                <a:ea typeface="微软雅黑" pitchFamily="34" charset="-122"/>
              </a:rPr>
              <a:t>明确   第</a:t>
            </a:r>
            <a:r>
              <a:rPr lang="en-US" altLang="zh-CN" sz="2400">
                <a:solidFill>
                  <a:srgbClr val="C00000"/>
                </a:solidFill>
                <a:latin typeface="微软雅黑" panose="020B0503020204020204" pitchFamily="34" charset="-122"/>
                <a:ea typeface="微软雅黑" pitchFamily="34" charset="-122"/>
              </a:rPr>
              <a:t>1</a:t>
            </a:r>
            <a:r>
              <a:rPr lang="zh-CN" altLang="en-US" sz="2400">
                <a:solidFill>
                  <a:srgbClr val="C00000"/>
                </a:solidFill>
                <a:latin typeface="微软雅黑" panose="020B0503020204020204" pitchFamily="34" charset="-122"/>
                <a:ea typeface="微软雅黑" pitchFamily="34" charset="-122"/>
              </a:rPr>
              <a:t>段：开门见山，提出全文的中心论点，揭示了题旨。 </a:t>
            </a:r>
          </a:p>
          <a:p>
            <a:pPr>
              <a:lnSpc>
                <a:spcPct val="150000"/>
              </a:lnSpc>
            </a:pPr>
            <a:r>
              <a:rPr lang="zh-CN" altLang="en-US" sz="2400">
                <a:solidFill>
                  <a:srgbClr val="C00000"/>
                </a:solidFill>
                <a:latin typeface="微软雅黑" panose="020B0503020204020204" pitchFamily="34" charset="-122"/>
                <a:ea typeface="微软雅黑" pitchFamily="34" charset="-122"/>
              </a:rPr>
              <a:t>第</a:t>
            </a:r>
            <a:r>
              <a:rPr lang="en-US" altLang="zh-CN" sz="2400">
                <a:solidFill>
                  <a:srgbClr val="C00000"/>
                </a:solidFill>
                <a:latin typeface="微软雅黑" panose="020B0503020204020204" pitchFamily="34" charset="-122"/>
                <a:ea typeface="微软雅黑" pitchFamily="34" charset="-122"/>
              </a:rPr>
              <a:t>2</a:t>
            </a:r>
            <a:r>
              <a:rPr lang="zh-CN" altLang="en-US" sz="2400">
                <a:solidFill>
                  <a:srgbClr val="C00000"/>
                </a:solidFill>
                <a:latin typeface="微软雅黑" panose="020B0503020204020204" pitchFamily="34" charset="-122"/>
                <a:ea typeface="微软雅黑" pitchFamily="34" charset="-122"/>
              </a:rPr>
              <a:t>段，阐明学习的重要意义。</a:t>
            </a:r>
          </a:p>
          <a:p>
            <a:pPr>
              <a:lnSpc>
                <a:spcPct val="150000"/>
              </a:lnSpc>
            </a:pPr>
            <a:r>
              <a:rPr lang="zh-CN" altLang="en-US" sz="2400">
                <a:solidFill>
                  <a:srgbClr val="C00000"/>
                </a:solidFill>
                <a:latin typeface="微软雅黑" panose="020B0503020204020204" pitchFamily="34" charset="-122"/>
                <a:ea typeface="微软雅黑" pitchFamily="34" charset="-122"/>
              </a:rPr>
              <a:t>第</a:t>
            </a:r>
            <a:r>
              <a:rPr lang="en-US" altLang="zh-CN" sz="2400">
                <a:solidFill>
                  <a:srgbClr val="C00000"/>
                </a:solidFill>
                <a:latin typeface="微软雅黑" panose="020B0503020204020204" pitchFamily="34" charset="-122"/>
                <a:ea typeface="微软雅黑" pitchFamily="34" charset="-122"/>
              </a:rPr>
              <a:t>3</a:t>
            </a:r>
            <a:r>
              <a:rPr lang="zh-CN" altLang="en-US" sz="2400">
                <a:solidFill>
                  <a:srgbClr val="C00000"/>
                </a:solidFill>
                <a:latin typeface="微软雅黑" panose="020B0503020204020204" pitchFamily="34" charset="-122"/>
                <a:ea typeface="微软雅黑" pitchFamily="34" charset="-122"/>
              </a:rPr>
              <a:t>段：阐明学习的重要作用。</a:t>
            </a:r>
          </a:p>
          <a:p>
            <a:pPr>
              <a:lnSpc>
                <a:spcPct val="150000"/>
              </a:lnSpc>
            </a:pPr>
            <a:r>
              <a:rPr lang="zh-CN" altLang="en-US" sz="2400">
                <a:solidFill>
                  <a:srgbClr val="C00000"/>
                </a:solidFill>
                <a:latin typeface="微软雅黑" panose="020B0503020204020204" pitchFamily="34" charset="-122"/>
                <a:ea typeface="微软雅黑" pitchFamily="34" charset="-122"/>
              </a:rPr>
              <a:t>第</a:t>
            </a:r>
            <a:r>
              <a:rPr lang="en-US" altLang="zh-CN" sz="2400">
                <a:solidFill>
                  <a:srgbClr val="C00000"/>
                </a:solidFill>
                <a:latin typeface="微软雅黑" panose="020B0503020204020204" pitchFamily="34" charset="-122"/>
                <a:ea typeface="微软雅黑" pitchFamily="34" charset="-122"/>
              </a:rPr>
              <a:t>4</a:t>
            </a:r>
            <a:r>
              <a:rPr lang="zh-CN" altLang="en-US" sz="2400">
                <a:solidFill>
                  <a:srgbClr val="C00000"/>
                </a:solidFill>
                <a:latin typeface="微软雅黑" panose="020B0503020204020204" pitchFamily="34" charset="-122"/>
                <a:ea typeface="微软雅黑" pitchFamily="34" charset="-122"/>
              </a:rPr>
              <a:t>段，阐明学习应持的方法和态度。</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animEffect transition="in" filter="dissolve">
                                      <p:cBhvr>
                                        <p:cTn id="25"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96251" y="557281"/>
            <a:ext cx="11599498"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思考</a:t>
            </a:r>
            <a:r>
              <a:rPr lang="en-US" altLang="zh-CN" sz="2000">
                <a:solidFill>
                  <a:schemeClr val="tx1">
                    <a:lumMod val="65000"/>
                    <a:lumOff val="35000"/>
                  </a:schemeClr>
                </a:solidFill>
                <a:latin typeface="微软雅黑" panose="020B0503020204020204" pitchFamily="34" charset="-122"/>
                <a:ea typeface="微软雅黑" pitchFamily="34" charset="-122"/>
              </a:rPr>
              <a:t>6】</a:t>
            </a:r>
            <a:r>
              <a:rPr lang="zh-CN" altLang="en-US" sz="2000">
                <a:solidFill>
                  <a:schemeClr val="tx1">
                    <a:lumMod val="65000"/>
                    <a:lumOff val="35000"/>
                  </a:schemeClr>
                </a:solidFill>
                <a:latin typeface="微软雅黑" panose="020B0503020204020204" pitchFamily="34" charset="-122"/>
                <a:ea typeface="微软雅黑" pitchFamily="34" charset="-122"/>
              </a:rPr>
              <a:t>对比阅读</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阅读下面两段文字，完成各题。</a:t>
            </a: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劝学</a:t>
            </a: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秦观</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       </a:t>
            </a:r>
            <a:r>
              <a:rPr lang="zh-CN" altLang="en-US" sz="2000">
                <a:solidFill>
                  <a:schemeClr val="tx1">
                    <a:lumMod val="65000"/>
                    <a:lumOff val="35000"/>
                  </a:schemeClr>
                </a:solidFill>
                <a:latin typeface="楷体" panose="02010609060101010101" pitchFamily="49" charset="-122"/>
                <a:ea typeface="楷体" panose="02010609060101010101" pitchFamily="49" charset="-122"/>
              </a:rPr>
              <a:t>①予少时读书，一见辄能诵。暗疏之，亦不甚失。然负此自放喜从滑稽饮酒者游旬朔之间把卷无几日。故虽有强记之力，而常废于不勤。</a:t>
            </a: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    ②比数年来，颇发愤自惩艾，悔前所为；而聪明衰耗，殆不如曩时十一二。每阅一事，必寻绎数终，掩卷茫然，辄复不省。故虽有勤劳之苦，而常废于善忘。</a:t>
            </a: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    ③嗟夫！败吾业者，常此二物也。比读</a:t>
            </a:r>
            <a:r>
              <a:rPr lang="en-US" altLang="zh-CN" sz="2000">
                <a:solidFill>
                  <a:schemeClr val="tx1">
                    <a:lumMod val="65000"/>
                    <a:lumOff val="35000"/>
                  </a:schemeClr>
                </a:solidFill>
                <a:latin typeface="楷体" panose="02010609060101010101" pitchFamily="49" charset="-122"/>
                <a:ea typeface="楷体" panose="02010609060101010101" pitchFamily="49" charset="-122"/>
              </a:rPr>
              <a:t>《</a:t>
            </a:r>
            <a:r>
              <a:rPr lang="zh-CN" altLang="en-US" sz="2000">
                <a:solidFill>
                  <a:schemeClr val="tx1">
                    <a:lumMod val="65000"/>
                    <a:lumOff val="35000"/>
                  </a:schemeClr>
                </a:solidFill>
                <a:latin typeface="楷体" panose="02010609060101010101" pitchFamily="49" charset="-122"/>
                <a:ea typeface="楷体" panose="02010609060101010101" pitchFamily="49" charset="-122"/>
              </a:rPr>
              <a:t>齐史</a:t>
            </a:r>
            <a:r>
              <a:rPr lang="en-US" altLang="zh-CN" sz="2000">
                <a:solidFill>
                  <a:schemeClr val="tx1">
                    <a:lumMod val="65000"/>
                    <a:lumOff val="35000"/>
                  </a:schemeClr>
                </a:solidFill>
                <a:latin typeface="楷体" panose="02010609060101010101" pitchFamily="49" charset="-122"/>
                <a:ea typeface="楷体" panose="02010609060101010101" pitchFamily="49" charset="-122"/>
              </a:rPr>
              <a:t>》</a:t>
            </a:r>
            <a:r>
              <a:rPr lang="zh-CN" altLang="en-US" sz="2000">
                <a:solidFill>
                  <a:schemeClr val="tx1">
                    <a:lumMod val="65000"/>
                    <a:lumOff val="35000"/>
                  </a:schemeClr>
                </a:solidFill>
                <a:latin typeface="楷体" panose="02010609060101010101" pitchFamily="49" charset="-122"/>
                <a:ea typeface="楷体" panose="02010609060101010101" pitchFamily="49" charset="-122"/>
              </a:rPr>
              <a:t>，见孙搴答邢（邵）词曰：“我精骑三千，足抵君羸卒数万。”心善其说，因取“经”“传”“子”“史”之可为文用者，得若干条，勒为若干卷，题曰</a:t>
            </a:r>
            <a:r>
              <a:rPr lang="en-US" altLang="zh-CN" sz="2000">
                <a:solidFill>
                  <a:schemeClr val="tx1">
                    <a:lumMod val="65000"/>
                    <a:lumOff val="35000"/>
                  </a:schemeClr>
                </a:solidFill>
                <a:latin typeface="楷体" panose="02010609060101010101" pitchFamily="49" charset="-122"/>
                <a:ea typeface="楷体" panose="02010609060101010101" pitchFamily="49" charset="-122"/>
              </a:rPr>
              <a:t>《</a:t>
            </a:r>
            <a:r>
              <a:rPr lang="zh-CN" altLang="en-US" sz="2000">
                <a:solidFill>
                  <a:schemeClr val="tx1">
                    <a:lumMod val="65000"/>
                    <a:lumOff val="35000"/>
                  </a:schemeClr>
                </a:solidFill>
                <a:latin typeface="楷体" panose="02010609060101010101" pitchFamily="49" charset="-122"/>
                <a:ea typeface="楷体" panose="02010609060101010101" pitchFamily="49" charset="-122"/>
              </a:rPr>
              <a:t>精骑集</a:t>
            </a:r>
            <a:r>
              <a:rPr lang="en-US" altLang="zh-CN" sz="2000">
                <a:solidFill>
                  <a:schemeClr val="tx1">
                    <a:lumMod val="65000"/>
                    <a:lumOff val="35000"/>
                  </a:schemeClr>
                </a:solidFill>
                <a:latin typeface="楷体" panose="02010609060101010101" pitchFamily="49" charset="-122"/>
                <a:ea typeface="楷体" panose="02010609060101010101" pitchFamily="49" charset="-122"/>
              </a:rPr>
              <a:t>》</a:t>
            </a:r>
            <a:r>
              <a:rPr lang="zh-CN" altLang="en-US" sz="2000">
                <a:solidFill>
                  <a:schemeClr val="tx1">
                    <a:lumMod val="65000"/>
                    <a:lumOff val="35000"/>
                  </a:schemeClr>
                </a:solidFill>
                <a:latin typeface="楷体" panose="02010609060101010101" pitchFamily="49" charset="-122"/>
                <a:ea typeface="楷体" panose="02010609060101010101" pitchFamily="49" charset="-122"/>
              </a:rPr>
              <a:t>云。</a:t>
            </a:r>
          </a:p>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rPr>
              <a:t>    ④噫！少而不勤，无知之何矣。长而善忘，庶几以此补之。</a:t>
            </a:r>
          </a:p>
          <a:p>
            <a:pPr algn="r">
              <a:lnSpc>
                <a:spcPct val="150000"/>
              </a:lnSpc>
            </a:pPr>
            <a:r>
              <a:rPr lang="zh-CN" altLang="en-US" sz="2000">
                <a:solidFill>
                  <a:schemeClr val="tx1">
                    <a:lumMod val="65000"/>
                    <a:lumOff val="35000"/>
                  </a:schemeClr>
                </a:solidFill>
                <a:latin typeface="微软雅黑" panose="020B0503020204020204" pitchFamily="34" charset="-122"/>
                <a:ea typeface="微软雅黑" pitchFamily="34" charset="-122"/>
              </a:rPr>
              <a:t>（节选自</a:t>
            </a: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精骑集</a:t>
            </a: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序</a:t>
            </a:r>
            <a:r>
              <a:rPr lang="en-US" altLang="zh-CN" sz="2000">
                <a:solidFill>
                  <a:schemeClr val="tx1">
                    <a:lumMod val="65000"/>
                    <a:lumOff val="35000"/>
                  </a:schemeClr>
                </a:solidFill>
                <a:latin typeface="微软雅黑" panose="020B0503020204020204" pitchFamily="34" charset="-122"/>
                <a:ea typeface="微软雅黑" pitchFamily="34" charset="-122"/>
              </a:rPr>
              <a:t>》</a:t>
            </a:r>
            <a:r>
              <a:rPr lang="zh-CN" altLang="en-US" sz="2000">
                <a:solidFill>
                  <a:schemeClr val="tx1">
                    <a:lumMod val="65000"/>
                    <a:lumOff val="35000"/>
                  </a:schemeClr>
                </a:solidFill>
                <a:latin typeface="微软雅黑" panose="020B0503020204020204" pitchFamily="34" charset="-122"/>
                <a:ea typeface="微软雅黑"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872088" y="1337490"/>
            <a:ext cx="10746171"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itchFamily="34" charset="-122"/>
              </a:rPr>
              <a:t>【</a:t>
            </a:r>
            <a:r>
              <a:rPr lang="zh-CN" altLang="en-US" sz="2400">
                <a:solidFill>
                  <a:schemeClr val="tx1">
                    <a:lumMod val="65000"/>
                    <a:lumOff val="35000"/>
                  </a:schemeClr>
                </a:solidFill>
                <a:latin typeface="微软雅黑" panose="020B0503020204020204" pitchFamily="34" charset="-122"/>
                <a:ea typeface="微软雅黑" pitchFamily="34" charset="-122"/>
              </a:rPr>
              <a:t>思考</a:t>
            </a:r>
            <a:r>
              <a:rPr lang="en-US" altLang="zh-CN" sz="2400">
                <a:solidFill>
                  <a:schemeClr val="tx1">
                    <a:lumMod val="65000"/>
                    <a:lumOff val="35000"/>
                  </a:schemeClr>
                </a:solidFill>
                <a:latin typeface="微软雅黑" panose="020B0503020204020204" pitchFamily="34" charset="-122"/>
                <a:ea typeface="微软雅黑" pitchFamily="34" charset="-122"/>
              </a:rPr>
              <a:t>6】</a:t>
            </a:r>
            <a:r>
              <a:rPr lang="zh-CN" altLang="en-US" sz="2400">
                <a:solidFill>
                  <a:schemeClr val="tx1">
                    <a:lumMod val="65000"/>
                    <a:lumOff val="35000"/>
                  </a:schemeClr>
                </a:solidFill>
                <a:latin typeface="微软雅黑" panose="020B0503020204020204" pitchFamily="34" charset="-122"/>
                <a:ea typeface="微软雅黑" pitchFamily="34" charset="-122"/>
              </a:rPr>
              <a:t>对比阅读</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itchFamily="34" charset="-122"/>
              </a:rPr>
              <a:t>阅读下面两段文字，完成各题。</a:t>
            </a:r>
          </a:p>
          <a:p>
            <a:pPr fontAlgn="ctr">
              <a:lnSpc>
                <a:spcPct val="150000"/>
              </a:lnSpc>
            </a:pPr>
            <a:r>
              <a:rPr lang="zh-CN" altLang="zh-CN" sz="2400">
                <a:solidFill>
                  <a:schemeClr val="tx1">
                    <a:lumMod val="65000"/>
                    <a:lumOff val="35000"/>
                  </a:schemeClr>
                </a:solidFill>
                <a:latin typeface="微软雅黑" panose="020B0503020204020204" pitchFamily="34" charset="-122"/>
                <a:ea typeface="微软雅黑" pitchFamily="34" charset="-122"/>
              </a:rPr>
              <a:t>【问题】秦观《劝学》中读书的故事可否论证荀子</a:t>
            </a:r>
            <a:r>
              <a:rPr lang="en-US" altLang="zh-CN" sz="2400">
                <a:solidFill>
                  <a:schemeClr val="tx1">
                    <a:lumMod val="65000"/>
                    <a:lumOff val="35000"/>
                  </a:schemeClr>
                </a:solidFill>
                <a:latin typeface="微软雅黑" panose="020B0503020204020204" pitchFamily="34" charset="-122"/>
                <a:ea typeface="微软雅黑" pitchFamily="34" charset="-122"/>
              </a:rPr>
              <a:t>“</a:t>
            </a:r>
            <a:r>
              <a:rPr lang="zh-CN" altLang="zh-CN" sz="2400">
                <a:solidFill>
                  <a:schemeClr val="tx1">
                    <a:lumMod val="65000"/>
                    <a:lumOff val="35000"/>
                  </a:schemeClr>
                </a:solidFill>
                <a:latin typeface="微软雅黑" panose="020B0503020204020204" pitchFamily="34" charset="-122"/>
                <a:ea typeface="微软雅黑" pitchFamily="34" charset="-122"/>
              </a:rPr>
              <a:t>学不可以已</a:t>
            </a:r>
            <a:r>
              <a:rPr lang="en-US" altLang="zh-CN" sz="2400">
                <a:solidFill>
                  <a:schemeClr val="tx1">
                    <a:lumMod val="65000"/>
                    <a:lumOff val="35000"/>
                  </a:schemeClr>
                </a:solidFill>
                <a:latin typeface="微软雅黑" panose="020B0503020204020204" pitchFamily="34" charset="-122"/>
                <a:ea typeface="微软雅黑" pitchFamily="34" charset="-122"/>
              </a:rPr>
              <a:t>”</a:t>
            </a:r>
            <a:r>
              <a:rPr lang="zh-CN" altLang="zh-CN" sz="2400">
                <a:solidFill>
                  <a:schemeClr val="tx1">
                    <a:lumMod val="65000"/>
                    <a:lumOff val="35000"/>
                  </a:schemeClr>
                </a:solidFill>
                <a:latin typeface="微软雅黑" panose="020B0503020204020204" pitchFamily="34" charset="-122"/>
                <a:ea typeface="微软雅黑" pitchFamily="34" charset="-122"/>
              </a:rPr>
              <a:t>的观点？请作出判断并阐明你的理由。</a:t>
            </a:r>
          </a:p>
          <a:p>
            <a:pPr fontAlgn="ctr">
              <a:lnSpc>
                <a:spcPct val="150000"/>
              </a:lnSpc>
            </a:pPr>
            <a:r>
              <a:rPr lang="zh-CN" altLang="zh-CN" sz="2400">
                <a:solidFill>
                  <a:srgbClr val="C00000"/>
                </a:solidFill>
                <a:latin typeface="微软雅黑" panose="020B0503020204020204" pitchFamily="34" charset="-122"/>
                <a:ea typeface="微软雅黑" pitchFamily="34" charset="-122"/>
              </a:rPr>
              <a:t>明确 </a:t>
            </a:r>
            <a:r>
              <a:rPr lang="en-US" altLang="zh-CN" sz="2400">
                <a:solidFill>
                  <a:srgbClr val="C00000"/>
                </a:solidFill>
                <a:latin typeface="微软雅黑" panose="020B0503020204020204" pitchFamily="34" charset="-122"/>
                <a:ea typeface="微软雅黑" pitchFamily="34" charset="-122"/>
              </a:rPr>
              <a:t>  </a:t>
            </a:r>
            <a:r>
              <a:rPr lang="zh-CN" altLang="zh-CN" sz="2400">
                <a:solidFill>
                  <a:srgbClr val="C00000"/>
                </a:solidFill>
                <a:latin typeface="微软雅黑" panose="020B0503020204020204" pitchFamily="34" charset="-122"/>
                <a:ea typeface="微软雅黑" pitchFamily="34" charset="-122"/>
              </a:rPr>
              <a:t>秦观叙述了年少时凭记性好贪图玩乐，年长因善忘而毁坏学业的故事，可以从反面论证读书时学时辍导致的后果，适合用来论证积累对成就学问重要性的观点。</a:t>
            </a:r>
          </a:p>
          <a:p>
            <a:pPr algn="r">
              <a:lnSpc>
                <a:spcPct val="150000"/>
              </a:lnSpc>
            </a:pPr>
            <a:endParaRPr lang="zh-CN" altLang="en-US" sz="2400">
              <a:solidFill>
                <a:schemeClr val="tx1">
                  <a:lumMod val="65000"/>
                  <a:lumOff val="35000"/>
                </a:schemeClr>
              </a:solidFill>
              <a:latin typeface="微软雅黑" panose="020B0503020204020204"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775173" y="1553581"/>
            <a:ext cx="10641654" cy="2243050"/>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itchFamily="34" charset="-122"/>
                <a:sym typeface="+mn-ea"/>
              </a:rPr>
              <a:t>      </a:t>
            </a:r>
            <a:r>
              <a:rPr lang="en-US" altLang="zh-CN" sz="2400">
                <a:latin typeface="微软雅黑" panose="020B0503020204020204" pitchFamily="34" charset="-122"/>
                <a:ea typeface="微软雅黑" pitchFamily="34" charset="-122"/>
                <a:sym typeface="+mn-ea"/>
              </a:rPr>
              <a:t>《</a:t>
            </a:r>
            <a:r>
              <a:rPr lang="zh-CN" altLang="en-US" sz="2400">
                <a:latin typeface="微软雅黑" panose="020B0503020204020204" pitchFamily="34" charset="-122"/>
                <a:ea typeface="微软雅黑" pitchFamily="34" charset="-122"/>
                <a:sym typeface="+mn-ea"/>
              </a:rPr>
              <a:t>劝学</a:t>
            </a:r>
            <a:r>
              <a:rPr lang="en-US" altLang="zh-CN" sz="2400">
                <a:latin typeface="微软雅黑" panose="020B0503020204020204" pitchFamily="34" charset="-122"/>
                <a:ea typeface="微软雅黑" pitchFamily="34" charset="-122"/>
                <a:sym typeface="+mn-ea"/>
              </a:rPr>
              <a:t>》</a:t>
            </a:r>
            <a:r>
              <a:rPr lang="zh-CN" altLang="en-US" sz="2400">
                <a:latin typeface="微软雅黑" panose="020B0503020204020204" pitchFamily="34" charset="-122"/>
                <a:ea typeface="微软雅黑" pitchFamily="34" charset="-122"/>
                <a:sym typeface="+mn-ea"/>
              </a:rPr>
              <a:t>是一篇说理性很强的文字，把深奥的道理寓于大量浅显贴切的比喻之中，运用比喻时手法又极其灵活自然，生动鲜明而绝无枯燥的学究气。从不同的角度和侧面来阐述“学不可以已”的道理，表达了对学习的作用、意义，以及方法态度的独到见解，对后世具有启发意义。</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itchFamily="34" charset="-122"/>
                <a:sym typeface="+mn-ea"/>
              </a:rPr>
              <a:t>第四部分</a:t>
            </a:r>
            <a:endParaRPr lang="en-US" altLang="zh-CN" sz="3200">
              <a:solidFill>
                <a:schemeClr val="tx1"/>
              </a:solidFill>
              <a:latin typeface="微软雅黑" panose="020B0503020204020204"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itchFamily="34" charset="-122"/>
                <a:sym typeface="+mn-ea"/>
              </a:rPr>
              <a:t>技巧点拨</a:t>
            </a:r>
            <a:endParaRPr lang="en-US" altLang="zh-CN" sz="3600">
              <a:solidFill>
                <a:schemeClr val="tx1"/>
              </a:solidFill>
              <a:latin typeface="微软雅黑" panose="020B0503020204020204"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5" name="文本框 4"/>
          <p:cNvSpPr txBox="1"/>
          <p:nvPr/>
        </p:nvSpPr>
        <p:spPr>
          <a:xfrm>
            <a:off x="556630" y="533204"/>
            <a:ext cx="677108"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200" b="1" spc="600">
                <a:solidFill>
                  <a:schemeClr val="tx1">
                    <a:lumMod val="50000"/>
                    <a:lumOff val="50000"/>
                  </a:schemeClr>
                </a:solidFill>
                <a:latin typeface="仿宋" panose="02010609060101010101" pitchFamily="49" charset="-122"/>
                <a:ea typeface="仿宋" panose="02010609060101010101" pitchFamily="49" charset="-122"/>
              </a:rPr>
              <a:t>探究说理方法 </a:t>
            </a:r>
          </a:p>
        </p:txBody>
      </p:sp>
      <p:sp>
        <p:nvSpPr>
          <p:cNvPr id="7" name="文本框 6"/>
          <p:cNvSpPr txBox="1"/>
          <p:nvPr/>
        </p:nvSpPr>
        <p:spPr>
          <a:xfrm>
            <a:off x="2036222" y="3363640"/>
            <a:ext cx="9587932" cy="2797048"/>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itchFamily="34" charset="-122"/>
                <a:sym typeface="+mn-ea"/>
              </a:rPr>
              <a:t>【</a:t>
            </a:r>
            <a:r>
              <a:rPr lang="zh-CN" altLang="en-US" sz="2400" b="1">
                <a:latin typeface="微软雅黑" panose="020B0503020204020204" pitchFamily="34" charset="-122"/>
                <a:ea typeface="微软雅黑" pitchFamily="34" charset="-122"/>
                <a:sym typeface="+mn-ea"/>
              </a:rPr>
              <a:t>任务引导</a:t>
            </a:r>
            <a:r>
              <a:rPr lang="en-US" altLang="zh-CN" sz="2400" b="1">
                <a:latin typeface="微软雅黑" panose="020B0503020204020204" pitchFamily="34" charset="-122"/>
                <a:ea typeface="微软雅黑" pitchFamily="34" charset="-122"/>
                <a:sym typeface="+mn-ea"/>
              </a:rPr>
              <a:t>】</a:t>
            </a:r>
            <a:r>
              <a:rPr lang="zh-CN" altLang="en-US" sz="2400">
                <a:latin typeface="微软雅黑" panose="020B0503020204020204" pitchFamily="34" charset="-122"/>
                <a:ea typeface="微软雅黑" pitchFamily="34" charset="-122"/>
                <a:sym typeface="+mn-ea"/>
              </a:rPr>
              <a:t>“譬称以喻之，分别以明之”是荀子主张的“谈说之本”。本文鲜明地体现了这一说理特色</a:t>
            </a:r>
            <a:r>
              <a:rPr lang="en-US" altLang="zh-CN" sz="2400">
                <a:latin typeface="微软雅黑" panose="020B0503020204020204" pitchFamily="34" charset="-122"/>
                <a:ea typeface="微软雅黑" pitchFamily="34" charset="-122"/>
                <a:sym typeface="+mn-ea"/>
              </a:rPr>
              <a:t>——</a:t>
            </a:r>
            <a:r>
              <a:rPr lang="zh-CN" altLang="en-US" sz="2400">
                <a:latin typeface="微软雅黑" panose="020B0503020204020204" pitchFamily="34" charset="-122"/>
                <a:ea typeface="微软雅黑" pitchFamily="34" charset="-122"/>
                <a:sym typeface="+mn-ea"/>
              </a:rPr>
              <a:t>善用比喻。除了比喻论证，本文还综合运用了其他的论证方法，做到了条理清晰，论证充分，入木三分。</a:t>
            </a:r>
          </a:p>
          <a:p>
            <a:pPr>
              <a:lnSpc>
                <a:spcPct val="150000"/>
              </a:lnSpc>
            </a:pPr>
            <a:endParaRPr lang="zh-CN" altLang="en-US" sz="2400">
              <a:latin typeface="微软雅黑" panose="020B0503020204020204" pitchFamily="34" charset="-122"/>
              <a:ea typeface="微软雅黑"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352141"/>
            <a:ext cx="7560499" cy="6121035"/>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itchFamily="34" charset="-122"/>
              </a:rPr>
              <a:t>【</a:t>
            </a:r>
            <a:r>
              <a:rPr lang="zh-CN" altLang="en-US" sz="2400" b="1">
                <a:latin typeface="微软雅黑" panose="020B0503020204020204" pitchFamily="34" charset="-122"/>
                <a:ea typeface="微软雅黑" pitchFamily="34" charset="-122"/>
              </a:rPr>
              <a:t>任务活动</a:t>
            </a:r>
            <a:r>
              <a:rPr lang="en-US" altLang="zh-CN" sz="2400" b="1">
                <a:latin typeface="微软雅黑" panose="020B0503020204020204" pitchFamily="34" charset="-122"/>
                <a:ea typeface="微软雅黑" pitchFamily="34" charset="-122"/>
              </a:rPr>
              <a:t>】</a:t>
            </a:r>
            <a:r>
              <a:rPr lang="zh-CN" altLang="en-US" sz="2400" b="1">
                <a:latin typeface="微软雅黑" panose="020B0503020204020204" pitchFamily="34" charset="-122"/>
                <a:ea typeface="微软雅黑" pitchFamily="34" charset="-122"/>
              </a:rPr>
              <a:t>试分析概本文在说理上的特点</a:t>
            </a:r>
          </a:p>
          <a:p>
            <a:pPr>
              <a:lnSpc>
                <a:spcPct val="150000"/>
              </a:lnSpc>
            </a:pPr>
            <a:r>
              <a:rPr lang="zh-CN" altLang="en-US" sz="2400" b="1">
                <a:solidFill>
                  <a:srgbClr val="C00000"/>
                </a:solidFill>
                <a:latin typeface="微软雅黑" panose="020B0503020204020204" pitchFamily="34" charset="-122"/>
                <a:ea typeface="微软雅黑" pitchFamily="34" charset="-122"/>
              </a:rPr>
              <a:t>明确   ①大量运用比喻阐明事理。</a:t>
            </a:r>
            <a:endParaRPr lang="en-US" altLang="zh-CN" sz="2400" b="1">
              <a:solidFill>
                <a:srgbClr val="C00000"/>
              </a:solidFill>
              <a:latin typeface="微软雅黑" panose="020B0503020204020204" pitchFamily="34" charset="-122"/>
              <a:ea typeface="微软雅黑" pitchFamily="34" charset="-122"/>
            </a:endParaRPr>
          </a:p>
          <a:p>
            <a:pPr>
              <a:lnSpc>
                <a:spcPct val="150000"/>
              </a:lnSpc>
            </a:pPr>
            <a:r>
              <a:rPr lang="zh-CN" altLang="en-US" sz="2400">
                <a:latin typeface="微软雅黑" panose="020B0503020204020204" pitchFamily="34" charset="-122"/>
                <a:ea typeface="微软雅黑" pitchFamily="34" charset="-122"/>
              </a:rPr>
              <a:t>比喻能使抽象道理明白具体，深入浅出，使人易于了解和接受，提高表达效果。第二段用了五个比喻，说明学习的重要意义；第三段用了五个比喻，说明学习的作用；第四段用了十个比喻，说明学习的方法和态度。这些比喻有的用同类事物相衬托，如：“登高而招”与“顺风而呼”，“假舆马”与“假舟楫”，“积土成山”与“积水成渊”；有的用相反情况相对比，如“骐骥一跃”与“驽马</a:t>
            </a:r>
            <a:r>
              <a:rPr lang="en-US" altLang="zh-CN" sz="2400">
                <a:latin typeface="微软雅黑" panose="020B0503020204020204" pitchFamily="34" charset="-122"/>
                <a:ea typeface="微软雅黑" pitchFamily="34" charset="-122"/>
              </a:rPr>
              <a:t>—</a:t>
            </a:r>
            <a:r>
              <a:rPr lang="zh-CN" altLang="en-US" sz="2400">
                <a:latin typeface="微软雅黑" panose="020B0503020204020204" pitchFamily="34" charset="-122"/>
                <a:ea typeface="微软雅黑" pitchFamily="34" charset="-122"/>
              </a:rPr>
              <a:t>卜驾”，“朽木不折”与“金石可镂”等。比喻说理明白透彻，深入具体，使人信服。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探究说理方法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dissolve">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248982" y="919510"/>
            <a:ext cx="7560499" cy="5013039"/>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itchFamily="34" charset="-122"/>
              </a:rPr>
              <a:t>②论证方法灵活，是本文另一特点。</a:t>
            </a:r>
            <a:r>
              <a:rPr lang="zh-CN" altLang="en-US" sz="2400">
                <a:latin typeface="微软雅黑" panose="020B0503020204020204" pitchFamily="34" charset="-122"/>
                <a:ea typeface="微软雅黑" pitchFamily="34" charset="-122"/>
              </a:rPr>
              <a:t>全文先提出中心论点，然后分段论证。每段说明一个问题。第二、三段是先行论证，最后归结论点；第四段则把论点贯穿于论证之中。论证中有时先正后反，有时先反后正。灵活而有变化，使论辩生动有力。   </a:t>
            </a:r>
            <a:br>
              <a:rPr lang="zh-CN" altLang="en-US" sz="2400">
                <a:latin typeface="微软雅黑" panose="020B0503020204020204" pitchFamily="34" charset="-122"/>
                <a:ea typeface="微软雅黑" pitchFamily="34" charset="-122"/>
              </a:rPr>
            </a:br>
            <a:r>
              <a:rPr lang="zh-CN" altLang="en-US" sz="2400" b="1">
                <a:solidFill>
                  <a:srgbClr val="C00000"/>
                </a:solidFill>
                <a:latin typeface="微软雅黑" panose="020B0503020204020204" pitchFamily="34" charset="-122"/>
                <a:ea typeface="微软雅黑" pitchFamily="34" charset="-122"/>
              </a:rPr>
              <a:t>③多用对偶，夹用排比。</a:t>
            </a:r>
            <a:r>
              <a:rPr lang="zh-CN" altLang="en-US" sz="2400">
                <a:latin typeface="微软雅黑" panose="020B0503020204020204" pitchFamily="34" charset="-122"/>
                <a:ea typeface="微软雅黑" pitchFamily="34" charset="-122"/>
              </a:rPr>
              <a:t>排比句使文章气势充沛，说理流畅。本文中排比句与大量对偶句穿插使用，使文章既整齐对仗、节奏和谐，又参差错落、变化流畅，反映了苟文议论透辟、笔势雄健的特点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探究说理方法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Effect transition="in" filter="dissolve">
                                      <p:cBhvr>
                                        <p:cTn id="1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itchFamily="34" charset="-122"/>
                <a:sym typeface="+mn-ea"/>
              </a:rPr>
              <a:t>目  录</a:t>
            </a:r>
            <a:endParaRPr lang="en-US" altLang="zh-CN" sz="4000" b="1">
              <a:solidFill>
                <a:schemeClr val="bg1"/>
              </a:solidFill>
              <a:latin typeface="微软雅黑" panose="020B0503020204020204" pitchFamily="34" charset="-122"/>
              <a:ea typeface="微软雅黑"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itchFamily="34" charset="-122"/>
                  <a:sym typeface="+mn-ea"/>
                </a:rPr>
                <a:t>初读感悟</a:t>
              </a:r>
              <a:endParaRPr lang="en-US" altLang="zh-CN" sz="2800" b="1">
                <a:solidFill>
                  <a:schemeClr val="tx1">
                    <a:lumMod val="85000"/>
                    <a:lumOff val="15000"/>
                  </a:schemeClr>
                </a:solidFill>
                <a:latin typeface="微软雅黑" panose="020B0503020204020204" pitchFamily="34" charset="-122"/>
                <a:ea typeface="微软雅黑"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427343"/>
            <a:ext cx="11125711" cy="4736040"/>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itchFamily="34" charset="-122"/>
              </a:rPr>
              <a:t>      </a:t>
            </a:r>
            <a:r>
              <a:rPr lang="zh-CN" altLang="zh-CN" sz="2000">
                <a:latin typeface="微软雅黑" panose="020B0503020204020204" pitchFamily="34" charset="-122"/>
                <a:ea typeface="微软雅黑" pitchFamily="34" charset="-122"/>
              </a:rPr>
              <a:t>在先秦美学中，荀子美学不但和老庄美学很为不同，而且和孔孟美学也不同。与孔孟老庄美学相比，荀子美学有它的优越之处，但也有它的弱点。</a:t>
            </a:r>
          </a:p>
          <a:p>
            <a:pPr>
              <a:lnSpc>
                <a:spcPct val="150000"/>
              </a:lnSpc>
            </a:pPr>
            <a:r>
              <a:rPr lang="zh-CN" altLang="en-US" sz="2000">
                <a:latin typeface="微软雅黑" panose="020B0503020204020204" pitchFamily="34" charset="-122"/>
                <a:ea typeface="微软雅黑" pitchFamily="34" charset="-122"/>
              </a:rPr>
              <a:t>      </a:t>
            </a:r>
            <a:r>
              <a:rPr lang="zh-CN" altLang="zh-CN" sz="2000">
                <a:latin typeface="微软雅黑" panose="020B0503020204020204" pitchFamily="34" charset="-122"/>
                <a:ea typeface="微软雅黑" pitchFamily="34" charset="-122"/>
              </a:rPr>
              <a:t>荀子美学的最大优越之处，在于它不像孔孟老庄那样讳言人的功利欲望的满足，它直截了当地宣称美的要求是人的各种欲望当中的一种，把人的审美要求放到了完全现实感性的自然生命基础之上。虽然荀子不认为自然欲望的满足就是美，但荀子所说的美决不排斥在符合礼义的前提之下的各种欲望的满足。如荀子所讲的诉之于耳目的种种美，就同统治阶级的</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养目</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养耳</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养口</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养体</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等等的生活享受分不开。此外，荀子所说的美同后期奴隶主企图</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富有天下</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的种种积极的努力和实际活动不可分地联系在一起。一部《荀子》用大量的篇幅具体地讲了富国强兵之道，讲了统治者如何才能</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富有天下</a:t>
            </a:r>
            <a:r>
              <a:rPr lang="en-US" altLang="zh-CN" sz="2000">
                <a:latin typeface="微软雅黑" panose="020B0503020204020204" pitchFamily="34" charset="-122"/>
                <a:ea typeface="微软雅黑" pitchFamily="34" charset="-122"/>
              </a:rPr>
              <a:t>”</a:t>
            </a:r>
            <a:r>
              <a:rPr lang="zh-CN" altLang="zh-CN" sz="2000">
                <a:latin typeface="微软雅黑" panose="020B0503020204020204" pitchFamily="34" charset="-122"/>
                <a:ea typeface="微软雅黑" pitchFamily="34" charset="-122"/>
              </a:rPr>
              <a:t>的种种办法和措施，无异于为后期奴隶主提供了一个富国强兵、王天下的百科指南。而荀子所说的美，离不开这些富国强兵、王天下的实际活动。 </a:t>
            </a:r>
            <a:endParaRPr lang="zh-CN" altLang="en-US" sz="2000">
              <a:latin typeface="微软雅黑" panose="020B0503020204020204"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itchFamily="34" charset="-122"/>
              </a:rPr>
              <a:t>拓展阅读</a:t>
            </a:r>
            <a:endParaRPr lang="en-US" altLang="zh-CN" sz="2800" b="1">
              <a:latin typeface="微软雅黑" panose="020B0503020204020204"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fade">
                                      <p:cBhvr>
                                        <p:cTn id="8" dur="500"/>
                                        <p:tgtEl>
                                          <p:spTgt spid="4"/>
                                        </p:tgtEl>
                                      </p:cBhvr>
                                    </p:animEffect>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210040"/>
            <a:ext cx="11125711" cy="517064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itchFamily="34" charset="-122"/>
              </a:rPr>
              <a:t>      在中国美学史上，荀子第一次强调了美同人的努力，同人征服外部世界的活动的密切关系；强调了美的产生和占有与人的活动分不开。如果说孔孟所说的美主要是个体人格在道德上的完善状态，老庄所说的美主要是超功利的精神自由境界，两者都基本上是内向的而非外向的，那么荀子却可以说是把美的追求引向了外部世界。虽然荀子也照样在讲个体人格在道德上的完善，并且也同样以此为美，但这并非荀子美学的主要特征。而且荀子讲人格修养处处重视实际的磨练，重视“行”、重视“积”，同孟子所倡导的“养吾浩然之气”是大异其趣的。对荀子来说，美主要存在于建功立业、富贵尊荣的外向的活动中，而不是存在于个体人格内存精神的崇高之中。即便是儒家强调的“乐”，在荀子这里，也主要不是同个体人格的完善相联系，而更着重于它的广泛的“移风易俗”的社会功能。完全可以说，荀子把美空前地世俗化了。连荀子所写的</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成相</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和</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赋</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也都显示了这种特点。这应该说是荀子美学的又一贡献。因为美本来不应脱离人在外部世界的多样的活动，不应脱离人同外部世界多方面的关系，不应脱离世俗的各种各样的生活。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itchFamily="34" charset="-122"/>
              </a:rPr>
              <a:t>拓展阅读</a:t>
            </a:r>
            <a:endParaRPr lang="en-US" altLang="zh-CN" sz="2800" b="1">
              <a:latin typeface="微软雅黑" panose="020B0503020204020204"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443035"/>
            <a:ext cx="11125711" cy="424731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itchFamily="34" charset="-122"/>
              </a:rPr>
              <a:t>      但是，正是在荀子美学表现其优越性的地方，又恰好存在着荀子美学不及孔孟老庄美学的特点。这弱点在于荀子美学忽视了美同个体人格精神的自由的关系，忽视了美的超功利的特征。在孔孟那里，个体人格的道德的完善，人的不可屈服的尊严，完全压倒了功利欲望的满足；在老庄那里，对精神的自由的追求更是把功利欲望的追求和得失的考虑看作是人的精神枷锁，而必须加以抛弃。虽然孔孟讳言利，老庄主张超功利，都有消极作用，但由于具有肯定个体人格精神不为功利压倒的崇高价值这一方面，便刚好开启了通向审美的大门。荀子则不然，他考虑的全部问题是如何把“欲”同“礼”统一起来，使欲望的满足不违背“礼”。所以，荀子所追求的美的境界同孔孟老庄相对要低一些，他对审美和艺术的特征的把握也比孔孟老庄要差一些。</a:t>
            </a:r>
          </a:p>
          <a:p>
            <a:pPr algn="r" fontAlgn="ctr">
              <a:lnSpc>
                <a:spcPct val="150000"/>
              </a:lnSpc>
            </a:pPr>
            <a:r>
              <a:rPr lang="zh-CN" altLang="en-US" sz="2000">
                <a:latin typeface="微软雅黑" panose="020B0503020204020204" pitchFamily="34" charset="-122"/>
                <a:ea typeface="微软雅黑" pitchFamily="34" charset="-122"/>
              </a:rPr>
              <a:t> （节选自李泽厚</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荀子美学与孔孟老庄美学的比较</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itchFamily="34" charset="-122"/>
              </a:rPr>
              <a:t>拓展阅读</a:t>
            </a:r>
            <a:endParaRPr lang="en-US" altLang="zh-CN" sz="2800" b="1">
              <a:latin typeface="微软雅黑" panose="020B0503020204020204"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909200"/>
            <a:ext cx="11125711" cy="2308324"/>
          </a:xfrm>
          <a:prstGeom prst="rect">
            <a:avLst/>
          </a:prstGeom>
          <a:noFill/>
        </p:spPr>
        <p:txBody>
          <a:bodyPr wrap="square" rtlCol="0">
            <a:spAutoFit/>
          </a:bodyPr>
          <a:lstStyle/>
          <a:p>
            <a:pPr fontAlgn="ctr">
              <a:lnSpc>
                <a:spcPct val="150000"/>
              </a:lnSpc>
            </a:pPr>
            <a:r>
              <a:rPr lang="en-US" altLang="zh-CN" sz="2400">
                <a:latin typeface="微软雅黑" panose="020B0503020204020204" pitchFamily="34" charset="-122"/>
                <a:ea typeface="微软雅黑" pitchFamily="34" charset="-122"/>
              </a:rPr>
              <a:t>【</a:t>
            </a:r>
            <a:r>
              <a:rPr lang="zh-CN" altLang="en-US" sz="2400">
                <a:latin typeface="微软雅黑" panose="020B0503020204020204" pitchFamily="34" charset="-122"/>
                <a:ea typeface="微软雅黑" pitchFamily="34" charset="-122"/>
              </a:rPr>
              <a:t>问题</a:t>
            </a:r>
            <a:r>
              <a:rPr lang="en-US" altLang="zh-CN" sz="2400">
                <a:latin typeface="微软雅黑" panose="020B0503020204020204" pitchFamily="34" charset="-122"/>
                <a:ea typeface="微软雅黑" pitchFamily="34" charset="-122"/>
              </a:rPr>
              <a:t>】</a:t>
            </a:r>
            <a:r>
              <a:rPr lang="zh-CN" altLang="en-US" sz="2400">
                <a:latin typeface="微软雅黑" panose="020B0503020204020204" pitchFamily="34" charset="-122"/>
                <a:ea typeface="微软雅黑" pitchFamily="34" charset="-122"/>
              </a:rPr>
              <a:t>相比于孔孟老庄美学，概括荀子美学的优越之处。</a:t>
            </a:r>
          </a:p>
          <a:p>
            <a:pPr fontAlgn="ctr">
              <a:lnSpc>
                <a:spcPct val="150000"/>
              </a:lnSpc>
            </a:pPr>
            <a:r>
              <a:rPr lang="zh-CN" altLang="en-US" sz="2400">
                <a:solidFill>
                  <a:srgbClr val="C00000"/>
                </a:solidFill>
                <a:latin typeface="微软雅黑" panose="020B0503020204020204" pitchFamily="34" charset="-122"/>
                <a:ea typeface="微软雅黑" pitchFamily="34" charset="-122"/>
              </a:rPr>
              <a:t>明确   （</a:t>
            </a:r>
            <a:r>
              <a:rPr lang="en-US" altLang="zh-CN" sz="2400">
                <a:solidFill>
                  <a:srgbClr val="C00000"/>
                </a:solidFill>
                <a:latin typeface="微软雅黑" panose="020B0503020204020204" pitchFamily="34" charset="-122"/>
                <a:ea typeface="微软雅黑" pitchFamily="34" charset="-122"/>
              </a:rPr>
              <a:t>1</a:t>
            </a:r>
            <a:r>
              <a:rPr lang="zh-CN" altLang="en-US" sz="2400">
                <a:solidFill>
                  <a:srgbClr val="C00000"/>
                </a:solidFill>
                <a:latin typeface="微软雅黑" panose="020B0503020204020204" pitchFamily="34" charset="-122"/>
                <a:ea typeface="微软雅黑" pitchFamily="34" charset="-122"/>
              </a:rPr>
              <a:t>）它把人的审美要求放到了完全现实感性的自然生命基础之上。 </a:t>
            </a:r>
          </a:p>
          <a:p>
            <a:pPr fontAlgn="ctr">
              <a:lnSpc>
                <a:spcPct val="150000"/>
              </a:lnSpc>
            </a:pPr>
            <a:r>
              <a:rPr lang="zh-CN" altLang="en-US" sz="2400">
                <a:solidFill>
                  <a:srgbClr val="C00000"/>
                </a:solidFill>
                <a:latin typeface="微软雅黑" panose="020B0503020204020204" pitchFamily="34" charset="-122"/>
                <a:ea typeface="微软雅黑" pitchFamily="34" charset="-122"/>
              </a:rPr>
              <a:t>（</a:t>
            </a:r>
            <a:r>
              <a:rPr lang="en-US" altLang="zh-CN" sz="2400">
                <a:solidFill>
                  <a:srgbClr val="C00000"/>
                </a:solidFill>
                <a:latin typeface="微软雅黑" panose="020B0503020204020204" pitchFamily="34" charset="-122"/>
                <a:ea typeface="微软雅黑" pitchFamily="34" charset="-122"/>
              </a:rPr>
              <a:t>2</a:t>
            </a:r>
            <a:r>
              <a:rPr lang="zh-CN" altLang="en-US" sz="2400">
                <a:solidFill>
                  <a:srgbClr val="C00000"/>
                </a:solidFill>
                <a:latin typeface="微软雅黑" panose="020B0503020204020204" pitchFamily="34" charset="-122"/>
                <a:ea typeface="微软雅黑" pitchFamily="34" charset="-122"/>
              </a:rPr>
              <a:t>）把美的追求引向了外部世界，强调了美同人的努力，同人征服外部世界的活动的密切关系；强调了美的产生和占有与人的活动分不开。</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itchFamily="34" charset="-122"/>
              </a:rPr>
              <a:t>拓展阅读</a:t>
            </a:r>
            <a:endParaRPr lang="en-US" altLang="zh-CN" sz="2800" b="1">
              <a:latin typeface="微软雅黑" panose="020B0503020204020204"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dissolve">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609875"/>
            <a:ext cx="11364177" cy="5632311"/>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itchFamily="34" charset="-122"/>
              </a:rPr>
              <a:t>荀子名言积累</a:t>
            </a:r>
          </a:p>
          <a:p>
            <a:pPr lvl="2" fontAlgn="ctr">
              <a:lnSpc>
                <a:spcPct val="150000"/>
              </a:lnSpc>
            </a:pPr>
            <a:r>
              <a:rPr lang="en-US" altLang="zh-CN" sz="2400">
                <a:latin typeface="微软雅黑" panose="020B0503020204020204" pitchFamily="34" charset="-122"/>
                <a:ea typeface="微软雅黑" pitchFamily="34" charset="-122"/>
              </a:rPr>
              <a:t>1</a:t>
            </a:r>
            <a:r>
              <a:rPr lang="zh-CN" altLang="en-US" sz="2400">
                <a:latin typeface="微软雅黑" panose="020B0503020204020204" pitchFamily="34" charset="-122"/>
                <a:ea typeface="微软雅黑" pitchFamily="34" charset="-122"/>
              </a:rPr>
              <a:t>、以善先人者，谓之教。</a:t>
            </a:r>
          </a:p>
          <a:p>
            <a:pPr lvl="2" fontAlgn="ctr">
              <a:lnSpc>
                <a:spcPct val="150000"/>
              </a:lnSpc>
            </a:pPr>
            <a:r>
              <a:rPr lang="en-US" altLang="zh-CN" sz="2400">
                <a:latin typeface="微软雅黑" panose="020B0503020204020204" pitchFamily="34" charset="-122"/>
                <a:ea typeface="微软雅黑" pitchFamily="34" charset="-122"/>
              </a:rPr>
              <a:t>2</a:t>
            </a:r>
            <a:r>
              <a:rPr lang="zh-CN" altLang="en-US" sz="2400">
                <a:latin typeface="微软雅黑" panose="020B0503020204020204" pitchFamily="34" charset="-122"/>
                <a:ea typeface="微软雅黑" pitchFamily="34" charset="-122"/>
              </a:rPr>
              <a:t>、兵要在乎善附民而已。</a:t>
            </a:r>
          </a:p>
          <a:p>
            <a:pPr lvl="2" fontAlgn="ctr">
              <a:lnSpc>
                <a:spcPct val="150000"/>
              </a:lnSpc>
            </a:pPr>
            <a:r>
              <a:rPr lang="en-US" altLang="zh-CN" sz="2400">
                <a:latin typeface="微软雅黑" panose="020B0503020204020204" pitchFamily="34" charset="-122"/>
                <a:ea typeface="微软雅黑" pitchFamily="34" charset="-122"/>
              </a:rPr>
              <a:t>3</a:t>
            </a:r>
            <a:r>
              <a:rPr lang="zh-CN" altLang="en-US" sz="2400">
                <a:latin typeface="微软雅黑" panose="020B0503020204020204" pitchFamily="34" charset="-122"/>
                <a:ea typeface="微软雅黑" pitchFamily="34" charset="-122"/>
              </a:rPr>
              <a:t>、以治气养生，则后彭祖；以修身自名，则配尧舜。</a:t>
            </a:r>
          </a:p>
          <a:p>
            <a:pPr lvl="2" fontAlgn="ctr">
              <a:lnSpc>
                <a:spcPct val="150000"/>
              </a:lnSpc>
            </a:pPr>
            <a:r>
              <a:rPr lang="en-US" altLang="zh-CN" sz="2400">
                <a:latin typeface="微软雅黑" panose="020B0503020204020204" pitchFamily="34" charset="-122"/>
                <a:ea typeface="微软雅黑" pitchFamily="34" charset="-122"/>
              </a:rPr>
              <a:t>4</a:t>
            </a:r>
            <a:r>
              <a:rPr lang="zh-CN" altLang="en-US" sz="2400">
                <a:latin typeface="微软雅黑" panose="020B0503020204020204" pitchFamily="34" charset="-122"/>
                <a:ea typeface="微软雅黑" pitchFamily="34" charset="-122"/>
              </a:rPr>
              <a:t>、思索以通之。</a:t>
            </a:r>
          </a:p>
          <a:p>
            <a:pPr lvl="2" fontAlgn="ctr">
              <a:lnSpc>
                <a:spcPct val="150000"/>
              </a:lnSpc>
            </a:pPr>
            <a:r>
              <a:rPr lang="en-US" altLang="zh-CN" sz="2400">
                <a:latin typeface="微软雅黑" panose="020B0503020204020204" pitchFamily="34" charset="-122"/>
                <a:ea typeface="微软雅黑" pitchFamily="34" charset="-122"/>
              </a:rPr>
              <a:t>5</a:t>
            </a:r>
            <a:r>
              <a:rPr lang="zh-CN" altLang="en-US" sz="2400">
                <a:latin typeface="微软雅黑" panose="020B0503020204020204" pitchFamily="34" charset="-122"/>
                <a:ea typeface="微软雅黑" pitchFamily="34" charset="-122"/>
              </a:rPr>
              <a:t>、国将兴，必贵师而重傅；国将衰，必轻师而贱傅。</a:t>
            </a:r>
          </a:p>
          <a:p>
            <a:pPr lvl="2" fontAlgn="ctr">
              <a:lnSpc>
                <a:spcPct val="150000"/>
              </a:lnSpc>
            </a:pPr>
            <a:r>
              <a:rPr lang="en-US" altLang="zh-CN" sz="2400">
                <a:latin typeface="微软雅黑" panose="020B0503020204020204" pitchFamily="34" charset="-122"/>
                <a:ea typeface="微软雅黑" pitchFamily="34" charset="-122"/>
              </a:rPr>
              <a:t>6</a:t>
            </a:r>
            <a:r>
              <a:rPr lang="zh-CN" altLang="en-US" sz="2400">
                <a:latin typeface="微软雅黑" panose="020B0503020204020204" pitchFamily="34" charset="-122"/>
                <a:ea typeface="微软雅黑" pitchFamily="34" charset="-122"/>
              </a:rPr>
              <a:t>、不知戒，后必有，恨后遂过不肯悔，谗夫多进。</a:t>
            </a:r>
          </a:p>
          <a:p>
            <a:pPr lvl="2" fontAlgn="ctr">
              <a:lnSpc>
                <a:spcPct val="150000"/>
              </a:lnSpc>
            </a:pPr>
            <a:r>
              <a:rPr lang="en-US" altLang="zh-CN" sz="2400">
                <a:latin typeface="微软雅黑" panose="020B0503020204020204" pitchFamily="34" charset="-122"/>
                <a:ea typeface="微软雅黑" pitchFamily="34" charset="-122"/>
              </a:rPr>
              <a:t>7</a:t>
            </a:r>
            <a:r>
              <a:rPr lang="zh-CN" altLang="en-US" sz="2400">
                <a:latin typeface="微软雅黑" panose="020B0503020204020204" pitchFamily="34" charset="-122"/>
                <a:ea typeface="微软雅黑" pitchFamily="34" charset="-122"/>
              </a:rPr>
              <a:t>、积土而为山，乘之而后高，积水而为海，积之而后深。故圣者众之所积也。</a:t>
            </a:r>
          </a:p>
          <a:p>
            <a:pPr lvl="2" fontAlgn="ctr">
              <a:lnSpc>
                <a:spcPct val="150000"/>
              </a:lnSpc>
            </a:pPr>
            <a:r>
              <a:rPr lang="en-US" altLang="zh-CN" sz="2400">
                <a:latin typeface="微软雅黑" panose="020B0503020204020204" pitchFamily="34" charset="-122"/>
                <a:ea typeface="微软雅黑" pitchFamily="34" charset="-122"/>
              </a:rPr>
              <a:t>8</a:t>
            </a:r>
            <a:r>
              <a:rPr lang="zh-CN" altLang="en-US" sz="2400">
                <a:latin typeface="微软雅黑" panose="020B0503020204020204" pitchFamily="34" charset="-122"/>
                <a:ea typeface="微软雅黑" pitchFamily="34" charset="-122"/>
              </a:rPr>
              <a:t>、良农不为水旱不耕。</a:t>
            </a:r>
          </a:p>
          <a:p>
            <a:pPr lvl="2" fontAlgn="ctr">
              <a:lnSpc>
                <a:spcPct val="150000"/>
              </a:lnSpc>
            </a:pPr>
            <a:r>
              <a:rPr lang="en-US" altLang="zh-CN" sz="2400">
                <a:latin typeface="微软雅黑" panose="020B0503020204020204" pitchFamily="34" charset="-122"/>
                <a:ea typeface="微软雅黑" pitchFamily="34" charset="-122"/>
              </a:rPr>
              <a:t>9</a:t>
            </a:r>
            <a:r>
              <a:rPr lang="zh-CN" altLang="en-US" sz="2400">
                <a:latin typeface="微软雅黑" panose="020B0503020204020204" pitchFamily="34" charset="-122"/>
                <a:ea typeface="微软雅黑" pitchFamily="34" charset="-122"/>
              </a:rPr>
              <a:t>、尊严而惮，可以为师。</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628367"/>
            <a:ext cx="11364177" cy="6001643"/>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000" b="1">
                <a:latin typeface="微软雅黑" panose="020B0503020204020204" pitchFamily="34" charset="-122"/>
                <a:ea typeface="微软雅黑" pitchFamily="34" charset="-122"/>
              </a:rPr>
              <a:t>随堂巩固</a:t>
            </a:r>
          </a:p>
          <a:p>
            <a:pPr fontAlgn="ctr">
              <a:lnSpc>
                <a:spcPct val="150000"/>
              </a:lnSpc>
            </a:pPr>
            <a:r>
              <a:rPr lang="en-US" altLang="zh-CN">
                <a:latin typeface="微软雅黑" panose="020B0503020204020204" pitchFamily="34" charset="-122"/>
                <a:ea typeface="微软雅黑" pitchFamily="34" charset="-122"/>
              </a:rPr>
              <a:t>1.</a:t>
            </a:r>
            <a:r>
              <a:rPr lang="zh-CN" altLang="zh-CN">
                <a:latin typeface="微软雅黑" panose="020B0503020204020204" pitchFamily="34" charset="-122"/>
                <a:ea typeface="微软雅黑" pitchFamily="34" charset="-122"/>
              </a:rPr>
              <a:t>补写出下列句子中的空缺部分。</a:t>
            </a:r>
          </a:p>
          <a:p>
            <a:pPr fontAlgn="ctr">
              <a:lnSpc>
                <a:spcPct val="150000"/>
              </a:lnSpc>
            </a:pP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1</a:t>
            </a:r>
            <a:r>
              <a:rPr lang="zh-CN" altLang="zh-CN">
                <a:latin typeface="微软雅黑" panose="020B0503020204020204" pitchFamily="34" charset="-122"/>
                <a:ea typeface="微软雅黑" pitchFamily="34" charset="-122"/>
              </a:rPr>
              <a:t>）《劝学》中</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两句，点出君子要通过广泛学习来提升自己。</a:t>
            </a:r>
          </a:p>
          <a:p>
            <a:pPr fontAlgn="ctr">
              <a:lnSpc>
                <a:spcPct val="150000"/>
              </a:lnSpc>
            </a:pP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2</a:t>
            </a:r>
            <a:r>
              <a:rPr lang="zh-CN" altLang="zh-CN">
                <a:latin typeface="微软雅黑" panose="020B0503020204020204" pitchFamily="34" charset="-122"/>
                <a:ea typeface="微软雅黑" pitchFamily="34" charset="-122"/>
              </a:rPr>
              <a:t>）《劝学》中</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两句，表明了整天空想不如片刻学习收获大的道理。</a:t>
            </a:r>
          </a:p>
          <a:p>
            <a:pPr fontAlgn="ctr">
              <a:lnSpc>
                <a:spcPct val="150000"/>
              </a:lnSpc>
            </a:pP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3</a:t>
            </a:r>
            <a:r>
              <a:rPr lang="zh-CN" altLang="zh-CN">
                <a:latin typeface="微软雅黑" panose="020B0503020204020204" pitchFamily="34" charset="-122"/>
                <a:ea typeface="微软雅黑" pitchFamily="34" charset="-122"/>
              </a:rPr>
              <a:t>）《劝学》中</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两句，表明君子并非天资过人，只是他们善于利用外部条件来弥补自身的不足。</a:t>
            </a:r>
          </a:p>
          <a:p>
            <a:pPr fontAlgn="ctr">
              <a:lnSpc>
                <a:spcPct val="150000"/>
              </a:lnSpc>
            </a:pP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4</a:t>
            </a:r>
            <a:r>
              <a:rPr lang="zh-CN" altLang="zh-CN">
                <a:latin typeface="微软雅黑" panose="020B0503020204020204" pitchFamily="34" charset="-122"/>
                <a:ea typeface="微软雅黑" pitchFamily="34" charset="-122"/>
              </a:rPr>
              <a:t>）儒、道两家都曾用行路来形象地论述积累的重要性。《老子》中说：</a:t>
            </a:r>
            <a:r>
              <a:rPr lang="en-US" altLang="zh-CN">
                <a:latin typeface="微软雅黑" panose="020B0503020204020204" pitchFamily="34" charset="-122"/>
                <a:ea typeface="微软雅黑" pitchFamily="34" charset="-122"/>
              </a:rPr>
              <a:t>“</a:t>
            </a:r>
            <a:r>
              <a:rPr lang="zh-CN" altLang="zh-CN">
                <a:latin typeface="微软雅黑" panose="020B0503020204020204" pitchFamily="34" charset="-122"/>
                <a:ea typeface="微软雅黑" pitchFamily="34" charset="-122"/>
              </a:rPr>
              <a:t>九层之台，起于累土；千里之行，始于足下。</a:t>
            </a:r>
            <a:r>
              <a:rPr lang="en-US" altLang="zh-CN">
                <a:latin typeface="微软雅黑" panose="020B0503020204020204" pitchFamily="34" charset="-122"/>
                <a:ea typeface="微软雅黑" pitchFamily="34" charset="-122"/>
              </a:rPr>
              <a:t>”</a:t>
            </a:r>
            <a:r>
              <a:rPr lang="zh-CN" altLang="zh-CN">
                <a:latin typeface="微软雅黑" panose="020B0503020204020204" pitchFamily="34" charset="-122"/>
                <a:ea typeface="微软雅黑" pitchFamily="34" charset="-122"/>
              </a:rPr>
              <a:t>《劝学》中则说：</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a:t>
            </a:r>
            <a:endParaRPr lang="zh-CN" altLang="zh-CN">
              <a:latin typeface="微软雅黑" panose="020B0503020204020204" pitchFamily="34" charset="-122"/>
              <a:ea typeface="微软雅黑" pitchFamily="34" charset="-122"/>
            </a:endParaRPr>
          </a:p>
          <a:p>
            <a:pPr fontAlgn="ctr">
              <a:lnSpc>
                <a:spcPct val="150000"/>
              </a:lnSpc>
            </a:pP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5</a:t>
            </a:r>
            <a:r>
              <a:rPr lang="zh-CN" altLang="zh-CN">
                <a:latin typeface="微软雅黑" panose="020B0503020204020204" pitchFamily="34" charset="-122"/>
                <a:ea typeface="微软雅黑" pitchFamily="34" charset="-122"/>
              </a:rPr>
              <a:t>）《劝学》以蚯蚓为例，论证了为学必须锲而不舍，坚持不懈；同篇中与之相反的例证是</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r>
              <a:rPr lang="en-US" altLang="zh-CN">
                <a:latin typeface="微软雅黑" panose="020B0503020204020204" pitchFamily="34" charset="-122"/>
                <a:ea typeface="微软雅黑" pitchFamily="34" charset="-122"/>
              </a:rPr>
              <a:t>__________________”</a:t>
            </a:r>
            <a:r>
              <a:rPr lang="zh-CN" altLang="zh-CN">
                <a:latin typeface="微软雅黑" panose="020B0503020204020204" pitchFamily="34" charset="-122"/>
                <a:ea typeface="微软雅黑" pitchFamily="34" charset="-122"/>
              </a:rPr>
              <a:t>。</a:t>
            </a:r>
          </a:p>
          <a:p>
            <a:pPr fontAlgn="ctr">
              <a:lnSpc>
                <a:spcPct val="150000"/>
              </a:lnSpc>
            </a:pPr>
            <a:r>
              <a:rPr lang="zh-CN" altLang="zh-CN">
                <a:solidFill>
                  <a:srgbClr val="C00000"/>
                </a:solidFill>
                <a:latin typeface="微软雅黑" panose="020B0503020204020204" pitchFamily="34" charset="-122"/>
                <a:ea typeface="微软雅黑" pitchFamily="34" charset="-122"/>
              </a:rPr>
              <a:t>明确 </a:t>
            </a:r>
            <a:r>
              <a:rPr lang="en-US" altLang="zh-CN">
                <a:solidFill>
                  <a:srgbClr val="C00000"/>
                </a:solidFill>
                <a:latin typeface="微软雅黑" panose="020B0503020204020204" pitchFamily="34" charset="-122"/>
                <a:ea typeface="微软雅黑" pitchFamily="34" charset="-122"/>
              </a:rPr>
              <a:t>  </a:t>
            </a:r>
            <a:r>
              <a:rPr lang="zh-CN" altLang="zh-CN">
                <a:solidFill>
                  <a:srgbClr val="C00000"/>
                </a:solidFill>
                <a:latin typeface="微软雅黑" panose="020B0503020204020204" pitchFamily="34" charset="-122"/>
                <a:ea typeface="微软雅黑" pitchFamily="34" charset="-122"/>
              </a:rPr>
              <a:t>（</a:t>
            </a:r>
            <a:r>
              <a:rPr lang="en-US" altLang="zh-CN">
                <a:solidFill>
                  <a:srgbClr val="C00000"/>
                </a:solidFill>
                <a:latin typeface="微软雅黑" panose="020B0503020204020204" pitchFamily="34" charset="-122"/>
                <a:ea typeface="微软雅黑" pitchFamily="34" charset="-122"/>
              </a:rPr>
              <a:t>1</a:t>
            </a:r>
            <a:r>
              <a:rPr lang="zh-CN" altLang="zh-CN">
                <a:solidFill>
                  <a:srgbClr val="C00000"/>
                </a:solidFill>
                <a:latin typeface="微软雅黑" panose="020B0503020204020204" pitchFamily="34" charset="-122"/>
                <a:ea typeface="微软雅黑" pitchFamily="34" charset="-122"/>
              </a:rPr>
              <a:t>）君子博学而日参省乎己，则知明而行无过矣</a:t>
            </a:r>
            <a:r>
              <a:rPr lang="en-US" altLang="zh-CN">
                <a:solidFill>
                  <a:srgbClr val="C00000"/>
                </a:solidFill>
                <a:latin typeface="微软雅黑" panose="020B0503020204020204" pitchFamily="34" charset="-122"/>
                <a:ea typeface="微软雅黑" pitchFamily="34" charset="-122"/>
              </a:rPr>
              <a:t>    </a:t>
            </a:r>
            <a:r>
              <a:rPr lang="zh-CN" altLang="zh-CN">
                <a:solidFill>
                  <a:srgbClr val="C00000"/>
                </a:solidFill>
                <a:latin typeface="微软雅黑" panose="020B0503020204020204" pitchFamily="34" charset="-122"/>
                <a:ea typeface="微软雅黑" pitchFamily="34" charset="-122"/>
              </a:rPr>
              <a:t>（</a:t>
            </a:r>
            <a:r>
              <a:rPr lang="en-US" altLang="zh-CN">
                <a:solidFill>
                  <a:srgbClr val="C00000"/>
                </a:solidFill>
                <a:latin typeface="微软雅黑" panose="020B0503020204020204" pitchFamily="34" charset="-122"/>
                <a:ea typeface="微软雅黑" pitchFamily="34" charset="-122"/>
              </a:rPr>
              <a:t>2</a:t>
            </a:r>
            <a:r>
              <a:rPr lang="zh-CN" altLang="zh-CN">
                <a:solidFill>
                  <a:srgbClr val="C00000"/>
                </a:solidFill>
                <a:latin typeface="微软雅黑" panose="020B0503020204020204" pitchFamily="34" charset="-122"/>
                <a:ea typeface="微软雅黑" pitchFamily="34" charset="-122"/>
              </a:rPr>
              <a:t>）吾尝终日而思矣，不如须臾之所学也</a:t>
            </a:r>
            <a:r>
              <a:rPr lang="en-US" altLang="zh-CN">
                <a:solidFill>
                  <a:srgbClr val="C00000"/>
                </a:solidFill>
                <a:latin typeface="微软雅黑" panose="020B0503020204020204" pitchFamily="34" charset="-122"/>
                <a:ea typeface="微软雅黑" pitchFamily="34" charset="-122"/>
              </a:rPr>
              <a:t>    </a:t>
            </a:r>
            <a:endParaRPr lang="zh-CN" altLang="zh-CN">
              <a:solidFill>
                <a:srgbClr val="C00000"/>
              </a:solidFill>
              <a:latin typeface="微软雅黑" panose="020B0503020204020204" pitchFamily="34" charset="-122"/>
              <a:ea typeface="微软雅黑" pitchFamily="34" charset="-122"/>
            </a:endParaRPr>
          </a:p>
          <a:p>
            <a:pPr fontAlgn="ctr">
              <a:lnSpc>
                <a:spcPct val="150000"/>
              </a:lnSpc>
            </a:pPr>
            <a:r>
              <a:rPr lang="zh-CN" altLang="zh-CN">
                <a:solidFill>
                  <a:srgbClr val="C00000"/>
                </a:solidFill>
                <a:latin typeface="微软雅黑" panose="020B0503020204020204" pitchFamily="34" charset="-122"/>
                <a:ea typeface="微软雅黑" pitchFamily="34" charset="-122"/>
              </a:rPr>
              <a:t>（</a:t>
            </a:r>
            <a:r>
              <a:rPr lang="en-US" altLang="zh-CN">
                <a:solidFill>
                  <a:srgbClr val="C00000"/>
                </a:solidFill>
                <a:latin typeface="微软雅黑" panose="020B0503020204020204" pitchFamily="34" charset="-122"/>
                <a:ea typeface="微软雅黑" pitchFamily="34" charset="-122"/>
              </a:rPr>
              <a:t>3</a:t>
            </a:r>
            <a:r>
              <a:rPr lang="zh-CN" altLang="zh-CN">
                <a:solidFill>
                  <a:srgbClr val="C00000"/>
                </a:solidFill>
                <a:latin typeface="微软雅黑" panose="020B0503020204020204" pitchFamily="34" charset="-122"/>
                <a:ea typeface="微软雅黑" pitchFamily="34" charset="-122"/>
              </a:rPr>
              <a:t>）君子生非异也，善假于物也</a:t>
            </a:r>
            <a:r>
              <a:rPr lang="en-US" altLang="zh-CN">
                <a:solidFill>
                  <a:srgbClr val="C00000"/>
                </a:solidFill>
                <a:latin typeface="微软雅黑" panose="020B0503020204020204" pitchFamily="34" charset="-122"/>
                <a:ea typeface="微软雅黑" pitchFamily="34" charset="-122"/>
              </a:rPr>
              <a:t>    </a:t>
            </a:r>
            <a:r>
              <a:rPr lang="zh-CN" altLang="zh-CN">
                <a:solidFill>
                  <a:srgbClr val="C00000"/>
                </a:solidFill>
                <a:latin typeface="微软雅黑" panose="020B0503020204020204" pitchFamily="34" charset="-122"/>
                <a:ea typeface="微软雅黑" pitchFamily="34" charset="-122"/>
              </a:rPr>
              <a:t>（</a:t>
            </a:r>
            <a:r>
              <a:rPr lang="en-US" altLang="zh-CN">
                <a:solidFill>
                  <a:srgbClr val="C00000"/>
                </a:solidFill>
                <a:latin typeface="微软雅黑" panose="020B0503020204020204" pitchFamily="34" charset="-122"/>
                <a:ea typeface="微软雅黑" pitchFamily="34" charset="-122"/>
              </a:rPr>
              <a:t>4</a:t>
            </a:r>
            <a:r>
              <a:rPr lang="zh-CN" altLang="zh-CN">
                <a:solidFill>
                  <a:srgbClr val="C00000"/>
                </a:solidFill>
                <a:latin typeface="微软雅黑" panose="020B0503020204020204" pitchFamily="34" charset="-122"/>
                <a:ea typeface="微软雅黑" pitchFamily="34" charset="-122"/>
              </a:rPr>
              <a:t>）（故）不积跬步，无以至千里</a:t>
            </a:r>
            <a:r>
              <a:rPr lang="en-US" altLang="zh-CN">
                <a:solidFill>
                  <a:srgbClr val="C00000"/>
                </a:solidFill>
                <a:latin typeface="微软雅黑" panose="020B0503020204020204" pitchFamily="34" charset="-122"/>
                <a:ea typeface="微软雅黑" pitchFamily="34" charset="-122"/>
              </a:rPr>
              <a:t>    </a:t>
            </a:r>
            <a:endParaRPr lang="zh-CN" altLang="zh-CN">
              <a:solidFill>
                <a:srgbClr val="C00000"/>
              </a:solidFill>
              <a:latin typeface="微软雅黑" panose="020B0503020204020204" pitchFamily="34" charset="-122"/>
              <a:ea typeface="微软雅黑" pitchFamily="34" charset="-122"/>
            </a:endParaRPr>
          </a:p>
          <a:p>
            <a:pPr fontAlgn="ctr">
              <a:lnSpc>
                <a:spcPct val="150000"/>
              </a:lnSpc>
            </a:pPr>
            <a:r>
              <a:rPr lang="zh-CN" altLang="zh-CN">
                <a:solidFill>
                  <a:srgbClr val="C00000"/>
                </a:solidFill>
                <a:latin typeface="微软雅黑" panose="020B0503020204020204" pitchFamily="34" charset="-122"/>
                <a:ea typeface="微软雅黑" pitchFamily="34" charset="-122"/>
              </a:rPr>
              <a:t>（</a:t>
            </a:r>
            <a:r>
              <a:rPr lang="en-US" altLang="zh-CN">
                <a:solidFill>
                  <a:srgbClr val="C00000"/>
                </a:solidFill>
                <a:latin typeface="微软雅黑" panose="020B0503020204020204" pitchFamily="34" charset="-122"/>
                <a:ea typeface="微软雅黑" pitchFamily="34" charset="-122"/>
              </a:rPr>
              <a:t>5</a:t>
            </a:r>
            <a:r>
              <a:rPr lang="zh-CN" altLang="zh-CN">
                <a:solidFill>
                  <a:srgbClr val="C00000"/>
                </a:solidFill>
                <a:latin typeface="微软雅黑" panose="020B0503020204020204" pitchFamily="34" charset="-122"/>
                <a:ea typeface="微软雅黑" pitchFamily="34" charset="-122"/>
              </a:rPr>
              <a:t>）蟹六跪而二螯，非蛇鳝之穴无可寄托者，用心躁也</a:t>
            </a:r>
            <a:r>
              <a:rPr lang="en-US" altLang="zh-CN">
                <a:solidFill>
                  <a:srgbClr val="C00000"/>
                </a:solidFill>
                <a:latin typeface="微软雅黑" panose="020B0503020204020204" pitchFamily="34" charset="-122"/>
                <a:ea typeface="微软雅黑" pitchFamily="34" charset="-122"/>
              </a:rPr>
              <a:t>   </a:t>
            </a:r>
            <a:endParaRPr lang="zh-CN" altLang="zh-CN">
              <a:solidFill>
                <a:srgbClr val="C00000"/>
              </a:solidFill>
              <a:latin typeface="微软雅黑" panose="020B0503020204020204" pitchFamily="34" charset="-122"/>
              <a:ea typeface="微软雅黑" pitchFamily="34" charset="-122"/>
            </a:endParaRPr>
          </a:p>
          <a:p>
            <a:pPr fontAlgn="ctr">
              <a:lnSpc>
                <a:spcPct val="150000"/>
              </a:lnSpc>
            </a:pPr>
            <a:endParaRPr lang="zh-CN" altLang="en-US" sz="2000">
              <a:solidFill>
                <a:srgbClr val="C00000"/>
              </a:solidFill>
              <a:latin typeface="微软雅黑" panose="020B0503020204020204"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7" end="7"/>
                                            </p:txEl>
                                          </p:spTgt>
                                        </p:tgtEl>
                                        <p:attrNameLst>
                                          <p:attrName>style.visibility</p:attrName>
                                        </p:attrNameLst>
                                      </p:cBhvr>
                                      <p:to>
                                        <p:strVal val="visible"/>
                                      </p:to>
                                    </p:set>
                                    <p:animEffect transition="in" filter="dissolve">
                                      <p:cBhvr>
                                        <p:cTn id="16" dur="500"/>
                                        <p:tgtEl>
                                          <p:spTgt spid="12">
                                            <p:txEl>
                                              <p:pRg st="7" end="7"/>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8" end="8"/>
                                            </p:txEl>
                                          </p:spTgt>
                                        </p:tgtEl>
                                        <p:attrNameLst>
                                          <p:attrName>style.visibility</p:attrName>
                                        </p:attrNameLst>
                                      </p:cBhvr>
                                      <p:to>
                                        <p:strVal val="visible"/>
                                      </p:to>
                                    </p:set>
                                    <p:animEffect transition="in" filter="dissolve">
                                      <p:cBhvr>
                                        <p:cTn id="19" dur="500"/>
                                        <p:tgtEl>
                                          <p:spTgt spid="12">
                                            <p:txEl>
                                              <p:pRg st="8" end="8"/>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9" end="9"/>
                                            </p:txEl>
                                          </p:spTgt>
                                        </p:tgtEl>
                                        <p:attrNameLst>
                                          <p:attrName>style.visibility</p:attrName>
                                        </p:attrNameLst>
                                      </p:cBhvr>
                                      <p:to>
                                        <p:strVal val="visible"/>
                                      </p:to>
                                    </p:set>
                                    <p:animEffect transition="in" filter="dissolve">
                                      <p:cBhvr>
                                        <p:cTn id="22" dur="5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628367"/>
            <a:ext cx="11364177" cy="5816977"/>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itchFamily="34" charset="-122"/>
              </a:rPr>
              <a:t>随堂巩固</a:t>
            </a:r>
          </a:p>
          <a:p>
            <a:pPr fontAlgn="ctr">
              <a:lnSpc>
                <a:spcPct val="150000"/>
              </a:lnSpc>
            </a:pPr>
            <a:r>
              <a:rPr lang="en-US" altLang="zh-CN" sz="2000">
                <a:latin typeface="微软雅黑" panose="020B0503020204020204" pitchFamily="34" charset="-122"/>
                <a:ea typeface="微软雅黑" pitchFamily="34" charset="-122"/>
              </a:rPr>
              <a:t>2.</a:t>
            </a:r>
            <a:r>
              <a:rPr lang="zh-CN" altLang="en-US" sz="2000">
                <a:latin typeface="微软雅黑" panose="020B0503020204020204" pitchFamily="34" charset="-122"/>
                <a:ea typeface="微软雅黑" pitchFamily="34" charset="-122"/>
              </a:rPr>
              <a:t>翻译句子</a:t>
            </a:r>
          </a:p>
          <a:p>
            <a:pPr fontAlgn="ctr">
              <a:lnSpc>
                <a:spcPct val="150000"/>
              </a:lnSpc>
            </a:pPr>
            <a:r>
              <a:rPr lang="zh-CN" altLang="en-US" sz="2000">
                <a:latin typeface="微软雅黑" panose="020B0503020204020204" pitchFamily="34" charset="-122"/>
                <a:ea typeface="微软雅黑" pitchFamily="34" charset="-122"/>
              </a:rPr>
              <a:t>①青，取之于蓝而青于蓝；冰，水为之，而寒于水。</a:t>
            </a:r>
          </a:p>
          <a:p>
            <a:pPr fontAlgn="ctr">
              <a:lnSpc>
                <a:spcPct val="150000"/>
              </a:lnSpc>
            </a:pPr>
            <a:r>
              <a:rPr lang="zh-CN" altLang="en-US" sz="2000">
                <a:solidFill>
                  <a:srgbClr val="C00000"/>
                </a:solidFill>
                <a:latin typeface="微软雅黑" panose="020B0503020204020204" pitchFamily="34" charset="-122"/>
                <a:ea typeface="微软雅黑" pitchFamily="34" charset="-122"/>
              </a:rPr>
              <a:t>译文：靛青是从蓝草里提取的，可是比蓝草的颜色更深：冰是水凝结而成的，却比水还要寒冷。 </a:t>
            </a:r>
            <a:endParaRPr lang="en-US" altLang="zh-CN" sz="2000">
              <a:solidFill>
                <a:srgbClr val="C00000"/>
              </a:solidFill>
              <a:latin typeface="微软雅黑" panose="020B0503020204020204" pitchFamily="34" charset="-122"/>
              <a:ea typeface="微软雅黑" pitchFamily="34" charset="-122"/>
            </a:endParaRPr>
          </a:p>
          <a:p>
            <a:pPr fontAlgn="ctr">
              <a:lnSpc>
                <a:spcPct val="150000"/>
              </a:lnSpc>
            </a:pPr>
            <a:r>
              <a:rPr lang="zh-CN" altLang="en-US" sz="2000">
                <a:latin typeface="微软雅黑" panose="020B0503020204020204" pitchFamily="34" charset="-122"/>
                <a:ea typeface="微软雅黑" pitchFamily="34" charset="-122"/>
              </a:rPr>
              <a:t>②君子博学而日参省乎己，则知明而行无过矣。</a:t>
            </a:r>
          </a:p>
          <a:p>
            <a:pPr fontAlgn="ctr">
              <a:lnSpc>
                <a:spcPct val="150000"/>
              </a:lnSpc>
            </a:pPr>
            <a:r>
              <a:rPr lang="zh-CN" altLang="en-US" sz="2000">
                <a:solidFill>
                  <a:srgbClr val="C00000"/>
                </a:solidFill>
                <a:latin typeface="微软雅黑" panose="020B0503020204020204" pitchFamily="34" charset="-122"/>
                <a:ea typeface="微软雅黑" pitchFamily="34" charset="-122"/>
              </a:rPr>
              <a:t>译文：</a:t>
            </a:r>
            <a:r>
              <a:rPr lang="zh-CN" altLang="zh-CN" sz="2000">
                <a:solidFill>
                  <a:srgbClr val="C00000"/>
                </a:solidFill>
                <a:latin typeface="微软雅黑" panose="020B0503020204020204" pitchFamily="34" charset="-122"/>
                <a:ea typeface="微软雅黑" pitchFamily="34" charset="-122"/>
              </a:rPr>
              <a:t>君子广泛地学习，而且每天检查反省自己，那么他就会聪明机智，而行为就不会有过错了。</a:t>
            </a:r>
          </a:p>
          <a:p>
            <a:pPr fontAlgn="ctr">
              <a:lnSpc>
                <a:spcPct val="150000"/>
              </a:lnSpc>
            </a:pPr>
            <a:r>
              <a:rPr lang="zh-CN" altLang="zh-CN" sz="2000">
                <a:latin typeface="微软雅黑" panose="020B0503020204020204" pitchFamily="34" charset="-122"/>
                <a:ea typeface="微软雅黑" pitchFamily="34" charset="-122"/>
              </a:rPr>
              <a:t>③积善成德，而神明自得，圣心备焉。</a:t>
            </a:r>
          </a:p>
          <a:p>
            <a:pPr fontAlgn="ctr">
              <a:lnSpc>
                <a:spcPct val="150000"/>
              </a:lnSpc>
            </a:pPr>
            <a:r>
              <a:rPr lang="zh-CN" altLang="en-US" sz="2000">
                <a:solidFill>
                  <a:srgbClr val="C00000"/>
                </a:solidFill>
                <a:latin typeface="微软雅黑" panose="020B0503020204020204" pitchFamily="34" charset="-122"/>
                <a:ea typeface="微软雅黑" pitchFamily="34" charset="-122"/>
              </a:rPr>
              <a:t>译文：</a:t>
            </a:r>
            <a:r>
              <a:rPr lang="zh-CN" altLang="zh-CN" sz="2000">
                <a:solidFill>
                  <a:srgbClr val="C00000"/>
                </a:solidFill>
                <a:latin typeface="微软雅黑" panose="020B0503020204020204" pitchFamily="34" charset="-122"/>
                <a:ea typeface="微软雅黑" pitchFamily="34" charset="-122"/>
              </a:rPr>
              <a:t>积累善行养成高尚的品德，自然会心智澄明，圣人的精神境界也就在这里具备了。</a:t>
            </a:r>
          </a:p>
          <a:p>
            <a:pPr fontAlgn="ctr">
              <a:lnSpc>
                <a:spcPct val="150000"/>
              </a:lnSpc>
            </a:pPr>
            <a:r>
              <a:rPr lang="zh-CN" altLang="zh-CN" sz="2000">
                <a:latin typeface="微软雅黑" panose="020B0503020204020204" pitchFamily="34" charset="-122"/>
                <a:ea typeface="微软雅黑" pitchFamily="34" charset="-122"/>
              </a:rPr>
              <a:t>④蚓无爪牙之利，筋骨之强，上食埃土，下饮黄泉 ，用心一也。</a:t>
            </a:r>
          </a:p>
          <a:p>
            <a:pPr fontAlgn="ctr">
              <a:lnSpc>
                <a:spcPct val="150000"/>
              </a:lnSpc>
            </a:pPr>
            <a:r>
              <a:rPr lang="zh-CN" altLang="en-US" sz="2000">
                <a:solidFill>
                  <a:srgbClr val="C00000"/>
                </a:solidFill>
                <a:latin typeface="微软雅黑" panose="020B0503020204020204" pitchFamily="34" charset="-122"/>
                <a:ea typeface="微软雅黑" pitchFamily="34" charset="-122"/>
              </a:rPr>
              <a:t>译文：</a:t>
            </a:r>
            <a:r>
              <a:rPr lang="zh-CN" altLang="zh-CN" sz="2000">
                <a:solidFill>
                  <a:srgbClr val="C00000"/>
                </a:solidFill>
                <a:latin typeface="微软雅黑" panose="020B0503020204020204" pitchFamily="34" charset="-122"/>
                <a:ea typeface="微软雅黑" pitchFamily="34" charset="-122"/>
              </a:rPr>
              <a:t>蚯蚓没有锐利的爪子和牙齿，强健的筋骨，却能向上吃到泥土，向下可以喝到泉水，这是由于它用心 </a:t>
            </a:r>
          </a:p>
          <a:p>
            <a:pPr fontAlgn="ctr">
              <a:lnSpc>
                <a:spcPct val="150000"/>
              </a:lnSpc>
            </a:pPr>
            <a:endParaRPr lang="zh-CN" altLang="en-US" sz="2400">
              <a:solidFill>
                <a:srgbClr val="C00000"/>
              </a:solidFill>
              <a:latin typeface="微软雅黑" panose="020B0503020204020204"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dissolve">
                                      <p:cBhvr>
                                        <p:cTn id="16" dur="500"/>
                                        <p:tgtEl>
                                          <p:spTgt spid="12">
                                            <p:txEl>
                                              <p:pRg st="3" end="3"/>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dissolve">
                                      <p:cBhvr>
                                        <p:cTn id="22" dur="500"/>
                                        <p:tgtEl>
                                          <p:spTgt spid="12">
                                            <p:txEl>
                                              <p:pRg st="5" end="5"/>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12">
                                            <p:txEl>
                                              <p:pRg st="7" end="7"/>
                                            </p:txEl>
                                          </p:spTgt>
                                        </p:tgtEl>
                                        <p:attrNameLst>
                                          <p:attrName>style.visibility</p:attrName>
                                        </p:attrNameLst>
                                      </p:cBhvr>
                                      <p:to>
                                        <p:strVal val="visible"/>
                                      </p:to>
                                    </p:set>
                                    <p:animEffect transition="in" filter="dissolve">
                                      <p:cBhvr>
                                        <p:cTn id="28" dur="500"/>
                                        <p:tgtEl>
                                          <p:spTgt spid="12">
                                            <p:txEl>
                                              <p:pRg st="7" end="7"/>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9" presetClass="entr" presetSubtype="0" fill="hold" nodeType="clickEffect">
                                  <p:stCondLst>
                                    <p:cond delay="0"/>
                                  </p:stCondLst>
                                  <p:childTnLst>
                                    <p:set>
                                      <p:cBhvr>
                                        <p:cTn id="33" dur="1" fill="hold">
                                          <p:stCondLst>
                                            <p:cond delay="0"/>
                                          </p:stCondLst>
                                        </p:cTn>
                                        <p:tgtEl>
                                          <p:spTgt spid="12">
                                            <p:txEl>
                                              <p:pRg st="9" end="9"/>
                                            </p:txEl>
                                          </p:spTgt>
                                        </p:tgtEl>
                                        <p:attrNameLst>
                                          <p:attrName>style.visibility</p:attrName>
                                        </p:attrNameLst>
                                      </p:cBhvr>
                                      <p:to>
                                        <p:strVal val="visible"/>
                                      </p:to>
                                    </p:set>
                                    <p:animEffect transition="in" filter="dissolve">
                                      <p:cBhvr>
                                        <p:cTn id="34" dur="5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itchFamily="34" charset="-122"/>
                <a:sym typeface="+mn-ea"/>
              </a:rPr>
              <a:t>第一部分</a:t>
            </a:r>
            <a:endParaRPr lang="en-US" altLang="zh-CN" sz="3200">
              <a:solidFill>
                <a:schemeClr val="tx1"/>
              </a:solidFill>
              <a:latin typeface="微软雅黑" panose="020B0503020204020204"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itchFamily="34" charset="-122"/>
                <a:sym typeface="+mn-ea"/>
              </a:rPr>
              <a:t>知人论世</a:t>
            </a:r>
            <a:endParaRPr lang="en-US" altLang="zh-CN" sz="3600">
              <a:solidFill>
                <a:schemeClr val="tx1"/>
              </a:solidFill>
              <a:latin typeface="微软雅黑" panose="020B0503020204020204"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621321" y="1363037"/>
            <a:ext cx="698810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itchFamily="34" charset="-122"/>
              </a:rPr>
              <a:t>      荀子（约前</a:t>
            </a:r>
            <a:r>
              <a:rPr lang="en-US" altLang="zh-CN" sz="2000" b="1">
                <a:solidFill>
                  <a:srgbClr val="C00000"/>
                </a:solidFill>
                <a:latin typeface="微软雅黑" panose="020B0503020204020204" pitchFamily="34" charset="-122"/>
                <a:ea typeface="微软雅黑" pitchFamily="34" charset="-122"/>
              </a:rPr>
              <a:t>313</a:t>
            </a:r>
            <a:r>
              <a:rPr lang="zh-CN" altLang="en-US" sz="2000" b="1">
                <a:solidFill>
                  <a:srgbClr val="C00000"/>
                </a:solidFill>
                <a:latin typeface="微软雅黑" panose="020B0503020204020204" pitchFamily="34" charset="-122"/>
                <a:ea typeface="微软雅黑" pitchFamily="34" charset="-122"/>
              </a:rPr>
              <a:t>～前</a:t>
            </a:r>
            <a:r>
              <a:rPr lang="en-US" altLang="zh-CN" sz="2000" b="1">
                <a:solidFill>
                  <a:srgbClr val="C00000"/>
                </a:solidFill>
                <a:latin typeface="微软雅黑" panose="020B0503020204020204" pitchFamily="34" charset="-122"/>
                <a:ea typeface="微软雅黑" pitchFamily="34" charset="-122"/>
              </a:rPr>
              <a:t>238</a:t>
            </a:r>
            <a:r>
              <a:rPr lang="zh-CN" altLang="en-US" sz="2000" b="1">
                <a:solidFill>
                  <a:srgbClr val="C00000"/>
                </a:solidFill>
                <a:latin typeface="微软雅黑" panose="020B0503020204020204" pitchFamily="34" charset="-122"/>
                <a:ea typeface="微软雅黑" pitchFamily="34" charset="-122"/>
              </a:rPr>
              <a:t>），名况，战国末期赵国人。著名思想家、文学家、时人尊称为“荀卿”</a:t>
            </a:r>
            <a:r>
              <a:rPr lang="zh-CN" altLang="en-US" sz="2000">
                <a:latin typeface="微软雅黑" panose="020B0503020204020204" pitchFamily="34" charset="-122"/>
                <a:ea typeface="微软雅黑" pitchFamily="34" charset="-122"/>
              </a:rPr>
              <a:t>，汉代著作因避汉宣帝刘询讳，写作“孙卿”。曾三次出任齐国稷下学官祭酒，后为楚兰陵令。韩非和李斯均是他的学生。他是先秦儒家的最后代表人物，继承了孔子学说，又能扬弃其消极成分，并批判吸收各学派的思想学说，成为先秦朴素唯物主义思想的代表人物。</a:t>
            </a:r>
            <a:r>
              <a:rPr lang="zh-CN" altLang="en-US" sz="2000" b="1">
                <a:solidFill>
                  <a:srgbClr val="C00000"/>
                </a:solidFill>
                <a:latin typeface="微软雅黑" panose="020B0503020204020204" pitchFamily="34" charset="-122"/>
                <a:ea typeface="微软雅黑" pitchFamily="34" charset="-122"/>
              </a:rPr>
              <a:t>其散文说理透彻，气势雄浑，语言质朴，句法简练缜密，多排比，善譬喻。</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荀子</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一书共</a:t>
            </a:r>
            <a:r>
              <a:rPr lang="en-US" altLang="zh-CN" sz="2000">
                <a:latin typeface="微软雅黑" panose="020B0503020204020204" pitchFamily="34" charset="-122"/>
                <a:ea typeface="微软雅黑" pitchFamily="34" charset="-122"/>
              </a:rPr>
              <a:t>32</a:t>
            </a:r>
            <a:r>
              <a:rPr lang="zh-CN" altLang="en-US" sz="2000">
                <a:latin typeface="微软雅黑" panose="020B0503020204020204" pitchFamily="34" charset="-122"/>
                <a:ea typeface="微软雅黑" pitchFamily="34" charset="-122"/>
              </a:rPr>
              <a:t>篇，其中</a:t>
            </a:r>
            <a:r>
              <a:rPr lang="en-US" altLang="zh-CN" sz="2000">
                <a:latin typeface="微软雅黑" panose="020B0503020204020204" pitchFamily="34" charset="-122"/>
                <a:ea typeface="微软雅黑" pitchFamily="34" charset="-122"/>
              </a:rPr>
              <a:t>26</a:t>
            </a:r>
            <a:r>
              <a:rPr lang="zh-CN" altLang="en-US" sz="2000">
                <a:latin typeface="微软雅黑" panose="020B0503020204020204" pitchFamily="34" charset="-122"/>
                <a:ea typeface="微软雅黑" pitchFamily="34" charset="-122"/>
              </a:rPr>
              <a:t>篇为荀子所著，末</a:t>
            </a:r>
            <a:r>
              <a:rPr lang="en-US" altLang="zh-CN" sz="2000">
                <a:latin typeface="微软雅黑" panose="020B0503020204020204" pitchFamily="34" charset="-122"/>
                <a:ea typeface="微软雅黑" pitchFamily="34" charset="-122"/>
              </a:rPr>
              <a:t>6</a:t>
            </a:r>
            <a:r>
              <a:rPr lang="zh-CN" altLang="en-US" sz="2000">
                <a:latin typeface="微软雅黑" panose="020B0503020204020204" pitchFamily="34" charset="-122"/>
                <a:ea typeface="微软雅黑" pitchFamily="34" charset="-122"/>
              </a:rPr>
              <a:t>篇或为其门人弟子所记。</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50774" y="590623"/>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微软雅黑" panose="020B0503020204020204" pitchFamily="34" charset="-122"/>
                <a:ea typeface="微软雅黑" pitchFamily="34" charset="-122"/>
              </a:rPr>
              <a:t>了解作者</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339174" y="1863392"/>
            <a:ext cx="2707848" cy="313121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522407" y="1791256"/>
            <a:ext cx="7137892" cy="3269549"/>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itchFamily="34" charset="-122"/>
              </a:rPr>
              <a:t>      </a:t>
            </a:r>
            <a:r>
              <a:rPr lang="en-US" altLang="zh-CN" sz="2000" b="1">
                <a:solidFill>
                  <a:srgbClr val="C00000"/>
                </a:solidFill>
                <a:latin typeface="微软雅黑" panose="020B0503020204020204" pitchFamily="34" charset="-122"/>
                <a:ea typeface="微软雅黑" pitchFamily="34" charset="-122"/>
              </a:rPr>
              <a:t>《</a:t>
            </a:r>
            <a:r>
              <a:rPr lang="zh-CN" altLang="en-US" sz="2000" b="1">
                <a:solidFill>
                  <a:srgbClr val="C00000"/>
                </a:solidFill>
                <a:latin typeface="微软雅黑" panose="020B0503020204020204" pitchFamily="34" charset="-122"/>
                <a:ea typeface="微软雅黑" pitchFamily="34" charset="-122"/>
              </a:rPr>
              <a:t>荀子</a:t>
            </a:r>
            <a:r>
              <a:rPr lang="en-US" altLang="zh-CN" sz="2000" b="1">
                <a:solidFill>
                  <a:srgbClr val="C00000"/>
                </a:solidFill>
                <a:latin typeface="微软雅黑" panose="020B0503020204020204" pitchFamily="34" charset="-122"/>
                <a:ea typeface="微软雅黑" pitchFamily="34" charset="-122"/>
              </a:rPr>
              <a:t>》</a:t>
            </a:r>
            <a:r>
              <a:rPr lang="zh-CN" altLang="en-US" sz="2000" b="1">
                <a:solidFill>
                  <a:srgbClr val="C00000"/>
                </a:solidFill>
                <a:latin typeface="微软雅黑" panose="020B0503020204020204" pitchFamily="34" charset="-122"/>
                <a:ea typeface="微软雅黑" pitchFamily="34" charset="-122"/>
              </a:rPr>
              <a:t>是战国时期荀子和弟子们整理或记录他人言行的哲学著作。全书一共</a:t>
            </a:r>
            <a:r>
              <a:rPr lang="en-US" altLang="zh-CN" sz="2000" b="1">
                <a:solidFill>
                  <a:srgbClr val="C00000"/>
                </a:solidFill>
                <a:latin typeface="微软雅黑" panose="020B0503020204020204" pitchFamily="34" charset="-122"/>
                <a:ea typeface="微软雅黑" pitchFamily="34" charset="-122"/>
              </a:rPr>
              <a:t>32</a:t>
            </a:r>
            <a:r>
              <a:rPr lang="zh-CN" altLang="en-US" sz="2000" b="1">
                <a:solidFill>
                  <a:srgbClr val="C00000"/>
                </a:solidFill>
                <a:latin typeface="微软雅黑" panose="020B0503020204020204" pitchFamily="34" charset="-122"/>
                <a:ea typeface="微软雅黑" pitchFamily="34" charset="-122"/>
              </a:rPr>
              <a:t>篇</a:t>
            </a:r>
            <a:r>
              <a:rPr lang="zh-CN" altLang="en-US" sz="2000">
                <a:latin typeface="微软雅黑" panose="020B0503020204020204" pitchFamily="34" charset="-122"/>
                <a:ea typeface="微软雅黑" pitchFamily="34" charset="-122"/>
              </a:rPr>
              <a:t>，其观点与荀子的一贯主张是一致的。在前</a:t>
            </a:r>
            <a:r>
              <a:rPr lang="en-US" altLang="zh-CN" sz="2000">
                <a:latin typeface="微软雅黑" panose="020B0503020204020204" pitchFamily="34" charset="-122"/>
                <a:ea typeface="微软雅黑" pitchFamily="34" charset="-122"/>
              </a:rPr>
              <a:t>27</a:t>
            </a:r>
            <a:r>
              <a:rPr lang="zh-CN" altLang="en-US" sz="2000">
                <a:latin typeface="微软雅黑" panose="020B0503020204020204" pitchFamily="34" charset="-122"/>
                <a:ea typeface="微软雅黑" pitchFamily="34" charset="-122"/>
              </a:rPr>
              <a:t>篇中，也有几篇，如</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议兵</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大略</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等可能是他的学生整理而成的。</a:t>
            </a:r>
          </a:p>
          <a:p>
            <a:pPr>
              <a:lnSpc>
                <a:spcPct val="150000"/>
              </a:lnSpc>
            </a:pPr>
            <a:r>
              <a:rPr lang="zh-CN" altLang="en-US" sz="2000" b="1">
                <a:solidFill>
                  <a:srgbClr val="C00000"/>
                </a:solidFill>
                <a:latin typeface="微软雅黑" panose="020B0503020204020204" pitchFamily="34" charset="-122"/>
                <a:ea typeface="微软雅黑" pitchFamily="34" charset="-122"/>
              </a:rPr>
              <a:t>      荀子文章擅长说理，组织严密，分析透辟，善于取譬，常用排比句增强议论的气势，语言富赡警炼，有很强的说服力和感染力。</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737832" y="622071"/>
            <a:ext cx="2536998"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itchFamily="34" charset="-122"/>
              </a:rPr>
              <a:t>了解</a:t>
            </a:r>
            <a:r>
              <a:rPr lang="en-US" altLang="zh-CN" sz="2800" b="1">
                <a:solidFill>
                  <a:schemeClr val="bg1">
                    <a:lumMod val="50000"/>
                  </a:schemeClr>
                </a:solidFill>
                <a:latin typeface="微软雅黑" panose="020B0503020204020204" pitchFamily="34" charset="-122"/>
                <a:ea typeface="微软雅黑" pitchFamily="34" charset="-122"/>
              </a:rPr>
              <a:t>《</a:t>
            </a:r>
            <a:r>
              <a:rPr lang="zh-CN" altLang="en-US" sz="2800" b="1">
                <a:solidFill>
                  <a:schemeClr val="bg1">
                    <a:lumMod val="50000"/>
                  </a:schemeClr>
                </a:solidFill>
                <a:latin typeface="微软雅黑" panose="020B0503020204020204" pitchFamily="34" charset="-122"/>
                <a:ea typeface="微软雅黑" pitchFamily="34" charset="-122"/>
              </a:rPr>
              <a:t>荀子</a:t>
            </a:r>
            <a:r>
              <a:rPr lang="en-US" altLang="zh-CN" sz="2800" b="1">
                <a:solidFill>
                  <a:schemeClr val="bg1">
                    <a:lumMod val="50000"/>
                  </a:schemeClr>
                </a:solidFill>
                <a:latin typeface="微软雅黑" panose="020B0503020204020204" pitchFamily="34" charset="-122"/>
                <a:ea typeface="微软雅黑" pitchFamily="34" charset="-122"/>
              </a:rPr>
              <a:t>》 </a:t>
            </a:r>
            <a:endParaRPr lang="zh-CN" altLang="en-US" sz="2800" b="1">
              <a:solidFill>
                <a:schemeClr val="bg1">
                  <a:lumMod val="50000"/>
                </a:schemeClr>
              </a:solidFill>
              <a:latin typeface="微软雅黑" panose="020B0503020204020204"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3347" y="1776002"/>
            <a:ext cx="3281483" cy="38262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69240"/>
            <a:ext cx="11623040" cy="6300470"/>
            <a:chOff x="448" y="434"/>
            <a:chExt cx="18304" cy="992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10" name="矩形 9"/>
            <p:cNvSpPr/>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itchFamily="34" charset="-122"/>
                <a:sym typeface="+mn-ea"/>
              </a:rPr>
              <a:t>写作背景</a:t>
            </a:r>
            <a:endParaRPr lang="en-US" altLang="zh-CN" sz="4800" b="1">
              <a:solidFill>
                <a:schemeClr val="bg1"/>
              </a:solidFill>
              <a:latin typeface="微软雅黑" panose="020B0503020204020204" pitchFamily="34" charset="-122"/>
              <a:ea typeface="微软雅黑"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itchFamily="34" charset="-122"/>
            </a:endParaRPr>
          </a:p>
        </p:txBody>
      </p:sp>
      <p:sp>
        <p:nvSpPr>
          <p:cNvPr id="82" name="文本框 81"/>
          <p:cNvSpPr txBox="1"/>
          <p:nvPr/>
        </p:nvSpPr>
        <p:spPr>
          <a:xfrm>
            <a:off x="5132018" y="1761385"/>
            <a:ext cx="6775502" cy="4459041"/>
          </a:xfrm>
          <a:prstGeom prst="rect">
            <a:avLst/>
          </a:prstGeom>
          <a:noFill/>
          <a:effectLst/>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itchFamily="34" charset="-122"/>
              </a:rPr>
              <a:t>荀子主张人性本恶，</a:t>
            </a:r>
            <a:r>
              <a:rPr lang="zh-CN" altLang="en-US" sz="2400" b="1">
                <a:latin typeface="微软雅黑" panose="020B0503020204020204" pitchFamily="34" charset="-122"/>
                <a:ea typeface="微软雅黑" pitchFamily="34" charset="-122"/>
              </a:rPr>
              <a:t>他认为，人的本性是好利恶害，如果任人顺性发展，人与人之间就会互相争夺，使社会陷入混乱；必须由圣人制定礼义，进行教化，才能使人转而为善，使社会正常安定。所以他认为人性是恶的，而善则是后天人为教育的结果；善不是性，而是“伪”。</a:t>
            </a:r>
            <a:r>
              <a:rPr lang="zh-CN" altLang="en-US" sz="2400" b="1">
                <a:solidFill>
                  <a:srgbClr val="C00000"/>
                </a:solidFill>
                <a:latin typeface="微软雅黑" panose="020B0503020204020204" pitchFamily="34" charset="-122"/>
                <a:ea typeface="微软雅黑" pitchFamily="34" charset="-122"/>
              </a:rPr>
              <a:t>他强调学习、积累，注重创造良好的社会风气给人以潜移默化的影响。</a:t>
            </a:r>
            <a:r>
              <a:rPr lang="en-US" altLang="zh-CN" sz="2400" b="1">
                <a:latin typeface="微软雅黑" panose="020B0503020204020204" pitchFamily="34" charset="-122"/>
                <a:ea typeface="微软雅黑" pitchFamily="34" charset="-122"/>
              </a:rPr>
              <a:t>《</a:t>
            </a:r>
            <a:r>
              <a:rPr lang="zh-CN" altLang="en-US" sz="2400" b="1">
                <a:latin typeface="微软雅黑" panose="020B0503020204020204" pitchFamily="34" charset="-122"/>
                <a:ea typeface="微软雅黑" pitchFamily="34" charset="-122"/>
              </a:rPr>
              <a:t>劝学</a:t>
            </a:r>
            <a:r>
              <a:rPr lang="en-US" altLang="zh-CN" sz="2400" b="1">
                <a:latin typeface="微软雅黑" panose="020B0503020204020204" pitchFamily="34" charset="-122"/>
                <a:ea typeface="微软雅黑" pitchFamily="34" charset="-122"/>
              </a:rPr>
              <a:t>》</a:t>
            </a:r>
            <a:r>
              <a:rPr lang="zh-CN" altLang="en-US" sz="2400" b="1">
                <a:latin typeface="微软雅黑" panose="020B0503020204020204" pitchFamily="34" charset="-122"/>
                <a:ea typeface="微软雅黑" pitchFamily="34" charset="-122"/>
              </a:rPr>
              <a:t>正是在这种背景下创作的。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358918" y="2960696"/>
            <a:ext cx="10311402" cy="662489"/>
          </a:xfrm>
          <a:prstGeom prst="rect">
            <a:avLst/>
          </a:prstGeom>
          <a:noFill/>
        </p:spPr>
        <p:txBody>
          <a:bodyPr wrap="square" rtlCol="0">
            <a:spAutoFit/>
          </a:bodyPr>
          <a:lstStyle/>
          <a:p>
            <a:pPr>
              <a:lnSpc>
                <a:spcPct val="150000"/>
              </a:lnSpc>
            </a:pPr>
            <a:r>
              <a:rPr lang="en-US" altLang="zh-CN" sz="2800">
                <a:latin typeface="微软雅黑" panose="020B0503020204020204" pitchFamily="34" charset="-122"/>
                <a:ea typeface="微软雅黑" pitchFamily="34" charset="-122"/>
              </a:rPr>
              <a:t>《</a:t>
            </a:r>
            <a:r>
              <a:rPr lang="zh-CN" altLang="en-US" sz="2800">
                <a:latin typeface="微软雅黑" panose="020B0503020204020204" pitchFamily="34" charset="-122"/>
                <a:ea typeface="微软雅黑" pitchFamily="34" charset="-122"/>
              </a:rPr>
              <a:t>劝学</a:t>
            </a:r>
            <a:r>
              <a:rPr lang="en-US" altLang="zh-CN" sz="2800">
                <a:latin typeface="微软雅黑" panose="020B0503020204020204" pitchFamily="34" charset="-122"/>
                <a:ea typeface="微软雅黑" pitchFamily="34" charset="-122"/>
              </a:rPr>
              <a:t>》</a:t>
            </a:r>
            <a:r>
              <a:rPr lang="zh-CN" altLang="en-US" sz="2800">
                <a:latin typeface="微软雅黑" panose="020B0503020204020204" pitchFamily="34" charset="-122"/>
                <a:ea typeface="微软雅黑" pitchFamily="34" charset="-122"/>
              </a:rPr>
              <a:t>是</a:t>
            </a:r>
            <a:r>
              <a:rPr lang="en-US" altLang="zh-CN" sz="2800">
                <a:latin typeface="微软雅黑" panose="020B0503020204020204" pitchFamily="34" charset="-122"/>
                <a:ea typeface="微软雅黑" pitchFamily="34" charset="-122"/>
              </a:rPr>
              <a:t>《</a:t>
            </a:r>
            <a:r>
              <a:rPr lang="zh-CN" altLang="en-US" sz="2800">
                <a:latin typeface="微软雅黑" panose="020B0503020204020204" pitchFamily="34" charset="-122"/>
                <a:ea typeface="微软雅黑" pitchFamily="34" charset="-122"/>
              </a:rPr>
              <a:t>荀子</a:t>
            </a:r>
            <a:r>
              <a:rPr lang="en-US" altLang="zh-CN" sz="2800">
                <a:latin typeface="微软雅黑" panose="020B0503020204020204" pitchFamily="34" charset="-122"/>
                <a:ea typeface="微软雅黑" pitchFamily="34" charset="-122"/>
              </a:rPr>
              <a:t>》</a:t>
            </a:r>
            <a:r>
              <a:rPr lang="zh-CN" altLang="en-US" sz="2800">
                <a:latin typeface="微软雅黑" panose="020B0503020204020204" pitchFamily="34" charset="-122"/>
                <a:ea typeface="微软雅黑" pitchFamily="34" charset="-122"/>
              </a:rPr>
              <a:t>第一篇，“劝”是“</a:t>
            </a:r>
            <a:r>
              <a:rPr lang="zh-CN" altLang="en-US" sz="2800" b="1">
                <a:solidFill>
                  <a:srgbClr val="C00000"/>
                </a:solidFill>
                <a:latin typeface="微软雅黑" panose="020B0503020204020204" pitchFamily="34" charset="-122"/>
                <a:ea typeface="微软雅黑" pitchFamily="34" charset="-122"/>
              </a:rPr>
              <a:t>劝勉</a:t>
            </a:r>
            <a:r>
              <a:rPr lang="zh-CN" altLang="en-US" sz="2800">
                <a:latin typeface="微软雅黑" panose="020B0503020204020204" pitchFamily="34" charset="-122"/>
                <a:ea typeface="微软雅黑" pitchFamily="34" charset="-122"/>
              </a:rPr>
              <a:t>”的意思。</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5159660" y="1309668"/>
            <a:ext cx="2250789" cy="82541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600" b="1">
                <a:solidFill>
                  <a:schemeClr val="bg1">
                    <a:lumMod val="50000"/>
                  </a:schemeClr>
                </a:solidFill>
                <a:latin typeface="微软雅黑" panose="020B0503020204020204" pitchFamily="34" charset="-122"/>
                <a:ea typeface="微软雅黑" pitchFamily="34" charset="-122"/>
              </a:rPr>
              <a:t>解     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95547" y="1893488"/>
            <a:ext cx="11400905" cy="326954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latin typeface="微软雅黑" panose="020B0503020204020204" pitchFamily="34" charset="-122"/>
                <a:ea typeface="微软雅黑" pitchFamily="34" charset="-122"/>
              </a:rPr>
              <a:t>天道自然的思想</a:t>
            </a:r>
          </a:p>
          <a:p>
            <a:pPr>
              <a:lnSpc>
                <a:spcPct val="150000"/>
              </a:lnSpc>
            </a:pPr>
            <a:r>
              <a:rPr lang="zh-CN" altLang="en-US" sz="2000">
                <a:latin typeface="微软雅黑" panose="020B0503020204020204" pitchFamily="34" charset="-122"/>
                <a:ea typeface="微软雅黑" pitchFamily="34" charset="-122"/>
              </a:rPr>
              <a:t>      荀子将“天”、“天命”、“天道”自然化、客观化与规律化，见于他的</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天论</a:t>
            </a:r>
            <a:r>
              <a:rPr lang="en-US" altLang="zh-CN" sz="2000">
                <a:latin typeface="微软雅黑" panose="020B0503020204020204" pitchFamily="34" charset="-122"/>
                <a:ea typeface="微软雅黑" pitchFamily="34" charset="-122"/>
              </a:rPr>
              <a:t>》</a:t>
            </a:r>
            <a:r>
              <a:rPr lang="zh-CN" altLang="en-US" sz="2000">
                <a:latin typeface="微软雅黑" panose="020B0503020204020204" pitchFamily="34" charset="-122"/>
                <a:ea typeface="微软雅黑" pitchFamily="34" charset="-122"/>
              </a:rPr>
              <a:t>一文。“列星随旋，日月递炤，四时代御，阴阳大化，风雨博施，万物各得其和以生，各得其养以成，不见其事而见其功，夫是之谓神；皆知其所以成，莫知其无形，夫是之谓天。</a:t>
            </a:r>
          </a:p>
          <a:p>
            <a:pPr>
              <a:lnSpc>
                <a:spcPct val="150000"/>
              </a:lnSpc>
            </a:pPr>
            <a:r>
              <a:rPr lang="zh-CN" altLang="en-US" sz="2000">
                <a:latin typeface="微软雅黑" panose="020B0503020204020204" pitchFamily="34" charset="-122"/>
                <a:ea typeface="微软雅黑" pitchFamily="34" charset="-122"/>
              </a:rPr>
              <a:t>      在荀子看来，天为自然，没有理性、意志、善恶好恶之心。天是自然天，而不是人格神。他把阴阳风雨等潜移默化的机能叫做神，把由此机能所组成的自然界叫做天。宇宙的生成不是神造，而是万物自身运动的结果。</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47652" y="680814"/>
            <a:ext cx="4007415"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itchFamily="34" charset="-122"/>
              </a:rPr>
              <a:t>了解荀子的思想主张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3798</Words>
  <Application>Microsoft Office PowerPoint</Application>
  <PresentationFormat>自定义</PresentationFormat>
  <Paragraphs>257</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2020-10-29T13:36:42Z</cp:lastPrinted>
  <dcterms:created xsi:type="dcterms:W3CDTF">2020-10-29T13:36:42Z</dcterms:created>
  <dcterms:modified xsi:type="dcterms:W3CDTF">2022-09-25T02:56:15Z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