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72" r:id="rId3"/>
  </p:sldMasterIdLst>
  <p:notesMasterIdLst>
    <p:notesMasterId r:id="rId29"/>
  </p:notesMasterIdLst>
  <p:sldIdLst>
    <p:sldId id="460" r:id="rId4"/>
    <p:sldId id="431" r:id="rId5"/>
    <p:sldId id="363" r:id="rId6"/>
    <p:sldId id="461" r:id="rId7"/>
    <p:sldId id="315" r:id="rId8"/>
    <p:sldId id="369" r:id="rId9"/>
    <p:sldId id="335" r:id="rId10"/>
    <p:sldId id="383" r:id="rId11"/>
    <p:sldId id="384" r:id="rId12"/>
    <p:sldId id="362" r:id="rId13"/>
    <p:sldId id="371" r:id="rId14"/>
    <p:sldId id="382" r:id="rId15"/>
    <p:sldId id="465" r:id="rId16"/>
    <p:sldId id="467" r:id="rId17"/>
    <p:sldId id="466" r:id="rId18"/>
    <p:sldId id="416" r:id="rId19"/>
    <p:sldId id="386" r:id="rId20"/>
    <p:sldId id="385" r:id="rId21"/>
    <p:sldId id="468" r:id="rId22"/>
    <p:sldId id="388" r:id="rId23"/>
    <p:sldId id="488" r:id="rId24"/>
    <p:sldId id="497" r:id="rId25"/>
    <p:sldId id="343" r:id="rId26"/>
    <p:sldId id="380" r:id="rId27"/>
    <p:sldId id="462" r:id="rId28"/>
  </p:sldIdLst>
  <p:sldSz cx="9144000" cy="6858000" type="screen4x3"/>
  <p:notesSz cx="6858000" cy="9144000"/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03300"/>
    <a:srgbClr val="FFCCFF"/>
    <a:srgbClr val="660066"/>
    <a:srgbClr val="FF0000"/>
    <a:srgbClr val="0000FF"/>
    <a:srgbClr val="FFFF00"/>
    <a:srgbClr val="0099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65" d="100"/>
          <a:sy n="65" d="100"/>
        </p:scale>
        <p:origin x="-1518" y="-114"/>
      </p:cViewPr>
      <p:guideLst>
        <p:guide orient="horz" pos="2160"/>
        <p:guide pos="285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lvl="0" eaLnBrk="1" fontAlgn="base" hangingPunct="1"/>
            <a:endParaRPr lang="zh-CN" altLang="en-US" sz="1200" strike="noStrike" noProof="1"/>
          </a:p>
        </p:txBody>
      </p:sp>
      <p:sp>
        <p:nvSpPr>
          <p:cNvPr id="4099" name="Rectangle 3"/>
          <p:cNvSpPr>
            <a:spLocks noGrp="1"/>
          </p:cNvSpPr>
          <p:nvPr>
            <p:ph type="dt" idx="1"/>
          </p:nvPr>
        </p:nvSpPr>
        <p:spPr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lvl="0" algn="r" eaLnBrk="1" fontAlgn="base" hangingPunct="1"/>
            <a:endParaRPr lang="en-US" altLang="x-none" sz="1200" strike="noStrike" noProof="1"/>
          </a:p>
        </p:txBody>
      </p:sp>
      <p:sp>
        <p:nvSpPr>
          <p:cNvPr id="6148" name="Rectangle 4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6149" name="Rectangle 5"/>
          <p:cNvSpPr>
            <a:spLocks noGrp="1"/>
          </p:cNvSpPr>
          <p:nvPr>
            <p:ph type="body" sz="quarter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 indent="0"/>
            <a:r>
              <a:rPr lang="zh-CN" altLang="en-US" dirty="0"/>
              <a:t>第二级</a:t>
            </a:r>
          </a:p>
          <a:p>
            <a:pPr lvl="2" indent="0"/>
            <a:r>
              <a:rPr lang="zh-CN" altLang="en-US" dirty="0"/>
              <a:t>第三级</a:t>
            </a:r>
          </a:p>
          <a:p>
            <a:pPr lvl="3" indent="0"/>
            <a:r>
              <a:rPr lang="zh-CN" altLang="en-US" dirty="0"/>
              <a:t>第四级</a:t>
            </a:r>
          </a:p>
          <a:p>
            <a:pPr lvl="4" indent="0"/>
            <a:r>
              <a:rPr lang="zh-CN" altLang="en-US" dirty="0"/>
              <a:t>第五级</a:t>
            </a:r>
          </a:p>
        </p:txBody>
      </p:sp>
      <p:sp>
        <p:nvSpPr>
          <p:cNvPr id="4102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b"/>
          <a:lstStyle/>
          <a:p>
            <a:pPr lvl="0" eaLnBrk="1" fontAlgn="base" hangingPunct="1"/>
            <a:endParaRPr lang="en-US" altLang="x-none" sz="1200" strike="noStrike" noProof="1"/>
          </a:p>
        </p:txBody>
      </p:sp>
      <p:sp>
        <p:nvSpPr>
          <p:cNvPr id="4103" name="Rectangle 7"/>
          <p:cNvSpPr>
            <a:spLocks noGrp="1"/>
          </p:cNvSpPr>
          <p:nvPr>
            <p:ph type="sldNum" sz="quarter" idx="5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b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pPr lvl="0" algn="r" eaLnBrk="1" fontAlgn="base" hangingPunct="1"/>
              <a:t>‹#›</a:t>
            </a:fld>
            <a:endParaRPr lang="en-US" altLang="x-none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eaLnBrk="0" fontAlgn="base" latinLnBrk="0" hangingPunct="0">
      <a:spcBef>
        <a:spcPct val="30000"/>
      </a:spcBef>
      <a:spcAft>
        <a:spcPct val="0"/>
      </a:spcAft>
      <a:buNone/>
      <a:defRPr sz="1200" b="0" u="none" kern="1200" baseline="0">
        <a:solidFill>
          <a:schemeClr val="tx1"/>
        </a:solidFill>
        <a:latin typeface="+mn-lt"/>
        <a:ea typeface="+mn-ea"/>
        <a:cs typeface="+mn-cs"/>
      </a:defRPr>
    </a:lvl1pPr>
    <a:lvl2pPr marL="457200" lvl="1" indent="0" algn="l" defTabSz="914400" eaLnBrk="0" fontAlgn="base" latinLnBrk="0" hangingPunct="0">
      <a:spcBef>
        <a:spcPct val="30000"/>
      </a:spcBef>
      <a:spcAft>
        <a:spcPct val="0"/>
      </a:spcAft>
      <a:buNone/>
      <a:defRPr sz="1200" b="0" u="none" kern="1200" baseline="0">
        <a:solidFill>
          <a:schemeClr val="tx1"/>
        </a:solidFill>
        <a:latin typeface="+mn-lt"/>
        <a:ea typeface="+mn-ea"/>
        <a:cs typeface="+mn-cs"/>
      </a:defRPr>
    </a:lvl2pPr>
    <a:lvl3pPr marL="914400" lvl="2" indent="0" algn="l" defTabSz="914400" eaLnBrk="0" fontAlgn="base" latinLnBrk="0" hangingPunct="0">
      <a:spcBef>
        <a:spcPct val="30000"/>
      </a:spcBef>
      <a:spcAft>
        <a:spcPct val="0"/>
      </a:spcAft>
      <a:buNone/>
      <a:defRPr sz="1200" b="0" u="none" kern="1200" baseline="0">
        <a:solidFill>
          <a:schemeClr val="tx1"/>
        </a:solidFill>
        <a:latin typeface="+mn-lt"/>
        <a:ea typeface="+mn-ea"/>
        <a:cs typeface="+mn-cs"/>
      </a:defRPr>
    </a:lvl3pPr>
    <a:lvl4pPr marL="1371600" lvl="3" indent="0" algn="l" defTabSz="914400" eaLnBrk="0" fontAlgn="base" latinLnBrk="0" hangingPunct="0">
      <a:spcBef>
        <a:spcPct val="30000"/>
      </a:spcBef>
      <a:spcAft>
        <a:spcPct val="0"/>
      </a:spcAft>
      <a:buNone/>
      <a:defRPr sz="1200" b="0" u="none" kern="1200" baseline="0">
        <a:solidFill>
          <a:schemeClr val="tx1"/>
        </a:solidFill>
        <a:latin typeface="+mn-lt"/>
        <a:ea typeface="+mn-ea"/>
        <a:cs typeface="+mn-cs"/>
      </a:defRPr>
    </a:lvl4pPr>
    <a:lvl5pPr marL="1828800" lvl="4" indent="0" algn="l" defTabSz="914400" eaLnBrk="0" fontAlgn="base" latinLnBrk="0" hangingPunct="0">
      <a:spcBef>
        <a:spcPct val="30000"/>
      </a:spcBef>
      <a:spcAft>
        <a:spcPct val="0"/>
      </a:spcAft>
      <a:buNone/>
      <a:defRPr sz="1200" b="0" u="none" kern="1200" baseline="0">
        <a:solidFill>
          <a:schemeClr val="tx1"/>
        </a:solidFill>
        <a:latin typeface="+mn-lt"/>
        <a:ea typeface="+mn-ea"/>
        <a:cs typeface="+mn-cs"/>
      </a:defRPr>
    </a:lvl5pPr>
    <a:lvl6pPr marL="2286000" lvl="5" indent="0" algn="l" defTabSz="914400" eaLnBrk="0" fontAlgn="base" latinLnBrk="0" hangingPunct="0">
      <a:spcBef>
        <a:spcPct val="30000"/>
      </a:spcBef>
      <a:spcAft>
        <a:spcPct val="0"/>
      </a:spcAft>
      <a:buNone/>
      <a:defRPr sz="1200" b="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0" algn="l" defTabSz="914400" eaLnBrk="0" fontAlgn="base" latinLnBrk="0" hangingPunct="0">
      <a:spcBef>
        <a:spcPct val="30000"/>
      </a:spcBef>
      <a:spcAft>
        <a:spcPct val="0"/>
      </a:spcAft>
      <a:buNone/>
      <a:defRPr sz="1200" b="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0" algn="l" defTabSz="914400" eaLnBrk="0" fontAlgn="base" latinLnBrk="0" hangingPunct="0">
      <a:spcBef>
        <a:spcPct val="30000"/>
      </a:spcBef>
      <a:spcAft>
        <a:spcPct val="0"/>
      </a:spcAft>
      <a:buNone/>
      <a:defRPr sz="1200" b="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0" algn="l" defTabSz="914400" eaLnBrk="0" fontAlgn="base" latinLnBrk="0" hangingPunct="0">
      <a:spcBef>
        <a:spcPct val="30000"/>
      </a:spcBef>
      <a:spcAft>
        <a:spcPct val="0"/>
      </a:spcAft>
      <a:buNone/>
      <a:defRPr sz="1200" b="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8194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8195" name="幻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0" hangingPunct="0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  <a:pPr lvl="0" algn="r" eaLnBrk="0" hangingPunct="0"/>
              <a:t>1</a:t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3314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3315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0" hangingPunct="0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  <a:pPr lvl="0" algn="r" eaLnBrk="0" hangingPunct="0"/>
              <a:t>4</a:t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8674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28675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0" hangingPunct="0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  <a:pPr lvl="0" algn="r" eaLnBrk="0" hangingPunct="0"/>
              <a:t>19</a:t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5842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3584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0" hangingPunct="0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  <a:pPr lvl="0" algn="r" eaLnBrk="0" hangingPunct="0"/>
              <a:t>25</a:t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>
              <a:spcBef>
                <a:spcPct val="50000"/>
              </a:spcBef>
            </a:pPr>
            <a:endParaRPr lang="en-US" altLang="x-none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>
              <a:spcBef>
                <a:spcPct val="50000"/>
              </a:spcBef>
            </a:pPr>
            <a:endParaRPr lang="en-US" altLang="x-none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5000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eaLnBrk="1" fontAlgn="base" hangingPunct="1">
                <a:spcBef>
                  <a:spcPct val="50000"/>
                </a:spcBef>
              </a:p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>
              <a:spcBef>
                <a:spcPct val="50000"/>
              </a:spcBef>
            </a:pPr>
            <a:endParaRPr lang="en-US" altLang="x-none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>
              <a:spcBef>
                <a:spcPct val="50000"/>
              </a:spcBef>
            </a:pPr>
            <a:endParaRPr lang="en-US" altLang="x-none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5000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eaLnBrk="1" fontAlgn="base" hangingPunct="1">
                <a:spcBef>
                  <a:spcPct val="50000"/>
                </a:spcBef>
              </a:p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02463" y="457200"/>
            <a:ext cx="1943100" cy="56388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73163" y="457200"/>
            <a:ext cx="5716657" cy="56388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>
              <a:spcBef>
                <a:spcPct val="50000"/>
              </a:spcBef>
            </a:pPr>
            <a:endParaRPr lang="en-US" altLang="x-none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>
              <a:spcBef>
                <a:spcPct val="50000"/>
              </a:spcBef>
            </a:pPr>
            <a:endParaRPr lang="en-US" altLang="x-none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5000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eaLnBrk="1" fontAlgn="base" hangingPunct="1">
                <a:spcBef>
                  <a:spcPct val="50000"/>
                </a:spcBef>
              </a:p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>
  <p:cSld name="标题幻灯片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3073"/>
          <p:cNvSpPr>
            <a:spLocks noGrp="1"/>
          </p:cNvSpPr>
          <p:nvPr>
            <p:ph type="ctrTitle"/>
          </p:nvPr>
        </p:nvSpPr>
        <p:spPr>
          <a:xfrm>
            <a:off x="539750" y="1866900"/>
            <a:ext cx="7772400" cy="143827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lvl="0" algn="ctr">
              <a:defRPr sz="4400" b="1" kern="1200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</a:defRPr>
            </a:lvl1pPr>
          </a:lstStyle>
          <a:p>
            <a:pPr lvl="0"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075" name="副标题 3074"/>
          <p:cNvSpPr>
            <a:spLocks noGrp="1"/>
          </p:cNvSpPr>
          <p:nvPr>
            <p:ph type="subTitle" idx="1"/>
          </p:nvPr>
        </p:nvSpPr>
        <p:spPr>
          <a:xfrm>
            <a:off x="1225550" y="3522663"/>
            <a:ext cx="6400800" cy="1058862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 anchorCtr="1"/>
          <a:lstStyle>
            <a:lvl1pPr marL="0" lvl="0" indent="0" algn="ctr">
              <a:buNone/>
              <a:defRPr kern="1200">
                <a:solidFill>
                  <a:schemeClr val="bg1"/>
                </a:solidFill>
              </a:defRPr>
            </a:lvl1pPr>
            <a:lvl2pPr marL="457200" lvl="1" indent="-457200" algn="ctr">
              <a:buNone/>
              <a:defRPr kern="1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-914400" algn="ctr">
              <a:buNone/>
              <a:defRPr kern="1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-1371600" algn="ctr">
              <a:buNone/>
              <a:defRPr kern="1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-1828800" algn="ctr">
              <a:buNone/>
              <a:defRPr kern="1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/>
              <a:t>单击此处编辑母版副标题样式</a:t>
            </a:r>
          </a:p>
        </p:txBody>
      </p:sp>
      <p:sp>
        <p:nvSpPr>
          <p:cNvPr id="3076" name="日期占位符 3075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lstStyle/>
          <a:p>
            <a:pPr fontAlgn="base"/>
            <a:fld id="{BB962C8B-B14F-4D97-AF65-F5344CB8AC3E}" type="datetimeFigureOut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pPr fontAlgn="base"/>
              <a:t>2019/5/15</a:t>
            </a:fld>
            <a:endParaRPr lang="zh-CN" altLang="en-US" strike="noStrike" noProof="1">
              <a:latin typeface="Times New Roman" panose="02020603050405020304" pitchFamily="2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3077" name="页脚占位符 3076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lstStyle/>
          <a:p>
            <a:pPr fontAlgn="base"/>
            <a:endParaRPr lang="en-US" altLang="x-none" strike="noStrike" noProof="1"/>
          </a:p>
        </p:txBody>
      </p:sp>
      <p:sp>
        <p:nvSpPr>
          <p:cNvPr id="3078" name="灯片编号占位符 3077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lstStyle/>
          <a:p>
            <a:pPr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pPr fontAlgn="base"/>
              <a:t>‹#›</a:t>
            </a:fld>
            <a:endParaRPr lang="en-US" altLang="x-none" strike="noStrike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fld id="{BB962C8B-B14F-4D97-AF65-F5344CB8AC3E}" type="datetimeFigureOut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pPr lvl="0" fontAlgn="base"/>
              <a:t>2019/5/15</a:t>
            </a:fld>
            <a:endParaRPr lang="zh-CN" altLang="en-US" strike="noStrike" noProof="1">
              <a:latin typeface="Times New Roman" panose="02020603050405020304" pitchFamily="2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fld id="{BB962C8B-B14F-4D97-AF65-F5344CB8AC3E}" type="datetimeFigureOut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pPr lvl="0" fontAlgn="base"/>
              <a:t>2019/5/15</a:t>
            </a:fld>
            <a:endParaRPr lang="zh-CN" altLang="en-US" strike="noStrike" noProof="1">
              <a:latin typeface="Times New Roman" panose="02020603050405020304" pitchFamily="2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95288" y="1855788"/>
            <a:ext cx="4032504" cy="4310062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92384" y="1855788"/>
            <a:ext cx="4032504" cy="4310062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fld id="{BB962C8B-B14F-4D97-AF65-F5344CB8AC3E}" type="datetimeFigureOut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pPr lvl="0" fontAlgn="base"/>
              <a:t>2019/5/15</a:t>
            </a:fld>
            <a:endParaRPr lang="zh-CN" altLang="en-US" strike="noStrike" noProof="1">
              <a:latin typeface="Times New Roman" panose="02020603050405020304" pitchFamily="2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fld id="{BB962C8B-B14F-4D97-AF65-F5344CB8AC3E}" type="datetimeFigureOut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pPr lvl="0" fontAlgn="base"/>
              <a:t>2019/5/15</a:t>
            </a:fld>
            <a:endParaRPr lang="zh-CN" altLang="en-US" strike="noStrike" noProof="1">
              <a:latin typeface="Times New Roman" panose="02020603050405020304" pitchFamily="2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fld id="{BB962C8B-B14F-4D97-AF65-F5344CB8AC3E}" type="datetimeFigureOut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pPr lvl="0" fontAlgn="base"/>
              <a:t>2019/5/15</a:t>
            </a:fld>
            <a:endParaRPr lang="zh-CN" altLang="en-US" strike="noStrike" noProof="1">
              <a:latin typeface="Times New Roman" panose="02020603050405020304" pitchFamily="2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fld id="{BB962C8B-B14F-4D97-AF65-F5344CB8AC3E}" type="datetimeFigureOut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pPr lvl="0" fontAlgn="base"/>
              <a:t>2019/5/15</a:t>
            </a:fld>
            <a:endParaRPr lang="zh-CN" altLang="en-US" strike="noStrike" noProof="1">
              <a:latin typeface="Times New Roman" panose="02020603050405020304" pitchFamily="2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fld id="{BB962C8B-B14F-4D97-AF65-F5344CB8AC3E}" type="datetimeFigureOut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pPr lvl="0" fontAlgn="base"/>
              <a:t>2019/5/15</a:t>
            </a:fld>
            <a:endParaRPr lang="zh-CN" altLang="en-US" strike="noStrike" noProof="1">
              <a:latin typeface="Times New Roman" panose="02020603050405020304" pitchFamily="2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>
              <a:spcBef>
                <a:spcPct val="50000"/>
              </a:spcBef>
            </a:pPr>
            <a:endParaRPr lang="en-US" altLang="x-none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>
              <a:spcBef>
                <a:spcPct val="50000"/>
              </a:spcBef>
            </a:pPr>
            <a:endParaRPr lang="en-US" altLang="x-none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5000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eaLnBrk="1" fontAlgn="base" hangingPunct="1">
                <a:spcBef>
                  <a:spcPct val="50000"/>
                </a:spcBef>
              </a:p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fld id="{BB962C8B-B14F-4D97-AF65-F5344CB8AC3E}" type="datetimeFigureOut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pPr lvl="0" fontAlgn="base"/>
              <a:t>2019/5/15</a:t>
            </a:fld>
            <a:endParaRPr lang="zh-CN" altLang="en-US" strike="noStrike" noProof="1">
              <a:latin typeface="Times New Roman" panose="02020603050405020304" pitchFamily="2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fld id="{BB962C8B-B14F-4D97-AF65-F5344CB8AC3E}" type="datetimeFigureOut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pPr lvl="0" fontAlgn="base"/>
              <a:t>2019/5/15</a:t>
            </a:fld>
            <a:endParaRPr lang="zh-CN" altLang="en-US" strike="noStrike" noProof="1">
              <a:latin typeface="Times New Roman" panose="02020603050405020304" pitchFamily="2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67488" y="776288"/>
            <a:ext cx="2057400" cy="5389562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95288" y="776288"/>
            <a:ext cx="6052930" cy="5389562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fld id="{BB962C8B-B14F-4D97-AF65-F5344CB8AC3E}" type="datetimeFigureOut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pPr lvl="0" fontAlgn="base"/>
              <a:t>2019/5/15</a:t>
            </a:fld>
            <a:endParaRPr lang="zh-CN" altLang="en-US" strike="noStrike" noProof="1">
              <a:latin typeface="Times New Roman" panose="02020603050405020304" pitchFamily="2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>
  <p:cSld name="标题幻灯片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3073"/>
          <p:cNvSpPr>
            <a:spLocks noGrp="1"/>
          </p:cNvSpPr>
          <p:nvPr>
            <p:ph type="ctrTitle"/>
          </p:nvPr>
        </p:nvSpPr>
        <p:spPr>
          <a:xfrm>
            <a:off x="539750" y="1866900"/>
            <a:ext cx="7772400" cy="143827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lvl="0" algn="ctr">
              <a:defRPr sz="4400" b="1" kern="1200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</a:defRPr>
            </a:lvl1pPr>
          </a:lstStyle>
          <a:p>
            <a:pPr lvl="0"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075" name="副标题 3074"/>
          <p:cNvSpPr>
            <a:spLocks noGrp="1"/>
          </p:cNvSpPr>
          <p:nvPr>
            <p:ph type="subTitle" idx="1"/>
          </p:nvPr>
        </p:nvSpPr>
        <p:spPr>
          <a:xfrm>
            <a:off x="1225550" y="3522663"/>
            <a:ext cx="6400800" cy="1058862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 anchorCtr="1"/>
          <a:lstStyle>
            <a:lvl1pPr marL="0" lvl="0" indent="0" algn="ctr">
              <a:buNone/>
              <a:defRPr kern="1200">
                <a:solidFill>
                  <a:schemeClr val="bg1"/>
                </a:solidFill>
              </a:defRPr>
            </a:lvl1pPr>
            <a:lvl2pPr marL="457200" lvl="1" indent="-457200" algn="ctr">
              <a:buNone/>
              <a:defRPr kern="1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-914400" algn="ctr">
              <a:buNone/>
              <a:defRPr kern="1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-1371600" algn="ctr">
              <a:buNone/>
              <a:defRPr kern="1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-1828800" algn="ctr">
              <a:buNone/>
              <a:defRPr kern="1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/>
              <a:t>单击此处编辑母版副标题样式</a:t>
            </a:r>
          </a:p>
        </p:txBody>
      </p:sp>
      <p:sp>
        <p:nvSpPr>
          <p:cNvPr id="3076" name="日期占位符 3075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lstStyle/>
          <a:p>
            <a:pPr fontAlgn="base"/>
            <a:fld id="{BB962C8B-B14F-4D97-AF65-F5344CB8AC3E}" type="datetimeFigureOut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pPr fontAlgn="base"/>
              <a:t>2019/5/15</a:t>
            </a:fld>
            <a:endParaRPr lang="zh-CN" altLang="en-US" strike="noStrike" noProof="1">
              <a:latin typeface="Times New Roman" panose="02020603050405020304" pitchFamily="2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3077" name="页脚占位符 3076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lstStyle/>
          <a:p>
            <a:pPr fontAlgn="base"/>
            <a:endParaRPr lang="en-US" altLang="x-none" strike="noStrike" noProof="1"/>
          </a:p>
        </p:txBody>
      </p:sp>
      <p:sp>
        <p:nvSpPr>
          <p:cNvPr id="3078" name="灯片编号占位符 3077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lstStyle/>
          <a:p>
            <a:pPr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pPr fontAlgn="base"/>
              <a:t>‹#›</a:t>
            </a:fld>
            <a:endParaRPr lang="en-US" altLang="x-none" strike="noStrike" noProof="1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fld id="{BB962C8B-B14F-4D97-AF65-F5344CB8AC3E}" type="datetimeFigureOut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pPr lvl="0" fontAlgn="base"/>
              <a:t>2019/5/15</a:t>
            </a:fld>
            <a:endParaRPr lang="zh-CN" altLang="en-US" strike="noStrike" noProof="1">
              <a:latin typeface="Times New Roman" panose="02020603050405020304" pitchFamily="2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fld id="{BB962C8B-B14F-4D97-AF65-F5344CB8AC3E}" type="datetimeFigureOut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pPr lvl="0" fontAlgn="base"/>
              <a:t>2019/5/15</a:t>
            </a:fld>
            <a:endParaRPr lang="zh-CN" altLang="en-US" strike="noStrike" noProof="1">
              <a:latin typeface="Times New Roman" panose="02020603050405020304" pitchFamily="2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95288" y="1855788"/>
            <a:ext cx="4032504" cy="4310062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92384" y="1855788"/>
            <a:ext cx="4032504" cy="4310062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fld id="{BB962C8B-B14F-4D97-AF65-F5344CB8AC3E}" type="datetimeFigureOut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pPr lvl="0" fontAlgn="base"/>
              <a:t>2019/5/15</a:t>
            </a:fld>
            <a:endParaRPr lang="zh-CN" altLang="en-US" strike="noStrike" noProof="1">
              <a:latin typeface="Times New Roman" panose="02020603050405020304" pitchFamily="2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fld id="{BB962C8B-B14F-4D97-AF65-F5344CB8AC3E}" type="datetimeFigureOut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pPr lvl="0" fontAlgn="base"/>
              <a:t>2019/5/15</a:t>
            </a:fld>
            <a:endParaRPr lang="zh-CN" altLang="en-US" strike="noStrike" noProof="1">
              <a:latin typeface="Times New Roman" panose="02020603050405020304" pitchFamily="2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fld id="{BB962C8B-B14F-4D97-AF65-F5344CB8AC3E}" type="datetimeFigureOut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pPr lvl="0" fontAlgn="base"/>
              <a:t>2019/5/15</a:t>
            </a:fld>
            <a:endParaRPr lang="zh-CN" altLang="en-US" strike="noStrike" noProof="1">
              <a:latin typeface="Times New Roman" panose="02020603050405020304" pitchFamily="2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fld id="{BB962C8B-B14F-4D97-AF65-F5344CB8AC3E}" type="datetimeFigureOut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pPr lvl="0" fontAlgn="base"/>
              <a:t>2019/5/15</a:t>
            </a:fld>
            <a:endParaRPr lang="zh-CN" altLang="en-US" strike="noStrike" noProof="1">
              <a:latin typeface="Times New Roman" panose="02020603050405020304" pitchFamily="2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>
              <a:spcBef>
                <a:spcPct val="50000"/>
              </a:spcBef>
            </a:pPr>
            <a:endParaRPr lang="en-US" altLang="x-none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>
              <a:spcBef>
                <a:spcPct val="50000"/>
              </a:spcBef>
            </a:pPr>
            <a:endParaRPr lang="en-US" altLang="x-none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5000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eaLnBrk="1" fontAlgn="base" hangingPunct="1">
                <a:spcBef>
                  <a:spcPct val="50000"/>
                </a:spcBef>
              </a:p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fld id="{BB962C8B-B14F-4D97-AF65-F5344CB8AC3E}" type="datetimeFigureOut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pPr lvl="0" fontAlgn="base"/>
              <a:t>2019/5/15</a:t>
            </a:fld>
            <a:endParaRPr lang="zh-CN" altLang="en-US" strike="noStrike" noProof="1">
              <a:latin typeface="Times New Roman" panose="02020603050405020304" pitchFamily="2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fld id="{BB962C8B-B14F-4D97-AF65-F5344CB8AC3E}" type="datetimeFigureOut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pPr lvl="0" fontAlgn="base"/>
              <a:t>2019/5/15</a:t>
            </a:fld>
            <a:endParaRPr lang="zh-CN" altLang="en-US" strike="noStrike" noProof="1">
              <a:latin typeface="Times New Roman" panose="02020603050405020304" pitchFamily="2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fld id="{BB962C8B-B14F-4D97-AF65-F5344CB8AC3E}" type="datetimeFigureOut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pPr lvl="0" fontAlgn="base"/>
              <a:t>2019/5/15</a:t>
            </a:fld>
            <a:endParaRPr lang="zh-CN" altLang="en-US" strike="noStrike" noProof="1">
              <a:latin typeface="Times New Roman" panose="02020603050405020304" pitchFamily="2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67488" y="776288"/>
            <a:ext cx="2057400" cy="5389562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95288" y="776288"/>
            <a:ext cx="6052930" cy="5389562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fld id="{BB962C8B-B14F-4D97-AF65-F5344CB8AC3E}" type="datetimeFigureOut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pPr lvl="0" fontAlgn="base"/>
              <a:t>2019/5/15</a:t>
            </a:fld>
            <a:endParaRPr lang="zh-CN" altLang="en-US" strike="noStrike" noProof="1">
              <a:latin typeface="Times New Roman" panose="02020603050405020304" pitchFamily="2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73163" y="1981200"/>
            <a:ext cx="3808476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137087" y="1981200"/>
            <a:ext cx="3808476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>
              <a:spcBef>
                <a:spcPct val="50000"/>
              </a:spcBef>
            </a:pPr>
            <a:endParaRPr lang="en-US" altLang="x-none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>
              <a:spcBef>
                <a:spcPct val="50000"/>
              </a:spcBef>
            </a:pPr>
            <a:endParaRPr lang="en-US" altLang="x-none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5000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eaLnBrk="1" fontAlgn="base" hangingPunct="1">
                <a:spcBef>
                  <a:spcPct val="50000"/>
                </a:spcBef>
              </a:p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>
              <a:spcBef>
                <a:spcPct val="50000"/>
              </a:spcBef>
            </a:pPr>
            <a:endParaRPr lang="en-US" altLang="x-none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>
              <a:spcBef>
                <a:spcPct val="50000"/>
              </a:spcBef>
            </a:pPr>
            <a:endParaRPr lang="en-US" altLang="x-none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5000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eaLnBrk="1" fontAlgn="base" hangingPunct="1">
                <a:spcBef>
                  <a:spcPct val="50000"/>
                </a:spcBef>
              </a:p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>
              <a:spcBef>
                <a:spcPct val="50000"/>
              </a:spcBef>
            </a:pPr>
            <a:endParaRPr lang="en-US" altLang="x-none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>
              <a:spcBef>
                <a:spcPct val="50000"/>
              </a:spcBef>
            </a:pPr>
            <a:endParaRPr lang="en-US" altLang="x-none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5000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eaLnBrk="1" fontAlgn="base" hangingPunct="1">
                <a:spcBef>
                  <a:spcPct val="50000"/>
                </a:spcBef>
              </a:p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>
              <a:spcBef>
                <a:spcPct val="50000"/>
              </a:spcBef>
            </a:pPr>
            <a:endParaRPr lang="en-US" altLang="x-none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>
              <a:spcBef>
                <a:spcPct val="50000"/>
              </a:spcBef>
            </a:pPr>
            <a:endParaRPr lang="en-US" altLang="x-none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5000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eaLnBrk="1" fontAlgn="base" hangingPunct="1">
                <a:spcBef>
                  <a:spcPct val="50000"/>
                </a:spcBef>
              </a:p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>
              <a:spcBef>
                <a:spcPct val="50000"/>
              </a:spcBef>
            </a:pPr>
            <a:endParaRPr lang="en-US" altLang="x-none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>
              <a:spcBef>
                <a:spcPct val="50000"/>
              </a:spcBef>
            </a:pPr>
            <a:endParaRPr lang="en-US" altLang="x-none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5000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eaLnBrk="1" fontAlgn="base" hangingPunct="1">
                <a:spcBef>
                  <a:spcPct val="50000"/>
                </a:spcBef>
              </a:p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>
              <a:spcBef>
                <a:spcPct val="50000"/>
              </a:spcBef>
            </a:pPr>
            <a:endParaRPr lang="en-US" altLang="x-none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>
              <a:spcBef>
                <a:spcPct val="50000"/>
              </a:spcBef>
            </a:pPr>
            <a:endParaRPr lang="en-US" altLang="x-none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5000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eaLnBrk="1" fontAlgn="base" hangingPunct="1">
                <a:spcBef>
                  <a:spcPct val="50000"/>
                </a:spcBef>
              </a:p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组合 1025"/>
          <p:cNvGrpSpPr/>
          <p:nvPr/>
        </p:nvGrpSpPr>
        <p:grpSpPr>
          <a:xfrm>
            <a:off x="0" y="2438400"/>
            <a:ext cx="9144000" cy="1063625"/>
            <a:chOff x="0" y="0"/>
            <a:chExt cx="5762" cy="670"/>
          </a:xfrm>
        </p:grpSpPr>
        <p:grpSp>
          <p:nvGrpSpPr>
            <p:cNvPr id="1027" name="组合 1026"/>
            <p:cNvGrpSpPr/>
            <p:nvPr/>
          </p:nvGrpSpPr>
          <p:grpSpPr>
            <a:xfrm flipH="1">
              <a:off x="0" y="26"/>
              <a:ext cx="5762" cy="638"/>
              <a:chOff x="0" y="0"/>
              <a:chExt cx="5762" cy="638"/>
            </a:xfrm>
          </p:grpSpPr>
          <p:sp>
            <p:nvSpPr>
              <p:cNvPr id="1028" name="Freeform 4"/>
              <p:cNvSpPr/>
              <p:nvPr/>
            </p:nvSpPr>
            <p:spPr>
              <a:xfrm rot="-5400000">
                <a:off x="2560" y="-2554"/>
                <a:ext cx="624" cy="574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65765"/>
                  </a:cxn>
                  <a:cxn ang="0">
                    <a:pos x="243" y="365765"/>
                  </a:cxn>
                  <a:cxn ang="0">
                    <a:pos x="243" y="0"/>
                  </a:cxn>
                  <a:cxn ang="0">
                    <a:pos x="0" y="0"/>
                  </a:cxn>
                </a:cxnLst>
                <a:rect l="0" t="0" r="0" b="0"/>
                <a:pathLst>
                  <a:path w="1000" h="720">
                    <a:moveTo>
                      <a:pt x="0" y="0"/>
                    </a:moveTo>
                    <a:lnTo>
                      <a:pt x="0" y="720"/>
                    </a:lnTo>
                    <a:lnTo>
                      <a:pt x="1000" y="720"/>
                    </a:lnTo>
                    <a:lnTo>
                      <a:pt x="100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9" name="Freeform 5"/>
              <p:cNvSpPr/>
              <p:nvPr/>
            </p:nvSpPr>
            <p:spPr>
              <a:xfrm rot="-5400000">
                <a:off x="1311" y="94"/>
                <a:ext cx="624" cy="42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636"/>
                  </a:cxn>
                  <a:cxn ang="0">
                    <a:pos x="624" y="636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0" b="0"/>
                <a:pathLst>
                  <a:path w="624" h="317">
                    <a:moveTo>
                      <a:pt x="0" y="0"/>
                    </a:moveTo>
                    <a:cubicBezTo>
                      <a:pt x="0" y="0"/>
                      <a:pt x="0" y="272"/>
                      <a:pt x="0" y="272"/>
                    </a:cubicBezTo>
                    <a:cubicBezTo>
                      <a:pt x="432" y="224"/>
                      <a:pt x="520" y="317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0" name="Freeform 6"/>
              <p:cNvSpPr/>
              <p:nvPr/>
            </p:nvSpPr>
            <p:spPr>
              <a:xfrm rot="-5400000">
                <a:off x="984" y="107"/>
                <a:ext cx="624" cy="42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642"/>
                  </a:cxn>
                  <a:cxn ang="0">
                    <a:pos x="624" y="64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0" b="0"/>
                <a:pathLst>
                  <a:path w="624" h="317">
                    <a:moveTo>
                      <a:pt x="0" y="0"/>
                    </a:moveTo>
                    <a:lnTo>
                      <a:pt x="0" y="272"/>
                    </a:lnTo>
                    <a:cubicBezTo>
                      <a:pt x="104" y="317"/>
                      <a:pt x="432" y="240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1" name="Freeform 7"/>
              <p:cNvSpPr/>
              <p:nvPr/>
            </p:nvSpPr>
            <p:spPr>
              <a:xfrm rot="-5400000">
                <a:off x="-55" y="177"/>
                <a:ext cx="624" cy="255"/>
              </a:xfrm>
              <a:custGeom>
                <a:avLst/>
                <a:gdLst/>
                <a:ahLst/>
                <a:cxnLst>
                  <a:cxn ang="0">
                    <a:pos x="0" y="18"/>
                  </a:cxn>
                  <a:cxn ang="0">
                    <a:pos x="0" y="106"/>
                  </a:cxn>
                  <a:cxn ang="0">
                    <a:pos x="624" y="106"/>
                  </a:cxn>
                  <a:cxn ang="0">
                    <a:pos x="624" y="18"/>
                  </a:cxn>
                  <a:cxn ang="0">
                    <a:pos x="384" y="3"/>
                  </a:cxn>
                  <a:cxn ang="0">
                    <a:pos x="0" y="18"/>
                  </a:cxn>
                </a:cxnLst>
                <a:rect l="0" t="0" r="0" b="0"/>
                <a:pathLst>
                  <a:path w="624" h="370">
                    <a:moveTo>
                      <a:pt x="0" y="53"/>
                    </a:moveTo>
                    <a:lnTo>
                      <a:pt x="0" y="325"/>
                    </a:lnTo>
                    <a:cubicBezTo>
                      <a:pt x="104" y="370"/>
                      <a:pt x="520" y="370"/>
                      <a:pt x="624" y="325"/>
                    </a:cubicBezTo>
                    <a:lnTo>
                      <a:pt x="624" y="53"/>
                    </a:lnTo>
                    <a:cubicBezTo>
                      <a:pt x="584" y="0"/>
                      <a:pt x="488" y="8"/>
                      <a:pt x="384" y="8"/>
                    </a:cubicBezTo>
                    <a:cubicBezTo>
                      <a:pt x="280" y="8"/>
                      <a:pt x="80" y="44"/>
                      <a:pt x="0" y="53"/>
                    </a:cubicBez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2" name="Freeform 8"/>
              <p:cNvSpPr/>
              <p:nvPr/>
            </p:nvSpPr>
            <p:spPr>
              <a:xfrm rot="-5400000">
                <a:off x="666" y="171"/>
                <a:ext cx="624" cy="29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17"/>
                  </a:cxn>
                  <a:cxn ang="0">
                    <a:pos x="624" y="217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0" b="0"/>
                <a:pathLst>
                  <a:path w="624" h="317">
                    <a:moveTo>
                      <a:pt x="0" y="0"/>
                    </a:moveTo>
                    <a:lnTo>
                      <a:pt x="0" y="272"/>
                    </a:lnTo>
                    <a:cubicBezTo>
                      <a:pt x="104" y="317"/>
                      <a:pt x="520" y="317"/>
                      <a:pt x="624" y="272"/>
                    </a:cubicBezTo>
                    <a:lnTo>
                      <a:pt x="624" y="0"/>
                    </a:lnTo>
                    <a:cubicBezTo>
                      <a:pt x="240" y="42"/>
                      <a:pt x="130" y="0"/>
                      <a:pt x="0" y="0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3" name="Freeform 9"/>
              <p:cNvSpPr/>
              <p:nvPr/>
            </p:nvSpPr>
            <p:spPr>
              <a:xfrm rot="-5400000">
                <a:off x="444" y="137"/>
                <a:ext cx="624" cy="36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641"/>
                  </a:cxn>
                  <a:cxn ang="0">
                    <a:pos x="240" y="566"/>
                  </a:cxn>
                  <a:cxn ang="0">
                    <a:pos x="624" y="641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0" b="0"/>
                <a:pathLst>
                  <a:path w="624" h="272">
                    <a:moveTo>
                      <a:pt x="0" y="0"/>
                    </a:moveTo>
                    <a:cubicBezTo>
                      <a:pt x="0" y="0"/>
                      <a:pt x="0" y="272"/>
                      <a:pt x="0" y="272"/>
                    </a:cubicBezTo>
                    <a:cubicBezTo>
                      <a:pt x="96" y="240"/>
                      <a:pt x="136" y="240"/>
                      <a:pt x="240" y="240"/>
                    </a:cubicBezTo>
                    <a:cubicBezTo>
                      <a:pt x="344" y="240"/>
                      <a:pt x="528" y="272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4" name="Freeform 10"/>
              <p:cNvSpPr/>
              <p:nvPr/>
            </p:nvSpPr>
            <p:spPr>
              <a:xfrm rot="-5400000">
                <a:off x="144" y="151"/>
                <a:ext cx="632" cy="315"/>
              </a:xfrm>
              <a:custGeom>
                <a:avLst/>
                <a:gdLst/>
                <a:ahLst/>
                <a:cxnLst>
                  <a:cxn ang="0">
                    <a:pos x="8" y="30"/>
                  </a:cxn>
                  <a:cxn ang="0">
                    <a:pos x="8" y="209"/>
                  </a:cxn>
                  <a:cxn ang="0">
                    <a:pos x="248" y="209"/>
                  </a:cxn>
                  <a:cxn ang="0">
                    <a:pos x="632" y="209"/>
                  </a:cxn>
                  <a:cxn ang="0">
                    <a:pos x="632" y="30"/>
                  </a:cxn>
                  <a:cxn ang="0">
                    <a:pos x="104" y="30"/>
                  </a:cxn>
                  <a:cxn ang="0">
                    <a:pos x="8" y="30"/>
                  </a:cxn>
                </a:cxnLst>
                <a:rect l="0" t="0" r="0" b="0"/>
                <a:pathLst>
                  <a:path w="632" h="362">
                    <a:moveTo>
                      <a:pt x="8" y="45"/>
                    </a:moveTo>
                    <a:lnTo>
                      <a:pt x="8" y="317"/>
                    </a:lnTo>
                    <a:cubicBezTo>
                      <a:pt x="48" y="362"/>
                      <a:pt x="144" y="317"/>
                      <a:pt x="248" y="317"/>
                    </a:cubicBezTo>
                    <a:cubicBezTo>
                      <a:pt x="352" y="317"/>
                      <a:pt x="568" y="362"/>
                      <a:pt x="632" y="317"/>
                    </a:cubicBezTo>
                    <a:lnTo>
                      <a:pt x="632" y="45"/>
                    </a:lnTo>
                    <a:cubicBezTo>
                      <a:pt x="544" y="0"/>
                      <a:pt x="208" y="45"/>
                      <a:pt x="104" y="45"/>
                    </a:cubicBezTo>
                    <a:cubicBezTo>
                      <a:pt x="0" y="45"/>
                      <a:pt x="28" y="45"/>
                      <a:pt x="8" y="45"/>
                    </a:cubicBez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5" name="Freeform 11"/>
              <p:cNvSpPr/>
              <p:nvPr/>
            </p:nvSpPr>
            <p:spPr>
              <a:xfrm rot="-5400000">
                <a:off x="3199" y="89"/>
                <a:ext cx="624" cy="42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636"/>
                  </a:cxn>
                  <a:cxn ang="0">
                    <a:pos x="624" y="636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0" b="0"/>
                <a:pathLst>
                  <a:path w="624" h="317">
                    <a:moveTo>
                      <a:pt x="0" y="0"/>
                    </a:moveTo>
                    <a:cubicBezTo>
                      <a:pt x="0" y="0"/>
                      <a:pt x="0" y="272"/>
                      <a:pt x="0" y="272"/>
                    </a:cubicBezTo>
                    <a:cubicBezTo>
                      <a:pt x="432" y="224"/>
                      <a:pt x="520" y="317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6" name="Freeform 12"/>
              <p:cNvSpPr/>
              <p:nvPr/>
            </p:nvSpPr>
            <p:spPr>
              <a:xfrm rot="-5400000">
                <a:off x="2872" y="102"/>
                <a:ext cx="624" cy="42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642"/>
                  </a:cxn>
                  <a:cxn ang="0">
                    <a:pos x="624" y="64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0" b="0"/>
                <a:pathLst>
                  <a:path w="624" h="317">
                    <a:moveTo>
                      <a:pt x="0" y="0"/>
                    </a:moveTo>
                    <a:lnTo>
                      <a:pt x="0" y="272"/>
                    </a:lnTo>
                    <a:cubicBezTo>
                      <a:pt x="104" y="317"/>
                      <a:pt x="432" y="240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7" name="Freeform 13"/>
              <p:cNvSpPr/>
              <p:nvPr/>
            </p:nvSpPr>
            <p:spPr>
              <a:xfrm rot="-5400000">
                <a:off x="1818" y="172"/>
                <a:ext cx="624" cy="255"/>
              </a:xfrm>
              <a:custGeom>
                <a:avLst/>
                <a:gdLst/>
                <a:ahLst/>
                <a:cxnLst>
                  <a:cxn ang="0">
                    <a:pos x="0" y="18"/>
                  </a:cxn>
                  <a:cxn ang="0">
                    <a:pos x="0" y="106"/>
                  </a:cxn>
                  <a:cxn ang="0">
                    <a:pos x="624" y="106"/>
                  </a:cxn>
                  <a:cxn ang="0">
                    <a:pos x="624" y="18"/>
                  </a:cxn>
                  <a:cxn ang="0">
                    <a:pos x="384" y="3"/>
                  </a:cxn>
                  <a:cxn ang="0">
                    <a:pos x="0" y="18"/>
                  </a:cxn>
                </a:cxnLst>
                <a:rect l="0" t="0" r="0" b="0"/>
                <a:pathLst>
                  <a:path w="624" h="370">
                    <a:moveTo>
                      <a:pt x="0" y="53"/>
                    </a:moveTo>
                    <a:lnTo>
                      <a:pt x="0" y="325"/>
                    </a:lnTo>
                    <a:cubicBezTo>
                      <a:pt x="104" y="370"/>
                      <a:pt x="520" y="370"/>
                      <a:pt x="624" y="325"/>
                    </a:cubicBezTo>
                    <a:lnTo>
                      <a:pt x="624" y="53"/>
                    </a:lnTo>
                    <a:cubicBezTo>
                      <a:pt x="584" y="0"/>
                      <a:pt x="488" y="8"/>
                      <a:pt x="384" y="8"/>
                    </a:cubicBezTo>
                    <a:cubicBezTo>
                      <a:pt x="280" y="8"/>
                      <a:pt x="80" y="44"/>
                      <a:pt x="0" y="53"/>
                    </a:cubicBez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8" name="Freeform 14"/>
              <p:cNvSpPr/>
              <p:nvPr/>
            </p:nvSpPr>
            <p:spPr>
              <a:xfrm rot="-5400000">
                <a:off x="2553" y="166"/>
                <a:ext cx="624" cy="29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17"/>
                  </a:cxn>
                  <a:cxn ang="0">
                    <a:pos x="624" y="217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0" b="0"/>
                <a:pathLst>
                  <a:path w="624" h="317">
                    <a:moveTo>
                      <a:pt x="0" y="0"/>
                    </a:moveTo>
                    <a:lnTo>
                      <a:pt x="0" y="272"/>
                    </a:lnTo>
                    <a:cubicBezTo>
                      <a:pt x="104" y="317"/>
                      <a:pt x="520" y="317"/>
                      <a:pt x="624" y="272"/>
                    </a:cubicBezTo>
                    <a:lnTo>
                      <a:pt x="624" y="0"/>
                    </a:lnTo>
                    <a:cubicBezTo>
                      <a:pt x="240" y="42"/>
                      <a:pt x="130" y="0"/>
                      <a:pt x="0" y="0"/>
                    </a:cubicBez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9" name="Freeform 15"/>
              <p:cNvSpPr/>
              <p:nvPr/>
            </p:nvSpPr>
            <p:spPr>
              <a:xfrm rot="-5400000">
                <a:off x="2318" y="119"/>
                <a:ext cx="624" cy="36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636"/>
                  </a:cxn>
                  <a:cxn ang="0">
                    <a:pos x="240" y="561"/>
                  </a:cxn>
                  <a:cxn ang="0">
                    <a:pos x="624" y="636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0" b="0"/>
                <a:pathLst>
                  <a:path w="624" h="272">
                    <a:moveTo>
                      <a:pt x="0" y="0"/>
                    </a:moveTo>
                    <a:cubicBezTo>
                      <a:pt x="0" y="0"/>
                      <a:pt x="0" y="272"/>
                      <a:pt x="0" y="272"/>
                    </a:cubicBezTo>
                    <a:cubicBezTo>
                      <a:pt x="96" y="240"/>
                      <a:pt x="136" y="240"/>
                      <a:pt x="240" y="240"/>
                    </a:cubicBezTo>
                    <a:cubicBezTo>
                      <a:pt x="344" y="240"/>
                      <a:pt x="528" y="272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0" name="Freeform 16"/>
              <p:cNvSpPr/>
              <p:nvPr/>
            </p:nvSpPr>
            <p:spPr>
              <a:xfrm rot="-5400000">
                <a:off x="2045" y="159"/>
                <a:ext cx="632" cy="316"/>
              </a:xfrm>
              <a:custGeom>
                <a:avLst/>
                <a:gdLst/>
                <a:ahLst/>
                <a:cxnLst>
                  <a:cxn ang="0">
                    <a:pos x="8" y="30"/>
                  </a:cxn>
                  <a:cxn ang="0">
                    <a:pos x="8" y="211"/>
                  </a:cxn>
                  <a:cxn ang="0">
                    <a:pos x="248" y="211"/>
                  </a:cxn>
                  <a:cxn ang="0">
                    <a:pos x="632" y="211"/>
                  </a:cxn>
                  <a:cxn ang="0">
                    <a:pos x="632" y="30"/>
                  </a:cxn>
                  <a:cxn ang="0">
                    <a:pos x="104" y="30"/>
                  </a:cxn>
                  <a:cxn ang="0">
                    <a:pos x="8" y="30"/>
                  </a:cxn>
                </a:cxnLst>
                <a:rect l="0" t="0" r="0" b="0"/>
                <a:pathLst>
                  <a:path w="632" h="362">
                    <a:moveTo>
                      <a:pt x="8" y="45"/>
                    </a:moveTo>
                    <a:lnTo>
                      <a:pt x="8" y="317"/>
                    </a:lnTo>
                    <a:cubicBezTo>
                      <a:pt x="48" y="362"/>
                      <a:pt x="144" y="317"/>
                      <a:pt x="248" y="317"/>
                    </a:cubicBezTo>
                    <a:cubicBezTo>
                      <a:pt x="352" y="317"/>
                      <a:pt x="568" y="362"/>
                      <a:pt x="632" y="317"/>
                    </a:cubicBezTo>
                    <a:lnTo>
                      <a:pt x="632" y="45"/>
                    </a:lnTo>
                    <a:cubicBezTo>
                      <a:pt x="544" y="0"/>
                      <a:pt x="208" y="45"/>
                      <a:pt x="104" y="45"/>
                    </a:cubicBezTo>
                    <a:cubicBezTo>
                      <a:pt x="0" y="45"/>
                      <a:pt x="28" y="45"/>
                      <a:pt x="8" y="45"/>
                    </a:cubicBez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1" name="Freeform 17"/>
              <p:cNvSpPr/>
              <p:nvPr/>
            </p:nvSpPr>
            <p:spPr>
              <a:xfrm rot="-5400000">
                <a:off x="4065" y="94"/>
                <a:ext cx="624" cy="42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636"/>
                  </a:cxn>
                  <a:cxn ang="0">
                    <a:pos x="624" y="636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0" b="0"/>
                <a:pathLst>
                  <a:path w="624" h="317">
                    <a:moveTo>
                      <a:pt x="0" y="0"/>
                    </a:moveTo>
                    <a:cubicBezTo>
                      <a:pt x="0" y="0"/>
                      <a:pt x="0" y="272"/>
                      <a:pt x="0" y="272"/>
                    </a:cubicBezTo>
                    <a:cubicBezTo>
                      <a:pt x="432" y="224"/>
                      <a:pt x="520" y="317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2" name="Freeform 18"/>
              <p:cNvSpPr/>
              <p:nvPr/>
            </p:nvSpPr>
            <p:spPr>
              <a:xfrm rot="-5400000">
                <a:off x="3738" y="107"/>
                <a:ext cx="624" cy="42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642"/>
                  </a:cxn>
                  <a:cxn ang="0">
                    <a:pos x="624" y="64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0" b="0"/>
                <a:pathLst>
                  <a:path w="624" h="317">
                    <a:moveTo>
                      <a:pt x="0" y="0"/>
                    </a:moveTo>
                    <a:lnTo>
                      <a:pt x="0" y="272"/>
                    </a:lnTo>
                    <a:cubicBezTo>
                      <a:pt x="104" y="317"/>
                      <a:pt x="432" y="240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3" name="Freeform 19"/>
              <p:cNvSpPr/>
              <p:nvPr/>
            </p:nvSpPr>
            <p:spPr>
              <a:xfrm rot="-5400000">
                <a:off x="4572" y="172"/>
                <a:ext cx="624" cy="255"/>
              </a:xfrm>
              <a:custGeom>
                <a:avLst/>
                <a:gdLst/>
                <a:ahLst/>
                <a:cxnLst>
                  <a:cxn ang="0">
                    <a:pos x="0" y="18"/>
                  </a:cxn>
                  <a:cxn ang="0">
                    <a:pos x="0" y="106"/>
                  </a:cxn>
                  <a:cxn ang="0">
                    <a:pos x="624" y="106"/>
                  </a:cxn>
                  <a:cxn ang="0">
                    <a:pos x="624" y="18"/>
                  </a:cxn>
                  <a:cxn ang="0">
                    <a:pos x="384" y="3"/>
                  </a:cxn>
                  <a:cxn ang="0">
                    <a:pos x="0" y="18"/>
                  </a:cxn>
                </a:cxnLst>
                <a:rect l="0" t="0" r="0" b="0"/>
                <a:pathLst>
                  <a:path w="624" h="370">
                    <a:moveTo>
                      <a:pt x="0" y="53"/>
                    </a:moveTo>
                    <a:lnTo>
                      <a:pt x="0" y="325"/>
                    </a:lnTo>
                    <a:cubicBezTo>
                      <a:pt x="104" y="370"/>
                      <a:pt x="520" y="370"/>
                      <a:pt x="624" y="325"/>
                    </a:cubicBezTo>
                    <a:lnTo>
                      <a:pt x="624" y="53"/>
                    </a:lnTo>
                    <a:cubicBezTo>
                      <a:pt x="584" y="0"/>
                      <a:pt x="488" y="8"/>
                      <a:pt x="384" y="8"/>
                    </a:cubicBezTo>
                    <a:cubicBezTo>
                      <a:pt x="280" y="8"/>
                      <a:pt x="80" y="44"/>
                      <a:pt x="0" y="53"/>
                    </a:cubicBez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4" name="Freeform 20"/>
              <p:cNvSpPr/>
              <p:nvPr/>
            </p:nvSpPr>
            <p:spPr>
              <a:xfrm>
                <a:off x="5471" y="0"/>
                <a:ext cx="291" cy="625"/>
              </a:xfrm>
              <a:custGeom>
                <a:avLst/>
                <a:gdLst/>
                <a:ahLst/>
                <a:cxnLst>
                  <a:cxn ang="0">
                    <a:pos x="0" y="624"/>
                  </a:cxn>
                  <a:cxn ang="0">
                    <a:pos x="291" y="625"/>
                  </a:cxn>
                  <a:cxn ang="0">
                    <a:pos x="291" y="6"/>
                  </a:cxn>
                  <a:cxn ang="0">
                    <a:pos x="0" y="0"/>
                  </a:cxn>
                  <a:cxn ang="0">
                    <a:pos x="0" y="624"/>
                  </a:cxn>
                </a:cxnLst>
                <a:rect l="0" t="0" r="0" b="0"/>
                <a:pathLst>
                  <a:path w="291" h="625">
                    <a:moveTo>
                      <a:pt x="0" y="624"/>
                    </a:moveTo>
                    <a:lnTo>
                      <a:pt x="291" y="625"/>
                    </a:lnTo>
                    <a:lnTo>
                      <a:pt x="291" y="6"/>
                    </a:lnTo>
                    <a:lnTo>
                      <a:pt x="0" y="0"/>
                    </a:lnTo>
                    <a:cubicBezTo>
                      <a:pt x="39" y="384"/>
                      <a:pt x="0" y="494"/>
                      <a:pt x="0" y="624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5" name="Freeform 21"/>
              <p:cNvSpPr/>
              <p:nvPr/>
            </p:nvSpPr>
            <p:spPr>
              <a:xfrm rot="-5400000">
                <a:off x="5072" y="119"/>
                <a:ext cx="624" cy="36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636"/>
                  </a:cxn>
                  <a:cxn ang="0">
                    <a:pos x="240" y="561"/>
                  </a:cxn>
                  <a:cxn ang="0">
                    <a:pos x="624" y="636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0" b="0"/>
                <a:pathLst>
                  <a:path w="624" h="272">
                    <a:moveTo>
                      <a:pt x="0" y="0"/>
                    </a:moveTo>
                    <a:cubicBezTo>
                      <a:pt x="0" y="0"/>
                      <a:pt x="0" y="272"/>
                      <a:pt x="0" y="272"/>
                    </a:cubicBezTo>
                    <a:cubicBezTo>
                      <a:pt x="96" y="240"/>
                      <a:pt x="136" y="240"/>
                      <a:pt x="240" y="240"/>
                    </a:cubicBezTo>
                    <a:cubicBezTo>
                      <a:pt x="344" y="240"/>
                      <a:pt x="528" y="272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6" name="Freeform 22"/>
              <p:cNvSpPr/>
              <p:nvPr/>
            </p:nvSpPr>
            <p:spPr>
              <a:xfrm rot="-5400000">
                <a:off x="4799" y="159"/>
                <a:ext cx="632" cy="316"/>
              </a:xfrm>
              <a:custGeom>
                <a:avLst/>
                <a:gdLst/>
                <a:ahLst/>
                <a:cxnLst>
                  <a:cxn ang="0">
                    <a:pos x="8" y="30"/>
                  </a:cxn>
                  <a:cxn ang="0">
                    <a:pos x="8" y="211"/>
                  </a:cxn>
                  <a:cxn ang="0">
                    <a:pos x="248" y="211"/>
                  </a:cxn>
                  <a:cxn ang="0">
                    <a:pos x="632" y="211"/>
                  </a:cxn>
                  <a:cxn ang="0">
                    <a:pos x="632" y="30"/>
                  </a:cxn>
                  <a:cxn ang="0">
                    <a:pos x="104" y="30"/>
                  </a:cxn>
                  <a:cxn ang="0">
                    <a:pos x="8" y="30"/>
                  </a:cxn>
                </a:cxnLst>
                <a:rect l="0" t="0" r="0" b="0"/>
                <a:pathLst>
                  <a:path w="632" h="362">
                    <a:moveTo>
                      <a:pt x="8" y="45"/>
                    </a:moveTo>
                    <a:lnTo>
                      <a:pt x="8" y="317"/>
                    </a:lnTo>
                    <a:cubicBezTo>
                      <a:pt x="48" y="362"/>
                      <a:pt x="144" y="317"/>
                      <a:pt x="248" y="317"/>
                    </a:cubicBezTo>
                    <a:cubicBezTo>
                      <a:pt x="352" y="317"/>
                      <a:pt x="568" y="362"/>
                      <a:pt x="632" y="317"/>
                    </a:cubicBezTo>
                    <a:lnTo>
                      <a:pt x="632" y="45"/>
                    </a:lnTo>
                    <a:cubicBezTo>
                      <a:pt x="544" y="0"/>
                      <a:pt x="208" y="45"/>
                      <a:pt x="104" y="45"/>
                    </a:cubicBezTo>
                    <a:cubicBezTo>
                      <a:pt x="0" y="45"/>
                      <a:pt x="28" y="45"/>
                      <a:pt x="8" y="45"/>
                    </a:cubicBez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047" name="Freeform 23"/>
            <p:cNvSpPr/>
            <p:nvPr/>
          </p:nvSpPr>
          <p:spPr>
            <a:xfrm flipH="1">
              <a:off x="0" y="0"/>
              <a:ext cx="5762" cy="412"/>
            </a:xfrm>
            <a:custGeom>
              <a:avLst/>
              <a:gdLst/>
              <a:ahLst/>
              <a:cxnLst>
                <a:cxn ang="0">
                  <a:pos x="0" y="241"/>
                </a:cxn>
                <a:cxn ang="0">
                  <a:pos x="5762" y="230"/>
                </a:cxn>
                <a:cxn ang="0">
                  <a:pos x="5762" y="4"/>
                </a:cxn>
                <a:cxn ang="0">
                  <a:pos x="0" y="0"/>
                </a:cxn>
                <a:cxn ang="0">
                  <a:pos x="0" y="241"/>
                </a:cxn>
              </a:cxnLst>
              <a:rect l="0" t="0" r="0" b="0"/>
              <a:pathLst>
                <a:path w="5762" h="385">
                  <a:moveTo>
                    <a:pt x="0" y="196"/>
                  </a:moveTo>
                  <a:cubicBezTo>
                    <a:pt x="1667" y="385"/>
                    <a:pt x="2275" y="93"/>
                    <a:pt x="5762" y="188"/>
                  </a:cubicBezTo>
                  <a:lnTo>
                    <a:pt x="5762" y="4"/>
                  </a:lnTo>
                  <a:lnTo>
                    <a:pt x="0" y="0"/>
                  </a:lnTo>
                  <a:lnTo>
                    <a:pt x="0" y="1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rgbClr val="767676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" name="Freeform 24"/>
            <p:cNvSpPr/>
            <p:nvPr/>
          </p:nvSpPr>
          <p:spPr>
            <a:xfrm flipH="1">
              <a:off x="0" y="481"/>
              <a:ext cx="5761" cy="189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5761" y="0"/>
                </a:cxn>
                <a:cxn ang="0">
                  <a:pos x="5761" y="189"/>
                </a:cxn>
                <a:cxn ang="0">
                  <a:pos x="1" y="189"/>
                </a:cxn>
                <a:cxn ang="0">
                  <a:pos x="0" y="28"/>
                </a:cxn>
              </a:cxnLst>
              <a:rect l="0" t="0" r="0" b="0"/>
              <a:pathLst>
                <a:path w="5761" h="189">
                  <a:moveTo>
                    <a:pt x="0" y="28"/>
                  </a:moveTo>
                  <a:cubicBezTo>
                    <a:pt x="961" y="0"/>
                    <a:pt x="4971" y="161"/>
                    <a:pt x="5761" y="0"/>
                  </a:cubicBezTo>
                  <a:lnTo>
                    <a:pt x="5761" y="189"/>
                  </a:lnTo>
                  <a:lnTo>
                    <a:pt x="1" y="189"/>
                  </a:lnTo>
                  <a:lnTo>
                    <a:pt x="0" y="28"/>
                  </a:lnTo>
                  <a:close/>
                </a:path>
              </a:pathLst>
            </a:custGeom>
            <a:gradFill rotWithShape="0">
              <a:gsLst>
                <a:gs pos="0">
                  <a:srgbClr val="767676"/>
                </a:gs>
                <a:gs pos="100000">
                  <a:schemeClr val="bg1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49" name="Rectangle 25"/>
          <p:cNvSpPr>
            <a:spLocks noGrp="1"/>
          </p:cNvSpPr>
          <p:nvPr>
            <p:ph type="title"/>
          </p:nvPr>
        </p:nvSpPr>
        <p:spPr>
          <a:xfrm>
            <a:off x="1173163" y="4572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50" name="Rectangle 26"/>
          <p:cNvSpPr>
            <a:spLocks noGrp="1"/>
          </p:cNvSpPr>
          <p:nvPr>
            <p:ph type="body"/>
          </p:nvPr>
        </p:nvSpPr>
        <p:spPr>
          <a:xfrm>
            <a:off x="1173163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-285750"/>
            <a:r>
              <a:rPr lang="zh-CN" altLang="en-US"/>
              <a:t>第二级</a:t>
            </a:r>
          </a:p>
          <a:p>
            <a:pPr lvl="2" indent="-228600"/>
            <a:r>
              <a:rPr lang="zh-CN" altLang="en-US"/>
              <a:t>第三级</a:t>
            </a:r>
          </a:p>
          <a:p>
            <a:pPr lvl="3" indent="-228600"/>
            <a:r>
              <a:rPr lang="zh-CN" altLang="en-US"/>
              <a:t>第四级</a:t>
            </a:r>
          </a:p>
          <a:p>
            <a:pPr lvl="4" indent="-228600"/>
            <a:r>
              <a:rPr lang="zh-CN" altLang="en-US"/>
              <a:t>第五级</a:t>
            </a:r>
          </a:p>
        </p:txBody>
      </p:sp>
      <p:sp>
        <p:nvSpPr>
          <p:cNvPr id="1051" name="Rectangle 27"/>
          <p:cNvSpPr>
            <a:spLocks noGrp="1"/>
          </p:cNvSpPr>
          <p:nvPr>
            <p:ph type="dt" sz="half" idx="2"/>
          </p:nvPr>
        </p:nvSpPr>
        <p:spPr>
          <a:xfrm>
            <a:off x="1166813" y="6248400"/>
            <a:ext cx="19050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</a:defRPr>
            </a:lvl1pPr>
          </a:lstStyle>
          <a:p>
            <a:pPr lvl="0" eaLnBrk="1" fontAlgn="base" hangingPunct="1">
              <a:spcBef>
                <a:spcPct val="50000"/>
              </a:spcBef>
            </a:pPr>
            <a:endParaRPr lang="en-US" altLang="x-none" strike="noStrike" noProof="1"/>
          </a:p>
        </p:txBody>
      </p:sp>
      <p:sp>
        <p:nvSpPr>
          <p:cNvPr id="1052" name="Rectangle 28"/>
          <p:cNvSpPr>
            <a:spLocks noGrp="1"/>
          </p:cNvSpPr>
          <p:nvPr>
            <p:ph type="ftr" sz="quarter" idx="3"/>
          </p:nvPr>
        </p:nvSpPr>
        <p:spPr>
          <a:xfrm>
            <a:off x="3581400" y="6248400"/>
            <a:ext cx="28956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>
                <a:solidFill>
                  <a:srgbClr val="000000"/>
                </a:solidFill>
                <a:latin typeface="Arial" panose="020B0604020202020204" pitchFamily="34" charset="0"/>
              </a:defRPr>
            </a:lvl1pPr>
          </a:lstStyle>
          <a:p>
            <a:pPr lvl="0" eaLnBrk="1" fontAlgn="base" hangingPunct="1">
              <a:spcBef>
                <a:spcPct val="50000"/>
              </a:spcBef>
            </a:pPr>
            <a:endParaRPr lang="en-US" altLang="x-none" strike="noStrike" noProof="1"/>
          </a:p>
        </p:txBody>
      </p:sp>
      <p:sp>
        <p:nvSpPr>
          <p:cNvPr id="1053" name="Rectangle 29"/>
          <p:cNvSpPr>
            <a:spLocks noGrp="1"/>
          </p:cNvSpPr>
          <p:nvPr>
            <p:ph type="sldNum" sz="quarter" idx="4"/>
          </p:nvPr>
        </p:nvSpPr>
        <p:spPr>
          <a:xfrm>
            <a:off x="7010400" y="6248400"/>
            <a:ext cx="19050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>
                <a:solidFill>
                  <a:srgbClr val="000000"/>
                </a:solidFill>
                <a:latin typeface="Arial" panose="020B0604020202020204" pitchFamily="34" charset="0"/>
              </a:defRPr>
            </a:lvl1pPr>
          </a:lstStyle>
          <a:p>
            <a:pPr lvl="0" eaLnBrk="1" fontAlgn="base" hangingPunct="1">
              <a:spcBef>
                <a:spcPct val="5000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eaLnBrk="1" fontAlgn="base" hangingPunct="1">
                <a:spcBef>
                  <a:spcPct val="50000"/>
                </a:spcBef>
              </a:pPr>
              <a:t>‹#›</a:t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l" defTabSz="914400" eaLnBrk="0" fontAlgn="base" latinLnBrk="0" hangingPunct="0">
        <a:spcBef>
          <a:spcPct val="0"/>
        </a:spcBef>
        <a:spcAft>
          <a:spcPct val="0"/>
        </a:spcAft>
        <a:buNone/>
        <a:defRPr sz="4400" b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" panose="05000000000000000000" pitchFamily="2" charset="2"/>
        <a:buChar char="n"/>
        <a:defRPr sz="3200" b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–"/>
        <a:defRPr sz="2800" b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•"/>
        <a:defRPr sz="2400" b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–"/>
        <a:defRPr sz="2000" b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0" fontAlgn="base" latinLnBrk="0" hangingPunct="0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0" fontAlgn="base" latinLnBrk="0" hangingPunct="0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0" fontAlgn="base" latinLnBrk="0" hangingPunct="0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0" fontAlgn="base" latinLnBrk="0" hangingPunct="0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0" fontAlgn="base" latinLnBrk="0" hangingPunct="0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0" fontAlgn="base" latinLnBrk="0" hangingPunct="0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0" fontAlgn="base" latinLnBrk="0" hangingPunct="0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0" fontAlgn="base" latinLnBrk="0" hangingPunct="0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2049"/>
          <p:cNvSpPr>
            <a:spLocks noGrp="1"/>
          </p:cNvSpPr>
          <p:nvPr>
            <p:ph type="title"/>
          </p:nvPr>
        </p:nvSpPr>
        <p:spPr>
          <a:xfrm>
            <a:off x="406400" y="776288"/>
            <a:ext cx="8210550" cy="935037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051" name="文本占位符 2050"/>
          <p:cNvSpPr>
            <a:spLocks noGrp="1"/>
          </p:cNvSpPr>
          <p:nvPr>
            <p:ph type="body"/>
          </p:nvPr>
        </p:nvSpPr>
        <p:spPr>
          <a:xfrm>
            <a:off x="395288" y="1855788"/>
            <a:ext cx="8229600" cy="4310062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-285750"/>
            <a:r>
              <a:rPr lang="zh-CN" altLang="en-US"/>
              <a:t>第二级</a:t>
            </a:r>
          </a:p>
          <a:p>
            <a:pPr lvl="2" indent="-228600"/>
            <a:r>
              <a:rPr lang="zh-CN" altLang="en-US"/>
              <a:t>第三级</a:t>
            </a:r>
          </a:p>
          <a:p>
            <a:pPr lvl="3" indent="-228600"/>
            <a:r>
              <a:rPr lang="zh-CN" altLang="en-US"/>
              <a:t>第四级</a:t>
            </a:r>
          </a:p>
          <a:p>
            <a:pPr lvl="4" indent="-228600"/>
            <a:r>
              <a:rPr lang="zh-CN" altLang="en-US"/>
              <a:t>第五级</a:t>
            </a:r>
          </a:p>
        </p:txBody>
      </p:sp>
      <p:sp>
        <p:nvSpPr>
          <p:cNvPr id="2052" name="日期占位符 2051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fld id="{BB962C8B-B14F-4D97-AF65-F5344CB8AC3E}" type="datetimeFigureOut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pPr lvl="0" fontAlgn="base"/>
              <a:t>2019/5/15</a:t>
            </a:fld>
            <a:endParaRPr lang="zh-CN" altLang="en-US" strike="noStrike" noProof="1">
              <a:latin typeface="Times New Roman" panose="02020603050405020304" pitchFamily="2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2053" name="页脚占位符 2052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2054" name="灯片编号占位符 2053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3600" b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spcBef>
          <a:spcPct val="20000"/>
        </a:spcBef>
        <a:spcAft>
          <a:spcPct val="0"/>
        </a:spcAft>
        <a:buChar char="•"/>
        <a:defRPr sz="3200" b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spcBef>
          <a:spcPct val="20000"/>
        </a:spcBef>
        <a:spcAft>
          <a:spcPct val="0"/>
        </a:spcAft>
        <a:buChar char="–"/>
        <a:defRPr sz="2800" b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spcBef>
          <a:spcPct val="20000"/>
        </a:spcBef>
        <a:spcAft>
          <a:spcPct val="0"/>
        </a:spcAft>
        <a:buChar char="•"/>
        <a:defRPr sz="2400" b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spcBef>
          <a:spcPct val="20000"/>
        </a:spcBef>
        <a:spcAft>
          <a:spcPct val="0"/>
        </a:spcAft>
        <a:buChar char="–"/>
        <a:defRPr sz="2000" b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0" fontAlgn="base" latinLnBrk="0" hangingPunct="0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0" fontAlgn="base" latinLnBrk="0" hangingPunct="0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0" fontAlgn="base" latinLnBrk="0" hangingPunct="0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0" fontAlgn="base" latinLnBrk="0" hangingPunct="0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0" fontAlgn="base" latinLnBrk="0" hangingPunct="0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0" fontAlgn="base" latinLnBrk="0" hangingPunct="0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0" fontAlgn="base" latinLnBrk="0" hangingPunct="0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0" fontAlgn="base" latinLnBrk="0" hangingPunct="0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2049"/>
          <p:cNvSpPr>
            <a:spLocks noGrp="1"/>
          </p:cNvSpPr>
          <p:nvPr>
            <p:ph type="title"/>
          </p:nvPr>
        </p:nvSpPr>
        <p:spPr>
          <a:xfrm>
            <a:off x="406400" y="776288"/>
            <a:ext cx="8210550" cy="935037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075" name="文本占位符 2050"/>
          <p:cNvSpPr>
            <a:spLocks noGrp="1"/>
          </p:cNvSpPr>
          <p:nvPr>
            <p:ph type="body"/>
          </p:nvPr>
        </p:nvSpPr>
        <p:spPr>
          <a:xfrm>
            <a:off x="395288" y="1855788"/>
            <a:ext cx="8229600" cy="4310062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-285750"/>
            <a:r>
              <a:rPr lang="zh-CN" altLang="en-US"/>
              <a:t>第二级</a:t>
            </a:r>
          </a:p>
          <a:p>
            <a:pPr lvl="2" indent="-228600"/>
            <a:r>
              <a:rPr lang="zh-CN" altLang="en-US"/>
              <a:t>第三级</a:t>
            </a:r>
          </a:p>
          <a:p>
            <a:pPr lvl="3" indent="-228600"/>
            <a:r>
              <a:rPr lang="zh-CN" altLang="en-US"/>
              <a:t>第四级</a:t>
            </a:r>
          </a:p>
          <a:p>
            <a:pPr lvl="4" indent="-228600"/>
            <a:r>
              <a:rPr lang="zh-CN" altLang="en-US"/>
              <a:t>第五级</a:t>
            </a:r>
          </a:p>
        </p:txBody>
      </p:sp>
      <p:sp>
        <p:nvSpPr>
          <p:cNvPr id="2052" name="日期占位符 2051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fld id="{BB962C8B-B14F-4D97-AF65-F5344CB8AC3E}" type="datetimeFigureOut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pPr lvl="0" fontAlgn="base"/>
              <a:t>2019/5/15</a:t>
            </a:fld>
            <a:endParaRPr lang="zh-CN" altLang="en-US" strike="noStrike" noProof="1">
              <a:latin typeface="Times New Roman" panose="02020603050405020304" pitchFamily="2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2053" name="页脚占位符 2052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2054" name="灯片编号占位符 2053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3600" b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spcBef>
          <a:spcPct val="20000"/>
        </a:spcBef>
        <a:spcAft>
          <a:spcPct val="0"/>
        </a:spcAft>
        <a:buChar char="•"/>
        <a:defRPr sz="3200" b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spcBef>
          <a:spcPct val="20000"/>
        </a:spcBef>
        <a:spcAft>
          <a:spcPct val="0"/>
        </a:spcAft>
        <a:buChar char="–"/>
        <a:defRPr sz="2800" b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spcBef>
          <a:spcPct val="20000"/>
        </a:spcBef>
        <a:spcAft>
          <a:spcPct val="0"/>
        </a:spcAft>
        <a:buChar char="•"/>
        <a:defRPr sz="2400" b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spcBef>
          <a:spcPct val="20000"/>
        </a:spcBef>
        <a:spcAft>
          <a:spcPct val="0"/>
        </a:spcAft>
        <a:buChar char="–"/>
        <a:defRPr sz="2000" b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0" fontAlgn="base" latinLnBrk="0" hangingPunct="0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0" fontAlgn="base" latinLnBrk="0" hangingPunct="0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0" fontAlgn="base" latinLnBrk="0" hangingPunct="0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0" fontAlgn="base" latinLnBrk="0" hangingPunct="0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0" fontAlgn="base" latinLnBrk="0" hangingPunct="0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0" fontAlgn="base" latinLnBrk="0" hangingPunct="0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0" fontAlgn="base" latinLnBrk="0" hangingPunct="0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0" fontAlgn="base" latinLnBrk="0" hangingPunct="0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4"/>
          <p:cNvSpPr txBox="1"/>
          <p:nvPr/>
        </p:nvSpPr>
        <p:spPr>
          <a:xfrm>
            <a:off x="287338" y="1687513"/>
            <a:ext cx="8569325" cy="23066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4800" dirty="0">
                <a:solidFill>
                  <a:srgbClr val="602E04"/>
                </a:solidFill>
                <a:latin typeface="微软雅黑" panose="020B0503020204020204" charset="-122"/>
                <a:ea typeface="微软雅黑" panose="020B0503020204020204" charset="-122"/>
              </a:rPr>
              <a:t>     </a:t>
            </a:r>
            <a:r>
              <a:rPr lang="zh-CN" altLang="en-US" sz="4800" dirty="0">
                <a:solidFill>
                  <a:srgbClr val="602E04"/>
                </a:solidFill>
                <a:latin typeface="微软雅黑" panose="020B0503020204020204" charset="-122"/>
                <a:ea typeface="微软雅黑" panose="020B0503020204020204" charset="-122"/>
              </a:rPr>
              <a:t>高分考场作文备考方案</a:t>
            </a:r>
          </a:p>
          <a:p>
            <a:endParaRPr lang="zh-CN" altLang="en-US" sz="4800" dirty="0">
              <a:solidFill>
                <a:srgbClr val="602E04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4800" dirty="0">
                <a:solidFill>
                  <a:srgbClr val="602E04"/>
                </a:solidFill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4800" dirty="0">
                <a:solidFill>
                  <a:srgbClr val="602E04"/>
                </a:solidFill>
                <a:latin typeface="微软雅黑" panose="020B0503020204020204" charset="-122"/>
                <a:ea typeface="微软雅黑" panose="020B0503020204020204" charset="-122"/>
              </a:rPr>
              <a:t>想象在修辞中的重要作用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/>
          </p:cNvSpPr>
          <p:nvPr>
            <p:ph type="title"/>
          </p:nvPr>
        </p:nvSpPr>
        <p:spPr>
          <a:xfrm rot="-60000">
            <a:off x="842963" y="979488"/>
            <a:ext cx="8172450" cy="1800225"/>
          </a:xfrm>
        </p:spPr>
        <p:txBody>
          <a:bodyPr wrap="square" anchor="ctr"/>
          <a:lstStyle/>
          <a:p>
            <a:r>
              <a:rPr lang="zh-CN" altLang="en-US" dirty="0"/>
              <a:t>二、想象的特点</a:t>
            </a:r>
            <a:br>
              <a:rPr lang="zh-CN" altLang="en-US" dirty="0"/>
            </a:br>
            <a:r>
              <a:rPr lang="zh-CN" altLang="en-US" sz="2800" b="1" dirty="0"/>
              <a:t>例</a:t>
            </a:r>
            <a:r>
              <a:rPr lang="en-US" altLang="zh-CN" sz="2800" b="1" dirty="0"/>
              <a:t>:</a:t>
            </a:r>
            <a:r>
              <a:rPr lang="zh-CN" altLang="en-US" sz="2800" dirty="0"/>
              <a:t>使用比喻的修辞改写句子。</a:t>
            </a:r>
            <a:br>
              <a:rPr lang="zh-CN" altLang="en-US" sz="2800" dirty="0"/>
            </a:br>
            <a:r>
              <a:rPr lang="zh-CN" altLang="en-US" sz="2800" dirty="0"/>
              <a:t>原意：你也带孩子，人家也带孩子，你带的孩子又脏又瘦，人家带的孩子又白又胖。 </a:t>
            </a:r>
            <a:br>
              <a:rPr lang="zh-CN" altLang="en-US" sz="2800" dirty="0"/>
            </a:br>
            <a:endParaRPr lang="zh-CN" altLang="en-US" sz="2800" dirty="0"/>
          </a:p>
        </p:txBody>
      </p:sp>
      <p:sp>
        <p:nvSpPr>
          <p:cNvPr id="19458" name="Rectangle 3"/>
          <p:cNvSpPr>
            <a:spLocks noGrp="1"/>
          </p:cNvSpPr>
          <p:nvPr>
            <p:ph type="body"/>
          </p:nvPr>
        </p:nvSpPr>
        <p:spPr>
          <a:xfrm>
            <a:off x="611188" y="2781300"/>
            <a:ext cx="8229600" cy="3805238"/>
          </a:xfrm>
        </p:spPr>
        <p:txBody>
          <a:bodyPr wrap="square" anchor="t"/>
          <a:lstStyle/>
          <a:p>
            <a:pPr>
              <a:lnSpc>
                <a:spcPct val="90000"/>
              </a:lnSpc>
            </a:pPr>
            <a:r>
              <a:rPr lang="en-US" altLang="zh-CN" sz="2400" dirty="0">
                <a:solidFill>
                  <a:srgbClr val="C00000"/>
                </a:solidFill>
              </a:rPr>
              <a:t>1</a:t>
            </a:r>
            <a:r>
              <a:rPr lang="zh-CN" altLang="en-US" sz="2400" dirty="0">
                <a:solidFill>
                  <a:srgbClr val="C00000"/>
                </a:solidFill>
              </a:rPr>
              <a:t>、你也带孩子，人家也带孩子，你带的孩子就像大街上耍把戏的瘦猴，又脏又瘦，人家带的孩子就像刚出笼的馒头，又白又胖。 </a:t>
            </a:r>
          </a:p>
          <a:p>
            <a:pPr>
              <a:lnSpc>
                <a:spcPct val="90000"/>
              </a:lnSpc>
            </a:pPr>
            <a:r>
              <a:rPr lang="en-US" altLang="zh-CN" sz="2400" dirty="0">
                <a:solidFill>
                  <a:srgbClr val="C00000"/>
                </a:solidFill>
              </a:rPr>
              <a:t>2</a:t>
            </a:r>
            <a:r>
              <a:rPr lang="zh-CN" altLang="en-US" sz="2400" dirty="0">
                <a:solidFill>
                  <a:srgbClr val="C00000"/>
                </a:solidFill>
              </a:rPr>
              <a:t>、你也带孩子，人家也带孩子，你带的孩子就像刚刚炭化过的电杆，又脏又瘦，人家带的孩子就像大雪天里堆出的雪娃娃，又白又胖。 </a:t>
            </a:r>
          </a:p>
          <a:p>
            <a:pPr>
              <a:lnSpc>
                <a:spcPct val="90000"/>
              </a:lnSpc>
            </a:pPr>
            <a:r>
              <a:rPr lang="en-US" altLang="zh-CN" sz="2400" dirty="0">
                <a:solidFill>
                  <a:srgbClr val="C00000"/>
                </a:solidFill>
              </a:rPr>
              <a:t>3</a:t>
            </a:r>
            <a:r>
              <a:rPr lang="zh-CN" altLang="en-US" sz="2400" dirty="0">
                <a:solidFill>
                  <a:srgbClr val="C00000"/>
                </a:solidFill>
              </a:rPr>
              <a:t>、你也带孩子，人家也带孩子，怎么你带的就跟才从垃圾堆里拣出来的，又脏又瘦，人家带的就像才剥壳的鸡蛋心子，又白又胖又光鲜</a:t>
            </a:r>
            <a:r>
              <a:rPr lang="zh-CN" altLang="en-US" sz="2800" dirty="0">
                <a:solidFill>
                  <a:srgbClr val="C00000"/>
                </a:solidFill>
              </a:rPr>
              <a:t>。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/>
          <p:cNvSpPr>
            <a:spLocks noGrp="1"/>
          </p:cNvSpPr>
          <p:nvPr>
            <p:ph type="title"/>
          </p:nvPr>
        </p:nvSpPr>
        <p:spPr>
          <a:xfrm>
            <a:off x="1173163" y="457200"/>
            <a:ext cx="7772400" cy="1143000"/>
          </a:xfrm>
        </p:spPr>
        <p:txBody>
          <a:bodyPr wrap="square" anchor="ctr"/>
          <a:lstStyle/>
          <a:p>
            <a:r>
              <a:rPr lang="zh-CN" altLang="en-US"/>
              <a:t>二、想象的特点</a:t>
            </a:r>
          </a:p>
        </p:txBody>
      </p:sp>
      <p:sp>
        <p:nvSpPr>
          <p:cNvPr id="20482" name="Rectangle 3"/>
          <p:cNvSpPr>
            <a:spLocks noGrp="1"/>
          </p:cNvSpPr>
          <p:nvPr>
            <p:ph type="body"/>
          </p:nvPr>
        </p:nvSpPr>
        <p:spPr>
          <a:xfrm>
            <a:off x="1173163" y="1981200"/>
            <a:ext cx="7772400" cy="4114800"/>
          </a:xfrm>
        </p:spPr>
        <p:txBody>
          <a:bodyPr wrap="square" anchor="t"/>
          <a:lstStyle/>
          <a:p>
            <a:r>
              <a:rPr lang="en-US" altLang="zh-CN" b="1" dirty="0">
                <a:solidFill>
                  <a:srgbClr val="C00000"/>
                </a:solidFill>
              </a:rPr>
              <a:t>1</a:t>
            </a:r>
            <a:r>
              <a:rPr lang="zh-CN" altLang="en-US" b="1" dirty="0">
                <a:solidFill>
                  <a:srgbClr val="C00000"/>
                </a:solidFill>
              </a:rPr>
              <a:t>、想象的现实性。</a:t>
            </a:r>
          </a:p>
          <a:p>
            <a:r>
              <a:rPr lang="en-US" altLang="zh-CN" b="1" dirty="0">
                <a:solidFill>
                  <a:srgbClr val="C00000"/>
                </a:solidFill>
              </a:rPr>
              <a:t>2</a:t>
            </a:r>
            <a:r>
              <a:rPr lang="zh-CN" altLang="en-US" b="1" dirty="0">
                <a:solidFill>
                  <a:srgbClr val="C00000"/>
                </a:solidFill>
              </a:rPr>
              <a:t>、想象的合情性。</a:t>
            </a:r>
            <a:endParaRPr lang="en-US" altLang="zh-CN" b="1" dirty="0">
              <a:solidFill>
                <a:srgbClr val="C00000"/>
              </a:solidFill>
            </a:endParaRPr>
          </a:p>
          <a:p>
            <a:r>
              <a:rPr lang="en-US" altLang="zh-CN" b="1" dirty="0">
                <a:solidFill>
                  <a:srgbClr val="C00000"/>
                </a:solidFill>
              </a:rPr>
              <a:t>3</a:t>
            </a:r>
            <a:r>
              <a:rPr lang="zh-CN" altLang="en-US" b="1" dirty="0">
                <a:solidFill>
                  <a:srgbClr val="C00000"/>
                </a:solidFill>
              </a:rPr>
              <a:t>、想象的丰富性。</a:t>
            </a:r>
          </a:p>
          <a:p>
            <a:r>
              <a:rPr lang="en-US" altLang="zh-CN" b="1" dirty="0">
                <a:solidFill>
                  <a:srgbClr val="C00000"/>
                </a:solidFill>
              </a:rPr>
              <a:t>4</a:t>
            </a:r>
            <a:r>
              <a:rPr lang="zh-CN" altLang="en-US" b="1" dirty="0">
                <a:solidFill>
                  <a:srgbClr val="C00000"/>
                </a:solidFill>
              </a:rPr>
              <a:t>、想象的新颖性。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标题 1"/>
          <p:cNvSpPr>
            <a:spLocks noGrp="1"/>
          </p:cNvSpPr>
          <p:nvPr>
            <p:ph type="title"/>
          </p:nvPr>
        </p:nvSpPr>
        <p:spPr>
          <a:xfrm>
            <a:off x="1173163" y="457200"/>
            <a:ext cx="7494587" cy="2533650"/>
          </a:xfrm>
        </p:spPr>
        <p:txBody>
          <a:bodyPr wrap="square" anchor="ctr"/>
          <a:lstStyle/>
          <a:p>
            <a:r>
              <a:rPr lang="zh-CN" altLang="en-US" sz="4000" b="1" dirty="0"/>
              <a:t>三</a:t>
            </a:r>
            <a:r>
              <a:rPr lang="en-US" altLang="zh-CN" sz="4000" b="1" dirty="0"/>
              <a:t>.</a:t>
            </a:r>
            <a:r>
              <a:rPr lang="zh-CN" altLang="en-US" sz="4000" b="1" dirty="0"/>
              <a:t>想象在考场写作中的运用</a:t>
            </a:r>
          </a:p>
        </p:txBody>
      </p:sp>
      <p:sp>
        <p:nvSpPr>
          <p:cNvPr id="21506" name="内容占位符 2"/>
          <p:cNvSpPr>
            <a:spLocks noGrp="1"/>
          </p:cNvSpPr>
          <p:nvPr>
            <p:ph idx="4294967295"/>
          </p:nvPr>
        </p:nvSpPr>
        <p:spPr>
          <a:xfrm>
            <a:off x="1173163" y="1981200"/>
            <a:ext cx="6958012" cy="3000375"/>
          </a:xfrm>
        </p:spPr>
        <p:txBody>
          <a:bodyPr wrap="square" anchor="t"/>
          <a:lstStyle/>
          <a:p>
            <a:endParaRPr lang="zh-CN" altLang="en-US" dirty="0">
              <a:latin typeface="宋体" panose="02010600030101010101" pitchFamily="2" charset="-122"/>
              <a:sym typeface="Arial" panose="020B0604020202020204" pitchFamily="34" charset="0"/>
            </a:endParaRPr>
          </a:p>
          <a:p>
            <a:pPr algn="ctr"/>
            <a:r>
              <a:rPr lang="zh-CN" altLang="en-US" b="1" dirty="0">
                <a:latin typeface="宋体" panose="02010600030101010101" pitchFamily="2" charset="-122"/>
                <a:sym typeface="Arial" panose="020B0604020202020204" pitchFamily="34" charset="0"/>
              </a:rPr>
              <a:t>核心要素</a:t>
            </a:r>
            <a:endParaRPr lang="zh-CN" altLang="en-US" dirty="0">
              <a:latin typeface="宋体" panose="02010600030101010101" pitchFamily="2" charset="-122"/>
              <a:sym typeface="Arial" panose="020B0604020202020204" pitchFamily="34" charset="0"/>
            </a:endParaRPr>
          </a:p>
          <a:p>
            <a:endParaRPr lang="zh-CN" altLang="en-US" dirty="0">
              <a:latin typeface="宋体" panose="02010600030101010101" pitchFamily="2" charset="-122"/>
              <a:sym typeface="Arial" panose="020B0604020202020204" pitchFamily="34" charset="0"/>
            </a:endParaRPr>
          </a:p>
          <a:p>
            <a:r>
              <a:rPr lang="zh-CN" altLang="en-US" sz="3600" dirty="0">
                <a:solidFill>
                  <a:srgbClr val="C0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思维的转变——化抽象为具体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/>
          </p:cNvSpPr>
          <p:nvPr>
            <p:ph type="title"/>
          </p:nvPr>
        </p:nvSpPr>
        <p:spPr>
          <a:xfrm>
            <a:off x="1085850" y="717550"/>
            <a:ext cx="7772400" cy="1143000"/>
          </a:xfrm>
        </p:spPr>
        <p:txBody>
          <a:bodyPr wrap="square" anchor="ctr"/>
          <a:lstStyle/>
          <a:p>
            <a:r>
              <a:rPr lang="zh-CN" altLang="en-US" b="1" dirty="0">
                <a:solidFill>
                  <a:srgbClr val="0000FF"/>
                </a:solidFill>
              </a:rPr>
              <a:t>三、想象的运用：</a:t>
            </a:r>
            <a:br>
              <a:rPr lang="zh-CN" altLang="en-US" b="1" dirty="0">
                <a:solidFill>
                  <a:srgbClr val="0000FF"/>
                </a:solidFill>
              </a:rPr>
            </a:br>
            <a:r>
              <a:rPr lang="zh-CN" altLang="en-US" b="1" dirty="0">
                <a:solidFill>
                  <a:srgbClr val="0000FF"/>
                </a:solidFill>
              </a:rPr>
              <a:t>想象作用下的常见修辞</a:t>
            </a:r>
            <a:endParaRPr lang="en-US" altLang="zh-CN" b="1" dirty="0">
              <a:solidFill>
                <a:srgbClr val="0000FF"/>
              </a:solidFill>
            </a:endParaRPr>
          </a:p>
        </p:txBody>
      </p:sp>
      <p:sp>
        <p:nvSpPr>
          <p:cNvPr id="22530" name="Rectangle 3"/>
          <p:cNvSpPr>
            <a:spLocks noGrp="1"/>
          </p:cNvSpPr>
          <p:nvPr>
            <p:ph type="body"/>
          </p:nvPr>
        </p:nvSpPr>
        <p:spPr>
          <a:xfrm>
            <a:off x="1173163" y="1981200"/>
            <a:ext cx="7772400" cy="4114800"/>
          </a:xfrm>
        </p:spPr>
        <p:txBody>
          <a:bodyPr wrap="square" anchor="t"/>
          <a:lstStyle/>
          <a:p>
            <a:pPr>
              <a:lnSpc>
                <a:spcPct val="110000"/>
              </a:lnSpc>
            </a:pPr>
            <a:r>
              <a:rPr lang="en-US" altLang="zh-CN" sz="2400" b="1" dirty="0">
                <a:solidFill>
                  <a:srgbClr val="C00000"/>
                </a:solidFill>
              </a:rPr>
              <a:t>1</a:t>
            </a:r>
            <a:r>
              <a:rPr lang="zh-CN" altLang="en-US" sz="2400" b="1" dirty="0">
                <a:solidFill>
                  <a:srgbClr val="C00000"/>
                </a:solidFill>
              </a:rPr>
              <a:t>、阿</a:t>
            </a:r>
            <a:r>
              <a:rPr lang="en-US" altLang="zh-CN" sz="2400" b="1" dirty="0">
                <a:solidFill>
                  <a:srgbClr val="C00000"/>
                </a:solidFill>
              </a:rPr>
              <a:t>Q</a:t>
            </a:r>
            <a:r>
              <a:rPr lang="zh-CN" altLang="en-US" sz="2400" b="1" dirty="0">
                <a:solidFill>
                  <a:srgbClr val="C00000"/>
                </a:solidFill>
              </a:rPr>
              <a:t>飘飘然地飞了大半天，飘进土谷祠，照例应该躺下便打鼾。</a:t>
            </a:r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2" charset="0"/>
              </a:rPr>
              <a:t>——</a:t>
            </a:r>
            <a:r>
              <a:rPr lang="zh-CN" altLang="en-US" sz="2400" b="1" dirty="0">
                <a:solidFill>
                  <a:srgbClr val="C00000"/>
                </a:solidFill>
              </a:rPr>
              <a:t>鲁迅</a:t>
            </a:r>
            <a:r>
              <a:rPr lang="en-US" altLang="zh-CN" sz="2400" b="1" dirty="0">
                <a:solidFill>
                  <a:srgbClr val="C00000"/>
                </a:solidFill>
              </a:rPr>
              <a:t>《</a:t>
            </a:r>
            <a:r>
              <a:rPr lang="zh-CN" altLang="en-US" sz="2400" b="1" dirty="0">
                <a:solidFill>
                  <a:srgbClr val="C00000"/>
                </a:solidFill>
              </a:rPr>
              <a:t>阿</a:t>
            </a:r>
            <a:r>
              <a:rPr lang="en-US" altLang="zh-CN" sz="2400" b="1" dirty="0">
                <a:solidFill>
                  <a:srgbClr val="C00000"/>
                </a:solidFill>
              </a:rPr>
              <a:t>Q</a:t>
            </a:r>
            <a:r>
              <a:rPr lang="zh-CN" altLang="en-US" sz="2400" b="1" dirty="0">
                <a:solidFill>
                  <a:srgbClr val="C00000"/>
                </a:solidFill>
              </a:rPr>
              <a:t>正传</a:t>
            </a:r>
            <a:r>
              <a:rPr lang="en-US" altLang="zh-CN" sz="2400" b="1" dirty="0">
                <a:solidFill>
                  <a:srgbClr val="C00000"/>
                </a:solidFill>
              </a:rPr>
              <a:t>》  </a:t>
            </a:r>
          </a:p>
          <a:p>
            <a:pPr algn="ctr">
              <a:lnSpc>
                <a:spcPct val="110000"/>
              </a:lnSpc>
            </a:pP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1" charset="-122"/>
                <a:ea typeface="楷体_GB2312" pitchFamily="1" charset="-122"/>
              </a:rPr>
              <a:t>拟物</a:t>
            </a:r>
            <a:endParaRPr lang="zh-CN" altLang="en-US" sz="2400" b="1" dirty="0">
              <a:solidFill>
                <a:srgbClr val="C00000"/>
              </a:solidFill>
              <a:latin typeface="楷体_GB2312" pitchFamily="1" charset="-122"/>
              <a:ea typeface="楷体_GB2312" pitchFamily="1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楷体_GB2312" pitchFamily="1" charset="-122"/>
                <a:ea typeface="楷体_GB2312" pitchFamily="1" charset="-122"/>
              </a:rPr>
              <a:t>2</a:t>
            </a:r>
            <a:r>
              <a:rPr lang="zh-CN" altLang="en-US" sz="2400" b="1" dirty="0">
                <a:solidFill>
                  <a:srgbClr val="C00000"/>
                </a:solidFill>
                <a:latin typeface="楷体_GB2312" pitchFamily="1" charset="-122"/>
                <a:ea typeface="楷体_GB2312" pitchFamily="1" charset="-122"/>
              </a:rPr>
              <a:t>、</a:t>
            </a:r>
            <a:r>
              <a:rPr lang="zh-CN" altLang="en-US" sz="2400" b="1" dirty="0">
                <a:solidFill>
                  <a:srgbClr val="C00000"/>
                </a:solidFill>
              </a:rPr>
              <a:t>高粱的茎叶在雾中嗞嗞乱叫，雾中缓慢地流淌着在这块低洼平原上穿行的墨水河明亮的喧哗，一阵强一阵弱，一阵远一阵近。</a:t>
            </a:r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2" charset="0"/>
              </a:rPr>
              <a:t>——</a:t>
            </a:r>
            <a:r>
              <a:rPr lang="zh-CN" altLang="en-US" sz="2400" b="1" dirty="0">
                <a:solidFill>
                  <a:srgbClr val="C00000"/>
                </a:solidFill>
              </a:rPr>
              <a:t>莫言</a:t>
            </a:r>
            <a:r>
              <a:rPr lang="en-US" altLang="zh-CN" sz="2400" b="1" dirty="0">
                <a:solidFill>
                  <a:srgbClr val="C00000"/>
                </a:solidFill>
              </a:rPr>
              <a:t>《</a:t>
            </a:r>
            <a:r>
              <a:rPr lang="zh-CN" altLang="en-US" sz="2400" b="1" dirty="0">
                <a:solidFill>
                  <a:srgbClr val="C00000"/>
                </a:solidFill>
              </a:rPr>
              <a:t>红高粱</a:t>
            </a:r>
            <a:r>
              <a:rPr lang="en-US" altLang="zh-CN" sz="2400" b="1" dirty="0">
                <a:solidFill>
                  <a:srgbClr val="C00000"/>
                </a:solidFill>
              </a:rPr>
              <a:t>》</a:t>
            </a:r>
          </a:p>
          <a:p>
            <a:pPr algn="ctr">
              <a:lnSpc>
                <a:spcPct val="110000"/>
              </a:lnSpc>
            </a:pPr>
            <a:r>
              <a:rPr lang="zh-CN" altLang="en-US" sz="2400" b="1" dirty="0"/>
              <a:t>通感   拟物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5"/>
          <p:cNvSpPr txBox="1"/>
          <p:nvPr/>
        </p:nvSpPr>
        <p:spPr>
          <a:xfrm>
            <a:off x="1476375" y="3070225"/>
            <a:ext cx="7345363" cy="2676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25000"/>
              </a:spcBef>
            </a:pPr>
            <a:r>
              <a:rPr lang="en-US" altLang="zh-CN" sz="2400" b="1" dirty="0">
                <a:latin typeface="宋体" panose="02010600030101010101" pitchFamily="2" charset="-122"/>
                <a:ea typeface="黑体" panose="02010609060101010101" pitchFamily="2" charset="-122"/>
              </a:rPr>
              <a:t>5</a:t>
            </a:r>
            <a:r>
              <a:rPr lang="zh-CN" altLang="en-US" sz="2400" b="1" dirty="0">
                <a:latin typeface="宋体" panose="02010600030101010101" pitchFamily="2" charset="-122"/>
                <a:ea typeface="黑体" panose="02010609060101010101" pitchFamily="2" charset="-122"/>
              </a:rPr>
              <a:t>、那等在季节里的容颜如莲花的开落</a:t>
            </a:r>
            <a:r>
              <a:rPr lang="en-US" altLang="zh-CN" sz="2400" b="1" dirty="0">
                <a:latin typeface="宋体" panose="02010600030101010101" pitchFamily="2" charset="-122"/>
                <a:ea typeface="黑体" panose="02010609060101010101" pitchFamily="2" charset="-122"/>
              </a:rPr>
              <a:t>                         </a:t>
            </a:r>
          </a:p>
          <a:p>
            <a:pPr eaLnBrk="0" hangingPunct="0">
              <a:spcBef>
                <a:spcPct val="25000"/>
              </a:spcBef>
            </a:pPr>
            <a:r>
              <a:rPr lang="en-US" altLang="zh-CN" sz="2400" b="1" dirty="0">
                <a:latin typeface="宋体" panose="02010600030101010101" pitchFamily="2" charset="-122"/>
                <a:ea typeface="黑体" panose="02010609060101010101" pitchFamily="2" charset="-122"/>
              </a:rPr>
              <a:t>        ——《</a:t>
            </a:r>
            <a:r>
              <a:rPr lang="zh-CN" altLang="en-US" sz="2400" b="1" dirty="0">
                <a:latin typeface="宋体" panose="02010600030101010101" pitchFamily="2" charset="-122"/>
                <a:ea typeface="黑体" panose="02010609060101010101" pitchFamily="2" charset="-122"/>
              </a:rPr>
              <a:t>错误</a:t>
            </a:r>
            <a:r>
              <a:rPr lang="en-US" altLang="zh-CN" sz="2400" b="1" dirty="0">
                <a:latin typeface="宋体" panose="02010600030101010101" pitchFamily="2" charset="-122"/>
                <a:ea typeface="黑体" panose="02010609060101010101" pitchFamily="2" charset="-122"/>
              </a:rPr>
              <a:t>》</a:t>
            </a:r>
          </a:p>
          <a:p>
            <a:pPr algn="ctr" eaLnBrk="0" hangingPunct="0">
              <a:spcBef>
                <a:spcPct val="25000"/>
              </a:spcBef>
            </a:pPr>
            <a:r>
              <a:rPr lang="zh-CN" altLang="en-US" sz="2400" b="1" dirty="0">
                <a:latin typeface="宋体" panose="02010600030101010101" pitchFamily="2" charset="-122"/>
                <a:ea typeface="黑体" panose="02010609060101010101" pitchFamily="2" charset="-122"/>
              </a:rPr>
              <a:t>     </a:t>
            </a:r>
            <a:r>
              <a:rPr lang="zh-CN" altLang="en-US" sz="2400" b="1" dirty="0">
                <a:solidFill>
                  <a:srgbClr val="C00000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 比喻</a:t>
            </a:r>
            <a:endParaRPr lang="en-US" altLang="zh-CN" sz="2400" b="1" dirty="0">
              <a:latin typeface="宋体" panose="02010600030101010101" pitchFamily="2" charset="-122"/>
              <a:ea typeface="黑体" panose="02010609060101010101" pitchFamily="2" charset="-122"/>
            </a:endParaRPr>
          </a:p>
          <a:p>
            <a:pPr eaLnBrk="0" hangingPunct="0">
              <a:spcBef>
                <a:spcPct val="25000"/>
              </a:spcBef>
            </a:pPr>
            <a:r>
              <a:rPr lang="en-US" altLang="zh-CN" sz="2400" b="1" dirty="0">
                <a:latin typeface="宋体" panose="02010600030101010101" pitchFamily="2" charset="-122"/>
                <a:ea typeface="黑体" panose="02010609060101010101" pitchFamily="2" charset="-122"/>
              </a:rPr>
              <a:t>6 </a:t>
            </a:r>
            <a:r>
              <a:rPr lang="zh-CN" altLang="en-US" sz="2400" b="1" dirty="0">
                <a:latin typeface="宋体" panose="02010600030101010101" pitchFamily="2" charset="-122"/>
                <a:ea typeface="黑体" panose="02010609060101010101" pitchFamily="2" charset="-122"/>
              </a:rPr>
              <a:t>、延安的歌声</a:t>
            </a:r>
            <a:r>
              <a:rPr lang="en-US" altLang="zh-CN" sz="2400" b="1" dirty="0">
                <a:latin typeface="宋体" panose="0201060003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2400" b="1" dirty="0">
                <a:latin typeface="宋体" panose="02010600030101010101" pitchFamily="2" charset="-122"/>
                <a:ea typeface="黑体" panose="02010609060101010101" pitchFamily="2" charset="-122"/>
              </a:rPr>
              <a:t>它是黑夜的火把，雪天的煤炭，大旱的甘霖。</a:t>
            </a:r>
            <a:endParaRPr lang="en-US" altLang="zh-CN" sz="2400" b="1" dirty="0">
              <a:latin typeface="宋体" panose="02010600030101010101" pitchFamily="2" charset="-122"/>
              <a:ea typeface="黑体" panose="02010609060101010101" pitchFamily="2" charset="-122"/>
            </a:endParaRPr>
          </a:p>
          <a:p>
            <a:pPr algn="ctr" eaLnBrk="0" hangingPunct="0">
              <a:spcBef>
                <a:spcPct val="25000"/>
              </a:spcBef>
            </a:pPr>
            <a:r>
              <a:rPr lang="en-US" altLang="zh-CN" sz="2400" b="1" dirty="0">
                <a:latin typeface="宋体" panose="02010600030101010101" pitchFamily="2" charset="-122"/>
                <a:ea typeface="黑体" panose="02010609060101010101" pitchFamily="2" charset="-122"/>
              </a:rPr>
              <a:t>     </a:t>
            </a:r>
            <a:r>
              <a:rPr lang="en-US" altLang="zh-CN" sz="2400" b="1" dirty="0">
                <a:solidFill>
                  <a:srgbClr val="C00000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  </a:t>
            </a:r>
            <a:r>
              <a:rPr lang="zh-CN" altLang="en-US" sz="2400" b="1" dirty="0">
                <a:solidFill>
                  <a:srgbClr val="C00000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排比   比喻</a:t>
            </a:r>
          </a:p>
        </p:txBody>
      </p:sp>
      <p:sp>
        <p:nvSpPr>
          <p:cNvPr id="23554" name="Text Box 7"/>
          <p:cNvSpPr txBox="1"/>
          <p:nvPr/>
        </p:nvSpPr>
        <p:spPr>
          <a:xfrm>
            <a:off x="1570355" y="1552893"/>
            <a:ext cx="5138738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400" b="1" dirty="0">
                <a:latin typeface="宋体" panose="0201060003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2400" b="1" dirty="0">
                <a:latin typeface="宋体" panose="02010600030101010101" pitchFamily="2" charset="-122"/>
                <a:ea typeface="黑体" panose="02010609060101010101" pitchFamily="2" charset="-122"/>
              </a:rPr>
              <a:t>、飞流直下三千尺，</a:t>
            </a:r>
          </a:p>
          <a:p>
            <a:pPr eaLnBrk="0" hangingPunct="0">
              <a:spcBef>
                <a:spcPct val="50000"/>
              </a:spcBef>
            </a:pPr>
            <a:r>
              <a:rPr lang="zh-CN" altLang="en-US" sz="2400" b="1" dirty="0">
                <a:latin typeface="宋体" panose="02010600030101010101" pitchFamily="2" charset="-122"/>
                <a:ea typeface="黑体" panose="02010609060101010101" pitchFamily="2" charset="-122"/>
              </a:rPr>
              <a:t>   疑是银河落九天。   </a:t>
            </a:r>
            <a:r>
              <a:rPr lang="zh-CN" altLang="en-US" sz="2400" b="1" dirty="0">
                <a:solidFill>
                  <a:srgbClr val="C00000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夸张  比喻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/>
          </p:cNvSpPr>
          <p:nvPr>
            <p:ph type="title"/>
          </p:nvPr>
        </p:nvSpPr>
        <p:spPr>
          <a:xfrm>
            <a:off x="1187450" y="476250"/>
            <a:ext cx="7772400" cy="1143000"/>
          </a:xfrm>
        </p:spPr>
        <p:txBody>
          <a:bodyPr wrap="square" anchor="ctr"/>
          <a:lstStyle/>
          <a:p>
            <a:r>
              <a:rPr lang="en-US" altLang="zh-CN" b="1" dirty="0">
                <a:solidFill>
                  <a:srgbClr val="0000FF"/>
                </a:solidFill>
              </a:rPr>
              <a:t>3</a:t>
            </a:r>
            <a:r>
              <a:rPr lang="zh-CN" altLang="en-US" b="1" dirty="0">
                <a:solidFill>
                  <a:srgbClr val="0000FF"/>
                </a:solidFill>
              </a:rPr>
              <a:t>、苏轼、苏小妹相互戏谑：</a:t>
            </a:r>
          </a:p>
        </p:txBody>
      </p:sp>
      <p:sp>
        <p:nvSpPr>
          <p:cNvPr id="26627" name="Rectangle 3"/>
          <p:cNvSpPr>
            <a:spLocks noGrp="1"/>
          </p:cNvSpPr>
          <p:nvPr>
            <p:ph type="body"/>
          </p:nvPr>
        </p:nvSpPr>
        <p:spPr>
          <a:xfrm>
            <a:off x="1173163" y="1981200"/>
            <a:ext cx="7720012" cy="1808163"/>
          </a:xfrm>
        </p:spPr>
        <p:txBody>
          <a:bodyPr wrap="square" anchor="t"/>
          <a:lstStyle/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2400" b="1">
                <a:latin typeface="宋体" panose="02010600030101010101" pitchFamily="2" charset="-122"/>
              </a:rPr>
              <a:t>小妹额头突出，东坡笑曰：</a:t>
            </a:r>
          </a:p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2400" b="1">
                <a:latin typeface="宋体" panose="02010600030101010101" pitchFamily="2" charset="-122"/>
              </a:rPr>
              <a:t>      “未出前庭三五步，</a:t>
            </a:r>
          </a:p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2400" b="1">
                <a:latin typeface="宋体" panose="02010600030101010101" pitchFamily="2" charset="-122"/>
              </a:rPr>
              <a:t>       额头先到画堂前。”</a:t>
            </a:r>
          </a:p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比喻  夸张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b="1">
                <a:latin typeface="宋体" panose="02010600030101010101" pitchFamily="2" charset="-122"/>
              </a:rPr>
              <a:t>                   </a:t>
            </a:r>
          </a:p>
        </p:txBody>
      </p:sp>
      <p:sp>
        <p:nvSpPr>
          <p:cNvPr id="26628" name="Rectangle 4"/>
          <p:cNvSpPr/>
          <p:nvPr/>
        </p:nvSpPr>
        <p:spPr>
          <a:xfrm>
            <a:off x="1187450" y="4221163"/>
            <a:ext cx="6264275" cy="1384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2400" b="1">
                <a:latin typeface="宋体" panose="02010600030101010101" pitchFamily="2" charset="-122"/>
                <a:ea typeface="黑体" panose="02010609060101010101" pitchFamily="2" charset="-122"/>
              </a:rPr>
              <a:t>小妹又嘲笑东坡下颌之长：</a:t>
            </a:r>
          </a:p>
          <a:p>
            <a:pPr eaLnBrk="0" hangingPunct="0"/>
            <a:r>
              <a:rPr lang="zh-CN" altLang="en-US" sz="2400" b="1">
                <a:latin typeface="宋体" panose="02010600030101010101" pitchFamily="2" charset="-122"/>
                <a:ea typeface="黑体" panose="02010609060101010101" pitchFamily="2" charset="-122"/>
              </a:rPr>
              <a:t>   “去年一点相思泪，</a:t>
            </a:r>
          </a:p>
          <a:p>
            <a:pPr eaLnBrk="0" hangingPunct="0"/>
            <a:r>
              <a:rPr lang="zh-CN" altLang="en-US" sz="2400" b="1">
                <a:latin typeface="宋体" panose="02010600030101010101" pitchFamily="2" charset="-122"/>
                <a:ea typeface="黑体" panose="02010609060101010101" pitchFamily="2" charset="-122"/>
              </a:rPr>
              <a:t>    今年始流到腮边。</a:t>
            </a:r>
            <a:r>
              <a:rPr lang="zh-CN" altLang="en-US" sz="3600" b="1">
                <a:latin typeface="宋体" panose="02010600030101010101" pitchFamily="2" charset="-122"/>
                <a:ea typeface="黑体" panose="02010609060101010101" pitchFamily="2" charset="-122"/>
              </a:rPr>
              <a:t>”</a:t>
            </a:r>
          </a:p>
        </p:txBody>
      </p:sp>
      <p:sp>
        <p:nvSpPr>
          <p:cNvPr id="24580" name="Rectangle 5">
            <a:hlinkClick r:id="" action="ppaction://hlinkshowjump?jump=nextslide"/>
          </p:cNvPr>
          <p:cNvSpPr/>
          <p:nvPr/>
        </p:nvSpPr>
        <p:spPr>
          <a:xfrm>
            <a:off x="5867400" y="6381750"/>
            <a:ext cx="2881313" cy="142875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lstStyle/>
          <a:p>
            <a:pPr eaLnBrk="0" hangingPunct="0"/>
            <a:endParaRPr lang="zh-CN" altLang="zh-CN" sz="320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24581" name="Line 6"/>
          <p:cNvSpPr/>
          <p:nvPr/>
        </p:nvSpPr>
        <p:spPr>
          <a:xfrm flipH="1">
            <a:off x="8793163" y="4868863"/>
            <a:ext cx="26987" cy="1812925"/>
          </a:xfrm>
          <a:prstGeom prst="line">
            <a:avLst/>
          </a:prstGeom>
          <a:ln w="9525" cap="flat" cmpd="sng">
            <a:solidFill>
              <a:srgbClr val="C0C0C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82" name="Line 7"/>
          <p:cNvSpPr/>
          <p:nvPr/>
        </p:nvSpPr>
        <p:spPr>
          <a:xfrm>
            <a:off x="3492500" y="6453188"/>
            <a:ext cx="5651500" cy="0"/>
          </a:xfrm>
          <a:prstGeom prst="line">
            <a:avLst/>
          </a:prstGeom>
          <a:ln w="9525" cap="flat" cmpd="sng">
            <a:solidFill>
              <a:srgbClr val="C0C0C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6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266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266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  <p:bldP spid="26627" grpId="0" build="p"/>
      <p:bldP spid="26628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内容占位符 2"/>
          <p:cNvSpPr>
            <a:spLocks noGrp="1"/>
          </p:cNvSpPr>
          <p:nvPr/>
        </p:nvSpPr>
        <p:spPr>
          <a:xfrm>
            <a:off x="34925" y="1308100"/>
            <a:ext cx="8996363" cy="6008688"/>
          </a:xfrm>
          <a:prstGeom prst="rect">
            <a:avLst/>
          </a:prstGeom>
          <a:noFill/>
          <a:ln w="9525">
            <a:noFill/>
          </a:ln>
        </p:spPr>
        <p:txBody>
          <a:bodyPr wrap="square" anchor="t"/>
          <a:lstStyle/>
          <a:p>
            <a:pPr eaLnBrk="0" fontAlgn="base" hangingPunct="0">
              <a:spcBef>
                <a:spcPct val="20000"/>
              </a:spcBef>
            </a:pPr>
            <a:r>
              <a:rPr lang="en-US" altLang="zh-CN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</a:t>
            </a:r>
            <a:r>
              <a:rPr lang="zh-CN" altLang="en-US" sz="3200" strike="noStrike" noProof="1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四、</a:t>
            </a:r>
            <a:r>
              <a:rPr lang="zh-CN" altLang="en-US" sz="3200" b="1" strike="noStrike" noProof="1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想象在考场写作中的运用（</a:t>
            </a:r>
            <a:r>
              <a:rPr lang="zh-CN" altLang="en-US" sz="3200" strike="noStrike" noProof="1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套路与创新</a:t>
            </a:r>
            <a:r>
              <a:rPr lang="zh-CN" altLang="en-US" sz="3200" b="1" strike="noStrike" noProof="1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）</a:t>
            </a:r>
            <a:endParaRPr lang="zh-CN" altLang="en-US" sz="3200" b="1" strike="noStrike" noProof="1"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342900" indent="-342900" eaLnBrk="0" fontAlgn="base" hangingPunct="0">
              <a:spcBef>
                <a:spcPct val="20000"/>
              </a:spcBef>
              <a:buChar char="•"/>
            </a:pPr>
            <a:endParaRPr lang="en-US" altLang="zh-CN" sz="3200" b="1" strike="noStrike" noProof="1">
              <a:latin typeface="Arial" panose="020B0604020202020204" pitchFamily="34" charset="0"/>
            </a:endParaRPr>
          </a:p>
          <a:p>
            <a:pPr marL="342900" indent="-342900" algn="ctr" eaLnBrk="0" fontAlgn="base" hangingPunct="0">
              <a:spcBef>
                <a:spcPct val="20000"/>
              </a:spcBef>
              <a:buChar char="•"/>
            </a:pPr>
            <a:r>
              <a:rPr lang="en-US" altLang="zh-CN" sz="3200" b="1" strike="noStrike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</a:t>
            </a:r>
            <a:r>
              <a:rPr lang="zh-CN" altLang="en-US" sz="3200" b="1" strike="noStrike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考场作文起兴句：</a:t>
            </a:r>
            <a:endParaRPr lang="zh-CN" altLang="en-US" sz="3200" b="1" strike="noStrike" noProof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eaLnBrk="0" fontAlgn="base" hangingPunct="0">
              <a:spcBef>
                <a:spcPct val="20000"/>
              </a:spcBef>
              <a:buChar char="•"/>
            </a:pPr>
            <a:endParaRPr lang="zh-CN" altLang="en-US" sz="32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eaLnBrk="0" fontAlgn="base" hangingPunct="0">
              <a:spcBef>
                <a:spcPct val="20000"/>
              </a:spcBef>
              <a:buChar char="•"/>
            </a:pPr>
            <a:r>
              <a:rPr lang="zh-CN" altLang="en-US" sz="3200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r>
              <a:rPr lang="zh-CN" altLang="en-US" sz="2400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小草默默无闻，静守一方天地；雏菊悠然开放，尽洒淡然芬芳。携淡然上路，静享超脱情怀，细品真味人生。</a:t>
            </a:r>
          </a:p>
          <a:p>
            <a:pPr marL="342900" indent="-342900" eaLnBrk="0" fontAlgn="base" hangingPunct="0">
              <a:spcBef>
                <a:spcPct val="20000"/>
              </a:spcBef>
              <a:buChar char="•"/>
            </a:pPr>
            <a:r>
              <a:rPr lang="zh-CN" altLang="en-US" sz="2400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                                    ——</a:t>
            </a:r>
            <a:r>
              <a:rPr lang="en-US" altLang="zh-CN" sz="2400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2013</a:t>
            </a:r>
            <a:r>
              <a:rPr lang="zh-CN" altLang="en-US" sz="2400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级  杨米</a:t>
            </a:r>
            <a:endParaRPr lang="zh-CN" altLang="en-US" sz="32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eaLnBrk="0" fontAlgn="base" hangingPunct="0">
              <a:spcBef>
                <a:spcPct val="20000"/>
              </a:spcBef>
              <a:buChar char="•"/>
            </a:pPr>
            <a:endParaRPr lang="zh-CN" altLang="en-US" sz="32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内容占位符 2"/>
          <p:cNvSpPr>
            <a:spLocks noGrp="1"/>
          </p:cNvSpPr>
          <p:nvPr>
            <p:ph idx="4294967295"/>
          </p:nvPr>
        </p:nvSpPr>
        <p:spPr>
          <a:xfrm>
            <a:off x="-50800" y="1052513"/>
            <a:ext cx="8785225" cy="4395787"/>
          </a:xfrm>
        </p:spPr>
        <p:txBody>
          <a:bodyPr wrap="square" anchor="t"/>
          <a:lstStyle/>
          <a:p>
            <a:pPr algn="ctr"/>
            <a:r>
              <a:rPr lang="zh-CN" altLang="en-US" sz="3600" b="1"/>
              <a:t>写作主题套路化（</a:t>
            </a:r>
          </a:p>
          <a:p>
            <a:pPr algn="ctr"/>
            <a:r>
              <a:rPr lang="zh-CN" altLang="en-US" sz="3600" b="1"/>
              <a:t>诗意化）：</a:t>
            </a:r>
          </a:p>
          <a:p>
            <a:r>
              <a:rPr lang="zh-CN" altLang="en-US" sz="2400">
                <a:solidFill>
                  <a:srgbClr val="C00000"/>
                </a:solidFill>
              </a:rPr>
              <a:t>        小草坦然面对风雨的侵袭，飘摇歌舞，最终迎来满原的生机；</a:t>
            </a:r>
          </a:p>
          <a:p>
            <a:r>
              <a:rPr lang="zh-CN" altLang="en-US" sz="2400">
                <a:solidFill>
                  <a:srgbClr val="C00000"/>
                </a:solidFill>
              </a:rPr>
              <a:t>        大树不避惊雷的霹雳与干涸的危机，顽强挣扎，尔后向自然展示自身的茂绿与壮大；</a:t>
            </a:r>
          </a:p>
          <a:p>
            <a:r>
              <a:rPr lang="zh-CN" altLang="en-US" sz="2400">
                <a:solidFill>
                  <a:srgbClr val="C00000"/>
                </a:solidFill>
              </a:rPr>
              <a:t>        人生也因历经不间断的坎坷与痛苦的打击，蜕变后，方能绽放出生命的花红、积聚岁月的丰盈。</a:t>
            </a:r>
            <a:endParaRPr lang="zh-CN" altLang="en-US" sz="2400"/>
          </a:p>
          <a:p>
            <a:r>
              <a:rPr lang="zh-CN" altLang="en-US" sz="3600"/>
              <a:t>                </a:t>
            </a:r>
            <a:r>
              <a:rPr lang="en-US" altLang="zh-CN" sz="3600"/>
              <a:t>——</a:t>
            </a:r>
            <a:r>
              <a:rPr lang="zh-CN" altLang="en-US" sz="3600"/>
              <a:t>苦难、打击、挫折、奋斗</a:t>
            </a:r>
          </a:p>
          <a:p>
            <a:endParaRPr lang="zh-CN" altLang="en-US" sz="360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标题 1"/>
          <p:cNvSpPr>
            <a:spLocks noGrp="1"/>
          </p:cNvSpPr>
          <p:nvPr>
            <p:ph type="title"/>
          </p:nvPr>
        </p:nvSpPr>
        <p:spPr>
          <a:xfrm>
            <a:off x="179388" y="1876425"/>
            <a:ext cx="7910512" cy="4659313"/>
          </a:xfrm>
        </p:spPr>
        <p:txBody>
          <a:bodyPr wrap="square" anchor="ctr"/>
          <a:lstStyle/>
          <a:p>
            <a:pPr algn="ctr"/>
            <a:r>
              <a:rPr lang="zh-CN" altLang="en-US" sz="3200" b="1" dirty="0">
                <a:latin typeface="宋体" panose="02010600030101010101" pitchFamily="2" charset="-122"/>
              </a:rPr>
              <a:t/>
            </a:r>
            <a:br>
              <a:rPr lang="zh-CN" altLang="en-US" sz="3200" b="1" dirty="0">
                <a:latin typeface="宋体" panose="02010600030101010101" pitchFamily="2" charset="-122"/>
              </a:rPr>
            </a:br>
            <a:r>
              <a:rPr lang="zh-CN" altLang="en-US" sz="3200" b="1" dirty="0">
                <a:latin typeface="宋体" panose="02010600030101010101" pitchFamily="2" charset="-122"/>
              </a:rPr>
              <a:t/>
            </a:r>
            <a:br>
              <a:rPr lang="zh-CN" altLang="en-US" sz="3200" b="1" dirty="0">
                <a:latin typeface="宋体" panose="02010600030101010101" pitchFamily="2" charset="-122"/>
              </a:rPr>
            </a:br>
            <a:r>
              <a:rPr lang="zh-CN" altLang="en-US" sz="3200" b="1" dirty="0">
                <a:latin typeface="宋体" panose="02010600030101010101" pitchFamily="2" charset="-122"/>
              </a:rPr>
              <a:t>考场作文题目诗意化（想象）：</a:t>
            </a:r>
            <a:r>
              <a:rPr lang="zh-CN" altLang="en-US" sz="3200" dirty="0">
                <a:latin typeface="宋体" panose="02010600030101010101" pitchFamily="2" charset="-122"/>
              </a:rPr>
              <a:t/>
            </a:r>
            <a:br>
              <a:rPr lang="zh-CN" altLang="en-US" sz="3200" dirty="0">
                <a:latin typeface="宋体" panose="02010600030101010101" pitchFamily="2" charset="-122"/>
              </a:rPr>
            </a:br>
            <a:r>
              <a:rPr lang="zh-CN" altLang="en-US" sz="2400" b="1" dirty="0">
                <a:solidFill>
                  <a:srgbClr val="C00000"/>
                </a:solidFill>
                <a:latin typeface="宋体" panose="02010600030101010101" pitchFamily="2" charset="-122"/>
              </a:rPr>
              <a:t>竞争</a:t>
            </a:r>
            <a:r>
              <a:rPr lang="en-US" altLang="zh-CN" sz="2400" b="1" dirty="0">
                <a:solidFill>
                  <a:srgbClr val="C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2400" dirty="0">
                <a:latin typeface="宋体" panose="02010600030101010101" pitchFamily="2" charset="-122"/>
              </a:rPr>
              <a:t> </a:t>
            </a:r>
            <a:br>
              <a:rPr lang="en-US" altLang="zh-CN" sz="2400" dirty="0">
                <a:latin typeface="宋体" panose="02010600030101010101" pitchFamily="2" charset="-122"/>
              </a:rPr>
            </a:br>
            <a:r>
              <a:rPr lang="en-US" altLang="zh-CN" sz="2400" dirty="0">
                <a:latin typeface="宋体" panose="02010600030101010101" pitchFamily="2" charset="-122"/>
              </a:rPr>
              <a:t> </a:t>
            </a:r>
            <a:r>
              <a:rPr lang="zh-CN" altLang="en-US" sz="2400" dirty="0">
                <a:latin typeface="宋体" panose="02010600030101010101" pitchFamily="2" charset="-122"/>
              </a:rPr>
              <a:t>绿肥红瘦</a:t>
            </a:r>
            <a:r>
              <a:rPr lang="en-US" altLang="zh-CN" sz="2400" dirty="0">
                <a:latin typeface="宋体" panose="02010600030101010101" pitchFamily="2" charset="-122"/>
              </a:rPr>
              <a:t>  </a:t>
            </a:r>
            <a:r>
              <a:rPr lang="zh-CN" altLang="en-US" sz="2400" dirty="0">
                <a:latin typeface="宋体" panose="02010600030101010101" pitchFamily="2" charset="-122"/>
              </a:rPr>
              <a:t>各有千秋</a:t>
            </a:r>
            <a:r>
              <a:rPr lang="en-US" altLang="zh-CN" sz="2400" dirty="0">
                <a:latin typeface="宋体" panose="02010600030101010101" pitchFamily="2" charset="-122"/>
              </a:rPr>
              <a:t> </a:t>
            </a:r>
            <a:br>
              <a:rPr lang="en-US" altLang="zh-CN" sz="2400" dirty="0">
                <a:latin typeface="宋体" panose="02010600030101010101" pitchFamily="2" charset="-122"/>
              </a:rPr>
            </a:br>
            <a:r>
              <a:rPr lang="en-US" altLang="zh-CN" sz="2400" dirty="0">
                <a:latin typeface="宋体" panose="02010600030101010101" pitchFamily="2" charset="-122"/>
              </a:rPr>
              <a:t> </a:t>
            </a:r>
            <a:r>
              <a:rPr lang="zh-CN" altLang="en-US" sz="2400" dirty="0">
                <a:latin typeface="宋体" panose="02010600030101010101" pitchFamily="2" charset="-122"/>
              </a:rPr>
              <a:t>你若盛开  清风自来</a:t>
            </a:r>
            <a:br>
              <a:rPr lang="zh-CN" altLang="en-US" sz="2400" dirty="0">
                <a:latin typeface="宋体" panose="02010600030101010101" pitchFamily="2" charset="-122"/>
              </a:rPr>
            </a:br>
            <a:r>
              <a:rPr lang="zh-CN" altLang="en-US" sz="2400" b="1" dirty="0">
                <a:solidFill>
                  <a:srgbClr val="C00000"/>
                </a:solidFill>
                <a:latin typeface="宋体" panose="02010600030101010101" pitchFamily="2" charset="-122"/>
              </a:rPr>
              <a:t>适合</a:t>
            </a:r>
            <a:r>
              <a:rPr lang="zh-CN" altLang="en-US" sz="2400" dirty="0">
                <a:latin typeface="宋体" panose="02010600030101010101" pitchFamily="2" charset="-122"/>
              </a:rPr>
              <a:t/>
            </a:r>
            <a:br>
              <a:rPr lang="zh-CN" altLang="en-US" sz="2400" dirty="0">
                <a:latin typeface="宋体" panose="02010600030101010101" pitchFamily="2" charset="-122"/>
              </a:rPr>
            </a:br>
            <a:r>
              <a:rPr lang="zh-CN" altLang="en-US" sz="2400" dirty="0">
                <a:latin typeface="宋体" panose="02010600030101010101" pitchFamily="2" charset="-122"/>
              </a:rPr>
              <a:t>  星星只有在夜</a:t>
            </a:r>
            <a:r>
              <a:rPr lang="zh-CN" altLang="en-US" sz="2400" dirty="0">
                <a:latin typeface="宋体" panose="02010600030101010101" pitchFamily="2" charset="-122"/>
                <a:sym typeface="Arial" panose="020B0604020202020204" pitchFamily="34" charset="0"/>
              </a:rPr>
              <a:t>空</a:t>
            </a:r>
            <a:r>
              <a:rPr lang="zh-CN" altLang="en-US" sz="2400" dirty="0">
                <a:latin typeface="宋体" panose="02010600030101010101" pitchFamily="2" charset="-122"/>
              </a:rPr>
              <a:t>才发光</a:t>
            </a:r>
            <a:br>
              <a:rPr lang="zh-CN" altLang="en-US" sz="2400" dirty="0">
                <a:latin typeface="宋体" panose="02010600030101010101" pitchFamily="2" charset="-122"/>
              </a:rPr>
            </a:br>
            <a:r>
              <a:rPr lang="zh-CN" altLang="en-US" sz="2400" dirty="0">
                <a:latin typeface="宋体" panose="02010600030101010101" pitchFamily="2" charset="-122"/>
              </a:rPr>
              <a:t>寻找适合  斑斓人生</a:t>
            </a:r>
            <a:br>
              <a:rPr lang="zh-CN" altLang="en-US" sz="2400" dirty="0">
                <a:latin typeface="宋体" panose="02010600030101010101" pitchFamily="2" charset="-122"/>
              </a:rPr>
            </a:br>
            <a:r>
              <a:rPr lang="zh-CN" altLang="en-US" sz="2400" dirty="0">
                <a:latin typeface="宋体" panose="02010600030101010101" pitchFamily="2" charset="-122"/>
              </a:rPr>
              <a:t>在适合的土壤中盛放</a:t>
            </a:r>
            <a:br>
              <a:rPr lang="zh-CN" altLang="en-US" sz="2400" dirty="0">
                <a:latin typeface="宋体" panose="02010600030101010101" pitchFamily="2" charset="-122"/>
              </a:rPr>
            </a:br>
            <a:r>
              <a:rPr lang="zh-CN" altLang="en-US" sz="2400" b="1" dirty="0">
                <a:solidFill>
                  <a:srgbClr val="C00000"/>
                </a:solidFill>
                <a:latin typeface="宋体" panose="02010600030101010101" pitchFamily="2" charset="-122"/>
              </a:rPr>
              <a:t>缺陷之美</a:t>
            </a:r>
            <a:r>
              <a:rPr lang="zh-CN" altLang="en-US" sz="2400" dirty="0">
                <a:latin typeface="宋体" panose="02010600030101010101" pitchFamily="2" charset="-122"/>
              </a:rPr>
              <a:t/>
            </a:r>
            <a:br>
              <a:rPr lang="zh-CN" altLang="en-US" sz="2400" dirty="0">
                <a:latin typeface="宋体" panose="02010600030101010101" pitchFamily="2" charset="-122"/>
              </a:rPr>
            </a:br>
            <a:r>
              <a:rPr lang="zh-CN" altLang="en-US" sz="2400" dirty="0">
                <a:latin typeface="宋体" panose="02010600030101010101" pitchFamily="2" charset="-122"/>
              </a:rPr>
              <a:t>断臂的维纳斯</a:t>
            </a:r>
            <a:r>
              <a:rPr lang="zh-CN" altLang="en-US" sz="3200" dirty="0">
                <a:latin typeface="宋体" panose="02010600030101010101" pitchFamily="2" charset="-122"/>
              </a:rPr>
              <a:t/>
            </a:r>
            <a:br>
              <a:rPr lang="zh-CN" altLang="en-US" sz="3200" dirty="0">
                <a:latin typeface="宋体" panose="02010600030101010101" pitchFamily="2" charset="-122"/>
              </a:rPr>
            </a:br>
            <a:r>
              <a:rPr lang="zh-CN" altLang="en-US" sz="3200" dirty="0">
                <a:latin typeface="宋体" panose="02010600030101010101" pitchFamily="2" charset="-122"/>
              </a:rPr>
              <a:t/>
            </a:r>
            <a:br>
              <a:rPr lang="zh-CN" altLang="en-US" sz="3200" dirty="0">
                <a:latin typeface="宋体" panose="02010600030101010101" pitchFamily="2" charset="-122"/>
              </a:rPr>
            </a:br>
            <a:r>
              <a:rPr lang="zh-CN" altLang="en-US" sz="1800" dirty="0"/>
              <a:t/>
            </a:r>
            <a:br>
              <a:rPr lang="zh-CN" altLang="en-US" sz="1800" dirty="0"/>
            </a:br>
            <a:endParaRPr lang="zh-CN" altLang="en-US" sz="18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矩形 1"/>
          <p:cNvSpPr>
            <a:spLocks noChangeArrowheads="1"/>
          </p:cNvSpPr>
          <p:nvPr/>
        </p:nvSpPr>
        <p:spPr bwMode="auto">
          <a:xfrm>
            <a:off x="342900" y="322263"/>
            <a:ext cx="8424863" cy="17526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36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36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标题命名套路性（</a:t>
            </a:r>
            <a:r>
              <a:rPr kumimoji="0" lang="zh-CN" altLang="zh-CN" sz="3600" b="1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背后是诗性思维</a:t>
            </a:r>
            <a:r>
              <a:rPr kumimoji="0" lang="zh-CN" altLang="zh-CN" sz="36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）</a:t>
            </a:r>
          </a:p>
        </p:txBody>
      </p:sp>
      <p:sp>
        <p:nvSpPr>
          <p:cNvPr id="27650" name="矩形 1"/>
          <p:cNvSpPr/>
          <p:nvPr/>
        </p:nvSpPr>
        <p:spPr>
          <a:xfrm>
            <a:off x="68263" y="1919288"/>
            <a:ext cx="9007475" cy="39687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点亮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幻想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之灯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愿逐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明月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  待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你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前来</a:t>
            </a:r>
          </a:p>
          <a:p>
            <a:pPr>
              <a:lnSpc>
                <a:spcPct val="150000"/>
              </a:lnSpc>
            </a:pP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让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奋斗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与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坚持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起飞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以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理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作舟  乘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情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远航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人生应有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追求   奋斗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增添光彩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2"/>
          <p:cNvSpPr>
            <a:spLocks noGrp="1" noRot="1"/>
          </p:cNvSpPr>
          <p:nvPr>
            <p:ph type="title"/>
          </p:nvPr>
        </p:nvSpPr>
        <p:spPr/>
        <p:txBody>
          <a:bodyPr wrap="square" lIns="91440" tIns="45720" rIns="91440" bIns="45720" anchor="ctr"/>
          <a:lstStyle/>
          <a:p>
            <a:r>
              <a:rPr lang="zh-CN" altLang="en-US" dirty="0"/>
              <a:t>导语：莫言获奖</a:t>
            </a:r>
          </a:p>
        </p:txBody>
      </p:sp>
      <p:sp>
        <p:nvSpPr>
          <p:cNvPr id="9218" name="Rectangle 3"/>
          <p:cNvSpPr>
            <a:spLocks noGrp="1" noRot="1"/>
          </p:cNvSpPr>
          <p:nvPr>
            <p:ph idx="1"/>
          </p:nvPr>
        </p:nvSpPr>
        <p:spPr/>
        <p:txBody>
          <a:bodyPr wrap="square" lIns="91440" tIns="45720" rIns="91440" bIns="45720" anchor="t"/>
          <a:lstStyle/>
          <a:p>
            <a:r>
              <a:rPr lang="en-US" altLang="zh-CN" dirty="0"/>
              <a:t>       </a:t>
            </a:r>
            <a:r>
              <a:rPr lang="zh-CN" altLang="en-US" dirty="0"/>
              <a:t>瑞典文学院常任秘书彼得</a:t>
            </a:r>
            <a:r>
              <a:rPr lang="en-US" altLang="zh-CN" dirty="0"/>
              <a:t>•</a:t>
            </a:r>
            <a:r>
              <a:rPr lang="zh-CN" altLang="en-US" dirty="0"/>
              <a:t>恩隆德（北京时间</a:t>
            </a:r>
            <a:r>
              <a:rPr lang="en-US" altLang="zh-CN" dirty="0"/>
              <a:t>2012.10.11</a:t>
            </a:r>
            <a:r>
              <a:rPr lang="zh-CN" altLang="en-US" dirty="0"/>
              <a:t>晚</a:t>
            </a:r>
            <a:r>
              <a:rPr lang="en-US" altLang="zh-CN" dirty="0"/>
              <a:t>7</a:t>
            </a:r>
            <a:r>
              <a:rPr lang="zh-CN" altLang="en-US" dirty="0"/>
              <a:t>时）说，中国作家莫言的“魔幻现实主义融合了民间故事、历史与当代社会”。</a:t>
            </a:r>
          </a:p>
          <a:p>
            <a:r>
              <a:rPr lang="zh-CN" altLang="en-US" dirty="0"/>
              <a:t>       瑞典文学院当天在一份新闻公报中说：“从历史和社会的视角，莫言用现实和梦幻的融合在作品中创造了一个令人联想的感观世界。”</a:t>
            </a: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标题 1"/>
          <p:cNvSpPr>
            <a:spLocks noGrp="1"/>
          </p:cNvSpPr>
          <p:nvPr>
            <p:ph type="title"/>
          </p:nvPr>
        </p:nvSpPr>
        <p:spPr>
          <a:xfrm>
            <a:off x="926783" y="1154430"/>
            <a:ext cx="7772400" cy="1143000"/>
          </a:xfrm>
        </p:spPr>
        <p:txBody>
          <a:bodyPr wrap="square" anchor="ctr"/>
          <a:lstStyle/>
          <a:p>
            <a:r>
              <a:rPr sz="2400" b="1" dirty="0">
                <a:sym typeface="+mn-ea"/>
              </a:rPr>
              <a:t>仿照下句，以理想为话题续写两个句子。要求使用比喻手法，句式保持一致。</a:t>
            </a:r>
            <a:endParaRPr lang="zh-CN" altLang="zh-CN" sz="2400" b="1"/>
          </a:p>
        </p:txBody>
      </p:sp>
      <p:sp>
        <p:nvSpPr>
          <p:cNvPr id="31746" name="内容占位符 2"/>
          <p:cNvSpPr>
            <a:spLocks noGrp="1"/>
          </p:cNvSpPr>
          <p:nvPr>
            <p:ph idx="4294967295"/>
          </p:nvPr>
        </p:nvSpPr>
        <p:spPr>
          <a:xfrm>
            <a:off x="179388" y="1989138"/>
            <a:ext cx="9145587" cy="4114800"/>
          </a:xfrm>
        </p:spPr>
        <p:txBody>
          <a:bodyPr wrap="square" anchor="t"/>
          <a:lstStyle/>
          <a:p>
            <a:pPr>
              <a:lnSpc>
                <a:spcPct val="90000"/>
              </a:lnSpc>
            </a:pPr>
            <a:endParaRPr sz="2400" dirty="0"/>
          </a:p>
          <a:p>
            <a:pPr>
              <a:lnSpc>
                <a:spcPct val="90000"/>
              </a:lnSpc>
            </a:pPr>
            <a:r>
              <a:rPr sz="2000" dirty="0">
                <a:solidFill>
                  <a:srgbClr val="FF0000"/>
                </a:solidFill>
              </a:rPr>
              <a:t>崇高的</a:t>
            </a:r>
            <a:r>
              <a:rPr sz="2000" dirty="0">
                <a:solidFill>
                  <a:srgbClr val="000000"/>
                </a:solidFill>
              </a:rPr>
              <a:t>理想</a:t>
            </a:r>
            <a:r>
              <a:rPr sz="2000" dirty="0">
                <a:solidFill>
                  <a:srgbClr val="FF0000"/>
                </a:solidFill>
              </a:rPr>
              <a:t>就像生长在高山</a:t>
            </a:r>
            <a:r>
              <a:rPr lang="zh-CN" sz="2000" dirty="0">
                <a:solidFill>
                  <a:srgbClr val="FF0000"/>
                </a:solidFill>
              </a:rPr>
              <a:t>上</a:t>
            </a:r>
            <a:r>
              <a:rPr sz="2000" dirty="0">
                <a:solidFill>
                  <a:srgbClr val="FF0000"/>
                </a:solidFill>
              </a:rPr>
              <a:t>的</a:t>
            </a:r>
            <a:r>
              <a:rPr sz="2000" dirty="0">
                <a:solidFill>
                  <a:srgbClr val="000000"/>
                </a:solidFill>
              </a:rPr>
              <a:t>鲜花</a:t>
            </a:r>
            <a:r>
              <a:rPr sz="2000" dirty="0">
                <a:solidFill>
                  <a:srgbClr val="FF0000"/>
                </a:solidFill>
              </a:rPr>
              <a:t>，如果要摘下它，</a:t>
            </a:r>
            <a:r>
              <a:rPr sz="2000" dirty="0">
                <a:solidFill>
                  <a:srgbClr val="000000"/>
                </a:solidFill>
              </a:rPr>
              <a:t>勤奋</a:t>
            </a:r>
            <a:r>
              <a:rPr sz="2000" dirty="0">
                <a:solidFill>
                  <a:srgbClr val="FF0000"/>
                </a:solidFill>
              </a:rPr>
              <a:t>才是攀登的</a:t>
            </a:r>
            <a:r>
              <a:rPr lang="zh-CN" sz="2000" dirty="0">
                <a:solidFill>
                  <a:srgbClr val="FF0000"/>
                </a:solidFill>
              </a:rPr>
              <a:t>绳索</a:t>
            </a:r>
            <a:r>
              <a:rPr sz="2000" dirty="0">
                <a:solidFill>
                  <a:srgbClr val="FF0000"/>
                </a:solidFill>
              </a:rPr>
              <a:t>。</a:t>
            </a:r>
          </a:p>
          <a:p>
            <a:pPr>
              <a:lnSpc>
                <a:spcPct val="90000"/>
              </a:lnSpc>
            </a:pPr>
            <a:r>
              <a:rPr sz="2000" dirty="0">
                <a:solidFill>
                  <a:srgbClr val="FF0000"/>
                </a:solidFill>
              </a:rPr>
              <a:t>崇高的</a:t>
            </a:r>
            <a:r>
              <a:rPr sz="2000" dirty="0">
                <a:solidFill>
                  <a:srgbClr val="000000"/>
                </a:solidFill>
              </a:rPr>
              <a:t>理想</a:t>
            </a:r>
            <a:r>
              <a:rPr sz="2000" dirty="0">
                <a:solidFill>
                  <a:srgbClr val="FF0000"/>
                </a:solidFill>
              </a:rPr>
              <a:t>就像深埋在地底下的</a:t>
            </a:r>
            <a:r>
              <a:rPr sz="2000" dirty="0">
                <a:solidFill>
                  <a:srgbClr val="000000"/>
                </a:solidFill>
              </a:rPr>
              <a:t>金子</a:t>
            </a:r>
            <a:r>
              <a:rPr sz="2000" dirty="0">
                <a:solidFill>
                  <a:srgbClr val="FF0000"/>
                </a:solidFill>
              </a:rPr>
              <a:t>，如果要拥有它，</a:t>
            </a:r>
            <a:r>
              <a:rPr sz="2000" dirty="0">
                <a:solidFill>
                  <a:srgbClr val="000000"/>
                </a:solidFill>
              </a:rPr>
              <a:t>坚持</a:t>
            </a:r>
            <a:r>
              <a:rPr sz="2000" dirty="0">
                <a:solidFill>
                  <a:srgbClr val="FF0000"/>
                </a:solidFill>
              </a:rPr>
              <a:t>才是挖掘的铲子。</a:t>
            </a:r>
          </a:p>
          <a:p>
            <a:pPr>
              <a:lnSpc>
                <a:spcPct val="90000"/>
              </a:lnSpc>
            </a:pPr>
            <a:r>
              <a:rPr sz="2000" dirty="0">
                <a:solidFill>
                  <a:srgbClr val="FF0000"/>
                </a:solidFill>
              </a:rPr>
              <a:t>崇高的</a:t>
            </a:r>
            <a:r>
              <a:rPr sz="2000" dirty="0">
                <a:solidFill>
                  <a:srgbClr val="000000"/>
                </a:solidFill>
              </a:rPr>
              <a:t>理想</a:t>
            </a:r>
            <a:r>
              <a:rPr sz="2000" dirty="0">
                <a:solidFill>
                  <a:srgbClr val="FF0000"/>
                </a:solidFill>
              </a:rPr>
              <a:t>就像围绕在大海边的</a:t>
            </a:r>
            <a:r>
              <a:rPr sz="2000" dirty="0">
                <a:solidFill>
                  <a:srgbClr val="000000"/>
                </a:solidFill>
              </a:rPr>
              <a:t>港湾</a:t>
            </a:r>
            <a:r>
              <a:rPr sz="2000" dirty="0">
                <a:solidFill>
                  <a:srgbClr val="FF0000"/>
                </a:solidFill>
              </a:rPr>
              <a:t>，如果要抵达它，</a:t>
            </a:r>
            <a:r>
              <a:rPr sz="2000" dirty="0">
                <a:solidFill>
                  <a:srgbClr val="000000"/>
                </a:solidFill>
              </a:rPr>
              <a:t>拼搏</a:t>
            </a:r>
            <a:r>
              <a:rPr sz="2000" dirty="0">
                <a:solidFill>
                  <a:srgbClr val="FF0000"/>
                </a:solidFill>
              </a:rPr>
              <a:t>才是航行的帆船。</a:t>
            </a:r>
          </a:p>
          <a:p>
            <a:pPr>
              <a:lnSpc>
                <a:spcPct val="90000"/>
              </a:lnSpc>
            </a:pPr>
            <a:r>
              <a:rPr sz="2000" dirty="0">
                <a:solidFill>
                  <a:srgbClr val="FF0000"/>
                </a:solidFill>
              </a:rPr>
              <a:t>崇高的</a:t>
            </a:r>
            <a:r>
              <a:rPr sz="2000" dirty="0">
                <a:solidFill>
                  <a:srgbClr val="000000"/>
                </a:solidFill>
              </a:rPr>
              <a:t>理想</a:t>
            </a:r>
            <a:r>
              <a:rPr sz="2000" dirty="0">
                <a:solidFill>
                  <a:srgbClr val="FF0000"/>
                </a:solidFill>
              </a:rPr>
              <a:t>就像闪烁在夜空中的</a:t>
            </a:r>
            <a:r>
              <a:rPr sz="2000" dirty="0">
                <a:solidFill>
                  <a:srgbClr val="000000"/>
                </a:solidFill>
              </a:rPr>
              <a:t>星星</a:t>
            </a:r>
            <a:r>
              <a:rPr sz="2000" dirty="0">
                <a:solidFill>
                  <a:srgbClr val="FF0000"/>
                </a:solidFill>
              </a:rPr>
              <a:t>，如果要取下它，</a:t>
            </a:r>
            <a:r>
              <a:rPr sz="2000" dirty="0">
                <a:solidFill>
                  <a:srgbClr val="000000"/>
                </a:solidFill>
              </a:rPr>
              <a:t>坚韧</a:t>
            </a:r>
            <a:r>
              <a:rPr sz="2000" dirty="0">
                <a:solidFill>
                  <a:srgbClr val="FF0000"/>
                </a:solidFill>
              </a:rPr>
              <a:t>才是飞翔的翅膀。</a:t>
            </a:r>
          </a:p>
          <a:p>
            <a:pPr>
              <a:lnSpc>
                <a:spcPct val="90000"/>
              </a:lnSpc>
            </a:pPr>
            <a:r>
              <a:rPr lang="en-US" altLang="zh-CN" sz="2000" dirty="0">
                <a:solidFill>
                  <a:srgbClr val="FF0000"/>
                </a:solidFill>
              </a:rPr>
              <a:t>......</a:t>
            </a:r>
          </a:p>
          <a:p>
            <a:pPr>
              <a:lnSpc>
                <a:spcPct val="90000"/>
              </a:lnSpc>
            </a:pPr>
            <a:r>
              <a:rPr lang="zh-CN" altLang="en-US" sz="2000" dirty="0">
                <a:solidFill>
                  <a:srgbClr val="FF0000"/>
                </a:solidFill>
              </a:rPr>
              <a:t>宝贵的</a:t>
            </a:r>
            <a:r>
              <a:rPr lang="zh-CN" altLang="en-US" sz="2000" dirty="0">
                <a:solidFill>
                  <a:srgbClr val="000000"/>
                </a:solidFill>
              </a:rPr>
              <a:t>初心</a:t>
            </a:r>
            <a:r>
              <a:rPr lang="zh-CN" altLang="en-US" sz="2000" dirty="0">
                <a:solidFill>
                  <a:srgbClr val="FF0000"/>
                </a:solidFill>
              </a:rPr>
              <a:t>就像</a:t>
            </a:r>
            <a:r>
              <a:rPr sz="2000" dirty="0">
                <a:solidFill>
                  <a:srgbClr val="FF0000"/>
                </a:solidFill>
                <a:sym typeface="+mn-ea"/>
              </a:rPr>
              <a:t>闪烁在夜空中的</a:t>
            </a:r>
            <a:r>
              <a:rPr sz="2000" dirty="0">
                <a:solidFill>
                  <a:srgbClr val="000000"/>
                </a:solidFill>
                <a:sym typeface="+mn-ea"/>
              </a:rPr>
              <a:t>星星</a:t>
            </a:r>
            <a:r>
              <a:rPr lang="zh-CN" sz="2000" dirty="0">
                <a:solidFill>
                  <a:srgbClr val="000000"/>
                </a:solidFill>
                <a:sym typeface="+mn-ea"/>
              </a:rPr>
              <a:t>，</a:t>
            </a:r>
            <a:r>
              <a:rPr sz="2000" dirty="0">
                <a:solidFill>
                  <a:srgbClr val="FF0000"/>
                </a:solidFill>
                <a:sym typeface="+mn-ea"/>
              </a:rPr>
              <a:t>如果要</a:t>
            </a:r>
            <a:r>
              <a:rPr lang="zh-CN" sz="2000" dirty="0">
                <a:solidFill>
                  <a:srgbClr val="FF0000"/>
                </a:solidFill>
                <a:sym typeface="+mn-ea"/>
              </a:rPr>
              <a:t>拥有</a:t>
            </a:r>
            <a:r>
              <a:rPr sz="2000" dirty="0">
                <a:solidFill>
                  <a:srgbClr val="FF0000"/>
                </a:solidFill>
                <a:sym typeface="+mn-ea"/>
              </a:rPr>
              <a:t>它，</a:t>
            </a:r>
            <a:r>
              <a:rPr lang="zh-CN" sz="2000" dirty="0">
                <a:solidFill>
                  <a:srgbClr val="000000"/>
                </a:solidFill>
                <a:sym typeface="+mn-ea"/>
              </a:rPr>
              <a:t>信念</a:t>
            </a:r>
            <a:r>
              <a:rPr lang="zh-CN" sz="2000" dirty="0">
                <a:solidFill>
                  <a:srgbClr val="FF0000"/>
                </a:solidFill>
                <a:sym typeface="+mn-ea"/>
              </a:rPr>
              <a:t>可作</a:t>
            </a:r>
            <a:r>
              <a:rPr sz="2000" dirty="0">
                <a:solidFill>
                  <a:srgbClr val="FF0000"/>
                </a:solidFill>
                <a:sym typeface="+mn-ea"/>
              </a:rPr>
              <a:t>飞翔的翅膀。</a:t>
            </a:r>
            <a:endParaRPr lang="zh-CN" altLang="en-US" sz="2000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</a:pPr>
            <a:r>
              <a:rPr lang="zh-CN" altLang="en-US" sz="2000" dirty="0">
                <a:solidFill>
                  <a:srgbClr val="FF0000"/>
                </a:solidFill>
              </a:rPr>
              <a:t>坚毅的</a:t>
            </a:r>
            <a:r>
              <a:rPr lang="zh-CN" altLang="en-US" sz="2000" dirty="0">
                <a:solidFill>
                  <a:srgbClr val="000000"/>
                </a:solidFill>
              </a:rPr>
              <a:t>斗志</a:t>
            </a:r>
            <a:r>
              <a:rPr lang="zh-CN" altLang="en-US" sz="2000" dirty="0">
                <a:solidFill>
                  <a:srgbClr val="FF0000"/>
                </a:solidFill>
              </a:rPr>
              <a:t>就像泛着璀璨光芒的</a:t>
            </a:r>
            <a:r>
              <a:rPr lang="zh-CN" altLang="en-US" sz="2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太阳</a:t>
            </a:r>
            <a:r>
              <a:rPr lang="zh-CN" altLang="en-US" sz="2000" dirty="0">
                <a:solidFill>
                  <a:srgbClr val="FF0000"/>
                </a:solidFill>
              </a:rPr>
              <a:t>，如果要拥有它，</a:t>
            </a:r>
            <a:r>
              <a:rPr lang="zh-CN" altLang="en-US" sz="2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信念</a:t>
            </a:r>
            <a:r>
              <a:rPr lang="zh-CN" altLang="en-US" sz="2000" dirty="0">
                <a:solidFill>
                  <a:srgbClr val="FF0000"/>
                </a:solidFill>
              </a:rPr>
              <a:t>就是温暖的源泉。</a:t>
            </a:r>
            <a:endParaRPr lang="en-US" altLang="zh-CN" sz="2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2620" y="1704975"/>
            <a:ext cx="7887970" cy="346138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标题 1"/>
          <p:cNvSpPr>
            <a:spLocks noGrp="1"/>
          </p:cNvSpPr>
          <p:nvPr>
            <p:ph type="title"/>
          </p:nvPr>
        </p:nvSpPr>
        <p:spPr>
          <a:xfrm>
            <a:off x="926783" y="1154430"/>
            <a:ext cx="7772400" cy="1143000"/>
          </a:xfrm>
        </p:spPr>
        <p:txBody>
          <a:bodyPr wrap="square" anchor="ctr"/>
          <a:lstStyle/>
          <a:p>
            <a:pPr algn="ctr"/>
            <a:r>
              <a:rPr lang="zh-CN" b="1"/>
              <a:t>协文化之力    持不屈之志</a:t>
            </a:r>
            <a:br>
              <a:rPr lang="zh-CN" b="1"/>
            </a:br>
            <a:r>
              <a:rPr lang="en-US" altLang="zh-CN" b="1"/>
              <a:t>2016</a:t>
            </a:r>
            <a:r>
              <a:rPr lang="zh-CN" altLang="en-US" b="1"/>
              <a:t>级  李文慧</a:t>
            </a:r>
            <a:r>
              <a:rPr lang="zh-CN" sz="2400" b="1"/>
              <a:t/>
            </a:r>
            <a:br>
              <a:rPr lang="zh-CN" sz="2400" b="1"/>
            </a:br>
            <a:endParaRPr lang="zh-CN" sz="2400" b="1"/>
          </a:p>
        </p:txBody>
      </p:sp>
      <p:sp>
        <p:nvSpPr>
          <p:cNvPr id="31746" name="内容占位符 2"/>
          <p:cNvSpPr>
            <a:spLocks noGrp="1"/>
          </p:cNvSpPr>
          <p:nvPr>
            <p:ph idx="4294967295"/>
          </p:nvPr>
        </p:nvSpPr>
        <p:spPr>
          <a:xfrm>
            <a:off x="179388" y="1989138"/>
            <a:ext cx="9145587" cy="4114800"/>
          </a:xfrm>
        </p:spPr>
        <p:txBody>
          <a:bodyPr wrap="square" anchor="t"/>
          <a:lstStyle/>
          <a:p>
            <a:pPr marL="0" indent="0">
              <a:lnSpc>
                <a:spcPct val="90000"/>
              </a:lnSpc>
              <a:buNone/>
            </a:pPr>
            <a:endParaRPr lang="zh-CN" altLang="en-US" sz="3600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</a:pPr>
            <a:r>
              <a:rPr lang="zh-CN" altLang="en-US" sz="2800" dirty="0">
                <a:solidFill>
                  <a:srgbClr val="FF0000"/>
                </a:solidFill>
              </a:rPr>
              <a:t>       如果说希望是悬崖上的一朵花，那么文化之力</a:t>
            </a:r>
            <a:r>
              <a:rPr lang="zh-CN" altLang="en-US" sz="2800" dirty="0">
                <a:solidFill>
                  <a:srgbClr val="FF0000"/>
                </a:solidFill>
                <a:sym typeface="+mn-ea"/>
              </a:rPr>
              <a:t>则是攀登的绳索；</a:t>
            </a:r>
            <a:r>
              <a:rPr lang="zh-CN" altLang="en-US" sz="2800" dirty="0">
                <a:solidFill>
                  <a:srgbClr val="000000"/>
                </a:solidFill>
                <a:sym typeface="+mn-ea"/>
              </a:rPr>
              <a:t>（论点一）</a:t>
            </a:r>
            <a:endParaRPr lang="zh-CN" altLang="en-US" sz="2800" dirty="0">
              <a:solidFill>
                <a:srgbClr val="FF0000"/>
              </a:solidFill>
              <a:sym typeface="+mn-ea"/>
            </a:endParaRPr>
          </a:p>
          <a:p>
            <a:pPr>
              <a:lnSpc>
                <a:spcPct val="90000"/>
              </a:lnSpc>
            </a:pPr>
            <a:endParaRPr lang="zh-CN" altLang="en-US" sz="2800" dirty="0">
              <a:solidFill>
                <a:srgbClr val="FF0000"/>
              </a:solidFill>
              <a:sym typeface="+mn-ea"/>
            </a:endParaRPr>
          </a:p>
          <a:p>
            <a:pPr>
              <a:lnSpc>
                <a:spcPct val="90000"/>
              </a:lnSpc>
            </a:pPr>
            <a:r>
              <a:rPr lang="zh-CN" altLang="en-US" sz="2800" dirty="0">
                <a:solidFill>
                  <a:srgbClr val="FF0000"/>
                </a:solidFill>
                <a:sym typeface="+mn-ea"/>
              </a:rPr>
              <a:t>       如果说胜利是天上璀璨的明星，那么不屈之志就是翱翔的翅膀。</a:t>
            </a:r>
            <a:r>
              <a:rPr lang="zh-CN" altLang="en-US" sz="2800" dirty="0">
                <a:solidFill>
                  <a:srgbClr val="000000"/>
                </a:solidFill>
                <a:sym typeface="+mn-ea"/>
              </a:rPr>
              <a:t>（论点二）</a:t>
            </a:r>
            <a:endParaRPr lang="zh-CN" altLang="en-US" sz="2800" dirty="0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/>
          <p:nvPr/>
        </p:nvSpPr>
        <p:spPr>
          <a:xfrm>
            <a:off x="684213" y="981075"/>
            <a:ext cx="7799387" cy="20612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 eaLnBrk="0" hangingPunct="0"/>
            <a:r>
              <a:rPr lang="en-US" altLang="zh-CN" sz="3200">
                <a:sym typeface="+mn-ea"/>
              </a:rPr>
              <a:t> </a:t>
            </a:r>
            <a:r>
              <a:rPr lang="zh-CN" altLang="en-US" sz="3200">
                <a:sym typeface="+mn-ea"/>
              </a:rPr>
              <a:t>课下作业</a:t>
            </a:r>
          </a:p>
          <a:p>
            <a:pPr algn="ctr" eaLnBrk="0" hangingPunct="0"/>
            <a:r>
              <a:rPr lang="zh-CN" altLang="en-US" sz="3200">
                <a:sym typeface="+mn-ea"/>
              </a:rPr>
              <a:t>    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仿写试题：</a:t>
            </a:r>
            <a:endParaRPr lang="zh-CN" altLang="en-US" sz="3200" b="1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eaLnBrk="0" hangingPunct="0"/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       运用修辞，写一句意象鲜明又耐人寻味的话。</a:t>
            </a:r>
          </a:p>
        </p:txBody>
      </p:sp>
      <p:sp>
        <p:nvSpPr>
          <p:cNvPr id="22532" name="Rectangle 5"/>
          <p:cNvSpPr/>
          <p:nvPr/>
        </p:nvSpPr>
        <p:spPr>
          <a:xfrm>
            <a:off x="903923" y="3416300"/>
            <a:ext cx="7705725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just" eaLnBrk="0" hangingPunct="0"/>
            <a:r>
              <a:rPr lang="zh-CN" altLang="en-US" sz="2400" b="1" dirty="0">
                <a:solidFill>
                  <a:srgbClr val="FFFFCC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教师的周围飘飞着粉笔屑，不，那不是粉笔屑，那是</a:t>
            </a:r>
            <a:r>
              <a:rPr lang="zh-CN" altLang="en-US" sz="2400" b="1" u="sng" dirty="0">
                <a:solidFill>
                  <a:srgbClr val="FF0000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教师撒出的智慧的花朵。</a:t>
            </a:r>
            <a:endParaRPr lang="zh-CN" altLang="en-US" sz="2400" b="1" dirty="0">
              <a:latin typeface="宋体" panose="02010600030101010101" pitchFamily="2" charset="-122"/>
              <a:ea typeface="黑体" panose="02010609060101010101" pitchFamily="2" charset="-122"/>
            </a:endParaRPr>
          </a:p>
          <a:p>
            <a:pPr algn="just" eaLnBrk="0" hangingPunct="0"/>
            <a:r>
              <a:rPr lang="zh-CN" altLang="en-US" sz="2400" b="1" dirty="0">
                <a:latin typeface="宋体" panose="02010600030101010101" pitchFamily="2" charset="-122"/>
                <a:ea typeface="黑体" panose="02010609060101010101" pitchFamily="2" charset="-122"/>
              </a:rPr>
              <a:t>    黑色的天幕上镶嵌着星星，不，那不是星星，那是</a:t>
            </a:r>
            <a:r>
              <a:rPr lang="zh-CN" altLang="en-US" sz="2400" b="1" u="sng" dirty="0">
                <a:solidFill>
                  <a:srgbClr val="0000FF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 </a:t>
            </a:r>
            <a:r>
              <a:rPr lang="en-US" altLang="zh-CN" sz="2400" b="1" u="sng" dirty="0">
                <a:solidFill>
                  <a:srgbClr val="FF0000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……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2"/>
          <p:cNvSpPr>
            <a:spLocks noGrp="1"/>
          </p:cNvSpPr>
          <p:nvPr>
            <p:ph type="title"/>
          </p:nvPr>
        </p:nvSpPr>
        <p:spPr>
          <a:xfrm>
            <a:off x="1116013" y="836613"/>
            <a:ext cx="7772400" cy="1143000"/>
          </a:xfrm>
        </p:spPr>
        <p:txBody>
          <a:bodyPr wrap="square" anchor="ctr"/>
          <a:lstStyle/>
          <a:p>
            <a:pPr algn="ctr"/>
            <a:r>
              <a:rPr lang="zh-CN" altLang="en-US"/>
              <a:t>课下作业</a:t>
            </a:r>
          </a:p>
        </p:txBody>
      </p:sp>
      <p:sp>
        <p:nvSpPr>
          <p:cNvPr id="33794" name="Rectangle 3"/>
          <p:cNvSpPr>
            <a:spLocks noGrp="1"/>
          </p:cNvSpPr>
          <p:nvPr>
            <p:ph type="body"/>
          </p:nvPr>
        </p:nvSpPr>
        <p:spPr>
          <a:xfrm>
            <a:off x="684213" y="1989138"/>
            <a:ext cx="7772400" cy="4114800"/>
          </a:xfrm>
        </p:spPr>
        <p:txBody>
          <a:bodyPr wrap="square" anchor="t"/>
          <a:lstStyle/>
          <a:p>
            <a:r>
              <a:rPr lang="zh-CN" altLang="en-US" sz="2400" b="1" dirty="0"/>
              <a:t>依照下面的示例，自选话题，另写两句话，要求使用拟人的修辞手法，句式与示例相同。</a:t>
            </a:r>
            <a:r>
              <a:rPr lang="en-US" altLang="zh-CN" sz="2400" b="1" dirty="0"/>
              <a:t>(2012 </a:t>
            </a:r>
            <a:r>
              <a:rPr lang="zh-CN" altLang="en-US" sz="2400" b="1" dirty="0"/>
              <a:t>新课标卷</a:t>
            </a:r>
            <a:r>
              <a:rPr lang="en-US" altLang="zh-CN" sz="2400" b="1" dirty="0"/>
              <a:t>)</a:t>
            </a:r>
          </a:p>
          <a:p>
            <a:r>
              <a:rPr lang="zh-CN" altLang="en-US" sz="2400" b="1" dirty="0">
                <a:solidFill>
                  <a:srgbClr val="FF0000"/>
                </a:solidFill>
              </a:rPr>
              <a:t>       梅花在冰天雪地的季节吐蕾，意在教导我们：学会坚强；</a:t>
            </a:r>
          </a:p>
          <a:p>
            <a:r>
              <a:rPr lang="zh-CN" altLang="en-US" sz="2400" b="1" dirty="0">
                <a:solidFill>
                  <a:srgbClr val="FF0000"/>
                </a:solidFill>
              </a:rPr>
              <a:t>       昙花于万籁俱寂的深夜绽放，意在提醒我们：不要张扬。</a:t>
            </a:r>
          </a:p>
          <a:p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矩形 1"/>
          <p:cNvSpPr>
            <a:spLocks noChangeArrowheads="1"/>
          </p:cNvSpPr>
          <p:nvPr/>
        </p:nvSpPr>
        <p:spPr bwMode="auto">
          <a:xfrm>
            <a:off x="342900" y="404813"/>
            <a:ext cx="8702675" cy="600075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20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结语：一切都是套路</a:t>
            </a:r>
          </a:p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20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语言写作</a:t>
            </a:r>
            <a:r>
              <a:rPr lang="zh-CN" altLang="zh-CN" sz="2400" b="1" strike="noStrike" kern="10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  <a:sym typeface="+mn-ea"/>
              </a:rPr>
              <a:t>的</a:t>
            </a: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原动力来源于想象</a:t>
            </a:r>
            <a:endParaRPr kumimoji="0" lang="zh-CN" altLang="zh-CN" sz="24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zh-CN" sz="2400" b="1" strike="noStrike" kern="10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Times New Roman" panose="02020603050405020304"/>
                <a:sym typeface="+mn-ea"/>
              </a:rPr>
              <a:t>有深度的语言</a:t>
            </a:r>
            <a:r>
              <a:rPr lang="en-US" altLang="zh-CN" sz="2400" b="1" strike="noStrike" kern="10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Times New Roman" panose="02020603050405020304"/>
                <a:sym typeface="+mn-ea"/>
              </a:rPr>
              <a:t>=</a:t>
            </a:r>
            <a:r>
              <a:rPr lang="zh-CN" altLang="en-US" sz="2400" b="1" strike="noStrike" kern="10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Times New Roman" panose="02020603050405020304"/>
                <a:sym typeface="+mn-ea"/>
              </a:rPr>
              <a:t>思辨思维</a:t>
            </a:r>
            <a:r>
              <a:rPr lang="en-US" altLang="zh-CN" sz="2400" b="1" strike="noStrike" kern="10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Times New Roman" panose="02020603050405020304"/>
                <a:sym typeface="+mn-ea"/>
              </a:rPr>
              <a:t>+</a:t>
            </a:r>
            <a:r>
              <a:rPr lang="zh-CN" altLang="en-US" sz="2400" b="1" strike="noStrike" kern="10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Times New Roman" panose="02020603050405020304"/>
                <a:sym typeface="+mn-ea"/>
              </a:rPr>
              <a:t>想象思维</a:t>
            </a:r>
            <a:endParaRPr kumimoji="0" lang="zh-CN" altLang="en-US" sz="20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zh-CN" sz="2000" strike="noStrike" kern="10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Times New Roman" panose="02020603050405020304"/>
                <a:sym typeface="+mn-ea"/>
              </a:rPr>
              <a:t>  我们用</a:t>
            </a:r>
            <a:r>
              <a:rPr lang="zh-CN" altLang="zh-CN" sz="2000" b="1" strike="noStrike" kern="10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Times New Roman" panose="02020603050405020304"/>
                <a:sym typeface="+mn-ea"/>
              </a:rPr>
              <a:t>思辨思维来审题、列纲，用想象力遣词造句</a:t>
            </a:r>
            <a:r>
              <a:rPr lang="zh-CN" altLang="zh-CN" sz="2000" strike="noStrike" kern="10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Times New Roman" panose="02020603050405020304"/>
                <a:sym typeface="+mn-ea"/>
              </a:rPr>
              <a:t>，一切问题都会顺其自然地迎刃而解。当这两种思维，成为我们日常练习的习惯，那么，写作对我们来说，依然是一种训练有素的套路，驾轻就熟，任意而为。</a:t>
            </a:r>
          </a:p>
          <a:p>
            <a:pPr marL="0" marR="0" lvl="0" indent="3048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20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b="1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高考作文=审题立意+结构合理+文采与深度+卷面整洁=全都是套路</a:t>
            </a:r>
          </a:p>
          <a:p>
            <a:pPr marL="0" marR="0" lvl="0" indent="3048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   </a:t>
            </a:r>
          </a:p>
          <a:p>
            <a:pPr marL="0" marR="0" lvl="0" indent="3048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2"/>
          <p:cNvSpPr>
            <a:spLocks noGrp="1"/>
          </p:cNvSpPr>
          <p:nvPr>
            <p:ph type="title"/>
          </p:nvPr>
        </p:nvSpPr>
        <p:spPr>
          <a:xfrm>
            <a:off x="1116013" y="836613"/>
            <a:ext cx="7772400" cy="1143000"/>
          </a:xfrm>
        </p:spPr>
        <p:txBody>
          <a:bodyPr wrap="square" anchor="ctr"/>
          <a:lstStyle/>
          <a:p>
            <a:r>
              <a:rPr lang="zh-CN" altLang="en-US"/>
              <a:t>导入话题：莫言获奖</a:t>
            </a:r>
          </a:p>
        </p:txBody>
      </p:sp>
      <p:sp>
        <p:nvSpPr>
          <p:cNvPr id="10242" name="Rectangle 3"/>
          <p:cNvSpPr>
            <a:spLocks noGrp="1"/>
          </p:cNvSpPr>
          <p:nvPr>
            <p:ph type="body"/>
          </p:nvPr>
        </p:nvSpPr>
        <p:spPr>
          <a:xfrm>
            <a:off x="1173163" y="1981200"/>
            <a:ext cx="7772400" cy="4114800"/>
          </a:xfrm>
        </p:spPr>
        <p:txBody>
          <a:bodyPr wrap="square" anchor="t"/>
          <a:lstStyle/>
          <a:p>
            <a:endParaRPr lang="zh-CN" altLang="en-US" sz="3600"/>
          </a:p>
          <a:p>
            <a:endParaRPr lang="zh-CN" altLang="en-US" sz="3600">
              <a:latin typeface="Times New Roman" panose="02020603050405020304" pitchFamily="2" charset="0"/>
            </a:endParaRPr>
          </a:p>
          <a:p>
            <a:r>
              <a:rPr lang="zh-CN" altLang="en-US" sz="4400" b="1"/>
              <a:t>写作  做梦  幻想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矩形 1"/>
          <p:cNvSpPr/>
          <p:nvPr/>
        </p:nvSpPr>
        <p:spPr>
          <a:xfrm>
            <a:off x="1331913" y="569913"/>
            <a:ext cx="6480175" cy="11985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本课内容</a:t>
            </a:r>
          </a:p>
        </p:txBody>
      </p:sp>
      <p:sp>
        <p:nvSpPr>
          <p:cNvPr id="3075" name="矩形 1"/>
          <p:cNvSpPr/>
          <p:nvPr/>
        </p:nvSpPr>
        <p:spPr>
          <a:xfrm>
            <a:off x="292100" y="1906588"/>
            <a:ext cx="8559800" cy="304641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lnSpc>
                <a:spcPct val="200000"/>
              </a:lnSpc>
            </a:pPr>
            <a:r>
              <a:rPr lang="zh-CN" altLang="en-US" sz="2400" strike="noStrike" noProof="1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一、</a:t>
            </a:r>
            <a:r>
              <a:rPr lang="zh-CN" altLang="en-US" sz="2400" b="1" strike="noStrike" noProof="1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什么是想象？（想象的本质）</a:t>
            </a:r>
            <a:endParaRPr lang="en-US" altLang="zh-CN" sz="2400" strike="noStrike" noProof="1"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fontAlgn="base">
              <a:lnSpc>
                <a:spcPct val="200000"/>
              </a:lnSpc>
            </a:pPr>
            <a:r>
              <a:rPr lang="zh-CN" altLang="en-US" sz="2400" strike="noStrike" noProof="1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二、</a:t>
            </a:r>
            <a:r>
              <a:rPr lang="zh-CN" altLang="en-US" sz="2400" b="1" strike="noStrike" noProof="1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想象的特点</a:t>
            </a:r>
            <a:endParaRPr lang="en-US" altLang="zh-CN" sz="2400" strike="noStrike" noProof="1"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fontAlgn="base">
              <a:lnSpc>
                <a:spcPct val="200000"/>
              </a:lnSpc>
            </a:pPr>
            <a:r>
              <a:rPr lang="zh-CN" altLang="en-US" sz="2400" strike="noStrike" noProof="1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三、想象在修辞写作中的具体应用</a:t>
            </a:r>
            <a:endParaRPr lang="zh-CN" altLang="en-US" sz="2400" strike="noStrike" noProof="1"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fontAlgn="base">
              <a:lnSpc>
                <a:spcPct val="200000"/>
              </a:lnSpc>
            </a:pPr>
            <a:r>
              <a:rPr lang="zh-CN" altLang="en-US" sz="2400" strike="noStrike" noProof="1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四、</a:t>
            </a:r>
            <a:r>
              <a:rPr lang="zh-CN" altLang="en-US" sz="2400" b="1" strike="noStrike" noProof="1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想象在考场写作中的运用（</a:t>
            </a:r>
            <a:r>
              <a:rPr lang="zh-CN" altLang="en-US" sz="2400" strike="noStrike" noProof="1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套路与创新</a:t>
            </a:r>
            <a:r>
              <a:rPr lang="zh-CN" altLang="en-US" sz="2400" b="1" strike="noStrike" noProof="1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）</a:t>
            </a:r>
            <a:endParaRPr lang="zh-CN" altLang="en-US" sz="2400" b="1" strike="noStrike" noProof="1"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WordArt 2"/>
          <p:cNvSpPr>
            <a:spLocks noTextEdit="1"/>
          </p:cNvSpPr>
          <p:nvPr/>
        </p:nvSpPr>
        <p:spPr>
          <a:xfrm rot="225412">
            <a:off x="1403350" y="0"/>
            <a:ext cx="2451100" cy="1081088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9525" cap="flat" cmpd="sng">
                  <a:solidFill>
                    <a:srgbClr val="3366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FF"/>
                </a:solidFill>
                <a:effectLst>
                  <a:outerShdw dist="53882" dir="2699999" algn="ctr" rotWithShape="0">
                    <a:srgbClr val="9999FF">
                      <a:alpha val="75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初步感知想象</a:t>
            </a:r>
          </a:p>
        </p:txBody>
      </p:sp>
      <p:sp>
        <p:nvSpPr>
          <p:cNvPr id="8195" name="Text Box 3"/>
          <p:cNvSpPr txBox="1"/>
          <p:nvPr/>
        </p:nvSpPr>
        <p:spPr>
          <a:xfrm>
            <a:off x="3132138" y="3070225"/>
            <a:ext cx="5688012" cy="822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3200" b="1" dirty="0">
                <a:latin typeface="宋体" panose="02010600030101010101" pitchFamily="2" charset="-122"/>
                <a:ea typeface="黑体" panose="02010609060101010101" pitchFamily="2" charset="-122"/>
              </a:rPr>
              <a:t>“</a:t>
            </a:r>
            <a:r>
              <a:rPr lang="zh-CN" altLang="en-US" sz="3200" b="1" dirty="0">
                <a:latin typeface="Times New Roman" panose="02020603050405020304" pitchFamily="2" charset="0"/>
                <a:ea typeface="黑体" panose="02010609060101010101" pitchFamily="2" charset="-122"/>
              </a:rPr>
              <a:t>小园香径独徘徊</a:t>
            </a:r>
            <a:r>
              <a:rPr lang="zh-CN" altLang="en-US" sz="3200" b="1" dirty="0">
                <a:latin typeface="宋体" panose="02010600030101010101" pitchFamily="2" charset="-122"/>
                <a:ea typeface="黑体" panose="02010609060101010101" pitchFamily="2" charset="-122"/>
              </a:rPr>
              <a:t>”</a:t>
            </a:r>
            <a:r>
              <a:rPr lang="zh-CN" altLang="en-US" sz="3200" b="1" dirty="0">
                <a:latin typeface="Times New Roman" panose="02020603050405020304" pitchFamily="2" charset="0"/>
                <a:ea typeface="黑体" panose="02010609060101010101" pitchFamily="2" charset="-122"/>
              </a:rPr>
              <a:t>。</a:t>
            </a:r>
          </a:p>
          <a:p>
            <a:pPr eaLnBrk="0" hangingPunct="0"/>
            <a:r>
              <a:rPr lang="zh-CN" altLang="en-US" sz="3200" b="1" dirty="0">
                <a:latin typeface="宋体" panose="02010600030101010101" pitchFamily="2" charset="-122"/>
                <a:ea typeface="黑体" panose="02010609060101010101" pitchFamily="2" charset="-122"/>
              </a:rPr>
              <a:t>“</a:t>
            </a:r>
            <a:r>
              <a:rPr lang="zh-CN" altLang="en-US" sz="3200" b="1" dirty="0">
                <a:latin typeface="Times New Roman" panose="02020603050405020304" pitchFamily="2" charset="0"/>
                <a:ea typeface="黑体" panose="02010609060101010101" pitchFamily="2" charset="-122"/>
              </a:rPr>
              <a:t>人生有弯路，但我们总要走上正途。</a:t>
            </a:r>
            <a:r>
              <a:rPr lang="zh-CN" altLang="en-US" sz="3200" b="1" dirty="0">
                <a:latin typeface="宋体" panose="02010600030101010101" pitchFamily="2" charset="-122"/>
                <a:ea typeface="黑体" panose="02010609060101010101" pitchFamily="2" charset="-122"/>
              </a:rPr>
              <a:t>”</a:t>
            </a:r>
            <a:endParaRPr lang="en-US" altLang="zh-CN" sz="3200" b="1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8196" name="Text Box 4"/>
          <p:cNvSpPr txBox="1"/>
          <p:nvPr/>
        </p:nvSpPr>
        <p:spPr>
          <a:xfrm>
            <a:off x="971550" y="3070225"/>
            <a:ext cx="1081088" cy="15541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9600" b="1" dirty="0">
                <a:latin typeface="Times New Roman" panose="02020603050405020304" pitchFamily="2" charset="0"/>
                <a:ea typeface="黑体" panose="02010609060101010101" pitchFamily="2" charset="-122"/>
              </a:rPr>
              <a:t>D</a:t>
            </a:r>
          </a:p>
        </p:txBody>
      </p:sp>
      <p:sp>
        <p:nvSpPr>
          <p:cNvPr id="8197" name="Line 7"/>
          <p:cNvSpPr/>
          <p:nvPr/>
        </p:nvSpPr>
        <p:spPr>
          <a:xfrm>
            <a:off x="1979613" y="3860800"/>
            <a:ext cx="1079500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ysDot"/>
            <a:round/>
            <a:headEnd type="none" w="med" len="med"/>
            <a:tailEnd type="triangle" w="med" len="med"/>
          </a:ln>
        </p:spPr>
        <p:txBody>
          <a:bodyPr anchor="t"/>
          <a:lstStyle/>
          <a:p>
            <a:pPr eaLnBrk="0" hangingPunct="0"/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98" name="Text Box 9"/>
          <p:cNvSpPr txBox="1"/>
          <p:nvPr/>
        </p:nvSpPr>
        <p:spPr>
          <a:xfrm>
            <a:off x="971550" y="1054100"/>
            <a:ext cx="7958138" cy="13223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just" eaLnBrk="0" hangingPunct="0"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Arial Rounded MT Bold" pitchFamily="2" charset="0"/>
                <a:ea typeface="黑体" panose="02010609060101010101" pitchFamily="2" charset="-122"/>
              </a:rPr>
              <a:t>     </a:t>
            </a:r>
            <a:r>
              <a:rPr lang="zh-CN" altLang="en-US" sz="2400" b="1" dirty="0">
                <a:solidFill>
                  <a:srgbClr val="FF3300"/>
                </a:solidFill>
                <a:latin typeface="Arial Rounded MT Bold" pitchFamily="2" charset="0"/>
                <a:ea typeface="黑体" panose="02010609060101010101" pitchFamily="2" charset="-122"/>
              </a:rPr>
              <a:t>  根据下面出示的字母</a:t>
            </a:r>
            <a:r>
              <a:rPr lang="en-US" altLang="zh-CN" sz="2400" b="1" dirty="0">
                <a:solidFill>
                  <a:srgbClr val="FF3300"/>
                </a:solidFill>
                <a:latin typeface="Arial Rounded MT Bold" pitchFamily="2" charset="0"/>
                <a:ea typeface="黑体" panose="02010609060101010101" pitchFamily="2" charset="-122"/>
              </a:rPr>
              <a:t>,</a:t>
            </a:r>
            <a:r>
              <a:rPr lang="zh-CN" altLang="en-US" sz="2400" b="1" dirty="0">
                <a:solidFill>
                  <a:srgbClr val="FF3300"/>
                </a:solidFill>
                <a:latin typeface="Arial Rounded MT Bold" pitchFamily="2" charset="0"/>
                <a:ea typeface="黑体" panose="02010609060101010101" pitchFamily="2" charset="-122"/>
              </a:rPr>
              <a:t>你能想到什么？它可以是一个形象，可以是一个场景，是一句名言，可以是一句诗，也可以是用你自己的话阐明的一个道理。</a:t>
            </a:r>
          </a:p>
        </p:txBody>
      </p:sp>
      <p:sp>
        <p:nvSpPr>
          <p:cNvPr id="14342" name="Rectangle 12">
            <a:hlinkClick r:id="" action="ppaction://hlinkshowjump?jump=nextslide"/>
          </p:cNvPr>
          <p:cNvSpPr/>
          <p:nvPr/>
        </p:nvSpPr>
        <p:spPr>
          <a:xfrm>
            <a:off x="5795963" y="6165850"/>
            <a:ext cx="2971800" cy="15875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lstStyle/>
          <a:p>
            <a:pPr eaLnBrk="0" hangingPunct="0"/>
            <a:endParaRPr lang="zh-CN" altLang="zh-CN" sz="320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4343" name="Line 13"/>
          <p:cNvSpPr/>
          <p:nvPr/>
        </p:nvSpPr>
        <p:spPr>
          <a:xfrm flipH="1">
            <a:off x="8748713" y="4005263"/>
            <a:ext cx="9525" cy="2852737"/>
          </a:xfrm>
          <a:prstGeom prst="line">
            <a:avLst/>
          </a:prstGeom>
          <a:ln w="9525" cap="flat" cmpd="sng">
            <a:solidFill>
              <a:srgbClr val="C0C0C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4" name="Line 14"/>
          <p:cNvSpPr/>
          <p:nvPr/>
        </p:nvSpPr>
        <p:spPr>
          <a:xfrm>
            <a:off x="2555875" y="6237288"/>
            <a:ext cx="6588125" cy="3175"/>
          </a:xfrm>
          <a:prstGeom prst="line">
            <a:avLst/>
          </a:prstGeom>
          <a:ln w="9525" cap="flat" cmpd="sng">
            <a:solidFill>
              <a:srgbClr val="C0C0C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02" name="Text Box 16"/>
          <p:cNvSpPr txBox="1"/>
          <p:nvPr/>
        </p:nvSpPr>
        <p:spPr>
          <a:xfrm>
            <a:off x="971550" y="4508500"/>
            <a:ext cx="1247775" cy="15557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en-US" altLang="zh-CN" sz="9600" b="1" dirty="0">
                <a:latin typeface="Arial Rounded MT Bold" pitchFamily="2" charset="0"/>
                <a:ea typeface="黑体" panose="02010609060101010101" pitchFamily="2" charset="-122"/>
              </a:rPr>
              <a:t>M</a:t>
            </a:r>
          </a:p>
        </p:txBody>
      </p:sp>
      <p:sp>
        <p:nvSpPr>
          <p:cNvPr id="8203" name="Line 17"/>
          <p:cNvSpPr/>
          <p:nvPr/>
        </p:nvSpPr>
        <p:spPr>
          <a:xfrm>
            <a:off x="2124075" y="5013325"/>
            <a:ext cx="1079500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ysDot"/>
            <a:round/>
            <a:headEnd type="none" w="med" len="med"/>
            <a:tailEnd type="triangle" w="med" len="med"/>
          </a:ln>
        </p:spPr>
        <p:txBody>
          <a:bodyPr anchor="t"/>
          <a:lstStyle/>
          <a:p>
            <a:pPr eaLnBrk="0" hangingPunct="0"/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04" name="Text Box 18"/>
          <p:cNvSpPr txBox="1"/>
          <p:nvPr/>
        </p:nvSpPr>
        <p:spPr>
          <a:xfrm>
            <a:off x="3419475" y="4724400"/>
            <a:ext cx="5256213" cy="11890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en-US" altLang="zh-CN" sz="3200" b="1">
                <a:latin typeface="宋体" panose="02010600030101010101" pitchFamily="2" charset="-122"/>
                <a:ea typeface="黑体" panose="02010609060101010101" pitchFamily="2" charset="-122"/>
              </a:rPr>
              <a:t>“</a:t>
            </a:r>
            <a:r>
              <a:rPr lang="zh-CN" altLang="en-US" sz="3200" b="1">
                <a:latin typeface="Times New Roman" panose="02020603050405020304" pitchFamily="2" charset="0"/>
                <a:ea typeface="黑体" panose="02010609060101010101" pitchFamily="2" charset="-122"/>
              </a:rPr>
              <a:t>高山不只一座，人生的路不止一条。</a:t>
            </a:r>
            <a:r>
              <a:rPr lang="zh-CN" altLang="en-US" sz="3200" b="1">
                <a:latin typeface="宋体" panose="02010600030101010101" pitchFamily="2" charset="-122"/>
                <a:ea typeface="黑体" panose="02010609060101010101" pitchFamily="2" charset="-122"/>
              </a:rPr>
              <a:t>”</a:t>
            </a:r>
            <a:r>
              <a:rPr lang="zh-CN" altLang="en-US" sz="3200" b="1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</a:p>
          <a:p>
            <a:pPr eaLnBrk="0" hangingPunct="0"/>
            <a:r>
              <a:rPr lang="zh-CN" altLang="en-US" sz="3200" b="1">
                <a:latin typeface="宋体" panose="02010600030101010101" pitchFamily="2" charset="-122"/>
                <a:ea typeface="黑体" panose="02010609060101010101" pitchFamily="2" charset="-122"/>
              </a:rPr>
              <a:t>“</a:t>
            </a:r>
            <a:r>
              <a:rPr lang="zh-CN" altLang="en-US" sz="3200" b="1">
                <a:latin typeface="Times New Roman" panose="02020603050405020304" pitchFamily="2" charset="0"/>
                <a:ea typeface="黑体" panose="02010609060101010101" pitchFamily="2" charset="-122"/>
              </a:rPr>
              <a:t>人生路总有波折。</a:t>
            </a:r>
            <a:r>
              <a:rPr lang="zh-CN" altLang="en-US" sz="3200" b="1">
                <a:latin typeface="宋体" panose="02010600030101010101" pitchFamily="2" charset="-122"/>
                <a:ea typeface="黑体" panose="02010609060101010101" pitchFamily="2" charset="-122"/>
              </a:rPr>
              <a:t>”</a:t>
            </a:r>
            <a:endParaRPr lang="zh-CN" altLang="en-US" sz="3200" b="1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10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500"/>
                                        <p:tgtEl>
                                          <p:spTgt spid="8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6" dur="500"/>
                                        <p:tgtEl>
                                          <p:spTgt spid="82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8" grpId="0"/>
      <p:bldP spid="8202" grpId="0"/>
      <p:bldP spid="820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/>
          </p:cNvSpPr>
          <p:nvPr>
            <p:ph type="title"/>
          </p:nvPr>
        </p:nvSpPr>
        <p:spPr>
          <a:xfrm>
            <a:off x="1173163" y="457200"/>
            <a:ext cx="7772400" cy="1143000"/>
          </a:xfrm>
        </p:spPr>
        <p:txBody>
          <a:bodyPr wrap="square" anchor="ctr"/>
          <a:lstStyle/>
          <a:p>
            <a:r>
              <a:rPr lang="zh-CN" altLang="en-US" b="1">
                <a:solidFill>
                  <a:srgbClr val="0000FF"/>
                </a:solidFill>
              </a:rPr>
              <a:t>数字笑话</a:t>
            </a:r>
          </a:p>
        </p:txBody>
      </p:sp>
      <p:sp>
        <p:nvSpPr>
          <p:cNvPr id="9219" name="Rectangle 3"/>
          <p:cNvSpPr>
            <a:spLocks noGrp="1"/>
          </p:cNvSpPr>
          <p:nvPr>
            <p:ph type="body" sz="half"/>
          </p:nvPr>
        </p:nvSpPr>
        <p:spPr>
          <a:xfrm>
            <a:off x="900113" y="1773238"/>
            <a:ext cx="7848600" cy="4256087"/>
          </a:xfrm>
        </p:spPr>
        <p:txBody>
          <a:bodyPr wrap="square" anchor="t"/>
          <a:lstStyle>
            <a:lvl1pPr lvl="0">
              <a:buClrTx/>
              <a:buSzTx/>
              <a:buFontTx/>
              <a:defRPr sz="2800"/>
            </a:lvl1pPr>
            <a:lvl2pPr lvl="1">
              <a:buClrTx/>
              <a:buSzTx/>
              <a:buFontTx/>
              <a:defRPr sz="2400"/>
            </a:lvl2pPr>
            <a:lvl3pPr lvl="2">
              <a:buClrTx/>
              <a:buSzTx/>
              <a:buFontTx/>
              <a:defRPr sz="2000"/>
            </a:lvl3pPr>
            <a:lvl4pPr lvl="3">
              <a:buClrTx/>
              <a:buSzTx/>
              <a:buFontTx/>
              <a:defRPr sz="1800"/>
            </a:lvl4pPr>
            <a:lvl5pPr lvl="4">
              <a:buClrTx/>
              <a:buSzTx/>
              <a:buFontTx/>
              <a:defRPr sz="1800"/>
            </a:lvl5pPr>
          </a:lstStyle>
          <a:p>
            <a:pPr lvl="0">
              <a:buClrTx/>
              <a:buSzTx/>
              <a:buFontTx/>
            </a:pPr>
            <a:r>
              <a:rPr lang="en-US" altLang="zh-CN" sz="3600" b="1" dirty="0">
                <a:latin typeface="宋体" panose="02010600030101010101" pitchFamily="2" charset="-122"/>
              </a:rPr>
              <a:t>1</a:t>
            </a:r>
            <a:r>
              <a:rPr lang="zh-CN" altLang="en-US" sz="3600" b="1" dirty="0">
                <a:latin typeface="宋体" panose="02010600030101010101" pitchFamily="2" charset="-122"/>
              </a:rPr>
              <a:t>、</a:t>
            </a:r>
            <a:r>
              <a:rPr lang="zh-CN" altLang="en-US" sz="2400" b="1" dirty="0">
                <a:latin typeface="宋体" panose="02010600030101010101" pitchFamily="2" charset="-122"/>
              </a:rPr>
              <a:t>一天</a:t>
            </a:r>
            <a:r>
              <a:rPr lang="en-US" altLang="zh-CN" sz="2400" b="1" dirty="0">
                <a:latin typeface="宋体" panose="02010600030101010101" pitchFamily="2" charset="-122"/>
              </a:rPr>
              <a:t>0</a:t>
            </a:r>
            <a:r>
              <a:rPr lang="zh-CN" altLang="en-US" sz="2400" b="1" dirty="0">
                <a:latin typeface="宋体" panose="02010600030101010101" pitchFamily="2" charset="-122"/>
              </a:rPr>
              <a:t>和</a:t>
            </a:r>
            <a:r>
              <a:rPr lang="en-US" altLang="zh-CN" sz="2400" b="1" dirty="0">
                <a:latin typeface="宋体" panose="02010600030101010101" pitchFamily="2" charset="-122"/>
              </a:rPr>
              <a:t>8</a:t>
            </a:r>
            <a:r>
              <a:rPr lang="zh-CN" altLang="en-US" sz="2400" b="1" dirty="0">
                <a:latin typeface="宋体" panose="02010600030101010101" pitchFamily="2" charset="-122"/>
              </a:rPr>
              <a:t>在街上相遇，</a:t>
            </a:r>
            <a:r>
              <a:rPr lang="en-US" altLang="zh-CN" sz="2400" b="1" dirty="0">
                <a:latin typeface="宋体" panose="02010600030101010101" pitchFamily="2" charset="-122"/>
              </a:rPr>
              <a:t>0</a:t>
            </a:r>
            <a:r>
              <a:rPr lang="zh-CN" altLang="en-US" sz="2400" b="1" dirty="0">
                <a:latin typeface="宋体" panose="02010600030101010101" pitchFamily="2" charset="-122"/>
              </a:rPr>
              <a:t>不屑地看了</a:t>
            </a:r>
            <a:r>
              <a:rPr lang="en-US" altLang="zh-CN" sz="2400" b="1" dirty="0">
                <a:latin typeface="宋体" panose="02010600030101010101" pitchFamily="2" charset="-122"/>
              </a:rPr>
              <a:t>8</a:t>
            </a:r>
            <a:r>
              <a:rPr lang="zh-CN" altLang="en-US" sz="2400" b="1" dirty="0">
                <a:latin typeface="宋体" panose="02010600030101010101" pitchFamily="2" charset="-122"/>
              </a:rPr>
              <a:t>一眼，说：“胖就胖呗，还系什么裤腰带啊！”</a:t>
            </a:r>
            <a:endParaRPr lang="zh-CN" altLang="en-US" sz="3600" b="1" dirty="0">
              <a:latin typeface="宋体" panose="02010600030101010101" pitchFamily="2" charset="-122"/>
            </a:endParaRPr>
          </a:p>
          <a:p>
            <a:pPr lvl="0">
              <a:buClrTx/>
              <a:buSzTx/>
              <a:buFontTx/>
            </a:pPr>
            <a:r>
              <a:rPr lang="en-US" altLang="zh-CN" sz="3600" b="1" dirty="0">
                <a:latin typeface="宋体" panose="02010600030101010101" pitchFamily="2" charset="-122"/>
              </a:rPr>
              <a:t> </a:t>
            </a:r>
            <a:r>
              <a:rPr lang="zh-CN" altLang="en-US" sz="3600" b="1" dirty="0">
                <a:latin typeface="宋体" panose="02010600030101010101" pitchFamily="2" charset="-122"/>
              </a:rPr>
              <a:t/>
            </a:r>
            <a:br>
              <a:rPr lang="zh-CN" altLang="en-US" sz="3600" b="1" dirty="0">
                <a:latin typeface="宋体" panose="02010600030101010101" pitchFamily="2" charset="-122"/>
              </a:rPr>
            </a:br>
            <a:r>
              <a:rPr lang="en-US" altLang="zh-CN" sz="3600" b="1" dirty="0">
                <a:latin typeface="宋体" panose="02010600030101010101" pitchFamily="2" charset="-122"/>
              </a:rPr>
              <a:t>2</a:t>
            </a:r>
            <a:r>
              <a:rPr lang="zh-CN" altLang="en-US" sz="3600" b="1" dirty="0">
                <a:latin typeface="宋体" panose="02010600030101010101" pitchFamily="2" charset="-122"/>
              </a:rPr>
              <a:t>、</a:t>
            </a:r>
            <a:r>
              <a:rPr lang="en-US" altLang="zh-CN" sz="2400" b="1" dirty="0">
                <a:latin typeface="宋体" panose="02010600030101010101" pitchFamily="2" charset="-122"/>
              </a:rPr>
              <a:t>0</a:t>
            </a:r>
            <a:r>
              <a:rPr lang="zh-CN" altLang="en-US" sz="2400" b="1" dirty="0">
                <a:latin typeface="宋体" panose="02010600030101010101" pitchFamily="2" charset="-122"/>
              </a:rPr>
              <a:t>碰到</a:t>
            </a:r>
            <a:r>
              <a:rPr lang="en-US" altLang="zh-CN" sz="2400" b="1" dirty="0">
                <a:latin typeface="宋体" panose="02010600030101010101" pitchFamily="2" charset="-122"/>
              </a:rPr>
              <a:t>9</a:t>
            </a:r>
            <a:r>
              <a:rPr lang="zh-CN" altLang="en-US" sz="2400" b="1" dirty="0">
                <a:latin typeface="宋体" panose="02010600030101010101" pitchFamily="2" charset="-122"/>
              </a:rPr>
              <a:t>（大吃一惊）：“哎，兄弟，怎么截肢了？”</a:t>
            </a:r>
            <a:r>
              <a:rPr lang="en-US" altLang="zh-CN" sz="3600" b="1" dirty="0">
                <a:latin typeface="宋体" panose="02010600030101010101" pitchFamily="2" charset="-122"/>
              </a:rPr>
              <a:t> </a:t>
            </a:r>
            <a:endParaRPr lang="zh-CN" altLang="en-US" sz="3600" b="1" dirty="0"/>
          </a:p>
          <a:p>
            <a:pPr lvl="0">
              <a:buClrTx/>
              <a:buSzTx/>
              <a:buFontTx/>
            </a:pPr>
            <a:endParaRPr lang="zh-CN" altLang="en-US" sz="3600" b="1" dirty="0"/>
          </a:p>
        </p:txBody>
      </p:sp>
      <p:sp>
        <p:nvSpPr>
          <p:cNvPr id="15363" name="Rectangle 4">
            <a:hlinkClick r:id="" action="ppaction://hlinkshowjump?jump=nextslide"/>
          </p:cNvPr>
          <p:cNvSpPr/>
          <p:nvPr/>
        </p:nvSpPr>
        <p:spPr>
          <a:xfrm>
            <a:off x="5795963" y="6165850"/>
            <a:ext cx="2971800" cy="15875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lstStyle/>
          <a:p>
            <a:pPr eaLnBrk="0" hangingPunct="0"/>
            <a:endParaRPr lang="zh-CN" altLang="zh-CN" sz="320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5364" name="Line 5"/>
          <p:cNvSpPr/>
          <p:nvPr/>
        </p:nvSpPr>
        <p:spPr>
          <a:xfrm flipH="1">
            <a:off x="8748713" y="4005263"/>
            <a:ext cx="9525" cy="2852737"/>
          </a:xfrm>
          <a:prstGeom prst="line">
            <a:avLst/>
          </a:prstGeom>
          <a:ln w="9525" cap="flat" cmpd="sng">
            <a:solidFill>
              <a:srgbClr val="C0C0C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5" name="Line 6"/>
          <p:cNvSpPr/>
          <p:nvPr/>
        </p:nvSpPr>
        <p:spPr>
          <a:xfrm>
            <a:off x="2555875" y="6237288"/>
            <a:ext cx="6588125" cy="3175"/>
          </a:xfrm>
          <a:prstGeom prst="line">
            <a:avLst/>
          </a:prstGeom>
          <a:ln w="9525" cap="flat" cmpd="sng">
            <a:solidFill>
              <a:srgbClr val="C0C0C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19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/>
          </p:cNvSpPr>
          <p:nvPr>
            <p:ph type="title"/>
          </p:nvPr>
        </p:nvSpPr>
        <p:spPr>
          <a:xfrm>
            <a:off x="1187450" y="908050"/>
            <a:ext cx="6278563" cy="1143000"/>
          </a:xfrm>
        </p:spPr>
        <p:txBody>
          <a:bodyPr wrap="square" anchor="ctr"/>
          <a:lstStyle/>
          <a:p>
            <a:r>
              <a:rPr lang="zh-CN" altLang="en-US" sz="4800" b="1">
                <a:solidFill>
                  <a:srgbClr val="0000FF"/>
                </a:solidFill>
              </a:rPr>
              <a:t>一、什么是想象？</a:t>
            </a:r>
          </a:p>
        </p:txBody>
      </p:sp>
      <p:sp>
        <p:nvSpPr>
          <p:cNvPr id="10243" name="Rectangle 3"/>
          <p:cNvSpPr>
            <a:spLocks noGrp="1"/>
          </p:cNvSpPr>
          <p:nvPr>
            <p:ph type="body"/>
          </p:nvPr>
        </p:nvSpPr>
        <p:spPr>
          <a:xfrm>
            <a:off x="755650" y="1916113"/>
            <a:ext cx="7921625" cy="4016375"/>
          </a:xfrm>
        </p:spPr>
        <p:txBody>
          <a:bodyPr wrap="square" anchor="t"/>
          <a:lstStyle/>
          <a:p>
            <a:pPr>
              <a:lnSpc>
                <a:spcPct val="135000"/>
              </a:lnSpc>
            </a:pPr>
            <a:r>
              <a:rPr lang="zh-CN" altLang="en-US" b="1">
                <a:solidFill>
                  <a:srgbClr val="FF0000"/>
                </a:solidFill>
              </a:rPr>
              <a:t>想象</a:t>
            </a:r>
            <a:r>
              <a:rPr lang="zh-CN" altLang="en-US" b="1"/>
              <a:t>是人脑对记忆中的</a:t>
            </a:r>
            <a:r>
              <a:rPr lang="zh-CN" altLang="en-US" b="1">
                <a:solidFill>
                  <a:srgbClr val="FF0000"/>
                </a:solidFill>
              </a:rPr>
              <a:t>表象</a:t>
            </a:r>
            <a:r>
              <a:rPr lang="zh-CN" altLang="en-US" b="1"/>
              <a:t>进行改造并创造</a:t>
            </a:r>
            <a:r>
              <a:rPr lang="zh-CN" altLang="en-US" b="1">
                <a:solidFill>
                  <a:srgbClr val="FF0000"/>
                </a:solidFill>
              </a:rPr>
              <a:t>新形象</a:t>
            </a:r>
            <a:r>
              <a:rPr lang="zh-CN" altLang="en-US" b="1"/>
              <a:t>的过程。它是一种特殊的思维形式。想象与思维有着密切的联系，都属于高级的认知过程。</a:t>
            </a:r>
          </a:p>
          <a:p>
            <a:pPr>
              <a:lnSpc>
                <a:spcPct val="135000"/>
              </a:lnSpc>
            </a:pPr>
            <a:r>
              <a:rPr lang="zh-CN" altLang="en-US" b="1"/>
              <a:t>表象——新形象  修辞的思维本质是想象  </a:t>
            </a:r>
          </a:p>
          <a:p>
            <a:pPr>
              <a:lnSpc>
                <a:spcPct val="135000"/>
              </a:lnSpc>
            </a:pPr>
            <a:r>
              <a:rPr lang="zh-CN" altLang="en-US" b="1"/>
              <a:t>想象思维核心——相似性关系</a:t>
            </a:r>
          </a:p>
          <a:p>
            <a:pPr>
              <a:lnSpc>
                <a:spcPct val="135000"/>
              </a:lnSpc>
            </a:pPr>
            <a:endParaRPr lang="zh-CN" altLang="en-US" b="1"/>
          </a:p>
        </p:txBody>
      </p:sp>
      <p:sp>
        <p:nvSpPr>
          <p:cNvPr id="16387" name="Rectangle 4">
            <a:hlinkClick r:id="" action="ppaction://hlinkshowjump?jump=nextslide"/>
          </p:cNvPr>
          <p:cNvSpPr/>
          <p:nvPr/>
        </p:nvSpPr>
        <p:spPr>
          <a:xfrm>
            <a:off x="5795963" y="6165850"/>
            <a:ext cx="2971800" cy="15875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lstStyle/>
          <a:p>
            <a:pPr eaLnBrk="0" hangingPunct="0"/>
            <a:endParaRPr lang="zh-CN" altLang="zh-CN" sz="320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6388" name="Line 5"/>
          <p:cNvSpPr/>
          <p:nvPr/>
        </p:nvSpPr>
        <p:spPr>
          <a:xfrm flipH="1">
            <a:off x="8748713" y="4005263"/>
            <a:ext cx="9525" cy="2852737"/>
          </a:xfrm>
          <a:prstGeom prst="line">
            <a:avLst/>
          </a:prstGeom>
          <a:ln w="9525" cap="flat" cmpd="sng">
            <a:solidFill>
              <a:srgbClr val="C0C0C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89" name="Line 6"/>
          <p:cNvSpPr/>
          <p:nvPr/>
        </p:nvSpPr>
        <p:spPr>
          <a:xfrm>
            <a:off x="2555875" y="6237288"/>
            <a:ext cx="6588125" cy="3175"/>
          </a:xfrm>
          <a:prstGeom prst="line">
            <a:avLst/>
          </a:prstGeom>
          <a:ln w="9525" cap="flat" cmpd="sng">
            <a:solidFill>
              <a:srgbClr val="C0C0C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024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 noRot="1"/>
          </p:cNvSpPr>
          <p:nvPr>
            <p:ph type="title"/>
          </p:nvPr>
        </p:nvSpPr>
        <p:spPr>
          <a:xfrm>
            <a:off x="1173163" y="457200"/>
            <a:ext cx="7772400" cy="1143000"/>
          </a:xfrm>
        </p:spPr>
        <p:txBody>
          <a:bodyPr wrap="square" anchor="ctr"/>
          <a:lstStyle/>
          <a:p>
            <a:pPr marL="1117600" indent="-1117600"/>
            <a:r>
              <a:rPr lang="zh-CN" altLang="en-US" b="1" dirty="0"/>
              <a:t>从感性体验到理论分析</a:t>
            </a:r>
            <a:r>
              <a:rPr lang="en-US" altLang="zh-CN" b="1" dirty="0"/>
              <a:t>—</a:t>
            </a:r>
            <a:r>
              <a:rPr lang="zh-CN" altLang="en-US" b="1" dirty="0"/>
              <a:t>学会欣赏</a:t>
            </a:r>
          </a:p>
        </p:txBody>
      </p:sp>
      <p:sp>
        <p:nvSpPr>
          <p:cNvPr id="11267" name="Rectangle 3"/>
          <p:cNvSpPr>
            <a:spLocks noGrp="1" noRot="1"/>
          </p:cNvSpPr>
          <p:nvPr>
            <p:ph type="body" idx="4294967295"/>
          </p:nvPr>
        </p:nvSpPr>
        <p:spPr>
          <a:xfrm>
            <a:off x="827088" y="1700213"/>
            <a:ext cx="7772400" cy="4395788"/>
          </a:xfrm>
          <a:solidFill>
            <a:schemeClr val="lt1"/>
          </a:solidFill>
          <a:ln w="25400">
            <a:solidFill>
              <a:schemeClr val="dk1"/>
            </a:solidFill>
            <a:miter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anchor="t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kumimoji="0" lang="en-US" altLang="zh-CN" sz="3200" b="0" i="0" u="none" strike="noStrike" kern="1200" cap="none" spc="0" normalizeH="0" baseline="0" noProof="1">
                <a:solidFill>
                  <a:schemeClr val="dk1"/>
                </a:solidFill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sz="3200" b="0" i="0" u="none" strike="noStrike" kern="1200" cap="none" spc="0" normalizeH="0" baseline="0" noProof="1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     </a:t>
            </a:r>
            <a:r>
              <a:rPr kumimoji="0" lang="zh-CN" altLang="en-US" sz="3200" b="0" i="0" u="none" strike="noStrike" kern="1200" cap="none" spc="0" normalizeH="0" baseline="0" noProof="1">
                <a:solidFill>
                  <a:srgbClr val="C00000"/>
                </a:solidFill>
                <a:latin typeface="+mn-lt"/>
                <a:ea typeface="+mn-ea"/>
                <a:cs typeface="+mn-cs"/>
              </a:rPr>
              <a:t>一张小小的红叶儿，听了狡猾的西风劝告，私下离开母枝出来玩耍，走到半路上，风偷偷地溜走了，他便一跤跌在溪水里。溪水是怎样的开心呵，她将那可怜的迷路的小红叶，推推挤挤地推到一个旋涡里，使他滴滴溜溜地打圆转儿；那叶向前不得，向后不能，急得几乎哭出来；水笑嘻嘻的将手一松，他才一溜烟地逃走了。</a:t>
            </a:r>
            <a:endParaRPr kumimoji="0" lang="zh-CN" altLang="en-US" sz="3200" b="0" i="0" u="none" strike="noStrike" kern="1200" cap="none" spc="0" normalizeH="0" baseline="0" noProof="1">
              <a:solidFill>
                <a:schemeClr val="dk1"/>
              </a:solidFill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</a:pPr>
            <a:endParaRPr kumimoji="0" lang="zh-CN" altLang="en-US" sz="3200" b="0" i="0" u="none" strike="noStrike" kern="1200" cap="none" spc="0" normalizeH="0" baseline="0" noProof="1">
              <a:solidFill>
                <a:schemeClr val="dk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 noRot="1"/>
          </p:cNvSpPr>
          <p:nvPr>
            <p:ph type="title"/>
          </p:nvPr>
        </p:nvSpPr>
        <p:spPr>
          <a:xfrm>
            <a:off x="827088" y="1555750"/>
            <a:ext cx="7772400" cy="1143000"/>
          </a:xfrm>
        </p:spPr>
        <p:txBody>
          <a:bodyPr wrap="square" anchor="ctr"/>
          <a:lstStyle/>
          <a:p>
            <a:r>
              <a:rPr lang="zh-CN" altLang="en-US" b="1"/>
              <a:t>理论分析</a:t>
            </a:r>
            <a:r>
              <a:rPr lang="zh-CN" altLang="en-US"/>
              <a:t>：</a:t>
            </a:r>
            <a:r>
              <a:rPr lang="zh-CN" altLang="en-US">
                <a:sym typeface="Arial" panose="020B0604020202020204" pitchFamily="34" charset="0"/>
              </a:rPr>
              <a:t>这段文字为什么耐读？试</a:t>
            </a:r>
            <a:r>
              <a:rPr lang="zh-CN" altLang="en-US" sz="2400">
                <a:solidFill>
                  <a:srgbClr val="C00000"/>
                </a:solidFill>
                <a:sym typeface="Arial" panose="020B0604020202020204" pitchFamily="34" charset="0"/>
              </a:rPr>
              <a:t>把原文的语言（新表象）替换成日常语言（表象）。</a:t>
            </a:r>
            <a:r>
              <a:rPr lang="zh-CN" altLang="en-US" sz="2400">
                <a:sym typeface="Arial" panose="020B0604020202020204" pitchFamily="34" charset="0"/>
              </a:rPr>
              <a:t/>
            </a:r>
            <a:br>
              <a:rPr lang="zh-CN" altLang="en-US" sz="2400">
                <a:sym typeface="Arial" panose="020B0604020202020204" pitchFamily="34" charset="0"/>
              </a:rPr>
            </a:br>
            <a:r>
              <a:rPr lang="zh-CN" altLang="en-US" sz="2400">
                <a:sym typeface="Arial" panose="020B0604020202020204" pitchFamily="34" charset="0"/>
              </a:rPr>
              <a:t>你能从中悟道什么写作道理</a:t>
            </a:r>
            <a:r>
              <a:rPr lang="zh-CN" altLang="en-US">
                <a:sym typeface="Arial" panose="020B0604020202020204" pitchFamily="34" charset="0"/>
              </a:rPr>
              <a:t>？</a:t>
            </a:r>
            <a:br>
              <a:rPr lang="zh-CN" altLang="en-US">
                <a:sym typeface="Arial" panose="020B0604020202020204" pitchFamily="34" charset="0"/>
              </a:rPr>
            </a:br>
            <a:endParaRPr lang="zh-CN" altLang="en-US"/>
          </a:p>
        </p:txBody>
      </p:sp>
      <p:sp>
        <p:nvSpPr>
          <p:cNvPr id="18434" name="Rectangle 3"/>
          <p:cNvSpPr>
            <a:spLocks noGrp="1" noRot="1"/>
          </p:cNvSpPr>
          <p:nvPr>
            <p:ph type="body"/>
          </p:nvPr>
        </p:nvSpPr>
        <p:spPr>
          <a:xfrm>
            <a:off x="900113" y="2852738"/>
            <a:ext cx="7772400" cy="4114800"/>
          </a:xfrm>
        </p:spPr>
        <p:txBody>
          <a:bodyPr wrap="square" anchor="t"/>
          <a:lstStyle/>
          <a:p>
            <a:r>
              <a:rPr lang="zh-CN" altLang="en-US" sz="2400" b="1" dirty="0">
                <a:sym typeface="Arial" panose="020B0604020202020204" pitchFamily="34" charset="0"/>
              </a:rPr>
              <a:t>新形象 </a:t>
            </a:r>
            <a:r>
              <a:rPr lang="en-US" altLang="zh-CN" sz="2400" b="1" dirty="0">
                <a:sym typeface="Arial" panose="020B0604020202020204" pitchFamily="34" charset="0"/>
              </a:rPr>
              <a:t>——</a:t>
            </a:r>
            <a:r>
              <a:rPr lang="zh-CN" altLang="en-US" sz="2400" b="1" dirty="0">
                <a:sym typeface="Arial" panose="020B0604020202020204" pitchFamily="34" charset="0"/>
              </a:rPr>
              <a:t> 表象</a:t>
            </a:r>
            <a:endParaRPr lang="zh-CN" altLang="en-US" sz="2400" dirty="0"/>
          </a:p>
          <a:p>
            <a:r>
              <a:rPr lang="zh-CN" altLang="en-US" sz="2400" dirty="0"/>
              <a:t>劝告</a:t>
            </a:r>
            <a:r>
              <a:rPr lang="en-US" altLang="zh-CN" sz="2400" dirty="0"/>
              <a:t>——</a:t>
            </a:r>
            <a:r>
              <a:rPr lang="zh-CN" altLang="en-US" sz="2400" dirty="0"/>
              <a:t>吹拂 玩耍</a:t>
            </a:r>
            <a:r>
              <a:rPr lang="en-US" altLang="zh-CN" sz="2400" dirty="0"/>
              <a:t>——</a:t>
            </a:r>
            <a:r>
              <a:rPr lang="zh-CN" altLang="en-US" sz="2400" dirty="0"/>
              <a:t>飘荡  跌</a:t>
            </a:r>
            <a:r>
              <a:rPr lang="en-US" altLang="zh-CN" sz="2400" dirty="0"/>
              <a:t>——</a:t>
            </a:r>
            <a:r>
              <a:rPr lang="zh-CN" altLang="en-US" sz="2400" dirty="0"/>
              <a:t>落  </a:t>
            </a:r>
          </a:p>
          <a:p>
            <a:r>
              <a:rPr lang="zh-CN" altLang="en-US" sz="2400" dirty="0"/>
              <a:t>红叶、西风、溪水</a:t>
            </a:r>
            <a:r>
              <a:rPr lang="en-US" altLang="zh-CN" sz="2400" dirty="0"/>
              <a:t>——</a:t>
            </a:r>
            <a:r>
              <a:rPr lang="zh-CN" altLang="en-US" sz="2400" dirty="0"/>
              <a:t>天真、狡猾、顽皮的人</a:t>
            </a:r>
            <a:endParaRPr lang="zh-CN" altLang="en-US" sz="2400" b="1" dirty="0"/>
          </a:p>
          <a:p>
            <a:r>
              <a:rPr lang="zh-CN" altLang="en-US" sz="2400" b="1" dirty="0"/>
              <a:t>拟人修辞的思维本质是想象</a:t>
            </a:r>
          </a:p>
          <a:p>
            <a:r>
              <a:rPr lang="zh-CN" altLang="en-US" sz="2400" b="1" dirty="0"/>
              <a:t>相似性关系</a:t>
            </a:r>
            <a:r>
              <a:rPr lang="en-US" altLang="zh-CN" sz="2400" b="1" dirty="0"/>
              <a:t>——</a:t>
            </a:r>
            <a:r>
              <a:rPr lang="zh-CN" altLang="en-US" sz="2400" b="1" dirty="0"/>
              <a:t>想象思维 </a:t>
            </a: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1_Dad`s Tie">
  <a:themeElements>
    <a:clrScheme name="">
      <a:dk1>
        <a:srgbClr val="000000"/>
      </a:dk1>
      <a:lt1>
        <a:srgbClr val="FFFFFF"/>
      </a:lt1>
      <a:dk2>
        <a:srgbClr val="003366"/>
      </a:dk2>
      <a:lt2>
        <a:srgbClr val="5490A8"/>
      </a:lt2>
      <a:accent1>
        <a:srgbClr val="0099CC"/>
      </a:accent1>
      <a:accent2>
        <a:srgbClr val="3366CC"/>
      </a:accent2>
      <a:accent3>
        <a:srgbClr val="FFFFFF"/>
      </a:accent3>
      <a:accent4>
        <a:srgbClr val="000000"/>
      </a:accent4>
      <a:accent5>
        <a:srgbClr val="AACAE2"/>
      </a:accent5>
      <a:accent6>
        <a:srgbClr val="2D5BB7"/>
      </a:accent6>
      <a:hlink>
        <a:srgbClr val="99CCFF"/>
      </a:hlink>
      <a:folHlink>
        <a:srgbClr val="E1E1B7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DDDDDD"/>
        </a:dk1>
        <a:lt1>
          <a:srgbClr val="00172E"/>
        </a:lt1>
        <a:dk2>
          <a:srgbClr val="CCECFF"/>
        </a:dk2>
        <a:lt2>
          <a:srgbClr val="5490A8"/>
        </a:lt2>
        <a:accent1>
          <a:srgbClr val="0099CC"/>
        </a:accent1>
        <a:accent2>
          <a:srgbClr val="3366CC"/>
        </a:accent2>
        <a:accent3>
          <a:srgbClr val="AAAAAC"/>
        </a:accent3>
        <a:accent4>
          <a:srgbClr val="BEBEBE"/>
        </a:accent4>
        <a:accent5>
          <a:srgbClr val="AACAE2"/>
        </a:accent5>
        <a:accent6>
          <a:srgbClr val="2D5BB7"/>
        </a:accent6>
        <a:hlink>
          <a:srgbClr val="99CCFF"/>
        </a:hlink>
        <a:folHlink>
          <a:srgbClr val="E1E1B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3366"/>
        </a:dk2>
        <a:lt2>
          <a:srgbClr val="5490A8"/>
        </a:lt2>
        <a:accent1>
          <a:srgbClr val="0099CC"/>
        </a:accent1>
        <a:accent2>
          <a:srgbClr val="3366CC"/>
        </a:accent2>
        <a:accent3>
          <a:srgbClr val="FFFFFF"/>
        </a:accent3>
        <a:accent4>
          <a:srgbClr val="000000"/>
        </a:accent4>
        <a:accent5>
          <a:srgbClr val="AACAE2"/>
        </a:accent5>
        <a:accent6>
          <a:srgbClr val="2D5BB7"/>
        </a:accent6>
        <a:hlink>
          <a:srgbClr val="99CCFF"/>
        </a:hlink>
        <a:folHlink>
          <a:srgbClr val="E1E1B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1E1E1"/>
        </a:accent5>
        <a:accent6>
          <a:srgbClr val="787878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66633"/>
        </a:dk2>
        <a:lt2>
          <a:srgbClr val="908A6C"/>
        </a:lt2>
        <a:accent1>
          <a:srgbClr val="808000"/>
        </a:accent1>
        <a:accent2>
          <a:srgbClr val="996633"/>
        </a:accent2>
        <a:accent3>
          <a:srgbClr val="FFFFFF"/>
        </a:accent3>
        <a:accent4>
          <a:srgbClr val="000000"/>
        </a:accent4>
        <a:accent5>
          <a:srgbClr val="C1C1AA"/>
        </a:accent5>
        <a:accent6>
          <a:srgbClr val="895B2D"/>
        </a:accent6>
        <a:hlink>
          <a:srgbClr val="CCCC00"/>
        </a:hlink>
        <a:folHlink>
          <a:srgbClr val="D6DE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181848"/>
        </a:dk2>
        <a:lt2>
          <a:srgbClr val="656F97"/>
        </a:lt2>
        <a:accent1>
          <a:srgbClr val="6666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B9B9FF"/>
        </a:accent5>
        <a:accent6>
          <a:srgbClr val="2D2D89"/>
        </a:accent6>
        <a:hlink>
          <a:srgbClr val="9A9ABC"/>
        </a:hlink>
        <a:folHlink>
          <a:srgbClr val="D2B6C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CC0099"/>
        </a:dk2>
        <a:lt2>
          <a:srgbClr val="CC0066"/>
        </a:lt2>
        <a:accent1>
          <a:srgbClr val="FF9900"/>
        </a:accent1>
        <a:accent2>
          <a:srgbClr val="CC6600"/>
        </a:accent2>
        <a:accent3>
          <a:srgbClr val="AAAAAA"/>
        </a:accent3>
        <a:accent4>
          <a:srgbClr val="DCDCDC"/>
        </a:accent4>
        <a:accent5>
          <a:srgbClr val="FFCAAA"/>
        </a:accent5>
        <a:accent6>
          <a:srgbClr val="B75B00"/>
        </a:accent6>
        <a:hlink>
          <a:srgbClr val="009900"/>
        </a:hlink>
        <a:folHlink>
          <a:srgbClr val="A5002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世界地图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世界地图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2085</Words>
  <Application>Microsoft Office PowerPoint</Application>
  <PresentationFormat>全屏显示(4:3)</PresentationFormat>
  <Paragraphs>131</Paragraphs>
  <Slides>25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25</vt:i4>
      </vt:variant>
    </vt:vector>
  </HeadingPairs>
  <TitlesOfParts>
    <vt:vector size="28" baseType="lpstr">
      <vt:lpstr>1_Dad`s Tie</vt:lpstr>
      <vt:lpstr>世界地图</vt:lpstr>
      <vt:lpstr>1_世界地图</vt:lpstr>
      <vt:lpstr>幻灯片 1</vt:lpstr>
      <vt:lpstr>导语：莫言获奖</vt:lpstr>
      <vt:lpstr>导入话题：莫言获奖</vt:lpstr>
      <vt:lpstr>幻灯片 4</vt:lpstr>
      <vt:lpstr>幻灯片 5</vt:lpstr>
      <vt:lpstr>数字笑话</vt:lpstr>
      <vt:lpstr>一、什么是想象？</vt:lpstr>
      <vt:lpstr>从感性体验到理论分析—学会欣赏</vt:lpstr>
      <vt:lpstr>理论分析：这段文字为什么耐读？试把原文的语言（新表象）替换成日常语言（表象）。 你能从中悟道什么写作道理？ </vt:lpstr>
      <vt:lpstr>二、想象的特点 例:使用比喻的修辞改写句子。 原意：你也带孩子，人家也带孩子，你带的孩子又脏又瘦，人家带的孩子又白又胖。  </vt:lpstr>
      <vt:lpstr>二、想象的特点</vt:lpstr>
      <vt:lpstr>三.想象在考场写作中的运用</vt:lpstr>
      <vt:lpstr>三、想象的运用： 想象作用下的常见修辞</vt:lpstr>
      <vt:lpstr>幻灯片 14</vt:lpstr>
      <vt:lpstr>3、苏轼、苏小妹相互戏谑：</vt:lpstr>
      <vt:lpstr>幻灯片 16</vt:lpstr>
      <vt:lpstr>幻灯片 17</vt:lpstr>
      <vt:lpstr>  考场作文题目诗意化（想象）： 竞争    绿肥红瘦  各有千秋   你若盛开  清风自来 适合   星星只有在夜空才发光 寻找适合  斑斓人生 在适合的土壤中盛放 缺陷之美 断臂的维纳斯   </vt:lpstr>
      <vt:lpstr>幻灯片 19</vt:lpstr>
      <vt:lpstr>仿照下句，以理想为话题续写两个句子。要求使用比喻手法，句式保持一致。</vt:lpstr>
      <vt:lpstr>幻灯片 21</vt:lpstr>
      <vt:lpstr>协文化之力    持不屈之志 2016级  李文慧 </vt:lpstr>
      <vt:lpstr>幻灯片 23</vt:lpstr>
      <vt:lpstr>课下作业</vt:lpstr>
      <vt:lpstr>幻灯片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廖玉玲</dc:creator>
  <cp:lastModifiedBy>Administrator</cp:lastModifiedBy>
  <cp:revision>172</cp:revision>
  <dcterms:created xsi:type="dcterms:W3CDTF">2002-11-25T22:58:00Z</dcterms:created>
  <dcterms:modified xsi:type="dcterms:W3CDTF">2019-05-15T00:47:54Z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2052-11.1.0.8597</vt:lpwstr>
  </property>
</Properties>
</file>