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42"/>
  </p:notesMasterIdLst>
  <p:sldIdLst>
    <p:sldId id="518" r:id="rId11"/>
    <p:sldId id="353" r:id="rId12"/>
    <p:sldId id="541" r:id="rId13"/>
    <p:sldId id="543" r:id="rId14"/>
    <p:sldId id="544" r:id="rId15"/>
    <p:sldId id="580" r:id="rId16"/>
    <p:sldId id="582" r:id="rId17"/>
    <p:sldId id="558" r:id="rId18"/>
    <p:sldId id="579" r:id="rId19"/>
    <p:sldId id="586" r:id="rId20"/>
    <p:sldId id="583" r:id="rId21"/>
    <p:sldId id="585" r:id="rId22"/>
    <p:sldId id="584" r:id="rId23"/>
    <p:sldId id="587" r:id="rId24"/>
    <p:sldId id="588" r:id="rId25"/>
    <p:sldId id="589" r:id="rId26"/>
    <p:sldId id="590" r:id="rId27"/>
    <p:sldId id="591" r:id="rId28"/>
    <p:sldId id="592" r:id="rId29"/>
    <p:sldId id="593" r:id="rId30"/>
    <p:sldId id="594" r:id="rId31"/>
    <p:sldId id="595" r:id="rId32"/>
    <p:sldId id="596" r:id="rId33"/>
    <p:sldId id="597" r:id="rId34"/>
    <p:sldId id="598" r:id="rId35"/>
    <p:sldId id="599" r:id="rId36"/>
    <p:sldId id="600" r:id="rId37"/>
    <p:sldId id="601" r:id="rId38"/>
    <p:sldId id="602" r:id="rId39"/>
    <p:sldId id="603" r:id="rId40"/>
    <p:sldId id="604" r:id="rId41"/>
  </p:sldIdLst>
  <p:sldSz cx="12190413" cy="685958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2D29"/>
    <a:srgbClr val="009490"/>
    <a:srgbClr val="FC3333"/>
    <a:srgbClr val="E50011"/>
    <a:srgbClr val="BE2732"/>
    <a:srgbClr val="FEAC38"/>
    <a:srgbClr val="6BD8B9"/>
    <a:srgbClr val="F04871"/>
    <a:srgbClr val="10BBAD"/>
    <a:srgbClr val="FF8A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41" autoAdjust="0"/>
    <p:restoredTop sz="94249" autoAdjust="0"/>
  </p:normalViewPr>
  <p:slideViewPr>
    <p:cSldViewPr snapToGrid="0" showGuides="1">
      <p:cViewPr varScale="1">
        <p:scale>
          <a:sx n="72" d="100"/>
          <a:sy n="72" d="100"/>
        </p:scale>
        <p:origin x="618" y="66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6089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9382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8440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3797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8943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6731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0495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5044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9459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459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6709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8249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3308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0753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2910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3464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2466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6499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353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857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2991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201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3849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8298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367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185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2018/12/12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12/12/2018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8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39" name="_14"/>
          <p:cNvSpPr txBox="1">
            <a:spLocks noChangeArrowheads="1"/>
          </p:cNvSpPr>
          <p:nvPr/>
        </p:nvSpPr>
        <p:spPr bwMode="auto">
          <a:xfrm>
            <a:off x="2283941" y="1878581"/>
            <a:ext cx="7622530" cy="1802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9600" b="1" spc="600" dirty="0">
                <a:solidFill>
                  <a:schemeClr val="tx2">
                    <a:lumMod val="50000"/>
                  </a:scheme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穿井得一人</a:t>
            </a:r>
            <a:endParaRPr lang="zh-CN" sz="9600" b="1" spc="600" dirty="0">
              <a:solidFill>
                <a:schemeClr val="tx2">
                  <a:lumMod val="50000"/>
                </a:schemeClr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553" y="203696"/>
            <a:ext cx="720107" cy="8553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264" y="2929306"/>
            <a:ext cx="2757710" cy="1857624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33660" y="2187113"/>
            <a:ext cx="2742857" cy="18476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1162050"/>
              <a:ext cx="12190413" cy="0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9FC03422-2732-49D7-A5DD-4C66FFA825B5}"/>
              </a:ext>
            </a:extLst>
          </p:cNvPr>
          <p:cNvSpPr/>
          <p:nvPr/>
        </p:nvSpPr>
        <p:spPr>
          <a:xfrm>
            <a:off x="652181" y="1361821"/>
            <a:ext cx="1088605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梳理本则寓言结构。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DE33389-4542-4551-BE51-A3BFE3729A91}"/>
              </a:ext>
            </a:extLst>
          </p:cNvPr>
          <p:cNvSpPr/>
          <p:nvPr/>
        </p:nvSpPr>
        <p:spPr>
          <a:xfrm>
            <a:off x="364173" y="2532468"/>
            <a:ext cx="12054840" cy="2898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开端（起因）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宋之丁氏，家穿井。告人曰：吾穿井得一人。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发展（经过）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误传：丁氏穿井得一人。国人道之，闻之于宋君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结局（真相）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得一人之使，非得一人于井中。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id="{54E0523D-76DF-45DD-81A0-459122557F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0556" y="265501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  <a:sym typeface="Arial" panose="020B0604020202020204" pitchFamily="34" charset="0"/>
              </a:rPr>
              <a:t>穿井得一人</a:t>
            </a:r>
          </a:p>
        </p:txBody>
      </p:sp>
    </p:spTree>
    <p:extLst>
      <p:ext uri="{BB962C8B-B14F-4D97-AF65-F5344CB8AC3E}">
        <p14:creationId xmlns:p14="http://schemas.microsoft.com/office/powerpoint/2010/main" val="23075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1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1162050"/>
              <a:ext cx="12190413" cy="0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9FC03422-2732-49D7-A5DD-4C66FFA825B5}"/>
              </a:ext>
            </a:extLst>
          </p:cNvPr>
          <p:cNvSpPr/>
          <p:nvPr/>
        </p:nvSpPr>
        <p:spPr>
          <a:xfrm>
            <a:off x="464612" y="1361821"/>
            <a:ext cx="1088605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2.《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穿井得一人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这则故事为何会出现分歧点？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1CCD5F8-249B-4C20-9929-F32B9800090A}"/>
              </a:ext>
            </a:extLst>
          </p:cNvPr>
          <p:cNvSpPr/>
          <p:nvPr/>
        </p:nvSpPr>
        <p:spPr>
          <a:xfrm>
            <a:off x="652181" y="2105807"/>
            <a:ext cx="10886050" cy="3883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分歧点在于“宋之丁氏”和“传之者”对“穿井得一人”的理解不同：</a:t>
            </a:r>
            <a:endParaRPr lang="en-US" altLang="zh-CN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“宋之丁氏”的意思是打井后得到了一个空闲的劳动力。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“传之者”则理解为挖井挖到了一个人。</a:t>
            </a: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id="{C9FD7816-406C-4D72-BB0E-383A52CD45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0556" y="265501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  <a:sym typeface="Arial" panose="020B0604020202020204" pitchFamily="34" charset="0"/>
              </a:rPr>
              <a:t>穿井得一人</a:t>
            </a:r>
          </a:p>
        </p:txBody>
      </p:sp>
    </p:spTree>
    <p:extLst>
      <p:ext uri="{BB962C8B-B14F-4D97-AF65-F5344CB8AC3E}">
        <p14:creationId xmlns:p14="http://schemas.microsoft.com/office/powerpoint/2010/main" val="47527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12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1162050"/>
              <a:ext cx="12190413" cy="0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9FC03422-2732-49D7-A5DD-4C66FFA825B5}"/>
              </a:ext>
            </a:extLst>
          </p:cNvPr>
          <p:cNvSpPr/>
          <p:nvPr/>
        </p:nvSpPr>
        <p:spPr>
          <a:xfrm>
            <a:off x="464612" y="1361821"/>
            <a:ext cx="1088605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为什么会造成“穿井得一人”的谣传？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1CCD5F8-249B-4C20-9929-F32B9800090A}"/>
              </a:ext>
            </a:extLst>
          </p:cNvPr>
          <p:cNvSpPr/>
          <p:nvPr/>
        </p:nvSpPr>
        <p:spPr>
          <a:xfrm>
            <a:off x="819821" y="2305577"/>
            <a:ext cx="10886050" cy="2898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①丁氏对此表述不清楚</a:t>
            </a:r>
            <a:endParaRPr lang="en-US" altLang="zh-CN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②“有闻而传之者”未经调查分析就传播出去</a:t>
            </a:r>
            <a:endParaRPr lang="en-US" altLang="zh-CN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③“国人”乐于接受这种离奇的传闻，于是愈传愈广</a:t>
            </a: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id="{45D853E6-7ED2-470A-BC19-748167F1EE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0556" y="265501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  <a:sym typeface="Arial" panose="020B0604020202020204" pitchFamily="34" charset="0"/>
              </a:rPr>
              <a:t>穿井得一人</a:t>
            </a:r>
          </a:p>
        </p:txBody>
      </p:sp>
    </p:spTree>
    <p:extLst>
      <p:ext uri="{BB962C8B-B14F-4D97-AF65-F5344CB8AC3E}">
        <p14:creationId xmlns:p14="http://schemas.microsoft.com/office/powerpoint/2010/main" val="143782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1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1162050"/>
              <a:ext cx="12190413" cy="0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9FC03422-2732-49D7-A5DD-4C66FFA825B5}"/>
              </a:ext>
            </a:extLst>
          </p:cNvPr>
          <p:cNvSpPr/>
          <p:nvPr/>
        </p:nvSpPr>
        <p:spPr>
          <a:xfrm>
            <a:off x="464612" y="1361821"/>
            <a:ext cx="1088605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探讨这则寓言说明了什么道理？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1CCD5F8-249B-4C20-9929-F32B9800090A}"/>
              </a:ext>
            </a:extLst>
          </p:cNvPr>
          <p:cNvSpPr/>
          <p:nvPr/>
        </p:nvSpPr>
        <p:spPr>
          <a:xfrm>
            <a:off x="870155" y="2415870"/>
            <a:ext cx="10886050" cy="2959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告诉我们：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①说话要防止歧义；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②不要轻信流言，不要传播未经考查的言论；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③对待传闻应采取审慎的态度，调查研究，去伪存真。</a:t>
            </a: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id="{8BB8F86A-9310-4FA2-921C-9EF351BDC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0556" y="265501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  <a:sym typeface="Arial" panose="020B0604020202020204" pitchFamily="34" charset="0"/>
              </a:rPr>
              <a:t>穿井得一人</a:t>
            </a:r>
          </a:p>
        </p:txBody>
      </p:sp>
    </p:spTree>
    <p:extLst>
      <p:ext uri="{BB962C8B-B14F-4D97-AF65-F5344CB8AC3E}">
        <p14:creationId xmlns:p14="http://schemas.microsoft.com/office/powerpoint/2010/main" val="237127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12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39" name="_14"/>
          <p:cNvSpPr txBox="1">
            <a:spLocks noChangeArrowheads="1"/>
          </p:cNvSpPr>
          <p:nvPr/>
        </p:nvSpPr>
        <p:spPr bwMode="auto">
          <a:xfrm>
            <a:off x="2283941" y="1878581"/>
            <a:ext cx="7622530" cy="1802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9600" b="1" spc="600" dirty="0">
                <a:solidFill>
                  <a:schemeClr val="tx2">
                    <a:lumMod val="50000"/>
                  </a:scheme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杞人忧天</a:t>
            </a:r>
            <a:endParaRPr lang="zh-CN" sz="9600" b="1" spc="600" dirty="0">
              <a:solidFill>
                <a:schemeClr val="tx2">
                  <a:lumMod val="50000"/>
                </a:schemeClr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553" y="203696"/>
            <a:ext cx="720107" cy="8553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264" y="2929306"/>
            <a:ext cx="2757710" cy="1857624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33660" y="2187113"/>
            <a:ext cx="2742857" cy="1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00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21" name="_14"/>
          <p:cNvSpPr txBox="1">
            <a:spLocks noChangeArrowheads="1"/>
          </p:cNvSpPr>
          <p:nvPr/>
        </p:nvSpPr>
        <p:spPr bwMode="auto">
          <a:xfrm>
            <a:off x="4905682" y="1396166"/>
            <a:ext cx="2598224" cy="137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6600" spc="600" dirty="0">
                <a:solidFill>
                  <a:schemeClr val="tx2">
                    <a:lumMod val="50000"/>
                  </a:scheme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壹</a:t>
            </a:r>
            <a:endParaRPr lang="en-US" altLang="zh-CN" sz="6600" spc="600" dirty="0">
              <a:solidFill>
                <a:schemeClr val="tx2">
                  <a:lumMod val="50000"/>
                </a:schemeClr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76829" y="1649025"/>
            <a:ext cx="1101533" cy="74200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997" y="1649025"/>
            <a:ext cx="1101533" cy="742005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069422" y="2980087"/>
            <a:ext cx="4051570" cy="1038147"/>
            <a:chOff x="1110677" y="3370441"/>
            <a:chExt cx="3240000" cy="830196"/>
          </a:xfrm>
        </p:grpSpPr>
        <p:sp>
          <p:nvSpPr>
            <p:cNvPr id="38" name="文本框 12"/>
            <p:cNvSpPr txBox="1"/>
            <p:nvPr/>
          </p:nvSpPr>
          <p:spPr>
            <a:xfrm>
              <a:off x="1673616" y="3370441"/>
              <a:ext cx="2114119" cy="664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chemeClr val="tx2">
                      <a:lumMod val="50000"/>
                    </a:schemeClr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  <a:cs typeface="Microsoft JhengHei Light" panose="020B0304030504040204" pitchFamily="34" charset="-122"/>
                </a:rPr>
                <a:t>知识预览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1110677" y="4182637"/>
              <a:ext cx="3240000" cy="1800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967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265501"/>
              <a:ext cx="12190413" cy="896549"/>
              <a:chOff x="0" y="265501"/>
              <a:chExt cx="12190413" cy="896549"/>
            </a:xfrm>
          </p:grpSpPr>
          <p:sp>
            <p:nvSpPr>
              <p:cNvPr id="4" name="TextBox 8"/>
              <p:cNvSpPr txBox="1">
                <a:spLocks noChangeArrowheads="1"/>
              </p:cNvSpPr>
              <p:nvPr/>
            </p:nvSpPr>
            <p:spPr bwMode="auto">
              <a:xfrm>
                <a:off x="4470556" y="265501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3200" b="1" dirty="0">
                    <a:solidFill>
                      <a:schemeClr val="tx2">
                        <a:lumMod val="50000"/>
                      </a:schemeClr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《</a:t>
                </a:r>
                <a:r>
                  <a:rPr lang="zh-CN" altLang="en-US" sz="3200" b="1" dirty="0">
                    <a:solidFill>
                      <a:schemeClr val="tx2">
                        <a:lumMod val="50000"/>
                      </a:schemeClr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列子</a:t>
                </a:r>
                <a:r>
                  <a:rPr lang="en-US" altLang="zh-CN" sz="3200" b="1" dirty="0">
                    <a:solidFill>
                      <a:schemeClr val="tx2">
                        <a:lumMod val="50000"/>
                      </a:schemeClr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》</a:t>
                </a:r>
                <a:endParaRPr lang="zh-CN" altLang="en-US" sz="3200" b="1" dirty="0">
                  <a:solidFill>
                    <a:schemeClr val="tx2">
                      <a:lumMod val="50000"/>
                    </a:schemeClr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  <a:sym typeface="Arial" panose="020B0604020202020204" pitchFamily="34" charset="0"/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0" y="1162050"/>
                <a:ext cx="12190413" cy="0"/>
              </a:xfrm>
              <a:prstGeom prst="line">
                <a:avLst/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13" name="文本框 4"/>
          <p:cNvSpPr txBox="1"/>
          <p:nvPr/>
        </p:nvSpPr>
        <p:spPr>
          <a:xfrm>
            <a:off x="4262491" y="1542053"/>
            <a:ext cx="7492207" cy="494109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just" defTabSz="456565">
              <a:lnSpc>
                <a:spcPts val="4800"/>
              </a:lnSpc>
            </a:pPr>
            <a:r>
              <a:rPr kumimoji="1" lang="en-US" altLang="zh-CN" sz="2800" b="1" dirty="0">
                <a:latin typeface="Century Gothic"/>
                <a:ea typeface="微软雅黑" panose="020B0503020204020204" pitchFamily="34" charset="-122"/>
              </a:rPr>
              <a:t>《</a:t>
            </a: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列子</a:t>
            </a:r>
            <a:r>
              <a:rPr kumimoji="1" lang="en-US" altLang="zh-CN" sz="2800" b="1" dirty="0">
                <a:latin typeface="Century Gothic"/>
                <a:ea typeface="微软雅黑" panose="020B0503020204020204" pitchFamily="34" charset="-122"/>
              </a:rPr>
              <a:t>》</a:t>
            </a: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又称</a:t>
            </a:r>
            <a:r>
              <a:rPr kumimoji="1" lang="en-US" altLang="zh-CN" sz="2800" b="1" dirty="0">
                <a:latin typeface="Century Gothic"/>
                <a:ea typeface="微软雅黑" panose="020B0503020204020204" pitchFamily="34" charset="-122"/>
              </a:rPr>
              <a:t>《</a:t>
            </a: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冲虚真经</a:t>
            </a:r>
            <a:r>
              <a:rPr kumimoji="1" lang="en-US" altLang="zh-CN" sz="2800" b="1" dirty="0">
                <a:latin typeface="Century Gothic"/>
                <a:ea typeface="微软雅黑" panose="020B0503020204020204" pitchFamily="34" charset="-122"/>
              </a:rPr>
              <a:t>》</a:t>
            </a:r>
          </a:p>
          <a:p>
            <a:pPr algn="just" defTabSz="456565">
              <a:lnSpc>
                <a:spcPts val="4800"/>
              </a:lnSpc>
            </a:pPr>
            <a:r>
              <a:rPr kumimoji="1" lang="zh-CN" altLang="en-US" sz="2800" b="1" dirty="0">
                <a:solidFill>
                  <a:srgbClr val="FF0000"/>
                </a:solidFill>
                <a:latin typeface="Century Gothic"/>
                <a:ea typeface="微软雅黑" panose="020B0503020204020204" pitchFamily="34" charset="-122"/>
              </a:rPr>
              <a:t>战国时期郑国人列御寇所著</a:t>
            </a:r>
            <a:endParaRPr kumimoji="1" lang="en-US" altLang="zh-CN" sz="2800" b="1" dirty="0">
              <a:solidFill>
                <a:srgbClr val="FF0000"/>
              </a:solidFill>
              <a:latin typeface="Century Gothic"/>
              <a:ea typeface="微软雅黑" panose="020B0503020204020204" pitchFamily="34" charset="-122"/>
            </a:endParaRPr>
          </a:p>
          <a:p>
            <a:pPr algn="just" defTabSz="456565">
              <a:lnSpc>
                <a:spcPts val="4800"/>
              </a:lnSpc>
            </a:pPr>
            <a:r>
              <a:rPr kumimoji="1" lang="zh-CN" altLang="en-US" sz="2800" b="1" dirty="0">
                <a:solidFill>
                  <a:srgbClr val="C00000"/>
                </a:solidFill>
                <a:latin typeface="Century Gothic"/>
                <a:ea typeface="微软雅黑" panose="020B0503020204020204" pitchFamily="34" charset="-122"/>
              </a:rPr>
              <a:t>道家重要典籍</a:t>
            </a:r>
            <a:endParaRPr kumimoji="1" lang="en-US" altLang="zh-CN" sz="2800" b="1" dirty="0">
              <a:solidFill>
                <a:srgbClr val="C00000"/>
              </a:solidFill>
              <a:latin typeface="Century Gothic"/>
              <a:ea typeface="微软雅黑" panose="020B0503020204020204" pitchFamily="34" charset="-122"/>
            </a:endParaRPr>
          </a:p>
          <a:p>
            <a:pPr algn="just" defTabSz="456565">
              <a:lnSpc>
                <a:spcPts val="4800"/>
              </a:lnSpc>
            </a:pP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全书</a:t>
            </a:r>
            <a:r>
              <a:rPr kumimoji="1" lang="zh-CN" altLang="en-US" sz="2800" b="1" dirty="0">
                <a:solidFill>
                  <a:srgbClr val="002060"/>
                </a:solidFill>
                <a:latin typeface="Century Gothic"/>
                <a:ea typeface="微软雅黑" panose="020B0503020204020204" pitchFamily="34" charset="-122"/>
              </a:rPr>
              <a:t>共八篇</a:t>
            </a: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：</a:t>
            </a:r>
            <a:r>
              <a:rPr kumimoji="1" lang="en-US" altLang="zh-CN" sz="2800" b="1" dirty="0">
                <a:latin typeface="Century Gothic"/>
                <a:ea typeface="微软雅黑" panose="020B0503020204020204" pitchFamily="34" charset="-122"/>
              </a:rPr>
              <a:t>《</a:t>
            </a: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天瑞</a:t>
            </a:r>
            <a:r>
              <a:rPr kumimoji="1" lang="en-US" altLang="zh-CN" sz="2800" b="1" dirty="0">
                <a:latin typeface="Century Gothic"/>
                <a:ea typeface="微软雅黑" panose="020B0503020204020204" pitchFamily="34" charset="-122"/>
              </a:rPr>
              <a:t>》《</a:t>
            </a: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黄帝</a:t>
            </a:r>
            <a:r>
              <a:rPr kumimoji="1" lang="en-US" altLang="zh-CN" sz="2800" b="1" dirty="0">
                <a:latin typeface="Century Gothic"/>
                <a:ea typeface="微软雅黑" panose="020B0503020204020204" pitchFamily="34" charset="-122"/>
              </a:rPr>
              <a:t>》《</a:t>
            </a: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周穆王</a:t>
            </a:r>
            <a:r>
              <a:rPr kumimoji="1" lang="en-US" altLang="zh-CN" sz="2800" b="1" dirty="0">
                <a:latin typeface="Century Gothic"/>
                <a:ea typeface="微软雅黑" panose="020B0503020204020204" pitchFamily="34" charset="-122"/>
              </a:rPr>
              <a:t>》《</a:t>
            </a: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仲尼</a:t>
            </a:r>
            <a:r>
              <a:rPr kumimoji="1" lang="en-US" altLang="zh-CN" sz="2800" b="1" dirty="0">
                <a:latin typeface="Century Gothic"/>
                <a:ea typeface="微软雅黑" panose="020B0503020204020204" pitchFamily="34" charset="-122"/>
              </a:rPr>
              <a:t>》《</a:t>
            </a: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汤问</a:t>
            </a:r>
            <a:r>
              <a:rPr kumimoji="1" lang="en-US" altLang="zh-CN" sz="2800" b="1" dirty="0">
                <a:latin typeface="Century Gothic"/>
                <a:ea typeface="微软雅黑" panose="020B0503020204020204" pitchFamily="34" charset="-122"/>
              </a:rPr>
              <a:t>》《</a:t>
            </a: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力命</a:t>
            </a:r>
            <a:r>
              <a:rPr kumimoji="1" lang="en-US" altLang="zh-CN" sz="2800" b="1" dirty="0">
                <a:latin typeface="Century Gothic"/>
                <a:ea typeface="微软雅黑" panose="020B0503020204020204" pitchFamily="34" charset="-122"/>
              </a:rPr>
              <a:t>》《</a:t>
            </a: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杨朱</a:t>
            </a:r>
            <a:r>
              <a:rPr kumimoji="1" lang="en-US" altLang="zh-CN" sz="2800" b="1" dirty="0">
                <a:latin typeface="Century Gothic"/>
                <a:ea typeface="微软雅黑" panose="020B0503020204020204" pitchFamily="34" charset="-122"/>
              </a:rPr>
              <a:t>》《</a:t>
            </a: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说符</a:t>
            </a:r>
            <a:r>
              <a:rPr kumimoji="1" lang="en-US" altLang="zh-CN" sz="2800" b="1" dirty="0">
                <a:latin typeface="Century Gothic"/>
                <a:ea typeface="微软雅黑" panose="020B0503020204020204" pitchFamily="34" charset="-122"/>
              </a:rPr>
              <a:t>》</a:t>
            </a: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，</a:t>
            </a:r>
            <a:r>
              <a:rPr kumimoji="1" lang="zh-CN" altLang="en-US" sz="2800" b="1" dirty="0">
                <a:solidFill>
                  <a:schemeClr val="accent5">
                    <a:lumMod val="50000"/>
                  </a:schemeClr>
                </a:solidFill>
                <a:latin typeface="Century Gothic"/>
                <a:ea typeface="微软雅黑" panose="020B0503020204020204" pitchFamily="34" charset="-122"/>
              </a:rPr>
              <a:t>共一百四十章</a:t>
            </a:r>
            <a:endParaRPr kumimoji="1" lang="en-US" altLang="zh-CN" sz="2800" b="1" dirty="0">
              <a:solidFill>
                <a:schemeClr val="accent5">
                  <a:lumMod val="50000"/>
                </a:schemeClr>
              </a:solidFill>
              <a:latin typeface="Century Gothic"/>
              <a:ea typeface="微软雅黑" panose="020B0503020204020204" pitchFamily="34" charset="-122"/>
            </a:endParaRPr>
          </a:p>
          <a:p>
            <a:pPr algn="just" defTabSz="456565">
              <a:lnSpc>
                <a:spcPts val="4800"/>
              </a:lnSpc>
            </a:pP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列御寇，道家学派杰出代表人物，著名思想家、文学家</a:t>
            </a:r>
            <a:endParaRPr kumimoji="1" lang="en-US" altLang="zh-CN" sz="2800" b="1" dirty="0">
              <a:latin typeface="Century Gothic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650F8F5-6CC8-48C4-802B-0C0D58693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06" y="1566157"/>
            <a:ext cx="3770947" cy="5027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49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21" name="_14"/>
          <p:cNvSpPr txBox="1">
            <a:spLocks noChangeArrowheads="1"/>
          </p:cNvSpPr>
          <p:nvPr/>
        </p:nvSpPr>
        <p:spPr bwMode="auto">
          <a:xfrm>
            <a:off x="4905682" y="1396166"/>
            <a:ext cx="2598224" cy="137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6600" spc="600" dirty="0">
                <a:solidFill>
                  <a:schemeClr val="tx2">
                    <a:lumMod val="50000"/>
                  </a:scheme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贰</a:t>
            </a:r>
            <a:endParaRPr lang="en-US" altLang="zh-CN" sz="6600" spc="600" dirty="0">
              <a:solidFill>
                <a:schemeClr val="tx2">
                  <a:lumMod val="50000"/>
                </a:schemeClr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76829" y="1649025"/>
            <a:ext cx="1101533" cy="74200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997" y="1649025"/>
            <a:ext cx="1101533" cy="742005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069422" y="3014295"/>
            <a:ext cx="4051570" cy="1003942"/>
            <a:chOff x="1110677" y="3397795"/>
            <a:chExt cx="3240000" cy="802842"/>
          </a:xfrm>
        </p:grpSpPr>
        <p:sp>
          <p:nvSpPr>
            <p:cNvPr id="38" name="文本框 12"/>
            <p:cNvSpPr txBox="1"/>
            <p:nvPr/>
          </p:nvSpPr>
          <p:spPr>
            <a:xfrm>
              <a:off x="1672335" y="3397795"/>
              <a:ext cx="2116682" cy="664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chemeClr val="tx2">
                      <a:lumMod val="50000"/>
                    </a:schemeClr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  <a:cs typeface="Microsoft JhengHei Light" panose="020B0304030504040204" pitchFamily="34" charset="-122"/>
                </a:rPr>
                <a:t>文意疏通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1110677" y="4182637"/>
              <a:ext cx="3240000" cy="1800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211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265501"/>
              <a:ext cx="12190413" cy="896549"/>
              <a:chOff x="0" y="265501"/>
              <a:chExt cx="12190413" cy="896549"/>
            </a:xfrm>
          </p:grpSpPr>
          <p:sp>
            <p:nvSpPr>
              <p:cNvPr id="4" name="TextBox 8"/>
              <p:cNvSpPr txBox="1">
                <a:spLocks noChangeArrowheads="1"/>
              </p:cNvSpPr>
              <p:nvPr/>
            </p:nvSpPr>
            <p:spPr bwMode="auto">
              <a:xfrm>
                <a:off x="4470556" y="265501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b="1" dirty="0">
                    <a:solidFill>
                      <a:schemeClr val="tx2">
                        <a:lumMod val="50000"/>
                      </a:schemeClr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杞人忧天</a:t>
                </a: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0" y="1162050"/>
                <a:ext cx="12190413" cy="0"/>
              </a:xfrm>
              <a:prstGeom prst="line">
                <a:avLst/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783516" y="235073"/>
            <a:ext cx="11591779" cy="2291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450000"/>
              </a:lnSpc>
            </a:pP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杞国有人忧天地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崩坠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，身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亡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寄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废寝食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者。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39994" y="2636070"/>
            <a:ext cx="11292461" cy="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1A13E82C-B886-4322-9AC2-E70442DECEB4}"/>
              </a:ext>
            </a:extLst>
          </p:cNvPr>
          <p:cNvSpPr txBox="1"/>
          <p:nvPr/>
        </p:nvSpPr>
        <p:spPr>
          <a:xfrm>
            <a:off x="5901708" y="2726368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通“无”，没有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814C077-A597-4495-82D2-DC8DE6584F9E}"/>
              </a:ext>
            </a:extLst>
          </p:cNvPr>
          <p:cNvSpPr txBox="1"/>
          <p:nvPr/>
        </p:nvSpPr>
        <p:spPr>
          <a:xfrm>
            <a:off x="8678459" y="2690741"/>
            <a:ext cx="34477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睡不着觉，吃不下饭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B67F6A2-3489-45F0-9467-223B169AD6CC}"/>
              </a:ext>
            </a:extLst>
          </p:cNvPr>
          <p:cNvSpPr txBox="1"/>
          <p:nvPr/>
        </p:nvSpPr>
        <p:spPr>
          <a:xfrm>
            <a:off x="3475330" y="2731873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崩塌，坠落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9BC9E87-8354-4BC4-9CAF-479AD5B6BC57}"/>
              </a:ext>
            </a:extLst>
          </p:cNvPr>
          <p:cNvSpPr txBox="1"/>
          <p:nvPr/>
        </p:nvSpPr>
        <p:spPr>
          <a:xfrm>
            <a:off x="6244640" y="3249588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依附，依托</a:t>
            </a:r>
          </a:p>
        </p:txBody>
      </p:sp>
    </p:spTree>
    <p:extLst>
      <p:ext uri="{BB962C8B-B14F-4D97-AF65-F5344CB8AC3E}">
        <p14:creationId xmlns:p14="http://schemas.microsoft.com/office/powerpoint/2010/main" val="297470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  <p:bldP spid="23" grpId="0"/>
      <p:bldP spid="19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265501"/>
              <a:ext cx="12190413" cy="896549"/>
              <a:chOff x="0" y="265501"/>
              <a:chExt cx="12190413" cy="896549"/>
            </a:xfrm>
          </p:grpSpPr>
          <p:sp>
            <p:nvSpPr>
              <p:cNvPr id="4" name="TextBox 8"/>
              <p:cNvSpPr txBox="1">
                <a:spLocks noChangeArrowheads="1"/>
              </p:cNvSpPr>
              <p:nvPr/>
            </p:nvSpPr>
            <p:spPr bwMode="auto">
              <a:xfrm>
                <a:off x="4470556" y="265501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b="1" dirty="0">
                    <a:solidFill>
                      <a:schemeClr val="tx2">
                        <a:lumMod val="50000"/>
                      </a:schemeClr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杞人忧天</a:t>
                </a: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0" y="1162050"/>
                <a:ext cx="12190413" cy="0"/>
              </a:xfrm>
              <a:prstGeom prst="line">
                <a:avLst/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262008" y="165941"/>
            <a:ext cx="11836572" cy="504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50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又有忧彼之所忧者，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因</a:t>
            </a:r>
            <a:r>
              <a: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往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晓</a:t>
            </a:r>
            <a:r>
              <a: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之，曰：“天，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积气</a:t>
            </a:r>
            <a:r>
              <a: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耳，亡处亡气。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若</a:t>
            </a:r>
            <a:r>
              <a:rPr lang="zh-CN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屈伸</a:t>
            </a:r>
            <a:r>
              <a: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呼吸，终日在天中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行止</a:t>
            </a:r>
            <a:r>
              <a: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奈何</a:t>
            </a:r>
            <a:r>
              <a: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忧崩坠乎？”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39994" y="2636070"/>
            <a:ext cx="11292461" cy="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439994" y="5377235"/>
            <a:ext cx="11292461" cy="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530178" y="5460601"/>
            <a:ext cx="1658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814C077-A597-4495-82D2-DC8DE6584F9E}"/>
              </a:ext>
            </a:extLst>
          </p:cNvPr>
          <p:cNvSpPr txBox="1"/>
          <p:nvPr/>
        </p:nvSpPr>
        <p:spPr>
          <a:xfrm>
            <a:off x="9078171" y="2698857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聚积的气体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57E035A-35F3-4557-B0F6-3D119778717E}"/>
              </a:ext>
            </a:extLst>
          </p:cNvPr>
          <p:cNvSpPr txBox="1"/>
          <p:nvPr/>
        </p:nvSpPr>
        <p:spPr>
          <a:xfrm>
            <a:off x="5965929" y="5460601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行动，活动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883E7F8-BF20-4157-A2C2-1FC39CF795CB}"/>
              </a:ext>
            </a:extLst>
          </p:cNvPr>
          <p:cNvSpPr txBox="1"/>
          <p:nvPr/>
        </p:nvSpPr>
        <p:spPr>
          <a:xfrm>
            <a:off x="5365192" y="2706099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告知，开导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ED1DA15-4A83-4959-B32D-180CC4648C15}"/>
              </a:ext>
            </a:extLst>
          </p:cNvPr>
          <p:cNvSpPr txBox="1"/>
          <p:nvPr/>
        </p:nvSpPr>
        <p:spPr>
          <a:xfrm>
            <a:off x="8182330" y="5449668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为何，为什么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505F563-DA6C-4213-8086-285D5A89725E}"/>
              </a:ext>
            </a:extLst>
          </p:cNvPr>
          <p:cNvSpPr txBox="1"/>
          <p:nvPr/>
        </p:nvSpPr>
        <p:spPr>
          <a:xfrm>
            <a:off x="2193407" y="5474796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身体四肢的活动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BD26187-33D4-4029-A676-EE4DF3E8D47C}"/>
              </a:ext>
            </a:extLst>
          </p:cNvPr>
          <p:cNvSpPr txBox="1"/>
          <p:nvPr/>
        </p:nvSpPr>
        <p:spPr>
          <a:xfrm>
            <a:off x="4180439" y="2733632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于是</a:t>
            </a:r>
          </a:p>
        </p:txBody>
      </p:sp>
    </p:spTree>
    <p:extLst>
      <p:ext uri="{BB962C8B-B14F-4D97-AF65-F5344CB8AC3E}">
        <p14:creationId xmlns:p14="http://schemas.microsoft.com/office/powerpoint/2010/main" val="71949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3" grpId="0"/>
      <p:bldP spid="18" grpId="0"/>
      <p:bldP spid="19" grpId="0"/>
      <p:bldP spid="28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21" name="_14"/>
          <p:cNvSpPr txBox="1">
            <a:spLocks noChangeArrowheads="1"/>
          </p:cNvSpPr>
          <p:nvPr/>
        </p:nvSpPr>
        <p:spPr bwMode="auto">
          <a:xfrm>
            <a:off x="4905682" y="1396166"/>
            <a:ext cx="2598224" cy="137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6600" spc="600" dirty="0">
                <a:solidFill>
                  <a:schemeClr val="tx2">
                    <a:lumMod val="50000"/>
                  </a:scheme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壹</a:t>
            </a:r>
            <a:endParaRPr lang="en-US" altLang="zh-CN" sz="6600" spc="600" dirty="0">
              <a:solidFill>
                <a:schemeClr val="tx2">
                  <a:lumMod val="50000"/>
                </a:schemeClr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76829" y="1649025"/>
            <a:ext cx="1101533" cy="74200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997" y="1649025"/>
            <a:ext cx="1101533" cy="742005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069422" y="2980087"/>
            <a:ext cx="4051570" cy="1038147"/>
            <a:chOff x="1110677" y="3370441"/>
            <a:chExt cx="3240000" cy="830196"/>
          </a:xfrm>
        </p:grpSpPr>
        <p:sp>
          <p:nvSpPr>
            <p:cNvPr id="38" name="文本框 12"/>
            <p:cNvSpPr txBox="1"/>
            <p:nvPr/>
          </p:nvSpPr>
          <p:spPr>
            <a:xfrm>
              <a:off x="1673616" y="3370441"/>
              <a:ext cx="2114119" cy="664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chemeClr val="tx2">
                      <a:lumMod val="50000"/>
                    </a:schemeClr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  <a:cs typeface="Microsoft JhengHei Light" panose="020B0304030504040204" pitchFamily="34" charset="-122"/>
                </a:rPr>
                <a:t>知识预览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1110677" y="4182637"/>
              <a:ext cx="3240000" cy="1800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265501"/>
              <a:ext cx="12190413" cy="896549"/>
              <a:chOff x="0" y="265501"/>
              <a:chExt cx="12190413" cy="896549"/>
            </a:xfrm>
          </p:grpSpPr>
          <p:sp>
            <p:nvSpPr>
              <p:cNvPr id="4" name="TextBox 8"/>
              <p:cNvSpPr txBox="1">
                <a:spLocks noChangeArrowheads="1"/>
              </p:cNvSpPr>
              <p:nvPr/>
            </p:nvSpPr>
            <p:spPr bwMode="auto">
              <a:xfrm>
                <a:off x="4470556" y="265501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b="1" dirty="0">
                    <a:solidFill>
                      <a:schemeClr val="tx2">
                        <a:lumMod val="50000"/>
                      </a:schemeClr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杞人忧天</a:t>
                </a: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0" y="1162050"/>
                <a:ext cx="12190413" cy="0"/>
              </a:xfrm>
              <a:prstGeom prst="line">
                <a:avLst/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783516" y="235073"/>
            <a:ext cx="11591779" cy="2291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450000"/>
              </a:lnSpc>
            </a:pP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其人曰：“天果积气，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日月</a:t>
            </a:r>
            <a:r>
              <a:rPr lang="zh-CN" alt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星宿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，不当坠耶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？”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39994" y="2636070"/>
            <a:ext cx="11292461" cy="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1A13E82C-B886-4322-9AC2-E70442DECEB4}"/>
              </a:ext>
            </a:extLst>
          </p:cNvPr>
          <p:cNvSpPr txBox="1"/>
          <p:nvPr/>
        </p:nvSpPr>
        <p:spPr>
          <a:xfrm>
            <a:off x="5818215" y="2726368"/>
            <a:ext cx="59497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日月星辰不就会坠落下来了吗？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泛指星辰</a:t>
            </a:r>
          </a:p>
        </p:txBody>
      </p:sp>
    </p:spTree>
    <p:extLst>
      <p:ext uri="{BB962C8B-B14F-4D97-AF65-F5344CB8AC3E}">
        <p14:creationId xmlns:p14="http://schemas.microsoft.com/office/powerpoint/2010/main" val="70228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265501"/>
              <a:ext cx="12190413" cy="896549"/>
              <a:chOff x="0" y="265501"/>
              <a:chExt cx="12190413" cy="896549"/>
            </a:xfrm>
          </p:grpSpPr>
          <p:sp>
            <p:nvSpPr>
              <p:cNvPr id="4" name="TextBox 8"/>
              <p:cNvSpPr txBox="1">
                <a:spLocks noChangeArrowheads="1"/>
              </p:cNvSpPr>
              <p:nvPr/>
            </p:nvSpPr>
            <p:spPr bwMode="auto">
              <a:xfrm>
                <a:off x="4470556" y="265501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b="1" dirty="0">
                    <a:solidFill>
                      <a:schemeClr val="tx2">
                        <a:lumMod val="50000"/>
                      </a:schemeClr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杞人忧天</a:t>
                </a: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0" y="1162050"/>
                <a:ext cx="12190413" cy="0"/>
              </a:xfrm>
              <a:prstGeom prst="line">
                <a:avLst/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707923" y="220275"/>
            <a:ext cx="11836572" cy="5061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450000"/>
              </a:lnSpc>
            </a:pP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晓之者曰：“日月星宿，亦积气中之有光耀者，</a:t>
            </a:r>
            <a:endParaRPr lang="en-US" altLang="zh-CN" sz="4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4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只使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坠，亦不能有所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中伤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。”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39994" y="2636070"/>
            <a:ext cx="11292461" cy="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439994" y="5377235"/>
            <a:ext cx="11292461" cy="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439993" y="5514125"/>
            <a:ext cx="25142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纵使，即使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57E035A-35F3-4557-B0F6-3D119778717E}"/>
              </a:ext>
            </a:extLst>
          </p:cNvPr>
          <p:cNvSpPr txBox="1"/>
          <p:nvPr/>
        </p:nvSpPr>
        <p:spPr>
          <a:xfrm>
            <a:off x="5070088" y="5514125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伤害</a:t>
            </a:r>
          </a:p>
        </p:txBody>
      </p:sp>
    </p:spTree>
    <p:extLst>
      <p:ext uri="{BB962C8B-B14F-4D97-AF65-F5344CB8AC3E}">
        <p14:creationId xmlns:p14="http://schemas.microsoft.com/office/powerpoint/2010/main" val="203645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265501"/>
              <a:ext cx="12190413" cy="896549"/>
              <a:chOff x="0" y="265501"/>
              <a:chExt cx="12190413" cy="896549"/>
            </a:xfrm>
          </p:grpSpPr>
          <p:sp>
            <p:nvSpPr>
              <p:cNvPr id="4" name="TextBox 8"/>
              <p:cNvSpPr txBox="1">
                <a:spLocks noChangeArrowheads="1"/>
              </p:cNvSpPr>
              <p:nvPr/>
            </p:nvSpPr>
            <p:spPr bwMode="auto">
              <a:xfrm>
                <a:off x="4470556" y="265501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b="1" dirty="0">
                    <a:solidFill>
                      <a:schemeClr val="tx2">
                        <a:lumMod val="50000"/>
                      </a:schemeClr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杞人忧天</a:t>
                </a: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0" y="1162050"/>
                <a:ext cx="12190413" cy="0"/>
              </a:xfrm>
              <a:prstGeom prst="line">
                <a:avLst/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783516" y="235073"/>
            <a:ext cx="11591779" cy="2291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450000"/>
              </a:lnSpc>
            </a:pP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其人曰：“</a:t>
            </a:r>
            <a:r>
              <a:rPr lang="zh-CN" alt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奈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地坏</a:t>
            </a:r>
            <a:r>
              <a:rPr lang="zh-CN" alt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何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？”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39994" y="2636070"/>
            <a:ext cx="11292461" cy="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1A13E82C-B886-4322-9AC2-E70442DECEB4}"/>
              </a:ext>
            </a:extLst>
          </p:cNvPr>
          <p:cNvSpPr txBox="1"/>
          <p:nvPr/>
        </p:nvSpPr>
        <p:spPr>
          <a:xfrm>
            <a:off x="2887446" y="2930704"/>
            <a:ext cx="59497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那地坏了（又）怎么办呢？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何：拿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怎么办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616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265501"/>
              <a:ext cx="12190413" cy="896549"/>
              <a:chOff x="0" y="265501"/>
              <a:chExt cx="12190413" cy="896549"/>
            </a:xfrm>
          </p:grpSpPr>
          <p:sp>
            <p:nvSpPr>
              <p:cNvPr id="4" name="TextBox 8"/>
              <p:cNvSpPr txBox="1">
                <a:spLocks noChangeArrowheads="1"/>
              </p:cNvSpPr>
              <p:nvPr/>
            </p:nvSpPr>
            <p:spPr bwMode="auto">
              <a:xfrm>
                <a:off x="4470556" y="265501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b="1" dirty="0">
                    <a:solidFill>
                      <a:schemeClr val="tx2">
                        <a:lumMod val="50000"/>
                      </a:schemeClr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杞人忧天</a:t>
                </a: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0" y="1162050"/>
                <a:ext cx="12190413" cy="0"/>
              </a:xfrm>
              <a:prstGeom prst="line">
                <a:avLst/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707923" y="220275"/>
            <a:ext cx="11836572" cy="5061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450000"/>
              </a:lnSpc>
            </a:pP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晓之者曰：“地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积块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耳，充塞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四虚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，亡处亡块。</a:t>
            </a:r>
            <a:endParaRPr lang="en-US" altLang="zh-CN" sz="4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450000"/>
              </a:lnSpc>
            </a:pP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若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躇步跐蹈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，终日在地上行止，奈何忧其坏？”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39994" y="2636070"/>
            <a:ext cx="11292461" cy="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439994" y="5377235"/>
            <a:ext cx="11292461" cy="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3213445" y="2731517"/>
            <a:ext cx="25142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聚积的土块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57E035A-35F3-4557-B0F6-3D119778717E}"/>
              </a:ext>
            </a:extLst>
          </p:cNvPr>
          <p:cNvSpPr txBox="1"/>
          <p:nvPr/>
        </p:nvSpPr>
        <p:spPr>
          <a:xfrm>
            <a:off x="1097221" y="5495578"/>
            <a:ext cx="69682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泛指人的站立行走。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TW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躇，立；步，行；跐，踩；蹈，跳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32C7D9F-9EA1-48AA-A5DD-6243C269CE91}"/>
              </a:ext>
            </a:extLst>
          </p:cNvPr>
          <p:cNvSpPr txBox="1"/>
          <p:nvPr/>
        </p:nvSpPr>
        <p:spPr>
          <a:xfrm>
            <a:off x="6976077" y="2723307"/>
            <a:ext cx="25142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四方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0968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18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265501"/>
              <a:ext cx="12190413" cy="896549"/>
              <a:chOff x="0" y="265501"/>
              <a:chExt cx="12190413" cy="896549"/>
            </a:xfrm>
          </p:grpSpPr>
          <p:sp>
            <p:nvSpPr>
              <p:cNvPr id="4" name="TextBox 8"/>
              <p:cNvSpPr txBox="1">
                <a:spLocks noChangeArrowheads="1"/>
              </p:cNvSpPr>
              <p:nvPr/>
            </p:nvSpPr>
            <p:spPr bwMode="auto">
              <a:xfrm>
                <a:off x="4470556" y="265501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b="1" dirty="0">
                    <a:solidFill>
                      <a:schemeClr val="tx2">
                        <a:lumMod val="50000"/>
                      </a:schemeClr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杞人忧天</a:t>
                </a: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0" y="1162050"/>
                <a:ext cx="12190413" cy="0"/>
              </a:xfrm>
              <a:prstGeom prst="line">
                <a:avLst/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783516" y="235073"/>
            <a:ext cx="11591779" cy="2291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450000"/>
              </a:lnSpc>
            </a:pP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其人</a:t>
            </a:r>
            <a:r>
              <a:rPr lang="zh-CN" alt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舍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然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大喜，晓之者亦舍然大喜。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39994" y="2636070"/>
            <a:ext cx="11292461" cy="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1A13E82C-B886-4322-9AC2-E70442DECEB4}"/>
              </a:ext>
            </a:extLst>
          </p:cNvPr>
          <p:cNvSpPr txBox="1"/>
          <p:nvPr/>
        </p:nvSpPr>
        <p:spPr>
          <a:xfrm>
            <a:off x="1508048" y="2745543"/>
            <a:ext cx="59497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消除疑虑的样子。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同“释”，解除、消除</a:t>
            </a:r>
          </a:p>
        </p:txBody>
      </p:sp>
    </p:spTree>
    <p:extLst>
      <p:ext uri="{BB962C8B-B14F-4D97-AF65-F5344CB8AC3E}">
        <p14:creationId xmlns:p14="http://schemas.microsoft.com/office/powerpoint/2010/main" val="330423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21" name="_14"/>
          <p:cNvSpPr txBox="1">
            <a:spLocks noChangeArrowheads="1"/>
          </p:cNvSpPr>
          <p:nvPr/>
        </p:nvSpPr>
        <p:spPr bwMode="auto">
          <a:xfrm>
            <a:off x="4905682" y="1396166"/>
            <a:ext cx="2598224" cy="137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6600" spc="600" dirty="0">
                <a:solidFill>
                  <a:schemeClr val="tx2">
                    <a:lumMod val="50000"/>
                  </a:scheme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叁</a:t>
            </a:r>
            <a:endParaRPr lang="en-US" altLang="zh-CN" sz="6600" spc="600" dirty="0">
              <a:solidFill>
                <a:schemeClr val="tx2">
                  <a:lumMod val="50000"/>
                </a:schemeClr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76829" y="1649025"/>
            <a:ext cx="1101533" cy="74200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997" y="1649025"/>
            <a:ext cx="1101533" cy="742005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069422" y="3014295"/>
            <a:ext cx="4051570" cy="1003942"/>
            <a:chOff x="1110677" y="3397795"/>
            <a:chExt cx="3240000" cy="802842"/>
          </a:xfrm>
        </p:grpSpPr>
        <p:sp>
          <p:nvSpPr>
            <p:cNvPr id="38" name="文本框 12"/>
            <p:cNvSpPr txBox="1"/>
            <p:nvPr/>
          </p:nvSpPr>
          <p:spPr>
            <a:xfrm>
              <a:off x="1672338" y="3397795"/>
              <a:ext cx="2116682" cy="664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chemeClr val="tx2">
                      <a:lumMod val="50000"/>
                    </a:schemeClr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  <a:cs typeface="Microsoft JhengHei Light" panose="020B0304030504040204" pitchFamily="34" charset="-122"/>
                </a:rPr>
                <a:t>文本探究</a:t>
              </a:r>
              <a:endParaRPr lang="en-US" altLang="zh-CN" sz="4800" dirty="0">
                <a:solidFill>
                  <a:schemeClr val="tx2">
                    <a:lumMod val="50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110677" y="4182637"/>
              <a:ext cx="3240000" cy="1800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868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265501"/>
              <a:ext cx="12190413" cy="896549"/>
              <a:chOff x="0" y="265501"/>
              <a:chExt cx="12190413" cy="896549"/>
            </a:xfrm>
          </p:grpSpPr>
          <p:sp>
            <p:nvSpPr>
              <p:cNvPr id="4" name="TextBox 8"/>
              <p:cNvSpPr txBox="1">
                <a:spLocks noChangeArrowheads="1"/>
              </p:cNvSpPr>
              <p:nvPr/>
            </p:nvSpPr>
            <p:spPr bwMode="auto">
              <a:xfrm>
                <a:off x="4470556" y="265501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chemeClr val="tx2">
                        <a:lumMod val="50000"/>
                      </a:schemeClr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杞人忧天</a:t>
                </a: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0" y="1162050"/>
                <a:ext cx="12190413" cy="0"/>
              </a:xfrm>
              <a:prstGeom prst="line">
                <a:avLst/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9FC03422-2732-49D7-A5DD-4C66FFA825B5}"/>
              </a:ext>
            </a:extLst>
          </p:cNvPr>
          <p:cNvSpPr/>
          <p:nvPr/>
        </p:nvSpPr>
        <p:spPr>
          <a:xfrm>
            <a:off x="652181" y="1162050"/>
            <a:ext cx="10886050" cy="4868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梳理本则寓言结构。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“杞人”为何会有忧天地崩坠的想法？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“晓之者”是怎样解“忧”的？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寓言中“晓之者”的解释科学吗？对其如何评价？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探讨这则寓言说明了什么道理？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681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1162050"/>
              <a:ext cx="12190413" cy="0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9FC03422-2732-49D7-A5DD-4C66FFA825B5}"/>
              </a:ext>
            </a:extLst>
          </p:cNvPr>
          <p:cNvSpPr/>
          <p:nvPr/>
        </p:nvSpPr>
        <p:spPr>
          <a:xfrm>
            <a:off x="652181" y="1566157"/>
            <a:ext cx="1088605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梳理本则寓言结构。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1545A2B-D91E-4A3A-A238-2B1DEE10BC8D}"/>
              </a:ext>
            </a:extLst>
          </p:cNvPr>
          <p:cNvSpPr/>
          <p:nvPr/>
        </p:nvSpPr>
        <p:spPr>
          <a:xfrm>
            <a:off x="652181" y="2311672"/>
            <a:ext cx="10886050" cy="3883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故事起因：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有个杞国人担心：有一天天崩地陷，自己没有地方可以依靠，急得吃不下饭，睡不着觉；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故事发展：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有一个热心人听说此事去开导杞人；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故事结局：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杞人的担心没有了。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id="{90A7DD84-9334-48D5-A910-7947E7E14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0556" y="265501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  <a:sym typeface="Arial" panose="020B0604020202020204" pitchFamily="34" charset="0"/>
              </a:rPr>
              <a:t>杞人忧天</a:t>
            </a:r>
          </a:p>
        </p:txBody>
      </p:sp>
    </p:spTree>
    <p:extLst>
      <p:ext uri="{BB962C8B-B14F-4D97-AF65-F5344CB8AC3E}">
        <p14:creationId xmlns:p14="http://schemas.microsoft.com/office/powerpoint/2010/main" val="329608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12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1162050"/>
              <a:ext cx="12190413" cy="0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9FC03422-2732-49D7-A5DD-4C66FFA825B5}"/>
              </a:ext>
            </a:extLst>
          </p:cNvPr>
          <p:cNvSpPr/>
          <p:nvPr/>
        </p:nvSpPr>
        <p:spPr>
          <a:xfrm>
            <a:off x="652181" y="1566157"/>
            <a:ext cx="1088605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“杞人”为何会有忧天地崩坠的想法？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1545A2B-D91E-4A3A-A238-2B1DEE10BC8D}"/>
              </a:ext>
            </a:extLst>
          </p:cNvPr>
          <p:cNvSpPr/>
          <p:nvPr/>
        </p:nvSpPr>
        <p:spPr>
          <a:xfrm>
            <a:off x="652181" y="2532898"/>
            <a:ext cx="10886050" cy="2898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缺乏起码的常识和经验：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①把天空看作一块大石板一样的物质，因而担心它碎裂崩塌；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②忽视了祖辈的生活经验，为一件从未发生的事而操心。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9AB0B48A-61C8-4BD2-82A9-26297C37DA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0556" y="265501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  <a:sym typeface="Arial" panose="020B0604020202020204" pitchFamily="34" charset="0"/>
              </a:rPr>
              <a:t>杞人忧天</a:t>
            </a:r>
          </a:p>
        </p:txBody>
      </p:sp>
    </p:spTree>
    <p:extLst>
      <p:ext uri="{BB962C8B-B14F-4D97-AF65-F5344CB8AC3E}">
        <p14:creationId xmlns:p14="http://schemas.microsoft.com/office/powerpoint/2010/main" val="5367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12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1162050"/>
              <a:ext cx="12190413" cy="0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9FC03422-2732-49D7-A5DD-4C66FFA825B5}"/>
              </a:ext>
            </a:extLst>
          </p:cNvPr>
          <p:cNvSpPr/>
          <p:nvPr/>
        </p:nvSpPr>
        <p:spPr>
          <a:xfrm>
            <a:off x="652181" y="1566157"/>
            <a:ext cx="1088605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“晓之者”是怎样解“忧”的？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1545A2B-D91E-4A3A-A238-2B1DEE10BC8D}"/>
              </a:ext>
            </a:extLst>
          </p:cNvPr>
          <p:cNvSpPr/>
          <p:nvPr/>
        </p:nvSpPr>
        <p:spPr>
          <a:xfrm>
            <a:off x="1519689" y="3057801"/>
            <a:ext cx="1088605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由表及里，化消极心态为积极心态。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24EE23A4-8745-4AB4-A803-35EE8720A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0556" y="265501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  <a:sym typeface="Arial" panose="020B0604020202020204" pitchFamily="34" charset="0"/>
              </a:rPr>
              <a:t>杞人忧天</a:t>
            </a:r>
          </a:p>
        </p:txBody>
      </p:sp>
    </p:spTree>
    <p:extLst>
      <p:ext uri="{BB962C8B-B14F-4D97-AF65-F5344CB8AC3E}">
        <p14:creationId xmlns:p14="http://schemas.microsoft.com/office/powerpoint/2010/main" val="181451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12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265501"/>
              <a:ext cx="12190413" cy="896549"/>
              <a:chOff x="0" y="265501"/>
              <a:chExt cx="12190413" cy="896549"/>
            </a:xfrm>
          </p:grpSpPr>
          <p:sp>
            <p:nvSpPr>
              <p:cNvPr id="4" name="TextBox 8"/>
              <p:cNvSpPr txBox="1">
                <a:spLocks noChangeArrowheads="1"/>
              </p:cNvSpPr>
              <p:nvPr/>
            </p:nvSpPr>
            <p:spPr bwMode="auto">
              <a:xfrm>
                <a:off x="4470556" y="265501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3200" b="1" dirty="0">
                    <a:solidFill>
                      <a:schemeClr val="tx2">
                        <a:lumMod val="50000"/>
                      </a:schemeClr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《</a:t>
                </a:r>
                <a:r>
                  <a:rPr lang="zh-CN" altLang="en-US" sz="3200" b="1" dirty="0">
                    <a:solidFill>
                      <a:schemeClr val="tx2">
                        <a:lumMod val="50000"/>
                      </a:schemeClr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吕氏春秋</a:t>
                </a:r>
                <a:r>
                  <a:rPr lang="en-US" altLang="zh-CN" sz="3200" b="1" dirty="0">
                    <a:solidFill>
                      <a:schemeClr val="tx2">
                        <a:lumMod val="50000"/>
                      </a:schemeClr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》</a:t>
                </a:r>
                <a:endParaRPr lang="zh-CN" altLang="en-US" sz="3200" b="1" dirty="0">
                  <a:solidFill>
                    <a:schemeClr val="tx2">
                      <a:lumMod val="50000"/>
                    </a:schemeClr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  <a:sym typeface="Arial" panose="020B0604020202020204" pitchFamily="34" charset="0"/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0" y="1162050"/>
                <a:ext cx="12190413" cy="0"/>
              </a:xfrm>
              <a:prstGeom prst="line">
                <a:avLst/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13" name="文本框 4"/>
          <p:cNvSpPr txBox="1"/>
          <p:nvPr/>
        </p:nvSpPr>
        <p:spPr>
          <a:xfrm>
            <a:off x="4237599" y="1361821"/>
            <a:ext cx="7690459" cy="514570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just" defTabSz="456565">
              <a:lnSpc>
                <a:spcPts val="5000"/>
              </a:lnSpc>
            </a:pPr>
            <a:r>
              <a:rPr kumimoji="1" lang="en-US" altLang="zh-CN" sz="2800" b="1" dirty="0">
                <a:solidFill>
                  <a:srgbClr val="FF0000"/>
                </a:solidFill>
                <a:latin typeface="Century Gothic"/>
                <a:ea typeface="微软雅黑" panose="020B0503020204020204" pitchFamily="34" charset="-122"/>
              </a:rPr>
              <a:t>《</a:t>
            </a:r>
            <a:r>
              <a:rPr kumimoji="1" lang="zh-CN" altLang="en-US" sz="2800" b="1" dirty="0">
                <a:solidFill>
                  <a:srgbClr val="FF0000"/>
                </a:solidFill>
                <a:latin typeface="Century Gothic"/>
                <a:ea typeface="微软雅黑" panose="020B0503020204020204" pitchFamily="34" charset="-122"/>
              </a:rPr>
              <a:t>吕氏春秋</a:t>
            </a:r>
            <a:r>
              <a:rPr kumimoji="1" lang="en-US" altLang="zh-CN" sz="2800" b="1" dirty="0">
                <a:solidFill>
                  <a:srgbClr val="FF0000"/>
                </a:solidFill>
                <a:latin typeface="Century Gothic"/>
                <a:ea typeface="微软雅黑" panose="020B0503020204020204" pitchFamily="34" charset="-122"/>
              </a:rPr>
              <a:t>》</a:t>
            </a:r>
            <a:r>
              <a:rPr kumimoji="1" lang="zh-CN" altLang="en-US" sz="2800" b="1" dirty="0">
                <a:solidFill>
                  <a:srgbClr val="FF0000"/>
                </a:solidFill>
                <a:latin typeface="Century Gothic"/>
                <a:ea typeface="微软雅黑" panose="020B0503020204020204" pitchFamily="34" charset="-122"/>
              </a:rPr>
              <a:t>又称</a:t>
            </a:r>
            <a:r>
              <a:rPr kumimoji="1" lang="en-US" altLang="zh-CN" sz="2800" b="1" dirty="0">
                <a:solidFill>
                  <a:srgbClr val="FF0000"/>
                </a:solidFill>
                <a:latin typeface="Century Gothic"/>
                <a:ea typeface="微软雅黑" panose="020B0503020204020204" pitchFamily="34" charset="-122"/>
              </a:rPr>
              <a:t>《</a:t>
            </a:r>
            <a:r>
              <a:rPr kumimoji="1" lang="zh-CN" altLang="en-US" sz="2800" b="1" dirty="0">
                <a:solidFill>
                  <a:srgbClr val="FF0000"/>
                </a:solidFill>
                <a:latin typeface="Century Gothic"/>
                <a:ea typeface="微软雅黑" panose="020B0503020204020204" pitchFamily="34" charset="-122"/>
              </a:rPr>
              <a:t>吕览</a:t>
            </a:r>
            <a:r>
              <a:rPr kumimoji="1" lang="en-US" altLang="zh-CN" sz="2800" b="1" dirty="0">
                <a:solidFill>
                  <a:srgbClr val="FF0000"/>
                </a:solidFill>
                <a:latin typeface="Century Gothic"/>
                <a:ea typeface="微软雅黑" panose="020B0503020204020204" pitchFamily="34" charset="-122"/>
              </a:rPr>
              <a:t>》</a:t>
            </a:r>
          </a:p>
          <a:p>
            <a:pPr algn="just" defTabSz="456565">
              <a:lnSpc>
                <a:spcPts val="5000"/>
              </a:lnSpc>
            </a:pPr>
            <a:r>
              <a:rPr kumimoji="1" lang="zh-CN" altLang="en-US" sz="2800" b="1" dirty="0">
                <a:solidFill>
                  <a:srgbClr val="C00000"/>
                </a:solidFill>
                <a:latin typeface="Century Gothic"/>
                <a:ea typeface="微软雅黑" panose="020B0503020204020204" pitchFamily="34" charset="-122"/>
              </a:rPr>
              <a:t>战国时期秦国丞相吕不韦主持，集合门客共同编写而成</a:t>
            </a: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，成书于秦始皇统一中国前夕（约公元前</a:t>
            </a:r>
            <a:r>
              <a:rPr kumimoji="1" lang="en-US" altLang="zh-CN" sz="2800" b="1" dirty="0">
                <a:latin typeface="Century Gothic"/>
                <a:ea typeface="微软雅黑" panose="020B0503020204020204" pitchFamily="34" charset="-122"/>
              </a:rPr>
              <a:t>239</a:t>
            </a: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年）</a:t>
            </a:r>
            <a:endParaRPr kumimoji="1" lang="en-US" altLang="zh-CN" sz="2800" b="1" dirty="0">
              <a:latin typeface="Century Gothic"/>
              <a:ea typeface="微软雅黑" panose="020B0503020204020204" pitchFamily="34" charset="-122"/>
            </a:endParaRPr>
          </a:p>
          <a:p>
            <a:pPr algn="just" defTabSz="456565">
              <a:lnSpc>
                <a:spcPts val="5000"/>
              </a:lnSpc>
            </a:pP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全书</a:t>
            </a:r>
            <a:r>
              <a:rPr kumimoji="1" lang="zh-CN" altLang="en-US" sz="2800" b="1" dirty="0">
                <a:solidFill>
                  <a:srgbClr val="0070C0"/>
                </a:solidFill>
                <a:latin typeface="Century Gothic"/>
                <a:ea typeface="微软雅黑" panose="020B0503020204020204" pitchFamily="34" charset="-122"/>
              </a:rPr>
              <a:t>共</a:t>
            </a:r>
            <a:r>
              <a:rPr kumimoji="1" lang="en-US" altLang="zh-CN" sz="2800" b="1" dirty="0">
                <a:solidFill>
                  <a:srgbClr val="0070C0"/>
                </a:solidFill>
                <a:latin typeface="Century Gothic"/>
                <a:ea typeface="微软雅黑" panose="020B0503020204020204" pitchFamily="34" charset="-122"/>
              </a:rPr>
              <a:t>26</a:t>
            </a:r>
            <a:r>
              <a:rPr kumimoji="1" lang="zh-CN" altLang="en-US" sz="2800" b="1" dirty="0">
                <a:solidFill>
                  <a:srgbClr val="0070C0"/>
                </a:solidFill>
                <a:latin typeface="Century Gothic"/>
                <a:ea typeface="微软雅黑" panose="020B0503020204020204" pitchFamily="34" charset="-122"/>
              </a:rPr>
              <a:t>卷，分为</a:t>
            </a:r>
            <a:r>
              <a:rPr kumimoji="1" lang="en-US" altLang="zh-CN" sz="2800" b="1" dirty="0">
                <a:solidFill>
                  <a:srgbClr val="0070C0"/>
                </a:solidFill>
                <a:latin typeface="Century Gothic"/>
                <a:ea typeface="微软雅黑" panose="020B0503020204020204" pitchFamily="34" charset="-122"/>
              </a:rPr>
              <a:t>12</a:t>
            </a:r>
            <a:r>
              <a:rPr kumimoji="1" lang="zh-CN" altLang="en-US" sz="2800" b="1" dirty="0">
                <a:solidFill>
                  <a:srgbClr val="0070C0"/>
                </a:solidFill>
                <a:latin typeface="Century Gothic"/>
                <a:ea typeface="微软雅黑" panose="020B0503020204020204" pitchFamily="34" charset="-122"/>
              </a:rPr>
              <a:t>纪、</a:t>
            </a:r>
            <a:r>
              <a:rPr kumimoji="1" lang="en-US" altLang="zh-CN" sz="2800" b="1" dirty="0">
                <a:solidFill>
                  <a:srgbClr val="0070C0"/>
                </a:solidFill>
                <a:latin typeface="Century Gothic"/>
                <a:ea typeface="微软雅黑" panose="020B0503020204020204" pitchFamily="34" charset="-122"/>
              </a:rPr>
              <a:t>8</a:t>
            </a:r>
            <a:r>
              <a:rPr kumimoji="1" lang="zh-CN" altLang="en-US" sz="2800" b="1" dirty="0">
                <a:solidFill>
                  <a:srgbClr val="0070C0"/>
                </a:solidFill>
                <a:latin typeface="Century Gothic"/>
                <a:ea typeface="微软雅黑" panose="020B0503020204020204" pitchFamily="34" charset="-122"/>
              </a:rPr>
              <a:t>览、</a:t>
            </a:r>
            <a:r>
              <a:rPr kumimoji="1" lang="en-US" altLang="zh-CN" sz="2800" b="1" dirty="0">
                <a:solidFill>
                  <a:srgbClr val="0070C0"/>
                </a:solidFill>
                <a:latin typeface="Century Gothic"/>
                <a:ea typeface="微软雅黑" panose="020B0503020204020204" pitchFamily="34" charset="-122"/>
              </a:rPr>
              <a:t>6</a:t>
            </a:r>
            <a:r>
              <a:rPr kumimoji="1" lang="zh-CN" altLang="en-US" sz="2800" b="1" dirty="0">
                <a:solidFill>
                  <a:srgbClr val="0070C0"/>
                </a:solidFill>
                <a:latin typeface="Century Gothic"/>
                <a:ea typeface="微软雅黑" panose="020B0503020204020204" pitchFamily="34" charset="-122"/>
              </a:rPr>
              <a:t>论，共</a:t>
            </a:r>
            <a:r>
              <a:rPr kumimoji="1" lang="en-US" altLang="zh-CN" sz="2800" b="1" dirty="0">
                <a:solidFill>
                  <a:srgbClr val="0070C0"/>
                </a:solidFill>
                <a:latin typeface="Century Gothic"/>
                <a:ea typeface="微软雅黑" panose="020B0503020204020204" pitchFamily="34" charset="-122"/>
              </a:rPr>
              <a:t>160</a:t>
            </a:r>
            <a:r>
              <a:rPr kumimoji="1" lang="zh-CN" altLang="en-US" sz="2800" b="1" dirty="0">
                <a:solidFill>
                  <a:srgbClr val="0070C0"/>
                </a:solidFill>
                <a:latin typeface="Century Gothic"/>
                <a:ea typeface="微软雅黑" panose="020B0503020204020204" pitchFamily="34" charset="-122"/>
              </a:rPr>
              <a:t>篇</a:t>
            </a: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。</a:t>
            </a:r>
            <a:endParaRPr kumimoji="1" lang="en-US" altLang="zh-CN" sz="2800" b="1" dirty="0">
              <a:latin typeface="Century Gothic"/>
              <a:ea typeface="微软雅黑" panose="020B0503020204020204" pitchFamily="34" charset="-122"/>
            </a:endParaRPr>
          </a:p>
          <a:p>
            <a:pPr algn="just" defTabSz="456565">
              <a:lnSpc>
                <a:spcPts val="5000"/>
              </a:lnSpc>
            </a:pP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此书</a:t>
            </a:r>
            <a:r>
              <a:rPr kumimoji="1" lang="zh-CN" altLang="en-US" sz="2800" b="1" dirty="0">
                <a:solidFill>
                  <a:srgbClr val="00B050"/>
                </a:solidFill>
                <a:latin typeface="Century Gothic"/>
                <a:ea typeface="微软雅黑" panose="020B0503020204020204" pitchFamily="34" charset="-122"/>
              </a:rPr>
              <a:t>以儒家、道家为主，兼顾法、墨、名、农各学派学说</a:t>
            </a:r>
            <a:r>
              <a:rPr kumimoji="1" lang="zh-CN" altLang="en-US" sz="2800" b="1" dirty="0">
                <a:latin typeface="Century Gothic"/>
                <a:ea typeface="微软雅黑" panose="020B0503020204020204" pitchFamily="34" charset="-122"/>
              </a:rPr>
              <a:t>，后人称它为“先秦杂家代表著作”。</a:t>
            </a:r>
            <a:endParaRPr kumimoji="1" lang="en-US" altLang="zh-CN" sz="2800" b="1" dirty="0">
              <a:latin typeface="Century Gothic"/>
              <a:ea typeface="微软雅黑" panose="020B0503020204020204" pitchFamily="34" charset="-122"/>
            </a:endParaRPr>
          </a:p>
          <a:p>
            <a:pPr algn="just" defTabSz="456565">
              <a:lnSpc>
                <a:spcPts val="5000"/>
              </a:lnSpc>
            </a:pPr>
            <a:r>
              <a:rPr kumimoji="1" lang="en-US" altLang="zh-CN" sz="2800" b="1" dirty="0">
                <a:solidFill>
                  <a:srgbClr val="7030A0"/>
                </a:solidFill>
                <a:latin typeface="Century Gothic"/>
                <a:ea typeface="微软雅黑" panose="020B0503020204020204" pitchFamily="34" charset="-122"/>
              </a:rPr>
              <a:t>《</a:t>
            </a:r>
            <a:r>
              <a:rPr kumimoji="1" lang="zh-CN" altLang="en-US" sz="2800" b="1" dirty="0">
                <a:solidFill>
                  <a:srgbClr val="7030A0"/>
                </a:solidFill>
                <a:latin typeface="Century Gothic"/>
                <a:ea typeface="微软雅黑" panose="020B0503020204020204" pitchFamily="34" charset="-122"/>
              </a:rPr>
              <a:t>穿井得一人</a:t>
            </a:r>
            <a:r>
              <a:rPr kumimoji="1" lang="en-US" altLang="zh-CN" sz="2800" b="1" dirty="0">
                <a:solidFill>
                  <a:srgbClr val="7030A0"/>
                </a:solidFill>
                <a:latin typeface="Century Gothic"/>
                <a:ea typeface="微软雅黑" panose="020B0503020204020204" pitchFamily="34" charset="-122"/>
              </a:rPr>
              <a:t>》</a:t>
            </a:r>
            <a:r>
              <a:rPr kumimoji="1" lang="zh-CN" altLang="en-US" sz="2800" b="1" dirty="0">
                <a:solidFill>
                  <a:srgbClr val="7030A0"/>
                </a:solidFill>
                <a:latin typeface="Century Gothic"/>
                <a:ea typeface="微软雅黑" panose="020B0503020204020204" pitchFamily="34" charset="-122"/>
              </a:rPr>
              <a:t>选自</a:t>
            </a:r>
            <a:r>
              <a:rPr kumimoji="1" lang="en-US" altLang="zh-CN" sz="2800" b="1" dirty="0">
                <a:solidFill>
                  <a:srgbClr val="FF0000"/>
                </a:solidFill>
                <a:latin typeface="Century Gothic"/>
                <a:ea typeface="微软雅黑" panose="020B0503020204020204" pitchFamily="34" charset="-122"/>
              </a:rPr>
              <a:t>《</a:t>
            </a:r>
            <a:r>
              <a:rPr kumimoji="1" lang="zh-CN" altLang="en-US" sz="2800" b="1" dirty="0">
                <a:solidFill>
                  <a:srgbClr val="FF0000"/>
                </a:solidFill>
                <a:latin typeface="Century Gothic"/>
                <a:ea typeface="微软雅黑" panose="020B0503020204020204" pitchFamily="34" charset="-122"/>
              </a:rPr>
              <a:t>吕氏春秋</a:t>
            </a:r>
            <a:r>
              <a:rPr kumimoji="1" lang="en-US" altLang="zh-CN" sz="2800" b="1" dirty="0">
                <a:solidFill>
                  <a:srgbClr val="FF0000"/>
                </a:solidFill>
                <a:latin typeface="Century Gothic"/>
                <a:ea typeface="微软雅黑" panose="020B0503020204020204" pitchFamily="34" charset="-122"/>
              </a:rPr>
              <a:t>· </a:t>
            </a:r>
            <a:r>
              <a:rPr kumimoji="1" lang="zh-CN" altLang="en-US" sz="2800" b="1" dirty="0">
                <a:solidFill>
                  <a:srgbClr val="FF0000"/>
                </a:solidFill>
                <a:latin typeface="Century Gothic"/>
                <a:ea typeface="微软雅黑" panose="020B0503020204020204" pitchFamily="34" charset="-122"/>
              </a:rPr>
              <a:t>慎行论</a:t>
            </a:r>
            <a:r>
              <a:rPr kumimoji="1" lang="en-US" altLang="zh-CN" sz="2800" b="1" dirty="0">
                <a:solidFill>
                  <a:srgbClr val="FF0000"/>
                </a:solidFill>
                <a:latin typeface="Century Gothic"/>
                <a:ea typeface="微软雅黑" panose="020B0503020204020204" pitchFamily="34" charset="-122"/>
              </a:rPr>
              <a:t>· </a:t>
            </a:r>
            <a:r>
              <a:rPr kumimoji="1" lang="zh-CN" altLang="en-US" sz="2800" b="1" dirty="0">
                <a:solidFill>
                  <a:srgbClr val="FF0000"/>
                </a:solidFill>
                <a:latin typeface="Century Gothic"/>
                <a:ea typeface="微软雅黑" panose="020B0503020204020204" pitchFamily="34" charset="-122"/>
              </a:rPr>
              <a:t>察传</a:t>
            </a:r>
            <a:r>
              <a:rPr kumimoji="1" lang="en-US" altLang="zh-CN" sz="2800" b="1" dirty="0">
                <a:solidFill>
                  <a:srgbClr val="FF0000"/>
                </a:solidFill>
                <a:latin typeface="Century Gothic"/>
                <a:ea typeface="微软雅黑" panose="020B0503020204020204" pitchFamily="34" charset="-122"/>
              </a:rPr>
              <a:t>》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C2EF567-C2C8-4383-883E-F52E7933EC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03" y="1361821"/>
            <a:ext cx="3833380" cy="53949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1162050"/>
              <a:ext cx="12190413" cy="0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9FC03422-2732-49D7-A5DD-4C66FFA825B5}"/>
              </a:ext>
            </a:extLst>
          </p:cNvPr>
          <p:cNvSpPr/>
          <p:nvPr/>
        </p:nvSpPr>
        <p:spPr>
          <a:xfrm>
            <a:off x="652181" y="1566157"/>
            <a:ext cx="1088605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寓言中“晓之者”的解释科学吗？对其如何评价？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1545A2B-D91E-4A3A-A238-2B1DEE10BC8D}"/>
              </a:ext>
            </a:extLst>
          </p:cNvPr>
          <p:cNvSpPr/>
          <p:nvPr/>
        </p:nvSpPr>
        <p:spPr>
          <a:xfrm>
            <a:off x="703384" y="2714249"/>
            <a:ext cx="10783644" cy="222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热心肠的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“晓之者”对天、地、星、月的解释是不科学的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，只能代表当时的认识水平。但他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那种关心他人的精神、耐心诱导的做法，还是值得称赞的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24EE23A4-8745-4AB4-A803-35EE8720A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0556" y="265501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  <a:sym typeface="Arial" panose="020B0604020202020204" pitchFamily="34" charset="0"/>
              </a:rPr>
              <a:t>杞人忧天</a:t>
            </a:r>
          </a:p>
        </p:txBody>
      </p:sp>
    </p:spTree>
    <p:extLst>
      <p:ext uri="{BB962C8B-B14F-4D97-AF65-F5344CB8AC3E}">
        <p14:creationId xmlns:p14="http://schemas.microsoft.com/office/powerpoint/2010/main" val="23963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12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1162050"/>
              <a:ext cx="12190413" cy="0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9FC03422-2732-49D7-A5DD-4C66FFA825B5}"/>
              </a:ext>
            </a:extLst>
          </p:cNvPr>
          <p:cNvSpPr/>
          <p:nvPr/>
        </p:nvSpPr>
        <p:spPr>
          <a:xfrm>
            <a:off x="652181" y="1566157"/>
            <a:ext cx="1088605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探讨这则寓言说明了什么道理？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1545A2B-D91E-4A3A-A238-2B1DEE10BC8D}"/>
              </a:ext>
            </a:extLst>
          </p:cNvPr>
          <p:cNvSpPr/>
          <p:nvPr/>
        </p:nvSpPr>
        <p:spPr>
          <a:xfrm>
            <a:off x="703384" y="2657503"/>
            <a:ext cx="10783644" cy="2898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要消除没有根据或不必要的忧虑和担心。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讽刺那些害怕不可能发生的灾祸、徒然自扰的庸人。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对一种事物认识不足、了解不够，难免会产生畏惧心理。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24EE23A4-8745-4AB4-A803-35EE8720A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0556" y="265501"/>
            <a:ext cx="32553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  <a:sym typeface="Arial" panose="020B0604020202020204" pitchFamily="34" charset="0"/>
              </a:rPr>
              <a:t>杞人忧天</a:t>
            </a:r>
          </a:p>
        </p:txBody>
      </p:sp>
    </p:spTree>
    <p:extLst>
      <p:ext uri="{BB962C8B-B14F-4D97-AF65-F5344CB8AC3E}">
        <p14:creationId xmlns:p14="http://schemas.microsoft.com/office/powerpoint/2010/main" val="269967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1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21" name="_14"/>
          <p:cNvSpPr txBox="1">
            <a:spLocks noChangeArrowheads="1"/>
          </p:cNvSpPr>
          <p:nvPr/>
        </p:nvSpPr>
        <p:spPr bwMode="auto">
          <a:xfrm>
            <a:off x="4905682" y="1396166"/>
            <a:ext cx="2598224" cy="137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6600" spc="600" dirty="0">
                <a:solidFill>
                  <a:schemeClr val="tx2">
                    <a:lumMod val="50000"/>
                  </a:scheme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贰</a:t>
            </a:r>
            <a:endParaRPr lang="en-US" altLang="zh-CN" sz="6600" spc="600" dirty="0">
              <a:solidFill>
                <a:schemeClr val="tx2">
                  <a:lumMod val="50000"/>
                </a:schemeClr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76829" y="1649025"/>
            <a:ext cx="1101533" cy="74200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997" y="1649025"/>
            <a:ext cx="1101533" cy="742005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069422" y="3014295"/>
            <a:ext cx="4051570" cy="1003942"/>
            <a:chOff x="1110677" y="3397795"/>
            <a:chExt cx="3240000" cy="802842"/>
          </a:xfrm>
        </p:grpSpPr>
        <p:sp>
          <p:nvSpPr>
            <p:cNvPr id="38" name="文本框 12"/>
            <p:cNvSpPr txBox="1"/>
            <p:nvPr/>
          </p:nvSpPr>
          <p:spPr>
            <a:xfrm>
              <a:off x="1672335" y="3397795"/>
              <a:ext cx="2116682" cy="664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chemeClr val="tx2">
                      <a:lumMod val="50000"/>
                    </a:schemeClr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  <a:cs typeface="Microsoft JhengHei Light" panose="020B0304030504040204" pitchFamily="34" charset="-122"/>
                </a:rPr>
                <a:t>文意疏通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1110677" y="4182637"/>
              <a:ext cx="3240000" cy="1800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265501"/>
              <a:ext cx="12190413" cy="896549"/>
              <a:chOff x="0" y="265501"/>
              <a:chExt cx="12190413" cy="896549"/>
            </a:xfrm>
          </p:grpSpPr>
          <p:sp>
            <p:nvSpPr>
              <p:cNvPr id="4" name="TextBox 8"/>
              <p:cNvSpPr txBox="1">
                <a:spLocks noChangeArrowheads="1"/>
              </p:cNvSpPr>
              <p:nvPr/>
            </p:nvSpPr>
            <p:spPr bwMode="auto">
              <a:xfrm>
                <a:off x="4470556" y="265501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b="1" dirty="0">
                    <a:solidFill>
                      <a:schemeClr val="tx2">
                        <a:lumMod val="50000"/>
                      </a:schemeClr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穿井得一人</a:t>
                </a: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0" y="1162050"/>
                <a:ext cx="12190413" cy="0"/>
              </a:xfrm>
              <a:prstGeom prst="line">
                <a:avLst/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783516" y="258519"/>
            <a:ext cx="11591779" cy="5061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450000"/>
              </a:lnSpc>
            </a:pP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宋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丁氏，家无井</a:t>
            </a:r>
            <a:r>
              <a:rPr lang="zh-CN" alt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溉</a:t>
            </a:r>
            <a:r>
              <a:rPr lang="zh-CN" altLang="en-US" sz="4000" b="1" dirty="0">
                <a:solidFill>
                  <a:srgbClr val="00949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汲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，常一人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居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外。</a:t>
            </a:r>
            <a:endParaRPr lang="en-US" altLang="zh-CN" sz="4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4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及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其家穿井，告人曰：“吾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穿</a:t>
            </a:r>
            <a:r>
              <a:rPr lang="zh-CN" altLang="en-US" sz="4000" b="1" dirty="0">
                <a:solidFill>
                  <a:srgbClr val="00949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井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得一人。”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39994" y="2636070"/>
            <a:ext cx="11292461" cy="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439994" y="5377235"/>
            <a:ext cx="11292461" cy="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546894" y="5439365"/>
            <a:ext cx="2956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待，等到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46DC450-E9EC-4076-BE46-5E0BA6752842}"/>
              </a:ext>
            </a:extLst>
          </p:cNvPr>
          <p:cNvSpPr txBox="1"/>
          <p:nvPr/>
        </p:nvSpPr>
        <p:spPr>
          <a:xfrm>
            <a:off x="4042518" y="2728939"/>
            <a:ext cx="2788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表顺承，就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A13E82C-B886-4322-9AC2-E70442DECEB4}"/>
              </a:ext>
            </a:extLst>
          </p:cNvPr>
          <p:cNvSpPr txBox="1"/>
          <p:nvPr/>
        </p:nvSpPr>
        <p:spPr>
          <a:xfrm>
            <a:off x="6095206" y="2744309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浇灌、灌溉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2BAC7CF-E4F6-4B57-9C78-929D11C2DC27}"/>
              </a:ext>
            </a:extLst>
          </p:cNvPr>
          <p:cNvSpPr txBox="1"/>
          <p:nvPr/>
        </p:nvSpPr>
        <p:spPr>
          <a:xfrm>
            <a:off x="6095206" y="3868247"/>
            <a:ext cx="3452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打水浇田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2631288-A5DE-412C-8BBE-F26A081EC60F}"/>
              </a:ext>
            </a:extLst>
          </p:cNvPr>
          <p:cNvSpPr txBox="1"/>
          <p:nvPr/>
        </p:nvSpPr>
        <p:spPr>
          <a:xfrm>
            <a:off x="6073086" y="3323793"/>
            <a:ext cx="3550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00949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从井里取水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B23634B-BFF4-4197-BD1E-EBE526BE8D94}"/>
              </a:ext>
            </a:extLst>
          </p:cNvPr>
          <p:cNvSpPr txBox="1"/>
          <p:nvPr/>
        </p:nvSpPr>
        <p:spPr>
          <a:xfrm>
            <a:off x="6579405" y="5485531"/>
            <a:ext cx="70642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挖掘、开凿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949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打井</a:t>
            </a:r>
            <a:endParaRPr lang="en-US" altLang="zh-CN" sz="2800" b="1" dirty="0">
              <a:solidFill>
                <a:srgbClr val="00949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814C077-A597-4495-82D2-DC8DE6584F9E}"/>
              </a:ext>
            </a:extLst>
          </p:cNvPr>
          <p:cNvSpPr txBox="1"/>
          <p:nvPr/>
        </p:nvSpPr>
        <p:spPr>
          <a:xfrm>
            <a:off x="8894916" y="2744309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停留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C884D9F-92B7-4182-9E33-C7CB313BD2C7}"/>
              </a:ext>
            </a:extLst>
          </p:cNvPr>
          <p:cNvSpPr txBox="1"/>
          <p:nvPr/>
        </p:nvSpPr>
        <p:spPr>
          <a:xfrm>
            <a:off x="1086542" y="2728939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助词，的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8" grpId="0"/>
      <p:bldP spid="29" grpId="0"/>
      <p:bldP spid="30" grpId="0"/>
      <p:bldP spid="31" grpId="0"/>
      <p:bldP spid="32" grpId="0" build="p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265501"/>
              <a:ext cx="12190413" cy="896549"/>
              <a:chOff x="0" y="265501"/>
              <a:chExt cx="12190413" cy="896549"/>
            </a:xfrm>
          </p:grpSpPr>
          <p:sp>
            <p:nvSpPr>
              <p:cNvPr id="4" name="TextBox 8"/>
              <p:cNvSpPr txBox="1">
                <a:spLocks noChangeArrowheads="1"/>
              </p:cNvSpPr>
              <p:nvPr/>
            </p:nvSpPr>
            <p:spPr bwMode="auto">
              <a:xfrm>
                <a:off x="4470556" y="265501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b="1" dirty="0">
                    <a:solidFill>
                      <a:schemeClr val="tx2">
                        <a:lumMod val="50000"/>
                      </a:schemeClr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穿井得一人</a:t>
                </a: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0" y="1162050"/>
                <a:ext cx="12190413" cy="0"/>
              </a:xfrm>
              <a:prstGeom prst="line">
                <a:avLst/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457958" y="261185"/>
            <a:ext cx="11591779" cy="5061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450000"/>
              </a:lnSpc>
            </a:pP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闻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而传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者：“丁氏穿井得一人。”</a:t>
            </a:r>
            <a:r>
              <a:rPr lang="zh-CN" altLang="en-US" sz="4000" b="1" dirty="0">
                <a:solidFill>
                  <a:srgbClr val="00949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国人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道</a:t>
            </a:r>
            <a:r>
              <a:rPr lang="zh-CN" alt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闻</a:t>
            </a:r>
            <a:r>
              <a:rPr lang="zh-CN" alt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sz="4000" b="1" dirty="0">
                <a:solidFill>
                  <a:srgbClr val="A52D29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于</a:t>
            </a:r>
            <a:r>
              <a:rPr lang="zh-CN" altLang="en-US" sz="4000" b="1" dirty="0">
                <a:solidFill>
                  <a:srgbClr val="00949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宋君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。宋君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令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人问</a:t>
            </a:r>
            <a:r>
              <a:rPr lang="zh-CN" alt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于丁氏。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39994" y="2636070"/>
            <a:ext cx="11292461" cy="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439994" y="5377235"/>
            <a:ext cx="11292461" cy="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95201" y="5439364"/>
            <a:ext cx="4565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知道、听说，指“使知道”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2631288-A5DE-412C-8BBE-F26A081EC60F}"/>
              </a:ext>
            </a:extLst>
          </p:cNvPr>
          <p:cNvSpPr txBox="1"/>
          <p:nvPr/>
        </p:nvSpPr>
        <p:spPr>
          <a:xfrm>
            <a:off x="8182330" y="2744309"/>
            <a:ext cx="3550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00949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指居住在国都中的人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B23634B-BFF4-4197-BD1E-EBE526BE8D94}"/>
              </a:ext>
            </a:extLst>
          </p:cNvPr>
          <p:cNvSpPr txBox="1"/>
          <p:nvPr/>
        </p:nvSpPr>
        <p:spPr>
          <a:xfrm>
            <a:off x="1118033" y="5961954"/>
            <a:ext cx="70642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949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使宋国的国君知道这件事</a:t>
            </a:r>
            <a:endParaRPr lang="en-US" altLang="zh-CN" sz="2800" b="1" dirty="0">
              <a:solidFill>
                <a:srgbClr val="00949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814C077-A597-4495-82D2-DC8DE6584F9E}"/>
              </a:ext>
            </a:extLst>
          </p:cNvPr>
          <p:cNvSpPr txBox="1"/>
          <p:nvPr/>
        </p:nvSpPr>
        <p:spPr>
          <a:xfrm>
            <a:off x="10199999" y="3234591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讲述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57E035A-35F3-4557-B0F6-3D119778717E}"/>
              </a:ext>
            </a:extLst>
          </p:cNvPr>
          <p:cNvSpPr txBox="1"/>
          <p:nvPr/>
        </p:nvSpPr>
        <p:spPr>
          <a:xfrm>
            <a:off x="5070088" y="5439049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派遣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883E7F8-BF20-4157-A2C2-1FC39CF795CB}"/>
              </a:ext>
            </a:extLst>
          </p:cNvPr>
          <p:cNvSpPr txBox="1"/>
          <p:nvPr/>
        </p:nvSpPr>
        <p:spPr>
          <a:xfrm>
            <a:off x="921594" y="2681630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听到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4FC75F3-D6D8-48CA-8C73-CF1B0287A901}"/>
              </a:ext>
            </a:extLst>
          </p:cNvPr>
          <p:cNvSpPr txBox="1"/>
          <p:nvPr/>
        </p:nvSpPr>
        <p:spPr>
          <a:xfrm>
            <a:off x="2548053" y="2690607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代词，这件事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449E93B-FA78-4F51-9FA0-515FED666AD0}"/>
              </a:ext>
            </a:extLst>
          </p:cNvPr>
          <p:cNvSpPr txBox="1"/>
          <p:nvPr/>
        </p:nvSpPr>
        <p:spPr>
          <a:xfrm>
            <a:off x="9743338" y="3717775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代词，这件事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1A643EC-3BFA-467B-9953-3EE39E3BA450}"/>
              </a:ext>
            </a:extLst>
          </p:cNvPr>
          <p:cNvSpPr txBox="1"/>
          <p:nvPr/>
        </p:nvSpPr>
        <p:spPr>
          <a:xfrm>
            <a:off x="828731" y="4006653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代词，这件事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5766383-738E-43C1-8E51-FA590AAC7DFE}"/>
              </a:ext>
            </a:extLst>
          </p:cNvPr>
          <p:cNvSpPr txBox="1"/>
          <p:nvPr/>
        </p:nvSpPr>
        <p:spPr>
          <a:xfrm>
            <a:off x="6452474" y="5422826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代词，这件事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7910873-D95A-402D-BCE1-29166E57FCE8}"/>
              </a:ext>
            </a:extLst>
          </p:cNvPr>
          <p:cNvSpPr txBox="1"/>
          <p:nvPr/>
        </p:nvSpPr>
        <p:spPr>
          <a:xfrm>
            <a:off x="3273731" y="3975669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A52D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对，向</a:t>
            </a:r>
          </a:p>
        </p:txBody>
      </p:sp>
    </p:spTree>
    <p:extLst>
      <p:ext uri="{BB962C8B-B14F-4D97-AF65-F5344CB8AC3E}">
        <p14:creationId xmlns:p14="http://schemas.microsoft.com/office/powerpoint/2010/main" val="402338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31" grpId="0"/>
      <p:bldP spid="32" grpId="0"/>
      <p:bldP spid="23" grpId="0"/>
      <p:bldP spid="18" grpId="0"/>
      <p:bldP spid="19" grpId="0"/>
      <p:bldP spid="21" grpId="0"/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265501"/>
              <a:ext cx="12190413" cy="896549"/>
              <a:chOff x="0" y="265501"/>
              <a:chExt cx="12190413" cy="896549"/>
            </a:xfrm>
          </p:grpSpPr>
          <p:sp>
            <p:nvSpPr>
              <p:cNvPr id="4" name="TextBox 8"/>
              <p:cNvSpPr txBox="1">
                <a:spLocks noChangeArrowheads="1"/>
              </p:cNvSpPr>
              <p:nvPr/>
            </p:nvSpPr>
            <p:spPr bwMode="auto">
              <a:xfrm>
                <a:off x="4470556" y="265501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b="1" dirty="0">
                    <a:solidFill>
                      <a:schemeClr val="tx2">
                        <a:lumMod val="50000"/>
                      </a:schemeClr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穿井得一人</a:t>
                </a: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0" y="1162050"/>
                <a:ext cx="12190413" cy="0"/>
              </a:xfrm>
              <a:prstGeom prst="line">
                <a:avLst/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457958" y="261185"/>
            <a:ext cx="11591779" cy="5061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450000"/>
              </a:lnSpc>
            </a:pP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丁氏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曰：“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得一人</a:t>
            </a:r>
            <a:r>
              <a:rPr lang="zh-CN" alt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sz="4000" b="1" dirty="0">
                <a:solidFill>
                  <a:srgbClr val="00949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使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，非得一人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于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井中也。”求闻之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若</a:t>
            </a:r>
            <a:r>
              <a:rPr lang="zh-CN" altLang="en-US" sz="4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此，不若无闻也。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39994" y="2636070"/>
            <a:ext cx="11292461" cy="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439994" y="5377235"/>
            <a:ext cx="11292461" cy="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3562359" y="2718801"/>
            <a:ext cx="41125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多得到一个人使唤，指多得到一个人的劳力。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814C077-A597-4495-82D2-DC8DE6584F9E}"/>
              </a:ext>
            </a:extLst>
          </p:cNvPr>
          <p:cNvSpPr txBox="1"/>
          <p:nvPr/>
        </p:nvSpPr>
        <p:spPr>
          <a:xfrm>
            <a:off x="1358314" y="2695830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应答、回答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3EC752F-979B-477A-BB91-8B42A6E5462A}"/>
              </a:ext>
            </a:extLst>
          </p:cNvPr>
          <p:cNvSpPr txBox="1"/>
          <p:nvPr/>
        </p:nvSpPr>
        <p:spPr>
          <a:xfrm>
            <a:off x="5618638" y="4034276"/>
            <a:ext cx="70642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949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劳力</a:t>
            </a:r>
            <a:endParaRPr lang="en-US" altLang="zh-CN" sz="2800" b="1" dirty="0">
              <a:solidFill>
                <a:srgbClr val="00949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A76F54E-3374-41A5-88E6-2D67FC89B260}"/>
              </a:ext>
            </a:extLst>
          </p:cNvPr>
          <p:cNvSpPr txBox="1"/>
          <p:nvPr/>
        </p:nvSpPr>
        <p:spPr>
          <a:xfrm>
            <a:off x="8620213" y="2702282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F48FA39-AF5F-4F00-A26B-EC7DF5DB9522}"/>
              </a:ext>
            </a:extLst>
          </p:cNvPr>
          <p:cNvSpPr txBox="1"/>
          <p:nvPr/>
        </p:nvSpPr>
        <p:spPr>
          <a:xfrm>
            <a:off x="5302039" y="3586870"/>
            <a:ext cx="70642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助词，的</a:t>
            </a:r>
            <a:endParaRPr lang="en-US" altLang="zh-CN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C88BCC5-2187-43BD-BC02-E53AC6380FB6}"/>
              </a:ext>
            </a:extLst>
          </p:cNvPr>
          <p:cNvSpPr txBox="1"/>
          <p:nvPr/>
        </p:nvSpPr>
        <p:spPr>
          <a:xfrm>
            <a:off x="2102576" y="5431772"/>
            <a:ext cx="311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像</a:t>
            </a:r>
          </a:p>
        </p:txBody>
      </p:sp>
    </p:spTree>
    <p:extLst>
      <p:ext uri="{BB962C8B-B14F-4D97-AF65-F5344CB8AC3E}">
        <p14:creationId xmlns:p14="http://schemas.microsoft.com/office/powerpoint/2010/main" val="101512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3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21" name="_14"/>
          <p:cNvSpPr txBox="1">
            <a:spLocks noChangeArrowheads="1"/>
          </p:cNvSpPr>
          <p:nvPr/>
        </p:nvSpPr>
        <p:spPr bwMode="auto">
          <a:xfrm>
            <a:off x="4905682" y="1396166"/>
            <a:ext cx="2598224" cy="137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6600" spc="600" dirty="0">
                <a:solidFill>
                  <a:schemeClr val="tx2">
                    <a:lumMod val="50000"/>
                  </a:scheme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叁</a:t>
            </a:r>
            <a:endParaRPr lang="en-US" altLang="zh-CN" sz="6600" spc="600" dirty="0">
              <a:solidFill>
                <a:schemeClr val="tx2">
                  <a:lumMod val="50000"/>
                </a:schemeClr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76829" y="1649025"/>
            <a:ext cx="1101533" cy="74200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997" y="1649025"/>
            <a:ext cx="1101533" cy="742005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069422" y="3014295"/>
            <a:ext cx="4051570" cy="1003942"/>
            <a:chOff x="1110677" y="3397795"/>
            <a:chExt cx="3240000" cy="802842"/>
          </a:xfrm>
        </p:grpSpPr>
        <p:sp>
          <p:nvSpPr>
            <p:cNvPr id="38" name="文本框 12"/>
            <p:cNvSpPr txBox="1"/>
            <p:nvPr/>
          </p:nvSpPr>
          <p:spPr>
            <a:xfrm>
              <a:off x="1672338" y="3397795"/>
              <a:ext cx="2116682" cy="664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chemeClr val="tx2">
                      <a:lumMod val="50000"/>
                    </a:schemeClr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  <a:cs typeface="Microsoft JhengHei Light" panose="020B0304030504040204" pitchFamily="34" charset="-122"/>
                </a:rPr>
                <a:t>文本探究</a:t>
              </a:r>
              <a:endParaRPr lang="en-US" altLang="zh-CN" sz="4800" dirty="0">
                <a:solidFill>
                  <a:schemeClr val="tx2">
                    <a:lumMod val="50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110677" y="4182637"/>
              <a:ext cx="3240000" cy="1800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5138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20275"/>
            <a:ext cx="12190413" cy="941775"/>
            <a:chOff x="0" y="220275"/>
            <a:chExt cx="12190413" cy="941775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265501"/>
              <a:ext cx="12190413" cy="896549"/>
              <a:chOff x="0" y="265501"/>
              <a:chExt cx="12190413" cy="896549"/>
            </a:xfrm>
          </p:grpSpPr>
          <p:sp>
            <p:nvSpPr>
              <p:cNvPr id="4" name="TextBox 8"/>
              <p:cNvSpPr txBox="1">
                <a:spLocks noChangeArrowheads="1"/>
              </p:cNvSpPr>
              <p:nvPr/>
            </p:nvSpPr>
            <p:spPr bwMode="auto">
              <a:xfrm>
                <a:off x="4470556" y="265501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chemeClr val="tx2">
                        <a:lumMod val="50000"/>
                      </a:schemeClr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穿井得一人</a:t>
                </a: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0" y="1162050"/>
                <a:ext cx="12190413" cy="0"/>
              </a:xfrm>
              <a:prstGeom prst="line">
                <a:avLst/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57829" y="220275"/>
              <a:ext cx="1101533" cy="7420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8697" y="220275"/>
              <a:ext cx="1101533" cy="742005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9FC03422-2732-49D7-A5DD-4C66FFA825B5}"/>
              </a:ext>
            </a:extLst>
          </p:cNvPr>
          <p:cNvSpPr/>
          <p:nvPr/>
        </p:nvSpPr>
        <p:spPr>
          <a:xfrm>
            <a:off x="896021" y="1162050"/>
            <a:ext cx="10886050" cy="4806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梳理本则寓言结构。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2.《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穿井得一人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这则故事为何会出现分歧点？</a:t>
            </a:r>
          </a:p>
          <a:p>
            <a:pPr>
              <a:lnSpc>
                <a:spcPct val="25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为什么会造成“穿井得一人”的谣传？</a:t>
            </a:r>
          </a:p>
          <a:p>
            <a:pPr>
              <a:lnSpc>
                <a:spcPct val="25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探讨这则寓言说明了什么道理？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184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2067</TotalTime>
  <Words>1341</Words>
  <Application>Microsoft Office PowerPoint</Application>
  <PresentationFormat>自定义</PresentationFormat>
  <Paragraphs>182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31</vt:i4>
      </vt:variant>
    </vt:vector>
  </HeadingPairs>
  <TitlesOfParts>
    <vt:vector size="56" baseType="lpstr">
      <vt:lpstr>ITC Avant Garde Std Bk</vt:lpstr>
      <vt:lpstr>LiHei Pro</vt:lpstr>
      <vt:lpstr>Signika</vt:lpstr>
      <vt:lpstr>等线</vt:lpstr>
      <vt:lpstr>等线 Light</vt:lpstr>
      <vt:lpstr>黑体</vt:lpstr>
      <vt:lpstr>迷你简汉真广标</vt:lpstr>
      <vt:lpstr>微软雅黑</vt:lpstr>
      <vt:lpstr>叶根友刀锋黑草</vt:lpstr>
      <vt:lpstr>叶根友行书繁</vt:lpstr>
      <vt:lpstr>Arial</vt:lpstr>
      <vt:lpstr>Calibri</vt:lpstr>
      <vt:lpstr>Century Gothic</vt:lpstr>
      <vt:lpstr>Impact</vt:lpstr>
      <vt:lpstr>Times New Roman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论语</dc:title>
  <dc:creator>张栩晨</dc:creator>
  <cp:lastModifiedBy>xuchen zhang</cp:lastModifiedBy>
  <cp:revision>3906</cp:revision>
  <dcterms:created xsi:type="dcterms:W3CDTF">2015-12-01T09:06:00Z</dcterms:created>
  <dcterms:modified xsi:type="dcterms:W3CDTF">2018-12-12T06:07:38Z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