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tiff" ContentType="image/tiff"/>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386" r:id="rId4"/>
    <p:sldId id="327" r:id="rId5"/>
    <p:sldId id="389" r:id="rId6"/>
    <p:sldId id="391" r:id="rId7"/>
    <p:sldId id="417" r:id="rId8"/>
    <p:sldId id="395" r:id="rId9"/>
    <p:sldId id="393" r:id="rId10"/>
    <p:sldId id="394" r:id="rId11"/>
    <p:sldId id="426" r:id="rId12"/>
    <p:sldId id="418" r:id="rId13"/>
    <p:sldId id="419" r:id="rId14"/>
    <p:sldId id="420" r:id="rId15"/>
    <p:sldId id="398" r:id="rId16"/>
    <p:sldId id="421" r:id="rId17"/>
    <p:sldId id="427" r:id="rId18"/>
    <p:sldId id="401" r:id="rId19"/>
    <p:sldId id="403" r:id="rId20"/>
    <p:sldId id="404" r:id="rId21"/>
    <p:sldId id="428" r:id="rId22"/>
    <p:sldId id="405" r:id="rId23"/>
    <p:sldId id="423" r:id="rId24"/>
    <p:sldId id="407" r:id="rId25"/>
    <p:sldId id="408" r:id="rId26"/>
    <p:sldId id="424" r:id="rId27"/>
    <p:sldId id="425" r:id="rId28"/>
    <p:sldId id="411" r:id="rId29"/>
    <p:sldId id="412" r:id="rId30"/>
    <p:sldId id="414" r:id="rId31"/>
    <p:sldId id="415" r:id="rId32"/>
    <p:sldId id="416" r:id="rId33"/>
    <p:sldId id="371" r:id="rId34"/>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748">
          <p15:clr>
            <a:srgbClr val="A4A3A4"/>
          </p15:clr>
        </p15:guide>
        <p15:guide id="2" pos="688">
          <p15:clr>
            <a:srgbClr val="A4A3A4"/>
          </p15:clr>
        </p15:guide>
        <p15:guide id="3" pos="6992">
          <p15:clr>
            <a:srgbClr val="A4A3A4"/>
          </p15:clr>
        </p15:guide>
        <p15:guide id="4" orient="horz" pos="55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lastCol>
    <a:firstCol>
      <a:tcTxStyle b="on"/>
    </a:firstCol>
    <a:lastRow>
      <a:tcTxStyle b="on"/>
      <a:tcStyle>
        <a:tcBdr>
          <a:top>
            <a:ln w="50800" cmpd="dbl">
              <a:solidFill>
                <a:schemeClr val="accent1"/>
              </a:solidFill>
            </a:ln>
          </a:top>
        </a:tcBdr>
      </a:tcStyle>
    </a:lastRow>
    <a:firstRow>
      <a:tcTxStyle b="on">
        <a:fontRef idx="minor">
          <a:scrgbClr r="0" g="0" b="0"/>
        </a:fontRef>
        <a:schemeClr val="bg1"/>
      </a:tcTxStyle>
      <a:tcStyle>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7312" autoAdjust="0"/>
    <p:restoredTop sz="74332" autoAdjust="0"/>
  </p:normalViewPr>
  <p:slideViewPr>
    <p:cSldViewPr snapToGrid="0">
      <p:cViewPr varScale="1">
        <p:scale>
          <a:sx n="58" d="100"/>
          <a:sy n="58" d="100"/>
        </p:scale>
        <p:origin x="114" y="60"/>
      </p:cViewPr>
      <p:guideLst>
        <p:guide orient="horz" pos="3748"/>
        <p:guide pos="688"/>
        <p:guide pos="6992"/>
        <p:guide orient="horz" pos="550"/>
      </p:guideLst>
    </p:cSldViewPr>
  </p:slideViewPr>
  <p:outlineViewPr>
    <p:cViewPr>
      <p:scale>
        <a:sx n="33" d="100"/>
        <a:sy n="33" d="100"/>
      </p:scale>
      <p:origin x="0" y="-1712"/>
    </p:cViewPr>
  </p:outlineViewPr>
  <p:notesTextViewPr>
    <p:cViewPr>
      <p:scale>
        <a:sx n="1" d="1"/>
        <a:sy n="1" d="1"/>
      </p:scale>
      <p:origin x="0" y="0"/>
    </p:cViewPr>
  </p:notesTextViewPr>
  <p:notesViewPr>
    <p:cSldViewPr snapToGrid="0">
      <p:cViewPr varScale="1">
        <p:scale>
          <a:sx n="57" d="100"/>
          <a:sy n="57" d="100"/>
        </p:scale>
        <p:origin x="2832" y="66"/>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handoutMaster" Target="handoutMasters/handout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tags" Target="tags/tag3.xml" /><Relationship Id="rId36" Type="http://schemas.openxmlformats.org/officeDocument/2006/relationships/presProps" Target="presProps.xml" /><Relationship Id="rId37" Type="http://schemas.openxmlformats.org/officeDocument/2006/relationships/viewProps" Target="viewProps.xml" /><Relationship Id="rId38" Type="http://schemas.openxmlformats.org/officeDocument/2006/relationships/theme" Target="theme/theme1.xml" /><Relationship Id="rId39"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diagrams/colors1.xml><?xml version="1.0" encoding="utf-8"?>
<dgm:colorsDef xmlns:a="http://schemas.openxmlformats.org/drawingml/2006/main" xmlns:dgm="http://schemas.openxmlformats.org/drawingml/2006/diagram" uniqueId="urn:microsoft.com/office/officeart/2005/8/colors/colorful1#2">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dgm:ptLst>
    <dgm:pt modelId="{98C04C16-E61C-4875-8044-D6AFB8B5BABC}" type="doc">
      <dgm:prSet loTypeId="urn:microsoft.com/office/officeart/2005/8/layout/vList2#2" loCatId="list" qsTypeId="urn:microsoft.com/office/officeart/2005/8/quickstyle/3d1#2" qsCatId="3D" csTypeId="urn:microsoft.com/office/officeart/2005/8/colors/colorful1#2" csCatId="colorful" phldr="1"/>
      <dgm:spPr/>
      <dgm:t>
        <a:bodyPr/>
        <a:lstStyle/>
        <a:p>
          <a:endParaRPr lang="zh-CN" altLang="en-US"/>
        </a:p>
      </dgm:t>
    </dgm:pt>
    <dgm:pt modelId="{0DD42788-B77D-48CC-A8EC-30B59C5B7EA5}" type="parTrans" cxnId="{E02F2BF6-F090-4807-BAAC-1DE11512A9EE}">
      <dgm:prSet/>
      <dgm:spPr/>
      <dgm:t>
        <a:bodyPr/>
        <a:lstStyle/>
        <a:p>
          <a:endParaRPr lang="zh-CN" altLang="en-US"/>
        </a:p>
      </dgm:t>
    </dgm:pt>
    <dgm:pt modelId="{2F9358CB-9970-4C7E-BFC3-83336A0DC5BD}">
      <dgm:prSet phldrT="[文本]" custT="1"/>
      <dgm:spPr/>
      <dgm:t>
        <a:bodyPr/>
        <a:lstStyle/>
        <a:p>
          <a:pPr algn="ctr"/>
          <a:r>
            <a:rPr lang="zh-CN" altLang="en-US" sz="2800" b="1">
              <a:latin typeface="华文楷体" panose="02010600040101010101" pitchFamily="2" charset="-122"/>
              <a:ea typeface="华文楷体" panose="02010600040101010101" pitchFamily="2" charset="-122"/>
            </a:rPr>
            <a:t>言之有的</a:t>
          </a:r>
          <a:r>
            <a:rPr lang="en-US" altLang="zh-CN" sz="2800" b="1">
              <a:latin typeface="华文楷体" panose="02010600040101010101" pitchFamily="2" charset="-122"/>
              <a:ea typeface="华文楷体" panose="02010600040101010101" pitchFamily="2" charset="-122"/>
            </a:rPr>
            <a:t>——</a:t>
          </a:r>
          <a:r>
            <a:rPr lang="zh-CN" altLang="en-US" sz="2800" b="1">
              <a:latin typeface="华文楷体" panose="02010600040101010101" pitchFamily="2" charset="-122"/>
              <a:ea typeface="华文楷体" panose="02010600040101010101" pitchFamily="2" charset="-122"/>
            </a:rPr>
            <a:t>观点明确  </a:t>
          </a:r>
        </a:p>
      </dgm:t>
    </dgm:pt>
    <dgm:pt modelId="{79E40CF3-CA9D-47DC-B0E8-9BB53B0C687E}" type="sibTrans" cxnId="{E02F2BF6-F090-4807-BAAC-1DE11512A9EE}">
      <dgm:prSet/>
      <dgm:spPr/>
      <dgm:t>
        <a:bodyPr/>
        <a:lstStyle/>
        <a:p>
          <a:endParaRPr lang="zh-CN" altLang="en-US"/>
        </a:p>
      </dgm:t>
    </dgm:pt>
    <dgm:pt modelId="{6A173FE1-FCA2-4B92-B1A3-3F5F36B07BE3}" type="parTrans" cxnId="{5F86F842-487B-4848-9FC8-B3095D8E10F7}">
      <dgm:prSet/>
      <dgm:spPr/>
      <dgm:t>
        <a:bodyPr/>
        <a:lstStyle/>
        <a:p>
          <a:endParaRPr lang="zh-CN" altLang="en-US"/>
        </a:p>
      </dgm:t>
    </dgm:pt>
    <dgm:pt modelId="{28819BF4-64B5-4639-9DCB-946BD6EB4D81}">
      <dgm:prSet phldrT="[文本]" custT="1"/>
      <dgm:spPr/>
      <dgm:t>
        <a:bodyPr/>
        <a:lstStyle/>
        <a:p>
          <a:pPr algn="ctr"/>
          <a:r>
            <a:rPr lang="zh-CN" altLang="en-US" sz="2800" b="1">
              <a:latin typeface="华文楷体" panose="02010600040101010101" pitchFamily="2" charset="-122"/>
              <a:ea typeface="华文楷体" panose="02010600040101010101" pitchFamily="2" charset="-122"/>
            </a:rPr>
            <a:t>言之有序</a:t>
          </a:r>
          <a:r>
            <a:rPr lang="en-US" altLang="zh-CN" sz="2800" b="1">
              <a:latin typeface="华文楷体" panose="02010600040101010101" pitchFamily="2" charset="-122"/>
              <a:ea typeface="华文楷体" panose="02010600040101010101" pitchFamily="2" charset="-122"/>
            </a:rPr>
            <a:t>——</a:t>
          </a:r>
          <a:r>
            <a:rPr lang="zh-CN" altLang="en-US" sz="2800" b="1">
              <a:latin typeface="华文楷体" panose="02010600040101010101" pitchFamily="2" charset="-122"/>
              <a:ea typeface="华文楷体" panose="02010600040101010101" pitchFamily="2" charset="-122"/>
            </a:rPr>
            <a:t>条理分明 </a:t>
          </a:r>
        </a:p>
      </dgm:t>
    </dgm:pt>
    <dgm:pt modelId="{EB69308A-C780-4FBF-A34D-50386D2005D8}" type="sibTrans" cxnId="{5F86F842-487B-4848-9FC8-B3095D8E10F7}">
      <dgm:prSet/>
      <dgm:spPr/>
      <dgm:t>
        <a:bodyPr/>
        <a:lstStyle/>
        <a:p>
          <a:endParaRPr lang="zh-CN" altLang="en-US"/>
        </a:p>
      </dgm:t>
    </dgm:pt>
    <dgm:pt modelId="{E2C013FD-FCE4-44EB-9035-5096BAB6E40C}" type="parTrans" cxnId="{CD7A6866-0DDF-4B5D-935D-F8457462D8C6}">
      <dgm:prSet/>
      <dgm:spPr/>
      <dgm:t>
        <a:bodyPr/>
        <a:lstStyle/>
        <a:p>
          <a:endParaRPr lang="zh-CN" altLang="en-US"/>
        </a:p>
      </dgm:t>
    </dgm:pt>
    <dgm:pt modelId="{5E003B9F-67A2-4863-A24A-17CFC807030B}">
      <dgm:prSet custT="1"/>
      <dgm:spPr/>
      <dgm:t>
        <a:bodyPr/>
        <a:lstStyle/>
        <a:p>
          <a:pPr algn="ctr"/>
          <a:r>
            <a:rPr lang="zh-CN" altLang="en-US" sz="2800" b="1">
              <a:latin typeface="华文楷体" panose="02010600040101010101" pitchFamily="2" charset="-122"/>
              <a:ea typeface="华文楷体" panose="02010600040101010101" pitchFamily="2" charset="-122"/>
            </a:rPr>
            <a:t>言之有理</a:t>
          </a:r>
          <a:r>
            <a:rPr lang="en-US" altLang="zh-CN" sz="2800" b="1">
              <a:latin typeface="华文楷体" panose="02010600040101010101" pitchFamily="2" charset="-122"/>
              <a:ea typeface="华文楷体" panose="02010600040101010101" pitchFamily="2" charset="-122"/>
            </a:rPr>
            <a:t>——</a:t>
          </a:r>
          <a:r>
            <a:rPr lang="zh-CN" altLang="en-US" sz="2800" b="1">
              <a:latin typeface="华文楷体" panose="02010600040101010101" pitchFamily="2" charset="-122"/>
              <a:ea typeface="华文楷体" panose="02010600040101010101" pitchFamily="2" charset="-122"/>
            </a:rPr>
            <a:t>逻辑清晰  </a:t>
          </a:r>
        </a:p>
      </dgm:t>
    </dgm:pt>
    <dgm:pt modelId="{A8B13DA0-50FD-46A7-A811-AD98FA76844B}" type="sibTrans" cxnId="{CD7A6866-0DDF-4B5D-935D-F8457462D8C6}">
      <dgm:prSet/>
      <dgm:spPr/>
      <dgm:t>
        <a:bodyPr/>
        <a:lstStyle/>
        <a:p>
          <a:endParaRPr lang="zh-CN" altLang="en-US"/>
        </a:p>
      </dgm:t>
    </dgm:pt>
    <dgm:pt modelId="{589731F8-949E-42D5-9295-F8C7D2B9758B}" type="parTrans" cxnId="{593521A7-6F41-482E-9CB8-8ABFAA8E4266}">
      <dgm:prSet/>
      <dgm:spPr/>
      <dgm:t>
        <a:bodyPr/>
        <a:lstStyle/>
        <a:p>
          <a:endParaRPr lang="zh-CN" altLang="en-US"/>
        </a:p>
      </dgm:t>
    </dgm:pt>
    <dgm:pt modelId="{67B3F699-CF3A-4782-9796-8E783500A7BB}">
      <dgm:prSet custT="1"/>
      <dgm:spPr/>
      <dgm:t>
        <a:bodyPr/>
        <a:lstStyle/>
        <a:p>
          <a:pPr algn="ctr"/>
          <a:r>
            <a:rPr lang="zh-CN" altLang="en-US" sz="2800" b="1">
              <a:latin typeface="华文楷体" panose="02010600040101010101" pitchFamily="2" charset="-122"/>
              <a:ea typeface="华文楷体" panose="02010600040101010101" pitchFamily="2" charset="-122"/>
            </a:rPr>
            <a:t>言之有据</a:t>
          </a:r>
          <a:r>
            <a:rPr lang="en-US" altLang="zh-CN" sz="2800" b="1">
              <a:latin typeface="华文楷体" panose="02010600040101010101" pitchFamily="2" charset="-122"/>
              <a:ea typeface="华文楷体" panose="02010600040101010101" pitchFamily="2" charset="-122"/>
            </a:rPr>
            <a:t>——</a:t>
          </a:r>
          <a:r>
            <a:rPr lang="zh-CN" altLang="en-US" sz="2800" b="1">
              <a:latin typeface="华文楷体" panose="02010600040101010101" pitchFamily="2" charset="-122"/>
              <a:ea typeface="华文楷体" panose="02010600040101010101" pitchFamily="2" charset="-122"/>
            </a:rPr>
            <a:t>事例详尽</a:t>
          </a:r>
        </a:p>
      </dgm:t>
    </dgm:pt>
    <dgm:pt modelId="{FC494582-7CE0-4FD2-A4AA-4533F852E4BC}" type="sibTrans" cxnId="{593521A7-6F41-482E-9CB8-8ABFAA8E4266}">
      <dgm:prSet/>
      <dgm:spPr/>
      <dgm:t>
        <a:bodyPr/>
        <a:lstStyle/>
        <a:p>
          <a:endParaRPr lang="zh-CN" altLang="en-US"/>
        </a:p>
      </dgm:t>
    </dgm:pt>
    <dgm:pt modelId="{7A3F261E-C660-46DD-A322-0AD0C3BFBCEA}" type="pres">
      <dgm:prSet presAssocID="{98C04C16-E61C-4875-8044-D6AFB8B5BABC}" presName="linear">
        <dgm:presLayoutVars>
          <dgm:animLvl val="lvl"/>
          <dgm:resizeHandles val="exact"/>
        </dgm:presLayoutVars>
      </dgm:prSet>
      <dgm:spPr/>
      <dgm:t>
        <a:bodyPr/>
        <a:lstStyle/>
        <a:p>
          <a:endParaRPr lang="zh-CN" altLang="en-US"/>
        </a:p>
      </dgm:t>
    </dgm:pt>
    <dgm:pt modelId="{885FBDA6-828D-4E21-9445-3F9726F4E6CB}" type="pres">
      <dgm:prSet presAssocID="{2F9358CB-9970-4C7E-BFC3-83336A0DC5BD}" presName="parentText" presStyleLbl="node1" presStyleCnt="4">
        <dgm:presLayoutVars>
          <dgm:chMax val="0"/>
          <dgm:bulletEnabled val="1"/>
        </dgm:presLayoutVars>
      </dgm:prSet>
      <dgm:spPr/>
      <dgm:t>
        <a:bodyPr/>
        <a:lstStyle/>
        <a:p>
          <a:endParaRPr lang="zh-CN" altLang="en-US"/>
        </a:p>
      </dgm:t>
    </dgm:pt>
    <dgm:pt modelId="{D5855CD1-EDD8-4B28-A506-C2E4573F899E}" type="pres">
      <dgm:prSet presAssocID="{79E40CF3-CA9D-47DC-B0E8-9BB53B0C687E}" presName="spacer"/>
      <dgm:spPr/>
      <dgm:t>
        <a:bodyPr/>
        <a:lstStyle/>
        <a:p/>
      </dgm:t>
    </dgm:pt>
    <dgm:pt modelId="{1A7A93BB-A4F6-4D5B-93E3-16D6045EB912}" type="pres">
      <dgm:prSet presAssocID="{28819BF4-64B5-4639-9DCB-946BD6EB4D81}" presName="parentText" presStyleLbl="node1" presStyleIdx="1" presStyleCnt="4">
        <dgm:presLayoutVars>
          <dgm:chMax val="0"/>
          <dgm:bulletEnabled val="1"/>
        </dgm:presLayoutVars>
      </dgm:prSet>
      <dgm:spPr/>
      <dgm:t>
        <a:bodyPr/>
        <a:lstStyle/>
        <a:p>
          <a:endParaRPr lang="zh-CN" altLang="en-US"/>
        </a:p>
      </dgm:t>
    </dgm:pt>
    <dgm:pt modelId="{F154226E-141E-4FF0-BA7A-F388EA01A639}" type="pres">
      <dgm:prSet presAssocID="{EB69308A-C780-4FBF-A34D-50386D2005D8}" presName="spacer"/>
      <dgm:spPr/>
      <dgm:t>
        <a:bodyPr/>
        <a:lstStyle/>
        <a:p/>
      </dgm:t>
    </dgm:pt>
    <dgm:pt modelId="{C3D70FB5-604F-4F1C-8BC1-2AD2522E5C86}" type="pres">
      <dgm:prSet presAssocID="{5E003B9F-67A2-4863-A24A-17CFC807030B}" presName="parentText" presStyleLbl="node1" presStyleIdx="2" presStyleCnt="4">
        <dgm:presLayoutVars>
          <dgm:chMax val="0"/>
          <dgm:bulletEnabled val="1"/>
        </dgm:presLayoutVars>
      </dgm:prSet>
      <dgm:spPr/>
      <dgm:t>
        <a:bodyPr/>
        <a:lstStyle/>
        <a:p>
          <a:endParaRPr lang="zh-CN" altLang="en-US"/>
        </a:p>
      </dgm:t>
    </dgm:pt>
    <dgm:pt modelId="{7029E1A8-A622-44FD-A1A6-DC0B44131898}" type="pres">
      <dgm:prSet presAssocID="{A8B13DA0-50FD-46A7-A811-AD98FA76844B}" presName="spacer"/>
      <dgm:spPr/>
      <dgm:t>
        <a:bodyPr/>
        <a:lstStyle/>
        <a:p/>
      </dgm:t>
    </dgm:pt>
    <dgm:pt modelId="{4A64182D-8287-4A8D-81A3-6E2816CF105D}" type="pres">
      <dgm:prSet presAssocID="{67B3F699-CF3A-4782-9796-8E783500A7BB}" presName="parentText" presStyleLbl="node1" presStyleIdx="3" presStyleCnt="4">
        <dgm:presLayoutVars>
          <dgm:chMax val="0"/>
          <dgm:bulletEnabled val="1"/>
        </dgm:presLayoutVars>
      </dgm:prSet>
      <dgm:spPr/>
      <dgm:t>
        <a:bodyPr/>
        <a:lstStyle/>
        <a:p>
          <a:endParaRPr lang="zh-CN" altLang="en-US"/>
        </a:p>
      </dgm:t>
    </dgm:pt>
  </dgm:ptLst>
  <dgm:cxnLst>
    <dgm:cxn modelId="{E02F2BF6-F090-4807-BAAC-1DE11512A9EE}" srcId="{98C04C16-E61C-4875-8044-D6AFB8B5BABC}" destId="{2F9358CB-9970-4C7E-BFC3-83336A0DC5BD}" srcOrd="0" destOrd="0" parTransId="{0DD42788-B77D-48CC-A8EC-30B59C5B7EA5}" sibTransId="{79E40CF3-CA9D-47DC-B0E8-9BB53B0C687E}"/>
    <dgm:cxn modelId="{5F86F842-487B-4848-9FC8-B3095D8E10F7}" srcId="{98C04C16-E61C-4875-8044-D6AFB8B5BABC}" destId="{28819BF4-64B5-4639-9DCB-946BD6EB4D81}" srcOrd="1" destOrd="0" parTransId="{6A173FE1-FCA2-4B92-B1A3-3F5F36B07BE3}" sibTransId="{EB69308A-C780-4FBF-A34D-50386D2005D8}"/>
    <dgm:cxn modelId="{CD7A6866-0DDF-4B5D-935D-F8457462D8C6}" srcId="{98C04C16-E61C-4875-8044-D6AFB8B5BABC}" destId="{5E003B9F-67A2-4863-A24A-17CFC807030B}" srcOrd="2" destOrd="0" parTransId="{E2C013FD-FCE4-44EB-9035-5096BAB6E40C}" sibTransId="{A8B13DA0-50FD-46A7-A811-AD98FA76844B}"/>
    <dgm:cxn modelId="{593521A7-6F41-482E-9CB8-8ABFAA8E4266}" srcId="{98C04C16-E61C-4875-8044-D6AFB8B5BABC}" destId="{67B3F699-CF3A-4782-9796-8E783500A7BB}" srcOrd="3" destOrd="0" parTransId="{589731F8-949E-42D5-9295-F8C7D2B9758B}" sibTransId="{FC494582-7CE0-4FD2-A4AA-4533F852E4BC}"/>
    <dgm:cxn modelId="{5687A4DA-0337-4245-93A9-118285FB5FED}" type="presOf" srcId="{98C04C16-E61C-4875-8044-D6AFB8B5BABC}" destId="{7A3F261E-C660-46DD-A322-0AD0C3BFBCEA}" srcOrd="0" destOrd="0" presId="urn:microsoft.com/office/officeart/2005/8/layout/vList2#2"/>
    <dgm:cxn modelId="{7A51D5E5-AB78-4E21-BC7A-6233DD1A2D58}" type="presParOf" srcId="{7A3F261E-C660-46DD-A322-0AD0C3BFBCEA}" destId="{885FBDA6-828D-4E21-9445-3F9726F4E6CB}" srcOrd="0" destOrd="0" presId="urn:microsoft.com/office/officeart/2005/8/layout/vList2#2"/>
    <dgm:cxn modelId="{14833814-A46C-4D9E-97CA-B9E0617EF8FC}" type="presOf" srcId="{2F9358CB-9970-4C7E-BFC3-83336A0DC5BD}" destId="{885FBDA6-828D-4E21-9445-3F9726F4E6CB}" srcOrd="0" destOrd="0" presId="urn:microsoft.com/office/officeart/2005/8/layout/vList2#2"/>
    <dgm:cxn modelId="{80342593-3E1C-4C66-8EEB-4A5288B18AD7}" type="presParOf" srcId="{7A3F261E-C660-46DD-A322-0AD0C3BFBCEA}" destId="{D5855CD1-EDD8-4B28-A506-C2E4573F899E}" srcOrd="1" destOrd="0" presId="urn:microsoft.com/office/officeart/2005/8/layout/vList2#2"/>
    <dgm:cxn modelId="{6411E5D5-C3EF-4788-BF9D-008A6CA89467}" type="presParOf" srcId="{7A3F261E-C660-46DD-A322-0AD0C3BFBCEA}" destId="{1A7A93BB-A4F6-4D5B-93E3-16D6045EB912}" srcOrd="2" destOrd="0" presId="urn:microsoft.com/office/officeart/2005/8/layout/vList2#2"/>
    <dgm:cxn modelId="{E373CCC0-8484-429F-A173-A28739A9CE5A}" type="presOf" srcId="{28819BF4-64B5-4639-9DCB-946BD6EB4D81}" destId="{1A7A93BB-A4F6-4D5B-93E3-16D6045EB912}" srcOrd="0" destOrd="0" presId="urn:microsoft.com/office/officeart/2005/8/layout/vList2#2"/>
    <dgm:cxn modelId="{2C7FF7E7-0530-4977-9C0B-E43D399C88D2}" type="presParOf" srcId="{7A3F261E-C660-46DD-A322-0AD0C3BFBCEA}" destId="{F154226E-141E-4FF0-BA7A-F388EA01A639}" srcOrd="3" destOrd="0" presId="urn:microsoft.com/office/officeart/2005/8/layout/vList2#2"/>
    <dgm:cxn modelId="{497CA1C6-A28D-49AE-8CA3-3DE3E5E55D6D}" type="presParOf" srcId="{7A3F261E-C660-46DD-A322-0AD0C3BFBCEA}" destId="{C3D70FB5-604F-4F1C-8BC1-2AD2522E5C86}" srcOrd="4" destOrd="0" presId="urn:microsoft.com/office/officeart/2005/8/layout/vList2#2"/>
    <dgm:cxn modelId="{548FCF1F-CCD4-43E3-B70E-255D48BED4F1}" type="presOf" srcId="{5E003B9F-67A2-4863-A24A-17CFC807030B}" destId="{C3D70FB5-604F-4F1C-8BC1-2AD2522E5C86}" srcOrd="0" destOrd="0" presId="urn:microsoft.com/office/officeart/2005/8/layout/vList2#2"/>
    <dgm:cxn modelId="{277CE599-6226-4E3E-B8B7-1F7CAE7A4D59}" type="presParOf" srcId="{7A3F261E-C660-46DD-A322-0AD0C3BFBCEA}" destId="{7029E1A8-A622-44FD-A1A6-DC0B44131898}" srcOrd="5" destOrd="0" presId="urn:microsoft.com/office/officeart/2005/8/layout/vList2#2"/>
    <dgm:cxn modelId="{BE2B11F5-2C63-4638-A871-98850656B017}" type="presParOf" srcId="{7A3F261E-C660-46DD-A322-0AD0C3BFBCEA}" destId="{4A64182D-8287-4A8D-81A3-6E2816CF105D}" srcOrd="6" destOrd="0" presId="urn:microsoft.com/office/officeart/2005/8/layout/vList2#2"/>
    <dgm:cxn modelId="{C3C1E42B-2F9E-4495-B052-29BA5F5A768C}" type="presOf" srcId="{67B3F699-CF3A-4782-9796-8E783500A7BB}" destId="{4A64182D-8287-4A8D-81A3-6E2816CF105D}" srcOrd="0" destOrd="0" presId="urn:microsoft.com/office/officeart/2005/8/layout/vList2#2"/>
  </dgm:cxnLst>
  <dgm:bg/>
  <dgm:whole/>
  <dgm:extLst>
    <a:ext uri="http://schemas.microsoft.com/office/drawing/2008/diagram">
      <dsp:dataModelExt xmlns:dsp="http://schemas.microsoft.com/office/drawing/2008/diagram" relId="rId3" minVer="http://schemas.openxmlformats.org/drawingml/2006/main"/>
    </a:ext>
  </dgm:extLst>
</dgm:dataModel>
</file>

<file path=ppt/diagrams/drawing1.xml><?xml version="1.0" encoding="utf-8"?>
<dsp:drawing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http://schemas.openxmlformats.org/presentationml/2006/main" xmlns:dsp="http://schemas.microsoft.com/office/drawing/2008/diagram">
  <dsp:spTree>
    <dsp:nvGrpSpPr>
      <dsp:cNvPr id="16" name=""/>
      <dsp:cNvGrpSpPr/>
    </dsp:nvGrpSpPr>
    <dsp:grpSpPr/>
  </dsp:spTree>
</dsp:drawing>
</file>

<file path=ppt/diagrams/layout1.xml><?xml version="1.0" encoding="utf-8"?>
<dgm:layoutDef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uniqueId="urn:microsoft.com/office/officeart/2005/8/layout/vList2#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dgm:ruleLst>
    <dgm:forEach name="Name0" axis="ch" ptType="node">
      <dgm:layoutNode name="parentText" styleLbl="node1">
        <dgm:varLst>
          <dgm:chMax val="0"/>
          <dgm:bulletEnabled val="1"/>
        </dgm:varLst>
        <dgm:alg type="tx">
          <dgm:param type="parTxLTRAlign" val="l"/>
          <dgm:param type="parTxRTLAlign" val="r"/>
        </dgm:alg>
        <dgm:shape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dgm:ruleLst>
      </dgm:layoutNode>
      <dgm:choose name="Name1">
        <dgm:if name="Name2" axis="ch" ptType="node" func="cnt" op="gte" val="1">
          <dgm:layoutNode name="childText" styleLbl="revTx">
            <dgm:varLst>
              <dgm:bulletEnabled val="1"/>
            </dgm:varLst>
            <dgm:alg type="tx">
              <dgm:param type="lnSpAfChP" val="20"/>
              <dgm:param type="stBulletLvl" val="1"/>
            </dgm:alg>
            <dgm:shape type="rect" r:blip="">
              <dgm:adjLst/>
            </dgm:shape>
            <dgm:presOf axis="des" ptType="node"/>
            <dgm:constrLst>
              <dgm:constr type="tMarg" refType="primFontSz" fact="0.1"/>
              <dgm:constr type="bMarg" refType="primFontSz" fact="0.1"/>
              <dgm:constr type="lMarg" refType="w" fact="0.09"/>
            </dgm:constrLst>
            <dgm:ruleLst>
              <dgm:rule type="h" val="INF"/>
            </dgm:ruleLst>
          </dgm:layoutNode>
        </dgm:if>
        <dgm:else name="Name3">
          <dgm:choose name="Name4">
            <dgm:if name="Name5" axis="par ch" ptType="doc node" func="cnt" op="gte" val="2">
              <dgm:forEach name="Name6" axis="followSib" ptType="sibTrans" cnt="1">
                <dgm:layoutNode name="spacer">
                  <dgm:alg type="sp"/>
                  <dgm:shape r:blip="">
                    <dgm:adjLst/>
                  </dgm:shape>
                  <dgm:presOf/>
                  <dgm:constrLst/>
                  <dgm:ruleLst/>
                </dgm:layoutNode>
              </dgm:forEach>
            </dgm:if>
            <dgm:else name="Name7"/>
          </dgm:choose>
        </dgm:else>
      </dgm:choose>
    </dgm:forEach>
  </dgm:layoutNode>
</dgm:layoutDef>
</file>

<file path=ppt/diagrams/quickStyle1.xml><?xml version="1.0" encoding="utf-8"?>
<dgm:styleDef xmlns:a="http://schemas.openxmlformats.org/drawingml/2006/main" xmlns:dgm="http://schemas.openxmlformats.org/drawingml/2006/diagram" uniqueId="urn:microsoft.com/office/officeart/2005/8/quickstyle/3d1#2">
  <dgm:title val=""/>
  <dgm:desc val=""/>
  <dgm:catLst>
    <dgm:cat type="3D" pri="11100"/>
  </dgm:catLst>
  <dgm:scene3d>
    <a:camera prst="orthographicFront"/>
    <a:lightRig rig="threePt" dir="t"/>
  </dgm:scene3d>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Def>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475FAC0-4E78-4B4A-9ADA-EE7413CBA2A2}" type="datetimeFigureOut">
              <a:rPr lang="zh-CN" altLang="en-US" smtClean="0"/>
              <a:t>2021/6/16</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238E8FE-40DA-41DC-AE77-8790382988AD}"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4A302A-66E2-45C0-9113-4E5747328F9F}" type="datetimeFigureOut">
              <a:rPr lang="zh-CN" altLang="en-US" smtClean="0"/>
              <a:t>2021/6/16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A540E3B-F9C0-48B6-A129-4D327DD30658}" type="slidenum">
              <a:rPr lang="zh-CN" altLang="en-US" smtClean="0"/>
              <a:t>‹#›</a:t>
            </a:fld>
            <a:endParaRPr lang="zh-CN" altLang="en-US"/>
          </a:p>
        </p:txBody>
      </p:sp>
    </p:spTree>
    <p:extLst>
      <p:ext uri="{BB962C8B-B14F-4D97-AF65-F5344CB8AC3E}">
        <p14:creationId xmlns:p14="http://schemas.microsoft.com/office/powerpoint/2010/main" val="41080920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28.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29.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30.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31.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kern="1200">
                <a:solidFill>
                  <a:schemeClr val="tx1"/>
                </a:solidFill>
                <a:effectLst/>
                <a:latin typeface="+mn-lt"/>
                <a:ea typeface="+mn-ea"/>
                <a:cs typeface="+mn-cs"/>
              </a:rPr>
              <a:t>页面</a:t>
            </a:r>
            <a:r>
              <a:rPr lang="zh-CN" altLang="zh-CN" sz="1200" kern="1200">
                <a:solidFill>
                  <a:schemeClr val="tx1"/>
                </a:solidFill>
                <a:effectLst/>
                <a:latin typeface="+mn-lt"/>
                <a:ea typeface="+mn-ea"/>
                <a:cs typeface="+mn-cs"/>
              </a:rPr>
              <a:t>统一为</a:t>
            </a:r>
            <a:r>
              <a:rPr lang="en-US" altLang="zh-CN" sz="1200" kern="1200">
                <a:solidFill>
                  <a:schemeClr val="tx1"/>
                </a:solidFill>
                <a:effectLst/>
                <a:latin typeface="+mn-lt"/>
                <a:ea typeface="+mn-ea"/>
                <a:cs typeface="+mn-cs"/>
              </a:rPr>
              <a:t>16:9</a:t>
            </a:r>
            <a:r>
              <a:rPr lang="zh-CN" altLang="zh-CN" sz="1200" kern="1200">
                <a:solidFill>
                  <a:schemeClr val="tx1"/>
                </a:solidFill>
                <a:effectLst/>
                <a:latin typeface="+mn-lt"/>
                <a:ea typeface="+mn-ea"/>
                <a:cs typeface="+mn-cs"/>
              </a:rPr>
              <a:t>宽幅画面比例尺寸；</a:t>
            </a:r>
            <a:r>
              <a:rPr lang="en-US" altLang="zh-CN" sz="1200" kern="1200">
                <a:solidFill>
                  <a:schemeClr val="tx1"/>
                </a:solidFill>
                <a:effectLst/>
                <a:latin typeface="+mn-lt"/>
                <a:ea typeface="+mn-ea"/>
                <a:cs typeface="+mn-cs"/>
              </a:rPr>
              <a:t>PPT</a:t>
            </a:r>
            <a:r>
              <a:rPr lang="zh-CN" altLang="zh-CN" sz="1200" kern="1200">
                <a:solidFill>
                  <a:schemeClr val="tx1"/>
                </a:solidFill>
                <a:effectLst/>
                <a:latin typeface="+mn-lt"/>
                <a:ea typeface="+mn-ea"/>
                <a:cs typeface="+mn-cs"/>
              </a:rPr>
              <a:t>统一格式为</a:t>
            </a:r>
            <a:r>
              <a:rPr lang="en-US" altLang="zh-CN" sz="1200" kern="1200">
                <a:solidFill>
                  <a:schemeClr val="tx1"/>
                </a:solidFill>
                <a:effectLst/>
                <a:latin typeface="+mn-lt"/>
                <a:ea typeface="+mn-ea"/>
                <a:cs typeface="+mn-cs"/>
              </a:rPr>
              <a:t>PPT</a:t>
            </a:r>
            <a:r>
              <a:rPr lang="zh-CN" altLang="zh-CN" sz="1200" kern="1200">
                <a:solidFill>
                  <a:schemeClr val="tx1"/>
                </a:solidFill>
                <a:effectLst/>
                <a:latin typeface="+mn-lt"/>
                <a:ea typeface="+mn-ea"/>
                <a:cs typeface="+mn-cs"/>
              </a:rPr>
              <a:t>或</a:t>
            </a:r>
            <a:r>
              <a:rPr lang="en-US" altLang="zh-CN" sz="1200" kern="1200">
                <a:solidFill>
                  <a:schemeClr val="tx1"/>
                </a:solidFill>
                <a:effectLst/>
                <a:latin typeface="+mn-lt"/>
                <a:ea typeface="+mn-ea"/>
                <a:cs typeface="+mn-cs"/>
              </a:rPr>
              <a:t>PPTX</a:t>
            </a:r>
            <a:r>
              <a:rPr lang="zh-CN" altLang="en-US" sz="1200" kern="1200">
                <a:solidFill>
                  <a:schemeClr val="tx1"/>
                </a:solidFill>
                <a:effectLst/>
                <a:latin typeface="+mn-lt"/>
                <a:ea typeface="+mn-ea"/>
                <a:cs typeface="+mn-cs"/>
              </a:rPr>
              <a:t>。</a:t>
            </a:r>
            <a:endParaRPr lang="en-US" altLang="zh-CN" sz="1200" kern="1200">
              <a:solidFill>
                <a:schemeClr val="tx1"/>
              </a:solidFill>
              <a:effectLst/>
              <a:latin typeface="+mn-lt"/>
              <a:ea typeface="+mn-ea"/>
              <a:cs typeface="+mn-cs"/>
            </a:endParaRPr>
          </a:p>
          <a:p>
            <a:r>
              <a:rPr lang="zh-CN" altLang="en-US"/>
              <a:t>请注意：</a:t>
            </a:r>
            <a:endParaRPr lang="en-US" altLang="zh-CN" sz="1200" kern="1200">
              <a:solidFill>
                <a:schemeClr val="tx1"/>
              </a:solidFill>
              <a:effectLst/>
              <a:latin typeface="+mn-lt"/>
              <a:ea typeface="+mn-ea"/>
              <a:cs typeface="+mn-cs"/>
            </a:endParaRPr>
          </a:p>
          <a:p>
            <a:r>
              <a:rPr lang="en-US" altLang="zh-CN"/>
              <a:t>1. </a:t>
            </a:r>
            <a:r>
              <a:rPr lang="zh-CN" altLang="en-US"/>
              <a:t>课名：微软雅黑</a:t>
            </a:r>
            <a:r>
              <a:rPr lang="en-US" altLang="zh-CN"/>
              <a:t>48</a:t>
            </a:r>
            <a:r>
              <a:rPr lang="zh-CN" altLang="en-US"/>
              <a:t>号字；</a:t>
            </a:r>
            <a:endParaRPr lang="en-US" altLang="zh-CN"/>
          </a:p>
          <a:p>
            <a:r>
              <a:rPr lang="en-US" altLang="zh-CN"/>
              <a:t>2.</a:t>
            </a:r>
            <a:r>
              <a:rPr lang="zh-CN" altLang="en-US" sz="1200" b="0"/>
              <a:t>（第一课时）</a:t>
            </a:r>
            <a:r>
              <a:rPr lang="zh-CN" altLang="en-US"/>
              <a:t>：微软雅黑</a:t>
            </a:r>
            <a:r>
              <a:rPr lang="en-US" altLang="zh-CN"/>
              <a:t>32</a:t>
            </a:r>
            <a:r>
              <a:rPr lang="zh-CN" altLang="en-US"/>
              <a:t>号字；</a:t>
            </a:r>
            <a:endParaRPr lang="en-US" altLang="zh-CN"/>
          </a:p>
          <a:p>
            <a:pPr marL="0" marR="0" indent="0" algn="l" defTabSz="914400" rtl="0" eaLnBrk="1" fontAlgn="auto" latinLnBrk="0" hangingPunct="1">
              <a:lnSpc>
                <a:spcPct val="100000"/>
              </a:lnSpc>
              <a:spcBef>
                <a:spcPct val="0"/>
              </a:spcBef>
              <a:spcAft>
                <a:spcPct val="0"/>
              </a:spcAft>
              <a:buClrTx/>
              <a:buSzTx/>
              <a:buFontTx/>
              <a:buNone/>
              <a:defRPr/>
            </a:pPr>
            <a:r>
              <a:rPr lang="en-US" altLang="zh-CN"/>
              <a:t>3.</a:t>
            </a:r>
            <a:r>
              <a:rPr lang="zh-CN" altLang="en-US"/>
              <a:t>学校名称：请填写全称；</a:t>
            </a:r>
            <a:endParaRPr lang="en-US" altLang="zh-CN" b="1"/>
          </a:p>
          <a:p>
            <a:r>
              <a:rPr lang="en-US" altLang="zh-CN"/>
              <a:t>4.</a:t>
            </a:r>
            <a:r>
              <a:rPr lang="zh-CN" altLang="en-US"/>
              <a:t>学科、年级、主讲人、学校：华文楷体</a:t>
            </a:r>
            <a:r>
              <a:rPr lang="en-US" altLang="zh-CN"/>
              <a:t>28</a:t>
            </a:r>
            <a:r>
              <a:rPr lang="zh-CN" altLang="en-US"/>
              <a:t>号字（具体根据文字量可适当调整）。</a:t>
            </a:r>
            <a:endParaRPr lang="en-US" altLang="zh-CN"/>
          </a:p>
          <a:p>
            <a:endParaRPr lang="en-US" altLang="zh-CN"/>
          </a:p>
          <a:p>
            <a:r>
              <a:rPr lang="zh-CN" altLang="en-US"/>
              <a:t>英文</a:t>
            </a:r>
            <a:endParaRPr lang="en-US" altLang="zh-CN"/>
          </a:p>
          <a:p>
            <a:pPr marL="0" marR="0" indent="0" algn="l" defTabSz="914400" rtl="0" eaLnBrk="1" fontAlgn="auto" latinLnBrk="0" hangingPunct="1">
              <a:lnSpc>
                <a:spcPct val="100000"/>
              </a:lnSpc>
              <a:spcBef>
                <a:spcPct val="0"/>
              </a:spcBef>
              <a:spcAft>
                <a:spcPct val="0"/>
              </a:spcAft>
              <a:buClrTx/>
              <a:buSzTx/>
              <a:buFontTx/>
              <a:buNone/>
              <a:defRPr/>
            </a:pPr>
            <a:r>
              <a:rPr lang="en-US" altLang="zh-CN"/>
              <a:t>1.</a:t>
            </a:r>
            <a:r>
              <a:rPr lang="zh-CN" altLang="en-US"/>
              <a:t>课名：字体以</a:t>
            </a:r>
            <a:r>
              <a:rPr lang="en-US" altLang="zh-CN"/>
              <a:t>Times New Roman</a:t>
            </a:r>
            <a:r>
              <a:rPr lang="zh-CN" altLang="en-US"/>
              <a:t>为主，字号一般使用</a:t>
            </a:r>
            <a:r>
              <a:rPr lang="en-US" altLang="zh-CN"/>
              <a:t>32—36</a:t>
            </a:r>
            <a:r>
              <a:rPr lang="zh-CN" altLang="en-US"/>
              <a:t>号，特别强调可以用</a:t>
            </a:r>
            <a:r>
              <a:rPr lang="en-US" altLang="zh-CN"/>
              <a:t>40</a:t>
            </a:r>
            <a:r>
              <a:rPr lang="zh-CN" altLang="en-US"/>
              <a:t>号；</a:t>
            </a:r>
            <a:endParaRPr lang="en-US" altLang="zh-CN"/>
          </a:p>
          <a:p>
            <a:r>
              <a:rPr lang="en-US" altLang="zh-CN"/>
              <a:t>2.</a:t>
            </a:r>
            <a:r>
              <a:rPr lang="zh-CN" altLang="en-US"/>
              <a:t>（</a:t>
            </a:r>
            <a:r>
              <a:rPr lang="en-US" altLang="zh-CN"/>
              <a:t>Period</a:t>
            </a:r>
            <a:r>
              <a:rPr lang="en-US" altLang="zh-CN" baseline="0"/>
              <a:t> 1</a:t>
            </a:r>
            <a:r>
              <a:rPr lang="zh-CN" altLang="en-US"/>
              <a:t>）：字体使用</a:t>
            </a:r>
            <a:r>
              <a:rPr lang="en-US" altLang="zh-CN"/>
              <a:t>Arial</a:t>
            </a:r>
            <a:r>
              <a:rPr lang="zh-CN" altLang="en-US"/>
              <a:t>，字号为</a:t>
            </a:r>
            <a:r>
              <a:rPr lang="en-US" altLang="zh-CN"/>
              <a:t>28</a:t>
            </a:r>
            <a:r>
              <a:rPr lang="zh-CN" altLang="en-US"/>
              <a:t>；</a:t>
            </a:r>
            <a:endParaRPr lang="en-US" altLang="zh-CN"/>
          </a:p>
          <a:p>
            <a:r>
              <a:rPr lang="en-US" altLang="zh-CN"/>
              <a:t>3.</a:t>
            </a:r>
            <a:r>
              <a:rPr lang="zh-CN" altLang="en-US"/>
              <a:t>正文一般用</a:t>
            </a:r>
            <a:r>
              <a:rPr lang="en-US" altLang="zh-CN"/>
              <a:t>24—28</a:t>
            </a:r>
            <a:r>
              <a:rPr lang="zh-CN" altLang="en-US"/>
              <a:t>号，特别强调可用</a:t>
            </a:r>
            <a:r>
              <a:rPr lang="en-US" altLang="zh-CN"/>
              <a:t>32</a:t>
            </a:r>
            <a:r>
              <a:rPr lang="zh-CN" altLang="en-US"/>
              <a:t>号。</a:t>
            </a:r>
            <a:endParaRPr lang="en-US" altLang="zh-CN"/>
          </a:p>
          <a:p>
            <a:endParaRPr lang="en-US" altLang="zh-CN"/>
          </a:p>
          <a:p>
            <a:r>
              <a:rPr lang="zh-CN" altLang="zh-CN" sz="1200" kern="1200">
                <a:solidFill>
                  <a:schemeClr val="tx1"/>
                </a:solidFill>
                <a:effectLst/>
                <a:latin typeface="+mn-lt"/>
                <a:ea typeface="+mn-ea"/>
                <a:cs typeface="+mn-cs"/>
              </a:rPr>
              <a:t>注意标点的规范（例如：中文省略号</a:t>
            </a:r>
            <a:r>
              <a:rPr lang="zh-CN" altLang="en-US" sz="1200" kern="1200">
                <a:solidFill>
                  <a:schemeClr val="tx1"/>
                </a:solidFill>
                <a:effectLst/>
                <a:latin typeface="+mn-lt"/>
                <a:ea typeface="+mn-ea"/>
                <a:cs typeface="+mn-cs"/>
              </a:rPr>
              <a:t>为</a:t>
            </a:r>
            <a:r>
              <a:rPr lang="zh-CN" altLang="zh-CN" sz="1200" kern="1200">
                <a:solidFill>
                  <a:schemeClr val="tx1"/>
                </a:solidFill>
                <a:effectLst/>
                <a:latin typeface="+mn-lt"/>
                <a:ea typeface="+mn-ea"/>
                <a:cs typeface="+mn-cs"/>
              </a:rPr>
              <a:t>……，可用</a:t>
            </a:r>
            <a:r>
              <a:rPr lang="en-US" altLang="zh-CN" sz="1200" kern="1200">
                <a:solidFill>
                  <a:schemeClr val="tx1"/>
                </a:solidFill>
                <a:effectLst/>
                <a:latin typeface="+mn-lt"/>
                <a:ea typeface="+mn-ea"/>
                <a:cs typeface="+mn-cs"/>
              </a:rPr>
              <a:t>Shift+</a:t>
            </a:r>
            <a:r>
              <a:rPr lang="zh-CN" altLang="zh-CN" sz="1200" kern="1200">
                <a:solidFill>
                  <a:schemeClr val="tx1"/>
                </a:solidFill>
                <a:effectLst/>
                <a:latin typeface="+mn-lt"/>
                <a:ea typeface="+mn-ea"/>
                <a:cs typeface="+mn-cs"/>
              </a:rPr>
              <a:t>数字键</a:t>
            </a:r>
            <a:r>
              <a:rPr lang="en-US" altLang="zh-CN" sz="1200" kern="1200">
                <a:solidFill>
                  <a:schemeClr val="tx1"/>
                </a:solidFill>
                <a:effectLst/>
                <a:latin typeface="+mn-lt"/>
                <a:ea typeface="+mn-ea"/>
                <a:cs typeface="+mn-cs"/>
              </a:rPr>
              <a:t>6</a:t>
            </a:r>
            <a:r>
              <a:rPr lang="zh-CN" altLang="zh-CN" sz="1200" kern="1200">
                <a:solidFill>
                  <a:schemeClr val="tx1"/>
                </a:solidFill>
                <a:effectLst/>
                <a:latin typeface="+mn-lt"/>
                <a:ea typeface="+mn-ea"/>
                <a:cs typeface="+mn-cs"/>
              </a:rPr>
              <a:t>打出中文省略号，英文省略号</a:t>
            </a:r>
            <a:r>
              <a:rPr lang="zh-CN" altLang="en-US" sz="1200" kern="1200">
                <a:solidFill>
                  <a:schemeClr val="tx1"/>
                </a:solidFill>
                <a:effectLst/>
                <a:latin typeface="+mn-lt"/>
                <a:ea typeface="+mn-ea"/>
                <a:cs typeface="+mn-cs"/>
              </a:rPr>
              <a:t>为</a:t>
            </a:r>
            <a:r>
              <a:rPr lang="en-US" altLang="zh-CN" sz="1200" kern="1200">
                <a:solidFill>
                  <a:schemeClr val="tx1"/>
                </a:solidFill>
                <a:effectLst/>
                <a:latin typeface="+mn-lt"/>
                <a:ea typeface="+mn-ea"/>
                <a:cs typeface="+mn-cs"/>
              </a:rPr>
              <a:t>…</a:t>
            </a:r>
            <a:r>
              <a:rPr lang="zh-CN" altLang="zh-CN" sz="1200" kern="1200">
                <a:solidFill>
                  <a:schemeClr val="tx1"/>
                </a:solidFill>
                <a:effectLst/>
                <a:latin typeface="+mn-lt"/>
                <a:ea typeface="+mn-ea"/>
                <a:cs typeface="+mn-cs"/>
              </a:rPr>
              <a:t>）</a:t>
            </a:r>
            <a:endParaRPr lang="zh-CN" altLang="en-US"/>
          </a:p>
        </p:txBody>
      </p:sp>
      <p:sp>
        <p:nvSpPr>
          <p:cNvPr id="4" name="灯片编号占位符 3"/>
          <p:cNvSpPr>
            <a:spLocks noGrp="1"/>
          </p:cNvSpPr>
          <p:nvPr>
            <p:ph type="sldNum" sz="quarter" idx="10"/>
          </p:nvPr>
        </p:nvSpPr>
        <p:spPr/>
        <p:txBody>
          <a:bodyPr/>
          <a:lstStyle/>
          <a:p>
            <a:fld id="{EA540E3B-F9C0-48B6-A129-4D327DD30658}" type="slidenum">
              <a:rPr lang="zh-CN" altLang="en-US" smtClean="0"/>
              <a:t>1</a:t>
            </a:fld>
            <a:endParaRPr lang="zh-CN" altLang="en-US"/>
          </a:p>
        </p:txBody>
      </p:sp>
    </p:spTree>
    <p:extLst>
      <p:ext uri="{BB962C8B-B14F-4D97-AF65-F5344CB8AC3E}">
        <p14:creationId xmlns:p14="http://schemas.microsoft.com/office/powerpoint/2010/main" val="2672250075"/>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latin typeface="+mn-ea"/>
              <a:ea typeface="+mn-ea"/>
            </a:endParaRPr>
          </a:p>
        </p:txBody>
      </p:sp>
      <p:sp>
        <p:nvSpPr>
          <p:cNvPr id="4" name="灯片编号占位符 3"/>
          <p:cNvSpPr>
            <a:spLocks noGrp="1"/>
          </p:cNvSpPr>
          <p:nvPr>
            <p:ph type="sldNum" sz="quarter" idx="5"/>
          </p:nvPr>
        </p:nvSpPr>
        <p:spPr/>
        <p:txBody>
          <a:bodyPr/>
          <a:lstStyle/>
          <a:p>
            <a:fld id="{EA540E3B-F9C0-48B6-A129-4D327DD30658}" type="slidenum">
              <a:rPr lang="zh-CN" altLang="en-US" smtClean="0"/>
              <a:t>10</a:t>
            </a:fld>
            <a:endParaRPr lang="zh-CN" altLang="en-US"/>
          </a:p>
        </p:txBody>
      </p:sp>
    </p:spTree>
    <p:extLst>
      <p:ext uri="{BB962C8B-B14F-4D97-AF65-F5344CB8AC3E}">
        <p14:creationId xmlns:p14="http://schemas.microsoft.com/office/powerpoint/2010/main" val="465629583"/>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latin typeface="+mn-ea"/>
              <a:ea typeface="+mn-ea"/>
            </a:endParaRPr>
          </a:p>
        </p:txBody>
      </p:sp>
      <p:sp>
        <p:nvSpPr>
          <p:cNvPr id="4" name="灯片编号占位符 3"/>
          <p:cNvSpPr>
            <a:spLocks noGrp="1"/>
          </p:cNvSpPr>
          <p:nvPr>
            <p:ph type="sldNum" sz="quarter" idx="5"/>
          </p:nvPr>
        </p:nvSpPr>
        <p:spPr/>
        <p:txBody>
          <a:bodyPr/>
          <a:lstStyle/>
          <a:p>
            <a:fld id="{EA540E3B-F9C0-48B6-A129-4D327DD30658}" type="slidenum">
              <a:rPr lang="zh-CN" altLang="en-US" smtClean="0"/>
              <a:t>11</a:t>
            </a:fld>
            <a:endParaRPr lang="zh-CN" altLang="en-US"/>
          </a:p>
        </p:txBody>
      </p:sp>
    </p:spTree>
    <p:extLst>
      <p:ext uri="{BB962C8B-B14F-4D97-AF65-F5344CB8AC3E}">
        <p14:creationId xmlns:p14="http://schemas.microsoft.com/office/powerpoint/2010/main" val="599752564"/>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latin typeface="+mn-ea"/>
              <a:ea typeface="+mn-ea"/>
            </a:endParaRPr>
          </a:p>
        </p:txBody>
      </p:sp>
      <p:sp>
        <p:nvSpPr>
          <p:cNvPr id="4" name="灯片编号占位符 3"/>
          <p:cNvSpPr>
            <a:spLocks noGrp="1"/>
          </p:cNvSpPr>
          <p:nvPr>
            <p:ph type="sldNum" sz="quarter" idx="5"/>
          </p:nvPr>
        </p:nvSpPr>
        <p:spPr/>
        <p:txBody>
          <a:bodyPr/>
          <a:lstStyle/>
          <a:p>
            <a:fld id="{EA540E3B-F9C0-48B6-A129-4D327DD30658}" type="slidenum">
              <a:rPr lang="zh-CN" altLang="en-US" smtClean="0"/>
              <a:t>12</a:t>
            </a:fld>
            <a:endParaRPr lang="zh-CN" altLang="en-US"/>
          </a:p>
        </p:txBody>
      </p:sp>
    </p:spTree>
    <p:extLst>
      <p:ext uri="{BB962C8B-B14F-4D97-AF65-F5344CB8AC3E}">
        <p14:creationId xmlns:p14="http://schemas.microsoft.com/office/powerpoint/2010/main" val="3558669801"/>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latin typeface="+mn-ea"/>
              <a:ea typeface="+mn-ea"/>
            </a:endParaRPr>
          </a:p>
        </p:txBody>
      </p:sp>
      <p:sp>
        <p:nvSpPr>
          <p:cNvPr id="4" name="灯片编号占位符 3"/>
          <p:cNvSpPr>
            <a:spLocks noGrp="1"/>
          </p:cNvSpPr>
          <p:nvPr>
            <p:ph type="sldNum" sz="quarter" idx="5"/>
          </p:nvPr>
        </p:nvSpPr>
        <p:spPr/>
        <p:txBody>
          <a:bodyPr/>
          <a:lstStyle/>
          <a:p>
            <a:fld id="{EA540E3B-F9C0-48B6-A129-4D327DD30658}" type="slidenum">
              <a:rPr lang="zh-CN" altLang="en-US" smtClean="0"/>
              <a:t>13</a:t>
            </a:fld>
            <a:endParaRPr lang="zh-CN" altLang="en-US"/>
          </a:p>
        </p:txBody>
      </p:sp>
    </p:spTree>
    <p:extLst>
      <p:ext uri="{BB962C8B-B14F-4D97-AF65-F5344CB8AC3E}">
        <p14:creationId xmlns:p14="http://schemas.microsoft.com/office/powerpoint/2010/main" val="2308802097"/>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latin typeface="+mn-ea"/>
              <a:ea typeface="+mn-ea"/>
            </a:endParaRPr>
          </a:p>
        </p:txBody>
      </p:sp>
      <p:sp>
        <p:nvSpPr>
          <p:cNvPr id="4" name="灯片编号占位符 3"/>
          <p:cNvSpPr>
            <a:spLocks noGrp="1"/>
          </p:cNvSpPr>
          <p:nvPr>
            <p:ph type="sldNum" sz="quarter" idx="5"/>
          </p:nvPr>
        </p:nvSpPr>
        <p:spPr/>
        <p:txBody>
          <a:bodyPr/>
          <a:lstStyle/>
          <a:p>
            <a:fld id="{EA540E3B-F9C0-48B6-A129-4D327DD30658}" type="slidenum">
              <a:rPr lang="zh-CN" altLang="en-US" smtClean="0"/>
              <a:t>14</a:t>
            </a:fld>
            <a:endParaRPr lang="zh-CN" altLang="en-US"/>
          </a:p>
        </p:txBody>
      </p:sp>
    </p:spTree>
    <p:extLst>
      <p:ext uri="{BB962C8B-B14F-4D97-AF65-F5344CB8AC3E}">
        <p14:creationId xmlns:p14="http://schemas.microsoft.com/office/powerpoint/2010/main" val="261175871"/>
      </p:ext>
    </p:extLst>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latin typeface="+mn-ea"/>
              <a:ea typeface="+mn-ea"/>
            </a:endParaRPr>
          </a:p>
        </p:txBody>
      </p:sp>
      <p:sp>
        <p:nvSpPr>
          <p:cNvPr id="4" name="灯片编号占位符 3"/>
          <p:cNvSpPr>
            <a:spLocks noGrp="1"/>
          </p:cNvSpPr>
          <p:nvPr>
            <p:ph type="sldNum" sz="quarter" idx="5"/>
          </p:nvPr>
        </p:nvSpPr>
        <p:spPr/>
        <p:txBody>
          <a:bodyPr/>
          <a:lstStyle/>
          <a:p>
            <a:fld id="{EA540E3B-F9C0-48B6-A129-4D327DD30658}" type="slidenum">
              <a:rPr lang="zh-CN" altLang="en-US" smtClean="0"/>
              <a:t>15</a:t>
            </a:fld>
            <a:endParaRPr lang="zh-CN" altLang="en-US"/>
          </a:p>
        </p:txBody>
      </p:sp>
    </p:spTree>
    <p:extLst>
      <p:ext uri="{BB962C8B-B14F-4D97-AF65-F5344CB8AC3E}">
        <p14:creationId xmlns:p14="http://schemas.microsoft.com/office/powerpoint/2010/main" val="4007455087"/>
      </p:ext>
    </p:extLst>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lnSpc>
                <a:spcPct val="115000"/>
              </a:lnSpc>
              <a:spcBef>
                <a:spcPts val="600"/>
              </a:spcBef>
            </a:pPr>
            <a:endParaRPr lang="zh-CN" altLang="zh-CN" sz="1800" kern="100">
              <a:effectLst/>
              <a:latin typeface="等线" panose="02010600030101010101" pitchFamily="2" charset="-122"/>
              <a:ea typeface="等线" panose="02010600030101010101" pitchFamily="2" charset="-122"/>
              <a:cs typeface="Times New Roman" panose="02020703060505090304" pitchFamily="18" charset="0"/>
            </a:endParaRPr>
          </a:p>
        </p:txBody>
      </p:sp>
      <p:sp>
        <p:nvSpPr>
          <p:cNvPr id="4" name="灯片编号占位符 3"/>
          <p:cNvSpPr>
            <a:spLocks noGrp="1"/>
          </p:cNvSpPr>
          <p:nvPr>
            <p:ph type="sldNum" sz="quarter" idx="5"/>
          </p:nvPr>
        </p:nvSpPr>
        <p:spPr/>
        <p:txBody>
          <a:bodyPr/>
          <a:lstStyle/>
          <a:p>
            <a:fld id="{EA540E3B-F9C0-48B6-A129-4D327DD30658}" type="slidenum">
              <a:rPr lang="zh-CN" altLang="en-US" smtClean="0"/>
              <a:t>16</a:t>
            </a:fld>
            <a:endParaRPr lang="zh-CN" altLang="en-US"/>
          </a:p>
        </p:txBody>
      </p:sp>
    </p:spTree>
    <p:extLst>
      <p:ext uri="{BB962C8B-B14F-4D97-AF65-F5344CB8AC3E}">
        <p14:creationId xmlns:p14="http://schemas.microsoft.com/office/powerpoint/2010/main" val="2275451212"/>
      </p:ext>
    </p:extLst>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lnSpc>
                <a:spcPct val="115000"/>
              </a:lnSpc>
              <a:spcBef>
                <a:spcPts val="600"/>
              </a:spcBef>
            </a:pPr>
            <a:endParaRPr lang="zh-CN" altLang="zh-CN" sz="1800" kern="100">
              <a:effectLst/>
              <a:latin typeface="等线" panose="02010600030101010101" pitchFamily="2" charset="-122"/>
              <a:ea typeface="等线" panose="02010600030101010101" pitchFamily="2" charset="-122"/>
              <a:cs typeface="Times New Roman" panose="02020703060505090304" pitchFamily="18" charset="0"/>
            </a:endParaRPr>
          </a:p>
        </p:txBody>
      </p:sp>
      <p:sp>
        <p:nvSpPr>
          <p:cNvPr id="4" name="灯片编号占位符 3"/>
          <p:cNvSpPr>
            <a:spLocks noGrp="1"/>
          </p:cNvSpPr>
          <p:nvPr>
            <p:ph type="sldNum" sz="quarter" idx="5"/>
          </p:nvPr>
        </p:nvSpPr>
        <p:spPr/>
        <p:txBody>
          <a:bodyPr/>
          <a:lstStyle/>
          <a:p>
            <a:fld id="{EA540E3B-F9C0-48B6-A129-4D327DD30658}" type="slidenum">
              <a:rPr lang="zh-CN" altLang="en-US" smtClean="0"/>
              <a:t>17</a:t>
            </a:fld>
            <a:endParaRPr lang="zh-CN" altLang="en-US"/>
          </a:p>
        </p:txBody>
      </p:sp>
    </p:spTree>
    <p:extLst>
      <p:ext uri="{BB962C8B-B14F-4D97-AF65-F5344CB8AC3E}">
        <p14:creationId xmlns:p14="http://schemas.microsoft.com/office/powerpoint/2010/main" val="262607927"/>
      </p:ext>
    </p:extLst>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lnSpc>
                <a:spcPct val="115000"/>
              </a:lnSpc>
              <a:spcBef>
                <a:spcPts val="600"/>
              </a:spcBef>
            </a:pPr>
            <a:endParaRPr lang="zh-CN" altLang="zh-CN" sz="1800" kern="100">
              <a:effectLst/>
              <a:latin typeface="等线" panose="02010600030101010101" pitchFamily="2" charset="-122"/>
              <a:ea typeface="等线" panose="02010600030101010101" pitchFamily="2" charset="-122"/>
              <a:cs typeface="Times New Roman" panose="02020703060505090304" pitchFamily="18" charset="0"/>
            </a:endParaRPr>
          </a:p>
        </p:txBody>
      </p:sp>
      <p:sp>
        <p:nvSpPr>
          <p:cNvPr id="4" name="灯片编号占位符 3"/>
          <p:cNvSpPr>
            <a:spLocks noGrp="1"/>
          </p:cNvSpPr>
          <p:nvPr>
            <p:ph type="sldNum" sz="quarter" idx="5"/>
          </p:nvPr>
        </p:nvSpPr>
        <p:spPr/>
        <p:txBody>
          <a:bodyPr/>
          <a:lstStyle/>
          <a:p>
            <a:fld id="{EA540E3B-F9C0-48B6-A129-4D327DD30658}" type="slidenum">
              <a:rPr lang="zh-CN" altLang="en-US" smtClean="0"/>
              <a:t>18</a:t>
            </a:fld>
            <a:endParaRPr lang="zh-CN" altLang="en-US"/>
          </a:p>
        </p:txBody>
      </p:sp>
    </p:spTree>
    <p:extLst>
      <p:ext uri="{BB962C8B-B14F-4D97-AF65-F5344CB8AC3E}">
        <p14:creationId xmlns:p14="http://schemas.microsoft.com/office/powerpoint/2010/main" val="1141115477"/>
      </p:ext>
    </p:extLst>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266700" algn="just">
              <a:lnSpc>
                <a:spcPct val="115000"/>
              </a:lnSpc>
              <a:spcBef>
                <a:spcPts val="600"/>
              </a:spcBef>
            </a:pPr>
            <a:endParaRPr lang="zh-CN" altLang="zh-CN" sz="1800" kern="100">
              <a:effectLst/>
              <a:latin typeface="等线" panose="02010600030101010101" pitchFamily="2" charset="-122"/>
              <a:ea typeface="等线" panose="02010600030101010101" pitchFamily="2" charset="-122"/>
              <a:cs typeface="Times New Roman" panose="02020703060505090304" pitchFamily="18" charset="0"/>
            </a:endParaRPr>
          </a:p>
        </p:txBody>
      </p:sp>
      <p:sp>
        <p:nvSpPr>
          <p:cNvPr id="4" name="灯片编号占位符 3"/>
          <p:cNvSpPr>
            <a:spLocks noGrp="1"/>
          </p:cNvSpPr>
          <p:nvPr>
            <p:ph type="sldNum" sz="quarter" idx="5"/>
          </p:nvPr>
        </p:nvSpPr>
        <p:spPr/>
        <p:txBody>
          <a:bodyPr/>
          <a:lstStyle/>
          <a:p>
            <a:fld id="{EA540E3B-F9C0-48B6-A129-4D327DD30658}" type="slidenum">
              <a:rPr lang="zh-CN" altLang="en-US" smtClean="0"/>
              <a:t>19</a:t>
            </a:fld>
            <a:endParaRPr lang="zh-CN" altLang="en-US"/>
          </a:p>
        </p:txBody>
      </p:sp>
    </p:spTree>
    <p:extLst>
      <p:ext uri="{BB962C8B-B14F-4D97-AF65-F5344CB8AC3E}">
        <p14:creationId xmlns:p14="http://schemas.microsoft.com/office/powerpoint/2010/main" val="4152210936"/>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A540E3B-F9C0-48B6-A129-4D327DD30658}" type="slidenum">
              <a:rPr lang="zh-CN" altLang="en-US" smtClean="0"/>
              <a:t>2</a:t>
            </a:fld>
            <a:endParaRPr lang="zh-CN" altLang="en-US"/>
          </a:p>
        </p:txBody>
      </p:sp>
    </p:spTree>
    <p:extLst>
      <p:ext uri="{BB962C8B-B14F-4D97-AF65-F5344CB8AC3E}">
        <p14:creationId xmlns:p14="http://schemas.microsoft.com/office/powerpoint/2010/main" val="1298268297"/>
      </p:ext>
    </p:extLst>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indent="0">
              <a:lnSpc>
                <a:spcPct val="150000"/>
              </a:lnSpc>
              <a:buFont typeface="Wingdings" panose="05000000000000000000" pitchFamily="2" charset="2"/>
              <a:buNone/>
            </a:pPr>
            <a:endParaRPr lang="zh-CN" altLang="en-US" sz="1200">
              <a:solidFill>
                <a:prstClr val="black"/>
              </a:solidFill>
              <a:latin typeface="+mn-ea"/>
              <a:ea typeface="+mn-ea"/>
            </a:endParaRPr>
          </a:p>
        </p:txBody>
      </p:sp>
      <p:sp>
        <p:nvSpPr>
          <p:cNvPr id="4" name="灯片编号占位符 3"/>
          <p:cNvSpPr>
            <a:spLocks noGrp="1"/>
          </p:cNvSpPr>
          <p:nvPr>
            <p:ph type="sldNum" sz="quarter" idx="5"/>
          </p:nvPr>
        </p:nvSpPr>
        <p:spPr/>
        <p:txBody>
          <a:bodyPr/>
          <a:lstStyle/>
          <a:p>
            <a:fld id="{EA540E3B-F9C0-48B6-A129-4D327DD30658}" type="slidenum">
              <a:rPr lang="zh-CN" altLang="en-US" smtClean="0"/>
              <a:t>20</a:t>
            </a:fld>
            <a:endParaRPr lang="zh-CN" altLang="en-US"/>
          </a:p>
        </p:txBody>
      </p:sp>
    </p:spTree>
    <p:extLst>
      <p:ext uri="{BB962C8B-B14F-4D97-AF65-F5344CB8AC3E}">
        <p14:creationId xmlns:p14="http://schemas.microsoft.com/office/powerpoint/2010/main" val="1221025247"/>
      </p:ext>
    </p:extLst>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indent="0">
              <a:lnSpc>
                <a:spcPct val="150000"/>
              </a:lnSpc>
              <a:buFont typeface="Wingdings" panose="05000000000000000000" pitchFamily="2" charset="2"/>
              <a:buNone/>
            </a:pPr>
            <a:endParaRPr lang="zh-CN" altLang="en-US" sz="1200">
              <a:solidFill>
                <a:prstClr val="black"/>
              </a:solidFill>
              <a:latin typeface="+mn-ea"/>
              <a:ea typeface="+mn-ea"/>
            </a:endParaRPr>
          </a:p>
        </p:txBody>
      </p:sp>
      <p:sp>
        <p:nvSpPr>
          <p:cNvPr id="4" name="灯片编号占位符 3"/>
          <p:cNvSpPr>
            <a:spLocks noGrp="1"/>
          </p:cNvSpPr>
          <p:nvPr>
            <p:ph type="sldNum" sz="quarter" idx="5"/>
          </p:nvPr>
        </p:nvSpPr>
        <p:spPr/>
        <p:txBody>
          <a:bodyPr/>
          <a:lstStyle/>
          <a:p>
            <a:fld id="{EA540E3B-F9C0-48B6-A129-4D327DD30658}" type="slidenum">
              <a:rPr lang="zh-CN" altLang="en-US" smtClean="0"/>
              <a:t>21</a:t>
            </a:fld>
            <a:endParaRPr lang="zh-CN" altLang="en-US"/>
          </a:p>
        </p:txBody>
      </p:sp>
    </p:spTree>
    <p:extLst>
      <p:ext uri="{BB962C8B-B14F-4D97-AF65-F5344CB8AC3E}">
        <p14:creationId xmlns:p14="http://schemas.microsoft.com/office/powerpoint/2010/main" val="126176123"/>
      </p:ext>
    </p:extLst>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indent="0">
              <a:lnSpc>
                <a:spcPct val="150000"/>
              </a:lnSpc>
              <a:buFont typeface="Wingdings" panose="05000000000000000000" pitchFamily="2" charset="2"/>
              <a:buNone/>
            </a:pPr>
            <a:endParaRPr lang="zh-CN" altLang="en-US" sz="1200">
              <a:solidFill>
                <a:prstClr val="black"/>
              </a:solidFill>
              <a:latin typeface="+mn-ea"/>
              <a:ea typeface="+mn-ea"/>
            </a:endParaRPr>
          </a:p>
        </p:txBody>
      </p:sp>
      <p:sp>
        <p:nvSpPr>
          <p:cNvPr id="4" name="灯片编号占位符 3"/>
          <p:cNvSpPr>
            <a:spLocks noGrp="1"/>
          </p:cNvSpPr>
          <p:nvPr>
            <p:ph type="sldNum" sz="quarter" idx="5"/>
          </p:nvPr>
        </p:nvSpPr>
        <p:spPr/>
        <p:txBody>
          <a:bodyPr/>
          <a:lstStyle/>
          <a:p>
            <a:fld id="{EA540E3B-F9C0-48B6-A129-4D327DD30658}" type="slidenum">
              <a:rPr lang="zh-CN" altLang="en-US" smtClean="0"/>
              <a:t>22</a:t>
            </a:fld>
            <a:endParaRPr lang="zh-CN" altLang="en-US"/>
          </a:p>
        </p:txBody>
      </p:sp>
    </p:spTree>
    <p:extLst>
      <p:ext uri="{BB962C8B-B14F-4D97-AF65-F5344CB8AC3E}">
        <p14:creationId xmlns:p14="http://schemas.microsoft.com/office/powerpoint/2010/main" val="2263023095"/>
      </p:ext>
    </p:extLst>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indent="0">
              <a:lnSpc>
                <a:spcPct val="150000"/>
              </a:lnSpc>
              <a:buFont typeface="Wingdings" panose="05000000000000000000" pitchFamily="2" charset="2"/>
              <a:buNone/>
            </a:pPr>
            <a:endParaRPr lang="zh-CN" altLang="en-US" sz="1200">
              <a:solidFill>
                <a:prstClr val="black"/>
              </a:solidFill>
              <a:latin typeface="+mn-ea"/>
              <a:ea typeface="+mn-ea"/>
            </a:endParaRPr>
          </a:p>
        </p:txBody>
      </p:sp>
      <p:sp>
        <p:nvSpPr>
          <p:cNvPr id="4" name="灯片编号占位符 3"/>
          <p:cNvSpPr>
            <a:spLocks noGrp="1"/>
          </p:cNvSpPr>
          <p:nvPr>
            <p:ph type="sldNum" sz="quarter" idx="5"/>
          </p:nvPr>
        </p:nvSpPr>
        <p:spPr/>
        <p:txBody>
          <a:bodyPr/>
          <a:lstStyle/>
          <a:p>
            <a:fld id="{EA540E3B-F9C0-48B6-A129-4D327DD30658}" type="slidenum">
              <a:rPr lang="zh-CN" altLang="en-US" smtClean="0"/>
              <a:t>23</a:t>
            </a:fld>
            <a:endParaRPr lang="zh-CN" altLang="en-US"/>
          </a:p>
        </p:txBody>
      </p:sp>
    </p:spTree>
    <p:extLst>
      <p:ext uri="{BB962C8B-B14F-4D97-AF65-F5344CB8AC3E}">
        <p14:creationId xmlns:p14="http://schemas.microsoft.com/office/powerpoint/2010/main" val="3986501023"/>
      </p:ext>
    </p:extLst>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indent="0">
              <a:lnSpc>
                <a:spcPct val="150000"/>
              </a:lnSpc>
              <a:buFont typeface="Wingdings" panose="05000000000000000000" pitchFamily="2" charset="2"/>
              <a:buNone/>
            </a:pPr>
            <a:endParaRPr lang="zh-CN" altLang="en-US" sz="1200">
              <a:solidFill>
                <a:prstClr val="black"/>
              </a:solidFill>
              <a:latin typeface="+mn-ea"/>
              <a:ea typeface="+mn-ea"/>
            </a:endParaRPr>
          </a:p>
        </p:txBody>
      </p:sp>
      <p:sp>
        <p:nvSpPr>
          <p:cNvPr id="4" name="灯片编号占位符 3"/>
          <p:cNvSpPr>
            <a:spLocks noGrp="1"/>
          </p:cNvSpPr>
          <p:nvPr>
            <p:ph type="sldNum" sz="quarter" idx="5"/>
          </p:nvPr>
        </p:nvSpPr>
        <p:spPr/>
        <p:txBody>
          <a:bodyPr/>
          <a:lstStyle/>
          <a:p>
            <a:fld id="{EA540E3B-F9C0-48B6-A129-4D327DD30658}" type="slidenum">
              <a:rPr lang="zh-CN" altLang="en-US" smtClean="0"/>
              <a:t>24</a:t>
            </a:fld>
            <a:endParaRPr lang="zh-CN" altLang="en-US"/>
          </a:p>
        </p:txBody>
      </p:sp>
    </p:spTree>
    <p:extLst>
      <p:ext uri="{BB962C8B-B14F-4D97-AF65-F5344CB8AC3E}">
        <p14:creationId xmlns:p14="http://schemas.microsoft.com/office/powerpoint/2010/main" val="184125265"/>
      </p:ext>
    </p:extLst>
  </p:cSld>
  <p:clrMapOvr>
    <a:masterClrMapping/>
  </p:clrMapOvr>
</p:notes>
</file>

<file path=ppt/notesSlides/notesSlide2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latin typeface="+mn-ea"/>
              <a:ea typeface="+mn-ea"/>
            </a:endParaRPr>
          </a:p>
        </p:txBody>
      </p:sp>
      <p:sp>
        <p:nvSpPr>
          <p:cNvPr id="4" name="灯片编号占位符 3"/>
          <p:cNvSpPr>
            <a:spLocks noGrp="1"/>
          </p:cNvSpPr>
          <p:nvPr>
            <p:ph type="sldNum" sz="quarter" idx="5"/>
          </p:nvPr>
        </p:nvSpPr>
        <p:spPr/>
        <p:txBody>
          <a:bodyPr/>
          <a:lstStyle/>
          <a:p>
            <a:fld id="{EA540E3B-F9C0-48B6-A129-4D327DD30658}" type="slidenum">
              <a:rPr lang="zh-CN" altLang="en-US" smtClean="0"/>
              <a:t>25</a:t>
            </a:fld>
            <a:endParaRPr lang="zh-CN" altLang="en-US"/>
          </a:p>
        </p:txBody>
      </p:sp>
    </p:spTree>
    <p:extLst>
      <p:ext uri="{BB962C8B-B14F-4D97-AF65-F5344CB8AC3E}">
        <p14:creationId xmlns:p14="http://schemas.microsoft.com/office/powerpoint/2010/main" val="3551969596"/>
      </p:ext>
    </p:extLst>
  </p:cSld>
  <p:clrMapOvr>
    <a:masterClrMapping/>
  </p:clrMapOvr>
</p:notes>
</file>

<file path=ppt/notesSlides/notesSlide2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indent="0">
              <a:lnSpc>
                <a:spcPct val="150000"/>
              </a:lnSpc>
              <a:buFont typeface="Wingdings" panose="05000000000000000000" pitchFamily="2" charset="2"/>
              <a:buNone/>
            </a:pPr>
            <a:endParaRPr lang="zh-CN" altLang="en-US" sz="1200">
              <a:solidFill>
                <a:prstClr val="black"/>
              </a:solidFill>
              <a:latin typeface="+mn-ea"/>
              <a:ea typeface="+mn-ea"/>
            </a:endParaRPr>
          </a:p>
        </p:txBody>
      </p:sp>
      <p:sp>
        <p:nvSpPr>
          <p:cNvPr id="4" name="灯片编号占位符 3"/>
          <p:cNvSpPr>
            <a:spLocks noGrp="1"/>
          </p:cNvSpPr>
          <p:nvPr>
            <p:ph type="sldNum" sz="quarter" idx="5"/>
          </p:nvPr>
        </p:nvSpPr>
        <p:spPr/>
        <p:txBody>
          <a:bodyPr/>
          <a:lstStyle/>
          <a:p>
            <a:fld id="{EA540E3B-F9C0-48B6-A129-4D327DD30658}" type="slidenum">
              <a:rPr lang="zh-CN" altLang="en-US" smtClean="0"/>
              <a:t>26</a:t>
            </a:fld>
            <a:endParaRPr lang="zh-CN" altLang="en-US"/>
          </a:p>
        </p:txBody>
      </p:sp>
    </p:spTree>
    <p:extLst>
      <p:ext uri="{BB962C8B-B14F-4D97-AF65-F5344CB8AC3E}">
        <p14:creationId xmlns:p14="http://schemas.microsoft.com/office/powerpoint/2010/main" val="1452920175"/>
      </p:ext>
    </p:extLst>
  </p:cSld>
  <p:clrMapOvr>
    <a:masterClrMapping/>
  </p:clrMapOvr>
</p:notes>
</file>

<file path=ppt/notesSlides/notesSlide2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indent="0">
              <a:lnSpc>
                <a:spcPct val="150000"/>
              </a:lnSpc>
              <a:buFont typeface="Wingdings" panose="05000000000000000000" pitchFamily="2" charset="2"/>
              <a:buNone/>
            </a:pPr>
            <a:endParaRPr lang="zh-CN" altLang="en-US" sz="1200">
              <a:solidFill>
                <a:prstClr val="black"/>
              </a:solidFill>
              <a:latin typeface="+mn-ea"/>
              <a:ea typeface="+mn-ea"/>
            </a:endParaRPr>
          </a:p>
        </p:txBody>
      </p:sp>
      <p:sp>
        <p:nvSpPr>
          <p:cNvPr id="4" name="灯片编号占位符 3"/>
          <p:cNvSpPr>
            <a:spLocks noGrp="1"/>
          </p:cNvSpPr>
          <p:nvPr>
            <p:ph type="sldNum" sz="quarter" idx="5"/>
          </p:nvPr>
        </p:nvSpPr>
        <p:spPr/>
        <p:txBody>
          <a:bodyPr/>
          <a:lstStyle/>
          <a:p>
            <a:fld id="{EA540E3B-F9C0-48B6-A129-4D327DD30658}" type="slidenum">
              <a:rPr lang="zh-CN" altLang="en-US" smtClean="0"/>
              <a:t>27</a:t>
            </a:fld>
            <a:endParaRPr lang="zh-CN" altLang="en-US"/>
          </a:p>
        </p:txBody>
      </p:sp>
    </p:spTree>
    <p:extLst>
      <p:ext uri="{BB962C8B-B14F-4D97-AF65-F5344CB8AC3E}">
        <p14:creationId xmlns:p14="http://schemas.microsoft.com/office/powerpoint/2010/main" val="3298162448"/>
      </p:ext>
    </p:extLst>
  </p:cSld>
  <p:clrMapOvr>
    <a:masterClrMapping/>
  </p:clrMapOvr>
</p:notes>
</file>

<file path=ppt/notesSlides/notesSlide2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indent="0">
              <a:lnSpc>
                <a:spcPct val="150000"/>
              </a:lnSpc>
              <a:buFont typeface="Wingdings" panose="05000000000000000000" pitchFamily="2" charset="2"/>
              <a:buNone/>
            </a:pPr>
            <a:endParaRPr lang="zh-CN" altLang="en-US" sz="1200">
              <a:solidFill>
                <a:prstClr val="black"/>
              </a:solidFill>
              <a:latin typeface="+mn-ea"/>
              <a:ea typeface="+mn-ea"/>
            </a:endParaRPr>
          </a:p>
        </p:txBody>
      </p:sp>
      <p:sp>
        <p:nvSpPr>
          <p:cNvPr id="4" name="灯片编号占位符 3"/>
          <p:cNvSpPr>
            <a:spLocks noGrp="1"/>
          </p:cNvSpPr>
          <p:nvPr>
            <p:ph type="sldNum" sz="quarter" idx="5"/>
          </p:nvPr>
        </p:nvSpPr>
        <p:spPr/>
        <p:txBody>
          <a:bodyPr/>
          <a:lstStyle/>
          <a:p>
            <a:fld id="{EA540E3B-F9C0-48B6-A129-4D327DD30658}" type="slidenum">
              <a:rPr lang="zh-CN" altLang="en-US" smtClean="0"/>
              <a:t>28</a:t>
            </a:fld>
            <a:endParaRPr lang="zh-CN" altLang="en-US"/>
          </a:p>
        </p:txBody>
      </p:sp>
    </p:spTree>
    <p:extLst>
      <p:ext uri="{BB962C8B-B14F-4D97-AF65-F5344CB8AC3E}">
        <p14:creationId xmlns:p14="http://schemas.microsoft.com/office/powerpoint/2010/main" val="2463741171"/>
      </p:ext>
    </p:extLst>
  </p:cSld>
  <p:clrMapOvr>
    <a:masterClrMapping/>
  </p:clrMapOvr>
</p:notes>
</file>

<file path=ppt/notesSlides/notesSlide2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indent="0">
              <a:lnSpc>
                <a:spcPct val="150000"/>
              </a:lnSpc>
              <a:buFont typeface="Wingdings" panose="05000000000000000000" pitchFamily="2" charset="2"/>
              <a:buNone/>
            </a:pPr>
            <a:endParaRPr lang="zh-CN" altLang="en-US" sz="1200">
              <a:solidFill>
                <a:prstClr val="black"/>
              </a:solidFill>
              <a:latin typeface="+mn-ea"/>
              <a:ea typeface="+mn-ea"/>
            </a:endParaRPr>
          </a:p>
        </p:txBody>
      </p:sp>
      <p:sp>
        <p:nvSpPr>
          <p:cNvPr id="4" name="灯片编号占位符 3"/>
          <p:cNvSpPr>
            <a:spLocks noGrp="1"/>
          </p:cNvSpPr>
          <p:nvPr>
            <p:ph type="sldNum" sz="quarter" idx="5"/>
          </p:nvPr>
        </p:nvSpPr>
        <p:spPr/>
        <p:txBody>
          <a:bodyPr/>
          <a:lstStyle/>
          <a:p>
            <a:fld id="{EA540E3B-F9C0-48B6-A129-4D327DD30658}" type="slidenum">
              <a:rPr lang="zh-CN" altLang="en-US" smtClean="0"/>
              <a:t>29</a:t>
            </a:fld>
            <a:endParaRPr lang="zh-CN" altLang="en-US"/>
          </a:p>
        </p:txBody>
      </p:sp>
    </p:spTree>
    <p:extLst>
      <p:ext uri="{BB962C8B-B14F-4D97-AF65-F5344CB8AC3E}">
        <p14:creationId xmlns:p14="http://schemas.microsoft.com/office/powerpoint/2010/main" val="1477160939"/>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A540E3B-F9C0-48B6-A129-4D327DD30658}" type="slidenum">
              <a:rPr lang="zh-CN" altLang="en-US" smtClean="0"/>
              <a:t>3</a:t>
            </a:fld>
            <a:endParaRPr lang="zh-CN" altLang="en-US"/>
          </a:p>
        </p:txBody>
      </p:sp>
    </p:spTree>
    <p:extLst>
      <p:ext uri="{BB962C8B-B14F-4D97-AF65-F5344CB8AC3E}">
        <p14:creationId xmlns:p14="http://schemas.microsoft.com/office/powerpoint/2010/main" val="1437677532"/>
      </p:ext>
    </p:extLst>
  </p:cSld>
  <p:clrMapOvr>
    <a:masterClrMapping/>
  </p:clrMapOvr>
</p:notes>
</file>

<file path=ppt/notesSlides/notesSlide3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indent="0">
              <a:lnSpc>
                <a:spcPct val="150000"/>
              </a:lnSpc>
              <a:buFont typeface="Wingdings" panose="05000000000000000000" pitchFamily="2" charset="2"/>
              <a:buNone/>
            </a:pPr>
            <a:endParaRPr lang="zh-CN" altLang="en-US" sz="1200">
              <a:solidFill>
                <a:prstClr val="black"/>
              </a:solidFill>
              <a:latin typeface="+mn-ea"/>
              <a:ea typeface="+mn-ea"/>
            </a:endParaRPr>
          </a:p>
        </p:txBody>
      </p:sp>
      <p:sp>
        <p:nvSpPr>
          <p:cNvPr id="4" name="灯片编号占位符 3"/>
          <p:cNvSpPr>
            <a:spLocks noGrp="1"/>
          </p:cNvSpPr>
          <p:nvPr>
            <p:ph type="sldNum" sz="quarter" idx="5"/>
          </p:nvPr>
        </p:nvSpPr>
        <p:spPr/>
        <p:txBody>
          <a:bodyPr/>
          <a:lstStyle/>
          <a:p>
            <a:fld id="{EA540E3B-F9C0-48B6-A129-4D327DD30658}" type="slidenum">
              <a:rPr lang="zh-CN" altLang="en-US" smtClean="0"/>
              <a:t>30</a:t>
            </a:fld>
            <a:endParaRPr lang="zh-CN" altLang="en-US"/>
          </a:p>
        </p:txBody>
      </p:sp>
    </p:spTree>
    <p:extLst>
      <p:ext uri="{BB962C8B-B14F-4D97-AF65-F5344CB8AC3E}">
        <p14:creationId xmlns:p14="http://schemas.microsoft.com/office/powerpoint/2010/main" val="3136184237"/>
      </p:ext>
    </p:extLst>
  </p:cSld>
  <p:clrMapOvr>
    <a:masterClrMapping/>
  </p:clrMapOvr>
</p:notes>
</file>

<file path=ppt/notesSlides/notesSlide3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indent="0">
              <a:lnSpc>
                <a:spcPct val="150000"/>
              </a:lnSpc>
              <a:buFont typeface="Wingdings" panose="05000000000000000000" pitchFamily="2" charset="2"/>
              <a:buNone/>
            </a:pPr>
            <a:endParaRPr lang="zh-CN" altLang="en-US" sz="1200">
              <a:solidFill>
                <a:prstClr val="black"/>
              </a:solidFill>
              <a:latin typeface="+mn-ea"/>
              <a:ea typeface="+mn-ea"/>
            </a:endParaRPr>
          </a:p>
        </p:txBody>
      </p:sp>
      <p:sp>
        <p:nvSpPr>
          <p:cNvPr id="4" name="灯片编号占位符 3"/>
          <p:cNvSpPr>
            <a:spLocks noGrp="1"/>
          </p:cNvSpPr>
          <p:nvPr>
            <p:ph type="sldNum" sz="quarter" idx="5"/>
          </p:nvPr>
        </p:nvSpPr>
        <p:spPr/>
        <p:txBody>
          <a:bodyPr/>
          <a:lstStyle/>
          <a:p>
            <a:fld id="{EA540E3B-F9C0-48B6-A129-4D327DD30658}" type="slidenum">
              <a:rPr lang="zh-CN" altLang="en-US" smtClean="0"/>
              <a:t>31</a:t>
            </a:fld>
            <a:endParaRPr lang="zh-CN" altLang="en-US"/>
          </a:p>
        </p:txBody>
      </p:sp>
    </p:spTree>
    <p:extLst>
      <p:ext uri="{BB962C8B-B14F-4D97-AF65-F5344CB8AC3E}">
        <p14:creationId xmlns:p14="http://schemas.microsoft.com/office/powerpoint/2010/main" val="1441389714"/>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EA540E3B-F9C0-48B6-A129-4D327DD30658}" type="slidenum">
              <a:rPr lang="zh-CN" altLang="en-US" smtClean="0"/>
              <a:t>4</a:t>
            </a:fld>
            <a:endParaRPr lang="zh-CN" altLang="en-US"/>
          </a:p>
        </p:txBody>
      </p:sp>
    </p:spTree>
    <p:extLst>
      <p:ext uri="{BB962C8B-B14F-4D97-AF65-F5344CB8AC3E}">
        <p14:creationId xmlns:p14="http://schemas.microsoft.com/office/powerpoint/2010/main" val="2756511536"/>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latin typeface="+mn-ea"/>
              <a:ea typeface="+mn-ea"/>
            </a:endParaRPr>
          </a:p>
        </p:txBody>
      </p:sp>
      <p:sp>
        <p:nvSpPr>
          <p:cNvPr id="4" name="灯片编号占位符 3"/>
          <p:cNvSpPr>
            <a:spLocks noGrp="1"/>
          </p:cNvSpPr>
          <p:nvPr>
            <p:ph type="sldNum" sz="quarter" idx="5"/>
          </p:nvPr>
        </p:nvSpPr>
        <p:spPr/>
        <p:txBody>
          <a:bodyPr/>
          <a:lstStyle/>
          <a:p>
            <a:fld id="{EA540E3B-F9C0-48B6-A129-4D327DD30658}" type="slidenum">
              <a:rPr lang="zh-CN" altLang="en-US" smtClean="0"/>
              <a:t>5</a:t>
            </a:fld>
            <a:endParaRPr lang="zh-CN" altLang="en-US"/>
          </a:p>
        </p:txBody>
      </p:sp>
    </p:spTree>
    <p:extLst>
      <p:ext uri="{BB962C8B-B14F-4D97-AF65-F5344CB8AC3E}">
        <p14:creationId xmlns:p14="http://schemas.microsoft.com/office/powerpoint/2010/main" val="2907887986"/>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latin typeface="+mn-ea"/>
              <a:ea typeface="+mn-ea"/>
            </a:endParaRPr>
          </a:p>
        </p:txBody>
      </p:sp>
      <p:sp>
        <p:nvSpPr>
          <p:cNvPr id="4" name="灯片编号占位符 3"/>
          <p:cNvSpPr>
            <a:spLocks noGrp="1"/>
          </p:cNvSpPr>
          <p:nvPr>
            <p:ph type="sldNum" sz="quarter" idx="5"/>
          </p:nvPr>
        </p:nvSpPr>
        <p:spPr/>
        <p:txBody>
          <a:bodyPr/>
          <a:lstStyle/>
          <a:p>
            <a:fld id="{EA540E3B-F9C0-48B6-A129-4D327DD30658}" type="slidenum">
              <a:rPr lang="zh-CN" altLang="en-US" smtClean="0"/>
              <a:t>6</a:t>
            </a:fld>
            <a:endParaRPr lang="zh-CN" altLang="en-US"/>
          </a:p>
        </p:txBody>
      </p:sp>
    </p:spTree>
    <p:extLst>
      <p:ext uri="{BB962C8B-B14F-4D97-AF65-F5344CB8AC3E}">
        <p14:creationId xmlns:p14="http://schemas.microsoft.com/office/powerpoint/2010/main" val="225588299"/>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latin typeface="+mn-ea"/>
              <a:ea typeface="+mn-ea"/>
            </a:endParaRPr>
          </a:p>
        </p:txBody>
      </p:sp>
      <p:sp>
        <p:nvSpPr>
          <p:cNvPr id="4" name="灯片编号占位符 3"/>
          <p:cNvSpPr>
            <a:spLocks noGrp="1"/>
          </p:cNvSpPr>
          <p:nvPr>
            <p:ph type="sldNum" sz="quarter" idx="5"/>
          </p:nvPr>
        </p:nvSpPr>
        <p:spPr/>
        <p:txBody>
          <a:bodyPr/>
          <a:lstStyle/>
          <a:p>
            <a:fld id="{EA540E3B-F9C0-48B6-A129-4D327DD30658}" type="slidenum">
              <a:rPr lang="zh-CN" altLang="en-US" smtClean="0"/>
              <a:t>7</a:t>
            </a:fld>
            <a:endParaRPr lang="zh-CN" altLang="en-US"/>
          </a:p>
        </p:txBody>
      </p:sp>
    </p:spTree>
    <p:extLst>
      <p:ext uri="{BB962C8B-B14F-4D97-AF65-F5344CB8AC3E}">
        <p14:creationId xmlns:p14="http://schemas.microsoft.com/office/powerpoint/2010/main" val="506615388"/>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latin typeface="+mn-ea"/>
              <a:ea typeface="+mn-ea"/>
            </a:endParaRPr>
          </a:p>
        </p:txBody>
      </p:sp>
      <p:sp>
        <p:nvSpPr>
          <p:cNvPr id="4" name="灯片编号占位符 3"/>
          <p:cNvSpPr>
            <a:spLocks noGrp="1"/>
          </p:cNvSpPr>
          <p:nvPr>
            <p:ph type="sldNum" sz="quarter" idx="5"/>
          </p:nvPr>
        </p:nvSpPr>
        <p:spPr/>
        <p:txBody>
          <a:bodyPr/>
          <a:lstStyle/>
          <a:p>
            <a:fld id="{EA540E3B-F9C0-48B6-A129-4D327DD30658}" type="slidenum">
              <a:rPr lang="zh-CN" altLang="en-US" smtClean="0"/>
              <a:t>8</a:t>
            </a:fld>
            <a:endParaRPr lang="zh-CN" altLang="en-US"/>
          </a:p>
        </p:txBody>
      </p:sp>
    </p:spTree>
    <p:extLst>
      <p:ext uri="{BB962C8B-B14F-4D97-AF65-F5344CB8AC3E}">
        <p14:creationId xmlns:p14="http://schemas.microsoft.com/office/powerpoint/2010/main" val="3546814516"/>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latin typeface="+mn-ea"/>
              <a:ea typeface="+mn-ea"/>
            </a:endParaRPr>
          </a:p>
        </p:txBody>
      </p:sp>
      <p:sp>
        <p:nvSpPr>
          <p:cNvPr id="4" name="灯片编号占位符 3"/>
          <p:cNvSpPr>
            <a:spLocks noGrp="1"/>
          </p:cNvSpPr>
          <p:nvPr>
            <p:ph type="sldNum" sz="quarter" idx="5"/>
          </p:nvPr>
        </p:nvSpPr>
        <p:spPr/>
        <p:txBody>
          <a:bodyPr/>
          <a:lstStyle/>
          <a:p>
            <a:fld id="{EA540E3B-F9C0-48B6-A129-4D327DD30658}" type="slidenum">
              <a:rPr lang="zh-CN" altLang="en-US" smtClean="0"/>
              <a:t>9</a:t>
            </a:fld>
            <a:endParaRPr lang="zh-CN" altLang="en-US"/>
          </a:p>
        </p:txBody>
      </p:sp>
    </p:spTree>
    <p:extLst>
      <p:ext uri="{BB962C8B-B14F-4D97-AF65-F5344CB8AC3E}">
        <p14:creationId xmlns:p14="http://schemas.microsoft.com/office/powerpoint/2010/main" val="267934557"/>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
        <p:nvSpPr>
          <p:cNvPr id="3" name="副标题 2"/>
          <p:cNvSpPr>
            <a:spLocks noGrp="1"/>
          </p:cNvSpPr>
          <p:nvPr>
            <p:ph type="subTitle" idx="1" hasCustomPrompt="1"/>
          </p:nvPr>
        </p:nvSpPr>
        <p:spPr>
          <a:xfrm>
            <a:off x="3787727" y="3619499"/>
            <a:ext cx="7273974" cy="1056835"/>
          </a:xfrm>
        </p:spPr>
        <p:txBody>
          <a:bodyPr/>
          <a:lstStyle>
            <a:lvl1pPr marL="0" indent="0" algn="l">
              <a:buNone/>
              <a:defRPr sz="2400" b="1">
                <a:solidFill>
                  <a:schemeClr val="bg1"/>
                </a:solidFill>
                <a:latin typeface="华文楷体" panose="02010600040101010101" pitchFamily="2" charset="-122"/>
                <a:ea typeface="华文楷体" panose="02010600040101010101" pitchFamily="2"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主讲人：</a:t>
            </a:r>
          </a:p>
        </p:txBody>
      </p:sp>
      <p:sp>
        <p:nvSpPr>
          <p:cNvPr id="4" name="日期占位符 3"/>
          <p:cNvSpPr>
            <a:spLocks noGrp="1"/>
          </p:cNvSpPr>
          <p:nvPr>
            <p:ph type="dt" sz="half" idx="10"/>
          </p:nvPr>
        </p:nvSpPr>
        <p:spPr/>
        <p:txBody>
          <a:bodyPr/>
          <a:lstStyle/>
          <a:p>
            <a:fld id="{A685A6CA-0CF8-4C0F-A4EF-5C6C0D45FAAD}" type="datetimeFigureOut">
              <a:rPr lang="zh-CN" altLang="en-US" smtClean="0"/>
              <a:t>2021/6/16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E8A902-E013-4FF5-9CBD-78113C784026}"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 preserve="1">
  <p:cSld name="1_标题和内容">
    <p:spTree>
      <p:nvGrpSpPr>
        <p:cNvPr id="1" name=""/>
        <p:cNvGrpSpPr/>
        <p:nvPr/>
      </p:nvGrpSpPr>
      <p:grpSpPr>
        <a:xfrm>
          <a:off x="0" y="0"/>
          <a:ext cx="0" cy="0"/>
        </a:xfrm>
      </p:grpSpPr>
      <p:sp>
        <p:nvSpPr>
          <p:cNvPr id="2" name="标题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zh-CN" altLang="en-US"/>
              <a:t>单击此处编辑母版标题样式</a:t>
            </a:r>
          </a:p>
        </p:txBody>
      </p:sp>
      <p:sp>
        <p:nvSpPr>
          <p:cNvPr id="3" name="内容占位符 2"/>
          <p:cNvSpPr>
            <a:spLocks noGrp="1"/>
          </p:cNvSpPr>
          <p:nvPr>
            <p:ph idx="1"/>
          </p:nvPr>
        </p:nvSpPr>
        <p:spPr/>
        <p:txBody>
          <a:bodyPr/>
          <a:lstStyle>
            <a:lvl1pPr>
              <a:defRPr>
                <a:latin typeface="华文楷体" panose="02010600040101010101" pitchFamily="2" charset="-122"/>
                <a:ea typeface="华文楷体" panose="02010600040101010101" pitchFamily="2" charset="-122"/>
              </a:defRPr>
            </a:lvl1pPr>
            <a:lvl2pPr>
              <a:defRPr>
                <a:latin typeface="华文楷体" panose="02010600040101010101" pitchFamily="2" charset="-122"/>
                <a:ea typeface="华文楷体" panose="02010600040101010101" pitchFamily="2" charset="-122"/>
              </a:defRPr>
            </a:lvl2pPr>
            <a:lvl3pPr>
              <a:defRPr>
                <a:latin typeface="华文楷体" panose="02010600040101010101" pitchFamily="2" charset="-122"/>
                <a:ea typeface="华文楷体" panose="02010600040101010101" pitchFamily="2" charset="-122"/>
              </a:defRPr>
            </a:lvl3pPr>
            <a:lvl4pPr>
              <a:defRPr>
                <a:latin typeface="华文楷体" panose="02010600040101010101" pitchFamily="2" charset="-122"/>
                <a:ea typeface="华文楷体" panose="02010600040101010101" pitchFamily="2" charset="-122"/>
              </a:defRPr>
            </a:lvl4pPr>
            <a:lvl5pPr>
              <a:defRPr>
                <a:latin typeface="华文楷体" panose="02010600040101010101" pitchFamily="2" charset="-122"/>
                <a:ea typeface="华文楷体" panose="02010600040101010101" pitchFamily="2"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685A6CA-0CF8-4C0F-A4EF-5C6C0D45FAAD}" type="datetimeFigureOut">
              <a:rPr lang="zh-CN" altLang="en-US" smtClean="0"/>
              <a:t>2021/6/16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7E8A902-E013-4FF5-9CBD-78113C784026}" type="slidenum">
              <a:rPr lang="zh-CN" altLang="en-US" smtClean="0"/>
              <a:t>‹#›</a:t>
            </a:fld>
            <a:endParaRPr lang="zh-CN" altLang="en-US"/>
          </a:p>
        </p:txBody>
      </p:sp>
      <p:sp>
        <p:nvSpPr>
          <p:cNvPr id="7" name="文本框 6"/>
          <p:cNvSpPr txBox="1"/>
          <p:nvPr userDrawn="1"/>
        </p:nvSpPr>
        <p:spPr>
          <a:xfrm>
            <a:off x="431800" y="365125"/>
            <a:ext cx="2133600" cy="714375"/>
          </a:xfrm>
          <a:prstGeom prst="rect">
            <a:avLst/>
          </a:prstGeom>
          <a:noFill/>
        </p:spPr>
        <p:txBody>
          <a:bodyPr wrap="square" rtlCol="0">
            <a:spAutoFit/>
          </a:bodyPr>
          <a:lstStyle/>
          <a:p>
            <a:endParaRPr lang="zh-CN" altLang="en-US"/>
          </a:p>
        </p:txBody>
      </p:sp>
      <p:sp>
        <p:nvSpPr>
          <p:cNvPr id="13" name="标题 1"/>
          <p:cNvSpPr txBox="1"/>
          <p:nvPr userDrawn="1"/>
        </p:nvSpPr>
        <p:spPr>
          <a:xfrm>
            <a:off x="110294" y="6210036"/>
            <a:ext cx="2641371" cy="396875"/>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4400" b="1" kern="1200">
                <a:solidFill>
                  <a:schemeClr val="bg1"/>
                </a:solidFill>
                <a:latin typeface="微软雅黑" panose="020b0503020204020204" pitchFamily="34" charset="-122"/>
                <a:ea typeface="微软雅黑" panose="020b0503020204020204" pitchFamily="34" charset="-122"/>
                <a:cs typeface="+mj-cs"/>
              </a:defRPr>
            </a:lvl1pPr>
          </a:lstStyle>
          <a:p>
            <a:pPr algn="l"/>
            <a:r>
              <a:rPr lang="zh-CN" altLang="en-US" sz="2000" b="0">
                <a:latin typeface="微软雅黑" panose="020b0503020204020204" pitchFamily="34" charset="-122"/>
                <a:ea typeface="微软雅黑" panose="020b0503020204020204" pitchFamily="34" charset="-122"/>
              </a:rPr>
              <a:t>初中语文</a:t>
            </a: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2">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438150"/>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85A6CA-0CF8-4C0F-A4EF-5C6C0D45FAAD}" type="datetimeFigureOut">
              <a:rPr lang="zh-CN" altLang="en-US" smtClean="0"/>
              <a:t>2021/6/16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E8A902-E013-4FF5-9CBD-78113C78402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ransition/>
  <p:timing/>
  <p:txStyles>
    <p:titleStyle>
      <a:lvl1pPr algn="ctr" defTabSz="914400" rtl="0" eaLnBrk="1" latinLnBrk="0" hangingPunct="1">
        <a:lnSpc>
          <a:spcPct val="90000"/>
        </a:lnSpc>
        <a:spcBef>
          <a:spcPct val="0"/>
        </a:spcBef>
        <a:buNone/>
        <a:defRPr sz="3400" kern="1200">
          <a:solidFill>
            <a:schemeClr val="tx1"/>
          </a:solidFill>
          <a:latin typeface="黑体" panose="02010609060101010101" pitchFamily="49" charset="-122"/>
          <a:ea typeface="黑体" panose="02010609060101010101" pitchFamily="49" charset="-122"/>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华文楷体" panose="02010600040101010101" pitchFamily="2" charset="-122"/>
          <a:ea typeface="华文楷体" panose="02010600040101010101" pitchFamily="2" charset="-122"/>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华文楷体" panose="02010600040101010101" pitchFamily="2" charset="-122"/>
          <a:ea typeface="华文楷体" panose="02010600040101010101" pitchFamily="2" charset="-122"/>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华文楷体" panose="02010600040101010101" pitchFamily="2" charset="-122"/>
          <a:ea typeface="华文楷体" panose="02010600040101010101" pitchFamily="2" charset="-122"/>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华文楷体" panose="02010600040101010101" pitchFamily="2" charset="-122"/>
          <a:ea typeface="华文楷体" panose="02010600040101010101" pitchFamily="2" charset="-122"/>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华文楷体" panose="02010600040101010101" pitchFamily="2" charset="-122"/>
          <a:ea typeface="华文楷体" panose="02010600040101010101" pitchFamily="2"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0.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1.xml" /><Relationship Id="rId3" Type="http://schemas.openxmlformats.org/officeDocument/2006/relationships/image" Target="../media/image3.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2.xml" /><Relationship Id="rId3" Type="http://schemas.openxmlformats.org/officeDocument/2006/relationships/image" Target="../media/image4.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5.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7.xml" /><Relationship Id="rId3" Type="http://schemas.openxmlformats.org/officeDocument/2006/relationships/image" Target="../media/image5.jpeg" /><Relationship Id="rId4" Type="http://schemas.openxmlformats.org/officeDocument/2006/relationships/image" Target="../media/image6.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8.xml" /><Relationship Id="rId3" Type="http://schemas.openxmlformats.org/officeDocument/2006/relationships/image" Target="../media/image7.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9.xml" /><Relationship Id="rId3" Type="http://schemas.openxmlformats.org/officeDocument/2006/relationships/image" Target="../media/image8.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0.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2.xml" /><Relationship Id="rId3" Type="http://schemas.openxmlformats.org/officeDocument/2006/relationships/image" Target="../media/image9.jpeg" /><Relationship Id="rId4" Type="http://schemas.openxmlformats.org/officeDocument/2006/relationships/image" Target="../media/image10.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3.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4.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5.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6.xml" /><Relationship Id="rId3" Type="http://schemas.openxmlformats.org/officeDocument/2006/relationships/image" Target="../media/image11.tiff"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7.xml" /><Relationship Id="rId3" Type="http://schemas.microsoft.com/office/2007/relationships/diagramDrawing" Target="../diagrams/drawing1.xml" /><Relationship Id="rId4" Type="http://schemas.openxmlformats.org/officeDocument/2006/relationships/diagramData" Target="../diagrams/data1.xml" /><Relationship Id="rId5" Type="http://schemas.openxmlformats.org/officeDocument/2006/relationships/diagramLayout" Target="../diagrams/layout1.xml" /><Relationship Id="rId6" Type="http://schemas.openxmlformats.org/officeDocument/2006/relationships/diagramQuickStyle" Target="../diagrams/quickStyle1.xml" /><Relationship Id="rId7" Type="http://schemas.openxmlformats.org/officeDocument/2006/relationships/diagramColors" Target="../diagrams/colors1.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8.xml" /><Relationship Id="rId3" Type="http://schemas.openxmlformats.org/officeDocument/2006/relationships/image" Target="../media/image12.jpeg" /><Relationship Id="rId4" Type="http://schemas.openxmlformats.org/officeDocument/2006/relationships/image" Target="../media/image13.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9.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 Id="rId3" Type="http://schemas.openxmlformats.org/officeDocument/2006/relationships/image" Target="../media/image1.tiff"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0.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1.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xml" /><Relationship Id="rId3" Type="http://schemas.openxmlformats.org/officeDocument/2006/relationships/image" Target="../media/image2.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xml" /><Relationship Id="rId3" Type="http://schemas.openxmlformats.org/officeDocument/2006/relationships/tags" Target="../tags/tag1.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9.xml" /><Relationship Id="rId3" Type="http://schemas.openxmlformats.org/officeDocument/2006/relationships/tags" Target="../tags/tag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idx="4294967295"/>
          </p:nvPr>
        </p:nvSpPr>
        <p:spPr>
          <a:xfrm>
            <a:off x="564200" y="2044237"/>
            <a:ext cx="11262991" cy="1006475"/>
          </a:xfrm>
        </p:spPr>
        <p:txBody>
          <a:bodyPr>
            <a:noAutofit/>
          </a:bodyPr>
          <a:lstStyle/>
          <a:p>
            <a:pPr>
              <a:lnSpc>
                <a:spcPct val="150000"/>
              </a:lnSpc>
            </a:pPr>
            <a:r>
              <a:rPr lang="zh-CN" altLang="en-US" sz="4800" b="1">
                <a:solidFill>
                  <a:srgbClr val="FF0000"/>
                </a:solidFill>
                <a:latin typeface="微软雅黑" panose="020b0503020204020204" pitchFamily="34" charset="-122"/>
                <a:ea typeface="微软雅黑" panose="020b0503020204020204" pitchFamily="34" charset="-122"/>
              </a:rPr>
              <a:t>我们的互联网时代（第一课时）</a:t>
            </a: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flipV="1">
            <a:off x="3728436" y="1615997"/>
            <a:ext cx="5043698" cy="35172"/>
          </a:xfrm>
          <a:prstGeom prst="line">
            <a:avLst/>
          </a:prstGeom>
          <a:ln w="12700">
            <a:solidFill>
              <a:srgbClr val="46D1CE"/>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3591277" y="983555"/>
            <a:ext cx="504369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小游戏：网络用语知多少</a:t>
            </a:r>
          </a:p>
        </p:txBody>
      </p:sp>
      <p:grpSp>
        <p:nvGrpSpPr>
          <p:cNvPr id="13" name="组合 12"/>
          <p:cNvGrpSpPr/>
          <p:nvPr/>
        </p:nvGrpSpPr>
        <p:grpSpPr>
          <a:xfrm>
            <a:off x="3028565" y="1369124"/>
            <a:ext cx="404351" cy="469613"/>
            <a:chOff x="2121873" y="1511588"/>
            <a:chExt cx="445481" cy="469613"/>
          </a:xfrm>
        </p:grpSpPr>
        <p:sp>
          <p:nvSpPr>
            <p:cNvPr id="14" name="矩形 13"/>
            <p:cNvSpPr/>
            <p:nvPr/>
          </p:nvSpPr>
          <p:spPr>
            <a:xfrm>
              <a:off x="2121873" y="1511588"/>
              <a:ext cx="363415" cy="363415"/>
            </a:xfrm>
            <a:prstGeom prst="rect">
              <a:avLst/>
            </a:prstGeom>
            <a:solidFill>
              <a:srgbClr val="46D1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矩形 14"/>
            <p:cNvSpPr/>
            <p:nvPr/>
          </p:nvSpPr>
          <p:spPr>
            <a:xfrm>
              <a:off x="2321171" y="1735018"/>
              <a:ext cx="246183" cy="246183"/>
            </a:xfrm>
            <a:prstGeom prst="rect">
              <a:avLst/>
            </a:prstGeom>
            <a:solidFill>
              <a:srgbClr val="9BF1E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 name="文本框 2"/>
          <p:cNvSpPr txBox="1"/>
          <p:nvPr/>
        </p:nvSpPr>
        <p:spPr>
          <a:xfrm>
            <a:off x="2537460" y="2171700"/>
            <a:ext cx="1632122" cy="523220"/>
          </a:xfrm>
          <a:prstGeom prst="rect">
            <a:avLst/>
          </a:prstGeom>
          <a:solidFill>
            <a:schemeClr val="accent1">
              <a:lumMod val="60000"/>
              <a:lumOff val="40000"/>
            </a:schemeClr>
          </a:solidFill>
        </p:spPr>
        <p:txBody>
          <a:bodyPr wrap="square" rtlCol="0">
            <a:spAutoFit/>
          </a:bodyPr>
          <a:lstStyle/>
          <a:p>
            <a:r>
              <a:rPr kumimoji="1" lang="zh-CN" altLang="en-US" sz="2800">
                <a:latin typeface="华文楷体" panose="02010600040101010101" pitchFamily="2" charset="-122"/>
                <a:ea typeface="华文楷体" panose="02010600040101010101" pitchFamily="2" charset="-122"/>
              </a:rPr>
              <a:t>柠檬精</a:t>
            </a:r>
          </a:p>
        </p:txBody>
      </p:sp>
      <p:sp>
        <p:nvSpPr>
          <p:cNvPr id="9" name="文本框 8"/>
          <p:cNvSpPr txBox="1"/>
          <p:nvPr/>
        </p:nvSpPr>
        <p:spPr>
          <a:xfrm>
            <a:off x="2531063" y="2903220"/>
            <a:ext cx="1638519" cy="523220"/>
          </a:xfrm>
          <a:prstGeom prst="rect">
            <a:avLst/>
          </a:prstGeom>
          <a:solidFill>
            <a:schemeClr val="accent4">
              <a:lumMod val="40000"/>
              <a:lumOff val="60000"/>
            </a:schemeClr>
          </a:solidFill>
        </p:spPr>
        <p:txBody>
          <a:bodyPr wrap="square" rtlCol="0">
            <a:spAutoFit/>
          </a:bodyPr>
          <a:lstStyle/>
          <a:p>
            <a:r>
              <a:rPr kumimoji="1" lang="zh-CN" altLang="en-US" sz="2800">
                <a:latin typeface="华文楷体" panose="02010600040101010101" pitchFamily="2" charset="-122"/>
                <a:ea typeface="华文楷体" panose="02010600040101010101" pitchFamily="2" charset="-122"/>
              </a:rPr>
              <a:t>好嗨哟</a:t>
            </a:r>
          </a:p>
        </p:txBody>
      </p:sp>
      <p:sp>
        <p:nvSpPr>
          <p:cNvPr id="10" name="文本框 9"/>
          <p:cNvSpPr txBox="1"/>
          <p:nvPr/>
        </p:nvSpPr>
        <p:spPr>
          <a:xfrm>
            <a:off x="2531062" y="3632180"/>
            <a:ext cx="1638520" cy="523220"/>
          </a:xfrm>
          <a:prstGeom prst="rect">
            <a:avLst/>
          </a:prstGeom>
          <a:solidFill>
            <a:schemeClr val="accent6">
              <a:lumMod val="40000"/>
              <a:lumOff val="60000"/>
            </a:schemeClr>
          </a:solidFill>
        </p:spPr>
        <p:txBody>
          <a:bodyPr wrap="square" rtlCol="0">
            <a:spAutoFit/>
          </a:bodyPr>
          <a:lstStyle/>
          <a:p>
            <a:r>
              <a:rPr kumimoji="1" lang="zh-CN" altLang="en-US" sz="2800">
                <a:latin typeface="华文楷体" panose="02010600040101010101" pitchFamily="2" charset="-122"/>
                <a:ea typeface="华文楷体" panose="02010600040101010101" pitchFamily="2" charset="-122"/>
              </a:rPr>
              <a:t>是个狼人</a:t>
            </a:r>
          </a:p>
        </p:txBody>
      </p:sp>
      <p:sp>
        <p:nvSpPr>
          <p:cNvPr id="16" name="文本框 15"/>
          <p:cNvSpPr txBox="1"/>
          <p:nvPr/>
        </p:nvSpPr>
        <p:spPr>
          <a:xfrm>
            <a:off x="2537460" y="4485864"/>
            <a:ext cx="1638520" cy="523220"/>
          </a:xfrm>
          <a:prstGeom prst="rect">
            <a:avLst/>
          </a:prstGeom>
          <a:solidFill>
            <a:schemeClr val="accent2">
              <a:lumMod val="40000"/>
              <a:lumOff val="60000"/>
            </a:schemeClr>
          </a:solidFill>
        </p:spPr>
        <p:txBody>
          <a:bodyPr wrap="square" rtlCol="0">
            <a:spAutoFit/>
          </a:bodyPr>
          <a:lstStyle/>
          <a:p>
            <a:r>
              <a:rPr kumimoji="1" lang="zh-CN" altLang="en-US" sz="2800">
                <a:latin typeface="华文楷体" panose="02010600040101010101" pitchFamily="2" charset="-122"/>
                <a:ea typeface="华文楷体" panose="02010600040101010101" pitchFamily="2" charset="-122"/>
              </a:rPr>
              <a:t>雨女无瓜</a:t>
            </a:r>
          </a:p>
        </p:txBody>
      </p:sp>
      <p:sp>
        <p:nvSpPr>
          <p:cNvPr id="17" name="文本框 16"/>
          <p:cNvSpPr txBox="1"/>
          <p:nvPr/>
        </p:nvSpPr>
        <p:spPr>
          <a:xfrm>
            <a:off x="2531062" y="5242988"/>
            <a:ext cx="1638520" cy="523220"/>
          </a:xfrm>
          <a:prstGeom prst="rect">
            <a:avLst/>
          </a:prstGeom>
          <a:solidFill>
            <a:schemeClr val="tx2">
              <a:lumMod val="40000"/>
              <a:lumOff val="60000"/>
            </a:schemeClr>
          </a:solidFill>
        </p:spPr>
        <p:txBody>
          <a:bodyPr wrap="square" rtlCol="0">
            <a:spAutoFit/>
          </a:bodyPr>
          <a:lstStyle/>
          <a:p>
            <a:r>
              <a:rPr kumimoji="1" lang="zh-CN" altLang="en-US" sz="2800">
                <a:latin typeface="华文楷体" panose="02010600040101010101" pitchFamily="2" charset="-122"/>
                <a:ea typeface="华文楷体" panose="02010600040101010101" pitchFamily="2" charset="-122"/>
              </a:rPr>
              <a:t>硬核</a:t>
            </a:r>
          </a:p>
        </p:txBody>
      </p:sp>
      <p:sp>
        <p:nvSpPr>
          <p:cNvPr id="18" name="文本框 17"/>
          <p:cNvSpPr txBox="1"/>
          <p:nvPr/>
        </p:nvSpPr>
        <p:spPr>
          <a:xfrm>
            <a:off x="6240058" y="2898436"/>
            <a:ext cx="3696204" cy="523220"/>
          </a:xfrm>
          <a:prstGeom prst="rect">
            <a:avLst/>
          </a:prstGeom>
          <a:solidFill>
            <a:srgbClr val="7030A0">
              <a:alpha val="38000"/>
            </a:srgbClr>
          </a:solidFill>
        </p:spPr>
        <p:txBody>
          <a:bodyPr wrap="square" rtlCol="0">
            <a:spAutoFit/>
          </a:bodyPr>
          <a:lstStyle/>
          <a:p>
            <a:r>
              <a:rPr kumimoji="1" lang="zh-CN" altLang="en-US" sz="2800">
                <a:latin typeface="华文楷体" panose="02010600040101010101" pitchFamily="2" charset="-122"/>
                <a:ea typeface="华文楷体" panose="02010600040101010101" pitchFamily="2" charset="-122"/>
              </a:rPr>
              <a:t>很喜欢嫉妒别人</a:t>
            </a:r>
          </a:p>
        </p:txBody>
      </p:sp>
      <p:sp>
        <p:nvSpPr>
          <p:cNvPr id="20" name="文本框 19"/>
          <p:cNvSpPr txBox="1"/>
          <p:nvPr/>
        </p:nvSpPr>
        <p:spPr>
          <a:xfrm>
            <a:off x="6240058" y="5230830"/>
            <a:ext cx="3696204" cy="523220"/>
          </a:xfrm>
          <a:prstGeom prst="rect">
            <a:avLst/>
          </a:prstGeom>
          <a:solidFill>
            <a:srgbClr val="7030A0">
              <a:alpha val="38000"/>
            </a:srgbClr>
          </a:solidFill>
        </p:spPr>
        <p:txBody>
          <a:bodyPr wrap="square" rtlCol="0">
            <a:spAutoFit/>
          </a:bodyPr>
          <a:lstStyle/>
          <a:p>
            <a:r>
              <a:rPr kumimoji="1" lang="zh-CN" altLang="en-US" sz="2800">
                <a:latin typeface="华文楷体" panose="02010600040101010101" pitchFamily="2" charset="-122"/>
                <a:ea typeface="华文楷体" panose="02010600040101010101" pitchFamily="2" charset="-122"/>
              </a:rPr>
              <a:t>很高兴、很兴奋</a:t>
            </a:r>
          </a:p>
        </p:txBody>
      </p:sp>
      <p:sp>
        <p:nvSpPr>
          <p:cNvPr id="21" name="文本框 20"/>
          <p:cNvSpPr txBox="1"/>
          <p:nvPr/>
        </p:nvSpPr>
        <p:spPr>
          <a:xfrm>
            <a:off x="6240058" y="4485864"/>
            <a:ext cx="3696204" cy="523220"/>
          </a:xfrm>
          <a:prstGeom prst="rect">
            <a:avLst/>
          </a:prstGeom>
          <a:solidFill>
            <a:srgbClr val="7030A0">
              <a:alpha val="38000"/>
            </a:srgbClr>
          </a:solidFill>
        </p:spPr>
        <p:txBody>
          <a:bodyPr wrap="square" rtlCol="0">
            <a:spAutoFit/>
          </a:bodyPr>
          <a:lstStyle/>
          <a:p>
            <a:r>
              <a:rPr kumimoji="1" lang="zh-CN" altLang="en-US" sz="2800">
                <a:latin typeface="华文楷体" panose="02010600040101010101" pitchFamily="2" charset="-122"/>
                <a:ea typeface="华文楷体" panose="02010600040101010101" pitchFamily="2" charset="-122"/>
              </a:rPr>
              <a:t>比“狠人”再狠一点</a:t>
            </a:r>
          </a:p>
        </p:txBody>
      </p:sp>
      <p:sp>
        <p:nvSpPr>
          <p:cNvPr id="22" name="文本框 21"/>
          <p:cNvSpPr txBox="1"/>
          <p:nvPr/>
        </p:nvSpPr>
        <p:spPr>
          <a:xfrm>
            <a:off x="6262480" y="2153470"/>
            <a:ext cx="3696204" cy="523220"/>
          </a:xfrm>
          <a:prstGeom prst="rect">
            <a:avLst/>
          </a:prstGeom>
          <a:solidFill>
            <a:srgbClr val="7030A0">
              <a:alpha val="38000"/>
            </a:srgbClr>
          </a:solidFill>
        </p:spPr>
        <p:txBody>
          <a:bodyPr wrap="square" rtlCol="0">
            <a:spAutoFit/>
          </a:bodyPr>
          <a:lstStyle/>
          <a:p>
            <a:r>
              <a:rPr kumimoji="1" lang="zh-CN" altLang="en-US" sz="2800">
                <a:latin typeface="华文楷体" panose="02010600040101010101" pitchFamily="2" charset="-122"/>
                <a:ea typeface="华文楷体" panose="02010600040101010101" pitchFamily="2" charset="-122"/>
              </a:rPr>
              <a:t>与你无关</a:t>
            </a:r>
          </a:p>
        </p:txBody>
      </p:sp>
      <p:sp>
        <p:nvSpPr>
          <p:cNvPr id="23" name="文本框 22"/>
          <p:cNvSpPr txBox="1"/>
          <p:nvPr/>
        </p:nvSpPr>
        <p:spPr>
          <a:xfrm>
            <a:off x="6240058" y="3658091"/>
            <a:ext cx="3696204" cy="523220"/>
          </a:xfrm>
          <a:prstGeom prst="rect">
            <a:avLst/>
          </a:prstGeom>
          <a:solidFill>
            <a:srgbClr val="7030A0">
              <a:alpha val="38000"/>
            </a:srgbClr>
          </a:solidFill>
        </p:spPr>
        <p:txBody>
          <a:bodyPr wrap="square" rtlCol="0">
            <a:spAutoFit/>
          </a:bodyPr>
          <a:lstStyle/>
          <a:p>
            <a:r>
              <a:rPr kumimoji="1" lang="zh-CN" altLang="en-US" sz="2800">
                <a:latin typeface="华文楷体" panose="02010600040101010101" pitchFamily="2" charset="-122"/>
                <a:ea typeface="华文楷体" panose="02010600040101010101" pitchFamily="2" charset="-122"/>
              </a:rPr>
              <a:t>厉害、霸气</a:t>
            </a:r>
          </a:p>
        </p:txBody>
      </p:sp>
      <p:cxnSp>
        <p:nvCxnSpPr>
          <p:cNvPr id="4" name="直线连接符 3">
            <a:extLst>
              <a:ext uri="{FF2B5EF4-FFF2-40B4-BE49-F238E27FC236}">
                <a16:creationId xmlns:a16="http://schemas.microsoft.com/office/drawing/2014/main" xmlns="" id="{7E72A833-F88A-D744-870D-BD4B541EBD81}"/>
              </a:ext>
            </a:extLst>
          </p:cNvPr>
          <p:cNvCxnSpPr>
            <a:stCxn id="3" idx="3"/>
            <a:endCxn id="18" idx="1"/>
          </p:cNvCxnSpPr>
          <p:nvPr/>
        </p:nvCxnSpPr>
        <p:spPr>
          <a:xfrm>
            <a:off x="4169582" y="2433310"/>
            <a:ext cx="2070476" cy="726736"/>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直线连接符 5">
            <a:extLst>
              <a:ext uri="{FF2B5EF4-FFF2-40B4-BE49-F238E27FC236}">
                <a16:creationId xmlns:a16="http://schemas.microsoft.com/office/drawing/2014/main" xmlns="" id="{F3B8B755-F67F-F14F-BCE0-6A3F042CD033}"/>
              </a:ext>
            </a:extLst>
          </p:cNvPr>
          <p:cNvCxnSpPr>
            <a:stCxn id="9" idx="3"/>
            <a:endCxn id="20" idx="1"/>
          </p:cNvCxnSpPr>
          <p:nvPr/>
        </p:nvCxnSpPr>
        <p:spPr>
          <a:xfrm>
            <a:off x="4169582" y="3164830"/>
            <a:ext cx="2070476" cy="232761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线连接符 7">
            <a:extLst>
              <a:ext uri="{FF2B5EF4-FFF2-40B4-BE49-F238E27FC236}">
                <a16:creationId xmlns:a16="http://schemas.microsoft.com/office/drawing/2014/main" xmlns="" id="{B30FD20C-52BE-1E41-985B-082776026ABC}"/>
              </a:ext>
            </a:extLst>
          </p:cNvPr>
          <p:cNvCxnSpPr>
            <a:stCxn id="10" idx="3"/>
            <a:endCxn id="21" idx="1"/>
          </p:cNvCxnSpPr>
          <p:nvPr/>
        </p:nvCxnSpPr>
        <p:spPr>
          <a:xfrm>
            <a:off x="4169582" y="3893790"/>
            <a:ext cx="2070476" cy="853684"/>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直线连接符 23">
            <a:extLst>
              <a:ext uri="{FF2B5EF4-FFF2-40B4-BE49-F238E27FC236}">
                <a16:creationId xmlns:a16="http://schemas.microsoft.com/office/drawing/2014/main" xmlns="" id="{6950B8A7-58CD-F445-9C2E-18B8F1E758A1}"/>
              </a:ext>
            </a:extLst>
          </p:cNvPr>
          <p:cNvCxnSpPr>
            <a:stCxn id="16" idx="3"/>
            <a:endCxn id="22" idx="1"/>
          </p:cNvCxnSpPr>
          <p:nvPr/>
        </p:nvCxnSpPr>
        <p:spPr>
          <a:xfrm flipV="1">
            <a:off x="4175980" y="2415080"/>
            <a:ext cx="2086500" cy="2332394"/>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直线连接符 25">
            <a:extLst>
              <a:ext uri="{FF2B5EF4-FFF2-40B4-BE49-F238E27FC236}">
                <a16:creationId xmlns:a16="http://schemas.microsoft.com/office/drawing/2014/main" xmlns="" id="{E21B177A-75A4-3142-A912-1EC6318D20E6}"/>
              </a:ext>
            </a:extLst>
          </p:cNvPr>
          <p:cNvCxnSpPr>
            <a:stCxn id="17" idx="3"/>
            <a:endCxn id="23" idx="1"/>
          </p:cNvCxnSpPr>
          <p:nvPr/>
        </p:nvCxnSpPr>
        <p:spPr>
          <a:xfrm flipV="1">
            <a:off x="4169582" y="3919701"/>
            <a:ext cx="2070476" cy="1584897"/>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flipV="1">
            <a:off x="3728436" y="1615997"/>
            <a:ext cx="5043698" cy="35172"/>
          </a:xfrm>
          <a:prstGeom prst="line">
            <a:avLst/>
          </a:prstGeom>
          <a:ln w="12700">
            <a:solidFill>
              <a:srgbClr val="46D1CE"/>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3591277" y="983555"/>
            <a:ext cx="504369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网络用语的来源</a:t>
            </a:r>
          </a:p>
        </p:txBody>
      </p:sp>
      <p:grpSp>
        <p:nvGrpSpPr>
          <p:cNvPr id="13" name="组合 12"/>
          <p:cNvGrpSpPr/>
          <p:nvPr/>
        </p:nvGrpSpPr>
        <p:grpSpPr>
          <a:xfrm>
            <a:off x="3028565" y="1369124"/>
            <a:ext cx="404351" cy="469613"/>
            <a:chOff x="2121873" y="1511588"/>
            <a:chExt cx="445481" cy="469613"/>
          </a:xfrm>
        </p:grpSpPr>
        <p:sp>
          <p:nvSpPr>
            <p:cNvPr id="14" name="矩形 13"/>
            <p:cNvSpPr/>
            <p:nvPr/>
          </p:nvSpPr>
          <p:spPr>
            <a:xfrm>
              <a:off x="2121873" y="1511588"/>
              <a:ext cx="363415" cy="363415"/>
            </a:xfrm>
            <a:prstGeom prst="rect">
              <a:avLst/>
            </a:prstGeom>
            <a:solidFill>
              <a:srgbClr val="46D1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矩形 14"/>
            <p:cNvSpPr/>
            <p:nvPr/>
          </p:nvSpPr>
          <p:spPr>
            <a:xfrm>
              <a:off x="2321171" y="1735018"/>
              <a:ext cx="246183" cy="246183"/>
            </a:xfrm>
            <a:prstGeom prst="rect">
              <a:avLst/>
            </a:prstGeom>
            <a:solidFill>
              <a:srgbClr val="9BF1E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24" name="图片 2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496945" y="2062167"/>
            <a:ext cx="2151136" cy="4178613"/>
          </a:xfrm>
          <a:prstGeom prst="rect">
            <a:avLst/>
          </a:prstGeom>
        </p:spPr>
      </p:pic>
      <p:sp>
        <p:nvSpPr>
          <p:cNvPr id="25" name="文本框 24"/>
          <p:cNvSpPr txBox="1"/>
          <p:nvPr/>
        </p:nvSpPr>
        <p:spPr>
          <a:xfrm>
            <a:off x="3465201" y="2039425"/>
            <a:ext cx="8671560" cy="523220"/>
          </a:xfrm>
          <a:prstGeom prst="rect">
            <a:avLst/>
          </a:prstGeom>
          <a:noFill/>
        </p:spPr>
        <p:txBody>
          <a:bodyPr wrap="square" rtlCol="0">
            <a:spAutoFit/>
          </a:bodyPr>
          <a:lstStyle/>
          <a:p>
            <a:r>
              <a:rPr kumimoji="1" lang="zh-CN" altLang="en-US" sz="2800">
                <a:latin typeface="华文楷体" panose="02010600040101010101" pitchFamily="2" charset="-122"/>
                <a:ea typeface="华文楷体" panose="02010600040101010101" pitchFamily="2" charset="-122"/>
              </a:rPr>
              <a:t>时政热点或新闻事件</a:t>
            </a:r>
          </a:p>
        </p:txBody>
      </p:sp>
      <p:sp>
        <p:nvSpPr>
          <p:cNvPr id="27" name="文本框 26"/>
          <p:cNvSpPr txBox="1"/>
          <p:nvPr/>
        </p:nvSpPr>
        <p:spPr>
          <a:xfrm>
            <a:off x="3465201" y="2869531"/>
            <a:ext cx="8671560" cy="523220"/>
          </a:xfrm>
          <a:prstGeom prst="rect">
            <a:avLst/>
          </a:prstGeom>
          <a:noFill/>
        </p:spPr>
        <p:txBody>
          <a:bodyPr wrap="square" rtlCol="0">
            <a:spAutoFit/>
          </a:bodyPr>
          <a:lstStyle/>
          <a:p>
            <a:r>
              <a:rPr lang="zh-CN" altLang="zh-CN" sz="2800">
                <a:latin typeface="华文楷体" panose="02010600040101010101" pitchFamily="2" charset="-122"/>
                <a:ea typeface="华文楷体" panose="02010600040101010101" pitchFamily="2" charset="-122"/>
              </a:rPr>
              <a:t>当红的影视作品、网络歌曲或畅销书籍</a:t>
            </a:r>
            <a:endParaRPr kumimoji="1" lang="zh-CN" altLang="en-US" sz="2800">
              <a:latin typeface="华文楷体" panose="02010600040101010101" pitchFamily="2" charset="-122"/>
              <a:ea typeface="华文楷体" panose="02010600040101010101" pitchFamily="2" charset="-122"/>
            </a:endParaRPr>
          </a:p>
        </p:txBody>
      </p:sp>
      <p:sp>
        <p:nvSpPr>
          <p:cNvPr id="28" name="文本框 27"/>
          <p:cNvSpPr txBox="1"/>
          <p:nvPr/>
        </p:nvSpPr>
        <p:spPr>
          <a:xfrm>
            <a:off x="3465201" y="3699637"/>
            <a:ext cx="8671560" cy="523220"/>
          </a:xfrm>
          <a:prstGeom prst="rect">
            <a:avLst/>
          </a:prstGeom>
          <a:noFill/>
        </p:spPr>
        <p:txBody>
          <a:bodyPr wrap="square" rtlCol="0">
            <a:spAutoFit/>
          </a:bodyPr>
          <a:lstStyle/>
          <a:p>
            <a:r>
              <a:rPr lang="zh-CN" altLang="en-US" sz="2800">
                <a:latin typeface="华文楷体" panose="02010600040101010101" pitchFamily="2" charset="-122"/>
                <a:ea typeface="华文楷体" panose="02010600040101010101" pitchFamily="2" charset="-122"/>
              </a:rPr>
              <a:t>方言的谐音</a:t>
            </a:r>
            <a:endParaRPr kumimoji="1" lang="zh-CN" altLang="en-US" sz="2800">
              <a:latin typeface="华文楷体" panose="02010600040101010101" pitchFamily="2" charset="-122"/>
              <a:ea typeface="华文楷体" panose="02010600040101010101" pitchFamily="2" charset="-122"/>
            </a:endParaRPr>
          </a:p>
        </p:txBody>
      </p:sp>
      <p:sp>
        <p:nvSpPr>
          <p:cNvPr id="29" name="文本框 28"/>
          <p:cNvSpPr txBox="1"/>
          <p:nvPr/>
        </p:nvSpPr>
        <p:spPr>
          <a:xfrm>
            <a:off x="3513536" y="4552485"/>
            <a:ext cx="8671560" cy="523220"/>
          </a:xfrm>
          <a:prstGeom prst="rect">
            <a:avLst/>
          </a:prstGeom>
          <a:noFill/>
        </p:spPr>
        <p:txBody>
          <a:bodyPr wrap="square" rtlCol="0">
            <a:spAutoFit/>
          </a:bodyPr>
          <a:lstStyle/>
          <a:p>
            <a:r>
              <a:rPr lang="zh-CN" altLang="en-US" sz="2800">
                <a:latin typeface="华文楷体" panose="02010600040101010101" pitchFamily="2" charset="-122"/>
                <a:ea typeface="华文楷体" panose="02010600040101010101" pitchFamily="2" charset="-122"/>
              </a:rPr>
              <a:t>赋予旧词新的含义</a:t>
            </a:r>
            <a:endParaRPr kumimoji="1" lang="zh-CN" altLang="en-US" sz="2800">
              <a:latin typeface="华文楷体" panose="02010600040101010101" pitchFamily="2" charset="-122"/>
              <a:ea typeface="华文楷体" panose="02010600040101010101" pitchFamily="2" charset="-122"/>
            </a:endParaRPr>
          </a:p>
        </p:txBody>
      </p:sp>
      <p:sp>
        <p:nvSpPr>
          <p:cNvPr id="30" name="文本框 29"/>
          <p:cNvSpPr txBox="1"/>
          <p:nvPr/>
        </p:nvSpPr>
        <p:spPr>
          <a:xfrm>
            <a:off x="3476559" y="5351225"/>
            <a:ext cx="8671560" cy="523220"/>
          </a:xfrm>
          <a:prstGeom prst="rect">
            <a:avLst/>
          </a:prstGeom>
          <a:noFill/>
        </p:spPr>
        <p:txBody>
          <a:bodyPr wrap="square" rtlCol="0">
            <a:spAutoFit/>
          </a:bodyPr>
          <a:lstStyle/>
          <a:p>
            <a:r>
              <a:rPr lang="zh-CN" altLang="zh-CN" sz="2800">
                <a:latin typeface="华文楷体" panose="02010600040101010101" pitchFamily="2" charset="-122"/>
                <a:ea typeface="华文楷体" panose="02010600040101010101" pitchFamily="2" charset="-122"/>
              </a:rPr>
              <a:t>微博博文或网络水军的推动下形成的调侃式用语 </a:t>
            </a:r>
            <a:endParaRPr kumimoji="1" lang="zh-CN" altLang="en-US" sz="2800">
              <a:latin typeface="华文楷体" panose="02010600040101010101" pitchFamily="2" charset="-122"/>
              <a:ea typeface="华文楷体" panose="02010600040101010101" pitchFamily="2" charset="-122"/>
            </a:endParaRP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flipV="1">
            <a:off x="3591276" y="1615997"/>
            <a:ext cx="5043698" cy="35172"/>
          </a:xfrm>
          <a:prstGeom prst="line">
            <a:avLst/>
          </a:prstGeom>
          <a:ln w="12700">
            <a:solidFill>
              <a:srgbClr val="46D1CE"/>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3028565" y="1369124"/>
            <a:ext cx="404351" cy="469613"/>
            <a:chOff x="2121873" y="1511588"/>
            <a:chExt cx="445481" cy="469613"/>
          </a:xfrm>
        </p:grpSpPr>
        <p:sp>
          <p:nvSpPr>
            <p:cNvPr id="14" name="矩形 13"/>
            <p:cNvSpPr/>
            <p:nvPr/>
          </p:nvSpPr>
          <p:spPr>
            <a:xfrm>
              <a:off x="2121873" y="1511588"/>
              <a:ext cx="363415" cy="363415"/>
            </a:xfrm>
            <a:prstGeom prst="rect">
              <a:avLst/>
            </a:prstGeom>
            <a:solidFill>
              <a:srgbClr val="46D1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矩形 14"/>
            <p:cNvSpPr/>
            <p:nvPr/>
          </p:nvSpPr>
          <p:spPr>
            <a:xfrm>
              <a:off x="2321171" y="1735018"/>
              <a:ext cx="246183" cy="246183"/>
            </a:xfrm>
            <a:prstGeom prst="rect">
              <a:avLst/>
            </a:prstGeom>
            <a:solidFill>
              <a:srgbClr val="9BF1E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 name="文本框 8"/>
          <p:cNvSpPr txBox="1"/>
          <p:nvPr/>
        </p:nvSpPr>
        <p:spPr>
          <a:xfrm>
            <a:off x="1422474" y="2826718"/>
            <a:ext cx="4434840" cy="1323439"/>
          </a:xfrm>
          <a:prstGeom prst="rect">
            <a:avLst/>
          </a:prstGeom>
          <a:noFill/>
        </p:spPr>
        <p:txBody>
          <a:bodyPr wrap="square" rtlCol="0">
            <a:spAutoFit/>
          </a:bodyPr>
          <a:lstStyle/>
          <a:p>
            <a:pPr algn="just">
              <a:lnSpc>
                <a:spcPct val="150000"/>
              </a:lnSpc>
            </a:pPr>
            <a:r>
              <a:rPr lang="en-US" altLang="zh-CN" sz="2800">
                <a:latin typeface="华文楷体" panose="02010600040101010101" pitchFamily="2" charset="-122"/>
                <a:ea typeface="华文楷体" panose="02010600040101010101" pitchFamily="2" charset="-122"/>
              </a:rPr>
              <a:t>        </a:t>
            </a:r>
            <a:r>
              <a:rPr lang="zh-CN" altLang="en-US" sz="2800">
                <a:latin typeface="华文楷体" panose="02010600040101010101" pitchFamily="2" charset="-122"/>
                <a:ea typeface="华文楷体" panose="02010600040101010101" pitchFamily="2" charset="-122"/>
              </a:rPr>
              <a:t>请认真阅读征文片段，说说这段文字有什么特点。</a:t>
            </a:r>
            <a:endParaRPr lang="zh-CN" altLang="en-US" sz="2800">
              <a:solidFill>
                <a:prstClr val="black"/>
              </a:solidFill>
              <a:latin typeface="华文楷体" panose="02010600040101010101" pitchFamily="2" charset="-122"/>
              <a:ea typeface="华文楷体" panose="02010600040101010101" pitchFamily="2" charset="-122"/>
            </a:endParaRPr>
          </a:p>
        </p:txBody>
      </p:sp>
      <p:sp>
        <p:nvSpPr>
          <p:cNvPr id="10" name="文本框 9"/>
          <p:cNvSpPr txBox="1"/>
          <p:nvPr/>
        </p:nvSpPr>
        <p:spPr>
          <a:xfrm>
            <a:off x="3591277" y="983555"/>
            <a:ext cx="504369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活动二：我“议”网络用语</a:t>
            </a:r>
          </a:p>
        </p:txBody>
      </p:sp>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226101" y="1729612"/>
            <a:ext cx="4543425" cy="4694047"/>
          </a:xfrm>
          <a:prstGeom prst="rect">
            <a:avLst/>
          </a:prstGeom>
        </p:spPr>
      </p:pic>
      <p:sp>
        <p:nvSpPr>
          <p:cNvPr id="3" name="矩形 2"/>
          <p:cNvSpPr/>
          <p:nvPr/>
        </p:nvSpPr>
        <p:spPr>
          <a:xfrm>
            <a:off x="8160344" y="2572401"/>
            <a:ext cx="800776" cy="463518"/>
          </a:xfrm>
          <a:prstGeom prst="rect">
            <a:avLst/>
          </a:prstGeom>
          <a:noFill/>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a:p>
        </p:txBody>
      </p:sp>
      <p:sp>
        <p:nvSpPr>
          <p:cNvPr id="17" name="矩形 16"/>
          <p:cNvSpPr/>
          <p:nvPr/>
        </p:nvSpPr>
        <p:spPr>
          <a:xfrm>
            <a:off x="6534142" y="2188242"/>
            <a:ext cx="982980" cy="463518"/>
          </a:xfrm>
          <a:prstGeom prst="rect">
            <a:avLst/>
          </a:prstGeom>
          <a:noFill/>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a:p>
        </p:txBody>
      </p:sp>
      <p:sp>
        <p:nvSpPr>
          <p:cNvPr id="18" name="矩形 17"/>
          <p:cNvSpPr/>
          <p:nvPr/>
        </p:nvSpPr>
        <p:spPr>
          <a:xfrm>
            <a:off x="7421864" y="4314220"/>
            <a:ext cx="548640" cy="463518"/>
          </a:xfrm>
          <a:prstGeom prst="rect">
            <a:avLst/>
          </a:prstGeom>
          <a:noFill/>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a:p>
        </p:txBody>
      </p:sp>
      <p:sp>
        <p:nvSpPr>
          <p:cNvPr id="19" name="矩形 18"/>
          <p:cNvSpPr/>
          <p:nvPr/>
        </p:nvSpPr>
        <p:spPr>
          <a:xfrm>
            <a:off x="6534142" y="5098295"/>
            <a:ext cx="548640" cy="463518"/>
          </a:xfrm>
          <a:prstGeom prst="rect">
            <a:avLst/>
          </a:prstGeom>
          <a:noFill/>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a:p>
        </p:txBody>
      </p:sp>
      <p:sp>
        <p:nvSpPr>
          <p:cNvPr id="20" name="矩形 19"/>
          <p:cNvSpPr/>
          <p:nvPr/>
        </p:nvSpPr>
        <p:spPr>
          <a:xfrm>
            <a:off x="7827237" y="5016560"/>
            <a:ext cx="548640" cy="463518"/>
          </a:xfrm>
          <a:prstGeom prst="rect">
            <a:avLst/>
          </a:prstGeom>
          <a:noFill/>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a:p>
        </p:txBody>
      </p:sp>
      <p:sp>
        <p:nvSpPr>
          <p:cNvPr id="22" name="矩形 21"/>
          <p:cNvSpPr/>
          <p:nvPr/>
        </p:nvSpPr>
        <p:spPr>
          <a:xfrm>
            <a:off x="8467317" y="5353142"/>
            <a:ext cx="548640" cy="463518"/>
          </a:xfrm>
          <a:prstGeom prst="rect">
            <a:avLst/>
          </a:prstGeom>
          <a:noFill/>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a:p>
        </p:txBody>
      </p:sp>
      <p:sp>
        <p:nvSpPr>
          <p:cNvPr id="23" name="矩形 22"/>
          <p:cNvSpPr/>
          <p:nvPr/>
        </p:nvSpPr>
        <p:spPr>
          <a:xfrm>
            <a:off x="9963269" y="5359458"/>
            <a:ext cx="804922" cy="457202"/>
          </a:xfrm>
          <a:prstGeom prst="rect">
            <a:avLst/>
          </a:prstGeom>
          <a:noFill/>
          <a:ln>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7" grpId="0"/>
      <p:bldP spid="18" grpId="0"/>
      <p:bldP spid="19" grpId="0"/>
      <p:bldP spid="20" grpId="0"/>
      <p:bldP spid="22" grpId="0"/>
      <p:bldP spid="23"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文本框 9"/>
          <p:cNvSpPr txBox="1"/>
          <p:nvPr/>
        </p:nvSpPr>
        <p:spPr>
          <a:xfrm>
            <a:off x="1028700" y="2062167"/>
            <a:ext cx="9715500" cy="677108"/>
          </a:xfrm>
          <a:prstGeom prst="rect">
            <a:avLst/>
          </a:prstGeom>
          <a:noFill/>
        </p:spPr>
        <p:txBody>
          <a:bodyPr wrap="square" rtlCol="0">
            <a:spAutoFit/>
          </a:bodyPr>
          <a:lstStyle/>
          <a:p>
            <a:pPr algn="just">
              <a:lnSpc>
                <a:spcPct val="150000"/>
              </a:lnSpc>
            </a:pPr>
            <a:r>
              <a:rPr lang="zh-CN" altLang="en-US" sz="2800" b="1">
                <a:solidFill>
                  <a:prstClr val="black"/>
                </a:solidFill>
                <a:latin typeface="华文楷体" panose="02010600040101010101" pitchFamily="2" charset="-122"/>
                <a:ea typeface="华文楷体" panose="02010600040101010101" pitchFamily="2" charset="-122"/>
              </a:rPr>
              <a:t>         </a:t>
            </a:r>
            <a:r>
              <a:rPr lang="zh-CN" altLang="en-US" sz="2800">
                <a:solidFill>
                  <a:prstClr val="black"/>
                </a:solidFill>
                <a:latin typeface="华文楷体" panose="02010600040101010101" pitchFamily="2" charset="-122"/>
                <a:ea typeface="华文楷体" panose="02010600040101010101" pitchFamily="2" charset="-122"/>
              </a:rPr>
              <a:t>如何看待在写作中使用网络用语这种现象呢？</a:t>
            </a:r>
            <a:endParaRPr lang="en-US" altLang="zh-CN" sz="2800">
              <a:solidFill>
                <a:prstClr val="black"/>
              </a:solidFill>
              <a:latin typeface="华文楷体" panose="02010600040101010101" pitchFamily="2" charset="-122"/>
              <a:ea typeface="华文楷体" panose="02010600040101010101" pitchFamily="2" charset="-122"/>
            </a:endParaRPr>
          </a:p>
        </p:txBody>
      </p:sp>
      <p:cxnSp>
        <p:nvCxnSpPr>
          <p:cNvPr id="11" name="直接连接符 10"/>
          <p:cNvCxnSpPr/>
          <p:nvPr/>
        </p:nvCxnSpPr>
        <p:spPr>
          <a:xfrm flipV="1">
            <a:off x="3591276" y="1615997"/>
            <a:ext cx="5043698" cy="35172"/>
          </a:xfrm>
          <a:prstGeom prst="line">
            <a:avLst/>
          </a:prstGeom>
          <a:ln w="12700">
            <a:solidFill>
              <a:srgbClr val="46D1CE"/>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3028565" y="1369124"/>
            <a:ext cx="404351" cy="469613"/>
            <a:chOff x="2121873" y="1511588"/>
            <a:chExt cx="445481" cy="469613"/>
          </a:xfrm>
        </p:grpSpPr>
        <p:sp>
          <p:nvSpPr>
            <p:cNvPr id="14" name="矩形 13"/>
            <p:cNvSpPr/>
            <p:nvPr/>
          </p:nvSpPr>
          <p:spPr>
            <a:xfrm>
              <a:off x="2121873" y="1511588"/>
              <a:ext cx="363415" cy="363415"/>
            </a:xfrm>
            <a:prstGeom prst="rect">
              <a:avLst/>
            </a:prstGeom>
            <a:solidFill>
              <a:srgbClr val="46D1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矩形 14"/>
            <p:cNvSpPr/>
            <p:nvPr/>
          </p:nvSpPr>
          <p:spPr>
            <a:xfrm>
              <a:off x="2321171" y="1735018"/>
              <a:ext cx="246183" cy="246183"/>
            </a:xfrm>
            <a:prstGeom prst="rect">
              <a:avLst/>
            </a:prstGeom>
            <a:solidFill>
              <a:srgbClr val="9BF1E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 name="文本框 7"/>
          <p:cNvSpPr txBox="1"/>
          <p:nvPr/>
        </p:nvSpPr>
        <p:spPr>
          <a:xfrm>
            <a:off x="3591277" y="983555"/>
            <a:ext cx="504369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活动二：我“议”网络用语</a:t>
            </a:r>
          </a:p>
        </p:txBody>
      </p:sp>
      <p:sp>
        <p:nvSpPr>
          <p:cNvPr id="3" name="圆角矩形 2"/>
          <p:cNvSpPr/>
          <p:nvPr/>
        </p:nvSpPr>
        <p:spPr>
          <a:xfrm>
            <a:off x="1255375" y="2962705"/>
            <a:ext cx="9715500" cy="2987245"/>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kumimoji="1" lang="zh-CN" altLang="en-US"/>
          </a:p>
        </p:txBody>
      </p:sp>
      <p:sp>
        <p:nvSpPr>
          <p:cNvPr id="4" name="矩形 3"/>
          <p:cNvSpPr/>
          <p:nvPr/>
        </p:nvSpPr>
        <p:spPr>
          <a:xfrm>
            <a:off x="1447800" y="3193877"/>
            <a:ext cx="9296400" cy="2546082"/>
          </a:xfrm>
          <a:prstGeom prst="rect">
            <a:avLst/>
          </a:prstGeom>
        </p:spPr>
        <p:txBody>
          <a:bodyPr wrap="square">
            <a:spAutoFit/>
          </a:bodyPr>
          <a:lstStyle/>
          <a:p>
            <a:pPr indent="266700" algn="just">
              <a:lnSpc>
                <a:spcPct val="115000"/>
              </a:lnSpc>
              <a:spcBef>
                <a:spcPts val="600"/>
              </a:spcBef>
              <a:spcAft>
                <a:spcPct val="0"/>
              </a:spcAft>
            </a:pPr>
            <a:r>
              <a:rPr lang="zh-CN" altLang="en-US" sz="2800" kern="100">
                <a:latin typeface="华文楷体" panose="02010600040101010101" pitchFamily="2" charset="-122"/>
                <a:ea typeface="华文楷体" panose="02010600040101010101" pitchFamily="2" charset="-122"/>
                <a:cs typeface="Times New Roman" panose="02020703060505090304" pitchFamily="18" charset="0"/>
              </a:rPr>
              <a:t>     </a:t>
            </a:r>
            <a:r>
              <a:rPr lang="zh-CN" altLang="zh-CN" sz="2800" kern="100">
                <a:latin typeface="华文楷体" panose="02010600040101010101" pitchFamily="2" charset="-122"/>
                <a:ea typeface="华文楷体" panose="02010600040101010101" pitchFamily="2" charset="-122"/>
                <a:cs typeface="Times New Roman" panose="02020703060505090304" pitchFamily="18" charset="0"/>
              </a:rPr>
              <a:t>网络用语具有生动性、创新性、流行性，通过各种传播媒介进入了人们的视野，形成了独特的网络语言体系，真实地反映出大众生活和社会万象，引领我们向时代迈进，也给我们的生活增加了乐趣、新奇感和亲和度。因此，我们在写作时可以适当、规范地使用一些网络用语。</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文本框 9"/>
          <p:cNvSpPr txBox="1"/>
          <p:nvPr/>
        </p:nvSpPr>
        <p:spPr>
          <a:xfrm>
            <a:off x="1238250" y="1926940"/>
            <a:ext cx="9715500" cy="675891"/>
          </a:xfrm>
          <a:prstGeom prst="rect">
            <a:avLst/>
          </a:prstGeom>
          <a:noFill/>
        </p:spPr>
        <p:txBody>
          <a:bodyPr wrap="square" rtlCol="0">
            <a:spAutoFit/>
          </a:bodyPr>
          <a:lstStyle/>
          <a:p>
            <a:pPr algn="just">
              <a:lnSpc>
                <a:spcPct val="150000"/>
              </a:lnSpc>
            </a:pPr>
            <a:r>
              <a:rPr lang="zh-CN" altLang="en-US" sz="2800">
                <a:latin typeface="华文楷体" panose="02010600040101010101" pitchFamily="2" charset="-122"/>
                <a:ea typeface="华文楷体" panose="02010600040101010101" pitchFamily="2" charset="-122"/>
              </a:rPr>
              <a:t>       </a:t>
            </a:r>
            <a:r>
              <a:rPr lang="zh-CN" altLang="zh-CN" sz="2800">
                <a:latin typeface="华文楷体" panose="02010600040101010101" pitchFamily="2" charset="-122"/>
                <a:ea typeface="华文楷体" panose="02010600040101010101" pitchFamily="2" charset="-122"/>
              </a:rPr>
              <a:t>如果写作时能用网络用语，可以使用什么样的网络词语？ </a:t>
            </a:r>
            <a:endParaRPr lang="en-US" altLang="zh-CN" sz="2800">
              <a:solidFill>
                <a:prstClr val="black"/>
              </a:solidFill>
              <a:latin typeface="华文楷体" panose="02010600040101010101" pitchFamily="2" charset="-122"/>
              <a:ea typeface="华文楷体" panose="02010600040101010101" pitchFamily="2" charset="-122"/>
            </a:endParaRPr>
          </a:p>
        </p:txBody>
      </p:sp>
      <p:cxnSp>
        <p:nvCxnSpPr>
          <p:cNvPr id="11" name="直接连接符 10"/>
          <p:cNvCxnSpPr/>
          <p:nvPr/>
        </p:nvCxnSpPr>
        <p:spPr>
          <a:xfrm flipV="1">
            <a:off x="3591276" y="1615997"/>
            <a:ext cx="5043698" cy="35172"/>
          </a:xfrm>
          <a:prstGeom prst="line">
            <a:avLst/>
          </a:prstGeom>
          <a:ln w="12700">
            <a:solidFill>
              <a:srgbClr val="46D1CE"/>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3028565" y="1369124"/>
            <a:ext cx="404351" cy="469613"/>
            <a:chOff x="2121873" y="1511588"/>
            <a:chExt cx="445481" cy="469613"/>
          </a:xfrm>
        </p:grpSpPr>
        <p:sp>
          <p:nvSpPr>
            <p:cNvPr id="14" name="矩形 13"/>
            <p:cNvSpPr/>
            <p:nvPr/>
          </p:nvSpPr>
          <p:spPr>
            <a:xfrm>
              <a:off x="2121873" y="1511588"/>
              <a:ext cx="363415" cy="363415"/>
            </a:xfrm>
            <a:prstGeom prst="rect">
              <a:avLst/>
            </a:prstGeom>
            <a:solidFill>
              <a:srgbClr val="46D1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矩形 14"/>
            <p:cNvSpPr/>
            <p:nvPr/>
          </p:nvSpPr>
          <p:spPr>
            <a:xfrm>
              <a:off x="2321171" y="1735018"/>
              <a:ext cx="246183" cy="246183"/>
            </a:xfrm>
            <a:prstGeom prst="rect">
              <a:avLst/>
            </a:prstGeom>
            <a:solidFill>
              <a:srgbClr val="9BF1E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 name="文本框 7"/>
          <p:cNvSpPr txBox="1"/>
          <p:nvPr/>
        </p:nvSpPr>
        <p:spPr>
          <a:xfrm>
            <a:off x="3591277" y="983555"/>
            <a:ext cx="504369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活动二：我“议”网络用语</a:t>
            </a:r>
          </a:p>
        </p:txBody>
      </p:sp>
      <p:sp>
        <p:nvSpPr>
          <p:cNvPr id="2" name="矩形 1"/>
          <p:cNvSpPr/>
          <p:nvPr/>
        </p:nvSpPr>
        <p:spPr>
          <a:xfrm>
            <a:off x="3048000" y="3105835"/>
            <a:ext cx="6096000" cy="1323439"/>
          </a:xfrm>
          <a:prstGeom prst="rect">
            <a:avLst/>
          </a:prstGeom>
        </p:spPr>
        <p:txBody>
          <a:bodyPr>
            <a:spAutoFit/>
          </a:bodyPr>
          <a:lstStyle/>
          <a:p>
            <a:pPr>
              <a:lnSpc>
                <a:spcPct val="150000"/>
              </a:lnSpc>
            </a:pPr>
            <a:r>
              <a:rPr lang="zh-CN" altLang="en-US" sz="2800">
                <a:latin typeface="华文楷体" panose="02010600040101010101" pitchFamily="2" charset="-122"/>
                <a:ea typeface="华文楷体" panose="02010600040101010101" pitchFamily="2" charset="-122"/>
              </a:rPr>
              <a:t>给力、点赞、宅男、暖男、微信……</a:t>
            </a:r>
          </a:p>
          <a:p>
            <a:pPr>
              <a:lnSpc>
                <a:spcPct val="150000"/>
              </a:lnSpc>
            </a:pPr>
            <a:r>
              <a:rPr lang="zh-CN" altLang="en-US" sz="2800">
                <a:latin typeface="华文楷体" panose="02010600040101010101" pitchFamily="2" charset="-122"/>
                <a:ea typeface="华文楷体" panose="02010600040101010101" pitchFamily="2" charset="-122"/>
              </a:rPr>
              <a:t>女汉子、正能量、小清新……</a:t>
            </a: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文本框 9"/>
          <p:cNvSpPr txBox="1"/>
          <p:nvPr/>
        </p:nvSpPr>
        <p:spPr>
          <a:xfrm>
            <a:off x="1238250" y="1926940"/>
            <a:ext cx="9715500" cy="675891"/>
          </a:xfrm>
          <a:prstGeom prst="rect">
            <a:avLst/>
          </a:prstGeom>
          <a:noFill/>
        </p:spPr>
        <p:txBody>
          <a:bodyPr wrap="square" rtlCol="0">
            <a:spAutoFit/>
          </a:bodyPr>
          <a:lstStyle/>
          <a:p>
            <a:pPr algn="just">
              <a:lnSpc>
                <a:spcPct val="150000"/>
              </a:lnSpc>
            </a:pPr>
            <a:r>
              <a:rPr lang="zh-CN" altLang="en-US" sz="2800">
                <a:latin typeface="华文楷体" panose="02010600040101010101" pitchFamily="2" charset="-122"/>
                <a:ea typeface="华文楷体" panose="02010600040101010101" pitchFamily="2" charset="-122"/>
              </a:rPr>
              <a:t>       </a:t>
            </a:r>
            <a:r>
              <a:rPr lang="zh-CN" altLang="zh-CN" sz="2800">
                <a:latin typeface="华文楷体" panose="02010600040101010101" pitchFamily="2" charset="-122"/>
                <a:ea typeface="华文楷体" panose="02010600040101010101" pitchFamily="2" charset="-122"/>
              </a:rPr>
              <a:t>如果写作时能用网络用语，可以使用什么样的网络词语？ </a:t>
            </a:r>
            <a:endParaRPr lang="en-US" altLang="zh-CN" sz="2800">
              <a:solidFill>
                <a:prstClr val="black"/>
              </a:solidFill>
              <a:latin typeface="华文楷体" panose="02010600040101010101" pitchFamily="2" charset="-122"/>
              <a:ea typeface="华文楷体" panose="02010600040101010101" pitchFamily="2" charset="-122"/>
            </a:endParaRPr>
          </a:p>
        </p:txBody>
      </p:sp>
      <p:cxnSp>
        <p:nvCxnSpPr>
          <p:cNvPr id="11" name="直接连接符 10"/>
          <p:cNvCxnSpPr/>
          <p:nvPr/>
        </p:nvCxnSpPr>
        <p:spPr>
          <a:xfrm flipV="1">
            <a:off x="3591276" y="1615997"/>
            <a:ext cx="5043698" cy="35172"/>
          </a:xfrm>
          <a:prstGeom prst="line">
            <a:avLst/>
          </a:prstGeom>
          <a:ln w="12700">
            <a:solidFill>
              <a:srgbClr val="46D1CE"/>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3028565" y="1369124"/>
            <a:ext cx="404351" cy="469613"/>
            <a:chOff x="2121873" y="1511588"/>
            <a:chExt cx="445481" cy="469613"/>
          </a:xfrm>
        </p:grpSpPr>
        <p:sp>
          <p:nvSpPr>
            <p:cNvPr id="14" name="矩形 13"/>
            <p:cNvSpPr/>
            <p:nvPr/>
          </p:nvSpPr>
          <p:spPr>
            <a:xfrm>
              <a:off x="2121873" y="1511588"/>
              <a:ext cx="363415" cy="363415"/>
            </a:xfrm>
            <a:prstGeom prst="rect">
              <a:avLst/>
            </a:prstGeom>
            <a:solidFill>
              <a:srgbClr val="46D1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矩形 14"/>
            <p:cNvSpPr/>
            <p:nvPr/>
          </p:nvSpPr>
          <p:spPr>
            <a:xfrm>
              <a:off x="2321171" y="1735018"/>
              <a:ext cx="246183" cy="246183"/>
            </a:xfrm>
            <a:prstGeom prst="rect">
              <a:avLst/>
            </a:prstGeom>
            <a:solidFill>
              <a:srgbClr val="9BF1E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 name="文本框 7"/>
          <p:cNvSpPr txBox="1"/>
          <p:nvPr/>
        </p:nvSpPr>
        <p:spPr>
          <a:xfrm>
            <a:off x="3591277" y="983555"/>
            <a:ext cx="504369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活动二：我“议”网络用语</a:t>
            </a:r>
          </a:p>
        </p:txBody>
      </p:sp>
      <p:sp>
        <p:nvSpPr>
          <p:cNvPr id="4" name="矩形 3"/>
          <p:cNvSpPr/>
          <p:nvPr/>
        </p:nvSpPr>
        <p:spPr>
          <a:xfrm>
            <a:off x="3048000" y="2828836"/>
            <a:ext cx="6096000" cy="2610843"/>
          </a:xfrm>
          <a:prstGeom prst="rect">
            <a:avLst/>
          </a:prstGeom>
        </p:spPr>
        <p:txBody>
          <a:bodyPr>
            <a:spAutoFit/>
          </a:bodyPr>
          <a:lstStyle/>
          <a:p>
            <a:pPr>
              <a:lnSpc>
                <a:spcPct val="150000"/>
              </a:lnSpc>
            </a:pPr>
            <a:r>
              <a:rPr lang="zh-CN" altLang="en-US" sz="2800">
                <a:solidFill>
                  <a:srgbClr val="FF0000"/>
                </a:solidFill>
                <a:latin typeface="华文楷体" panose="02010600040101010101" pitchFamily="2" charset="-122"/>
                <a:ea typeface="华文楷体" panose="02010600040101010101" pitchFamily="2" charset="-122"/>
              </a:rPr>
              <a:t>喜大普奔</a:t>
            </a:r>
          </a:p>
          <a:p>
            <a:pPr>
              <a:lnSpc>
                <a:spcPct val="150000"/>
              </a:lnSpc>
            </a:pPr>
            <a:r>
              <a:rPr lang="zh-CN" altLang="en-US" sz="2800">
                <a:solidFill>
                  <a:srgbClr val="FF0000"/>
                </a:solidFill>
                <a:latin typeface="华文楷体" panose="02010600040101010101" pitchFamily="2" charset="-122"/>
                <a:ea typeface="华文楷体" panose="02010600040101010101" pitchFamily="2" charset="-122"/>
              </a:rPr>
              <a:t>真香</a:t>
            </a:r>
          </a:p>
          <a:p>
            <a:pPr>
              <a:lnSpc>
                <a:spcPct val="150000"/>
              </a:lnSpc>
            </a:pPr>
            <a:r>
              <a:rPr lang="zh-CN" altLang="en-US" sz="2800">
                <a:solidFill>
                  <a:srgbClr val="FF0000"/>
                </a:solidFill>
                <a:latin typeface="华文楷体" panose="02010600040101010101" pitchFamily="2" charset="-122"/>
                <a:ea typeface="华文楷体" panose="02010600040101010101" pitchFamily="2" charset="-122"/>
              </a:rPr>
              <a:t>酸了</a:t>
            </a:r>
          </a:p>
          <a:p>
            <a:pPr>
              <a:lnSpc>
                <a:spcPct val="150000"/>
              </a:lnSpc>
            </a:pPr>
            <a:r>
              <a:rPr lang="zh-CN" altLang="en-US" sz="2800">
                <a:solidFill>
                  <a:srgbClr val="FF0000"/>
                </a:solidFill>
                <a:latin typeface="华文楷体" panose="02010600040101010101" pitchFamily="2" charset="-122"/>
                <a:ea typeface="华文楷体" panose="02010600040101010101" pitchFamily="2" charset="-122"/>
              </a:rPr>
              <a:t>……</a:t>
            </a: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flipV="1">
            <a:off x="3591276" y="1615997"/>
            <a:ext cx="5043698" cy="35172"/>
          </a:xfrm>
          <a:prstGeom prst="line">
            <a:avLst/>
          </a:prstGeom>
          <a:ln w="12700">
            <a:solidFill>
              <a:srgbClr val="46D1CE"/>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3591277" y="983555"/>
            <a:ext cx="504369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总结</a:t>
            </a:r>
          </a:p>
        </p:txBody>
      </p:sp>
      <p:grpSp>
        <p:nvGrpSpPr>
          <p:cNvPr id="13" name="组合 12"/>
          <p:cNvGrpSpPr/>
          <p:nvPr/>
        </p:nvGrpSpPr>
        <p:grpSpPr>
          <a:xfrm>
            <a:off x="3028565" y="1369124"/>
            <a:ext cx="404351" cy="469613"/>
            <a:chOff x="2121873" y="1511588"/>
            <a:chExt cx="445481" cy="469613"/>
          </a:xfrm>
        </p:grpSpPr>
        <p:sp>
          <p:nvSpPr>
            <p:cNvPr id="14" name="矩形 13"/>
            <p:cNvSpPr/>
            <p:nvPr/>
          </p:nvSpPr>
          <p:spPr>
            <a:xfrm>
              <a:off x="2121873" y="1511588"/>
              <a:ext cx="363415" cy="363415"/>
            </a:xfrm>
            <a:prstGeom prst="rect">
              <a:avLst/>
            </a:prstGeom>
            <a:solidFill>
              <a:srgbClr val="46D1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矩形 14"/>
            <p:cNvSpPr/>
            <p:nvPr/>
          </p:nvSpPr>
          <p:spPr>
            <a:xfrm>
              <a:off x="2321171" y="1735018"/>
              <a:ext cx="246183" cy="246183"/>
            </a:xfrm>
            <a:prstGeom prst="rect">
              <a:avLst/>
            </a:prstGeom>
            <a:solidFill>
              <a:srgbClr val="9BF1E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 name="矩形 1"/>
          <p:cNvSpPr/>
          <p:nvPr/>
        </p:nvSpPr>
        <p:spPr>
          <a:xfrm>
            <a:off x="3048000" y="2257202"/>
            <a:ext cx="6096000" cy="3257174"/>
          </a:xfrm>
          <a:prstGeom prst="rect">
            <a:avLst/>
          </a:prstGeom>
        </p:spPr>
        <p:txBody>
          <a:bodyPr>
            <a:spAutoFit/>
          </a:bodyPr>
          <a:lstStyle/>
          <a:p>
            <a:pPr>
              <a:lnSpc>
                <a:spcPct val="150000"/>
              </a:lnSpc>
            </a:pPr>
            <a:r>
              <a:rPr lang="zh-CN" altLang="en-US" sz="2800">
                <a:latin typeface="华文楷体" panose="02010600040101010101" pitchFamily="2" charset="-122"/>
                <a:ea typeface="华文楷体" panose="02010600040101010101" pitchFamily="2" charset="-122"/>
              </a:rPr>
              <a:t>遵从语言发展的规律</a:t>
            </a:r>
          </a:p>
          <a:p>
            <a:pPr>
              <a:lnSpc>
                <a:spcPct val="150000"/>
              </a:lnSpc>
            </a:pPr>
            <a:r>
              <a:rPr lang="zh-CN" altLang="en-US" sz="2800">
                <a:latin typeface="华文楷体" panose="02010600040101010101" pitchFamily="2" charset="-122"/>
                <a:ea typeface="华文楷体" panose="02010600040101010101" pitchFamily="2" charset="-122"/>
              </a:rPr>
              <a:t>避免滥用生造的网络句式</a:t>
            </a:r>
          </a:p>
          <a:p>
            <a:pPr>
              <a:lnSpc>
                <a:spcPct val="150000"/>
              </a:lnSpc>
            </a:pPr>
            <a:r>
              <a:rPr lang="zh-CN" altLang="en-US" sz="2800">
                <a:latin typeface="华文楷体" panose="02010600040101010101" pitchFamily="2" charset="-122"/>
                <a:ea typeface="华文楷体" panose="02010600040101010101" pitchFamily="2" charset="-122"/>
              </a:rPr>
              <a:t>符合现代汉语语法要求的</a:t>
            </a:r>
          </a:p>
          <a:p>
            <a:pPr>
              <a:lnSpc>
                <a:spcPct val="150000"/>
              </a:lnSpc>
            </a:pPr>
            <a:r>
              <a:rPr lang="zh-CN" altLang="en-US" sz="2800">
                <a:latin typeface="华文楷体" panose="02010600040101010101" pitchFamily="2" charset="-122"/>
                <a:ea typeface="华文楷体" panose="02010600040101010101" pitchFamily="2" charset="-122"/>
              </a:rPr>
              <a:t>使用具有独特魅力的规范汉语</a:t>
            </a:r>
          </a:p>
          <a:p>
            <a:pPr>
              <a:lnSpc>
                <a:spcPct val="150000"/>
              </a:lnSpc>
            </a:pPr>
            <a:r>
              <a:rPr lang="zh-CN" altLang="en-US" sz="2800">
                <a:latin typeface="华文楷体" panose="02010600040101010101" pitchFamily="2" charset="-122"/>
                <a:ea typeface="华文楷体" panose="02010600040101010101" pitchFamily="2" charset="-122"/>
              </a:rPr>
              <a:t>……</a:t>
            </a: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文本框 9"/>
          <p:cNvSpPr txBox="1"/>
          <p:nvPr/>
        </p:nvSpPr>
        <p:spPr>
          <a:xfrm>
            <a:off x="1238250" y="2260923"/>
            <a:ext cx="9715500" cy="677108"/>
          </a:xfrm>
          <a:prstGeom prst="rect">
            <a:avLst/>
          </a:prstGeom>
          <a:noFill/>
        </p:spPr>
        <p:txBody>
          <a:bodyPr wrap="square" rtlCol="0">
            <a:spAutoFit/>
          </a:bodyPr>
          <a:lstStyle/>
          <a:p>
            <a:pPr algn="just">
              <a:lnSpc>
                <a:spcPct val="150000"/>
              </a:lnSpc>
            </a:pPr>
            <a:r>
              <a:rPr lang="zh-CN" altLang="en-US" sz="2800">
                <a:solidFill>
                  <a:prstClr val="black"/>
                </a:solidFill>
                <a:latin typeface="华文楷体" panose="02010600040101010101" pitchFamily="2" charset="-122"/>
                <a:ea typeface="华文楷体" panose="02010600040101010101" pitchFamily="2" charset="-122"/>
              </a:rPr>
              <a:t>         </a:t>
            </a:r>
          </a:p>
        </p:txBody>
      </p:sp>
      <p:cxnSp>
        <p:nvCxnSpPr>
          <p:cNvPr id="11" name="直接连接符 10"/>
          <p:cNvCxnSpPr/>
          <p:nvPr/>
        </p:nvCxnSpPr>
        <p:spPr>
          <a:xfrm flipV="1">
            <a:off x="3591276" y="1615997"/>
            <a:ext cx="5043698" cy="35172"/>
          </a:xfrm>
          <a:prstGeom prst="line">
            <a:avLst/>
          </a:prstGeom>
          <a:ln w="12700">
            <a:solidFill>
              <a:srgbClr val="46D1CE"/>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3591277" y="983555"/>
            <a:ext cx="504369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角度二：电子阅读</a:t>
            </a:r>
          </a:p>
        </p:txBody>
      </p:sp>
      <p:grpSp>
        <p:nvGrpSpPr>
          <p:cNvPr id="13" name="组合 12"/>
          <p:cNvGrpSpPr/>
          <p:nvPr/>
        </p:nvGrpSpPr>
        <p:grpSpPr>
          <a:xfrm>
            <a:off x="3028565" y="1369124"/>
            <a:ext cx="404351" cy="469613"/>
            <a:chOff x="2121873" y="1511588"/>
            <a:chExt cx="445481" cy="469613"/>
          </a:xfrm>
        </p:grpSpPr>
        <p:sp>
          <p:nvSpPr>
            <p:cNvPr id="14" name="矩形 13"/>
            <p:cNvSpPr/>
            <p:nvPr/>
          </p:nvSpPr>
          <p:spPr>
            <a:xfrm>
              <a:off x="2121873" y="1511588"/>
              <a:ext cx="363415" cy="363415"/>
            </a:xfrm>
            <a:prstGeom prst="rect">
              <a:avLst/>
            </a:prstGeom>
            <a:solidFill>
              <a:srgbClr val="46D1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矩形 14"/>
            <p:cNvSpPr/>
            <p:nvPr/>
          </p:nvSpPr>
          <p:spPr>
            <a:xfrm>
              <a:off x="2321171" y="1735018"/>
              <a:ext cx="246183" cy="246183"/>
            </a:xfrm>
            <a:prstGeom prst="rect">
              <a:avLst/>
            </a:prstGeom>
            <a:solidFill>
              <a:srgbClr val="9BF1E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1026" name="Picture 2"/>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1835786" y="2367121"/>
            <a:ext cx="3857625" cy="28575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a:ext>
            </a:extLst>
          </a:blip>
          <a:stretch>
            <a:fillRect/>
          </a:stretch>
        </p:blipFill>
        <p:spPr bwMode="auto">
          <a:xfrm>
            <a:off x="6498590" y="2029235"/>
            <a:ext cx="2553970" cy="348361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391652" y="1083339"/>
            <a:ext cx="9408695" cy="5158560"/>
          </a:xfrm>
          <a:prstGeom prst="rect">
            <a:avLst/>
          </a:prstGeom>
        </p:spPr>
      </p:pic>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336173" y="1298871"/>
            <a:ext cx="9519653" cy="4651079"/>
          </a:xfrm>
          <a:prstGeom prst="rect">
            <a:avLst/>
          </a:prstGeom>
        </p:spPr>
      </p:pic>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 name="直接连接符 3"/>
          <p:cNvCxnSpPr/>
          <p:nvPr/>
        </p:nvCxnSpPr>
        <p:spPr>
          <a:xfrm flipV="1">
            <a:off x="3591276" y="1615997"/>
            <a:ext cx="5043698" cy="35172"/>
          </a:xfrm>
          <a:prstGeom prst="line">
            <a:avLst/>
          </a:prstGeom>
          <a:ln w="12700">
            <a:solidFill>
              <a:srgbClr val="46D1CE"/>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3591277" y="983555"/>
            <a:ext cx="504369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问题导入</a:t>
            </a:r>
          </a:p>
        </p:txBody>
      </p:sp>
      <p:grpSp>
        <p:nvGrpSpPr>
          <p:cNvPr id="7" name="组合 6"/>
          <p:cNvGrpSpPr/>
          <p:nvPr/>
        </p:nvGrpSpPr>
        <p:grpSpPr>
          <a:xfrm>
            <a:off x="3028565" y="1369124"/>
            <a:ext cx="404351" cy="469613"/>
            <a:chOff x="2121873" y="1511588"/>
            <a:chExt cx="445481" cy="469613"/>
          </a:xfrm>
        </p:grpSpPr>
        <p:sp>
          <p:nvSpPr>
            <p:cNvPr id="8" name="矩形 7"/>
            <p:cNvSpPr/>
            <p:nvPr/>
          </p:nvSpPr>
          <p:spPr>
            <a:xfrm>
              <a:off x="2121873" y="1511588"/>
              <a:ext cx="363415" cy="363415"/>
            </a:xfrm>
            <a:prstGeom prst="rect">
              <a:avLst/>
            </a:prstGeom>
            <a:solidFill>
              <a:srgbClr val="46D1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2321171" y="1735018"/>
              <a:ext cx="246183" cy="246183"/>
            </a:xfrm>
            <a:prstGeom prst="rect">
              <a:avLst/>
            </a:prstGeom>
            <a:solidFill>
              <a:srgbClr val="9BF1E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nvSpPr>
        <p:spPr>
          <a:xfrm>
            <a:off x="1092200" y="2108395"/>
            <a:ext cx="10044113" cy="1673535"/>
          </a:xfrm>
          <a:prstGeom prst="rect">
            <a:avLst/>
          </a:prstGeom>
          <a:noFill/>
        </p:spPr>
        <p:txBody>
          <a:bodyPr wrap="square" rtlCol="0">
            <a:spAutoFit/>
          </a:bodyPr>
          <a:lstStyle/>
          <a:p>
            <a:pPr algn="just">
              <a:lnSpc>
                <a:spcPct val="125000"/>
              </a:lnSpc>
            </a:pPr>
            <a:endParaRPr lang="en-US" altLang="zh-CN" sz="2800" b="1">
              <a:solidFill>
                <a:prstClr val="black"/>
              </a:solidFill>
              <a:latin typeface="华文楷体" panose="02010600040101010101" pitchFamily="2" charset="-122"/>
              <a:ea typeface="华文楷体" panose="02010600040101010101" pitchFamily="2" charset="-122"/>
            </a:endParaRPr>
          </a:p>
          <a:p>
            <a:pPr algn="just">
              <a:lnSpc>
                <a:spcPct val="125000"/>
              </a:lnSpc>
            </a:pPr>
            <a:r>
              <a:rPr lang="en-US" altLang="zh-CN" sz="2800" b="1">
                <a:solidFill>
                  <a:prstClr val="black"/>
                </a:solidFill>
                <a:latin typeface="华文楷体" panose="02010600040101010101" pitchFamily="2" charset="-122"/>
                <a:ea typeface="华文楷体" panose="02010600040101010101" pitchFamily="2" charset="-122"/>
              </a:rPr>
              <a:t>        </a:t>
            </a:r>
            <a:r>
              <a:rPr lang="zh-CN" altLang="en-US" sz="2800">
                <a:solidFill>
                  <a:prstClr val="black"/>
                </a:solidFill>
                <a:latin typeface="华文楷体" panose="02010600040101010101" pitchFamily="2" charset="-122"/>
                <a:ea typeface="华文楷体" panose="02010600040101010101" pitchFamily="2" charset="-122"/>
              </a:rPr>
              <a:t>当你和父母外出旅游、入住酒店时，你首先会向前台服务员咨询什么问题？</a:t>
            </a:r>
          </a:p>
        </p:txBody>
      </p:sp>
      <p:sp>
        <p:nvSpPr>
          <p:cNvPr id="11" name="文本框 10"/>
          <p:cNvSpPr txBox="1"/>
          <p:nvPr/>
        </p:nvSpPr>
        <p:spPr>
          <a:xfrm>
            <a:off x="1073943" y="4079501"/>
            <a:ext cx="10044113" cy="1134926"/>
          </a:xfrm>
          <a:prstGeom prst="rect">
            <a:avLst/>
          </a:prstGeom>
          <a:noFill/>
        </p:spPr>
        <p:txBody>
          <a:bodyPr wrap="square" rtlCol="0">
            <a:spAutoFit/>
          </a:bodyPr>
          <a:lstStyle/>
          <a:p>
            <a:pPr algn="just">
              <a:lnSpc>
                <a:spcPct val="125000"/>
              </a:lnSpc>
            </a:pPr>
            <a:endParaRPr lang="en-US" altLang="zh-CN" sz="2800" b="1">
              <a:solidFill>
                <a:prstClr val="black"/>
              </a:solidFill>
              <a:latin typeface="华文楷体" panose="02010600040101010101" pitchFamily="2" charset="-122"/>
              <a:ea typeface="华文楷体" panose="02010600040101010101" pitchFamily="2" charset="-122"/>
            </a:endParaRPr>
          </a:p>
          <a:p>
            <a:pPr algn="just">
              <a:lnSpc>
                <a:spcPct val="125000"/>
              </a:lnSpc>
            </a:pPr>
            <a:r>
              <a:rPr lang="zh-CN" altLang="en-US" sz="2800">
                <a:solidFill>
                  <a:prstClr val="black"/>
                </a:solidFill>
                <a:latin typeface="华文楷体" panose="02010600040101010101" pitchFamily="2" charset="-122"/>
                <a:ea typeface="华文楷体" panose="02010600040101010101" pitchFamily="2" charset="-122"/>
              </a:rPr>
              <a:t>        线上学习期间，你主要通过什么方式和老师、同学联系？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flipV="1">
            <a:off x="3591276" y="1615997"/>
            <a:ext cx="5043698" cy="35172"/>
          </a:xfrm>
          <a:prstGeom prst="line">
            <a:avLst/>
          </a:prstGeom>
          <a:ln w="12700">
            <a:solidFill>
              <a:srgbClr val="46D1CE"/>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3591277" y="983555"/>
            <a:ext cx="504369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如何设计调查问卷</a:t>
            </a:r>
          </a:p>
        </p:txBody>
      </p:sp>
      <p:grpSp>
        <p:nvGrpSpPr>
          <p:cNvPr id="13" name="组合 12"/>
          <p:cNvGrpSpPr/>
          <p:nvPr/>
        </p:nvGrpSpPr>
        <p:grpSpPr>
          <a:xfrm>
            <a:off x="3028565" y="1369124"/>
            <a:ext cx="404351" cy="469613"/>
            <a:chOff x="2121873" y="1511588"/>
            <a:chExt cx="445481" cy="469613"/>
          </a:xfrm>
        </p:grpSpPr>
        <p:sp>
          <p:nvSpPr>
            <p:cNvPr id="14" name="矩形 13"/>
            <p:cNvSpPr/>
            <p:nvPr/>
          </p:nvSpPr>
          <p:spPr>
            <a:xfrm>
              <a:off x="2121873" y="1511588"/>
              <a:ext cx="363415" cy="363415"/>
            </a:xfrm>
            <a:prstGeom prst="rect">
              <a:avLst/>
            </a:prstGeom>
            <a:solidFill>
              <a:srgbClr val="46D1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矩形 14"/>
            <p:cNvSpPr/>
            <p:nvPr/>
          </p:nvSpPr>
          <p:spPr>
            <a:xfrm>
              <a:off x="2321171" y="1735018"/>
              <a:ext cx="246183" cy="246183"/>
            </a:xfrm>
            <a:prstGeom prst="rect">
              <a:avLst/>
            </a:prstGeom>
            <a:solidFill>
              <a:srgbClr val="9BF1E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 name="文本框 7"/>
          <p:cNvSpPr txBox="1"/>
          <p:nvPr/>
        </p:nvSpPr>
        <p:spPr>
          <a:xfrm>
            <a:off x="1453866" y="2450787"/>
            <a:ext cx="4367814" cy="523220"/>
          </a:xfrm>
          <a:prstGeom prst="rect">
            <a:avLst/>
          </a:prstGeom>
          <a:solidFill>
            <a:schemeClr val="accent1">
              <a:lumMod val="60000"/>
              <a:lumOff val="40000"/>
            </a:schemeClr>
          </a:solidFill>
        </p:spPr>
        <p:txBody>
          <a:bodyPr wrap="square" rtlCol="0">
            <a:spAutoFit/>
          </a:bodyPr>
          <a:lstStyle/>
          <a:p>
            <a:r>
              <a:rPr kumimoji="1" lang="zh-CN" altLang="en-US" sz="2800">
                <a:latin typeface="华文楷体" panose="02010600040101010101" pitchFamily="2" charset="-122"/>
                <a:ea typeface="华文楷体" panose="02010600040101010101" pitchFamily="2" charset="-122"/>
              </a:rPr>
              <a:t>提问要用词准确通俗</a:t>
            </a:r>
          </a:p>
        </p:txBody>
      </p:sp>
      <p:sp>
        <p:nvSpPr>
          <p:cNvPr id="9" name="文本框 8"/>
          <p:cNvSpPr txBox="1"/>
          <p:nvPr/>
        </p:nvSpPr>
        <p:spPr>
          <a:xfrm>
            <a:off x="1453866" y="3493318"/>
            <a:ext cx="4367814" cy="523220"/>
          </a:xfrm>
          <a:prstGeom prst="rect">
            <a:avLst/>
          </a:prstGeom>
          <a:solidFill>
            <a:schemeClr val="accent1">
              <a:lumMod val="60000"/>
              <a:lumOff val="40000"/>
            </a:schemeClr>
          </a:solidFill>
        </p:spPr>
        <p:txBody>
          <a:bodyPr wrap="square" rtlCol="0">
            <a:spAutoFit/>
          </a:bodyPr>
          <a:lstStyle/>
          <a:p>
            <a:r>
              <a:rPr kumimoji="1" lang="zh-CN" altLang="en-US" sz="2800">
                <a:latin typeface="华文楷体" panose="02010600040101010101" pitchFamily="2" charset="-122"/>
                <a:ea typeface="华文楷体" panose="02010600040101010101" pitchFamily="2" charset="-122"/>
              </a:rPr>
              <a:t>一项提问只包含一个问题</a:t>
            </a:r>
          </a:p>
        </p:txBody>
      </p:sp>
      <p:sp>
        <p:nvSpPr>
          <p:cNvPr id="16" name="文本框 15"/>
          <p:cNvSpPr txBox="1"/>
          <p:nvPr/>
        </p:nvSpPr>
        <p:spPr>
          <a:xfrm>
            <a:off x="1453866" y="4532505"/>
            <a:ext cx="4367814" cy="523220"/>
          </a:xfrm>
          <a:prstGeom prst="rect">
            <a:avLst/>
          </a:prstGeom>
          <a:solidFill>
            <a:schemeClr val="accent1">
              <a:lumMod val="60000"/>
              <a:lumOff val="40000"/>
            </a:schemeClr>
          </a:solidFill>
        </p:spPr>
        <p:txBody>
          <a:bodyPr wrap="square" rtlCol="0">
            <a:spAutoFit/>
          </a:bodyPr>
          <a:lstStyle/>
          <a:p>
            <a:r>
              <a:rPr kumimoji="1" lang="zh-CN" altLang="en-US" sz="2800">
                <a:latin typeface="华文楷体" panose="02010600040101010101" pitchFamily="2" charset="-122"/>
                <a:ea typeface="华文楷体" panose="02010600040101010101" pitchFamily="2" charset="-122"/>
              </a:rPr>
              <a:t>提问中不能含有诱导性</a:t>
            </a:r>
          </a:p>
        </p:txBody>
      </p:sp>
      <p:sp>
        <p:nvSpPr>
          <p:cNvPr id="17" name="文本框 16"/>
          <p:cNvSpPr txBox="1"/>
          <p:nvPr/>
        </p:nvSpPr>
        <p:spPr>
          <a:xfrm>
            <a:off x="6175750" y="2450787"/>
            <a:ext cx="4705610" cy="523220"/>
          </a:xfrm>
          <a:prstGeom prst="rect">
            <a:avLst/>
          </a:prstGeom>
          <a:solidFill>
            <a:schemeClr val="accent2">
              <a:lumMod val="40000"/>
              <a:lumOff val="60000"/>
            </a:schemeClr>
          </a:solidFill>
        </p:spPr>
        <p:txBody>
          <a:bodyPr wrap="square" rtlCol="0">
            <a:spAutoFit/>
          </a:bodyPr>
          <a:lstStyle/>
          <a:p>
            <a:r>
              <a:rPr kumimoji="1" lang="zh-CN" altLang="en-US" sz="2800">
                <a:latin typeface="华文楷体" panose="02010600040101010101" pitchFamily="2" charset="-122"/>
                <a:ea typeface="华文楷体" panose="02010600040101010101" pitchFamily="2" charset="-122"/>
              </a:rPr>
              <a:t>列出所有问题的答案</a:t>
            </a:r>
          </a:p>
        </p:txBody>
      </p:sp>
      <p:sp>
        <p:nvSpPr>
          <p:cNvPr id="18" name="文本框 17"/>
          <p:cNvSpPr txBox="1"/>
          <p:nvPr/>
        </p:nvSpPr>
        <p:spPr>
          <a:xfrm>
            <a:off x="6175750" y="3452214"/>
            <a:ext cx="4705610" cy="523220"/>
          </a:xfrm>
          <a:prstGeom prst="rect">
            <a:avLst/>
          </a:prstGeom>
          <a:solidFill>
            <a:schemeClr val="accent2">
              <a:lumMod val="40000"/>
              <a:lumOff val="60000"/>
            </a:schemeClr>
          </a:solidFill>
        </p:spPr>
        <p:txBody>
          <a:bodyPr wrap="square" rtlCol="0">
            <a:spAutoFit/>
          </a:bodyPr>
          <a:lstStyle/>
          <a:p>
            <a:r>
              <a:rPr kumimoji="1" lang="zh-CN" altLang="en-US" sz="2800">
                <a:latin typeface="华文楷体" panose="02010600040101010101" pitchFamily="2" charset="-122"/>
                <a:ea typeface="华文楷体" panose="02010600040101010101" pitchFamily="2" charset="-122"/>
              </a:rPr>
              <a:t>提供中立或中庸的选项答案</a:t>
            </a:r>
          </a:p>
        </p:txBody>
      </p:sp>
      <p:sp>
        <p:nvSpPr>
          <p:cNvPr id="19" name="文本框 18"/>
          <p:cNvSpPr txBox="1"/>
          <p:nvPr/>
        </p:nvSpPr>
        <p:spPr>
          <a:xfrm>
            <a:off x="6175750" y="4317062"/>
            <a:ext cx="4705610" cy="954107"/>
          </a:xfrm>
          <a:prstGeom prst="rect">
            <a:avLst/>
          </a:prstGeom>
          <a:solidFill>
            <a:schemeClr val="accent2">
              <a:lumMod val="40000"/>
              <a:lumOff val="60000"/>
            </a:schemeClr>
          </a:solidFill>
        </p:spPr>
        <p:txBody>
          <a:bodyPr wrap="square" rtlCol="0">
            <a:spAutoFit/>
          </a:bodyPr>
          <a:lstStyle/>
          <a:p>
            <a:r>
              <a:rPr lang="zh-CN" altLang="zh-CN" sz="2800">
                <a:latin typeface="华文楷体" panose="02010600040101010101" pitchFamily="2" charset="-122"/>
                <a:ea typeface="华文楷体" panose="02010600040101010101" pitchFamily="2" charset="-122"/>
              </a:rPr>
              <a:t>多选中选答案应该稍少于备选答案的一半 </a:t>
            </a:r>
            <a:endParaRPr kumimoji="1" lang="zh-CN" altLang="en-US" sz="2800">
              <a:latin typeface="华文楷体" panose="02010600040101010101" pitchFamily="2" charset="-122"/>
              <a:ea typeface="华文楷体" panose="02010600040101010101" pitchFamily="2" charset="-122"/>
            </a:endParaRP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文本框 9"/>
          <p:cNvSpPr txBox="1"/>
          <p:nvPr/>
        </p:nvSpPr>
        <p:spPr>
          <a:xfrm>
            <a:off x="1280537" y="2574514"/>
            <a:ext cx="9665176" cy="1323439"/>
          </a:xfrm>
          <a:prstGeom prst="rect">
            <a:avLst/>
          </a:prstGeom>
          <a:noFill/>
        </p:spPr>
        <p:txBody>
          <a:bodyPr wrap="square" rtlCol="0">
            <a:spAutoFit/>
          </a:bodyPr>
          <a:lstStyle/>
          <a:p>
            <a:pPr indent="266700" algn="just">
              <a:lnSpc>
                <a:spcPct val="150000"/>
              </a:lnSpc>
              <a:spcBef>
                <a:spcPts val="600"/>
              </a:spcBef>
            </a:pPr>
            <a:r>
              <a:rPr lang="zh-CN" altLang="en-US" sz="2800">
                <a:solidFill>
                  <a:prstClr val="black"/>
                </a:solidFill>
                <a:latin typeface="华文楷体" panose="02010600040101010101" pitchFamily="2" charset="-122"/>
                <a:ea typeface="华文楷体" panose="02010600040101010101" pitchFamily="2" charset="-122"/>
              </a:rPr>
              <a:t>     请同学们按照以上提示，修改自己的调查问卷，让自己的调查问卷更科学，更严谨。</a:t>
            </a:r>
          </a:p>
        </p:txBody>
      </p:sp>
      <p:cxnSp>
        <p:nvCxnSpPr>
          <p:cNvPr id="11" name="直接连接符 10"/>
          <p:cNvCxnSpPr/>
          <p:nvPr/>
        </p:nvCxnSpPr>
        <p:spPr>
          <a:xfrm flipV="1">
            <a:off x="3591276" y="1615997"/>
            <a:ext cx="5043698" cy="35172"/>
          </a:xfrm>
          <a:prstGeom prst="line">
            <a:avLst/>
          </a:prstGeom>
          <a:ln w="12700">
            <a:solidFill>
              <a:srgbClr val="46D1CE"/>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3591277" y="983555"/>
            <a:ext cx="504369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活动一：修改调查问卷</a:t>
            </a:r>
          </a:p>
        </p:txBody>
      </p:sp>
      <p:grpSp>
        <p:nvGrpSpPr>
          <p:cNvPr id="13" name="组合 12"/>
          <p:cNvGrpSpPr/>
          <p:nvPr/>
        </p:nvGrpSpPr>
        <p:grpSpPr>
          <a:xfrm>
            <a:off x="3028565" y="1369124"/>
            <a:ext cx="404351" cy="469613"/>
            <a:chOff x="2121873" y="1511588"/>
            <a:chExt cx="445481" cy="469613"/>
          </a:xfrm>
        </p:grpSpPr>
        <p:sp>
          <p:nvSpPr>
            <p:cNvPr id="14" name="矩形 13"/>
            <p:cNvSpPr/>
            <p:nvPr/>
          </p:nvSpPr>
          <p:spPr>
            <a:xfrm>
              <a:off x="2121873" y="1511588"/>
              <a:ext cx="363415" cy="363415"/>
            </a:xfrm>
            <a:prstGeom prst="rect">
              <a:avLst/>
            </a:prstGeom>
            <a:solidFill>
              <a:srgbClr val="46D1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矩形 14"/>
            <p:cNvSpPr/>
            <p:nvPr/>
          </p:nvSpPr>
          <p:spPr>
            <a:xfrm>
              <a:off x="2321171" y="1735018"/>
              <a:ext cx="246183" cy="246183"/>
            </a:xfrm>
            <a:prstGeom prst="rect">
              <a:avLst/>
            </a:prstGeom>
            <a:solidFill>
              <a:srgbClr val="9BF1E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flipV="1">
            <a:off x="3591276" y="1615997"/>
            <a:ext cx="5043698" cy="35172"/>
          </a:xfrm>
          <a:prstGeom prst="line">
            <a:avLst/>
          </a:prstGeom>
          <a:ln w="12700">
            <a:solidFill>
              <a:srgbClr val="46D1CE"/>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3591277" y="983555"/>
            <a:ext cx="504369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活动二：分析调查数据</a:t>
            </a:r>
          </a:p>
        </p:txBody>
      </p:sp>
      <p:grpSp>
        <p:nvGrpSpPr>
          <p:cNvPr id="13" name="组合 12"/>
          <p:cNvGrpSpPr/>
          <p:nvPr/>
        </p:nvGrpSpPr>
        <p:grpSpPr>
          <a:xfrm>
            <a:off x="3028565" y="1369124"/>
            <a:ext cx="404351" cy="469613"/>
            <a:chOff x="2121873" y="1511588"/>
            <a:chExt cx="445481" cy="469613"/>
          </a:xfrm>
        </p:grpSpPr>
        <p:sp>
          <p:nvSpPr>
            <p:cNvPr id="14" name="矩形 13"/>
            <p:cNvSpPr/>
            <p:nvPr/>
          </p:nvSpPr>
          <p:spPr>
            <a:xfrm>
              <a:off x="2121873" y="1511588"/>
              <a:ext cx="363415" cy="363415"/>
            </a:xfrm>
            <a:prstGeom prst="rect">
              <a:avLst/>
            </a:prstGeom>
            <a:solidFill>
              <a:srgbClr val="46D1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矩形 14"/>
            <p:cNvSpPr/>
            <p:nvPr/>
          </p:nvSpPr>
          <p:spPr>
            <a:xfrm>
              <a:off x="2321171" y="1735018"/>
              <a:ext cx="246183" cy="246183"/>
            </a:xfrm>
            <a:prstGeom prst="rect">
              <a:avLst/>
            </a:prstGeom>
            <a:solidFill>
              <a:srgbClr val="9BF1E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8" name="图片 7"/>
          <p:cNvPicPr/>
          <p:nvPr/>
        </p:nvPicPr>
        <p:blipFill>
          <a:blip r:embed="rId3">
            <a:extLst>
              <a:ext uri="{28A0092B-C50C-407E-A947-70E740481C1C}">
                <a14:useLocalDpi xmlns:a14="http://schemas.microsoft.com/office/drawing/2010/main"/>
              </a:ext>
            </a:extLst>
          </a:blip>
          <a:stretch>
            <a:fillRect/>
          </a:stretch>
        </p:blipFill>
        <p:spPr>
          <a:xfrm>
            <a:off x="1187768" y="2778967"/>
            <a:ext cx="4908232" cy="2956779"/>
          </a:xfrm>
          <a:prstGeom prst="rect">
            <a:avLst/>
          </a:prstGeom>
        </p:spPr>
      </p:pic>
      <p:pic>
        <p:nvPicPr>
          <p:cNvPr id="9" name="图片 8"/>
          <p:cNvPicPr/>
          <p:nvPr/>
        </p:nvPicPr>
        <p:blipFill>
          <a:blip r:embed="rId4">
            <a:extLst>
              <a:ext uri="{28A0092B-C50C-407E-A947-70E740481C1C}">
                <a14:useLocalDpi xmlns:a14="http://schemas.microsoft.com/office/drawing/2010/main"/>
              </a:ext>
            </a:extLst>
          </a:blip>
          <a:stretch>
            <a:fillRect/>
          </a:stretch>
        </p:blipFill>
        <p:spPr>
          <a:xfrm>
            <a:off x="6113124" y="2778966"/>
            <a:ext cx="4891108" cy="2956779"/>
          </a:xfrm>
          <a:prstGeom prst="rect">
            <a:avLst/>
          </a:prstGeom>
        </p:spPr>
      </p:pic>
      <p:sp>
        <p:nvSpPr>
          <p:cNvPr id="16" name="文本框 15"/>
          <p:cNvSpPr txBox="1"/>
          <p:nvPr/>
        </p:nvSpPr>
        <p:spPr>
          <a:xfrm>
            <a:off x="1032828" y="5829097"/>
            <a:ext cx="13249591" cy="388248"/>
          </a:xfrm>
          <a:prstGeom prst="rect">
            <a:avLst/>
          </a:prstGeom>
          <a:noFill/>
        </p:spPr>
        <p:txBody>
          <a:bodyPr wrap="square">
            <a:spAutoFit/>
          </a:bodyPr>
          <a:lstStyle/>
          <a:p>
            <a:pPr algn="just">
              <a:lnSpc>
                <a:spcPct val="115000"/>
              </a:lnSpc>
              <a:spcBef>
                <a:spcPts val="600"/>
              </a:spcBef>
            </a:pPr>
            <a:r>
              <a:rPr lang="zh-CN" altLang="zh-CN" sz="1800" kern="100">
                <a:effectLst/>
                <a:latin typeface="等线" panose="02010600030101010101" pitchFamily="2" charset="-122"/>
                <a:ea typeface="宋体" panose="02010600030101010101" pitchFamily="2" charset="-122"/>
                <a:cs typeface="Times New Roman" panose="02020703060505090304" pitchFamily="18" charset="0"/>
              </a:rPr>
              <a:t>图一 不同群体分别花费在电子阅读和纸质阅读上的时长 </a:t>
            </a:r>
            <a:r>
              <a:rPr lang="en-US" altLang="zh-CN" sz="1800" kern="100">
                <a:effectLst/>
                <a:latin typeface="等线" panose="02010600030101010101" pitchFamily="2" charset="-122"/>
                <a:ea typeface="宋体" panose="02010600030101010101" pitchFamily="2" charset="-122"/>
                <a:cs typeface="Times New Roman" panose="02020703060505090304" pitchFamily="18" charset="0"/>
              </a:rPr>
              <a:t>         </a:t>
            </a:r>
            <a:r>
              <a:rPr lang="zh-CN" altLang="zh-CN" sz="1800" kern="100">
                <a:effectLst/>
                <a:latin typeface="等线" panose="02010600030101010101" pitchFamily="2" charset="-122"/>
                <a:ea typeface="宋体" panose="02010600030101010101" pitchFamily="2" charset="-122"/>
                <a:cs typeface="Times New Roman" panose="02020703060505090304" pitchFamily="18" charset="0"/>
              </a:rPr>
              <a:t>图二  各类读物在电子阅读中的占比</a:t>
            </a:r>
            <a:endParaRPr lang="zh-CN" altLang="zh-CN" sz="2400" kern="100">
              <a:effectLst/>
              <a:latin typeface="等线" panose="02010600030101010101" pitchFamily="2" charset="-122"/>
              <a:ea typeface="等线" panose="02010600030101010101" pitchFamily="2" charset="-122"/>
              <a:cs typeface="Times New Roman" panose="02020703060505090304" pitchFamily="18" charset="0"/>
            </a:endParaRPr>
          </a:p>
        </p:txBody>
      </p:sp>
      <p:sp>
        <p:nvSpPr>
          <p:cNvPr id="10" name="文本框 9"/>
          <p:cNvSpPr txBox="1"/>
          <p:nvPr/>
        </p:nvSpPr>
        <p:spPr>
          <a:xfrm>
            <a:off x="1255375" y="1825581"/>
            <a:ext cx="9715500" cy="954107"/>
          </a:xfrm>
          <a:prstGeom prst="rect">
            <a:avLst/>
          </a:prstGeom>
          <a:noFill/>
        </p:spPr>
        <p:txBody>
          <a:bodyPr wrap="square" rtlCol="0">
            <a:spAutoFit/>
          </a:bodyPr>
          <a:lstStyle/>
          <a:p>
            <a:r>
              <a:rPr lang="zh-CN" altLang="en-US" sz="2800">
                <a:latin typeface="华文楷体" panose="02010600040101010101" pitchFamily="2" charset="-122"/>
                <a:ea typeface="华文楷体" panose="02010600040101010101" pitchFamily="2" charset="-122"/>
              </a:rPr>
              <a:t>        </a:t>
            </a:r>
            <a:r>
              <a:rPr lang="zh-CN" altLang="zh-CN" sz="2800">
                <a:latin typeface="华文楷体" panose="02010600040101010101" pitchFamily="2" charset="-122"/>
                <a:ea typeface="华文楷体" panose="02010600040101010101" pitchFamily="2" charset="-122"/>
              </a:rPr>
              <a:t>请结合这两张数据图进行分析，在学案上写下你的发现和问题。</a:t>
            </a: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395664" y="1525865"/>
            <a:ext cx="9023684" cy="4366580"/>
          </a:xfrm>
          <a:prstGeom prst="rect">
            <a:avLst/>
          </a:prstGeom>
        </p:spPr>
        <p:txBody>
          <a:bodyPr wrap="square">
            <a:spAutoFit/>
          </a:bodyPr>
          <a:lstStyle/>
          <a:p>
            <a:pPr>
              <a:lnSpc>
                <a:spcPct val="125000"/>
              </a:lnSpc>
            </a:pPr>
            <a:r>
              <a:rPr lang="zh-CN" altLang="en-US" sz="2800">
                <a:latin typeface="华文楷体" panose="02010600040101010101" pitchFamily="2" charset="-122"/>
                <a:ea typeface="华文楷体" panose="02010600040101010101" pitchFamily="2" charset="-122"/>
              </a:rPr>
              <a:t>图一：</a:t>
            </a:r>
          </a:p>
          <a:p>
            <a:pPr>
              <a:lnSpc>
                <a:spcPct val="125000"/>
              </a:lnSpc>
            </a:pPr>
            <a:r>
              <a:rPr lang="zh-CN" altLang="en-US" sz="2800">
                <a:latin typeface="华文楷体" panose="02010600040101010101" pitchFamily="2" charset="-122"/>
                <a:ea typeface="华文楷体" panose="02010600040101010101" pitchFamily="2" charset="-122"/>
              </a:rPr>
              <a:t>       </a:t>
            </a:r>
            <a:r>
              <a:rPr lang="en-US" altLang="zh-CN" sz="2800">
                <a:latin typeface="华文楷体" panose="02010600040101010101" pitchFamily="2" charset="-122"/>
                <a:ea typeface="华文楷体" panose="02010600040101010101" pitchFamily="2" charset="-122"/>
              </a:rPr>
              <a:t> </a:t>
            </a:r>
            <a:r>
              <a:rPr lang="zh-CN" altLang="en-US" sz="2800">
                <a:latin typeface="华文楷体" panose="02010600040101010101" pitchFamily="2" charset="-122"/>
                <a:ea typeface="华文楷体" panose="02010600040101010101" pitchFamily="2" charset="-122"/>
              </a:rPr>
              <a:t>中学生和大学生花费在电子阅读上的时间远高于花费在纸质阅读上的时间，老师花费在纸质阅读上的时间稍微高于花在电子阅读上的时间，其他群体花费在电子阅读上的时间也高于花费在纸质阅读上的时间，但差距不太明显。从图一的统计数据可以看出，电子阅读在互联网时代日益盛行，青少年尤其倾向于电子阅读的方式。</a:t>
            </a:r>
          </a:p>
          <a:p>
            <a:pPr>
              <a:lnSpc>
                <a:spcPct val="125000"/>
              </a:lnSpc>
            </a:pPr>
            <a:endParaRPr lang="zh-CN" altLang="en-US" sz="2800">
              <a:latin typeface="华文楷体" panose="02010600040101010101" pitchFamily="2" charset="-122"/>
              <a:ea typeface="华文楷体" panose="02010600040101010101" pitchFamily="2" charset="-122"/>
            </a:endParaRP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1443789" y="1599893"/>
            <a:ext cx="8783053" cy="3827971"/>
          </a:xfrm>
          <a:prstGeom prst="rect">
            <a:avLst/>
          </a:prstGeom>
        </p:spPr>
        <p:txBody>
          <a:bodyPr wrap="square">
            <a:spAutoFit/>
          </a:bodyPr>
          <a:lstStyle/>
          <a:p>
            <a:pPr>
              <a:lnSpc>
                <a:spcPct val="125000"/>
              </a:lnSpc>
            </a:pPr>
            <a:r>
              <a:rPr lang="zh-CN" altLang="en-US" sz="2800">
                <a:latin typeface="华文楷体" panose="02010600040101010101" pitchFamily="2" charset="-122"/>
                <a:ea typeface="华文楷体" panose="02010600040101010101" pitchFamily="2" charset="-122"/>
              </a:rPr>
              <a:t>图二：</a:t>
            </a:r>
          </a:p>
          <a:p>
            <a:pPr>
              <a:lnSpc>
                <a:spcPct val="125000"/>
              </a:lnSpc>
            </a:pPr>
            <a:r>
              <a:rPr lang="zh-CN" altLang="en-US" sz="2800">
                <a:latin typeface="华文楷体" panose="02010600040101010101" pitchFamily="2" charset="-122"/>
                <a:ea typeface="华文楷体" panose="02010600040101010101" pitchFamily="2" charset="-122"/>
              </a:rPr>
              <a:t>        人们采用电子阅读方式时，主要是浏览新闻资讯，阅读大众文学，其次是教材、经典文学等。因为新闻资讯一般篇幅短，内容广，大众文学通俗易懂，电子阅读更便捷，内容更丰富；而教材、经典文学等往往需要做笔记、圈点勾画、静心思考，纸质阅读的方式更符合这样的阅读需要。</a:t>
            </a: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文本框 9"/>
          <p:cNvSpPr txBox="1"/>
          <p:nvPr/>
        </p:nvSpPr>
        <p:spPr>
          <a:xfrm>
            <a:off x="1238250" y="1826096"/>
            <a:ext cx="9715500" cy="675891"/>
          </a:xfrm>
          <a:prstGeom prst="rect">
            <a:avLst/>
          </a:prstGeom>
          <a:noFill/>
        </p:spPr>
        <p:txBody>
          <a:bodyPr wrap="square" rtlCol="0">
            <a:spAutoFit/>
          </a:bodyPr>
          <a:lstStyle/>
          <a:p>
            <a:pPr algn="just">
              <a:lnSpc>
                <a:spcPct val="150000"/>
              </a:lnSpc>
            </a:pPr>
            <a:r>
              <a:rPr lang="zh-CN" altLang="en-US" sz="2800">
                <a:latin typeface="华文楷体" panose="02010600040101010101" pitchFamily="2" charset="-122"/>
                <a:ea typeface="华文楷体" panose="02010600040101010101" pitchFamily="2" charset="-122"/>
              </a:rPr>
              <a:t>       请</a:t>
            </a:r>
            <a:r>
              <a:rPr lang="zh-CN" altLang="zh-CN" sz="2800">
                <a:latin typeface="华文楷体" panose="02010600040101010101" pitchFamily="2" charset="-122"/>
                <a:ea typeface="华文楷体" panose="02010600040101010101" pitchFamily="2" charset="-122"/>
              </a:rPr>
              <a:t>你针对这两张数据图拟一个问题，并进行解答</a:t>
            </a:r>
            <a:r>
              <a:rPr lang="zh-CN" altLang="en-US" sz="2800">
                <a:latin typeface="华文楷体" panose="02010600040101010101" pitchFamily="2" charset="-122"/>
                <a:ea typeface="华文楷体" panose="02010600040101010101" pitchFamily="2" charset="-122"/>
              </a:rPr>
              <a:t>。</a:t>
            </a:r>
            <a:r>
              <a:rPr lang="zh-CN" altLang="zh-CN" sz="2800">
                <a:latin typeface="华文楷体" panose="02010600040101010101" pitchFamily="2" charset="-122"/>
                <a:ea typeface="华文楷体" panose="02010600040101010101" pitchFamily="2" charset="-122"/>
              </a:rPr>
              <a:t> </a:t>
            </a:r>
            <a:endParaRPr lang="en-US" altLang="zh-CN" sz="2800">
              <a:solidFill>
                <a:prstClr val="black"/>
              </a:solidFill>
              <a:latin typeface="华文楷体" panose="02010600040101010101" pitchFamily="2" charset="-122"/>
              <a:ea typeface="华文楷体" panose="02010600040101010101" pitchFamily="2" charset="-122"/>
            </a:endParaRPr>
          </a:p>
        </p:txBody>
      </p:sp>
      <p:cxnSp>
        <p:nvCxnSpPr>
          <p:cNvPr id="11" name="直接连接符 10"/>
          <p:cNvCxnSpPr/>
          <p:nvPr/>
        </p:nvCxnSpPr>
        <p:spPr>
          <a:xfrm flipV="1">
            <a:off x="3591276" y="1615997"/>
            <a:ext cx="5043698" cy="35172"/>
          </a:xfrm>
          <a:prstGeom prst="line">
            <a:avLst/>
          </a:prstGeom>
          <a:ln w="12700">
            <a:solidFill>
              <a:srgbClr val="46D1CE"/>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3028565" y="1369124"/>
            <a:ext cx="404351" cy="469613"/>
            <a:chOff x="2121873" y="1511588"/>
            <a:chExt cx="445481" cy="469613"/>
          </a:xfrm>
        </p:grpSpPr>
        <p:sp>
          <p:nvSpPr>
            <p:cNvPr id="14" name="矩形 13"/>
            <p:cNvSpPr/>
            <p:nvPr/>
          </p:nvSpPr>
          <p:spPr>
            <a:xfrm>
              <a:off x="2121873" y="1511588"/>
              <a:ext cx="363415" cy="363415"/>
            </a:xfrm>
            <a:prstGeom prst="rect">
              <a:avLst/>
            </a:prstGeom>
            <a:solidFill>
              <a:srgbClr val="46D1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矩形 14"/>
            <p:cNvSpPr/>
            <p:nvPr/>
          </p:nvSpPr>
          <p:spPr>
            <a:xfrm>
              <a:off x="2321171" y="1735018"/>
              <a:ext cx="246183" cy="246183"/>
            </a:xfrm>
            <a:prstGeom prst="rect">
              <a:avLst/>
            </a:prstGeom>
            <a:solidFill>
              <a:srgbClr val="9BF1E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 name="圆角矩形 2"/>
          <p:cNvSpPr/>
          <p:nvPr/>
        </p:nvSpPr>
        <p:spPr>
          <a:xfrm>
            <a:off x="1238250" y="2729330"/>
            <a:ext cx="9715500" cy="3400294"/>
          </a:xfrm>
          <a:prstGeom prst="roundRect">
            <a:avLst/>
          </a:prstGeom>
          <a:ln>
            <a:solidFill>
              <a:srgbClr val="92D050"/>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kumimoji="1" lang="zh-CN" altLang="en-US"/>
          </a:p>
        </p:txBody>
      </p:sp>
      <p:sp>
        <p:nvSpPr>
          <p:cNvPr id="4" name="矩形 3"/>
          <p:cNvSpPr/>
          <p:nvPr/>
        </p:nvSpPr>
        <p:spPr>
          <a:xfrm>
            <a:off x="1447800" y="2987747"/>
            <a:ext cx="9296400" cy="2750753"/>
          </a:xfrm>
          <a:prstGeom prst="rect">
            <a:avLst/>
          </a:prstGeom>
        </p:spPr>
        <p:txBody>
          <a:bodyPr wrap="square">
            <a:spAutoFit/>
          </a:bodyPr>
          <a:lstStyle/>
          <a:p>
            <a:pPr marL="457200" lvl="0" indent="-457200" algn="just">
              <a:lnSpc>
                <a:spcPct val="125000"/>
              </a:lnSpc>
              <a:buFont typeface="Wingdings" panose="05000000000000000000" pitchFamily="2" charset="2"/>
              <a:buChar char="ü"/>
            </a:pPr>
            <a:r>
              <a:rPr lang="zh-CN" altLang="zh-CN" sz="2800">
                <a:latin typeface="华文楷体" panose="02010600040101010101" pitchFamily="2" charset="-122"/>
                <a:ea typeface="华文楷体" panose="02010600040101010101" pitchFamily="2" charset="-122"/>
              </a:rPr>
              <a:t>我们该如何处理“电子阅读与纸质阅读</a:t>
            </a:r>
            <a:r>
              <a:rPr lang="zh-CN" altLang="en-US" sz="2800">
                <a:latin typeface="华文楷体" panose="02010600040101010101" pitchFamily="2" charset="-122"/>
                <a:ea typeface="华文楷体" panose="02010600040101010101" pitchFamily="2" charset="-122"/>
              </a:rPr>
              <a:t>”</a:t>
            </a:r>
            <a:r>
              <a:rPr lang="zh-CN" altLang="zh-CN" sz="2800">
                <a:latin typeface="华文楷体" panose="02010600040101010101" pitchFamily="2" charset="-122"/>
                <a:ea typeface="华文楷体" panose="02010600040101010101" pitchFamily="2" charset="-122"/>
              </a:rPr>
              <a:t>的关系？</a:t>
            </a:r>
          </a:p>
          <a:p>
            <a:pPr marL="457200" lvl="0" indent="-457200" algn="just">
              <a:lnSpc>
                <a:spcPct val="125000"/>
              </a:lnSpc>
              <a:buFont typeface="Wingdings" panose="05000000000000000000" pitchFamily="2" charset="2"/>
              <a:buChar char="ü"/>
            </a:pPr>
            <a:r>
              <a:rPr lang="zh-CN" altLang="zh-CN" sz="2800">
                <a:latin typeface="华文楷体" panose="02010600040101010101" pitchFamily="2" charset="-122"/>
                <a:ea typeface="华文楷体" panose="02010600040101010101" pitchFamily="2" charset="-122"/>
              </a:rPr>
              <a:t>为什么老师的纸质阅读时间较长于电子阅读时间呢？请你推测一下原因。</a:t>
            </a:r>
          </a:p>
          <a:p>
            <a:pPr marL="457200" lvl="0" indent="-457200" algn="just">
              <a:lnSpc>
                <a:spcPct val="125000"/>
              </a:lnSpc>
              <a:buFont typeface="Wingdings" panose="05000000000000000000" pitchFamily="2" charset="2"/>
              <a:buChar char="ü"/>
            </a:pPr>
            <a:r>
              <a:rPr lang="zh-CN" altLang="zh-CN" sz="2800">
                <a:latin typeface="华文楷体" panose="02010600040101010101" pitchFamily="2" charset="-122"/>
                <a:ea typeface="华文楷体" panose="02010600040101010101" pitchFamily="2" charset="-122"/>
              </a:rPr>
              <a:t>为什么大学生的电子阅读时间远远高于纸质阅读时间呢？请你推测一下原因。</a:t>
            </a:r>
            <a:endParaRPr lang="en-US" altLang="zh-CN" sz="2800">
              <a:latin typeface="华文楷体" panose="02010600040101010101" pitchFamily="2" charset="-122"/>
              <a:ea typeface="华文楷体" panose="02010600040101010101" pitchFamily="2" charset="-122"/>
            </a:endParaRPr>
          </a:p>
        </p:txBody>
      </p:sp>
      <p:sp>
        <p:nvSpPr>
          <p:cNvPr id="12" name="文本框 11"/>
          <p:cNvSpPr txBox="1"/>
          <p:nvPr/>
        </p:nvSpPr>
        <p:spPr>
          <a:xfrm>
            <a:off x="3591277" y="983555"/>
            <a:ext cx="504369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活动二：分析调查数据</a:t>
            </a: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flipV="1">
            <a:off x="3591276" y="1615997"/>
            <a:ext cx="5043698" cy="35172"/>
          </a:xfrm>
          <a:prstGeom prst="line">
            <a:avLst/>
          </a:prstGeom>
          <a:ln w="12700">
            <a:solidFill>
              <a:srgbClr val="46D1CE"/>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3591277" y="983555"/>
            <a:ext cx="504369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活动三：我“辩”网络阅读</a:t>
            </a:r>
          </a:p>
        </p:txBody>
      </p:sp>
      <p:grpSp>
        <p:nvGrpSpPr>
          <p:cNvPr id="13" name="组合 12"/>
          <p:cNvGrpSpPr/>
          <p:nvPr/>
        </p:nvGrpSpPr>
        <p:grpSpPr>
          <a:xfrm>
            <a:off x="3028565" y="1369124"/>
            <a:ext cx="404351" cy="469613"/>
            <a:chOff x="2121873" y="1511588"/>
            <a:chExt cx="445481" cy="469613"/>
          </a:xfrm>
        </p:grpSpPr>
        <p:sp>
          <p:nvSpPr>
            <p:cNvPr id="14" name="矩形 13"/>
            <p:cNvSpPr/>
            <p:nvPr/>
          </p:nvSpPr>
          <p:spPr>
            <a:xfrm>
              <a:off x="2121873" y="1511588"/>
              <a:ext cx="363415" cy="363415"/>
            </a:xfrm>
            <a:prstGeom prst="rect">
              <a:avLst/>
            </a:prstGeom>
            <a:solidFill>
              <a:srgbClr val="46D1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矩形 14"/>
            <p:cNvSpPr/>
            <p:nvPr/>
          </p:nvSpPr>
          <p:spPr>
            <a:xfrm>
              <a:off x="2321171" y="1735018"/>
              <a:ext cx="246183" cy="246183"/>
            </a:xfrm>
            <a:prstGeom prst="rect">
              <a:avLst/>
            </a:prstGeom>
            <a:solidFill>
              <a:srgbClr val="9BF1E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6" name="文本框 15"/>
          <p:cNvSpPr txBox="1"/>
          <p:nvPr/>
        </p:nvSpPr>
        <p:spPr>
          <a:xfrm>
            <a:off x="5271862" y="2500176"/>
            <a:ext cx="5322570" cy="2616101"/>
          </a:xfrm>
          <a:prstGeom prst="rect">
            <a:avLst/>
          </a:prstGeom>
          <a:noFill/>
        </p:spPr>
        <p:txBody>
          <a:bodyPr wrap="square" rtlCol="0">
            <a:spAutoFit/>
          </a:bodyPr>
          <a:lstStyle/>
          <a:p>
            <a:pPr algn="just">
              <a:lnSpc>
                <a:spcPct val="150000"/>
              </a:lnSpc>
            </a:pPr>
            <a:r>
              <a:rPr lang="zh-CN" altLang="en-US" sz="2800">
                <a:latin typeface="华文楷体" panose="02010600040101010101" pitchFamily="2" charset="-122"/>
                <a:ea typeface="华文楷体" panose="02010600040101010101" pitchFamily="2" charset="-122"/>
              </a:rPr>
              <a:t>        请同学们在班级中组织“我‘辩’网络阅读”活动，</a:t>
            </a:r>
            <a:r>
              <a:rPr lang="zh-CN" altLang="zh-CN" sz="2800">
                <a:latin typeface="华文楷体" panose="02010600040101010101" pitchFamily="2" charset="-122"/>
                <a:ea typeface="华文楷体" panose="02010600040101010101" pitchFamily="2" charset="-122"/>
              </a:rPr>
              <a:t>正反方结合材料、生活经验和调查分析，有理有据地发表观点 </a:t>
            </a:r>
            <a:r>
              <a:rPr lang="zh-CN" altLang="en-US" sz="2800">
                <a:latin typeface="华文楷体" panose="02010600040101010101" pitchFamily="2" charset="-122"/>
                <a:ea typeface="华文楷体" panose="02010600040101010101" pitchFamily="2" charset="-122"/>
              </a:rPr>
              <a:t>。</a:t>
            </a:r>
            <a:endParaRPr lang="en-US" altLang="zh-CN" sz="2800">
              <a:solidFill>
                <a:prstClr val="black"/>
              </a:solidFill>
              <a:latin typeface="华文楷体" panose="02010600040101010101" pitchFamily="2" charset="-122"/>
              <a:ea typeface="华文楷体" panose="02010600040101010101" pitchFamily="2" charset="-122"/>
            </a:endParaRPr>
          </a:p>
        </p:txBody>
      </p:sp>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597568" y="1991626"/>
            <a:ext cx="3026381" cy="3768299"/>
          </a:xfrm>
          <a:prstGeom prst="rect">
            <a:avLst/>
          </a:prstGeom>
        </p:spPr>
      </p:pic>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flipV="1">
            <a:off x="3591276" y="1615997"/>
            <a:ext cx="5043698" cy="35172"/>
          </a:xfrm>
          <a:prstGeom prst="line">
            <a:avLst/>
          </a:prstGeom>
          <a:ln w="12700">
            <a:solidFill>
              <a:srgbClr val="46D1CE"/>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3591277" y="983555"/>
            <a:ext cx="504369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活动三：我“辩”网络阅读</a:t>
            </a:r>
          </a:p>
        </p:txBody>
      </p:sp>
      <p:grpSp>
        <p:nvGrpSpPr>
          <p:cNvPr id="13" name="组合 12"/>
          <p:cNvGrpSpPr/>
          <p:nvPr/>
        </p:nvGrpSpPr>
        <p:grpSpPr>
          <a:xfrm>
            <a:off x="3028565" y="1369124"/>
            <a:ext cx="404351" cy="469613"/>
            <a:chOff x="2121873" y="1511588"/>
            <a:chExt cx="445481" cy="469613"/>
          </a:xfrm>
        </p:grpSpPr>
        <p:sp>
          <p:nvSpPr>
            <p:cNvPr id="14" name="矩形 13"/>
            <p:cNvSpPr/>
            <p:nvPr/>
          </p:nvSpPr>
          <p:spPr>
            <a:xfrm>
              <a:off x="2121873" y="1511588"/>
              <a:ext cx="363415" cy="363415"/>
            </a:xfrm>
            <a:prstGeom prst="rect">
              <a:avLst/>
            </a:prstGeom>
            <a:solidFill>
              <a:srgbClr val="46D1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矩形 14"/>
            <p:cNvSpPr/>
            <p:nvPr/>
          </p:nvSpPr>
          <p:spPr>
            <a:xfrm>
              <a:off x="2321171" y="1735018"/>
              <a:ext cx="246183" cy="246183"/>
            </a:xfrm>
            <a:prstGeom prst="rect">
              <a:avLst/>
            </a:prstGeom>
            <a:solidFill>
              <a:srgbClr val="9BF1E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aphicFrame>
        <p:nvGraphicFramePr>
          <p:cNvPr id="2" name="图示 1"/>
          <p:cNvGraphicFramePr/>
          <p:nvPr/>
        </p:nvGraphicFramePr>
        <p:xfrm>
          <a:off x="3321189" y="2300498"/>
          <a:ext cx="5420644" cy="3419581"/>
        </p:xfrm>
        <a:graphic>
          <a:graphicData uri="http://schemas.openxmlformats.org/drawingml/2006/diagram">
            <dgm:relIds xmlns:dgm="http://schemas.openxmlformats.org/drawingml/2006/diagram" r:dm="rId4" r:lo="rId5" r:qs="rId6" r:cs="rId7"/>
          </a:graphicData>
        </a:graphic>
      </p:graphicFrame>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flipV="1">
            <a:off x="3591276" y="1615997"/>
            <a:ext cx="5043698" cy="35172"/>
          </a:xfrm>
          <a:prstGeom prst="line">
            <a:avLst/>
          </a:prstGeom>
          <a:ln w="12700">
            <a:solidFill>
              <a:srgbClr val="46D1CE"/>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3591277" y="983555"/>
            <a:ext cx="504369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角度三：网络标题</a:t>
            </a:r>
          </a:p>
        </p:txBody>
      </p:sp>
      <p:grpSp>
        <p:nvGrpSpPr>
          <p:cNvPr id="13" name="组合 12"/>
          <p:cNvGrpSpPr/>
          <p:nvPr/>
        </p:nvGrpSpPr>
        <p:grpSpPr>
          <a:xfrm>
            <a:off x="3028565" y="1369124"/>
            <a:ext cx="404351" cy="469613"/>
            <a:chOff x="2121873" y="1511588"/>
            <a:chExt cx="445481" cy="469613"/>
          </a:xfrm>
        </p:grpSpPr>
        <p:sp>
          <p:nvSpPr>
            <p:cNvPr id="14" name="矩形 13"/>
            <p:cNvSpPr/>
            <p:nvPr/>
          </p:nvSpPr>
          <p:spPr>
            <a:xfrm>
              <a:off x="2121873" y="1511588"/>
              <a:ext cx="363415" cy="363415"/>
            </a:xfrm>
            <a:prstGeom prst="rect">
              <a:avLst/>
            </a:prstGeom>
            <a:solidFill>
              <a:srgbClr val="46D1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矩形 14"/>
            <p:cNvSpPr/>
            <p:nvPr/>
          </p:nvSpPr>
          <p:spPr>
            <a:xfrm>
              <a:off x="2321171" y="1735018"/>
              <a:ext cx="246183" cy="246183"/>
            </a:xfrm>
            <a:prstGeom prst="rect">
              <a:avLst/>
            </a:prstGeom>
            <a:solidFill>
              <a:srgbClr val="9BF1E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406650" y="1955969"/>
            <a:ext cx="3492500" cy="3771900"/>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549634" y="2348120"/>
            <a:ext cx="3669030" cy="2893883"/>
          </a:xfrm>
          <a:prstGeom prst="rect">
            <a:avLst/>
          </a:prstGeom>
        </p:spPr>
      </p:pic>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flipV="1">
            <a:off x="3591276" y="1615997"/>
            <a:ext cx="5043698" cy="35172"/>
          </a:xfrm>
          <a:prstGeom prst="line">
            <a:avLst/>
          </a:prstGeom>
          <a:ln w="12700">
            <a:solidFill>
              <a:srgbClr val="46D1CE"/>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3591277" y="983555"/>
            <a:ext cx="504369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活动一：我“看”网络标题</a:t>
            </a:r>
          </a:p>
        </p:txBody>
      </p:sp>
      <p:grpSp>
        <p:nvGrpSpPr>
          <p:cNvPr id="13" name="组合 12"/>
          <p:cNvGrpSpPr/>
          <p:nvPr/>
        </p:nvGrpSpPr>
        <p:grpSpPr>
          <a:xfrm>
            <a:off x="3028565" y="1369124"/>
            <a:ext cx="404351" cy="469613"/>
            <a:chOff x="2121873" y="1511588"/>
            <a:chExt cx="445481" cy="469613"/>
          </a:xfrm>
        </p:grpSpPr>
        <p:sp>
          <p:nvSpPr>
            <p:cNvPr id="14" name="矩形 13"/>
            <p:cNvSpPr/>
            <p:nvPr/>
          </p:nvSpPr>
          <p:spPr>
            <a:xfrm>
              <a:off x="2121873" y="1511588"/>
              <a:ext cx="363415" cy="363415"/>
            </a:xfrm>
            <a:prstGeom prst="rect">
              <a:avLst/>
            </a:prstGeom>
            <a:solidFill>
              <a:srgbClr val="46D1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矩形 14"/>
            <p:cNvSpPr/>
            <p:nvPr/>
          </p:nvSpPr>
          <p:spPr>
            <a:xfrm>
              <a:off x="2321171" y="1735018"/>
              <a:ext cx="246183" cy="246183"/>
            </a:xfrm>
            <a:prstGeom prst="rect">
              <a:avLst/>
            </a:prstGeom>
            <a:solidFill>
              <a:srgbClr val="9BF1E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 name="文本框 7"/>
          <p:cNvSpPr txBox="1"/>
          <p:nvPr/>
        </p:nvSpPr>
        <p:spPr>
          <a:xfrm>
            <a:off x="1335385" y="2362369"/>
            <a:ext cx="9555480" cy="3262432"/>
          </a:xfrm>
          <a:prstGeom prst="rect">
            <a:avLst/>
          </a:prstGeom>
          <a:noFill/>
        </p:spPr>
        <p:txBody>
          <a:bodyPr wrap="square">
            <a:spAutoFit/>
          </a:bodyPr>
          <a:lstStyle/>
          <a:p>
            <a:pPr>
              <a:lnSpc>
                <a:spcPct val="150000"/>
              </a:lnSpc>
            </a:pPr>
            <a:r>
              <a:rPr lang="zh-CN" altLang="en-US" sz="2800">
                <a:effectLst/>
                <a:latin typeface="楷体" panose="02010609060101010101" pitchFamily="49" charset="-122"/>
                <a:ea typeface="楷体" panose="02010609060101010101" pitchFamily="49" charset="-122"/>
                <a:cs typeface="Times New Roman" panose="02020703060505090304" pitchFamily="18" charset="0"/>
              </a:rPr>
              <a:t>    请你阅读学案上的文章</a:t>
            </a:r>
            <a:r>
              <a:rPr lang="en-US" altLang="zh-CN" sz="2800">
                <a:effectLst/>
                <a:latin typeface="楷体" panose="02010609060101010101" pitchFamily="49" charset="-122"/>
                <a:ea typeface="楷体" panose="02010609060101010101" pitchFamily="49" charset="-122"/>
                <a:cs typeface="Times New Roman" panose="02020703060505090304" pitchFamily="18" charset="0"/>
              </a:rPr>
              <a:t>《</a:t>
            </a:r>
            <a:r>
              <a:rPr lang="zh-CN" altLang="en-US" sz="2800">
                <a:effectLst/>
                <a:latin typeface="楷体" panose="02010609060101010101" pitchFamily="49" charset="-122"/>
                <a:ea typeface="楷体" panose="02010609060101010101" pitchFamily="49" charset="-122"/>
                <a:cs typeface="Times New Roman" panose="02020703060505090304" pitchFamily="18" charset="0"/>
              </a:rPr>
              <a:t>太可怕了！死亡率</a:t>
            </a:r>
            <a:r>
              <a:rPr lang="en-US" altLang="zh-CN" sz="2800">
                <a:effectLst/>
                <a:latin typeface="楷体" panose="02010609060101010101" pitchFamily="49" charset="-122"/>
                <a:ea typeface="楷体" panose="02010609060101010101" pitchFamily="49" charset="-122"/>
                <a:cs typeface="Times New Roman" panose="02020703060505090304" pitchFamily="18" charset="0"/>
              </a:rPr>
              <a:t>100%</a:t>
            </a:r>
            <a:r>
              <a:rPr lang="zh-CN" altLang="en-US" sz="2800">
                <a:effectLst/>
                <a:latin typeface="楷体" panose="02010609060101010101" pitchFamily="49" charset="-122"/>
                <a:ea typeface="楷体" panose="02010609060101010101" pitchFamily="49" charset="-122"/>
                <a:cs typeface="Times New Roman" panose="02020703060505090304" pitchFamily="18" charset="0"/>
              </a:rPr>
              <a:t>！很多人家里都有！</a:t>
            </a:r>
            <a:r>
              <a:rPr lang="en-US" altLang="zh-CN" sz="2800">
                <a:effectLst/>
                <a:latin typeface="楷体" panose="02010609060101010101" pitchFamily="49" charset="-122"/>
                <a:ea typeface="楷体" panose="02010609060101010101" pitchFamily="49" charset="-122"/>
                <a:cs typeface="Times New Roman" panose="02020703060505090304" pitchFamily="18" charset="0"/>
              </a:rPr>
              <a:t>》</a:t>
            </a:r>
            <a:r>
              <a:rPr lang="zh-CN" altLang="en-US" sz="2800">
                <a:effectLst/>
                <a:latin typeface="楷体" panose="02010609060101010101" pitchFamily="49" charset="-122"/>
                <a:ea typeface="楷体" panose="02010609060101010101" pitchFamily="49" charset="-122"/>
                <a:cs typeface="Times New Roman" panose="02020703060505090304" pitchFamily="18" charset="0"/>
              </a:rPr>
              <a:t>，围绕它的标题和内容进行一个采访活动，了解他人对“标题党”的看法，采访对象可以是同学、老师、父母或亲友。</a:t>
            </a:r>
          </a:p>
          <a:p>
            <a:pPr>
              <a:lnSpc>
                <a:spcPct val="150000"/>
              </a:lnSpc>
            </a:pPr>
            <a:endParaRPr lang="zh-CN" altLang="en-US" sz="2800">
              <a:latin typeface="华文楷体" panose="02010600040101010101" pitchFamily="2" charset="-122"/>
              <a:ea typeface="华文楷体" panose="02010600040101010101" pitchFamily="2" charset="-122"/>
            </a:endParaRP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4" name="直接连接符 3"/>
          <p:cNvCxnSpPr/>
          <p:nvPr/>
        </p:nvCxnSpPr>
        <p:spPr>
          <a:xfrm flipV="1">
            <a:off x="3591276" y="1615997"/>
            <a:ext cx="5043698" cy="35172"/>
          </a:xfrm>
          <a:prstGeom prst="line">
            <a:avLst/>
          </a:prstGeom>
          <a:ln w="12700">
            <a:solidFill>
              <a:srgbClr val="46D1CE"/>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3591277" y="983555"/>
            <a:ext cx="504369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北岛的诗</a:t>
            </a:r>
          </a:p>
        </p:txBody>
      </p:sp>
      <p:grpSp>
        <p:nvGrpSpPr>
          <p:cNvPr id="7" name="组合 6"/>
          <p:cNvGrpSpPr/>
          <p:nvPr/>
        </p:nvGrpSpPr>
        <p:grpSpPr>
          <a:xfrm>
            <a:off x="3028565" y="1369124"/>
            <a:ext cx="404351" cy="469613"/>
            <a:chOff x="2121873" y="1511588"/>
            <a:chExt cx="445481" cy="469613"/>
          </a:xfrm>
        </p:grpSpPr>
        <p:sp>
          <p:nvSpPr>
            <p:cNvPr id="8" name="矩形 7"/>
            <p:cNvSpPr/>
            <p:nvPr/>
          </p:nvSpPr>
          <p:spPr>
            <a:xfrm>
              <a:off x="2121873" y="1511588"/>
              <a:ext cx="363415" cy="363415"/>
            </a:xfrm>
            <a:prstGeom prst="rect">
              <a:avLst/>
            </a:prstGeom>
            <a:solidFill>
              <a:srgbClr val="46D1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2321171" y="1735018"/>
              <a:ext cx="246183" cy="246183"/>
            </a:xfrm>
            <a:prstGeom prst="rect">
              <a:avLst/>
            </a:prstGeom>
            <a:solidFill>
              <a:srgbClr val="9BF1E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文本框 9"/>
          <p:cNvSpPr txBox="1"/>
          <p:nvPr/>
        </p:nvSpPr>
        <p:spPr>
          <a:xfrm>
            <a:off x="5506720" y="2944588"/>
            <a:ext cx="5243513" cy="1586716"/>
          </a:xfrm>
          <a:prstGeom prst="rect">
            <a:avLst/>
          </a:prstGeom>
          <a:noFill/>
        </p:spPr>
        <p:txBody>
          <a:bodyPr wrap="square" rtlCol="0">
            <a:spAutoFit/>
          </a:bodyPr>
          <a:lstStyle/>
          <a:p>
            <a:pPr algn="just">
              <a:lnSpc>
                <a:spcPct val="125000"/>
              </a:lnSpc>
            </a:pPr>
            <a:r>
              <a:rPr lang="zh-CN" altLang="en-US" sz="4400">
                <a:solidFill>
                  <a:prstClr val="black"/>
                </a:solidFill>
                <a:latin typeface="华文楷体" panose="02010600040101010101" pitchFamily="2" charset="-122"/>
                <a:ea typeface="华文楷体" panose="02010600040101010101" pitchFamily="2" charset="-122"/>
              </a:rPr>
              <a:t>网</a:t>
            </a:r>
            <a:endParaRPr lang="en-US" altLang="zh-CN" sz="4400">
              <a:solidFill>
                <a:prstClr val="black"/>
              </a:solidFill>
              <a:latin typeface="华文楷体" panose="02010600040101010101" pitchFamily="2" charset="-122"/>
              <a:ea typeface="华文楷体" panose="02010600040101010101" pitchFamily="2" charset="-122"/>
            </a:endParaRPr>
          </a:p>
          <a:p>
            <a:pPr algn="r">
              <a:lnSpc>
                <a:spcPct val="125000"/>
              </a:lnSpc>
            </a:pPr>
            <a:r>
              <a:rPr lang="en-US" altLang="zh-CN" sz="3600">
                <a:solidFill>
                  <a:prstClr val="black"/>
                </a:solidFill>
                <a:latin typeface="华文楷体" panose="02010600040101010101" pitchFamily="2" charset="-122"/>
                <a:ea typeface="华文楷体" panose="02010600040101010101" pitchFamily="2" charset="-122"/>
              </a:rPr>
              <a:t>——</a:t>
            </a:r>
            <a:r>
              <a:rPr lang="zh-CN" altLang="en-US" sz="3600">
                <a:solidFill>
                  <a:prstClr val="black"/>
                </a:solidFill>
                <a:latin typeface="华文楷体" panose="02010600040101010101" pitchFamily="2" charset="-122"/>
                <a:ea typeface="华文楷体" panose="02010600040101010101" pitchFamily="2" charset="-122"/>
              </a:rPr>
              <a:t>北岛</a:t>
            </a:r>
            <a:r>
              <a:rPr lang="en-US" altLang="zh-CN" sz="3600">
                <a:solidFill>
                  <a:prstClr val="black"/>
                </a:solidFill>
                <a:latin typeface="华文楷体" panose="02010600040101010101" pitchFamily="2" charset="-122"/>
                <a:ea typeface="华文楷体" panose="02010600040101010101" pitchFamily="2" charset="-122"/>
              </a:rPr>
              <a:t>《</a:t>
            </a:r>
            <a:r>
              <a:rPr lang="zh-CN" altLang="en-US" sz="3600">
                <a:solidFill>
                  <a:prstClr val="black"/>
                </a:solidFill>
                <a:latin typeface="华文楷体" panose="02010600040101010101" pitchFamily="2" charset="-122"/>
                <a:ea typeface="华文楷体" panose="02010600040101010101" pitchFamily="2" charset="-122"/>
              </a:rPr>
              <a:t>生活</a:t>
            </a:r>
            <a:r>
              <a:rPr lang="en-US" altLang="zh-CN" sz="3600">
                <a:solidFill>
                  <a:prstClr val="black"/>
                </a:solidFill>
                <a:latin typeface="华文楷体" panose="02010600040101010101" pitchFamily="2" charset="-122"/>
                <a:ea typeface="华文楷体" panose="02010600040101010101" pitchFamily="2" charset="-122"/>
              </a:rPr>
              <a:t>》</a:t>
            </a:r>
            <a:endParaRPr lang="zh-CN" altLang="en-US" sz="3600">
              <a:solidFill>
                <a:prstClr val="black"/>
              </a:solidFill>
              <a:latin typeface="华文楷体" panose="02010600040101010101" pitchFamily="2" charset="-122"/>
              <a:ea typeface="华文楷体" panose="02010600040101010101" pitchFamily="2"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765439" y="2166360"/>
            <a:ext cx="3111500" cy="3322515"/>
          </a:xfrm>
          <a:prstGeom prst="rect">
            <a:avLst/>
          </a:prstGeom>
        </p:spPr>
      </p:pic>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flipV="1">
            <a:off x="3591276" y="1615997"/>
            <a:ext cx="5043698" cy="35172"/>
          </a:xfrm>
          <a:prstGeom prst="line">
            <a:avLst/>
          </a:prstGeom>
          <a:ln w="12700">
            <a:solidFill>
              <a:srgbClr val="46D1CE"/>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3591277" y="983555"/>
            <a:ext cx="504369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活动二：我“改”网络标题</a:t>
            </a:r>
          </a:p>
        </p:txBody>
      </p:sp>
      <p:grpSp>
        <p:nvGrpSpPr>
          <p:cNvPr id="13" name="组合 12"/>
          <p:cNvGrpSpPr/>
          <p:nvPr/>
        </p:nvGrpSpPr>
        <p:grpSpPr>
          <a:xfrm>
            <a:off x="3028565" y="1369124"/>
            <a:ext cx="404351" cy="469613"/>
            <a:chOff x="2121873" y="1511588"/>
            <a:chExt cx="445481" cy="469613"/>
          </a:xfrm>
        </p:grpSpPr>
        <p:sp>
          <p:nvSpPr>
            <p:cNvPr id="14" name="矩形 13"/>
            <p:cNvSpPr/>
            <p:nvPr/>
          </p:nvSpPr>
          <p:spPr>
            <a:xfrm>
              <a:off x="2121873" y="1511588"/>
              <a:ext cx="363415" cy="363415"/>
            </a:xfrm>
            <a:prstGeom prst="rect">
              <a:avLst/>
            </a:prstGeom>
            <a:solidFill>
              <a:srgbClr val="46D1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矩形 14"/>
            <p:cNvSpPr/>
            <p:nvPr/>
          </p:nvSpPr>
          <p:spPr>
            <a:xfrm>
              <a:off x="2321171" y="1735018"/>
              <a:ext cx="246183" cy="246183"/>
            </a:xfrm>
            <a:prstGeom prst="rect">
              <a:avLst/>
            </a:prstGeom>
            <a:solidFill>
              <a:srgbClr val="9BF1E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 name="文本框 8"/>
          <p:cNvSpPr txBox="1"/>
          <p:nvPr/>
        </p:nvSpPr>
        <p:spPr>
          <a:xfrm>
            <a:off x="1335385" y="2362369"/>
            <a:ext cx="9555480" cy="2616101"/>
          </a:xfrm>
          <a:prstGeom prst="rect">
            <a:avLst/>
          </a:prstGeom>
          <a:noFill/>
        </p:spPr>
        <p:txBody>
          <a:bodyPr wrap="square">
            <a:spAutoFit/>
          </a:bodyPr>
          <a:lstStyle/>
          <a:p>
            <a:pPr>
              <a:lnSpc>
                <a:spcPct val="150000"/>
              </a:lnSpc>
            </a:pPr>
            <a:r>
              <a:rPr lang="zh-CN" altLang="en-US" sz="2800">
                <a:latin typeface="华文楷体" panose="02010600040101010101" pitchFamily="2" charset="-122"/>
                <a:ea typeface="华文楷体" panose="02010600040101010101" pitchFamily="2" charset="-122"/>
              </a:rPr>
              <a:t>        </a:t>
            </a:r>
            <a:r>
              <a:rPr lang="zh-CN" altLang="zh-CN" sz="2800">
                <a:latin typeface="华文楷体" panose="02010600040101010101" pitchFamily="2" charset="-122"/>
                <a:ea typeface="华文楷体" panose="02010600040101010101" pitchFamily="2" charset="-122"/>
              </a:rPr>
              <a:t>如果你是一名优秀的媒体人，请你为上面的文章修改标题，要求标题形象生动，有吸引力，同时与文章内容相符，传播准确真实的信息。</a:t>
            </a:r>
          </a:p>
          <a:p>
            <a:pPr>
              <a:lnSpc>
                <a:spcPct val="150000"/>
              </a:lnSpc>
            </a:pPr>
            <a:endParaRPr lang="zh-CN" altLang="en-US" sz="2800">
              <a:latin typeface="华文楷体" panose="02010600040101010101" pitchFamily="2" charset="-122"/>
              <a:ea typeface="华文楷体" panose="02010600040101010101" pitchFamily="2" charset="-122"/>
            </a:endParaRPr>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cxnSp>
        <p:nvCxnSpPr>
          <p:cNvPr id="11" name="直接连接符 10"/>
          <p:cNvCxnSpPr/>
          <p:nvPr/>
        </p:nvCxnSpPr>
        <p:spPr>
          <a:xfrm flipV="1">
            <a:off x="3591276" y="1615997"/>
            <a:ext cx="5043698" cy="35172"/>
          </a:xfrm>
          <a:prstGeom prst="line">
            <a:avLst/>
          </a:prstGeom>
          <a:ln w="12700">
            <a:solidFill>
              <a:srgbClr val="46D1CE"/>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3591277" y="983555"/>
            <a:ext cx="504369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总结</a:t>
            </a:r>
          </a:p>
        </p:txBody>
      </p:sp>
      <p:grpSp>
        <p:nvGrpSpPr>
          <p:cNvPr id="13" name="组合 12"/>
          <p:cNvGrpSpPr/>
          <p:nvPr/>
        </p:nvGrpSpPr>
        <p:grpSpPr>
          <a:xfrm>
            <a:off x="3028565" y="1369124"/>
            <a:ext cx="404351" cy="469613"/>
            <a:chOff x="2121873" y="1511588"/>
            <a:chExt cx="445481" cy="469613"/>
          </a:xfrm>
        </p:grpSpPr>
        <p:sp>
          <p:nvSpPr>
            <p:cNvPr id="14" name="矩形 13"/>
            <p:cNvSpPr/>
            <p:nvPr/>
          </p:nvSpPr>
          <p:spPr>
            <a:xfrm>
              <a:off x="2121873" y="1511588"/>
              <a:ext cx="363415" cy="363415"/>
            </a:xfrm>
            <a:prstGeom prst="rect">
              <a:avLst/>
            </a:prstGeom>
            <a:solidFill>
              <a:srgbClr val="46D1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矩形 14"/>
            <p:cNvSpPr/>
            <p:nvPr/>
          </p:nvSpPr>
          <p:spPr>
            <a:xfrm>
              <a:off x="2321171" y="1735018"/>
              <a:ext cx="246183" cy="246183"/>
            </a:xfrm>
            <a:prstGeom prst="rect">
              <a:avLst/>
            </a:prstGeom>
            <a:solidFill>
              <a:srgbClr val="9BF1E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 name="文本框 7"/>
          <p:cNvSpPr txBox="1"/>
          <p:nvPr/>
        </p:nvSpPr>
        <p:spPr>
          <a:xfrm>
            <a:off x="1905115" y="2292856"/>
            <a:ext cx="1632122" cy="523220"/>
          </a:xfrm>
          <a:prstGeom prst="rect">
            <a:avLst/>
          </a:prstGeom>
          <a:noFill/>
          <a:effectLst>
            <a:outerShdw blurRad="50800" dist="50800" dir="5400000" algn="ctr" rotWithShape="0">
              <a:schemeClr val="bg1"/>
            </a:outerShdw>
          </a:effectLst>
        </p:spPr>
        <p:txBody>
          <a:bodyPr wrap="square" rtlCol="0">
            <a:spAutoFit/>
          </a:bodyPr>
          <a:lstStyle/>
          <a:p>
            <a:r>
              <a:rPr kumimoji="1" lang="zh-CN" altLang="en-US" sz="2800">
                <a:latin typeface="华文楷体" panose="02010600040101010101" pitchFamily="2" charset="-122"/>
                <a:ea typeface="华文楷体" panose="02010600040101010101" pitchFamily="2" charset="-122"/>
              </a:rPr>
              <a:t>语言现象</a:t>
            </a:r>
          </a:p>
        </p:txBody>
      </p:sp>
      <p:sp>
        <p:nvSpPr>
          <p:cNvPr id="9" name="文本框 8"/>
          <p:cNvSpPr txBox="1"/>
          <p:nvPr/>
        </p:nvSpPr>
        <p:spPr>
          <a:xfrm>
            <a:off x="1905115" y="3780002"/>
            <a:ext cx="1638519" cy="523220"/>
          </a:xfrm>
          <a:prstGeom prst="rect">
            <a:avLst/>
          </a:prstGeom>
          <a:noFill/>
        </p:spPr>
        <p:txBody>
          <a:bodyPr wrap="square" rtlCol="0">
            <a:spAutoFit/>
          </a:bodyPr>
          <a:lstStyle/>
          <a:p>
            <a:r>
              <a:rPr kumimoji="1" lang="zh-CN" altLang="en-US" sz="2800">
                <a:latin typeface="华文楷体" panose="02010600040101010101" pitchFamily="2" charset="-122"/>
                <a:ea typeface="华文楷体" panose="02010600040101010101" pitchFamily="2" charset="-122"/>
              </a:rPr>
              <a:t>阅读方式</a:t>
            </a:r>
          </a:p>
        </p:txBody>
      </p:sp>
      <p:sp>
        <p:nvSpPr>
          <p:cNvPr id="16" name="文本框 15"/>
          <p:cNvSpPr txBox="1"/>
          <p:nvPr/>
        </p:nvSpPr>
        <p:spPr>
          <a:xfrm>
            <a:off x="1898715" y="5265446"/>
            <a:ext cx="1638520" cy="523220"/>
          </a:xfrm>
          <a:prstGeom prst="rect">
            <a:avLst/>
          </a:prstGeom>
          <a:noFill/>
        </p:spPr>
        <p:txBody>
          <a:bodyPr wrap="square" rtlCol="0">
            <a:spAutoFit/>
          </a:bodyPr>
          <a:lstStyle/>
          <a:p>
            <a:r>
              <a:rPr kumimoji="1" lang="zh-CN" altLang="en-US" sz="2800">
                <a:latin typeface="华文楷体" panose="02010600040101010101" pitchFamily="2" charset="-122"/>
                <a:ea typeface="华文楷体" panose="02010600040101010101" pitchFamily="2" charset="-122"/>
              </a:rPr>
              <a:t>新闻标题</a:t>
            </a:r>
          </a:p>
        </p:txBody>
      </p:sp>
      <p:sp>
        <p:nvSpPr>
          <p:cNvPr id="17" name="文本框 16"/>
          <p:cNvSpPr txBox="1"/>
          <p:nvPr/>
        </p:nvSpPr>
        <p:spPr>
          <a:xfrm>
            <a:off x="3805573" y="1897512"/>
            <a:ext cx="6695440" cy="1384995"/>
          </a:xfrm>
          <a:prstGeom prst="rect">
            <a:avLst/>
          </a:prstGeom>
          <a:solidFill>
            <a:schemeClr val="accent1">
              <a:lumMod val="60000"/>
              <a:lumOff val="40000"/>
            </a:schemeClr>
          </a:solidFill>
        </p:spPr>
        <p:txBody>
          <a:bodyPr wrap="square" rtlCol="0">
            <a:spAutoFit/>
          </a:bodyPr>
          <a:lstStyle/>
          <a:p>
            <a:r>
              <a:rPr lang="zh-CN" altLang="zh-CN" sz="2800">
                <a:latin typeface="华文楷体" panose="02010600040101010101" pitchFamily="2" charset="-122"/>
                <a:ea typeface="华文楷体" panose="02010600040101010101" pitchFamily="2" charset="-122"/>
              </a:rPr>
              <a:t>网络用语表达生动，内涵丰富，但在日常写作中要遵从语言发展规律，避免在作文中滥用网络语言 </a:t>
            </a:r>
            <a:endParaRPr kumimoji="1" lang="zh-CN" altLang="en-US" sz="2800">
              <a:latin typeface="华文楷体" panose="02010600040101010101" pitchFamily="2" charset="-122"/>
              <a:ea typeface="华文楷体" panose="02010600040101010101" pitchFamily="2" charset="-122"/>
            </a:endParaRPr>
          </a:p>
        </p:txBody>
      </p:sp>
      <p:sp>
        <p:nvSpPr>
          <p:cNvPr id="18" name="文本框 17"/>
          <p:cNvSpPr txBox="1"/>
          <p:nvPr/>
        </p:nvSpPr>
        <p:spPr>
          <a:xfrm>
            <a:off x="3762803" y="3642842"/>
            <a:ext cx="6695440" cy="954107"/>
          </a:xfrm>
          <a:prstGeom prst="rect">
            <a:avLst/>
          </a:prstGeom>
          <a:solidFill>
            <a:schemeClr val="accent4">
              <a:lumMod val="40000"/>
              <a:lumOff val="60000"/>
            </a:schemeClr>
          </a:solidFill>
        </p:spPr>
        <p:txBody>
          <a:bodyPr wrap="square" rtlCol="0">
            <a:spAutoFit/>
          </a:bodyPr>
          <a:lstStyle/>
          <a:p>
            <a:r>
              <a:rPr lang="zh-CN" altLang="zh-CN" sz="2800">
                <a:latin typeface="华文楷体" panose="02010600040101010101" pitchFamily="2" charset="-122"/>
                <a:ea typeface="华文楷体" panose="02010600040101010101" pitchFamily="2" charset="-122"/>
              </a:rPr>
              <a:t>如何有理有据阐述现象</a:t>
            </a:r>
            <a:r>
              <a:rPr lang="zh-CN" altLang="en-US" sz="2800">
                <a:latin typeface="华文楷体" panose="02010600040101010101" pitchFamily="2" charset="-122"/>
                <a:ea typeface="华文楷体" panose="02010600040101010101" pitchFamily="2" charset="-122"/>
              </a:rPr>
              <a:t>、发现问题</a:t>
            </a:r>
            <a:r>
              <a:rPr lang="zh-CN" altLang="zh-CN" sz="2800">
                <a:latin typeface="华文楷体" panose="02010600040101010101" pitchFamily="2" charset="-122"/>
                <a:ea typeface="华文楷体" panose="02010600040101010101" pitchFamily="2" charset="-122"/>
              </a:rPr>
              <a:t>并得出结论</a:t>
            </a:r>
            <a:r>
              <a:rPr lang="zh-CN" altLang="en-US" sz="2800">
                <a:latin typeface="华文楷体" panose="02010600040101010101" pitchFamily="2" charset="-122"/>
                <a:ea typeface="华文楷体" panose="02010600040101010101" pitchFamily="2" charset="-122"/>
              </a:rPr>
              <a:t>，同时提升对图表的阅读能力</a:t>
            </a:r>
            <a:r>
              <a:rPr lang="zh-CN" altLang="zh-CN" sz="2800">
                <a:latin typeface="华文楷体" panose="02010600040101010101" pitchFamily="2" charset="-122"/>
                <a:ea typeface="华文楷体" panose="02010600040101010101" pitchFamily="2" charset="-122"/>
              </a:rPr>
              <a:t> </a:t>
            </a:r>
            <a:endParaRPr kumimoji="1" lang="zh-CN" altLang="en-US" sz="2800">
              <a:latin typeface="华文楷体" panose="02010600040101010101" pitchFamily="2" charset="-122"/>
              <a:ea typeface="华文楷体" panose="02010600040101010101" pitchFamily="2" charset="-122"/>
            </a:endParaRPr>
          </a:p>
        </p:txBody>
      </p:sp>
      <p:sp>
        <p:nvSpPr>
          <p:cNvPr id="19" name="文本框 18"/>
          <p:cNvSpPr txBox="1"/>
          <p:nvPr/>
        </p:nvSpPr>
        <p:spPr>
          <a:xfrm>
            <a:off x="3785662" y="5003836"/>
            <a:ext cx="6695440" cy="954107"/>
          </a:xfrm>
          <a:prstGeom prst="rect">
            <a:avLst/>
          </a:prstGeom>
          <a:solidFill>
            <a:schemeClr val="accent6">
              <a:lumMod val="40000"/>
              <a:lumOff val="60000"/>
            </a:schemeClr>
          </a:solidFill>
        </p:spPr>
        <p:txBody>
          <a:bodyPr wrap="square" rtlCol="0">
            <a:spAutoFit/>
          </a:bodyPr>
          <a:lstStyle/>
          <a:p>
            <a:r>
              <a:rPr lang="zh-CN" altLang="zh-CN" sz="2800">
                <a:latin typeface="华文楷体" panose="02010600040101010101" pitchFamily="2" charset="-122"/>
                <a:ea typeface="华文楷体" panose="02010600040101010101" pitchFamily="2" charset="-122"/>
              </a:rPr>
              <a:t>如何在新闻标题中正确运用写作技巧，辩证看待“标题党”现象 </a:t>
            </a:r>
            <a:endParaRPr kumimoji="1" lang="zh-CN" altLang="en-US" sz="2800">
              <a:latin typeface="华文楷体" panose="02010600040101010101" pitchFamily="2" charset="-122"/>
              <a:ea typeface="华文楷体" panose="02010600040101010101" pitchFamily="2" charset="-122"/>
            </a:endParaRP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nvSpPr>
        <p:spPr>
          <a:xfrm>
            <a:off x="4338654" y="1913373"/>
            <a:ext cx="3877985" cy="985976"/>
          </a:xfrm>
          <a:prstGeom prst="rect">
            <a:avLst/>
          </a:prstGeom>
        </p:spPr>
        <p:txBody>
          <a:bodyPr wrap="none">
            <a:spAutoFit/>
          </a:bodyPr>
          <a:lstStyle/>
          <a:p>
            <a:pPr>
              <a:lnSpc>
                <a:spcPct val="125000"/>
              </a:lnSpc>
            </a:pPr>
            <a:r>
              <a:rPr lang="zh-CN" altLang="en-US" sz="2400">
                <a:solidFill>
                  <a:prstClr val="black"/>
                </a:solidFill>
                <a:latin typeface="华文楷体" panose="02010600040101010101" pitchFamily="2" charset="-122"/>
                <a:ea typeface="华文楷体" panose="02010600040101010101" pitchFamily="2" charset="-122"/>
              </a:rPr>
              <a:t>活动一：搜集网络用语</a:t>
            </a:r>
            <a:endParaRPr lang="en-US" altLang="zh-CN" sz="2400">
              <a:solidFill>
                <a:prstClr val="black"/>
              </a:solidFill>
              <a:latin typeface="华文楷体" panose="02010600040101010101" pitchFamily="2" charset="-122"/>
              <a:ea typeface="华文楷体" panose="02010600040101010101" pitchFamily="2" charset="-122"/>
            </a:endParaRPr>
          </a:p>
          <a:p>
            <a:pPr>
              <a:lnSpc>
                <a:spcPct val="125000"/>
              </a:lnSpc>
            </a:pPr>
            <a:r>
              <a:rPr lang="zh-CN" altLang="en-US" sz="2400">
                <a:solidFill>
                  <a:prstClr val="black"/>
                </a:solidFill>
                <a:latin typeface="华文楷体" panose="02010600040101010101" pitchFamily="2" charset="-122"/>
                <a:ea typeface="华文楷体" panose="02010600040101010101" pitchFamily="2" charset="-122"/>
              </a:rPr>
              <a:t>活动二：我“议”网络用语</a:t>
            </a:r>
            <a:endParaRPr lang="en-US" altLang="zh-CN" sz="2400">
              <a:solidFill>
                <a:prstClr val="black"/>
              </a:solidFill>
              <a:latin typeface="华文楷体" panose="02010600040101010101" pitchFamily="2" charset="-122"/>
              <a:ea typeface="华文楷体" panose="02010600040101010101" pitchFamily="2" charset="-122"/>
            </a:endParaRPr>
          </a:p>
        </p:txBody>
      </p:sp>
      <p:sp>
        <p:nvSpPr>
          <p:cNvPr id="15" name="矩形 14"/>
          <p:cNvSpPr/>
          <p:nvPr/>
        </p:nvSpPr>
        <p:spPr>
          <a:xfrm>
            <a:off x="4338653" y="3397749"/>
            <a:ext cx="3877985" cy="1447640"/>
          </a:xfrm>
          <a:prstGeom prst="rect">
            <a:avLst/>
          </a:prstGeom>
        </p:spPr>
        <p:txBody>
          <a:bodyPr wrap="none">
            <a:spAutoFit/>
          </a:bodyPr>
          <a:lstStyle/>
          <a:p>
            <a:pPr>
              <a:lnSpc>
                <a:spcPct val="125000"/>
              </a:lnSpc>
            </a:pPr>
            <a:r>
              <a:rPr lang="zh-CN" altLang="en-US" sz="2400">
                <a:solidFill>
                  <a:prstClr val="black"/>
                </a:solidFill>
                <a:latin typeface="华文楷体" panose="02010600040101010101" pitchFamily="2" charset="-122"/>
                <a:ea typeface="华文楷体" panose="02010600040101010101" pitchFamily="2" charset="-122"/>
              </a:rPr>
              <a:t>活动一：修改调查问卷</a:t>
            </a:r>
            <a:endParaRPr lang="en-US" altLang="zh-CN" sz="2400">
              <a:solidFill>
                <a:prstClr val="black"/>
              </a:solidFill>
              <a:latin typeface="华文楷体" panose="02010600040101010101" pitchFamily="2" charset="-122"/>
              <a:ea typeface="华文楷体" panose="02010600040101010101" pitchFamily="2" charset="-122"/>
            </a:endParaRPr>
          </a:p>
          <a:p>
            <a:pPr>
              <a:lnSpc>
                <a:spcPct val="125000"/>
              </a:lnSpc>
            </a:pPr>
            <a:r>
              <a:rPr lang="zh-CN" altLang="en-US" sz="2400">
                <a:solidFill>
                  <a:prstClr val="black"/>
                </a:solidFill>
                <a:latin typeface="华文楷体" panose="02010600040101010101" pitchFamily="2" charset="-122"/>
                <a:ea typeface="华文楷体" panose="02010600040101010101" pitchFamily="2" charset="-122"/>
              </a:rPr>
              <a:t>活动二：分析调查数据</a:t>
            </a:r>
            <a:endParaRPr lang="en-US" altLang="zh-CN" sz="2400">
              <a:solidFill>
                <a:prstClr val="black"/>
              </a:solidFill>
              <a:latin typeface="华文楷体" panose="02010600040101010101" pitchFamily="2" charset="-122"/>
              <a:ea typeface="华文楷体" panose="02010600040101010101" pitchFamily="2" charset="-122"/>
            </a:endParaRPr>
          </a:p>
          <a:p>
            <a:pPr>
              <a:lnSpc>
                <a:spcPct val="125000"/>
              </a:lnSpc>
            </a:pPr>
            <a:r>
              <a:rPr lang="zh-CN" altLang="en-US" sz="2400">
                <a:solidFill>
                  <a:prstClr val="black"/>
                </a:solidFill>
                <a:latin typeface="华文楷体" panose="02010600040101010101" pitchFamily="2" charset="-122"/>
                <a:ea typeface="华文楷体" panose="02010600040101010101" pitchFamily="2" charset="-122"/>
              </a:rPr>
              <a:t>活动三：我“辩”网络阅读</a:t>
            </a:r>
            <a:endParaRPr lang="en-US" altLang="zh-CN" sz="2400">
              <a:solidFill>
                <a:prstClr val="black"/>
              </a:solidFill>
              <a:latin typeface="华文楷体" panose="02010600040101010101" pitchFamily="2" charset="-122"/>
              <a:ea typeface="华文楷体" panose="02010600040101010101" pitchFamily="2" charset="-122"/>
            </a:endParaRPr>
          </a:p>
        </p:txBody>
      </p:sp>
      <p:grpSp>
        <p:nvGrpSpPr>
          <p:cNvPr id="16" name="组合 15"/>
          <p:cNvGrpSpPr/>
          <p:nvPr/>
        </p:nvGrpSpPr>
        <p:grpSpPr>
          <a:xfrm>
            <a:off x="3748624" y="1338573"/>
            <a:ext cx="5619329" cy="717767"/>
            <a:chOff x="996173" y="2188583"/>
            <a:chExt cx="4779942" cy="573282"/>
          </a:xfrm>
        </p:grpSpPr>
        <p:grpSp>
          <p:nvGrpSpPr>
            <p:cNvPr id="17" name="组合 16"/>
            <p:cNvGrpSpPr/>
            <p:nvPr/>
          </p:nvGrpSpPr>
          <p:grpSpPr>
            <a:xfrm>
              <a:off x="996173" y="2188583"/>
              <a:ext cx="3287795" cy="540000"/>
              <a:chOff x="1635964" y="1686127"/>
              <a:chExt cx="3662867" cy="601602"/>
            </a:xfrm>
          </p:grpSpPr>
          <p:sp>
            <p:nvSpPr>
              <p:cNvPr id="19" name="圆角矩形 18"/>
              <p:cNvSpPr/>
              <p:nvPr/>
            </p:nvSpPr>
            <p:spPr>
              <a:xfrm>
                <a:off x="1852333" y="1729911"/>
                <a:ext cx="3446498" cy="528105"/>
              </a:xfrm>
              <a:prstGeom prst="roundRect">
                <a:avLst/>
              </a:prstGeom>
              <a:solidFill>
                <a:srgbClr val="01431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矩形 19"/>
              <p:cNvSpPr/>
              <p:nvPr/>
            </p:nvSpPr>
            <p:spPr>
              <a:xfrm rot="18614180">
                <a:off x="1635965" y="1686126"/>
                <a:ext cx="601602" cy="601603"/>
              </a:xfrm>
              <a:prstGeom prst="rect">
                <a:avLst/>
              </a:prstGeom>
              <a:solidFill>
                <a:srgbClr val="01621F"/>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8" name="文本框 17"/>
            <p:cNvSpPr txBox="1"/>
            <p:nvPr/>
          </p:nvSpPr>
          <p:spPr>
            <a:xfrm>
              <a:off x="1060994" y="2238645"/>
              <a:ext cx="4715121" cy="523220"/>
            </a:xfrm>
            <a:prstGeom prst="rect">
              <a:avLst/>
            </a:prstGeom>
            <a:noFill/>
          </p:spPr>
          <p:txBody>
            <a:bodyPr wrap="square" rtlCol="0">
              <a:spAutoFit/>
            </a:bodyPr>
            <a:lstStyle/>
            <a:p>
              <a:r>
                <a:rPr lang="en-US" altLang="zh-CN" sz="2800">
                  <a:solidFill>
                    <a:prstClr val="white"/>
                  </a:solidFill>
                  <a:latin typeface="华文楷体" panose="02010600040101010101" pitchFamily="2" charset="-122"/>
                  <a:ea typeface="华文楷体" panose="02010600040101010101" pitchFamily="2" charset="-122"/>
                </a:rPr>
                <a:t>1   </a:t>
              </a:r>
              <a:r>
                <a:rPr lang="zh-CN" altLang="en-US" sz="2800">
                  <a:solidFill>
                    <a:prstClr val="white"/>
                  </a:solidFill>
                  <a:latin typeface="华文楷体" panose="02010600040101010101" pitchFamily="2" charset="-122"/>
                  <a:ea typeface="华文楷体" panose="02010600040101010101" pitchFamily="2" charset="-122"/>
                </a:rPr>
                <a:t>网络语言</a:t>
              </a:r>
            </a:p>
          </p:txBody>
        </p:sp>
      </p:grpSp>
      <p:grpSp>
        <p:nvGrpSpPr>
          <p:cNvPr id="21" name="组合 20"/>
          <p:cNvGrpSpPr/>
          <p:nvPr/>
        </p:nvGrpSpPr>
        <p:grpSpPr>
          <a:xfrm>
            <a:off x="3638106" y="2899257"/>
            <a:ext cx="5729848" cy="673156"/>
            <a:chOff x="996172" y="3505024"/>
            <a:chExt cx="4803810" cy="566600"/>
          </a:xfrm>
        </p:grpSpPr>
        <p:grpSp>
          <p:nvGrpSpPr>
            <p:cNvPr id="22" name="组合 21"/>
            <p:cNvGrpSpPr/>
            <p:nvPr/>
          </p:nvGrpSpPr>
          <p:grpSpPr>
            <a:xfrm>
              <a:off x="996172" y="3505024"/>
              <a:ext cx="3287795" cy="540000"/>
              <a:chOff x="1635964" y="1686127"/>
              <a:chExt cx="3662867" cy="601602"/>
            </a:xfrm>
          </p:grpSpPr>
          <p:sp>
            <p:nvSpPr>
              <p:cNvPr id="24" name="圆角矩形 23"/>
              <p:cNvSpPr/>
              <p:nvPr/>
            </p:nvSpPr>
            <p:spPr>
              <a:xfrm>
                <a:off x="1852333" y="1729911"/>
                <a:ext cx="3446498" cy="528105"/>
              </a:xfrm>
              <a:prstGeom prst="roundRect">
                <a:avLst/>
              </a:prstGeom>
              <a:solidFill>
                <a:srgbClr val="014E6A"/>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矩形 24"/>
              <p:cNvSpPr/>
              <p:nvPr/>
            </p:nvSpPr>
            <p:spPr>
              <a:xfrm rot="18614180">
                <a:off x="1635965" y="1686126"/>
                <a:ext cx="601602" cy="601603"/>
              </a:xfrm>
              <a:prstGeom prst="rect">
                <a:avLst/>
              </a:prstGeom>
              <a:solidFill>
                <a:srgbClr val="1784A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3" name="文本框 22"/>
            <p:cNvSpPr txBox="1"/>
            <p:nvPr/>
          </p:nvSpPr>
          <p:spPr>
            <a:xfrm>
              <a:off x="1084861" y="3548404"/>
              <a:ext cx="4715121" cy="523220"/>
            </a:xfrm>
            <a:prstGeom prst="rect">
              <a:avLst/>
            </a:prstGeom>
            <a:noFill/>
          </p:spPr>
          <p:txBody>
            <a:bodyPr wrap="square" rtlCol="0">
              <a:spAutoFit/>
            </a:bodyPr>
            <a:lstStyle/>
            <a:p>
              <a:r>
                <a:rPr lang="en-US" altLang="zh-CN" sz="2800">
                  <a:solidFill>
                    <a:prstClr val="white"/>
                  </a:solidFill>
                  <a:latin typeface="华文楷体" panose="02010600040101010101" pitchFamily="2" charset="-122"/>
                  <a:ea typeface="华文楷体" panose="02010600040101010101" pitchFamily="2" charset="-122"/>
                </a:rPr>
                <a:t>2    </a:t>
              </a:r>
              <a:r>
                <a:rPr lang="zh-CN" altLang="en-US" sz="2800">
                  <a:solidFill>
                    <a:prstClr val="white"/>
                  </a:solidFill>
                  <a:latin typeface="华文楷体" panose="02010600040101010101" pitchFamily="2" charset="-122"/>
                  <a:ea typeface="华文楷体" panose="02010600040101010101" pitchFamily="2" charset="-122"/>
                </a:rPr>
                <a:t>电子阅读</a:t>
              </a:r>
            </a:p>
          </p:txBody>
        </p:sp>
      </p:grpSp>
      <p:sp>
        <p:nvSpPr>
          <p:cNvPr id="26" name="矩形 25"/>
          <p:cNvSpPr/>
          <p:nvPr/>
        </p:nvSpPr>
        <p:spPr>
          <a:xfrm>
            <a:off x="4338653" y="5289593"/>
            <a:ext cx="3877985" cy="985976"/>
          </a:xfrm>
          <a:prstGeom prst="rect">
            <a:avLst/>
          </a:prstGeom>
        </p:spPr>
        <p:txBody>
          <a:bodyPr wrap="none">
            <a:spAutoFit/>
          </a:bodyPr>
          <a:lstStyle/>
          <a:p>
            <a:pPr>
              <a:lnSpc>
                <a:spcPct val="125000"/>
              </a:lnSpc>
            </a:pPr>
            <a:r>
              <a:rPr lang="zh-CN" altLang="en-US" sz="2400">
                <a:solidFill>
                  <a:prstClr val="black"/>
                </a:solidFill>
                <a:latin typeface="华文楷体" panose="02010600040101010101" pitchFamily="2" charset="-122"/>
                <a:ea typeface="华文楷体" panose="02010600040101010101" pitchFamily="2" charset="-122"/>
              </a:rPr>
              <a:t>活动一：我“看”网络标题</a:t>
            </a:r>
            <a:endParaRPr lang="en-US" altLang="zh-CN" sz="2400">
              <a:solidFill>
                <a:prstClr val="black"/>
              </a:solidFill>
              <a:latin typeface="华文楷体" panose="02010600040101010101" pitchFamily="2" charset="-122"/>
              <a:ea typeface="华文楷体" panose="02010600040101010101" pitchFamily="2" charset="-122"/>
            </a:endParaRPr>
          </a:p>
          <a:p>
            <a:pPr>
              <a:lnSpc>
                <a:spcPct val="125000"/>
              </a:lnSpc>
            </a:pPr>
            <a:r>
              <a:rPr lang="zh-CN" altLang="en-US" sz="2400">
                <a:solidFill>
                  <a:prstClr val="black"/>
                </a:solidFill>
                <a:latin typeface="华文楷体" panose="02010600040101010101" pitchFamily="2" charset="-122"/>
                <a:ea typeface="华文楷体" panose="02010600040101010101" pitchFamily="2" charset="-122"/>
              </a:rPr>
              <a:t>活动二：我“改”网络标题</a:t>
            </a:r>
            <a:endParaRPr lang="en-US" altLang="zh-CN" sz="2400">
              <a:solidFill>
                <a:prstClr val="black"/>
              </a:solidFill>
              <a:latin typeface="华文楷体" panose="02010600040101010101" pitchFamily="2" charset="-122"/>
              <a:ea typeface="华文楷体" panose="02010600040101010101" pitchFamily="2" charset="-122"/>
            </a:endParaRPr>
          </a:p>
        </p:txBody>
      </p:sp>
      <p:grpSp>
        <p:nvGrpSpPr>
          <p:cNvPr id="27" name="组合 26"/>
          <p:cNvGrpSpPr/>
          <p:nvPr/>
        </p:nvGrpSpPr>
        <p:grpSpPr>
          <a:xfrm>
            <a:off x="3690481" y="4680793"/>
            <a:ext cx="4730299" cy="698590"/>
            <a:chOff x="972427" y="3368956"/>
            <a:chExt cx="4730299" cy="698590"/>
          </a:xfrm>
        </p:grpSpPr>
        <p:grpSp>
          <p:nvGrpSpPr>
            <p:cNvPr id="28" name="组合 27"/>
            <p:cNvGrpSpPr/>
            <p:nvPr/>
          </p:nvGrpSpPr>
          <p:grpSpPr>
            <a:xfrm>
              <a:off x="972427" y="3368956"/>
              <a:ext cx="3986724" cy="698590"/>
              <a:chOff x="1609510" y="1534536"/>
              <a:chExt cx="4441530" cy="778283"/>
            </a:xfrm>
          </p:grpSpPr>
          <p:sp>
            <p:nvSpPr>
              <p:cNvPr id="30" name="圆角矩形 23"/>
              <p:cNvSpPr/>
              <p:nvPr/>
            </p:nvSpPr>
            <p:spPr>
              <a:xfrm>
                <a:off x="1852333" y="1685970"/>
                <a:ext cx="4198707" cy="626849"/>
              </a:xfrm>
              <a:prstGeom prst="roundRect">
                <a:avLst/>
              </a:prstGeom>
              <a:solidFill>
                <a:schemeClr val="accent4">
                  <a:lumMod val="5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矩形 30"/>
              <p:cNvSpPr/>
              <p:nvPr/>
            </p:nvSpPr>
            <p:spPr>
              <a:xfrm rot="18614180">
                <a:off x="1579551" y="1564495"/>
                <a:ext cx="743503" cy="683585"/>
              </a:xfrm>
              <a:prstGeom prst="rect">
                <a:avLst/>
              </a:prstGeom>
              <a:solidFill>
                <a:schemeClr val="accent4">
                  <a:lumMod val="7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9" name="文本框 28"/>
            <p:cNvSpPr txBox="1"/>
            <p:nvPr/>
          </p:nvSpPr>
          <p:spPr>
            <a:xfrm>
              <a:off x="1025838" y="3504884"/>
              <a:ext cx="4676888" cy="523220"/>
            </a:xfrm>
            <a:prstGeom prst="rect">
              <a:avLst/>
            </a:prstGeom>
            <a:noFill/>
          </p:spPr>
          <p:txBody>
            <a:bodyPr wrap="square" rtlCol="0">
              <a:spAutoFit/>
            </a:bodyPr>
            <a:lstStyle/>
            <a:p>
              <a:r>
                <a:rPr lang="en-US" altLang="zh-CN" sz="2800">
                  <a:solidFill>
                    <a:prstClr val="white"/>
                  </a:solidFill>
                  <a:latin typeface="华文楷体" panose="02010600040101010101" pitchFamily="2" charset="-122"/>
                  <a:ea typeface="华文楷体" panose="02010600040101010101" pitchFamily="2" charset="-122"/>
                </a:rPr>
                <a:t>3    </a:t>
              </a:r>
              <a:r>
                <a:rPr lang="zh-CN" altLang="en-US" sz="2800">
                  <a:solidFill>
                    <a:prstClr val="white"/>
                  </a:solidFill>
                  <a:latin typeface="华文楷体" panose="02010600040101010101" pitchFamily="2" charset="-122"/>
                  <a:ea typeface="华文楷体" panose="02010600040101010101" pitchFamily="2" charset="-122"/>
                </a:rPr>
                <a:t>网络标题</a:t>
              </a:r>
            </a:p>
          </p:txBody>
        </p:sp>
      </p:grpSp>
      <p:pic>
        <p:nvPicPr>
          <p:cNvPr id="32" name="New picture"/>
          <p:cNvPicPr/>
          <p:nvPr/>
        </p:nvPicPr>
        <p:blipFill>
          <a:blip r:embed="rId3"/>
          <a:stretch>
            <a:fillRect/>
          </a:stretch>
        </p:blipFill>
        <p:spPr>
          <a:xfrm>
            <a:off x="10833100" y="11150600"/>
            <a:ext cx="342900" cy="266700"/>
          </a:xfrm>
          <a:prstGeom prst="cube">
            <a:avLst/>
          </a:prstGeom>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flipV="1">
            <a:off x="3591276" y="1615997"/>
            <a:ext cx="5043698" cy="35172"/>
          </a:xfrm>
          <a:prstGeom prst="line">
            <a:avLst/>
          </a:prstGeom>
          <a:ln w="12700">
            <a:solidFill>
              <a:srgbClr val="46D1CE"/>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3591277" y="983555"/>
            <a:ext cx="504369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角度一：网络语言</a:t>
            </a:r>
          </a:p>
        </p:txBody>
      </p:sp>
      <p:grpSp>
        <p:nvGrpSpPr>
          <p:cNvPr id="13" name="组合 12"/>
          <p:cNvGrpSpPr/>
          <p:nvPr/>
        </p:nvGrpSpPr>
        <p:grpSpPr>
          <a:xfrm>
            <a:off x="3028565" y="1369124"/>
            <a:ext cx="404351" cy="469613"/>
            <a:chOff x="2121873" y="1511588"/>
            <a:chExt cx="445481" cy="469613"/>
          </a:xfrm>
        </p:grpSpPr>
        <p:sp>
          <p:nvSpPr>
            <p:cNvPr id="14" name="矩形 13"/>
            <p:cNvSpPr/>
            <p:nvPr/>
          </p:nvSpPr>
          <p:spPr>
            <a:xfrm>
              <a:off x="2121873" y="1511588"/>
              <a:ext cx="363415" cy="363415"/>
            </a:xfrm>
            <a:prstGeom prst="rect">
              <a:avLst/>
            </a:prstGeom>
            <a:solidFill>
              <a:srgbClr val="46D1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矩形 14"/>
            <p:cNvSpPr/>
            <p:nvPr/>
          </p:nvSpPr>
          <p:spPr>
            <a:xfrm>
              <a:off x="2321171" y="1735018"/>
              <a:ext cx="246183" cy="246183"/>
            </a:xfrm>
            <a:prstGeom prst="rect">
              <a:avLst/>
            </a:prstGeom>
            <a:solidFill>
              <a:srgbClr val="9BF1E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文本框 9"/>
          <p:cNvSpPr txBox="1"/>
          <p:nvPr/>
        </p:nvSpPr>
        <p:spPr>
          <a:xfrm>
            <a:off x="1257300" y="2134909"/>
            <a:ext cx="9715500" cy="3262432"/>
          </a:xfrm>
          <a:prstGeom prst="rect">
            <a:avLst/>
          </a:prstGeom>
          <a:noFill/>
        </p:spPr>
        <p:txBody>
          <a:bodyPr wrap="square" rtlCol="0">
            <a:spAutoFit/>
          </a:bodyPr>
          <a:lstStyle/>
          <a:p>
            <a:pPr algn="just">
              <a:lnSpc>
                <a:spcPct val="150000"/>
              </a:lnSpc>
            </a:pPr>
            <a:r>
              <a:rPr lang="zh-CN" altLang="en-US" sz="2800">
                <a:solidFill>
                  <a:prstClr val="black"/>
                </a:solidFill>
                <a:latin typeface="华文楷体" panose="02010600040101010101" pitchFamily="2" charset="-122"/>
                <a:ea typeface="华文楷体" panose="02010600040101010101" pitchFamily="2" charset="-122"/>
              </a:rPr>
              <a:t> </a:t>
            </a:r>
            <a:r>
              <a:rPr lang="en-US" altLang="zh-CN" sz="2800">
                <a:solidFill>
                  <a:prstClr val="black"/>
                </a:solidFill>
                <a:latin typeface="华文楷体" panose="02010600040101010101" pitchFamily="2" charset="-122"/>
                <a:ea typeface="华文楷体" panose="02010600040101010101" pitchFamily="2" charset="-122"/>
              </a:rPr>
              <a:t>       </a:t>
            </a:r>
            <a:r>
              <a:rPr lang="zh-CN" altLang="en-US" sz="2800">
                <a:solidFill>
                  <a:prstClr val="black"/>
                </a:solidFill>
                <a:latin typeface="华文楷体" panose="02010600040101010101" pitchFamily="2" charset="-122"/>
                <a:ea typeface="华文楷体" panose="02010600040101010101" pitchFamily="2" charset="-122"/>
              </a:rPr>
              <a:t>网络语言是从网络中产生或应用于网络交流的一种语言，包括中英文字母、标点、符号、拼音、图标（图片）和文字等多种组合。这种组合，往往在特定的网络媒介传播中表达特殊的意义。网络语言简短、幽默风趣、意味深长，充分展现了语言的个性化。</a:t>
            </a:r>
          </a:p>
        </p:txBody>
      </p:sp>
      <p:cxnSp>
        <p:nvCxnSpPr>
          <p:cNvPr id="11" name="直接连接符 10"/>
          <p:cNvCxnSpPr/>
          <p:nvPr/>
        </p:nvCxnSpPr>
        <p:spPr>
          <a:xfrm flipV="1">
            <a:off x="3591276" y="1615997"/>
            <a:ext cx="5043698" cy="35172"/>
          </a:xfrm>
          <a:prstGeom prst="line">
            <a:avLst/>
          </a:prstGeom>
          <a:ln w="12700">
            <a:solidFill>
              <a:srgbClr val="46D1CE"/>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3591277" y="983555"/>
            <a:ext cx="504369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什么是网络语言</a:t>
            </a:r>
          </a:p>
        </p:txBody>
      </p:sp>
      <p:grpSp>
        <p:nvGrpSpPr>
          <p:cNvPr id="13" name="组合 12"/>
          <p:cNvGrpSpPr/>
          <p:nvPr/>
        </p:nvGrpSpPr>
        <p:grpSpPr>
          <a:xfrm>
            <a:off x="3028565" y="1369124"/>
            <a:ext cx="404351" cy="469613"/>
            <a:chOff x="2121873" y="1511588"/>
            <a:chExt cx="445481" cy="469613"/>
          </a:xfrm>
        </p:grpSpPr>
        <p:sp>
          <p:nvSpPr>
            <p:cNvPr id="14" name="矩形 13"/>
            <p:cNvSpPr/>
            <p:nvPr/>
          </p:nvSpPr>
          <p:spPr>
            <a:xfrm>
              <a:off x="2121873" y="1511588"/>
              <a:ext cx="363415" cy="363415"/>
            </a:xfrm>
            <a:prstGeom prst="rect">
              <a:avLst/>
            </a:prstGeom>
            <a:solidFill>
              <a:srgbClr val="46D1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矩形 14"/>
            <p:cNvSpPr/>
            <p:nvPr/>
          </p:nvSpPr>
          <p:spPr>
            <a:xfrm>
              <a:off x="2321171" y="1735018"/>
              <a:ext cx="246183" cy="246183"/>
            </a:xfrm>
            <a:prstGeom prst="rect">
              <a:avLst/>
            </a:prstGeom>
            <a:solidFill>
              <a:srgbClr val="9BF1E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flipV="1">
            <a:off x="3591276" y="1615997"/>
            <a:ext cx="5043698" cy="35172"/>
          </a:xfrm>
          <a:prstGeom prst="line">
            <a:avLst/>
          </a:prstGeom>
          <a:ln w="12700">
            <a:solidFill>
              <a:srgbClr val="46D1CE"/>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3591277" y="983555"/>
            <a:ext cx="504369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活动一：搜集网络用语</a:t>
            </a:r>
          </a:p>
        </p:txBody>
      </p:sp>
      <p:grpSp>
        <p:nvGrpSpPr>
          <p:cNvPr id="13" name="组合 12"/>
          <p:cNvGrpSpPr/>
          <p:nvPr/>
        </p:nvGrpSpPr>
        <p:grpSpPr>
          <a:xfrm>
            <a:off x="3028565" y="1369124"/>
            <a:ext cx="404351" cy="469613"/>
            <a:chOff x="2121873" y="1511588"/>
            <a:chExt cx="445481" cy="469613"/>
          </a:xfrm>
        </p:grpSpPr>
        <p:sp>
          <p:nvSpPr>
            <p:cNvPr id="14" name="矩形 13"/>
            <p:cNvSpPr/>
            <p:nvPr/>
          </p:nvSpPr>
          <p:spPr>
            <a:xfrm>
              <a:off x="2121873" y="1511588"/>
              <a:ext cx="363415" cy="363415"/>
            </a:xfrm>
            <a:prstGeom prst="rect">
              <a:avLst/>
            </a:prstGeom>
            <a:solidFill>
              <a:srgbClr val="46D1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矩形 14"/>
            <p:cNvSpPr/>
            <p:nvPr/>
          </p:nvSpPr>
          <p:spPr>
            <a:xfrm>
              <a:off x="2321171" y="1735018"/>
              <a:ext cx="246183" cy="246183"/>
            </a:xfrm>
            <a:prstGeom prst="rect">
              <a:avLst/>
            </a:prstGeom>
            <a:solidFill>
              <a:srgbClr val="9BF1E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 name="文本框 8"/>
          <p:cNvSpPr txBox="1"/>
          <p:nvPr/>
        </p:nvSpPr>
        <p:spPr>
          <a:xfrm>
            <a:off x="1092200" y="2444115"/>
            <a:ext cx="9541711" cy="1969770"/>
          </a:xfrm>
          <a:prstGeom prst="rect">
            <a:avLst/>
          </a:prstGeom>
          <a:noFill/>
        </p:spPr>
        <p:txBody>
          <a:bodyPr wrap="square" rtlCol="0">
            <a:spAutoFit/>
          </a:bodyPr>
          <a:lstStyle/>
          <a:p>
            <a:pPr algn="just">
              <a:lnSpc>
                <a:spcPct val="150000"/>
              </a:lnSpc>
            </a:pPr>
            <a:r>
              <a:rPr lang="zh-CN" altLang="en-US" sz="2800">
                <a:latin typeface="华文楷体" panose="02010600040101010101" pitchFamily="2" charset="-122"/>
                <a:ea typeface="华文楷体" panose="02010600040101010101" pitchFamily="2" charset="-122"/>
              </a:rPr>
              <a:t> </a:t>
            </a:r>
            <a:r>
              <a:rPr lang="en-US" altLang="zh-CN" sz="2800">
                <a:latin typeface="华文楷体" panose="02010600040101010101" pitchFamily="2" charset="-122"/>
                <a:ea typeface="华文楷体" panose="02010600040101010101" pitchFamily="2" charset="-122"/>
              </a:rPr>
              <a:t>       </a:t>
            </a:r>
            <a:r>
              <a:rPr lang="zh-CN" altLang="en-US" sz="2800">
                <a:latin typeface="华文楷体" panose="02010600040101010101" pitchFamily="2" charset="-122"/>
                <a:ea typeface="华文楷体" panose="02010600040101010101" pitchFamily="2" charset="-122"/>
              </a:rPr>
              <a:t>请根据日常积累或借助网络，搜集“</a:t>
            </a:r>
            <a:r>
              <a:rPr lang="en-US" altLang="zh-CN" sz="2800">
                <a:latin typeface="华文楷体" panose="02010600040101010101" pitchFamily="2" charset="-122"/>
                <a:ea typeface="华文楷体" panose="02010600040101010101" pitchFamily="2" charset="-122"/>
              </a:rPr>
              <a:t>2019</a:t>
            </a:r>
            <a:r>
              <a:rPr lang="zh-CN" altLang="en-US" sz="2800">
                <a:latin typeface="华文楷体" panose="02010600040101010101" pitchFamily="2" charset="-122"/>
                <a:ea typeface="华文楷体" panose="02010600040101010101" pitchFamily="2" charset="-122"/>
              </a:rPr>
              <a:t>年度十大网络用语”，并在学案上写出它们的意思，分类概括它们是怎样产生的。 </a:t>
            </a:r>
            <a:endParaRPr lang="zh-CN" altLang="en-US" sz="2800">
              <a:solidFill>
                <a:prstClr val="black"/>
              </a:solidFill>
              <a:latin typeface="华文楷体" panose="02010600040101010101" pitchFamily="2" charset="-122"/>
              <a:ea typeface="华文楷体" panose="02010600040101010101" pitchFamily="2" charset="-122"/>
            </a:endParaRP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flipV="1">
            <a:off x="3591276" y="1615997"/>
            <a:ext cx="5043698" cy="35172"/>
          </a:xfrm>
          <a:prstGeom prst="line">
            <a:avLst/>
          </a:prstGeom>
          <a:ln w="12700">
            <a:solidFill>
              <a:srgbClr val="46D1CE"/>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3591277" y="983555"/>
            <a:ext cx="504369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活动一：搜集网络用语</a:t>
            </a:r>
          </a:p>
        </p:txBody>
      </p:sp>
      <p:grpSp>
        <p:nvGrpSpPr>
          <p:cNvPr id="13" name="组合 12"/>
          <p:cNvGrpSpPr/>
          <p:nvPr/>
        </p:nvGrpSpPr>
        <p:grpSpPr>
          <a:xfrm>
            <a:off x="3028565" y="1369124"/>
            <a:ext cx="404351" cy="469613"/>
            <a:chOff x="2121873" y="1511588"/>
            <a:chExt cx="445481" cy="469613"/>
          </a:xfrm>
        </p:grpSpPr>
        <p:sp>
          <p:nvSpPr>
            <p:cNvPr id="14" name="矩形 13"/>
            <p:cNvSpPr/>
            <p:nvPr/>
          </p:nvSpPr>
          <p:spPr>
            <a:xfrm>
              <a:off x="2121873" y="1511588"/>
              <a:ext cx="363415" cy="363415"/>
            </a:xfrm>
            <a:prstGeom prst="rect">
              <a:avLst/>
            </a:prstGeom>
            <a:solidFill>
              <a:srgbClr val="46D1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矩形 14"/>
            <p:cNvSpPr/>
            <p:nvPr/>
          </p:nvSpPr>
          <p:spPr>
            <a:xfrm>
              <a:off x="2321171" y="1735018"/>
              <a:ext cx="246183" cy="246183"/>
            </a:xfrm>
            <a:prstGeom prst="rect">
              <a:avLst/>
            </a:prstGeom>
            <a:solidFill>
              <a:srgbClr val="9BF1E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aphicFrame>
        <p:nvGraphicFramePr>
          <p:cNvPr id="2" name="表格 1"/>
          <p:cNvGraphicFramePr>
            <a:graphicFrameLocks noGrp="1"/>
          </p:cNvGraphicFramePr>
          <p:nvPr>
            <p:custDataLst>
              <p:tags r:id="rId3"/>
            </p:custDataLst>
          </p:nvPr>
        </p:nvGraphicFramePr>
        <p:xfrm>
          <a:off x="1824990" y="2016125"/>
          <a:ext cx="8078470" cy="3942715"/>
        </p:xfrm>
        <a:graphic>
          <a:graphicData uri="http://schemas.openxmlformats.org/drawingml/2006/table">
            <a:tbl>
              <a:tblPr>
                <a:tableStyleId>{69012ECD-51FC-41F1-AA8D-1B2483CD663E}</a:tableStyleId>
              </a:tblPr>
              <a:tblGrid>
                <a:gridCol w="1378585">
                  <a:extLst>
                    <a:ext uri="{9D8B030D-6E8A-4147-A177-3AD203B41FA5}">
                      <a16:colId xmlns:a16="http://schemas.microsoft.com/office/drawing/2014/main" xmlns="" val="20000"/>
                    </a:ext>
                  </a:extLst>
                </a:gridCol>
                <a:gridCol w="4282440">
                  <a:extLst>
                    <a:ext uri="{9D8B030D-6E8A-4147-A177-3AD203B41FA5}">
                      <a16:colId xmlns:a16="http://schemas.microsoft.com/office/drawing/2014/main" xmlns="" val="20001"/>
                    </a:ext>
                  </a:extLst>
                </a:gridCol>
                <a:gridCol w="2417445">
                  <a:extLst>
                    <a:ext uri="{9D8B030D-6E8A-4147-A177-3AD203B41FA5}">
                      <a16:colId xmlns:a16="http://schemas.microsoft.com/office/drawing/2014/main" xmlns="" val="20002"/>
                    </a:ext>
                  </a:extLst>
                </a:gridCol>
              </a:tblGrid>
              <a:tr h="410845">
                <a:tc gridSpan="3">
                  <a:txBody>
                    <a:bodyPr vert="horz" wrap="square"/>
                    <a:lstStyle/>
                    <a:p>
                      <a:pPr marL="0" marR="0" algn="ctr">
                        <a:spcBef>
                          <a:spcPct val="0"/>
                        </a:spcBef>
                        <a:spcAft>
                          <a:spcPct val="0"/>
                        </a:spcAft>
                      </a:pPr>
                      <a:r>
                        <a:rPr lang="en-US" altLang="zh-CN" sz="1400" b="1" kern="100">
                          <a:solidFill>
                            <a:srgbClr val="333333"/>
                          </a:solidFill>
                          <a:effectLst/>
                          <a:latin typeface="华文楷体" panose="02010600040101010101" pitchFamily="2" charset="-122"/>
                          <a:ea typeface="华文楷体" panose="02010600040101010101" pitchFamily="2" charset="-122"/>
                        </a:rPr>
                        <a:t>2019</a:t>
                      </a:r>
                      <a:r>
                        <a:rPr lang="zh-CN" altLang="en-US" sz="1400" b="1" kern="100">
                          <a:solidFill>
                            <a:srgbClr val="333333"/>
                          </a:solidFill>
                          <a:effectLst/>
                          <a:latin typeface="华文楷体" panose="02010600040101010101" pitchFamily="2" charset="-122"/>
                          <a:ea typeface="华文楷体" panose="02010600040101010101" pitchFamily="2" charset="-122"/>
                        </a:rPr>
                        <a:t>年度十大网络用语</a:t>
                      </a:r>
                      <a:endParaRPr lang="zh-CN" altLang="en-US" sz="1400" b="1" kern="100">
                        <a:solidFill>
                          <a:srgbClr val="333333"/>
                        </a:solidFill>
                        <a:effectLst/>
                        <a:latin typeface="华文楷体" panose="02010600040101010101" pitchFamily="2" charset="-122"/>
                        <a:ea typeface="华文楷体" panose="02010600040101010101" pitchFamily="2" charset="-122"/>
                        <a:cs typeface="Times New Roman" panose="02020703060505090304" pitchFamily="18" charset="0"/>
                      </a:endParaRPr>
                    </a:p>
                  </a:txBody>
                  <a:tcPr marL="68465" marR="68465" marT="45643" marB="45643" anchor="ctr"/>
                </a:tc>
                <a:tc hMerge="1">
                  <a:txBody>
                    <a:bodyPr vert="horz" wrap="square"/>
                    <a:lstStyle/>
                    <a:p>
                      <a:endParaRPr lang="zh-CN"/>
                    </a:p>
                  </a:txBody>
                  <a:tcPr/>
                </a:tc>
                <a:tc hMerge="1">
                  <a:txBody>
                    <a:bodyPr vert="horz" wrap="square"/>
                    <a:lstStyle/>
                    <a:p>
                      <a:endParaRPr lang="zh-CN"/>
                    </a:p>
                  </a:txBody>
                  <a:tcPr/>
                </a:tc>
                <a:extLst>
                  <a:ext uri="{0D108BD9-81ED-4DB2-BD59-A6C34878D82A}">
                    <a16:rowId xmlns:a16="http://schemas.microsoft.com/office/drawing/2014/main" xmlns="" val="10000"/>
                  </a:ext>
                </a:extLst>
              </a:tr>
              <a:tr h="410845">
                <a:tc>
                  <a:txBody>
                    <a:bodyPr vert="horz" wrap="square"/>
                    <a:lstStyle/>
                    <a:p>
                      <a:pPr marL="0" marR="0" algn="ctr">
                        <a:spcBef>
                          <a:spcPct val="0"/>
                        </a:spcBef>
                        <a:spcAft>
                          <a:spcPct val="0"/>
                        </a:spcAft>
                      </a:pPr>
                      <a:r>
                        <a:rPr lang="zh-CN" altLang="en-US" sz="1400" b="1" kern="100">
                          <a:solidFill>
                            <a:srgbClr val="333333"/>
                          </a:solidFill>
                          <a:effectLst/>
                          <a:latin typeface="华文楷体" panose="02010600040101010101" pitchFamily="2" charset="-122"/>
                          <a:ea typeface="华文楷体" panose="02010600040101010101" pitchFamily="2" charset="-122"/>
                        </a:rPr>
                        <a:t>网络用语</a:t>
                      </a:r>
                      <a:endParaRPr lang="zh-CN" altLang="en-US" sz="1400" b="1" kern="100">
                        <a:solidFill>
                          <a:srgbClr val="333333"/>
                        </a:solidFill>
                        <a:effectLst/>
                        <a:latin typeface="华文楷体" panose="02010600040101010101" pitchFamily="2" charset="-122"/>
                        <a:ea typeface="华文楷体" panose="02010600040101010101" pitchFamily="2" charset="-122"/>
                        <a:cs typeface="Times New Roman" panose="02020703060505090304" pitchFamily="18" charset="0"/>
                      </a:endParaRPr>
                    </a:p>
                  </a:txBody>
                  <a:tcPr marL="68465" marR="68465" marT="45643" marB="45643" anchor="ctr"/>
                </a:tc>
                <a:tc>
                  <a:txBody>
                    <a:bodyPr vert="horz" wrap="square"/>
                    <a:lstStyle/>
                    <a:p>
                      <a:pPr marL="0" marR="0" algn="ctr">
                        <a:spcBef>
                          <a:spcPct val="0"/>
                        </a:spcBef>
                        <a:spcAft>
                          <a:spcPct val="0"/>
                        </a:spcAft>
                      </a:pPr>
                      <a:r>
                        <a:rPr lang="zh-CN" altLang="en-US" sz="1400" b="1" kern="100">
                          <a:solidFill>
                            <a:srgbClr val="333333"/>
                          </a:solidFill>
                          <a:effectLst/>
                          <a:latin typeface="华文楷体" panose="02010600040101010101" pitchFamily="2" charset="-122"/>
                          <a:ea typeface="华文楷体" panose="02010600040101010101" pitchFamily="2" charset="-122"/>
                        </a:rPr>
                        <a:t>意思</a:t>
                      </a:r>
                      <a:endParaRPr lang="zh-CN" altLang="en-US" sz="1400" b="1" kern="100">
                        <a:solidFill>
                          <a:srgbClr val="333333"/>
                        </a:solidFill>
                        <a:effectLst/>
                        <a:latin typeface="华文楷体" panose="02010600040101010101" pitchFamily="2" charset="-122"/>
                        <a:ea typeface="华文楷体" panose="02010600040101010101" pitchFamily="2" charset="-122"/>
                        <a:cs typeface="Times New Roman" panose="02020703060505090304" pitchFamily="18" charset="0"/>
                      </a:endParaRPr>
                    </a:p>
                  </a:txBody>
                  <a:tcPr marL="68465" marR="68465" marT="45643" marB="45643" anchor="ctr"/>
                </a:tc>
                <a:tc>
                  <a:txBody>
                    <a:bodyPr vert="horz" wrap="square"/>
                    <a:lstStyle/>
                    <a:p>
                      <a:pPr marL="0" marR="0" algn="ctr">
                        <a:spcBef>
                          <a:spcPct val="0"/>
                        </a:spcBef>
                        <a:spcAft>
                          <a:spcPct val="0"/>
                        </a:spcAft>
                      </a:pPr>
                      <a:r>
                        <a:rPr lang="zh-CN" altLang="en-US" sz="1400" b="1" kern="100">
                          <a:solidFill>
                            <a:srgbClr val="333333"/>
                          </a:solidFill>
                          <a:effectLst/>
                          <a:latin typeface="华文楷体" panose="02010600040101010101" pitchFamily="2" charset="-122"/>
                          <a:ea typeface="华文楷体" panose="02010600040101010101" pitchFamily="2" charset="-122"/>
                        </a:rPr>
                        <a:t>来源</a:t>
                      </a:r>
                      <a:endParaRPr lang="zh-CN" altLang="en-US" sz="1400" b="1" kern="100">
                        <a:solidFill>
                          <a:srgbClr val="333333"/>
                        </a:solidFill>
                        <a:effectLst/>
                        <a:latin typeface="华文楷体" panose="02010600040101010101" pitchFamily="2" charset="-122"/>
                        <a:ea typeface="华文楷体" panose="02010600040101010101" pitchFamily="2" charset="-122"/>
                        <a:cs typeface="Times New Roman" panose="02020703060505090304" pitchFamily="18" charset="0"/>
                      </a:endParaRPr>
                    </a:p>
                  </a:txBody>
                  <a:tcPr marL="68465" marR="68465" marT="45643" marB="45643" anchor="ctr"/>
                </a:tc>
                <a:extLst>
                  <a:ext uri="{0D108BD9-81ED-4DB2-BD59-A6C34878D82A}">
                    <a16:rowId xmlns:a16="http://schemas.microsoft.com/office/drawing/2014/main" xmlns="" val="10001"/>
                  </a:ext>
                </a:extLst>
              </a:tr>
              <a:tr h="410845">
                <a:tc>
                  <a:txBody>
                    <a:bodyPr vert="horz" wrap="square"/>
                    <a:lstStyle/>
                    <a:p>
                      <a:pPr marL="0" marR="0" algn="ctr">
                        <a:spcBef>
                          <a:spcPct val="0"/>
                        </a:spcBef>
                        <a:spcAft>
                          <a:spcPct val="0"/>
                        </a:spcAft>
                      </a:pPr>
                      <a:r>
                        <a:rPr lang="zh-CN" altLang="en-US" sz="1400" kern="100">
                          <a:solidFill>
                            <a:srgbClr val="333333"/>
                          </a:solidFill>
                          <a:effectLst/>
                          <a:latin typeface="华文楷体" panose="02010600040101010101" pitchFamily="2" charset="-122"/>
                          <a:ea typeface="华文楷体" panose="02010600040101010101" pitchFamily="2" charset="-122"/>
                        </a:rPr>
                        <a:t>不忘初心</a:t>
                      </a:r>
                      <a:endParaRPr lang="zh-CN" altLang="en-US" sz="1400" kern="100">
                        <a:solidFill>
                          <a:srgbClr val="333333"/>
                        </a:solidFill>
                        <a:effectLst/>
                        <a:latin typeface="华文楷体" panose="02010600040101010101" pitchFamily="2" charset="-122"/>
                        <a:ea typeface="华文楷体" panose="02010600040101010101" pitchFamily="2" charset="-122"/>
                        <a:cs typeface="Times New Roman" panose="02020703060505090304" pitchFamily="18" charset="0"/>
                      </a:endParaRPr>
                    </a:p>
                  </a:txBody>
                  <a:tcPr marL="68465" marR="68465" marT="45643" marB="45643" anchor="ctr"/>
                </a:tc>
                <a:tc>
                  <a:txBody>
                    <a:bodyPr vert="horz" wrap="square"/>
                    <a:lstStyle/>
                    <a:p>
                      <a:pPr marL="0" marR="0" algn="l">
                        <a:spcBef>
                          <a:spcPct val="0"/>
                        </a:spcBef>
                        <a:spcAft>
                          <a:spcPct val="0"/>
                        </a:spcAft>
                      </a:pPr>
                      <a:r>
                        <a:rPr lang="en-US" altLang="zh-CN" sz="1400" kern="100">
                          <a:solidFill>
                            <a:srgbClr val="333333"/>
                          </a:solidFill>
                          <a:effectLst/>
                          <a:latin typeface="华文楷体" panose="02010600040101010101" pitchFamily="2" charset="-122"/>
                          <a:ea typeface="华文楷体" panose="02010600040101010101" pitchFamily="2" charset="-122"/>
                        </a:rPr>
                        <a:t>      </a:t>
                      </a:r>
                      <a:r>
                        <a:rPr lang="zh-CN" altLang="en-US" sz="1400" kern="100">
                          <a:solidFill>
                            <a:srgbClr val="333333"/>
                          </a:solidFill>
                          <a:effectLst/>
                          <a:latin typeface="华文楷体" panose="02010600040101010101" pitchFamily="2" charset="-122"/>
                          <a:ea typeface="华文楷体" panose="02010600040101010101" pitchFamily="2" charset="-122"/>
                        </a:rPr>
                        <a:t>不忘记最初的心愿。</a:t>
                      </a:r>
                      <a:endParaRPr lang="zh-CN" altLang="en-US" sz="1400" kern="100">
                        <a:solidFill>
                          <a:srgbClr val="333333"/>
                        </a:solidFill>
                        <a:effectLst/>
                        <a:latin typeface="华文楷体" panose="02010600040101010101" pitchFamily="2" charset="-122"/>
                        <a:ea typeface="华文楷体" panose="02010600040101010101" pitchFamily="2" charset="-122"/>
                        <a:cs typeface="Times New Roman" panose="02020703060505090304" pitchFamily="18" charset="0"/>
                      </a:endParaRPr>
                    </a:p>
                  </a:txBody>
                  <a:tcPr marL="68465" marR="68465" marT="45643" marB="45643" anchor="ctr"/>
                </a:tc>
                <a:tc>
                  <a:txBody>
                    <a:bodyPr vert="horz" wrap="square"/>
                    <a:lstStyle/>
                    <a:p>
                      <a:pPr marL="0" marR="0" algn="ctr">
                        <a:spcBef>
                          <a:spcPct val="0"/>
                        </a:spcBef>
                        <a:spcAft>
                          <a:spcPct val="0"/>
                        </a:spcAft>
                      </a:pPr>
                      <a:r>
                        <a:rPr lang="zh-CN" altLang="en-US" sz="1400" kern="100">
                          <a:solidFill>
                            <a:srgbClr val="333333"/>
                          </a:solidFill>
                          <a:effectLst/>
                          <a:latin typeface="华文楷体" panose="02010600040101010101" pitchFamily="2" charset="-122"/>
                          <a:ea typeface="华文楷体" panose="02010600040101010101" pitchFamily="2" charset="-122"/>
                        </a:rPr>
                        <a:t>时政热点</a:t>
                      </a:r>
                      <a:endParaRPr lang="zh-CN" altLang="en-US" sz="1400" kern="100">
                        <a:solidFill>
                          <a:srgbClr val="333333"/>
                        </a:solidFill>
                        <a:effectLst/>
                        <a:latin typeface="华文楷体" panose="02010600040101010101" pitchFamily="2" charset="-122"/>
                        <a:ea typeface="华文楷体" panose="02010600040101010101" pitchFamily="2" charset="-122"/>
                        <a:cs typeface="Times New Roman" panose="02020703060505090304" pitchFamily="18" charset="0"/>
                      </a:endParaRPr>
                    </a:p>
                  </a:txBody>
                  <a:tcPr marL="68465" marR="68465" marT="45643" marB="45643" anchor="ctr"/>
                </a:tc>
                <a:extLst>
                  <a:ext uri="{0D108BD9-81ED-4DB2-BD59-A6C34878D82A}">
                    <a16:rowId xmlns:a16="http://schemas.microsoft.com/office/drawing/2014/main" xmlns="" val="10002"/>
                  </a:ext>
                </a:extLst>
              </a:tr>
              <a:tr h="615950">
                <a:tc>
                  <a:txBody>
                    <a:bodyPr vert="horz" wrap="square"/>
                    <a:lstStyle/>
                    <a:p>
                      <a:pPr marL="0" marR="0" algn="ctr">
                        <a:spcBef>
                          <a:spcPct val="0"/>
                        </a:spcBef>
                        <a:spcAft>
                          <a:spcPct val="0"/>
                        </a:spcAft>
                      </a:pPr>
                      <a:r>
                        <a:rPr lang="zh-CN" altLang="en-US" sz="1400" kern="100">
                          <a:solidFill>
                            <a:srgbClr val="333333"/>
                          </a:solidFill>
                          <a:effectLst/>
                          <a:latin typeface="华文楷体" panose="02010600040101010101" pitchFamily="2" charset="-122"/>
                          <a:ea typeface="华文楷体" panose="02010600040101010101" pitchFamily="2" charset="-122"/>
                        </a:rPr>
                        <a:t>道路千万条</a:t>
                      </a:r>
                      <a:endParaRPr lang="zh-CN" altLang="en-US" sz="1400" kern="100">
                        <a:effectLst/>
                        <a:latin typeface="华文楷体" panose="02010600040101010101" pitchFamily="2" charset="-122"/>
                        <a:ea typeface="华文楷体" panose="02010600040101010101" pitchFamily="2" charset="-122"/>
                      </a:endParaRPr>
                    </a:p>
                    <a:p>
                      <a:pPr marL="0" marR="0" algn="ctr">
                        <a:spcBef>
                          <a:spcPct val="0"/>
                        </a:spcBef>
                        <a:spcAft>
                          <a:spcPct val="0"/>
                        </a:spcAft>
                      </a:pPr>
                      <a:r>
                        <a:rPr lang="zh-CN" altLang="en-US" sz="1400" kern="100">
                          <a:solidFill>
                            <a:srgbClr val="333333"/>
                          </a:solidFill>
                          <a:effectLst/>
                          <a:latin typeface="华文楷体" panose="02010600040101010101" pitchFamily="2" charset="-122"/>
                          <a:ea typeface="华文楷体" panose="02010600040101010101" pitchFamily="2" charset="-122"/>
                        </a:rPr>
                        <a:t>安全第一条</a:t>
                      </a:r>
                      <a:endParaRPr lang="zh-CN" altLang="en-US" sz="1400" kern="100">
                        <a:effectLst/>
                        <a:latin typeface="华文楷体" panose="02010600040101010101" pitchFamily="2" charset="-122"/>
                        <a:ea typeface="华文楷体" panose="02010600040101010101" pitchFamily="2" charset="-122"/>
                        <a:cs typeface="Times New Roman" panose="02020703060505090304" pitchFamily="18" charset="0"/>
                      </a:endParaRPr>
                    </a:p>
                  </a:txBody>
                  <a:tcPr marL="68465" marR="68465" marT="45643" marB="45643" anchor="ctr"/>
                </a:tc>
                <a:tc>
                  <a:txBody>
                    <a:bodyPr vert="horz" wrap="square"/>
                    <a:lstStyle/>
                    <a:p>
                      <a:pPr marL="0" marR="0" algn="l">
                        <a:spcBef>
                          <a:spcPct val="0"/>
                        </a:spcBef>
                        <a:spcAft>
                          <a:spcPct val="0"/>
                        </a:spcAft>
                      </a:pPr>
                      <a:r>
                        <a:rPr lang="en-US" altLang="zh-CN" sz="1400" kern="100">
                          <a:solidFill>
                            <a:srgbClr val="333333"/>
                          </a:solidFill>
                          <a:effectLst/>
                          <a:latin typeface="华文楷体" panose="02010600040101010101" pitchFamily="2" charset="-122"/>
                          <a:ea typeface="华文楷体" panose="02010600040101010101" pitchFamily="2" charset="-122"/>
                        </a:rPr>
                        <a:t>      </a:t>
                      </a:r>
                      <a:r>
                        <a:rPr lang="zh-CN" altLang="en-US" sz="1400" kern="100">
                          <a:solidFill>
                            <a:srgbClr val="333333"/>
                          </a:solidFill>
                          <a:effectLst/>
                          <a:latin typeface="华文楷体" panose="02010600040101010101" pitchFamily="2" charset="-122"/>
                          <a:ea typeface="华文楷体" panose="02010600040101010101" pitchFamily="2" charset="-122"/>
                        </a:rPr>
                        <a:t>宣传交通安全的重要性。</a:t>
                      </a:r>
                      <a:endParaRPr lang="zh-CN" altLang="en-US" sz="1400" kern="100">
                        <a:solidFill>
                          <a:srgbClr val="333333"/>
                        </a:solidFill>
                        <a:effectLst/>
                        <a:latin typeface="华文楷体" panose="02010600040101010101" pitchFamily="2" charset="-122"/>
                        <a:ea typeface="华文楷体" panose="02010600040101010101" pitchFamily="2" charset="-122"/>
                        <a:cs typeface="Times New Roman" panose="02020703060505090304" pitchFamily="18" charset="0"/>
                      </a:endParaRPr>
                    </a:p>
                  </a:txBody>
                  <a:tcPr marL="68465" marR="68465" marT="45643" marB="45643" anchor="ctr"/>
                </a:tc>
                <a:tc>
                  <a:txBody>
                    <a:bodyPr vert="horz" wrap="square"/>
                    <a:lstStyle/>
                    <a:p>
                      <a:pPr marL="0" marR="0" algn="ctr">
                        <a:spcBef>
                          <a:spcPct val="0"/>
                        </a:spcBef>
                        <a:spcAft>
                          <a:spcPct val="0"/>
                        </a:spcAft>
                      </a:pPr>
                      <a:r>
                        <a:rPr lang="zh-CN" altLang="en-US" sz="1400" kern="100">
                          <a:solidFill>
                            <a:srgbClr val="333333"/>
                          </a:solidFill>
                          <a:effectLst/>
                          <a:latin typeface="华文楷体" panose="02010600040101010101" pitchFamily="2" charset="-122"/>
                          <a:ea typeface="华文楷体" panose="02010600040101010101" pitchFamily="2" charset="-122"/>
                        </a:rPr>
                        <a:t>影视作品</a:t>
                      </a:r>
                      <a:endParaRPr lang="zh-CN" altLang="en-US" sz="1400" kern="100">
                        <a:solidFill>
                          <a:srgbClr val="333333"/>
                        </a:solidFill>
                        <a:effectLst/>
                        <a:latin typeface="华文楷体" panose="02010600040101010101" pitchFamily="2" charset="-122"/>
                        <a:ea typeface="华文楷体" panose="02010600040101010101" pitchFamily="2" charset="-122"/>
                        <a:cs typeface="Times New Roman" panose="02020703060505090304" pitchFamily="18" charset="0"/>
                      </a:endParaRPr>
                    </a:p>
                  </a:txBody>
                  <a:tcPr marL="68465" marR="68465" marT="45643" marB="45643" anchor="ctr"/>
                </a:tc>
                <a:extLst>
                  <a:ext uri="{0D108BD9-81ED-4DB2-BD59-A6C34878D82A}">
                    <a16:rowId xmlns:a16="http://schemas.microsoft.com/office/drawing/2014/main" xmlns="" val="10003"/>
                  </a:ext>
                </a:extLst>
              </a:tr>
              <a:tr h="861695">
                <a:tc>
                  <a:txBody>
                    <a:bodyPr vert="horz" wrap="square"/>
                    <a:lstStyle/>
                    <a:p>
                      <a:pPr marL="0" marR="0" algn="ctr">
                        <a:spcBef>
                          <a:spcPct val="0"/>
                        </a:spcBef>
                        <a:spcAft>
                          <a:spcPct val="0"/>
                        </a:spcAft>
                      </a:pPr>
                      <a:r>
                        <a:rPr lang="zh-CN" altLang="en-US" sz="1400" kern="100">
                          <a:solidFill>
                            <a:srgbClr val="333333"/>
                          </a:solidFill>
                          <a:effectLst/>
                          <a:latin typeface="华文楷体" panose="02010600040101010101" pitchFamily="2" charset="-122"/>
                          <a:ea typeface="华文楷体" panose="02010600040101010101" pitchFamily="2" charset="-122"/>
                        </a:rPr>
                        <a:t>柠檬精</a:t>
                      </a:r>
                      <a:endParaRPr lang="zh-CN" altLang="en-US" sz="1400" kern="100">
                        <a:solidFill>
                          <a:srgbClr val="333333"/>
                        </a:solidFill>
                        <a:effectLst/>
                        <a:latin typeface="华文楷体" panose="02010600040101010101" pitchFamily="2" charset="-122"/>
                        <a:ea typeface="华文楷体" panose="02010600040101010101" pitchFamily="2" charset="-122"/>
                        <a:cs typeface="Times New Roman" panose="02020703060505090304" pitchFamily="18" charset="0"/>
                      </a:endParaRPr>
                    </a:p>
                  </a:txBody>
                  <a:tcPr marL="68465" marR="68465" marT="45643" marB="45643" anchor="ctr"/>
                </a:tc>
                <a:tc>
                  <a:txBody>
                    <a:bodyPr vert="horz" wrap="square"/>
                    <a:lstStyle/>
                    <a:p>
                      <a:pPr marL="0" marR="0" algn="l">
                        <a:spcBef>
                          <a:spcPct val="0"/>
                        </a:spcBef>
                        <a:spcAft>
                          <a:spcPct val="0"/>
                        </a:spcAft>
                      </a:pPr>
                      <a:r>
                        <a:rPr lang="en-US" altLang="zh-CN" sz="1400" kern="100">
                          <a:solidFill>
                            <a:srgbClr val="333333"/>
                          </a:solidFill>
                          <a:effectLst/>
                          <a:latin typeface="华文楷体" panose="02010600040101010101" pitchFamily="2" charset="-122"/>
                          <a:ea typeface="华文楷体" panose="02010600040101010101" pitchFamily="2" charset="-122"/>
                        </a:rPr>
                        <a:t>      </a:t>
                      </a:r>
                      <a:r>
                        <a:rPr lang="zh-CN" altLang="en-US" sz="1400" kern="100">
                          <a:solidFill>
                            <a:srgbClr val="333333"/>
                          </a:solidFill>
                          <a:effectLst/>
                          <a:latin typeface="华文楷体" panose="02010600040101010101" pitchFamily="2" charset="-122"/>
                          <a:ea typeface="华文楷体" panose="02010600040101010101" pitchFamily="2" charset="-122"/>
                        </a:rPr>
                        <a:t>喜欢酸别人，嫉妒别人。现多用于自嘲式地        </a:t>
                      </a:r>
                    </a:p>
                    <a:p>
                      <a:pPr marL="0" marR="0" algn="l">
                        <a:spcBef>
                          <a:spcPct val="0"/>
                        </a:spcBef>
                        <a:spcAft>
                          <a:spcPct val="0"/>
                        </a:spcAft>
                      </a:pPr>
                      <a:r>
                        <a:rPr lang="zh-CN" altLang="en-US" sz="1400" kern="100">
                          <a:solidFill>
                            <a:srgbClr val="333333"/>
                          </a:solidFill>
                          <a:effectLst/>
                          <a:latin typeface="华文楷体" panose="02010600040101010101" pitchFamily="2" charset="-122"/>
                          <a:ea typeface="华文楷体" panose="02010600040101010101" pitchFamily="2" charset="-122"/>
                        </a:rPr>
                        <a:t>      表达对他人从外貌到内在、从物质生活到情   </a:t>
                      </a:r>
                    </a:p>
                    <a:p>
                      <a:pPr marL="0" marR="0" algn="l">
                        <a:spcBef>
                          <a:spcPct val="0"/>
                        </a:spcBef>
                        <a:spcAft>
                          <a:spcPct val="0"/>
                        </a:spcAft>
                      </a:pPr>
                      <a:r>
                        <a:rPr lang="zh-CN" altLang="en-US" sz="1400" kern="100">
                          <a:solidFill>
                            <a:srgbClr val="333333"/>
                          </a:solidFill>
                          <a:effectLst/>
                          <a:latin typeface="华文楷体" panose="02010600040101010101" pitchFamily="2" charset="-122"/>
                          <a:ea typeface="华文楷体" panose="02010600040101010101" pitchFamily="2" charset="-122"/>
                        </a:rPr>
                        <a:t>      感生活的多重羡慕。</a:t>
                      </a:r>
                      <a:endParaRPr lang="zh-CN" altLang="en-US" sz="1400" kern="100">
                        <a:solidFill>
                          <a:srgbClr val="333333"/>
                        </a:solidFill>
                        <a:effectLst/>
                        <a:latin typeface="华文楷体" panose="02010600040101010101" pitchFamily="2" charset="-122"/>
                        <a:ea typeface="华文楷体" panose="02010600040101010101" pitchFamily="2" charset="-122"/>
                        <a:cs typeface="Times New Roman" panose="02020703060505090304" pitchFamily="18" charset="0"/>
                      </a:endParaRPr>
                    </a:p>
                  </a:txBody>
                  <a:tcPr marL="68465" marR="68465" marT="45643" marB="45643" anchor="ctr"/>
                </a:tc>
                <a:tc>
                  <a:txBody>
                    <a:bodyPr vert="horz" wrap="square"/>
                    <a:lstStyle/>
                    <a:p>
                      <a:pPr marL="0" marR="0" algn="ctr">
                        <a:spcBef>
                          <a:spcPct val="0"/>
                        </a:spcBef>
                        <a:spcAft>
                          <a:spcPct val="0"/>
                        </a:spcAft>
                      </a:pPr>
                      <a:r>
                        <a:rPr lang="zh-CN" altLang="en-US" sz="1400" kern="100">
                          <a:solidFill>
                            <a:srgbClr val="333333"/>
                          </a:solidFill>
                          <a:effectLst/>
                          <a:latin typeface="华文楷体" panose="02010600040101010101" pitchFamily="2" charset="-122"/>
                          <a:ea typeface="华文楷体" panose="02010600040101010101" pitchFamily="2" charset="-122"/>
                        </a:rPr>
                        <a:t>电竞圈</a:t>
                      </a:r>
                      <a:endParaRPr lang="zh-CN" altLang="en-US" sz="1400" kern="100">
                        <a:solidFill>
                          <a:srgbClr val="333333"/>
                        </a:solidFill>
                        <a:effectLst/>
                        <a:latin typeface="华文楷体" panose="02010600040101010101" pitchFamily="2" charset="-122"/>
                        <a:ea typeface="华文楷体" panose="02010600040101010101" pitchFamily="2" charset="-122"/>
                        <a:cs typeface="Times New Roman" panose="02020703060505090304" pitchFamily="18" charset="0"/>
                      </a:endParaRPr>
                    </a:p>
                  </a:txBody>
                  <a:tcPr marL="68465" marR="68465" marT="45643" marB="45643" anchor="ctr"/>
                </a:tc>
                <a:extLst>
                  <a:ext uri="{0D108BD9-81ED-4DB2-BD59-A6C34878D82A}">
                    <a16:rowId xmlns:a16="http://schemas.microsoft.com/office/drawing/2014/main" xmlns="" val="10004"/>
                  </a:ext>
                </a:extLst>
              </a:tr>
              <a:tr h="369570">
                <a:tc>
                  <a:txBody>
                    <a:bodyPr vert="horz" wrap="square"/>
                    <a:lstStyle/>
                    <a:p>
                      <a:pPr marL="0" marR="0" algn="ctr">
                        <a:spcBef>
                          <a:spcPct val="0"/>
                        </a:spcBef>
                        <a:spcAft>
                          <a:spcPct val="0"/>
                        </a:spcAft>
                      </a:pPr>
                      <a:r>
                        <a:rPr lang="zh-CN" altLang="en-US" sz="1400" kern="100">
                          <a:solidFill>
                            <a:srgbClr val="333333"/>
                          </a:solidFill>
                          <a:effectLst/>
                          <a:latin typeface="华文楷体" panose="02010600040101010101" pitchFamily="2" charset="-122"/>
                          <a:ea typeface="华文楷体" panose="02010600040101010101" pitchFamily="2" charset="-122"/>
                        </a:rPr>
                        <a:t>好嗨哟</a:t>
                      </a:r>
                      <a:endParaRPr lang="zh-CN" altLang="en-US" sz="1400" kern="100">
                        <a:solidFill>
                          <a:srgbClr val="333333"/>
                        </a:solidFill>
                        <a:effectLst/>
                        <a:latin typeface="华文楷体" panose="02010600040101010101" pitchFamily="2" charset="-122"/>
                        <a:ea typeface="华文楷体" panose="02010600040101010101" pitchFamily="2" charset="-122"/>
                        <a:cs typeface="Times New Roman" panose="02020703060505090304" pitchFamily="18" charset="0"/>
                      </a:endParaRPr>
                    </a:p>
                  </a:txBody>
                  <a:tcPr marL="68465" marR="68465" marT="45643" marB="45643" anchor="ctr"/>
                </a:tc>
                <a:tc>
                  <a:txBody>
                    <a:bodyPr vert="horz" wrap="square"/>
                    <a:lstStyle/>
                    <a:p>
                      <a:pPr marL="0" marR="0" algn="l">
                        <a:spcBef>
                          <a:spcPct val="0"/>
                        </a:spcBef>
                        <a:spcAft>
                          <a:spcPct val="0"/>
                        </a:spcAft>
                      </a:pPr>
                      <a:r>
                        <a:rPr lang="en-US" altLang="zh-CN" sz="1400" kern="100">
                          <a:solidFill>
                            <a:srgbClr val="333333"/>
                          </a:solidFill>
                          <a:effectLst/>
                          <a:latin typeface="华文楷体" panose="02010600040101010101" pitchFamily="2" charset="-122"/>
                          <a:ea typeface="华文楷体" panose="02010600040101010101" pitchFamily="2" charset="-122"/>
                        </a:rPr>
                        <a:t>      </a:t>
                      </a:r>
                      <a:r>
                        <a:rPr lang="zh-CN" altLang="en-US" sz="1400" kern="100">
                          <a:solidFill>
                            <a:srgbClr val="333333"/>
                          </a:solidFill>
                          <a:effectLst/>
                          <a:latin typeface="华文楷体" panose="02010600040101010101" pitchFamily="2" charset="-122"/>
                          <a:ea typeface="华文楷体" panose="02010600040101010101" pitchFamily="2" charset="-122"/>
                        </a:rPr>
                        <a:t>用于表达很高兴和兴奋的状态。</a:t>
                      </a:r>
                      <a:endParaRPr lang="zh-CN" altLang="en-US" sz="1400" kern="100">
                        <a:solidFill>
                          <a:srgbClr val="333333"/>
                        </a:solidFill>
                        <a:effectLst/>
                        <a:latin typeface="华文楷体" panose="02010600040101010101" pitchFamily="2" charset="-122"/>
                        <a:ea typeface="华文楷体" panose="02010600040101010101" pitchFamily="2" charset="-122"/>
                        <a:cs typeface="Times New Roman" panose="02020703060505090304" pitchFamily="18" charset="0"/>
                      </a:endParaRPr>
                    </a:p>
                  </a:txBody>
                  <a:tcPr marL="68465" marR="68465" marT="45643" marB="45643" anchor="ctr"/>
                </a:tc>
                <a:tc>
                  <a:txBody>
                    <a:bodyPr vert="horz" wrap="square"/>
                    <a:lstStyle/>
                    <a:p>
                      <a:pPr marL="0" marR="0" algn="ctr">
                        <a:spcBef>
                          <a:spcPct val="0"/>
                        </a:spcBef>
                        <a:spcAft>
                          <a:spcPct val="0"/>
                        </a:spcAft>
                      </a:pPr>
                      <a:r>
                        <a:rPr lang="zh-CN" altLang="en-US" sz="1400" kern="100">
                          <a:solidFill>
                            <a:srgbClr val="333333"/>
                          </a:solidFill>
                          <a:effectLst/>
                          <a:latin typeface="华文楷体" panose="02010600040101010101" pitchFamily="2" charset="-122"/>
                          <a:ea typeface="华文楷体" panose="02010600040101010101" pitchFamily="2" charset="-122"/>
                        </a:rPr>
                        <a:t>网络歌曲</a:t>
                      </a:r>
                      <a:endParaRPr lang="zh-CN" altLang="en-US" sz="1400" kern="100">
                        <a:solidFill>
                          <a:srgbClr val="333333"/>
                        </a:solidFill>
                        <a:effectLst/>
                        <a:latin typeface="华文楷体" panose="02010600040101010101" pitchFamily="2" charset="-122"/>
                        <a:ea typeface="华文楷体" panose="02010600040101010101" pitchFamily="2" charset="-122"/>
                        <a:cs typeface="Times New Roman" panose="02020703060505090304" pitchFamily="18" charset="0"/>
                      </a:endParaRPr>
                    </a:p>
                  </a:txBody>
                  <a:tcPr marL="68465" marR="68465" marT="45643" marB="45643" anchor="ctr"/>
                </a:tc>
                <a:extLst>
                  <a:ext uri="{0D108BD9-81ED-4DB2-BD59-A6C34878D82A}">
                    <a16:rowId xmlns:a16="http://schemas.microsoft.com/office/drawing/2014/main" xmlns="" val="10005"/>
                  </a:ext>
                </a:extLst>
              </a:tr>
              <a:tr h="862965">
                <a:tc>
                  <a:txBody>
                    <a:bodyPr vert="horz" wrap="square"/>
                    <a:lstStyle/>
                    <a:p>
                      <a:pPr marL="0" marR="0" algn="ctr">
                        <a:spcBef>
                          <a:spcPct val="0"/>
                        </a:spcBef>
                        <a:spcAft>
                          <a:spcPct val="0"/>
                        </a:spcAft>
                      </a:pPr>
                      <a:r>
                        <a:rPr lang="zh-CN" altLang="en-US" sz="1400" kern="100">
                          <a:solidFill>
                            <a:srgbClr val="333333"/>
                          </a:solidFill>
                          <a:effectLst/>
                          <a:latin typeface="华文楷体" panose="02010600040101010101" pitchFamily="2" charset="-122"/>
                          <a:ea typeface="华文楷体" panose="02010600040101010101" pitchFamily="2" charset="-122"/>
                        </a:rPr>
                        <a:t>是个狼人</a:t>
                      </a:r>
                      <a:endParaRPr lang="zh-CN" altLang="en-US" sz="1400" kern="100">
                        <a:solidFill>
                          <a:srgbClr val="333333"/>
                        </a:solidFill>
                        <a:effectLst/>
                        <a:latin typeface="华文楷体" panose="02010600040101010101" pitchFamily="2" charset="-122"/>
                        <a:ea typeface="华文楷体" panose="02010600040101010101" pitchFamily="2" charset="-122"/>
                        <a:cs typeface="Times New Roman" panose="02020703060505090304" pitchFamily="18" charset="0"/>
                      </a:endParaRPr>
                    </a:p>
                  </a:txBody>
                  <a:tcPr marL="68465" marR="68465" marT="45643" marB="45643" anchor="ctr"/>
                </a:tc>
                <a:tc>
                  <a:txBody>
                    <a:bodyPr vert="horz" wrap="square"/>
                    <a:lstStyle/>
                    <a:p>
                      <a:pPr marL="0" marR="0" algn="l">
                        <a:spcBef>
                          <a:spcPct val="0"/>
                        </a:spcBef>
                        <a:spcAft>
                          <a:spcPct val="0"/>
                        </a:spcAft>
                      </a:pPr>
                      <a:r>
                        <a:rPr lang="en-US" altLang="zh-CN" sz="1400" kern="100">
                          <a:solidFill>
                            <a:srgbClr val="333333"/>
                          </a:solidFill>
                          <a:effectLst/>
                          <a:latin typeface="华文楷体" panose="02010600040101010101" pitchFamily="2" charset="-122"/>
                          <a:ea typeface="华文楷体" panose="02010600040101010101" pitchFamily="2" charset="-122"/>
                        </a:rPr>
                        <a:t>      </a:t>
                      </a:r>
                      <a:r>
                        <a:rPr lang="zh-CN" altLang="en-US" sz="1400" kern="100">
                          <a:solidFill>
                            <a:srgbClr val="333333"/>
                          </a:solidFill>
                          <a:effectLst/>
                          <a:latin typeface="华文楷体" panose="02010600040101010101" pitchFamily="2" charset="-122"/>
                          <a:ea typeface="华文楷体" panose="02010600040101010101" pitchFamily="2" charset="-122"/>
                        </a:rPr>
                        <a:t>比狠人再狠一点，通常用来调侃某人做事不    </a:t>
                      </a:r>
                    </a:p>
                    <a:p>
                      <a:pPr marL="0" marR="0" algn="l">
                        <a:spcBef>
                          <a:spcPct val="0"/>
                        </a:spcBef>
                        <a:spcAft>
                          <a:spcPct val="0"/>
                        </a:spcAft>
                      </a:pPr>
                      <a:r>
                        <a:rPr lang="zh-CN" altLang="en-US" sz="1400" kern="100">
                          <a:solidFill>
                            <a:srgbClr val="333333"/>
                          </a:solidFill>
                          <a:effectLst/>
                          <a:latin typeface="华文楷体" panose="02010600040101010101" pitchFamily="2" charset="-122"/>
                          <a:ea typeface="华文楷体" panose="02010600040101010101" pitchFamily="2" charset="-122"/>
                        </a:rPr>
                        <a:t>      按常理出牌，却又能取得奇效，给人一种出 </a:t>
                      </a:r>
                    </a:p>
                    <a:p>
                      <a:pPr marL="0" marR="0" algn="l">
                        <a:spcBef>
                          <a:spcPct val="0"/>
                        </a:spcBef>
                        <a:spcAft>
                          <a:spcPct val="0"/>
                        </a:spcAft>
                      </a:pPr>
                      <a:r>
                        <a:rPr lang="zh-CN" altLang="en-US" sz="1400" kern="100">
                          <a:solidFill>
                            <a:srgbClr val="333333"/>
                          </a:solidFill>
                          <a:effectLst/>
                          <a:latin typeface="华文楷体" panose="02010600040101010101" pitchFamily="2" charset="-122"/>
                          <a:ea typeface="华文楷体" panose="02010600040101010101" pitchFamily="2" charset="-122"/>
                        </a:rPr>
                        <a:t>      乎意外的很厉害的感觉。</a:t>
                      </a:r>
                      <a:endParaRPr lang="zh-CN" altLang="en-US" sz="1400" kern="100">
                        <a:solidFill>
                          <a:srgbClr val="333333"/>
                        </a:solidFill>
                        <a:effectLst/>
                        <a:latin typeface="华文楷体" panose="02010600040101010101" pitchFamily="2" charset="-122"/>
                        <a:ea typeface="华文楷体" panose="02010600040101010101" pitchFamily="2" charset="-122"/>
                        <a:cs typeface="Times New Roman" panose="02020703060505090304" pitchFamily="18" charset="0"/>
                      </a:endParaRPr>
                    </a:p>
                  </a:txBody>
                  <a:tcPr marL="68465" marR="68465" marT="45643" marB="45643" anchor="ctr"/>
                </a:tc>
                <a:tc>
                  <a:txBody>
                    <a:bodyPr vert="horz" wrap="square"/>
                    <a:lstStyle/>
                    <a:p>
                      <a:pPr marL="0" marR="0" algn="ctr">
                        <a:spcBef>
                          <a:spcPct val="0"/>
                        </a:spcBef>
                        <a:spcAft>
                          <a:spcPct val="0"/>
                        </a:spcAft>
                      </a:pPr>
                      <a:r>
                        <a:rPr lang="zh-CN" altLang="en-US" sz="1400" kern="100">
                          <a:solidFill>
                            <a:srgbClr val="333333"/>
                          </a:solidFill>
                          <a:effectLst/>
                          <a:latin typeface="华文楷体" panose="02010600040101010101" pitchFamily="2" charset="-122"/>
                          <a:ea typeface="华文楷体" panose="02010600040101010101" pitchFamily="2" charset="-122"/>
                        </a:rPr>
                        <a:t>微博博文</a:t>
                      </a:r>
                      <a:endParaRPr lang="zh-CN" altLang="en-US" sz="1400" kern="100">
                        <a:solidFill>
                          <a:srgbClr val="333333"/>
                        </a:solidFill>
                        <a:effectLst/>
                        <a:latin typeface="华文楷体" panose="02010600040101010101" pitchFamily="2" charset="-122"/>
                        <a:ea typeface="华文楷体" panose="02010600040101010101" pitchFamily="2" charset="-122"/>
                        <a:cs typeface="Times New Roman" panose="02020703060505090304" pitchFamily="18" charset="0"/>
                      </a:endParaRPr>
                    </a:p>
                  </a:txBody>
                  <a:tcPr marL="68465" marR="68465" marT="45643" marB="45643" anchor="ctr"/>
                </a:tc>
                <a:extLst>
                  <a:ext uri="{0D108BD9-81ED-4DB2-BD59-A6C34878D82A}">
                    <a16:rowId xmlns:a16="http://schemas.microsoft.com/office/drawing/2014/main" xmlns="" val="10006"/>
                  </a:ext>
                </a:extLst>
              </a:tr>
            </a:tbl>
          </a:graphicData>
        </a:graphic>
      </p:graphicFrame>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flipV="1">
            <a:off x="3591276" y="1615997"/>
            <a:ext cx="5043698" cy="35172"/>
          </a:xfrm>
          <a:prstGeom prst="line">
            <a:avLst/>
          </a:prstGeom>
          <a:ln w="12700">
            <a:solidFill>
              <a:srgbClr val="46D1CE"/>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3591277" y="983555"/>
            <a:ext cx="5043698" cy="553998"/>
          </a:xfrm>
          <a:prstGeom prst="rect">
            <a:avLst/>
          </a:prstGeom>
          <a:noFill/>
        </p:spPr>
        <p:txBody>
          <a:bodyPr wrap="square" rtlCol="0">
            <a:spAutoFit/>
          </a:bodyPr>
          <a:lstStyle/>
          <a:p>
            <a:pPr algn="ctr"/>
            <a:r>
              <a:rPr lang="zh-CN" altLang="en-US" sz="3000">
                <a:solidFill>
                  <a:prstClr val="black"/>
                </a:solidFill>
                <a:latin typeface="黑体" panose="02010609060101010101" pitchFamily="49" charset="-122"/>
                <a:ea typeface="黑体" panose="02010609060101010101" pitchFamily="49" charset="-122"/>
              </a:rPr>
              <a:t>活动一：搜集网络用语</a:t>
            </a:r>
          </a:p>
        </p:txBody>
      </p:sp>
      <p:grpSp>
        <p:nvGrpSpPr>
          <p:cNvPr id="13" name="组合 12"/>
          <p:cNvGrpSpPr/>
          <p:nvPr/>
        </p:nvGrpSpPr>
        <p:grpSpPr>
          <a:xfrm>
            <a:off x="3028565" y="1369124"/>
            <a:ext cx="404351" cy="469613"/>
            <a:chOff x="2121873" y="1511588"/>
            <a:chExt cx="445481" cy="469613"/>
          </a:xfrm>
        </p:grpSpPr>
        <p:sp>
          <p:nvSpPr>
            <p:cNvPr id="14" name="矩形 13"/>
            <p:cNvSpPr/>
            <p:nvPr/>
          </p:nvSpPr>
          <p:spPr>
            <a:xfrm>
              <a:off x="2121873" y="1511588"/>
              <a:ext cx="363415" cy="363415"/>
            </a:xfrm>
            <a:prstGeom prst="rect">
              <a:avLst/>
            </a:prstGeom>
            <a:solidFill>
              <a:srgbClr val="46D1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矩形 14"/>
            <p:cNvSpPr/>
            <p:nvPr/>
          </p:nvSpPr>
          <p:spPr>
            <a:xfrm>
              <a:off x="2321171" y="1735018"/>
              <a:ext cx="246183" cy="246183"/>
            </a:xfrm>
            <a:prstGeom prst="rect">
              <a:avLst/>
            </a:prstGeom>
            <a:solidFill>
              <a:srgbClr val="9BF1E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aphicFrame>
        <p:nvGraphicFramePr>
          <p:cNvPr id="8" name="表格 7">
            <a:extLst>
              <a:ext uri="{FF2B5EF4-FFF2-40B4-BE49-F238E27FC236}">
                <a16:creationId xmlns:a16="http://schemas.microsoft.com/office/drawing/2014/main" xmlns="" id="{13A447B8-10BF-F84E-97AF-4C6187B8E46B}"/>
              </a:ext>
            </a:extLst>
          </p:cNvPr>
          <p:cNvGraphicFramePr>
            <a:graphicFrameLocks noGrp="1"/>
          </p:cNvGraphicFramePr>
          <p:nvPr>
            <p:custDataLst>
              <p:tags r:id="rId3"/>
            </p:custDataLst>
            <p:extLst>
              <p:ext uri="{D42A27DB-BD31-4B8C-83A1-F6EECF244321}">
                <p14:modId xmlns:p14="http://schemas.microsoft.com/office/powerpoint/2010/main" val="465489456"/>
              </p:ext>
            </p:extLst>
          </p:nvPr>
        </p:nvGraphicFramePr>
        <p:xfrm>
          <a:off x="1719072" y="2062167"/>
          <a:ext cx="8229601" cy="3777106"/>
        </p:xfrm>
        <a:graphic>
          <a:graphicData uri="http://schemas.openxmlformats.org/drawingml/2006/table">
            <a:tbl>
              <a:tblPr>
                <a:tableStyleId>{69012ECD-51FC-41F1-AA8D-1B2483CD663E}</a:tableStyleId>
              </a:tblPr>
              <a:tblGrid>
                <a:gridCol w="1404358">
                  <a:extLst>
                    <a:ext uri="{9D8B030D-6E8A-4147-A177-3AD203B41FA5}">
                      <a16:colId xmlns:a16="http://schemas.microsoft.com/office/drawing/2014/main" xmlns="" val="20000"/>
                    </a:ext>
                  </a:extLst>
                </a:gridCol>
                <a:gridCol w="4362069">
                  <a:extLst>
                    <a:ext uri="{9D8B030D-6E8A-4147-A177-3AD203B41FA5}">
                      <a16:colId xmlns:a16="http://schemas.microsoft.com/office/drawing/2014/main" xmlns="" val="20001"/>
                    </a:ext>
                  </a:extLst>
                </a:gridCol>
                <a:gridCol w="2463174">
                  <a:extLst>
                    <a:ext uri="{9D8B030D-6E8A-4147-A177-3AD203B41FA5}">
                      <a16:colId xmlns:a16="http://schemas.microsoft.com/office/drawing/2014/main" xmlns="" val="20002"/>
                    </a:ext>
                  </a:extLst>
                </a:gridCol>
              </a:tblGrid>
              <a:tr h="449957">
                <a:tc gridSpan="3">
                  <a:txBody>
                    <a:bodyPr vert="horz" wrap="square"/>
                    <a:lstStyle/>
                    <a:p>
                      <a:pPr marL="0" marR="0" algn="ctr">
                        <a:spcBef>
                          <a:spcPct val="0"/>
                        </a:spcBef>
                        <a:spcAft>
                          <a:spcPct val="0"/>
                        </a:spcAft>
                      </a:pPr>
                      <a:r>
                        <a:rPr lang="en-US" altLang="zh-CN" sz="1400" b="1" kern="100">
                          <a:solidFill>
                            <a:srgbClr val="333333"/>
                          </a:solidFill>
                          <a:effectLst/>
                          <a:latin typeface="华文楷体" panose="02010600040101010101" pitchFamily="2" charset="-122"/>
                          <a:ea typeface="华文楷体" panose="02010600040101010101" pitchFamily="2" charset="-122"/>
                        </a:rPr>
                        <a:t>2019</a:t>
                      </a:r>
                      <a:r>
                        <a:rPr lang="zh-CN" altLang="en-US" sz="1400" b="1" kern="100">
                          <a:solidFill>
                            <a:srgbClr val="333333"/>
                          </a:solidFill>
                          <a:effectLst/>
                          <a:latin typeface="华文楷体" panose="02010600040101010101" pitchFamily="2" charset="-122"/>
                          <a:ea typeface="华文楷体" panose="02010600040101010101" pitchFamily="2" charset="-122"/>
                        </a:rPr>
                        <a:t>年度十大网络用语</a:t>
                      </a:r>
                      <a:endParaRPr lang="zh-CN" altLang="en-US" sz="1400" kern="100">
                        <a:effectLst/>
                        <a:latin typeface="华文楷体" panose="02010600040101010101" pitchFamily="2" charset="-122"/>
                        <a:ea typeface="华文楷体" panose="02010600040101010101" pitchFamily="2" charset="-122"/>
                        <a:cs typeface="Times New Roman" panose="02020703060505090304" pitchFamily="18" charset="0"/>
                      </a:endParaRPr>
                    </a:p>
                  </a:txBody>
                  <a:tcPr marL="68465" marR="68465" marT="45643" marB="45643" anchor="ctr"/>
                </a:tc>
                <a:tc hMerge="1">
                  <a:txBody>
                    <a:bodyPr vert="horz" wrap="square"/>
                    <a:lstStyle/>
                    <a:p>
                      <a:endParaRPr lang="zh-CN"/>
                    </a:p>
                  </a:txBody>
                  <a:tcPr/>
                </a:tc>
                <a:tc hMerge="1">
                  <a:txBody>
                    <a:bodyPr vert="horz" wrap="square"/>
                    <a:lstStyle/>
                    <a:p>
                      <a:endParaRPr lang="zh-CN"/>
                    </a:p>
                  </a:txBody>
                  <a:tcPr/>
                </a:tc>
                <a:extLst>
                  <a:ext uri="{0D108BD9-81ED-4DB2-BD59-A6C34878D82A}">
                    <a16:rowId xmlns:a16="http://schemas.microsoft.com/office/drawing/2014/main" xmlns="" val="10000"/>
                  </a:ext>
                </a:extLst>
              </a:tr>
              <a:tr h="449166">
                <a:tc>
                  <a:txBody>
                    <a:bodyPr vert="horz" wrap="square"/>
                    <a:lstStyle/>
                    <a:p>
                      <a:pPr marL="0" marR="0" algn="ctr">
                        <a:spcBef>
                          <a:spcPct val="0"/>
                        </a:spcBef>
                        <a:spcAft>
                          <a:spcPct val="0"/>
                        </a:spcAft>
                      </a:pPr>
                      <a:r>
                        <a:rPr lang="zh-CN" altLang="en-US" sz="1400" b="1" kern="100">
                          <a:solidFill>
                            <a:srgbClr val="333333"/>
                          </a:solidFill>
                          <a:effectLst/>
                          <a:latin typeface="华文楷体" panose="02010600040101010101" pitchFamily="2" charset="-122"/>
                          <a:ea typeface="华文楷体" panose="02010600040101010101" pitchFamily="2" charset="-122"/>
                        </a:rPr>
                        <a:t>网络用语</a:t>
                      </a:r>
                      <a:endParaRPr lang="zh-CN" altLang="en-US" sz="1400" kern="100">
                        <a:effectLst/>
                        <a:latin typeface="华文楷体" panose="02010600040101010101" pitchFamily="2" charset="-122"/>
                        <a:ea typeface="华文楷体" panose="02010600040101010101" pitchFamily="2" charset="-122"/>
                        <a:cs typeface="Times New Roman" panose="02020703060505090304" pitchFamily="18" charset="0"/>
                      </a:endParaRPr>
                    </a:p>
                  </a:txBody>
                  <a:tcPr marL="68465" marR="68465" marT="45643" marB="45643" anchor="ctr"/>
                </a:tc>
                <a:tc>
                  <a:txBody>
                    <a:bodyPr vert="horz" wrap="square"/>
                    <a:lstStyle/>
                    <a:p>
                      <a:pPr marL="0" marR="0" algn="ctr">
                        <a:spcBef>
                          <a:spcPct val="0"/>
                        </a:spcBef>
                        <a:spcAft>
                          <a:spcPct val="0"/>
                        </a:spcAft>
                      </a:pPr>
                      <a:r>
                        <a:rPr lang="zh-CN" altLang="en-US" sz="1400" b="1" kern="100">
                          <a:solidFill>
                            <a:srgbClr val="333333"/>
                          </a:solidFill>
                          <a:effectLst/>
                          <a:latin typeface="华文楷体" panose="02010600040101010101" pitchFamily="2" charset="-122"/>
                          <a:ea typeface="华文楷体" panose="02010600040101010101" pitchFamily="2" charset="-122"/>
                        </a:rPr>
                        <a:t>意思</a:t>
                      </a:r>
                      <a:endParaRPr lang="zh-CN" altLang="en-US" sz="1400" kern="100">
                        <a:effectLst/>
                        <a:latin typeface="华文楷体" panose="02010600040101010101" pitchFamily="2" charset="-122"/>
                        <a:ea typeface="华文楷体" panose="02010600040101010101" pitchFamily="2" charset="-122"/>
                        <a:cs typeface="Times New Roman" panose="02020703060505090304" pitchFamily="18" charset="0"/>
                      </a:endParaRPr>
                    </a:p>
                  </a:txBody>
                  <a:tcPr marL="68465" marR="68465" marT="45643" marB="45643" anchor="ctr"/>
                </a:tc>
                <a:tc>
                  <a:txBody>
                    <a:bodyPr vert="horz" wrap="square"/>
                    <a:lstStyle/>
                    <a:p>
                      <a:pPr marL="0" marR="0" algn="ctr">
                        <a:spcBef>
                          <a:spcPct val="0"/>
                        </a:spcBef>
                        <a:spcAft>
                          <a:spcPct val="0"/>
                        </a:spcAft>
                      </a:pPr>
                      <a:r>
                        <a:rPr lang="zh-CN" altLang="en-US" sz="1400" b="1" kern="100">
                          <a:solidFill>
                            <a:srgbClr val="333333"/>
                          </a:solidFill>
                          <a:effectLst/>
                          <a:latin typeface="华文楷体" panose="02010600040101010101" pitchFamily="2" charset="-122"/>
                          <a:ea typeface="华文楷体" panose="02010600040101010101" pitchFamily="2" charset="-122"/>
                        </a:rPr>
                        <a:t>来源</a:t>
                      </a:r>
                      <a:endParaRPr lang="zh-CN" altLang="en-US" sz="1400" kern="100">
                        <a:effectLst/>
                        <a:latin typeface="华文楷体" panose="02010600040101010101" pitchFamily="2" charset="-122"/>
                        <a:ea typeface="华文楷体" panose="02010600040101010101" pitchFamily="2" charset="-122"/>
                        <a:cs typeface="Times New Roman" panose="02020703060505090304" pitchFamily="18" charset="0"/>
                      </a:endParaRPr>
                    </a:p>
                  </a:txBody>
                  <a:tcPr marL="68465" marR="68465" marT="45643" marB="45643" anchor="ctr"/>
                </a:tc>
                <a:extLst>
                  <a:ext uri="{0D108BD9-81ED-4DB2-BD59-A6C34878D82A}">
                    <a16:rowId xmlns:a16="http://schemas.microsoft.com/office/drawing/2014/main" xmlns="" val="10001"/>
                  </a:ext>
                </a:extLst>
              </a:tr>
              <a:tr h="449957">
                <a:tc>
                  <a:txBody>
                    <a:bodyPr vert="horz" wrap="square"/>
                    <a:lstStyle/>
                    <a:p>
                      <a:pPr marL="0" marR="0" algn="ctr">
                        <a:spcBef>
                          <a:spcPct val="0"/>
                        </a:spcBef>
                        <a:spcAft>
                          <a:spcPct val="0"/>
                        </a:spcAft>
                      </a:pPr>
                      <a:r>
                        <a:rPr lang="zh-CN" altLang="en-US" sz="1400" kern="100">
                          <a:solidFill>
                            <a:srgbClr val="333333"/>
                          </a:solidFill>
                          <a:effectLst/>
                          <a:latin typeface="华文楷体" panose="02010600040101010101" pitchFamily="2" charset="-122"/>
                          <a:ea typeface="华文楷体" panose="02010600040101010101" pitchFamily="2" charset="-122"/>
                        </a:rPr>
                        <a:t>雨女无瓜</a:t>
                      </a:r>
                      <a:endParaRPr lang="zh-CN" altLang="en-US" sz="1400" kern="100">
                        <a:effectLst/>
                        <a:latin typeface="华文楷体" panose="02010600040101010101" pitchFamily="2" charset="-122"/>
                        <a:ea typeface="华文楷体" panose="02010600040101010101" pitchFamily="2" charset="-122"/>
                        <a:cs typeface="Times New Roman" panose="02020703060505090304" pitchFamily="18" charset="0"/>
                      </a:endParaRPr>
                    </a:p>
                  </a:txBody>
                  <a:tcPr marL="68465" marR="68465" marT="45643" marB="45643" anchor="ctr"/>
                </a:tc>
                <a:tc>
                  <a:txBody>
                    <a:bodyPr vert="horz" wrap="square"/>
                    <a:lstStyle/>
                    <a:p>
                      <a:pPr marL="0" marR="0" algn="l">
                        <a:spcBef>
                          <a:spcPct val="0"/>
                        </a:spcBef>
                        <a:spcAft>
                          <a:spcPct val="0"/>
                        </a:spcAft>
                      </a:pPr>
                      <a:r>
                        <a:rPr lang="zh-CN" altLang="en-US" sz="1400" kern="100">
                          <a:solidFill>
                            <a:srgbClr val="333333"/>
                          </a:solidFill>
                          <a:effectLst/>
                          <a:latin typeface="华文楷体" panose="02010600040101010101" pitchFamily="2" charset="-122"/>
                          <a:ea typeface="华文楷体" panose="02010600040101010101" pitchFamily="2" charset="-122"/>
                        </a:rPr>
                        <a:t>与你无关。</a:t>
                      </a:r>
                      <a:endParaRPr lang="zh-CN" altLang="en-US" sz="1400" kern="100">
                        <a:effectLst/>
                        <a:latin typeface="华文楷体" panose="02010600040101010101" pitchFamily="2" charset="-122"/>
                        <a:ea typeface="华文楷体" panose="02010600040101010101" pitchFamily="2" charset="-122"/>
                        <a:cs typeface="Times New Roman" panose="02020703060505090304" pitchFamily="18" charset="0"/>
                      </a:endParaRPr>
                    </a:p>
                  </a:txBody>
                  <a:tcPr marL="68465" marR="68465" marT="45643" marB="45643" anchor="ctr"/>
                </a:tc>
                <a:tc>
                  <a:txBody>
                    <a:bodyPr vert="horz" wrap="square"/>
                    <a:lstStyle/>
                    <a:p>
                      <a:pPr marL="0" marR="0" algn="ctr">
                        <a:spcBef>
                          <a:spcPct val="0"/>
                        </a:spcBef>
                        <a:spcAft>
                          <a:spcPct val="0"/>
                        </a:spcAft>
                      </a:pPr>
                      <a:r>
                        <a:rPr lang="zh-CN" altLang="en-US" sz="1400" kern="100">
                          <a:solidFill>
                            <a:srgbClr val="333333"/>
                          </a:solidFill>
                          <a:effectLst/>
                          <a:latin typeface="华文楷体" panose="02010600040101010101" pitchFamily="2" charset="-122"/>
                          <a:ea typeface="华文楷体" panose="02010600040101010101" pitchFamily="2" charset="-122"/>
                        </a:rPr>
                        <a:t>谐音</a:t>
                      </a:r>
                      <a:endParaRPr lang="zh-CN" altLang="en-US" sz="1400" kern="100">
                        <a:effectLst/>
                        <a:latin typeface="华文楷体" panose="02010600040101010101" pitchFamily="2" charset="-122"/>
                        <a:ea typeface="华文楷体" panose="02010600040101010101" pitchFamily="2" charset="-122"/>
                        <a:cs typeface="Times New Roman" panose="02020703060505090304" pitchFamily="18" charset="0"/>
                      </a:endParaRPr>
                    </a:p>
                  </a:txBody>
                  <a:tcPr marL="68465" marR="68465" marT="45643" marB="45643" anchor="ctr"/>
                </a:tc>
                <a:extLst>
                  <a:ext uri="{0D108BD9-81ED-4DB2-BD59-A6C34878D82A}">
                    <a16:rowId xmlns:a16="http://schemas.microsoft.com/office/drawing/2014/main" xmlns="" val="10002"/>
                  </a:ext>
                </a:extLst>
              </a:tr>
              <a:tr h="449957">
                <a:tc>
                  <a:txBody>
                    <a:bodyPr vert="horz" wrap="square"/>
                    <a:lstStyle/>
                    <a:p>
                      <a:pPr marL="0" marR="0" algn="ctr">
                        <a:spcBef>
                          <a:spcPct val="0"/>
                        </a:spcBef>
                        <a:spcAft>
                          <a:spcPct val="0"/>
                        </a:spcAft>
                      </a:pPr>
                      <a:r>
                        <a:rPr lang="zh-CN" altLang="en-US" sz="1400" kern="100">
                          <a:solidFill>
                            <a:srgbClr val="333333"/>
                          </a:solidFill>
                          <a:effectLst/>
                          <a:latin typeface="华文楷体" panose="02010600040101010101" pitchFamily="2" charset="-122"/>
                          <a:ea typeface="华文楷体" panose="02010600040101010101" pitchFamily="2" charset="-122"/>
                        </a:rPr>
                        <a:t>硬核</a:t>
                      </a:r>
                      <a:endParaRPr lang="zh-CN" altLang="en-US" sz="1400" kern="100">
                        <a:effectLst/>
                        <a:latin typeface="华文楷体" panose="02010600040101010101" pitchFamily="2" charset="-122"/>
                        <a:ea typeface="华文楷体" panose="02010600040101010101" pitchFamily="2" charset="-122"/>
                        <a:cs typeface="Times New Roman" panose="02020703060505090304" pitchFamily="18" charset="0"/>
                      </a:endParaRPr>
                    </a:p>
                  </a:txBody>
                  <a:tcPr marL="68465" marR="68465" marT="45643" marB="45643" anchor="ctr"/>
                </a:tc>
                <a:tc>
                  <a:txBody>
                    <a:bodyPr vert="horz" wrap="square"/>
                    <a:lstStyle/>
                    <a:p>
                      <a:pPr marL="0" marR="0" algn="l">
                        <a:spcBef>
                          <a:spcPct val="0"/>
                        </a:spcBef>
                        <a:spcAft>
                          <a:spcPct val="0"/>
                        </a:spcAft>
                      </a:pPr>
                      <a:r>
                        <a:rPr lang="zh-CN" altLang="en-US" sz="1400" kern="100">
                          <a:solidFill>
                            <a:srgbClr val="333333"/>
                          </a:solidFill>
                          <a:effectLst/>
                          <a:latin typeface="华文楷体" panose="02010600040101010101" pitchFamily="2" charset="-122"/>
                          <a:ea typeface="华文楷体" panose="02010600040101010101" pitchFamily="2" charset="-122"/>
                        </a:rPr>
                        <a:t>核心部分、中坚分子</a:t>
                      </a:r>
                      <a:r>
                        <a:rPr lang="zh-CN" altLang="en-US" sz="1400" kern="100">
                          <a:effectLst/>
                          <a:latin typeface="华文楷体" panose="02010600040101010101" pitchFamily="2" charset="-122"/>
                          <a:ea typeface="华文楷体" panose="02010600040101010101" pitchFamily="2" charset="-122"/>
                        </a:rPr>
                        <a:t>，有厉害、霸气之义。</a:t>
                      </a:r>
                      <a:endParaRPr lang="zh-CN" altLang="en-US" sz="1400" kern="100">
                        <a:effectLst/>
                        <a:latin typeface="华文楷体" panose="02010600040101010101" pitchFamily="2" charset="-122"/>
                        <a:ea typeface="华文楷体" panose="02010600040101010101" pitchFamily="2" charset="-122"/>
                        <a:cs typeface="Times New Roman" panose="02020703060505090304" pitchFamily="18" charset="0"/>
                      </a:endParaRPr>
                    </a:p>
                  </a:txBody>
                  <a:tcPr marL="68465" marR="68465" marT="45643" marB="45643" anchor="ctr"/>
                </a:tc>
                <a:tc>
                  <a:txBody>
                    <a:bodyPr vert="horz" wrap="square"/>
                    <a:lstStyle/>
                    <a:p>
                      <a:pPr marL="0" marR="0" algn="ctr">
                        <a:spcBef>
                          <a:spcPct val="0"/>
                        </a:spcBef>
                        <a:spcAft>
                          <a:spcPct val="0"/>
                        </a:spcAft>
                      </a:pPr>
                      <a:r>
                        <a:rPr lang="zh-CN" altLang="en-US" sz="1400" kern="100">
                          <a:solidFill>
                            <a:srgbClr val="333333"/>
                          </a:solidFill>
                          <a:effectLst/>
                          <a:latin typeface="华文楷体" panose="02010600040101010101" pitchFamily="2" charset="-122"/>
                          <a:ea typeface="华文楷体" panose="02010600040101010101" pitchFamily="2" charset="-122"/>
                        </a:rPr>
                        <a:t>旧词新意</a:t>
                      </a:r>
                      <a:endParaRPr lang="zh-CN" altLang="en-US" sz="1400" kern="100">
                        <a:effectLst/>
                        <a:latin typeface="华文楷体" panose="02010600040101010101" pitchFamily="2" charset="-122"/>
                        <a:ea typeface="华文楷体" panose="02010600040101010101" pitchFamily="2" charset="-122"/>
                        <a:cs typeface="Times New Roman" panose="02020703060505090304" pitchFamily="18" charset="0"/>
                      </a:endParaRPr>
                    </a:p>
                  </a:txBody>
                  <a:tcPr marL="68465" marR="68465" marT="45643" marB="45643" anchor="ctr"/>
                </a:tc>
                <a:extLst>
                  <a:ext uri="{0D108BD9-81ED-4DB2-BD59-A6C34878D82A}">
                    <a16:rowId xmlns:a16="http://schemas.microsoft.com/office/drawing/2014/main" xmlns="" val="10003"/>
                  </a:ext>
                </a:extLst>
              </a:tr>
              <a:tr h="763660">
                <a:tc>
                  <a:txBody>
                    <a:bodyPr vert="horz" wrap="square"/>
                    <a:lstStyle/>
                    <a:p>
                      <a:pPr marL="0" marR="0" algn="ctr">
                        <a:spcBef>
                          <a:spcPct val="0"/>
                        </a:spcBef>
                        <a:spcAft>
                          <a:spcPct val="0"/>
                        </a:spcAft>
                      </a:pPr>
                      <a:r>
                        <a:rPr lang="en-US" altLang="zh-CN" sz="1400" kern="100">
                          <a:solidFill>
                            <a:srgbClr val="333333"/>
                          </a:solidFill>
                          <a:effectLst/>
                          <a:latin typeface="华文楷体" panose="02010600040101010101" pitchFamily="2" charset="-122"/>
                          <a:ea typeface="华文楷体" panose="02010600040101010101" pitchFamily="2" charset="-122"/>
                        </a:rPr>
                        <a:t>996</a:t>
                      </a:r>
                      <a:endParaRPr lang="zh-CN" altLang="en-US" sz="1400" kern="100">
                        <a:effectLst/>
                        <a:latin typeface="华文楷体" panose="02010600040101010101" pitchFamily="2" charset="-122"/>
                        <a:ea typeface="华文楷体" panose="02010600040101010101" pitchFamily="2" charset="-122"/>
                        <a:cs typeface="Times New Roman" panose="02020703060505090304" pitchFamily="18" charset="0"/>
                      </a:endParaRPr>
                    </a:p>
                  </a:txBody>
                  <a:tcPr marL="68465" marR="68465" marT="45643" marB="45643" anchor="ctr"/>
                </a:tc>
                <a:tc>
                  <a:txBody>
                    <a:bodyPr vert="horz" wrap="square"/>
                    <a:lstStyle/>
                    <a:p>
                      <a:pPr marL="0" marR="0" algn="l">
                        <a:spcBef>
                          <a:spcPct val="0"/>
                        </a:spcBef>
                        <a:spcAft>
                          <a:spcPct val="0"/>
                        </a:spcAft>
                      </a:pPr>
                      <a:r>
                        <a:rPr lang="zh-CN" altLang="en-US" sz="1400" kern="100">
                          <a:solidFill>
                            <a:srgbClr val="333333"/>
                          </a:solidFill>
                          <a:effectLst/>
                          <a:latin typeface="华文楷体" panose="02010600040101010101" pitchFamily="2" charset="-122"/>
                          <a:ea typeface="华文楷体" panose="02010600040101010101" pitchFamily="2" charset="-122"/>
                        </a:rPr>
                        <a:t>工作时间从早上</a:t>
                      </a:r>
                      <a:r>
                        <a:rPr lang="en-US" altLang="zh-CN" sz="1400" kern="100">
                          <a:solidFill>
                            <a:srgbClr val="333333"/>
                          </a:solidFill>
                          <a:effectLst/>
                          <a:latin typeface="华文楷体" panose="02010600040101010101" pitchFamily="2" charset="-122"/>
                          <a:ea typeface="华文楷体" panose="02010600040101010101" pitchFamily="2" charset="-122"/>
                        </a:rPr>
                        <a:t>9</a:t>
                      </a:r>
                      <a:r>
                        <a:rPr lang="zh-CN" altLang="en-US" sz="1400" kern="100">
                          <a:solidFill>
                            <a:srgbClr val="333333"/>
                          </a:solidFill>
                          <a:effectLst/>
                          <a:latin typeface="华文楷体" panose="02010600040101010101" pitchFamily="2" charset="-122"/>
                          <a:ea typeface="华文楷体" panose="02010600040101010101" pitchFamily="2" charset="-122"/>
                        </a:rPr>
                        <a:t>点到晚上</a:t>
                      </a:r>
                      <a:r>
                        <a:rPr lang="en-US" altLang="zh-CN" sz="1400" kern="100">
                          <a:solidFill>
                            <a:srgbClr val="333333"/>
                          </a:solidFill>
                          <a:effectLst/>
                          <a:latin typeface="华文楷体" panose="02010600040101010101" pitchFamily="2" charset="-122"/>
                          <a:ea typeface="华文楷体" panose="02010600040101010101" pitchFamily="2" charset="-122"/>
                        </a:rPr>
                        <a:t>9</a:t>
                      </a:r>
                      <a:r>
                        <a:rPr lang="zh-CN" altLang="en-US" sz="1400" kern="100">
                          <a:solidFill>
                            <a:srgbClr val="333333"/>
                          </a:solidFill>
                          <a:effectLst/>
                          <a:latin typeface="华文楷体" panose="02010600040101010101" pitchFamily="2" charset="-122"/>
                          <a:ea typeface="华文楷体" panose="02010600040101010101" pitchFamily="2" charset="-122"/>
                        </a:rPr>
                        <a:t>点，一周工作</a:t>
                      </a:r>
                      <a:r>
                        <a:rPr lang="en-US" altLang="zh-CN" sz="1400" kern="100">
                          <a:solidFill>
                            <a:srgbClr val="333333"/>
                          </a:solidFill>
                          <a:effectLst/>
                          <a:latin typeface="华文楷体" panose="02010600040101010101" pitchFamily="2" charset="-122"/>
                          <a:ea typeface="华文楷体" panose="02010600040101010101" pitchFamily="2" charset="-122"/>
                        </a:rPr>
                        <a:t>6</a:t>
                      </a:r>
                      <a:r>
                        <a:rPr lang="zh-CN" altLang="en-US" sz="1400" kern="100">
                          <a:solidFill>
                            <a:srgbClr val="333333"/>
                          </a:solidFill>
                          <a:effectLst/>
                          <a:latin typeface="华文楷体" panose="02010600040101010101" pitchFamily="2" charset="-122"/>
                          <a:ea typeface="华文楷体" panose="02010600040101010101" pitchFamily="2" charset="-122"/>
                        </a:rPr>
                        <a:t>天，代表中国互联网企业盛行的加班文化。</a:t>
                      </a:r>
                      <a:endParaRPr lang="zh-CN" altLang="en-US" sz="1400" kern="100">
                        <a:effectLst/>
                        <a:latin typeface="华文楷体" panose="02010600040101010101" pitchFamily="2" charset="-122"/>
                        <a:ea typeface="华文楷体" panose="02010600040101010101" pitchFamily="2" charset="-122"/>
                        <a:cs typeface="Times New Roman" panose="02020703060505090304" pitchFamily="18" charset="0"/>
                      </a:endParaRPr>
                    </a:p>
                  </a:txBody>
                  <a:tcPr marL="68465" marR="68465" marT="45643" marB="45643" anchor="ctr"/>
                </a:tc>
                <a:tc>
                  <a:txBody>
                    <a:bodyPr vert="horz" wrap="square"/>
                    <a:lstStyle/>
                    <a:p>
                      <a:pPr marL="0" marR="0" algn="ctr">
                        <a:spcBef>
                          <a:spcPct val="0"/>
                        </a:spcBef>
                        <a:spcAft>
                          <a:spcPct val="0"/>
                        </a:spcAft>
                      </a:pPr>
                      <a:r>
                        <a:rPr lang="zh-CN" altLang="en-US" sz="1400" kern="100">
                          <a:solidFill>
                            <a:srgbClr val="333333"/>
                          </a:solidFill>
                          <a:effectLst/>
                          <a:latin typeface="华文楷体" panose="02010600040101010101" pitchFamily="2" charset="-122"/>
                          <a:ea typeface="华文楷体" panose="02010600040101010101" pitchFamily="2" charset="-122"/>
                        </a:rPr>
                        <a:t>新闻事件</a:t>
                      </a:r>
                      <a:endParaRPr lang="zh-CN" altLang="en-US" sz="1400" kern="100">
                        <a:effectLst/>
                        <a:latin typeface="华文楷体" panose="02010600040101010101" pitchFamily="2" charset="-122"/>
                        <a:ea typeface="华文楷体" panose="02010600040101010101" pitchFamily="2" charset="-122"/>
                        <a:cs typeface="Times New Roman" panose="02020703060505090304" pitchFamily="18" charset="0"/>
                      </a:endParaRPr>
                    </a:p>
                  </a:txBody>
                  <a:tcPr marL="68465" marR="68465" marT="45643" marB="45643" anchor="ctr"/>
                </a:tc>
                <a:extLst>
                  <a:ext uri="{0D108BD9-81ED-4DB2-BD59-A6C34878D82A}">
                    <a16:rowId xmlns:a16="http://schemas.microsoft.com/office/drawing/2014/main" xmlns="" val="10004"/>
                  </a:ext>
                </a:extLst>
              </a:tr>
              <a:tr h="449957">
                <a:tc>
                  <a:txBody>
                    <a:bodyPr vert="horz" wrap="square"/>
                    <a:lstStyle/>
                    <a:p>
                      <a:pPr marL="0" marR="0" algn="ctr">
                        <a:spcBef>
                          <a:spcPct val="0"/>
                        </a:spcBef>
                        <a:spcAft>
                          <a:spcPct val="0"/>
                        </a:spcAft>
                      </a:pPr>
                      <a:r>
                        <a:rPr lang="en-US" altLang="zh-CN" sz="1400" kern="100">
                          <a:solidFill>
                            <a:srgbClr val="333333"/>
                          </a:solidFill>
                          <a:effectLst/>
                          <a:latin typeface="华文楷体" panose="02010600040101010101" pitchFamily="2" charset="-122"/>
                          <a:ea typeface="华文楷体" panose="02010600040101010101" pitchFamily="2" charset="-122"/>
                        </a:rPr>
                        <a:t>14</a:t>
                      </a:r>
                      <a:r>
                        <a:rPr lang="zh-CN" altLang="en-US" sz="1400" kern="100">
                          <a:solidFill>
                            <a:srgbClr val="333333"/>
                          </a:solidFill>
                          <a:effectLst/>
                          <a:latin typeface="华文楷体" panose="02010600040101010101" pitchFamily="2" charset="-122"/>
                          <a:ea typeface="华文楷体" panose="02010600040101010101" pitchFamily="2" charset="-122"/>
                        </a:rPr>
                        <a:t>亿护旗手</a:t>
                      </a:r>
                      <a:endParaRPr lang="zh-CN" altLang="en-US" sz="1400" kern="100">
                        <a:effectLst/>
                        <a:latin typeface="华文楷体" panose="02010600040101010101" pitchFamily="2" charset="-122"/>
                        <a:ea typeface="华文楷体" panose="02010600040101010101" pitchFamily="2" charset="-122"/>
                        <a:cs typeface="Times New Roman" panose="02020703060505090304" pitchFamily="18" charset="0"/>
                      </a:endParaRPr>
                    </a:p>
                  </a:txBody>
                  <a:tcPr marL="68465" marR="68465" marT="45643" marB="45643" anchor="ctr"/>
                </a:tc>
                <a:tc>
                  <a:txBody>
                    <a:bodyPr vert="horz" wrap="square"/>
                    <a:lstStyle/>
                    <a:p>
                      <a:pPr marL="0" marR="0" algn="l">
                        <a:spcBef>
                          <a:spcPct val="0"/>
                        </a:spcBef>
                        <a:spcAft>
                          <a:spcPct val="0"/>
                        </a:spcAft>
                      </a:pPr>
                      <a:r>
                        <a:rPr lang="zh-CN" altLang="en-US" sz="1400" kern="100">
                          <a:solidFill>
                            <a:srgbClr val="333333"/>
                          </a:solidFill>
                          <a:effectLst/>
                          <a:latin typeface="华文楷体" panose="02010600040101010101" pitchFamily="2" charset="-122"/>
                          <a:ea typeface="华文楷体" panose="02010600040101010101" pitchFamily="2" charset="-122"/>
                        </a:rPr>
                        <a:t>表达热爱祖国、护卫国旗的真挚感情</a:t>
                      </a:r>
                      <a:r>
                        <a:rPr lang="zh-CN" altLang="en-US" sz="1400" kern="100">
                          <a:effectLst/>
                          <a:latin typeface="华文楷体" panose="02010600040101010101" pitchFamily="2" charset="-122"/>
                          <a:ea typeface="华文楷体" panose="02010600040101010101" pitchFamily="2" charset="-122"/>
                        </a:rPr>
                        <a:t>。</a:t>
                      </a:r>
                      <a:endParaRPr lang="zh-CN" altLang="en-US" sz="1400" kern="100">
                        <a:effectLst/>
                        <a:latin typeface="华文楷体" panose="02010600040101010101" pitchFamily="2" charset="-122"/>
                        <a:ea typeface="华文楷体" panose="02010600040101010101" pitchFamily="2" charset="-122"/>
                        <a:cs typeface="Times New Roman" panose="02020703060505090304" pitchFamily="18" charset="0"/>
                      </a:endParaRPr>
                    </a:p>
                  </a:txBody>
                  <a:tcPr marL="68465" marR="68465" marT="45643" marB="45643" anchor="ctr"/>
                </a:tc>
                <a:tc>
                  <a:txBody>
                    <a:bodyPr vert="horz" wrap="square"/>
                    <a:lstStyle/>
                    <a:p>
                      <a:pPr marL="0" marR="0" algn="ctr">
                        <a:spcBef>
                          <a:spcPct val="0"/>
                        </a:spcBef>
                        <a:spcAft>
                          <a:spcPct val="0"/>
                        </a:spcAft>
                      </a:pPr>
                      <a:r>
                        <a:rPr lang="zh-CN" altLang="en-US" sz="1400" kern="100">
                          <a:solidFill>
                            <a:srgbClr val="333333"/>
                          </a:solidFill>
                          <a:effectLst/>
                          <a:latin typeface="华文楷体" panose="02010600040101010101" pitchFamily="2" charset="-122"/>
                          <a:ea typeface="华文楷体" panose="02010600040101010101" pitchFamily="2" charset="-122"/>
                        </a:rPr>
                        <a:t>新闻事件</a:t>
                      </a:r>
                      <a:endParaRPr lang="zh-CN" altLang="en-US" sz="1400" kern="100">
                        <a:effectLst/>
                        <a:latin typeface="华文楷体" panose="02010600040101010101" pitchFamily="2" charset="-122"/>
                        <a:ea typeface="华文楷体" panose="02010600040101010101" pitchFamily="2" charset="-122"/>
                        <a:cs typeface="Times New Roman" panose="02020703060505090304" pitchFamily="18" charset="0"/>
                      </a:endParaRPr>
                    </a:p>
                  </a:txBody>
                  <a:tcPr marL="68465" marR="68465" marT="45643" marB="45643" anchor="ctr"/>
                </a:tc>
                <a:extLst>
                  <a:ext uri="{0D108BD9-81ED-4DB2-BD59-A6C34878D82A}">
                    <a16:rowId xmlns:a16="http://schemas.microsoft.com/office/drawing/2014/main" xmlns="" val="10005"/>
                  </a:ext>
                </a:extLst>
              </a:tr>
              <a:tr h="764452">
                <a:tc>
                  <a:txBody>
                    <a:bodyPr vert="horz" wrap="square"/>
                    <a:lstStyle/>
                    <a:p>
                      <a:pPr marL="0" marR="0" algn="ctr">
                        <a:spcBef>
                          <a:spcPct val="0"/>
                        </a:spcBef>
                        <a:spcAft>
                          <a:spcPct val="0"/>
                        </a:spcAft>
                      </a:pPr>
                      <a:r>
                        <a:rPr lang="zh-CN" altLang="en-US" sz="1400" kern="100">
                          <a:solidFill>
                            <a:srgbClr val="333333"/>
                          </a:solidFill>
                          <a:effectLst/>
                          <a:latin typeface="华文楷体" panose="02010600040101010101" pitchFamily="2" charset="-122"/>
                          <a:ea typeface="华文楷体" panose="02010600040101010101" pitchFamily="2" charset="-122"/>
                        </a:rPr>
                        <a:t>断舍离</a:t>
                      </a:r>
                      <a:endParaRPr lang="zh-CN" altLang="en-US" sz="1400" kern="100">
                        <a:effectLst/>
                        <a:latin typeface="华文楷体" panose="02010600040101010101" pitchFamily="2" charset="-122"/>
                        <a:ea typeface="华文楷体" panose="02010600040101010101" pitchFamily="2" charset="-122"/>
                        <a:cs typeface="Times New Roman" panose="02020703060505090304" pitchFamily="18" charset="0"/>
                      </a:endParaRPr>
                    </a:p>
                  </a:txBody>
                  <a:tcPr marL="68465" marR="68465" marT="45643" marB="45643" anchor="ctr"/>
                </a:tc>
                <a:tc>
                  <a:txBody>
                    <a:bodyPr vert="horz" wrap="square"/>
                    <a:lstStyle/>
                    <a:p>
                      <a:pPr marL="0" marR="0" algn="l">
                        <a:spcBef>
                          <a:spcPct val="0"/>
                        </a:spcBef>
                        <a:spcAft>
                          <a:spcPct val="0"/>
                        </a:spcAft>
                      </a:pPr>
                      <a:r>
                        <a:rPr lang="zh-CN" altLang="en-US" sz="1400" kern="100">
                          <a:solidFill>
                            <a:srgbClr val="333333"/>
                          </a:solidFill>
                          <a:effectLst/>
                          <a:latin typeface="华文楷体" panose="02010600040101010101" pitchFamily="2" charset="-122"/>
                          <a:ea typeface="华文楷体" panose="02010600040101010101" pitchFamily="2" charset="-122"/>
                        </a:rPr>
                        <a:t>把那些不必需、不合适、过时的东西统统断绝、舍弃，并切断对它们的眷恋。</a:t>
                      </a:r>
                      <a:endParaRPr lang="zh-CN" altLang="en-US" sz="1400" kern="100">
                        <a:effectLst/>
                        <a:latin typeface="华文楷体" panose="02010600040101010101" pitchFamily="2" charset="-122"/>
                        <a:ea typeface="华文楷体" panose="02010600040101010101" pitchFamily="2" charset="-122"/>
                        <a:cs typeface="Times New Roman" panose="02020703060505090304" pitchFamily="18" charset="0"/>
                      </a:endParaRPr>
                    </a:p>
                  </a:txBody>
                  <a:tcPr marL="68465" marR="68465" marT="45643" marB="45643" anchor="ctr"/>
                </a:tc>
                <a:tc>
                  <a:txBody>
                    <a:bodyPr vert="horz" wrap="square"/>
                    <a:lstStyle/>
                    <a:p>
                      <a:pPr marL="0" marR="0" algn="ctr">
                        <a:spcBef>
                          <a:spcPct val="0"/>
                        </a:spcBef>
                        <a:spcAft>
                          <a:spcPct val="0"/>
                        </a:spcAft>
                      </a:pPr>
                      <a:r>
                        <a:rPr lang="zh-CN" altLang="en-US" sz="1400" kern="100">
                          <a:solidFill>
                            <a:srgbClr val="333333"/>
                          </a:solidFill>
                          <a:effectLst/>
                          <a:latin typeface="华文楷体" panose="02010600040101010101" pitchFamily="2" charset="-122"/>
                          <a:ea typeface="华文楷体" panose="02010600040101010101" pitchFamily="2" charset="-122"/>
                        </a:rPr>
                        <a:t>畅销书籍</a:t>
                      </a:r>
                      <a:endParaRPr lang="zh-CN" altLang="en-US" sz="1400" kern="100">
                        <a:effectLst/>
                        <a:latin typeface="华文楷体" panose="02010600040101010101" pitchFamily="2" charset="-122"/>
                        <a:ea typeface="华文楷体" panose="02010600040101010101" pitchFamily="2" charset="-122"/>
                        <a:cs typeface="Times New Roman" panose="02020703060505090304" pitchFamily="18" charset="0"/>
                      </a:endParaRPr>
                    </a:p>
                  </a:txBody>
                  <a:tcPr marL="68465" marR="68465" marT="45643" marB="45643" anchor="ctr"/>
                </a:tc>
                <a:extLst>
                  <a:ext uri="{0D108BD9-81ED-4DB2-BD59-A6C34878D82A}">
                    <a16:rowId xmlns:a16="http://schemas.microsoft.com/office/drawing/2014/main" xmlns="" val="10006"/>
                  </a:ext>
                </a:extLst>
              </a:tr>
            </a:tbl>
          </a:graphicData>
        </a:graphic>
      </p:graphicFrame>
    </p:spTree>
  </p:cSld>
  <p:clrMapOvr>
    <a:masterClrMapping/>
  </p:clrMapOvr>
  <p:transition/>
  <p:timing/>
</p:sld>
</file>

<file path=ppt/tags/tag1.xml><?xml version="1.0" encoding="utf-8"?>
<p:tagLst xmlns:p="http://schemas.openxmlformats.org/presentationml/2006/main">
  <p:tag name="KSO_WM_UNIT_TABLE_BEAUTIFY" val="smartTable{0600d0a6-de5b-4ccd-aed9-ddda77405304}"/>
</p:tagLst>
</file>

<file path=ppt/tags/tag2.xml><?xml version="1.0" encoding="utf-8"?>
<p:tagLst xmlns:p="http://schemas.openxmlformats.org/presentationml/2006/main">
  <p:tag name="KSO_WM_UNIT_TABLE_BEAUTIFY" val="smartTable{1cc658d3-24ed-4a77-82dd-a61056299b9b}"/>
</p:tagLst>
</file>

<file path=ppt/tags/tag3.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104</Paragraphs>
  <Slides>31</Slides>
  <Notes>31</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31</vt:i4>
      </vt:variant>
    </vt:vector>
  </HeadingPairs>
  <TitlesOfParts>
    <vt:vector baseType="lpstr" size="43">
      <vt:lpstr>Arial</vt:lpstr>
      <vt:lpstr>Calibri Light</vt:lpstr>
      <vt:lpstr>Calibri</vt:lpstr>
      <vt:lpstr>黑体</vt:lpstr>
      <vt:lpstr>华文楷体</vt:lpstr>
      <vt:lpstr>微软雅黑</vt:lpstr>
      <vt:lpstr>Times New Roman</vt:lpstr>
      <vt:lpstr>等线</vt:lpstr>
      <vt:lpstr>Wingdings</vt:lpstr>
      <vt:lpstr>宋体</vt:lpstr>
      <vt:lpstr>楷体</vt:lpstr>
      <vt:lpstr>Office 主题</vt:lpstr>
      <vt:lpstr>我们的互联网时代（第一课时）</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2021-06-16T14:21:58.040</cp:lastPrinted>
  <dcterms:created xsi:type="dcterms:W3CDTF">2021-06-16T14:21:58Z</dcterms:created>
  <dcterms:modified xsi:type="dcterms:W3CDTF">2021-06-16T06:21:59Z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