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notesSlides/notesSlide1.xml" ContentType="application/vnd.openxmlformats-officedocument.presentationml.notesSlide+xml"/>
  <Override PartName="/ppt/tags/tag9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7" r:id="rId2"/>
    <p:sldId id="368" r:id="rId3"/>
    <p:sldId id="258" r:id="rId4"/>
    <p:sldId id="259" r:id="rId5"/>
    <p:sldId id="260" r:id="rId6"/>
    <p:sldId id="264" r:id="rId7"/>
    <p:sldId id="262" r:id="rId8"/>
    <p:sldId id="263" r:id="rId9"/>
    <p:sldId id="269" r:id="rId10"/>
    <p:sldId id="270" r:id="rId11"/>
    <p:sldId id="272" r:id="rId12"/>
    <p:sldId id="438" r:id="rId13"/>
    <p:sldId id="456" r:id="rId14"/>
    <p:sldId id="274" r:id="rId15"/>
    <p:sldId id="458" r:id="rId16"/>
    <p:sldId id="457" r:id="rId17"/>
    <p:sldId id="298" r:id="rId18"/>
    <p:sldId id="280" r:id="rId19"/>
    <p:sldId id="294" r:id="rId20"/>
    <p:sldId id="295" r:id="rId21"/>
    <p:sldId id="300" r:id="rId22"/>
    <p:sldId id="315" r:id="rId23"/>
    <p:sldId id="432" r:id="rId24"/>
    <p:sldId id="314" r:id="rId25"/>
    <p:sldId id="406" r:id="rId26"/>
    <p:sldId id="362" r:id="rId27"/>
    <p:sldId id="366" r:id="rId28"/>
    <p:sldId id="365" r:id="rId29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ky123.Org" initials="" lastIdx="0" clrIdx="0"/>
  <p:cmAuthor id="1" name="Administrator" initials="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/>
    <p:restoredTop sz="94660"/>
  </p:normalViewPr>
  <p:slideViewPr>
    <p:cSldViewPr snapToGrid="0">
      <p:cViewPr varScale="1">
        <p:scale>
          <a:sx n="64" d="100"/>
          <a:sy n="64" d="100"/>
        </p:scale>
        <p:origin x="-138" y="-516"/>
      </p:cViewPr>
      <p:guideLst>
        <p:guide orient="horz" pos="2160"/>
        <p:guide pos="285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>
                <a:latin typeface="微软雅黑" panose="020B0503020204020204" charset="-122"/>
                <a:ea typeface="微软雅黑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微软雅黑" panose="020B0503020204020204" charset="-122"/>
                <a:ea typeface="微软雅黑"/>
              </a:defRPr>
            </a:lvl1pPr>
          </a:lstStyle>
          <a:p>
            <a:pPr>
              <a:defRPr/>
            </a:pPr>
            <a:fld id="{EB8E84DE-0F8C-4D91-B078-7BA9AE7243B0}" type="datetimeFigureOut">
              <a:rPr lang="zh-CN" altLang="en-US"/>
              <a:pPr>
                <a:defRPr/>
              </a:pPr>
              <a:t>2021-2-27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>
                <a:latin typeface="微软雅黑" panose="020B0503020204020204" charset="-122"/>
                <a:ea typeface="微软雅黑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defRPr sz="1200" noProof="1" smtClean="0">
                <a:latin typeface="微软雅黑" panose="020B0503020204020204" charset="-122"/>
                <a:ea typeface="微软雅黑"/>
              </a:defRPr>
            </a:lvl1pPr>
          </a:lstStyle>
          <a:p>
            <a:pPr>
              <a:defRPr/>
            </a:pPr>
            <a:fld id="{819B9F0A-53E4-4CE7-AA62-A697902C06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1899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>
                <a:latin typeface="微软雅黑" panose="020B0503020204020204" charset="-122"/>
                <a:ea typeface="微软雅黑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微软雅黑" panose="020B0503020204020204" charset="-122"/>
                <a:ea typeface="微软雅黑"/>
              </a:defRPr>
            </a:lvl1pPr>
          </a:lstStyle>
          <a:p>
            <a:pPr>
              <a:defRPr/>
            </a:pPr>
            <a:fld id="{DBBB6EBE-CE6E-4820-B926-E5587180279C}" type="datetimeFigureOut">
              <a:rPr lang="zh-CN" altLang="en-US"/>
              <a:pPr>
                <a:defRPr/>
              </a:pPr>
              <a:t>2021-2-27</a:t>
            </a:fld>
            <a:endParaRPr lang="zh-CN" altLang="en-US"/>
          </a:p>
        </p:txBody>
      </p:sp>
      <p:sp>
        <p:nvSpPr>
          <p:cNvPr id="50180" name="幻灯片图像占位符 3"/>
          <p:cNvSpPr>
            <a:spLocks noGrp="1" noRot="1" noChangeAspect="1"/>
          </p:cNvSpPr>
          <p:nvPr>
            <p:ph type="sldImg" idx="6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>
                <a:latin typeface="微软雅黑" panose="020B0503020204020204" charset="-122"/>
                <a:ea typeface="微软雅黑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defRPr sz="1200" noProof="1" smtClean="0">
                <a:latin typeface="微软雅黑" panose="020B0503020204020204" charset="-122"/>
                <a:ea typeface="微软雅黑"/>
              </a:defRPr>
            </a:lvl1pPr>
          </a:lstStyle>
          <a:p>
            <a:pPr>
              <a:defRPr/>
            </a:pPr>
            <a:fld id="{AF41E604-E43E-490C-956C-A9AB3E7132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9060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7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9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3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5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9.xml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8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9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155825" y="876300"/>
            <a:ext cx="7881938" cy="51054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2226" name="文本框 2"/>
          <p:cNvSpPr txBox="1">
            <a:spLocks noChangeArrowheads="1"/>
          </p:cNvSpPr>
          <p:nvPr/>
        </p:nvSpPr>
        <p:spPr bwMode="auto">
          <a:xfrm>
            <a:off x="3849688" y="2238375"/>
            <a:ext cx="2211387" cy="1014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 夜</a:t>
            </a:r>
          </a:p>
        </p:txBody>
      </p:sp>
      <p:sp>
        <p:nvSpPr>
          <p:cNvPr id="52227" name="文本框 3"/>
          <p:cNvSpPr txBox="1">
            <a:spLocks noChangeArrowheads="1"/>
          </p:cNvSpPr>
          <p:nvPr/>
        </p:nvSpPr>
        <p:spPr bwMode="auto">
          <a:xfrm>
            <a:off x="5861050" y="3473450"/>
            <a:ext cx="2209800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沈尹默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153408"/>
            <a:ext cx="5283200" cy="4552234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altLang="zh-CN" sz="40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霜风</a:t>
            </a:r>
            <a:r>
              <a:rPr altLang="zh-CN" sz="40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呼呼的吹着，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altLang="zh-CN" sz="40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月光明明的照着。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altLang="zh-CN" sz="40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我和一株</a:t>
            </a:r>
            <a:r>
              <a:rPr altLang="zh-CN" sz="40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顶高的树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altLang="zh-CN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并排立着</a:t>
            </a:r>
            <a:r>
              <a:rPr altLang="zh-CN" sz="40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altLang="zh-CN" sz="40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却</a:t>
            </a:r>
            <a:r>
              <a:rPr altLang="zh-CN" sz="40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没有靠着</a:t>
            </a:r>
            <a:r>
              <a:rPr altLang="zh-CN" sz="40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  <a:endParaRPr altLang="zh-CN" sz="3600" b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endParaRPr altLang="zh-CN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defRPr/>
            </a:pPr>
            <a:endParaRPr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285740" y="1291590"/>
            <a:ext cx="6617970" cy="4552315"/>
          </a:xfrm>
        </p:spPr>
        <p:txBody>
          <a:bodyPr/>
          <a:lstStyle/>
          <a:p>
            <a:pPr marL="0" indent="0">
              <a:buClr>
                <a:srgbClr val="00CCFF"/>
              </a:buClr>
              <a:buFont typeface="Wingdings" panose="05000000000000000000" charset="0"/>
              <a:buNone/>
              <a:defRPr/>
            </a:pPr>
            <a:r>
              <a:rPr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霜风”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艰难的环境</a:t>
            </a:r>
          </a:p>
          <a:p>
            <a:pPr marL="0" indent="0">
              <a:buClr>
                <a:srgbClr val="00CCFF"/>
              </a:buClr>
              <a:buFont typeface="Wingdings" panose="05000000000000000000" charset="0"/>
              <a:buNone/>
              <a:defRPr/>
            </a:pPr>
            <a:endParaRPr altLang="zh-CN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Clr>
                <a:srgbClr val="00CCFF"/>
              </a:buClr>
              <a:buFont typeface="Wingdings" panose="05000000000000000000" charset="0"/>
              <a:buNone/>
              <a:defRPr/>
            </a:pPr>
            <a:endParaRPr altLang="zh-CN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Clr>
                <a:srgbClr val="00CCFF"/>
              </a:buClr>
              <a:buFont typeface="Wingdings" panose="05000000000000000000" charset="0"/>
              <a:buNone/>
              <a:defRPr/>
            </a:pPr>
            <a:r>
              <a:rPr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“顶高的树”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古老迂腐的观念</a:t>
            </a:r>
          </a:p>
          <a:p>
            <a:pPr marL="0">
              <a:buClr>
                <a:srgbClr val="00CCFF"/>
              </a:buClr>
              <a:buFont typeface="Wingdings" panose="05000000000000000000" charset="0"/>
              <a:buNone/>
              <a:defRPr/>
            </a:pPr>
            <a:r>
              <a:rPr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“并排立着”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思想的并立</a:t>
            </a:r>
          </a:p>
          <a:p>
            <a:pPr marL="0">
              <a:buClr>
                <a:srgbClr val="00CCFF"/>
              </a:buClr>
              <a:buFont typeface="Wingdings" panose="05000000000000000000" charset="0"/>
              <a:buNone/>
              <a:defRPr/>
            </a:pPr>
            <a:r>
              <a:rPr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“没有靠着”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挣脱、倔强、追求独立</a:t>
            </a:r>
          </a:p>
          <a:p>
            <a:pPr marL="0">
              <a:buClr>
                <a:srgbClr val="00CCFF"/>
              </a:buClr>
              <a:buFont typeface="Wingdings" panose="05000000000000000000" charset="0"/>
              <a:buNone/>
              <a:defRPr/>
            </a:pPr>
            <a:r>
              <a:rPr altLang="zh-CN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月亮象征着什么呢？</a:t>
            </a:r>
          </a:p>
        </p:txBody>
      </p:sp>
      <p:grpSp>
        <p:nvGrpSpPr>
          <p:cNvPr id="60419" name="Group 19"/>
          <p:cNvGrpSpPr/>
          <p:nvPr/>
        </p:nvGrpSpPr>
        <p:grpSpPr>
          <a:xfrm>
            <a:off x="252413" y="307023"/>
            <a:ext cx="2319337" cy="700087"/>
            <a:chOff x="138" y="461"/>
            <a:chExt cx="1461" cy="441"/>
          </a:xfrm>
        </p:grpSpPr>
        <p:pic>
          <p:nvPicPr>
            <p:cNvPr id="60421" name="Picture 18" descr="未标题-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60422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99CC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诗歌赏析</a:t>
              </a:r>
            </a:p>
          </p:txBody>
        </p:sp>
      </p:grpSp>
      <p:sp>
        <p:nvSpPr>
          <p:cNvPr id="60420" name="文本框 6"/>
          <p:cNvSpPr txBox="1">
            <a:spLocks noChangeArrowheads="1"/>
          </p:cNvSpPr>
          <p:nvPr/>
        </p:nvSpPr>
        <p:spPr bwMode="auto">
          <a:xfrm>
            <a:off x="2870835" y="321628"/>
            <a:ext cx="7326313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微软雅黑" panose="020B0503020204020204" charset="-122"/>
              </a:rPr>
              <a:t>请说说有色字体的词语的象征意义。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6"/>
          <p:cNvSpPr>
            <a:spLocks noGrp="1"/>
          </p:cNvSpPr>
          <p:nvPr>
            <p:ph type="title"/>
          </p:nvPr>
        </p:nvSpPr>
        <p:spPr>
          <a:xfrm>
            <a:off x="273685" y="250825"/>
            <a:ext cx="11894820" cy="647700"/>
          </a:xfrm>
        </p:spPr>
        <p:txBody>
          <a:bodyPr/>
          <a:lstStyle/>
          <a:p>
            <a:pPr>
              <a:defRPr/>
            </a:pPr>
            <a:r>
              <a:rPr sz="4000"/>
              <a:t>连线题</a:t>
            </a:r>
            <a:r>
              <a:rPr lang="en-US" altLang="zh-CN" sz="4000"/>
              <a:t>——</a:t>
            </a:r>
            <a:r>
              <a:rPr sz="4000"/>
              <a:t>说说下面几句诗中的月亮的象征意义</a:t>
            </a:r>
          </a:p>
        </p:txBody>
      </p:sp>
      <p:sp>
        <p:nvSpPr>
          <p:cNvPr id="15362" name="文本占位符 7"/>
          <p:cNvSpPr>
            <a:spLocks noGrp="1"/>
          </p:cNvSpPr>
          <p:nvPr>
            <p:ph type="body" idx="1"/>
          </p:nvPr>
        </p:nvSpPr>
        <p:spPr>
          <a:xfrm>
            <a:off x="669925" y="1107440"/>
            <a:ext cx="7160895" cy="5719445"/>
          </a:xfrm>
        </p:spPr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spc="150" noProof="1">
                <a:solidFill>
                  <a:srgbClr val="FF0000"/>
                </a:solidFill>
              </a:rPr>
              <a:t>1.但愿人长久，千里共婵娟。</a:t>
            </a:r>
            <a:endParaRPr lang="zh-CN" altLang="en-US" sz="3200" spc="150" noProof="1"/>
          </a:p>
          <a:p>
            <a:pPr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spc="150" noProof="1"/>
              <a:t>——苏轼《水调歌头》</a:t>
            </a:r>
          </a:p>
          <a:p>
            <a:pPr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spc="150" noProof="1">
                <a:solidFill>
                  <a:srgbClr val="FF0000"/>
                </a:solidFill>
              </a:rPr>
              <a:t>2.月出皎兮，佼人僚兮</a:t>
            </a:r>
            <a:r>
              <a:rPr lang="zh-CN" altLang="en-US" sz="3200" spc="150" noProof="1"/>
              <a:t>——《诗经》</a:t>
            </a:r>
            <a:endParaRPr lang="zh-CN" altLang="en-US" sz="3200" spc="150" noProof="1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spc="150" noProof="1"/>
              <a:t>（佼人：美人；僚：美丽）</a:t>
            </a:r>
          </a:p>
          <a:p>
            <a:pPr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spc="150" noProof="1">
                <a:solidFill>
                  <a:srgbClr val="FF0000"/>
                </a:solidFill>
              </a:rPr>
              <a:t>3.今人不见古时月,今月曾经照古人。</a:t>
            </a:r>
            <a:endParaRPr lang="zh-CN" altLang="en-US" sz="3200" spc="150" noProof="1"/>
          </a:p>
          <a:p>
            <a:pPr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spc="150" noProof="1"/>
              <a:t>——李白《把酒问月》</a:t>
            </a:r>
          </a:p>
          <a:p>
            <a:pPr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spc="150" noProof="1">
                <a:solidFill>
                  <a:srgbClr val="FF0000"/>
                </a:solidFill>
              </a:rPr>
              <a:t>4.无言独上西楼，月如钩。寂寞梧桐深院锁清秋。</a:t>
            </a:r>
            <a:r>
              <a:rPr lang="zh-CN" altLang="en-US" sz="3200" spc="150" noProof="1"/>
              <a:t>——李煜《相见欢》</a:t>
            </a:r>
          </a:p>
          <a:p>
            <a:pPr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spc="150" noProof="1">
                <a:solidFill>
                  <a:srgbClr val="FF0000"/>
                </a:solidFill>
              </a:rPr>
              <a:t>5.明月未出群山高，瑞光万丈生白毫。</a:t>
            </a:r>
          </a:p>
          <a:p>
            <a:pPr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spc="150" noProof="1"/>
              <a:t>——苏轼《和子由中秋见月》</a:t>
            </a:r>
            <a:endParaRPr lang="zh-CN" altLang="en-US" sz="2800" spc="150" noProof="1"/>
          </a:p>
          <a:p>
            <a:pPr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sz="2800" spc="150" noProof="1"/>
          </a:p>
        </p:txBody>
      </p:sp>
      <p:sp>
        <p:nvSpPr>
          <p:cNvPr id="12" name="内容占位符 11"/>
          <p:cNvSpPr>
            <a:spLocks noGrp="1"/>
          </p:cNvSpPr>
          <p:nvPr>
            <p:ph sz="half" idx="2"/>
          </p:nvPr>
        </p:nvSpPr>
        <p:spPr>
          <a:xfrm>
            <a:off x="8154035" y="1107688"/>
            <a:ext cx="5283200" cy="4552234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indent="0">
              <a:spcBef>
                <a:spcPts val="1200"/>
              </a:spcBef>
              <a:buFont typeface="Arial" panose="020B0604020202020204" pitchFamily="34" charset="0"/>
              <a:buNone/>
              <a:defRPr/>
            </a:pP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A美好高洁</a:t>
            </a:r>
          </a:p>
          <a:p>
            <a:pPr marL="0" indent="0">
              <a:spcBef>
                <a:spcPts val="1200"/>
              </a:spcBef>
              <a:buFont typeface="Arial" panose="020B0604020202020204" pitchFamily="34" charset="0"/>
              <a:buNone/>
              <a:defRPr/>
            </a:pP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B思乡怀人  </a:t>
            </a:r>
          </a:p>
          <a:p>
            <a:pPr marL="0" indent="0">
              <a:spcBef>
                <a:spcPts val="1200"/>
              </a:spcBef>
              <a:buFont typeface="Arial" panose="020B0604020202020204" pitchFamily="34" charset="0"/>
              <a:buNone/>
              <a:defRPr/>
            </a:pP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C伤情愁绪</a:t>
            </a:r>
          </a:p>
          <a:p>
            <a:pPr marL="0" indent="0">
              <a:spcBef>
                <a:spcPts val="1200"/>
              </a:spcBef>
              <a:buFont typeface="Arial" panose="020B0604020202020204" pitchFamily="34" charset="0"/>
              <a:buNone/>
              <a:defRPr/>
            </a:pP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D光明希望  </a:t>
            </a:r>
          </a:p>
          <a:p>
            <a:pPr marL="0" indent="0">
              <a:spcBef>
                <a:spcPts val="1200"/>
              </a:spcBef>
              <a:buFont typeface="Arial" panose="020B0604020202020204" pitchFamily="34" charset="0"/>
              <a:buNone/>
              <a:defRPr/>
            </a:pPr>
            <a:r>
              <a:rPr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E物是人非</a:t>
            </a:r>
            <a:endParaRPr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>
              <a:defRPr/>
            </a:pPr>
            <a:endParaRPr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5" name="内容占位符 1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33220" y="1296035"/>
            <a:ext cx="8924290" cy="5041265"/>
          </a:xfrm>
          <a:prstGeom prst="rect">
            <a:avLst/>
          </a:prstGeom>
        </p:spPr>
      </p:pic>
      <p:grpSp>
        <p:nvGrpSpPr>
          <p:cNvPr id="60419" name="Group 19"/>
          <p:cNvGrpSpPr/>
          <p:nvPr/>
        </p:nvGrpSpPr>
        <p:grpSpPr>
          <a:xfrm>
            <a:off x="1572895" y="293370"/>
            <a:ext cx="2780665" cy="886460"/>
            <a:chOff x="138" y="461"/>
            <a:chExt cx="1461" cy="441"/>
          </a:xfrm>
        </p:grpSpPr>
        <p:pic>
          <p:nvPicPr>
            <p:cNvPr id="60421" name="Picture 18" descr="未标题-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60422" name="文本框 2"/>
            <p:cNvSpPr txBox="1">
              <a:spLocks noChangeArrowheads="1"/>
            </p:cNvSpPr>
            <p:nvPr/>
          </p:nvSpPr>
          <p:spPr bwMode="auto">
            <a:xfrm>
              <a:off x="398" y="552"/>
              <a:ext cx="1201" cy="2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99CC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学以致用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-194310" y="1572895"/>
            <a:ext cx="94621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pc="150">
                <a:uFillTx/>
                <a:latin typeface="+mn-lt"/>
                <a:ea typeface="+mn-ea"/>
              </a:rPr>
              <a:t>       </a:t>
            </a:r>
            <a:endParaRPr lang="zh-CN" altLang="en-US" sz="4400" b="1" spc="150">
              <a:uFillTx/>
              <a:latin typeface="+mn-lt"/>
              <a:ea typeface="+mn-ea"/>
            </a:endParaRPr>
          </a:p>
        </p:txBody>
      </p:sp>
      <p:sp>
        <p:nvSpPr>
          <p:cNvPr id="18" name="内容占位符 17"/>
          <p:cNvSpPr>
            <a:spLocks noGrp="1"/>
          </p:cNvSpPr>
          <p:nvPr>
            <p:ph sz="half" idx="4294967295"/>
          </p:nvPr>
        </p:nvSpPr>
        <p:spPr>
          <a:xfrm>
            <a:off x="863600" y="1749425"/>
            <a:ext cx="10074910" cy="413385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zh-CN" altLang="en-US" sz="4400" b="1"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从初中阶段我们接触过的</a:t>
            </a:r>
            <a:r>
              <a:rPr lang="zh-CN" altLang="en-US" sz="44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课内外古诗词</a:t>
            </a:r>
            <a:r>
              <a:rPr lang="zh-CN" altLang="en-US" sz="4400" b="1"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作品中，老师选取了其中几首，大家一起看看其中的</a:t>
            </a:r>
            <a:r>
              <a:rPr lang="zh-CN" altLang="en-US" sz="44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月亮分别象征着什么</a:t>
            </a:r>
            <a:r>
              <a:rPr lang="zh-CN" altLang="en-US" sz="4400" b="1"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？</a:t>
            </a:r>
            <a:endParaRPr lang="zh-CN" altLang="en-US" sz="4400" b="1" spc="150">
              <a:uFillTx/>
              <a:latin typeface="+mn-lt"/>
              <a:ea typeface="+mn-ea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sz="4400" b="1">
              <a:solidFill>
                <a:schemeClr val="tx1"/>
              </a:solidFill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sz="44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内容占位符 2"/>
          <p:cNvSpPr>
            <a:spLocks noGrp="1"/>
          </p:cNvSpPr>
          <p:nvPr>
            <p:ph sz="half" idx="1"/>
          </p:nvPr>
        </p:nvSpPr>
        <p:spPr>
          <a:xfrm>
            <a:off x="79375" y="1466850"/>
            <a:ext cx="8753475" cy="548640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40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微软雅黑" panose="020B0503020204020204" charset="-122"/>
              </a:rPr>
              <a:t>“</a:t>
            </a:r>
            <a:r>
              <a:rPr kumimoji="0" lang="zh-CN" altLang="en-US" sz="4000" b="1" i="0" u="none" strike="noStrike" kern="1200" cap="none" spc="150" normalizeH="0" baseline="0" noProof="1">
                <a:solidFill>
                  <a:srgbClr val="FF0000"/>
                </a:solidFill>
                <a:uFillTx/>
                <a:latin typeface="+mn-lt"/>
                <a:ea typeface="+mn-ea"/>
                <a:cs typeface="+mn-cs"/>
                <a:sym typeface="微软雅黑" panose="020B0503020204020204" charset="-122"/>
              </a:rPr>
              <a:t>晓镜但愁云鬓改，夜吟应觉月光寒</a:t>
            </a:r>
            <a:r>
              <a:rPr kumimoji="0" lang="en-US" altLang="zh-CN" sz="40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微软雅黑" panose="020B0503020204020204" charset="-122"/>
              </a:rPr>
              <a:t>”</a:t>
            </a:r>
          </a:p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40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微软雅黑" panose="020B0503020204020204" charset="-122"/>
              </a:rPr>
              <a:t>（李商隐）</a:t>
            </a:r>
            <a:endParaRPr kumimoji="0" lang="zh-CN" altLang="en-US" sz="3200" b="0" i="0" u="none" strike="noStrike" kern="1200" cap="none" spc="150" normalizeH="0" baseline="0" noProof="1">
              <a:solidFill>
                <a:schemeClr val="tx1"/>
              </a:solidFill>
              <a:uFillTx/>
              <a:latin typeface="+mn-lt"/>
              <a:ea typeface="+mn-ea"/>
              <a:cs typeface="+mn-cs"/>
              <a:sym typeface="微软雅黑" panose="020B0503020204020204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3200" b="0" i="0" u="none" strike="noStrike" kern="1200" cap="none" spc="150" normalizeH="0" baseline="0" noProof="1">
              <a:solidFill>
                <a:schemeClr val="tx1"/>
              </a:solidFill>
              <a:uFillTx/>
              <a:latin typeface="+mn-lt"/>
              <a:ea typeface="+mn-ea"/>
              <a:cs typeface="+mn-cs"/>
              <a:sym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>
          <a:xfrm>
            <a:off x="612775" y="155575"/>
            <a:ext cx="6597650" cy="5416550"/>
          </a:xfrm>
        </p:spPr>
        <p:txBody>
          <a:bodyPr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200" normalizeH="0" baseline="0" noProof="1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rPr>
              <a:t>(一)月亮象征着思乡怀人</a:t>
            </a:r>
            <a:endParaRPr kumimoji="0" lang="zh-CN" altLang="en-US" sz="1600" b="1" i="0" u="none" strike="noStrike" kern="1200" cap="none" spc="200" normalizeH="0" baseline="0" noProof="1">
              <a:solidFill>
                <a:schemeClr val="tx1"/>
              </a:solidFill>
              <a:latin typeface="+mj-lt"/>
              <a:ea typeface="+mj-ea"/>
              <a:cs typeface="+mj-cs"/>
              <a:sym typeface="+mn-ea"/>
            </a:endParaRPr>
          </a:p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1600" b="1" i="0" u="none" strike="noStrike" kern="1200" cap="none" spc="200" normalizeH="0" baseline="0" noProof="1">
              <a:solidFill>
                <a:schemeClr val="tx1"/>
              </a:solidFill>
              <a:latin typeface="+mj-lt"/>
              <a:ea typeface="+mj-ea"/>
              <a:cs typeface="+mj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8580" y="-19050"/>
            <a:ext cx="12303125" cy="10829290"/>
          </a:xfrm>
          <a:prstGeom prst="rect">
            <a:avLst/>
          </a:prstGeom>
        </p:spPr>
      </p:pic>
      <p:sp>
        <p:nvSpPr>
          <p:cNvPr id="17410" name="内容占位符 2"/>
          <p:cNvSpPr>
            <a:spLocks noGrp="1"/>
          </p:cNvSpPr>
          <p:nvPr>
            <p:ph sz="half" idx="1"/>
          </p:nvPr>
        </p:nvSpPr>
        <p:spPr>
          <a:xfrm>
            <a:off x="669925" y="1296035"/>
            <a:ext cx="11415395" cy="5039995"/>
          </a:xfrm>
        </p:spPr>
        <p:txBody>
          <a:bodyPr lIns="91440" tIns="45720" rIns="91440" bIns="4572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sz="4000" b="1">
                <a:solidFill>
                  <a:schemeClr val="tx1"/>
                </a:solidFill>
                <a:sym typeface="微软雅黑" panose="020B0503020204020204" charset="-122"/>
              </a:rPr>
              <a:t>“</a:t>
            </a:r>
            <a:r>
              <a:rPr sz="4000" b="1">
                <a:solidFill>
                  <a:srgbClr val="FF0000"/>
                </a:solidFill>
                <a:sym typeface="微软雅黑" panose="020B0503020204020204" charset="-122"/>
              </a:rPr>
              <a:t>深林人不知，明月来相照</a:t>
            </a:r>
            <a:r>
              <a:rPr sz="4000" b="1">
                <a:solidFill>
                  <a:schemeClr val="tx1"/>
                </a:solidFill>
                <a:sym typeface="微软雅黑" panose="020B0503020204020204" charset="-122"/>
              </a:rPr>
              <a:t>”（</a:t>
            </a:r>
            <a:r>
              <a:rPr sz="4000" b="1">
                <a:solidFill>
                  <a:schemeClr val="tx1"/>
                </a:solidFill>
              </a:rPr>
              <a:t>王维</a:t>
            </a:r>
            <a:r>
              <a:rPr sz="4000" b="1">
                <a:solidFill>
                  <a:schemeClr val="tx1"/>
                </a:solidFill>
                <a:sym typeface="微软雅黑" panose="020B0503020204020204" charset="-122"/>
              </a:rPr>
              <a:t>）</a:t>
            </a:r>
          </a:p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sz="4000" b="1">
                <a:solidFill>
                  <a:schemeClr val="tx1"/>
                </a:solidFill>
                <a:sym typeface="微软雅黑" panose="020B0503020204020204" charset="-122"/>
              </a:rPr>
              <a:t>心中的月亮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sz="4000" b="1">
                <a:solidFill>
                  <a:schemeClr val="tx1"/>
                </a:solidFill>
                <a:sym typeface="微软雅黑" panose="020B0503020204020204" charset="-122"/>
              </a:rPr>
              <a:t>弯弯的月亮挂在天上</a:t>
            </a:r>
            <a:r>
              <a:rPr lang="en-US" altLang="zh-CN" sz="4000" b="1">
                <a:solidFill>
                  <a:schemeClr val="tx1"/>
                </a:solidFill>
                <a:sym typeface="微软雅黑" panose="020B0503020204020204" charset="-122"/>
              </a:rPr>
              <a:t>/</a:t>
            </a:r>
            <a:r>
              <a:rPr sz="4000" b="1">
                <a:solidFill>
                  <a:schemeClr val="tx1"/>
                </a:solidFill>
                <a:sym typeface="微软雅黑" panose="020B0503020204020204" charset="-122"/>
              </a:rPr>
              <a:t>静静地照着美丽村庄</a:t>
            </a:r>
            <a:r>
              <a:rPr lang="en-US" altLang="zh-CN" sz="4000" b="1">
                <a:solidFill>
                  <a:schemeClr val="tx1"/>
                </a:solidFill>
                <a:sym typeface="微软雅黑" panose="020B0503020204020204" charset="-122"/>
              </a:rPr>
              <a:t>/</a:t>
            </a:r>
            <a:r>
              <a:rPr sz="4000" b="1">
                <a:solidFill>
                  <a:schemeClr val="tx1"/>
                </a:solidFill>
                <a:sym typeface="微软雅黑" panose="020B0503020204020204" charset="-122"/>
              </a:rPr>
              <a:t>山林笼上了薄雾啊</a:t>
            </a:r>
            <a:r>
              <a:rPr lang="en-US" altLang="zh-CN" sz="4000" b="1">
                <a:solidFill>
                  <a:schemeClr val="tx1"/>
                </a:solidFill>
                <a:sym typeface="微软雅黑" panose="020B0503020204020204" charset="-122"/>
              </a:rPr>
              <a:t>/</a:t>
            </a:r>
            <a:r>
              <a:rPr sz="4000" b="1">
                <a:solidFill>
                  <a:schemeClr val="tx1"/>
                </a:solidFill>
                <a:sym typeface="微软雅黑" panose="020B0503020204020204" charset="-122"/>
              </a:rPr>
              <a:t>小河里的水轻轻流淌</a:t>
            </a:r>
            <a:r>
              <a:rPr lang="en-US" altLang="zh-CN" sz="4000" b="1">
                <a:solidFill>
                  <a:schemeClr val="tx1"/>
                </a:solidFill>
                <a:sym typeface="微软雅黑" panose="020B0503020204020204" charset="-122"/>
              </a:rPr>
              <a:t>/</a:t>
            </a:r>
            <a:r>
              <a:rPr sz="4000" b="1">
                <a:solidFill>
                  <a:schemeClr val="tx1"/>
                </a:solidFill>
                <a:sym typeface="微软雅黑" panose="020B0503020204020204" charset="-122"/>
              </a:rPr>
              <a:t>我在月光底下徜徉</a:t>
            </a:r>
            <a:r>
              <a:rPr lang="en-US" altLang="zh-CN" sz="4000" b="1">
                <a:solidFill>
                  <a:schemeClr val="tx1"/>
                </a:solidFill>
                <a:sym typeface="微软雅黑" panose="020B0503020204020204" charset="-122"/>
              </a:rPr>
              <a:t>/</a:t>
            </a:r>
            <a:r>
              <a:rPr sz="4000" b="1">
                <a:solidFill>
                  <a:srgbClr val="FF0000"/>
                </a:solidFill>
                <a:sym typeface="微软雅黑" panose="020B0503020204020204" charset="-122"/>
              </a:rPr>
              <a:t>想起了那心爱的姑娘</a:t>
            </a:r>
            <a:r>
              <a:rPr lang="en-US" altLang="zh-CN" sz="4000" b="1">
                <a:solidFill>
                  <a:schemeClr val="tx1"/>
                </a:solidFill>
                <a:sym typeface="微软雅黑" panose="020B0503020204020204" charset="-122"/>
              </a:rPr>
              <a:t>/</a:t>
            </a:r>
            <a:r>
              <a:rPr sz="4000" b="1">
                <a:solidFill>
                  <a:srgbClr val="FF0000"/>
                </a:solidFill>
                <a:sym typeface="微软雅黑" panose="020B0503020204020204" charset="-122"/>
              </a:rPr>
              <a:t>你就是天上的月亮啊</a:t>
            </a:r>
            <a:r>
              <a:rPr lang="en-US" altLang="zh-CN" sz="4000" b="1">
                <a:solidFill>
                  <a:schemeClr val="tx1"/>
                </a:solidFill>
                <a:sym typeface="微软雅黑" panose="020B0503020204020204" charset="-122"/>
              </a:rPr>
              <a:t>/</a:t>
            </a:r>
            <a:r>
              <a:rPr sz="4000" b="1">
                <a:solidFill>
                  <a:schemeClr val="tx1"/>
                </a:solidFill>
                <a:sym typeface="微软雅黑" panose="020B0503020204020204" charset="-122"/>
              </a:rPr>
              <a:t>没有你黑夜将如何漫长</a:t>
            </a:r>
          </a:p>
        </p:txBody>
      </p:sp>
      <p:sp>
        <p:nvSpPr>
          <p:cNvPr id="2" name="内容占位符 1"/>
          <p:cNvSpPr>
            <a:spLocks noGrp="1"/>
          </p:cNvSpPr>
          <p:nvPr>
            <p:ph sz="half" idx="2"/>
          </p:nvPr>
        </p:nvSpPr>
        <p:spPr>
          <a:xfrm>
            <a:off x="669925" y="287020"/>
            <a:ext cx="9793605" cy="5039995"/>
          </a:xfrm>
        </p:spPr>
        <p:txBody>
          <a:bodyPr/>
          <a:lstStyle/>
          <a:p>
            <a:pPr marL="0" indent="0" fontAlgn="auto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4000" b="1" spc="200" noProof="1">
                <a:solidFill>
                  <a:schemeClr val="tx1"/>
                </a:solidFill>
                <a:latin typeface="+mj-lt"/>
                <a:ea typeface="+mj-ea"/>
                <a:cs typeface="+mj-cs"/>
                <a:sym typeface="微软雅黑" panose="020B0503020204020204" charset="-122"/>
              </a:rPr>
              <a:t>(二)月亮象征着美好高洁的品质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uiExpand="1" build="p"/>
      <p:bldP spid="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0650" y="-65087"/>
            <a:ext cx="13785850" cy="769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内容占位符 2"/>
          <p:cNvSpPr>
            <a:spLocks noGrp="1"/>
          </p:cNvSpPr>
          <p:nvPr>
            <p:ph sz="half" idx="1"/>
          </p:nvPr>
        </p:nvSpPr>
        <p:spPr>
          <a:xfrm>
            <a:off x="669925" y="1295400"/>
            <a:ext cx="10606088" cy="5178425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48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微软雅黑" panose="020B0503020204020204" charset="-122"/>
              </a:rPr>
              <a:t>“</a:t>
            </a:r>
            <a:r>
              <a:rPr kumimoji="0" lang="zh-CN" altLang="en-US" sz="4800" b="1" i="0" u="none" strike="noStrike" kern="1200" cap="none" spc="150" normalizeH="0" baseline="0" noProof="1">
                <a:solidFill>
                  <a:srgbClr val="FF0000"/>
                </a:solidFill>
                <a:uFillTx/>
                <a:latin typeface="+mn-lt"/>
                <a:ea typeface="+mn-ea"/>
                <a:cs typeface="+mn-cs"/>
                <a:sym typeface="微软雅黑" panose="020B0503020204020204" charset="-122"/>
              </a:rPr>
              <a:t>今年元夜时，月与灯依旧。</a:t>
            </a:r>
          </a:p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4800" b="1" i="0" u="none" strike="noStrike" kern="1200" cap="none" spc="150" normalizeH="0" baseline="0" noProof="1">
                <a:solidFill>
                  <a:srgbClr val="FF0000"/>
                </a:solidFill>
                <a:uFillTx/>
                <a:latin typeface="+mn-lt"/>
                <a:ea typeface="+mn-ea"/>
                <a:cs typeface="+mn-cs"/>
                <a:sym typeface="微软雅黑" panose="020B0503020204020204" charset="-122"/>
              </a:rPr>
              <a:t> 不见去年人，泪湿春衫袖</a:t>
            </a:r>
            <a:r>
              <a:rPr kumimoji="0" lang="zh-CN" altLang="en-US" sz="5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微软雅黑" panose="020B0503020204020204" charset="-122"/>
              </a:rPr>
              <a:t>”（</a:t>
            </a:r>
            <a:r>
              <a:rPr kumimoji="0" lang="zh-CN" altLang="en-US" sz="48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微软雅黑" panose="020B0503020204020204" charset="-122"/>
              </a:rPr>
              <a:t>欧阳修</a:t>
            </a:r>
            <a:r>
              <a:rPr kumimoji="0" lang="zh-CN" altLang="en-US" sz="5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微软雅黑" panose="020B0503020204020204" charset="-122"/>
              </a:rPr>
              <a:t>）</a:t>
            </a:r>
            <a:endParaRPr kumimoji="0" lang="zh-CN" altLang="en-US" sz="5400" b="0" i="0" u="none" strike="noStrike" kern="1200" cap="none" spc="150" normalizeH="0" baseline="0" noProof="1">
              <a:solidFill>
                <a:schemeClr val="tx1"/>
              </a:solidFill>
              <a:uFillTx/>
              <a:latin typeface="+mn-lt"/>
              <a:ea typeface="+mn-ea"/>
              <a:cs typeface="+mn-cs"/>
              <a:sym typeface="微软雅黑" panose="020B0503020204020204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5400" b="0" i="0" u="none" strike="noStrike" kern="1200" cap="none" spc="150" normalizeH="0" baseline="0" noProof="1">
              <a:solidFill>
                <a:schemeClr val="tx1"/>
              </a:solidFill>
              <a:uFillTx/>
              <a:latin typeface="+mn-lt"/>
              <a:ea typeface="+mn-ea"/>
              <a:cs typeface="+mn-cs"/>
              <a:sym typeface="微软雅黑" panose="020B0503020204020204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half" idx="2"/>
          </p:nvPr>
        </p:nvSpPr>
        <p:spPr>
          <a:xfrm>
            <a:off x="960755" y="87630"/>
            <a:ext cx="10589895" cy="5039995"/>
          </a:xfrm>
        </p:spPr>
        <p:txBody>
          <a:bodyPr/>
          <a:lstStyle/>
          <a:p>
            <a:pPr marL="0" indent="0" fontAlgn="auto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4400" b="1" spc="200" noProof="1">
                <a:solidFill>
                  <a:schemeClr val="tx1"/>
                </a:solidFill>
                <a:latin typeface="+mj-lt"/>
                <a:ea typeface="+mj-ea"/>
                <a:cs typeface="+mj-cs"/>
                <a:sym typeface="微软雅黑" panose="020B0503020204020204" charset="-122"/>
              </a:rPr>
              <a:t>(三)月亮象征着物是人非</a:t>
            </a:r>
            <a:endParaRPr lang="zh-CN" altLang="en-US" b="1" spc="200" noProof="1">
              <a:solidFill>
                <a:schemeClr val="tx1"/>
              </a:solidFill>
              <a:latin typeface="+mj-lt"/>
              <a:ea typeface="+mj-ea"/>
              <a:cs typeface="+mj-cs"/>
              <a:sym typeface="微软雅黑" panose="020B0503020204020204" charset="-122"/>
            </a:endParaRPr>
          </a:p>
          <a:p>
            <a:pPr fontAlgn="auto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zh-CN" altLang="en-US" b="1" spc="200" noProof="1">
              <a:solidFill>
                <a:schemeClr val="tx1"/>
              </a:solidFill>
              <a:latin typeface="+mj-lt"/>
              <a:ea typeface="+mj-ea"/>
              <a:cs typeface="+mj-cs"/>
              <a:sym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8575" y="33338"/>
            <a:ext cx="12209463" cy="6964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69" name="内容占位符 2"/>
          <p:cNvSpPr>
            <a:spLocks noGrp="1"/>
          </p:cNvSpPr>
          <p:nvPr>
            <p:ph sz="half" idx="1"/>
          </p:nvPr>
        </p:nvSpPr>
        <p:spPr>
          <a:xfrm>
            <a:off x="384175" y="2536825"/>
            <a:ext cx="11383963" cy="4959350"/>
          </a:xfrm>
        </p:spPr>
        <p:txBody>
          <a:bodyPr lIns="91440" tIns="45720" rIns="91440" bIns="45720" rtlCol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zh-CN" altLang="en-US" sz="4000" b="1" i="0" u="none" strike="noStrike" kern="1200" cap="none" spc="150" normalizeH="0" baseline="0" noProof="1">
                <a:solidFill>
                  <a:srgbClr val="FF0000"/>
                </a:solidFill>
                <a:uFillTx/>
                <a:latin typeface="+mn-lt"/>
                <a:ea typeface="+mn-ea"/>
                <a:cs typeface="+mn-cs"/>
              </a:rPr>
              <a:t>春花秋月何时了，往事知多少，小楼昨夜又东风，故国不堪回首月明中</a:t>
            </a:r>
            <a:r>
              <a:rPr kumimoji="0" lang="zh-CN" altLang="en-US" sz="40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rPr>
              <a:t>”（李煜《虞美人》）</a:t>
            </a:r>
            <a:endParaRPr kumimoji="0" lang="zh-CN" altLang="en-US" sz="3600" b="0" i="0" u="none" strike="noStrike" kern="1200" cap="none" spc="150" normalizeH="0" baseline="0" noProof="1">
              <a:solidFill>
                <a:schemeClr val="tx1"/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3600" b="0" i="0" u="none" strike="noStrike" kern="1200" cap="none" spc="150" normalizeH="0" baseline="0" noProof="1">
              <a:solidFill>
                <a:srgbClr val="0070C0"/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600" b="0" i="0" u="none" strike="noStrike" kern="1200" cap="none" spc="150" normalizeH="0" baseline="0" noProof="1">
              <a:solidFill>
                <a:schemeClr val="tx1"/>
              </a:solidFill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600" b="0" i="0" u="none" strike="noStrike" kern="1200" cap="none" spc="150" normalizeH="0" baseline="0" noProof="1">
              <a:solidFill>
                <a:schemeClr val="tx1"/>
              </a:solidFill>
              <a:uFillTx/>
              <a:latin typeface="+mn-lt"/>
              <a:ea typeface="+mn-ea"/>
              <a:cs typeface="+mn-cs"/>
            </a:endParaRPr>
          </a:p>
          <a:p>
            <a:pPr marL="228600" marR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600" b="0" i="0" u="none" strike="noStrike" kern="1200" cap="none" spc="150" normalizeH="0" baseline="0" noProof="1">
              <a:solidFill>
                <a:schemeClr val="tx1"/>
              </a:solidFill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sz="half" idx="2"/>
          </p:nvPr>
        </p:nvSpPr>
        <p:spPr>
          <a:xfrm>
            <a:off x="384175" y="1069975"/>
            <a:ext cx="8281988" cy="4889500"/>
          </a:xfrm>
        </p:spPr>
        <p:txBody>
          <a:bodyPr vert="horz" lIns="101600" tIns="0" rIns="82550" bIns="0" anchor="t"/>
          <a:lstStyle/>
          <a:p>
            <a:pPr marL="0" indent="0">
              <a:buClrTx/>
              <a:buSzTx/>
              <a:buNone/>
            </a:pPr>
            <a:r>
              <a:rPr lang="zh-CN" altLang="en-US" sz="4000" b="1" kern="1200" spc="150">
                <a:solidFill>
                  <a:schemeClr val="tx1"/>
                </a:solidFill>
                <a:latin typeface="+mn-lt"/>
                <a:ea typeface="+mn-ea"/>
                <a:cs typeface="+mn-cs"/>
                <a:sym typeface="微软雅黑" panose="020B0503020204020204" charset="-122"/>
              </a:rPr>
              <a:t>(四)月亮象征着伤情愁绪</a:t>
            </a:r>
          </a:p>
        </p:txBody>
      </p:sp>
    </p:spTree>
    <p:custDataLst>
      <p:tags r:id="rId1"/>
    </p:custData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" y="-55880"/>
            <a:ext cx="12464415" cy="6939915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60045" y="1355090"/>
            <a:ext cx="10058400" cy="5039995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altLang="zh-CN" sz="5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</a:t>
            </a:r>
            <a:r>
              <a:rPr sz="4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之前让同学们在课前预习时尝试写短诗，也有不少同学在诗作中出现月亮的意象。让我们一起来探个究竟吧！</a:t>
            </a:r>
          </a:p>
        </p:txBody>
      </p:sp>
      <p:grpSp>
        <p:nvGrpSpPr>
          <p:cNvPr id="67586" name="Group 19"/>
          <p:cNvGrpSpPr/>
          <p:nvPr/>
        </p:nvGrpSpPr>
        <p:grpSpPr>
          <a:xfrm>
            <a:off x="782638" y="146050"/>
            <a:ext cx="3090862" cy="933450"/>
            <a:chOff x="138" y="399"/>
            <a:chExt cx="1947" cy="588"/>
          </a:xfrm>
        </p:grpSpPr>
        <p:pic>
          <p:nvPicPr>
            <p:cNvPr id="67587" name="Picture 18" descr="未标题-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138" y="399"/>
              <a:ext cx="1947" cy="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67588" name="文本框 2"/>
            <p:cNvSpPr txBox="1">
              <a:spLocks noChangeArrowheads="1"/>
            </p:cNvSpPr>
            <p:nvPr/>
          </p:nvSpPr>
          <p:spPr bwMode="auto">
            <a:xfrm>
              <a:off x="307" y="509"/>
              <a:ext cx="1609" cy="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99CC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品诗大会</a:t>
              </a:r>
            </a:p>
          </p:txBody>
        </p:sp>
      </p:grpSp>
    </p:spTree>
    <p:custDataLst>
      <p:tags r:id="rId1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sz="4400">
                <a:sym typeface="微软雅黑" panose="020B0503020204020204" charset="-122"/>
              </a:rPr>
              <a:t>谢剑君</a:t>
            </a:r>
          </a:p>
        </p:txBody>
      </p:sp>
      <p:pic>
        <p:nvPicPr>
          <p:cNvPr id="68611" name="内容占位符 1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 t="7941"/>
          <a:stretch>
            <a:fillRect/>
          </a:stretch>
        </p:blipFill>
        <p:spPr bwMode="auto">
          <a:xfrm>
            <a:off x="3987800" y="1391285"/>
            <a:ext cx="4215765" cy="5039995"/>
          </a:xfrm>
        </p:spPr>
      </p:pic>
      <p:cxnSp>
        <p:nvCxnSpPr>
          <p:cNvPr id="2" name="直接连接符 1"/>
          <p:cNvCxnSpPr/>
          <p:nvPr/>
        </p:nvCxnSpPr>
        <p:spPr>
          <a:xfrm flipV="1">
            <a:off x="4127500" y="2735580"/>
            <a:ext cx="796925" cy="14288"/>
          </a:xfrm>
          <a:prstGeom prst="line">
            <a:avLst/>
          </a:prstGeom>
          <a:ln w="4445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4127500" y="3666173"/>
            <a:ext cx="796925" cy="14287"/>
          </a:xfrm>
          <a:prstGeom prst="line">
            <a:avLst/>
          </a:prstGeom>
          <a:ln w="4445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4127500" y="4596448"/>
            <a:ext cx="796925" cy="14287"/>
          </a:xfrm>
          <a:prstGeom prst="line">
            <a:avLst/>
          </a:prstGeom>
          <a:ln w="4445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114290" y="5478145"/>
            <a:ext cx="1741805" cy="3810"/>
          </a:xfrm>
          <a:prstGeom prst="line">
            <a:avLst/>
          </a:prstGeom>
          <a:ln w="4445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sz="4400">
                <a:sym typeface="微软雅黑" panose="020B0503020204020204" charset="-122"/>
              </a:rPr>
              <a:t>陈明</a:t>
            </a:r>
          </a:p>
        </p:txBody>
      </p:sp>
      <p:pic>
        <p:nvPicPr>
          <p:cNvPr id="70659" name="内容占位符 7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 bwMode="auto">
          <a:xfrm>
            <a:off x="3626485" y="1079500"/>
            <a:ext cx="5861685" cy="4431665"/>
          </a:xfrm>
        </p:spPr>
      </p:pic>
      <p:cxnSp>
        <p:nvCxnSpPr>
          <p:cNvPr id="9" name="直接连接符 8"/>
          <p:cNvCxnSpPr/>
          <p:nvPr/>
        </p:nvCxnSpPr>
        <p:spPr>
          <a:xfrm>
            <a:off x="4056380" y="2331403"/>
            <a:ext cx="1603375" cy="4762"/>
          </a:xfrm>
          <a:prstGeom prst="line">
            <a:avLst/>
          </a:prstGeom>
          <a:ln w="4445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056380" y="2952750"/>
            <a:ext cx="1603375" cy="4763"/>
          </a:xfrm>
          <a:prstGeom prst="line">
            <a:avLst/>
          </a:prstGeom>
          <a:ln w="4445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4878705" y="4164013"/>
            <a:ext cx="781050" cy="0"/>
          </a:xfrm>
          <a:prstGeom prst="line">
            <a:avLst/>
          </a:prstGeom>
          <a:ln w="4445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669882" y="122120"/>
            <a:ext cx="10852237" cy="648000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6000">
                <a:solidFill>
                  <a:schemeClr val="accent4"/>
                </a:solidFill>
                <a:effectLst/>
              </a:rPr>
              <a:t>导语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0" y="982345"/>
            <a:ext cx="7428230" cy="604329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内容占位符 1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 bwMode="auto">
          <a:xfrm>
            <a:off x="3806825" y="1079500"/>
            <a:ext cx="4282440" cy="5587365"/>
          </a:xfrm>
        </p:spPr>
      </p:pic>
      <p:sp>
        <p:nvSpPr>
          <p:cNvPr id="245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sz="4800">
                <a:sym typeface="微软雅黑" panose="020B0503020204020204" charset="-122"/>
              </a:rPr>
              <a:t>刘欣楠</a:t>
            </a: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4191635" y="2019300"/>
            <a:ext cx="570865" cy="7620"/>
          </a:xfrm>
          <a:prstGeom prst="line">
            <a:avLst/>
          </a:prstGeom>
          <a:ln w="4445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3936365" y="2581275"/>
            <a:ext cx="514985" cy="4445"/>
          </a:xfrm>
          <a:prstGeom prst="line">
            <a:avLst/>
          </a:prstGeom>
          <a:ln w="4445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680585" y="3952875"/>
            <a:ext cx="644525" cy="19050"/>
          </a:xfrm>
          <a:prstGeom prst="line">
            <a:avLst/>
          </a:prstGeom>
          <a:ln w="4445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806825" y="4261485"/>
            <a:ext cx="644525" cy="19050"/>
          </a:xfrm>
          <a:prstGeom prst="line">
            <a:avLst/>
          </a:prstGeom>
          <a:ln w="4445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556760" y="4881245"/>
            <a:ext cx="644525" cy="19050"/>
          </a:xfrm>
          <a:prstGeom prst="line">
            <a:avLst/>
          </a:prstGeom>
          <a:ln w="4445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" y="-41910"/>
            <a:ext cx="12207875" cy="8399145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25" y="1296035"/>
            <a:ext cx="7836535" cy="5039995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altLang="zh-CN" sz="5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  <a:r>
              <a:rPr sz="4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品读了几篇包含月亮意象的诗作后，不妨让我们一起归纳一下初中所学的古诗词常见的意象吧！</a:t>
            </a:r>
            <a:endParaRPr lang="en-US" altLang="zh-CN" sz="4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72706" name="Group 19"/>
          <p:cNvGrpSpPr/>
          <p:nvPr/>
        </p:nvGrpSpPr>
        <p:grpSpPr>
          <a:xfrm>
            <a:off x="782638" y="146050"/>
            <a:ext cx="3090862" cy="933450"/>
            <a:chOff x="138" y="399"/>
            <a:chExt cx="1947" cy="588"/>
          </a:xfrm>
        </p:grpSpPr>
        <p:pic>
          <p:nvPicPr>
            <p:cNvPr id="72707" name="Picture 18" descr="未标题-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138" y="399"/>
              <a:ext cx="1947" cy="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72708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609" cy="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99CC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知识拓展</a:t>
              </a:r>
            </a:p>
          </p:txBody>
        </p:sp>
      </p:grpSp>
    </p:spTree>
    <p:custDataLst>
      <p:tags r:id="rId1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sz="4400">
                <a:sym typeface="微软雅黑" panose="020B0503020204020204" charset="-122"/>
              </a:rPr>
              <a:t>连线题</a:t>
            </a:r>
            <a:r>
              <a:rPr lang="en-US" altLang="zh-CN" sz="4400">
                <a:sym typeface="微软雅黑" panose="020B0503020204020204" charset="-122"/>
              </a:rPr>
              <a:t>——</a:t>
            </a:r>
            <a:r>
              <a:rPr sz="4400"/>
              <a:t>说说以下几个意象的象征意义</a:t>
            </a:r>
            <a:endParaRPr sz="4400">
              <a:sym typeface="微软雅黑" panose="020B0503020204020204" charset="-122"/>
            </a:endParaRPr>
          </a:p>
        </p:txBody>
      </p:sp>
      <p:sp>
        <p:nvSpPr>
          <p:cNvPr id="28674" name="内容占位符 2"/>
          <p:cNvSpPr>
            <a:spLocks noGrp="1"/>
          </p:cNvSpPr>
          <p:nvPr>
            <p:ph sz="half" idx="1"/>
          </p:nvPr>
        </p:nvSpPr>
        <p:spPr>
          <a:xfrm>
            <a:off x="179070" y="1296035"/>
            <a:ext cx="7820660" cy="5039995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sz="2800">
                <a:solidFill>
                  <a:schemeClr val="tx1"/>
                </a:solidFill>
                <a:sym typeface="微软雅黑" panose="020B0503020204020204" charset="-122"/>
              </a:rPr>
              <a:t>【</a:t>
            </a:r>
            <a:r>
              <a:rPr sz="2800">
                <a:solidFill>
                  <a:srgbClr val="FF0000"/>
                </a:solidFill>
                <a:sym typeface="微软雅黑" panose="020B0503020204020204" charset="-122"/>
              </a:rPr>
              <a:t>柳絮</a:t>
            </a:r>
            <a:r>
              <a:rPr sz="2800">
                <a:solidFill>
                  <a:schemeClr val="tx1"/>
                </a:solidFill>
                <a:sym typeface="微软雅黑" panose="020B0503020204020204" charset="-122"/>
              </a:rPr>
              <a:t>】杨花落尽子规啼，闻道龙标过五溪。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sz="2800">
                <a:solidFill>
                  <a:schemeClr val="tx1"/>
                </a:solidFill>
                <a:sym typeface="微软雅黑" panose="020B0503020204020204" charset="-122"/>
              </a:rPr>
              <a:t>【</a:t>
            </a:r>
            <a:r>
              <a:rPr sz="2800">
                <a:solidFill>
                  <a:srgbClr val="FF0000"/>
                </a:solidFill>
                <a:sym typeface="微软雅黑" panose="020B0503020204020204" charset="-122"/>
              </a:rPr>
              <a:t>夕阳</a:t>
            </a:r>
            <a:r>
              <a:rPr sz="2800">
                <a:solidFill>
                  <a:schemeClr val="tx1"/>
                </a:solidFill>
                <a:sym typeface="微软雅黑" panose="020B0503020204020204" charset="-122"/>
              </a:rPr>
              <a:t>】千嶂里，长烟落日孤城闭。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sz="2800">
                <a:solidFill>
                  <a:schemeClr val="tx1"/>
                </a:solidFill>
              </a:rPr>
              <a:t>【</a:t>
            </a:r>
            <a:r>
              <a:rPr sz="2800">
                <a:solidFill>
                  <a:srgbClr val="FF0000"/>
                </a:solidFill>
              </a:rPr>
              <a:t>落花</a:t>
            </a:r>
            <a:r>
              <a:rPr sz="2800">
                <a:solidFill>
                  <a:schemeClr val="tx1"/>
                </a:solidFill>
              </a:rPr>
              <a:t>】</a:t>
            </a:r>
            <a:r>
              <a:rPr sz="2800">
                <a:solidFill>
                  <a:schemeClr val="tx1"/>
                </a:solidFill>
                <a:sym typeface="微软雅黑" panose="020B0503020204020204" charset="-122"/>
              </a:rPr>
              <a:t>无可奈何花落去，似曾相识燕归来。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sz="2800">
                <a:solidFill>
                  <a:schemeClr val="tx1"/>
                </a:solidFill>
                <a:sym typeface="微软雅黑" panose="020B0503020204020204" charset="-122"/>
              </a:rPr>
              <a:t>            落红不是无情物，化作春泥更护花。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sz="2800">
                <a:solidFill>
                  <a:schemeClr val="tx1"/>
                </a:solidFill>
                <a:sym typeface="微软雅黑" panose="020B0503020204020204" charset="-122"/>
              </a:rPr>
              <a:t>【</a:t>
            </a:r>
            <a:r>
              <a:rPr sz="2800">
                <a:solidFill>
                  <a:srgbClr val="FF0000"/>
                </a:solidFill>
                <a:sym typeface="微软雅黑" panose="020B0503020204020204" charset="-122"/>
              </a:rPr>
              <a:t>浮萍</a:t>
            </a:r>
            <a:r>
              <a:rPr sz="2800">
                <a:solidFill>
                  <a:schemeClr val="tx1"/>
                </a:solidFill>
                <a:sym typeface="微软雅黑" panose="020B0503020204020204" charset="-122"/>
              </a:rPr>
              <a:t>】山河破碎风飘絮，身世浮沉雨打萍。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sz="2800">
                <a:solidFill>
                  <a:schemeClr val="tx1"/>
                </a:solidFill>
                <a:sym typeface="微软雅黑" panose="020B0503020204020204" charset="-122"/>
              </a:rPr>
              <a:t>【</a:t>
            </a:r>
            <a:r>
              <a:rPr sz="2800">
                <a:solidFill>
                  <a:srgbClr val="FF0000"/>
                </a:solidFill>
                <a:sym typeface="微软雅黑" panose="020B0503020204020204" charset="-122"/>
              </a:rPr>
              <a:t>浮云</a:t>
            </a:r>
            <a:r>
              <a:rPr sz="2800">
                <a:solidFill>
                  <a:schemeClr val="tx1"/>
                </a:solidFill>
                <a:sym typeface="微软雅黑" panose="020B0503020204020204" charset="-122"/>
              </a:rPr>
              <a:t>】不畏浮云遮望眼，自缘身在最高层。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altLang="zh-CN" sz="3200">
              <a:solidFill>
                <a:schemeClr val="tx1"/>
              </a:solidFill>
              <a:sym typeface="微软雅黑" panose="020B0503020204020204" charset="-122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sz="2000">
              <a:solidFill>
                <a:schemeClr val="tx1"/>
              </a:solidFill>
              <a:sym typeface="微软雅黑" panose="020B0503020204020204" charset="-122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sz="2000">
              <a:solidFill>
                <a:schemeClr val="tx1"/>
              </a:solidFill>
              <a:sym typeface="微软雅黑" panose="020B050302020402020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913372" y="1296000"/>
            <a:ext cx="5283242" cy="5040000"/>
          </a:xfrm>
        </p:spPr>
        <p:txBody>
          <a:bodyPr/>
          <a:lstStyle/>
          <a:p>
            <a:pPr marL="0" indent="0" fontAlgn="auto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sym typeface="+mn-ea"/>
              </a:rPr>
              <a:t>A</a:t>
            </a:r>
            <a:r>
              <a:rPr lang="zh-CN" altLang="en-US" sz="28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sym typeface="+mn-ea"/>
              </a:rPr>
              <a:t>苍茫凄凉</a:t>
            </a:r>
            <a:endParaRPr lang="zh-CN" altLang="en-US" sz="28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marL="0" indent="0" fontAlgn="auto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B</a:t>
            </a:r>
            <a:r>
              <a:rPr lang="zh-CN" altLang="en-US" sz="28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sym typeface="+mn-ea"/>
              </a:rPr>
              <a:t>漂泊无依</a:t>
            </a:r>
            <a:endParaRPr lang="zh-CN" altLang="en-US" sz="28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marL="0" indent="0" fontAlgn="auto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C</a:t>
            </a:r>
            <a:r>
              <a:rPr lang="zh-CN" altLang="en-US" sz="28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奸邪势力</a:t>
            </a:r>
          </a:p>
          <a:p>
            <a:pPr marL="0" indent="0" fontAlgn="auto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US" altLang="zh-CN" sz="28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sym typeface="+mn-ea"/>
            </a:endParaRPr>
          </a:p>
          <a:p>
            <a:pPr marL="0" indent="0" fontAlgn="auto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sym typeface="+mn-ea"/>
              </a:rPr>
              <a:t>D</a:t>
            </a:r>
            <a:r>
              <a:rPr lang="zh-CN" altLang="en-US" sz="28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sym typeface="+mn-ea"/>
              </a:rPr>
              <a:t>依依惜别</a:t>
            </a:r>
            <a:endParaRPr lang="en-US" altLang="zh-CN" sz="28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sym typeface="+mn-ea"/>
            </a:endParaRPr>
          </a:p>
          <a:p>
            <a:pPr marL="0" indent="0" fontAlgn="auto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sym typeface="+mn-ea"/>
              </a:rPr>
              <a:t>E</a:t>
            </a:r>
            <a:r>
              <a:rPr lang="zh-CN" altLang="en-US" sz="28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sym typeface="+mn-ea"/>
              </a:rPr>
              <a:t>青春易逝、人生无常</a:t>
            </a:r>
          </a:p>
          <a:p>
            <a:pPr marL="0" indent="0" fontAlgn="auto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28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marL="0" indent="0" fontAlgn="auto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28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445" y="0"/>
            <a:ext cx="12186285" cy="6849745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25" y="1915160"/>
            <a:ext cx="10536555" cy="5039995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altLang="zh-CN" sz="5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  <a:r>
              <a:rPr sz="4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借景抒情、托物寓意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sz="4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</a:t>
            </a:r>
            <a:r>
              <a:rPr sz="4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才是我们这节课的终极目标</a:t>
            </a:r>
            <a:r>
              <a:rPr lang="en-US" altLang="zh-CN" sz="4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!</a:t>
            </a:r>
            <a:endParaRPr lang="en-US" altLang="zh-CN" sz="4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grpSp>
        <p:nvGrpSpPr>
          <p:cNvPr id="74754" name="Group 19"/>
          <p:cNvGrpSpPr/>
          <p:nvPr/>
        </p:nvGrpSpPr>
        <p:grpSpPr>
          <a:xfrm>
            <a:off x="669608" y="721360"/>
            <a:ext cx="3090862" cy="933450"/>
            <a:chOff x="138" y="399"/>
            <a:chExt cx="1947" cy="588"/>
          </a:xfrm>
        </p:grpSpPr>
        <p:pic>
          <p:nvPicPr>
            <p:cNvPr id="74755" name="Picture 18" descr="未标题-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138" y="399"/>
              <a:ext cx="1947" cy="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74756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609" cy="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99CC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归纳小结</a:t>
              </a:r>
            </a:p>
          </p:txBody>
        </p:sp>
      </p:grpSp>
    </p:spTree>
    <p:custDataLst>
      <p:tags r:id="rId1"/>
    </p:custData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25" y="1296035"/>
            <a:ext cx="11010900" cy="5039995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altLang="zh-CN" sz="5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  <a:r>
              <a:rPr sz="4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上次的短诗创作中已经有不少打破束缚，不写月亮的诗作！</a:t>
            </a:r>
            <a:r>
              <a:rPr sz="4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我想把我写给同学们的诗分享给你们，题目是《愿未来的你》，</a:t>
            </a:r>
            <a:r>
              <a:rPr sz="4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sym typeface="+mn-ea"/>
              </a:rPr>
              <a:t>送给即将毕业的你们</a:t>
            </a:r>
            <a:r>
              <a:rPr sz="4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！</a:t>
            </a:r>
            <a:endParaRPr lang="en-US" altLang="zh-CN" sz="4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grpSp>
        <p:nvGrpSpPr>
          <p:cNvPr id="74754" name="Group 19"/>
          <p:cNvGrpSpPr/>
          <p:nvPr/>
        </p:nvGrpSpPr>
        <p:grpSpPr>
          <a:xfrm>
            <a:off x="782638" y="146050"/>
            <a:ext cx="3090862" cy="933450"/>
            <a:chOff x="138" y="399"/>
            <a:chExt cx="1947" cy="588"/>
          </a:xfrm>
        </p:grpSpPr>
        <p:pic>
          <p:nvPicPr>
            <p:cNvPr id="74755" name="Picture 18" descr="未标题-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38" y="399"/>
              <a:ext cx="1947" cy="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74756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609" cy="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99CC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品诗大会</a:t>
              </a:r>
            </a:p>
          </p:txBody>
        </p:sp>
      </p:grpSp>
    </p:spTree>
    <p:custDataLst>
      <p:tags r:id="rId1"/>
    </p:custData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56210" y="1257935"/>
            <a:ext cx="11939270" cy="5039995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altLang="zh-CN" sz="5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</a:t>
            </a:r>
            <a:r>
              <a:rPr sz="5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每张</a:t>
            </a:r>
            <a:r>
              <a:rPr lang="en-US" altLang="zh-CN" sz="5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ppt</a:t>
            </a:r>
            <a:r>
              <a:rPr sz="5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的有色字体都是对诗的每一章节的简要赏析。</a:t>
            </a:r>
            <a:r>
              <a:rPr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我特意做成了一个朗读微视频。</a:t>
            </a:r>
            <a:r>
              <a:rPr sz="5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希望同学们可以好好看看。</a:t>
            </a:r>
            <a:endParaRPr lang="en-US" altLang="zh-CN" sz="5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grpSp>
        <p:nvGrpSpPr>
          <p:cNvPr id="74754" name="Group 19"/>
          <p:cNvGrpSpPr/>
          <p:nvPr/>
        </p:nvGrpSpPr>
        <p:grpSpPr>
          <a:xfrm>
            <a:off x="782638" y="146050"/>
            <a:ext cx="3090862" cy="933450"/>
            <a:chOff x="138" y="399"/>
            <a:chExt cx="1947" cy="588"/>
          </a:xfrm>
        </p:grpSpPr>
        <p:pic>
          <p:nvPicPr>
            <p:cNvPr id="74755" name="Picture 18" descr="未标题-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38" y="399"/>
              <a:ext cx="1947" cy="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74756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609" cy="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99CC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品诗大会</a:t>
              </a:r>
            </a:p>
          </p:txBody>
        </p:sp>
      </p:grpSp>
    </p:spTree>
    <p:custDataLst>
      <p:tags r:id="rId1"/>
    </p:custData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-9325"/>
            <a:ext cx="10852237" cy="648000"/>
          </a:xfrm>
        </p:spPr>
        <p:txBody>
          <a:bodyPr/>
          <a:lstStyle/>
          <a:p>
            <a:pPr algn="ctr">
              <a:spcAft>
                <a:spcPct val="0"/>
              </a:spcAft>
              <a:defRPr/>
            </a:pPr>
            <a:r>
              <a:t>愿未来的你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660530" y="908650"/>
            <a:ext cx="5283242" cy="504000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sz="2000" b="1">
                <a:solidFill>
                  <a:schemeClr val="tx1"/>
                </a:solidFill>
              </a:rPr>
              <a:t>愿你是一颗太阳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sz="2000" b="1">
                <a:solidFill>
                  <a:schemeClr val="tx1"/>
                </a:solidFill>
              </a:rPr>
              <a:t>即使乌云戏谑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sz="2000" b="1">
                <a:solidFill>
                  <a:schemeClr val="tx1"/>
                </a:solidFill>
              </a:rPr>
              <a:t>也能笑逐颜开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sz="2000" b="1">
              <a:solidFill>
                <a:schemeClr val="tx1"/>
              </a:solidFill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sz="2000" b="1">
                <a:solidFill>
                  <a:schemeClr val="tx1"/>
                </a:solidFill>
              </a:rPr>
              <a:t>愿你是一轮明月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sz="2000" b="1">
                <a:solidFill>
                  <a:schemeClr val="tx1"/>
                </a:solidFill>
              </a:rPr>
              <a:t>即使身处黑暗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sz="2000" b="1">
                <a:solidFill>
                  <a:schemeClr val="tx1"/>
                </a:solidFill>
              </a:rPr>
              <a:t>也能锐气不改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sz="2000" b="1">
              <a:solidFill>
                <a:schemeClr val="tx1"/>
              </a:solidFill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sz="2000" b="1">
                <a:solidFill>
                  <a:schemeClr val="tx1"/>
                </a:solidFill>
              </a:rPr>
              <a:t>愿你是一只鸿雁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sz="2000" b="1">
                <a:solidFill>
                  <a:schemeClr val="tx1"/>
                </a:solidFill>
              </a:rPr>
              <a:t>即使形单影只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sz="2000" b="1">
                <a:solidFill>
                  <a:schemeClr val="tx1"/>
                </a:solidFill>
              </a:rPr>
              <a:t>也有清风徐来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>
              <a:solidFill>
                <a:schemeClr val="tx1"/>
              </a:solidFill>
            </a:endParaRPr>
          </a:p>
          <a:p>
            <a:pPr>
              <a:defRPr/>
            </a:pPr>
            <a:endParaRPr>
              <a:solidFill>
                <a:schemeClr val="tx1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24427" y="909285"/>
            <a:ext cx="5283242" cy="5040000"/>
          </a:xfrm>
        </p:spPr>
        <p:txBody>
          <a:bodyPr/>
          <a:lstStyle/>
          <a:p>
            <a:pPr marL="0" indent="0" fontAlgn="auto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愿你是一缕清风</a:t>
            </a:r>
            <a:endParaRPr lang="zh-CN" altLang="en-US" sz="2000" b="1">
              <a:solidFill>
                <a:schemeClr val="tx1"/>
              </a:solidFill>
            </a:endParaRPr>
          </a:p>
          <a:p>
            <a:pPr marL="0" indent="0" fontAlgn="auto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即使波澜不惊</a:t>
            </a:r>
            <a:endParaRPr lang="zh-CN" altLang="en-US" sz="2000" b="1">
              <a:solidFill>
                <a:schemeClr val="tx1"/>
              </a:solidFill>
            </a:endParaRPr>
          </a:p>
          <a:p>
            <a:pPr marL="0" indent="0" fontAlgn="auto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也能安之若素</a:t>
            </a:r>
            <a:endParaRPr lang="zh-CN" altLang="en-US" sz="2000" b="1">
              <a:solidFill>
                <a:schemeClr val="tx1"/>
              </a:solidFill>
            </a:endParaRPr>
          </a:p>
          <a:p>
            <a:pPr marL="0" indent="0" fontAlgn="auto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2000" b="1">
              <a:solidFill>
                <a:schemeClr val="tx1"/>
              </a:solidFill>
            </a:endParaRPr>
          </a:p>
          <a:p>
            <a:pPr marL="0" indent="0" fontAlgn="auto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愿你是一阵细雨</a:t>
            </a:r>
            <a:endParaRPr lang="zh-CN" altLang="en-US" sz="2000" b="1">
              <a:solidFill>
                <a:schemeClr val="tx1"/>
              </a:solidFill>
            </a:endParaRPr>
          </a:p>
          <a:p>
            <a:pPr marL="0" indent="0" fontAlgn="auto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即使微不足道</a:t>
            </a:r>
            <a:endParaRPr lang="zh-CN" altLang="en-US" sz="2000" b="1">
              <a:solidFill>
                <a:schemeClr val="tx1"/>
              </a:solidFill>
            </a:endParaRPr>
          </a:p>
          <a:p>
            <a:pPr marL="0" indent="0" fontAlgn="auto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也能抚慰痛苦</a:t>
            </a:r>
            <a:endParaRPr lang="zh-CN" altLang="en-US" sz="2000" b="1">
              <a:solidFill>
                <a:schemeClr val="tx1"/>
              </a:solidFill>
            </a:endParaRPr>
          </a:p>
          <a:p>
            <a:pPr fontAlgn="auto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zh-CN" altLang="en-US" sz="2000" b="1">
              <a:solidFill>
                <a:schemeClr val="tx1"/>
              </a:solidFill>
            </a:endParaRPr>
          </a:p>
          <a:p>
            <a:pPr marL="0" indent="0" fontAlgn="auto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愿你是一首民谣</a:t>
            </a:r>
            <a:endParaRPr lang="zh-CN" altLang="en-US" sz="2000" b="1">
              <a:solidFill>
                <a:schemeClr val="tx1"/>
              </a:solidFill>
            </a:endParaRPr>
          </a:p>
          <a:p>
            <a:pPr marL="0" indent="0" fontAlgn="auto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即使曲高和寡</a:t>
            </a:r>
            <a:endParaRPr lang="zh-CN" altLang="en-US" sz="2000" b="1">
              <a:solidFill>
                <a:schemeClr val="tx1"/>
              </a:solidFill>
            </a:endParaRPr>
          </a:p>
          <a:p>
            <a:pPr marL="0" indent="0" fontAlgn="auto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也有伯乐知遇</a:t>
            </a:r>
            <a:endParaRPr lang="zh-CN" altLang="en-US" sz="2000" b="1">
              <a:solidFill>
                <a:schemeClr val="tx1"/>
              </a:solidFill>
            </a:endParaRPr>
          </a:p>
          <a:p>
            <a:pPr marL="0" indent="0" fontAlgn="auto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  <a:p>
            <a:pPr fontAlgn="auto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zh-CN" altLang="en-US"/>
          </a:p>
        </p:txBody>
      </p:sp>
      <p:sp>
        <p:nvSpPr>
          <p:cNvPr id="5" name="内容占位符 3"/>
          <p:cNvSpPr>
            <a:spLocks noGrp="1"/>
          </p:cNvSpPr>
          <p:nvPr/>
        </p:nvSpPr>
        <p:spPr>
          <a:xfrm>
            <a:off x="8232775" y="909320"/>
            <a:ext cx="2336800" cy="5702300"/>
          </a:xfrm>
          <a:prstGeom prst="rect">
            <a:avLst/>
          </a:prstGeom>
          <a:noFill/>
          <a:ln w="9525">
            <a:noFill/>
          </a:ln>
        </p:spPr>
        <p:txBody>
          <a:bodyPr lIns="101600" tIns="0" rIns="82550" bIns="0"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defRPr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愿你是一叶小舟</a:t>
            </a:r>
            <a:endParaRPr lang="zh-CN" altLang="en-US" sz="2000" b="1">
              <a:solidFill>
                <a:schemeClr val="tx1"/>
              </a:solidFill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即使无人问津</a:t>
            </a:r>
            <a:endParaRPr lang="zh-CN" altLang="en-US" sz="2000" b="1">
              <a:solidFill>
                <a:schemeClr val="tx1"/>
              </a:solidFill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也能拥抱长汀</a:t>
            </a:r>
            <a:endParaRPr lang="zh-CN" altLang="en-US" sz="2000" b="1">
              <a:solidFill>
                <a:schemeClr val="tx1"/>
              </a:solidFill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zh-CN" altLang="en-US" sz="2000" b="1">
              <a:solidFill>
                <a:schemeClr val="tx1"/>
              </a:solidFill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愿你是一本诗经</a:t>
            </a:r>
            <a:endParaRPr lang="zh-CN" altLang="en-US" sz="2000" b="1">
              <a:solidFill>
                <a:schemeClr val="tx1"/>
              </a:solidFill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即使万人簇拥</a:t>
            </a:r>
            <a:endParaRPr lang="zh-CN" altLang="en-US" sz="2000" b="1">
              <a:solidFill>
                <a:schemeClr val="tx1"/>
              </a:solidFill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zh-CN" altLang="en-US" sz="2000" b="1">
                <a:solidFill>
                  <a:schemeClr val="tx1"/>
                </a:solidFill>
                <a:sym typeface="+mn-ea"/>
              </a:rPr>
              <a:t>也能历久弥新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zh-CN" altLang="en-US" sz="2000" b="1">
              <a:solidFill>
                <a:schemeClr val="tx1"/>
              </a:solidFill>
              <a:sym typeface="+mn-ea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zh-CN" altLang="en-US" sz="2000" b="1">
                <a:solidFill>
                  <a:schemeClr val="tx1"/>
                </a:solidFill>
              </a:rPr>
              <a:t>愿你是一个少年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zh-CN" altLang="en-US" sz="2000" b="1">
                <a:solidFill>
                  <a:schemeClr val="tx1"/>
                </a:solidFill>
              </a:rPr>
              <a:t>即使负伤累累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zh-CN" altLang="en-US" sz="2000" b="1">
                <a:solidFill>
                  <a:schemeClr val="tx1"/>
                </a:solidFill>
              </a:rPr>
              <a:t>也能不忘初心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chemeClr val="tx1"/>
              </a:solidFill>
            </a:endParaRPr>
          </a:p>
          <a:p>
            <a:pPr>
              <a:defRPr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25" y="1296035"/>
            <a:ext cx="11047730" cy="503999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5400">
                <a:solidFill>
                  <a:srgbClr val="FF0000"/>
                </a:solidFill>
              </a:rPr>
              <a:t>请大家利用五分钟的时间再写一首短诗，要求至少四行，所选的意象要有象征意义。</a:t>
            </a:r>
          </a:p>
        </p:txBody>
      </p:sp>
      <p:grpSp>
        <p:nvGrpSpPr>
          <p:cNvPr id="74754" name="Group 19"/>
          <p:cNvGrpSpPr/>
          <p:nvPr/>
        </p:nvGrpSpPr>
        <p:grpSpPr>
          <a:xfrm>
            <a:off x="782638" y="146050"/>
            <a:ext cx="3090862" cy="933450"/>
            <a:chOff x="138" y="399"/>
            <a:chExt cx="1947" cy="588"/>
          </a:xfrm>
        </p:grpSpPr>
        <p:pic>
          <p:nvPicPr>
            <p:cNvPr id="74755" name="Picture 18" descr="未标题-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138" y="399"/>
              <a:ext cx="1947" cy="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5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609" cy="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99CC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当堂演练</a:t>
              </a:r>
            </a:p>
          </p:txBody>
        </p:sp>
      </p:grpSp>
    </p:spTree>
    <p:custDataLst>
      <p:tags r:id="rId1"/>
    </p:custData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0" y="-38100"/>
            <a:ext cx="12209145" cy="69145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true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195" y="-62865"/>
            <a:ext cx="12200255" cy="6983730"/>
          </a:xfrm>
          <a:prstGeom prst="rect">
            <a:avLst/>
          </a:prstGeom>
        </p:spPr>
      </p:pic>
      <p:grpSp>
        <p:nvGrpSpPr>
          <p:cNvPr id="53249" name="Group 19"/>
          <p:cNvGrpSpPr/>
          <p:nvPr/>
        </p:nvGrpSpPr>
        <p:grpSpPr>
          <a:xfrm>
            <a:off x="1625600" y="419100"/>
            <a:ext cx="2319338" cy="700088"/>
            <a:chOff x="138" y="461"/>
            <a:chExt cx="1461" cy="441"/>
          </a:xfrm>
        </p:grpSpPr>
        <p:pic>
          <p:nvPicPr>
            <p:cNvPr id="53251" name="Picture 18" descr="未标题-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53252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99CC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诗歌诵读</a:t>
              </a:r>
            </a:p>
          </p:txBody>
        </p:sp>
      </p:grpSp>
      <p:sp>
        <p:nvSpPr>
          <p:cNvPr id="53250" name="文本框 1"/>
          <p:cNvSpPr txBox="1">
            <a:spLocks noChangeArrowheads="1"/>
          </p:cNvSpPr>
          <p:nvPr/>
        </p:nvSpPr>
        <p:spPr bwMode="auto">
          <a:xfrm>
            <a:off x="1053783" y="1119188"/>
            <a:ext cx="9786937" cy="5026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霜风呼呼的吹着，</a:t>
            </a:r>
          </a:p>
          <a:p>
            <a:pPr>
              <a:lnSpc>
                <a:spcPct val="150000"/>
              </a:lnSpc>
            </a:pPr>
            <a:r>
              <a:rPr lang="zh-CN" altLang="zh-CN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月光明明的照着。</a:t>
            </a:r>
          </a:p>
          <a:p>
            <a:pPr>
              <a:lnSpc>
                <a:spcPct val="150000"/>
              </a:lnSpc>
            </a:pPr>
            <a:r>
              <a:rPr lang="zh-CN" altLang="zh-CN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我和一株顶高的树并排立着，</a:t>
            </a:r>
          </a:p>
          <a:p>
            <a:pPr>
              <a:lnSpc>
                <a:spcPct val="150000"/>
              </a:lnSpc>
            </a:pPr>
            <a:r>
              <a:rPr lang="zh-CN" altLang="zh-CN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却没有靠着。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true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195" y="-62865"/>
            <a:ext cx="12200255" cy="6983730"/>
          </a:xfrm>
          <a:prstGeom prst="rect">
            <a:avLst/>
          </a:prstGeom>
        </p:spPr>
      </p:pic>
      <p:grpSp>
        <p:nvGrpSpPr>
          <p:cNvPr id="54273" name="Group 19"/>
          <p:cNvGrpSpPr/>
          <p:nvPr/>
        </p:nvGrpSpPr>
        <p:grpSpPr>
          <a:xfrm>
            <a:off x="991235" y="289560"/>
            <a:ext cx="3776345" cy="1003300"/>
            <a:chOff x="138" y="461"/>
            <a:chExt cx="1461" cy="441"/>
          </a:xfrm>
        </p:grpSpPr>
        <p:pic>
          <p:nvPicPr>
            <p:cNvPr id="54275" name="Picture 18" descr="未标题-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54276" name="文本框 2"/>
            <p:cNvSpPr txBox="1">
              <a:spLocks noChangeArrowheads="1"/>
            </p:cNvSpPr>
            <p:nvPr/>
          </p:nvSpPr>
          <p:spPr bwMode="auto">
            <a:xfrm>
              <a:off x="387" y="553"/>
              <a:ext cx="1212" cy="2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99CC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真正的新诗</a:t>
              </a:r>
            </a:p>
          </p:txBody>
        </p:sp>
      </p:grpSp>
      <p:sp>
        <p:nvSpPr>
          <p:cNvPr id="41989" name="文本框 96258"/>
          <p:cNvSpPr txBox="1">
            <a:spLocks noChangeArrowheads="1"/>
          </p:cNvSpPr>
          <p:nvPr/>
        </p:nvSpPr>
        <p:spPr bwMode="auto">
          <a:xfrm>
            <a:off x="295275" y="1184275"/>
            <a:ext cx="11335385" cy="4490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</a:rPr>
              <a:t>   </a:t>
            </a:r>
            <a:r>
              <a:rPr lang="en-US" altLang="zh-CN" sz="4000" b="1">
                <a:latin typeface="宋体" panose="02010600030101010101" pitchFamily="2" charset="-122"/>
              </a:rPr>
              <a:t>  </a:t>
            </a:r>
            <a:r>
              <a:rPr lang="zh-CN" altLang="en-US" sz="4400" b="1">
                <a:latin typeface="宋体" panose="02010600030101010101" pitchFamily="2" charset="-122"/>
              </a:rPr>
              <a:t>1918年1月，《新青年》首次发表白话诗九首，开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</a:rPr>
              <a:t>中国白话诗歌</a:t>
            </a:r>
            <a:r>
              <a:rPr lang="zh-CN" altLang="en-US" sz="4400" b="1">
                <a:latin typeface="宋体" panose="02010600030101010101" pitchFamily="2" charset="-122"/>
              </a:rPr>
              <a:t>之先河。沈尹默的这首《月夜》赫然便是其中之一。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</a:rPr>
              <a:t>正是因了这首诗的存在，</a:t>
            </a:r>
            <a:r>
              <a:rPr lang="zh-CN" altLang="en-US" sz="4400" b="1">
                <a:latin typeface="宋体" panose="02010600030101010101" pitchFamily="2" charset="-122"/>
              </a:rPr>
              <a:t>中国首次面世的这批现代诗歌作品才可以说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</a:rPr>
              <a:t>真正地显示出现代性</a:t>
            </a:r>
            <a:r>
              <a:rPr lang="zh-CN" altLang="en-US" sz="4400" b="1">
                <a:latin typeface="宋体" panose="02010600030101010101" pitchFamily="2" charset="-122"/>
              </a:rPr>
              <a:t>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true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195" y="-62865"/>
            <a:ext cx="12200255" cy="6983730"/>
          </a:xfrm>
          <a:prstGeom prst="rect">
            <a:avLst/>
          </a:prstGeom>
        </p:spPr>
      </p:pic>
      <p:sp>
        <p:nvSpPr>
          <p:cNvPr id="41989" name="文本框 96258"/>
          <p:cNvSpPr txBox="1"/>
          <p:nvPr/>
        </p:nvSpPr>
        <p:spPr>
          <a:xfrm>
            <a:off x="-26987" y="1119188"/>
            <a:ext cx="12125325" cy="3600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【沈尹默】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（1883－1971），原名君默，杰出学者、诗人、书法家。</a:t>
            </a:r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“五四”运动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时期，沈尹默作为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北大名教授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，和鲁迅、陈独秀等轮流主编《新青年》杂志。</a:t>
            </a:r>
          </a:p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【代表作】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《月夜》《落叶》《三弦》等。</a:t>
            </a:r>
          </a:p>
        </p:txBody>
      </p:sp>
      <p:grpSp>
        <p:nvGrpSpPr>
          <p:cNvPr id="55298" name="Group 19"/>
          <p:cNvGrpSpPr/>
          <p:nvPr/>
        </p:nvGrpSpPr>
        <p:grpSpPr>
          <a:xfrm>
            <a:off x="1625600" y="419100"/>
            <a:ext cx="2319338" cy="700088"/>
            <a:chOff x="138" y="461"/>
            <a:chExt cx="1461" cy="441"/>
          </a:xfrm>
        </p:grpSpPr>
        <p:pic>
          <p:nvPicPr>
            <p:cNvPr id="55299" name="Picture 18" descr="未标题-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55300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99CC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走近作者</a:t>
              </a: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90T58PIC2Gq_1024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940" y="-377825"/>
            <a:ext cx="12249150" cy="8684895"/>
          </a:xfrm>
          <a:prstGeom prst="rect">
            <a:avLst/>
          </a:prstGeom>
        </p:spPr>
      </p:pic>
      <p:grpSp>
        <p:nvGrpSpPr>
          <p:cNvPr id="56321" name="Group 19"/>
          <p:cNvGrpSpPr/>
          <p:nvPr/>
        </p:nvGrpSpPr>
        <p:grpSpPr>
          <a:xfrm>
            <a:off x="1291908" y="80645"/>
            <a:ext cx="2319337" cy="700088"/>
            <a:chOff x="138" y="461"/>
            <a:chExt cx="1461" cy="441"/>
          </a:xfrm>
        </p:grpSpPr>
        <p:pic>
          <p:nvPicPr>
            <p:cNvPr id="56324" name="Picture 18" descr="未标题-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56325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99CC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诗歌研读</a:t>
              </a:r>
            </a:p>
          </p:txBody>
        </p:sp>
      </p:grpSp>
      <p:sp>
        <p:nvSpPr>
          <p:cNvPr id="56322" name="文本框 1"/>
          <p:cNvSpPr txBox="1">
            <a:spLocks noChangeArrowheads="1"/>
          </p:cNvSpPr>
          <p:nvPr/>
        </p:nvSpPr>
        <p:spPr bwMode="auto">
          <a:xfrm>
            <a:off x="3542983" y="441325"/>
            <a:ext cx="7483475" cy="47078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000" b="1">
                <a:latin typeface="黑体" panose="02010600030101010101" pitchFamily="49" charset="-122"/>
                <a:ea typeface="黑体" panose="02010600030101010101" pitchFamily="49" charset="-122"/>
              </a:rPr>
              <a:t>霜风呼呼的吹着，</a:t>
            </a:r>
          </a:p>
          <a:p>
            <a:pPr>
              <a:lnSpc>
                <a:spcPct val="150000"/>
              </a:lnSpc>
            </a:pPr>
            <a:r>
              <a:rPr lang="zh-CN" altLang="zh-CN" sz="4000" b="1">
                <a:latin typeface="黑体" panose="02010600030101010101" pitchFamily="49" charset="-122"/>
                <a:ea typeface="黑体" panose="02010600030101010101" pitchFamily="49" charset="-122"/>
              </a:rPr>
              <a:t>月光明明的照着。</a:t>
            </a:r>
          </a:p>
          <a:p>
            <a:pPr>
              <a:lnSpc>
                <a:spcPct val="150000"/>
              </a:lnSpc>
            </a:pPr>
            <a:r>
              <a:rPr lang="zh-CN" altLang="zh-CN" sz="4000" b="1">
                <a:latin typeface="黑体" panose="02010600030101010101" pitchFamily="49" charset="-122"/>
                <a:ea typeface="黑体" panose="02010600030101010101" pitchFamily="49" charset="-122"/>
              </a:rPr>
              <a:t>我和一株顶高的树并排立着，</a:t>
            </a:r>
          </a:p>
          <a:p>
            <a:pPr>
              <a:lnSpc>
                <a:spcPct val="150000"/>
              </a:lnSpc>
            </a:pPr>
            <a:r>
              <a:rPr lang="zh-CN" altLang="zh-CN" sz="4000" b="1">
                <a:latin typeface="黑体" panose="02010600030101010101" pitchFamily="49" charset="-122"/>
                <a:ea typeface="黑体" panose="02010600030101010101" pitchFamily="49" charset="-122"/>
              </a:rPr>
              <a:t>却没有靠着。</a:t>
            </a:r>
          </a:p>
          <a:p>
            <a:pPr algn="ctr">
              <a:lnSpc>
                <a:spcPct val="150000"/>
              </a:lnSpc>
            </a:pPr>
            <a:endParaRPr lang="zh-CN" altLang="zh-CN" sz="40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6323" name="文本框 99"/>
          <p:cNvSpPr txBox="1">
            <a:spLocks noChangeArrowheads="1"/>
          </p:cNvSpPr>
          <p:nvPr/>
        </p:nvSpPr>
        <p:spPr bwMode="auto">
          <a:xfrm>
            <a:off x="822960" y="4070350"/>
            <a:ext cx="10546715" cy="25615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en-US" altLang="zh-CN" sz="3200" b="1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zh-CN" sz="3600" b="1">
                <a:latin typeface="黑体" panose="02010600030101010101" pitchFamily="49" charset="-122"/>
                <a:ea typeface="黑体" panose="02010600030101010101" pitchFamily="49" charset="-122"/>
              </a:rPr>
              <a:t>这是一首很隐晦的诗，看似纪实，简单地描写记录当时的某种场景。</a:t>
            </a:r>
            <a:r>
              <a:rPr lang="zh-CN" altLang="zh-CN" sz="36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请你结合这首诗的写作背景，说说对这首诗的主旨。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0T58PIC2Gq_1024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940" y="-377825"/>
            <a:ext cx="12249150" cy="8684895"/>
          </a:xfrm>
          <a:prstGeom prst="rect">
            <a:avLst/>
          </a:prstGeom>
        </p:spPr>
      </p:pic>
      <p:sp>
        <p:nvSpPr>
          <p:cNvPr id="19457" name="文本框 96258"/>
          <p:cNvSpPr txBox="1"/>
          <p:nvPr/>
        </p:nvSpPr>
        <p:spPr>
          <a:xfrm>
            <a:off x="464820" y="1518285"/>
            <a:ext cx="11221720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30000"/>
              </a:lnSpc>
              <a:spcBef>
                <a:spcPct val="50000"/>
              </a:spcBef>
              <a:defRPr/>
            </a:pPr>
            <a:r>
              <a:rPr lang="en-US" altLang="zh-CN" sz="3200" b="1" noProof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40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1917</a:t>
            </a:r>
            <a:r>
              <a:rPr lang="zh-CN" altLang="zh-CN" sz="4000" b="1" noProof="1">
                <a:latin typeface="宋体" panose="02010600030101010101" pitchFamily="2" charset="-122"/>
                <a:ea typeface="宋体" panose="02010600030101010101" pitchFamily="2" charset="-122"/>
              </a:rPr>
              <a:t>年，</a:t>
            </a:r>
            <a:r>
              <a:rPr lang="zh-CN" altLang="zh-CN" sz="40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正是近代中国历史上最黑暗、最混乱的年代，却也是思想和文化最迸发的时代。</a:t>
            </a:r>
            <a:r>
              <a:rPr lang="zh-CN" altLang="zh-CN" sz="4000" b="1" noProof="1">
                <a:latin typeface="宋体" panose="02010600030101010101" pitchFamily="2" charset="-122"/>
                <a:ea typeface="宋体" panose="02010600030101010101" pitchFamily="2" charset="-122"/>
              </a:rPr>
              <a:t>也就是在这样的环境下，新诗诞生了。新诗之“新”首先在于其精神和灵魂的新，即</a:t>
            </a:r>
            <a:r>
              <a:rPr lang="zh-CN" altLang="zh-CN" sz="40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思想的现代性</a:t>
            </a:r>
            <a:r>
              <a:rPr lang="zh-CN" altLang="zh-CN" sz="4000" b="1" noProof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zh-CN" sz="40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追求“科学”与“民主”</a:t>
            </a:r>
            <a:r>
              <a:rPr lang="zh-CN" altLang="zh-CN" sz="4000" b="1" noProof="1">
                <a:latin typeface="宋体" panose="02010600030101010101" pitchFamily="2" charset="-122"/>
                <a:ea typeface="宋体" panose="02010600030101010101" pitchFamily="2" charset="-122"/>
              </a:rPr>
              <a:t>，人的个体的觉醒，</a:t>
            </a:r>
            <a:r>
              <a:rPr lang="zh-CN" altLang="zh-CN" sz="40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思想解放、个性独立</a:t>
            </a:r>
            <a:r>
              <a:rPr lang="zh-CN" altLang="zh-CN" sz="4000" b="1" noProof="1">
                <a:latin typeface="宋体" panose="02010600030101010101" pitchFamily="2" charset="-122"/>
                <a:ea typeface="宋体" panose="02010600030101010101" pitchFamily="2" charset="-122"/>
              </a:rPr>
              <a:t>遂成为这一时代的普遍追求。</a:t>
            </a:r>
          </a:p>
        </p:txBody>
      </p:sp>
      <p:grpSp>
        <p:nvGrpSpPr>
          <p:cNvPr id="57346" name="Group 19"/>
          <p:cNvGrpSpPr/>
          <p:nvPr/>
        </p:nvGrpSpPr>
        <p:grpSpPr>
          <a:xfrm>
            <a:off x="811213" y="55563"/>
            <a:ext cx="3090862" cy="933450"/>
            <a:chOff x="138" y="399"/>
            <a:chExt cx="1947" cy="588"/>
          </a:xfrm>
        </p:grpSpPr>
        <p:pic>
          <p:nvPicPr>
            <p:cNvPr id="57347" name="Picture 18" descr="未标题-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138" y="399"/>
              <a:ext cx="1947" cy="5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57348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609" cy="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99CC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写作背景</a:t>
              </a:r>
            </a:p>
          </p:txBody>
        </p:sp>
      </p:grpSp>
    </p:spTree>
    <p:custDataLst>
      <p:tags r:id="rId1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90T58PIC2Gq_1024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940" y="-377825"/>
            <a:ext cx="12249150" cy="8684895"/>
          </a:xfrm>
          <a:prstGeom prst="rect">
            <a:avLst/>
          </a:prstGeom>
        </p:spPr>
      </p:pic>
      <p:sp>
        <p:nvSpPr>
          <p:cNvPr id="58369" name="文本框 96258"/>
          <p:cNvSpPr txBox="1">
            <a:spLocks noChangeArrowheads="1"/>
          </p:cNvSpPr>
          <p:nvPr/>
        </p:nvSpPr>
        <p:spPr bwMode="auto">
          <a:xfrm>
            <a:off x="303530" y="1448118"/>
            <a:ext cx="11583988" cy="4706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zh-CN" sz="4000" b="1">
                <a:latin typeface="宋体" panose="02010600030101010101" pitchFamily="2" charset="-122"/>
              </a:rPr>
              <a:t>概而言之，国人有了主体意识。我国传统诗歌中，是很少有“我”（指独立存在的意识）的（除了屈原），只有在新诗中，“我”才大量出现，例如这首《月夜》。因此</a:t>
            </a:r>
            <a:r>
              <a:rPr lang="zh-CN" altLang="zh-CN" sz="4000" b="1">
                <a:solidFill>
                  <a:srgbClr val="FF0000"/>
                </a:solidFill>
                <a:latin typeface="宋体" panose="02010600030101010101" pitchFamily="2" charset="-122"/>
              </a:rPr>
              <a:t>《月夜》不仅是新诗诞生的一个标志，也是真正的新文学诞生的标志。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90T58PIC2Gq_1024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940" y="-377825"/>
            <a:ext cx="12249150" cy="86848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altLang="zh-CN" sz="4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主旨（时期、社会性质、我是谁、精神品质）</a:t>
            </a:r>
          </a:p>
        </p:txBody>
      </p:sp>
      <p:sp>
        <p:nvSpPr>
          <p:cNvPr id="11266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altLang="zh-CN" sz="40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sym typeface="微软雅黑" panose="020B0503020204020204" charset="-122"/>
              </a:rPr>
              <a:t>霜风呼呼的吹着，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altLang="zh-CN" sz="40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sym typeface="微软雅黑" panose="020B0503020204020204" charset="-122"/>
              </a:rPr>
              <a:t>月光明明的照着。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altLang="zh-CN" sz="40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sym typeface="微软雅黑" panose="020B0503020204020204" charset="-122"/>
              </a:rPr>
              <a:t>我和一株顶高的树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altLang="zh-CN" sz="40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sym typeface="微软雅黑" panose="020B0503020204020204" charset="-122"/>
              </a:rPr>
              <a:t>并排立着，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altLang="zh-CN" sz="40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sym typeface="微软雅黑" panose="020B0503020204020204" charset="-122"/>
              </a:rPr>
              <a:t>却没有靠着。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fontAlgn="auto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altLang="zh-CN" sz="4000" b="1" noProof="1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反映了“五四”运动之前</a:t>
            </a:r>
            <a:r>
              <a:rPr altLang="zh-CN" sz="4000" b="1" noProof="1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半封建半殖民地中国</a:t>
            </a:r>
            <a:r>
              <a:rPr altLang="zh-CN" sz="4000" b="1" noProof="1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的一代</a:t>
            </a:r>
            <a:r>
              <a:rPr altLang="zh-CN" sz="4000" b="1" noProof="1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知识分子</a:t>
            </a:r>
            <a:r>
              <a:rPr altLang="zh-CN" sz="4000" b="1" noProof="1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追求独立自由、崇尚光明、探索真理</a:t>
            </a:r>
            <a:r>
              <a:rPr altLang="zh-CN" sz="4000" b="1" noProof="1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的精神。</a:t>
            </a:r>
            <a:endParaRPr lang="zh-CN" altLang="zh-CN" b="1" noProof="1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zh-CN" altLang="zh-CN" b="1" noProof="1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905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905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9055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905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905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905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905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9055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905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9055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905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905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9055"/>
</p:tagLst>
</file>

<file path=ppt/theme/theme1.xml><?xml version="1.0" encoding="utf-8"?>
<a:theme xmlns:a="http://schemas.openxmlformats.org/drawingml/2006/main" name="1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928</Words>
  <Application>Microsoft Office PowerPoint</Application>
  <PresentationFormat>自定义</PresentationFormat>
  <Paragraphs>139</Paragraphs>
  <Slides>28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1_空白设计模板</vt:lpstr>
      <vt:lpstr>PowerPoint 演示文稿</vt:lpstr>
      <vt:lpstr>导语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主旨（时期、社会性质、我是谁、精神品质）</vt:lpstr>
      <vt:lpstr>PowerPoint 演示文稿</vt:lpstr>
      <vt:lpstr>连线题——说说下面几句诗中的月亮的象征意义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谢剑君</vt:lpstr>
      <vt:lpstr>陈明</vt:lpstr>
      <vt:lpstr>刘欣楠</vt:lpstr>
      <vt:lpstr>PowerPoint 演示文稿</vt:lpstr>
      <vt:lpstr>连线题——说说以下几个意象的象征意义</vt:lpstr>
      <vt:lpstr>PowerPoint 演示文稿</vt:lpstr>
      <vt:lpstr>PowerPoint 演示文稿</vt:lpstr>
      <vt:lpstr>PowerPoint 演示文稿</vt:lpstr>
      <vt:lpstr>愿未来的你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2021-02-06T14:19:36Z</cp:lastPrinted>
  <dcterms:created xsi:type="dcterms:W3CDTF">2021-02-06T14:19:36Z</dcterms:created>
  <dcterms:modified xsi:type="dcterms:W3CDTF">2021-02-27T05:43:37Z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