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57" r:id="rId3"/>
    <p:sldId id="277" r:id="rId4"/>
    <p:sldId id="278" r:id="rId5"/>
    <p:sldId id="279" r:id="rId6"/>
    <p:sldId id="280" r:id="rId7"/>
    <p:sldId id="276" r:id="rId8"/>
    <p:sldId id="281" r:id="rId9"/>
    <p:sldId id="282" r:id="rId10"/>
    <p:sldId id="258" r:id="rId11"/>
    <p:sldId id="260" r:id="rId12"/>
    <p:sldId id="261" r:id="rId13"/>
    <p:sldId id="259" r:id="rId14"/>
    <p:sldId id="264" r:id="rId15"/>
  </p:sldIdLst>
  <p:sldSz cx="9144000" cy="6858000" type="screen4x3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-78"/>
      </p:cViewPr>
      <p:guideLst>
        <p:guide orient="horz" pos="2159"/>
        <p:guide pos="2858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tags" Target="tags/tag1.xml" /><Relationship Id="rId17" Type="http://schemas.openxmlformats.org/officeDocument/2006/relationships/presProps" Target="presProps.xml" /><Relationship Id="rId18" Type="http://schemas.openxmlformats.org/officeDocument/2006/relationships/viewProps" Target="viewProps.xml" /><Relationship Id="rId19" Type="http://schemas.openxmlformats.org/officeDocument/2006/relationships/theme" Target="theme/theme1.xml" /><Relationship Id="rId2" Type="http://schemas.openxmlformats.org/officeDocument/2006/relationships/slide" Target="slides/slide1.xml" /><Relationship Id="rId20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5D86-1574-4835-A782-5F65E17A081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9035-F7C9-4260-9F76-27C574C5B67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5D86-1574-4835-A782-5F65E17A081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9035-F7C9-4260-9F76-27C574C5B67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5D86-1574-4835-A782-5F65E17A081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9035-F7C9-4260-9F76-27C574C5B67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5D86-1574-4835-A782-5F65E17A081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9035-F7C9-4260-9F76-27C574C5B67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5D86-1574-4835-A782-5F65E17A081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9035-F7C9-4260-9F76-27C574C5B67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5D86-1574-4835-A782-5F65E17A081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9035-F7C9-4260-9F76-27C574C5B67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5D86-1574-4835-A782-5F65E17A081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9035-F7C9-4260-9F76-27C574C5B67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5D86-1574-4835-A782-5F65E17A081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9035-F7C9-4260-9F76-27C574C5B67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5D86-1574-4835-A782-5F65E17A081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9035-F7C9-4260-9F76-27C574C5B67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5D86-1574-4835-A782-5F65E17A081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9035-F7C9-4260-9F76-27C574C5B67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5D86-1574-4835-A782-5F65E17A081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9035-F7C9-4260-9F76-27C574C5B67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B45D86-1574-4835-A782-5F65E17A081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109035-F7C9-4260-9F76-27C574C5B67E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Relationship Id="rId3" Type="http://schemas.openxmlformats.org/officeDocument/2006/relationships/image" Target="../media/image9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4925" y="11430"/>
            <a:ext cx="90735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五代史伶官传序</a:t>
            </a:r>
            <a:endParaRPr lang="zh-CN" altLang="en-US" sz="440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28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欧阳修</a:t>
            </a:r>
            <a:endParaRPr lang="zh-CN" altLang="en-US" sz="280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2"/>
          <p:cNvSpPr txBox="1"/>
          <p:nvPr/>
        </p:nvSpPr>
        <p:spPr>
          <a:xfrm>
            <a:off x="-36195" y="0"/>
            <a:ext cx="915797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>
                <a:sym typeface="+mn-ea"/>
              </a:rPr>
              <a:t>夯实基础   疏通词句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86360" y="598170"/>
            <a:ext cx="2857500" cy="593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sym typeface="+mn-ea"/>
              </a:rPr>
              <a:t>仓皇东出，未及见贼而士卒离散，君臣相顾，不知所归。至于誓天断发，泣下沾襟18</a:t>
            </a:r>
            <a:r>
              <a:rPr lang="zh-CN" altLang="en-US" sz="2000">
                <a:sym typeface="+mn-ea"/>
              </a:rPr>
              <a:t>，何其衰也！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岂</a:t>
            </a:r>
            <a:r>
              <a:rPr lang="zh-CN" altLang="en-US" sz="2000">
                <a:sym typeface="+mn-ea"/>
              </a:rPr>
              <a:t>得之难而失之易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欤19</a:t>
            </a:r>
            <a:r>
              <a:rPr lang="zh-CN" altLang="en-US" sz="2000">
                <a:sym typeface="+mn-ea"/>
              </a:rPr>
              <a:t>？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抑本</a:t>
            </a:r>
            <a:r>
              <a:rPr lang="zh-CN" altLang="en-US" sz="2000">
                <a:sym typeface="+mn-ea"/>
              </a:rPr>
              <a:t>其成败之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迹20</a:t>
            </a:r>
            <a:r>
              <a:rPr lang="zh-CN" altLang="en-US" sz="2000">
                <a:sym typeface="+mn-ea"/>
              </a:rPr>
              <a:t>，而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皆自于人欤</a:t>
            </a:r>
            <a:r>
              <a:rPr lang="en-US" altLang="zh-CN" sz="2000">
                <a:sym typeface="+mn-ea"/>
              </a:rPr>
              <a:t>21</a:t>
            </a:r>
            <a:r>
              <a:rPr lang="zh-CN" altLang="en-US" sz="2000">
                <a:sym typeface="+mn-ea"/>
              </a:rPr>
              <a:t>？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《书》曰：“满招损，谦得益。”22</a:t>
            </a:r>
            <a:r>
              <a:rPr lang="zh-CN" altLang="en-US" sz="2000">
                <a:sym typeface="+mn-ea"/>
              </a:rPr>
              <a:t>忧劳可以兴国，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逸豫23</a:t>
            </a:r>
            <a:r>
              <a:rPr lang="zh-CN" altLang="en-US" sz="2000">
                <a:sym typeface="+mn-ea"/>
              </a:rPr>
              <a:t>可以亡身，自然之理也。</a:t>
            </a:r>
            <a:endParaRPr lang="zh-CN" altLang="en-US" sz="2000"/>
          </a:p>
          <a:p>
            <a:r>
              <a:rPr lang="en-US" altLang="zh-CN" sz="2000">
                <a:sym typeface="+mn-ea"/>
              </a:rPr>
              <a:t>4.</a:t>
            </a:r>
            <a:r>
              <a:rPr lang="zh-CN" altLang="en-US" sz="2000">
                <a:sym typeface="+mn-ea"/>
              </a:rPr>
              <a:t>故方其盛也，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举24</a:t>
            </a:r>
            <a:r>
              <a:rPr lang="zh-CN" altLang="en-US" sz="2000">
                <a:sym typeface="+mn-ea"/>
              </a:rPr>
              <a:t>天下之豪杰莫能与之争；及其衰也，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数十伶人困之25</a:t>
            </a:r>
            <a:r>
              <a:rPr lang="zh-CN" altLang="en-US" sz="2000">
                <a:sym typeface="+mn-ea"/>
              </a:rPr>
              <a:t>，而身死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国灭26</a:t>
            </a:r>
            <a:r>
              <a:rPr lang="zh-CN" altLang="en-US" sz="2000">
                <a:sym typeface="+mn-ea"/>
              </a:rPr>
              <a:t>，为天下笑。夫祸患常积于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忽微27</a:t>
            </a:r>
            <a:r>
              <a:rPr lang="en-US" altLang="zh-CN" sz="2000">
                <a:sym typeface="+mn-ea"/>
              </a:rPr>
              <a:t>.</a:t>
            </a:r>
            <a:r>
              <a:rPr lang="zh-CN" altLang="en-US" sz="2000">
                <a:sym typeface="+mn-ea"/>
              </a:rPr>
              <a:t>，而智勇多困于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所溺28</a:t>
            </a:r>
            <a:r>
              <a:rPr lang="zh-CN" altLang="en-US" sz="2000">
                <a:sym typeface="+mn-ea"/>
              </a:rPr>
              <a:t>，岂独伶人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也哉29</a:t>
            </a:r>
            <a:r>
              <a:rPr lang="zh-CN" altLang="en-US" sz="2000">
                <a:sym typeface="+mn-ea"/>
              </a:rPr>
              <a:t>！作《伶官传》。</a:t>
            </a:r>
            <a:endParaRPr lang="zh-CN" altLang="en-US" sz="2000"/>
          </a:p>
        </p:txBody>
      </p:sp>
      <p:sp>
        <p:nvSpPr>
          <p:cNvPr id="4" name="文本框 3"/>
          <p:cNvSpPr txBox="1"/>
          <p:nvPr/>
        </p:nvSpPr>
        <p:spPr>
          <a:xfrm>
            <a:off x="2966720" y="601980"/>
            <a:ext cx="6069965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ym typeface="+mn-ea"/>
              </a:rPr>
              <a:t>18.</a:t>
            </a:r>
            <a:r>
              <a:rPr lang="zh-CN" altLang="en-US">
                <a:sym typeface="+mn-ea"/>
              </a:rPr>
              <a:t>仓皇东出</a:t>
            </a:r>
            <a:r>
              <a:rPr lang="en-US" altLang="zh-CN">
                <a:sym typeface="+mn-ea"/>
              </a:rPr>
              <a:t>……</a:t>
            </a:r>
            <a:r>
              <a:rPr lang="zh-CN" altLang="en-US">
                <a:sym typeface="+mn-ea"/>
              </a:rPr>
              <a:t>泣下沾襟：皇甫晖作乱以后，李存勖从洛阳往东逃，到了万胜镇（在今河南中牟），听说李嗣源（李克用养子，当时已叛变）已经占据大梁（今河南开封），只好命令军队返回。一路上士兵叛逃，失散了一半。至洛阳附近，置酒痛哭。诸将一百多人相对号泣，都截断头发，放在地上，表示誓死以报。</a:t>
            </a:r>
            <a:endParaRPr lang="zh-CN" altLang="en-US"/>
          </a:p>
          <a:p>
            <a:r>
              <a:rPr lang="en-US" altLang="zh-CN">
                <a:sym typeface="+mn-ea"/>
              </a:rPr>
              <a:t>19.</a:t>
            </a:r>
            <a:r>
              <a:rPr lang="zh-CN" altLang="en-US">
                <a:sym typeface="+mn-ea"/>
              </a:rPr>
              <a:t>岂：难道。欤（yú）：表疑问的语气助词。</a:t>
            </a:r>
            <a:endParaRPr lang="zh-CN" altLang="en-US"/>
          </a:p>
          <a:p>
            <a:r>
              <a:rPr lang="en-US" altLang="zh-CN">
                <a:sym typeface="+mn-ea"/>
              </a:rPr>
              <a:t>20.</a:t>
            </a:r>
            <a:r>
              <a:rPr lang="zh-CN" altLang="en-US">
                <a:sym typeface="+mn-ea"/>
              </a:rPr>
              <a:t>抑：或者，还是。本：考究。迹：事迹，道理。</a:t>
            </a:r>
            <a:endParaRPr lang="zh-CN" altLang="en-US"/>
          </a:p>
          <a:p>
            <a:r>
              <a:rPr lang="en-US" altLang="zh-CN">
                <a:sym typeface="+mn-ea"/>
              </a:rPr>
              <a:t>21.</a:t>
            </a:r>
            <a:r>
              <a:rPr lang="zh-CN" altLang="en-US">
                <a:sym typeface="+mn-ea"/>
              </a:rPr>
              <a:t>都出自人的原因吗？</a:t>
            </a:r>
            <a:endParaRPr lang="zh-CN" altLang="en-US"/>
          </a:p>
          <a:p>
            <a:r>
              <a:rPr lang="en-US" altLang="zh-CN">
                <a:sym typeface="+mn-ea"/>
              </a:rPr>
              <a:t>22.</a:t>
            </a:r>
            <a:r>
              <a:rPr lang="zh-CN" altLang="en-US">
                <a:sym typeface="+mn-ea"/>
              </a:rPr>
              <a:t>《书》：《尚书》。原句是：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满招损，谦受益。</a:t>
            </a:r>
            <a:r>
              <a:rPr lang="en-US" altLang="zh-CN">
                <a:sym typeface="+mn-ea"/>
              </a:rPr>
              <a:t>”</a:t>
            </a:r>
            <a:endParaRPr lang="zh-CN" altLang="en-US"/>
          </a:p>
          <a:p>
            <a:r>
              <a:rPr lang="en-US" altLang="zh-CN">
                <a:sym typeface="+mn-ea"/>
              </a:rPr>
              <a:t>23.</a:t>
            </a:r>
            <a:r>
              <a:rPr lang="zh-CN" altLang="en-US">
                <a:sym typeface="+mn-ea"/>
              </a:rPr>
              <a:t>逸（yì）豫：安乐。指李存勖喜好音律，宠用伶人，以至自傅粉墨，与伶人共戏于庭。</a:t>
            </a:r>
            <a:endParaRPr lang="zh-CN" altLang="en-US"/>
          </a:p>
          <a:p>
            <a:r>
              <a:rPr lang="en-US" altLang="zh-CN">
                <a:sym typeface="+mn-ea"/>
              </a:rPr>
              <a:t>24.</a:t>
            </a:r>
            <a:r>
              <a:rPr lang="zh-CN" altLang="en-US">
                <a:sym typeface="+mn-ea"/>
              </a:rPr>
              <a:t>举：全，整个。</a:t>
            </a:r>
            <a:endParaRPr lang="zh-CN" altLang="en-US"/>
          </a:p>
          <a:p>
            <a:r>
              <a:rPr lang="en-US" altLang="zh-CN">
                <a:sym typeface="+mn-ea"/>
              </a:rPr>
              <a:t>25.</a:t>
            </a:r>
            <a:r>
              <a:rPr lang="zh-CN" altLang="en-US">
                <a:sym typeface="+mn-ea"/>
              </a:rPr>
              <a:t>伶人郭从谦趁李嗣源攻占大梁，李存勖众叛亲离之际，起兵作乱。李存勖率兵抵御，被乱箭射死。</a:t>
            </a:r>
            <a:endParaRPr lang="zh-CN" altLang="en-US"/>
          </a:p>
          <a:p>
            <a:r>
              <a:rPr lang="en-US" altLang="zh-CN">
                <a:sym typeface="+mn-ea"/>
              </a:rPr>
              <a:t>26.</a:t>
            </a:r>
            <a:r>
              <a:rPr lang="zh-CN" altLang="en-US">
                <a:sym typeface="+mn-ea"/>
              </a:rPr>
              <a:t>国灭：李存勖死后，李嗣源即位（即后唐明宗），群臣中有人劝他自建国号，此事虽未实行，但是庄宗死后，李克用嫡亲子孙都被杀，也可以说是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国灭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。</a:t>
            </a:r>
            <a:endParaRPr lang="zh-CN" altLang="en-US"/>
          </a:p>
          <a:p>
            <a:r>
              <a:rPr lang="en-US" altLang="zh-CN">
                <a:sym typeface="+mn-ea"/>
              </a:rPr>
              <a:t>27.</a:t>
            </a:r>
            <a:r>
              <a:rPr lang="zh-CN" altLang="en-US">
                <a:sym typeface="+mn-ea"/>
              </a:rPr>
              <a:t>忽微：极小之事。忽，一寸的十万分之一，微，一寸的百万分之一。</a:t>
            </a:r>
            <a:endParaRPr lang="zh-CN" altLang="en-US"/>
          </a:p>
          <a:p>
            <a:r>
              <a:rPr lang="en-US" altLang="zh-CN">
                <a:sym typeface="+mn-ea"/>
              </a:rPr>
              <a:t>28.</a:t>
            </a:r>
            <a:r>
              <a:rPr lang="zh-CN" altLang="en-US">
                <a:sym typeface="+mn-ea"/>
              </a:rPr>
              <a:t>所溺：溺爱的人或物。溺，沉湎，无节制。</a:t>
            </a:r>
            <a:endParaRPr lang="zh-CN" altLang="en-US"/>
          </a:p>
          <a:p>
            <a:r>
              <a:rPr lang="en-US" altLang="zh-CN">
                <a:sym typeface="+mn-ea"/>
              </a:rPr>
              <a:t>29.</a:t>
            </a:r>
            <a:r>
              <a:rPr lang="zh-CN" altLang="en-US">
                <a:sym typeface="+mn-ea"/>
              </a:rPr>
              <a:t>也哉：语气词连用，表示反诘语气。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2860" y="1270"/>
            <a:ext cx="915797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整体感知   把握主旨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34290" y="581025"/>
            <a:ext cx="90741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历史上有一些朝代，</a:t>
            </a:r>
            <a:r>
              <a:rPr lang="en-US" altLang="zh-CN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其兴也勃，其亡也忽焉</a:t>
            </a:r>
            <a:r>
              <a:rPr lang="en-US" altLang="zh-CN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（《左传》），如五代之后唐，其速亡的历史教训令后人感叹不已，常引以为鉴。联系作者所处的时代背景，把握作者</a:t>
            </a:r>
            <a:r>
              <a:rPr lang="en-US" altLang="zh-CN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主要观点及写作意图。</a:t>
            </a:r>
            <a:endParaRPr lang="zh-CN" altLang="en-US"/>
          </a:p>
        </p:txBody>
      </p:sp>
      <p:pic>
        <p:nvPicPr>
          <p:cNvPr id="5" name="图片 4" descr="《伶官传序》板书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705" y="1628775"/>
            <a:ext cx="6269990" cy="4824730"/>
          </a:xfrm>
          <a:prstGeom prst="rect">
            <a:avLst/>
          </a:prstGeom>
        </p:spPr>
      </p:pic>
      <p:cxnSp>
        <p:nvCxnSpPr>
          <p:cNvPr id="6" name="直接箭头连接符 5"/>
          <p:cNvCxnSpPr/>
          <p:nvPr/>
        </p:nvCxnSpPr>
        <p:spPr>
          <a:xfrm flipH="1" flipV="1">
            <a:off x="2915920" y="4509135"/>
            <a:ext cx="0" cy="1440180"/>
          </a:xfrm>
          <a:prstGeom prst="straightConnector1">
            <a:avLst/>
          </a:prstGeom>
          <a:ln>
            <a:headEnd type="arrow" w="med" len="med"/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 flipH="1" flipV="1">
            <a:off x="2771775" y="4869180"/>
            <a:ext cx="2025015" cy="1122045"/>
          </a:xfrm>
          <a:prstGeom prst="straightConnector1">
            <a:avLst/>
          </a:prstGeom>
          <a:ln>
            <a:headEnd type="arrow" w="med" len="med"/>
            <a:tailEnd type="arrow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H="1" flipV="1">
            <a:off x="2627630" y="5300980"/>
            <a:ext cx="401955" cy="62674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H="1" flipV="1">
            <a:off x="2771775" y="5661025"/>
            <a:ext cx="2173605" cy="21399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6660515" y="1503045"/>
            <a:ext cx="2326005" cy="396938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/>
              <a:t>此文通过对五代时期的后唐盛衰过程的具体分析，推论出：“忧劳可以兴国，逸豫可以亡身”和“祸患常积于忽微，而智勇多困于所溺”的结论，说明国家兴衰败亡不由天命而取决于“人事”，借以</a:t>
            </a:r>
            <a:r>
              <a:rPr lang="zh-CN" altLang="en-US">
                <a:solidFill>
                  <a:srgbClr val="FF0000"/>
                </a:solidFill>
              </a:rPr>
              <a:t>告诫当时北宋王朝执政者要吸取历史教训，居安思危，防微杜渐，力戒骄侈纵欲。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2860" y="1270"/>
            <a:ext cx="915797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探究技巧   鉴赏创造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55880" y="576580"/>
            <a:ext cx="90525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《五代史伶官传序》纵说盛衰之理，却从一个细微的角度切入，以散体写史论，文字平易晓畅，简洁生动，感慨遥深。反复诵读，细加体会，明确</a:t>
            </a:r>
            <a:r>
              <a:rPr lang="en-US" altLang="zh-CN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写作方法和论述风格。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32385" y="1278255"/>
            <a:ext cx="914082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1.</a:t>
            </a:r>
            <a:r>
              <a:rPr lang="zh-CN" altLang="en-US"/>
              <a:t>写作方法：</a:t>
            </a:r>
            <a:r>
              <a:rPr lang="zh-CN" altLang="en-US">
                <a:sym typeface="+mn-ea"/>
              </a:rPr>
              <a:t>大处着眼</a:t>
            </a:r>
            <a:r>
              <a:rPr lang="zh-CN" altLang="en-US"/>
              <a:t>，</a:t>
            </a:r>
            <a:r>
              <a:rPr lang="zh-CN" altLang="en-US">
                <a:sym typeface="+mn-ea"/>
              </a:rPr>
              <a:t>小处入手</a:t>
            </a:r>
            <a:r>
              <a:rPr lang="zh-CN" altLang="en-US"/>
              <a:t>。作者要说的是盛衰之理，但是切入点却是后唐庄宗李存勖得失天下的个案。他接受父命之时，谦虚谨慎，冲锋陷阵，忧思劳苦，从而灭掉仇雠，为父报仇，建立后唐，走上王位，其意气之盛可谓壮哉。但是，他得天下之后，却宠用伶人，以至自傅粉墨，与伶人共戏于庭，骄傲自满，逸豫误国，以致身死国灭，从而说明了盛衰之理由于人事的道理。总结了历史教训，给后人提供了借鉴。</a:t>
            </a:r>
            <a:endParaRPr lang="zh-CN" altLang="en-US"/>
          </a:p>
          <a:p>
            <a:r>
              <a:rPr lang="en-US" altLang="zh-CN"/>
              <a:t>2.</a:t>
            </a:r>
            <a:r>
              <a:rPr lang="zh-CN" altLang="en-US"/>
              <a:t>论述风格方面，作者以散体写史论，文字平易晓畅，简洁生动，感慨遥深。文章开头直接提出观点之后，便表明论述的依据</a:t>
            </a:r>
            <a:r>
              <a:rPr lang="en-US" altLang="zh-CN"/>
              <a:t>——</a:t>
            </a:r>
            <a:r>
              <a:rPr lang="zh-CN" altLang="en-US"/>
              <a:t>庄宗之所以得天下与其所以失之者。然后作者便概述后唐庄宗李存勖如何接受父命，忧劳兴国的情景。接着作者用生动形象而又简介的语言描述其失天下之</a:t>
            </a:r>
            <a:r>
              <a:rPr lang="en-US" altLang="zh-CN"/>
              <a:t>“</a:t>
            </a:r>
            <a:r>
              <a:rPr lang="zh-CN" altLang="en-US"/>
              <a:t>何其衰也</a:t>
            </a:r>
            <a:r>
              <a:rPr lang="en-US" altLang="zh-CN"/>
              <a:t>”</a:t>
            </a:r>
            <a:r>
              <a:rPr lang="zh-CN" altLang="en-US"/>
              <a:t>，从而总结出历史教训：忧劳可以兴国，逸豫可以亡身，并进而推论出</a:t>
            </a:r>
            <a:r>
              <a:rPr lang="en-US" altLang="zh-CN"/>
              <a:t>“</a:t>
            </a:r>
            <a:r>
              <a:rPr lang="zh-CN" altLang="en-US"/>
              <a:t>祸患常积于忽微，而智勇多困于所溺</a:t>
            </a:r>
            <a:r>
              <a:rPr lang="en-US" altLang="zh-CN"/>
              <a:t>”</a:t>
            </a:r>
            <a:r>
              <a:rPr lang="zh-CN" altLang="en-US"/>
              <a:t>的结论，言简意深，情感充沛。</a:t>
            </a:r>
            <a:endParaRPr lang="zh-CN" altLang="en-US"/>
          </a:p>
        </p:txBody>
      </p:sp>
      <p:pic>
        <p:nvPicPr>
          <p:cNvPr id="5" name="图片 4" descr="欧阳修书法作品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" y="4140200"/>
            <a:ext cx="9059545" cy="27419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2"/>
          <p:cNvSpPr txBox="1"/>
          <p:nvPr/>
        </p:nvSpPr>
        <p:spPr>
          <a:xfrm>
            <a:off x="-13970" y="0"/>
            <a:ext cx="915797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/>
              <a:t>拓展阅读   触类旁通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75565" y="592455"/>
            <a:ext cx="5069205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751E03"/>
                </a:solidFill>
                <a:latin typeface="Arial" panose="020b0604020202020204" pitchFamily="34" charset="0"/>
                <a:ea typeface="华文新魏" pitchFamily="2" charset="-122"/>
                <a:sym typeface="+mn-ea"/>
              </a:rPr>
              <a:t>六一居士初谪滁山，自号醉翁。既老而衰且病，将退休于颍水之上，则又更号六一居士。客有问曰：“六一，何谓也？”居士曰：“吾家藏书一万卷，集录三代以来金石遗文一千卷，有琴一张，有棋一局，而常置酒一壶。”客曰：“是为五一尔，奈何？”居士曰：“以吾一翁，老于此五物之间，是岂不为六一乎？”</a:t>
            </a:r>
            <a:endParaRPr lang="zh-CN" altLang="en-US" sz="2800">
              <a:solidFill>
                <a:srgbClr val="751E03"/>
              </a:solidFill>
              <a:latin typeface="Arial" panose="020b0604020202020204" pitchFamily="34" charset="0"/>
              <a:ea typeface="华文新魏" pitchFamily="2" charset="-122"/>
              <a:sym typeface="+mn-ea"/>
            </a:endParaRPr>
          </a:p>
          <a:p>
            <a:r>
              <a:rPr lang="en-US" altLang="zh-CN" sz="2800" b="1">
                <a:solidFill>
                  <a:srgbClr val="751E03"/>
                </a:solidFill>
                <a:latin typeface="Times New Roman" panose="02020603050405020304" charset="0"/>
                <a:ea typeface="华文新魏" pitchFamily="2" charset="-122"/>
                <a:sym typeface="+mn-ea"/>
              </a:rPr>
              <a:t>                                                 </a:t>
            </a:r>
            <a:endParaRPr lang="en-US" altLang="zh-CN" sz="2800" b="1">
              <a:solidFill>
                <a:srgbClr val="751E03"/>
              </a:solidFill>
              <a:latin typeface="Times New Roman" panose="02020603050405020304" charset="0"/>
              <a:ea typeface="华文新魏" pitchFamily="2" charset="-122"/>
              <a:sym typeface="+mn-ea"/>
            </a:endParaRPr>
          </a:p>
          <a:p>
            <a:r>
              <a:rPr lang="en-US" altLang="zh-CN" sz="2800" b="1">
                <a:solidFill>
                  <a:srgbClr val="751E03"/>
                </a:solidFill>
                <a:latin typeface="Times New Roman" panose="02020603050405020304" charset="0"/>
                <a:ea typeface="华文新魏" pitchFamily="2" charset="-122"/>
                <a:sym typeface="+mn-ea"/>
              </a:rPr>
              <a:t>——</a:t>
            </a:r>
            <a:r>
              <a:rPr lang="zh-CN" altLang="en-US" sz="2800" b="1">
                <a:solidFill>
                  <a:srgbClr val="751E03"/>
                </a:solidFill>
                <a:latin typeface="Times New Roman" panose="02020603050405020304" charset="0"/>
                <a:ea typeface="华文行楷" pitchFamily="2" charset="-122"/>
                <a:sym typeface="+mn-ea"/>
              </a:rPr>
              <a:t>欧阳修</a:t>
            </a:r>
            <a:r>
              <a:rPr lang="en-US" altLang="zh-CN" sz="2800" b="1">
                <a:solidFill>
                  <a:srgbClr val="751E03"/>
                </a:solidFill>
                <a:latin typeface="Times New Roman" panose="02020603050405020304" charset="0"/>
                <a:ea typeface="华文行楷" pitchFamily="2" charset="-122"/>
                <a:sym typeface="+mn-ea"/>
              </a:rPr>
              <a:t>《</a:t>
            </a:r>
            <a:r>
              <a:rPr lang="zh-CN" altLang="en-US" sz="2800" b="1">
                <a:solidFill>
                  <a:srgbClr val="751E03"/>
                </a:solidFill>
                <a:latin typeface="Times New Roman" panose="02020603050405020304" charset="0"/>
                <a:ea typeface="华文行楷" pitchFamily="2" charset="-122"/>
                <a:sym typeface="+mn-ea"/>
              </a:rPr>
              <a:t>六一居士传</a:t>
            </a:r>
            <a:r>
              <a:rPr lang="en-US" altLang="zh-CN" sz="2800" b="1">
                <a:solidFill>
                  <a:srgbClr val="751E03"/>
                </a:solidFill>
                <a:latin typeface="Times New Roman" panose="02020603050405020304" charset="0"/>
                <a:ea typeface="华文行楷" pitchFamily="2" charset="-122"/>
                <a:sym typeface="+mn-ea"/>
              </a:rPr>
              <a:t>》</a:t>
            </a:r>
            <a:endParaRPr lang="zh-CN" altLang="en-US" sz="2800" b="1"/>
          </a:p>
        </p:txBody>
      </p:sp>
      <p:pic>
        <p:nvPicPr>
          <p:cNvPr id="4" name="图片 3" descr="欧阳文忠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4480" y="10160"/>
            <a:ext cx="3643630" cy="6858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2860" y="1270"/>
            <a:ext cx="915797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当堂训练   能力养成</a:t>
            </a:r>
            <a:endParaRPr lang="zh-CN" altLang="en-US" sz="2800" b="1"/>
          </a:p>
        </p:txBody>
      </p:sp>
      <p:sp>
        <p:nvSpPr>
          <p:cNvPr id="4" name="文本框 3"/>
          <p:cNvSpPr txBox="1"/>
          <p:nvPr/>
        </p:nvSpPr>
        <p:spPr>
          <a:xfrm>
            <a:off x="120015" y="548640"/>
            <a:ext cx="393954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指出下列句中活用的词并加以解释</a:t>
            </a:r>
            <a:endParaRPr lang="zh-CN" altLang="en-US"/>
          </a:p>
          <a:p>
            <a:r>
              <a:rPr lang="zh-CN" altLang="en-US"/>
              <a:t>⒈负而前驱 </a:t>
            </a:r>
            <a:endParaRPr lang="zh-CN" altLang="en-US"/>
          </a:p>
          <a:p>
            <a:r>
              <a:rPr lang="zh-CN" altLang="en-US"/>
              <a:t>⒉仓皇东出 </a:t>
            </a:r>
            <a:endParaRPr lang="zh-CN" altLang="en-US"/>
          </a:p>
          <a:p>
            <a:r>
              <a:rPr lang="zh-CN" altLang="en-US"/>
              <a:t>⒊一夫夜呼 </a:t>
            </a:r>
            <a:endParaRPr lang="zh-CN" altLang="en-US"/>
          </a:p>
          <a:p>
            <a:r>
              <a:rPr lang="zh-CN" altLang="en-US"/>
              <a:t>⒋乱者四应 </a:t>
            </a:r>
            <a:endParaRPr lang="zh-CN" altLang="en-US"/>
          </a:p>
          <a:p>
            <a:r>
              <a:rPr lang="en-US" altLang="zh-CN"/>
              <a:t>5</a:t>
            </a:r>
            <a:r>
              <a:rPr lang="zh-CN" altLang="en-US"/>
              <a:t>函梁君臣之首 </a:t>
            </a:r>
            <a:endParaRPr lang="zh-CN" altLang="en-US"/>
          </a:p>
          <a:p>
            <a:r>
              <a:rPr lang="en-US" altLang="zh-CN"/>
              <a:t>6</a:t>
            </a:r>
            <a:r>
              <a:rPr lang="zh-CN" altLang="en-US"/>
              <a:t>抑本其成败之迹 </a:t>
            </a:r>
            <a:endParaRPr lang="zh-CN" altLang="en-US"/>
          </a:p>
          <a:p>
            <a:r>
              <a:rPr lang="en-US" altLang="zh-CN">
                <a:sym typeface="+mn-ea"/>
              </a:rPr>
              <a:t>7</a:t>
            </a:r>
            <a:r>
              <a:rPr lang="zh-CN" altLang="en-US">
                <a:sym typeface="+mn-ea"/>
              </a:rPr>
              <a:t>.</a:t>
            </a:r>
            <a:r>
              <a:rPr lang="zh-CN" altLang="en-US"/>
              <a:t>忧劳可以兴国，逸豫可以亡身 </a:t>
            </a:r>
            <a:endParaRPr lang="zh-CN" altLang="en-US"/>
          </a:p>
          <a:p>
            <a:r>
              <a:rPr lang="en-US"/>
              <a:t>8</a:t>
            </a:r>
            <a:r>
              <a:rPr lang="en-US" altLang="zh-CN"/>
              <a:t>.</a:t>
            </a:r>
            <a:r>
              <a:rPr lang="zh-CN" altLang="en-US"/>
              <a:t>夫祸患常积于忽微 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932045" y="548640"/>
            <a:ext cx="293497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名词作状语：</a:t>
            </a:r>
            <a:r>
              <a:rPr lang="en-US" altLang="zh-CN"/>
              <a:t>1.</a:t>
            </a:r>
            <a:r>
              <a:rPr lang="zh-CN" altLang="en-US">
                <a:sym typeface="+mn-ea"/>
              </a:rPr>
              <a:t>前：在前面。</a:t>
            </a:r>
            <a:r>
              <a:rPr lang="en-US" altLang="zh-CN"/>
              <a:t>2.</a:t>
            </a:r>
            <a:r>
              <a:rPr lang="zh-CN" altLang="en-US">
                <a:sym typeface="+mn-ea"/>
              </a:rPr>
              <a:t>东：向东</a:t>
            </a:r>
            <a:r>
              <a:rPr lang="en-US" altLang="zh-CN"/>
              <a:t>3.</a:t>
            </a:r>
            <a:r>
              <a:rPr lang="zh-CN" altLang="en-US">
                <a:sym typeface="+mn-ea"/>
              </a:rPr>
              <a:t>夜：在夜里</a:t>
            </a:r>
            <a:r>
              <a:rPr lang="en-US" altLang="zh-CN"/>
              <a:t>4.</a:t>
            </a:r>
            <a:r>
              <a:rPr lang="zh-CN" altLang="en-US">
                <a:sym typeface="+mn-ea"/>
              </a:rPr>
              <a:t>四：在四面。名词用作动词：</a:t>
            </a:r>
            <a:endParaRPr lang="zh-CN" altLang="en-US"/>
          </a:p>
          <a:p>
            <a:r>
              <a:rPr lang="en-US" altLang="zh-CN"/>
              <a:t>5.</a:t>
            </a:r>
            <a:r>
              <a:rPr lang="zh-CN" altLang="en-US">
                <a:sym typeface="+mn-ea"/>
              </a:rPr>
              <a:t>函：用匣子装</a:t>
            </a:r>
            <a:r>
              <a:rPr lang="en-US" altLang="zh-CN"/>
              <a:t>6.</a:t>
            </a:r>
            <a:r>
              <a:rPr lang="zh-CN" altLang="en-US">
                <a:sym typeface="+mn-ea"/>
              </a:rPr>
              <a:t>本：探求，考察。</a:t>
            </a:r>
            <a:r>
              <a:rPr lang="en-US" altLang="zh-CN">
                <a:sym typeface="+mn-ea"/>
              </a:rPr>
              <a:t>  </a:t>
            </a:r>
            <a:r>
              <a:rPr lang="zh-CN" altLang="en-US">
                <a:sym typeface="+mn-ea"/>
              </a:rPr>
              <a:t>使动用法：</a:t>
            </a:r>
            <a:r>
              <a:rPr lang="en-US" altLang="zh-CN"/>
              <a:t>7.</a:t>
            </a:r>
            <a:r>
              <a:rPr lang="zh-CN" altLang="en-US">
                <a:sym typeface="+mn-ea"/>
              </a:rPr>
              <a:t>兴：使兴盛 </a:t>
            </a:r>
            <a:r>
              <a:rPr lang="en-US" altLang="zh-CN">
                <a:sym typeface="+mn-ea"/>
              </a:rPr>
              <a:t>  </a:t>
            </a:r>
            <a:r>
              <a:rPr lang="zh-CN" altLang="en-US">
                <a:sym typeface="+mn-ea"/>
              </a:rPr>
              <a:t>亡：使灭亡。形容词用作名词：</a:t>
            </a:r>
            <a:r>
              <a:rPr lang="en-US" altLang="zh-CN"/>
              <a:t>8.</a:t>
            </a:r>
            <a:r>
              <a:rPr lang="zh-CN" altLang="en-US">
                <a:sym typeface="+mn-ea"/>
              </a:rPr>
              <a:t>忽微：细小的事情</a:t>
            </a:r>
            <a:endParaRPr lang="en-US" altLang="zh-CN"/>
          </a:p>
        </p:txBody>
      </p:sp>
      <p:pic>
        <p:nvPicPr>
          <p:cNvPr id="7" name="图片 6" descr="伶官图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45" y="3068955"/>
            <a:ext cx="9038590" cy="3648075"/>
          </a:xfrm>
          <a:prstGeom prst="rect">
            <a:avLst/>
          </a:prstGeom>
        </p:spPr>
      </p:pic>
      <p:pic>
        <p:nvPicPr>
          <p:cNvPr id="8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264900" y="114300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907351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/>
              <a:t>提纲挈领   学习要点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59690" y="582930"/>
            <a:ext cx="3983990" cy="6369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一、历史上有一些朝代，</a:t>
            </a:r>
            <a:r>
              <a:rPr lang="en-US" altLang="zh-CN" sz="24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其兴也勃，其亡也忽焉</a:t>
            </a:r>
            <a:r>
              <a:rPr lang="en-US" altLang="zh-CN" sz="24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（《左传》），如五代之后唐，其速亡的历史教训令后人感叹不已，常引以为鉴。联系作者所处的时代背景，把握作者</a:t>
            </a:r>
            <a:r>
              <a:rPr lang="en-US" altLang="zh-CN" sz="24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主要观点及写作意图。</a:t>
            </a:r>
            <a:endParaRPr lang="en-US" altLang="zh-CN" sz="240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buClrTx/>
              <a:buSzTx/>
              <a:buFontTx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二、《五代史伶官传序》纵说盛衰之理，却从一个细微的角度切入，以散体写史论，文字平易晓畅，简洁生动，感慨遥深。反复诵读，细加体会，明确</a:t>
            </a:r>
            <a:r>
              <a:rPr lang="en-US" altLang="zh-CN" sz="24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写作方法和论述风格。</a:t>
            </a:r>
            <a:endParaRPr lang="en-US" altLang="zh-CN" sz="240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三、找出</a:t>
            </a:r>
            <a:r>
              <a:rPr lang="en-US" altLang="zh-CN" sz="24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名词作状语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的例子，并体会这种用法的特点。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" name="图片 5" descr="《伶官传序》书法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2710" y="46990"/>
            <a:ext cx="5241290" cy="676402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906145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/>
              <a:t>知人论世  走近作者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-20955" y="549275"/>
            <a:ext cx="4084955" cy="593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欧阳修（1007—1072），</a:t>
            </a:r>
            <a:r>
              <a:rPr lang="zh-CN" altLang="en-US" sz="2000">
                <a:sym typeface="+mn-ea"/>
              </a:rPr>
              <a:t>字永叔，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号醉翁，晚号六一居士</a:t>
            </a:r>
            <a:r>
              <a:rPr lang="zh-CN" altLang="en-US" sz="2000">
                <a:sym typeface="+mn-ea"/>
              </a:rPr>
              <a:t>。</a:t>
            </a:r>
            <a:r>
              <a:rPr lang="zh-CN" altLang="en-US" sz="2000">
                <a:solidFill>
                  <a:srgbClr val="FF0000"/>
                </a:solidFill>
              </a:rPr>
              <a:t>北宋文学家、史学家</a:t>
            </a:r>
            <a:r>
              <a:rPr lang="zh-CN" altLang="en-US" sz="2000"/>
              <a:t>。庐陵（今江西吉安）人。天圣八年（1030年）进士。累擢知制诰、翰林学士，历枢密副使、参知政事。宋神宗朝，迁兵部尚书，以太子少师致仕。卒</a:t>
            </a:r>
            <a:r>
              <a:rPr lang="zh-CN" altLang="en-US" sz="2000">
                <a:solidFill>
                  <a:srgbClr val="FF0000"/>
                </a:solidFill>
              </a:rPr>
              <a:t>谥文忠</a:t>
            </a:r>
            <a:r>
              <a:rPr lang="zh-CN" altLang="en-US" sz="2000"/>
              <a:t>。政治上曾支持过范仲淹等的革新主张，文学上主张明道、致用，对宋初以来靡丽、险怪的文风表示不满，并积极培养后进，是北宋古文运动的领袖。散文说理畅达，抒情委婉，为“</a:t>
            </a:r>
            <a:r>
              <a:rPr lang="zh-CN" altLang="en-US" sz="2000">
                <a:solidFill>
                  <a:srgbClr val="FF0000"/>
                </a:solidFill>
              </a:rPr>
              <a:t>唐宋八大家”之一</a:t>
            </a:r>
            <a:r>
              <a:rPr lang="zh-CN" altLang="en-US" sz="2000"/>
              <a:t>。诗风与其散文近似，语言流畅自然。其词婉丽，承袭南唐余风。曾与宋祁合修《新唐书》，并独撰《新五代史》。又喜收集金石文字，编为《集古录》，对宋代金石学颇有影响。有《欧阳文忠集》。</a:t>
            </a:r>
            <a:endParaRPr lang="zh-CN" altLang="en-US" sz="2000"/>
          </a:p>
        </p:txBody>
      </p:sp>
      <p:pic>
        <p:nvPicPr>
          <p:cNvPr id="5" name="图片 4" descr="欧阳永叔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6100" y="-64135"/>
            <a:ext cx="4441190" cy="6858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906145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/>
              <a:t>知人论世  了解背景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41275" y="593725"/>
            <a:ext cx="5975350" cy="624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欧阳修进入政界后，正是北宋王朝开始由盛到衰的时期，社会上的各种矛盾日趋尖锐，政治上的一些弊端越来越严重，社会危机越来越令人不安。到了仁宗庆历初年，以王伦、李海等为首的人民暴动接踵而起，西夏又侵扰西北边境，屡败宋军。欧阳修、范仲淹等人针对当时的敝政，力图实行政治改革，以挽救北宋王朝的危机却接二连三地遭到当权派的打击。在这种情况下，欧阳修忧心忡忡，很耽心五代惨痛历史即将重演。而宋太祖时薛居正奉命主修的 《旧五代史》 又 “繁猥失实”，无助于劝善惩恶。于是自己动手，撰成了七十四卷的 《新五代史》。</a:t>
            </a:r>
            <a:endParaRPr lang="zh-CN" altLang="en-US" sz="2000"/>
          </a:p>
          <a:p>
            <a:r>
              <a:rPr lang="zh-CN" altLang="en-US" sz="2000"/>
              <a:t>欧阳修关心国计民生，忧国忧民，倡导革新他崇尚儒家的尚实致用思想，关心时事，积极入世，坚决反对佛教思想，极力抨击佛教的危害。他有胆有识，奋发上进，为国家和民族想有所作为。欧阳修反对屈辱苟安，不修武备，力主加强战备，改革时政。面对国家和民族面临的危机，欧阳修作此序是为了希望宋朝统治者以史为鉴，告诫执政者要吸取历史教训，居安思危，防微杜渐，励精图治，不应满足表面的虚荣，以期引起统治者的警惕。</a:t>
            </a:r>
            <a:endParaRPr lang="zh-CN" altLang="en-US" sz="2000"/>
          </a:p>
        </p:txBody>
      </p:sp>
      <p:pic>
        <p:nvPicPr>
          <p:cNvPr id="5" name="图片 4" descr="欧阳坐姿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3780" y="-27305"/>
            <a:ext cx="3186430" cy="6858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5560" y="188640"/>
            <a:ext cx="910844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/>
              <a:t>初步感知   理解题目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41275" y="813435"/>
            <a:ext cx="8995410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chemeClr val="tx1"/>
                </a:solidFill>
                <a:latin typeface="Times New Roman" panose="02020603050405020304" charset="0"/>
                <a:ea typeface="黑体" panose="02010609060101010101" pitchFamily="2" charset="-122"/>
                <a:sym typeface="+mn-ea"/>
              </a:rPr>
              <a:t>1</a:t>
            </a:r>
            <a:r>
              <a:rPr lang="en-US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0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五代</a:t>
            </a:r>
            <a:r>
              <a:rPr lang="zh-CN" altLang="en-US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907--960),</a:t>
            </a:r>
            <a:r>
              <a:rPr lang="zh-CN" altLang="en-US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指唐宋之间的五个朝 代</a:t>
            </a:r>
            <a:r>
              <a:rPr lang="en-US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即后梁、后唐、后晋、后汉、后周，是我国历史上的动荡时期。在这短短</a:t>
            </a:r>
            <a:r>
              <a:rPr lang="en-US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53</a:t>
            </a:r>
            <a:r>
              <a:rPr lang="zh-CN" altLang="en-US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年间，先后换了四姓十四个国君，篡位、弑君现象屡见不鲜，战乱频繁，后唐庄宗就是被杀的一个。</a:t>
            </a:r>
            <a:endParaRPr lang="zh-CN" altLang="en-US" sz="20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古称演戏的人为伶，在宫廷中授有官职的人叫</a:t>
            </a:r>
            <a:r>
              <a:rPr lang="zh-CN" altLang="en-US" sz="20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伶官</a:t>
            </a:r>
            <a:r>
              <a:rPr lang="zh-CN" altLang="en-US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0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后唐庄宗李存勖称帝后，迷 恋伶人，“常身与俳优（杂耍艺人）杂戏于庭，伶人由此用事”，于是为败政乱国的伶官景进、史 彦琼、郭从谦等人所惑。后叛乱四起，拥有重兵的伶官拒不发兵，而庄宗亲征又告败北，众叛亲离之际，伶官又乘危作乱，用乱箭射死了庄宗</a:t>
            </a:r>
            <a:endParaRPr lang="zh-CN" altLang="en-US" sz="20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3.100</a:t>
            </a:r>
            <a:r>
              <a:rPr lang="zh-CN" altLang="en-US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多年后，欧阳修就此事发表了自己的感慨，写成了</a:t>
            </a:r>
            <a:r>
              <a:rPr lang="en-US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</a:t>
            </a:r>
            <a:r>
              <a:rPr lang="zh-CN" altLang="en-US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新五代史</a:t>
            </a:r>
            <a:r>
              <a:rPr lang="en-US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•</a:t>
            </a:r>
            <a:r>
              <a:rPr lang="zh-CN" altLang="en-US" sz="20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伶官传</a:t>
            </a:r>
            <a:r>
              <a:rPr lang="en-US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r>
              <a:rPr lang="zh-CN" altLang="en-US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en-US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</a:t>
            </a:r>
            <a:r>
              <a:rPr lang="zh-CN" altLang="en-US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伶官传</a:t>
            </a:r>
            <a:r>
              <a:rPr lang="en-US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r>
              <a:rPr lang="zh-CN" altLang="en-US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中，作者对为庄宗所宠幸并为非作歹、败国乱政的景进、史彦琼、郭从谦等三人予以鞭挞，揭露他们把持朝政，以致后唐朝廷上下离心、互相猜忌、祸乱不息的罪恶行径。本文就是欧阳修为</a:t>
            </a:r>
            <a:r>
              <a:rPr lang="en-US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</a:t>
            </a:r>
            <a:r>
              <a:rPr lang="zh-CN" altLang="en-US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新五代史</a:t>
            </a:r>
            <a:r>
              <a:rPr lang="en-US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•</a:t>
            </a:r>
            <a:r>
              <a:rPr lang="zh-CN" altLang="en-US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伶官传</a:t>
            </a:r>
            <a:r>
              <a:rPr lang="en-US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 </a:t>
            </a:r>
            <a:r>
              <a:rPr lang="zh-CN" altLang="en-US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所作的序言。</a:t>
            </a:r>
            <a:endParaRPr lang="zh-CN" altLang="en-US" sz="20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4.</a:t>
            </a:r>
            <a:r>
              <a:rPr lang="zh-CN" altLang="en-US" sz="20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序</a:t>
            </a:r>
            <a:r>
              <a:rPr lang="zh-CN" altLang="en-US" sz="20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作为一种文体，相当于今天某些文章的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 charset="0"/>
                <a:ea typeface="华文新魏" pitchFamily="2" charset="-122"/>
                <a:sym typeface="+mn-ea"/>
              </a:rPr>
              <a:t>“</a:t>
            </a:r>
            <a:r>
              <a:rPr lang="zh-CN" altLang="en-US" sz="20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前言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 charset="0"/>
                <a:ea typeface="华文新魏" pitchFamily="2" charset="-122"/>
                <a:sym typeface="+mn-ea"/>
              </a:rPr>
              <a:t>”</a:t>
            </a:r>
            <a:r>
              <a:rPr lang="zh-CN" altLang="en-US" sz="20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或者编者的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 charset="0"/>
                <a:ea typeface="华文新魏" pitchFamily="2" charset="-122"/>
                <a:sym typeface="+mn-ea"/>
              </a:rPr>
              <a:t>“</a:t>
            </a:r>
            <a:r>
              <a:rPr lang="zh-CN" altLang="en-US" sz="20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按语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 charset="0"/>
                <a:ea typeface="华文新魏" pitchFamily="2" charset="-122"/>
                <a:sym typeface="+mn-ea"/>
              </a:rPr>
              <a:t>”</a:t>
            </a:r>
            <a:r>
              <a:rPr lang="zh-CN" altLang="en-US" sz="20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，它的内容或是提纲挈领地评价该书内容，或者叙述著书作文的缘由，以便有助于读者理解下面有关书或文的内容。</a:t>
            </a:r>
            <a:endParaRPr lang="zh-CN" altLang="en-US"/>
          </a:p>
        </p:txBody>
      </p:sp>
      <p:pic>
        <p:nvPicPr>
          <p:cNvPr id="4" name="图片 3" descr="伶官图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5" y="5744845"/>
            <a:ext cx="9016365" cy="104584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906145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/>
              <a:t>夯实基础   文化常识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17780" y="544830"/>
            <a:ext cx="904303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1.</a:t>
            </a:r>
            <a:r>
              <a:rPr lang="zh-CN" altLang="en-US" sz="2400"/>
              <a:t>太牢、少牢：牢，祭祀用的牲畜。太牢，古代祭祀用牛、羊、猪各一头；少牢，用羊、猪各一头。</a:t>
            </a:r>
            <a:endParaRPr lang="zh-CN" altLang="en-US" sz="2400"/>
          </a:p>
          <a:p>
            <a:r>
              <a:rPr lang="en-US" altLang="zh-CN" sz="2400"/>
              <a:t>2.</a:t>
            </a:r>
            <a:r>
              <a:rPr lang="zh-CN" altLang="en-US" sz="2400"/>
              <a:t>告庙：天子或诸侯偶出巡、战争等重大事件而祭告祖庙。这里的庙指太庙，帝王祭祀祖先的宗庙。</a:t>
            </a:r>
            <a:endParaRPr lang="zh-CN" altLang="en-US" sz="2400"/>
          </a:p>
          <a:p>
            <a:r>
              <a:rPr lang="en-US" altLang="zh-CN" sz="2400"/>
              <a:t>3.</a:t>
            </a:r>
            <a:r>
              <a:rPr lang="zh-CN" altLang="en-US" sz="2400"/>
              <a:t>组，丝带，丝绳，文中指绳索。</a:t>
            </a:r>
            <a:endParaRPr lang="zh-CN" altLang="en-US" sz="2400"/>
          </a:p>
          <a:p>
            <a:r>
              <a:rPr lang="en-US" altLang="zh-CN" sz="2400"/>
              <a:t>4.</a:t>
            </a:r>
            <a:r>
              <a:rPr lang="zh-CN" altLang="en-US" sz="2400"/>
              <a:t>忽微：忽，一寸的十万分之一；微，一寸的百万分之一。</a:t>
            </a:r>
            <a:endParaRPr lang="zh-CN" altLang="en-US" sz="2400"/>
          </a:p>
        </p:txBody>
      </p:sp>
      <p:pic>
        <p:nvPicPr>
          <p:cNvPr id="4" name="图片 3" descr="伶官图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5" y="2908935"/>
            <a:ext cx="9000490" cy="389953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smtClean="0"/>
              <a:t>夯实基础  正确认读</a:t>
            </a:r>
            <a:endParaRPr lang="zh-CN" altLang="en-US" sz="2800" b="1"/>
          </a:p>
        </p:txBody>
      </p:sp>
      <p:sp>
        <p:nvSpPr>
          <p:cNvPr id="3" name="TextBox 2"/>
          <p:cNvSpPr txBox="1"/>
          <p:nvPr/>
        </p:nvSpPr>
        <p:spPr>
          <a:xfrm>
            <a:off x="0" y="620688"/>
            <a:ext cx="9144000" cy="5569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/>
              <a:t>五代史</a:t>
            </a:r>
            <a:r>
              <a:rPr lang="zh-CN" altLang="en-US" sz="2400" b="1" smtClean="0">
                <a:solidFill>
                  <a:srgbClr val="FF0000"/>
                </a:solidFill>
              </a:rPr>
              <a:t>伶（líng）</a:t>
            </a:r>
            <a:r>
              <a:rPr lang="zh-CN" altLang="en-US" sz="2400" b="1" smtClean="0"/>
              <a:t>官传序</a:t>
            </a:r>
            <a:endParaRPr lang="zh-CN" altLang="en-US" sz="2400" b="1" smtClean="0"/>
          </a:p>
          <a:p>
            <a:pPr algn="ctr"/>
            <a:r>
              <a:rPr lang="zh-CN" altLang="en-US" sz="2000" smtClean="0">
                <a:sym typeface="+mn-ea"/>
              </a:rPr>
              <a:t>欧</a:t>
            </a:r>
            <a:r>
              <a:rPr lang="zh-CN" altLang="en-US" sz="2000">
                <a:sym typeface="+mn-ea"/>
              </a:rPr>
              <a:t>阳修</a:t>
            </a:r>
            <a:endParaRPr lang="en-US" altLang="zh-CN" sz="2400" b="1" smtClean="0"/>
          </a:p>
          <a:p>
            <a:r>
              <a:rPr lang="zh-CN" altLang="en-US" sz="2000" smtClean="0"/>
              <a:t>         </a:t>
            </a:r>
            <a:r>
              <a:rPr lang="en-US" altLang="zh-CN" sz="2000" smtClean="0"/>
              <a:t>1.</a:t>
            </a:r>
            <a:r>
              <a:rPr lang="zh-CN" altLang="en-US" sz="2000" smtClean="0"/>
              <a:t>呜</a:t>
            </a:r>
            <a:r>
              <a:rPr lang="zh-CN" altLang="en-US" sz="2000"/>
              <a:t>呼！盛衰之理，虽曰天命，岂非人事哉！原庄宗之所以得天下，与其所以失之者，可以知之矣。</a:t>
            </a:r>
            <a:endParaRPr lang="zh-CN" altLang="en-US" sz="2000"/>
          </a:p>
          <a:p>
            <a:r>
              <a:rPr lang="zh-CN" altLang="en-US" sz="2000"/>
              <a:t>　　</a:t>
            </a:r>
            <a:r>
              <a:rPr lang="en-US" altLang="zh-CN" sz="2000" smtClean="0"/>
              <a:t>2.</a:t>
            </a:r>
            <a:r>
              <a:rPr lang="zh-CN" altLang="en-US" sz="2000" smtClean="0"/>
              <a:t>世</a:t>
            </a:r>
            <a:r>
              <a:rPr lang="zh-CN" altLang="en-US" sz="2000"/>
              <a:t>言晋王之将终也，以三矢赐庄宗而告之曰：“梁，吾仇也；燕王，吾所立，契丹，与吾约为兄弟，而皆背晋以归梁。此三者，吾遗恨也。与尔三矢，尔其无忘乃父之志！”庄宗受而藏之于庙。其后用兵，则遣从事以一少牢告庙，请其矢，盛以锦囊，负而前驱，及凯旋而纳之。</a:t>
            </a:r>
            <a:endParaRPr lang="zh-CN" altLang="en-US" sz="2000"/>
          </a:p>
          <a:p>
            <a:r>
              <a:rPr lang="zh-CN" altLang="en-US" sz="2000"/>
              <a:t>　　</a:t>
            </a:r>
            <a:r>
              <a:rPr lang="en-US" altLang="zh-CN" sz="2000" smtClean="0"/>
              <a:t>3.</a:t>
            </a:r>
            <a:r>
              <a:rPr lang="zh-CN" altLang="en-US" sz="2000" smtClean="0"/>
              <a:t>方</a:t>
            </a:r>
            <a:r>
              <a:rPr lang="zh-CN" altLang="en-US" sz="2000"/>
              <a:t>其系燕父子以组，函梁君臣之首，入于太庙，还矢先王，而告以成功，其意气之盛，可谓壮哉！及仇</a:t>
            </a:r>
            <a:r>
              <a:rPr lang="zh-CN" altLang="en-US" sz="2400" b="1" smtClean="0">
                <a:solidFill>
                  <a:srgbClr val="FF0000"/>
                </a:solidFill>
              </a:rPr>
              <a:t>雠（chóu）</a:t>
            </a:r>
            <a:r>
              <a:rPr lang="zh-CN" altLang="en-US" sz="2000" smtClean="0"/>
              <a:t>已</a:t>
            </a:r>
            <a:r>
              <a:rPr lang="zh-CN" altLang="en-US" sz="2000"/>
              <a:t>灭，天下已定，一夫夜呼，乱者四应，仓皇东出，未及见贼而士卒离散，君臣相顾，不知所归。至于誓天断发，泣下沾襟，何其衰也！岂得之难而失之易</a:t>
            </a:r>
            <a:r>
              <a:rPr lang="zh-CN" altLang="en-US" sz="2400" b="1" smtClean="0">
                <a:solidFill>
                  <a:srgbClr val="FF0000"/>
                </a:solidFill>
              </a:rPr>
              <a:t>欤（yú）</a:t>
            </a:r>
            <a:r>
              <a:rPr lang="zh-CN" altLang="en-US" sz="2000" smtClean="0"/>
              <a:t>？</a:t>
            </a:r>
            <a:r>
              <a:rPr lang="zh-CN" altLang="en-US" sz="2000"/>
              <a:t>抑本其成败之迹，而皆自于人欤？</a:t>
            </a:r>
            <a:r>
              <a:rPr lang="en-US" altLang="zh-CN" sz="2000"/>
              <a:t>《</a:t>
            </a:r>
            <a:r>
              <a:rPr lang="zh-CN" altLang="en-US" sz="2000"/>
              <a:t>书</a:t>
            </a:r>
            <a:r>
              <a:rPr lang="en-US" altLang="zh-CN" sz="2000"/>
              <a:t>》</a:t>
            </a:r>
            <a:r>
              <a:rPr lang="zh-CN" altLang="en-US" sz="2000"/>
              <a:t>曰：“满招损，谦得益。”忧劳可以兴国，</a:t>
            </a:r>
            <a:r>
              <a:rPr lang="zh-CN" altLang="en-US" sz="2400" b="1" smtClean="0">
                <a:solidFill>
                  <a:srgbClr val="FF0000"/>
                </a:solidFill>
              </a:rPr>
              <a:t>逸</a:t>
            </a:r>
            <a:r>
              <a:rPr lang="zh-CN" altLang="en-US" sz="2400" b="1" smtClean="0">
                <a:solidFill>
                  <a:srgbClr val="FF0000"/>
                </a:solidFill>
                <a:sym typeface="+mn-ea"/>
              </a:rPr>
              <a:t>（yì）</a:t>
            </a:r>
            <a:r>
              <a:rPr lang="zh-CN" altLang="en-US" sz="2000" smtClean="0"/>
              <a:t>豫可</a:t>
            </a:r>
            <a:r>
              <a:rPr lang="zh-CN" altLang="en-US" sz="2000"/>
              <a:t>以亡身，自然之理也。</a:t>
            </a:r>
            <a:endParaRPr lang="zh-CN" altLang="en-US" sz="2000"/>
          </a:p>
          <a:p>
            <a:r>
              <a:rPr lang="zh-CN" altLang="en-US" sz="2000"/>
              <a:t>　　</a:t>
            </a:r>
            <a:r>
              <a:rPr lang="en-US" altLang="zh-CN" sz="2000" smtClean="0"/>
              <a:t>4.</a:t>
            </a:r>
            <a:r>
              <a:rPr lang="zh-CN" altLang="en-US" sz="2000" smtClean="0"/>
              <a:t>故</a:t>
            </a:r>
            <a:r>
              <a:rPr lang="zh-CN" altLang="en-US" sz="2000"/>
              <a:t>方其盛也，举天下之豪杰莫能与之争；及其衰也，数十伶人困之，而身死国灭，为天下笑。夫祸患常积于忽微，而智勇多困于所溺，岂独伶人也哉！作</a:t>
            </a:r>
            <a:r>
              <a:rPr lang="en-US" altLang="zh-CN" sz="2000"/>
              <a:t>《</a:t>
            </a:r>
            <a:r>
              <a:rPr lang="zh-CN" altLang="en-US" sz="2000"/>
              <a:t>伶官传</a:t>
            </a:r>
            <a:r>
              <a:rPr lang="en-US" altLang="zh-CN" sz="2000"/>
              <a:t>》</a:t>
            </a:r>
            <a:r>
              <a:rPr lang="zh-CN" altLang="en-US" sz="2000"/>
              <a:t>。</a:t>
            </a:r>
            <a:endParaRPr lang="zh-CN" altLang="en-US" sz="2000"/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915797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/>
              <a:t>夯实基础   疏通词句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35560" y="476885"/>
            <a:ext cx="2509520" cy="6031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/>
              <a:t>五代史伶官传序呜呼！</a:t>
            </a:r>
            <a:endParaRPr lang="zh-CN" altLang="en-US" sz="2400" b="1"/>
          </a:p>
          <a:p>
            <a:pPr algn="ctr"/>
            <a:r>
              <a:rPr lang="zh-CN" altLang="en-US" b="1"/>
              <a:t>欧阳修</a:t>
            </a:r>
            <a:endParaRPr lang="zh-CN" altLang="en-US" b="1"/>
          </a:p>
          <a:p>
            <a:r>
              <a:rPr lang="en-US" altLang="zh-CN" sz="2000"/>
              <a:t>1.</a:t>
            </a:r>
            <a:r>
              <a:rPr lang="zh-CN" altLang="en-US" sz="2000"/>
              <a:t>盛衰之理，虽曰天命，岂非</a:t>
            </a:r>
            <a:r>
              <a:rPr lang="zh-CN" altLang="en-US" sz="2000">
                <a:solidFill>
                  <a:srgbClr val="FF0000"/>
                </a:solidFill>
              </a:rPr>
              <a:t>人事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1</a:t>
            </a:r>
            <a:r>
              <a:rPr lang="zh-CN" altLang="en-US" sz="2000"/>
              <a:t>哉！</a:t>
            </a:r>
            <a:r>
              <a:rPr lang="zh-CN" altLang="en-US" sz="2000">
                <a:solidFill>
                  <a:srgbClr val="FF0000"/>
                </a:solidFill>
              </a:rPr>
              <a:t>原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2</a:t>
            </a:r>
            <a:r>
              <a:rPr lang="zh-CN" altLang="en-US" sz="2000">
                <a:solidFill>
                  <a:srgbClr val="FF0000"/>
                </a:solidFill>
              </a:rPr>
              <a:t>庄宗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3</a:t>
            </a:r>
            <a:r>
              <a:rPr lang="zh-CN" altLang="en-US" sz="2000"/>
              <a:t>之所以得天下，与其所以失之者，可以知之矣。</a:t>
            </a:r>
            <a:endParaRPr lang="zh-CN" altLang="en-US" sz="2000"/>
          </a:p>
          <a:p>
            <a:r>
              <a:rPr lang="en-US" altLang="zh-CN" sz="2000"/>
              <a:t>2.</a:t>
            </a:r>
            <a:r>
              <a:rPr lang="zh-CN" altLang="en-US" sz="2000"/>
              <a:t>世言</a:t>
            </a:r>
            <a:r>
              <a:rPr lang="zh-CN" altLang="en-US" sz="2000">
                <a:solidFill>
                  <a:srgbClr val="FF0000"/>
                </a:solidFill>
              </a:rPr>
              <a:t>晋王4</a:t>
            </a:r>
            <a:r>
              <a:rPr lang="zh-CN" altLang="en-US" sz="2000"/>
              <a:t>之将终也，以三</a:t>
            </a:r>
            <a:r>
              <a:rPr lang="zh-CN" altLang="en-US" sz="2000">
                <a:solidFill>
                  <a:srgbClr val="FF0000"/>
                </a:solidFill>
              </a:rPr>
              <a:t>矢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5</a:t>
            </a:r>
            <a:r>
              <a:rPr lang="zh-CN" altLang="en-US" sz="2000"/>
              <a:t>赐庄宗而告之曰：“</a:t>
            </a:r>
            <a:r>
              <a:rPr lang="zh-CN" altLang="en-US" sz="2000">
                <a:solidFill>
                  <a:srgbClr val="FF0000"/>
                </a:solidFill>
              </a:rPr>
              <a:t>梁，吾仇也6</a:t>
            </a:r>
            <a:r>
              <a:rPr lang="zh-CN" altLang="en-US" sz="2000"/>
              <a:t>；</a:t>
            </a:r>
            <a:r>
              <a:rPr lang="zh-CN" altLang="en-US" sz="2000">
                <a:solidFill>
                  <a:srgbClr val="FF0000"/>
                </a:solidFill>
              </a:rPr>
              <a:t>燕王，吾所立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7</a:t>
            </a:r>
            <a:r>
              <a:rPr lang="zh-CN" altLang="en-US" sz="2000"/>
              <a:t>，</a:t>
            </a:r>
            <a:r>
              <a:rPr lang="zh-CN" altLang="en-US" sz="2000">
                <a:solidFill>
                  <a:srgbClr val="FF0000"/>
                </a:solidFill>
              </a:rPr>
              <a:t>契丹，与吾约为兄弟8</a:t>
            </a:r>
            <a:r>
              <a:rPr lang="zh-CN" altLang="en-US" sz="2000"/>
              <a:t>，而皆背晋以归梁。此三者，吾遗恨也。</a:t>
            </a:r>
            <a:r>
              <a:rPr lang="zh-CN" altLang="en-US" sz="2000">
                <a:solidFill>
                  <a:srgbClr val="FF0000"/>
                </a:solidFill>
              </a:rPr>
              <a:t>与</a:t>
            </a:r>
            <a:r>
              <a:rPr lang="zh-CN" altLang="en-US" sz="2000"/>
              <a:t>尔三矢，尔</a:t>
            </a:r>
            <a:r>
              <a:rPr lang="zh-CN" altLang="en-US" sz="2000">
                <a:solidFill>
                  <a:srgbClr val="FF0000"/>
                </a:solidFill>
              </a:rPr>
              <a:t>其</a:t>
            </a:r>
            <a:r>
              <a:rPr lang="zh-CN" altLang="en-US" sz="2000"/>
              <a:t>无忘</a:t>
            </a:r>
            <a:r>
              <a:rPr lang="zh-CN" altLang="en-US" sz="2000">
                <a:solidFill>
                  <a:srgbClr val="FF0000"/>
                </a:solidFill>
              </a:rPr>
              <a:t>乃</a:t>
            </a:r>
            <a:r>
              <a:rPr lang="zh-CN" altLang="en-US" sz="2000"/>
              <a:t>父之志</a:t>
            </a:r>
            <a:r>
              <a:rPr lang="zh-CN" altLang="en-US" sz="2000">
                <a:sym typeface="+mn-ea"/>
              </a:rPr>
              <a:t>9</a:t>
            </a:r>
            <a:r>
              <a:rPr lang="zh-CN" altLang="en-US" sz="2000"/>
              <a:t>！”庄宗受而藏之于</a:t>
            </a:r>
            <a:r>
              <a:rPr lang="zh-CN" altLang="en-US" sz="2000">
                <a:solidFill>
                  <a:srgbClr val="FF0000"/>
                </a:solidFill>
              </a:rPr>
              <a:t>庙</a:t>
            </a:r>
            <a:r>
              <a:rPr lang="zh-CN" altLang="en-US" sz="2000">
                <a:sym typeface="+mn-ea"/>
              </a:rPr>
              <a:t>10</a:t>
            </a:r>
            <a:r>
              <a:rPr lang="zh-CN" altLang="en-US" sz="2000"/>
              <a:t>。</a:t>
            </a:r>
            <a:endParaRPr lang="zh-CN" altLang="en-US" sz="2000"/>
          </a:p>
        </p:txBody>
      </p:sp>
      <p:sp>
        <p:nvSpPr>
          <p:cNvPr id="4" name="文本框 3"/>
          <p:cNvSpPr txBox="1"/>
          <p:nvPr/>
        </p:nvSpPr>
        <p:spPr>
          <a:xfrm>
            <a:off x="2692400" y="508635"/>
            <a:ext cx="6416675" cy="6462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1.</a:t>
            </a:r>
            <a:r>
              <a:rPr lang="zh-CN" altLang="en-US"/>
              <a:t>人事，人的作为。</a:t>
            </a:r>
            <a:endParaRPr lang="zh-CN" altLang="en-US"/>
          </a:p>
          <a:p>
            <a:r>
              <a:rPr lang="en-US" altLang="zh-CN"/>
              <a:t>2.</a:t>
            </a:r>
            <a:r>
              <a:rPr lang="zh-CN" altLang="en-US"/>
              <a:t>原，推其根本。</a:t>
            </a:r>
            <a:endParaRPr lang="zh-CN" altLang="en-US"/>
          </a:p>
          <a:p>
            <a:r>
              <a:rPr lang="en-US" altLang="zh-CN"/>
              <a:t>3.</a:t>
            </a:r>
            <a:r>
              <a:rPr lang="zh-CN" altLang="en-US"/>
              <a:t>庄宗：即后唐庄宗李存勖（</a:t>
            </a:r>
            <a:r>
              <a:rPr lang="en-US" altLang="zh-CN"/>
              <a:t>885-926</a:t>
            </a:r>
            <a:r>
              <a:rPr lang="zh-CN" altLang="en-US"/>
              <a:t>），五代后唐王朝建立者，</a:t>
            </a:r>
            <a:r>
              <a:rPr lang="en-US" altLang="zh-CN"/>
              <a:t>923</a:t>
            </a:r>
            <a:r>
              <a:rPr lang="zh-CN" altLang="en-US"/>
              <a:t>年</a:t>
            </a:r>
            <a:r>
              <a:rPr lang="en-US" altLang="zh-CN"/>
              <a:t>-926</a:t>
            </a:r>
            <a:r>
              <a:rPr lang="zh-CN" altLang="en-US"/>
              <a:t>年在位。晋王李克用长子，继父位为晋王，又于后梁龙德三年（923）称帝，国号唐。同年灭后梁。同光四年（926），在兵变中被杀，在位仅三年。</a:t>
            </a:r>
            <a:endParaRPr lang="zh-CN" altLang="en-US"/>
          </a:p>
          <a:p>
            <a:r>
              <a:rPr lang="en-US" altLang="zh-CN"/>
              <a:t>4.</a:t>
            </a:r>
            <a:r>
              <a:rPr lang="zh-CN" altLang="en-US"/>
              <a:t>晋王：西域突厥族沙陀部酋长李克用（其父姓朱邪，名赤心，有功于唐朝，赐姓名为李国昌）。因受唐王朝之召镇压黄巢起义有功，封晋王。</a:t>
            </a:r>
            <a:endParaRPr lang="zh-CN" altLang="en-US"/>
          </a:p>
          <a:p>
            <a:r>
              <a:rPr lang="en-US" altLang="zh-CN"/>
              <a:t>5.</a:t>
            </a:r>
            <a:r>
              <a:rPr lang="zh-CN" altLang="en-US"/>
              <a:t>矢：箭。</a:t>
            </a:r>
            <a:endParaRPr lang="zh-CN" altLang="en-US"/>
          </a:p>
          <a:p>
            <a:r>
              <a:rPr lang="en-US" altLang="zh-CN"/>
              <a:t>6.</a:t>
            </a:r>
            <a:r>
              <a:rPr lang="zh-CN" altLang="en-US"/>
              <a:t>梁：后梁太祖朱温，原是黄巢部将，叛变归唐，赐名全忠，后封为梁王。唐僖宗时，他设计谋杀李克用，李克用也屡次上表请求讨伐他。从此后梁、后唐之间战争不息，积怨愈深。</a:t>
            </a:r>
            <a:endParaRPr lang="zh-CN" altLang="en-US"/>
          </a:p>
          <a:p>
            <a:r>
              <a:rPr lang="en-US" altLang="zh-CN"/>
              <a:t>7.</a:t>
            </a:r>
            <a:r>
              <a:rPr lang="zh-CN" altLang="en-US"/>
              <a:t>燕王：刘仁恭本为幽州将领，借李克用的势力夺取幽州，任卢龙节度使。后来刘仁恭归附朱温，他的儿子刘守光被朱温封为燕王。此处称刘仁恭为燕王，是笼统说法</a:t>
            </a:r>
            <a:endParaRPr lang="zh-CN" altLang="en-US"/>
          </a:p>
          <a:p>
            <a:r>
              <a:rPr lang="en-US" altLang="zh-CN"/>
              <a:t>8.</a:t>
            </a:r>
            <a:r>
              <a:rPr lang="zh-CN" altLang="en-US"/>
              <a:t>契丹与吾约为兄弟：李克用和契丹首领耶律阿保机订立盟约，结为兄弟，希望共同举兵攻打朱温。后来阿保机背盟，派人和朱温通好。</a:t>
            </a:r>
            <a:endParaRPr lang="zh-CN" altLang="en-US"/>
          </a:p>
          <a:p>
            <a:r>
              <a:rPr lang="en-US" altLang="zh-CN"/>
              <a:t>9.</a:t>
            </a:r>
            <a:r>
              <a:rPr lang="zh-CN" altLang="en-US"/>
              <a:t>与：赐给。其：副词，表示祈使语气。乃：你的。</a:t>
            </a:r>
            <a:endParaRPr lang="zh-CN" altLang="en-US"/>
          </a:p>
          <a:p>
            <a:r>
              <a:rPr lang="zh-CN" altLang="en-US">
                <a:sym typeface="+mn-ea"/>
              </a:rPr>
              <a:t>10。</a:t>
            </a:r>
            <a:r>
              <a:rPr lang="zh-CN" altLang="en-US"/>
              <a:t>庙：指宗庙，古代帝王祭祀祖先之所。此处专指李克用的祠，同下文的“太庙”。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2"/>
          <p:cNvSpPr txBox="1"/>
          <p:nvPr/>
        </p:nvSpPr>
        <p:spPr>
          <a:xfrm>
            <a:off x="-13970" y="0"/>
            <a:ext cx="915797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/>
              <a:t>夯实基础   疏通词句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34290" y="565785"/>
            <a:ext cx="231203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ym typeface="+mn-ea"/>
              </a:rPr>
              <a:t>其后用兵，则遣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从事</a:t>
            </a:r>
            <a:r>
              <a:rPr lang="zh-CN" altLang="en-US" sz="2000">
                <a:sym typeface="+mn-ea"/>
              </a:rPr>
              <a:t>以一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少牢告庙11</a:t>
            </a:r>
            <a:r>
              <a:rPr lang="zh-CN" altLang="en-US" sz="2000">
                <a:sym typeface="+mn-ea"/>
              </a:rPr>
              <a:t>，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请其矢12</a:t>
            </a:r>
            <a:r>
              <a:rPr lang="zh-CN" altLang="en-US" sz="2000">
                <a:sym typeface="+mn-ea"/>
              </a:rPr>
              <a:t>，盛以锦囊，负而前驱，及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凯</a:t>
            </a:r>
            <a:r>
              <a:rPr lang="zh-CN" altLang="en-US" sz="2000">
                <a:sym typeface="+mn-ea"/>
              </a:rPr>
              <a:t>旋而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纳之13</a:t>
            </a:r>
            <a:r>
              <a:rPr lang="zh-CN" altLang="en-US" sz="2000">
                <a:sym typeface="+mn-ea"/>
              </a:rPr>
              <a:t>。</a:t>
            </a:r>
            <a:endParaRPr lang="zh-CN" altLang="en-US" sz="2000"/>
          </a:p>
          <a:p>
            <a:r>
              <a:rPr lang="en-US" altLang="zh-CN" sz="2000">
                <a:sym typeface="+mn-ea"/>
              </a:rPr>
              <a:t>3.</a:t>
            </a:r>
            <a:r>
              <a:rPr lang="zh-CN" altLang="en-US" sz="2000">
                <a:sym typeface="+mn-ea"/>
              </a:rPr>
              <a:t>方其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系燕父子以组14</a:t>
            </a:r>
            <a:r>
              <a:rPr lang="zh-CN" altLang="en-US" sz="2000">
                <a:sym typeface="+mn-ea"/>
              </a:rPr>
              <a:t>，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函梁君臣之首15</a:t>
            </a:r>
            <a:r>
              <a:rPr lang="zh-CN" altLang="en-US" sz="2000">
                <a:sym typeface="+mn-ea"/>
              </a:rPr>
              <a:t>，入于太庙，还矢先王，而告以成功，其意气之盛，可谓壮哉！及</a:t>
            </a:r>
            <a:r>
              <a:rPr lang="zh-CN" altLang="en-US" sz="2000" b="1">
                <a:solidFill>
                  <a:srgbClr val="FF0000"/>
                </a:solidFill>
                <a:sym typeface="+mn-ea"/>
              </a:rPr>
              <a:t>仇雠16</a:t>
            </a:r>
            <a:r>
              <a:rPr lang="zh-CN" altLang="en-US" sz="2000">
                <a:sym typeface="+mn-ea"/>
              </a:rPr>
              <a:t>已灭，天下已定，</a:t>
            </a:r>
            <a:r>
              <a:rPr lang="zh-CN" altLang="en-US" sz="2000" b="1">
                <a:solidFill>
                  <a:srgbClr val="FF0000"/>
                </a:solidFill>
                <a:sym typeface="+mn-ea"/>
              </a:rPr>
              <a:t>一夫夜呼，乱者四应</a:t>
            </a:r>
            <a:r>
              <a:rPr lang="zh-CN" altLang="en-US" sz="2000">
                <a:sym typeface="+mn-ea"/>
              </a:rPr>
              <a:t>17，</a:t>
            </a:r>
            <a:endParaRPr lang="zh-CN" altLang="en-US" sz="2000"/>
          </a:p>
        </p:txBody>
      </p:sp>
      <p:sp>
        <p:nvSpPr>
          <p:cNvPr id="4" name="文本框 3"/>
          <p:cNvSpPr txBox="1"/>
          <p:nvPr/>
        </p:nvSpPr>
        <p:spPr>
          <a:xfrm>
            <a:off x="2627630" y="620395"/>
            <a:ext cx="6379845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ym typeface="+mn-ea"/>
              </a:rPr>
              <a:t>11.</a:t>
            </a:r>
            <a:r>
              <a:rPr lang="zh-CN" altLang="en-US">
                <a:sym typeface="+mn-ea"/>
              </a:rPr>
              <a:t>从事：原指州郡长官的僚属，这里泛指一般幕僚随从。牢，祭祀用的牲畜。少牢：用一猪一羊祭祀。太牢，用羊、猪、牛各一头。告庙：天子或诸侯偶出巡、战争等重大事件而祭告祖庙。</a:t>
            </a:r>
            <a:endParaRPr lang="zh-CN" altLang="en-US"/>
          </a:p>
          <a:p>
            <a:r>
              <a:rPr lang="en-US" altLang="zh-CN">
                <a:sym typeface="+mn-ea"/>
              </a:rPr>
              <a:t>12.</a:t>
            </a:r>
            <a:r>
              <a:rPr lang="zh-CN" altLang="en-US">
                <a:sym typeface="+mn-ea"/>
              </a:rPr>
              <a:t>请其矢，恭敬地取出他父亲（留下）的箭。请，敬辞，用以代替某些动词，表示恭敬、谨慎。</a:t>
            </a:r>
            <a:endParaRPr lang="zh-CN" altLang="en-US"/>
          </a:p>
          <a:p>
            <a:r>
              <a:rPr lang="en-US" altLang="zh-CN">
                <a:sym typeface="+mn-ea"/>
              </a:rPr>
              <a:t>13.凯</a:t>
            </a:r>
            <a:r>
              <a:rPr lang="zh-CN" altLang="en-US">
                <a:sym typeface="+mn-ea"/>
              </a:rPr>
              <a:t>，战歌。纳之：把箭收藏（在祖庙里）。</a:t>
            </a:r>
            <a:endParaRPr lang="zh-CN" altLang="en-US"/>
          </a:p>
          <a:p>
            <a:r>
              <a:rPr lang="en-US" altLang="zh-CN">
                <a:sym typeface="+mn-ea"/>
              </a:rPr>
              <a:t>14.</a:t>
            </a:r>
            <a:r>
              <a:rPr lang="zh-CN" altLang="en-US">
                <a:sym typeface="+mn-ea"/>
              </a:rPr>
              <a:t>用绳索捆绑着刘仁恭、刘守光父子。</a:t>
            </a:r>
            <a:r>
              <a:rPr lang="en-US" altLang="zh-CN">
                <a:sym typeface="+mn-ea"/>
              </a:rPr>
              <a:t>911</a:t>
            </a:r>
            <a:r>
              <a:rPr lang="zh-CN" altLang="en-US">
                <a:sym typeface="+mn-ea"/>
              </a:rPr>
              <a:t>年，刘守光自称大燕皇帝。</a:t>
            </a:r>
            <a:r>
              <a:rPr lang="en-US" altLang="zh-CN">
                <a:sym typeface="+mn-ea"/>
              </a:rPr>
              <a:t>913</a:t>
            </a:r>
            <a:r>
              <a:rPr lang="zh-CN" altLang="en-US">
                <a:sym typeface="+mn-ea"/>
              </a:rPr>
              <a:t>年，李存勖派兵攻破幽州，俘获刘仁恭及其族人；刘守光逃到沧州，仍被捕获。父子都被处死。系：缚。组：丝绳，丝带，此指绳索。</a:t>
            </a:r>
            <a:endParaRPr lang="zh-CN" altLang="en-US"/>
          </a:p>
          <a:p>
            <a:r>
              <a:rPr lang="en-US" altLang="zh-CN">
                <a:sym typeface="+mn-ea"/>
              </a:rPr>
              <a:t>15.</a:t>
            </a:r>
            <a:r>
              <a:rPr lang="zh-CN" altLang="en-US">
                <a:sym typeface="+mn-ea"/>
              </a:rPr>
              <a:t>用木匣子装着后梁皇帝、大臣的头。</a:t>
            </a:r>
            <a:r>
              <a:rPr lang="en-US" altLang="zh-CN">
                <a:sym typeface="+mn-ea"/>
              </a:rPr>
              <a:t>923</a:t>
            </a:r>
            <a:r>
              <a:rPr lang="zh-CN" altLang="en-US">
                <a:sym typeface="+mn-ea"/>
              </a:rPr>
              <a:t>年，后唐军队攻入开封。后梁末帝朱友贞命令部将皇甫麟杀死自己。皇甫麟杀了末帝，随后自杀。函：匣子，这里用作动词，用匣子装。先王：指晋王李克用。</a:t>
            </a:r>
            <a:endParaRPr lang="zh-CN" altLang="en-US"/>
          </a:p>
          <a:p>
            <a:r>
              <a:rPr lang="zh-CN" altLang="en-US">
                <a:sym typeface="+mn-ea"/>
              </a:rPr>
              <a:t>16</a:t>
            </a:r>
            <a:r>
              <a:rPr lang="en-US" altLang="zh-CN">
                <a:sym typeface="+mn-ea"/>
              </a:rPr>
              <a:t>.</a:t>
            </a:r>
            <a:r>
              <a:rPr lang="zh-CN" altLang="en-US">
                <a:sym typeface="+mn-ea"/>
              </a:rPr>
              <a:t>仇雠（chóu）：仇敌。雠，仇。</a:t>
            </a:r>
            <a:endParaRPr lang="zh-CN" altLang="en-US"/>
          </a:p>
          <a:p>
            <a:r>
              <a:rPr lang="en-US" altLang="zh-CN">
                <a:sym typeface="+mn-ea"/>
              </a:rPr>
              <a:t>17.</a:t>
            </a:r>
            <a:r>
              <a:rPr lang="zh-CN" altLang="en-US">
                <a:sym typeface="+mn-ea"/>
              </a:rPr>
              <a:t>一个人夜里呼喊，作乱的人四方响应。</a:t>
            </a:r>
            <a:r>
              <a:rPr lang="en-US" altLang="zh-CN">
                <a:sym typeface="+mn-ea"/>
              </a:rPr>
              <a:t>926</a:t>
            </a:r>
            <a:r>
              <a:rPr lang="zh-CN" altLang="en-US">
                <a:sym typeface="+mn-ea"/>
              </a:rPr>
              <a:t>年，屯驻在贝州（今河北清河）的后唐军士皇甫晖勾结党羽作乱，拥立指挥使赵在礼为帅，攻入邺都（今河南安阳）。邢州（今河北邢台）、沧州（今属河北）驻军相继叛乱。一夫：指后唐庄宗同光四年（926）发动贝州兵变的军士皇甫晖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92</Paragraphs>
  <Slides>14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baseType="lpstr" size="23">
      <vt:lpstr>Arial</vt:lpstr>
      <vt:lpstr>Calibri</vt:lpstr>
      <vt:lpstr>楷体</vt:lpstr>
      <vt:lpstr>宋体</vt:lpstr>
      <vt:lpstr>Times New Roman</vt:lpstr>
      <vt:lpstr>黑体</vt:lpstr>
      <vt:lpstr>华文新魏</vt:lpstr>
      <vt:lpstr>华文行楷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2021-03-19T13:10:13.475</cp:lastPrinted>
  <dcterms:created xsi:type="dcterms:W3CDTF">2021-03-19T13:10:13Z</dcterms:created>
  <dcterms:modified xsi:type="dcterms:W3CDTF">2021-03-19T05:10:14Z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