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336" r:id="rId3"/>
    <p:sldId id="353" r:id="rId4"/>
    <p:sldId id="259" r:id="rId5"/>
    <p:sldId id="337" r:id="rId6"/>
    <p:sldId id="352" r:id="rId7"/>
    <p:sldId id="344" r:id="rId8"/>
    <p:sldId id="332" r:id="rId9"/>
    <p:sldId id="345" r:id="rId10"/>
    <p:sldId id="355" r:id="rId11"/>
    <p:sldId id="356" r:id="rId12"/>
    <p:sldId id="324" r:id="rId13"/>
    <p:sldId id="366" r:id="rId14"/>
    <p:sldId id="367" r:id="rId15"/>
    <p:sldId id="368" r:id="rId16"/>
    <p:sldId id="369" r:id="rId17"/>
    <p:sldId id="370" r:id="rId18"/>
    <p:sldId id="357" r:id="rId19"/>
    <p:sldId id="358" r:id="rId20"/>
    <p:sldId id="359" r:id="rId2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896"/>
    <p:restoredTop sz="94660"/>
  </p:normalViewPr>
  <p:slideViewPr>
    <p:cSldViewPr showGuides="1">
      <p:cViewPr varScale="1">
        <p:scale>
          <a:sx n="92" d="100"/>
          <a:sy n="92" d="100"/>
        </p:scale>
        <p:origin x="-97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幻灯片图像占位符 3073"/>
          <p:cNvSpPr/>
          <p:nvPr>
            <p:ph type="sldImg" idx="2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1">
            <a:noFill/>
          </a:ln>
        </p:spPr>
      </p:sp>
      <p:sp>
        <p:nvSpPr>
          <p:cNvPr id="3075" name="文本占位符 3074"/>
          <p:cNvSpPr/>
          <p:nvPr>
            <p:ph type="body" sz="quarter" idx="3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1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6" name="页眉占位符 3075"/>
          <p:cNvSpPr/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1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3077" name="日期占位符 3076"/>
          <p:cNvSpPr/>
          <p:nvPr>
            <p:ph type="dt" idx="1"/>
          </p:nvPr>
        </p:nvSpPr>
        <p:spPr>
          <a:xfrm>
            <a:off x="3884613" y="0"/>
            <a:ext cx="2973387" cy="457200"/>
          </a:xfrm>
          <a:prstGeom prst="rect">
            <a:avLst/>
          </a:prstGeom>
          <a:noFill/>
          <a:ln w="1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3078" name="页脚占位符 3077"/>
          <p:cNvSpPr/>
          <p:nvPr>
            <p:ph type="ftr" sz="quarter" idx="4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1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3079" name="灯片编号占位符 3078"/>
          <p:cNvSpPr/>
          <p:nvPr>
            <p:ph type="sldNum" sz="quarter" idx="5"/>
          </p:nvPr>
        </p:nvSpPr>
        <p:spPr>
          <a:xfrm>
            <a:off x="3884613" y="8686800"/>
            <a:ext cx="2973387" cy="457200"/>
          </a:xfrm>
          <a:prstGeom prst="rect">
            <a:avLst/>
          </a:prstGeom>
          <a:noFill/>
          <a:ln w="1">
            <a:noFill/>
          </a:ln>
        </p:spPr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2049"/>
          <p:cNvGrpSpPr/>
          <p:nvPr/>
        </p:nvGrpSpPr>
        <p:grpSpPr>
          <a:xfrm>
            <a:off x="0" y="68263"/>
            <a:ext cx="8678863" cy="6713537"/>
            <a:chOff x="0" y="0"/>
            <a:chExt cx="5467" cy="4229"/>
          </a:xfrm>
        </p:grpSpPr>
        <p:sp>
          <p:nvSpPr>
            <p:cNvPr id="2051" name="矩形 2050"/>
            <p:cNvSpPr/>
            <p:nvPr userDrawn="1"/>
          </p:nvSpPr>
          <p:spPr>
            <a:xfrm>
              <a:off x="692" y="451"/>
              <a:ext cx="4775" cy="936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2052" name="组合 2051"/>
            <p:cNvGrpSpPr/>
            <p:nvPr userDrawn="1"/>
          </p:nvGrpSpPr>
          <p:grpSpPr>
            <a:xfrm>
              <a:off x="0" y="0"/>
              <a:ext cx="624" cy="4229"/>
              <a:chOff x="0" y="0"/>
              <a:chExt cx="624" cy="4229"/>
            </a:xfrm>
          </p:grpSpPr>
          <p:sp>
            <p:nvSpPr>
              <p:cNvPr id="2053" name="直接连接符 2052"/>
              <p:cNvSpPr/>
              <p:nvPr userDrawn="1"/>
            </p:nvSpPr>
            <p:spPr>
              <a:xfrm>
                <a:off x="0" y="4160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54" name="直接连接符 2053"/>
              <p:cNvSpPr/>
              <p:nvPr userDrawn="1"/>
            </p:nvSpPr>
            <p:spPr>
              <a:xfrm>
                <a:off x="0" y="4196"/>
                <a:ext cx="624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55" name="直接连接符 2054"/>
              <p:cNvSpPr/>
              <p:nvPr userDrawn="1"/>
            </p:nvSpPr>
            <p:spPr>
              <a:xfrm>
                <a:off x="0" y="4229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56" name="直接连接符 2055"/>
              <p:cNvSpPr/>
              <p:nvPr userDrawn="1"/>
            </p:nvSpPr>
            <p:spPr>
              <a:xfrm>
                <a:off x="0" y="4070"/>
                <a:ext cx="624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57" name="直接连接符 2056"/>
              <p:cNvSpPr/>
              <p:nvPr userDrawn="1"/>
            </p:nvSpPr>
            <p:spPr>
              <a:xfrm>
                <a:off x="0" y="4022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58" name="直接连接符 2057"/>
              <p:cNvSpPr/>
              <p:nvPr userDrawn="1"/>
            </p:nvSpPr>
            <p:spPr>
              <a:xfrm>
                <a:off x="0" y="4115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59" name="直接连接符 2058"/>
              <p:cNvSpPr/>
              <p:nvPr userDrawn="1"/>
            </p:nvSpPr>
            <p:spPr>
              <a:xfrm>
                <a:off x="0" y="3623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60" name="直接连接符 2059"/>
              <p:cNvSpPr/>
              <p:nvPr userDrawn="1"/>
            </p:nvSpPr>
            <p:spPr>
              <a:xfrm>
                <a:off x="0" y="3596"/>
                <a:ext cx="624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61" name="直接连接符 2060"/>
              <p:cNvSpPr/>
              <p:nvPr userDrawn="1"/>
            </p:nvSpPr>
            <p:spPr>
              <a:xfrm>
                <a:off x="0" y="3977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62" name="直接连接符 2061"/>
              <p:cNvSpPr/>
              <p:nvPr userDrawn="1"/>
            </p:nvSpPr>
            <p:spPr>
              <a:xfrm>
                <a:off x="0" y="3851"/>
                <a:ext cx="624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63" name="直接连接符 2062"/>
              <p:cNvSpPr/>
              <p:nvPr userDrawn="1"/>
            </p:nvSpPr>
            <p:spPr>
              <a:xfrm>
                <a:off x="0" y="3770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64" name="直接连接符 2063"/>
              <p:cNvSpPr/>
              <p:nvPr userDrawn="1"/>
            </p:nvSpPr>
            <p:spPr>
              <a:xfrm>
                <a:off x="0" y="3956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65" name="直接连接符 2064"/>
              <p:cNvSpPr/>
              <p:nvPr userDrawn="1"/>
            </p:nvSpPr>
            <p:spPr>
              <a:xfrm>
                <a:off x="0" y="3644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66" name="直接连接符 2065"/>
              <p:cNvSpPr/>
              <p:nvPr userDrawn="1"/>
            </p:nvSpPr>
            <p:spPr>
              <a:xfrm>
                <a:off x="0" y="3698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67" name="直接连接符 2066"/>
              <p:cNvSpPr/>
              <p:nvPr userDrawn="1"/>
            </p:nvSpPr>
            <p:spPr>
              <a:xfrm>
                <a:off x="0" y="3896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68" name="直接连接符 2067"/>
              <p:cNvSpPr/>
              <p:nvPr userDrawn="1"/>
            </p:nvSpPr>
            <p:spPr>
              <a:xfrm>
                <a:off x="0" y="3875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69" name="直接连接符 2068"/>
              <p:cNvSpPr/>
              <p:nvPr userDrawn="1"/>
            </p:nvSpPr>
            <p:spPr>
              <a:xfrm>
                <a:off x="0" y="3467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0" name="直接连接符 2069"/>
              <p:cNvSpPr/>
              <p:nvPr userDrawn="1"/>
            </p:nvSpPr>
            <p:spPr>
              <a:xfrm>
                <a:off x="0" y="3503"/>
                <a:ext cx="624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1" name="直接连接符 2070"/>
              <p:cNvSpPr/>
              <p:nvPr userDrawn="1"/>
            </p:nvSpPr>
            <p:spPr>
              <a:xfrm>
                <a:off x="0" y="3536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2" name="直接连接符 2071"/>
              <p:cNvSpPr/>
              <p:nvPr userDrawn="1"/>
            </p:nvSpPr>
            <p:spPr>
              <a:xfrm>
                <a:off x="0" y="3377"/>
                <a:ext cx="624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3" name="直接连接符 2072"/>
              <p:cNvSpPr/>
              <p:nvPr userDrawn="1"/>
            </p:nvSpPr>
            <p:spPr>
              <a:xfrm>
                <a:off x="0" y="3329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4" name="直接连接符 2073"/>
              <p:cNvSpPr/>
              <p:nvPr userDrawn="1"/>
            </p:nvSpPr>
            <p:spPr>
              <a:xfrm>
                <a:off x="0" y="3422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5" name="直接连接符 2074"/>
              <p:cNvSpPr/>
              <p:nvPr userDrawn="1"/>
            </p:nvSpPr>
            <p:spPr>
              <a:xfrm>
                <a:off x="0" y="2930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6" name="直接连接符 2075"/>
              <p:cNvSpPr/>
              <p:nvPr userDrawn="1"/>
            </p:nvSpPr>
            <p:spPr>
              <a:xfrm>
                <a:off x="0" y="2903"/>
                <a:ext cx="624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7" name="直接连接符 2076"/>
              <p:cNvSpPr/>
              <p:nvPr userDrawn="1"/>
            </p:nvSpPr>
            <p:spPr>
              <a:xfrm>
                <a:off x="0" y="3284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8" name="直接连接符 2077"/>
              <p:cNvSpPr/>
              <p:nvPr userDrawn="1"/>
            </p:nvSpPr>
            <p:spPr>
              <a:xfrm>
                <a:off x="0" y="3158"/>
                <a:ext cx="624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9" name="直接连接符 2078"/>
              <p:cNvSpPr/>
              <p:nvPr userDrawn="1"/>
            </p:nvSpPr>
            <p:spPr>
              <a:xfrm>
                <a:off x="0" y="3077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80" name="直接连接符 2079"/>
              <p:cNvSpPr/>
              <p:nvPr userDrawn="1"/>
            </p:nvSpPr>
            <p:spPr>
              <a:xfrm>
                <a:off x="0" y="3263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81" name="直接连接符 2080"/>
              <p:cNvSpPr/>
              <p:nvPr userDrawn="1"/>
            </p:nvSpPr>
            <p:spPr>
              <a:xfrm>
                <a:off x="0" y="2951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82" name="直接连接符 2081"/>
              <p:cNvSpPr/>
              <p:nvPr userDrawn="1"/>
            </p:nvSpPr>
            <p:spPr>
              <a:xfrm>
                <a:off x="0" y="3005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83" name="直接连接符 2082"/>
              <p:cNvSpPr/>
              <p:nvPr userDrawn="1"/>
            </p:nvSpPr>
            <p:spPr>
              <a:xfrm>
                <a:off x="0" y="3203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84" name="直接连接符 2083"/>
              <p:cNvSpPr/>
              <p:nvPr userDrawn="1"/>
            </p:nvSpPr>
            <p:spPr>
              <a:xfrm>
                <a:off x="0" y="3182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85" name="直接连接符 2084"/>
              <p:cNvSpPr/>
              <p:nvPr userDrawn="1"/>
            </p:nvSpPr>
            <p:spPr>
              <a:xfrm>
                <a:off x="0" y="2788"/>
                <a:ext cx="624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86" name="直接连接符 2085"/>
              <p:cNvSpPr/>
              <p:nvPr userDrawn="1"/>
            </p:nvSpPr>
            <p:spPr>
              <a:xfrm>
                <a:off x="0" y="2707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87" name="直接连接符 2086"/>
              <p:cNvSpPr/>
              <p:nvPr userDrawn="1"/>
            </p:nvSpPr>
            <p:spPr>
              <a:xfrm>
                <a:off x="0" y="2635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88" name="直接连接符 2087"/>
              <p:cNvSpPr/>
              <p:nvPr userDrawn="1"/>
            </p:nvSpPr>
            <p:spPr>
              <a:xfrm>
                <a:off x="0" y="2833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89" name="直接连接符 2088"/>
              <p:cNvSpPr/>
              <p:nvPr userDrawn="1"/>
            </p:nvSpPr>
            <p:spPr>
              <a:xfrm>
                <a:off x="0" y="2812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90" name="直接连接符 2089"/>
              <p:cNvSpPr/>
              <p:nvPr userDrawn="1"/>
            </p:nvSpPr>
            <p:spPr>
              <a:xfrm>
                <a:off x="0" y="2511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91" name="直接连接符 2090"/>
              <p:cNvSpPr/>
              <p:nvPr userDrawn="1"/>
            </p:nvSpPr>
            <p:spPr>
              <a:xfrm>
                <a:off x="0" y="2547"/>
                <a:ext cx="624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92" name="直接连接符 2091"/>
              <p:cNvSpPr/>
              <p:nvPr userDrawn="1"/>
            </p:nvSpPr>
            <p:spPr>
              <a:xfrm>
                <a:off x="0" y="2580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93" name="直接连接符 2092"/>
              <p:cNvSpPr/>
              <p:nvPr userDrawn="1"/>
            </p:nvSpPr>
            <p:spPr>
              <a:xfrm>
                <a:off x="0" y="2421"/>
                <a:ext cx="624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94" name="直接连接符 2093"/>
              <p:cNvSpPr/>
              <p:nvPr userDrawn="1"/>
            </p:nvSpPr>
            <p:spPr>
              <a:xfrm>
                <a:off x="0" y="2373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95" name="直接连接符 2094"/>
              <p:cNvSpPr/>
              <p:nvPr userDrawn="1"/>
            </p:nvSpPr>
            <p:spPr>
              <a:xfrm>
                <a:off x="0" y="2466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96" name="直接连接符 2095"/>
              <p:cNvSpPr/>
              <p:nvPr userDrawn="1"/>
            </p:nvSpPr>
            <p:spPr>
              <a:xfrm>
                <a:off x="0" y="2328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97" name="直接连接符 2096"/>
              <p:cNvSpPr/>
              <p:nvPr userDrawn="1"/>
            </p:nvSpPr>
            <p:spPr>
              <a:xfrm>
                <a:off x="0" y="2202"/>
                <a:ext cx="624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98" name="直接连接符 2097"/>
              <p:cNvSpPr/>
              <p:nvPr userDrawn="1"/>
            </p:nvSpPr>
            <p:spPr>
              <a:xfrm>
                <a:off x="0" y="2307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99" name="直接连接符 2098"/>
              <p:cNvSpPr/>
              <p:nvPr userDrawn="1"/>
            </p:nvSpPr>
            <p:spPr>
              <a:xfrm>
                <a:off x="0" y="2247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0" name="直接连接符 2099"/>
              <p:cNvSpPr/>
              <p:nvPr userDrawn="1"/>
            </p:nvSpPr>
            <p:spPr>
              <a:xfrm>
                <a:off x="0" y="2226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1" name="直接连接符 2100"/>
              <p:cNvSpPr/>
              <p:nvPr userDrawn="1"/>
            </p:nvSpPr>
            <p:spPr>
              <a:xfrm>
                <a:off x="0" y="2087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2" name="直接连接符 2101"/>
              <p:cNvSpPr/>
              <p:nvPr userDrawn="1"/>
            </p:nvSpPr>
            <p:spPr>
              <a:xfrm>
                <a:off x="0" y="2123"/>
                <a:ext cx="624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3" name="直接连接符 2102"/>
              <p:cNvSpPr/>
              <p:nvPr userDrawn="1"/>
            </p:nvSpPr>
            <p:spPr>
              <a:xfrm>
                <a:off x="0" y="2156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4" name="直接连接符 2103"/>
              <p:cNvSpPr/>
              <p:nvPr userDrawn="1"/>
            </p:nvSpPr>
            <p:spPr>
              <a:xfrm>
                <a:off x="0" y="1997"/>
                <a:ext cx="624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5" name="直接连接符 2104"/>
              <p:cNvSpPr/>
              <p:nvPr userDrawn="1"/>
            </p:nvSpPr>
            <p:spPr>
              <a:xfrm>
                <a:off x="0" y="1949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6" name="直接连接符 2105"/>
              <p:cNvSpPr/>
              <p:nvPr userDrawn="1"/>
            </p:nvSpPr>
            <p:spPr>
              <a:xfrm>
                <a:off x="0" y="2042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7" name="直接连接符 2106"/>
              <p:cNvSpPr/>
              <p:nvPr userDrawn="1"/>
            </p:nvSpPr>
            <p:spPr>
              <a:xfrm>
                <a:off x="0" y="1550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8" name="直接连接符 2107"/>
              <p:cNvSpPr/>
              <p:nvPr userDrawn="1"/>
            </p:nvSpPr>
            <p:spPr>
              <a:xfrm>
                <a:off x="0" y="1523"/>
                <a:ext cx="624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09" name="直接连接符 2108"/>
              <p:cNvSpPr/>
              <p:nvPr userDrawn="1"/>
            </p:nvSpPr>
            <p:spPr>
              <a:xfrm>
                <a:off x="0" y="1904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10" name="直接连接符 2109"/>
              <p:cNvSpPr/>
              <p:nvPr userDrawn="1"/>
            </p:nvSpPr>
            <p:spPr>
              <a:xfrm>
                <a:off x="0" y="1778"/>
                <a:ext cx="624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11" name="直接连接符 2110"/>
              <p:cNvSpPr/>
              <p:nvPr userDrawn="1"/>
            </p:nvSpPr>
            <p:spPr>
              <a:xfrm>
                <a:off x="0" y="1697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12" name="直接连接符 2111"/>
              <p:cNvSpPr/>
              <p:nvPr userDrawn="1"/>
            </p:nvSpPr>
            <p:spPr>
              <a:xfrm>
                <a:off x="0" y="1883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13" name="直接连接符 2112"/>
              <p:cNvSpPr/>
              <p:nvPr userDrawn="1"/>
            </p:nvSpPr>
            <p:spPr>
              <a:xfrm>
                <a:off x="0" y="1571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14" name="直接连接符 2113"/>
              <p:cNvSpPr/>
              <p:nvPr userDrawn="1"/>
            </p:nvSpPr>
            <p:spPr>
              <a:xfrm>
                <a:off x="0" y="1625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15" name="直接连接符 2114"/>
              <p:cNvSpPr/>
              <p:nvPr userDrawn="1"/>
            </p:nvSpPr>
            <p:spPr>
              <a:xfrm>
                <a:off x="0" y="1823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16" name="直接连接符 2115"/>
              <p:cNvSpPr/>
              <p:nvPr userDrawn="1"/>
            </p:nvSpPr>
            <p:spPr>
              <a:xfrm>
                <a:off x="0" y="1802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17" name="直接连接符 2116"/>
              <p:cNvSpPr/>
              <p:nvPr userDrawn="1"/>
            </p:nvSpPr>
            <p:spPr>
              <a:xfrm>
                <a:off x="0" y="1394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18" name="直接连接符 2117"/>
              <p:cNvSpPr/>
              <p:nvPr userDrawn="1"/>
            </p:nvSpPr>
            <p:spPr>
              <a:xfrm>
                <a:off x="0" y="1430"/>
                <a:ext cx="624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19" name="直接连接符 2118"/>
              <p:cNvSpPr/>
              <p:nvPr userDrawn="1"/>
            </p:nvSpPr>
            <p:spPr>
              <a:xfrm>
                <a:off x="0" y="1463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20" name="直接连接符 2119"/>
              <p:cNvSpPr/>
              <p:nvPr userDrawn="1"/>
            </p:nvSpPr>
            <p:spPr>
              <a:xfrm>
                <a:off x="0" y="1304"/>
                <a:ext cx="624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21" name="直接连接符 2120"/>
              <p:cNvSpPr/>
              <p:nvPr userDrawn="1"/>
            </p:nvSpPr>
            <p:spPr>
              <a:xfrm>
                <a:off x="0" y="1349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22" name="直接连接符 2121"/>
              <p:cNvSpPr/>
              <p:nvPr userDrawn="1"/>
            </p:nvSpPr>
            <p:spPr>
              <a:xfrm>
                <a:off x="0" y="973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23" name="直接连接符 2122"/>
              <p:cNvSpPr/>
              <p:nvPr userDrawn="1"/>
            </p:nvSpPr>
            <p:spPr>
              <a:xfrm>
                <a:off x="0" y="946"/>
                <a:ext cx="624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24" name="直接连接符 2123"/>
              <p:cNvSpPr/>
              <p:nvPr userDrawn="1"/>
            </p:nvSpPr>
            <p:spPr>
              <a:xfrm>
                <a:off x="0" y="1201"/>
                <a:ext cx="624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25" name="直接连接符 2124"/>
              <p:cNvSpPr/>
              <p:nvPr userDrawn="1"/>
            </p:nvSpPr>
            <p:spPr>
              <a:xfrm>
                <a:off x="0" y="1120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26" name="直接连接符 2125"/>
              <p:cNvSpPr/>
              <p:nvPr userDrawn="1"/>
            </p:nvSpPr>
            <p:spPr>
              <a:xfrm>
                <a:off x="0" y="994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27" name="直接连接符 2126"/>
              <p:cNvSpPr/>
              <p:nvPr userDrawn="1"/>
            </p:nvSpPr>
            <p:spPr>
              <a:xfrm>
                <a:off x="0" y="1048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28" name="直接连接符 2127"/>
              <p:cNvSpPr/>
              <p:nvPr userDrawn="1"/>
            </p:nvSpPr>
            <p:spPr>
              <a:xfrm>
                <a:off x="0" y="1246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29" name="直接连接符 2128"/>
              <p:cNvSpPr/>
              <p:nvPr userDrawn="1"/>
            </p:nvSpPr>
            <p:spPr>
              <a:xfrm>
                <a:off x="0" y="1225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30" name="直接连接符 2129"/>
              <p:cNvSpPr/>
              <p:nvPr userDrawn="1"/>
            </p:nvSpPr>
            <p:spPr>
              <a:xfrm>
                <a:off x="0" y="817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31" name="直接连接符 2130"/>
              <p:cNvSpPr/>
              <p:nvPr userDrawn="1"/>
            </p:nvSpPr>
            <p:spPr>
              <a:xfrm>
                <a:off x="0" y="853"/>
                <a:ext cx="624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32" name="直接连接符 2131"/>
              <p:cNvSpPr/>
              <p:nvPr userDrawn="1"/>
            </p:nvSpPr>
            <p:spPr>
              <a:xfrm>
                <a:off x="0" y="886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33" name="直接连接符 2132"/>
              <p:cNvSpPr/>
              <p:nvPr userDrawn="1"/>
            </p:nvSpPr>
            <p:spPr>
              <a:xfrm>
                <a:off x="0" y="727"/>
                <a:ext cx="624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34" name="直接连接符 2133"/>
              <p:cNvSpPr/>
              <p:nvPr userDrawn="1"/>
            </p:nvSpPr>
            <p:spPr>
              <a:xfrm>
                <a:off x="0" y="772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35" name="直接连接符 2134"/>
              <p:cNvSpPr/>
              <p:nvPr userDrawn="1"/>
            </p:nvSpPr>
            <p:spPr>
              <a:xfrm>
                <a:off x="0" y="675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36" name="直接连接符 2135"/>
              <p:cNvSpPr/>
              <p:nvPr userDrawn="1"/>
            </p:nvSpPr>
            <p:spPr>
              <a:xfrm>
                <a:off x="0" y="603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37" name="直接连接符 2136"/>
              <p:cNvSpPr/>
              <p:nvPr userDrawn="1"/>
            </p:nvSpPr>
            <p:spPr>
              <a:xfrm>
                <a:off x="0" y="479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38" name="直接连接符 2137"/>
              <p:cNvSpPr/>
              <p:nvPr userDrawn="1"/>
            </p:nvSpPr>
            <p:spPr>
              <a:xfrm>
                <a:off x="0" y="515"/>
                <a:ext cx="624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39" name="直接连接符 2138"/>
              <p:cNvSpPr/>
              <p:nvPr userDrawn="1"/>
            </p:nvSpPr>
            <p:spPr>
              <a:xfrm>
                <a:off x="0" y="548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40" name="直接连接符 2139"/>
              <p:cNvSpPr/>
              <p:nvPr userDrawn="1"/>
            </p:nvSpPr>
            <p:spPr>
              <a:xfrm>
                <a:off x="0" y="389"/>
                <a:ext cx="624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41" name="直接连接符 2140"/>
              <p:cNvSpPr/>
              <p:nvPr userDrawn="1"/>
            </p:nvSpPr>
            <p:spPr>
              <a:xfrm>
                <a:off x="0" y="341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42" name="直接连接符 2141"/>
              <p:cNvSpPr/>
              <p:nvPr userDrawn="1"/>
            </p:nvSpPr>
            <p:spPr>
              <a:xfrm>
                <a:off x="0" y="434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43" name="直接连接符 2142"/>
              <p:cNvSpPr/>
              <p:nvPr userDrawn="1"/>
            </p:nvSpPr>
            <p:spPr>
              <a:xfrm>
                <a:off x="0" y="296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44" name="直接连接符 2143"/>
              <p:cNvSpPr/>
              <p:nvPr userDrawn="1"/>
            </p:nvSpPr>
            <p:spPr>
              <a:xfrm>
                <a:off x="0" y="275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45" name="直接连接符 2144"/>
              <p:cNvSpPr/>
              <p:nvPr userDrawn="1"/>
            </p:nvSpPr>
            <p:spPr>
              <a:xfrm>
                <a:off x="0" y="215"/>
                <a:ext cx="624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46" name="直接连接符 2145"/>
              <p:cNvSpPr/>
              <p:nvPr userDrawn="1"/>
            </p:nvSpPr>
            <p:spPr>
              <a:xfrm>
                <a:off x="0" y="27"/>
                <a:ext cx="624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47" name="直接连接符 2146"/>
              <p:cNvSpPr/>
              <p:nvPr userDrawn="1"/>
            </p:nvSpPr>
            <p:spPr>
              <a:xfrm>
                <a:off x="0" y="0"/>
                <a:ext cx="624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48" name="直接连接符 2147"/>
              <p:cNvSpPr/>
              <p:nvPr userDrawn="1"/>
            </p:nvSpPr>
            <p:spPr>
              <a:xfrm>
                <a:off x="0" y="48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49" name="直接连接符 2148"/>
              <p:cNvSpPr/>
              <p:nvPr userDrawn="1"/>
            </p:nvSpPr>
            <p:spPr>
              <a:xfrm>
                <a:off x="0" y="102"/>
                <a:ext cx="624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50" name="直接连接符 2149"/>
              <p:cNvSpPr/>
              <p:nvPr userDrawn="1"/>
            </p:nvSpPr>
            <p:spPr>
              <a:xfrm>
                <a:off x="0" y="159"/>
                <a:ext cx="624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2151" name="日期占位符 2150"/>
          <p:cNvSpPr>
            <a:spLocks noGrp="1"/>
          </p:cNvSpPr>
          <p:nvPr>
            <p:ph type="dt" sz="half" idx="2"/>
          </p:nvPr>
        </p:nvSpPr>
        <p:spPr>
          <a:xfrm>
            <a:off x="1387475" y="6357938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endParaRPr lang="zh-CN" altLang="en-US" dirty="0"/>
          </a:p>
        </p:txBody>
      </p:sp>
      <p:sp>
        <p:nvSpPr>
          <p:cNvPr id="2152" name="页脚占位符 2151"/>
          <p:cNvSpPr>
            <a:spLocks noGrp="1"/>
          </p:cNvSpPr>
          <p:nvPr>
            <p:ph type="ftr" sz="quarter" idx="3"/>
          </p:nvPr>
        </p:nvSpPr>
        <p:spPr>
          <a:xfrm>
            <a:off x="3722688" y="6357938"/>
            <a:ext cx="2271712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endParaRPr lang="zh-CN" altLang="en-US" dirty="0"/>
          </a:p>
        </p:txBody>
      </p:sp>
      <p:sp>
        <p:nvSpPr>
          <p:cNvPr id="2153" name="灯片编号占位符 2152"/>
          <p:cNvSpPr>
            <a:spLocks noGrp="1"/>
          </p:cNvSpPr>
          <p:nvPr>
            <p:ph type="sldNum" sz="quarter" idx="4"/>
          </p:nvPr>
        </p:nvSpPr>
        <p:spPr>
          <a:xfrm>
            <a:off x="6464300" y="6361113"/>
            <a:ext cx="1906588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sp>
        <p:nvSpPr>
          <p:cNvPr id="2154" name="标题 2153"/>
          <p:cNvSpPr>
            <a:spLocks noGrp="1"/>
          </p:cNvSpPr>
          <p:nvPr>
            <p:ph type="ctrTitle"/>
          </p:nvPr>
        </p:nvSpPr>
        <p:spPr>
          <a:xfrm>
            <a:off x="1169988" y="1046163"/>
            <a:ext cx="7380287" cy="10128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sz="40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55" name="副标题 2154"/>
          <p:cNvSpPr>
            <a:spLocks noGrp="1"/>
          </p:cNvSpPr>
          <p:nvPr>
            <p:ph type="subTitle" idx="1"/>
          </p:nvPr>
        </p:nvSpPr>
        <p:spPr>
          <a:xfrm>
            <a:off x="1566863" y="2693988"/>
            <a:ext cx="6662737" cy="29940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857250" lvl="2" indent="0" algn="ctr">
              <a:buNone/>
              <a:defRPr/>
            </a:lvl3pPr>
            <a:lvl4pPr marL="1200150" lvl="3" indent="0" algn="ctr">
              <a:buNone/>
              <a:defRPr/>
            </a:lvl4pPr>
            <a:lvl5pPr marL="154305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156" name="矩形 2155"/>
          <p:cNvSpPr/>
          <p:nvPr/>
        </p:nvSpPr>
        <p:spPr>
          <a:xfrm>
            <a:off x="3017838" y="2120900"/>
            <a:ext cx="5662612" cy="77788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7" name="矩形 2156"/>
          <p:cNvSpPr/>
          <p:nvPr/>
        </p:nvSpPr>
        <p:spPr>
          <a:xfrm>
            <a:off x="1098550" y="862013"/>
            <a:ext cx="5662613" cy="77787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2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6" grpId="0" animBg="1"/>
      <p:bldP spid="2157" grpId="0" animBg="1"/>
    </p:bld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78229" y="609600"/>
            <a:ext cx="1989535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09625" y="609600"/>
            <a:ext cx="5853268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09625" y="609600"/>
            <a:ext cx="7958138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09625" y="2214563"/>
            <a:ext cx="3899488" cy="38814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68275" y="2214563"/>
            <a:ext cx="3899488" cy="38814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组合 1025"/>
          <p:cNvGrpSpPr/>
          <p:nvPr/>
        </p:nvGrpSpPr>
        <p:grpSpPr>
          <a:xfrm>
            <a:off x="0" y="68263"/>
            <a:ext cx="8915400" cy="6713537"/>
            <a:chOff x="0" y="0"/>
            <a:chExt cx="5616" cy="4229"/>
          </a:xfrm>
        </p:grpSpPr>
        <p:grpSp>
          <p:nvGrpSpPr>
            <p:cNvPr id="1027" name="组合 1026"/>
            <p:cNvGrpSpPr/>
            <p:nvPr userDrawn="1"/>
          </p:nvGrpSpPr>
          <p:grpSpPr>
            <a:xfrm>
              <a:off x="0" y="0"/>
              <a:ext cx="408" cy="4229"/>
              <a:chOff x="0" y="0"/>
              <a:chExt cx="5760" cy="4229"/>
            </a:xfrm>
          </p:grpSpPr>
          <p:sp>
            <p:nvSpPr>
              <p:cNvPr id="1028" name="直接连接符 1027"/>
              <p:cNvSpPr/>
              <p:nvPr userDrawn="1"/>
            </p:nvSpPr>
            <p:spPr>
              <a:xfrm>
                <a:off x="0" y="4160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9" name="直接连接符 1028"/>
              <p:cNvSpPr/>
              <p:nvPr userDrawn="1"/>
            </p:nvSpPr>
            <p:spPr>
              <a:xfrm>
                <a:off x="0" y="4196"/>
                <a:ext cx="5760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0" name="直接连接符 1029"/>
              <p:cNvSpPr/>
              <p:nvPr userDrawn="1"/>
            </p:nvSpPr>
            <p:spPr>
              <a:xfrm>
                <a:off x="0" y="4229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1" name="直接连接符 1030"/>
              <p:cNvSpPr/>
              <p:nvPr userDrawn="1"/>
            </p:nvSpPr>
            <p:spPr>
              <a:xfrm>
                <a:off x="0" y="4070"/>
                <a:ext cx="5760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2" name="直接连接符 1031"/>
              <p:cNvSpPr/>
              <p:nvPr userDrawn="1"/>
            </p:nvSpPr>
            <p:spPr>
              <a:xfrm>
                <a:off x="0" y="4022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3" name="直接连接符 1032"/>
              <p:cNvSpPr/>
              <p:nvPr userDrawn="1"/>
            </p:nvSpPr>
            <p:spPr>
              <a:xfrm>
                <a:off x="0" y="4115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4" name="直接连接符 1033"/>
              <p:cNvSpPr/>
              <p:nvPr userDrawn="1"/>
            </p:nvSpPr>
            <p:spPr>
              <a:xfrm>
                <a:off x="0" y="3623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5" name="直接连接符 1034"/>
              <p:cNvSpPr/>
              <p:nvPr userDrawn="1"/>
            </p:nvSpPr>
            <p:spPr>
              <a:xfrm>
                <a:off x="0" y="3596"/>
                <a:ext cx="5760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6" name="直接连接符 1035"/>
              <p:cNvSpPr/>
              <p:nvPr userDrawn="1"/>
            </p:nvSpPr>
            <p:spPr>
              <a:xfrm>
                <a:off x="0" y="3977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7" name="直接连接符 1036"/>
              <p:cNvSpPr/>
              <p:nvPr userDrawn="1"/>
            </p:nvSpPr>
            <p:spPr>
              <a:xfrm>
                <a:off x="0" y="3851"/>
                <a:ext cx="5760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8" name="直接连接符 1037"/>
              <p:cNvSpPr/>
              <p:nvPr userDrawn="1"/>
            </p:nvSpPr>
            <p:spPr>
              <a:xfrm>
                <a:off x="0" y="3770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9" name="直接连接符 1038"/>
              <p:cNvSpPr/>
              <p:nvPr userDrawn="1"/>
            </p:nvSpPr>
            <p:spPr>
              <a:xfrm>
                <a:off x="0" y="3956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0" name="直接连接符 1039"/>
              <p:cNvSpPr/>
              <p:nvPr userDrawn="1"/>
            </p:nvSpPr>
            <p:spPr>
              <a:xfrm>
                <a:off x="0" y="3644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1" name="直接连接符 1040"/>
              <p:cNvSpPr/>
              <p:nvPr userDrawn="1"/>
            </p:nvSpPr>
            <p:spPr>
              <a:xfrm>
                <a:off x="0" y="3698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2" name="直接连接符 1041"/>
              <p:cNvSpPr/>
              <p:nvPr userDrawn="1"/>
            </p:nvSpPr>
            <p:spPr>
              <a:xfrm>
                <a:off x="0" y="3896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3" name="直接连接符 1042"/>
              <p:cNvSpPr/>
              <p:nvPr userDrawn="1"/>
            </p:nvSpPr>
            <p:spPr>
              <a:xfrm>
                <a:off x="0" y="3875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4" name="直接连接符 1043"/>
              <p:cNvSpPr/>
              <p:nvPr userDrawn="1"/>
            </p:nvSpPr>
            <p:spPr>
              <a:xfrm>
                <a:off x="0" y="3467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5" name="直接连接符 1044"/>
              <p:cNvSpPr/>
              <p:nvPr userDrawn="1"/>
            </p:nvSpPr>
            <p:spPr>
              <a:xfrm>
                <a:off x="0" y="3503"/>
                <a:ext cx="5760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6" name="直接连接符 1045"/>
              <p:cNvSpPr/>
              <p:nvPr userDrawn="1"/>
            </p:nvSpPr>
            <p:spPr>
              <a:xfrm>
                <a:off x="0" y="3536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7" name="直接连接符 1046"/>
              <p:cNvSpPr/>
              <p:nvPr userDrawn="1"/>
            </p:nvSpPr>
            <p:spPr>
              <a:xfrm>
                <a:off x="0" y="3377"/>
                <a:ext cx="5760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8" name="直接连接符 1047"/>
              <p:cNvSpPr/>
              <p:nvPr userDrawn="1"/>
            </p:nvSpPr>
            <p:spPr>
              <a:xfrm>
                <a:off x="0" y="3329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9" name="直接连接符 1048"/>
              <p:cNvSpPr/>
              <p:nvPr userDrawn="1"/>
            </p:nvSpPr>
            <p:spPr>
              <a:xfrm>
                <a:off x="0" y="3422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0" name="直接连接符 1049"/>
              <p:cNvSpPr/>
              <p:nvPr userDrawn="1"/>
            </p:nvSpPr>
            <p:spPr>
              <a:xfrm>
                <a:off x="0" y="2930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1" name="直接连接符 1050"/>
              <p:cNvSpPr/>
              <p:nvPr userDrawn="1"/>
            </p:nvSpPr>
            <p:spPr>
              <a:xfrm>
                <a:off x="0" y="2903"/>
                <a:ext cx="5760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2" name="直接连接符 1051"/>
              <p:cNvSpPr/>
              <p:nvPr userDrawn="1"/>
            </p:nvSpPr>
            <p:spPr>
              <a:xfrm>
                <a:off x="0" y="3284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3" name="直接连接符 1052"/>
              <p:cNvSpPr/>
              <p:nvPr userDrawn="1"/>
            </p:nvSpPr>
            <p:spPr>
              <a:xfrm>
                <a:off x="0" y="3158"/>
                <a:ext cx="5760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4" name="直接连接符 1053"/>
              <p:cNvSpPr/>
              <p:nvPr userDrawn="1"/>
            </p:nvSpPr>
            <p:spPr>
              <a:xfrm>
                <a:off x="0" y="3077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5" name="直接连接符 1054"/>
              <p:cNvSpPr/>
              <p:nvPr userDrawn="1"/>
            </p:nvSpPr>
            <p:spPr>
              <a:xfrm>
                <a:off x="0" y="3263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6" name="直接连接符 1055"/>
              <p:cNvSpPr/>
              <p:nvPr userDrawn="1"/>
            </p:nvSpPr>
            <p:spPr>
              <a:xfrm>
                <a:off x="0" y="2951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7" name="直接连接符 1056"/>
              <p:cNvSpPr/>
              <p:nvPr userDrawn="1"/>
            </p:nvSpPr>
            <p:spPr>
              <a:xfrm>
                <a:off x="0" y="3005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8" name="直接连接符 1057"/>
              <p:cNvSpPr/>
              <p:nvPr userDrawn="1"/>
            </p:nvSpPr>
            <p:spPr>
              <a:xfrm>
                <a:off x="0" y="3203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9" name="直接连接符 1058"/>
              <p:cNvSpPr/>
              <p:nvPr userDrawn="1"/>
            </p:nvSpPr>
            <p:spPr>
              <a:xfrm>
                <a:off x="0" y="3182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60" name="直接连接符 1059"/>
              <p:cNvSpPr/>
              <p:nvPr userDrawn="1"/>
            </p:nvSpPr>
            <p:spPr>
              <a:xfrm>
                <a:off x="0" y="2788"/>
                <a:ext cx="5760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61" name="直接连接符 1060"/>
              <p:cNvSpPr/>
              <p:nvPr userDrawn="1"/>
            </p:nvSpPr>
            <p:spPr>
              <a:xfrm>
                <a:off x="0" y="2707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62" name="直接连接符 1061"/>
              <p:cNvSpPr/>
              <p:nvPr userDrawn="1"/>
            </p:nvSpPr>
            <p:spPr>
              <a:xfrm>
                <a:off x="0" y="2635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63" name="直接连接符 1062"/>
              <p:cNvSpPr/>
              <p:nvPr userDrawn="1"/>
            </p:nvSpPr>
            <p:spPr>
              <a:xfrm>
                <a:off x="0" y="2833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64" name="直接连接符 1063"/>
              <p:cNvSpPr/>
              <p:nvPr userDrawn="1"/>
            </p:nvSpPr>
            <p:spPr>
              <a:xfrm>
                <a:off x="0" y="2812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65" name="直接连接符 1064"/>
              <p:cNvSpPr/>
              <p:nvPr userDrawn="1"/>
            </p:nvSpPr>
            <p:spPr>
              <a:xfrm>
                <a:off x="0" y="2511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66" name="直接连接符 1065"/>
              <p:cNvSpPr/>
              <p:nvPr userDrawn="1"/>
            </p:nvSpPr>
            <p:spPr>
              <a:xfrm>
                <a:off x="0" y="2547"/>
                <a:ext cx="5760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67" name="直接连接符 1066"/>
              <p:cNvSpPr/>
              <p:nvPr userDrawn="1"/>
            </p:nvSpPr>
            <p:spPr>
              <a:xfrm>
                <a:off x="0" y="2580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68" name="直接连接符 1067"/>
              <p:cNvSpPr/>
              <p:nvPr userDrawn="1"/>
            </p:nvSpPr>
            <p:spPr>
              <a:xfrm>
                <a:off x="0" y="2421"/>
                <a:ext cx="5760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69" name="直接连接符 1068"/>
              <p:cNvSpPr/>
              <p:nvPr userDrawn="1"/>
            </p:nvSpPr>
            <p:spPr>
              <a:xfrm>
                <a:off x="0" y="2373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70" name="直接连接符 1069"/>
              <p:cNvSpPr/>
              <p:nvPr userDrawn="1"/>
            </p:nvSpPr>
            <p:spPr>
              <a:xfrm>
                <a:off x="0" y="2466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71" name="直接连接符 1070"/>
              <p:cNvSpPr/>
              <p:nvPr userDrawn="1"/>
            </p:nvSpPr>
            <p:spPr>
              <a:xfrm>
                <a:off x="0" y="2328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72" name="直接连接符 1071"/>
              <p:cNvSpPr/>
              <p:nvPr userDrawn="1"/>
            </p:nvSpPr>
            <p:spPr>
              <a:xfrm>
                <a:off x="0" y="2202"/>
                <a:ext cx="5760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73" name="直接连接符 1072"/>
              <p:cNvSpPr/>
              <p:nvPr userDrawn="1"/>
            </p:nvSpPr>
            <p:spPr>
              <a:xfrm>
                <a:off x="0" y="2307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74" name="直接连接符 1073"/>
              <p:cNvSpPr/>
              <p:nvPr userDrawn="1"/>
            </p:nvSpPr>
            <p:spPr>
              <a:xfrm>
                <a:off x="0" y="2247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75" name="直接连接符 1074"/>
              <p:cNvSpPr/>
              <p:nvPr userDrawn="1"/>
            </p:nvSpPr>
            <p:spPr>
              <a:xfrm>
                <a:off x="0" y="2226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76" name="直接连接符 1075"/>
              <p:cNvSpPr/>
              <p:nvPr userDrawn="1"/>
            </p:nvSpPr>
            <p:spPr>
              <a:xfrm>
                <a:off x="0" y="2087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77" name="直接连接符 1076"/>
              <p:cNvSpPr/>
              <p:nvPr userDrawn="1"/>
            </p:nvSpPr>
            <p:spPr>
              <a:xfrm>
                <a:off x="0" y="2123"/>
                <a:ext cx="5760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78" name="直接连接符 1077"/>
              <p:cNvSpPr/>
              <p:nvPr userDrawn="1"/>
            </p:nvSpPr>
            <p:spPr>
              <a:xfrm>
                <a:off x="0" y="2156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79" name="直接连接符 1078"/>
              <p:cNvSpPr/>
              <p:nvPr userDrawn="1"/>
            </p:nvSpPr>
            <p:spPr>
              <a:xfrm>
                <a:off x="0" y="1997"/>
                <a:ext cx="5760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80" name="直接连接符 1079"/>
              <p:cNvSpPr/>
              <p:nvPr userDrawn="1"/>
            </p:nvSpPr>
            <p:spPr>
              <a:xfrm>
                <a:off x="0" y="1949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81" name="直接连接符 1080"/>
              <p:cNvSpPr/>
              <p:nvPr userDrawn="1"/>
            </p:nvSpPr>
            <p:spPr>
              <a:xfrm>
                <a:off x="0" y="2042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82" name="直接连接符 1081"/>
              <p:cNvSpPr/>
              <p:nvPr userDrawn="1"/>
            </p:nvSpPr>
            <p:spPr>
              <a:xfrm>
                <a:off x="0" y="1550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83" name="直接连接符 1082"/>
              <p:cNvSpPr/>
              <p:nvPr userDrawn="1"/>
            </p:nvSpPr>
            <p:spPr>
              <a:xfrm>
                <a:off x="0" y="1523"/>
                <a:ext cx="5760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84" name="直接连接符 1083"/>
              <p:cNvSpPr/>
              <p:nvPr userDrawn="1"/>
            </p:nvSpPr>
            <p:spPr>
              <a:xfrm>
                <a:off x="0" y="1904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85" name="直接连接符 1084"/>
              <p:cNvSpPr/>
              <p:nvPr userDrawn="1"/>
            </p:nvSpPr>
            <p:spPr>
              <a:xfrm>
                <a:off x="0" y="1778"/>
                <a:ext cx="5760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86" name="直接连接符 1085"/>
              <p:cNvSpPr/>
              <p:nvPr userDrawn="1"/>
            </p:nvSpPr>
            <p:spPr>
              <a:xfrm>
                <a:off x="0" y="1697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87" name="直接连接符 1086"/>
              <p:cNvSpPr/>
              <p:nvPr userDrawn="1"/>
            </p:nvSpPr>
            <p:spPr>
              <a:xfrm>
                <a:off x="0" y="1883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88" name="直接连接符 1087"/>
              <p:cNvSpPr/>
              <p:nvPr userDrawn="1"/>
            </p:nvSpPr>
            <p:spPr>
              <a:xfrm>
                <a:off x="0" y="1571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89" name="直接连接符 1088"/>
              <p:cNvSpPr/>
              <p:nvPr userDrawn="1"/>
            </p:nvSpPr>
            <p:spPr>
              <a:xfrm>
                <a:off x="0" y="1625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90" name="直接连接符 1089"/>
              <p:cNvSpPr/>
              <p:nvPr userDrawn="1"/>
            </p:nvSpPr>
            <p:spPr>
              <a:xfrm>
                <a:off x="0" y="1823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91" name="直接连接符 1090"/>
              <p:cNvSpPr/>
              <p:nvPr userDrawn="1"/>
            </p:nvSpPr>
            <p:spPr>
              <a:xfrm>
                <a:off x="0" y="1802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92" name="直接连接符 1091"/>
              <p:cNvSpPr/>
              <p:nvPr userDrawn="1"/>
            </p:nvSpPr>
            <p:spPr>
              <a:xfrm>
                <a:off x="0" y="1394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93" name="直接连接符 1092"/>
              <p:cNvSpPr/>
              <p:nvPr userDrawn="1"/>
            </p:nvSpPr>
            <p:spPr>
              <a:xfrm>
                <a:off x="0" y="1430"/>
                <a:ext cx="5760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94" name="直接连接符 1093"/>
              <p:cNvSpPr/>
              <p:nvPr userDrawn="1"/>
            </p:nvSpPr>
            <p:spPr>
              <a:xfrm>
                <a:off x="0" y="1463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95" name="直接连接符 1094"/>
              <p:cNvSpPr/>
              <p:nvPr userDrawn="1"/>
            </p:nvSpPr>
            <p:spPr>
              <a:xfrm>
                <a:off x="0" y="1304"/>
                <a:ext cx="5760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96" name="直接连接符 1095"/>
              <p:cNvSpPr/>
              <p:nvPr userDrawn="1"/>
            </p:nvSpPr>
            <p:spPr>
              <a:xfrm>
                <a:off x="0" y="1349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97" name="直接连接符 1096"/>
              <p:cNvSpPr/>
              <p:nvPr userDrawn="1"/>
            </p:nvSpPr>
            <p:spPr>
              <a:xfrm>
                <a:off x="0" y="973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98" name="直接连接符 1097"/>
              <p:cNvSpPr/>
              <p:nvPr userDrawn="1"/>
            </p:nvSpPr>
            <p:spPr>
              <a:xfrm>
                <a:off x="0" y="946"/>
                <a:ext cx="5760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99" name="直接连接符 1098"/>
              <p:cNvSpPr/>
              <p:nvPr userDrawn="1"/>
            </p:nvSpPr>
            <p:spPr>
              <a:xfrm>
                <a:off x="0" y="1201"/>
                <a:ext cx="5760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00" name="直接连接符 1099"/>
              <p:cNvSpPr/>
              <p:nvPr userDrawn="1"/>
            </p:nvSpPr>
            <p:spPr>
              <a:xfrm>
                <a:off x="0" y="1120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01" name="直接连接符 1100"/>
              <p:cNvSpPr/>
              <p:nvPr userDrawn="1"/>
            </p:nvSpPr>
            <p:spPr>
              <a:xfrm>
                <a:off x="0" y="994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02" name="直接连接符 1101"/>
              <p:cNvSpPr/>
              <p:nvPr userDrawn="1"/>
            </p:nvSpPr>
            <p:spPr>
              <a:xfrm>
                <a:off x="0" y="1048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03" name="直接连接符 1102"/>
              <p:cNvSpPr/>
              <p:nvPr userDrawn="1"/>
            </p:nvSpPr>
            <p:spPr>
              <a:xfrm>
                <a:off x="0" y="1246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04" name="直接连接符 1103"/>
              <p:cNvSpPr/>
              <p:nvPr userDrawn="1"/>
            </p:nvSpPr>
            <p:spPr>
              <a:xfrm>
                <a:off x="0" y="1225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05" name="直接连接符 1104"/>
              <p:cNvSpPr/>
              <p:nvPr userDrawn="1"/>
            </p:nvSpPr>
            <p:spPr>
              <a:xfrm>
                <a:off x="0" y="817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06" name="直接连接符 1105"/>
              <p:cNvSpPr/>
              <p:nvPr userDrawn="1"/>
            </p:nvSpPr>
            <p:spPr>
              <a:xfrm>
                <a:off x="0" y="853"/>
                <a:ext cx="5760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07" name="直接连接符 1106"/>
              <p:cNvSpPr/>
              <p:nvPr userDrawn="1"/>
            </p:nvSpPr>
            <p:spPr>
              <a:xfrm>
                <a:off x="0" y="886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08" name="直接连接符 1107"/>
              <p:cNvSpPr/>
              <p:nvPr userDrawn="1"/>
            </p:nvSpPr>
            <p:spPr>
              <a:xfrm>
                <a:off x="0" y="727"/>
                <a:ext cx="5760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09" name="直接连接符 1108"/>
              <p:cNvSpPr/>
              <p:nvPr userDrawn="1"/>
            </p:nvSpPr>
            <p:spPr>
              <a:xfrm>
                <a:off x="0" y="772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10" name="直接连接符 1109"/>
              <p:cNvSpPr/>
              <p:nvPr userDrawn="1"/>
            </p:nvSpPr>
            <p:spPr>
              <a:xfrm>
                <a:off x="0" y="675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11" name="直接连接符 1110"/>
              <p:cNvSpPr/>
              <p:nvPr userDrawn="1"/>
            </p:nvSpPr>
            <p:spPr>
              <a:xfrm>
                <a:off x="0" y="603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12" name="直接连接符 1111"/>
              <p:cNvSpPr/>
              <p:nvPr userDrawn="1"/>
            </p:nvSpPr>
            <p:spPr>
              <a:xfrm>
                <a:off x="0" y="479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13" name="直接连接符 1112"/>
              <p:cNvSpPr/>
              <p:nvPr userDrawn="1"/>
            </p:nvSpPr>
            <p:spPr>
              <a:xfrm>
                <a:off x="0" y="515"/>
                <a:ext cx="5760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14" name="直接连接符 1113"/>
              <p:cNvSpPr/>
              <p:nvPr userDrawn="1"/>
            </p:nvSpPr>
            <p:spPr>
              <a:xfrm>
                <a:off x="0" y="548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15" name="直接连接符 1114"/>
              <p:cNvSpPr/>
              <p:nvPr userDrawn="1"/>
            </p:nvSpPr>
            <p:spPr>
              <a:xfrm>
                <a:off x="0" y="389"/>
                <a:ext cx="5760" cy="0"/>
              </a:xfrm>
              <a:prstGeom prst="line">
                <a:avLst/>
              </a:prstGeom>
              <a:ln w="2857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16" name="直接连接符 1115"/>
              <p:cNvSpPr/>
              <p:nvPr userDrawn="1"/>
            </p:nvSpPr>
            <p:spPr>
              <a:xfrm>
                <a:off x="0" y="341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17" name="直接连接符 1116"/>
              <p:cNvSpPr/>
              <p:nvPr userDrawn="1"/>
            </p:nvSpPr>
            <p:spPr>
              <a:xfrm>
                <a:off x="0" y="434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18" name="直接连接符 1117"/>
              <p:cNvSpPr/>
              <p:nvPr userDrawn="1"/>
            </p:nvSpPr>
            <p:spPr>
              <a:xfrm>
                <a:off x="0" y="296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19" name="直接连接符 1118"/>
              <p:cNvSpPr/>
              <p:nvPr userDrawn="1"/>
            </p:nvSpPr>
            <p:spPr>
              <a:xfrm>
                <a:off x="0" y="275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20" name="直接连接符 1119"/>
              <p:cNvSpPr/>
              <p:nvPr userDrawn="1"/>
            </p:nvSpPr>
            <p:spPr>
              <a:xfrm>
                <a:off x="0" y="215"/>
                <a:ext cx="5760" cy="0"/>
              </a:xfrm>
              <a:prstGeom prst="line">
                <a:avLst/>
              </a:prstGeom>
              <a:ln w="1905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21" name="直接连接符 1120"/>
              <p:cNvSpPr/>
              <p:nvPr userDrawn="1"/>
            </p:nvSpPr>
            <p:spPr>
              <a:xfrm>
                <a:off x="0" y="27"/>
                <a:ext cx="5760" cy="0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22" name="直接连接符 1121"/>
              <p:cNvSpPr/>
              <p:nvPr userDrawn="1"/>
            </p:nvSpPr>
            <p:spPr>
              <a:xfrm>
                <a:off x="0" y="0"/>
                <a:ext cx="5760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23" name="直接连接符 1122"/>
              <p:cNvSpPr/>
              <p:nvPr userDrawn="1"/>
            </p:nvSpPr>
            <p:spPr>
              <a:xfrm>
                <a:off x="0" y="48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24" name="直接连接符 1123"/>
              <p:cNvSpPr/>
              <p:nvPr userDrawn="1"/>
            </p:nvSpPr>
            <p:spPr>
              <a:xfrm>
                <a:off x="0" y="102"/>
                <a:ext cx="5760" cy="0"/>
              </a:xfrm>
              <a:prstGeom prst="line">
                <a:avLst/>
              </a:prstGeom>
              <a:ln w="127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25" name="直接连接符 1124"/>
              <p:cNvSpPr/>
              <p:nvPr userDrawn="1"/>
            </p:nvSpPr>
            <p:spPr>
              <a:xfrm>
                <a:off x="0" y="159"/>
                <a:ext cx="5760" cy="0"/>
              </a:xfrm>
              <a:prstGeom prst="line">
                <a:avLst/>
              </a:prstGeom>
              <a:ln w="38100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126" name="组合 1125"/>
            <p:cNvGrpSpPr/>
            <p:nvPr userDrawn="1"/>
          </p:nvGrpSpPr>
          <p:grpSpPr>
            <a:xfrm>
              <a:off x="400" y="162"/>
              <a:ext cx="5216" cy="1123"/>
              <a:chOff x="0" y="0"/>
              <a:chExt cx="5216" cy="1123"/>
            </a:xfrm>
          </p:grpSpPr>
          <p:sp>
            <p:nvSpPr>
              <p:cNvPr id="1127" name="矩形 1126"/>
              <p:cNvSpPr/>
              <p:nvPr userDrawn="1"/>
            </p:nvSpPr>
            <p:spPr>
              <a:xfrm>
                <a:off x="157" y="0"/>
                <a:ext cx="313" cy="914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28" name="矩形 1127"/>
              <p:cNvSpPr/>
              <p:nvPr userDrawn="1"/>
            </p:nvSpPr>
            <p:spPr>
              <a:xfrm>
                <a:off x="0" y="83"/>
                <a:ext cx="3567" cy="49"/>
              </a:xfrm>
              <a:prstGeom prst="rect">
                <a:avLst/>
              </a:prstGeom>
              <a:solidFill>
                <a:schemeClr val="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29" name="矩形 1128"/>
              <p:cNvSpPr/>
              <p:nvPr userDrawn="1"/>
            </p:nvSpPr>
            <p:spPr>
              <a:xfrm>
                <a:off x="4199" y="910"/>
                <a:ext cx="929" cy="213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30" name="矩形 1129"/>
              <p:cNvSpPr/>
              <p:nvPr userDrawn="1"/>
            </p:nvSpPr>
            <p:spPr>
              <a:xfrm>
                <a:off x="1649" y="1006"/>
                <a:ext cx="3567" cy="49"/>
              </a:xfrm>
              <a:prstGeom prst="rect">
                <a:avLst/>
              </a:prstGeom>
              <a:solidFill>
                <a:schemeClr val="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1131" name="文本占位符 1130"/>
          <p:cNvSpPr>
            <a:spLocks noGrp="1"/>
          </p:cNvSpPr>
          <p:nvPr>
            <p:ph type="body" idx="1"/>
          </p:nvPr>
        </p:nvSpPr>
        <p:spPr>
          <a:xfrm>
            <a:off x="809625" y="2214563"/>
            <a:ext cx="7958138" cy="38814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32" name="日期占位符 1131"/>
          <p:cNvSpPr>
            <a:spLocks noGrp="1"/>
          </p:cNvSpPr>
          <p:nvPr>
            <p:ph type="dt" sz="half" idx="2"/>
          </p:nvPr>
        </p:nvSpPr>
        <p:spPr>
          <a:xfrm>
            <a:off x="809625" y="6373813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solidFill>
                  <a:schemeClr val="folHlink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33" name="页脚占位符 1132"/>
          <p:cNvSpPr>
            <a:spLocks noGrp="1"/>
          </p:cNvSpPr>
          <p:nvPr>
            <p:ph type="ftr" sz="quarter" idx="3"/>
          </p:nvPr>
        </p:nvSpPr>
        <p:spPr>
          <a:xfrm>
            <a:off x="3132138" y="6376988"/>
            <a:ext cx="30861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solidFill>
                  <a:schemeClr val="folHlink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34" name="灯片编号占位符 1133"/>
          <p:cNvSpPr>
            <a:spLocks noGrp="1"/>
          </p:cNvSpPr>
          <p:nvPr>
            <p:ph type="sldNum" sz="quarter" idx="4"/>
          </p:nvPr>
        </p:nvSpPr>
        <p:spPr>
          <a:xfrm>
            <a:off x="6589713" y="6376988"/>
            <a:ext cx="2193925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solidFill>
                  <a:schemeClr val="folHlink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sp>
        <p:nvSpPr>
          <p:cNvPr id="1135" name="标题 1134"/>
          <p:cNvSpPr>
            <a:spLocks noGrp="1"/>
          </p:cNvSpPr>
          <p:nvPr>
            <p:ph type="title"/>
          </p:nvPr>
        </p:nvSpPr>
        <p:spPr>
          <a:xfrm>
            <a:off x="1371600" y="609600"/>
            <a:ext cx="73787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85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w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8585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Wingdings" panose="05000000000000000000" pitchFamily="2" charset="2"/>
        <a:buChar char="l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42875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77165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§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§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§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§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§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.wav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5.wav"/><Relationship Id="rId1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8.wav"/><Relationship Id="rId4" Type="http://schemas.openxmlformats.org/officeDocument/2006/relationships/audio" Target="../media/audio7.wav"/><Relationship Id="rId3" Type="http://schemas.openxmlformats.org/officeDocument/2006/relationships/audio" Target="../media/audio6.wav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2.wav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audio" Target="../media/audio3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1138" name="图片 9113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836613"/>
            <a:ext cx="8096250" cy="523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1139" name="文本框 91138"/>
          <p:cNvSpPr txBox="1"/>
          <p:nvPr/>
        </p:nvSpPr>
        <p:spPr>
          <a:xfrm>
            <a:off x="1547813" y="836613"/>
            <a:ext cx="793750" cy="45370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00FF00"/>
                </a:solidFill>
                <a:latin typeface="Arial" panose="020B0604020202020204" pitchFamily="34" charset="0"/>
                <a:ea typeface="华文行楷" pitchFamily="2" charset="-122"/>
              </a:rPr>
              <a:t>人民英雄永垂不朽</a:t>
            </a:r>
            <a:endParaRPr lang="zh-CN" altLang="en-US" sz="4000" b="1" dirty="0">
              <a:solidFill>
                <a:srgbClr val="00FF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91140" name="文本框 91139"/>
          <p:cNvSpPr txBox="1"/>
          <p:nvPr/>
        </p:nvSpPr>
        <p:spPr>
          <a:xfrm>
            <a:off x="971550" y="1628775"/>
            <a:ext cx="488950" cy="43195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000">
                <a:latin typeface="Arial" panose="020B0604020202020204" pitchFamily="34" charset="0"/>
                <a:ea typeface="宋体" panose="02010600030101010101" pitchFamily="2" charset="-122"/>
              </a:rPr>
              <a:t>------</a:t>
            </a:r>
            <a:r>
              <a:rPr lang="zh-CN" altLang="en-US" sz="2000" b="1" dirty="0">
                <a:solidFill>
                  <a:srgbClr val="66FFFF"/>
                </a:solidFill>
                <a:latin typeface="Arial" panose="020B0604020202020204" pitchFamily="34" charset="0"/>
                <a:ea typeface="华文中宋" pitchFamily="2" charset="-122"/>
              </a:rPr>
              <a:t>瞻仰首都人民英雄纪念碑</a:t>
            </a:r>
            <a:endParaRPr lang="zh-CN" altLang="en-US" sz="2000" b="1" dirty="0">
              <a:solidFill>
                <a:srgbClr val="66FFFF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pic>
        <p:nvPicPr>
          <p:cNvPr id="91141" name="图片 91140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775" y="836613"/>
            <a:ext cx="5851525" cy="5235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113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62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114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5714" name="Text Box 2"/>
          <p:cNvSpPr txBox="1"/>
          <p:nvPr/>
        </p:nvSpPr>
        <p:spPr>
          <a:xfrm>
            <a:off x="2057400" y="762000"/>
            <a:ext cx="5029200" cy="4572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5715" name="Text Box 3"/>
          <p:cNvSpPr txBox="1"/>
          <p:nvPr/>
        </p:nvSpPr>
        <p:spPr>
          <a:xfrm>
            <a:off x="1905000" y="838200"/>
            <a:ext cx="5334000" cy="12096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 algn="ctr">
              <a:lnSpc>
                <a:spcPct val="85000"/>
              </a:lnSpc>
            </a:pPr>
            <a:endParaRPr lang="en-US" altLang="zh-CN" sz="440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5716" name="Text Box 4"/>
          <p:cNvSpPr txBox="1"/>
          <p:nvPr/>
        </p:nvSpPr>
        <p:spPr>
          <a:xfrm>
            <a:off x="1676400" y="685800"/>
            <a:ext cx="5943600" cy="9144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5400" b="1" dirty="0">
                <a:solidFill>
                  <a:srgbClr val="0066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课文分析（</a:t>
            </a:r>
            <a:r>
              <a:rPr lang="en-US" altLang="zh-CN" sz="5400" b="1">
                <a:solidFill>
                  <a:srgbClr val="0066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7—10</a:t>
            </a:r>
            <a:r>
              <a:rPr lang="zh-CN" altLang="en-US" sz="5400" b="1" dirty="0">
                <a:solidFill>
                  <a:srgbClr val="0066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5718" name="Text Box 6"/>
          <p:cNvSpPr txBox="1"/>
          <p:nvPr/>
        </p:nvSpPr>
        <p:spPr>
          <a:xfrm>
            <a:off x="1905000" y="2209800"/>
            <a:ext cx="6705600" cy="4572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5719" name="Text Box 7"/>
          <p:cNvSpPr txBox="1"/>
          <p:nvPr/>
        </p:nvSpPr>
        <p:spPr>
          <a:xfrm>
            <a:off x="1295400" y="1981200"/>
            <a:ext cx="7620000" cy="11906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空间顺序：从碑身东面起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往南转到碑身后面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碑身西面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碑身正面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5720" name="Text Box 8"/>
          <p:cNvSpPr txBox="1"/>
          <p:nvPr/>
        </p:nvSpPr>
        <p:spPr>
          <a:xfrm>
            <a:off x="1187450" y="3789363"/>
            <a:ext cx="7416800" cy="17399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时间顺序：</a:t>
            </a:r>
            <a:r>
              <a:rPr lang="en-US" altLang="zh-CN" sz="3600" b="1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1839</a:t>
            </a:r>
            <a:r>
              <a:rPr lang="zh-CN" altLang="en-US" sz="3600" b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年</a:t>
            </a:r>
            <a:r>
              <a:rPr lang="en-US" altLang="zh-CN" sz="3600" b="1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600" b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月</a:t>
            </a:r>
            <a:r>
              <a:rPr lang="en-US" altLang="zh-CN" sz="3600" b="1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—1851</a:t>
            </a:r>
            <a:r>
              <a:rPr lang="zh-CN" altLang="en-US" sz="3600" b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年</a:t>
            </a:r>
            <a:r>
              <a:rPr lang="en-US" altLang="zh-CN" sz="3600" b="1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—1911</a:t>
            </a:r>
            <a:r>
              <a:rPr lang="zh-CN" altLang="en-US" sz="3600" b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年</a:t>
            </a:r>
            <a:r>
              <a:rPr lang="en-US" altLang="zh-CN" sz="3600" b="1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—1925</a:t>
            </a:r>
            <a:r>
              <a:rPr lang="zh-CN" altLang="en-US" sz="3600" b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年</a:t>
            </a:r>
            <a:r>
              <a:rPr lang="en-US" altLang="zh-CN" sz="3600" b="1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—1927</a:t>
            </a:r>
            <a:r>
              <a:rPr lang="zh-CN" altLang="en-US" sz="3600" b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年</a:t>
            </a:r>
            <a:r>
              <a:rPr lang="en-US" altLang="zh-CN" sz="3600" b="1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zh-CN" altLang="en-US" sz="3600" b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抗日敌后游击战</a:t>
            </a:r>
            <a:r>
              <a:rPr lang="en-US" altLang="zh-CN" sz="3600" b="1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zh-CN" altLang="en-US" sz="3600" b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解放战争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9" grpId="0"/>
      <p:bldP spid="1157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74841" name="内容占位符 74840"/>
          <p:cNvGraphicFramePr/>
          <p:nvPr>
            <p:ph/>
          </p:nvPr>
        </p:nvGraphicFramePr>
        <p:xfrm>
          <a:off x="34925" y="115888"/>
          <a:ext cx="9109075" cy="6243637"/>
        </p:xfrm>
        <a:graphic>
          <a:graphicData uri="http://schemas.openxmlformats.org/drawingml/2006/table">
            <a:tbl>
              <a:tblPr/>
              <a:tblGrid>
                <a:gridCol w="1203325"/>
                <a:gridCol w="911225"/>
                <a:gridCol w="1858963"/>
                <a:gridCol w="1824037"/>
                <a:gridCol w="3311525"/>
              </a:tblGrid>
              <a:tr h="64928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>
                          <a:solidFill>
                            <a:srgbClr val="A50021"/>
                          </a:solidFill>
                          <a:ea typeface="隶书" pitchFamily="49" charset="-122"/>
                        </a:rPr>
                        <a:t>方位</a:t>
                      </a:r>
                      <a:endParaRPr lang="zh-CN" altLang="en-US" b="1">
                        <a:solidFill>
                          <a:srgbClr val="A50021"/>
                        </a:solidFill>
                        <a:ea typeface="隶书" pitchFamily="49" charset="-122"/>
                      </a:endParaRPr>
                    </a:p>
                  </a:txBody>
                  <a:tcPr marL="90000" marR="90000" marT="46800" marB="468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>
                          <a:solidFill>
                            <a:srgbClr val="A50021"/>
                          </a:solidFill>
                          <a:ea typeface="隶书" pitchFamily="49" charset="-122"/>
                        </a:rPr>
                        <a:t>顺序</a:t>
                      </a:r>
                      <a:endParaRPr lang="zh-CN" altLang="en-US" b="1">
                        <a:solidFill>
                          <a:srgbClr val="A50021"/>
                        </a:solidFill>
                        <a:ea typeface="隶书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>
                          <a:solidFill>
                            <a:srgbClr val="A50021"/>
                          </a:solidFill>
                          <a:ea typeface="隶书" pitchFamily="49" charset="-122"/>
                        </a:rPr>
                        <a:t>时间</a:t>
                      </a:r>
                      <a:endParaRPr lang="zh-CN" altLang="en-US" b="1">
                        <a:solidFill>
                          <a:srgbClr val="A50021"/>
                        </a:solidFill>
                        <a:ea typeface="隶书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>
                          <a:solidFill>
                            <a:srgbClr val="A50021"/>
                          </a:solidFill>
                          <a:ea typeface="隶书" pitchFamily="49" charset="-122"/>
                        </a:rPr>
                        <a:t>事件</a:t>
                      </a:r>
                      <a:endParaRPr lang="zh-CN" altLang="en-US" b="1">
                        <a:solidFill>
                          <a:srgbClr val="A50021"/>
                        </a:solidFill>
                        <a:ea typeface="隶书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>
                          <a:solidFill>
                            <a:srgbClr val="A50021"/>
                          </a:solidFill>
                          <a:ea typeface="隶书" pitchFamily="49" charset="-122"/>
                        </a:rPr>
                        <a:t>意义</a:t>
                      </a:r>
                      <a:endParaRPr lang="zh-CN" altLang="en-US" b="1">
                        <a:solidFill>
                          <a:srgbClr val="A50021"/>
                        </a:solidFill>
                        <a:ea typeface="隶书" pitchFamily="49" charset="-122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latin typeface="Arial" panose="020B0604020202020204" pitchFamily="34" charset="0"/>
                        </a:rPr>
                        <a:t>东之北</a:t>
                      </a:r>
                      <a:endParaRPr lang="zh-CN" altLang="en-US" sz="2000" b="1">
                        <a:latin typeface="Arial" panose="020B0604020202020204" pitchFamily="34" charset="0"/>
                      </a:endParaRPr>
                    </a:p>
                  </a:txBody>
                  <a:tcPr marL="90000" marR="90000" marT="46800" marB="468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000"/>
                        <a:t>1</a:t>
                      </a:r>
                      <a:endParaRPr lang="en-US" altLang="zh-CN" sz="2000"/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000" b="1">
                          <a:latin typeface="Arial" panose="020B0604020202020204" pitchFamily="34" charset="0"/>
                        </a:rPr>
                        <a:t>1839</a:t>
                      </a:r>
                      <a:r>
                        <a:rPr lang="zh-CN" altLang="en-US" sz="2000" b="1">
                          <a:latin typeface="Arial" panose="020B0604020202020204" pitchFamily="34" charset="0"/>
                        </a:rPr>
                        <a:t>年</a:t>
                      </a:r>
                      <a:endParaRPr lang="zh-CN" altLang="en-US" sz="2000" b="1">
                        <a:latin typeface="Arial" panose="020B0604020202020204" pitchFamily="34" charset="0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latin typeface="Arial" panose="020B0604020202020204" pitchFamily="34" charset="0"/>
                        </a:rPr>
                        <a:t>销毁鸦片烟</a:t>
                      </a:r>
                      <a:endParaRPr lang="zh-CN" altLang="en-US" sz="2000" b="1">
                        <a:latin typeface="Arial" panose="020B0604020202020204" pitchFamily="34" charset="0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latin typeface="Arial" panose="020B0604020202020204" pitchFamily="34" charset="0"/>
                        </a:rPr>
                        <a:t>表现中国人民反帝的决心</a:t>
                      </a:r>
                      <a:endParaRPr lang="zh-CN" altLang="en-US" sz="2000" b="1">
                        <a:latin typeface="Arial" panose="020B0604020202020204" pitchFamily="34" charset="0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/>
                    </a:p>
                  </a:txBody>
                  <a:tcPr marL="90000" marR="90000" marT="46800" marB="468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000" dirty="0"/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/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/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/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/>
                    </a:p>
                  </a:txBody>
                  <a:tcPr marL="90000" marR="90000" marT="46800" marB="468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000" dirty="0"/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/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/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/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816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/>
                    </a:p>
                  </a:txBody>
                  <a:tcPr marL="90000" marR="90000" marT="46800" marB="468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000" dirty="0"/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/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/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/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/>
                    </a:p>
                  </a:txBody>
                  <a:tcPr marL="90000" marR="90000" marT="46800" marB="468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000" dirty="0"/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/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/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/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816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/>
                    </a:p>
                  </a:txBody>
                  <a:tcPr marL="90000" marR="90000" marT="46800" marB="468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000" dirty="0"/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/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/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/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latin typeface="Arial" panose="020B0604020202020204" pitchFamily="34" charset="0"/>
                        </a:rPr>
                        <a:t>西之北</a:t>
                      </a:r>
                      <a:endParaRPr lang="zh-CN" altLang="en-US" sz="2000" b="1">
                        <a:latin typeface="Arial" panose="020B0604020202020204" pitchFamily="34" charset="0"/>
                      </a:endParaRPr>
                    </a:p>
                  </a:txBody>
                  <a:tcPr marL="90000" marR="90000" marT="46800" marB="468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000"/>
                        <a:t>7</a:t>
                      </a:r>
                      <a:endParaRPr lang="en-US" altLang="zh-CN" sz="2000"/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latin typeface="Arial" panose="020B0604020202020204" pitchFamily="34" charset="0"/>
                        </a:rPr>
                        <a:t>抗日战争时期</a:t>
                      </a:r>
                      <a:endParaRPr lang="zh-CN" altLang="en-US" sz="2000" b="1">
                        <a:latin typeface="Arial" panose="020B0604020202020204" pitchFamily="34" charset="0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latin typeface="Arial" panose="020B0604020202020204" pitchFamily="34" charset="0"/>
                        </a:rPr>
                        <a:t>敌后游击战</a:t>
                      </a:r>
                      <a:endParaRPr lang="zh-CN" altLang="en-US" sz="2000" b="1">
                        <a:latin typeface="Arial" panose="020B0604020202020204" pitchFamily="34" charset="0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latin typeface="Arial" panose="020B0604020202020204" pitchFamily="34" charset="0"/>
                        </a:rPr>
                        <a:t>打击日本侵略者</a:t>
                      </a:r>
                      <a:endParaRPr lang="zh-CN" altLang="en-US" sz="2000" b="1">
                        <a:latin typeface="Arial" panose="020B0604020202020204" pitchFamily="34" charset="0"/>
                      </a:endParaRPr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816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/>
                    </a:p>
                  </a:txBody>
                  <a:tcPr marL="90000" marR="90000" marT="46800" marB="468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000" dirty="0"/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/>
                        <a:t>1949</a:t>
                      </a:r>
                      <a:r>
                        <a:rPr lang="zh-CN" altLang="en-US"/>
                        <a:t>年</a:t>
                      </a:r>
                      <a:endParaRPr lang="zh-CN" altLang="en-US"/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/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/>
                        <a:t>解放全中国</a:t>
                      </a:r>
                      <a:endParaRPr lang="zh-CN" altLang="en-US" b="1"/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latin typeface="Arial" panose="020B0604020202020204" pitchFamily="34" charset="0"/>
                        </a:rPr>
                        <a:t>北之中</a:t>
                      </a:r>
                      <a:endParaRPr lang="zh-CN" altLang="en-US" sz="2000" b="1">
                        <a:latin typeface="Arial" panose="020B0604020202020204" pitchFamily="34" charset="0"/>
                      </a:endParaRPr>
                    </a:p>
                  </a:txBody>
                  <a:tcPr marL="90000" marR="90000" marT="46800" marB="468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000"/>
                        <a:t>9</a:t>
                      </a:r>
                      <a:endParaRPr lang="en-US" altLang="zh-CN" sz="2000"/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/>
                        <a:t>胜利渡长江</a:t>
                      </a:r>
                      <a:endParaRPr lang="zh-CN" altLang="en-US" sz="2000" b="1"/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50323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/>
                    </a:p>
                  </a:txBody>
                  <a:tcPr marL="90000" marR="90000" marT="46800" marB="468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000" dirty="0"/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anose="05000000000000000000" pitchFamily="2" charset="2"/>
                        <a:buChar char="w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SzPct val="55000"/>
                        <a:defRPr sz="2400" kern="1200"/>
                      </a:lvl2pPr>
                      <a:lvl3pPr marL="1085850" lvl="2" indent="-228600">
                        <a:defRPr sz="2000" kern="1200"/>
                      </a:lvl3pPr>
                      <a:lvl4pPr marL="1428750" lvl="3" indent="-228600">
                        <a:defRPr sz="1800" kern="1200"/>
                      </a:lvl4pPr>
                      <a:lvl5pPr marL="1771650" lvl="4" indent="-228600">
                        <a:defRPr sz="16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/>
                    </a:p>
                  </a:txBody>
                  <a:tcPr marL="90000" marR="90000" marT="46800" marB="468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4826" name="矩形 74825"/>
          <p:cNvSpPr/>
          <p:nvPr/>
        </p:nvSpPr>
        <p:spPr>
          <a:xfrm>
            <a:off x="179388" y="1484313"/>
            <a:ext cx="88201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东之南         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2            1851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年            金田起义          动摇了封建统治的基础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27" name="矩形 74826"/>
          <p:cNvSpPr/>
          <p:nvPr/>
        </p:nvSpPr>
        <p:spPr>
          <a:xfrm>
            <a:off x="179388" y="2060575"/>
            <a:ext cx="88201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南之东         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3            1911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年             武昌起义          结束了封建帝制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28" name="矩形 74827"/>
          <p:cNvSpPr/>
          <p:nvPr/>
        </p:nvSpPr>
        <p:spPr>
          <a:xfrm>
            <a:off x="179388" y="2565400"/>
            <a:ext cx="88201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南之中         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4            1919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年            五四运动          中国民主革命的转折点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29" name="矩形 74828"/>
          <p:cNvSpPr/>
          <p:nvPr/>
        </p:nvSpPr>
        <p:spPr>
          <a:xfrm>
            <a:off x="179388" y="3068638"/>
            <a:ext cx="88201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南之西         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5            1925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年             五卅运动          促使大革命风暴的爆发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30" name="矩形 74829"/>
          <p:cNvSpPr/>
          <p:nvPr/>
        </p:nvSpPr>
        <p:spPr>
          <a:xfrm>
            <a:off x="179388" y="3644900"/>
            <a:ext cx="8891587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西之南         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6            1927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年         八一南昌起义       打响了武装斗争第一枪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31" name="矩形 74830"/>
          <p:cNvSpPr/>
          <p:nvPr/>
        </p:nvSpPr>
        <p:spPr>
          <a:xfrm>
            <a:off x="179388" y="4797425"/>
            <a:ext cx="72009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北之东        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8                                 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热烈支援前线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832" name="矩形 74831"/>
          <p:cNvSpPr/>
          <p:nvPr/>
        </p:nvSpPr>
        <p:spPr>
          <a:xfrm>
            <a:off x="179388" y="5876925"/>
            <a:ext cx="79565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北之西      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10                                 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欢迎慰劳解放军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4" name="文本框 95233"/>
          <p:cNvSpPr txBox="1"/>
          <p:nvPr/>
        </p:nvSpPr>
        <p:spPr>
          <a:xfrm>
            <a:off x="1508125" y="2439988"/>
            <a:ext cx="52133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400">
                <a:solidFill>
                  <a:srgbClr val="FF3300"/>
                </a:solidFill>
                <a:latin typeface="Arial" panose="020B0604020202020204" pitchFamily="34" charset="0"/>
                <a:ea typeface="华文行楷" pitchFamily="2" charset="-122"/>
              </a:rPr>
              <a:t>本文说明的顺序是：</a:t>
            </a:r>
            <a:endParaRPr lang="zh-CN" altLang="en-US" sz="4400">
              <a:solidFill>
                <a:srgbClr val="FF33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95235" name="文本框 95234"/>
          <p:cNvSpPr txBox="1"/>
          <p:nvPr/>
        </p:nvSpPr>
        <p:spPr>
          <a:xfrm>
            <a:off x="838200" y="3540125"/>
            <a:ext cx="723106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600" b="1">
                <a:solidFill>
                  <a:srgbClr val="6666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一、从远到近的空间顺序（</a:t>
            </a:r>
            <a:r>
              <a:rPr lang="en-US" altLang="zh-CN" sz="3600" b="1">
                <a:solidFill>
                  <a:srgbClr val="6666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2-5</a:t>
            </a:r>
            <a:r>
              <a:rPr lang="zh-CN" altLang="en-US" sz="3600" b="1">
                <a:solidFill>
                  <a:srgbClr val="6666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节）</a:t>
            </a:r>
            <a:endParaRPr lang="zh-CN" altLang="en-US" sz="3600" b="1">
              <a:solidFill>
                <a:srgbClr val="6666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5236" name="文本框 95235"/>
          <p:cNvSpPr txBox="1"/>
          <p:nvPr/>
        </p:nvSpPr>
        <p:spPr>
          <a:xfrm>
            <a:off x="914400" y="4267200"/>
            <a:ext cx="7023100" cy="15541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>
                <a:solidFill>
                  <a:srgbClr val="6666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二、从东到南到西再到北的空间顺序</a:t>
            </a:r>
            <a:endParaRPr lang="zh-CN" altLang="en-US" sz="3200" b="1">
              <a:solidFill>
                <a:srgbClr val="6666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>
                <a:solidFill>
                  <a:srgbClr val="6666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与从近代到现代的时间顺序相结合</a:t>
            </a:r>
            <a:endParaRPr lang="zh-CN" altLang="en-US" sz="3200" b="1">
              <a:solidFill>
                <a:srgbClr val="6666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>
                <a:solidFill>
                  <a:srgbClr val="6666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（</a:t>
            </a:r>
            <a:r>
              <a:rPr lang="en-US" altLang="zh-CN" sz="3200" b="1">
                <a:solidFill>
                  <a:srgbClr val="6666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6-10</a:t>
            </a:r>
            <a:r>
              <a:rPr lang="zh-CN" altLang="en-US" sz="3200" b="1">
                <a:solidFill>
                  <a:srgbClr val="6666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节）</a:t>
            </a:r>
            <a:endParaRPr lang="zh-CN" altLang="en-US" sz="3200" b="1">
              <a:solidFill>
                <a:srgbClr val="6666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5237" name="动作按钮: 开始 95236"/>
          <p:cNvSpPr/>
          <p:nvPr/>
        </p:nvSpPr>
        <p:spPr>
          <a:xfrm>
            <a:off x="8101013" y="5815013"/>
            <a:ext cx="1042987" cy="1042987"/>
          </a:xfrm>
          <a:prstGeom prst="actionButtonBeginning">
            <a:avLst/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952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4" grpId="0"/>
      <p:bldP spid="95235" grpId="0"/>
      <p:bldP spid="952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090" name="矩形 89089"/>
          <p:cNvSpPr/>
          <p:nvPr/>
        </p:nvSpPr>
        <p:spPr>
          <a:xfrm>
            <a:off x="-757237" y="260350"/>
            <a:ext cx="8072437" cy="14827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3600" b="1" dirty="0">
                <a:solidFill>
                  <a:srgbClr val="666633"/>
                </a:solidFill>
                <a:ea typeface="幼圆" pitchFamily="49" charset="-122"/>
              </a:rPr>
              <a:t>精读课文，组织交流</a:t>
            </a:r>
            <a:br>
              <a:rPr lang="zh-CN" altLang="en-US" sz="4800" b="1" dirty="0">
                <a:solidFill>
                  <a:srgbClr val="666633"/>
                </a:solidFill>
                <a:ea typeface="幼圆" pitchFamily="49" charset="-122"/>
              </a:rPr>
            </a:br>
            <a:br>
              <a:rPr lang="zh-CN" altLang="en-US" sz="6000" b="1" dirty="0">
                <a:solidFill>
                  <a:srgbClr val="666633"/>
                </a:solidFill>
                <a:ea typeface="幼圆" pitchFamily="49" charset="-122"/>
              </a:rPr>
            </a:br>
            <a:endParaRPr lang="zh-CN" altLang="en-US" sz="2400" dirty="0"/>
          </a:p>
        </p:txBody>
      </p:sp>
      <p:sp>
        <p:nvSpPr>
          <p:cNvPr id="89091" name="文本框 89090"/>
          <p:cNvSpPr txBox="1"/>
          <p:nvPr/>
        </p:nvSpPr>
        <p:spPr>
          <a:xfrm>
            <a:off x="1619250" y="981075"/>
            <a:ext cx="5080000" cy="579438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rgbClr val="006600"/>
                </a:solidFill>
                <a:latin typeface="Times New Roman" panose="02020603050405020304" pitchFamily="18" charset="0"/>
                <a:ea typeface="楷体_GB2312"/>
              </a:rPr>
              <a:t>分析第四段的碑文，思考</a:t>
            </a:r>
            <a:r>
              <a:rPr lang="zh-CN" altLang="en-US" sz="3200" b="1" dirty="0">
                <a:solidFill>
                  <a:srgbClr val="666633"/>
                </a:solidFill>
                <a:latin typeface="Times New Roman" panose="02020603050405020304" pitchFamily="18" charset="0"/>
                <a:ea typeface="楷体_GB2312"/>
              </a:rPr>
              <a:t>：</a:t>
            </a:r>
            <a:endParaRPr lang="zh-CN" altLang="en-US" sz="3200" b="1" dirty="0">
              <a:solidFill>
                <a:srgbClr val="666633"/>
              </a:solidFill>
              <a:latin typeface="Times New Roman" panose="02020603050405020304" pitchFamily="18" charset="0"/>
              <a:ea typeface="楷体_GB2312"/>
            </a:endParaRPr>
          </a:p>
        </p:txBody>
      </p:sp>
      <p:sp>
        <p:nvSpPr>
          <p:cNvPr id="89092" name="矩形 89091"/>
          <p:cNvSpPr/>
          <p:nvPr/>
        </p:nvSpPr>
        <p:spPr>
          <a:xfrm>
            <a:off x="971550" y="1844675"/>
            <a:ext cx="3455988" cy="27781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w"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lvl="1" indent="-285750">
              <a:buSzPct val="55000"/>
              <a:defRPr sz="2400" kern="1200"/>
            </a:lvl2pPr>
            <a:lvl3pPr marL="1085850" lvl="2" indent="-228600">
              <a:defRPr sz="2000" kern="1200"/>
            </a:lvl3pPr>
            <a:lvl4pPr marL="1428750" lvl="3" indent="-228600">
              <a:defRPr sz="1800" kern="1200"/>
            </a:lvl4pPr>
            <a:lvl5pPr marL="1771650" lvl="4" indent="-228600">
              <a:defRPr sz="1600" kern="1200"/>
            </a:lvl5pPr>
          </a:lstStyle>
          <a:p>
            <a:pPr lvl="0">
              <a:buNone/>
            </a:pPr>
            <a:endParaRPr lang="zh-CN" altLang="en-US" sz="3200" dirty="0"/>
          </a:p>
          <a:p>
            <a:pPr lvl="0">
              <a:buNone/>
            </a:pPr>
            <a:r>
              <a:rPr lang="zh-CN" altLang="en-US" sz="3200" b="1" dirty="0"/>
              <a:t>人民英雄纪念碑要纪念的英雄究竟是哪些人？</a:t>
            </a:r>
            <a:endParaRPr lang="zh-CN" altLang="en-US" sz="3200" b="1" dirty="0"/>
          </a:p>
          <a:p>
            <a:pPr lvl="0">
              <a:buNone/>
            </a:pPr>
            <a:endParaRPr lang="zh-CN" altLang="en-US" sz="3200" dirty="0"/>
          </a:p>
          <a:p>
            <a:pPr lvl="0"/>
            <a:endParaRPr lang="zh-CN" altLang="en-US" sz="3200" dirty="0">
              <a:solidFill>
                <a:schemeClr val="tx2"/>
              </a:solidFill>
            </a:endParaRPr>
          </a:p>
        </p:txBody>
      </p:sp>
      <p:sp>
        <p:nvSpPr>
          <p:cNvPr id="89093" name="文本框 89092"/>
          <p:cNvSpPr txBox="1"/>
          <p:nvPr/>
        </p:nvSpPr>
        <p:spPr>
          <a:xfrm>
            <a:off x="611188" y="4508500"/>
            <a:ext cx="4681537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隶书" pitchFamily="49" charset="-122"/>
              </a:rPr>
              <a:t>所有为了反对内外敌人、争取民族独立和人民自由幸福献出生命的人。</a:t>
            </a:r>
            <a:endParaRPr lang="zh-CN" altLang="en-US" sz="2800" b="1" dirty="0">
              <a:latin typeface="Arial" panose="020B0604020202020204" pitchFamily="34" charset="0"/>
              <a:ea typeface="隶书" pitchFamily="49" charset="-122"/>
            </a:endParaRPr>
          </a:p>
        </p:txBody>
      </p:sp>
      <p:pic>
        <p:nvPicPr>
          <p:cNvPr id="89094" name="图片 89093" descr="0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0063" y="1989138"/>
            <a:ext cx="3313112" cy="4464050"/>
          </a:xfrm>
          <a:prstGeom prst="rect">
            <a:avLst/>
          </a:prstGeom>
          <a:ln w="762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89095" name="图片 89094" descr="16TBC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3663" y="0"/>
            <a:ext cx="2328862" cy="1844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09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09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909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90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>
                                            <p:txEl>
                                              <p:charRg st="1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9092">
                                            <p:txEl>
                                              <p:charRg st="1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9093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9093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89093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占位符 27649"/>
          <p:cNvSpPr>
            <a:spLocks noGrp="1"/>
          </p:cNvSpPr>
          <p:nvPr>
            <p:ph type="body" sz="half" idx="2"/>
          </p:nvPr>
        </p:nvSpPr>
        <p:spPr>
          <a:xfrm>
            <a:off x="4645025" y="620713"/>
            <a:ext cx="4103688" cy="5040312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sz="2400" b="1">
                <a:solidFill>
                  <a:srgbClr val="FF3300"/>
                </a:solidFill>
              </a:rPr>
              <a:t>三年以来，</a:t>
            </a:r>
            <a:r>
              <a:rPr lang="zh-CN" altLang="en-US" sz="2400" b="1"/>
              <a:t>在人民解放战争和人民革命中牺牲的人民英雄们永垂不朽！</a:t>
            </a:r>
            <a:endParaRPr lang="zh-CN" altLang="en-US" sz="2400" b="1"/>
          </a:p>
          <a:p>
            <a:pPr>
              <a:lnSpc>
                <a:spcPct val="90000"/>
              </a:lnSpc>
            </a:pPr>
            <a:endParaRPr lang="zh-CN" altLang="en-US" sz="2400" b="1"/>
          </a:p>
          <a:p>
            <a:pPr>
              <a:lnSpc>
                <a:spcPct val="90000"/>
              </a:lnSpc>
            </a:pPr>
            <a:r>
              <a:rPr lang="zh-CN" altLang="en-US" sz="2400" b="1">
                <a:solidFill>
                  <a:srgbClr val="FF3300"/>
                </a:solidFill>
              </a:rPr>
              <a:t>     三十年以来，</a:t>
            </a:r>
            <a:r>
              <a:rPr lang="zh-CN" altLang="en-US" sz="2400" b="1"/>
              <a:t>在人民解放战争和人民革命中牺牲的人民英雄们永垂不朽</a:t>
            </a:r>
            <a:r>
              <a:rPr lang="zh-CN" altLang="en-US" sz="2400" b="1">
                <a:solidFill>
                  <a:srgbClr val="FF3300"/>
                </a:solidFill>
              </a:rPr>
              <a:t>！</a:t>
            </a:r>
            <a:endParaRPr lang="zh-CN" altLang="en-US" sz="2400" b="1">
              <a:solidFill>
                <a:srgbClr val="FF3300"/>
              </a:solidFill>
            </a:endParaRPr>
          </a:p>
          <a:p>
            <a:pPr>
              <a:lnSpc>
                <a:spcPct val="90000"/>
              </a:lnSpc>
            </a:pPr>
            <a:endParaRPr lang="zh-CN" altLang="en-US" sz="2400" b="1">
              <a:solidFill>
                <a:srgbClr val="FF33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400" b="1">
                <a:solidFill>
                  <a:srgbClr val="FF3300"/>
                </a:solidFill>
              </a:rPr>
              <a:t>       </a:t>
            </a:r>
            <a:r>
              <a:rPr lang="zh-CN" altLang="en-US" sz="2400" b="1"/>
              <a:t>由此上溯到</a:t>
            </a:r>
            <a:r>
              <a:rPr lang="zh-CN" altLang="en-US" sz="2400" b="1">
                <a:solidFill>
                  <a:srgbClr val="FF3300"/>
                </a:solidFill>
              </a:rPr>
              <a:t>一千八百四十年，</a:t>
            </a:r>
            <a:r>
              <a:rPr lang="zh-CN" altLang="en-US" sz="2400" b="1"/>
              <a:t>从那时起，为了反对内外敌人，争取民族独立和人民自由幸福，在历次斗争中牺牲的人民英雄们永垂不朽！</a:t>
            </a:r>
            <a:r>
              <a:rPr lang="zh-CN" altLang="en-US" sz="2400"/>
              <a:t> </a:t>
            </a:r>
            <a:endParaRPr lang="zh-CN" altLang="en-US" sz="2400"/>
          </a:p>
          <a:p>
            <a:pPr>
              <a:lnSpc>
                <a:spcPct val="90000"/>
              </a:lnSpc>
            </a:pPr>
            <a:endParaRPr lang="zh-CN" altLang="en-US" sz="2400"/>
          </a:p>
        </p:txBody>
      </p:sp>
      <p:pic>
        <p:nvPicPr>
          <p:cNvPr id="27651" name="内容占位符 27650" descr="人民英雄纪念碑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4572000" cy="6858000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426" name="Text Box 2"/>
          <p:cNvSpPr txBox="1"/>
          <p:nvPr/>
        </p:nvSpPr>
        <p:spPr>
          <a:xfrm>
            <a:off x="152400" y="144463"/>
            <a:ext cx="9144000" cy="68199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34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</a:rPr>
              <a:t>“</a:t>
            </a:r>
            <a:r>
              <a:rPr lang="zh-CN" altLang="en-US" sz="3400" b="1" dirty="0">
                <a:solidFill>
                  <a:srgbClr val="FF0000"/>
                </a:solidFill>
                <a:latin typeface="楷体_GB2312"/>
                <a:ea typeface="楷体_GB2312"/>
                <a:hlinkClick r:id="" action="ppaction://noaction"/>
              </a:rPr>
              <a:t>三年以来</a:t>
            </a:r>
            <a:r>
              <a:rPr lang="zh-CN" altLang="en-US" sz="3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</a:rPr>
              <a:t>”</a:t>
            </a:r>
            <a:r>
              <a:rPr lang="zh-CN" altLang="en-US" sz="3400" b="1" dirty="0">
                <a:solidFill>
                  <a:srgbClr val="FF0000"/>
                </a:solidFill>
                <a:latin typeface="楷体_GB2312"/>
                <a:ea typeface="楷体_GB2312"/>
              </a:rPr>
              <a:t>是指中国新民主主义革命阶段中</a:t>
            </a:r>
            <a:r>
              <a:rPr lang="en-US" altLang="zh-CN" sz="3400" b="1">
                <a:solidFill>
                  <a:srgbClr val="FF0000"/>
                </a:solidFill>
                <a:latin typeface="楷体_GB2312"/>
                <a:ea typeface="楷体_GB2312"/>
              </a:rPr>
              <a:t>1946</a:t>
            </a:r>
            <a:r>
              <a:rPr lang="zh-CN" altLang="en-US" sz="3400" b="1" dirty="0">
                <a:solidFill>
                  <a:srgbClr val="FF0000"/>
                </a:solidFill>
                <a:latin typeface="楷体_GB2312"/>
                <a:ea typeface="楷体_GB2312"/>
              </a:rPr>
              <a:t>年至</a:t>
            </a:r>
            <a:r>
              <a:rPr lang="en-US" altLang="zh-CN" sz="3400" b="1">
                <a:solidFill>
                  <a:srgbClr val="FF0000"/>
                </a:solidFill>
                <a:latin typeface="楷体_GB2312"/>
                <a:ea typeface="楷体_GB2312"/>
              </a:rPr>
              <a:t>1949</a:t>
            </a:r>
            <a:r>
              <a:rPr lang="zh-CN" altLang="en-US" sz="3400" b="1" dirty="0">
                <a:solidFill>
                  <a:srgbClr val="FF0000"/>
                </a:solidFill>
                <a:latin typeface="楷体_GB2312"/>
                <a:ea typeface="楷体_GB2312"/>
              </a:rPr>
              <a:t>年最后三年的</a:t>
            </a:r>
            <a:r>
              <a:rPr lang="zh-CN" altLang="en-US" sz="3400" b="1" dirty="0">
                <a:latin typeface="楷体_GB2312"/>
                <a:ea typeface="楷体_GB2312"/>
              </a:rPr>
              <a:t>解放战争时期</a:t>
            </a:r>
            <a:r>
              <a:rPr lang="zh-CN" altLang="en-US" sz="3400" b="1" dirty="0">
                <a:solidFill>
                  <a:srgbClr val="FF0000"/>
                </a:solidFill>
                <a:latin typeface="楷体_GB2312"/>
                <a:ea typeface="楷体_GB2312"/>
              </a:rPr>
              <a:t>；</a:t>
            </a:r>
            <a:endParaRPr lang="zh-CN" altLang="en-US" sz="3400" b="1" dirty="0">
              <a:solidFill>
                <a:srgbClr val="FF0000"/>
              </a:solidFill>
              <a:latin typeface="楷体_GB2312"/>
              <a:ea typeface="楷体_GB2312"/>
            </a:endParaRPr>
          </a:p>
          <a:p>
            <a:pPr lvl="0">
              <a:spcBef>
                <a:spcPct val="50000"/>
              </a:spcBef>
            </a:pPr>
            <a:r>
              <a:rPr lang="zh-CN" altLang="en-US" sz="3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</a:rPr>
              <a:t>“</a:t>
            </a:r>
            <a:r>
              <a:rPr lang="zh-CN" altLang="en-US" sz="3400" b="1" dirty="0">
                <a:solidFill>
                  <a:srgbClr val="FF0000"/>
                </a:solidFill>
                <a:latin typeface="楷体_GB2312"/>
                <a:ea typeface="楷体_GB2312"/>
                <a:hlinkClick r:id="" action="ppaction://noaction"/>
              </a:rPr>
              <a:t>三十年以来</a:t>
            </a:r>
            <a:r>
              <a:rPr lang="zh-CN" altLang="en-US" sz="3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</a:rPr>
              <a:t>”</a:t>
            </a:r>
            <a:r>
              <a:rPr lang="zh-CN" altLang="en-US" sz="3400" b="1" dirty="0">
                <a:solidFill>
                  <a:srgbClr val="FF0000"/>
                </a:solidFill>
                <a:latin typeface="楷体_GB2312"/>
                <a:ea typeface="楷体_GB2312"/>
              </a:rPr>
              <a:t>是指从</a:t>
            </a:r>
            <a:r>
              <a:rPr lang="en-US" altLang="zh-CN" sz="3400" b="1">
                <a:solidFill>
                  <a:srgbClr val="FF0000"/>
                </a:solidFill>
                <a:latin typeface="楷体_GB2312"/>
                <a:ea typeface="楷体_GB2312"/>
              </a:rPr>
              <a:t>1919</a:t>
            </a:r>
            <a:r>
              <a:rPr lang="zh-CN" altLang="en-US" sz="3400" b="1" dirty="0">
                <a:solidFill>
                  <a:srgbClr val="FF0000"/>
                </a:solidFill>
                <a:latin typeface="楷体_GB2312"/>
                <a:ea typeface="楷体_GB2312"/>
              </a:rPr>
              <a:t>年</a:t>
            </a:r>
            <a:r>
              <a:rPr lang="zh-CN" altLang="en-US" sz="3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</a:rPr>
              <a:t>“</a:t>
            </a:r>
            <a:r>
              <a:rPr lang="zh-CN" altLang="en-US" sz="3400" b="1" dirty="0">
                <a:solidFill>
                  <a:srgbClr val="FF0000"/>
                </a:solidFill>
                <a:latin typeface="楷体_GB2312"/>
                <a:ea typeface="楷体_GB2312"/>
              </a:rPr>
              <a:t>五四运动</a:t>
            </a:r>
            <a:r>
              <a:rPr lang="zh-CN" altLang="en-US" sz="3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</a:rPr>
              <a:t>”</a:t>
            </a:r>
            <a:r>
              <a:rPr lang="zh-CN" altLang="en-US" sz="3400" b="1" dirty="0">
                <a:solidFill>
                  <a:srgbClr val="FF0000"/>
                </a:solidFill>
                <a:latin typeface="楷体_GB2312"/>
                <a:ea typeface="楷体_GB2312"/>
              </a:rPr>
              <a:t>至</a:t>
            </a:r>
            <a:r>
              <a:rPr lang="en-US" altLang="zh-CN" sz="3400" b="1">
                <a:solidFill>
                  <a:srgbClr val="FF0000"/>
                </a:solidFill>
                <a:latin typeface="楷体_GB2312"/>
                <a:ea typeface="楷体_GB2312"/>
              </a:rPr>
              <a:t>1949</a:t>
            </a:r>
            <a:r>
              <a:rPr lang="zh-CN" altLang="en-US" sz="3400" b="1" dirty="0">
                <a:solidFill>
                  <a:srgbClr val="FF0000"/>
                </a:solidFill>
                <a:latin typeface="楷体_GB2312"/>
                <a:ea typeface="楷体_GB2312"/>
              </a:rPr>
              <a:t>年中国新民主主义革命胜利的整个历史时期；</a:t>
            </a:r>
            <a:r>
              <a:rPr lang="zh-CN" altLang="en-US" sz="3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</a:rPr>
              <a:t>“</a:t>
            </a:r>
            <a:r>
              <a:rPr lang="zh-CN" altLang="en-US" sz="3400" b="1" dirty="0">
                <a:solidFill>
                  <a:srgbClr val="FF0000"/>
                </a:solidFill>
                <a:latin typeface="楷体_GB2312"/>
                <a:ea typeface="楷体_GB2312"/>
                <a:hlinkClick r:id="" action="ppaction://noaction"/>
              </a:rPr>
              <a:t>一千八百四十年</a:t>
            </a:r>
            <a:r>
              <a:rPr lang="zh-CN" altLang="en-US" sz="3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</a:rPr>
              <a:t>”</a:t>
            </a:r>
            <a:r>
              <a:rPr lang="zh-CN" altLang="en-US" sz="3400" b="1" dirty="0">
                <a:solidFill>
                  <a:srgbClr val="FF0000"/>
                </a:solidFill>
                <a:latin typeface="楷体_GB2312"/>
                <a:ea typeface="楷体_GB2312"/>
              </a:rPr>
              <a:t>是指</a:t>
            </a:r>
            <a:r>
              <a:rPr lang="en-US" altLang="zh-CN" sz="3400" b="1">
                <a:solidFill>
                  <a:srgbClr val="FF0000"/>
                </a:solidFill>
                <a:latin typeface="楷体_GB2312"/>
                <a:ea typeface="楷体_GB2312"/>
              </a:rPr>
              <a:t>1840</a:t>
            </a:r>
            <a:r>
              <a:rPr lang="zh-CN" altLang="en-US" sz="3400" b="1" dirty="0">
                <a:solidFill>
                  <a:srgbClr val="FF0000"/>
                </a:solidFill>
                <a:latin typeface="楷体_GB2312"/>
                <a:ea typeface="楷体_GB2312"/>
              </a:rPr>
              <a:t>年，这一年第一次鸦片战争爆发，由此标志着我国旧民主主义革命的开始。</a:t>
            </a:r>
            <a:endParaRPr lang="zh-CN" altLang="en-US" sz="3400" b="1" dirty="0">
              <a:solidFill>
                <a:srgbClr val="FF0000"/>
              </a:solidFill>
              <a:latin typeface="楷体_GB2312"/>
              <a:ea typeface="楷体_GB2312"/>
            </a:endParaRPr>
          </a:p>
          <a:p>
            <a:pPr lvl="0">
              <a:spcBef>
                <a:spcPct val="50000"/>
              </a:spcBef>
            </a:pPr>
            <a:r>
              <a:rPr lang="zh-CN" altLang="en-US" sz="3400" b="1" dirty="0">
                <a:latin typeface="楷体_GB2312"/>
                <a:ea typeface="楷体_GB2312"/>
              </a:rPr>
              <a:t>    由此可以知道，人民英雄纪念碑纪念的是旧民主主义革命、新民主主义革命、特别是三年解放战争时期，为了反对内外敌人，争取民族独立和人民自由幸福，在历次斗争中牺牲的人民英雄。</a:t>
            </a:r>
            <a:endParaRPr lang="zh-CN" altLang="en-US" sz="3400" b="1" dirty="0">
              <a:latin typeface="楷体_GB2312"/>
              <a:ea typeface="楷体_GB2312"/>
            </a:endParaRPr>
          </a:p>
        </p:txBody>
      </p:sp>
      <p:sp>
        <p:nvSpPr>
          <p:cNvPr id="103427" name="AutoShape 3">
            <a:hlinkClick r:id="" action="ppaction://noaction"/>
          </p:cNvPr>
          <p:cNvSpPr/>
          <p:nvPr/>
        </p:nvSpPr>
        <p:spPr>
          <a:xfrm>
            <a:off x="7620000" y="6248400"/>
            <a:ext cx="457200" cy="457200"/>
          </a:xfrm>
          <a:prstGeom prst="actionButtonReturn">
            <a:avLst/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/>
          <a:p>
            <a:pPr lvl="0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10" name="矩形 94209"/>
          <p:cNvSpPr/>
          <p:nvPr/>
        </p:nvSpPr>
        <p:spPr>
          <a:xfrm>
            <a:off x="1692275" y="549275"/>
            <a:ext cx="5903913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800" b="1">
                <a:latin typeface="Arial" panose="020B0604020202020204" pitchFamily="34" charset="0"/>
                <a:ea typeface="宋体" panose="02010600030101010101" pitchFamily="2" charset="-122"/>
              </a:rPr>
              <a:t>人民英雄永垂不朽</a:t>
            </a:r>
            <a:endParaRPr lang="zh-CN" altLang="en-US" sz="4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211" name="文本框 94210"/>
          <p:cNvSpPr txBox="1"/>
          <p:nvPr/>
        </p:nvSpPr>
        <p:spPr>
          <a:xfrm>
            <a:off x="1116013" y="2420938"/>
            <a:ext cx="854075" cy="302418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>
                <a:latin typeface="Arial" panose="020B0604020202020204" pitchFamily="34" charset="0"/>
                <a:ea typeface="宋体" panose="02010600030101010101" pitchFamily="2" charset="-122"/>
              </a:rPr>
              <a:t>文章结构图</a:t>
            </a:r>
            <a:endParaRPr lang="zh-CN" altLang="en-US" sz="4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212" name="文本框 94211"/>
          <p:cNvSpPr txBox="1"/>
          <p:nvPr/>
        </p:nvSpPr>
        <p:spPr>
          <a:xfrm>
            <a:off x="2987675" y="2133600"/>
            <a:ext cx="1008063" cy="3381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总</a:t>
            </a:r>
            <a:endParaRPr lang="zh-CN" altLang="en-US" sz="5400" b="1">
              <a:solidFill>
                <a:srgbClr val="FF0000"/>
              </a:solidFill>
              <a:latin typeface="Arial" panose="020B0604020202020204" pitchFamily="34" charset="0"/>
              <a:ea typeface="隶书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分</a:t>
            </a:r>
            <a:endParaRPr lang="zh-CN" altLang="en-US" sz="5400" b="1">
              <a:solidFill>
                <a:srgbClr val="FF0000"/>
              </a:solidFill>
              <a:latin typeface="Arial" panose="020B0604020202020204" pitchFamily="34" charset="0"/>
              <a:ea typeface="隶书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总</a:t>
            </a:r>
            <a:endParaRPr lang="zh-CN" altLang="en-US" sz="5400" b="1">
              <a:solidFill>
                <a:srgbClr val="FF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94213" name="矩形标注 94212"/>
          <p:cNvSpPr/>
          <p:nvPr/>
        </p:nvSpPr>
        <p:spPr>
          <a:xfrm>
            <a:off x="5292725" y="1484313"/>
            <a:ext cx="1654175" cy="792162"/>
          </a:xfrm>
          <a:prstGeom prst="wedgeRectCallout">
            <a:avLst>
              <a:gd name="adj1" fmla="val -127639"/>
              <a:gd name="adj2" fmla="val 94889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/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点题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214" name="矩形标注 94213"/>
          <p:cNvSpPr/>
          <p:nvPr/>
        </p:nvSpPr>
        <p:spPr>
          <a:xfrm>
            <a:off x="5292725" y="2349500"/>
            <a:ext cx="2087563" cy="2519363"/>
          </a:xfrm>
          <a:prstGeom prst="wedgeRectCallout">
            <a:avLst>
              <a:gd name="adj1" fmla="val -114259"/>
              <a:gd name="adj2" fmla="val 11185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/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215" name="矩形标注 94214"/>
          <p:cNvSpPr/>
          <p:nvPr/>
        </p:nvSpPr>
        <p:spPr>
          <a:xfrm>
            <a:off x="5292725" y="5013325"/>
            <a:ext cx="1800225" cy="792163"/>
          </a:xfrm>
          <a:prstGeom prst="wedgeRectCallout">
            <a:avLst>
              <a:gd name="adj1" fmla="val -123546"/>
              <a:gd name="adj2" fmla="val -33569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/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总结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216" name="左大括号 94215"/>
          <p:cNvSpPr/>
          <p:nvPr/>
        </p:nvSpPr>
        <p:spPr>
          <a:xfrm>
            <a:off x="2484438" y="1989138"/>
            <a:ext cx="142875" cy="3816350"/>
          </a:xfrm>
          <a:prstGeom prst="leftBrace">
            <a:avLst>
              <a:gd name="adj1" fmla="val 222592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4217" name="矩形 94216"/>
          <p:cNvSpPr/>
          <p:nvPr/>
        </p:nvSpPr>
        <p:spPr>
          <a:xfrm>
            <a:off x="5292725" y="2420938"/>
            <a:ext cx="23034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一、全貌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218" name="矩形 94217"/>
          <p:cNvSpPr/>
          <p:nvPr/>
        </p:nvSpPr>
        <p:spPr>
          <a:xfrm>
            <a:off x="5292725" y="2924175"/>
            <a:ext cx="23749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二、源起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219" name="矩形 94218"/>
          <p:cNvSpPr/>
          <p:nvPr/>
        </p:nvSpPr>
        <p:spPr>
          <a:xfrm>
            <a:off x="5292725" y="3573463"/>
            <a:ext cx="23034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三、结构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220" name="矩形 94219"/>
          <p:cNvSpPr/>
          <p:nvPr/>
        </p:nvSpPr>
        <p:spPr>
          <a:xfrm>
            <a:off x="5292725" y="4149725"/>
            <a:ext cx="23749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四、浮雕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4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2000"/>
                                        <p:tgtEl>
                                          <p:spTgt spid="94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4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4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4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42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4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4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4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4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4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4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4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42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94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4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4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42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94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/>
      <p:bldP spid="94212" grpId="0"/>
      <p:bldP spid="94213" grpId="0" bldLvl="0" animBg="1"/>
      <p:bldP spid="94214" grpId="0" bldLvl="0" animBg="1"/>
      <p:bldP spid="94215" grpId="0" bldLvl="0" animBg="1"/>
      <p:bldP spid="94217" grpId="0"/>
      <p:bldP spid="94218" grpId="0"/>
      <p:bldP spid="94219" grpId="0"/>
      <p:bldP spid="942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7762" name="文本框 117761"/>
          <p:cNvSpPr txBox="1"/>
          <p:nvPr/>
        </p:nvSpPr>
        <p:spPr>
          <a:xfrm>
            <a:off x="468313" y="2060575"/>
            <a:ext cx="8351837" cy="3851275"/>
          </a:xfrm>
          <a:prstGeom prst="rect">
            <a:avLst/>
          </a:prstGeom>
          <a:noFill/>
          <a:ln w="12700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 algn="just">
              <a:lnSpc>
                <a:spcPct val="110000"/>
              </a:lnSpc>
              <a:buClrTx/>
            </a:pPr>
            <a:r>
              <a:rPr lang="zh-CN" altLang="en-US" sz="24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24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zh-CN" altLang="en-US" sz="28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下定义：</a:t>
            </a:r>
            <a:r>
              <a:rPr lang="en-US" altLang="zh-CN" sz="28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……</a:t>
            </a:r>
            <a:r>
              <a:rPr lang="zh-CN" altLang="en-US" sz="28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是</a:t>
            </a:r>
            <a:r>
              <a:rPr lang="en-US" altLang="zh-CN" sz="28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……</a:t>
            </a:r>
            <a:r>
              <a:rPr lang="zh-CN" altLang="en-US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、这就是</a:t>
            </a:r>
            <a:r>
              <a:rPr lang="en-US" altLang="zh-CN" sz="28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……</a:t>
            </a:r>
            <a:r>
              <a:rPr lang="zh-CN" altLang="en-US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、叫</a:t>
            </a:r>
            <a:r>
              <a:rPr lang="en-US" altLang="zh-CN" sz="28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……</a:t>
            </a:r>
            <a:endParaRPr lang="en-US" altLang="zh-CN" sz="2800" b="1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  <a:p>
            <a:pPr lvl="0" algn="just">
              <a:lnSpc>
                <a:spcPct val="110000"/>
              </a:lnSpc>
              <a:buClrTx/>
            </a:pPr>
            <a:r>
              <a:rPr lang="zh-CN" altLang="en-US" sz="24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24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zh-CN" altLang="en-US" sz="28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分类别：</a:t>
            </a:r>
            <a:r>
              <a:rPr lang="zh-CN" altLang="en-US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有几类（种）</a:t>
            </a:r>
            <a:r>
              <a:rPr lang="en-US" altLang="zh-CN" sz="28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:</a:t>
            </a:r>
            <a:r>
              <a:rPr lang="zh-CN" altLang="en-US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一类</a:t>
            </a:r>
            <a:r>
              <a:rPr lang="en-US" altLang="zh-CN" sz="28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(</a:t>
            </a:r>
            <a:r>
              <a:rPr lang="zh-CN" altLang="en-US" sz="28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种</a:t>
            </a:r>
            <a:r>
              <a:rPr lang="en-US" altLang="zh-CN" sz="28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)</a:t>
            </a:r>
            <a:r>
              <a:rPr lang="zh-CN" altLang="en-US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是</a:t>
            </a:r>
            <a:r>
              <a:rPr lang="en-US" altLang="zh-CN" sz="28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……</a:t>
            </a:r>
            <a:endParaRPr lang="en-US" altLang="zh-CN" sz="2800" b="1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  <a:p>
            <a:pPr lvl="0" algn="just">
              <a:lnSpc>
                <a:spcPct val="110000"/>
              </a:lnSpc>
              <a:buClrTx/>
            </a:pPr>
            <a:r>
              <a:rPr lang="zh-CN" altLang="en-US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　　　　　　另一类</a:t>
            </a:r>
            <a:r>
              <a:rPr lang="en-US" altLang="zh-CN" sz="28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(</a:t>
            </a:r>
            <a:r>
              <a:rPr lang="zh-CN" altLang="en-US" sz="28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种</a:t>
            </a:r>
            <a:r>
              <a:rPr lang="en-US" altLang="zh-CN" sz="28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)</a:t>
            </a:r>
            <a:r>
              <a:rPr lang="zh-CN" altLang="en-US" sz="28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是</a:t>
            </a:r>
            <a:r>
              <a:rPr lang="en-US" altLang="zh-CN" sz="28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……</a:t>
            </a:r>
            <a:endParaRPr lang="en-US" altLang="zh-CN" sz="2800" b="1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  <a:p>
            <a:pPr lvl="0" algn="just">
              <a:lnSpc>
                <a:spcPct val="110000"/>
              </a:lnSpc>
              <a:buClrTx/>
            </a:pPr>
            <a:r>
              <a:rPr lang="zh-CN" altLang="en-US" sz="24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24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24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zh-CN" altLang="en-US" sz="28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举例子：</a:t>
            </a:r>
            <a:r>
              <a:rPr lang="zh-CN" altLang="en-US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例如、又如、比如、再如、如</a:t>
            </a:r>
            <a:endParaRPr lang="zh-CN" altLang="en-US" sz="2800" b="1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  <a:p>
            <a:pPr lvl="0" algn="just">
              <a:lnSpc>
                <a:spcPct val="110000"/>
              </a:lnSpc>
              <a:buClrTx/>
            </a:pPr>
            <a:r>
              <a:rPr lang="zh-CN" altLang="en-US" sz="24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24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24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zh-CN" altLang="en-US" sz="28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打比方：</a:t>
            </a:r>
            <a:r>
              <a:rPr lang="zh-CN" altLang="en-US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像、是、当作、好像（就是比喻）</a:t>
            </a:r>
            <a:endParaRPr lang="zh-CN" altLang="en-US" sz="28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  <a:p>
            <a:pPr lvl="0" algn="just">
              <a:lnSpc>
                <a:spcPct val="110000"/>
              </a:lnSpc>
              <a:buClrTx/>
            </a:pPr>
            <a:r>
              <a:rPr lang="zh-CN" altLang="en-US" sz="24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24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24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zh-CN" altLang="en-US" sz="28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作比较：</a:t>
            </a:r>
            <a:r>
              <a:rPr lang="zh-CN" altLang="en-US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而、比、</a:t>
            </a:r>
            <a:r>
              <a:rPr lang="en-US" altLang="zh-CN" sz="28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……</a:t>
            </a:r>
            <a:r>
              <a:rPr lang="zh-CN" altLang="en-US" sz="28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和</a:t>
            </a:r>
            <a:r>
              <a:rPr lang="en-US" altLang="zh-CN" sz="28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……</a:t>
            </a:r>
            <a:r>
              <a:rPr lang="zh-CN" altLang="en-US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（两种东西比）</a:t>
            </a:r>
            <a:endParaRPr lang="zh-CN" altLang="en-US" sz="28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  <a:p>
            <a:pPr lvl="0" algn="just">
              <a:lnSpc>
                <a:spcPct val="110000"/>
              </a:lnSpc>
              <a:buClrTx/>
            </a:pPr>
            <a:r>
              <a:rPr lang="zh-CN" altLang="en-US" sz="24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24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6</a:t>
            </a:r>
            <a:r>
              <a:rPr lang="zh-CN" altLang="en-US" sz="24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zh-CN" altLang="en-US" sz="28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列数字：</a:t>
            </a:r>
            <a:r>
              <a:rPr lang="zh-CN" altLang="en-US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数词，概数、确数</a:t>
            </a:r>
            <a:endParaRPr lang="zh-CN" altLang="en-US" sz="28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  <a:p>
            <a:pPr lvl="0" algn="just">
              <a:lnSpc>
                <a:spcPct val="110000"/>
              </a:lnSpc>
              <a:buClrTx/>
            </a:pPr>
            <a:endParaRPr lang="zh-CN" altLang="en-US" sz="2800" b="1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7763" name="文本框 117762"/>
          <p:cNvSpPr txBox="1"/>
          <p:nvPr/>
        </p:nvSpPr>
        <p:spPr>
          <a:xfrm>
            <a:off x="1403350" y="908050"/>
            <a:ext cx="5500688" cy="641350"/>
          </a:xfrm>
          <a:prstGeom prst="rect">
            <a:avLst/>
          </a:prstGeom>
          <a:noFill/>
          <a:ln w="12700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说明方法的常见标志词：</a:t>
            </a:r>
            <a:endParaRPr lang="zh-CN" altLang="en-US" sz="3600" b="1">
              <a:solidFill>
                <a:srgbClr val="FF00FF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177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2" grpId="0"/>
      <p:bldP spid="11776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8786" name="文本框 118785"/>
          <p:cNvSpPr txBox="1"/>
          <p:nvPr/>
        </p:nvSpPr>
        <p:spPr>
          <a:xfrm>
            <a:off x="355600" y="188913"/>
            <a:ext cx="8532813" cy="669925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 algn="ctr">
              <a:spcBef>
                <a:spcPct val="50000"/>
              </a:spcBef>
              <a:buClrTx/>
            </a:pPr>
            <a:r>
              <a:rPr lang="zh-CN" altLang="en-US" sz="36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学会了方法，就掌握了通往未来的钥匙</a:t>
            </a:r>
            <a:endParaRPr lang="zh-CN" altLang="en-US" sz="360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8787" name="文本框 118786"/>
          <p:cNvSpPr txBox="1"/>
          <p:nvPr/>
        </p:nvSpPr>
        <p:spPr>
          <a:xfrm>
            <a:off x="5724525" y="2066925"/>
            <a:ext cx="2012950" cy="641350"/>
          </a:xfrm>
          <a:prstGeom prst="rect">
            <a:avLst/>
          </a:prstGeom>
          <a:noFill/>
          <a:ln w="12700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36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具体内容</a:t>
            </a:r>
            <a:endParaRPr lang="zh-CN" altLang="en-US" sz="36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8788" name="文本框 118787"/>
          <p:cNvSpPr txBox="1"/>
          <p:nvPr/>
        </p:nvSpPr>
        <p:spPr>
          <a:xfrm>
            <a:off x="2555875" y="836613"/>
            <a:ext cx="4608513" cy="701675"/>
          </a:xfrm>
          <a:prstGeom prst="rect">
            <a:avLst/>
          </a:prstGeom>
          <a:noFill/>
          <a:ln w="12700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>
              <a:buClrTx/>
            </a:pPr>
            <a:r>
              <a:rPr lang="zh-CN" altLang="en-US" sz="40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说明方法的作用</a:t>
            </a:r>
            <a:endParaRPr lang="zh-CN" altLang="en-US" sz="40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8789" name="文本框 118788"/>
          <p:cNvSpPr txBox="1"/>
          <p:nvPr/>
        </p:nvSpPr>
        <p:spPr>
          <a:xfrm>
            <a:off x="5486400" y="2646363"/>
            <a:ext cx="2897188" cy="579437"/>
          </a:xfrm>
          <a:prstGeom prst="rect">
            <a:avLst/>
          </a:prstGeom>
          <a:noFill/>
          <a:ln w="12700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32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说明对象</a:t>
            </a:r>
            <a:r>
              <a:rPr lang="en-US" altLang="zh-CN" sz="32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+</a:t>
            </a:r>
            <a:r>
              <a:rPr lang="zh-CN" altLang="en-US" sz="32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特征</a:t>
            </a:r>
            <a:endParaRPr lang="zh-CN" altLang="en-US" sz="320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8790" name="文本框 118789"/>
          <p:cNvSpPr txBox="1"/>
          <p:nvPr/>
        </p:nvSpPr>
        <p:spPr>
          <a:xfrm>
            <a:off x="280988" y="2636838"/>
            <a:ext cx="5329237" cy="519112"/>
          </a:xfrm>
          <a:prstGeom prst="rect">
            <a:avLst/>
          </a:prstGeom>
          <a:noFill/>
          <a:ln w="12700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2800" dirty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举例子：</a:t>
            </a:r>
            <a:r>
              <a:rPr lang="zh-CN" altLang="en-US" sz="28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具体真实地说明</a:t>
            </a:r>
            <a:r>
              <a:rPr lang="en-US" altLang="zh-CN" sz="28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……</a:t>
            </a:r>
            <a:endParaRPr lang="en-US" altLang="zh-CN" sz="280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8791" name="文本框 118790"/>
          <p:cNvSpPr txBox="1"/>
          <p:nvPr/>
        </p:nvSpPr>
        <p:spPr>
          <a:xfrm>
            <a:off x="293688" y="3557588"/>
            <a:ext cx="4968875" cy="519112"/>
          </a:xfrm>
          <a:prstGeom prst="rect">
            <a:avLst/>
          </a:prstGeom>
          <a:noFill/>
          <a:ln w="12700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2800" dirty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列数字：</a:t>
            </a:r>
            <a:r>
              <a:rPr lang="zh-CN" altLang="en-US" sz="28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准确具体地说明</a:t>
            </a:r>
            <a:r>
              <a:rPr lang="en-US" altLang="zh-CN" sz="28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……</a:t>
            </a:r>
            <a:endParaRPr lang="en-US" altLang="zh-CN" sz="280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8792" name="文本框 118791"/>
          <p:cNvSpPr txBox="1"/>
          <p:nvPr/>
        </p:nvSpPr>
        <p:spPr>
          <a:xfrm>
            <a:off x="284163" y="4062413"/>
            <a:ext cx="5003800" cy="519112"/>
          </a:xfrm>
          <a:prstGeom prst="rect">
            <a:avLst/>
          </a:prstGeom>
          <a:noFill/>
          <a:ln w="12700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2800" dirty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打比方：</a:t>
            </a:r>
            <a:r>
              <a:rPr lang="zh-CN" altLang="en-US" sz="28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形象生动地说明</a:t>
            </a:r>
            <a:r>
              <a:rPr lang="en-US" altLang="zh-CN" sz="28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……</a:t>
            </a:r>
            <a:r>
              <a:rPr lang="zh-CN" altLang="en-US" sz="28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　</a:t>
            </a:r>
            <a:endParaRPr lang="zh-CN" altLang="en-US" sz="2800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8793" name="文本框 118792"/>
          <p:cNvSpPr txBox="1"/>
          <p:nvPr/>
        </p:nvSpPr>
        <p:spPr>
          <a:xfrm>
            <a:off x="273050" y="3068638"/>
            <a:ext cx="5307013" cy="519112"/>
          </a:xfrm>
          <a:prstGeom prst="rect">
            <a:avLst/>
          </a:prstGeom>
          <a:noFill/>
          <a:ln w="12700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2800" dirty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作比较：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运用对比，</a:t>
            </a:r>
            <a:r>
              <a:rPr lang="zh-CN" altLang="en-US" sz="28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突出地说明</a:t>
            </a:r>
            <a:endParaRPr lang="en-US" altLang="zh-CN" sz="280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8794" name="文本框 118793"/>
          <p:cNvSpPr txBox="1"/>
          <p:nvPr/>
        </p:nvSpPr>
        <p:spPr>
          <a:xfrm>
            <a:off x="273050" y="5070475"/>
            <a:ext cx="5111750" cy="946150"/>
          </a:xfrm>
          <a:prstGeom prst="rect">
            <a:avLst/>
          </a:prstGeom>
          <a:noFill/>
          <a:ln w="12700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2800" dirty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下定义：</a:t>
            </a:r>
            <a:r>
              <a:rPr lang="zh-CN" altLang="en-US" sz="28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科学准确地说明什么是说明对象。</a:t>
            </a:r>
            <a:endParaRPr lang="zh-CN" altLang="en-US" sz="2800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8795" name="文本框 118794"/>
          <p:cNvSpPr txBox="1"/>
          <p:nvPr/>
        </p:nvSpPr>
        <p:spPr>
          <a:xfrm>
            <a:off x="280988" y="4567238"/>
            <a:ext cx="5184775" cy="519112"/>
          </a:xfrm>
          <a:prstGeom prst="rect">
            <a:avLst/>
          </a:prstGeom>
          <a:noFill/>
          <a:ln w="12700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2800" dirty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分类别：</a:t>
            </a:r>
            <a:r>
              <a:rPr lang="zh-CN" altLang="en-US" sz="28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条理清楚地说明</a:t>
            </a:r>
            <a:r>
              <a:rPr lang="en-US" altLang="zh-CN" sz="28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……</a:t>
            </a:r>
            <a:endParaRPr lang="en-US" altLang="zh-CN" sz="280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8796" name="文本框 118795"/>
          <p:cNvSpPr txBox="1"/>
          <p:nvPr/>
        </p:nvSpPr>
        <p:spPr>
          <a:xfrm>
            <a:off x="2843213" y="2060575"/>
            <a:ext cx="1943100" cy="641350"/>
          </a:xfrm>
          <a:prstGeom prst="rect">
            <a:avLst/>
          </a:prstGeom>
          <a:noFill/>
          <a:ln w="12700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36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关键词</a:t>
            </a:r>
            <a:endParaRPr lang="zh-CN" altLang="en-US" sz="36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8797" name="直接连接符 118796"/>
          <p:cNvSpPr/>
          <p:nvPr/>
        </p:nvSpPr>
        <p:spPr>
          <a:xfrm flipH="1">
            <a:off x="2771775" y="1412875"/>
            <a:ext cx="1081088" cy="647700"/>
          </a:xfrm>
          <a:prstGeom prst="line">
            <a:avLst/>
          </a:prstGeom>
          <a:ln w="57150" cap="sq" cmpd="sng">
            <a:solidFill>
              <a:srgbClr val="FF00FF"/>
            </a:solidFill>
            <a:prstDash val="solid"/>
            <a:headEnd type="none" w="med" len="med"/>
            <a:tailEnd type="triangle" w="med" len="med"/>
          </a:ln>
          <a:effectLst>
            <a:outerShdw dist="35921" dir="2699999" algn="ctr" rotWithShape="0">
              <a:schemeClr val="bg1"/>
            </a:outerShdw>
          </a:effectLst>
        </p:spPr>
      </p:sp>
      <p:sp>
        <p:nvSpPr>
          <p:cNvPr id="118798" name="直接连接符 118797"/>
          <p:cNvSpPr/>
          <p:nvPr/>
        </p:nvSpPr>
        <p:spPr>
          <a:xfrm>
            <a:off x="4932363" y="1412875"/>
            <a:ext cx="1079500" cy="649288"/>
          </a:xfrm>
          <a:prstGeom prst="line">
            <a:avLst/>
          </a:prstGeom>
          <a:ln w="57150" cap="sq" cmpd="sng">
            <a:solidFill>
              <a:srgbClr val="FF00FF"/>
            </a:solidFill>
            <a:prstDash val="solid"/>
            <a:headEnd type="none" w="med" len="med"/>
            <a:tailEnd type="triangle" w="med" len="med"/>
          </a:ln>
          <a:effectLst>
            <a:outerShdw dist="35921" dir="2699999" algn="ctr" rotWithShape="0">
              <a:schemeClr val="bg1"/>
            </a:outerShdw>
          </a:effectLst>
        </p:spPr>
      </p:sp>
      <p:sp>
        <p:nvSpPr>
          <p:cNvPr id="118799" name="矩形 118798"/>
          <p:cNvSpPr/>
          <p:nvPr/>
        </p:nvSpPr>
        <p:spPr>
          <a:xfrm>
            <a:off x="4572000" y="1989138"/>
            <a:ext cx="1098550" cy="792162"/>
          </a:xfrm>
          <a:prstGeom prst="rect">
            <a:avLst/>
          </a:prstGeom>
          <a:noFill/>
          <a:ln w="12700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vert="eaVert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6000" dirty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＋</a:t>
            </a:r>
            <a:endParaRPr lang="zh-CN" altLang="en-US" sz="6000" dirty="0">
              <a:solidFill>
                <a:srgbClr val="FF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8800" name="文本框 118799"/>
          <p:cNvSpPr txBox="1"/>
          <p:nvPr/>
        </p:nvSpPr>
        <p:spPr>
          <a:xfrm>
            <a:off x="5715000" y="3933825"/>
            <a:ext cx="2744788" cy="1800225"/>
          </a:xfrm>
          <a:prstGeom prst="rect">
            <a:avLst/>
          </a:prstGeom>
          <a:noFill/>
          <a:ln w="12700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一般位于：运用说明方法的句子前；说明段的首句。</a:t>
            </a:r>
            <a:endParaRPr lang="zh-CN" altLang="en-US" sz="28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8801" name="上箭头标注 118800"/>
          <p:cNvSpPr/>
          <p:nvPr/>
        </p:nvSpPr>
        <p:spPr>
          <a:xfrm>
            <a:off x="5562600" y="3175000"/>
            <a:ext cx="2970213" cy="2503488"/>
          </a:xfrm>
          <a:prstGeom prst="upArrowCallout">
            <a:avLst>
              <a:gd name="adj1" fmla="val 29660"/>
              <a:gd name="adj2" fmla="val 29660"/>
              <a:gd name="adj3" fmla="val 16666"/>
              <a:gd name="adj4" fmla="val 66667"/>
            </a:avLst>
          </a:prstGeom>
          <a:noFill/>
          <a:ln w="28575" cap="sq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1"/>
            </a:outerShdw>
          </a:effectLst>
        </p:spPr>
        <p:txBody>
          <a:bodyPr/>
          <a:p>
            <a:endParaRPr lang="zh-CN" altLang="en-US"/>
          </a:p>
        </p:txBody>
      </p:sp>
      <p:sp>
        <p:nvSpPr>
          <p:cNvPr id="118804" name="文本框 118803"/>
          <p:cNvSpPr txBox="1"/>
          <p:nvPr/>
        </p:nvSpPr>
        <p:spPr>
          <a:xfrm>
            <a:off x="179388" y="2060575"/>
            <a:ext cx="21605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说明方法</a:t>
            </a:r>
            <a:endParaRPr lang="zh-CN" altLang="en-US" sz="36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8805" name="文本框 118804"/>
          <p:cNvSpPr txBox="1"/>
          <p:nvPr/>
        </p:nvSpPr>
        <p:spPr>
          <a:xfrm>
            <a:off x="1979613" y="1916113"/>
            <a:ext cx="6477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000" dirty="0">
                <a:solidFill>
                  <a:srgbClr val="FF00FF"/>
                </a:solidFill>
                <a:latin typeface="Arial" panose="020B0604020202020204" pitchFamily="34" charset="0"/>
                <a:ea typeface="华文新魏" pitchFamily="2" charset="-122"/>
              </a:rPr>
              <a:t>＋</a:t>
            </a:r>
            <a:endParaRPr lang="zh-CN" altLang="en-US" sz="6000" dirty="0">
              <a:solidFill>
                <a:srgbClr val="FF00FF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0834" name="图片 120833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" y="0"/>
            <a:ext cx="7315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0835" name="矩形标注 120834"/>
          <p:cNvSpPr/>
          <p:nvPr/>
        </p:nvSpPr>
        <p:spPr>
          <a:xfrm>
            <a:off x="7380288" y="2924175"/>
            <a:ext cx="1584325" cy="647700"/>
          </a:xfrm>
          <a:prstGeom prst="wedgeRectCallout">
            <a:avLst>
              <a:gd name="adj1" fmla="val -268236"/>
              <a:gd name="adj2" fmla="val 20613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/>
            <a:r>
              <a:rPr lang="zh-CN" altLang="en-US" sz="3200" b="1">
                <a:latin typeface="Arial" panose="020B0604020202020204" pitchFamily="34" charset="0"/>
                <a:ea typeface="华文新魏" pitchFamily="2" charset="-122"/>
                <a:hlinkClick r:id="" action="ppaction://noaction"/>
              </a:rPr>
              <a:t>小碑座</a:t>
            </a:r>
            <a:endParaRPr lang="zh-CN" altLang="en-US" sz="3200" b="1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20836" name="矩形标注 120835"/>
          <p:cNvSpPr/>
          <p:nvPr/>
        </p:nvSpPr>
        <p:spPr>
          <a:xfrm>
            <a:off x="7380288" y="476250"/>
            <a:ext cx="1584325" cy="647700"/>
          </a:xfrm>
          <a:prstGeom prst="wedgeRectCallout">
            <a:avLst>
              <a:gd name="adj1" fmla="val -269537"/>
              <a:gd name="adj2" fmla="val 2818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/>
            <a:r>
              <a:rPr lang="zh-CN" altLang="en-US" sz="4000" b="1" dirty="0">
                <a:latin typeface="Arial" panose="020B0604020202020204" pitchFamily="34" charset="0"/>
                <a:ea typeface="华文新魏" pitchFamily="2" charset="-122"/>
                <a:hlinkClick r:id="" action="ppaction://noaction"/>
              </a:rPr>
              <a:t>碑顶</a:t>
            </a:r>
            <a:endParaRPr lang="zh-CN" altLang="en-US" sz="4000" b="1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20837" name="矩形标注 120836"/>
          <p:cNvSpPr/>
          <p:nvPr/>
        </p:nvSpPr>
        <p:spPr>
          <a:xfrm>
            <a:off x="7380288" y="5157788"/>
            <a:ext cx="1584325" cy="1152525"/>
          </a:xfrm>
          <a:prstGeom prst="wedgeRectCallout">
            <a:avLst>
              <a:gd name="adj1" fmla="val -226755"/>
              <a:gd name="adj2" fmla="val 2741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/>
            <a:r>
              <a:rPr lang="zh-CN" altLang="en-US" sz="3200" b="1">
                <a:latin typeface="Arial" panose="020B0604020202020204" pitchFamily="34" charset="0"/>
                <a:ea typeface="华文新魏" pitchFamily="2" charset="-122"/>
              </a:rPr>
              <a:t>汉白玉栏杆</a:t>
            </a:r>
            <a:endParaRPr lang="zh-CN" altLang="en-US" sz="3200" b="1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20838" name="矩形标注 120837"/>
          <p:cNvSpPr/>
          <p:nvPr/>
        </p:nvSpPr>
        <p:spPr>
          <a:xfrm>
            <a:off x="7380288" y="1916113"/>
            <a:ext cx="1584325" cy="647700"/>
          </a:xfrm>
          <a:prstGeom prst="wedgeRectCallout">
            <a:avLst>
              <a:gd name="adj1" fmla="val -266532"/>
              <a:gd name="adj2" fmla="val 10759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/>
            <a:r>
              <a:rPr lang="zh-CN" altLang="en-US" sz="4000" b="1" dirty="0">
                <a:latin typeface="Arial" panose="020B0604020202020204" pitchFamily="34" charset="0"/>
                <a:ea typeface="华文新魏" pitchFamily="2" charset="-122"/>
                <a:hlinkClick r:id="" action="ppaction://noaction"/>
              </a:rPr>
              <a:t>碑身</a:t>
            </a:r>
            <a:endParaRPr lang="zh-CN" altLang="en-US" sz="4000" b="1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20839" name="矩形标注 120838"/>
          <p:cNvSpPr/>
          <p:nvPr/>
        </p:nvSpPr>
        <p:spPr>
          <a:xfrm>
            <a:off x="7380288" y="4076700"/>
            <a:ext cx="1584325" cy="647700"/>
          </a:xfrm>
          <a:prstGeom prst="wedgeRectCallout">
            <a:avLst>
              <a:gd name="adj1" fmla="val -265329"/>
              <a:gd name="adj2" fmla="val 137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/>
            <a:r>
              <a:rPr lang="zh-CN" altLang="en-US" sz="3200" b="1">
                <a:latin typeface="Arial" panose="020B0604020202020204" pitchFamily="34" charset="0"/>
                <a:ea typeface="华文新魏" pitchFamily="2" charset="-122"/>
                <a:hlinkClick r:id="" action="ppaction://noaction"/>
              </a:rPr>
              <a:t>大碑座</a:t>
            </a:r>
            <a:endParaRPr lang="zh-CN" altLang="en-US" sz="3200" b="1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20840" name="矩形标注 120839"/>
          <p:cNvSpPr/>
          <p:nvPr/>
        </p:nvSpPr>
        <p:spPr>
          <a:xfrm>
            <a:off x="250825" y="1484313"/>
            <a:ext cx="1333500" cy="720725"/>
          </a:xfrm>
          <a:prstGeom prst="wedgeRectCallout">
            <a:avLst>
              <a:gd name="adj1" fmla="val 145954"/>
              <a:gd name="adj2" fmla="val -3281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/>
            <a:r>
              <a:rPr lang="zh-CN" altLang="en-US" sz="4000" b="1" dirty="0">
                <a:latin typeface="Arial" panose="020B0604020202020204" pitchFamily="34" charset="0"/>
                <a:ea typeface="华文新魏" pitchFamily="2" charset="-122"/>
                <a:hlinkClick r:id="" action="ppaction://noaction"/>
              </a:rPr>
              <a:t>碑侧</a:t>
            </a:r>
            <a:endParaRPr lang="zh-CN" altLang="en-US" sz="4000" b="1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20841" name="文本框 120840"/>
          <p:cNvSpPr txBox="1"/>
          <p:nvPr/>
        </p:nvSpPr>
        <p:spPr>
          <a:xfrm>
            <a:off x="0" y="0"/>
            <a:ext cx="367188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>
                <a:solidFill>
                  <a:srgbClr val="FFCC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纪念碑结构图</a:t>
            </a:r>
            <a:endParaRPr lang="zh-CN" altLang="en-US" sz="4400" b="1">
              <a:solidFill>
                <a:srgbClr val="FFCC66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0842" name="矩形标注 120841"/>
          <p:cNvSpPr/>
          <p:nvPr/>
        </p:nvSpPr>
        <p:spPr>
          <a:xfrm>
            <a:off x="179388" y="2565400"/>
            <a:ext cx="1622425" cy="720725"/>
          </a:xfrm>
          <a:prstGeom prst="wedgeRectCallout">
            <a:avLst>
              <a:gd name="adj1" fmla="val 143444"/>
              <a:gd name="adj2" fmla="val -3281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/>
            <a:r>
              <a:rPr lang="zh-CN" altLang="en-US" sz="3600" b="1" u="sng" dirty="0">
                <a:latin typeface="Arial" panose="020B0604020202020204" pitchFamily="34" charset="0"/>
                <a:ea typeface="华文新魏" pitchFamily="2" charset="-122"/>
                <a:hlinkClick r:id="" action="ppaction://noaction"/>
              </a:rPr>
              <a:t>碑心</a:t>
            </a:r>
            <a:r>
              <a:rPr lang="zh-CN" altLang="en-US" sz="3600" b="1" u="sng" dirty="0">
                <a:latin typeface="Arial" panose="020B0604020202020204" pitchFamily="34" charset="0"/>
                <a:ea typeface="华文新魏" pitchFamily="2" charset="-122"/>
              </a:rPr>
              <a:t>石</a:t>
            </a:r>
            <a:endParaRPr lang="zh-CN" altLang="en-US" sz="3600" b="1" u="sng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0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0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0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0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08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0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0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08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08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08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0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0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0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5" grpId="0" animBg="1"/>
      <p:bldP spid="120836" grpId="0" animBg="1"/>
      <p:bldP spid="120837" grpId="0" animBg="1"/>
      <p:bldP spid="120838" grpId="0" animBg="1"/>
      <p:bldP spid="120839" grpId="0" animBg="1"/>
      <p:bldP spid="120840" grpId="0" animBg="1"/>
      <p:bldP spid="12084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42" name="图片 112641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" y="0"/>
            <a:ext cx="7315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43" name="矩形标注 112642"/>
          <p:cNvSpPr/>
          <p:nvPr/>
        </p:nvSpPr>
        <p:spPr>
          <a:xfrm>
            <a:off x="7380288" y="2924175"/>
            <a:ext cx="1584325" cy="647700"/>
          </a:xfrm>
          <a:prstGeom prst="wedgeRectCallout">
            <a:avLst>
              <a:gd name="adj1" fmla="val -268236"/>
              <a:gd name="adj2" fmla="val 20613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/>
            <a:r>
              <a:rPr lang="zh-CN" altLang="en-US" sz="3200" b="1">
                <a:latin typeface="Arial" panose="020B0604020202020204" pitchFamily="34" charset="0"/>
                <a:ea typeface="华文新魏" pitchFamily="2" charset="-122"/>
                <a:hlinkClick r:id="" action="ppaction://noaction"/>
              </a:rPr>
              <a:t>小碑座</a:t>
            </a:r>
            <a:endParaRPr lang="zh-CN" altLang="en-US" sz="3200" b="1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12644" name="矩形标注 112643"/>
          <p:cNvSpPr/>
          <p:nvPr/>
        </p:nvSpPr>
        <p:spPr>
          <a:xfrm>
            <a:off x="7380288" y="476250"/>
            <a:ext cx="1584325" cy="647700"/>
          </a:xfrm>
          <a:prstGeom prst="wedgeRectCallout">
            <a:avLst>
              <a:gd name="adj1" fmla="val -269537"/>
              <a:gd name="adj2" fmla="val 2818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/>
            <a:r>
              <a:rPr lang="zh-CN" altLang="en-US" sz="4000" b="1" dirty="0">
                <a:latin typeface="Arial" panose="020B0604020202020204" pitchFamily="34" charset="0"/>
                <a:ea typeface="华文新魏" pitchFamily="2" charset="-122"/>
                <a:hlinkClick r:id="" action="ppaction://noaction"/>
              </a:rPr>
              <a:t>碑顶</a:t>
            </a:r>
            <a:endParaRPr lang="zh-CN" altLang="en-US" sz="4000" b="1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12645" name="矩形标注 112644"/>
          <p:cNvSpPr/>
          <p:nvPr/>
        </p:nvSpPr>
        <p:spPr>
          <a:xfrm>
            <a:off x="7380288" y="5157788"/>
            <a:ext cx="1584325" cy="1152525"/>
          </a:xfrm>
          <a:prstGeom prst="wedgeRectCallout">
            <a:avLst>
              <a:gd name="adj1" fmla="val -226755"/>
              <a:gd name="adj2" fmla="val 2741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/>
            <a:r>
              <a:rPr lang="zh-CN" altLang="en-US" sz="3200" b="1">
                <a:latin typeface="Arial" panose="020B0604020202020204" pitchFamily="34" charset="0"/>
                <a:ea typeface="华文新魏" pitchFamily="2" charset="-122"/>
              </a:rPr>
              <a:t>汉白玉栏杆</a:t>
            </a:r>
            <a:endParaRPr lang="zh-CN" altLang="en-US" sz="3200" b="1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12646" name="矩形标注 112645"/>
          <p:cNvSpPr/>
          <p:nvPr/>
        </p:nvSpPr>
        <p:spPr>
          <a:xfrm>
            <a:off x="7380288" y="1916113"/>
            <a:ext cx="1584325" cy="647700"/>
          </a:xfrm>
          <a:prstGeom prst="wedgeRectCallout">
            <a:avLst>
              <a:gd name="adj1" fmla="val -266532"/>
              <a:gd name="adj2" fmla="val 10759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/>
            <a:r>
              <a:rPr lang="zh-CN" altLang="en-US" sz="4000" b="1" dirty="0">
                <a:latin typeface="Arial" panose="020B0604020202020204" pitchFamily="34" charset="0"/>
                <a:ea typeface="华文新魏" pitchFamily="2" charset="-122"/>
                <a:hlinkClick r:id="" action="ppaction://noaction"/>
              </a:rPr>
              <a:t>碑身</a:t>
            </a:r>
            <a:endParaRPr lang="zh-CN" altLang="en-US" sz="4000" b="1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12647" name="矩形标注 112646"/>
          <p:cNvSpPr/>
          <p:nvPr/>
        </p:nvSpPr>
        <p:spPr>
          <a:xfrm>
            <a:off x="7380288" y="4076700"/>
            <a:ext cx="1584325" cy="647700"/>
          </a:xfrm>
          <a:prstGeom prst="wedgeRectCallout">
            <a:avLst>
              <a:gd name="adj1" fmla="val -265329"/>
              <a:gd name="adj2" fmla="val 137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/>
            <a:r>
              <a:rPr lang="zh-CN" altLang="en-US" sz="3200" b="1">
                <a:latin typeface="Arial" panose="020B0604020202020204" pitchFamily="34" charset="0"/>
                <a:ea typeface="华文新魏" pitchFamily="2" charset="-122"/>
                <a:hlinkClick r:id="" action="ppaction://noaction"/>
              </a:rPr>
              <a:t>大碑座</a:t>
            </a:r>
            <a:endParaRPr lang="zh-CN" altLang="en-US" sz="3200" b="1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12648" name="矩形标注 112647"/>
          <p:cNvSpPr/>
          <p:nvPr/>
        </p:nvSpPr>
        <p:spPr>
          <a:xfrm>
            <a:off x="250825" y="1484313"/>
            <a:ext cx="1333500" cy="720725"/>
          </a:xfrm>
          <a:prstGeom prst="wedgeRectCallout">
            <a:avLst>
              <a:gd name="adj1" fmla="val 145954"/>
              <a:gd name="adj2" fmla="val -3281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/>
            <a:r>
              <a:rPr lang="zh-CN" altLang="en-US" sz="4000" b="1" dirty="0">
                <a:latin typeface="Arial" panose="020B0604020202020204" pitchFamily="34" charset="0"/>
                <a:ea typeface="华文新魏" pitchFamily="2" charset="-122"/>
                <a:hlinkClick r:id="" action="ppaction://noaction"/>
              </a:rPr>
              <a:t>碑侧</a:t>
            </a:r>
            <a:endParaRPr lang="zh-CN" altLang="en-US" sz="4000" b="1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12649" name="文本框 112648"/>
          <p:cNvSpPr txBox="1"/>
          <p:nvPr/>
        </p:nvSpPr>
        <p:spPr>
          <a:xfrm>
            <a:off x="0" y="0"/>
            <a:ext cx="367188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>
                <a:solidFill>
                  <a:srgbClr val="FFCC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纪念碑结构图</a:t>
            </a:r>
            <a:endParaRPr lang="zh-CN" altLang="en-US" sz="4400" b="1">
              <a:solidFill>
                <a:srgbClr val="FFCC66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50" name="矩形标注 112649"/>
          <p:cNvSpPr/>
          <p:nvPr/>
        </p:nvSpPr>
        <p:spPr>
          <a:xfrm>
            <a:off x="179388" y="2565400"/>
            <a:ext cx="1622425" cy="720725"/>
          </a:xfrm>
          <a:prstGeom prst="wedgeRectCallout">
            <a:avLst>
              <a:gd name="adj1" fmla="val 143444"/>
              <a:gd name="adj2" fmla="val -3281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/>
            <a:r>
              <a:rPr lang="zh-CN" altLang="en-US" sz="3600" b="1" u="sng" dirty="0">
                <a:latin typeface="Arial" panose="020B0604020202020204" pitchFamily="34" charset="0"/>
                <a:ea typeface="华文新魏" pitchFamily="2" charset="-122"/>
                <a:hlinkClick r:id="" action="ppaction://noaction"/>
              </a:rPr>
              <a:t>碑心</a:t>
            </a:r>
            <a:r>
              <a:rPr lang="zh-CN" altLang="en-US" sz="3600" b="1" u="sng" dirty="0">
                <a:latin typeface="Arial" panose="020B0604020202020204" pitchFamily="34" charset="0"/>
                <a:ea typeface="华文新魏" pitchFamily="2" charset="-122"/>
              </a:rPr>
              <a:t>石</a:t>
            </a:r>
            <a:endParaRPr lang="zh-CN" altLang="en-US" sz="3600" b="1" u="sng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26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2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2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2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2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2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3" grpId="0" animBg="1"/>
      <p:bldP spid="112644" grpId="0" animBg="1"/>
      <p:bldP spid="112645" grpId="0" animBg="1"/>
      <p:bldP spid="112646" grpId="0" animBg="1"/>
      <p:bldP spid="112647" grpId="0" animBg="1"/>
      <p:bldP spid="112648" grpId="0" animBg="1"/>
      <p:bldP spid="11265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6" name="文本框 5125"/>
          <p:cNvSpPr txBox="1"/>
          <p:nvPr/>
        </p:nvSpPr>
        <p:spPr>
          <a:xfrm>
            <a:off x="971550" y="981075"/>
            <a:ext cx="44196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600" b="1" i="1" dirty="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学习目标</a:t>
            </a:r>
            <a:endParaRPr lang="zh-CN" altLang="en-US" sz="6600" b="1" i="1">
              <a:solidFill>
                <a:srgbClr val="0099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7" name="文本框 5126"/>
          <p:cNvSpPr txBox="1"/>
          <p:nvPr/>
        </p:nvSpPr>
        <p:spPr>
          <a:xfrm>
            <a:off x="1547813" y="2060575"/>
            <a:ext cx="66246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了解人民英雄纪念碑的概况。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1" name="文本框 5130"/>
          <p:cNvSpPr txBox="1"/>
          <p:nvPr/>
        </p:nvSpPr>
        <p:spPr>
          <a:xfrm>
            <a:off x="1619250" y="2997200"/>
            <a:ext cx="7239000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lvl="0" indent="-457200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学习时间顺序和空间顺序相结合说明事物的方法。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2" name="矩形 5131"/>
          <p:cNvSpPr/>
          <p:nvPr/>
        </p:nvSpPr>
        <p:spPr>
          <a:xfrm>
            <a:off x="1619250" y="4365625"/>
            <a:ext cx="6697663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学习文章中运用的说明方法并分体会其作用。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/>
      <p:bldP spid="5131" grpId="0"/>
      <p:bldP spid="51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62" name="文本占位符 92161"/>
          <p:cNvSpPr>
            <a:spLocks noGrp="1"/>
          </p:cNvSpPr>
          <p:nvPr>
            <p:ph type="body" idx="1"/>
          </p:nvPr>
        </p:nvSpPr>
        <p:spPr>
          <a:xfrm>
            <a:off x="827088" y="404813"/>
            <a:ext cx="7958137" cy="5619750"/>
          </a:xfrm>
        </p:spPr>
        <p:txBody>
          <a:bodyPr/>
          <a:p>
            <a:pPr>
              <a:lnSpc>
                <a:spcPct val="90000"/>
              </a:lnSpc>
            </a:pP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说明文</a:t>
            </a:r>
            <a:r>
              <a:rPr lang="zh-CN" altLang="en-US" sz="2800" b="1">
                <a:solidFill>
                  <a:srgbClr val="0000FF"/>
                </a:solidFill>
              </a:rPr>
              <a:t>是以说明为主要表达方式，介绍事物、解释事理为主要内容的问题。它说明事物的状态、性质、功能、成因、结构、关系等，还解释事物的变化规律，目的在给人以知识。</a:t>
            </a:r>
            <a:endParaRPr lang="zh-CN" altLang="en-US" sz="2800" b="1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endParaRPr lang="zh-CN" altLang="en-US" sz="2800" b="1" dirty="0">
              <a:solidFill>
                <a:srgbClr val="FF33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FF3300"/>
                </a:solidFill>
              </a:rPr>
              <a:t>说明文</a:t>
            </a:r>
            <a:r>
              <a:rPr lang="zh-CN" altLang="en-US" sz="2800" b="1">
                <a:solidFill>
                  <a:srgbClr val="FF3300"/>
                </a:solidFill>
              </a:rPr>
              <a:t>可分为两类：事物说明文和事理</a:t>
            </a:r>
            <a:r>
              <a:rPr lang="zh-CN" altLang="en-US" sz="2800" b="1" dirty="0">
                <a:solidFill>
                  <a:srgbClr val="FF3300"/>
                </a:solidFill>
              </a:rPr>
              <a:t>说明文</a:t>
            </a:r>
            <a:r>
              <a:rPr lang="zh-CN" altLang="en-US" sz="2800" b="1" dirty="0">
                <a:solidFill>
                  <a:srgbClr val="0000FF"/>
                </a:solidFill>
              </a:rPr>
              <a:t>。</a:t>
            </a:r>
            <a:endParaRPr lang="zh-CN" altLang="en-US" sz="2800" b="1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800" b="1">
                <a:solidFill>
                  <a:schemeClr val="tx2"/>
                </a:solidFill>
              </a:rPr>
              <a:t>1</a:t>
            </a:r>
            <a:r>
              <a:rPr lang="zh-CN" altLang="en-US" sz="2800" b="1" dirty="0">
                <a:solidFill>
                  <a:schemeClr val="tx2"/>
                </a:solidFill>
              </a:rPr>
              <a:t>、说明</a:t>
            </a:r>
            <a:r>
              <a:rPr lang="zh-CN" altLang="en-US" sz="2800" b="1">
                <a:solidFill>
                  <a:schemeClr val="tx2"/>
                </a:solidFill>
              </a:rPr>
              <a:t>对象及说明对象的特征</a:t>
            </a:r>
            <a:endParaRPr lang="zh-CN" altLang="en-US" sz="2800" b="1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800" b="1">
                <a:solidFill>
                  <a:schemeClr val="tx2"/>
                </a:solidFill>
              </a:rPr>
              <a:t>2</a:t>
            </a:r>
            <a:r>
              <a:rPr lang="zh-CN" altLang="en-US" sz="2800" b="1" dirty="0">
                <a:solidFill>
                  <a:schemeClr val="tx2"/>
                </a:solidFill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</a:rPr>
              <a:t>说明顺</a:t>
            </a:r>
            <a:r>
              <a:rPr lang="zh-CN" altLang="en-US" sz="2800" b="1">
                <a:solidFill>
                  <a:srgbClr val="FF0000"/>
                </a:solidFill>
              </a:rPr>
              <a:t>序</a:t>
            </a:r>
            <a:r>
              <a:rPr lang="zh-CN" altLang="en-US" sz="2800" b="1">
                <a:solidFill>
                  <a:schemeClr val="tx2"/>
                </a:solidFill>
              </a:rPr>
              <a:t>：</a:t>
            </a:r>
            <a:r>
              <a:rPr lang="zh-CN" altLang="en-US" sz="2800" b="1" dirty="0">
                <a:solidFill>
                  <a:schemeClr val="tx2"/>
                </a:solidFill>
              </a:rPr>
              <a:t>时间顺序、</a:t>
            </a:r>
            <a:r>
              <a:rPr lang="zh-CN" altLang="en-US" sz="2800" b="1">
                <a:solidFill>
                  <a:schemeClr val="tx2"/>
                </a:solidFill>
              </a:rPr>
              <a:t>空</a:t>
            </a:r>
            <a:r>
              <a:rPr lang="zh-CN" altLang="en-US" sz="2800" b="1" dirty="0">
                <a:solidFill>
                  <a:schemeClr val="tx2"/>
                </a:solidFill>
              </a:rPr>
              <a:t>间顺序、</a:t>
            </a:r>
            <a:r>
              <a:rPr lang="zh-CN" altLang="en-US" sz="2800" b="1">
                <a:solidFill>
                  <a:schemeClr val="tx2"/>
                </a:solidFill>
              </a:rPr>
              <a:t>逻</a:t>
            </a:r>
            <a:r>
              <a:rPr lang="zh-CN" altLang="en-US" sz="2800" b="1" dirty="0">
                <a:solidFill>
                  <a:schemeClr val="tx2"/>
                </a:solidFill>
              </a:rPr>
              <a:t>辑顺序</a:t>
            </a:r>
            <a:endParaRPr lang="zh-CN" altLang="en-US" sz="2800" b="1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800" b="1">
                <a:solidFill>
                  <a:schemeClr val="tx2"/>
                </a:solidFill>
              </a:rPr>
              <a:t>3</a:t>
            </a:r>
            <a:r>
              <a:rPr lang="zh-CN" altLang="en-US" sz="2800" b="1" dirty="0">
                <a:solidFill>
                  <a:schemeClr val="tx2"/>
                </a:solidFill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</a:rPr>
              <a:t>说明</a:t>
            </a:r>
            <a:r>
              <a:rPr lang="zh-CN" altLang="en-US" sz="2800" b="1">
                <a:solidFill>
                  <a:srgbClr val="FF0000"/>
                </a:solidFill>
              </a:rPr>
              <a:t>方法</a:t>
            </a:r>
            <a:r>
              <a:rPr lang="zh-CN" altLang="en-US" sz="2800" b="1" dirty="0">
                <a:solidFill>
                  <a:schemeClr val="tx2"/>
                </a:solidFill>
              </a:rPr>
              <a:t>：举例子、列</a:t>
            </a:r>
            <a:r>
              <a:rPr lang="zh-CN" altLang="en-US" sz="2800" b="1">
                <a:solidFill>
                  <a:schemeClr val="tx2"/>
                </a:solidFill>
              </a:rPr>
              <a:t>数字、作比较、打比方、</a:t>
            </a:r>
            <a:r>
              <a:rPr lang="zh-CN" altLang="en-US" sz="2800" b="1" dirty="0">
                <a:solidFill>
                  <a:schemeClr val="tx2"/>
                </a:solidFill>
              </a:rPr>
              <a:t>下定义、分类别等</a:t>
            </a:r>
            <a:endParaRPr lang="zh-CN" altLang="en-US" sz="2800" b="1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8546" name="Text Box 2"/>
          <p:cNvSpPr txBox="1"/>
          <p:nvPr/>
        </p:nvSpPr>
        <p:spPr>
          <a:xfrm>
            <a:off x="1547813" y="692150"/>
            <a:ext cx="6337300" cy="10064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000" b="1" dirty="0">
                <a:solidFill>
                  <a:srgbClr val="00808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说明对象及特征</a:t>
            </a:r>
            <a:endParaRPr lang="zh-CN" altLang="en-US" sz="6000" b="1" dirty="0">
              <a:solidFill>
                <a:srgbClr val="00808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5" name="Text Box 3"/>
          <p:cNvSpPr txBox="1"/>
          <p:nvPr/>
        </p:nvSpPr>
        <p:spPr>
          <a:xfrm>
            <a:off x="1295400" y="2514600"/>
            <a:ext cx="6445250" cy="654050"/>
          </a:xfrm>
          <a:prstGeom prst="rect">
            <a:avLst/>
          </a:prstGeom>
          <a:noFill/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00808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说明对象：人民英雄纪念碑</a:t>
            </a:r>
            <a:endParaRPr lang="zh-CN" altLang="en-US" sz="3600" b="1" dirty="0">
              <a:solidFill>
                <a:srgbClr val="00808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05" name="Text Box 13"/>
          <p:cNvSpPr txBox="1"/>
          <p:nvPr/>
        </p:nvSpPr>
        <p:spPr>
          <a:xfrm>
            <a:off x="1331913" y="4221163"/>
            <a:ext cx="6553200" cy="654050"/>
          </a:xfrm>
          <a:prstGeom prst="rect">
            <a:avLst/>
          </a:prstGeom>
          <a:noFill/>
          <a:ln w="12700" cap="sq" cmpd="sng">
            <a:solidFill>
              <a:srgbClr val="008080"/>
            </a:solidFill>
            <a:prstDash val="solid"/>
            <a:miter/>
            <a:headEnd type="none" w="sm" len="sm"/>
            <a:tailEnd type="none" w="sm" len="sm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sz="3600" b="1" dirty="0">
                <a:solidFill>
                  <a:srgbClr val="00808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特征：巍峨、雄伟、庄严</a:t>
            </a:r>
            <a:endParaRPr lang="zh-CN" altLang="en-US" sz="3600" b="1" dirty="0">
              <a:solidFill>
                <a:srgbClr val="00808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nimBg="1"/>
      <p:bldP spid="820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 Box 2"/>
          <p:cNvSpPr txBox="1"/>
          <p:nvPr/>
        </p:nvSpPr>
        <p:spPr>
          <a:xfrm>
            <a:off x="1447800" y="838200"/>
            <a:ext cx="1981200" cy="579438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副标题：</a:t>
            </a:r>
            <a:endParaRPr lang="zh-CN" altLang="en-US" sz="3200" b="1" dirty="0">
              <a:solidFill>
                <a:srgbClr val="00CC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1" name="Text Box 3"/>
          <p:cNvSpPr txBox="1"/>
          <p:nvPr/>
        </p:nvSpPr>
        <p:spPr>
          <a:xfrm>
            <a:off x="3657600" y="838200"/>
            <a:ext cx="4724400" cy="579438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瞻仰首都人民英雄纪念碑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2" name="Text Box 4"/>
          <p:cNvSpPr txBox="1"/>
          <p:nvPr/>
        </p:nvSpPr>
        <p:spPr>
          <a:xfrm>
            <a:off x="1524000" y="2590800"/>
            <a:ext cx="1447800" cy="579438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题   解：</a:t>
            </a:r>
            <a:endParaRPr lang="zh-CN" altLang="en-US" sz="3200" b="1" dirty="0">
              <a:solidFill>
                <a:srgbClr val="00CC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3" name="Text Box 5"/>
          <p:cNvSpPr txBox="1"/>
          <p:nvPr/>
        </p:nvSpPr>
        <p:spPr>
          <a:xfrm>
            <a:off x="1447800" y="3581400"/>
            <a:ext cx="5029200" cy="579438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表明了本文说明的对象。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4" name="Text Box 6"/>
          <p:cNvSpPr txBox="1"/>
          <p:nvPr/>
        </p:nvSpPr>
        <p:spPr>
          <a:xfrm>
            <a:off x="1447800" y="4495800"/>
            <a:ext cx="6364288" cy="10668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表现出作者对革命先烈万分崇敬的心情。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9336" name="Text Box 8"/>
          <p:cNvSpPr txBox="1"/>
          <p:nvPr/>
        </p:nvSpPr>
        <p:spPr>
          <a:xfrm>
            <a:off x="5410200" y="1371600"/>
            <a:ext cx="2895600" cy="4572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7" name="Line 9"/>
          <p:cNvSpPr/>
          <p:nvPr/>
        </p:nvSpPr>
        <p:spPr>
          <a:xfrm>
            <a:off x="5486400" y="1600200"/>
            <a:ext cx="2819400" cy="0"/>
          </a:xfrm>
          <a:prstGeom prst="line">
            <a:avLst/>
          </a:prstGeom>
          <a:ln w="381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9338" name="Text Box 10"/>
          <p:cNvSpPr txBox="1"/>
          <p:nvPr/>
        </p:nvSpPr>
        <p:spPr>
          <a:xfrm>
            <a:off x="3733800" y="1524000"/>
            <a:ext cx="838200" cy="4572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9" name="Line 11"/>
          <p:cNvSpPr/>
          <p:nvPr/>
        </p:nvSpPr>
        <p:spPr>
          <a:xfrm>
            <a:off x="3733800" y="1600200"/>
            <a:ext cx="838200" cy="0"/>
          </a:xfrm>
          <a:prstGeom prst="line">
            <a:avLst/>
          </a:prstGeom>
          <a:ln w="381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/>
      <p:bldP spid="7172" grpId="0"/>
      <p:bldP spid="7173" grpId="0"/>
      <p:bldP spid="717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文本框 83969"/>
          <p:cNvSpPr txBox="1"/>
          <p:nvPr/>
        </p:nvSpPr>
        <p:spPr>
          <a:xfrm>
            <a:off x="250825" y="2060575"/>
            <a:ext cx="8893175" cy="2501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i="1" dirty="0">
                <a:latin typeface="Arial" panose="020B0604020202020204" pitchFamily="34" charset="0"/>
                <a:ea typeface="宋体" panose="02010600030101010101" pitchFamily="2" charset="-122"/>
              </a:rPr>
              <a:t>探究新知</a:t>
            </a:r>
            <a:endParaRPr lang="zh-CN" altLang="en-US" sz="3200" b="1" i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    3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仔细阅读文章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2—10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自然段，说说本文说明了纪念碑的哪些内容？由此我们判断这篇文章的说明顺序是什么？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3971" name="图片 83970" descr="N_144"/>
          <p:cNvPicPr>
            <a:picLocks noChangeAspect="1"/>
          </p:cNvPicPr>
          <p:nvPr/>
        </p:nvPicPr>
        <p:blipFill>
          <a:blip r:embed="rId1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5524500"/>
            <a:ext cx="1323975" cy="133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4" name="Text Box 2"/>
          <p:cNvSpPr txBox="1"/>
          <p:nvPr/>
        </p:nvSpPr>
        <p:spPr>
          <a:xfrm>
            <a:off x="2057400" y="762000"/>
            <a:ext cx="5029200" cy="4572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0355" name="Text Box 3"/>
          <p:cNvSpPr txBox="1"/>
          <p:nvPr/>
        </p:nvSpPr>
        <p:spPr>
          <a:xfrm>
            <a:off x="1905000" y="838200"/>
            <a:ext cx="5334000" cy="12096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 algn="ctr">
              <a:lnSpc>
                <a:spcPct val="85000"/>
              </a:lnSpc>
            </a:pPr>
            <a:endParaRPr lang="en-US" altLang="zh-CN" sz="440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0356" name="Text Box 4"/>
          <p:cNvSpPr txBox="1"/>
          <p:nvPr/>
        </p:nvSpPr>
        <p:spPr>
          <a:xfrm>
            <a:off x="1676400" y="685800"/>
            <a:ext cx="5943600" cy="9144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5400" b="1" dirty="0">
                <a:solidFill>
                  <a:srgbClr val="0066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课文分析（</a:t>
            </a:r>
            <a:r>
              <a:rPr lang="en-US" altLang="zh-CN" sz="5400" b="1">
                <a:solidFill>
                  <a:srgbClr val="0066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2—10</a:t>
            </a:r>
            <a:r>
              <a:rPr lang="zh-CN" altLang="en-US" sz="5400" b="1" dirty="0">
                <a:solidFill>
                  <a:srgbClr val="0066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0357" name="Text Box 5"/>
          <p:cNvSpPr txBox="1"/>
          <p:nvPr/>
        </p:nvSpPr>
        <p:spPr>
          <a:xfrm>
            <a:off x="2057400" y="2362200"/>
            <a:ext cx="6324600" cy="4572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0358" name="Text Box 6"/>
          <p:cNvSpPr txBox="1"/>
          <p:nvPr/>
        </p:nvSpPr>
        <p:spPr>
          <a:xfrm>
            <a:off x="1905000" y="2209800"/>
            <a:ext cx="6705600" cy="4572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0359" name="Text Box 7"/>
          <p:cNvSpPr txBox="1"/>
          <p:nvPr/>
        </p:nvSpPr>
        <p:spPr>
          <a:xfrm>
            <a:off x="1295400" y="1981200"/>
            <a:ext cx="7620000" cy="17399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文章介绍了纪念碑的位置、奠基礼、碑身、碑顶、大碑座及四周浮雕等内容。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0360" name="Text Box 8"/>
          <p:cNvSpPr txBox="1"/>
          <p:nvPr/>
        </p:nvSpPr>
        <p:spPr>
          <a:xfrm>
            <a:off x="1259205" y="4508500"/>
            <a:ext cx="7351395" cy="228600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本文说明顺序：空间顺序</a:t>
            </a:r>
            <a:endParaRPr lang="zh-CN" altLang="en-US" sz="3600" b="1" dirty="0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时间顺序</a:t>
            </a:r>
            <a:endParaRPr lang="zh-CN" altLang="en-US" sz="3600" b="1" dirty="0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逻辑顺序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003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1000"/>
                                        <p:tgtEl>
                                          <p:spTgt spid="1003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9" grpId="0"/>
      <p:bldP spid="10036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4690" name="文本框 114689"/>
          <p:cNvSpPr txBox="1"/>
          <p:nvPr/>
        </p:nvSpPr>
        <p:spPr>
          <a:xfrm>
            <a:off x="250825" y="2060575"/>
            <a:ext cx="8893175" cy="2501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i="1" dirty="0">
                <a:latin typeface="Arial" panose="020B0604020202020204" pitchFamily="34" charset="0"/>
                <a:ea typeface="宋体" panose="02010600030101010101" pitchFamily="2" charset="-122"/>
              </a:rPr>
              <a:t>探究新知</a:t>
            </a:r>
            <a:endParaRPr lang="zh-CN" altLang="en-US" sz="3200" b="1" i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、仔细研读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7—10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段，作者在说明纪念时运用了那种说明顺序？文中的哪些词语体现了这一顺序。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4691" name="图片 114690" descr="N_144"/>
          <p:cNvPicPr>
            <a:picLocks noChangeAspect="1"/>
          </p:cNvPicPr>
          <p:nvPr/>
        </p:nvPicPr>
        <p:blipFill>
          <a:blip r:embed="rId1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5524500"/>
            <a:ext cx="1323975" cy="133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1146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0" grpId="0"/>
    </p:bldLst>
  </p:timing>
</p:sld>
</file>

<file path=ppt/theme/theme1.xml><?xml version="1.0" encoding="utf-8"?>
<a:theme xmlns:a="http://schemas.openxmlformats.org/drawingml/2006/main" name="Straight Edge">
  <a:themeElements>
    <a:clrScheme name="">
      <a:dk1>
        <a:srgbClr val="003366"/>
      </a:dk1>
      <a:lt1>
        <a:srgbClr val="FFFFFF"/>
      </a:lt1>
      <a:dk2>
        <a:srgbClr val="003366"/>
      </a:dk2>
      <a:lt2>
        <a:srgbClr val="E3E2C7"/>
      </a:lt2>
      <a:accent1>
        <a:srgbClr val="CCCC99"/>
      </a:accent1>
      <a:accent2>
        <a:srgbClr val="003366"/>
      </a:accent2>
      <a:accent3>
        <a:srgbClr val="FFFFFF"/>
      </a:accent3>
      <a:accent4>
        <a:srgbClr val="002A57"/>
      </a:accent4>
      <a:accent5>
        <a:srgbClr val="E2E2CA"/>
      </a:accent5>
      <a:accent6>
        <a:srgbClr val="002D5B"/>
      </a:accent6>
      <a:hlink>
        <a:srgbClr val="003366"/>
      </a:hlink>
      <a:folHlink>
        <a:srgbClr val="800000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CC"/>
        </a:dk1>
        <a:lt1>
          <a:srgbClr val="009999"/>
        </a:lt1>
        <a:dk2>
          <a:srgbClr val="FFFF99"/>
        </a:dk2>
        <a:lt2>
          <a:srgbClr val="008080"/>
        </a:lt2>
        <a:accent1>
          <a:srgbClr val="336699"/>
        </a:accent1>
        <a:accent2>
          <a:srgbClr val="FFFF99"/>
        </a:accent2>
        <a:accent3>
          <a:srgbClr val="AACACA"/>
        </a:accent3>
        <a:accent4>
          <a:srgbClr val="DCDCAF"/>
        </a:accent4>
        <a:accent5>
          <a:srgbClr val="ADB9CA"/>
        </a:accent5>
        <a:accent6>
          <a:srgbClr val="E5E589"/>
        </a:accent6>
        <a:hlink>
          <a:srgbClr val="FFFFC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66"/>
        </a:dk1>
        <a:lt1>
          <a:srgbClr val="FFFFFF"/>
        </a:lt1>
        <a:dk2>
          <a:srgbClr val="003366"/>
        </a:dk2>
        <a:lt2>
          <a:srgbClr val="E3E2C7"/>
        </a:lt2>
        <a:accent1>
          <a:srgbClr val="CCCC99"/>
        </a:accent1>
        <a:accent2>
          <a:srgbClr val="003366"/>
        </a:accent2>
        <a:accent3>
          <a:srgbClr val="FFFFFF"/>
        </a:accent3>
        <a:accent4>
          <a:srgbClr val="002A57"/>
        </a:accent4>
        <a:accent5>
          <a:srgbClr val="E2E2CA"/>
        </a:accent5>
        <a:accent6>
          <a:srgbClr val="002D5B"/>
        </a:accent6>
        <a:hlink>
          <a:srgbClr val="003366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DDDDDD"/>
        </a:accent1>
        <a:accent2>
          <a:srgbClr val="333333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2D2D2D"/>
        </a:accent6>
        <a:hlink>
          <a:srgbClr val="80808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FFFFFF"/>
        </a:dk2>
        <a:lt2>
          <a:srgbClr val="5F5F5F"/>
        </a:lt2>
        <a:accent1>
          <a:srgbClr val="7E003F"/>
        </a:accent1>
        <a:accent2>
          <a:srgbClr val="DDDDDD"/>
        </a:accent2>
        <a:accent3>
          <a:srgbClr val="AAADB9"/>
        </a:accent3>
        <a:accent4>
          <a:srgbClr val="DCDCDC"/>
        </a:accent4>
        <a:accent5>
          <a:srgbClr val="C0AAAF"/>
        </a:accent5>
        <a:accent6>
          <a:srgbClr val="C6C6C6"/>
        </a:accent6>
        <a:hlink>
          <a:srgbClr val="969696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3366"/>
      </a:dk1>
      <a:lt1>
        <a:srgbClr val="FFFFFF"/>
      </a:lt1>
      <a:dk2>
        <a:srgbClr val="003366"/>
      </a:dk2>
      <a:lt2>
        <a:srgbClr val="E3E2C7"/>
      </a:lt2>
      <a:accent1>
        <a:srgbClr val="CCCC99"/>
      </a:accent1>
      <a:accent2>
        <a:srgbClr val="003366"/>
      </a:accent2>
      <a:accent3>
        <a:srgbClr val="FFFFFF"/>
      </a:accent3>
      <a:accent4>
        <a:srgbClr val="002A57"/>
      </a:accent4>
      <a:accent5>
        <a:srgbClr val="E2E2CA"/>
      </a:accent5>
      <a:accent6>
        <a:srgbClr val="002D5B"/>
      </a:accent6>
      <a:hlink>
        <a:srgbClr val="003366"/>
      </a:hlink>
      <a:folHlink>
        <a:srgbClr val="8000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2099</Words>
  <Application>WPS 演示</Application>
  <PresentationFormat>在屏幕上显示</PresentationFormat>
  <Paragraphs>247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Times New Roman</vt:lpstr>
      <vt:lpstr>华文行楷</vt:lpstr>
      <vt:lpstr>华文中宋</vt:lpstr>
      <vt:lpstr>华文新魏</vt:lpstr>
      <vt:lpstr>隶书</vt:lpstr>
      <vt:lpstr>微软雅黑</vt:lpstr>
      <vt:lpstr>幼圆</vt:lpstr>
      <vt:lpstr>楷体_GB2312</vt:lpstr>
      <vt:lpstr>新宋体</vt:lpstr>
      <vt:lpstr>Straight Edge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人民英雄永垂不朽</dc:title>
  <dc:creator>JIAO; 张建芳</dc:creator>
  <cp:lastModifiedBy>Administrator</cp:lastModifiedBy>
  <cp:revision>126</cp:revision>
  <dcterms:created xsi:type="dcterms:W3CDTF">2010-05-05T22:04:00Z</dcterms:created>
  <dcterms:modified xsi:type="dcterms:W3CDTF">2017-03-04T01:54:02Z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