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74" r:id="rId3"/>
    <p:sldId id="275" r:id="rId4"/>
    <p:sldId id="276" r:id="rId5"/>
    <p:sldId id="279" r:id="rId6"/>
    <p:sldId id="280" r:id="rId7"/>
    <p:sldId id="281" r:id="rId8"/>
    <p:sldId id="282" r:id="rId9"/>
    <p:sldId id="283" r:id="rId10"/>
    <p:sldId id="284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1" r:id="rId26"/>
    <p:sldId id="302" r:id="rId27"/>
    <p:sldId id="304" r:id="rId28"/>
    <p:sldId id="305" r:id="rId29"/>
    <p:sldId id="306" r:id="rId30"/>
    <p:sldId id="307" r:id="rId31"/>
    <p:sldId id="308" r:id="rId32"/>
    <p:sldId id="310" r:id="rId33"/>
    <p:sldId id="311" r:id="rId34"/>
    <p:sldId id="312" r:id="rId35"/>
    <p:sldId id="313" r:id="rId36"/>
    <p:sldId id="314" r:id="rId37"/>
    <p:sldId id="315" r:id="rId38"/>
    <p:sldId id="318" r:id="rId39"/>
  </p:sldIdLst>
  <p:sldSz cx="9144000" cy="6858000" type="screen4x3"/>
  <p:notesSz cx="9144000" cy="6858000"/>
  <p:custDataLst>
    <p:tags r:id="rId4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tags" Target="tags/tag3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16000" y="2235200"/>
            <a:ext cx="7111999" cy="4597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1" i="0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and Content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Title Only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bk object 17"/>
          <p:cNvSpPr/>
          <p:nvPr/>
        </p:nvSpPr>
        <p:spPr>
          <a:xfrm>
            <a:off x="0" y="276227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90" y="0"/>
                </a:lnTo>
                <a:lnTo>
                  <a:pt x="387760" y="6358"/>
                </a:lnTo>
                <a:lnTo>
                  <a:pt x="430972" y="25073"/>
                </a:lnTo>
                <a:lnTo>
                  <a:pt x="467636" y="55717"/>
                </a:lnTo>
                <a:lnTo>
                  <a:pt x="492354" y="94082"/>
                </a:lnTo>
                <a:lnTo>
                  <a:pt x="503939" y="136719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9" y="248494"/>
                </a:lnTo>
                <a:lnTo>
                  <a:pt x="433001" y="278466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0225" y="225428"/>
            <a:ext cx="8083550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191260"/>
            <a:ext cx="8255000" cy="2940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Relationship Id="rId3" Type="http://schemas.openxmlformats.org/officeDocument/2006/relationships/image" Target="../media/image7.png" /><Relationship Id="rId4" Type="http://schemas.openxmlformats.org/officeDocument/2006/relationships/image" Target="../media/image8.jpeg" /><Relationship Id="rId5" Type="http://schemas.openxmlformats.org/officeDocument/2006/relationships/tags" Target="../tags/tag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1.png" /><Relationship Id="rId3" Type="http://schemas.openxmlformats.org/officeDocument/2006/relationships/image" Target="../media/image3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91820" y="3378200"/>
            <a:ext cx="809942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50"/>
              <a:t>【作文】中考常考作文类型之</a:t>
            </a:r>
            <a:r>
              <a:rPr sz="3750">
                <a:solidFill>
                  <a:srgbClr val="EB4533"/>
                </a:solidFill>
              </a:rPr>
              <a:t>感悟类</a:t>
            </a:r>
            <a:endParaRPr sz="375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36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3" y="0"/>
                </a:lnTo>
                <a:lnTo>
                  <a:pt x="357043" y="732"/>
                </a:lnTo>
                <a:lnTo>
                  <a:pt x="403684" y="11601"/>
                </a:lnTo>
                <a:lnTo>
                  <a:pt x="444288" y="34130"/>
                </a:lnTo>
                <a:lnTo>
                  <a:pt x="476508" y="66801"/>
                </a:lnTo>
                <a:lnTo>
                  <a:pt x="497771" y="10816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1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01624" y="1320812"/>
            <a:ext cx="8331200" cy="231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04800">
              <a:lnSpc>
                <a:spcPct val="133000"/>
              </a:lnSpc>
              <a:spcBef>
                <a:spcPts val="100"/>
              </a:spcBef>
            </a:pPr>
            <a:r>
              <a:rPr sz="2250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“沾衣欲湿杏花雨，吹面不寒杨柳风”，</a:t>
            </a:r>
            <a:r>
              <a:rPr sz="2250">
                <a:solidFill>
                  <a:srgbClr val="09AF5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清丽脱俗的春天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是志南 眼中</a:t>
            </a:r>
            <a:r>
              <a:rPr sz="22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2250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“大漠孤烟直，长河落日圆”，</a:t>
            </a:r>
            <a:r>
              <a:rPr sz="2250">
                <a:solidFill>
                  <a:srgbClr val="09AF5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奇特壮美的大 漠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，是王维眼中</a:t>
            </a:r>
            <a:r>
              <a:rPr sz="22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2250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“采菊东篱下，悠然见南山”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250">
                <a:solidFill>
                  <a:srgbClr val="09AF5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高雅 闲适的生活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，是陶潜眼中</a:t>
            </a:r>
            <a:r>
              <a:rPr sz="22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250">
                <a:solidFill>
                  <a:srgbClr val="0A00ED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平凡生活中的点点真情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，是 我眼中</a:t>
            </a:r>
            <a:r>
              <a:rPr sz="22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62362" y="3681424"/>
            <a:ext cx="2362200" cy="2409825"/>
          </a:xfrm>
          <a:prstGeom prst="rect">
            <a:avLst/>
          </a:prstGeom>
          <a:ln w="28574">
            <a:solidFill>
              <a:srgbClr val="FF1F01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61595" marR="768350">
              <a:lnSpc>
                <a:spcPts val="3600"/>
              </a:lnSpc>
              <a:spcBef>
                <a:spcPts val="230"/>
              </a:spcBef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古诗引出法  </a:t>
            </a:r>
            <a:r>
              <a:rPr sz="2400" b="1" spc="140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1</a:t>
            </a:r>
            <a:r>
              <a:rPr sz="2400" b="1" spc="135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.</a:t>
            </a: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引用诗句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48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解释诗句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72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点明文题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72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002BED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引出下文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38500" y="276236"/>
            <a:ext cx="2438400" cy="485775"/>
          </a:xfrm>
          <a:custGeom>
            <a:rect l="l" t="t" r="r" b="b"/>
            <a:pathLst>
              <a:path w="2438400" h="485775">
                <a:moveTo>
                  <a:pt x="2369217" y="485774"/>
                </a:moveTo>
                <a:lnTo>
                  <a:pt x="69182" y="485774"/>
                </a:lnTo>
                <a:lnTo>
                  <a:pt x="62367" y="485445"/>
                </a:lnTo>
                <a:lnTo>
                  <a:pt x="25314" y="470098"/>
                </a:lnTo>
                <a:lnTo>
                  <a:pt x="2962" y="436644"/>
                </a:lnTo>
                <a:lnTo>
                  <a:pt x="0" y="69182"/>
                </a:lnTo>
                <a:lnTo>
                  <a:pt x="329" y="62367"/>
                </a:lnTo>
                <a:lnTo>
                  <a:pt x="15676" y="25314"/>
                </a:lnTo>
                <a:lnTo>
                  <a:pt x="49129" y="2962"/>
                </a:lnTo>
                <a:lnTo>
                  <a:pt x="69182" y="0"/>
                </a:lnTo>
                <a:lnTo>
                  <a:pt x="2369217" y="0"/>
                </a:lnTo>
                <a:lnTo>
                  <a:pt x="2407868" y="11803"/>
                </a:lnTo>
                <a:lnTo>
                  <a:pt x="2433132" y="42707"/>
                </a:lnTo>
                <a:lnTo>
                  <a:pt x="2438399" y="416596"/>
                </a:lnTo>
                <a:lnTo>
                  <a:pt x="2438070" y="423407"/>
                </a:lnTo>
                <a:lnTo>
                  <a:pt x="2422722" y="460459"/>
                </a:lnTo>
                <a:lnTo>
                  <a:pt x="2389269" y="482812"/>
                </a:lnTo>
                <a:lnTo>
                  <a:pt x="2369217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38575" y="819161"/>
            <a:ext cx="1228725" cy="485775"/>
          </a:xfrm>
          <a:custGeom>
            <a:rect l="l" t="t" r="r" b="b"/>
            <a:pathLst>
              <a:path w="1228725" h="485775">
                <a:moveTo>
                  <a:pt x="1193863" y="485774"/>
                </a:moveTo>
                <a:lnTo>
                  <a:pt x="34861" y="485774"/>
                </a:lnTo>
                <a:lnTo>
                  <a:pt x="27905" y="485136"/>
                </a:lnTo>
                <a:lnTo>
                  <a:pt x="638" y="457868"/>
                </a:lnTo>
                <a:lnTo>
                  <a:pt x="0" y="450914"/>
                </a:lnTo>
                <a:lnTo>
                  <a:pt x="0" y="34860"/>
                </a:lnTo>
                <a:lnTo>
                  <a:pt x="22497" y="2249"/>
                </a:lnTo>
                <a:lnTo>
                  <a:pt x="34860" y="0"/>
                </a:lnTo>
                <a:lnTo>
                  <a:pt x="1193863" y="0"/>
                </a:lnTo>
                <a:lnTo>
                  <a:pt x="1226475" y="22496"/>
                </a:lnTo>
                <a:lnTo>
                  <a:pt x="1228724" y="450914"/>
                </a:lnTo>
                <a:lnTo>
                  <a:pt x="1228086" y="457868"/>
                </a:lnTo>
                <a:lnTo>
                  <a:pt x="1200818" y="485136"/>
                </a:lnTo>
                <a:lnTo>
                  <a:pt x="1193863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540125" y="84721"/>
            <a:ext cx="1835150" cy="1156970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55"/>
              </a:spcBef>
            </a:pPr>
            <a:r>
              <a:rPr sz="28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endParaRPr sz="28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R="1905" algn="ctr">
              <a:lnSpc>
                <a:spcPct val="100000"/>
              </a:lnSpc>
              <a:spcBef>
                <a:spcPts val="1230"/>
              </a:spcBef>
            </a:pPr>
            <a:r>
              <a:rPr sz="22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开头一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3" name="object 3"/>
          <p:cNvSpPr txBox="1">
            <a:spLocks noGrp="1"/>
          </p:cNvSpPr>
          <p:nvPr/>
        </p:nvSpPr>
        <p:spPr>
          <a:xfrm>
            <a:off x="530225" y="225437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400" b="1" i="0">
                <a:solidFill>
                  <a:srgbClr val="292A33"/>
                </a:solidFill>
                <a:latin typeface="Microsoft JhengHei" panose="020b0604030504040204" charset="-120"/>
                <a:ea typeface="+mj-ea"/>
                <a:cs typeface="Microsoft JhengHei" panose="020b0604030504040204" charset="-120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209925" y="952500"/>
            <a:ext cx="2438400" cy="485775"/>
          </a:xfrm>
          <a:custGeom>
            <a:rect l="l" t="t" r="r" b="b"/>
            <a:pathLst>
              <a:path w="2438400" h="485775">
                <a:moveTo>
                  <a:pt x="2369217" y="485774"/>
                </a:moveTo>
                <a:lnTo>
                  <a:pt x="69182" y="485774"/>
                </a:lnTo>
                <a:lnTo>
                  <a:pt x="62367" y="485445"/>
                </a:lnTo>
                <a:lnTo>
                  <a:pt x="25314" y="470097"/>
                </a:lnTo>
                <a:lnTo>
                  <a:pt x="2962" y="436644"/>
                </a:lnTo>
                <a:lnTo>
                  <a:pt x="0" y="69182"/>
                </a:lnTo>
                <a:lnTo>
                  <a:pt x="329" y="62367"/>
                </a:lnTo>
                <a:lnTo>
                  <a:pt x="15676" y="25314"/>
                </a:lnTo>
                <a:lnTo>
                  <a:pt x="49129" y="2962"/>
                </a:lnTo>
                <a:lnTo>
                  <a:pt x="69180" y="0"/>
                </a:lnTo>
                <a:lnTo>
                  <a:pt x="2369218" y="0"/>
                </a:lnTo>
                <a:lnTo>
                  <a:pt x="2407871" y="11805"/>
                </a:lnTo>
                <a:lnTo>
                  <a:pt x="2433134" y="42711"/>
                </a:lnTo>
                <a:lnTo>
                  <a:pt x="2438399" y="416596"/>
                </a:lnTo>
                <a:lnTo>
                  <a:pt x="2438070" y="423407"/>
                </a:lnTo>
                <a:lnTo>
                  <a:pt x="2422722" y="460459"/>
                </a:lnTo>
                <a:lnTo>
                  <a:pt x="2389269" y="482812"/>
                </a:lnTo>
                <a:lnTo>
                  <a:pt x="2369217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10000" y="1495424"/>
            <a:ext cx="1228725" cy="485775"/>
          </a:xfrm>
          <a:custGeom>
            <a:rect l="l" t="t" r="r" b="b"/>
            <a:pathLst>
              <a:path w="1228725" h="485775">
                <a:moveTo>
                  <a:pt x="1193863" y="485774"/>
                </a:moveTo>
                <a:lnTo>
                  <a:pt x="34861" y="485774"/>
                </a:lnTo>
                <a:lnTo>
                  <a:pt x="27905" y="485136"/>
                </a:lnTo>
                <a:lnTo>
                  <a:pt x="638" y="457868"/>
                </a:lnTo>
                <a:lnTo>
                  <a:pt x="0" y="450914"/>
                </a:lnTo>
                <a:lnTo>
                  <a:pt x="0" y="34860"/>
                </a:lnTo>
                <a:lnTo>
                  <a:pt x="22497" y="2249"/>
                </a:lnTo>
                <a:lnTo>
                  <a:pt x="34859" y="0"/>
                </a:lnTo>
                <a:lnTo>
                  <a:pt x="1193864" y="0"/>
                </a:lnTo>
                <a:lnTo>
                  <a:pt x="1226475" y="22497"/>
                </a:lnTo>
                <a:lnTo>
                  <a:pt x="1228724" y="34860"/>
                </a:lnTo>
                <a:lnTo>
                  <a:pt x="1228724" y="450914"/>
                </a:lnTo>
                <a:lnTo>
                  <a:pt x="1206230" y="483524"/>
                </a:lnTo>
                <a:lnTo>
                  <a:pt x="1193863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30199" y="760983"/>
            <a:ext cx="8521700" cy="2884805"/>
          </a:xfrm>
          <a:prstGeom prst="rect">
            <a:avLst/>
          </a:prstGeom>
        </p:spPr>
        <p:txBody>
          <a:bodyPr vert="horz" wrap="square" lIns="0" tIns="210185" rIns="0" bIns="0" rtlCol="0">
            <a:spAutoFit/>
          </a:bodyPr>
          <a:lstStyle/>
          <a:p>
            <a:pPr marR="316865" algn="ctr">
              <a:lnSpc>
                <a:spcPct val="100000"/>
              </a:lnSpc>
              <a:spcBef>
                <a:spcPts val="1655"/>
              </a:spcBef>
            </a:pPr>
            <a:r>
              <a:rPr sz="28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endParaRPr sz="28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R="326390" algn="ctr">
              <a:lnSpc>
                <a:spcPct val="100000"/>
              </a:lnSpc>
              <a:spcBef>
                <a:spcPts val="1230"/>
              </a:spcBef>
            </a:pPr>
            <a:r>
              <a:rPr sz="22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开头二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676275" algn="just">
              <a:lnSpc>
                <a:spcPct val="148000"/>
              </a:lnSpc>
              <a:spcBef>
                <a:spcPts val="785"/>
              </a:spcBef>
            </a:pPr>
            <a:r>
              <a:rPr sz="2400" spc="65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春日青翠欲滴的后海垂柳，夏日香远益清的西湖荷花，</a:t>
            </a:r>
            <a:r>
              <a:rPr sz="2400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秋 </a:t>
            </a:r>
            <a:r>
              <a:rPr sz="2400" spc="75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日万山红遍的香山红叶，</a:t>
            </a:r>
            <a:r>
              <a:rPr sz="2400" spc="85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都是我遇见过动人心魄的自然美景</a:t>
            </a:r>
            <a:r>
              <a:rPr sz="24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 </a:t>
            </a: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然而</a:t>
            </a:r>
            <a:r>
              <a:rPr sz="24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我眼中</a:t>
            </a:r>
            <a:r>
              <a:rPr sz="2400"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4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，却还是</a:t>
            </a:r>
            <a:r>
              <a:rPr sz="2400" b="1">
                <a:solidFill>
                  <a:srgbClr val="0A00ED"/>
                </a:solidFill>
                <a:latin typeface="Microsoft JhengHei" panose="020b0604030504040204" charset="-120"/>
                <a:cs typeface="Microsoft JhengHei" panose="020b0604030504040204" charset="-120"/>
              </a:rPr>
              <a:t>在城市里偶然看见的你们</a:t>
            </a:r>
            <a:r>
              <a:rPr sz="24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90937" y="4014787"/>
            <a:ext cx="1790700" cy="1952625"/>
          </a:xfrm>
          <a:prstGeom prst="rect">
            <a:avLst/>
          </a:prstGeom>
          <a:ln w="28574">
            <a:solidFill>
              <a:srgbClr val="FF1F01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61595" marR="196850">
              <a:lnSpc>
                <a:spcPts val="3600"/>
              </a:lnSpc>
              <a:spcBef>
                <a:spcPts val="230"/>
              </a:spcBef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对比引出法  </a:t>
            </a:r>
            <a:r>
              <a:rPr sz="2400" b="1" spc="140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1</a:t>
            </a:r>
            <a:r>
              <a:rPr sz="2400" b="1" spc="135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.</a:t>
            </a: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事例对比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48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点明文题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72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002BED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引出角度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  <p:sp>
        <p:nvSpPr>
          <p:cNvPr id="4" name="object 4"/>
          <p:cNvSpPr txBox="1"/>
          <p:nvPr/>
        </p:nvSpPr>
        <p:spPr>
          <a:xfrm>
            <a:off x="311149" y="911225"/>
            <a:ext cx="8312150" cy="5321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 algn="ctr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片段一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469265">
              <a:lnSpc>
                <a:spcPct val="100000"/>
              </a:lnSpc>
              <a:spcBef>
                <a:spcPts val="1845"/>
              </a:spcBef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“嘟——”一声清脆的哨声钻进耳朵，正过马路的我应声抬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25000"/>
              </a:lnSpc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头，看到了身穿交警制服的你。“快停下！”你吐下口中的金属口 哨，边喊边向一位骑摩托的外卖小哥走去。我的心里咯噔一下，完 了，被交警拦住肯定没好事。是闯了红灯？还是逆行？或者是超 速？虽然不确定具体原因，但我断定这个外卖员逃不了罚款。唉， 外卖小哥挣的都是辛苦钱，这一罚，估计一天都白干了。“赶时间 也不能不带头盔！摩托万一撞了汽车，可是有生命危险的！头盔拿 出来？戴上再走！”你用最强硬的语气说出最温柔的语句，随后做 出允许前行的手势。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3655" indent="542925">
              <a:lnSpc>
                <a:spcPct val="125000"/>
              </a:lnSpc>
              <a:spcBef>
                <a:spcPts val="525"/>
              </a:spcBef>
            </a:pPr>
            <a:r>
              <a:rPr sz="225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那一刻，匆忙送餐的小哥和提醒安全的交警，成了人行道前</a:t>
            </a:r>
            <a:r>
              <a:rPr sz="225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 美的风景</a:t>
            </a:r>
            <a:r>
              <a:rPr sz="2250" b="1">
                <a:solidFill>
                  <a:srgbClr val="D82F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161925" y="695325"/>
            <a:ext cx="8810624" cy="56864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  <p:sp>
        <p:nvSpPr>
          <p:cNvPr id="4" name="object 4"/>
          <p:cNvSpPr txBox="1"/>
          <p:nvPr/>
        </p:nvSpPr>
        <p:spPr>
          <a:xfrm>
            <a:off x="501650" y="873125"/>
            <a:ext cx="8235950" cy="2881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82880" algn="ctr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片段二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589280" algn="just">
              <a:lnSpc>
                <a:spcPct val="133000"/>
              </a:lnSpc>
              <a:spcBef>
                <a:spcPts val="1545"/>
              </a:spcBef>
            </a:pP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“前方到站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sz="2250" spc="60">
                <a:latin typeface="宋体" panose="02010600030101010101" pitchFamily="2" charset="-122"/>
                <a:cs typeface="宋体" panose="02010600030101010101" pitchFamily="2" charset="-122"/>
              </a:rPr>
              <a:t>青年大街</a:t>
            </a: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站，请要下车的乘客提前做好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准 </a:t>
            </a: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备。”地铁停稳，车门打开，进来一位身穿草绿色迷彩服的农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民 </a:t>
            </a: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工，背上的蓝布包压得他直不起腰，裤脚上的泥渍清晰可见。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车 </a:t>
            </a:r>
            <a:r>
              <a:rPr sz="2250" spc="60">
                <a:latin typeface="宋体" panose="02010600030101010101" pitchFamily="2" charset="-122"/>
                <a:cs typeface="宋体" panose="02010600030101010101" pitchFamily="2" charset="-122"/>
              </a:rPr>
              <a:t>门关闭的同时，他将布包避开车门靠着车厢内壁卸下，轻呼一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口 气后坐倒在旁边的地上。“叔叔，这儿还有座。”我指了指旁边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>
            <p:custDataLst>
              <p:tags r:id="rId2"/>
            </p:custDataLst>
          </p:nvPr>
        </p:nvSpPr>
        <p:spPr>
          <a:xfrm>
            <a:off x="4762500" y="4200525"/>
            <a:ext cx="2943224" cy="20573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图片 8" descr="src=http___pic.baike.soso.com_p_20140220_20140220185810-168215276.jpg&amp;refer=http___pic.baike.soso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19200" y="4191000"/>
            <a:ext cx="3103245" cy="20669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3574" y="1149350"/>
            <a:ext cx="7816850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3000"/>
              </a:lnSpc>
              <a:spcBef>
                <a:spcPts val="100"/>
              </a:spcBef>
            </a:pPr>
            <a:r>
              <a:rPr sz="2250" spc="20">
                <a:latin typeface="宋体" panose="02010600030101010101" pitchFamily="2" charset="-122"/>
                <a:cs typeface="宋体" panose="02010600030101010101" pitchFamily="2" charset="-122"/>
              </a:rPr>
              <a:t>空荡荡的座位说道，因为不是上下班高峰，座位并没有那么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紧 </a:t>
            </a:r>
            <a:r>
              <a:rPr sz="2250" spc="110">
                <a:latin typeface="宋体" panose="02010600030101010101" pitchFamily="2" charset="-122"/>
                <a:cs typeface="宋体" panose="02010600030101010101" pitchFamily="2" charset="-122"/>
              </a:rPr>
              <a:t>张，完全没必要坐在地上。</a:t>
            </a:r>
            <a:r>
              <a:rPr sz="2250" spc="114">
                <a:latin typeface="宋体" panose="02010600030101010101" pitchFamily="2" charset="-122"/>
                <a:cs typeface="宋体" panose="02010600030101010101" pitchFamily="2" charset="-122"/>
              </a:rPr>
              <a:t>“我身上全是灰，别给座位弄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脏 </a:t>
            </a:r>
            <a:r>
              <a:rPr sz="2250" spc="20">
                <a:latin typeface="宋体" panose="02010600030101010101" pitchFamily="2" charset="-122"/>
                <a:cs typeface="宋体" panose="02010600030101010101" pitchFamily="2" charset="-122"/>
              </a:rPr>
              <a:t>了，回头不好清理，我就坐这儿，挺好的。”他抬头看我，</a:t>
            </a: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露 出淳朴的笑容。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546735">
              <a:lnSpc>
                <a:spcPct val="133000"/>
              </a:lnSpc>
            </a:pPr>
            <a:r>
              <a:rPr sz="2250" b="1" spc="3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那一刻，淳朴的微笑和草绿色军训服的身影，成了地铁</a:t>
            </a:r>
            <a:r>
              <a:rPr sz="22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车 厢里</a:t>
            </a:r>
            <a:r>
              <a:rPr sz="225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25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  <p:sp>
        <p:nvSpPr>
          <p:cNvPr id="4" name="object 4"/>
          <p:cNvSpPr/>
          <p:nvPr/>
        </p:nvSpPr>
        <p:spPr>
          <a:xfrm>
            <a:off x="5229225" y="1257300"/>
            <a:ext cx="3495674" cy="231457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9724" y="1016000"/>
            <a:ext cx="4597400" cy="4302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265" algn="ctr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片段三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571500">
              <a:lnSpc>
                <a:spcPct val="133000"/>
              </a:lnSpc>
              <a:spcBef>
                <a:spcPts val="1995"/>
              </a:spcBef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去年一月末的一天，我背着书包 从上地环岛绿化带旁走过，看到了正 骑着三轮车的你。你一身橙黄的工作 服，在阳光的照耀下反射出温和的光 线，身后的扇形扫帚和绿色的垃圾夹 整齐地插在车旁的塑料桶里。慢慢 的，你在绿化带边停下了车，黝黑的 脑袋不停地朝里张望。疑问充满了我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19700" y="3648075"/>
            <a:ext cx="3505199" cy="26288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171700" y="581025"/>
            <a:ext cx="4886324" cy="51149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9750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学生学情</a:t>
            </a:r>
            <a:endParaRPr sz="2250"/>
          </a:p>
        </p:txBody>
      </p:sp>
      <p:sp>
        <p:nvSpPr>
          <p:cNvPr id="5" name="object 5"/>
          <p:cNvSpPr txBox="1"/>
          <p:nvPr/>
        </p:nvSpPr>
        <p:spPr>
          <a:xfrm>
            <a:off x="2930524" y="5940424"/>
            <a:ext cx="28829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 b="1" spc="60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你眼里的环卫工人……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524125" y="1428750"/>
            <a:ext cx="4190999" cy="31432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2624" y="1130300"/>
            <a:ext cx="8026400" cy="1854200"/>
          </a:xfrm>
          <a:prstGeom prst="rect">
            <a:avLst/>
          </a:prstGeom>
        </p:spPr>
        <p:txBody>
          <a:bodyPr vert="horz" wrap="square" lIns="0" tIns="1270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0"/>
              </a:spcBef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的脑海：“这是在干嘛呢？难不成这里面藏了什么宝贝不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ct val="133000"/>
              </a:lnSpc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成？……”好奇心驱使我驻足静待。很快，从绿化带的灌木里钻 出了四五个古灵精怪的“小家伙”，一个个拼命摇着尾巴，眼睛 紧盯着你身后的垃圾车，口中发出“呜呜”的哼声。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  <p:sp>
        <p:nvSpPr>
          <p:cNvPr id="5" name="object 5"/>
          <p:cNvSpPr/>
          <p:nvPr/>
        </p:nvSpPr>
        <p:spPr>
          <a:xfrm>
            <a:off x="5943600" y="3571875"/>
            <a:ext cx="2190749" cy="21907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95362" y="3576637"/>
            <a:ext cx="4314825" cy="2143125"/>
          </a:xfrm>
          <a:prstGeom prst="rect">
            <a:avLst/>
          </a:prstGeom>
          <a:ln w="9524">
            <a:solidFill>
              <a:srgbClr val="EB4533"/>
            </a:solidFill>
          </a:ln>
        </p:spPr>
        <p:txBody>
          <a:bodyPr vert="horz" wrap="square" lIns="0" tIns="99695" rIns="0" bIns="0" rtlCol="0">
            <a:spAutoFit/>
          </a:bodyPr>
          <a:lstStyle/>
          <a:p>
            <a:pPr marL="52070">
              <a:lnSpc>
                <a:spcPct val="100000"/>
              </a:lnSpc>
              <a:spcBef>
                <a:spcPts val="785"/>
              </a:spcBef>
            </a:pPr>
            <a:r>
              <a:rPr sz="255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他想干嘛？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52070" marR="187325">
              <a:lnSpc>
                <a:spcPct val="139000"/>
              </a:lnSpc>
              <a:spcBef>
                <a:spcPts val="150"/>
              </a:spcBef>
            </a:pPr>
            <a:r>
              <a:rPr sz="1800" spc="-114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sz="18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老人偷偷把狗抱起来，藏在垃圾车里 </a:t>
            </a:r>
            <a:r>
              <a:rPr sz="1800" spc="145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sz="1800" spc="-53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18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老人一棍子将狗打晕，过年回家吃狗肉  </a:t>
            </a:r>
            <a:r>
              <a:rPr sz="1800" spc="-12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sz="18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老人将狗抱起，送给木头哥</a:t>
            </a:r>
            <a:endParaRPr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2070">
              <a:lnSpc>
                <a:spcPct val="100000"/>
              </a:lnSpc>
              <a:spcBef>
                <a:spcPts val="840"/>
              </a:spcBef>
            </a:pPr>
            <a:r>
              <a:rPr sz="1800" spc="-8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sz="18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老人缓缓拿出绑在车座上的狗粮，喂狗</a:t>
            </a:r>
            <a:endParaRPr sz="1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5925" y="949325"/>
            <a:ext cx="8312150" cy="231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3000"/>
              </a:lnSpc>
              <a:spcBef>
                <a:spcPts val="100"/>
              </a:spcBef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你缓缓拿出那绑在车座后的小半袋狗粮，抓了几把轻轻撒在了靠里 面的井盖上，看着这些小可怜狼吞虎咽地吃下。“吃吧吃吧，多吃 点，这大冬天的，不吃点东西，怎么扛得住呦，吃完你们几个就在 一起睡晓得不？今天太阳是真不错。”说完，你把剩下的狗粮放回 了原位，又蹬起三轮，缓缓向环岛那头驶去。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教师原创</a:t>
            </a:r>
          </a:p>
        </p:txBody>
      </p:sp>
      <p:sp>
        <p:nvSpPr>
          <p:cNvPr id="5" name="object 5"/>
          <p:cNvSpPr/>
          <p:nvPr/>
        </p:nvSpPr>
        <p:spPr>
          <a:xfrm>
            <a:off x="314325" y="3533775"/>
            <a:ext cx="4267199" cy="31432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14875" y="3533775"/>
            <a:ext cx="4200524" cy="30860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78000" y="1949450"/>
            <a:ext cx="24638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/>
              <a:t>内容导航</a:t>
            </a:r>
            <a:endParaRPr sz="4800"/>
          </a:p>
        </p:txBody>
      </p:sp>
      <p:sp>
        <p:nvSpPr>
          <p:cNvPr id="4" name="object 4"/>
          <p:cNvSpPr/>
          <p:nvPr/>
        </p:nvSpPr>
        <p:spPr>
          <a:xfrm>
            <a:off x="3971925" y="2419350"/>
            <a:ext cx="5086349" cy="42100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0225" y="915035"/>
            <a:ext cx="82169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1500">
              <a:lnSpc>
                <a:spcPct val="125000"/>
              </a:lnSpc>
              <a:spcBef>
                <a:spcPts val="100"/>
              </a:spcBef>
            </a:pPr>
            <a:r>
              <a:rPr sz="240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那一刻，橙黄的工作服逆着熹微的晨光，成了我上学路上 </a:t>
            </a: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400" b="1">
                <a:solidFill>
                  <a:srgbClr val="A240A2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教师原创</a:t>
            </a:r>
          </a:p>
        </p:txBody>
      </p:sp>
      <p:sp>
        <p:nvSpPr>
          <p:cNvPr id="5" name="object 5"/>
          <p:cNvSpPr/>
          <p:nvPr/>
        </p:nvSpPr>
        <p:spPr>
          <a:xfrm>
            <a:off x="647700" y="2057400"/>
            <a:ext cx="7658099" cy="44672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教师原创</a:t>
            </a:r>
          </a:p>
        </p:txBody>
      </p:sp>
      <p:sp>
        <p:nvSpPr>
          <p:cNvPr id="4" name="object 4"/>
          <p:cNvSpPr/>
          <p:nvPr/>
        </p:nvSpPr>
        <p:spPr>
          <a:xfrm>
            <a:off x="3542109" y="3969990"/>
            <a:ext cx="91231" cy="9123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33000"/>
              </a:lnSpc>
              <a:spcBef>
                <a:spcPts val="100"/>
              </a:spcBef>
            </a:pPr>
            <a:r>
              <a:rPr/>
              <a:t>寒风凛冽，砭人肌骨，</a:t>
            </a:r>
            <a:r>
              <a:rPr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草木</a:t>
            </a:r>
            <a:r>
              <a:rPr/>
              <a:t>蜷缩着身体度日如年。而在</a:t>
            </a:r>
            <a:r>
              <a:rPr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人 间</a:t>
            </a:r>
            <a:r>
              <a:rPr/>
              <a:t>，纵使风过之处，人人瑟缩前行，但内心依然如</a:t>
            </a:r>
            <a:r>
              <a:rPr>
                <a:solidFill>
                  <a:srgbClr val="EB4533"/>
                </a:solidFill>
              </a:rPr>
              <a:t>火烛照耀</a:t>
            </a:r>
            <a:r>
              <a:rPr/>
              <a:t>， 温暖而充盈。于是，</a:t>
            </a:r>
            <a:r>
              <a:rPr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我看到一个个灵魂在忙碌中相互关爱，在 逆境中坚守善良，把心灵的孤岛连成大陆，在每一个冬日抖擞 精神，相依向前。</a:t>
            </a:r>
            <a:r>
              <a:rPr/>
              <a:t>总说世风日下，人心不古，可在我眼前的分 明就是世间</a:t>
            </a:r>
            <a:r>
              <a:rPr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/>
              <a:t>。</a:t>
            </a:r>
          </a:p>
        </p:txBody>
      </p:sp>
      <p:sp>
        <p:nvSpPr>
          <p:cNvPr id="6" name="object 6"/>
          <p:cNvSpPr/>
          <p:nvPr/>
        </p:nvSpPr>
        <p:spPr>
          <a:xfrm>
            <a:off x="6448425" y="4695825"/>
            <a:ext cx="1533524" cy="149542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595562" y="4471987"/>
            <a:ext cx="2419350" cy="1952625"/>
          </a:xfrm>
          <a:prstGeom prst="rect">
            <a:avLst/>
          </a:prstGeom>
          <a:ln w="28574">
            <a:solidFill>
              <a:srgbClr val="FF1F01"/>
            </a:solidFill>
          </a:ln>
        </p:spPr>
        <p:txBody>
          <a:bodyPr vert="horz" wrap="square" lIns="0" tIns="29209" rIns="0" bIns="0" rtlCol="0">
            <a:spAutoFit/>
          </a:bodyPr>
          <a:lstStyle/>
          <a:p>
            <a:pPr marL="61595" marR="215900">
              <a:lnSpc>
                <a:spcPts val="3600"/>
              </a:lnSpc>
              <a:spcBef>
                <a:spcPts val="230"/>
              </a:spcBef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简单对比出哲理  </a:t>
            </a:r>
            <a:r>
              <a:rPr sz="2400" b="1" spc="140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1.</a:t>
            </a:r>
            <a:r>
              <a:rPr sz="2400"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事物对比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48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引出主题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356870" indent="-295910">
              <a:lnSpc>
                <a:spcPct val="100000"/>
              </a:lnSpc>
              <a:spcBef>
                <a:spcPts val="720"/>
              </a:spcBef>
              <a:buSzPct val="96000"/>
              <a:buAutoNum type="arabicPeriod" startAt="2"/>
              <a:tabLst>
                <a:tab pos="357505"/>
              </a:tabLst>
            </a:pP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呼应文题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木头哥拓展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9750" y="1644650"/>
            <a:ext cx="7950200" cy="1619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 algn="ctr">
              <a:lnSpc>
                <a:spcPct val="100000"/>
              </a:lnSpc>
              <a:spcBef>
                <a:spcPts val="100"/>
              </a:spcBef>
            </a:pP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结 尾</a:t>
            </a:r>
            <a:r>
              <a:rPr sz="2550" b="1" spc="36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 </a:t>
            </a: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一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621665">
              <a:lnSpc>
                <a:spcPct val="10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温情抵御了冬日的严寒，理解彰显着美德的价值，世间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莫不过温暖的遇见。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34975" y="1473200"/>
            <a:ext cx="7950200" cy="2258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54330" algn="ctr">
              <a:lnSpc>
                <a:spcPct val="100000"/>
              </a:lnSpc>
              <a:spcBef>
                <a:spcPts val="100"/>
              </a:spcBef>
            </a:pPr>
            <a:r>
              <a:rPr sz="255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结尾二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200">
              <a:latin typeface="Times New Roman" panose="02020603050405020304"/>
              <a:cs typeface="Times New Roman" panose="02020603050405020304"/>
            </a:endParaRPr>
          </a:p>
          <a:p>
            <a:pPr marL="12700" marR="5080" indent="533400" algn="just">
              <a:lnSpc>
                <a:spcPct val="125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世间最美好的莫不过人与人之间的遇见，三毛说，遇见 你，我的世界里花就开了，我说，遇见你，便是我生命中最 美的风景。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5494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木头哥拓展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9750" y="273050"/>
            <a:ext cx="1854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1F01"/>
                </a:solidFill>
              </a:rPr>
              <a:t>高分写作模版</a:t>
            </a:r>
          </a:p>
        </p:txBody>
      </p:sp>
      <p:sp>
        <p:nvSpPr>
          <p:cNvPr id="5" name="object 5"/>
          <p:cNvSpPr/>
          <p:nvPr/>
        </p:nvSpPr>
        <p:spPr>
          <a:xfrm>
            <a:off x="257175" y="1152525"/>
            <a:ext cx="8591549" cy="47339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4675" y="1930400"/>
            <a:ext cx="509270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02865"/>
              </a:tabLst>
            </a:pPr>
            <a:r>
              <a:rPr sz="7200" baseline="-2000"/>
              <a:t>知识精讲	</a:t>
            </a:r>
            <a:r>
              <a:rPr sz="3900" spc="580">
                <a:solidFill>
                  <a:srgbClr val="EB4533"/>
                </a:solidFill>
              </a:rPr>
              <a:t>·自然感悟</a:t>
            </a:r>
            <a:endParaRPr sz="3900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48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1006" y="0"/>
                </a:lnTo>
                <a:lnTo>
                  <a:pt x="387745" y="6354"/>
                </a:lnTo>
                <a:lnTo>
                  <a:pt x="430961" y="25067"/>
                </a:lnTo>
                <a:lnTo>
                  <a:pt x="467636" y="55717"/>
                </a:lnTo>
                <a:lnTo>
                  <a:pt x="492356" y="94087"/>
                </a:lnTo>
                <a:lnTo>
                  <a:pt x="503939" y="136717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3" y="248501"/>
                </a:lnTo>
                <a:lnTo>
                  <a:pt x="432990" y="278472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48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真题链接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87450" y="1066823"/>
            <a:ext cx="67691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98265"/>
              </a:tabLst>
            </a:pPr>
            <a:r>
              <a:rPr sz="225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请以“</a:t>
            </a:r>
            <a:r>
              <a:rPr sz="225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总有风景，让我</a:t>
            </a:r>
            <a:r>
              <a:rPr sz="2250" u="heavy">
                <a:solidFill>
                  <a:srgbClr val="292A33"/>
                </a:solidFill>
                <a:uFill>
                  <a:solidFill>
                    <a:srgbClr val="EB4533"/>
                  </a:solidFill>
                </a:uFill>
                <a:latin typeface="Times New Roman" panose="02020603050405020304"/>
                <a:cs typeface="Times New Roman" panose="02020603050405020304"/>
              </a:rPr>
              <a:t> 	</a:t>
            </a:r>
            <a:r>
              <a:rPr sz="225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”为题目，写一篇文章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48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1006" y="0"/>
                </a:lnTo>
                <a:lnTo>
                  <a:pt x="387745" y="6354"/>
                </a:lnTo>
                <a:lnTo>
                  <a:pt x="430961" y="25067"/>
                </a:lnTo>
                <a:lnTo>
                  <a:pt x="467636" y="55717"/>
                </a:lnTo>
                <a:lnTo>
                  <a:pt x="492356" y="94087"/>
                </a:lnTo>
                <a:lnTo>
                  <a:pt x="503939" y="136717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3" y="248501"/>
                </a:lnTo>
                <a:lnTo>
                  <a:pt x="432990" y="278472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48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学生范文</a:t>
            </a:r>
          </a:p>
        </p:txBody>
      </p:sp>
      <p:sp>
        <p:nvSpPr>
          <p:cNvPr id="4" name="object 4"/>
          <p:cNvSpPr/>
          <p:nvPr/>
        </p:nvSpPr>
        <p:spPr>
          <a:xfrm>
            <a:off x="6663630" y="2980097"/>
            <a:ext cx="1921989" cy="29464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2106" y="3466742"/>
            <a:ext cx="2201958" cy="29708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58800" y="2362223"/>
            <a:ext cx="8121650" cy="993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25000"/>
              </a:lnSpc>
              <a:spcBef>
                <a:spcPts val="100"/>
              </a:spcBef>
            </a:pPr>
            <a:r>
              <a:rPr sz="2550">
                <a:latin typeface="宋体" panose="02010600030101010101" pitchFamily="2" charset="-122"/>
                <a:cs typeface="宋体" panose="02010600030101010101" pitchFamily="2" charset="-122"/>
              </a:rPr>
              <a:t>它是蓝天上唯一的花瓣，没有谁知道它来自何方，去 向何处，</a:t>
            </a:r>
            <a:r>
              <a:rPr sz="2550">
                <a:solidFill>
                  <a:srgbClr val="89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人们知晓的只有它的名字——云</a:t>
            </a:r>
            <a:r>
              <a:rPr sz="255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25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914650" y="1181123"/>
            <a:ext cx="3409950" cy="523875"/>
          </a:xfrm>
          <a:custGeom>
            <a:rect l="l" t="t" r="r" b="b"/>
            <a:pathLst>
              <a:path w="3409950" h="523875">
                <a:moveTo>
                  <a:pt x="3313201" y="523874"/>
                </a:moveTo>
                <a:lnTo>
                  <a:pt x="96747" y="523874"/>
                </a:lnTo>
                <a:lnTo>
                  <a:pt x="87217" y="523414"/>
                </a:lnTo>
                <a:lnTo>
                  <a:pt x="43295" y="507769"/>
                </a:lnTo>
                <a:lnTo>
                  <a:pt x="16099" y="480569"/>
                </a:lnTo>
                <a:lnTo>
                  <a:pt x="460" y="436657"/>
                </a:lnTo>
                <a:lnTo>
                  <a:pt x="0" y="96747"/>
                </a:lnTo>
                <a:lnTo>
                  <a:pt x="460" y="87217"/>
                </a:lnTo>
                <a:lnTo>
                  <a:pt x="16100" y="43303"/>
                </a:lnTo>
                <a:lnTo>
                  <a:pt x="43304" y="16100"/>
                </a:lnTo>
                <a:lnTo>
                  <a:pt x="87217" y="460"/>
                </a:lnTo>
                <a:lnTo>
                  <a:pt x="96746" y="0"/>
                </a:lnTo>
                <a:lnTo>
                  <a:pt x="3313203" y="0"/>
                </a:lnTo>
                <a:lnTo>
                  <a:pt x="3358854" y="11436"/>
                </a:lnTo>
                <a:lnTo>
                  <a:pt x="3393440" y="42691"/>
                </a:lnTo>
                <a:lnTo>
                  <a:pt x="3408161" y="78232"/>
                </a:lnTo>
                <a:lnTo>
                  <a:pt x="3409949" y="427132"/>
                </a:lnTo>
                <a:lnTo>
                  <a:pt x="3409489" y="436657"/>
                </a:lnTo>
                <a:lnTo>
                  <a:pt x="3393847" y="480573"/>
                </a:lnTo>
                <a:lnTo>
                  <a:pt x="3366649" y="507771"/>
                </a:lnTo>
                <a:lnTo>
                  <a:pt x="3322732" y="523414"/>
                </a:lnTo>
                <a:lnTo>
                  <a:pt x="3313201" y="5238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235324" y="1235098"/>
            <a:ext cx="2768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总有风景，让我宁静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2637" y="4424386"/>
            <a:ext cx="4686300" cy="609600"/>
          </a:xfrm>
          <a:prstGeom prst="rect">
            <a:avLst/>
          </a:prstGeom>
          <a:ln w="28574">
            <a:solidFill>
              <a:srgbClr val="FF1F01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237490">
              <a:lnSpc>
                <a:spcPct val="100000"/>
              </a:lnSpc>
              <a:spcBef>
                <a:spcPts val="710"/>
              </a:spcBef>
            </a:pP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开头点明文题，引出所写事物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48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1006" y="0"/>
                </a:lnTo>
                <a:lnTo>
                  <a:pt x="387745" y="6354"/>
                </a:lnTo>
                <a:lnTo>
                  <a:pt x="430961" y="25067"/>
                </a:lnTo>
                <a:lnTo>
                  <a:pt x="467636" y="55717"/>
                </a:lnTo>
                <a:lnTo>
                  <a:pt x="492356" y="94087"/>
                </a:lnTo>
                <a:lnTo>
                  <a:pt x="503939" y="136717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3" y="248501"/>
                </a:lnTo>
                <a:lnTo>
                  <a:pt x="432990" y="278472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25474" y="225448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学生范文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6874" y="1311298"/>
            <a:ext cx="8312150" cy="2873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7490" algn="ctr">
              <a:lnSpc>
                <a:spcPct val="100000"/>
              </a:lnSpc>
              <a:spcBef>
                <a:spcPts val="100"/>
              </a:spcBef>
            </a:pP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一、铺垫，交代缘由（可写自己遇到的困难）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 panose="02020603050405020304"/>
              <a:cs typeface="Times New Roman" panose="02020603050405020304"/>
            </a:endParaRPr>
          </a:p>
          <a:p>
            <a:pPr marL="12700" marR="5080" indent="561975" algn="just">
              <a:lnSpc>
                <a:spcPct val="126000"/>
              </a:lnSpc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初三的生活是匆忙、紧张而又痛苦的。每天都是堆积如山的试 卷轮番轰炸，老师留的试卷、课外的作业，一张接着一张铺满了我 的课桌。</a:t>
            </a:r>
            <a:r>
              <a:rPr sz="22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面对繁重的学业，我常常焦急与苦恼。</a:t>
            </a:r>
            <a:r>
              <a:rPr sz="225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可每当学累了，有 机会往床上一躺时，总有轻盈洁白的云妹妹映入我的眼帘，使我紧 张的情绪缓和下来，慢慢归于宁静。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43187" y="4843486"/>
            <a:ext cx="3657600" cy="581025"/>
          </a:xfrm>
          <a:prstGeom prst="rect">
            <a:avLst/>
          </a:prstGeom>
          <a:ln w="28574">
            <a:solidFill>
              <a:srgbClr val="8900FF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366395">
              <a:lnSpc>
                <a:spcPct val="100000"/>
              </a:lnSpc>
              <a:spcBef>
                <a:spcPts val="710"/>
              </a:spcBef>
            </a:pP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引出下文对于云的描写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39800" y="1635125"/>
            <a:ext cx="779780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窗外的天空中，那云彩</a:t>
            </a:r>
            <a:r>
              <a:rPr sz="255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色如雪，纯洁无瑕；轻如纱，弥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95399" y="2057400"/>
            <a:ext cx="132080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散漂浮。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8299" y="3035300"/>
            <a:ext cx="844550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>
                <a:solidFill>
                  <a:srgbClr val="09AF5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它们或是静止不动，或风过后，动起来也是安静地聚、安静</a:t>
            </a:r>
            <a:endParaRPr sz="25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68299" y="3521075"/>
            <a:ext cx="99695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>
                <a:solidFill>
                  <a:srgbClr val="09AF5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地散。</a:t>
            </a:r>
            <a:endParaRPr sz="25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8299" y="4195444"/>
            <a:ext cx="8445500" cy="996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25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如果你也像我一样对着其中的一朵注视良久，会发现它一直 停留在原地，可当你把目光移开一会儿，再回来便无法找到</a:t>
            </a:r>
            <a:endParaRPr sz="25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8299" y="5264150"/>
            <a:ext cx="553085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它的踪迹。它就这样静悄悄地走远了。</a:t>
            </a:r>
            <a:endParaRPr sz="25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0225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学生范文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91262" y="2271712"/>
            <a:ext cx="1838325" cy="581025"/>
          </a:xfrm>
          <a:prstGeom prst="rect">
            <a:avLst/>
          </a:prstGeom>
          <a:ln w="28574">
            <a:solidFill>
              <a:srgbClr val="8900FF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156845">
              <a:lnSpc>
                <a:spcPct val="100000"/>
              </a:lnSpc>
              <a:spcBef>
                <a:spcPts val="710"/>
              </a:spcBef>
            </a:pP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多感官结合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91262" y="3643312"/>
            <a:ext cx="1552575" cy="581025"/>
          </a:xfrm>
          <a:prstGeom prst="rect">
            <a:avLst/>
          </a:prstGeom>
          <a:ln w="28574">
            <a:solidFill>
              <a:srgbClr val="09AF57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166370">
              <a:lnSpc>
                <a:spcPct val="100000"/>
              </a:lnSpc>
              <a:spcBef>
                <a:spcPts val="710"/>
              </a:spcBef>
            </a:pPr>
            <a:r>
              <a:rPr sz="2400" b="1">
                <a:solidFill>
                  <a:srgbClr val="09AF57"/>
                </a:solidFill>
                <a:latin typeface="Microsoft JhengHei" panose="020b0604030504040204" charset="-120"/>
                <a:cs typeface="Microsoft JhengHei" panose="020b0604030504040204" charset="-120"/>
              </a:rPr>
              <a:t>动静结合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91262" y="5453062"/>
            <a:ext cx="1552575" cy="581025"/>
          </a:xfrm>
          <a:prstGeom prst="rect">
            <a:avLst/>
          </a:prstGeom>
          <a:ln w="28574">
            <a:solidFill>
              <a:srgbClr val="0A00ED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166370">
              <a:lnSpc>
                <a:spcPct val="100000"/>
              </a:lnSpc>
              <a:spcBef>
                <a:spcPts val="710"/>
              </a:spcBef>
            </a:pPr>
            <a:r>
              <a:rPr sz="2400" b="1">
                <a:solidFill>
                  <a:srgbClr val="0A00ED"/>
                </a:solidFill>
                <a:latin typeface="Microsoft JhengHei" panose="020b0604030504040204" charset="-120"/>
                <a:cs typeface="Microsoft JhengHei" panose="020b0604030504040204" charset="-120"/>
              </a:rPr>
              <a:t>点面结合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482850" y="844550"/>
            <a:ext cx="4620895" cy="427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>
                <a:solidFill>
                  <a:srgbClr val="FF1F01"/>
                </a:solidFill>
              </a:rPr>
              <a:t>二、集中写景，突出特点</a:t>
            </a:r>
            <a:endParaRPr sz="2700"/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9750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内容导航</a:t>
            </a:r>
          </a:p>
        </p:txBody>
      </p:sp>
      <p:sp>
        <p:nvSpPr>
          <p:cNvPr id="5" name="object 5"/>
          <p:cNvSpPr/>
          <p:nvPr/>
        </p:nvSpPr>
        <p:spPr>
          <a:xfrm>
            <a:off x="142875" y="828675"/>
            <a:ext cx="8820149" cy="53530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48274" y="1638300"/>
            <a:ext cx="3714750" cy="1200150"/>
          </a:xfrm>
          <a:custGeom>
            <a:rect l="l" t="t" r="r" b="b"/>
            <a:pathLst>
              <a:path w="3714750" h="1200150">
                <a:moveTo>
                  <a:pt x="0" y="1200149"/>
                </a:moveTo>
                <a:lnTo>
                  <a:pt x="3714749" y="1200149"/>
                </a:lnTo>
                <a:lnTo>
                  <a:pt x="3714749" y="0"/>
                </a:lnTo>
                <a:lnTo>
                  <a:pt x="0" y="0"/>
                </a:lnTo>
                <a:lnTo>
                  <a:pt x="0" y="1200149"/>
                </a:lnTo>
                <a:close/>
              </a:path>
            </a:pathLst>
          </a:custGeom>
          <a:ln w="57149">
            <a:solidFill>
              <a:srgbClr val="FF1F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9200" y="1095375"/>
            <a:ext cx="6724649" cy="50482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14917" y="502602"/>
            <a:ext cx="4562475" cy="581025"/>
          </a:xfrm>
          <a:prstGeom prst="rect">
            <a:avLst/>
          </a:prstGeom>
          <a:ln w="28574">
            <a:solidFill>
              <a:srgbClr val="8900FF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147320">
              <a:lnSpc>
                <a:spcPct val="100000"/>
              </a:lnSpc>
              <a:spcBef>
                <a:spcPts val="710"/>
              </a:spcBef>
            </a:pPr>
            <a:r>
              <a:rPr sz="2400" b="1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写景时要有意识地使用多种方法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590674" y="1266824"/>
            <a:ext cx="1885950" cy="476250"/>
          </a:xfrm>
          <a:custGeom>
            <a:rect l="l" t="t" r="r" b="b"/>
            <a:pathLst>
              <a:path w="1885950" h="476250">
                <a:moveTo>
                  <a:pt x="0" y="476249"/>
                </a:moveTo>
                <a:lnTo>
                  <a:pt x="1885949" y="476249"/>
                </a:lnTo>
                <a:lnTo>
                  <a:pt x="1885949" y="0"/>
                </a:lnTo>
                <a:lnTo>
                  <a:pt x="0" y="0"/>
                </a:lnTo>
                <a:lnTo>
                  <a:pt x="0" y="476249"/>
                </a:lnTo>
                <a:close/>
              </a:path>
            </a:pathLst>
          </a:custGeom>
          <a:solidFill>
            <a:srgbClr val="FFFFFF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90674" y="1266824"/>
            <a:ext cx="1885950" cy="476250"/>
          </a:xfrm>
          <a:custGeom>
            <a:rect l="l" t="t" r="r" b="b"/>
            <a:pathLst>
              <a:path w="1885950" h="476250">
                <a:moveTo>
                  <a:pt x="0" y="476249"/>
                </a:moveTo>
                <a:lnTo>
                  <a:pt x="1885949" y="476249"/>
                </a:lnTo>
                <a:lnTo>
                  <a:pt x="1885949" y="0"/>
                </a:lnTo>
                <a:lnTo>
                  <a:pt x="0" y="0"/>
                </a:lnTo>
                <a:lnTo>
                  <a:pt x="0" y="476249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476999" y="1266824"/>
            <a:ext cx="1323975" cy="266700"/>
          </a:xfrm>
          <a:custGeom>
            <a:rect l="l" t="t" r="r" b="b"/>
            <a:pathLst>
              <a:path w="1323975" h="266700">
                <a:moveTo>
                  <a:pt x="0" y="266699"/>
                </a:moveTo>
                <a:lnTo>
                  <a:pt x="1323974" y="266699"/>
                </a:lnTo>
                <a:lnTo>
                  <a:pt x="1323974" y="0"/>
                </a:lnTo>
                <a:lnTo>
                  <a:pt x="0" y="0"/>
                </a:lnTo>
                <a:lnTo>
                  <a:pt x="0" y="266699"/>
                </a:lnTo>
                <a:close/>
              </a:path>
            </a:pathLst>
          </a:custGeom>
          <a:solidFill>
            <a:srgbClr val="FFFFFF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476999" y="1266824"/>
            <a:ext cx="1323975" cy="266700"/>
          </a:xfrm>
          <a:custGeom>
            <a:rect l="l" t="t" r="r" b="b"/>
            <a:pathLst>
              <a:path w="1323975" h="266700">
                <a:moveTo>
                  <a:pt x="0" y="266699"/>
                </a:moveTo>
                <a:lnTo>
                  <a:pt x="1323974" y="266699"/>
                </a:lnTo>
                <a:lnTo>
                  <a:pt x="1323974" y="0"/>
                </a:lnTo>
                <a:lnTo>
                  <a:pt x="0" y="0"/>
                </a:lnTo>
                <a:lnTo>
                  <a:pt x="0" y="266699"/>
                </a:lnTo>
                <a:close/>
              </a:path>
            </a:pathLst>
          </a:custGeom>
          <a:ln w="1904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37944" y="3142614"/>
            <a:ext cx="6190615" cy="0"/>
          </a:xfrm>
          <a:custGeom>
            <a:rect l="l" t="t" r="r" b="b"/>
            <a:pathLst>
              <a:path w="6190615">
                <a:moveTo>
                  <a:pt x="0" y="0"/>
                </a:moveTo>
                <a:lnTo>
                  <a:pt x="6190488" y="0"/>
                </a:lnTo>
              </a:path>
            </a:pathLst>
          </a:custGeom>
          <a:ln w="1905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 flipH="1">
            <a:off x="1847659" y="3152139"/>
            <a:ext cx="0" cy="3401060"/>
          </a:xfrm>
          <a:custGeom>
            <a:rect l="l" t="t" r="r" b="b"/>
            <a:pathLst>
              <a:path h="3401059">
                <a:moveTo>
                  <a:pt x="0" y="0"/>
                </a:moveTo>
                <a:lnTo>
                  <a:pt x="0" y="3401060"/>
                </a:lnTo>
              </a:path>
            </a:pathLst>
          </a:custGeom>
          <a:ln w="1943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37944" y="6553200"/>
            <a:ext cx="6190615" cy="115570"/>
          </a:xfrm>
          <a:custGeom>
            <a:rect l="l" t="t" r="r" b="b"/>
            <a:pathLst>
              <a:path w="6190615" h="115570">
                <a:moveTo>
                  <a:pt x="0" y="0"/>
                </a:moveTo>
                <a:lnTo>
                  <a:pt x="6190488" y="0"/>
                </a:lnTo>
                <a:lnTo>
                  <a:pt x="6190488" y="115569"/>
                </a:lnTo>
                <a:lnTo>
                  <a:pt x="0" y="115569"/>
                </a:lnTo>
                <a:lnTo>
                  <a:pt x="0" y="0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15275" y="3152774"/>
            <a:ext cx="113664" cy="3400425"/>
          </a:xfrm>
          <a:custGeom>
            <a:rect l="l" t="t" r="r" b="b"/>
            <a:pathLst>
              <a:path w="113664" h="3400425">
                <a:moveTo>
                  <a:pt x="113157" y="3400424"/>
                </a:moveTo>
                <a:lnTo>
                  <a:pt x="0" y="3400424"/>
                </a:lnTo>
                <a:lnTo>
                  <a:pt x="0" y="0"/>
                </a:lnTo>
                <a:lnTo>
                  <a:pt x="113157" y="0"/>
                </a:lnTo>
                <a:lnTo>
                  <a:pt x="113157" y="3400424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57375" y="3152775"/>
            <a:ext cx="6057899" cy="34004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5295" y="1311275"/>
            <a:ext cx="8329930" cy="1743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22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我不知道哪里才是它的目的地，什么才是它最终的样子。或许，它会 抵达某处海湾，俯瞰沙滩，与海为伴；或许，它会驻足某片森林，化 作雨滴，洒落人间……</a:t>
            </a:r>
            <a:r>
              <a:rPr sz="2250">
                <a:solidFill>
                  <a:srgbClr val="EB45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就这样，空中的云彩就在这宁静间，漂泊着， 变幻着，越走越远。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学生范文</a:t>
            </a:r>
            <a:endParaRPr sz="2250"/>
          </a:p>
        </p:txBody>
      </p:sp>
      <p:sp>
        <p:nvSpPr>
          <p:cNvPr id="10" name="object 10"/>
          <p:cNvSpPr txBox="1"/>
          <p:nvPr/>
        </p:nvSpPr>
        <p:spPr>
          <a:xfrm>
            <a:off x="4381500" y="733424"/>
            <a:ext cx="3752850" cy="571500"/>
          </a:xfrm>
          <a:prstGeom prst="rect">
            <a:avLst/>
          </a:prstGeom>
          <a:ln w="19049">
            <a:solidFill>
              <a:srgbClr val="FF1F01"/>
            </a:solidFill>
          </a:ln>
        </p:spPr>
        <p:txBody>
          <a:bodyPr vert="horz" wrap="square" lIns="0" tIns="85725" rIns="0" bIns="0" rtlCol="0">
            <a:spAutoFit/>
          </a:bodyPr>
          <a:lstStyle/>
          <a:p>
            <a:pPr marL="199390">
              <a:lnSpc>
                <a:spcPct val="100000"/>
              </a:lnSpc>
              <a:spcBef>
                <a:spcPts val="675"/>
              </a:spcBef>
            </a:pP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联想想象，让写景更丰富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/>
          <p:nvPr/>
        </p:nvSpPr>
        <p:spPr>
          <a:xfrm>
            <a:off x="1225549" y="3149600"/>
            <a:ext cx="4845050" cy="551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50">
                <a:solidFill>
                  <a:srgbClr val="EB45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宁静；宁静，方能致远。</a:t>
            </a:r>
            <a:endParaRPr sz="34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1615">
              <a:lnSpc>
                <a:spcPct val="100000"/>
              </a:lnSpc>
              <a:spcBef>
                <a:spcPts val="100"/>
              </a:spcBef>
            </a:pPr>
            <a:r>
              <a:rPr/>
              <a:t>本文写了云什么特点？想要表达什么立意？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63525" y="1667510"/>
            <a:ext cx="825500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09600" algn="just">
              <a:lnSpc>
                <a:spcPct val="125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这个喧闹的世界上，很多东西都在永不停息地忙碌着、奔 波着。大到地球自转公转，小到分子原子运动。</a:t>
            </a:r>
            <a:r>
              <a:rPr sz="240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可对于我们来 说，一味的劳碌、求快真的就能换来想要的结果吗？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0225" y="225425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学生范文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4076065"/>
            <a:ext cx="3066415" cy="0"/>
          </a:xfrm>
          <a:custGeom>
            <a:rect l="l" t="t" r="r" b="b"/>
            <a:pathLst>
              <a:path w="3066415">
                <a:moveTo>
                  <a:pt x="0" y="0"/>
                </a:moveTo>
                <a:lnTo>
                  <a:pt x="3066288" y="0"/>
                </a:lnTo>
              </a:path>
            </a:pathLst>
          </a:custGeom>
          <a:ln w="1905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 flipH="1">
            <a:off x="1152525" y="4085590"/>
            <a:ext cx="0" cy="2019300"/>
          </a:xfrm>
          <a:custGeom>
            <a:rect l="l" t="t" r="r" b="b"/>
            <a:pathLst>
              <a:path h="2019300">
                <a:moveTo>
                  <a:pt x="0" y="0"/>
                </a:moveTo>
                <a:lnTo>
                  <a:pt x="0" y="2019300"/>
                </a:lnTo>
              </a:path>
            </a:pathLst>
          </a:custGeom>
          <a:ln w="19049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3000" y="6104890"/>
            <a:ext cx="3066415" cy="115570"/>
          </a:xfrm>
          <a:custGeom>
            <a:rect l="l" t="t" r="r" b="b"/>
            <a:pathLst>
              <a:path w="3066415" h="115570">
                <a:moveTo>
                  <a:pt x="0" y="0"/>
                </a:moveTo>
                <a:lnTo>
                  <a:pt x="3066288" y="0"/>
                </a:lnTo>
                <a:lnTo>
                  <a:pt x="3066288" y="115570"/>
                </a:lnTo>
                <a:lnTo>
                  <a:pt x="0" y="115570"/>
                </a:lnTo>
                <a:lnTo>
                  <a:pt x="0" y="0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95750" y="4086224"/>
            <a:ext cx="113664" cy="2019300"/>
          </a:xfrm>
          <a:custGeom>
            <a:rect l="l" t="t" r="r" b="b"/>
            <a:pathLst>
              <a:path w="113663" h="2019300">
                <a:moveTo>
                  <a:pt x="113538" y="2019299"/>
                </a:moveTo>
                <a:lnTo>
                  <a:pt x="0" y="2019299"/>
                </a:lnTo>
                <a:lnTo>
                  <a:pt x="0" y="0"/>
                </a:lnTo>
                <a:lnTo>
                  <a:pt x="113538" y="0"/>
                </a:lnTo>
                <a:lnTo>
                  <a:pt x="113538" y="2019299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62050" y="4086225"/>
            <a:ext cx="2933699" cy="20192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01311" y="4209415"/>
            <a:ext cx="3944620" cy="0"/>
          </a:xfrm>
          <a:custGeom>
            <a:rect l="l" t="t" r="r" b="b"/>
            <a:pathLst>
              <a:path w="3944620">
                <a:moveTo>
                  <a:pt x="0" y="0"/>
                </a:moveTo>
                <a:lnTo>
                  <a:pt x="3944112" y="0"/>
                </a:lnTo>
              </a:path>
            </a:pathLst>
          </a:custGeom>
          <a:ln w="19050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 flipH="1">
            <a:off x="4410455" y="4218940"/>
            <a:ext cx="0" cy="1581150"/>
          </a:xfrm>
          <a:custGeom>
            <a:rect l="l" t="t" r="r" b="b"/>
            <a:pathLst>
              <a:path h="1581150">
                <a:moveTo>
                  <a:pt x="0" y="0"/>
                </a:moveTo>
                <a:lnTo>
                  <a:pt x="0" y="1581150"/>
                </a:lnTo>
              </a:path>
            </a:pathLst>
          </a:custGeom>
          <a:ln w="18287">
            <a:solidFill>
              <a:srgbClr val="F1F1F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401311" y="5800090"/>
            <a:ext cx="3944620" cy="115570"/>
          </a:xfrm>
          <a:custGeom>
            <a:rect l="l" t="t" r="r" b="b"/>
            <a:pathLst>
              <a:path w="3944620" h="115570">
                <a:moveTo>
                  <a:pt x="0" y="0"/>
                </a:moveTo>
                <a:lnTo>
                  <a:pt x="3944112" y="0"/>
                </a:lnTo>
                <a:lnTo>
                  <a:pt x="3944112" y="115570"/>
                </a:lnTo>
                <a:lnTo>
                  <a:pt x="0" y="115570"/>
                </a:lnTo>
                <a:lnTo>
                  <a:pt x="0" y="0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229600" y="4219574"/>
            <a:ext cx="116205" cy="1581150"/>
          </a:xfrm>
          <a:custGeom>
            <a:rect l="l" t="t" r="r" b="b"/>
            <a:pathLst>
              <a:path w="116204" h="1581150">
                <a:moveTo>
                  <a:pt x="115824" y="1581149"/>
                </a:moveTo>
                <a:lnTo>
                  <a:pt x="0" y="1581149"/>
                </a:lnTo>
                <a:lnTo>
                  <a:pt x="0" y="0"/>
                </a:lnTo>
                <a:lnTo>
                  <a:pt x="115824" y="0"/>
                </a:lnTo>
                <a:lnTo>
                  <a:pt x="115824" y="1581149"/>
                </a:lnTo>
                <a:close/>
              </a:path>
            </a:pathLst>
          </a:custGeom>
          <a:solidFill>
            <a:srgbClr val="F1F1F1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419600" y="4219575"/>
            <a:ext cx="3809999" cy="158114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101850" y="911225"/>
            <a:ext cx="5847080" cy="404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>
                <a:solidFill>
                  <a:srgbClr val="EB45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三、谈感悟，挖掘品质，引出立意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7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90" y="0"/>
                </a:lnTo>
                <a:lnTo>
                  <a:pt x="387760" y="6358"/>
                </a:lnTo>
                <a:lnTo>
                  <a:pt x="430972" y="25073"/>
                </a:lnTo>
                <a:lnTo>
                  <a:pt x="467636" y="55717"/>
                </a:lnTo>
                <a:lnTo>
                  <a:pt x="492354" y="94082"/>
                </a:lnTo>
                <a:lnTo>
                  <a:pt x="503939" y="136719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9" y="248494"/>
                </a:lnTo>
                <a:lnTo>
                  <a:pt x="433001" y="278466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3574" y="943613"/>
            <a:ext cx="7645400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跑马拉松的运动员</a:t>
            </a:r>
            <a:r>
              <a:rPr sz="24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们，只有保持心态的宁静平和，才有力 气跑完全程。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即将面临考试的考生们，只有先宁静下来， 平复一颗躁动的心，才会在将来决胜中考。大自然没有欺 骗我们，仰望苍穹，云给出了答案——</a:t>
            </a: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宁静，方能致远。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8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学生范文</a:t>
            </a:r>
          </a:p>
        </p:txBody>
      </p:sp>
      <p:sp>
        <p:nvSpPr>
          <p:cNvPr id="5" name="object 5"/>
          <p:cNvSpPr/>
          <p:nvPr/>
        </p:nvSpPr>
        <p:spPr>
          <a:xfrm>
            <a:off x="190500" y="3295653"/>
            <a:ext cx="4638674" cy="283844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24425" y="3286128"/>
            <a:ext cx="3800474" cy="284797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7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90" y="0"/>
                </a:lnTo>
                <a:lnTo>
                  <a:pt x="387760" y="6358"/>
                </a:lnTo>
                <a:lnTo>
                  <a:pt x="430972" y="25073"/>
                </a:lnTo>
                <a:lnTo>
                  <a:pt x="467636" y="55717"/>
                </a:lnTo>
                <a:lnTo>
                  <a:pt x="492354" y="94082"/>
                </a:lnTo>
                <a:lnTo>
                  <a:pt x="503939" y="136719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9" y="248494"/>
                </a:lnTo>
                <a:lnTo>
                  <a:pt x="433001" y="278466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0225" y="1972312"/>
            <a:ext cx="8255000" cy="231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>
              <a:lnSpc>
                <a:spcPct val="125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《老子》中说“致虚极，守静笃”，想必老子也曾看过云 卷云舒的美景，内心自有一份宁静和笃定吧。内心有了力量， 未来才不彷徨。</a:t>
            </a: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于我而言，“坐看云起时”之后，在宁静的心 境中，我也将抛弃焦虑，厚积薄发，开启属于自己的强者之 路。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0225" y="225428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 b="1">
                <a:solidFill>
                  <a:srgbClr val="292A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学生范文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829425" y="4381502"/>
            <a:ext cx="2066924" cy="20669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673350" y="1177925"/>
            <a:ext cx="4098290" cy="404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>
                <a:solidFill>
                  <a:srgbClr val="FF1F01"/>
                </a:solidFill>
              </a:rPr>
              <a:t>四、联系实际、抒发情志</a:t>
            </a:r>
            <a:endParaRPr sz="2550"/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9750" y="1652270"/>
            <a:ext cx="8197850" cy="996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81000">
              <a:lnSpc>
                <a:spcPct val="125000"/>
              </a:lnSpc>
              <a:spcBef>
                <a:spcPts val="100"/>
              </a:spcBef>
            </a:pPr>
            <a:r>
              <a:rPr sz="2250">
                <a:latin typeface="宋体" panose="02010600030101010101" pitchFamily="2" charset="-122"/>
                <a:cs typeface="宋体" panose="02010600030101010101" pitchFamily="2" charset="-122"/>
              </a:rPr>
              <a:t>“闲云潭影日悠悠，物换星移几度秋”，岁月流转之间，</a:t>
            </a: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总有 风景，让我宁静，又让我一往无前。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学生范文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00362" y="3443287"/>
            <a:ext cx="3238500" cy="609600"/>
          </a:xfrm>
          <a:prstGeom prst="rect">
            <a:avLst/>
          </a:prstGeom>
          <a:ln w="28574">
            <a:solidFill>
              <a:srgbClr val="FF1F01"/>
            </a:solidFill>
          </a:ln>
        </p:spPr>
        <p:txBody>
          <a:bodyPr vert="horz" wrap="square" lIns="0" tIns="90170" rIns="0" bIns="0" rtlCol="0">
            <a:spAutoFit/>
          </a:bodyPr>
          <a:lstStyle/>
          <a:p>
            <a:pPr marL="161290">
              <a:lnSpc>
                <a:spcPct val="100000"/>
              </a:lnSpc>
              <a:spcBef>
                <a:spcPts val="710"/>
              </a:spcBef>
            </a:pPr>
            <a:r>
              <a:rPr sz="255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结尾点题，总结升华</a:t>
            </a:r>
            <a:endParaRPr sz="255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78682" y="3858657"/>
            <a:ext cx="3370901" cy="32958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78682" y="4400075"/>
            <a:ext cx="4761253" cy="33109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66520" y="2057400"/>
            <a:ext cx="6043930" cy="3305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9215">
              <a:lnSpc>
                <a:spcPct val="132000"/>
              </a:lnSpc>
              <a:spcBef>
                <a:spcPts val="100"/>
              </a:spcBef>
            </a:pPr>
            <a:r>
              <a:rPr sz="2700" b="1">
                <a:latin typeface="Microsoft JhengHei" panose="020b0604030504040204" charset="-120"/>
                <a:cs typeface="Microsoft JhengHei" panose="020b0604030504040204" charset="-120"/>
              </a:rPr>
              <a:t>一、确定写何物，有何特点 </a:t>
            </a:r>
          </a:p>
          <a:p>
            <a:pPr marL="12700" marR="1339215">
              <a:lnSpc>
                <a:spcPct val="132000"/>
              </a:lnSpc>
              <a:spcBef>
                <a:spcPts val="100"/>
              </a:spcBef>
            </a:pPr>
            <a:r>
              <a:rPr sz="2700" b="1">
                <a:latin typeface="Microsoft JhengHei" panose="020b0604030504040204" charset="-120"/>
                <a:cs typeface="Microsoft JhengHei" panose="020b0604030504040204" charset="-120"/>
              </a:rPr>
              <a:t>二、整体思路：</a:t>
            </a:r>
            <a:endParaRPr sz="27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659765">
              <a:lnSpc>
                <a:spcPct val="100000"/>
              </a:lnSpc>
              <a:spcBef>
                <a:spcPts val="960"/>
              </a:spcBef>
            </a:pPr>
            <a:r>
              <a:rPr sz="27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①铺垫，交代缘由</a:t>
            </a:r>
            <a:endParaRPr sz="27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59765">
              <a:lnSpc>
                <a:spcPct val="100000"/>
              </a:lnSpc>
              <a:spcBef>
                <a:spcPts val="1035"/>
              </a:spcBef>
            </a:pPr>
            <a:endParaRPr sz="2700">
              <a:solidFill>
                <a:srgbClr val="292A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59765">
              <a:lnSpc>
                <a:spcPct val="100000"/>
              </a:lnSpc>
              <a:spcBef>
                <a:spcPts val="1035"/>
              </a:spcBef>
            </a:pPr>
            <a:endParaRPr sz="2700">
              <a:solidFill>
                <a:srgbClr val="292A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659765">
              <a:lnSpc>
                <a:spcPct val="100000"/>
              </a:lnSpc>
              <a:spcBef>
                <a:spcPts val="1035"/>
              </a:spcBef>
            </a:pPr>
            <a:r>
              <a:rPr sz="27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④联系实际、抒发情志</a:t>
            </a:r>
            <a:endParaRPr sz="27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254250" y="1158875"/>
            <a:ext cx="4585335" cy="450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50">
                <a:solidFill>
                  <a:srgbClr val="EB4533"/>
                </a:solidFill>
              </a:rPr>
              <a:t>自然感悟类作文写作方法</a:t>
            </a:r>
            <a:endParaRPr sz="2850"/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30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96" y="0"/>
                </a:lnTo>
                <a:lnTo>
                  <a:pt x="387755" y="6357"/>
                </a:lnTo>
                <a:lnTo>
                  <a:pt x="430969" y="25071"/>
                </a:lnTo>
                <a:lnTo>
                  <a:pt x="467636" y="55717"/>
                </a:lnTo>
                <a:lnTo>
                  <a:pt x="492355" y="94084"/>
                </a:lnTo>
                <a:lnTo>
                  <a:pt x="503939" y="136718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28" y="248496"/>
                </a:lnTo>
                <a:lnTo>
                  <a:pt x="432998" y="278467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14325" y="819156"/>
            <a:ext cx="8439149" cy="52196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9750" y="273055"/>
            <a:ext cx="18542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>
                <a:solidFill>
                  <a:srgbClr val="FF1F01"/>
                </a:solidFill>
              </a:rPr>
              <a:t>高分写作模版</a:t>
            </a:r>
          </a:p>
        </p:txBody>
      </p:sp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01300" y="11061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25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4" y="0"/>
                </a:lnTo>
                <a:lnTo>
                  <a:pt x="387765" y="6360"/>
                </a:lnTo>
                <a:lnTo>
                  <a:pt x="430976" y="25075"/>
                </a:lnTo>
                <a:lnTo>
                  <a:pt x="467636" y="55717"/>
                </a:lnTo>
                <a:lnTo>
                  <a:pt x="492354" y="94081"/>
                </a:lnTo>
                <a:lnTo>
                  <a:pt x="503939" y="13672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2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1925" y="952500"/>
            <a:ext cx="8658224" cy="52577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39750" y="225425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内容导航</a:t>
            </a:r>
          </a:p>
        </p:txBody>
      </p:sp>
      <p:sp>
        <p:nvSpPr>
          <p:cNvPr id="6" name="object 6"/>
          <p:cNvSpPr/>
          <p:nvPr/>
        </p:nvSpPr>
        <p:spPr>
          <a:xfrm>
            <a:off x="1714500" y="866775"/>
            <a:ext cx="2714625" cy="781050"/>
          </a:xfrm>
          <a:custGeom>
            <a:rect l="l" t="t" r="r" b="b"/>
            <a:pathLst>
              <a:path w="2714625" h="781050">
                <a:moveTo>
                  <a:pt x="0" y="781049"/>
                </a:moveTo>
                <a:lnTo>
                  <a:pt x="2714624" y="781049"/>
                </a:lnTo>
                <a:lnTo>
                  <a:pt x="2714624" y="0"/>
                </a:lnTo>
                <a:lnTo>
                  <a:pt x="0" y="0"/>
                </a:lnTo>
                <a:lnTo>
                  <a:pt x="0" y="781049"/>
                </a:lnTo>
                <a:close/>
              </a:path>
            </a:pathLst>
          </a:custGeom>
          <a:ln w="57149">
            <a:solidFill>
              <a:srgbClr val="FF1F0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/>
          <p:nvPr/>
        </p:nvSpPr>
        <p:spPr>
          <a:xfrm>
            <a:off x="0" y="276236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3" y="0"/>
                </a:lnTo>
                <a:lnTo>
                  <a:pt x="357043" y="732"/>
                </a:lnTo>
                <a:lnTo>
                  <a:pt x="403684" y="11601"/>
                </a:lnTo>
                <a:lnTo>
                  <a:pt x="444288" y="34130"/>
                </a:lnTo>
                <a:lnTo>
                  <a:pt x="476508" y="66801"/>
                </a:lnTo>
                <a:lnTo>
                  <a:pt x="497771" y="10816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1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0225" y="225437"/>
            <a:ext cx="2616200" cy="414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/>
              <a:t>感悟类作文的种类</a:t>
            </a:r>
            <a:endParaRPr sz="2550"/>
          </a:p>
        </p:txBody>
      </p:sp>
      <p:sp>
        <p:nvSpPr>
          <p:cNvPr id="5" name="object 5"/>
          <p:cNvSpPr/>
          <p:nvPr/>
        </p:nvSpPr>
        <p:spPr>
          <a:xfrm>
            <a:off x="1571625" y="1019186"/>
            <a:ext cx="5343524" cy="448627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4675" y="1949461"/>
            <a:ext cx="51974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/>
              <a:t>知识精讲</a:t>
            </a:r>
            <a:r>
              <a:rPr sz="4800" spc="-5"/>
              <a:t> </a:t>
            </a:r>
            <a:r>
              <a:rPr sz="4050" spc="180">
                <a:solidFill>
                  <a:srgbClr val="EB4533"/>
                </a:solidFill>
              </a:rPr>
              <a:t>·</a:t>
            </a:r>
            <a:r>
              <a:rPr sz="4050" spc="705">
                <a:solidFill>
                  <a:srgbClr val="EB4533"/>
                </a:solidFill>
              </a:rPr>
              <a:t>社会感悟</a:t>
            </a:r>
            <a:endParaRPr sz="405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36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3" y="0"/>
                </a:lnTo>
                <a:lnTo>
                  <a:pt x="357043" y="732"/>
                </a:lnTo>
                <a:lnTo>
                  <a:pt x="403684" y="11601"/>
                </a:lnTo>
                <a:lnTo>
                  <a:pt x="444288" y="34130"/>
                </a:lnTo>
                <a:lnTo>
                  <a:pt x="476508" y="66801"/>
                </a:lnTo>
                <a:lnTo>
                  <a:pt x="497771" y="10816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1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37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考题链接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3125" y="1359184"/>
            <a:ext cx="7407275" cy="2141220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2400" b="1" spc="95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【</a:t>
            </a:r>
            <a:r>
              <a:rPr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20</a:t>
            </a:r>
            <a:r>
              <a:rPr lang="en-US"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20</a:t>
            </a:r>
            <a:r>
              <a:rPr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·</a:t>
            </a:r>
            <a:r>
              <a:rPr sz="2400" b="1" spc="42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哈尔滨卷</a:t>
            </a: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】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523875" algn="just">
              <a:lnSpc>
                <a:spcPct val="128000"/>
              </a:lnSpc>
              <a:spcBef>
                <a:spcPts val="15"/>
              </a:spcBef>
            </a:pPr>
            <a:r>
              <a:rPr sz="2100" spc="6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人生如一列快速行驶的列车，沿途风光无限，既有秀丽</a:t>
            </a:r>
            <a:r>
              <a:rPr sz="21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怡 </a:t>
            </a:r>
            <a:r>
              <a:rPr sz="2100" spc="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人的自然风景，又有充满温情的生活画面。只要你用心观察</a:t>
            </a:r>
            <a:r>
              <a:rPr sz="21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 细心体会，最美的风景就在你身边。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35940">
              <a:lnSpc>
                <a:spcPct val="100000"/>
              </a:lnSpc>
              <a:spcBef>
                <a:spcPts val="705"/>
              </a:spcBef>
            </a:pPr>
            <a:r>
              <a:rPr sz="210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请以“最美的风景”为题，写一篇文章。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36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3" y="0"/>
                </a:lnTo>
                <a:lnTo>
                  <a:pt x="357043" y="732"/>
                </a:lnTo>
                <a:lnTo>
                  <a:pt x="403684" y="11601"/>
                </a:lnTo>
                <a:lnTo>
                  <a:pt x="444288" y="34130"/>
                </a:lnTo>
                <a:lnTo>
                  <a:pt x="476508" y="66801"/>
                </a:lnTo>
                <a:lnTo>
                  <a:pt x="497771" y="10816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1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37"/>
            <a:ext cx="1244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/>
              <a:t>考题链接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73125" y="1359184"/>
            <a:ext cx="7407275" cy="2333625"/>
          </a:xfrm>
          <a:prstGeom prst="rect">
            <a:avLst/>
          </a:prstGeom>
        </p:spPr>
        <p:txBody>
          <a:bodyPr vert="horz" wrap="square" lIns="0" tIns="1168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20"/>
              </a:spcBef>
            </a:pPr>
            <a:r>
              <a:rPr sz="2400" b="1" spc="95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【</a:t>
            </a:r>
            <a:r>
              <a:rPr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20</a:t>
            </a:r>
            <a:r>
              <a:rPr lang="en-US"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20</a:t>
            </a:r>
            <a:r>
              <a:rPr sz="2400" b="1" spc="11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·</a:t>
            </a:r>
            <a:r>
              <a:rPr sz="2400" b="1" spc="420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哈尔滨卷</a:t>
            </a:r>
            <a:r>
              <a:rPr sz="24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】</a:t>
            </a:r>
            <a:endParaRPr sz="240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531495">
              <a:lnSpc>
                <a:spcPts val="3520"/>
              </a:lnSpc>
              <a:spcBef>
                <a:spcPts val="5"/>
              </a:spcBef>
            </a:pPr>
            <a:r>
              <a:rPr sz="2100" spc="60">
                <a:latin typeface="宋体" panose="02010600030101010101" pitchFamily="2" charset="-122"/>
                <a:cs typeface="宋体" panose="02010600030101010101" pitchFamily="2" charset="-122"/>
              </a:rPr>
              <a:t>人生如一列快速行驶的列车，沿途风光无限，既有秀丽</a:t>
            </a:r>
            <a:r>
              <a:rPr sz="2100">
                <a:latin typeface="宋体" panose="02010600030101010101" pitchFamily="2" charset="-122"/>
                <a:cs typeface="宋体" panose="02010600030101010101" pitchFamily="2" charset="-122"/>
              </a:rPr>
              <a:t>怡 </a:t>
            </a:r>
            <a:r>
              <a:rPr sz="2100" spc="35">
                <a:latin typeface="宋体" panose="02010600030101010101" pitchFamily="2" charset="-122"/>
                <a:cs typeface="宋体" panose="02010600030101010101" pitchFamily="2" charset="-122"/>
              </a:rPr>
              <a:t>人的</a:t>
            </a:r>
            <a:r>
              <a:rPr sz="2100" b="1" spc="55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自然风景</a:t>
            </a:r>
            <a:r>
              <a:rPr sz="2100" spc="55">
                <a:latin typeface="宋体" panose="02010600030101010101" pitchFamily="2" charset="-122"/>
                <a:cs typeface="宋体" panose="02010600030101010101" pitchFamily="2" charset="-122"/>
              </a:rPr>
              <a:t>，又有充满温情的</a:t>
            </a:r>
            <a:r>
              <a:rPr sz="2100" b="1" spc="55">
                <a:solidFill>
                  <a:srgbClr val="8900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生活画面</a:t>
            </a:r>
            <a:r>
              <a:rPr sz="2100" spc="55">
                <a:latin typeface="宋体" panose="02010600030101010101" pitchFamily="2" charset="-122"/>
                <a:cs typeface="宋体" panose="02010600030101010101" pitchFamily="2" charset="-122"/>
              </a:rPr>
              <a:t>。只要你用心观察</a:t>
            </a:r>
            <a:r>
              <a:rPr sz="21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025"/>
              </a:spcBef>
            </a:pPr>
            <a:r>
              <a:rPr sz="2100">
                <a:latin typeface="宋体" panose="02010600030101010101" pitchFamily="2" charset="-122"/>
                <a:cs typeface="宋体" panose="02010600030101010101" pitchFamily="2" charset="-122"/>
              </a:rPr>
              <a:t>细心体会，最美的风景就</a:t>
            </a:r>
            <a:r>
              <a:rPr sz="21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在你身边</a:t>
            </a:r>
            <a:r>
              <a:rPr sz="21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1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535940">
              <a:lnSpc>
                <a:spcPct val="100000"/>
              </a:lnSpc>
              <a:spcBef>
                <a:spcPts val="1305"/>
              </a:spcBef>
            </a:pPr>
            <a:r>
              <a:rPr sz="2100" b="1">
                <a:latin typeface="Microsoft JhengHei" panose="020b0604030504040204" charset="-120"/>
                <a:cs typeface="Microsoft JhengHei" panose="020b0604030504040204" charset="-120"/>
              </a:rPr>
              <a:t>请以“</a:t>
            </a:r>
            <a:r>
              <a:rPr sz="2100" b="1">
                <a:solidFill>
                  <a:srgbClr val="FF1F01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r>
              <a:rPr sz="2100" b="1">
                <a:latin typeface="Microsoft JhengHei" panose="020b0604030504040204" charset="-120"/>
                <a:cs typeface="Microsoft JhengHei" panose="020b0604030504040204" charset="-120"/>
              </a:rPr>
              <a:t>”为题，写一篇文章。</a:t>
            </a:r>
            <a:endParaRPr sz="2100">
              <a:latin typeface="Microsoft JhengHei" panose="020b0604030504040204" charset="-120"/>
              <a:cs typeface="Microsoft JhengHei" panose="020b0604030504040204" charset="-12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/>
          <p:nvPr/>
        </p:nvSpPr>
        <p:spPr>
          <a:xfrm>
            <a:off x="0" y="276236"/>
            <a:ext cx="504825" cy="304800"/>
          </a:xfrm>
          <a:custGeom>
            <a:rect l="l" t="t" r="r" b="b"/>
            <a:pathLst>
              <a:path w="504825" h="304800">
                <a:moveTo>
                  <a:pt x="340983" y="304799"/>
                </a:moveTo>
                <a:lnTo>
                  <a:pt x="0" y="304799"/>
                </a:lnTo>
                <a:lnTo>
                  <a:pt x="0" y="0"/>
                </a:lnTo>
                <a:lnTo>
                  <a:pt x="340983" y="0"/>
                </a:lnTo>
                <a:lnTo>
                  <a:pt x="357043" y="732"/>
                </a:lnTo>
                <a:lnTo>
                  <a:pt x="403684" y="11601"/>
                </a:lnTo>
                <a:lnTo>
                  <a:pt x="444288" y="34130"/>
                </a:lnTo>
                <a:lnTo>
                  <a:pt x="476508" y="66801"/>
                </a:lnTo>
                <a:lnTo>
                  <a:pt x="497771" y="108160"/>
                </a:lnTo>
                <a:lnTo>
                  <a:pt x="504824" y="152399"/>
                </a:lnTo>
                <a:lnTo>
                  <a:pt x="504037" y="167337"/>
                </a:lnTo>
                <a:lnTo>
                  <a:pt x="492353" y="210720"/>
                </a:lnTo>
                <a:lnTo>
                  <a:pt x="468131" y="248491"/>
                </a:lnTo>
                <a:lnTo>
                  <a:pt x="433005" y="278463"/>
                </a:lnTo>
                <a:lnTo>
                  <a:pt x="388544" y="298239"/>
                </a:lnTo>
                <a:lnTo>
                  <a:pt x="340983" y="304799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0225" y="225437"/>
            <a:ext cx="1168400" cy="3683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50"/>
              <a:t>教师原创</a:t>
            </a:r>
            <a:endParaRPr sz="2250"/>
          </a:p>
        </p:txBody>
      </p:sp>
      <p:sp>
        <p:nvSpPr>
          <p:cNvPr id="4" name="object 4"/>
          <p:cNvSpPr/>
          <p:nvPr/>
        </p:nvSpPr>
        <p:spPr>
          <a:xfrm>
            <a:off x="3486150" y="1057286"/>
            <a:ext cx="2438400" cy="485775"/>
          </a:xfrm>
          <a:custGeom>
            <a:rect l="l" t="t" r="r" b="b"/>
            <a:pathLst>
              <a:path w="2438400" h="485775">
                <a:moveTo>
                  <a:pt x="2369216" y="485774"/>
                </a:moveTo>
                <a:lnTo>
                  <a:pt x="69182" y="485774"/>
                </a:lnTo>
                <a:lnTo>
                  <a:pt x="62367" y="485445"/>
                </a:lnTo>
                <a:lnTo>
                  <a:pt x="25314" y="470097"/>
                </a:lnTo>
                <a:lnTo>
                  <a:pt x="2961" y="436644"/>
                </a:lnTo>
                <a:lnTo>
                  <a:pt x="0" y="416593"/>
                </a:lnTo>
                <a:lnTo>
                  <a:pt x="0" y="69181"/>
                </a:lnTo>
                <a:lnTo>
                  <a:pt x="11517" y="30959"/>
                </a:lnTo>
                <a:lnTo>
                  <a:pt x="42712" y="5264"/>
                </a:lnTo>
                <a:lnTo>
                  <a:pt x="69181" y="0"/>
                </a:lnTo>
                <a:lnTo>
                  <a:pt x="2369218" y="0"/>
                </a:lnTo>
                <a:lnTo>
                  <a:pt x="2407875" y="11808"/>
                </a:lnTo>
                <a:lnTo>
                  <a:pt x="2433133" y="42707"/>
                </a:lnTo>
                <a:lnTo>
                  <a:pt x="2438399" y="416593"/>
                </a:lnTo>
                <a:lnTo>
                  <a:pt x="2438070" y="423407"/>
                </a:lnTo>
                <a:lnTo>
                  <a:pt x="2422722" y="460459"/>
                </a:lnTo>
                <a:lnTo>
                  <a:pt x="2389269" y="482812"/>
                </a:lnTo>
                <a:lnTo>
                  <a:pt x="2369216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90975" y="1838336"/>
            <a:ext cx="1228725" cy="485775"/>
          </a:xfrm>
          <a:custGeom>
            <a:rect l="l" t="t" r="r" b="b"/>
            <a:pathLst>
              <a:path w="1228725" h="485775">
                <a:moveTo>
                  <a:pt x="1193863" y="485774"/>
                </a:moveTo>
                <a:lnTo>
                  <a:pt x="34861" y="485774"/>
                </a:lnTo>
                <a:lnTo>
                  <a:pt x="27905" y="485136"/>
                </a:lnTo>
                <a:lnTo>
                  <a:pt x="637" y="457868"/>
                </a:lnTo>
                <a:lnTo>
                  <a:pt x="0" y="450914"/>
                </a:lnTo>
                <a:lnTo>
                  <a:pt x="0" y="34860"/>
                </a:lnTo>
                <a:lnTo>
                  <a:pt x="22498" y="2248"/>
                </a:lnTo>
                <a:lnTo>
                  <a:pt x="34859" y="0"/>
                </a:lnTo>
                <a:lnTo>
                  <a:pt x="1193864" y="0"/>
                </a:lnTo>
                <a:lnTo>
                  <a:pt x="1226476" y="22500"/>
                </a:lnTo>
                <a:lnTo>
                  <a:pt x="1228724" y="34860"/>
                </a:lnTo>
                <a:lnTo>
                  <a:pt x="1228724" y="450914"/>
                </a:lnTo>
                <a:lnTo>
                  <a:pt x="1206229" y="483524"/>
                </a:lnTo>
                <a:lnTo>
                  <a:pt x="1193863" y="485774"/>
                </a:lnTo>
                <a:close/>
              </a:path>
            </a:pathLst>
          </a:custGeom>
          <a:solidFill>
            <a:srgbClr val="EB4533">
              <a:alpha val="9960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2574" y="1063637"/>
            <a:ext cx="8483600" cy="366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1315" algn="ctr">
              <a:lnSpc>
                <a:spcPct val="100000"/>
              </a:lnSpc>
              <a:spcBef>
                <a:spcPts val="100"/>
              </a:spcBef>
            </a:pPr>
            <a:r>
              <a:rPr sz="28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最美的风景</a:t>
            </a:r>
            <a:endParaRPr sz="28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>
              <a:lnSpc>
                <a:spcPct val="100000"/>
              </a:lnSpc>
            </a:pPr>
            <a:endParaRPr sz="2700">
              <a:latin typeface="Times New Roman" panose="02020603050405020304"/>
              <a:cs typeface="Times New Roman" panose="02020603050405020304"/>
            </a:endParaRPr>
          </a:p>
          <a:p>
            <a:pPr marL="161290" algn="ctr">
              <a:lnSpc>
                <a:spcPct val="100000"/>
              </a:lnSpc>
            </a:pPr>
            <a:r>
              <a:rPr sz="2250" b="1">
                <a:solidFill>
                  <a:srgbClr val="FFFFFF"/>
                </a:solidFill>
                <a:latin typeface="Microsoft JhengHei" panose="020b0604030504040204" charset="-120"/>
                <a:cs typeface="Microsoft JhengHei" panose="020b0604030504040204" charset="-120"/>
              </a:rPr>
              <a:t>开头一</a:t>
            </a:r>
            <a:endParaRPr sz="2250"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12700" marR="5080" indent="457200">
              <a:lnSpc>
                <a:spcPct val="133000"/>
              </a:lnSpc>
              <a:spcBef>
                <a:spcPts val="1425"/>
              </a:spcBef>
            </a:pPr>
            <a:r>
              <a:rPr sz="22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“沾衣欲湿杏花雨，吹面不寒杨柳风”，清丽脱俗的春天是志南 眼中最美的风景；“大漠孤烟直，长河落日圆”，奇特壮美的大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77165" algn="just">
              <a:lnSpc>
                <a:spcPct val="133000"/>
              </a:lnSpc>
            </a:pPr>
            <a:r>
              <a:rPr sz="2250">
                <a:solidFill>
                  <a:srgbClr val="292A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漠，是王维眼中最美的风景；“采菊东篱下，悠然见南山”，高雅 闲适的生活，是陶潜眼中最美的风景。而平凡生活中的点点真情， 是我眼中最美的风景。</a:t>
            </a:r>
            <a:endParaRPr sz="225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3239.9984251968503,&quot;width&quot;:4634.99842519685}"/>
</p:tagLst>
</file>

<file path=ppt/tags/tag2.xml><?xml version="1.0" encoding="utf-8"?>
<p:tagLst xmlns:p="http://schemas.openxmlformats.org/presentationml/2006/main">
  <p:tag name="KSO_WM_UNIT_PLACING_PICTURE_USER_VIEWPORT" val="{&quot;height&quot;:4995,&quot;width&quot;:7500}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118</Paragraphs>
  <Slides>38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44">
      <vt:lpstr>Arial</vt:lpstr>
      <vt:lpstr>Calibri</vt:lpstr>
      <vt:lpstr>Microsoft JhengHei</vt:lpstr>
      <vt:lpstr>宋体</vt:lpstr>
      <vt:lpstr>Times New Roman</vt:lpstr>
      <vt:lpstr>Office Theme</vt:lpstr>
      <vt:lpstr>【作文】中考常考作文类型之感悟类</vt:lpstr>
      <vt:lpstr>内容导航</vt:lpstr>
      <vt:lpstr>内容导航</vt:lpstr>
      <vt:lpstr>内容导航</vt:lpstr>
      <vt:lpstr>感悟类作文的种类</vt:lpstr>
      <vt:lpstr>知识精讲 ·社会感悟</vt:lpstr>
      <vt:lpstr>考题链接</vt:lpstr>
      <vt:lpstr>考题链接</vt:lpstr>
      <vt:lpstr>教师原创</vt:lpstr>
      <vt:lpstr>PowerPoint Presentation</vt:lpstr>
      <vt:lpstr>PowerPoint Presentation</vt:lpstr>
      <vt:lpstr>教师原创</vt:lpstr>
      <vt:lpstr>PowerPoint Presentation</vt:lpstr>
      <vt:lpstr>教师原创</vt:lpstr>
      <vt:lpstr>教师原创</vt:lpstr>
      <vt:lpstr>教师原创</vt:lpstr>
      <vt:lpstr>学生学情</vt:lpstr>
      <vt:lpstr>教师原创</vt:lpstr>
      <vt:lpstr>教师原创</vt:lpstr>
      <vt:lpstr>教师原创</vt:lpstr>
      <vt:lpstr>教师原创</vt:lpstr>
      <vt:lpstr>木头哥拓展</vt:lpstr>
      <vt:lpstr>木头哥拓展</vt:lpstr>
      <vt:lpstr>高分写作模版</vt:lpstr>
      <vt:lpstr>知识精讲	·自然感悟</vt:lpstr>
      <vt:lpstr>真题链接</vt:lpstr>
      <vt:lpstr>学生范文</vt:lpstr>
      <vt:lpstr>学生范文</vt:lpstr>
      <vt:lpstr>二、集中写景，突出特点</vt:lpstr>
      <vt:lpstr>PowerPoint Presentation</vt:lpstr>
      <vt:lpstr>学生范文</vt:lpstr>
      <vt:lpstr>本文写了云什么特点？想要表达什么立意？</vt:lpstr>
      <vt:lpstr>PowerPoint Presentation</vt:lpstr>
      <vt:lpstr>学生范文</vt:lpstr>
      <vt:lpstr>四、联系实际、抒发情志</vt:lpstr>
      <vt:lpstr>学生范文</vt:lpstr>
      <vt:lpstr>自然感悟类作文写作方法</vt:lpstr>
      <vt:lpstr>高分写作模版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2021-08-06T14:43:06.428</cp:lastPrinted>
  <dcterms:created xsi:type="dcterms:W3CDTF">2021-08-06T14:43:06Z</dcterms:created>
  <dcterms:modified xsi:type="dcterms:W3CDTF">2021-08-06T06:43:09Z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