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413" r:id="rId3"/>
    <p:sldId id="312" r:id="rId4"/>
    <p:sldId id="315" r:id="rId5"/>
    <p:sldId id="272" r:id="rId6"/>
    <p:sldId id="392" r:id="rId7"/>
    <p:sldId id="393" r:id="rId8"/>
    <p:sldId id="414" r:id="rId9"/>
    <p:sldId id="263" r:id="rId10"/>
    <p:sldId id="314" r:id="rId11"/>
    <p:sldId id="395" r:id="rId12"/>
    <p:sldId id="400" r:id="rId13"/>
    <p:sldId id="398" r:id="rId14"/>
    <p:sldId id="399" r:id="rId15"/>
    <p:sldId id="415" r:id="rId16"/>
    <p:sldId id="416" r:id="rId17"/>
    <p:sldId id="396" r:id="rId18"/>
    <p:sldId id="403" r:id="rId19"/>
    <p:sldId id="261" r:id="rId20"/>
    <p:sldId id="417" r:id="rId21"/>
    <p:sldId id="418" r:id="rId22"/>
    <p:sldId id="419" r:id="rId23"/>
    <p:sldId id="401" r:id="rId24"/>
    <p:sldId id="404" r:id="rId25"/>
    <p:sldId id="421" r:id="rId26"/>
    <p:sldId id="420" r:id="rId27"/>
    <p:sldId id="422" r:id="rId28"/>
    <p:sldId id="423" r:id="rId29"/>
    <p:sldId id="424" r:id="rId30"/>
    <p:sldId id="425" r:id="rId31"/>
    <p:sldId id="427" r:id="rId32"/>
    <p:sldId id="426" r:id="rId33"/>
    <p:sldId id="428" r:id="rId34"/>
    <p:sldId id="440" r:id="rId35"/>
    <p:sldId id="441" r:id="rId36"/>
    <p:sldId id="442" r:id="rId37"/>
    <p:sldId id="373" r:id="rId38"/>
    <p:sldId id="271" r:id="rId39"/>
    <p:sldId id="410" r:id="rId40"/>
    <p:sldId id="378" r:id="rId41"/>
    <p:sldId id="379" r:id="rId42"/>
    <p:sldId id="380" r:id="rId43"/>
    <p:sldId id="381" r:id="rId44"/>
    <p:sldId id="429" r:id="rId45"/>
    <p:sldId id="430" r:id="rId46"/>
    <p:sldId id="431" r:id="rId47"/>
    <p:sldId id="432" r:id="rId48"/>
    <p:sldId id="433" r:id="rId49"/>
    <p:sldId id="435" r:id="rId50"/>
    <p:sldId id="436" r:id="rId51"/>
    <p:sldId id="438" r:id="rId52"/>
    <p:sldId id="439" r:id="rId53"/>
    <p:sldId id="260" r:id="rId54"/>
  </p:sldIdLst>
  <p:sldSz cx="12192000" cy="6858000"/>
  <p:notesSz cx="6858000" cy="9144000"/>
  <p:custDataLst>
    <p:tags r:id="rId5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00" autoAdjust="0"/>
    <p:restoredTop sz="94660"/>
  </p:normalViewPr>
  <p:slideViewPr>
    <p:cSldViewPr snapToGrid="0">
      <p:cViewPr varScale="1">
        <p:scale>
          <a:sx n="99" d="100"/>
          <a:sy n="99" d="100"/>
        </p:scale>
        <p:origin x="496" y="184"/>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tags" Target="tags/tag5.xml" /><Relationship Id="rId56" Type="http://schemas.openxmlformats.org/officeDocument/2006/relationships/presProps" Target="presProps.xml" /><Relationship Id="rId57" Type="http://schemas.openxmlformats.org/officeDocument/2006/relationships/viewProps" Target="viewProps.xml" /><Relationship Id="rId58" Type="http://schemas.openxmlformats.org/officeDocument/2006/relationships/theme" Target="theme/theme1.xml" /><Relationship Id="rId59"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70A3A44-625E-4F86-9ED6-887B3BAD5611}"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A5C3C2-9C6B-4802-8021-F99F82BE57FF}"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28.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29.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30.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31.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32.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s>
</file>

<file path=ppt/notesSlides/_rels/notesSlide33.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34.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s>
</file>

<file path=ppt/notesSlides/_rels/notesSlide35.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s>
</file>

<file path=ppt/notesSlides/_rels/notesSlide36.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s>
</file>

<file path=ppt/notesSlides/_rels/notesSlide37.xml.rels>&#65279;<?xml version="1.0" encoding="utf-8" standalone="yes"?><Relationships xmlns="http://schemas.openxmlformats.org/package/2006/relationships"><Relationship Id="rId1" Type="http://schemas.openxmlformats.org/officeDocument/2006/relationships/slide" Target="../slides/slide37.xml" /><Relationship Id="rId2" Type="http://schemas.openxmlformats.org/officeDocument/2006/relationships/notesMaster" Target="../notesMasters/notesMaster1.xml" /></Relationships>
</file>

<file path=ppt/notesSlides/_rels/notesSlide38.xml.rels>&#65279;<?xml version="1.0" encoding="utf-8" standalone="yes"?><Relationships xmlns="http://schemas.openxmlformats.org/package/2006/relationships"><Relationship Id="rId1" Type="http://schemas.openxmlformats.org/officeDocument/2006/relationships/slide" Target="../slides/slide38.xml" /><Relationship Id="rId2" Type="http://schemas.openxmlformats.org/officeDocument/2006/relationships/notesMaster" Target="../notesMasters/notesMaster1.xml" /></Relationships>
</file>

<file path=ppt/notesSlides/_rels/notesSlide39.xml.rels>&#65279;<?xml version="1.0" encoding="utf-8" standalone="yes"?><Relationships xmlns="http://schemas.openxmlformats.org/package/2006/relationships"><Relationship Id="rId1" Type="http://schemas.openxmlformats.org/officeDocument/2006/relationships/slide" Target="../slides/slide39.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40.xml.rels>&#65279;<?xml version="1.0" encoding="utf-8" standalone="yes"?><Relationships xmlns="http://schemas.openxmlformats.org/package/2006/relationships"><Relationship Id="rId1" Type="http://schemas.openxmlformats.org/officeDocument/2006/relationships/slide" Target="../slides/slide40.xml" /><Relationship Id="rId2" Type="http://schemas.openxmlformats.org/officeDocument/2006/relationships/notesMaster" Target="../notesMasters/notesMaster1.xml" /></Relationships>
</file>

<file path=ppt/notesSlides/_rels/notesSlide41.xml.rels>&#65279;<?xml version="1.0" encoding="utf-8" standalone="yes"?><Relationships xmlns="http://schemas.openxmlformats.org/package/2006/relationships"><Relationship Id="rId1" Type="http://schemas.openxmlformats.org/officeDocument/2006/relationships/slide" Target="../slides/slide41.xml" /><Relationship Id="rId2" Type="http://schemas.openxmlformats.org/officeDocument/2006/relationships/notesMaster" Target="../notesMasters/notesMaster1.xml" /></Relationships>
</file>

<file path=ppt/notesSlides/_rels/notesSlide42.xml.rels>&#65279;<?xml version="1.0" encoding="utf-8" standalone="yes"?><Relationships xmlns="http://schemas.openxmlformats.org/package/2006/relationships"><Relationship Id="rId1" Type="http://schemas.openxmlformats.org/officeDocument/2006/relationships/slide" Target="../slides/slide42.xml" /><Relationship Id="rId2" Type="http://schemas.openxmlformats.org/officeDocument/2006/relationships/notesMaster" Target="../notesMasters/notesMaster1.xml" /></Relationships>
</file>

<file path=ppt/notesSlides/_rels/notesSlide43.xml.rels>&#65279;<?xml version="1.0" encoding="utf-8" standalone="yes"?><Relationships xmlns="http://schemas.openxmlformats.org/package/2006/relationships"><Relationship Id="rId1" Type="http://schemas.openxmlformats.org/officeDocument/2006/relationships/slide" Target="../slides/slide43.xml" /><Relationship Id="rId2" Type="http://schemas.openxmlformats.org/officeDocument/2006/relationships/notesMaster" Target="../notesMasters/notesMaster1.xml" /></Relationships>
</file>

<file path=ppt/notesSlides/_rels/notesSlide44.xml.rels>&#65279;<?xml version="1.0" encoding="utf-8" standalone="yes"?><Relationships xmlns="http://schemas.openxmlformats.org/package/2006/relationships"><Relationship Id="rId1" Type="http://schemas.openxmlformats.org/officeDocument/2006/relationships/slide" Target="../slides/slide44.xml" /><Relationship Id="rId2" Type="http://schemas.openxmlformats.org/officeDocument/2006/relationships/notesMaster" Target="../notesMasters/notesMaster1.xml" /></Relationships>
</file>

<file path=ppt/notesSlides/_rels/notesSlide45.xml.rels>&#65279;<?xml version="1.0" encoding="utf-8" standalone="yes"?><Relationships xmlns="http://schemas.openxmlformats.org/package/2006/relationships"><Relationship Id="rId1" Type="http://schemas.openxmlformats.org/officeDocument/2006/relationships/slide" Target="../slides/slide45.xml" /><Relationship Id="rId2" Type="http://schemas.openxmlformats.org/officeDocument/2006/relationships/notesMaster" Target="../notesMasters/notesMaster1.xml" /></Relationships>
</file>

<file path=ppt/notesSlides/_rels/notesSlide46.xml.rels>&#65279;<?xml version="1.0" encoding="utf-8" standalone="yes"?><Relationships xmlns="http://schemas.openxmlformats.org/package/2006/relationships"><Relationship Id="rId1" Type="http://schemas.openxmlformats.org/officeDocument/2006/relationships/slide" Target="../slides/slide46.xml" /><Relationship Id="rId2" Type="http://schemas.openxmlformats.org/officeDocument/2006/relationships/notesMaster" Target="../notesMasters/notesMaster1.xml" /></Relationships>
</file>

<file path=ppt/notesSlides/_rels/notesSlide47.xml.rels>&#65279;<?xml version="1.0" encoding="utf-8" standalone="yes"?><Relationships xmlns="http://schemas.openxmlformats.org/package/2006/relationships"><Relationship Id="rId1" Type="http://schemas.openxmlformats.org/officeDocument/2006/relationships/slide" Target="../slides/slide47.xml" /><Relationship Id="rId2" Type="http://schemas.openxmlformats.org/officeDocument/2006/relationships/notesMaster" Target="../notesMasters/notesMaster1.xml" /></Relationships>
</file>

<file path=ppt/notesSlides/_rels/notesSlide48.xml.rels>&#65279;<?xml version="1.0" encoding="utf-8" standalone="yes"?><Relationships xmlns="http://schemas.openxmlformats.org/package/2006/relationships"><Relationship Id="rId1" Type="http://schemas.openxmlformats.org/officeDocument/2006/relationships/slide" Target="../slides/slide48.xml" /><Relationship Id="rId2" Type="http://schemas.openxmlformats.org/officeDocument/2006/relationships/notesMaster" Target="../notesMasters/notesMaster1.xml" /></Relationships>
</file>

<file path=ppt/notesSlides/_rels/notesSlide49.xml.rels>&#65279;<?xml version="1.0" encoding="utf-8" standalone="yes"?><Relationships xmlns="http://schemas.openxmlformats.org/package/2006/relationships"><Relationship Id="rId1" Type="http://schemas.openxmlformats.org/officeDocument/2006/relationships/slide" Target="../slides/slide49.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50.xml.rels>&#65279;<?xml version="1.0" encoding="utf-8" standalone="yes"?><Relationships xmlns="http://schemas.openxmlformats.org/package/2006/relationships"><Relationship Id="rId1" Type="http://schemas.openxmlformats.org/officeDocument/2006/relationships/slide" Target="../slides/slide50.xml" /><Relationship Id="rId2" Type="http://schemas.openxmlformats.org/officeDocument/2006/relationships/notesMaster" Target="../notesMasters/notesMaster1.xml" /></Relationships>
</file>

<file path=ppt/notesSlides/_rels/notesSlide51.xml.rels>&#65279;<?xml version="1.0" encoding="utf-8" standalone="yes"?><Relationships xmlns="http://schemas.openxmlformats.org/package/2006/relationships"><Relationship Id="rId1" Type="http://schemas.openxmlformats.org/officeDocument/2006/relationships/slide" Target="../slides/slide51.xml" /><Relationship Id="rId2" Type="http://schemas.openxmlformats.org/officeDocument/2006/relationships/notesMaster" Target="../notesMasters/notesMaster1.xml" /></Relationships>
</file>

<file path=ppt/notesSlides/_rels/notesSlide52.xml.rels>&#65279;<?xml version="1.0" encoding="utf-8" standalone="yes"?><Relationships xmlns="http://schemas.openxmlformats.org/package/2006/relationships"><Relationship Id="rId1" Type="http://schemas.openxmlformats.org/officeDocument/2006/relationships/slide" Target="../slides/slide52.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131C86-0920-4C24-8472-32115918BA76}"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7E94B9-1F08-48DF-B7B6-E879767F1CA5}"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35</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4AC87D-36ED-41FB-B594-006CCC29BC6C}" type="slidenum">
              <a:rPr lang="zh-CN" altLang="en-US" smtClean="0"/>
              <a:t>36</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37</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38</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39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4</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40</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4AC87D-36ED-41FB-B594-006CCC29BC6C}" type="slidenum">
              <a:rPr lang="zh-CN" altLang="en-US" smtClean="0"/>
              <a:t>41</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42</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43</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44</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45</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46</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47</a:t>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48</a:t>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49</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5</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50</a:t>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51</a:t>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52</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4AC87D-36ED-41FB-B594-006CCC29BC6C}" type="slidenum">
              <a:rPr lang="zh-CN" altLang="en-US" smtClean="0"/>
              <a:t>9</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spd="slow" advClick="0" advTm="3000">
    <p:randomBar dir="vert"/>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8" name="矩形 7"/>
          <p:cNvSpPr/>
          <p:nvPr userDrawn="1"/>
        </p:nvSpPr>
        <p:spPr>
          <a:xfrm>
            <a:off x="260592" y="256520"/>
            <a:ext cx="11670816" cy="6344959"/>
          </a:xfrm>
          <a:prstGeom prst="rect">
            <a:avLst/>
          </a:prstGeom>
          <a:solidFill>
            <a:srgbClr val="F3F2F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cxnSp>
        <p:nvCxnSpPr>
          <p:cNvPr id="9" name="直接连接符 8"/>
          <p:cNvCxnSpPr/>
          <p:nvPr userDrawn="1"/>
        </p:nvCxnSpPr>
        <p:spPr>
          <a:xfrm>
            <a:off x="805908" y="896873"/>
            <a:ext cx="2828399" cy="7363"/>
          </a:xfrm>
          <a:prstGeom prst="line">
            <a:avLst/>
          </a:prstGeom>
          <a:ln>
            <a:solidFill>
              <a:srgbClr val="3B5552"/>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a:off x="204024" y="904236"/>
            <a:ext cx="601884" cy="0"/>
          </a:xfrm>
          <a:prstGeom prst="line">
            <a:avLst/>
          </a:prstGeom>
          <a:ln w="57150">
            <a:solidFill>
              <a:srgbClr val="3B555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3000">
    <p:randomBar dir="vert"/>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8" name="矩形 7"/>
          <p:cNvSpPr/>
          <p:nvPr userDrawn="1"/>
        </p:nvSpPr>
        <p:spPr>
          <a:xfrm>
            <a:off x="260592" y="256520"/>
            <a:ext cx="11670816" cy="6344959"/>
          </a:xfrm>
          <a:prstGeom prst="rect">
            <a:avLst/>
          </a:prstGeom>
          <a:solidFill>
            <a:srgbClr val="F3F2F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cxnSp>
        <p:nvCxnSpPr>
          <p:cNvPr id="9" name="直接连接符 8"/>
          <p:cNvCxnSpPr/>
          <p:nvPr userDrawn="1"/>
        </p:nvCxnSpPr>
        <p:spPr>
          <a:xfrm>
            <a:off x="805908" y="896873"/>
            <a:ext cx="2828399" cy="7363"/>
          </a:xfrm>
          <a:prstGeom prst="line">
            <a:avLst/>
          </a:prstGeom>
          <a:ln>
            <a:solidFill>
              <a:srgbClr val="3B5552"/>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a:off x="204024" y="904236"/>
            <a:ext cx="601884" cy="0"/>
          </a:xfrm>
          <a:prstGeom prst="line">
            <a:avLst/>
          </a:prstGeom>
          <a:ln w="57150">
            <a:solidFill>
              <a:srgbClr val="3B555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3000">
    <p:randomBar dir="vert"/>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8" name="矩形 7"/>
          <p:cNvSpPr/>
          <p:nvPr userDrawn="1"/>
        </p:nvSpPr>
        <p:spPr>
          <a:xfrm>
            <a:off x="260592" y="256520"/>
            <a:ext cx="11670816" cy="6344959"/>
          </a:xfrm>
          <a:prstGeom prst="rect">
            <a:avLst/>
          </a:prstGeom>
          <a:solidFill>
            <a:srgbClr val="F3F2F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cxnSp>
        <p:nvCxnSpPr>
          <p:cNvPr id="11" name="直接连接符 10"/>
          <p:cNvCxnSpPr/>
          <p:nvPr userDrawn="1"/>
        </p:nvCxnSpPr>
        <p:spPr>
          <a:xfrm>
            <a:off x="805908" y="896873"/>
            <a:ext cx="2828399" cy="7363"/>
          </a:xfrm>
          <a:prstGeom prst="line">
            <a:avLst/>
          </a:prstGeom>
          <a:ln>
            <a:solidFill>
              <a:srgbClr val="3B5552"/>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nvCxnSpPr>
        <p:spPr>
          <a:xfrm>
            <a:off x="204024" y="904236"/>
            <a:ext cx="601884" cy="0"/>
          </a:xfrm>
          <a:prstGeom prst="line">
            <a:avLst/>
          </a:prstGeom>
          <a:ln w="57150">
            <a:solidFill>
              <a:srgbClr val="3B555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3000">
    <p:randomBar dir="vert"/>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8" name="矩形 7"/>
          <p:cNvSpPr/>
          <p:nvPr userDrawn="1"/>
        </p:nvSpPr>
        <p:spPr>
          <a:xfrm>
            <a:off x="260592" y="256520"/>
            <a:ext cx="11670816" cy="6344959"/>
          </a:xfrm>
          <a:prstGeom prst="rect">
            <a:avLst/>
          </a:prstGeom>
          <a:solidFill>
            <a:srgbClr val="F3F2F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cxnSp>
        <p:nvCxnSpPr>
          <p:cNvPr id="9" name="直接连接符 8"/>
          <p:cNvCxnSpPr/>
          <p:nvPr userDrawn="1"/>
        </p:nvCxnSpPr>
        <p:spPr>
          <a:xfrm>
            <a:off x="805908" y="896873"/>
            <a:ext cx="2828399" cy="7363"/>
          </a:xfrm>
          <a:prstGeom prst="line">
            <a:avLst/>
          </a:prstGeom>
          <a:ln>
            <a:solidFill>
              <a:srgbClr val="3B5552"/>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a:off x="204024" y="904236"/>
            <a:ext cx="601884" cy="0"/>
          </a:xfrm>
          <a:prstGeom prst="line">
            <a:avLst/>
          </a:prstGeom>
          <a:ln w="57150">
            <a:solidFill>
              <a:srgbClr val="3B555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3000">
    <p:randomBar dir="vert"/>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9" name="矩形 8"/>
          <p:cNvSpPr/>
          <p:nvPr userDrawn="1"/>
        </p:nvSpPr>
        <p:spPr>
          <a:xfrm>
            <a:off x="260592" y="256520"/>
            <a:ext cx="11670816" cy="6344959"/>
          </a:xfrm>
          <a:prstGeom prst="rect">
            <a:avLst/>
          </a:prstGeom>
          <a:solidFill>
            <a:srgbClr val="F3F2F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cxnSp>
        <p:nvCxnSpPr>
          <p:cNvPr id="10" name="直接连接符 9"/>
          <p:cNvCxnSpPr/>
          <p:nvPr userDrawn="1"/>
        </p:nvCxnSpPr>
        <p:spPr>
          <a:xfrm>
            <a:off x="805908" y="896873"/>
            <a:ext cx="2828399" cy="7363"/>
          </a:xfrm>
          <a:prstGeom prst="line">
            <a:avLst/>
          </a:prstGeom>
          <a:ln>
            <a:solidFill>
              <a:srgbClr val="3B5552"/>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a:off x="204024" y="904236"/>
            <a:ext cx="601884" cy="0"/>
          </a:xfrm>
          <a:prstGeom prst="line">
            <a:avLst/>
          </a:prstGeom>
          <a:ln w="57150">
            <a:solidFill>
              <a:srgbClr val="3B555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3000">
    <p:randomBar dir="vert"/>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11" name="矩形 10"/>
          <p:cNvSpPr/>
          <p:nvPr userDrawn="1"/>
        </p:nvSpPr>
        <p:spPr>
          <a:xfrm>
            <a:off x="260592" y="256520"/>
            <a:ext cx="11670816" cy="6344959"/>
          </a:xfrm>
          <a:prstGeom prst="rect">
            <a:avLst/>
          </a:prstGeom>
          <a:solidFill>
            <a:srgbClr val="F3F2F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
            </a:fld>
            <a:endParaRPr lang="zh-CN" altLang="en-US"/>
          </a:p>
        </p:txBody>
      </p:sp>
      <p:cxnSp>
        <p:nvCxnSpPr>
          <p:cNvPr id="12" name="直接连接符 11"/>
          <p:cNvCxnSpPr/>
          <p:nvPr userDrawn="1"/>
        </p:nvCxnSpPr>
        <p:spPr>
          <a:xfrm>
            <a:off x="805908" y="896873"/>
            <a:ext cx="2828399" cy="7363"/>
          </a:xfrm>
          <a:prstGeom prst="line">
            <a:avLst/>
          </a:prstGeom>
          <a:ln>
            <a:solidFill>
              <a:srgbClr val="3B5552"/>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204024" y="904236"/>
            <a:ext cx="601884" cy="0"/>
          </a:xfrm>
          <a:prstGeom prst="line">
            <a:avLst/>
          </a:prstGeom>
          <a:ln w="57150">
            <a:solidFill>
              <a:srgbClr val="3B555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3000">
    <p:randomBar dir="vert"/>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7" name="矩形 6"/>
          <p:cNvSpPr/>
          <p:nvPr userDrawn="1"/>
        </p:nvSpPr>
        <p:spPr>
          <a:xfrm>
            <a:off x="260592" y="256520"/>
            <a:ext cx="11670816" cy="6344959"/>
          </a:xfrm>
          <a:prstGeom prst="rect">
            <a:avLst/>
          </a:prstGeom>
          <a:solidFill>
            <a:srgbClr val="F3F2F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
            </a:fld>
            <a:endParaRPr lang="zh-CN" altLang="en-US"/>
          </a:p>
        </p:txBody>
      </p:sp>
      <p:cxnSp>
        <p:nvCxnSpPr>
          <p:cNvPr id="8" name="直接连接符 7"/>
          <p:cNvCxnSpPr/>
          <p:nvPr userDrawn="1"/>
        </p:nvCxnSpPr>
        <p:spPr>
          <a:xfrm>
            <a:off x="805908" y="896873"/>
            <a:ext cx="2828399" cy="7363"/>
          </a:xfrm>
          <a:prstGeom prst="line">
            <a:avLst/>
          </a:prstGeom>
          <a:ln>
            <a:solidFill>
              <a:srgbClr val="3B555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a:off x="204024" y="904236"/>
            <a:ext cx="601884" cy="0"/>
          </a:xfrm>
          <a:prstGeom prst="line">
            <a:avLst/>
          </a:prstGeom>
          <a:ln w="57150">
            <a:solidFill>
              <a:srgbClr val="3B555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3000">
    <p:randomBar dir="vert"/>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6" name="矩形 5"/>
          <p:cNvSpPr/>
          <p:nvPr userDrawn="1"/>
        </p:nvSpPr>
        <p:spPr>
          <a:xfrm>
            <a:off x="260592" y="256520"/>
            <a:ext cx="11670816" cy="6344959"/>
          </a:xfrm>
          <a:prstGeom prst="rect">
            <a:avLst/>
          </a:prstGeom>
          <a:solidFill>
            <a:srgbClr val="F3F2F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日期占位符 1"/>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
            </a:fld>
            <a:endParaRPr lang="zh-CN" altLang="en-US"/>
          </a:p>
        </p:txBody>
      </p:sp>
      <p:cxnSp>
        <p:nvCxnSpPr>
          <p:cNvPr id="7" name="直接连接符 6"/>
          <p:cNvCxnSpPr/>
          <p:nvPr userDrawn="1"/>
        </p:nvCxnSpPr>
        <p:spPr>
          <a:xfrm>
            <a:off x="805908" y="896873"/>
            <a:ext cx="2828399" cy="7363"/>
          </a:xfrm>
          <a:prstGeom prst="line">
            <a:avLst/>
          </a:prstGeom>
          <a:ln>
            <a:solidFill>
              <a:srgbClr val="3B5552"/>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a:off x="204024" y="904236"/>
            <a:ext cx="601884" cy="0"/>
          </a:xfrm>
          <a:prstGeom prst="line">
            <a:avLst/>
          </a:prstGeom>
          <a:ln w="57150">
            <a:solidFill>
              <a:srgbClr val="3B555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3000">
    <p:randomBar dir="vert"/>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9" name="矩形 8"/>
          <p:cNvSpPr/>
          <p:nvPr userDrawn="1"/>
        </p:nvSpPr>
        <p:spPr>
          <a:xfrm>
            <a:off x="260592" y="256520"/>
            <a:ext cx="11670816" cy="6344959"/>
          </a:xfrm>
          <a:prstGeom prst="rect">
            <a:avLst/>
          </a:prstGeom>
          <a:solidFill>
            <a:srgbClr val="F3F2F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cxnSp>
        <p:nvCxnSpPr>
          <p:cNvPr id="10" name="直接连接符 9"/>
          <p:cNvCxnSpPr/>
          <p:nvPr userDrawn="1"/>
        </p:nvCxnSpPr>
        <p:spPr>
          <a:xfrm>
            <a:off x="805908" y="896873"/>
            <a:ext cx="2828399" cy="7363"/>
          </a:xfrm>
          <a:prstGeom prst="line">
            <a:avLst/>
          </a:prstGeom>
          <a:ln>
            <a:solidFill>
              <a:srgbClr val="3B5552"/>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a:off x="204024" y="904236"/>
            <a:ext cx="601884" cy="0"/>
          </a:xfrm>
          <a:prstGeom prst="line">
            <a:avLst/>
          </a:prstGeom>
          <a:ln w="57150">
            <a:solidFill>
              <a:srgbClr val="3B555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3000">
    <p:randomBar dir="vert"/>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9" name="矩形 8"/>
          <p:cNvSpPr/>
          <p:nvPr userDrawn="1"/>
        </p:nvSpPr>
        <p:spPr>
          <a:xfrm>
            <a:off x="260592" y="256520"/>
            <a:ext cx="11670816" cy="6344959"/>
          </a:xfrm>
          <a:prstGeom prst="rect">
            <a:avLst/>
          </a:prstGeom>
          <a:solidFill>
            <a:srgbClr val="F3F2F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cxnSp>
        <p:nvCxnSpPr>
          <p:cNvPr id="10" name="直接连接符 9"/>
          <p:cNvCxnSpPr/>
          <p:nvPr userDrawn="1"/>
        </p:nvCxnSpPr>
        <p:spPr>
          <a:xfrm>
            <a:off x="805908" y="896873"/>
            <a:ext cx="2828399" cy="7363"/>
          </a:xfrm>
          <a:prstGeom prst="line">
            <a:avLst/>
          </a:prstGeom>
          <a:ln>
            <a:solidFill>
              <a:srgbClr val="3B5552"/>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a:off x="204024" y="904236"/>
            <a:ext cx="601884" cy="0"/>
          </a:xfrm>
          <a:prstGeom prst="line">
            <a:avLst/>
          </a:prstGeom>
          <a:ln w="57150">
            <a:solidFill>
              <a:srgbClr val="3B555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3000">
    <p:randomBar dir="vert"/>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pn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3B5552"/>
        </a:solid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
            </a:fld>
            <a:endParaRPr lang="zh-CN" altLang="en-US"/>
          </a:p>
        </p:txBody>
      </p:sp>
      <p:sp>
        <p:nvSpPr>
          <p:cNvPr id="7" name="矩形 6"/>
          <p:cNvSpPr/>
          <p:nvPr userDrawn="1"/>
        </p:nvSpPr>
        <p:spPr>
          <a:xfrm>
            <a:off x="518160" y="502920"/>
            <a:ext cx="11033760" cy="5852795"/>
          </a:xfrm>
          <a:prstGeom prst="rect">
            <a:avLst/>
          </a:prstGeom>
          <a:solidFill>
            <a:srgbClr val="F3F2F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课件学科网logo"/>
          <p:cNvPicPr>
            <a:picLocks noChangeAspect="1"/>
          </p:cNvPicPr>
          <p:nvPr userDrawn="1"/>
        </p:nvPicPr>
        <p:blipFill>
          <a:blip r:embed="rId12"/>
          <a:stretch>
            <a:fillRect/>
          </a:stretch>
        </p:blipFill>
        <p:spPr>
          <a:xfrm>
            <a:off x="10356215" y="0"/>
            <a:ext cx="1835785" cy="74676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Click="0" advTm="3000">
    <p:randomBar dir="ver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image" Target="../media/image2.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0.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2.xml" /><Relationship Id="rId3" Type="http://schemas.openxmlformats.org/officeDocument/2006/relationships/image" Target="../media/image8.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3.xml" /><Relationship Id="rId3" Type="http://schemas.openxmlformats.org/officeDocument/2006/relationships/image" Target="../media/image8.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4.xml" /><Relationship Id="rId3" Type="http://schemas.openxmlformats.org/officeDocument/2006/relationships/image" Target="../media/image8.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5.xml" /><Relationship Id="rId3" Type="http://schemas.openxmlformats.org/officeDocument/2006/relationships/image" Target="../media/image8.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8.xml" /><Relationship Id="rId3" Type="http://schemas.openxmlformats.org/officeDocument/2006/relationships/image" Target="../media/image9.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9.xml" /><Relationship Id="rId3" Type="http://schemas.openxmlformats.org/officeDocument/2006/relationships/image" Target="../media/image9.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 Id="rId3" Type="http://schemas.openxmlformats.org/officeDocument/2006/relationships/image" Target="../media/image3.png" /><Relationship Id="rId4" Type="http://schemas.microsoft.com/office/2007/relationships/hdphoto" Target="../media/image4.wdp" /><Relationship Id="rId5" Type="http://schemas.openxmlformats.org/officeDocument/2006/relationships/tags" Target="../tags/tag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0.xml" /><Relationship Id="rId3" Type="http://schemas.openxmlformats.org/officeDocument/2006/relationships/image" Target="../media/image9.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1.xml" /><Relationship Id="rId3" Type="http://schemas.openxmlformats.org/officeDocument/2006/relationships/image" Target="../media/image9.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3.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4.xml" /><Relationship Id="rId3" Type="http://schemas.openxmlformats.org/officeDocument/2006/relationships/image" Target="../media/image9.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5.xml" /><Relationship Id="rId3" Type="http://schemas.openxmlformats.org/officeDocument/2006/relationships/image" Target="../media/image9.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6.xml" /><Relationship Id="rId3" Type="http://schemas.openxmlformats.org/officeDocument/2006/relationships/image" Target="../media/image9.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7.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8.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9.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xml" /><Relationship Id="rId3" Type="http://schemas.openxmlformats.org/officeDocument/2006/relationships/tags" Target="../tags/tag2.xml" /><Relationship Id="rId4" Type="http://schemas.openxmlformats.org/officeDocument/2006/relationships/tags" Target="../tags/tag3.xml" /><Relationship Id="rId5" Type="http://schemas.openxmlformats.org/officeDocument/2006/relationships/tags" Target="../tags/tag4.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0.xml" /><Relationship Id="rId3" Type="http://schemas.openxmlformats.org/officeDocument/2006/relationships/image" Target="../media/image9.pn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1.xml" /><Relationship Id="rId3" Type="http://schemas.openxmlformats.org/officeDocument/2006/relationships/image" Target="../media/image9.pn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2.xml" /><Relationship Id="rId3" Type="http://schemas.openxmlformats.org/officeDocument/2006/relationships/image" Target="../media/image9.pn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3.xml" /><Relationship Id="rId3" Type="http://schemas.openxmlformats.org/officeDocument/2006/relationships/image" Target="../media/image9.pn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4.xml" /><Relationship Id="rId3" Type="http://schemas.openxmlformats.org/officeDocument/2006/relationships/image" Target="../media/image9.pn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5.xml" /><Relationship Id="rId3" Type="http://schemas.openxmlformats.org/officeDocument/2006/relationships/image" Target="../media/image9.pn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6.xml" /><Relationship Id="rId3" Type="http://schemas.openxmlformats.org/officeDocument/2006/relationships/image" Target="../media/image7.png"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7.xml" /><Relationship Id="rId3" Type="http://schemas.openxmlformats.org/officeDocument/2006/relationships/image" Target="../media/image10.png"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8.xml" /><Relationship Id="rId3" Type="http://schemas.openxmlformats.org/officeDocument/2006/relationships/image" Target="../media/image10.png"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9.xml" /><Relationship Id="rId3" Type="http://schemas.openxmlformats.org/officeDocument/2006/relationships/image" Target="../media/image10.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xml" /><Relationship Id="rId3" Type="http://schemas.openxmlformats.org/officeDocument/2006/relationships/image" Target="../media/image5.jpe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0.xml" /><Relationship Id="rId3" Type="http://schemas.openxmlformats.org/officeDocument/2006/relationships/image" Target="../media/image10.png"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1.xml" /><Relationship Id="rId3" Type="http://schemas.openxmlformats.org/officeDocument/2006/relationships/image" Target="../media/image7.png"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2.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3.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4.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5.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6.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7.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8.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9.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 Id="rId3" Type="http://schemas.openxmlformats.org/officeDocument/2006/relationships/image" Target="../media/image5.jpeg"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0.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1.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2.xml" /><Relationship Id="rId3" Type="http://schemas.openxmlformats.org/officeDocument/2006/relationships/image" Target="../media/image11.png" /><Relationship Id="rId4" Type="http://schemas.openxmlformats.org/officeDocument/2006/relationships/image" Target="../media/image12.png" /><Relationship Id="rId5" Type="http://schemas.openxmlformats.org/officeDocument/2006/relationships/image" Target="../media/image13.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xml" /><Relationship Id="rId3" Type="http://schemas.openxmlformats.org/officeDocument/2006/relationships/image" Target="../media/image6.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xml" /><Relationship Id="rId3" Type="http://schemas.openxmlformats.org/officeDocument/2006/relationships/image" Target="../media/image6.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9.xml" /><Relationship Id="rId3" Type="http://schemas.openxmlformats.org/officeDocument/2006/relationships/image" Target="../media/image7.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1037590" y="1583690"/>
            <a:ext cx="10116820" cy="405193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创设情境，导入新课</a:t>
            </a:r>
            <a:endParaRPr lang="zh-CN" altLang="en-US" sz="2000">
              <a:latin typeface="微软雅黑" panose="020b0503020204020204" pitchFamily="34" charset="-122"/>
              <a:ea typeface="微软雅黑" panose="020b0503020204020204" pitchFamily="34" charset="-122"/>
            </a:endParaRPr>
          </a:p>
        </p:txBody>
      </p:sp>
      <p:sp>
        <p:nvSpPr>
          <p:cNvPr id="11" name="文本框 10"/>
          <p:cNvSpPr txBox="1"/>
          <p:nvPr/>
        </p:nvSpPr>
        <p:spPr>
          <a:xfrm>
            <a:off x="1086452" y="1780786"/>
            <a:ext cx="7212950" cy="4844724"/>
          </a:xfrm>
          <a:prstGeom prst="rect">
            <a:avLst/>
          </a:prstGeom>
          <a:noFill/>
        </p:spPr>
        <p:txBody>
          <a:bodyPr wrap="square">
            <a:spAutoFit/>
          </a:bodyPr>
          <a:lstStyle/>
          <a:p>
            <a:pPr marL="342900" indent="-342900" algn="l" fontAlgn="auto">
              <a:lnSpc>
                <a:spcPct val="150000"/>
              </a:lnSpc>
              <a:buFont typeface="Wingdings" panose="05000000000000000000" pitchFamily="2" charset="2"/>
              <a:buChar char="l"/>
            </a:pPr>
            <a:r>
              <a:rPr lang="zh-CN" altLang="en-US" sz="2200">
                <a:latin typeface="微软雅黑" panose="020b0503020204020204" pitchFamily="34" charset="-122"/>
                <a:ea typeface="微软雅黑" panose="020b0503020204020204" pitchFamily="34" charset="-122"/>
                <a:cs typeface="楷体" panose="02010609060101010101" charset="-122"/>
                <a:sym typeface="+mn-ea"/>
              </a:rPr>
              <a:t>先秦诸子中，有一个人，很有神秘感，传说他母亲怀了八十一年的身孕，才从腋下产出他。他一生下来就是白眉毛白胡子，所以被称为老子。老子在周王室担任过守藏室史（管理藏书的官员），后来看到周王朝越来越衰败，就离开故土，准备出函谷关去四处云游，骑青牛过函谷关时，在函谷府衙为府尹留下洋洋五千言</a:t>
            </a:r>
            <a:r>
              <a:rPr lang="en-US" altLang="zh-CN" sz="2200">
                <a:latin typeface="微软雅黑" panose="020b0503020204020204" pitchFamily="34" charset="-122"/>
                <a:ea typeface="微软雅黑" panose="020b0503020204020204" pitchFamily="34" charset="-122"/>
                <a:cs typeface="楷体" panose="02010609060101010101" charset="-122"/>
                <a:sym typeface="+mn-ea"/>
              </a:rPr>
              <a:t>《</a:t>
            </a:r>
            <a:r>
              <a:rPr lang="zh-CN" altLang="en-US" sz="2200">
                <a:latin typeface="微软雅黑" panose="020b0503020204020204" pitchFamily="34" charset="-122"/>
                <a:ea typeface="微软雅黑" panose="020b0503020204020204" pitchFamily="34" charset="-122"/>
                <a:cs typeface="楷体" panose="02010609060101010101" charset="-122"/>
                <a:sym typeface="+mn-ea"/>
              </a:rPr>
              <a:t>道德经</a:t>
            </a:r>
            <a:r>
              <a:rPr lang="en-US" altLang="zh-CN" sz="2200">
                <a:latin typeface="微软雅黑" panose="020b0503020204020204" pitchFamily="34" charset="-122"/>
                <a:ea typeface="微软雅黑" panose="020b0503020204020204" pitchFamily="34" charset="-122"/>
                <a:cs typeface="楷体" panose="02010609060101010101" charset="-122"/>
                <a:sym typeface="+mn-ea"/>
              </a:rPr>
              <a:t>》</a:t>
            </a:r>
            <a:r>
              <a:rPr lang="zh-CN" altLang="en-US" sz="2200">
                <a:latin typeface="微软雅黑" panose="020b0503020204020204" pitchFamily="34" charset="-122"/>
                <a:ea typeface="微软雅黑" panose="020b0503020204020204" pitchFamily="34" charset="-122"/>
                <a:cs typeface="楷体" panose="02010609060101010101" charset="-122"/>
                <a:sym typeface="+mn-ea"/>
              </a:rPr>
              <a:t>，我们今天学习的内容便出自此书。</a:t>
            </a:r>
            <a:endParaRPr lang="en-US" altLang="zh-CN" sz="220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endParaRPr lang="en-US" altLang="zh-CN">
              <a:latin typeface="微软雅黑" panose="020b0503020204020204" pitchFamily="34" charset="-122"/>
              <a:ea typeface="微软雅黑" panose="020b0503020204020204" pitchFamily="34" charset="-122"/>
            </a:endParaRPr>
          </a:p>
          <a:p>
            <a:pPr>
              <a:lnSpc>
                <a:spcPct val="150000"/>
              </a:lnSpc>
            </a:pPr>
            <a:br>
              <a:rPr lang="zh-CN" altLang="en-US">
                <a:latin typeface="微软雅黑" panose="020b0503020204020204" pitchFamily="34" charset="-122"/>
                <a:ea typeface="微软雅黑" panose="020b0503020204020204" pitchFamily="34" charset="-122"/>
              </a:rPr>
            </a:br>
            <a:endParaRPr lang="zh-CN" altLang="en-US">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90651" y="1222375"/>
            <a:ext cx="3019621" cy="4724020"/>
          </a:xfrm>
          <a:prstGeom prst="rect">
            <a:avLst/>
          </a:prstGeom>
        </p:spPr>
      </p:pic>
    </p:spTree>
  </p:cSld>
  <p:clrMapOvr>
    <a:masterClrMapping/>
  </p:clrMapOvr>
  <p:transition spd="slow" advClick="0" advTm="3000">
    <p:randomBar dir="vert"/>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1037590" y="1583690"/>
            <a:ext cx="9269095" cy="405193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诵读课文，读懂文意</a:t>
            </a:r>
            <a:endParaRPr lang="zh-CN" altLang="en-US" sz="2000">
              <a:latin typeface="微软雅黑" panose="020b0503020204020204" pitchFamily="34" charset="-122"/>
              <a:ea typeface="微软雅黑" panose="020b0503020204020204" pitchFamily="34" charset="-122"/>
            </a:endParaRPr>
          </a:p>
        </p:txBody>
      </p:sp>
      <p:sp>
        <p:nvSpPr>
          <p:cNvPr id="16" name="矩形 15"/>
          <p:cNvSpPr/>
          <p:nvPr/>
        </p:nvSpPr>
        <p:spPr>
          <a:xfrm>
            <a:off x="6816982" y="1013626"/>
            <a:ext cx="4888734" cy="5192061"/>
          </a:xfrm>
          <a:prstGeom prst="rect">
            <a:avLst/>
          </a:prstGeom>
          <a:solidFill>
            <a:srgbClr val="3B55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138523" y="2262548"/>
            <a:ext cx="5582021" cy="4613892"/>
          </a:xfrm>
          <a:prstGeom prst="rect">
            <a:avLst/>
          </a:prstGeom>
          <a:noFill/>
        </p:spPr>
        <p:txBody>
          <a:bodyPr wrap="square">
            <a:spAutoFit/>
          </a:bodyPr>
          <a:lstStyle/>
          <a:p>
            <a:pPr marL="342900" indent="-342900" algn="l" fontAlgn="auto">
              <a:lnSpc>
                <a:spcPct val="150000"/>
              </a:lnSpc>
              <a:buFont typeface="Wingdings" panose="05000000000000000000" pitchFamily="2" charset="2"/>
              <a:buChar char="l"/>
            </a:pPr>
            <a:r>
              <a:rPr lang="zh-CN" altLang="en-US" sz="2400">
                <a:latin typeface="微软雅黑" panose="020b0503020204020204" pitchFamily="34" charset="-122"/>
                <a:ea typeface="微软雅黑" panose="020b0503020204020204" pitchFamily="34" charset="-122"/>
                <a:cs typeface="楷体" panose="02010609060101010101" charset="-122"/>
                <a:sym typeface="+mn-ea"/>
              </a:rPr>
              <a:t>三十辐共一</a:t>
            </a:r>
            <a:r>
              <a:rPr lang="zh-CN" altLang="en-US" sz="2400">
                <a:solidFill>
                  <a:srgbClr val="C00000"/>
                </a:solidFill>
                <a:latin typeface="微软雅黑" panose="020b0503020204020204" pitchFamily="34" charset="-122"/>
                <a:ea typeface="微软雅黑" panose="020b0503020204020204" pitchFamily="34" charset="-122"/>
                <a:cs typeface="楷体" panose="02010609060101010101" charset="-122"/>
                <a:sym typeface="+mn-ea"/>
              </a:rPr>
              <a:t>毂</a:t>
            </a:r>
            <a:r>
              <a:rPr lang="zh-CN" altLang="en-US" sz="2400">
                <a:latin typeface="微软雅黑" panose="020b0503020204020204" pitchFamily="34" charset="-122"/>
                <a:ea typeface="微软雅黑" panose="020b0503020204020204" pitchFamily="34" charset="-122"/>
                <a:cs typeface="楷体" panose="02010609060101010101" charset="-122"/>
                <a:sym typeface="+mn-ea"/>
              </a:rPr>
              <a:t>，当其无，有车之用。</a:t>
            </a:r>
            <a:r>
              <a:rPr lang="zh-CN" altLang="en-US" sz="2400">
                <a:solidFill>
                  <a:srgbClr val="C00000"/>
                </a:solidFill>
                <a:latin typeface="微软雅黑" panose="020b0503020204020204" pitchFamily="34" charset="-122"/>
                <a:ea typeface="微软雅黑" panose="020b0503020204020204" pitchFamily="34" charset="-122"/>
                <a:cs typeface="楷体" panose="02010609060101010101" charset="-122"/>
                <a:sym typeface="+mn-ea"/>
              </a:rPr>
              <a:t>埏埴</a:t>
            </a:r>
            <a:r>
              <a:rPr lang="zh-CN" altLang="en-US" sz="2400">
                <a:latin typeface="微软雅黑" panose="020b0503020204020204" pitchFamily="34" charset="-122"/>
                <a:ea typeface="微软雅黑" panose="020b0503020204020204" pitchFamily="34" charset="-122"/>
                <a:cs typeface="楷体" panose="02010609060101010101" charset="-122"/>
                <a:sym typeface="+mn-ea"/>
              </a:rPr>
              <a:t>以为器，当其无，有器之用。凿</a:t>
            </a:r>
            <a:r>
              <a:rPr lang="zh-CN" altLang="en-US" sz="2400">
                <a:solidFill>
                  <a:srgbClr val="C00000"/>
                </a:solidFill>
                <a:latin typeface="微软雅黑" panose="020b0503020204020204" pitchFamily="34" charset="-122"/>
                <a:ea typeface="微软雅黑" panose="020b0503020204020204" pitchFamily="34" charset="-122"/>
                <a:cs typeface="楷体" panose="02010609060101010101" charset="-122"/>
                <a:sym typeface="+mn-ea"/>
              </a:rPr>
              <a:t>户牖</a:t>
            </a:r>
            <a:r>
              <a:rPr lang="zh-CN" altLang="en-US" sz="2400">
                <a:latin typeface="微软雅黑" panose="020b0503020204020204" pitchFamily="34" charset="-122"/>
                <a:ea typeface="微软雅黑" panose="020b0503020204020204" pitchFamily="34" charset="-122"/>
                <a:cs typeface="楷体" panose="02010609060101010101" charset="-122"/>
                <a:sym typeface="+mn-ea"/>
              </a:rPr>
              <a:t>以为室，当其无，有室之用。故</a:t>
            </a:r>
            <a:r>
              <a:rPr lang="zh-CN" altLang="en-US" sz="2400">
                <a:solidFill>
                  <a:srgbClr val="C00000"/>
                </a:solidFill>
                <a:latin typeface="微软雅黑" panose="020b0503020204020204" pitchFamily="34" charset="-122"/>
                <a:ea typeface="微软雅黑" panose="020b0503020204020204" pitchFamily="34" charset="-122"/>
                <a:cs typeface="楷体" panose="02010609060101010101" charset="-122"/>
                <a:sym typeface="+mn-ea"/>
              </a:rPr>
              <a:t>有之以为利，无之以为用</a:t>
            </a:r>
            <a:r>
              <a:rPr lang="zh-CN" altLang="en-US" sz="2400">
                <a:latin typeface="微软雅黑" panose="020b0503020204020204" pitchFamily="34" charset="-122"/>
                <a:ea typeface="微软雅黑" panose="020b0503020204020204" pitchFamily="34" charset="-122"/>
                <a:cs typeface="楷体" panose="02010609060101010101" charset="-122"/>
                <a:sym typeface="+mn-ea"/>
              </a:rPr>
              <a:t>。（第十一章）</a:t>
            </a:r>
            <a:endParaRPr lang="zh-CN" altLang="en-US" sz="2400">
              <a:latin typeface="微软雅黑" panose="020b0503020204020204" pitchFamily="34" charset="-122"/>
              <a:ea typeface="微软雅黑" panose="020b0503020204020204" pitchFamily="34" charset="-122"/>
              <a:cs typeface="楷体" panose="02010609060101010101" charset="-122"/>
              <a:sym typeface="+mn-ea"/>
            </a:endParaRPr>
          </a:p>
          <a:p>
            <a:pPr marL="342900" indent="-342900">
              <a:lnSpc>
                <a:spcPct val="150000"/>
              </a:lnSpc>
              <a:buFont typeface="Wingdings" panose="05000000000000000000" pitchFamily="2" charset="2"/>
              <a:buChar char="l"/>
            </a:pPr>
            <a:endParaRPr lang="en-US" altLang="zh-CN" sz="240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endParaRPr lang="en-US" altLang="zh-CN">
              <a:latin typeface="微软雅黑" panose="020b0503020204020204" pitchFamily="34" charset="-122"/>
              <a:ea typeface="微软雅黑" panose="020b0503020204020204" pitchFamily="34" charset="-122"/>
            </a:endParaRPr>
          </a:p>
          <a:p>
            <a:pPr>
              <a:lnSpc>
                <a:spcPct val="150000"/>
              </a:lnSpc>
            </a:pPr>
            <a:br>
              <a:rPr lang="zh-CN" altLang="en-US">
                <a:latin typeface="微软雅黑" panose="020b0503020204020204" pitchFamily="34" charset="-122"/>
                <a:ea typeface="微软雅黑" panose="020b0503020204020204" pitchFamily="34" charset="-122"/>
              </a:rPr>
            </a:br>
            <a:endParaRPr lang="zh-CN" altLang="en-US">
              <a:latin typeface="微软雅黑" panose="020b0503020204020204" pitchFamily="34" charset="-122"/>
              <a:ea typeface="微软雅黑" panose="020b0503020204020204" pitchFamily="34" charset="-122"/>
            </a:endParaRPr>
          </a:p>
        </p:txBody>
      </p:sp>
      <p:sp>
        <p:nvSpPr>
          <p:cNvPr id="13" name="文本框 12"/>
          <p:cNvSpPr txBox="1"/>
          <p:nvPr/>
        </p:nvSpPr>
        <p:spPr>
          <a:xfrm>
            <a:off x="6913419" y="1099994"/>
            <a:ext cx="4695859" cy="5019323"/>
          </a:xfrm>
          <a:prstGeom prst="rect">
            <a:avLst/>
          </a:prstGeom>
          <a:noFill/>
        </p:spPr>
        <p:txBody>
          <a:bodyPr wrap="square">
            <a:spAutoFit/>
          </a:bodyPr>
          <a:lstStyle/>
          <a:p>
            <a:pPr marL="342900" indent="-342900">
              <a:lnSpc>
                <a:spcPct val="150000"/>
              </a:lnSpc>
              <a:buFont typeface="Wingdings" panose="05000000000000000000" pitchFamily="2" charset="2"/>
              <a:buChar char="l"/>
            </a:pPr>
            <a:r>
              <a:rPr lang="zh-CN" altLang="en-US" sz="2400">
                <a:solidFill>
                  <a:schemeClr val="bg1"/>
                </a:solidFill>
                <a:latin typeface="微软雅黑" panose="020b0503020204020204" pitchFamily="34" charset="-122"/>
                <a:ea typeface="微软雅黑" panose="020b0503020204020204" pitchFamily="34" charset="-122"/>
              </a:rPr>
              <a:t>重点字词：</a:t>
            </a:r>
            <a:endParaRPr lang="en-US" altLang="zh-CN" sz="240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bg1"/>
                </a:solidFill>
                <a:latin typeface="微软雅黑" panose="020b0503020204020204" pitchFamily="34" charset="-122"/>
                <a:ea typeface="微软雅黑" panose="020b0503020204020204" pitchFamily="34" charset="-122"/>
              </a:rPr>
              <a:t>（</a:t>
            </a:r>
            <a:r>
              <a:rPr lang="en-US" altLang="zh-CN" sz="2400">
                <a:solidFill>
                  <a:schemeClr val="bg1"/>
                </a:solidFill>
                <a:latin typeface="微软雅黑" panose="020b0503020204020204" pitchFamily="34" charset="-122"/>
                <a:ea typeface="微软雅黑" panose="020b0503020204020204" pitchFamily="34" charset="-122"/>
              </a:rPr>
              <a:t>1</a:t>
            </a:r>
            <a:r>
              <a:rPr lang="zh-CN" altLang="en-US" sz="2400">
                <a:solidFill>
                  <a:schemeClr val="bg1"/>
                </a:solidFill>
                <a:latin typeface="微软雅黑" panose="020b0503020204020204" pitchFamily="34" charset="-122"/>
                <a:ea typeface="微软雅黑" panose="020b0503020204020204" pitchFamily="34" charset="-122"/>
              </a:rPr>
              <a:t>）毂：车轮的中心部位，周围与辐条的一端相接，中间的圆孔用来插车轴。</a:t>
            </a:r>
            <a:endParaRPr lang="en-US" altLang="zh-CN" sz="240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bg1"/>
                </a:solidFill>
                <a:latin typeface="微软雅黑" panose="020b0503020204020204" pitchFamily="34" charset="-122"/>
                <a:ea typeface="微软雅黑" panose="020b0503020204020204" pitchFamily="34" charset="-122"/>
              </a:rPr>
              <a:t>（</a:t>
            </a:r>
            <a:r>
              <a:rPr lang="en-US" altLang="zh-CN" sz="2400">
                <a:solidFill>
                  <a:schemeClr val="bg1"/>
                </a:solidFill>
                <a:latin typeface="微软雅黑" panose="020b0503020204020204" pitchFamily="34" charset="-122"/>
                <a:ea typeface="微软雅黑" panose="020b0503020204020204" pitchFamily="34" charset="-122"/>
              </a:rPr>
              <a:t>2</a:t>
            </a:r>
            <a:r>
              <a:rPr lang="zh-CN" altLang="en-US" sz="2400">
                <a:solidFill>
                  <a:schemeClr val="bg1"/>
                </a:solidFill>
                <a:latin typeface="微软雅黑" panose="020b0503020204020204" pitchFamily="34" charset="-122"/>
                <a:ea typeface="微软雅黑" panose="020b0503020204020204" pitchFamily="34" charset="-122"/>
              </a:rPr>
              <a:t>）埏埴：和泥（制作陶器）。</a:t>
            </a:r>
            <a:endParaRPr lang="zh-CN" altLang="en-US" sz="240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bg1"/>
                </a:solidFill>
                <a:latin typeface="微软雅黑" panose="020b0503020204020204" pitchFamily="34" charset="-122"/>
                <a:ea typeface="微软雅黑" panose="020b0503020204020204" pitchFamily="34" charset="-122"/>
              </a:rPr>
              <a:t>（</a:t>
            </a:r>
            <a:r>
              <a:rPr lang="en-US" altLang="zh-CN" sz="2400">
                <a:solidFill>
                  <a:schemeClr val="bg1"/>
                </a:solidFill>
                <a:latin typeface="微软雅黑" panose="020b0503020204020204" pitchFamily="34" charset="-122"/>
                <a:ea typeface="微软雅黑" panose="020b0503020204020204" pitchFamily="34" charset="-122"/>
              </a:rPr>
              <a:t>3</a:t>
            </a:r>
            <a:r>
              <a:rPr lang="zh-CN" altLang="en-US" sz="2400">
                <a:solidFill>
                  <a:schemeClr val="bg1"/>
                </a:solidFill>
                <a:latin typeface="微软雅黑" panose="020b0503020204020204" pitchFamily="34" charset="-122"/>
                <a:ea typeface="微软雅黑" panose="020b0503020204020204" pitchFamily="34" charset="-122"/>
              </a:rPr>
              <a:t>）户牖：门窗。</a:t>
            </a:r>
            <a:endParaRPr lang="zh-CN" altLang="en-US" sz="240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bg1"/>
                </a:solidFill>
                <a:latin typeface="微软雅黑" panose="020b0503020204020204" pitchFamily="34" charset="-122"/>
                <a:ea typeface="微软雅黑" panose="020b0503020204020204" pitchFamily="34" charset="-122"/>
              </a:rPr>
              <a:t>（</a:t>
            </a:r>
            <a:r>
              <a:rPr lang="en-US" altLang="zh-CN" sz="2400">
                <a:solidFill>
                  <a:schemeClr val="bg1"/>
                </a:solidFill>
                <a:latin typeface="微软雅黑" panose="020b0503020204020204" pitchFamily="34" charset="-122"/>
                <a:ea typeface="微软雅黑" panose="020b0503020204020204" pitchFamily="34" charset="-122"/>
              </a:rPr>
              <a:t>4</a:t>
            </a:r>
            <a:r>
              <a:rPr lang="zh-CN" altLang="en-US" sz="2400">
                <a:solidFill>
                  <a:schemeClr val="bg1"/>
                </a:solidFill>
                <a:latin typeface="微软雅黑" panose="020b0503020204020204" pitchFamily="34" charset="-122"/>
                <a:ea typeface="微软雅黑" panose="020b0503020204020204" pitchFamily="34" charset="-122"/>
              </a:rPr>
              <a:t>）有之以为利，无之以为用：“有”供人方便利用，正是“无”起了作用。</a:t>
            </a:r>
            <a:endParaRPr lang="zh-CN" altLang="en-US" sz="2400">
              <a:solidFill>
                <a:schemeClr val="bg1"/>
              </a:solidFill>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cond evt="onBegin" delay="0">
                          <p:tn val="6"/>
                        </p:cond>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cond evt="onBegin" delay="0">
                          <p:tn val="10"/>
                        </p:cond>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uiExpand="1" build="p"/>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1037590" y="1583690"/>
            <a:ext cx="9269095" cy="405193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诵读课文，读懂文意</a:t>
            </a:r>
            <a:endParaRPr lang="zh-CN" altLang="en-US" sz="2000">
              <a:latin typeface="微软雅黑" panose="020b0503020204020204" pitchFamily="34" charset="-122"/>
              <a:ea typeface="微软雅黑" panose="020b0503020204020204" pitchFamily="34" charset="-122"/>
            </a:endParaRPr>
          </a:p>
        </p:txBody>
      </p:sp>
      <p:sp>
        <p:nvSpPr>
          <p:cNvPr id="16" name="矩形 15"/>
          <p:cNvSpPr/>
          <p:nvPr/>
        </p:nvSpPr>
        <p:spPr>
          <a:xfrm>
            <a:off x="6816982" y="1013626"/>
            <a:ext cx="4888734" cy="5192061"/>
          </a:xfrm>
          <a:prstGeom prst="rect">
            <a:avLst/>
          </a:prstGeom>
          <a:solidFill>
            <a:srgbClr val="3B55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6816982" y="1113780"/>
            <a:ext cx="4564864" cy="4991751"/>
          </a:xfrm>
          <a:prstGeom prst="rect">
            <a:avLst/>
          </a:prstGeom>
          <a:noFill/>
        </p:spPr>
        <p:txBody>
          <a:bodyPr wrap="square">
            <a:spAutoFit/>
          </a:bodyPr>
          <a:lstStyle/>
          <a:p>
            <a:pPr marL="342900" indent="-342900">
              <a:lnSpc>
                <a:spcPct val="150000"/>
              </a:lnSpc>
              <a:buFont typeface="Wingdings" panose="05000000000000000000" pitchFamily="2" charset="2"/>
              <a:buChar char="l"/>
            </a:pPr>
            <a:r>
              <a:rPr lang="zh-CN" altLang="en-US" sz="2400">
                <a:solidFill>
                  <a:schemeClr val="bg1"/>
                </a:solidFill>
                <a:latin typeface="楷体" panose="02010609060101010101" charset="-122"/>
                <a:ea typeface="楷体" panose="02010609060101010101" charset="-122"/>
              </a:rPr>
              <a:t>译文：三十根辐条汇集到一根毂中的孔洞当中，有了车毂中空的地方，才有车的作用。揉和泥土做成器皿，有了器具中空的地方，才有器皿的作用。开凿门窗建造房屋，有了门窗四壁内的空虚部分，才有房屋的作用。所以，“有”给人便利，“无”发挥了它的作用。</a:t>
            </a:r>
            <a:endParaRPr lang="zh-CN" altLang="en-US" sz="2400">
              <a:solidFill>
                <a:schemeClr val="bg1"/>
              </a:solidFill>
              <a:latin typeface="楷体" panose="02010609060101010101" charset="-122"/>
              <a:ea typeface="楷体" panose="02010609060101010101" charset="-122"/>
            </a:endParaRPr>
          </a:p>
        </p:txBody>
      </p:sp>
      <p:sp>
        <p:nvSpPr>
          <p:cNvPr id="3" name="文本框 2"/>
          <p:cNvSpPr txBox="1"/>
          <p:nvPr/>
        </p:nvSpPr>
        <p:spPr>
          <a:xfrm>
            <a:off x="1138523" y="2262548"/>
            <a:ext cx="5582021" cy="4613892"/>
          </a:xfrm>
          <a:prstGeom prst="rect">
            <a:avLst/>
          </a:prstGeom>
          <a:noFill/>
        </p:spPr>
        <p:txBody>
          <a:bodyPr wrap="square">
            <a:spAutoFit/>
          </a:bodyPr>
          <a:lstStyle/>
          <a:p>
            <a:pPr marL="342900" indent="-342900" algn="l" fontAlgn="auto">
              <a:lnSpc>
                <a:spcPct val="150000"/>
              </a:lnSpc>
              <a:buFont typeface="Wingdings" panose="05000000000000000000" pitchFamily="2" charset="2"/>
              <a:buChar char="l"/>
            </a:pPr>
            <a:r>
              <a:rPr lang="zh-CN" altLang="en-US" sz="2400">
                <a:latin typeface="微软雅黑" panose="020b0503020204020204" pitchFamily="34" charset="-122"/>
                <a:ea typeface="微软雅黑" panose="020b0503020204020204" pitchFamily="34" charset="-122"/>
                <a:cs typeface="楷体" panose="02010609060101010101" charset="-122"/>
                <a:sym typeface="+mn-ea"/>
              </a:rPr>
              <a:t>三十辐共一</a:t>
            </a:r>
            <a:r>
              <a:rPr lang="zh-CN" altLang="en-US" sz="2400">
                <a:solidFill>
                  <a:srgbClr val="C00000"/>
                </a:solidFill>
                <a:latin typeface="微软雅黑" panose="020b0503020204020204" pitchFamily="34" charset="-122"/>
                <a:ea typeface="微软雅黑" panose="020b0503020204020204" pitchFamily="34" charset="-122"/>
                <a:cs typeface="楷体" panose="02010609060101010101" charset="-122"/>
                <a:sym typeface="+mn-ea"/>
              </a:rPr>
              <a:t>毂</a:t>
            </a:r>
            <a:r>
              <a:rPr lang="zh-CN" altLang="en-US" sz="2400">
                <a:latin typeface="微软雅黑" panose="020b0503020204020204" pitchFamily="34" charset="-122"/>
                <a:ea typeface="微软雅黑" panose="020b0503020204020204" pitchFamily="34" charset="-122"/>
                <a:cs typeface="楷体" panose="02010609060101010101" charset="-122"/>
                <a:sym typeface="+mn-ea"/>
              </a:rPr>
              <a:t>，当其无，有车之用。</a:t>
            </a:r>
            <a:r>
              <a:rPr lang="zh-CN" altLang="en-US" sz="2400">
                <a:solidFill>
                  <a:srgbClr val="C00000"/>
                </a:solidFill>
                <a:latin typeface="微软雅黑" panose="020b0503020204020204" pitchFamily="34" charset="-122"/>
                <a:ea typeface="微软雅黑" panose="020b0503020204020204" pitchFamily="34" charset="-122"/>
                <a:cs typeface="楷体" panose="02010609060101010101" charset="-122"/>
                <a:sym typeface="+mn-ea"/>
              </a:rPr>
              <a:t>埏埴</a:t>
            </a:r>
            <a:r>
              <a:rPr lang="zh-CN" altLang="en-US" sz="2400">
                <a:latin typeface="微软雅黑" panose="020b0503020204020204" pitchFamily="34" charset="-122"/>
                <a:ea typeface="微软雅黑" panose="020b0503020204020204" pitchFamily="34" charset="-122"/>
                <a:cs typeface="楷体" panose="02010609060101010101" charset="-122"/>
                <a:sym typeface="+mn-ea"/>
              </a:rPr>
              <a:t>以为器，当其无，有器之用。凿</a:t>
            </a:r>
            <a:r>
              <a:rPr lang="zh-CN" altLang="en-US" sz="2400">
                <a:solidFill>
                  <a:srgbClr val="C00000"/>
                </a:solidFill>
                <a:latin typeface="微软雅黑" panose="020b0503020204020204" pitchFamily="34" charset="-122"/>
                <a:ea typeface="微软雅黑" panose="020b0503020204020204" pitchFamily="34" charset="-122"/>
                <a:cs typeface="楷体" panose="02010609060101010101" charset="-122"/>
                <a:sym typeface="+mn-ea"/>
              </a:rPr>
              <a:t>户牖</a:t>
            </a:r>
            <a:r>
              <a:rPr lang="zh-CN" altLang="en-US" sz="2400">
                <a:latin typeface="微软雅黑" panose="020b0503020204020204" pitchFamily="34" charset="-122"/>
                <a:ea typeface="微软雅黑" panose="020b0503020204020204" pitchFamily="34" charset="-122"/>
                <a:cs typeface="楷体" panose="02010609060101010101" charset="-122"/>
                <a:sym typeface="+mn-ea"/>
              </a:rPr>
              <a:t>以为室，当其无，有室之用。故</a:t>
            </a:r>
            <a:r>
              <a:rPr lang="zh-CN" altLang="en-US" sz="2400">
                <a:solidFill>
                  <a:srgbClr val="C00000"/>
                </a:solidFill>
                <a:latin typeface="微软雅黑" panose="020b0503020204020204" pitchFamily="34" charset="-122"/>
                <a:ea typeface="微软雅黑" panose="020b0503020204020204" pitchFamily="34" charset="-122"/>
                <a:cs typeface="楷体" panose="02010609060101010101" charset="-122"/>
                <a:sym typeface="+mn-ea"/>
              </a:rPr>
              <a:t>有之以为利，无之以为用</a:t>
            </a:r>
            <a:r>
              <a:rPr lang="zh-CN" altLang="en-US" sz="2400">
                <a:latin typeface="微软雅黑" panose="020b0503020204020204" pitchFamily="34" charset="-122"/>
                <a:ea typeface="微软雅黑" panose="020b0503020204020204" pitchFamily="34" charset="-122"/>
                <a:cs typeface="楷体" panose="02010609060101010101" charset="-122"/>
                <a:sym typeface="+mn-ea"/>
              </a:rPr>
              <a:t>。（第十一章）</a:t>
            </a:r>
            <a:endParaRPr lang="zh-CN" altLang="en-US" sz="2400">
              <a:latin typeface="微软雅黑" panose="020b0503020204020204" pitchFamily="34" charset="-122"/>
              <a:ea typeface="微软雅黑" panose="020b0503020204020204" pitchFamily="34" charset="-122"/>
              <a:cs typeface="楷体" panose="02010609060101010101" charset="-122"/>
              <a:sym typeface="+mn-ea"/>
            </a:endParaRPr>
          </a:p>
          <a:p>
            <a:pPr marL="342900" indent="-342900">
              <a:lnSpc>
                <a:spcPct val="150000"/>
              </a:lnSpc>
              <a:buFont typeface="Wingdings" panose="05000000000000000000" pitchFamily="2" charset="2"/>
              <a:buChar char="l"/>
            </a:pPr>
            <a:endParaRPr lang="en-US" altLang="zh-CN" sz="240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endParaRPr lang="en-US" altLang="zh-CN">
              <a:latin typeface="微软雅黑" panose="020b0503020204020204" pitchFamily="34" charset="-122"/>
              <a:ea typeface="微软雅黑" panose="020b0503020204020204" pitchFamily="34" charset="-122"/>
            </a:endParaRPr>
          </a:p>
          <a:p>
            <a:pPr>
              <a:lnSpc>
                <a:spcPct val="150000"/>
              </a:lnSpc>
            </a:pPr>
            <a:br>
              <a:rPr lang="zh-CN" altLang="en-US">
                <a:latin typeface="微软雅黑" panose="020b0503020204020204" pitchFamily="34" charset="-122"/>
                <a:ea typeface="微软雅黑" panose="020b0503020204020204" pitchFamily="34" charset="-122"/>
              </a:rPr>
            </a:br>
            <a:endParaRPr lang="zh-CN" altLang="en-US">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randomBar dir="vert"/>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4" name="图片 33"/>
          <p:cNvPicPr>
            <a:picLocks noChangeAspect="1"/>
          </p:cNvPicPr>
          <p:nvPr/>
        </p:nvPicPr>
        <p:blipFill>
          <a:blip r:embed="rId3"/>
          <a:stretch>
            <a:fillRect/>
          </a:stretch>
        </p:blipFill>
        <p:spPr>
          <a:xfrm flipH="1">
            <a:off x="381536" y="2441896"/>
            <a:ext cx="2479715" cy="4540444"/>
          </a:xfrm>
          <a:prstGeom prst="rect">
            <a:avLst/>
          </a:prstGeom>
        </p:spPr>
      </p:pic>
      <p:sp>
        <p:nvSpPr>
          <p:cNvPr id="3" name="文本框 2"/>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深入品读，感悟赏析</a:t>
            </a:r>
            <a:endParaRPr lang="zh-CN" altLang="en-US" sz="2000">
              <a:latin typeface="微软雅黑" panose="020b0503020204020204" pitchFamily="34" charset="-122"/>
              <a:ea typeface="微软雅黑" panose="020b0503020204020204" pitchFamily="34" charset="-122"/>
            </a:endParaRPr>
          </a:p>
        </p:txBody>
      </p:sp>
      <p:sp>
        <p:nvSpPr>
          <p:cNvPr id="17" name="文本框 16"/>
          <p:cNvSpPr txBox="1"/>
          <p:nvPr/>
        </p:nvSpPr>
        <p:spPr>
          <a:xfrm>
            <a:off x="1262693" y="1360179"/>
            <a:ext cx="9813623" cy="581057"/>
          </a:xfrm>
          <a:prstGeom prst="rect">
            <a:avLst/>
          </a:prstGeom>
          <a:solidFill>
            <a:schemeClr val="bg1">
              <a:lumMod val="85000"/>
            </a:schemeClr>
          </a:solidFill>
        </p:spPr>
        <p:txBody>
          <a:bodyPr wrap="square">
            <a:spAutoFit/>
          </a:bodyPr>
          <a:lstStyle/>
          <a:p>
            <a:pPr marL="342900" indent="-342900">
              <a:lnSpc>
                <a:spcPct val="150000"/>
              </a:lnSpc>
              <a:buFont typeface="Wingdings" panose="05000000000000000000" pitchFamily="2" charset="2"/>
              <a:buChar char="l"/>
            </a:pP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老子</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第十一章是如何论证“有”与“无”的辩证关系的？</a:t>
            </a:r>
            <a:endParaRPr lang="zh-CN" altLang="en-US" sz="2400">
              <a:latin typeface="微软雅黑" panose="020b0503020204020204" pitchFamily="34" charset="-122"/>
              <a:ea typeface="微软雅黑" panose="020b0503020204020204" pitchFamily="34" charset="-122"/>
            </a:endParaRPr>
          </a:p>
        </p:txBody>
      </p:sp>
      <p:sp>
        <p:nvSpPr>
          <p:cNvPr id="18" name="文本框 17"/>
          <p:cNvSpPr txBox="1"/>
          <p:nvPr/>
        </p:nvSpPr>
        <p:spPr>
          <a:xfrm>
            <a:off x="2906910" y="3030071"/>
            <a:ext cx="8509623" cy="646331"/>
          </a:xfrm>
          <a:prstGeom prst="rect">
            <a:avLst/>
          </a:prstGeom>
          <a:noFill/>
        </p:spPr>
        <p:txBody>
          <a:bodyPr wrap="square">
            <a:spAutoFit/>
          </a:bodyPr>
          <a:lstStyle/>
          <a:p>
            <a:pPr fontAlgn="ctr">
              <a:lnSpc>
                <a:spcPct val="150000"/>
              </a:lnSpc>
            </a:pP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effectLst/>
                <a:latin typeface="微软雅黑" panose="020b0503020204020204" pitchFamily="34" charset="-122"/>
                <a:ea typeface="微软雅黑" panose="020b0503020204020204" pitchFamily="34" charset="-122"/>
                <a:cs typeface="宋体" panose="02010600030101010101" pitchFamily="2" charset="-122"/>
              </a:rPr>
              <a:t>明确</a:t>
            </a: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latin typeface="微软雅黑" panose="020b0503020204020204" pitchFamily="34" charset="-122"/>
                <a:ea typeface="微软雅黑" panose="020b0503020204020204" pitchFamily="34" charset="-122"/>
                <a:cs typeface="宋体" panose="02010600030101010101" pitchFamily="2" charset="-122"/>
              </a:rPr>
              <a:t>：老子用车轮、器皿、房屋等比喻来进行论证。</a:t>
            </a:r>
            <a:endParaRPr lang="zh-CN" altLang="en-US" sz="2400" kern="100">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4" name="图片 33"/>
          <p:cNvPicPr>
            <a:picLocks noChangeAspect="1"/>
          </p:cNvPicPr>
          <p:nvPr/>
        </p:nvPicPr>
        <p:blipFill>
          <a:blip r:embed="rId3"/>
          <a:stretch>
            <a:fillRect/>
          </a:stretch>
        </p:blipFill>
        <p:spPr>
          <a:xfrm flipH="1">
            <a:off x="381536" y="2441896"/>
            <a:ext cx="2479715" cy="4540444"/>
          </a:xfrm>
          <a:prstGeom prst="rect">
            <a:avLst/>
          </a:prstGeom>
        </p:spPr>
      </p:pic>
      <p:sp>
        <p:nvSpPr>
          <p:cNvPr id="3" name="文本框 2"/>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深入品读，感悟赏析</a:t>
            </a:r>
            <a:endParaRPr lang="zh-CN" altLang="en-US" sz="2000">
              <a:latin typeface="微软雅黑" panose="020b0503020204020204" pitchFamily="34" charset="-122"/>
              <a:ea typeface="微软雅黑" panose="020b0503020204020204" pitchFamily="34" charset="-122"/>
            </a:endParaRPr>
          </a:p>
        </p:txBody>
      </p:sp>
      <p:sp>
        <p:nvSpPr>
          <p:cNvPr id="17" name="文本框 16"/>
          <p:cNvSpPr txBox="1"/>
          <p:nvPr/>
        </p:nvSpPr>
        <p:spPr>
          <a:xfrm>
            <a:off x="1158705" y="1360179"/>
            <a:ext cx="9917611" cy="1135054"/>
          </a:xfrm>
          <a:prstGeom prst="rect">
            <a:avLst/>
          </a:prstGeom>
          <a:solidFill>
            <a:schemeClr val="bg1">
              <a:lumMod val="85000"/>
            </a:schemeClr>
          </a:solidFill>
        </p:spPr>
        <p:txBody>
          <a:bodyPr wrap="square">
            <a:spAutoFit/>
          </a:bodyPr>
          <a:lstStyle/>
          <a:p>
            <a:pPr marL="342900" indent="-342900">
              <a:lnSpc>
                <a:spcPct val="150000"/>
              </a:lnSpc>
              <a:buFont typeface="Wingdings" panose="05000000000000000000" pitchFamily="2" charset="2"/>
              <a:buChar char="l"/>
            </a:pPr>
            <a:r>
              <a:rPr lang="zh-CN" altLang="en-US" sz="2400">
                <a:latin typeface="微软雅黑" panose="020b0503020204020204" pitchFamily="34" charset="-122"/>
                <a:ea typeface="微软雅黑" panose="020b0503020204020204" pitchFamily="34" charset="-122"/>
              </a:rPr>
              <a:t>第十一章运用比喻说明“有之以为利”，实际上是“无之以为用”，其中蕴含着“有”和“无”怎样的关系？</a:t>
            </a:r>
            <a:endParaRPr lang="zh-CN" altLang="en-US" sz="2400">
              <a:latin typeface="微软雅黑" panose="020b0503020204020204" pitchFamily="34" charset="-122"/>
              <a:ea typeface="微软雅黑" panose="020b0503020204020204" pitchFamily="34" charset="-122"/>
            </a:endParaRPr>
          </a:p>
        </p:txBody>
      </p:sp>
      <p:sp>
        <p:nvSpPr>
          <p:cNvPr id="18" name="文本框 17"/>
          <p:cNvSpPr txBox="1"/>
          <p:nvPr/>
        </p:nvSpPr>
        <p:spPr>
          <a:xfrm>
            <a:off x="2931702" y="3132791"/>
            <a:ext cx="8509623" cy="2862322"/>
          </a:xfrm>
          <a:prstGeom prst="rect">
            <a:avLst/>
          </a:prstGeom>
          <a:noFill/>
        </p:spPr>
        <p:txBody>
          <a:bodyPr wrap="square">
            <a:spAutoFit/>
          </a:bodyPr>
          <a:lstStyle/>
          <a:p>
            <a:pPr fontAlgn="ctr">
              <a:lnSpc>
                <a:spcPct val="150000"/>
              </a:lnSpc>
            </a:pPr>
            <a:r>
              <a:rPr lang="en-US" altLang="zh-CN" sz="2400" kern="100">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latin typeface="微软雅黑" panose="020b0503020204020204" pitchFamily="34" charset="-122"/>
                <a:ea typeface="微软雅黑" panose="020b0503020204020204" pitchFamily="34" charset="-122"/>
                <a:cs typeface="宋体" panose="02010600030101010101" pitchFamily="2" charset="-122"/>
              </a:rPr>
              <a:t>明确</a:t>
            </a:r>
            <a:r>
              <a:rPr lang="en-US" altLang="zh-CN" sz="2400" kern="100">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latin typeface="微软雅黑" panose="020b0503020204020204" pitchFamily="34" charset="-122"/>
                <a:ea typeface="微软雅黑" panose="020b0503020204020204" pitchFamily="34" charset="-122"/>
                <a:cs typeface="宋体" panose="02010600030101010101" pitchFamily="2" charset="-122"/>
              </a:rPr>
              <a:t>：“有”与“无”对立而统一，相互依存，相互作用，“有之以为利，无之以为用”，“有”作为实体，“无”作为利用，犹如有了车毂中间的空间，才有车轮平稳的转动；有了器皿中间的空间，才能盛水，盛食物；有了门窗四壁的空间，才具备房屋的作用。因此，“天下万物生于有，有生于无”。</a:t>
            </a:r>
            <a:endParaRPr lang="zh-CN" altLang="zh-CN" sz="2400" kern="100">
              <a:effectLst/>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4" name="图片 33"/>
          <p:cNvPicPr>
            <a:picLocks noChangeAspect="1"/>
          </p:cNvPicPr>
          <p:nvPr/>
        </p:nvPicPr>
        <p:blipFill>
          <a:blip r:embed="rId3"/>
          <a:stretch>
            <a:fillRect/>
          </a:stretch>
        </p:blipFill>
        <p:spPr>
          <a:xfrm flipH="1">
            <a:off x="381536" y="2441896"/>
            <a:ext cx="2479715" cy="4540444"/>
          </a:xfrm>
          <a:prstGeom prst="rect">
            <a:avLst/>
          </a:prstGeom>
        </p:spPr>
      </p:pic>
      <p:sp>
        <p:nvSpPr>
          <p:cNvPr id="3" name="文本框 2"/>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深入品读，感悟赏析</a:t>
            </a:r>
            <a:endParaRPr lang="zh-CN" altLang="en-US" sz="2000">
              <a:latin typeface="微软雅黑" panose="020b0503020204020204" pitchFamily="34" charset="-122"/>
              <a:ea typeface="微软雅黑" panose="020b0503020204020204" pitchFamily="34" charset="-122"/>
            </a:endParaRPr>
          </a:p>
        </p:txBody>
      </p:sp>
      <p:sp>
        <p:nvSpPr>
          <p:cNvPr id="18" name="文本框 17"/>
          <p:cNvSpPr txBox="1"/>
          <p:nvPr/>
        </p:nvSpPr>
        <p:spPr>
          <a:xfrm>
            <a:off x="2906910" y="2654608"/>
            <a:ext cx="8509623" cy="3416320"/>
          </a:xfrm>
          <a:prstGeom prst="rect">
            <a:avLst/>
          </a:prstGeom>
          <a:noFill/>
        </p:spPr>
        <p:txBody>
          <a:bodyPr wrap="square">
            <a:spAutoFit/>
          </a:bodyPr>
          <a:lstStyle/>
          <a:p>
            <a:pPr fontAlgn="ctr">
              <a:lnSpc>
                <a:spcPct val="150000"/>
              </a:lnSpc>
            </a:pPr>
            <a:r>
              <a:rPr lang="en-US" altLang="zh-CN" sz="2400" kern="100">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latin typeface="微软雅黑" panose="020b0503020204020204" pitchFamily="34" charset="-122"/>
                <a:ea typeface="微软雅黑" panose="020b0503020204020204" pitchFamily="34" charset="-122"/>
                <a:cs typeface="宋体" panose="02010600030101010101" pitchFamily="2" charset="-122"/>
              </a:rPr>
              <a:t>示例</a:t>
            </a:r>
            <a:r>
              <a:rPr lang="en-US" altLang="zh-CN" sz="2400" kern="100">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latin typeface="微软雅黑" panose="020b0503020204020204" pitchFamily="34" charset="-122"/>
                <a:ea typeface="微软雅黑" panose="020b0503020204020204" pitchFamily="34" charset="-122"/>
                <a:cs typeface="宋体" panose="02010600030101010101" pitchFamily="2" charset="-122"/>
              </a:rPr>
              <a:t>：老子的这段话很巧妙地说明“有”和“无”的辩证关系。但我认为有失偏颇。一个碗或茶盅中间是空的，可正是那个空的部分起了碗或茶盅的作用。房子里面是空的，可正是那个空的部分起了房子的作用。如果是实的，人怎么住进去呢？老子作出结论说“有之以为利，无之以为用”，把“无”作为主要的对立面。</a:t>
            </a:r>
            <a:endParaRPr lang="zh-CN" altLang="zh-CN" sz="2400" kern="100">
              <a:effectLst/>
              <a:latin typeface="微软雅黑" panose="020b0503020204020204" pitchFamily="34" charset="-122"/>
              <a:ea typeface="微软雅黑" panose="020b0503020204020204" pitchFamily="34" charset="-122"/>
            </a:endParaRPr>
          </a:p>
        </p:txBody>
      </p:sp>
      <p:sp>
        <p:nvSpPr>
          <p:cNvPr id="2" name="文本框 1"/>
          <p:cNvSpPr txBox="1"/>
          <p:nvPr/>
        </p:nvSpPr>
        <p:spPr>
          <a:xfrm>
            <a:off x="947083" y="1314570"/>
            <a:ext cx="10367744" cy="1135054"/>
          </a:xfrm>
          <a:prstGeom prst="rect">
            <a:avLst/>
          </a:prstGeom>
          <a:solidFill>
            <a:schemeClr val="bg1">
              <a:lumMod val="85000"/>
            </a:schemeClr>
          </a:solidFill>
        </p:spPr>
        <p:txBody>
          <a:bodyPr wrap="square">
            <a:spAutoFit/>
          </a:bodyPr>
          <a:lstStyle/>
          <a:p>
            <a:pPr marL="342900" indent="-342900">
              <a:lnSpc>
                <a:spcPct val="150000"/>
              </a:lnSpc>
              <a:buFont typeface="Wingdings" panose="05000000000000000000" pitchFamily="2" charset="2"/>
              <a:buChar char="l"/>
            </a:pPr>
            <a:r>
              <a:rPr lang="zh-CN" altLang="en-US" sz="2400">
                <a:latin typeface="微软雅黑" panose="020b0503020204020204" pitchFamily="34" charset="-122"/>
                <a:ea typeface="微软雅黑" panose="020b0503020204020204" pitchFamily="34" charset="-122"/>
              </a:rPr>
              <a:t>这一段话运用生活中的事例说明“有”和“无”的辩证关系。对老子的说法你有怎样的看法，借鉴文段的表达特色，发表一下自己的见解。</a:t>
            </a:r>
            <a:endParaRPr lang="zh-CN" altLang="en-US" sz="2400">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4" name="图片 33"/>
          <p:cNvPicPr>
            <a:picLocks noChangeAspect="1"/>
          </p:cNvPicPr>
          <p:nvPr/>
        </p:nvPicPr>
        <p:blipFill>
          <a:blip r:embed="rId3"/>
          <a:stretch>
            <a:fillRect/>
          </a:stretch>
        </p:blipFill>
        <p:spPr>
          <a:xfrm flipH="1">
            <a:off x="381536" y="2441896"/>
            <a:ext cx="2479715" cy="4540444"/>
          </a:xfrm>
          <a:prstGeom prst="rect">
            <a:avLst/>
          </a:prstGeom>
        </p:spPr>
      </p:pic>
      <p:sp>
        <p:nvSpPr>
          <p:cNvPr id="3" name="文本框 2"/>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深入品读，感悟赏析</a:t>
            </a:r>
            <a:endParaRPr lang="zh-CN" altLang="en-US" sz="2000">
              <a:latin typeface="微软雅黑" panose="020b0503020204020204" pitchFamily="34" charset="-122"/>
              <a:ea typeface="微软雅黑" panose="020b0503020204020204" pitchFamily="34" charset="-122"/>
            </a:endParaRPr>
          </a:p>
        </p:txBody>
      </p:sp>
      <p:sp>
        <p:nvSpPr>
          <p:cNvPr id="17" name="文本框 16"/>
          <p:cNvSpPr txBox="1"/>
          <p:nvPr/>
        </p:nvSpPr>
        <p:spPr>
          <a:xfrm>
            <a:off x="947083" y="1314570"/>
            <a:ext cx="10367744" cy="1135054"/>
          </a:xfrm>
          <a:prstGeom prst="rect">
            <a:avLst/>
          </a:prstGeom>
          <a:solidFill>
            <a:schemeClr val="bg1">
              <a:lumMod val="85000"/>
            </a:schemeClr>
          </a:solidFill>
        </p:spPr>
        <p:txBody>
          <a:bodyPr wrap="square">
            <a:spAutoFit/>
          </a:bodyPr>
          <a:lstStyle/>
          <a:p>
            <a:pPr marL="342900" indent="-342900">
              <a:lnSpc>
                <a:spcPct val="150000"/>
              </a:lnSpc>
              <a:buFont typeface="Wingdings" panose="05000000000000000000" pitchFamily="2" charset="2"/>
              <a:buChar char="l"/>
            </a:pPr>
            <a:r>
              <a:rPr lang="zh-CN" altLang="en-US" sz="2400">
                <a:latin typeface="微软雅黑" panose="020b0503020204020204" pitchFamily="34" charset="-122"/>
                <a:ea typeface="微软雅黑" panose="020b0503020204020204" pitchFamily="34" charset="-122"/>
              </a:rPr>
              <a:t>这一段话运用生活中的事例说明“有”和“无”的辩证关系。对老子的说法你有怎样的看法，借鉴文段的表达特色，发表一下自己的见解。</a:t>
            </a:r>
            <a:endParaRPr lang="zh-CN" altLang="en-US" sz="2400">
              <a:latin typeface="微软雅黑" panose="020b0503020204020204" pitchFamily="34" charset="-122"/>
              <a:ea typeface="微软雅黑" panose="020b0503020204020204" pitchFamily="34" charset="-122"/>
            </a:endParaRPr>
          </a:p>
        </p:txBody>
      </p:sp>
      <p:sp>
        <p:nvSpPr>
          <p:cNvPr id="18" name="文本框 17"/>
          <p:cNvSpPr txBox="1"/>
          <p:nvPr/>
        </p:nvSpPr>
        <p:spPr>
          <a:xfrm>
            <a:off x="2906910" y="2654608"/>
            <a:ext cx="8509623" cy="2862322"/>
          </a:xfrm>
          <a:prstGeom prst="rect">
            <a:avLst/>
          </a:prstGeom>
          <a:noFill/>
        </p:spPr>
        <p:txBody>
          <a:bodyPr wrap="square">
            <a:spAutoFit/>
          </a:bodyPr>
          <a:lstStyle/>
          <a:p>
            <a:pPr fontAlgn="ctr">
              <a:lnSpc>
                <a:spcPct val="150000"/>
              </a:lnSpc>
            </a:pPr>
            <a:r>
              <a:rPr lang="zh-CN" altLang="en-US" sz="2400" kern="100">
                <a:latin typeface="微软雅黑" panose="020b0503020204020204" pitchFamily="34" charset="-122"/>
                <a:ea typeface="微软雅黑" panose="020b0503020204020204" pitchFamily="34" charset="-122"/>
                <a:cs typeface="宋体" panose="02010600030101010101" pitchFamily="2" charset="-122"/>
              </a:rPr>
              <a:t>老子认为碗、茶盅、房子等是“有”和“无”的辩证的统一，这是对的；但是认为“无”是主要对立面，这就错了。毕竟是有了碗、茶盅、房子等，其中空的地方才能发挥作用。如果本来没有茶盅、碗、房子等，自然也就没有中空的地方，任何作用都没有了。</a:t>
            </a:r>
            <a:endParaRPr lang="zh-CN" altLang="zh-CN" sz="2400" kern="100">
              <a:effectLst/>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1037590" y="1583690"/>
            <a:ext cx="9269095" cy="405193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诵读课文，读懂文意</a:t>
            </a:r>
            <a:endParaRPr lang="zh-CN" altLang="en-US" sz="2000">
              <a:latin typeface="微软雅黑" panose="020b0503020204020204" pitchFamily="34" charset="-122"/>
              <a:ea typeface="微软雅黑" panose="020b0503020204020204" pitchFamily="34" charset="-122"/>
            </a:endParaRPr>
          </a:p>
        </p:txBody>
      </p:sp>
      <p:sp>
        <p:nvSpPr>
          <p:cNvPr id="16" name="矩形 15"/>
          <p:cNvSpPr/>
          <p:nvPr/>
        </p:nvSpPr>
        <p:spPr>
          <a:xfrm>
            <a:off x="6816982" y="1013626"/>
            <a:ext cx="4888734" cy="5192061"/>
          </a:xfrm>
          <a:prstGeom prst="rect">
            <a:avLst/>
          </a:prstGeom>
          <a:solidFill>
            <a:srgbClr val="3B55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136276" y="2345653"/>
            <a:ext cx="5582021" cy="2674899"/>
          </a:xfrm>
          <a:prstGeom prst="rect">
            <a:avLst/>
          </a:prstGeom>
          <a:noFill/>
        </p:spPr>
        <p:txBody>
          <a:bodyPr wrap="square">
            <a:spAutoFit/>
          </a:bodyPr>
          <a:lstStyle/>
          <a:p>
            <a:pPr marL="342900" indent="-342900" algn="l" fontAlgn="auto">
              <a:lnSpc>
                <a:spcPct val="150000"/>
              </a:lnSpc>
              <a:buFont typeface="Wingdings" panose="05000000000000000000" pitchFamily="2" charset="2"/>
              <a:buChar char="l"/>
            </a:pP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charset="-122"/>
                <a:sym typeface="+mn-ea"/>
              </a:rPr>
              <a:t>企者</a:t>
            </a:r>
            <a:r>
              <a:rPr lang="zh-CN" altLang="en-US" sz="2400">
                <a:solidFill>
                  <a:srgbClr val="C00000"/>
                </a:solidFill>
                <a:latin typeface="微软雅黑" panose="020b0503020204020204" pitchFamily="34" charset="-122"/>
                <a:ea typeface="微软雅黑" panose="020b0503020204020204" pitchFamily="34" charset="-122"/>
                <a:cs typeface="楷体" panose="02010609060101010101" charset="-122"/>
                <a:sym typeface="+mn-ea"/>
              </a:rPr>
              <a:t>不立</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charset="-122"/>
                <a:sym typeface="+mn-ea"/>
              </a:rPr>
              <a:t>，跨者</a:t>
            </a:r>
            <a:r>
              <a:rPr lang="zh-CN" altLang="en-US" sz="2400">
                <a:solidFill>
                  <a:srgbClr val="C00000"/>
                </a:solidFill>
                <a:latin typeface="微软雅黑" panose="020b0503020204020204" pitchFamily="34" charset="-122"/>
                <a:ea typeface="微软雅黑" panose="020b0503020204020204" pitchFamily="34" charset="-122"/>
                <a:cs typeface="楷体" panose="02010609060101010101" charset="-122"/>
                <a:sym typeface="+mn-ea"/>
              </a:rPr>
              <a:t>不行</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charset="-122"/>
                <a:sym typeface="+mn-ea"/>
              </a:rPr>
              <a:t>；</a:t>
            </a:r>
            <a:r>
              <a:rPr lang="zh-CN" altLang="en-US" sz="2400">
                <a:solidFill>
                  <a:srgbClr val="C00000"/>
                </a:solidFill>
                <a:latin typeface="微软雅黑" panose="020b0503020204020204" pitchFamily="34" charset="-122"/>
                <a:ea typeface="微软雅黑" panose="020b0503020204020204" pitchFamily="34" charset="-122"/>
                <a:cs typeface="楷体" panose="02010609060101010101" charset="-122"/>
                <a:sym typeface="+mn-ea"/>
              </a:rPr>
              <a:t>自见者不明</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charset="-122"/>
                <a:sym typeface="+mn-ea"/>
              </a:rPr>
              <a:t>，自是者不彰，</a:t>
            </a:r>
            <a:r>
              <a:rPr lang="zh-CN" altLang="en-US" sz="2400">
                <a:solidFill>
                  <a:srgbClr val="C00000"/>
                </a:solidFill>
                <a:latin typeface="微软雅黑" panose="020b0503020204020204" pitchFamily="34" charset="-122"/>
                <a:ea typeface="微软雅黑" panose="020b0503020204020204" pitchFamily="34" charset="-122"/>
                <a:cs typeface="楷体" panose="02010609060101010101" charset="-122"/>
                <a:sym typeface="+mn-ea"/>
              </a:rPr>
              <a:t>自伐</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charset="-122"/>
                <a:sym typeface="+mn-ea"/>
              </a:rPr>
              <a:t>者无功，</a:t>
            </a:r>
            <a:r>
              <a:rPr lang="zh-CN" altLang="en-US" sz="2400">
                <a:solidFill>
                  <a:srgbClr val="C00000"/>
                </a:solidFill>
                <a:latin typeface="微软雅黑" panose="020b0503020204020204" pitchFamily="34" charset="-122"/>
                <a:ea typeface="微软雅黑" panose="020b0503020204020204" pitchFamily="34" charset="-122"/>
                <a:cs typeface="楷体" panose="02010609060101010101" charset="-122"/>
                <a:sym typeface="+mn-ea"/>
              </a:rPr>
              <a:t>自矜</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charset="-122"/>
                <a:sym typeface="+mn-ea"/>
              </a:rPr>
              <a:t>者不长。其在道也，曰余食赘行，物或恶之，故有道者不</a:t>
            </a:r>
            <a:r>
              <a:rPr lang="zh-CN" altLang="en-US" sz="2400">
                <a:solidFill>
                  <a:srgbClr val="C00000"/>
                </a:solidFill>
                <a:latin typeface="微软雅黑" panose="020b0503020204020204" pitchFamily="34" charset="-122"/>
                <a:ea typeface="微软雅黑" panose="020b0503020204020204" pitchFamily="34" charset="-122"/>
                <a:cs typeface="楷体" panose="02010609060101010101" charset="-122"/>
                <a:sym typeface="+mn-ea"/>
              </a:rPr>
              <a:t>处</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charset="-122"/>
                <a:sym typeface="+mn-ea"/>
              </a:rPr>
              <a:t>。</a:t>
            </a:r>
            <a:br>
              <a:rPr lang="zh-CN" altLang="en-US">
                <a:latin typeface="微软雅黑" panose="020b0503020204020204" pitchFamily="34" charset="-122"/>
                <a:ea typeface="微软雅黑" panose="020b0503020204020204" pitchFamily="34" charset="-122"/>
              </a:rPr>
            </a:br>
            <a:endParaRPr lang="zh-CN" altLang="en-US">
              <a:latin typeface="微软雅黑" panose="020b0503020204020204" pitchFamily="34" charset="-122"/>
              <a:ea typeface="微软雅黑" panose="020b0503020204020204" pitchFamily="34" charset="-122"/>
            </a:endParaRPr>
          </a:p>
        </p:txBody>
      </p:sp>
      <p:sp>
        <p:nvSpPr>
          <p:cNvPr id="13" name="文本框 12"/>
          <p:cNvSpPr txBox="1"/>
          <p:nvPr/>
        </p:nvSpPr>
        <p:spPr>
          <a:xfrm>
            <a:off x="6816982" y="1176584"/>
            <a:ext cx="4888734" cy="5013039"/>
          </a:xfrm>
          <a:prstGeom prst="rect">
            <a:avLst/>
          </a:prstGeom>
          <a:noFill/>
        </p:spPr>
        <p:txBody>
          <a:bodyPr wrap="square">
            <a:spAutoFit/>
          </a:bodyPr>
          <a:lstStyle/>
          <a:p>
            <a:pPr marL="342900" indent="-342900">
              <a:lnSpc>
                <a:spcPct val="150000"/>
              </a:lnSpc>
              <a:buFont typeface="Wingdings" panose="05000000000000000000" pitchFamily="2" charset="2"/>
              <a:buChar char="l"/>
            </a:pPr>
            <a:r>
              <a:rPr lang="zh-CN" altLang="en-US" sz="2400">
                <a:solidFill>
                  <a:schemeClr val="bg1"/>
                </a:solidFill>
                <a:latin typeface="微软雅黑" panose="020b0503020204020204" pitchFamily="34" charset="-122"/>
                <a:ea typeface="微软雅黑" panose="020b0503020204020204" pitchFamily="34" charset="-122"/>
              </a:rPr>
              <a:t>重点字词：</a:t>
            </a:r>
            <a:endParaRPr lang="en-US" altLang="zh-CN" sz="240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bg1"/>
                </a:solidFill>
                <a:latin typeface="微软雅黑" panose="020b0503020204020204" pitchFamily="34" charset="-122"/>
                <a:ea typeface="微软雅黑" panose="020b0503020204020204" pitchFamily="34" charset="-122"/>
              </a:rPr>
              <a:t>（</a:t>
            </a:r>
            <a:r>
              <a:rPr lang="en-US" altLang="zh-CN" sz="2400">
                <a:solidFill>
                  <a:schemeClr val="bg1"/>
                </a:solidFill>
                <a:latin typeface="微软雅黑" panose="020b0503020204020204" pitchFamily="34" charset="-122"/>
                <a:ea typeface="微软雅黑" panose="020b0503020204020204" pitchFamily="34" charset="-122"/>
              </a:rPr>
              <a:t>1</a:t>
            </a:r>
            <a:r>
              <a:rPr lang="zh-CN" altLang="en-US" sz="2400">
                <a:solidFill>
                  <a:schemeClr val="bg1"/>
                </a:solidFill>
                <a:latin typeface="微软雅黑" panose="020b0503020204020204" pitchFamily="34" charset="-122"/>
                <a:ea typeface="微软雅黑" panose="020b0503020204020204" pitchFamily="34" charset="-122"/>
              </a:rPr>
              <a:t>）企者：踮起脚尖的人。</a:t>
            </a:r>
            <a:endParaRPr lang="zh-CN" altLang="en-US" sz="240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bg1"/>
                </a:solidFill>
                <a:latin typeface="微软雅黑" panose="020b0503020204020204" pitchFamily="34" charset="-122"/>
                <a:ea typeface="微软雅黑" panose="020b0503020204020204" pitchFamily="34" charset="-122"/>
              </a:rPr>
              <a:t>（</a:t>
            </a:r>
            <a:r>
              <a:rPr lang="en-US" altLang="zh-CN" sz="2400">
                <a:solidFill>
                  <a:schemeClr val="bg1"/>
                </a:solidFill>
                <a:latin typeface="微软雅黑" panose="020b0503020204020204" pitchFamily="34" charset="-122"/>
                <a:ea typeface="微软雅黑" panose="020b0503020204020204" pitchFamily="34" charset="-122"/>
              </a:rPr>
              <a:t>2</a:t>
            </a:r>
            <a:r>
              <a:rPr lang="zh-CN" altLang="en-US" sz="2400">
                <a:solidFill>
                  <a:schemeClr val="bg1"/>
                </a:solidFill>
                <a:latin typeface="微软雅黑" panose="020b0503020204020204" pitchFamily="34" charset="-122"/>
                <a:ea typeface="微软雅黑" panose="020b0503020204020204" pitchFamily="34" charset="-122"/>
              </a:rPr>
              <a:t>）不行：行走不稳。 </a:t>
            </a:r>
            <a:endParaRPr lang="zh-CN" altLang="en-US" sz="240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bg1"/>
                </a:solidFill>
                <a:latin typeface="微软雅黑" panose="020b0503020204020204" pitchFamily="34" charset="-122"/>
                <a:ea typeface="微软雅黑" panose="020b0503020204020204" pitchFamily="34" charset="-122"/>
              </a:rPr>
              <a:t>（</a:t>
            </a:r>
            <a:r>
              <a:rPr lang="en-US" altLang="zh-CN" sz="2400">
                <a:solidFill>
                  <a:schemeClr val="bg1"/>
                </a:solidFill>
                <a:latin typeface="微软雅黑" panose="020b0503020204020204" pitchFamily="34" charset="-122"/>
                <a:ea typeface="微软雅黑" panose="020b0503020204020204" pitchFamily="34" charset="-122"/>
              </a:rPr>
              <a:t>3</a:t>
            </a:r>
            <a:r>
              <a:rPr lang="zh-CN" altLang="en-US" sz="2400">
                <a:solidFill>
                  <a:schemeClr val="bg1"/>
                </a:solidFill>
                <a:latin typeface="微软雅黑" panose="020b0503020204020204" pitchFamily="34" charset="-122"/>
                <a:ea typeface="微软雅黑" panose="020b0503020204020204" pitchFamily="34" charset="-122"/>
              </a:rPr>
              <a:t>）自见者不明：自我显露的不能显明。</a:t>
            </a:r>
            <a:endParaRPr lang="en-US" altLang="zh-CN" sz="240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bg1"/>
                </a:solidFill>
                <a:latin typeface="微软雅黑" panose="020b0503020204020204" pitchFamily="34" charset="-122"/>
                <a:ea typeface="微软雅黑" panose="020b0503020204020204" pitchFamily="34" charset="-122"/>
              </a:rPr>
              <a:t>（</a:t>
            </a:r>
            <a:r>
              <a:rPr lang="en-US" altLang="zh-CN" sz="2400">
                <a:solidFill>
                  <a:schemeClr val="bg1"/>
                </a:solidFill>
                <a:latin typeface="微软雅黑" panose="020b0503020204020204" pitchFamily="34" charset="-122"/>
                <a:ea typeface="微软雅黑" panose="020b0503020204020204" pitchFamily="34" charset="-122"/>
              </a:rPr>
              <a:t>4</a:t>
            </a:r>
            <a:r>
              <a:rPr lang="zh-CN" altLang="en-US" sz="2400">
                <a:solidFill>
                  <a:schemeClr val="bg1"/>
                </a:solidFill>
                <a:latin typeface="微软雅黑" panose="020b0503020204020204" pitchFamily="34" charset="-122"/>
                <a:ea typeface="微软雅黑" panose="020b0503020204020204" pitchFamily="34" charset="-122"/>
              </a:rPr>
              <a:t>）自伐：和“自矜”都是自我夸耀的意思。</a:t>
            </a:r>
            <a:endParaRPr lang="en-US" altLang="zh-CN" sz="240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bg1"/>
                </a:solidFill>
                <a:latin typeface="微软雅黑" panose="020b0503020204020204" pitchFamily="34" charset="-122"/>
                <a:ea typeface="微软雅黑" panose="020b0503020204020204" pitchFamily="34" charset="-122"/>
              </a:rPr>
              <a:t>（</a:t>
            </a:r>
            <a:r>
              <a:rPr lang="en-US" altLang="zh-CN" sz="2400">
                <a:solidFill>
                  <a:schemeClr val="bg1"/>
                </a:solidFill>
                <a:latin typeface="微软雅黑" panose="020b0503020204020204" pitchFamily="34" charset="-122"/>
                <a:ea typeface="微软雅黑" panose="020b0503020204020204" pitchFamily="34" charset="-122"/>
              </a:rPr>
              <a:t>5</a:t>
            </a:r>
            <a:r>
              <a:rPr lang="zh-CN" altLang="en-US" sz="2400">
                <a:solidFill>
                  <a:schemeClr val="bg1"/>
                </a:solidFill>
                <a:latin typeface="微软雅黑" panose="020b0503020204020204" pitchFamily="34" charset="-122"/>
                <a:ea typeface="微软雅黑" panose="020b0503020204020204" pitchFamily="34" charset="-122"/>
              </a:rPr>
              <a:t>）处：为，做。 </a:t>
            </a:r>
            <a:endParaRPr lang="zh-CN" altLang="en-US" sz="2400">
              <a:solidFill>
                <a:schemeClr val="bg1"/>
              </a:solidFill>
              <a:latin typeface="微软雅黑" panose="020b0503020204020204" pitchFamily="34" charset="-122"/>
              <a:ea typeface="微软雅黑" panose="020b0503020204020204" pitchFamily="34" charset="-122"/>
            </a:endParaRPr>
          </a:p>
          <a:p>
            <a:pPr>
              <a:lnSpc>
                <a:spcPct val="150000"/>
              </a:lnSpc>
            </a:pPr>
            <a:endParaRPr lang="zh-CN" altLang="en-US" sz="240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cond evt="onBegin" delay="0">
                          <p:tn val="6"/>
                        </p:cond>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cond evt="onBegin" delay="0">
                          <p:tn val="10"/>
                        </p:cond>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uiExpand="1" build="p"/>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1037590" y="1583690"/>
            <a:ext cx="9269095" cy="405193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诵读课文，读懂文意</a:t>
            </a:r>
            <a:endParaRPr lang="zh-CN" altLang="en-US" sz="2000">
              <a:latin typeface="微软雅黑" panose="020b0503020204020204" pitchFamily="34" charset="-122"/>
              <a:ea typeface="微软雅黑" panose="020b0503020204020204" pitchFamily="34" charset="-122"/>
            </a:endParaRPr>
          </a:p>
        </p:txBody>
      </p:sp>
      <p:sp>
        <p:nvSpPr>
          <p:cNvPr id="16" name="矩形 15"/>
          <p:cNvSpPr/>
          <p:nvPr/>
        </p:nvSpPr>
        <p:spPr>
          <a:xfrm>
            <a:off x="6816982" y="1013626"/>
            <a:ext cx="4888734" cy="5192061"/>
          </a:xfrm>
          <a:prstGeom prst="rect">
            <a:avLst/>
          </a:prstGeom>
          <a:solidFill>
            <a:srgbClr val="3B55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6816982" y="1308160"/>
            <a:ext cx="4888734" cy="4602991"/>
          </a:xfrm>
          <a:prstGeom prst="rect">
            <a:avLst/>
          </a:prstGeom>
          <a:noFill/>
        </p:spPr>
        <p:txBody>
          <a:bodyPr wrap="square">
            <a:spAutoFit/>
          </a:bodyPr>
          <a:lstStyle/>
          <a:p>
            <a:pPr marL="342900" indent="-342900">
              <a:lnSpc>
                <a:spcPct val="150000"/>
              </a:lnSpc>
              <a:buFont typeface="Wingdings" panose="05000000000000000000" pitchFamily="2" charset="2"/>
              <a:buChar char="l"/>
            </a:pPr>
            <a:r>
              <a:rPr lang="zh-CN" altLang="en-US" sz="2200">
                <a:solidFill>
                  <a:schemeClr val="bg1"/>
                </a:solidFill>
                <a:latin typeface="楷体" panose="02010609060101010101" charset="-122"/>
                <a:ea typeface="楷体" panose="02010609060101010101" charset="-122"/>
              </a:rPr>
              <a:t>译文：垫起脚尖想站得更高一些，反而站不稳；迈着大步想走得更快一些，反而走不远；经常自我表现反而名声大不起来，经常自我夸耀反而没有功劳，自以为自高自大反而不能被认可并获得尊重。用“道”去衡量这些行为，可以说都是多余无用的，大家都讨厌这些行为，所以懂得规律的人是不会这样做的。</a:t>
            </a:r>
            <a:endParaRPr lang="zh-CN" altLang="en-US" sz="2200">
              <a:solidFill>
                <a:schemeClr val="bg1"/>
              </a:solidFill>
              <a:latin typeface="楷体" panose="02010609060101010101" charset="-122"/>
              <a:ea typeface="楷体" panose="02010609060101010101" charset="-122"/>
            </a:endParaRPr>
          </a:p>
        </p:txBody>
      </p:sp>
      <p:sp>
        <p:nvSpPr>
          <p:cNvPr id="3" name="文本框 2"/>
          <p:cNvSpPr txBox="1"/>
          <p:nvPr/>
        </p:nvSpPr>
        <p:spPr>
          <a:xfrm>
            <a:off x="1136276" y="2345653"/>
            <a:ext cx="5582021" cy="2674899"/>
          </a:xfrm>
          <a:prstGeom prst="rect">
            <a:avLst/>
          </a:prstGeom>
          <a:noFill/>
        </p:spPr>
        <p:txBody>
          <a:bodyPr wrap="square">
            <a:spAutoFit/>
          </a:bodyPr>
          <a:lstStyle/>
          <a:p>
            <a:pPr marL="342900" indent="-342900" algn="l" fontAlgn="auto">
              <a:lnSpc>
                <a:spcPct val="150000"/>
              </a:lnSpc>
              <a:buFont typeface="Wingdings" panose="05000000000000000000" pitchFamily="2" charset="2"/>
              <a:buChar char="l"/>
            </a:pP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charset="-122"/>
                <a:sym typeface="+mn-ea"/>
              </a:rPr>
              <a:t>企者</a:t>
            </a:r>
            <a:r>
              <a:rPr lang="zh-CN" altLang="en-US" sz="2400">
                <a:solidFill>
                  <a:srgbClr val="C00000"/>
                </a:solidFill>
                <a:latin typeface="微软雅黑" panose="020b0503020204020204" pitchFamily="34" charset="-122"/>
                <a:ea typeface="微软雅黑" panose="020b0503020204020204" pitchFamily="34" charset="-122"/>
                <a:cs typeface="楷体" panose="02010609060101010101" charset="-122"/>
                <a:sym typeface="+mn-ea"/>
              </a:rPr>
              <a:t>不立</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charset="-122"/>
                <a:sym typeface="+mn-ea"/>
              </a:rPr>
              <a:t>，跨者</a:t>
            </a:r>
            <a:r>
              <a:rPr lang="zh-CN" altLang="en-US" sz="2400">
                <a:solidFill>
                  <a:srgbClr val="C00000"/>
                </a:solidFill>
                <a:latin typeface="微软雅黑" panose="020b0503020204020204" pitchFamily="34" charset="-122"/>
                <a:ea typeface="微软雅黑" panose="020b0503020204020204" pitchFamily="34" charset="-122"/>
                <a:cs typeface="楷体" panose="02010609060101010101" charset="-122"/>
                <a:sym typeface="+mn-ea"/>
              </a:rPr>
              <a:t>不行</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charset="-122"/>
                <a:sym typeface="+mn-ea"/>
              </a:rPr>
              <a:t>；</a:t>
            </a:r>
            <a:r>
              <a:rPr lang="zh-CN" altLang="en-US" sz="2400">
                <a:solidFill>
                  <a:srgbClr val="C00000"/>
                </a:solidFill>
                <a:latin typeface="微软雅黑" panose="020b0503020204020204" pitchFamily="34" charset="-122"/>
                <a:ea typeface="微软雅黑" panose="020b0503020204020204" pitchFamily="34" charset="-122"/>
                <a:cs typeface="楷体" panose="02010609060101010101" charset="-122"/>
                <a:sym typeface="+mn-ea"/>
              </a:rPr>
              <a:t>自见者不明</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charset="-122"/>
                <a:sym typeface="+mn-ea"/>
              </a:rPr>
              <a:t>，自是者不彰，</a:t>
            </a:r>
            <a:r>
              <a:rPr lang="zh-CN" altLang="en-US" sz="2400">
                <a:solidFill>
                  <a:srgbClr val="C00000"/>
                </a:solidFill>
                <a:latin typeface="微软雅黑" panose="020b0503020204020204" pitchFamily="34" charset="-122"/>
                <a:ea typeface="微软雅黑" panose="020b0503020204020204" pitchFamily="34" charset="-122"/>
                <a:cs typeface="楷体" panose="02010609060101010101" charset="-122"/>
                <a:sym typeface="+mn-ea"/>
              </a:rPr>
              <a:t>自伐</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charset="-122"/>
                <a:sym typeface="+mn-ea"/>
              </a:rPr>
              <a:t>者无功，</a:t>
            </a:r>
            <a:r>
              <a:rPr lang="zh-CN" altLang="en-US" sz="2400">
                <a:solidFill>
                  <a:srgbClr val="C00000"/>
                </a:solidFill>
                <a:latin typeface="微软雅黑" panose="020b0503020204020204" pitchFamily="34" charset="-122"/>
                <a:ea typeface="微软雅黑" panose="020b0503020204020204" pitchFamily="34" charset="-122"/>
                <a:cs typeface="楷体" panose="02010609060101010101" charset="-122"/>
                <a:sym typeface="+mn-ea"/>
              </a:rPr>
              <a:t>自矜</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charset="-122"/>
                <a:sym typeface="+mn-ea"/>
              </a:rPr>
              <a:t>者不长。其在道也，曰余食赘行，物或恶之，故有道者不</a:t>
            </a:r>
            <a:r>
              <a:rPr lang="zh-CN" altLang="en-US" sz="2400">
                <a:solidFill>
                  <a:srgbClr val="C00000"/>
                </a:solidFill>
                <a:latin typeface="微软雅黑" panose="020b0503020204020204" pitchFamily="34" charset="-122"/>
                <a:ea typeface="微软雅黑" panose="020b0503020204020204" pitchFamily="34" charset="-122"/>
                <a:cs typeface="楷体" panose="02010609060101010101" charset="-122"/>
                <a:sym typeface="+mn-ea"/>
              </a:rPr>
              <a:t>处</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charset="-122"/>
                <a:sym typeface="+mn-ea"/>
              </a:rPr>
              <a:t>。</a:t>
            </a:r>
            <a:br>
              <a:rPr lang="zh-CN" altLang="en-US">
                <a:latin typeface="微软雅黑" panose="020b0503020204020204" pitchFamily="34" charset="-122"/>
                <a:ea typeface="微软雅黑" panose="020b0503020204020204" pitchFamily="34" charset="-122"/>
              </a:rPr>
            </a:br>
            <a:endParaRPr lang="zh-CN" altLang="en-US">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randomBar dir="vert"/>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3"/>
          <a:stretch>
            <a:fillRect/>
          </a:stretch>
        </p:blipFill>
        <p:spPr>
          <a:xfrm>
            <a:off x="219570" y="1410077"/>
            <a:ext cx="1558110" cy="1898514"/>
          </a:xfrm>
          <a:prstGeom prst="rect">
            <a:avLst/>
          </a:prstGeom>
        </p:spPr>
      </p:pic>
      <p:sp>
        <p:nvSpPr>
          <p:cNvPr id="9" name="文本框 8"/>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深入品读，感悟赏析</a:t>
            </a:r>
            <a:endParaRPr lang="zh-CN" altLang="en-US" sz="2000">
              <a:latin typeface="微软雅黑" panose="020b0503020204020204" pitchFamily="34" charset="-122"/>
              <a:ea typeface="微软雅黑" panose="020b0503020204020204" pitchFamily="34" charset="-122"/>
            </a:endParaRPr>
          </a:p>
        </p:txBody>
      </p:sp>
      <p:sp>
        <p:nvSpPr>
          <p:cNvPr id="11" name="文本框 10"/>
          <p:cNvSpPr txBox="1"/>
          <p:nvPr/>
        </p:nvSpPr>
        <p:spPr>
          <a:xfrm>
            <a:off x="1777680" y="1281796"/>
            <a:ext cx="9552637" cy="581057"/>
          </a:xfrm>
          <a:prstGeom prst="rect">
            <a:avLst/>
          </a:prstGeom>
          <a:solidFill>
            <a:schemeClr val="bg1">
              <a:lumMod val="85000"/>
            </a:schemeClr>
          </a:solidFill>
        </p:spPr>
        <p:txBody>
          <a:bodyPr wrap="square">
            <a:spAutoFit/>
          </a:bodyPr>
          <a:lstStyle/>
          <a:p>
            <a:pPr marL="285750" indent="-285750">
              <a:lnSpc>
                <a:spcPct val="150000"/>
              </a:lnSpc>
              <a:buFont typeface="Wingdings" panose="05000000000000000000" pitchFamily="2" charset="2"/>
              <a:buChar char="l"/>
            </a:pPr>
            <a:r>
              <a:rPr lang="zh-CN" altLang="en-US" sz="2400">
                <a:effectLst/>
                <a:latin typeface="微软雅黑" panose="020b0503020204020204" pitchFamily="34" charset="-122"/>
                <a:ea typeface="微软雅黑" panose="020b0503020204020204" pitchFamily="34" charset="-122"/>
                <a:cs typeface="宋体" panose="02010600030101010101" pitchFamily="2" charset="-122"/>
              </a:rPr>
              <a:t>“企者不立</a:t>
            </a:r>
            <a:r>
              <a:rPr lang="en-US" altLang="zh-CN" sz="24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a:effectLst/>
                <a:latin typeface="微软雅黑" panose="020b0503020204020204" pitchFamily="34" charset="-122"/>
                <a:ea typeface="微软雅黑" panose="020b0503020204020204" pitchFamily="34" charset="-122"/>
                <a:cs typeface="宋体" panose="02010600030101010101" pitchFamily="2" charset="-122"/>
              </a:rPr>
              <a:t>物或恶之”这段话运用了什么手法，写了什么内容？</a:t>
            </a:r>
            <a:endParaRPr lang="zh-CN" altLang="en-US" sz="2400">
              <a:effectLst/>
              <a:latin typeface="微软雅黑" panose="020b0503020204020204" pitchFamily="34" charset="-122"/>
              <a:ea typeface="微软雅黑" panose="020b0503020204020204" pitchFamily="34" charset="-122"/>
              <a:cs typeface="宋体" panose="02010600030101010101" pitchFamily="2" charset="-122"/>
            </a:endParaRPr>
          </a:p>
        </p:txBody>
      </p:sp>
      <p:sp>
        <p:nvSpPr>
          <p:cNvPr id="13" name="文本框 12"/>
          <p:cNvSpPr txBox="1"/>
          <p:nvPr/>
        </p:nvSpPr>
        <p:spPr>
          <a:xfrm>
            <a:off x="2192475" y="2828835"/>
            <a:ext cx="7807050" cy="1200329"/>
          </a:xfrm>
          <a:prstGeom prst="rect">
            <a:avLst/>
          </a:prstGeom>
          <a:noFill/>
        </p:spPr>
        <p:txBody>
          <a:bodyPr wrap="square">
            <a:spAutoFit/>
          </a:bodyPr>
          <a:lstStyle/>
          <a:p>
            <a:pPr fontAlgn="ctr">
              <a:lnSpc>
                <a:spcPct val="150000"/>
              </a:lnSpc>
            </a:pP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effectLst/>
                <a:latin typeface="微软雅黑" panose="020b0503020204020204" pitchFamily="34" charset="-122"/>
                <a:ea typeface="微软雅黑" panose="020b0503020204020204" pitchFamily="34" charset="-122"/>
                <a:cs typeface="宋体" panose="02010600030101010101" pitchFamily="2" charset="-122"/>
              </a:rPr>
              <a:t>明确</a:t>
            </a: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latin typeface="微软雅黑" panose="020b0503020204020204" pitchFamily="34" charset="-122"/>
                <a:ea typeface="微软雅黑" panose="020b0503020204020204" pitchFamily="34" charset="-122"/>
                <a:cs typeface="宋体" panose="02010600030101010101" pitchFamily="2" charset="-122"/>
              </a:rPr>
              <a:t>：从反面运用排比、比喻的手法列举并剖析了四种人生态度及其后果。</a:t>
            </a:r>
            <a:endParaRPr lang="zh-CN" altLang="en-US" sz="2400" kern="100">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3"/>
          <a:stretch>
            <a:fillRect/>
          </a:stretch>
        </p:blipFill>
        <p:spPr>
          <a:xfrm>
            <a:off x="219570" y="1410077"/>
            <a:ext cx="1558110" cy="1898514"/>
          </a:xfrm>
          <a:prstGeom prst="rect">
            <a:avLst/>
          </a:prstGeom>
        </p:spPr>
      </p:pic>
      <p:sp>
        <p:nvSpPr>
          <p:cNvPr id="9" name="文本框 8"/>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深入品读，感悟赏析</a:t>
            </a:r>
            <a:endParaRPr lang="zh-CN" altLang="en-US" sz="2000">
              <a:latin typeface="微软雅黑" panose="020b0503020204020204" pitchFamily="34" charset="-122"/>
              <a:ea typeface="微软雅黑" panose="020b0503020204020204" pitchFamily="34" charset="-122"/>
            </a:endParaRPr>
          </a:p>
        </p:txBody>
      </p:sp>
      <p:sp>
        <p:nvSpPr>
          <p:cNvPr id="11" name="文本框 10"/>
          <p:cNvSpPr txBox="1"/>
          <p:nvPr/>
        </p:nvSpPr>
        <p:spPr>
          <a:xfrm>
            <a:off x="1777680" y="1281796"/>
            <a:ext cx="9552637" cy="1135054"/>
          </a:xfrm>
          <a:prstGeom prst="rect">
            <a:avLst/>
          </a:prstGeom>
          <a:solidFill>
            <a:schemeClr val="bg1">
              <a:lumMod val="85000"/>
            </a:schemeClr>
          </a:solidFill>
        </p:spPr>
        <p:txBody>
          <a:bodyPr wrap="square">
            <a:spAutoFit/>
          </a:bodyPr>
          <a:lstStyle/>
          <a:p>
            <a:pPr marL="285750" indent="-285750">
              <a:lnSpc>
                <a:spcPct val="150000"/>
              </a:lnSpc>
              <a:buFont typeface="Wingdings" panose="05000000000000000000" pitchFamily="2" charset="2"/>
              <a:buChar char="l"/>
            </a:pPr>
            <a:r>
              <a:rPr lang="zh-CN" altLang="en-US" sz="2400">
                <a:effectLst/>
                <a:latin typeface="微软雅黑" panose="020b0503020204020204" pitchFamily="34" charset="-122"/>
                <a:ea typeface="微软雅黑" panose="020b0503020204020204" pitchFamily="34" charset="-122"/>
                <a:cs typeface="宋体" panose="02010600030101010101" pitchFamily="2" charset="-122"/>
              </a:rPr>
              <a:t>怎样理解</a:t>
            </a:r>
            <a:r>
              <a:rPr lang="en-US" altLang="zh-CN" sz="24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a:effectLst/>
                <a:latin typeface="微软雅黑" panose="020b0503020204020204" pitchFamily="34" charset="-122"/>
                <a:ea typeface="微软雅黑" panose="020b0503020204020204" pitchFamily="34" charset="-122"/>
                <a:cs typeface="宋体" panose="02010600030101010101" pitchFamily="2" charset="-122"/>
              </a:rPr>
              <a:t>老子</a:t>
            </a:r>
            <a:r>
              <a:rPr lang="en-US" altLang="zh-CN" sz="24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a:effectLst/>
                <a:latin typeface="微软雅黑" panose="020b0503020204020204" pitchFamily="34" charset="-122"/>
                <a:ea typeface="微软雅黑" panose="020b0503020204020204" pitchFamily="34" charset="-122"/>
                <a:cs typeface="宋体" panose="02010600030101010101" pitchFamily="2" charset="-122"/>
              </a:rPr>
              <a:t>第二十四章中“自见者不明，自是者不彰”的含义？</a:t>
            </a:r>
            <a:endParaRPr lang="zh-CN" altLang="en-US" sz="2400">
              <a:effectLst/>
              <a:latin typeface="微软雅黑" panose="020b0503020204020204" pitchFamily="34" charset="-122"/>
              <a:ea typeface="微软雅黑" panose="020b0503020204020204" pitchFamily="34" charset="-122"/>
              <a:cs typeface="宋体" panose="02010600030101010101" pitchFamily="2" charset="-122"/>
            </a:endParaRPr>
          </a:p>
        </p:txBody>
      </p:sp>
      <p:sp>
        <p:nvSpPr>
          <p:cNvPr id="13" name="文本框 12"/>
          <p:cNvSpPr txBox="1"/>
          <p:nvPr/>
        </p:nvSpPr>
        <p:spPr>
          <a:xfrm>
            <a:off x="2192474" y="2828835"/>
            <a:ext cx="9315163" cy="2862322"/>
          </a:xfrm>
          <a:prstGeom prst="rect">
            <a:avLst/>
          </a:prstGeom>
          <a:noFill/>
        </p:spPr>
        <p:txBody>
          <a:bodyPr wrap="square">
            <a:spAutoFit/>
          </a:bodyPr>
          <a:lstStyle/>
          <a:p>
            <a:pPr fontAlgn="ctr">
              <a:lnSpc>
                <a:spcPct val="150000"/>
              </a:lnSpc>
            </a:pP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effectLst/>
                <a:latin typeface="微软雅黑" panose="020b0503020204020204" pitchFamily="34" charset="-122"/>
                <a:ea typeface="微软雅黑" panose="020b0503020204020204" pitchFamily="34" charset="-122"/>
                <a:cs typeface="宋体" panose="02010600030101010101" pitchFamily="2" charset="-122"/>
              </a:rPr>
              <a:t>明确</a:t>
            </a: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latin typeface="微软雅黑" panose="020b0503020204020204" pitchFamily="34" charset="-122"/>
                <a:ea typeface="微软雅黑" panose="020b0503020204020204" pitchFamily="34" charset="-122"/>
                <a:cs typeface="宋体" panose="02010600030101010101" pitchFamily="2" charset="-122"/>
              </a:rPr>
              <a:t>：“自见者不明，自是者不彰”是说偏执己见的人反而不能明察，自以为是的人反而不能明辨是非。因为“自见”“自是”都是认为自己是对的，别人是错的，他们只关注自我，只依赖自我，所以就会局限于自己狭隘的小范围和狭隘的主观意识，导致他们不能明白真相，常被假象蒙蔽，使真相得不到彰明。</a:t>
            </a:r>
            <a:endParaRPr lang="zh-CN" altLang="en-US" sz="2400" kern="100">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260592" y="256520"/>
            <a:ext cx="11670816" cy="6344959"/>
          </a:xfrm>
          <a:prstGeom prst="rect">
            <a:avLst/>
          </a:prstGeom>
          <a:solidFill>
            <a:srgbClr val="F3F2F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048" name="图片 1047" descr="图片包含 黑色, 深色, 就坐&#10;&#10;描述已自动生成"/>
          <p:cNvPicPr>
            <a:picLocks noChangeAspect="1"/>
          </p:cNvPicPr>
          <p:nvPr/>
        </p:nvPicPr>
        <p:blipFill>
          <a:blip r:embed="rId3">
            <a:alphaModFix amt="20000"/>
            <a:extLst>
              <a:ext uri="{BEBA8EAE-BF5A-486C-A8C5-ECC9F3942E4B}">
                <a14:imgProps xmlns:a14="http://schemas.microsoft.com/office/drawing/2010/main">
                  <a14:imgLayer r:embed="rId4">
                    <a14:imgEffect>
                      <a14:brightnessContrast bright="-100000"/>
                    </a14:imgEffect>
                  </a14:imgLayer>
                </a14:imgProps>
              </a:ext>
            </a:extLst>
          </a:blip>
          <a:stretch>
            <a:fillRect/>
          </a:stretch>
        </p:blipFill>
        <p:spPr>
          <a:xfrm>
            <a:off x="4038987" y="1305868"/>
            <a:ext cx="4114025" cy="4246261"/>
          </a:xfrm>
          <a:prstGeom prst="rect">
            <a:avLst/>
          </a:prstGeom>
        </p:spPr>
      </p:pic>
      <p:sp>
        <p:nvSpPr>
          <p:cNvPr id="44" name="任意多边形: 形状 43"/>
          <p:cNvSpPr/>
          <p:nvPr/>
        </p:nvSpPr>
        <p:spPr>
          <a:xfrm rot="16200000">
            <a:off x="5192198" y="328684"/>
            <a:ext cx="1807601" cy="6200625"/>
          </a:xfrm>
          <a:custGeom>
            <a:gdLst>
              <a:gd name="connsiteX0" fmla="*/ 194233 w 907165"/>
              <a:gd name="connsiteY0" fmla="*/ 0 h 3280223"/>
              <a:gd name="connsiteX1" fmla="*/ 723853 w 907165"/>
              <a:gd name="connsiteY1" fmla="*/ 0 h 3280223"/>
              <a:gd name="connsiteX2" fmla="*/ 859388 w 907165"/>
              <a:gd name="connsiteY2" fmla="*/ 204475 h 3280223"/>
              <a:gd name="connsiteX3" fmla="*/ 907165 w 907165"/>
              <a:gd name="connsiteY3" fmla="*/ 214121 h 3280223"/>
              <a:gd name="connsiteX4" fmla="*/ 907165 w 907165"/>
              <a:gd name="connsiteY4" fmla="*/ 3071706 h 3280223"/>
              <a:gd name="connsiteX5" fmla="*/ 859388 w 907165"/>
              <a:gd name="connsiteY5" fmla="*/ 3081351 h 3280223"/>
              <a:gd name="connsiteX6" fmla="*/ 728362 w 907165"/>
              <a:gd name="connsiteY6" fmla="*/ 3241103 h 3280223"/>
              <a:gd name="connsiteX7" fmla="*/ 724418 w 907165"/>
              <a:gd name="connsiteY7" fmla="*/ 3280223 h 3280223"/>
              <a:gd name="connsiteX8" fmla="*/ 193668 w 907165"/>
              <a:gd name="connsiteY8" fmla="*/ 3280223 h 3280223"/>
              <a:gd name="connsiteX9" fmla="*/ 189725 w 907165"/>
              <a:gd name="connsiteY9" fmla="*/ 3241103 h 3280223"/>
              <a:gd name="connsiteX10" fmla="*/ 58698 w 907165"/>
              <a:gd name="connsiteY10" fmla="*/ 3081351 h 3280223"/>
              <a:gd name="connsiteX11" fmla="*/ 0 w 907165"/>
              <a:gd name="connsiteY11" fmla="*/ 3069501 h 3280223"/>
              <a:gd name="connsiteX12" fmla="*/ 0 w 907165"/>
              <a:gd name="connsiteY12" fmla="*/ 216326 h 3280223"/>
              <a:gd name="connsiteX13" fmla="*/ 58698 w 907165"/>
              <a:gd name="connsiteY13" fmla="*/ 204475 h 3280223"/>
              <a:gd name="connsiteX14" fmla="*/ 194233 w 907165"/>
              <a:gd name="connsiteY14" fmla="*/ 0 h 328022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07164" h="3280223">
                <a:moveTo>
                  <a:pt x="194233" y="0"/>
                </a:moveTo>
                <a:lnTo>
                  <a:pt x="723853" y="0"/>
                </a:lnTo>
                <a:cubicBezTo>
                  <a:pt x="723853" y="91920"/>
                  <a:pt x="779740" y="170787"/>
                  <a:pt x="859388" y="204475"/>
                </a:cubicBezTo>
                <a:lnTo>
                  <a:pt x="907165" y="214121"/>
                </a:lnTo>
                <a:lnTo>
                  <a:pt x="907165" y="3071706"/>
                </a:lnTo>
                <a:lnTo>
                  <a:pt x="859388" y="3081351"/>
                </a:lnTo>
                <a:cubicBezTo>
                  <a:pt x="793014" y="3109425"/>
                  <a:pt x="743142" y="3168872"/>
                  <a:pt x="728362" y="3241103"/>
                </a:cubicBezTo>
                <a:lnTo>
                  <a:pt x="724418" y="3280223"/>
                </a:lnTo>
                <a:lnTo>
                  <a:pt x="193668" y="3280223"/>
                </a:lnTo>
                <a:lnTo>
                  <a:pt x="189725" y="3241103"/>
                </a:lnTo>
                <a:cubicBezTo>
                  <a:pt x="174944" y="3168872"/>
                  <a:pt x="125072" y="3109425"/>
                  <a:pt x="58698" y="3081351"/>
                </a:cubicBezTo>
                <a:lnTo>
                  <a:pt x="0" y="3069501"/>
                </a:lnTo>
                <a:lnTo>
                  <a:pt x="0" y="216326"/>
                </a:lnTo>
                <a:lnTo>
                  <a:pt x="58698" y="204475"/>
                </a:lnTo>
                <a:cubicBezTo>
                  <a:pt x="138347" y="170787"/>
                  <a:pt x="194233" y="91920"/>
                  <a:pt x="194233" y="0"/>
                </a:cubicBezTo>
                <a:close/>
              </a:path>
            </a:pathLst>
          </a:custGeom>
          <a:solidFill>
            <a:srgbClr val="3B5552"/>
          </a:solidFill>
          <a:ln w="6350">
            <a:solidFill>
              <a:srgbClr val="3B55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任意多边形: 形状 62"/>
          <p:cNvSpPr/>
          <p:nvPr/>
        </p:nvSpPr>
        <p:spPr>
          <a:xfrm rot="16200000">
            <a:off x="5041582" y="175251"/>
            <a:ext cx="2108836" cy="6507493"/>
          </a:xfrm>
          <a:custGeom>
            <a:gdLst>
              <a:gd name="connsiteX0" fmla="*/ 320326 w 1496080"/>
              <a:gd name="connsiteY0" fmla="*/ 0 h 5143274"/>
              <a:gd name="connsiteX1" fmla="*/ 1193765 w 1496080"/>
              <a:gd name="connsiteY1" fmla="*/ 0 h 5143274"/>
              <a:gd name="connsiteX2" fmla="*/ 1417287 w 1496080"/>
              <a:gd name="connsiteY2" fmla="*/ 337217 h 5143274"/>
              <a:gd name="connsiteX3" fmla="*/ 1496080 w 1496080"/>
              <a:gd name="connsiteY3" fmla="*/ 353125 h 5143274"/>
              <a:gd name="connsiteX4" fmla="*/ 1496080 w 1496080"/>
              <a:gd name="connsiteY4" fmla="*/ 4799392 h 5143274"/>
              <a:gd name="connsiteX5" fmla="*/ 1417287 w 1496080"/>
              <a:gd name="connsiteY5" fmla="*/ 4815298 h 5143274"/>
              <a:gd name="connsiteX6" fmla="*/ 1201202 w 1496080"/>
              <a:gd name="connsiteY6" fmla="*/ 5078758 h 5143274"/>
              <a:gd name="connsiteX7" fmla="*/ 1194697 w 1496080"/>
              <a:gd name="connsiteY7" fmla="*/ 5143274 h 5143274"/>
              <a:gd name="connsiteX8" fmla="*/ 319394 w 1496080"/>
              <a:gd name="connsiteY8" fmla="*/ 5143274 h 5143274"/>
              <a:gd name="connsiteX9" fmla="*/ 312891 w 1496080"/>
              <a:gd name="connsiteY9" fmla="*/ 5078758 h 5143274"/>
              <a:gd name="connsiteX10" fmla="*/ 96804 w 1496080"/>
              <a:gd name="connsiteY10" fmla="*/ 4815298 h 5143274"/>
              <a:gd name="connsiteX11" fmla="*/ 0 w 1496080"/>
              <a:gd name="connsiteY11" fmla="*/ 4795755 h 5143274"/>
              <a:gd name="connsiteX12" fmla="*/ 0 w 1496080"/>
              <a:gd name="connsiteY12" fmla="*/ 356761 h 5143274"/>
              <a:gd name="connsiteX13" fmla="*/ 96804 w 1496080"/>
              <a:gd name="connsiteY13" fmla="*/ 337217 h 5143274"/>
              <a:gd name="connsiteX14" fmla="*/ 320326 w 1496080"/>
              <a:gd name="connsiteY14" fmla="*/ 0 h 514327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96080" h="5143274">
                <a:moveTo>
                  <a:pt x="320326" y="0"/>
                </a:moveTo>
                <a:lnTo>
                  <a:pt x="1193765" y="0"/>
                </a:lnTo>
                <a:cubicBezTo>
                  <a:pt x="1193765" y="151593"/>
                  <a:pt x="1285933" y="281659"/>
                  <a:pt x="1417287" y="337217"/>
                </a:cubicBezTo>
                <a:lnTo>
                  <a:pt x="1496080" y="353125"/>
                </a:lnTo>
                <a:lnTo>
                  <a:pt x="1496080" y="4799392"/>
                </a:lnTo>
                <a:lnTo>
                  <a:pt x="1417287" y="4815298"/>
                </a:lnTo>
                <a:cubicBezTo>
                  <a:pt x="1307824" y="4861597"/>
                  <a:pt x="1225576" y="4959636"/>
                  <a:pt x="1201202" y="5078758"/>
                </a:cubicBezTo>
                <a:lnTo>
                  <a:pt x="1194697" y="5143274"/>
                </a:lnTo>
                <a:lnTo>
                  <a:pt x="319394" y="5143274"/>
                </a:lnTo>
                <a:lnTo>
                  <a:pt x="312891" y="5078758"/>
                </a:lnTo>
                <a:cubicBezTo>
                  <a:pt x="288515" y="4959636"/>
                  <a:pt x="206267" y="4861597"/>
                  <a:pt x="96804" y="4815298"/>
                </a:cubicBezTo>
                <a:lnTo>
                  <a:pt x="0" y="4795755"/>
                </a:lnTo>
                <a:lnTo>
                  <a:pt x="0" y="356761"/>
                </a:lnTo>
                <a:lnTo>
                  <a:pt x="96804" y="337217"/>
                </a:lnTo>
                <a:cubicBezTo>
                  <a:pt x="228160" y="281659"/>
                  <a:pt x="320326" y="151593"/>
                  <a:pt x="320326" y="0"/>
                </a:cubicBezTo>
                <a:close/>
              </a:path>
            </a:pathLst>
          </a:custGeom>
          <a:noFill/>
          <a:ln w="6350">
            <a:solidFill>
              <a:srgbClr val="3B55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椭圆 67"/>
          <p:cNvSpPr/>
          <p:nvPr/>
        </p:nvSpPr>
        <p:spPr>
          <a:xfrm>
            <a:off x="3175825" y="3340731"/>
            <a:ext cx="176530" cy="176530"/>
          </a:xfrm>
          <a:prstGeom prst="ellipse">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椭圆 68"/>
          <p:cNvSpPr/>
          <p:nvPr/>
        </p:nvSpPr>
        <p:spPr>
          <a:xfrm>
            <a:off x="8839644" y="3340731"/>
            <a:ext cx="176530" cy="176530"/>
          </a:xfrm>
          <a:prstGeom prst="ellipse">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文本框 1"/>
          <p:cNvSpPr txBox="1"/>
          <p:nvPr/>
        </p:nvSpPr>
        <p:spPr>
          <a:xfrm>
            <a:off x="3477704" y="2671095"/>
            <a:ext cx="4160171" cy="369332"/>
          </a:xfrm>
          <a:prstGeom prst="rect">
            <a:avLst/>
          </a:prstGeom>
          <a:noFill/>
        </p:spPr>
        <p:txBody>
          <a:bodyPr wrap="square" rtlCol="0">
            <a:spAutoFit/>
          </a:bodyPr>
          <a:lstStyle/>
          <a:p>
            <a:r>
              <a:rPr lang="zh-CN" altLang="en-US">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部编版高中语文选择性必修上册</a:t>
            </a:r>
            <a:endParaRPr lang="zh-CN" altLang="en-US">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文本框 2"/>
          <p:cNvSpPr txBox="1"/>
          <p:nvPr/>
        </p:nvSpPr>
        <p:spPr>
          <a:xfrm>
            <a:off x="4504969" y="3194095"/>
            <a:ext cx="4334675" cy="646331"/>
          </a:xfrm>
          <a:prstGeom prst="rect">
            <a:avLst/>
          </a:prstGeom>
          <a:noFill/>
        </p:spPr>
        <p:txBody>
          <a:bodyPr wrap="square" rtlCol="0">
            <a:spAutoFit/>
          </a:bodyPr>
          <a:lstStyle/>
          <a:p>
            <a:r>
              <a:rPr lang="en-US" altLang="zh-CN" sz="3600" b="1">
                <a:solidFill>
                  <a:schemeClr val="bg1"/>
                </a:solidFill>
                <a:effectLst>
                  <a:outerShdw blurRad="38100" dist="38100" dir="2700000" algn="tl">
                    <a:srgbClr val="000000">
                      <a:alpha val="43137"/>
                    </a:srgbClr>
                  </a:outerShdw>
                </a:effectLst>
              </a:rPr>
              <a:t>《</a:t>
            </a:r>
            <a:r>
              <a:rPr lang="zh-CN" altLang="en-US" sz="3600" b="1">
                <a:solidFill>
                  <a:schemeClr val="bg1"/>
                </a:solidFill>
                <a:effectLst>
                  <a:outerShdw blurRad="38100" dist="38100" dir="2700000" algn="tl">
                    <a:srgbClr val="000000">
                      <a:alpha val="43137"/>
                    </a:srgbClr>
                  </a:outerShdw>
                </a:effectLst>
              </a:rPr>
              <a:t>老子</a:t>
            </a:r>
            <a:r>
              <a:rPr lang="en-US" altLang="zh-CN" sz="3600" b="1">
                <a:solidFill>
                  <a:schemeClr val="bg1"/>
                </a:solidFill>
                <a:effectLst>
                  <a:outerShdw blurRad="38100" dist="38100" dir="2700000" algn="tl">
                    <a:srgbClr val="000000">
                      <a:alpha val="43137"/>
                    </a:srgbClr>
                  </a:outerShdw>
                </a:effectLst>
              </a:rPr>
              <a:t>》</a:t>
            </a:r>
            <a:r>
              <a:rPr lang="zh-CN" altLang="en-US" sz="3600" b="1">
                <a:solidFill>
                  <a:schemeClr val="bg1"/>
                </a:solidFill>
                <a:effectLst>
                  <a:outerShdw blurRad="38100" dist="38100" dir="2700000" algn="tl">
                    <a:srgbClr val="000000">
                      <a:alpha val="43137"/>
                    </a:srgbClr>
                  </a:outerShdw>
                </a:effectLst>
              </a:rPr>
              <a:t>四章</a:t>
            </a:r>
            <a:endParaRPr lang="zh-CN" altLang="en-US" sz="3600" b="1">
              <a:solidFill>
                <a:schemeClr val="bg1"/>
              </a:solidFill>
              <a:effectLst>
                <a:outerShdw blurRad="38100" dist="38100" dir="2700000" algn="tl">
                  <a:srgbClr val="000000">
                    <a:alpha val="43137"/>
                  </a:srgbClr>
                </a:outerShdw>
              </a:effectLst>
            </a:endParaRPr>
          </a:p>
        </p:txBody>
      </p:sp>
    </p:spTree>
    <p:custDataLst>
      <p:tags r:id="rId5"/>
    </p:custDataLst>
  </p:cSld>
  <p:clrMapOvr>
    <a:masterClrMapping/>
  </p:clrMapOvr>
  <p:transition spd="slow" advClick="0" advTm="3000">
    <p:randomBar dir="vert"/>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3"/>
          <a:stretch>
            <a:fillRect/>
          </a:stretch>
        </p:blipFill>
        <p:spPr>
          <a:xfrm>
            <a:off x="219570" y="1410077"/>
            <a:ext cx="1558110" cy="1898514"/>
          </a:xfrm>
          <a:prstGeom prst="rect">
            <a:avLst/>
          </a:prstGeom>
        </p:spPr>
      </p:pic>
      <p:sp>
        <p:nvSpPr>
          <p:cNvPr id="9" name="文本框 8"/>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深入品读，感悟赏析</a:t>
            </a:r>
            <a:endParaRPr lang="zh-CN" altLang="en-US" sz="2000">
              <a:latin typeface="微软雅黑" panose="020b0503020204020204" pitchFamily="34" charset="-122"/>
              <a:ea typeface="微软雅黑" panose="020b0503020204020204" pitchFamily="34" charset="-122"/>
            </a:endParaRPr>
          </a:p>
        </p:txBody>
      </p:sp>
      <p:sp>
        <p:nvSpPr>
          <p:cNvPr id="11" name="文本框 10"/>
          <p:cNvSpPr txBox="1"/>
          <p:nvPr/>
        </p:nvSpPr>
        <p:spPr>
          <a:xfrm>
            <a:off x="1777680" y="1281796"/>
            <a:ext cx="9552637" cy="581057"/>
          </a:xfrm>
          <a:prstGeom prst="rect">
            <a:avLst/>
          </a:prstGeom>
          <a:solidFill>
            <a:schemeClr val="bg1">
              <a:lumMod val="85000"/>
            </a:schemeClr>
          </a:solidFill>
        </p:spPr>
        <p:txBody>
          <a:bodyPr wrap="square">
            <a:spAutoFit/>
          </a:bodyPr>
          <a:lstStyle/>
          <a:p>
            <a:pPr marL="285750" indent="-285750">
              <a:lnSpc>
                <a:spcPct val="150000"/>
              </a:lnSpc>
              <a:buFont typeface="Wingdings" panose="05000000000000000000" pitchFamily="2" charset="2"/>
              <a:buChar char="l"/>
            </a:pPr>
            <a:r>
              <a:rPr lang="zh-CN" altLang="en-US" sz="2400">
                <a:effectLst/>
                <a:latin typeface="微软雅黑" panose="020b0503020204020204" pitchFamily="34" charset="-122"/>
                <a:ea typeface="微软雅黑" panose="020b0503020204020204" pitchFamily="34" charset="-122"/>
                <a:cs typeface="宋体" panose="02010600030101010101" pitchFamily="2" charset="-122"/>
              </a:rPr>
              <a:t>从</a:t>
            </a:r>
            <a:r>
              <a:rPr lang="en-US" altLang="zh-CN" sz="24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a:effectLst/>
                <a:latin typeface="微软雅黑" panose="020b0503020204020204" pitchFamily="34" charset="-122"/>
                <a:ea typeface="微软雅黑" panose="020b0503020204020204" pitchFamily="34" charset="-122"/>
                <a:cs typeface="宋体" panose="02010600030101010101" pitchFamily="2" charset="-122"/>
              </a:rPr>
              <a:t>老子</a:t>
            </a:r>
            <a:r>
              <a:rPr lang="en-US" altLang="zh-CN" sz="24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a:effectLst/>
                <a:latin typeface="微软雅黑" panose="020b0503020204020204" pitchFamily="34" charset="-122"/>
                <a:ea typeface="微软雅黑" panose="020b0503020204020204" pitchFamily="34" charset="-122"/>
                <a:cs typeface="宋体" panose="02010600030101010101" pitchFamily="2" charset="-122"/>
              </a:rPr>
              <a:t>第二十四章可以得出了什么结论？</a:t>
            </a:r>
            <a:endParaRPr lang="zh-CN" altLang="en-US" sz="2400">
              <a:effectLst/>
              <a:latin typeface="微软雅黑" panose="020b0503020204020204" pitchFamily="34" charset="-122"/>
              <a:ea typeface="微软雅黑" panose="020b0503020204020204" pitchFamily="34" charset="-122"/>
              <a:cs typeface="宋体" panose="02010600030101010101" pitchFamily="2" charset="-122"/>
            </a:endParaRPr>
          </a:p>
        </p:txBody>
      </p:sp>
      <p:sp>
        <p:nvSpPr>
          <p:cNvPr id="13" name="文本框 12"/>
          <p:cNvSpPr txBox="1"/>
          <p:nvPr/>
        </p:nvSpPr>
        <p:spPr>
          <a:xfrm>
            <a:off x="2192474" y="2828835"/>
            <a:ext cx="9315163" cy="1200329"/>
          </a:xfrm>
          <a:prstGeom prst="rect">
            <a:avLst/>
          </a:prstGeom>
          <a:noFill/>
        </p:spPr>
        <p:txBody>
          <a:bodyPr wrap="square">
            <a:spAutoFit/>
          </a:bodyPr>
          <a:lstStyle/>
          <a:p>
            <a:pPr fontAlgn="ctr">
              <a:lnSpc>
                <a:spcPct val="150000"/>
              </a:lnSpc>
            </a:pP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effectLst/>
                <a:latin typeface="微软雅黑" panose="020b0503020204020204" pitchFamily="34" charset="-122"/>
                <a:ea typeface="微软雅黑" panose="020b0503020204020204" pitchFamily="34" charset="-122"/>
                <a:cs typeface="宋体" panose="02010600030101010101" pitchFamily="2" charset="-122"/>
              </a:rPr>
              <a:t>明确</a:t>
            </a: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latin typeface="微软雅黑" panose="020b0503020204020204" pitchFamily="34" charset="-122"/>
                <a:ea typeface="微软雅黑" panose="020b0503020204020204" pitchFamily="34" charset="-122"/>
                <a:cs typeface="宋体" panose="02010600030101010101" pitchFamily="2" charset="-122"/>
              </a:rPr>
              <a:t>：故有道者不处。从正面得出结论：人不能“自见”“自是”“自伐”“自矜”。</a:t>
            </a:r>
            <a:endParaRPr lang="zh-CN" altLang="en-US" sz="2400" kern="100">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3"/>
          <a:stretch>
            <a:fillRect/>
          </a:stretch>
        </p:blipFill>
        <p:spPr>
          <a:xfrm>
            <a:off x="219570" y="1410077"/>
            <a:ext cx="1558110" cy="1898514"/>
          </a:xfrm>
          <a:prstGeom prst="rect">
            <a:avLst/>
          </a:prstGeom>
        </p:spPr>
      </p:pic>
      <p:sp>
        <p:nvSpPr>
          <p:cNvPr id="9" name="文本框 8"/>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深入品读，感悟赏析</a:t>
            </a:r>
            <a:endParaRPr lang="zh-CN" altLang="en-US" sz="2000">
              <a:latin typeface="微软雅黑" panose="020b0503020204020204" pitchFamily="34" charset="-122"/>
              <a:ea typeface="微软雅黑" panose="020b0503020204020204" pitchFamily="34" charset="-122"/>
            </a:endParaRPr>
          </a:p>
        </p:txBody>
      </p:sp>
      <p:sp>
        <p:nvSpPr>
          <p:cNvPr id="11" name="文本框 10"/>
          <p:cNvSpPr txBox="1"/>
          <p:nvPr/>
        </p:nvSpPr>
        <p:spPr>
          <a:xfrm>
            <a:off x="1777680" y="1368265"/>
            <a:ext cx="9552637" cy="1135054"/>
          </a:xfrm>
          <a:prstGeom prst="rect">
            <a:avLst/>
          </a:prstGeom>
          <a:solidFill>
            <a:schemeClr val="bg1">
              <a:lumMod val="85000"/>
            </a:schemeClr>
          </a:solidFill>
        </p:spPr>
        <p:txBody>
          <a:bodyPr wrap="square">
            <a:spAutoFit/>
          </a:bodyPr>
          <a:lstStyle/>
          <a:p>
            <a:pPr marL="285750" indent="-285750">
              <a:lnSpc>
                <a:spcPct val="150000"/>
              </a:lnSpc>
              <a:buFont typeface="Wingdings" panose="05000000000000000000" pitchFamily="2" charset="2"/>
              <a:buChar char="l"/>
            </a:pPr>
            <a:r>
              <a:rPr lang="zh-CN" altLang="en-US" sz="2400">
                <a:effectLst/>
                <a:latin typeface="微软雅黑" panose="020b0503020204020204" pitchFamily="34" charset="-122"/>
                <a:ea typeface="微软雅黑" panose="020b0503020204020204" pitchFamily="34" charset="-122"/>
                <a:cs typeface="宋体" panose="02010600030101010101" pitchFamily="2" charset="-122"/>
              </a:rPr>
              <a:t>阅读</a:t>
            </a:r>
            <a:r>
              <a:rPr lang="en-US" altLang="zh-CN" sz="24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a:effectLst/>
                <a:latin typeface="微软雅黑" panose="020b0503020204020204" pitchFamily="34" charset="-122"/>
                <a:ea typeface="微软雅黑" panose="020b0503020204020204" pitchFamily="34" charset="-122"/>
                <a:cs typeface="宋体" panose="02010600030101010101" pitchFamily="2" charset="-122"/>
              </a:rPr>
              <a:t>老子</a:t>
            </a:r>
            <a:r>
              <a:rPr lang="en-US" altLang="zh-CN" sz="24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a:effectLst/>
                <a:latin typeface="微软雅黑" panose="020b0503020204020204" pitchFamily="34" charset="-122"/>
                <a:ea typeface="微软雅黑" panose="020b0503020204020204" pitchFamily="34" charset="-122"/>
                <a:cs typeface="宋体" panose="02010600030101010101" pitchFamily="2" charset="-122"/>
              </a:rPr>
              <a:t>四章</a:t>
            </a:r>
            <a:r>
              <a:rPr lang="en-US" altLang="zh-CN" sz="24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a:effectLst/>
                <a:latin typeface="微软雅黑" panose="020b0503020204020204" pitchFamily="34" charset="-122"/>
                <a:ea typeface="微软雅黑" panose="020b0503020204020204" pitchFamily="34" charset="-122"/>
                <a:cs typeface="宋体" panose="02010600030101010101" pitchFamily="2" charset="-122"/>
              </a:rPr>
              <a:t>，理解“企者不立，跨者不行”的含义，并分析其在今天社会中的现实意义</a:t>
            </a:r>
            <a:endParaRPr lang="zh-CN" altLang="en-US" sz="2400">
              <a:effectLst/>
              <a:latin typeface="微软雅黑" panose="020b0503020204020204" pitchFamily="34" charset="-122"/>
              <a:ea typeface="微软雅黑" panose="020b0503020204020204" pitchFamily="34" charset="-122"/>
              <a:cs typeface="宋体" panose="02010600030101010101" pitchFamily="2" charset="-122"/>
            </a:endParaRPr>
          </a:p>
        </p:txBody>
      </p:sp>
      <p:sp>
        <p:nvSpPr>
          <p:cNvPr id="13" name="文本框 12"/>
          <p:cNvSpPr txBox="1"/>
          <p:nvPr/>
        </p:nvSpPr>
        <p:spPr>
          <a:xfrm>
            <a:off x="2015154" y="2974711"/>
            <a:ext cx="9315163" cy="2308324"/>
          </a:xfrm>
          <a:prstGeom prst="rect">
            <a:avLst/>
          </a:prstGeom>
          <a:noFill/>
        </p:spPr>
        <p:txBody>
          <a:bodyPr wrap="square">
            <a:spAutoFit/>
          </a:bodyPr>
          <a:lstStyle/>
          <a:p>
            <a:pPr fontAlgn="ctr">
              <a:lnSpc>
                <a:spcPct val="150000"/>
              </a:lnSpc>
            </a:pP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effectLst/>
                <a:latin typeface="微软雅黑" panose="020b0503020204020204" pitchFamily="34" charset="-122"/>
                <a:ea typeface="微软雅黑" panose="020b0503020204020204" pitchFamily="34" charset="-122"/>
                <a:cs typeface="宋体" panose="02010600030101010101" pitchFamily="2" charset="-122"/>
              </a:rPr>
              <a:t>明确</a:t>
            </a: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latin typeface="微软雅黑" panose="020b0503020204020204" pitchFamily="34" charset="-122"/>
                <a:ea typeface="微软雅黑" panose="020b0503020204020204" pitchFamily="34" charset="-122"/>
                <a:cs typeface="宋体" panose="02010600030101010101" pitchFamily="2" charset="-122"/>
              </a:rPr>
              <a:t>：企者不立，跨者不行。</a:t>
            </a:r>
            <a:endParaRPr lang="zh-CN" altLang="en-US" sz="2400" kern="100">
              <a:latin typeface="微软雅黑" panose="020b0503020204020204" pitchFamily="34" charset="-122"/>
              <a:ea typeface="微软雅黑" panose="020b0503020204020204" pitchFamily="34" charset="-122"/>
              <a:cs typeface="宋体" panose="02010600030101010101" pitchFamily="2" charset="-122"/>
            </a:endParaRPr>
          </a:p>
          <a:p>
            <a:pPr fontAlgn="ctr">
              <a:lnSpc>
                <a:spcPct val="150000"/>
              </a:lnSpc>
            </a:pPr>
            <a:r>
              <a:rPr lang="zh-CN" altLang="en-US" sz="2400" kern="100">
                <a:latin typeface="微软雅黑" panose="020b0503020204020204" pitchFamily="34" charset="-122"/>
                <a:ea typeface="微软雅黑" panose="020b0503020204020204" pitchFamily="34" charset="-122"/>
                <a:cs typeface="宋体" panose="02010600030101010101" pitchFamily="2" charset="-122"/>
              </a:rPr>
              <a:t>生活是需要耐心的，成功是一个自然的过程，伟大是由耐心积累而成的。</a:t>
            </a:r>
            <a:endParaRPr lang="zh-CN" altLang="en-US" sz="2400" kern="100">
              <a:latin typeface="微软雅黑" panose="020b0503020204020204" pitchFamily="34" charset="-122"/>
              <a:ea typeface="微软雅黑" panose="020b0503020204020204" pitchFamily="34" charset="-122"/>
              <a:cs typeface="宋体" panose="02010600030101010101" pitchFamily="2" charset="-122"/>
            </a:endParaRPr>
          </a:p>
          <a:p>
            <a:pPr fontAlgn="ctr">
              <a:lnSpc>
                <a:spcPct val="150000"/>
              </a:lnSpc>
            </a:pPr>
            <a:endParaRPr lang="zh-CN" altLang="en-US" sz="2400" kern="100">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1037590" y="1583690"/>
            <a:ext cx="9269095" cy="405193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诵读课文，读懂文意</a:t>
            </a:r>
            <a:endParaRPr lang="zh-CN" altLang="en-US" sz="2000">
              <a:latin typeface="微软雅黑" panose="020b0503020204020204" pitchFamily="34" charset="-122"/>
              <a:ea typeface="微软雅黑" panose="020b0503020204020204" pitchFamily="34" charset="-122"/>
            </a:endParaRPr>
          </a:p>
        </p:txBody>
      </p:sp>
      <p:sp>
        <p:nvSpPr>
          <p:cNvPr id="16" name="矩形 15"/>
          <p:cNvSpPr/>
          <p:nvPr/>
        </p:nvSpPr>
        <p:spPr>
          <a:xfrm>
            <a:off x="6816982" y="1013626"/>
            <a:ext cx="4888734" cy="5192061"/>
          </a:xfrm>
          <a:prstGeom prst="rect">
            <a:avLst/>
          </a:prstGeom>
          <a:solidFill>
            <a:srgbClr val="3B55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6913419" y="1376993"/>
            <a:ext cx="4695859" cy="4465325"/>
          </a:xfrm>
          <a:prstGeom prst="rect">
            <a:avLst/>
          </a:prstGeom>
          <a:noFill/>
        </p:spPr>
        <p:txBody>
          <a:bodyPr wrap="square">
            <a:spAutoFit/>
          </a:bodyPr>
          <a:lstStyle/>
          <a:p>
            <a:pPr marL="342900" indent="-342900">
              <a:lnSpc>
                <a:spcPct val="150000"/>
              </a:lnSpc>
              <a:buFont typeface="Wingdings" panose="05000000000000000000" pitchFamily="2" charset="2"/>
              <a:buChar char="l"/>
            </a:pPr>
            <a:r>
              <a:rPr lang="zh-CN" altLang="en-US" sz="2400">
                <a:solidFill>
                  <a:schemeClr val="bg1"/>
                </a:solidFill>
                <a:latin typeface="微软雅黑" panose="020b0503020204020204" pitchFamily="34" charset="-122"/>
                <a:ea typeface="微软雅黑" panose="020b0503020204020204" pitchFamily="34" charset="-122"/>
              </a:rPr>
              <a:t>重点字词：</a:t>
            </a:r>
            <a:endParaRPr lang="en-US" altLang="zh-CN" sz="240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bg1"/>
                </a:solidFill>
                <a:latin typeface="微软雅黑" panose="020b0503020204020204" pitchFamily="34" charset="-122"/>
                <a:ea typeface="微软雅黑" panose="020b0503020204020204" pitchFamily="34" charset="-122"/>
              </a:rPr>
              <a:t>（</a:t>
            </a:r>
            <a:r>
              <a:rPr lang="en-US" altLang="zh-CN" sz="2400">
                <a:solidFill>
                  <a:schemeClr val="bg1"/>
                </a:solidFill>
                <a:latin typeface="微软雅黑" panose="020b0503020204020204" pitchFamily="34" charset="-122"/>
                <a:ea typeface="微软雅黑" panose="020b0503020204020204" pitchFamily="34" charset="-122"/>
              </a:rPr>
              <a:t>1</a:t>
            </a:r>
            <a:r>
              <a:rPr lang="zh-CN" altLang="en-US" sz="2400">
                <a:solidFill>
                  <a:schemeClr val="bg1"/>
                </a:solidFill>
                <a:latin typeface="微软雅黑" panose="020b0503020204020204" pitchFamily="34" charset="-122"/>
                <a:ea typeface="微软雅黑" panose="020b0503020204020204" pitchFamily="34" charset="-122"/>
              </a:rPr>
              <a:t>）强行者有志：努力不懈地去奋斗的人是有志气的。</a:t>
            </a:r>
            <a:endParaRPr lang="en-US" altLang="zh-CN" sz="240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bg1"/>
                </a:solidFill>
                <a:latin typeface="微软雅黑" panose="020b0503020204020204" pitchFamily="34" charset="-122"/>
                <a:ea typeface="微软雅黑" panose="020b0503020204020204" pitchFamily="34" charset="-122"/>
              </a:rPr>
              <a:t>（</a:t>
            </a:r>
            <a:r>
              <a:rPr lang="en-US" altLang="zh-CN" sz="2400">
                <a:solidFill>
                  <a:schemeClr val="bg1"/>
                </a:solidFill>
                <a:latin typeface="微软雅黑" panose="020b0503020204020204" pitchFamily="34" charset="-122"/>
                <a:ea typeface="微软雅黑" panose="020b0503020204020204" pitchFamily="34" charset="-122"/>
              </a:rPr>
              <a:t>2</a:t>
            </a:r>
            <a:r>
              <a:rPr lang="zh-CN" altLang="en-US" sz="2400">
                <a:solidFill>
                  <a:schemeClr val="bg1"/>
                </a:solidFill>
                <a:latin typeface="微软雅黑" panose="020b0503020204020204" pitchFamily="34" charset="-122"/>
                <a:ea typeface="微软雅黑" panose="020b0503020204020204" pitchFamily="34" charset="-122"/>
              </a:rPr>
              <a:t>）不失其所者久：言行不离道之规律中的人能够活得长久。 </a:t>
            </a:r>
            <a:endParaRPr lang="zh-CN" altLang="en-US" sz="240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bg1"/>
                </a:solidFill>
                <a:latin typeface="微软雅黑" panose="020b0503020204020204" pitchFamily="34" charset="-122"/>
                <a:ea typeface="微软雅黑" panose="020b0503020204020204" pitchFamily="34" charset="-122"/>
              </a:rPr>
              <a:t>（</a:t>
            </a:r>
            <a:r>
              <a:rPr lang="en-US" altLang="zh-CN" sz="2400">
                <a:solidFill>
                  <a:schemeClr val="bg1"/>
                </a:solidFill>
                <a:latin typeface="微软雅黑" panose="020b0503020204020204" pitchFamily="34" charset="-122"/>
                <a:ea typeface="微软雅黑" panose="020b0503020204020204" pitchFamily="34" charset="-122"/>
              </a:rPr>
              <a:t>3</a:t>
            </a:r>
            <a:r>
              <a:rPr lang="zh-CN" altLang="en-US" sz="2400">
                <a:solidFill>
                  <a:schemeClr val="bg1"/>
                </a:solidFill>
                <a:latin typeface="微软雅黑" panose="020b0503020204020204" pitchFamily="34" charset="-122"/>
                <a:ea typeface="微软雅黑" panose="020b0503020204020204" pitchFamily="34" charset="-122"/>
              </a:rPr>
              <a:t>）死而不亡者寿：躯体虽死而精神仍然存在于世的人才是真正的长寿。</a:t>
            </a:r>
            <a:endParaRPr lang="zh-CN" altLang="en-US" sz="2400">
              <a:solidFill>
                <a:schemeClr val="bg1"/>
              </a:solidFill>
            </a:endParaRPr>
          </a:p>
        </p:txBody>
      </p:sp>
      <p:sp>
        <p:nvSpPr>
          <p:cNvPr id="2" name="文本框 1"/>
          <p:cNvSpPr txBox="1"/>
          <p:nvPr/>
        </p:nvSpPr>
        <p:spPr>
          <a:xfrm>
            <a:off x="1186742" y="2211132"/>
            <a:ext cx="5582021" cy="2243050"/>
          </a:xfrm>
          <a:prstGeom prst="rect">
            <a:avLst/>
          </a:prstGeom>
          <a:noFill/>
        </p:spPr>
        <p:txBody>
          <a:bodyPr wrap="square">
            <a:spAutoFit/>
          </a:bodyPr>
          <a:lstStyle/>
          <a:p>
            <a:pPr marL="342900" indent="-342900" algn="l" fontAlgn="auto">
              <a:lnSpc>
                <a:spcPct val="150000"/>
              </a:lnSpc>
              <a:buFont typeface="Wingdings" panose="05000000000000000000" pitchFamily="2" charset="2"/>
              <a:buChar char="l"/>
            </a:pP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charset="-122"/>
                <a:sym typeface="+mn-ea"/>
              </a:rPr>
              <a:t>知人者智，自知者明。胜人者有力，自胜者强。知足者富，</a:t>
            </a:r>
            <a:r>
              <a:rPr lang="zh-CN" altLang="en-US" sz="2400">
                <a:solidFill>
                  <a:srgbClr val="C00000"/>
                </a:solidFill>
                <a:latin typeface="微软雅黑" panose="020b0503020204020204" pitchFamily="34" charset="-122"/>
                <a:ea typeface="微软雅黑" panose="020b0503020204020204" pitchFamily="34" charset="-122"/>
                <a:cs typeface="楷体" panose="02010609060101010101" charset="-122"/>
                <a:sym typeface="+mn-ea"/>
              </a:rPr>
              <a:t>强行者有志</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charset="-122"/>
                <a:sym typeface="+mn-ea"/>
              </a:rPr>
              <a:t>。</a:t>
            </a:r>
            <a:r>
              <a:rPr lang="zh-CN" altLang="en-US" sz="2400">
                <a:solidFill>
                  <a:srgbClr val="C00000"/>
                </a:solidFill>
                <a:latin typeface="微软雅黑" panose="020b0503020204020204" pitchFamily="34" charset="-122"/>
                <a:ea typeface="微软雅黑" panose="020b0503020204020204" pitchFamily="34" charset="-122"/>
                <a:cs typeface="楷体" panose="02010609060101010101" charset="-122"/>
                <a:sym typeface="+mn-ea"/>
              </a:rPr>
              <a:t>不失其所者久</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charset="-122"/>
                <a:sym typeface="+mn-ea"/>
              </a:rPr>
              <a:t>，</a:t>
            </a:r>
            <a:r>
              <a:rPr lang="zh-CN" altLang="en-US" sz="2400">
                <a:solidFill>
                  <a:srgbClr val="C00000"/>
                </a:solidFill>
                <a:latin typeface="微软雅黑" panose="020b0503020204020204" pitchFamily="34" charset="-122"/>
                <a:ea typeface="微软雅黑" panose="020b0503020204020204" pitchFamily="34" charset="-122"/>
                <a:cs typeface="楷体" panose="02010609060101010101" charset="-122"/>
                <a:sym typeface="+mn-ea"/>
              </a:rPr>
              <a:t>死而不亡者寿</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charset="-122"/>
                <a:sym typeface="+mn-ea"/>
              </a:rPr>
              <a:t>。</a:t>
            </a:r>
            <a:br>
              <a:rPr lang="zh-CN" altLang="en-US" sz="2400">
                <a:latin typeface="微软雅黑" panose="020b0503020204020204" pitchFamily="34" charset="-122"/>
                <a:ea typeface="微软雅黑" panose="020b0503020204020204" pitchFamily="34" charset="-122"/>
              </a:rPr>
            </a:br>
            <a:endParaRPr lang="zh-CN" altLang="en-US" sz="2400">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cond evt="onBegin" delay="0">
                          <p:tn val="6"/>
                        </p:cond>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cond evt="onBegin" delay="0">
                          <p:tn val="10"/>
                        </p:cond>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uiExpand="1" build="p"/>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1037590" y="1583690"/>
            <a:ext cx="9269095" cy="405193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诵读课文，读懂文意</a:t>
            </a:r>
            <a:endParaRPr lang="zh-CN" altLang="en-US" sz="2000">
              <a:latin typeface="微软雅黑" panose="020b0503020204020204" pitchFamily="34" charset="-122"/>
              <a:ea typeface="微软雅黑" panose="020b0503020204020204" pitchFamily="34" charset="-122"/>
            </a:endParaRPr>
          </a:p>
        </p:txBody>
      </p:sp>
      <p:sp>
        <p:nvSpPr>
          <p:cNvPr id="16" name="矩形 15"/>
          <p:cNvSpPr/>
          <p:nvPr/>
        </p:nvSpPr>
        <p:spPr>
          <a:xfrm>
            <a:off x="6816982" y="1013626"/>
            <a:ext cx="4888734" cy="5192061"/>
          </a:xfrm>
          <a:prstGeom prst="rect">
            <a:avLst/>
          </a:prstGeom>
          <a:solidFill>
            <a:srgbClr val="3B55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6768763" y="1260875"/>
            <a:ext cx="4936953" cy="4583499"/>
          </a:xfrm>
          <a:prstGeom prst="rect">
            <a:avLst/>
          </a:prstGeom>
          <a:noFill/>
        </p:spPr>
        <p:txBody>
          <a:bodyPr wrap="square">
            <a:spAutoFit/>
          </a:bodyPr>
          <a:lstStyle/>
          <a:p>
            <a:pPr marL="342900" indent="-342900">
              <a:lnSpc>
                <a:spcPct val="150000"/>
              </a:lnSpc>
              <a:buFont typeface="Wingdings" panose="05000000000000000000" pitchFamily="2" charset="2"/>
              <a:buChar char="l"/>
            </a:pPr>
            <a:r>
              <a:rPr lang="zh-CN" altLang="en-US" sz="2200">
                <a:solidFill>
                  <a:schemeClr val="bg1"/>
                </a:solidFill>
                <a:latin typeface="楷体" panose="02010609060101010101" charset="-122"/>
                <a:ea typeface="楷体" panose="02010609060101010101" charset="-122"/>
              </a:rPr>
              <a:t>译文：能够了解他人的人是有智慧的，能够了解自己的人是高明的。能够战胜他人的人是有力量的，能够战胜自我的人是真正的强者。知道满足而不妄想的人是富有的，努力不懈地去奋斗的人是有志气的。言行不离道之规律中的人能够活得长久。躯体虽死而精神仍然存在于世的人才是真正的长寿。</a:t>
            </a:r>
            <a:endParaRPr lang="zh-CN" altLang="en-US" sz="2200">
              <a:solidFill>
                <a:schemeClr val="bg1"/>
              </a:solidFill>
              <a:latin typeface="楷体" panose="02010609060101010101" charset="-122"/>
              <a:ea typeface="楷体" panose="02010609060101010101" charset="-122"/>
            </a:endParaRPr>
          </a:p>
        </p:txBody>
      </p:sp>
      <p:sp>
        <p:nvSpPr>
          <p:cNvPr id="3" name="文本框 2"/>
          <p:cNvSpPr txBox="1"/>
          <p:nvPr/>
        </p:nvSpPr>
        <p:spPr>
          <a:xfrm>
            <a:off x="1186742" y="2211132"/>
            <a:ext cx="5582021" cy="2243050"/>
          </a:xfrm>
          <a:prstGeom prst="rect">
            <a:avLst/>
          </a:prstGeom>
          <a:noFill/>
        </p:spPr>
        <p:txBody>
          <a:bodyPr wrap="square">
            <a:spAutoFit/>
          </a:bodyPr>
          <a:lstStyle/>
          <a:p>
            <a:pPr marL="342900" indent="-342900" algn="l" fontAlgn="auto">
              <a:lnSpc>
                <a:spcPct val="150000"/>
              </a:lnSpc>
              <a:buFont typeface="Wingdings" panose="05000000000000000000" pitchFamily="2" charset="2"/>
              <a:buChar char="l"/>
            </a:pP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charset="-122"/>
                <a:sym typeface="+mn-ea"/>
              </a:rPr>
              <a:t>知人者智，自知者明。胜人者有力，自胜者强。知足者富，</a:t>
            </a:r>
            <a:r>
              <a:rPr lang="zh-CN" altLang="en-US" sz="2400">
                <a:solidFill>
                  <a:srgbClr val="C00000"/>
                </a:solidFill>
                <a:latin typeface="微软雅黑" panose="020b0503020204020204" pitchFamily="34" charset="-122"/>
                <a:ea typeface="微软雅黑" panose="020b0503020204020204" pitchFamily="34" charset="-122"/>
                <a:cs typeface="楷体" panose="02010609060101010101" charset="-122"/>
                <a:sym typeface="+mn-ea"/>
              </a:rPr>
              <a:t>强行者有志</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charset="-122"/>
                <a:sym typeface="+mn-ea"/>
              </a:rPr>
              <a:t>。</a:t>
            </a:r>
            <a:r>
              <a:rPr lang="zh-CN" altLang="en-US" sz="2400">
                <a:solidFill>
                  <a:srgbClr val="C00000"/>
                </a:solidFill>
                <a:latin typeface="微软雅黑" panose="020b0503020204020204" pitchFamily="34" charset="-122"/>
                <a:ea typeface="微软雅黑" panose="020b0503020204020204" pitchFamily="34" charset="-122"/>
                <a:cs typeface="楷体" panose="02010609060101010101" charset="-122"/>
                <a:sym typeface="+mn-ea"/>
              </a:rPr>
              <a:t>不失其所者久</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charset="-122"/>
                <a:sym typeface="+mn-ea"/>
              </a:rPr>
              <a:t>，</a:t>
            </a:r>
            <a:r>
              <a:rPr lang="zh-CN" altLang="en-US" sz="2400">
                <a:solidFill>
                  <a:srgbClr val="C00000"/>
                </a:solidFill>
                <a:latin typeface="微软雅黑" panose="020b0503020204020204" pitchFamily="34" charset="-122"/>
                <a:ea typeface="微软雅黑" panose="020b0503020204020204" pitchFamily="34" charset="-122"/>
                <a:cs typeface="楷体" panose="02010609060101010101" charset="-122"/>
                <a:sym typeface="+mn-ea"/>
              </a:rPr>
              <a:t>死而不亡者寿</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charset="-122"/>
                <a:sym typeface="+mn-ea"/>
              </a:rPr>
              <a:t>。</a:t>
            </a:r>
            <a:br>
              <a:rPr lang="zh-CN" altLang="en-US" sz="2400">
                <a:latin typeface="微软雅黑" panose="020b0503020204020204" pitchFamily="34" charset="-122"/>
                <a:ea typeface="微软雅黑" panose="020b0503020204020204" pitchFamily="34" charset="-122"/>
              </a:rPr>
            </a:br>
            <a:endParaRPr lang="zh-CN" altLang="en-US" sz="2400">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randomBar dir="vert"/>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3"/>
          <a:stretch>
            <a:fillRect/>
          </a:stretch>
        </p:blipFill>
        <p:spPr>
          <a:xfrm>
            <a:off x="219570" y="1410077"/>
            <a:ext cx="1558110" cy="1898514"/>
          </a:xfrm>
          <a:prstGeom prst="rect">
            <a:avLst/>
          </a:prstGeom>
        </p:spPr>
      </p:pic>
      <p:sp>
        <p:nvSpPr>
          <p:cNvPr id="9" name="文本框 8"/>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深入品读，感悟赏析</a:t>
            </a:r>
            <a:endParaRPr lang="zh-CN" altLang="en-US" sz="2000">
              <a:latin typeface="微软雅黑" panose="020b0503020204020204" pitchFamily="34" charset="-122"/>
              <a:ea typeface="微软雅黑" panose="020b0503020204020204" pitchFamily="34" charset="-122"/>
            </a:endParaRPr>
          </a:p>
        </p:txBody>
      </p:sp>
      <p:sp>
        <p:nvSpPr>
          <p:cNvPr id="11" name="文本框 10"/>
          <p:cNvSpPr txBox="1"/>
          <p:nvPr/>
        </p:nvSpPr>
        <p:spPr>
          <a:xfrm>
            <a:off x="1777680" y="1281796"/>
            <a:ext cx="9552637" cy="1135054"/>
          </a:xfrm>
          <a:prstGeom prst="rect">
            <a:avLst/>
          </a:prstGeom>
          <a:solidFill>
            <a:schemeClr val="bg1">
              <a:lumMod val="85000"/>
            </a:schemeClr>
          </a:solidFill>
        </p:spPr>
        <p:txBody>
          <a:bodyPr wrap="square">
            <a:spAutoFit/>
          </a:bodyPr>
          <a:lstStyle/>
          <a:p>
            <a:pPr marL="285750" indent="-285750">
              <a:lnSpc>
                <a:spcPct val="150000"/>
              </a:lnSpc>
              <a:buFont typeface="Wingdings" panose="05000000000000000000" pitchFamily="2" charset="2"/>
              <a:buChar char="l"/>
            </a:pPr>
            <a:r>
              <a:rPr lang="zh-CN" altLang="en-US" sz="2400">
                <a:latin typeface="微软雅黑" panose="020b0503020204020204" pitchFamily="34" charset="-122"/>
                <a:ea typeface="微软雅黑" panose="020b0503020204020204" pitchFamily="34" charset="-122"/>
                <a:cs typeface="宋体" panose="02010600030101010101" pitchFamily="2" charset="-122"/>
              </a:rPr>
              <a:t>通过“不失其所者久，死而不亡者寿”这句话，老子告诉大家要做一个什么样的人？本章强调的重点是什么？</a:t>
            </a:r>
            <a:endParaRPr lang="zh-CN" altLang="en-US" sz="2400">
              <a:effectLst/>
              <a:latin typeface="微软雅黑" panose="020b0503020204020204" pitchFamily="34" charset="-122"/>
              <a:ea typeface="微软雅黑" panose="020b0503020204020204" pitchFamily="34" charset="-122"/>
              <a:cs typeface="宋体" panose="02010600030101010101" pitchFamily="2" charset="-122"/>
            </a:endParaRPr>
          </a:p>
        </p:txBody>
      </p:sp>
      <p:sp>
        <p:nvSpPr>
          <p:cNvPr id="13" name="文本框 12"/>
          <p:cNvSpPr txBox="1"/>
          <p:nvPr/>
        </p:nvSpPr>
        <p:spPr>
          <a:xfrm>
            <a:off x="1896417" y="2663750"/>
            <a:ext cx="9315163" cy="1754326"/>
          </a:xfrm>
          <a:prstGeom prst="rect">
            <a:avLst/>
          </a:prstGeom>
          <a:noFill/>
        </p:spPr>
        <p:txBody>
          <a:bodyPr wrap="square">
            <a:spAutoFit/>
          </a:bodyPr>
          <a:lstStyle/>
          <a:p>
            <a:pPr fontAlgn="ctr">
              <a:lnSpc>
                <a:spcPct val="150000"/>
              </a:lnSpc>
            </a:pPr>
            <a:r>
              <a:rPr lang="en-US" altLang="zh-CN" sz="2400" kern="100">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latin typeface="微软雅黑" panose="020b0503020204020204" pitchFamily="34" charset="-122"/>
                <a:ea typeface="微软雅黑" panose="020b0503020204020204" pitchFamily="34" charset="-122"/>
                <a:cs typeface="宋体" panose="02010600030101010101" pitchFamily="2" charset="-122"/>
              </a:rPr>
              <a:t>明确</a:t>
            </a:r>
            <a:r>
              <a:rPr lang="en-US" altLang="zh-CN" sz="2400" kern="100">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latin typeface="微软雅黑" panose="020b0503020204020204" pitchFamily="34" charset="-122"/>
                <a:ea typeface="微软雅黑" panose="020b0503020204020204" pitchFamily="34" charset="-122"/>
                <a:cs typeface="宋体" panose="02010600030101010101" pitchFamily="2" charset="-122"/>
              </a:rPr>
              <a:t>：要做自知、自胜、知足、强行的人。</a:t>
            </a:r>
            <a:endParaRPr lang="zh-CN" altLang="en-US" sz="2400" kern="100">
              <a:latin typeface="微软雅黑" panose="020b0503020204020204" pitchFamily="34" charset="-122"/>
              <a:ea typeface="微软雅黑" panose="020b0503020204020204" pitchFamily="34" charset="-122"/>
              <a:cs typeface="宋体" panose="02010600030101010101" pitchFamily="2" charset="-122"/>
            </a:endParaRPr>
          </a:p>
          <a:p>
            <a:pPr fontAlgn="ctr">
              <a:lnSpc>
                <a:spcPct val="150000"/>
              </a:lnSpc>
            </a:pPr>
            <a:r>
              <a:rPr lang="zh-CN" altLang="en-US" sz="2400" kern="100">
                <a:latin typeface="微软雅黑" panose="020b0503020204020204" pitchFamily="34" charset="-122"/>
                <a:ea typeface="微软雅黑" panose="020b0503020204020204" pitchFamily="34" charset="-122"/>
                <a:cs typeface="宋体" panose="02010600030101010101" pitchFamily="2" charset="-122"/>
              </a:rPr>
              <a:t>本章强调人要自知、自胜、知足、强行，加强自我修养。</a:t>
            </a:r>
            <a:endParaRPr lang="zh-CN" altLang="en-US" sz="2400" kern="100">
              <a:latin typeface="微软雅黑" panose="020b0503020204020204" pitchFamily="34" charset="-122"/>
              <a:ea typeface="微软雅黑" panose="020b0503020204020204" pitchFamily="34" charset="-122"/>
              <a:cs typeface="宋体" panose="02010600030101010101" pitchFamily="2" charset="-122"/>
            </a:endParaRPr>
          </a:p>
          <a:p>
            <a:pPr fontAlgn="ctr">
              <a:lnSpc>
                <a:spcPct val="150000"/>
              </a:lnSpc>
            </a:pPr>
            <a:endParaRPr lang="zh-CN" altLang="en-US" sz="2400" kern="100">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3"/>
          <a:stretch>
            <a:fillRect/>
          </a:stretch>
        </p:blipFill>
        <p:spPr>
          <a:xfrm>
            <a:off x="219570" y="1410077"/>
            <a:ext cx="1558110" cy="1898514"/>
          </a:xfrm>
          <a:prstGeom prst="rect">
            <a:avLst/>
          </a:prstGeom>
        </p:spPr>
      </p:pic>
      <p:sp>
        <p:nvSpPr>
          <p:cNvPr id="9" name="文本框 8"/>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深入品读，感悟赏析</a:t>
            </a:r>
            <a:endParaRPr lang="zh-CN" altLang="en-US" sz="2000">
              <a:latin typeface="微软雅黑" panose="020b0503020204020204" pitchFamily="34" charset="-122"/>
              <a:ea typeface="微软雅黑" panose="020b0503020204020204" pitchFamily="34" charset="-122"/>
            </a:endParaRPr>
          </a:p>
        </p:txBody>
      </p:sp>
      <p:sp>
        <p:nvSpPr>
          <p:cNvPr id="11" name="文本框 10"/>
          <p:cNvSpPr txBox="1"/>
          <p:nvPr/>
        </p:nvSpPr>
        <p:spPr>
          <a:xfrm>
            <a:off x="1777680" y="1281796"/>
            <a:ext cx="9552637" cy="581057"/>
          </a:xfrm>
          <a:prstGeom prst="rect">
            <a:avLst/>
          </a:prstGeom>
          <a:solidFill>
            <a:schemeClr val="bg1">
              <a:lumMod val="85000"/>
            </a:schemeClr>
          </a:solidFill>
        </p:spPr>
        <p:txBody>
          <a:bodyPr wrap="square">
            <a:spAutoFit/>
          </a:bodyPr>
          <a:lstStyle/>
          <a:p>
            <a:pPr marL="285750" indent="-285750">
              <a:lnSpc>
                <a:spcPct val="150000"/>
              </a:lnSpc>
              <a:buFont typeface="Wingdings" panose="05000000000000000000" pitchFamily="2" charset="2"/>
              <a:buChar char="l"/>
            </a:pPr>
            <a:r>
              <a:rPr lang="zh-CN" altLang="en-US" sz="2400">
                <a:effectLst/>
                <a:latin typeface="微软雅黑" panose="020b0503020204020204" pitchFamily="34" charset="-122"/>
                <a:ea typeface="微软雅黑" panose="020b0503020204020204" pitchFamily="34" charset="-122"/>
                <a:cs typeface="宋体" panose="02010600030101010101" pitchFamily="2" charset="-122"/>
              </a:rPr>
              <a:t>如何理解</a:t>
            </a:r>
            <a:r>
              <a:rPr lang="en-US" altLang="zh-CN" sz="24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a:effectLst/>
                <a:latin typeface="微软雅黑" panose="020b0503020204020204" pitchFamily="34" charset="-122"/>
                <a:ea typeface="微软雅黑" panose="020b0503020204020204" pitchFamily="34" charset="-122"/>
                <a:cs typeface="宋体" panose="02010600030101010101" pitchFamily="2" charset="-122"/>
              </a:rPr>
              <a:t>老子</a:t>
            </a:r>
            <a:r>
              <a:rPr lang="en-US" altLang="zh-CN" sz="24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a:effectLst/>
                <a:latin typeface="微软雅黑" panose="020b0503020204020204" pitchFamily="34" charset="-122"/>
                <a:ea typeface="微软雅黑" panose="020b0503020204020204" pitchFamily="34" charset="-122"/>
                <a:cs typeface="宋体" panose="02010600030101010101" pitchFamily="2" charset="-122"/>
              </a:rPr>
              <a:t>第三十三章中的“知人”“知足”“强行”？</a:t>
            </a:r>
            <a:endParaRPr lang="zh-CN" altLang="en-US" sz="2400">
              <a:effectLst/>
              <a:latin typeface="微软雅黑" panose="020b0503020204020204" pitchFamily="34" charset="-122"/>
              <a:ea typeface="微软雅黑" panose="020b0503020204020204" pitchFamily="34" charset="-122"/>
              <a:cs typeface="宋体" panose="02010600030101010101" pitchFamily="2" charset="-122"/>
            </a:endParaRPr>
          </a:p>
        </p:txBody>
      </p:sp>
      <p:sp>
        <p:nvSpPr>
          <p:cNvPr id="13" name="文本框 12"/>
          <p:cNvSpPr txBox="1"/>
          <p:nvPr/>
        </p:nvSpPr>
        <p:spPr>
          <a:xfrm>
            <a:off x="1896417" y="2390919"/>
            <a:ext cx="9315163" cy="3970318"/>
          </a:xfrm>
          <a:prstGeom prst="rect">
            <a:avLst/>
          </a:prstGeom>
          <a:noFill/>
        </p:spPr>
        <p:txBody>
          <a:bodyPr wrap="square">
            <a:spAutoFit/>
          </a:bodyPr>
          <a:lstStyle/>
          <a:p>
            <a:pPr fontAlgn="ctr">
              <a:lnSpc>
                <a:spcPct val="150000"/>
              </a:lnSpc>
            </a:pPr>
            <a:r>
              <a:rPr lang="en-US" altLang="zh-CN" sz="2400" kern="100">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latin typeface="微软雅黑" panose="020b0503020204020204" pitchFamily="34" charset="-122"/>
                <a:ea typeface="微软雅黑" panose="020b0503020204020204" pitchFamily="34" charset="-122"/>
                <a:cs typeface="宋体" panose="02010600030101010101" pitchFamily="2" charset="-122"/>
              </a:rPr>
              <a:t>明确</a:t>
            </a:r>
            <a:r>
              <a:rPr lang="en-US" altLang="zh-CN" sz="2400" kern="100">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latin typeface="微软雅黑" panose="020b0503020204020204" pitchFamily="34" charset="-122"/>
                <a:ea typeface="微软雅黑" panose="020b0503020204020204" pitchFamily="34" charset="-122"/>
                <a:cs typeface="宋体" panose="02010600030101010101" pitchFamily="2" charset="-122"/>
              </a:rPr>
              <a:t>：老子认为，个人品行修养，重在修身。对外的“知人”“胜人”固然可贵，对内的“自知”“自胜”更为重要，更符合大道。</a:t>
            </a:r>
            <a:endParaRPr lang="zh-CN" altLang="en-US" sz="2400" kern="100">
              <a:latin typeface="微软雅黑" panose="020b0503020204020204" pitchFamily="34" charset="-122"/>
              <a:ea typeface="微软雅黑" panose="020b0503020204020204" pitchFamily="34" charset="-122"/>
              <a:cs typeface="宋体" panose="02010600030101010101" pitchFamily="2" charset="-122"/>
            </a:endParaRPr>
          </a:p>
          <a:p>
            <a:pPr fontAlgn="ctr">
              <a:lnSpc>
                <a:spcPct val="150000"/>
              </a:lnSpc>
            </a:pPr>
            <a:r>
              <a:rPr lang="zh-CN" altLang="en-US" sz="2400" kern="100">
                <a:latin typeface="微软雅黑" panose="020b0503020204020204" pitchFamily="34" charset="-122"/>
                <a:ea typeface="微软雅黑" panose="020b0503020204020204" pitchFamily="34" charset="-122"/>
                <a:cs typeface="宋体" panose="02010600030101010101" pitchFamily="2" charset="-122"/>
              </a:rPr>
              <a:t>    “知人者智，自知者明”是让我们不但要向外探求，了解他人，更要多和自己对话，了解自己。了解自己内心真正的需求与热爱，人生才有方向；看清自己的优点和缺点，才能给人生以合理定位。</a:t>
            </a:r>
            <a:endParaRPr lang="zh-CN" altLang="en-US" sz="2400" kern="100">
              <a:latin typeface="微软雅黑" panose="020b0503020204020204" pitchFamily="34" charset="-122"/>
              <a:ea typeface="微软雅黑" panose="020b0503020204020204" pitchFamily="34" charset="-122"/>
              <a:cs typeface="宋体" panose="02010600030101010101" pitchFamily="2" charset="-122"/>
            </a:endParaRPr>
          </a:p>
          <a:p>
            <a:pPr fontAlgn="ctr">
              <a:lnSpc>
                <a:spcPct val="150000"/>
              </a:lnSpc>
            </a:pPr>
            <a:endParaRPr lang="zh-CN" altLang="en-US" sz="2400" kern="100">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3"/>
          <a:stretch>
            <a:fillRect/>
          </a:stretch>
        </p:blipFill>
        <p:spPr>
          <a:xfrm>
            <a:off x="219570" y="1410077"/>
            <a:ext cx="1558110" cy="1898514"/>
          </a:xfrm>
          <a:prstGeom prst="rect">
            <a:avLst/>
          </a:prstGeom>
        </p:spPr>
      </p:pic>
      <p:sp>
        <p:nvSpPr>
          <p:cNvPr id="9" name="文本框 8"/>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深入品读，感悟赏析</a:t>
            </a:r>
            <a:endParaRPr lang="zh-CN" altLang="en-US" sz="2000">
              <a:latin typeface="微软雅黑" panose="020b0503020204020204" pitchFamily="34" charset="-122"/>
              <a:ea typeface="微软雅黑" panose="020b0503020204020204" pitchFamily="34" charset="-122"/>
            </a:endParaRPr>
          </a:p>
        </p:txBody>
      </p:sp>
      <p:sp>
        <p:nvSpPr>
          <p:cNvPr id="11" name="文本框 10"/>
          <p:cNvSpPr txBox="1"/>
          <p:nvPr/>
        </p:nvSpPr>
        <p:spPr>
          <a:xfrm>
            <a:off x="1777680" y="1281796"/>
            <a:ext cx="9552637" cy="581057"/>
          </a:xfrm>
          <a:prstGeom prst="rect">
            <a:avLst/>
          </a:prstGeom>
          <a:solidFill>
            <a:schemeClr val="bg1">
              <a:lumMod val="85000"/>
            </a:schemeClr>
          </a:solidFill>
        </p:spPr>
        <p:txBody>
          <a:bodyPr wrap="square">
            <a:spAutoFit/>
          </a:bodyPr>
          <a:lstStyle/>
          <a:p>
            <a:pPr marL="285750" indent="-285750">
              <a:lnSpc>
                <a:spcPct val="150000"/>
              </a:lnSpc>
              <a:buFont typeface="Wingdings" panose="05000000000000000000" pitchFamily="2" charset="2"/>
              <a:buChar char="l"/>
            </a:pPr>
            <a:r>
              <a:rPr lang="zh-CN" altLang="en-US" sz="2400">
                <a:effectLst/>
                <a:latin typeface="微软雅黑" panose="020b0503020204020204" pitchFamily="34" charset="-122"/>
                <a:ea typeface="微软雅黑" panose="020b0503020204020204" pitchFamily="34" charset="-122"/>
                <a:cs typeface="宋体" panose="02010600030101010101" pitchFamily="2" charset="-122"/>
              </a:rPr>
              <a:t>如何理解</a:t>
            </a:r>
            <a:r>
              <a:rPr lang="en-US" altLang="zh-CN" sz="24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a:effectLst/>
                <a:latin typeface="微软雅黑" panose="020b0503020204020204" pitchFamily="34" charset="-122"/>
                <a:ea typeface="微软雅黑" panose="020b0503020204020204" pitchFamily="34" charset="-122"/>
                <a:cs typeface="宋体" panose="02010600030101010101" pitchFamily="2" charset="-122"/>
              </a:rPr>
              <a:t>老子</a:t>
            </a:r>
            <a:r>
              <a:rPr lang="en-US" altLang="zh-CN" sz="24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a:effectLst/>
                <a:latin typeface="微软雅黑" panose="020b0503020204020204" pitchFamily="34" charset="-122"/>
                <a:ea typeface="微软雅黑" panose="020b0503020204020204" pitchFamily="34" charset="-122"/>
                <a:cs typeface="宋体" panose="02010600030101010101" pitchFamily="2" charset="-122"/>
              </a:rPr>
              <a:t>第三十三章中的“知人”“知足”“强行”？</a:t>
            </a:r>
            <a:endParaRPr lang="zh-CN" altLang="en-US" sz="2400">
              <a:effectLst/>
              <a:latin typeface="微软雅黑" panose="020b0503020204020204" pitchFamily="34" charset="-122"/>
              <a:ea typeface="微软雅黑" panose="020b0503020204020204" pitchFamily="34" charset="-122"/>
              <a:cs typeface="宋体" panose="02010600030101010101" pitchFamily="2" charset="-122"/>
            </a:endParaRPr>
          </a:p>
        </p:txBody>
      </p:sp>
      <p:sp>
        <p:nvSpPr>
          <p:cNvPr id="13" name="文本框 12"/>
          <p:cNvSpPr txBox="1"/>
          <p:nvPr/>
        </p:nvSpPr>
        <p:spPr>
          <a:xfrm>
            <a:off x="1896417" y="2390919"/>
            <a:ext cx="9315163" cy="4524315"/>
          </a:xfrm>
          <a:prstGeom prst="rect">
            <a:avLst/>
          </a:prstGeom>
          <a:noFill/>
        </p:spPr>
        <p:txBody>
          <a:bodyPr wrap="square">
            <a:spAutoFit/>
          </a:bodyPr>
          <a:lstStyle/>
          <a:p>
            <a:pPr indent="457200" fontAlgn="ctr">
              <a:lnSpc>
                <a:spcPct val="150000"/>
              </a:lnSpc>
            </a:pPr>
            <a:r>
              <a:rPr lang="zh-CN" altLang="en-US" sz="2400" kern="100">
                <a:latin typeface="微软雅黑" panose="020b0503020204020204" pitchFamily="34" charset="-122"/>
                <a:ea typeface="微软雅黑" panose="020b0503020204020204" pitchFamily="34" charset="-122"/>
                <a:cs typeface="宋体" panose="02010600030101010101" pitchFamily="2" charset="-122"/>
              </a:rPr>
              <a:t>“胜人者有力，自胜者强”是说一个人最难战胜的是自己。一个能够战胜自己、超越自我的人，才是真正的强者。</a:t>
            </a:r>
            <a:endParaRPr lang="zh-CN" altLang="en-US" sz="2400" kern="100">
              <a:latin typeface="微软雅黑" panose="020b0503020204020204" pitchFamily="34" charset="-122"/>
              <a:ea typeface="微软雅黑" panose="020b0503020204020204" pitchFamily="34" charset="-122"/>
              <a:cs typeface="宋体" panose="02010600030101010101" pitchFamily="2" charset="-122"/>
            </a:endParaRPr>
          </a:p>
          <a:p>
            <a:pPr indent="457200" fontAlgn="ctr">
              <a:lnSpc>
                <a:spcPct val="150000"/>
              </a:lnSpc>
            </a:pPr>
            <a:r>
              <a:rPr lang="zh-CN" altLang="en-US" sz="2400" kern="100">
                <a:latin typeface="微软雅黑" panose="020b0503020204020204" pitchFamily="34" charset="-122"/>
                <a:ea typeface="微软雅黑" panose="020b0503020204020204" pitchFamily="34" charset="-122"/>
                <a:cs typeface="宋体" panose="02010600030101010101" pitchFamily="2" charset="-122"/>
              </a:rPr>
              <a:t>“知足者富”是说财富没有边界，一味地追逐财富，永不知足”，就永远不会满足，懂得“知足”，才是一种真正的富足。</a:t>
            </a:r>
            <a:endParaRPr lang="zh-CN" altLang="en-US" sz="2400" kern="100">
              <a:latin typeface="微软雅黑" panose="020b0503020204020204" pitchFamily="34" charset="-122"/>
              <a:ea typeface="微软雅黑" panose="020b0503020204020204" pitchFamily="34" charset="-122"/>
              <a:cs typeface="宋体" panose="02010600030101010101" pitchFamily="2" charset="-122"/>
            </a:endParaRPr>
          </a:p>
          <a:p>
            <a:pPr indent="457200" fontAlgn="ctr">
              <a:lnSpc>
                <a:spcPct val="150000"/>
              </a:lnSpc>
            </a:pPr>
            <a:r>
              <a:rPr lang="zh-CN" altLang="en-US" sz="2400" kern="100">
                <a:latin typeface="微软雅黑" panose="020b0503020204020204" pitchFamily="34" charset="-122"/>
                <a:ea typeface="微软雅黑" panose="020b0503020204020204" pitchFamily="34" charset="-122"/>
                <a:cs typeface="宋体" panose="02010600030101010101" pitchFamily="2" charset="-122"/>
              </a:rPr>
              <a:t>“强行者有志”讲的是，唯有心怀大志者，方能坚持不懈。一个人的志向越远大，越强烈，就越能够坚持下去。反之，志向越弱，行动越不能持久。</a:t>
            </a:r>
            <a:endParaRPr lang="zh-CN" altLang="en-US" sz="2400" kern="100">
              <a:latin typeface="微软雅黑" panose="020b0503020204020204" pitchFamily="34" charset="-122"/>
              <a:ea typeface="微软雅黑" panose="020b0503020204020204" pitchFamily="34" charset="-122"/>
              <a:cs typeface="宋体" panose="02010600030101010101" pitchFamily="2" charset="-122"/>
            </a:endParaRPr>
          </a:p>
          <a:p>
            <a:pPr fontAlgn="ctr">
              <a:lnSpc>
                <a:spcPct val="150000"/>
              </a:lnSpc>
            </a:pPr>
            <a:endParaRPr lang="zh-CN" altLang="en-US" sz="2400" kern="100">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1037590" y="1583690"/>
            <a:ext cx="9269095" cy="405193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诵读课文，读懂文意</a:t>
            </a:r>
            <a:endParaRPr lang="zh-CN" altLang="en-US" sz="2000">
              <a:latin typeface="微软雅黑" panose="020b0503020204020204" pitchFamily="34" charset="-122"/>
              <a:ea typeface="微软雅黑" panose="020b0503020204020204" pitchFamily="34" charset="-122"/>
            </a:endParaRPr>
          </a:p>
        </p:txBody>
      </p:sp>
      <p:sp>
        <p:nvSpPr>
          <p:cNvPr id="16" name="矩形 15"/>
          <p:cNvSpPr/>
          <p:nvPr/>
        </p:nvSpPr>
        <p:spPr>
          <a:xfrm>
            <a:off x="6816982" y="1013626"/>
            <a:ext cx="4888734" cy="5192061"/>
          </a:xfrm>
          <a:prstGeom prst="rect">
            <a:avLst/>
          </a:prstGeom>
          <a:solidFill>
            <a:srgbClr val="3B55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6913419" y="1376993"/>
            <a:ext cx="4695859" cy="4602991"/>
          </a:xfrm>
          <a:prstGeom prst="rect">
            <a:avLst/>
          </a:prstGeom>
          <a:noFill/>
        </p:spPr>
        <p:txBody>
          <a:bodyPr wrap="square">
            <a:spAutoFit/>
          </a:bodyPr>
          <a:lstStyle/>
          <a:p>
            <a:pPr marL="342900" indent="-342900">
              <a:lnSpc>
                <a:spcPct val="150000"/>
              </a:lnSpc>
              <a:buFont typeface="Wingdings" panose="05000000000000000000" pitchFamily="2" charset="2"/>
              <a:buChar char="l"/>
            </a:pPr>
            <a:r>
              <a:rPr lang="zh-CN" altLang="en-US" sz="2200">
                <a:solidFill>
                  <a:schemeClr val="bg1"/>
                </a:solidFill>
                <a:latin typeface="微软雅黑" panose="020b0503020204020204" pitchFamily="34" charset="-122"/>
                <a:ea typeface="微软雅黑" panose="020b0503020204020204" pitchFamily="34" charset="-122"/>
              </a:rPr>
              <a:t>重点字词：</a:t>
            </a:r>
            <a:endParaRPr lang="en-US" altLang="zh-CN" sz="220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200">
                <a:solidFill>
                  <a:schemeClr val="bg1"/>
                </a:solidFill>
                <a:latin typeface="微软雅黑" panose="020b0503020204020204" pitchFamily="34" charset="-122"/>
                <a:ea typeface="微软雅黑" panose="020b0503020204020204" pitchFamily="34" charset="-122"/>
              </a:rPr>
              <a:t>（</a:t>
            </a:r>
            <a:r>
              <a:rPr lang="en-US" altLang="zh-CN" sz="2200">
                <a:solidFill>
                  <a:schemeClr val="bg1"/>
                </a:solidFill>
                <a:latin typeface="微软雅黑" panose="020b0503020204020204" pitchFamily="34" charset="-122"/>
                <a:ea typeface="微软雅黑" panose="020b0503020204020204" pitchFamily="34" charset="-122"/>
              </a:rPr>
              <a:t>1</a:t>
            </a:r>
            <a:r>
              <a:rPr lang="zh-CN" altLang="en-US" sz="2200">
                <a:solidFill>
                  <a:schemeClr val="bg1"/>
                </a:solidFill>
                <a:latin typeface="微软雅黑" panose="020b0503020204020204" pitchFamily="34" charset="-122"/>
                <a:ea typeface="微软雅黑" panose="020b0503020204020204" pitchFamily="34" charset="-122"/>
              </a:rPr>
              <a:t>）其未兆易谋：问题还没有显露迹象的时候容易解决。</a:t>
            </a:r>
            <a:endParaRPr lang="en-US" altLang="zh-CN" sz="220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200">
                <a:solidFill>
                  <a:schemeClr val="bg1"/>
                </a:solidFill>
                <a:latin typeface="微软雅黑" panose="020b0503020204020204" pitchFamily="34" charset="-122"/>
                <a:ea typeface="微软雅黑" panose="020b0503020204020204" pitchFamily="34" charset="-122"/>
              </a:rPr>
              <a:t>（</a:t>
            </a:r>
            <a:r>
              <a:rPr lang="en-US" altLang="zh-CN" sz="2200">
                <a:solidFill>
                  <a:schemeClr val="bg1"/>
                </a:solidFill>
                <a:latin typeface="微软雅黑" panose="020b0503020204020204" pitchFamily="34" charset="-122"/>
                <a:ea typeface="微软雅黑" panose="020b0503020204020204" pitchFamily="34" charset="-122"/>
              </a:rPr>
              <a:t>2</a:t>
            </a:r>
            <a:r>
              <a:rPr lang="zh-CN" altLang="en-US" sz="2200">
                <a:solidFill>
                  <a:schemeClr val="bg1"/>
                </a:solidFill>
                <a:latin typeface="微软雅黑" panose="020b0503020204020204" pitchFamily="34" charset="-122"/>
                <a:ea typeface="微软雅黑" panose="020b0503020204020204" pitchFamily="34" charset="-122"/>
              </a:rPr>
              <a:t>）泮：同“判”，分离。</a:t>
            </a:r>
            <a:endParaRPr lang="en-US" altLang="zh-CN" sz="220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200">
                <a:solidFill>
                  <a:schemeClr val="bg1"/>
                </a:solidFill>
                <a:latin typeface="微软雅黑" panose="020b0503020204020204" pitchFamily="34" charset="-122"/>
                <a:ea typeface="微软雅黑" panose="020b0503020204020204" pitchFamily="34" charset="-122"/>
              </a:rPr>
              <a:t>（</a:t>
            </a:r>
            <a:r>
              <a:rPr lang="en-US" altLang="zh-CN" sz="2200">
                <a:solidFill>
                  <a:schemeClr val="bg1"/>
                </a:solidFill>
                <a:latin typeface="微软雅黑" panose="020b0503020204020204" pitchFamily="34" charset="-122"/>
                <a:ea typeface="微软雅黑" panose="020b0503020204020204" pitchFamily="34" charset="-122"/>
              </a:rPr>
              <a:t>3</a:t>
            </a:r>
            <a:r>
              <a:rPr lang="zh-CN" altLang="en-US" sz="2200">
                <a:solidFill>
                  <a:schemeClr val="bg1"/>
                </a:solidFill>
                <a:latin typeface="微软雅黑" panose="020b0503020204020204" pitchFamily="34" charset="-122"/>
                <a:ea typeface="微软雅黑" panose="020b0503020204020204" pitchFamily="34" charset="-122"/>
              </a:rPr>
              <a:t>）毫末：比喻极其微小的事物。</a:t>
            </a:r>
            <a:endParaRPr lang="en-US" altLang="zh-CN" sz="220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200">
                <a:solidFill>
                  <a:schemeClr val="bg1"/>
                </a:solidFill>
                <a:latin typeface="微软雅黑" panose="020b0503020204020204" pitchFamily="34" charset="-122"/>
                <a:ea typeface="微软雅黑" panose="020b0503020204020204" pitchFamily="34" charset="-122"/>
              </a:rPr>
              <a:t>（</a:t>
            </a:r>
            <a:r>
              <a:rPr lang="en-US" altLang="zh-CN" sz="2200">
                <a:solidFill>
                  <a:schemeClr val="bg1"/>
                </a:solidFill>
                <a:latin typeface="微软雅黑" panose="020b0503020204020204" pitchFamily="34" charset="-122"/>
                <a:ea typeface="微软雅黑" panose="020b0503020204020204" pitchFamily="34" charset="-122"/>
              </a:rPr>
              <a:t>4</a:t>
            </a:r>
            <a:r>
              <a:rPr lang="zh-CN" altLang="en-US" sz="2200">
                <a:solidFill>
                  <a:schemeClr val="bg1"/>
                </a:solidFill>
                <a:latin typeface="微软雅黑" panose="020b0503020204020204" pitchFamily="34" charset="-122"/>
                <a:ea typeface="微软雅黑" panose="020b0503020204020204" pitchFamily="34" charset="-122"/>
              </a:rPr>
              <a:t>）累土：一筐土。</a:t>
            </a:r>
            <a:endParaRPr lang="en-US" altLang="zh-CN" sz="220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200">
                <a:solidFill>
                  <a:schemeClr val="bg1"/>
                </a:solidFill>
                <a:latin typeface="微软雅黑" panose="020b0503020204020204" pitchFamily="34" charset="-122"/>
                <a:ea typeface="微软雅黑" panose="020b0503020204020204" pitchFamily="34" charset="-122"/>
              </a:rPr>
              <a:t>（</a:t>
            </a:r>
            <a:r>
              <a:rPr lang="en-US" altLang="zh-CN" sz="2200">
                <a:solidFill>
                  <a:schemeClr val="bg1"/>
                </a:solidFill>
                <a:latin typeface="微软雅黑" panose="020b0503020204020204" pitchFamily="34" charset="-122"/>
                <a:ea typeface="微软雅黑" panose="020b0503020204020204" pitchFamily="34" charset="-122"/>
              </a:rPr>
              <a:t>5</a:t>
            </a:r>
            <a:r>
              <a:rPr lang="zh-CN" altLang="en-US" sz="2200">
                <a:solidFill>
                  <a:schemeClr val="bg1"/>
                </a:solidFill>
                <a:latin typeface="微软雅黑" panose="020b0503020204020204" pitchFamily="34" charset="-122"/>
                <a:ea typeface="微软雅黑" panose="020b0503020204020204" pitchFamily="34" charset="-122"/>
              </a:rPr>
              <a:t>）几：接近。</a:t>
            </a:r>
            <a:endParaRPr lang="en-US" altLang="zh-CN" sz="220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200">
                <a:solidFill>
                  <a:schemeClr val="bg1"/>
                </a:solidFill>
                <a:latin typeface="微软雅黑" panose="020b0503020204020204" pitchFamily="34" charset="-122"/>
                <a:ea typeface="微软雅黑" panose="020b0503020204020204" pitchFamily="34" charset="-122"/>
              </a:rPr>
              <a:t>（</a:t>
            </a:r>
            <a:r>
              <a:rPr lang="en-US" altLang="zh-CN" sz="2200">
                <a:solidFill>
                  <a:schemeClr val="bg1"/>
                </a:solidFill>
                <a:latin typeface="微软雅黑" panose="020b0503020204020204" pitchFamily="34" charset="-122"/>
                <a:ea typeface="微软雅黑" panose="020b0503020204020204" pitchFamily="34" charset="-122"/>
              </a:rPr>
              <a:t>6</a:t>
            </a:r>
            <a:r>
              <a:rPr lang="zh-CN" altLang="en-US" sz="2200">
                <a:solidFill>
                  <a:schemeClr val="bg1"/>
                </a:solidFill>
                <a:latin typeface="微软雅黑" panose="020b0503020204020204" pitchFamily="34" charset="-122"/>
                <a:ea typeface="微软雅黑" panose="020b0503020204020204" pitchFamily="34" charset="-122"/>
              </a:rPr>
              <a:t>）欲不欲：想望人所不想望的。</a:t>
            </a:r>
            <a:endParaRPr lang="en-US" altLang="zh-CN" sz="220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200">
                <a:solidFill>
                  <a:schemeClr val="bg1"/>
                </a:solidFill>
                <a:latin typeface="微软雅黑" panose="020b0503020204020204" pitchFamily="34" charset="-122"/>
                <a:ea typeface="微软雅黑" panose="020b0503020204020204" pitchFamily="34" charset="-122"/>
              </a:rPr>
              <a:t>（</a:t>
            </a:r>
            <a:r>
              <a:rPr lang="en-US" altLang="zh-CN" sz="2200">
                <a:solidFill>
                  <a:schemeClr val="bg1"/>
                </a:solidFill>
                <a:latin typeface="微软雅黑" panose="020b0503020204020204" pitchFamily="34" charset="-122"/>
                <a:ea typeface="微软雅黑" panose="020b0503020204020204" pitchFamily="34" charset="-122"/>
              </a:rPr>
              <a:t>7</a:t>
            </a:r>
            <a:r>
              <a:rPr lang="zh-CN" altLang="en-US" sz="2200">
                <a:solidFill>
                  <a:schemeClr val="bg1"/>
                </a:solidFill>
                <a:latin typeface="微软雅黑" panose="020b0503020204020204" pitchFamily="34" charset="-122"/>
                <a:ea typeface="微软雅黑" panose="020b0503020204020204" pitchFamily="34" charset="-122"/>
              </a:rPr>
              <a:t>）复：弥补。</a:t>
            </a:r>
            <a:endParaRPr lang="en-US" altLang="zh-CN" sz="2200">
              <a:solidFill>
                <a:schemeClr val="bg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138523" y="1727713"/>
            <a:ext cx="5582021" cy="4192943"/>
          </a:xfrm>
          <a:prstGeom prst="rect">
            <a:avLst/>
          </a:prstGeom>
          <a:noFill/>
        </p:spPr>
        <p:txBody>
          <a:bodyPr wrap="square">
            <a:spAutoFit/>
          </a:bodyPr>
          <a:lstStyle/>
          <a:p>
            <a:pPr marL="342900" indent="-342900" algn="l" fontAlgn="auto">
              <a:lnSpc>
                <a:spcPct val="150000"/>
              </a:lnSpc>
              <a:buFont typeface="Wingdings" panose="05000000000000000000" pitchFamily="2" charset="2"/>
              <a:buChar char="l"/>
            </a:pPr>
            <a:r>
              <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charset="-122"/>
                <a:sym typeface="+mn-ea"/>
              </a:rPr>
              <a:t>其安易持，</a:t>
            </a:r>
            <a:r>
              <a:rPr lang="zh-CN" altLang="en-US" sz="2000">
                <a:solidFill>
                  <a:srgbClr val="C00000"/>
                </a:solidFill>
                <a:latin typeface="微软雅黑" panose="020b0503020204020204" pitchFamily="34" charset="-122"/>
                <a:ea typeface="微软雅黑" panose="020b0503020204020204" pitchFamily="34" charset="-122"/>
                <a:cs typeface="楷体" panose="02010609060101010101" charset="-122"/>
                <a:sym typeface="+mn-ea"/>
              </a:rPr>
              <a:t>其未兆易谋</a:t>
            </a:r>
            <a:r>
              <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charset="-122"/>
                <a:sym typeface="+mn-ea"/>
              </a:rPr>
              <a:t>；其脆易</a:t>
            </a:r>
            <a:r>
              <a:rPr lang="zh-CN" altLang="en-US" sz="2000">
                <a:solidFill>
                  <a:srgbClr val="C00000"/>
                </a:solidFill>
                <a:latin typeface="微软雅黑" panose="020b0503020204020204" pitchFamily="34" charset="-122"/>
                <a:ea typeface="微软雅黑" panose="020b0503020204020204" pitchFamily="34" charset="-122"/>
                <a:cs typeface="楷体" panose="02010609060101010101" charset="-122"/>
                <a:sym typeface="+mn-ea"/>
              </a:rPr>
              <a:t>泮</a:t>
            </a:r>
            <a:r>
              <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charset="-122"/>
                <a:sym typeface="+mn-ea"/>
              </a:rPr>
              <a:t>，其微易散。为之于未有，治之于未乱。合抱之木，生于</a:t>
            </a:r>
            <a:r>
              <a:rPr lang="zh-CN" altLang="en-US" sz="2000">
                <a:solidFill>
                  <a:srgbClr val="C00000"/>
                </a:solidFill>
                <a:latin typeface="微软雅黑" panose="020b0503020204020204" pitchFamily="34" charset="-122"/>
                <a:ea typeface="微软雅黑" panose="020b0503020204020204" pitchFamily="34" charset="-122"/>
                <a:cs typeface="楷体" panose="02010609060101010101" charset="-122"/>
                <a:sym typeface="+mn-ea"/>
              </a:rPr>
              <a:t>毫末</a:t>
            </a:r>
            <a:r>
              <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charset="-122"/>
                <a:sym typeface="+mn-ea"/>
              </a:rPr>
              <a:t>；九层之台，起于</a:t>
            </a:r>
            <a:r>
              <a:rPr lang="zh-CN" altLang="en-US" sz="2000">
                <a:solidFill>
                  <a:srgbClr val="C00000"/>
                </a:solidFill>
                <a:latin typeface="微软雅黑" panose="020b0503020204020204" pitchFamily="34" charset="-122"/>
                <a:ea typeface="微软雅黑" panose="020b0503020204020204" pitchFamily="34" charset="-122"/>
                <a:cs typeface="楷体" panose="02010609060101010101" charset="-122"/>
                <a:sym typeface="+mn-ea"/>
              </a:rPr>
              <a:t>累土</a:t>
            </a:r>
            <a:r>
              <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charset="-122"/>
                <a:sym typeface="+mn-ea"/>
              </a:rPr>
              <a:t>；千里之行，始于足下。为者败之，执者失之。是以圣人无为故无败，无执故无失。民之从事，常于</a:t>
            </a:r>
            <a:r>
              <a:rPr lang="zh-CN" altLang="en-US" sz="2000">
                <a:solidFill>
                  <a:srgbClr val="C00000"/>
                </a:solidFill>
                <a:latin typeface="微软雅黑" panose="020b0503020204020204" pitchFamily="34" charset="-122"/>
                <a:ea typeface="微软雅黑" panose="020b0503020204020204" pitchFamily="34" charset="-122"/>
                <a:cs typeface="楷体" panose="02010609060101010101" charset="-122"/>
                <a:sym typeface="+mn-ea"/>
              </a:rPr>
              <a:t>几</a:t>
            </a:r>
            <a:r>
              <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charset="-122"/>
                <a:sym typeface="+mn-ea"/>
              </a:rPr>
              <a:t>成而败之。慎终如始，则无败事。是以圣人</a:t>
            </a:r>
            <a:r>
              <a:rPr lang="zh-CN" altLang="en-US" sz="2000">
                <a:solidFill>
                  <a:srgbClr val="C00000"/>
                </a:solidFill>
                <a:latin typeface="微软雅黑" panose="020b0503020204020204" pitchFamily="34" charset="-122"/>
                <a:ea typeface="微软雅黑" panose="020b0503020204020204" pitchFamily="34" charset="-122"/>
                <a:cs typeface="楷体" panose="02010609060101010101" charset="-122"/>
                <a:sym typeface="+mn-ea"/>
              </a:rPr>
              <a:t>欲不欲</a:t>
            </a:r>
            <a:r>
              <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charset="-122"/>
                <a:sym typeface="+mn-ea"/>
              </a:rPr>
              <a:t>，不贵难得之货，学不学，</a:t>
            </a:r>
            <a:r>
              <a:rPr lang="zh-CN" altLang="en-US" sz="2000">
                <a:solidFill>
                  <a:srgbClr val="C00000"/>
                </a:solidFill>
                <a:latin typeface="微软雅黑" panose="020b0503020204020204" pitchFamily="34" charset="-122"/>
                <a:ea typeface="微软雅黑" panose="020b0503020204020204" pitchFamily="34" charset="-122"/>
                <a:cs typeface="楷体" panose="02010609060101010101" charset="-122"/>
                <a:sym typeface="+mn-ea"/>
              </a:rPr>
              <a:t>复</a:t>
            </a:r>
            <a:r>
              <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charset="-122"/>
                <a:sym typeface="+mn-ea"/>
              </a:rPr>
              <a:t>众人之所过，以辅万物之自然而不敢为。 </a:t>
            </a:r>
            <a:br>
              <a:rPr lang="zh-CN" altLang="en-US" sz="2000">
                <a:latin typeface="微软雅黑" panose="020b0503020204020204" pitchFamily="34" charset="-122"/>
                <a:ea typeface="微软雅黑" panose="020b0503020204020204" pitchFamily="34" charset="-122"/>
              </a:rPr>
            </a:br>
            <a:endParaRPr lang="zh-CN" altLang="en-US" sz="2000">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cond evt="onBegin" delay="0">
                          <p:tn val="6"/>
                        </p:cond>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cond evt="onBegin" delay="0">
                          <p:tn val="10"/>
                        </p:cond>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cond evt="onBegin" delay="0">
                          <p:tn val="30"/>
                        </p:cond>
                      </p:stCondLst>
                      <p:childTnLst>
                        <p:par>
                          <p:cTn id="32" fill="hold" nodeType="after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uiExpand="1" build="p"/>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1037590" y="1583690"/>
            <a:ext cx="9269095" cy="405193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诵读课文，读懂文意</a:t>
            </a:r>
            <a:endParaRPr lang="zh-CN" altLang="en-US" sz="2000">
              <a:latin typeface="微软雅黑" panose="020b0503020204020204" pitchFamily="34" charset="-122"/>
              <a:ea typeface="微软雅黑" panose="020b0503020204020204" pitchFamily="34" charset="-122"/>
            </a:endParaRPr>
          </a:p>
        </p:txBody>
      </p:sp>
      <p:sp>
        <p:nvSpPr>
          <p:cNvPr id="16" name="矩形 15"/>
          <p:cNvSpPr/>
          <p:nvPr/>
        </p:nvSpPr>
        <p:spPr>
          <a:xfrm>
            <a:off x="6816982" y="1013626"/>
            <a:ext cx="4888734" cy="5192061"/>
          </a:xfrm>
          <a:prstGeom prst="rect">
            <a:avLst/>
          </a:prstGeom>
          <a:solidFill>
            <a:srgbClr val="3B55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6768763" y="1583690"/>
            <a:ext cx="4936953" cy="4175182"/>
          </a:xfrm>
          <a:prstGeom prst="rect">
            <a:avLst/>
          </a:prstGeom>
          <a:noFill/>
        </p:spPr>
        <p:txBody>
          <a:bodyPr wrap="square">
            <a:spAutoFit/>
          </a:bodyPr>
          <a:lstStyle/>
          <a:p>
            <a:pPr marL="342900" indent="-342900">
              <a:lnSpc>
                <a:spcPct val="150000"/>
              </a:lnSpc>
              <a:buFont typeface="Wingdings" panose="05000000000000000000" pitchFamily="2" charset="2"/>
              <a:buChar char="l"/>
            </a:pPr>
            <a:r>
              <a:rPr lang="zh-CN" altLang="en-US" sz="2000">
                <a:solidFill>
                  <a:schemeClr val="bg1"/>
                </a:solidFill>
                <a:latin typeface="楷体" panose="02010609060101010101" charset="-122"/>
                <a:ea typeface="楷体" panose="02010609060101010101" charset="-122"/>
              </a:rPr>
              <a:t>译文：事物安然未生变时容易持守，问题没有出现迹象时容易解决；事物脆弱时容易分离；事物细微时容易散失；做事情要在它尚未发生以前就处理妥当；在混乱没有产生时就进行整治。合抱的大树，由细小的枝杈生长而来；九层的高台，从每一筐泥土筑起；千里的远行，是从脚下第一步开始走出来的。动手去做的就会坏事，有所把持的就会失去。</a:t>
            </a:r>
            <a:endParaRPr lang="zh-CN" altLang="en-US" sz="2000">
              <a:solidFill>
                <a:schemeClr val="bg1"/>
              </a:solidFill>
              <a:latin typeface="楷体" panose="02010609060101010101" charset="-122"/>
              <a:ea typeface="楷体" panose="02010609060101010101" charset="-122"/>
            </a:endParaRPr>
          </a:p>
        </p:txBody>
      </p:sp>
      <p:sp>
        <p:nvSpPr>
          <p:cNvPr id="2" name="文本框 1"/>
          <p:cNvSpPr txBox="1"/>
          <p:nvPr/>
        </p:nvSpPr>
        <p:spPr>
          <a:xfrm>
            <a:off x="1138523" y="1727713"/>
            <a:ext cx="5582021" cy="4192943"/>
          </a:xfrm>
          <a:prstGeom prst="rect">
            <a:avLst/>
          </a:prstGeom>
          <a:noFill/>
        </p:spPr>
        <p:txBody>
          <a:bodyPr wrap="square">
            <a:spAutoFit/>
          </a:bodyPr>
          <a:lstStyle/>
          <a:p>
            <a:pPr marL="342900" indent="-342900" algn="l" fontAlgn="auto">
              <a:lnSpc>
                <a:spcPct val="150000"/>
              </a:lnSpc>
              <a:buFont typeface="Wingdings" panose="05000000000000000000" pitchFamily="2" charset="2"/>
              <a:buChar char="l"/>
            </a:pPr>
            <a:r>
              <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charset="-122"/>
                <a:sym typeface="+mn-ea"/>
              </a:rPr>
              <a:t>其安易持，</a:t>
            </a:r>
            <a:r>
              <a:rPr lang="zh-CN" altLang="en-US" sz="2000">
                <a:solidFill>
                  <a:srgbClr val="C00000"/>
                </a:solidFill>
                <a:latin typeface="微软雅黑" panose="020b0503020204020204" pitchFamily="34" charset="-122"/>
                <a:ea typeface="微软雅黑" panose="020b0503020204020204" pitchFamily="34" charset="-122"/>
                <a:cs typeface="楷体" panose="02010609060101010101" charset="-122"/>
                <a:sym typeface="+mn-ea"/>
              </a:rPr>
              <a:t>其未兆易谋</a:t>
            </a:r>
            <a:r>
              <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charset="-122"/>
                <a:sym typeface="+mn-ea"/>
              </a:rPr>
              <a:t>；其脆易</a:t>
            </a:r>
            <a:r>
              <a:rPr lang="zh-CN" altLang="en-US" sz="2000">
                <a:solidFill>
                  <a:srgbClr val="C00000"/>
                </a:solidFill>
                <a:latin typeface="微软雅黑" panose="020b0503020204020204" pitchFamily="34" charset="-122"/>
                <a:ea typeface="微软雅黑" panose="020b0503020204020204" pitchFamily="34" charset="-122"/>
                <a:cs typeface="楷体" panose="02010609060101010101" charset="-122"/>
                <a:sym typeface="+mn-ea"/>
              </a:rPr>
              <a:t>泮</a:t>
            </a:r>
            <a:r>
              <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charset="-122"/>
                <a:sym typeface="+mn-ea"/>
              </a:rPr>
              <a:t>，其微易散。为之于未有，治之于未乱。合抱之木，生于</a:t>
            </a:r>
            <a:r>
              <a:rPr lang="zh-CN" altLang="en-US" sz="2000">
                <a:solidFill>
                  <a:srgbClr val="C00000"/>
                </a:solidFill>
                <a:latin typeface="微软雅黑" panose="020b0503020204020204" pitchFamily="34" charset="-122"/>
                <a:ea typeface="微软雅黑" panose="020b0503020204020204" pitchFamily="34" charset="-122"/>
                <a:cs typeface="楷体" panose="02010609060101010101" charset="-122"/>
                <a:sym typeface="+mn-ea"/>
              </a:rPr>
              <a:t>毫末</a:t>
            </a:r>
            <a:r>
              <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charset="-122"/>
                <a:sym typeface="+mn-ea"/>
              </a:rPr>
              <a:t>；九层之台，起于</a:t>
            </a:r>
            <a:r>
              <a:rPr lang="zh-CN" altLang="en-US" sz="2000">
                <a:solidFill>
                  <a:srgbClr val="C00000"/>
                </a:solidFill>
                <a:latin typeface="微软雅黑" panose="020b0503020204020204" pitchFamily="34" charset="-122"/>
                <a:ea typeface="微软雅黑" panose="020b0503020204020204" pitchFamily="34" charset="-122"/>
                <a:cs typeface="楷体" panose="02010609060101010101" charset="-122"/>
                <a:sym typeface="+mn-ea"/>
              </a:rPr>
              <a:t>累土</a:t>
            </a:r>
            <a:r>
              <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charset="-122"/>
                <a:sym typeface="+mn-ea"/>
              </a:rPr>
              <a:t>；千里之行，始于足下。为者败之，执者失之。是以圣人无为故无败，无执故无失。民之从事，常于</a:t>
            </a:r>
            <a:r>
              <a:rPr lang="zh-CN" altLang="en-US" sz="2000">
                <a:solidFill>
                  <a:srgbClr val="C00000"/>
                </a:solidFill>
                <a:latin typeface="微软雅黑" panose="020b0503020204020204" pitchFamily="34" charset="-122"/>
                <a:ea typeface="微软雅黑" panose="020b0503020204020204" pitchFamily="34" charset="-122"/>
                <a:cs typeface="楷体" panose="02010609060101010101" charset="-122"/>
                <a:sym typeface="+mn-ea"/>
              </a:rPr>
              <a:t>几</a:t>
            </a:r>
            <a:r>
              <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charset="-122"/>
                <a:sym typeface="+mn-ea"/>
              </a:rPr>
              <a:t>成而败之。慎终如始，则无败事。是以圣人</a:t>
            </a:r>
            <a:r>
              <a:rPr lang="zh-CN" altLang="en-US" sz="2000">
                <a:solidFill>
                  <a:srgbClr val="C00000"/>
                </a:solidFill>
                <a:latin typeface="微软雅黑" panose="020b0503020204020204" pitchFamily="34" charset="-122"/>
                <a:ea typeface="微软雅黑" panose="020b0503020204020204" pitchFamily="34" charset="-122"/>
                <a:cs typeface="楷体" panose="02010609060101010101" charset="-122"/>
                <a:sym typeface="+mn-ea"/>
              </a:rPr>
              <a:t>欲不欲</a:t>
            </a:r>
            <a:r>
              <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charset="-122"/>
                <a:sym typeface="+mn-ea"/>
              </a:rPr>
              <a:t>，不贵难得之货，学不学，</a:t>
            </a:r>
            <a:r>
              <a:rPr lang="zh-CN" altLang="en-US" sz="2000">
                <a:solidFill>
                  <a:srgbClr val="C00000"/>
                </a:solidFill>
                <a:latin typeface="微软雅黑" panose="020b0503020204020204" pitchFamily="34" charset="-122"/>
                <a:ea typeface="微软雅黑" panose="020b0503020204020204" pitchFamily="34" charset="-122"/>
                <a:cs typeface="楷体" panose="02010609060101010101" charset="-122"/>
                <a:sym typeface="+mn-ea"/>
              </a:rPr>
              <a:t>复</a:t>
            </a:r>
            <a:r>
              <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charset="-122"/>
                <a:sym typeface="+mn-ea"/>
              </a:rPr>
              <a:t>众人之所过，以辅万物之自然而不敢为。 </a:t>
            </a:r>
            <a:br>
              <a:rPr lang="zh-CN" altLang="en-US" sz="2000">
                <a:latin typeface="微软雅黑" panose="020b0503020204020204" pitchFamily="34" charset="-122"/>
                <a:ea typeface="微软雅黑" panose="020b0503020204020204" pitchFamily="34" charset="-122"/>
              </a:rPr>
            </a:br>
            <a:endParaRPr lang="zh-CN" altLang="en-US" sz="2000">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randomBar dir="vert"/>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1037590" y="1583690"/>
            <a:ext cx="9269095" cy="405193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诵读课文，读懂文意</a:t>
            </a:r>
            <a:endParaRPr lang="zh-CN" altLang="en-US" sz="2000">
              <a:latin typeface="微软雅黑" panose="020b0503020204020204" pitchFamily="34" charset="-122"/>
              <a:ea typeface="微软雅黑" panose="020b0503020204020204" pitchFamily="34" charset="-122"/>
            </a:endParaRPr>
          </a:p>
        </p:txBody>
      </p:sp>
      <p:sp>
        <p:nvSpPr>
          <p:cNvPr id="16" name="矩形 15"/>
          <p:cNvSpPr/>
          <p:nvPr/>
        </p:nvSpPr>
        <p:spPr>
          <a:xfrm>
            <a:off x="6816982" y="1013626"/>
            <a:ext cx="4888734" cy="5192061"/>
          </a:xfrm>
          <a:prstGeom prst="rect">
            <a:avLst/>
          </a:prstGeom>
          <a:solidFill>
            <a:srgbClr val="3B55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6768763" y="1583690"/>
            <a:ext cx="4936953" cy="4636847"/>
          </a:xfrm>
          <a:prstGeom prst="rect">
            <a:avLst/>
          </a:prstGeom>
          <a:noFill/>
        </p:spPr>
        <p:txBody>
          <a:bodyPr wrap="square">
            <a:spAutoFit/>
          </a:bodyPr>
          <a:lstStyle/>
          <a:p>
            <a:pPr marL="342900" indent="-342900">
              <a:lnSpc>
                <a:spcPct val="150000"/>
              </a:lnSpc>
              <a:buFont typeface="Wingdings" panose="05000000000000000000" pitchFamily="2" charset="2"/>
              <a:buChar char="l"/>
            </a:pPr>
            <a:r>
              <a:rPr lang="zh-CN" altLang="en-US" sz="2000">
                <a:solidFill>
                  <a:schemeClr val="bg1"/>
                </a:solidFill>
                <a:latin typeface="楷体" panose="02010609060101010101" charset="-122"/>
                <a:ea typeface="楷体" panose="02010609060101010101" charset="-122"/>
              </a:rPr>
              <a:t>因此圣人无所作为所以也不会招致失败，无所执着所以也不遭受损害。人们做事情，总是在接近成功时使它失败。所以像对待开始那样慎重对待结尾，才不会有失败的事情。因此，圣人想要常人所不想要的，不重视难以得到的货物，学习常人所不学习的，补救众人所经常犯的过错，以辅助万物的自然运行而不会妄加干预。 </a:t>
            </a:r>
            <a:endParaRPr lang="zh-CN" altLang="en-US" sz="2000">
              <a:solidFill>
                <a:schemeClr val="bg1"/>
              </a:solidFill>
              <a:latin typeface="楷体" panose="02010609060101010101" charset="-122"/>
              <a:ea typeface="楷体" panose="02010609060101010101" charset="-122"/>
            </a:endParaRPr>
          </a:p>
          <a:p>
            <a:pPr>
              <a:lnSpc>
                <a:spcPct val="150000"/>
              </a:lnSpc>
            </a:pPr>
            <a:endParaRPr lang="zh-CN" altLang="en-US" sz="2000">
              <a:solidFill>
                <a:schemeClr val="bg1"/>
              </a:solidFill>
              <a:latin typeface="楷体" panose="02010609060101010101" charset="-122"/>
              <a:ea typeface="楷体" panose="02010609060101010101" charset="-122"/>
            </a:endParaRPr>
          </a:p>
        </p:txBody>
      </p:sp>
      <p:sp>
        <p:nvSpPr>
          <p:cNvPr id="2" name="文本框 1"/>
          <p:cNvSpPr txBox="1"/>
          <p:nvPr/>
        </p:nvSpPr>
        <p:spPr>
          <a:xfrm>
            <a:off x="1138523" y="1727713"/>
            <a:ext cx="5582021" cy="4192943"/>
          </a:xfrm>
          <a:prstGeom prst="rect">
            <a:avLst/>
          </a:prstGeom>
          <a:noFill/>
        </p:spPr>
        <p:txBody>
          <a:bodyPr wrap="square">
            <a:spAutoFit/>
          </a:bodyPr>
          <a:lstStyle/>
          <a:p>
            <a:pPr marL="342900" indent="-342900" algn="l" fontAlgn="auto">
              <a:lnSpc>
                <a:spcPct val="150000"/>
              </a:lnSpc>
              <a:buFont typeface="Wingdings" panose="05000000000000000000" pitchFamily="2" charset="2"/>
              <a:buChar char="l"/>
            </a:pPr>
            <a:r>
              <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charset="-122"/>
                <a:sym typeface="+mn-ea"/>
              </a:rPr>
              <a:t>其安易持，</a:t>
            </a:r>
            <a:r>
              <a:rPr lang="zh-CN" altLang="en-US" sz="2000">
                <a:solidFill>
                  <a:srgbClr val="C00000"/>
                </a:solidFill>
                <a:latin typeface="微软雅黑" panose="020b0503020204020204" pitchFamily="34" charset="-122"/>
                <a:ea typeface="微软雅黑" panose="020b0503020204020204" pitchFamily="34" charset="-122"/>
                <a:cs typeface="楷体" panose="02010609060101010101" charset="-122"/>
                <a:sym typeface="+mn-ea"/>
              </a:rPr>
              <a:t>其未兆易谋</a:t>
            </a:r>
            <a:r>
              <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charset="-122"/>
                <a:sym typeface="+mn-ea"/>
              </a:rPr>
              <a:t>；其脆易</a:t>
            </a:r>
            <a:r>
              <a:rPr lang="zh-CN" altLang="en-US" sz="2000">
                <a:solidFill>
                  <a:srgbClr val="C00000"/>
                </a:solidFill>
                <a:latin typeface="微软雅黑" panose="020b0503020204020204" pitchFamily="34" charset="-122"/>
                <a:ea typeface="微软雅黑" panose="020b0503020204020204" pitchFamily="34" charset="-122"/>
                <a:cs typeface="楷体" panose="02010609060101010101" charset="-122"/>
                <a:sym typeface="+mn-ea"/>
              </a:rPr>
              <a:t>泮</a:t>
            </a:r>
            <a:r>
              <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charset="-122"/>
                <a:sym typeface="+mn-ea"/>
              </a:rPr>
              <a:t>，其微易散。为之于未有，治之于未乱。合抱之木，生于</a:t>
            </a:r>
            <a:r>
              <a:rPr lang="zh-CN" altLang="en-US" sz="2000">
                <a:solidFill>
                  <a:srgbClr val="C00000"/>
                </a:solidFill>
                <a:latin typeface="微软雅黑" panose="020b0503020204020204" pitchFamily="34" charset="-122"/>
                <a:ea typeface="微软雅黑" panose="020b0503020204020204" pitchFamily="34" charset="-122"/>
                <a:cs typeface="楷体" panose="02010609060101010101" charset="-122"/>
                <a:sym typeface="+mn-ea"/>
              </a:rPr>
              <a:t>毫末</a:t>
            </a:r>
            <a:r>
              <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charset="-122"/>
                <a:sym typeface="+mn-ea"/>
              </a:rPr>
              <a:t>；九层之台，起于</a:t>
            </a:r>
            <a:r>
              <a:rPr lang="zh-CN" altLang="en-US" sz="2000">
                <a:solidFill>
                  <a:srgbClr val="C00000"/>
                </a:solidFill>
                <a:latin typeface="微软雅黑" panose="020b0503020204020204" pitchFamily="34" charset="-122"/>
                <a:ea typeface="微软雅黑" panose="020b0503020204020204" pitchFamily="34" charset="-122"/>
                <a:cs typeface="楷体" panose="02010609060101010101" charset="-122"/>
                <a:sym typeface="+mn-ea"/>
              </a:rPr>
              <a:t>累土</a:t>
            </a:r>
            <a:r>
              <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charset="-122"/>
                <a:sym typeface="+mn-ea"/>
              </a:rPr>
              <a:t>；千里之行，始于足下。为者败之，执者失之。是以圣人无为故无败，无执故无失。民之从事，常于</a:t>
            </a:r>
            <a:r>
              <a:rPr lang="zh-CN" altLang="en-US" sz="2000">
                <a:solidFill>
                  <a:srgbClr val="C00000"/>
                </a:solidFill>
                <a:latin typeface="微软雅黑" panose="020b0503020204020204" pitchFamily="34" charset="-122"/>
                <a:ea typeface="微软雅黑" panose="020b0503020204020204" pitchFamily="34" charset="-122"/>
                <a:cs typeface="楷体" panose="02010609060101010101" charset="-122"/>
                <a:sym typeface="+mn-ea"/>
              </a:rPr>
              <a:t>几</a:t>
            </a:r>
            <a:r>
              <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charset="-122"/>
                <a:sym typeface="+mn-ea"/>
              </a:rPr>
              <a:t>成而败之。慎终如始，则无败事。是以圣人</a:t>
            </a:r>
            <a:r>
              <a:rPr lang="zh-CN" altLang="en-US" sz="2000">
                <a:solidFill>
                  <a:srgbClr val="C00000"/>
                </a:solidFill>
                <a:latin typeface="微软雅黑" panose="020b0503020204020204" pitchFamily="34" charset="-122"/>
                <a:ea typeface="微软雅黑" panose="020b0503020204020204" pitchFamily="34" charset="-122"/>
                <a:cs typeface="楷体" panose="02010609060101010101" charset="-122"/>
                <a:sym typeface="+mn-ea"/>
              </a:rPr>
              <a:t>欲不欲</a:t>
            </a:r>
            <a:r>
              <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charset="-122"/>
                <a:sym typeface="+mn-ea"/>
              </a:rPr>
              <a:t>，不贵难得之货，学不学，</a:t>
            </a:r>
            <a:r>
              <a:rPr lang="zh-CN" altLang="en-US" sz="2000">
                <a:solidFill>
                  <a:srgbClr val="C00000"/>
                </a:solidFill>
                <a:latin typeface="微软雅黑" panose="020b0503020204020204" pitchFamily="34" charset="-122"/>
                <a:ea typeface="微软雅黑" panose="020b0503020204020204" pitchFamily="34" charset="-122"/>
                <a:cs typeface="楷体" panose="02010609060101010101" charset="-122"/>
                <a:sym typeface="+mn-ea"/>
              </a:rPr>
              <a:t>复</a:t>
            </a:r>
            <a:r>
              <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charset="-122"/>
                <a:sym typeface="+mn-ea"/>
              </a:rPr>
              <a:t>众人之所过，以辅万物之自然而不敢为。 </a:t>
            </a:r>
            <a:br>
              <a:rPr lang="zh-CN" altLang="en-US" sz="2000">
                <a:latin typeface="微软雅黑" panose="020b0503020204020204" pitchFamily="34" charset="-122"/>
                <a:ea typeface="微软雅黑" panose="020b0503020204020204" pitchFamily="34" charset="-122"/>
              </a:rPr>
            </a:br>
            <a:endParaRPr lang="zh-CN" altLang="en-US" sz="2000">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randomBar dir="vert"/>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3A5451"/>
        </a:solidFill>
        <a:effectLst/>
      </p:bgPr>
    </p:bg>
    <p:spTree>
      <p:nvGrpSpPr>
        <p:cNvPr id="1" name=""/>
        <p:cNvGrpSpPr/>
        <p:nvPr/>
      </p:nvGrpSpPr>
      <p:grpSpPr>
        <a:xfrm>
          <a:off x="0" y="0"/>
          <a:ext cx="0" cy="0"/>
        </a:xfrm>
      </p:grpSpPr>
      <p:sp>
        <p:nvSpPr>
          <p:cNvPr id="15" name="PA_矩形 1"/>
          <p:cNvSpPr/>
          <p:nvPr>
            <p:custDataLst>
              <p:tags r:id="rId3"/>
            </p:custDataLst>
          </p:nvPr>
        </p:nvSpPr>
        <p:spPr>
          <a:xfrm>
            <a:off x="428779" y="501967"/>
            <a:ext cx="2207895" cy="5854065"/>
          </a:xfrm>
          <a:prstGeom prst="rect">
            <a:avLst/>
          </a:prstGeom>
          <a:solidFill>
            <a:srgbClr val="3B55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6" name="PA_组合 2"/>
          <p:cNvGrpSpPr/>
          <p:nvPr>
            <p:custDataLst>
              <p:tags r:id="rId4"/>
            </p:custDataLst>
          </p:nvPr>
        </p:nvGrpSpPr>
        <p:grpSpPr>
          <a:xfrm>
            <a:off x="866601" y="721240"/>
            <a:ext cx="1332250" cy="358966"/>
            <a:chOff x="3657660" y="1411076"/>
            <a:chExt cx="3163887" cy="852488"/>
          </a:xfrm>
          <a:solidFill>
            <a:schemeClr val="bg1"/>
          </a:solidFill>
        </p:grpSpPr>
        <p:sp>
          <p:nvSpPr>
            <p:cNvPr id="17" name="Freeform 5"/>
            <p:cNvSpPr>
              <a:spLocks noEditPoints="1"/>
            </p:cNvSpPr>
            <p:nvPr/>
          </p:nvSpPr>
          <p:spPr bwMode="auto">
            <a:xfrm>
              <a:off x="3657660" y="1457114"/>
              <a:ext cx="3163887" cy="773112"/>
            </a:xfrm>
            <a:custGeom>
              <a:gdLst>
                <a:gd name="T0" fmla="*/ 261 w 289"/>
                <a:gd name="T1" fmla="*/ 27 h 69"/>
                <a:gd name="T2" fmla="*/ 216 w 289"/>
                <a:gd name="T3" fmla="*/ 28 h 69"/>
                <a:gd name="T4" fmla="*/ 157 w 289"/>
                <a:gd name="T5" fmla="*/ 7 h 69"/>
                <a:gd name="T6" fmla="*/ 116 w 289"/>
                <a:gd name="T7" fmla="*/ 20 h 69"/>
                <a:gd name="T8" fmla="*/ 79 w 289"/>
                <a:gd name="T9" fmla="*/ 25 h 69"/>
                <a:gd name="T10" fmla="*/ 16 w 289"/>
                <a:gd name="T11" fmla="*/ 40 h 69"/>
                <a:gd name="T12" fmla="*/ 14 w 289"/>
                <a:gd name="T13" fmla="*/ 53 h 69"/>
                <a:gd name="T14" fmla="*/ 84 w 289"/>
                <a:gd name="T15" fmla="*/ 57 h 69"/>
                <a:gd name="T16" fmla="*/ 107 w 289"/>
                <a:gd name="T17" fmla="*/ 62 h 69"/>
                <a:gd name="T18" fmla="*/ 146 w 289"/>
                <a:gd name="T19" fmla="*/ 65 h 69"/>
                <a:gd name="T20" fmla="*/ 208 w 289"/>
                <a:gd name="T21" fmla="*/ 58 h 69"/>
                <a:gd name="T22" fmla="*/ 273 w 289"/>
                <a:gd name="T23" fmla="*/ 41 h 69"/>
                <a:gd name="T24" fmla="*/ 100 w 289"/>
                <a:gd name="T25" fmla="*/ 61 h 69"/>
                <a:gd name="T26" fmla="*/ 76 w 289"/>
                <a:gd name="T27" fmla="*/ 51 h 69"/>
                <a:gd name="T28" fmla="*/ 84 w 289"/>
                <a:gd name="T29" fmla="*/ 47 h 69"/>
                <a:gd name="T30" fmla="*/ 86 w 289"/>
                <a:gd name="T31" fmla="*/ 49 h 69"/>
                <a:gd name="T32" fmla="*/ 68 w 289"/>
                <a:gd name="T33" fmla="*/ 44 h 69"/>
                <a:gd name="T34" fmla="*/ 11 w 289"/>
                <a:gd name="T35" fmla="*/ 49 h 69"/>
                <a:gd name="T36" fmla="*/ 41 w 289"/>
                <a:gd name="T37" fmla="*/ 37 h 69"/>
                <a:gd name="T38" fmla="*/ 80 w 289"/>
                <a:gd name="T39" fmla="*/ 30 h 69"/>
                <a:gd name="T40" fmla="*/ 92 w 289"/>
                <a:gd name="T41" fmla="*/ 19 h 69"/>
                <a:gd name="T42" fmla="*/ 108 w 289"/>
                <a:gd name="T43" fmla="*/ 44 h 69"/>
                <a:gd name="T44" fmla="*/ 144 w 289"/>
                <a:gd name="T45" fmla="*/ 60 h 69"/>
                <a:gd name="T46" fmla="*/ 117 w 289"/>
                <a:gd name="T47" fmla="*/ 58 h 69"/>
                <a:gd name="T48" fmla="*/ 115 w 289"/>
                <a:gd name="T49" fmla="*/ 46 h 69"/>
                <a:gd name="T50" fmla="*/ 111 w 289"/>
                <a:gd name="T51" fmla="*/ 52 h 69"/>
                <a:gd name="T52" fmla="*/ 121 w 289"/>
                <a:gd name="T53" fmla="*/ 38 h 69"/>
                <a:gd name="T54" fmla="*/ 117 w 289"/>
                <a:gd name="T55" fmla="*/ 40 h 69"/>
                <a:gd name="T56" fmla="*/ 118 w 289"/>
                <a:gd name="T57" fmla="*/ 28 h 69"/>
                <a:gd name="T58" fmla="*/ 142 w 289"/>
                <a:gd name="T59" fmla="*/ 22 h 69"/>
                <a:gd name="T60" fmla="*/ 143 w 289"/>
                <a:gd name="T61" fmla="*/ 16 h 69"/>
                <a:gd name="T62" fmla="*/ 146 w 289"/>
                <a:gd name="T63" fmla="*/ 5 h 69"/>
                <a:gd name="T64" fmla="*/ 164 w 289"/>
                <a:gd name="T65" fmla="*/ 9 h 69"/>
                <a:gd name="T66" fmla="*/ 164 w 289"/>
                <a:gd name="T67" fmla="*/ 32 h 69"/>
                <a:gd name="T68" fmla="*/ 172 w 289"/>
                <a:gd name="T69" fmla="*/ 27 h 69"/>
                <a:gd name="T70" fmla="*/ 173 w 289"/>
                <a:gd name="T71" fmla="*/ 36 h 69"/>
                <a:gd name="T72" fmla="*/ 181 w 289"/>
                <a:gd name="T73" fmla="*/ 35 h 69"/>
                <a:gd name="T74" fmla="*/ 165 w 289"/>
                <a:gd name="T75" fmla="*/ 54 h 69"/>
                <a:gd name="T76" fmla="*/ 134 w 289"/>
                <a:gd name="T77" fmla="*/ 40 h 69"/>
                <a:gd name="T78" fmla="*/ 140 w 289"/>
                <a:gd name="T79" fmla="*/ 42 h 69"/>
                <a:gd name="T80" fmla="*/ 142 w 289"/>
                <a:gd name="T81" fmla="*/ 50 h 69"/>
                <a:gd name="T82" fmla="*/ 150 w 289"/>
                <a:gd name="T83" fmla="*/ 41 h 69"/>
                <a:gd name="T84" fmla="*/ 162 w 289"/>
                <a:gd name="T85" fmla="*/ 56 h 69"/>
                <a:gd name="T86" fmla="*/ 160 w 289"/>
                <a:gd name="T87" fmla="*/ 63 h 69"/>
                <a:gd name="T88" fmla="*/ 263 w 289"/>
                <a:gd name="T89" fmla="*/ 40 h 69"/>
                <a:gd name="T90" fmla="*/ 209 w 289"/>
                <a:gd name="T91" fmla="*/ 50 h 69"/>
                <a:gd name="T92" fmla="*/ 197 w 289"/>
                <a:gd name="T93" fmla="*/ 60 h 69"/>
                <a:gd name="T94" fmla="*/ 184 w 289"/>
                <a:gd name="T95" fmla="*/ 37 h 69"/>
                <a:gd name="T96" fmla="*/ 197 w 289"/>
                <a:gd name="T97" fmla="*/ 26 h 69"/>
                <a:gd name="T98" fmla="*/ 214 w 289"/>
                <a:gd name="T99" fmla="*/ 31 h 69"/>
                <a:gd name="T100" fmla="*/ 204 w 289"/>
                <a:gd name="T101" fmla="*/ 33 h 69"/>
                <a:gd name="T102" fmla="*/ 206 w 289"/>
                <a:gd name="T103" fmla="*/ 30 h 69"/>
                <a:gd name="T104" fmla="*/ 217 w 289"/>
                <a:gd name="T105" fmla="*/ 32 h 69"/>
                <a:gd name="T106" fmla="*/ 258 w 289"/>
                <a:gd name="T107" fmla="*/ 29 h 6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9" h="69">
                  <a:moveTo>
                    <a:pt x="289" y="40"/>
                  </a:moveTo>
                  <a:cubicBezTo>
                    <a:pt x="289" y="38"/>
                    <a:pt x="287" y="38"/>
                    <a:pt x="286" y="38"/>
                  </a:cubicBezTo>
                  <a:cubicBezTo>
                    <a:pt x="285" y="38"/>
                    <a:pt x="283" y="37"/>
                    <a:pt x="282" y="37"/>
                  </a:cubicBezTo>
                  <a:cubicBezTo>
                    <a:pt x="278" y="35"/>
                    <a:pt x="274" y="33"/>
                    <a:pt x="270" y="32"/>
                  </a:cubicBezTo>
                  <a:cubicBezTo>
                    <a:pt x="269" y="31"/>
                    <a:pt x="267" y="30"/>
                    <a:pt x="266" y="29"/>
                  </a:cubicBezTo>
                  <a:cubicBezTo>
                    <a:pt x="264" y="28"/>
                    <a:pt x="262" y="27"/>
                    <a:pt x="261" y="27"/>
                  </a:cubicBezTo>
                  <a:cubicBezTo>
                    <a:pt x="260" y="26"/>
                    <a:pt x="260" y="26"/>
                    <a:pt x="260" y="26"/>
                  </a:cubicBezTo>
                  <a:cubicBezTo>
                    <a:pt x="257" y="25"/>
                    <a:pt x="255" y="24"/>
                    <a:pt x="253" y="23"/>
                  </a:cubicBezTo>
                  <a:cubicBezTo>
                    <a:pt x="250" y="22"/>
                    <a:pt x="247" y="21"/>
                    <a:pt x="244" y="21"/>
                  </a:cubicBezTo>
                  <a:cubicBezTo>
                    <a:pt x="243" y="21"/>
                    <a:pt x="242" y="21"/>
                    <a:pt x="241" y="21"/>
                  </a:cubicBezTo>
                  <a:cubicBezTo>
                    <a:pt x="237" y="21"/>
                    <a:pt x="234" y="23"/>
                    <a:pt x="230" y="25"/>
                  </a:cubicBezTo>
                  <a:cubicBezTo>
                    <a:pt x="225" y="28"/>
                    <a:pt x="222" y="31"/>
                    <a:pt x="216" y="28"/>
                  </a:cubicBezTo>
                  <a:cubicBezTo>
                    <a:pt x="215" y="25"/>
                    <a:pt x="212" y="22"/>
                    <a:pt x="208" y="21"/>
                  </a:cubicBezTo>
                  <a:cubicBezTo>
                    <a:pt x="205" y="20"/>
                    <a:pt x="202" y="21"/>
                    <a:pt x="199" y="22"/>
                  </a:cubicBezTo>
                  <a:cubicBezTo>
                    <a:pt x="195" y="16"/>
                    <a:pt x="186" y="12"/>
                    <a:pt x="179" y="16"/>
                  </a:cubicBezTo>
                  <a:cubicBezTo>
                    <a:pt x="178" y="16"/>
                    <a:pt x="177" y="16"/>
                    <a:pt x="177" y="16"/>
                  </a:cubicBezTo>
                  <a:cubicBezTo>
                    <a:pt x="175" y="10"/>
                    <a:pt x="170" y="6"/>
                    <a:pt x="164" y="6"/>
                  </a:cubicBezTo>
                  <a:cubicBezTo>
                    <a:pt x="162" y="6"/>
                    <a:pt x="160" y="6"/>
                    <a:pt x="157" y="7"/>
                  </a:cubicBezTo>
                  <a:cubicBezTo>
                    <a:pt x="157" y="8"/>
                    <a:pt x="156" y="8"/>
                    <a:pt x="155" y="8"/>
                  </a:cubicBezTo>
                  <a:cubicBezTo>
                    <a:pt x="154" y="5"/>
                    <a:pt x="151" y="2"/>
                    <a:pt x="147" y="1"/>
                  </a:cubicBezTo>
                  <a:cubicBezTo>
                    <a:pt x="142" y="0"/>
                    <a:pt x="138" y="2"/>
                    <a:pt x="135" y="5"/>
                  </a:cubicBezTo>
                  <a:cubicBezTo>
                    <a:pt x="133" y="8"/>
                    <a:pt x="132" y="10"/>
                    <a:pt x="133" y="13"/>
                  </a:cubicBezTo>
                  <a:cubicBezTo>
                    <a:pt x="128" y="11"/>
                    <a:pt x="123" y="12"/>
                    <a:pt x="120" y="15"/>
                  </a:cubicBezTo>
                  <a:cubicBezTo>
                    <a:pt x="118" y="16"/>
                    <a:pt x="117" y="18"/>
                    <a:pt x="116" y="20"/>
                  </a:cubicBezTo>
                  <a:cubicBezTo>
                    <a:pt x="116" y="20"/>
                    <a:pt x="114" y="19"/>
                    <a:pt x="114" y="19"/>
                  </a:cubicBezTo>
                  <a:cubicBezTo>
                    <a:pt x="111" y="17"/>
                    <a:pt x="108" y="16"/>
                    <a:pt x="105" y="15"/>
                  </a:cubicBezTo>
                  <a:cubicBezTo>
                    <a:pt x="102" y="14"/>
                    <a:pt x="99" y="14"/>
                    <a:pt x="96" y="14"/>
                  </a:cubicBezTo>
                  <a:cubicBezTo>
                    <a:pt x="94" y="15"/>
                    <a:pt x="92" y="15"/>
                    <a:pt x="91" y="15"/>
                  </a:cubicBezTo>
                  <a:cubicBezTo>
                    <a:pt x="89" y="16"/>
                    <a:pt x="87" y="17"/>
                    <a:pt x="85" y="18"/>
                  </a:cubicBezTo>
                  <a:cubicBezTo>
                    <a:pt x="83" y="20"/>
                    <a:pt x="80" y="23"/>
                    <a:pt x="79" y="25"/>
                  </a:cubicBezTo>
                  <a:cubicBezTo>
                    <a:pt x="78" y="26"/>
                    <a:pt x="78" y="27"/>
                    <a:pt x="77" y="28"/>
                  </a:cubicBezTo>
                  <a:cubicBezTo>
                    <a:pt x="68" y="21"/>
                    <a:pt x="54" y="18"/>
                    <a:pt x="44" y="27"/>
                  </a:cubicBezTo>
                  <a:cubicBezTo>
                    <a:pt x="42" y="28"/>
                    <a:pt x="41" y="30"/>
                    <a:pt x="40" y="32"/>
                  </a:cubicBezTo>
                  <a:cubicBezTo>
                    <a:pt x="37" y="36"/>
                    <a:pt x="35" y="39"/>
                    <a:pt x="31" y="40"/>
                  </a:cubicBezTo>
                  <a:cubicBezTo>
                    <a:pt x="28" y="41"/>
                    <a:pt x="26" y="41"/>
                    <a:pt x="24" y="41"/>
                  </a:cubicBezTo>
                  <a:cubicBezTo>
                    <a:pt x="21" y="41"/>
                    <a:pt x="19" y="40"/>
                    <a:pt x="16" y="40"/>
                  </a:cubicBezTo>
                  <a:cubicBezTo>
                    <a:pt x="15" y="41"/>
                    <a:pt x="13" y="42"/>
                    <a:pt x="11" y="43"/>
                  </a:cubicBezTo>
                  <a:cubicBezTo>
                    <a:pt x="9" y="44"/>
                    <a:pt x="7" y="45"/>
                    <a:pt x="5" y="46"/>
                  </a:cubicBezTo>
                  <a:cubicBezTo>
                    <a:pt x="4" y="46"/>
                    <a:pt x="2" y="46"/>
                    <a:pt x="1" y="47"/>
                  </a:cubicBezTo>
                  <a:cubicBezTo>
                    <a:pt x="0" y="47"/>
                    <a:pt x="0" y="48"/>
                    <a:pt x="1" y="49"/>
                  </a:cubicBezTo>
                  <a:cubicBezTo>
                    <a:pt x="3" y="50"/>
                    <a:pt x="4" y="50"/>
                    <a:pt x="6" y="51"/>
                  </a:cubicBezTo>
                  <a:cubicBezTo>
                    <a:pt x="8" y="52"/>
                    <a:pt x="11" y="52"/>
                    <a:pt x="14" y="53"/>
                  </a:cubicBezTo>
                  <a:cubicBezTo>
                    <a:pt x="17" y="53"/>
                    <a:pt x="20" y="53"/>
                    <a:pt x="23" y="54"/>
                  </a:cubicBezTo>
                  <a:cubicBezTo>
                    <a:pt x="25" y="55"/>
                    <a:pt x="25" y="55"/>
                    <a:pt x="25" y="55"/>
                  </a:cubicBezTo>
                  <a:cubicBezTo>
                    <a:pt x="35" y="59"/>
                    <a:pt x="44" y="58"/>
                    <a:pt x="53" y="50"/>
                  </a:cubicBezTo>
                  <a:cubicBezTo>
                    <a:pt x="58" y="46"/>
                    <a:pt x="66" y="45"/>
                    <a:pt x="71" y="50"/>
                  </a:cubicBezTo>
                  <a:cubicBezTo>
                    <a:pt x="71" y="51"/>
                    <a:pt x="72" y="52"/>
                    <a:pt x="73" y="53"/>
                  </a:cubicBezTo>
                  <a:cubicBezTo>
                    <a:pt x="75" y="56"/>
                    <a:pt x="79" y="57"/>
                    <a:pt x="84" y="57"/>
                  </a:cubicBezTo>
                  <a:cubicBezTo>
                    <a:pt x="84" y="57"/>
                    <a:pt x="85" y="58"/>
                    <a:pt x="85" y="58"/>
                  </a:cubicBezTo>
                  <a:cubicBezTo>
                    <a:pt x="86" y="59"/>
                    <a:pt x="87" y="60"/>
                    <a:pt x="88" y="61"/>
                  </a:cubicBezTo>
                  <a:cubicBezTo>
                    <a:pt x="88" y="62"/>
                    <a:pt x="89" y="62"/>
                    <a:pt x="90" y="63"/>
                  </a:cubicBezTo>
                  <a:cubicBezTo>
                    <a:pt x="92" y="64"/>
                    <a:pt x="94" y="65"/>
                    <a:pt x="97" y="65"/>
                  </a:cubicBezTo>
                  <a:cubicBezTo>
                    <a:pt x="98" y="65"/>
                    <a:pt x="99" y="65"/>
                    <a:pt x="101" y="65"/>
                  </a:cubicBezTo>
                  <a:cubicBezTo>
                    <a:pt x="104" y="64"/>
                    <a:pt x="106" y="63"/>
                    <a:pt x="107" y="62"/>
                  </a:cubicBezTo>
                  <a:cubicBezTo>
                    <a:pt x="108" y="62"/>
                    <a:pt x="109" y="61"/>
                    <a:pt x="110" y="60"/>
                  </a:cubicBezTo>
                  <a:cubicBezTo>
                    <a:pt x="112" y="61"/>
                    <a:pt x="115" y="61"/>
                    <a:pt x="117" y="61"/>
                  </a:cubicBezTo>
                  <a:cubicBezTo>
                    <a:pt x="117" y="61"/>
                    <a:pt x="118" y="61"/>
                    <a:pt x="118" y="61"/>
                  </a:cubicBezTo>
                  <a:cubicBezTo>
                    <a:pt x="120" y="65"/>
                    <a:pt x="125" y="69"/>
                    <a:pt x="130" y="69"/>
                  </a:cubicBezTo>
                  <a:cubicBezTo>
                    <a:pt x="134" y="68"/>
                    <a:pt x="139" y="66"/>
                    <a:pt x="141" y="62"/>
                  </a:cubicBezTo>
                  <a:cubicBezTo>
                    <a:pt x="143" y="64"/>
                    <a:pt x="145" y="65"/>
                    <a:pt x="146" y="65"/>
                  </a:cubicBezTo>
                  <a:cubicBezTo>
                    <a:pt x="149" y="66"/>
                    <a:pt x="152" y="66"/>
                    <a:pt x="156" y="65"/>
                  </a:cubicBezTo>
                  <a:cubicBezTo>
                    <a:pt x="158" y="67"/>
                    <a:pt x="162" y="68"/>
                    <a:pt x="166" y="67"/>
                  </a:cubicBezTo>
                  <a:cubicBezTo>
                    <a:pt x="170" y="65"/>
                    <a:pt x="173" y="61"/>
                    <a:pt x="173" y="57"/>
                  </a:cubicBezTo>
                  <a:cubicBezTo>
                    <a:pt x="179" y="63"/>
                    <a:pt x="189" y="65"/>
                    <a:pt x="197" y="63"/>
                  </a:cubicBezTo>
                  <a:cubicBezTo>
                    <a:pt x="199" y="63"/>
                    <a:pt x="201" y="62"/>
                    <a:pt x="203" y="61"/>
                  </a:cubicBezTo>
                  <a:cubicBezTo>
                    <a:pt x="205" y="60"/>
                    <a:pt x="207" y="59"/>
                    <a:pt x="208" y="58"/>
                  </a:cubicBezTo>
                  <a:cubicBezTo>
                    <a:pt x="209" y="57"/>
                    <a:pt x="209" y="56"/>
                    <a:pt x="210" y="56"/>
                  </a:cubicBezTo>
                  <a:cubicBezTo>
                    <a:pt x="210" y="55"/>
                    <a:pt x="212" y="53"/>
                    <a:pt x="211" y="53"/>
                  </a:cubicBezTo>
                  <a:cubicBezTo>
                    <a:pt x="220" y="58"/>
                    <a:pt x="230" y="58"/>
                    <a:pt x="240" y="55"/>
                  </a:cubicBezTo>
                  <a:cubicBezTo>
                    <a:pt x="243" y="54"/>
                    <a:pt x="246" y="53"/>
                    <a:pt x="248" y="51"/>
                  </a:cubicBezTo>
                  <a:cubicBezTo>
                    <a:pt x="253" y="49"/>
                    <a:pt x="253" y="49"/>
                    <a:pt x="253" y="49"/>
                  </a:cubicBezTo>
                  <a:cubicBezTo>
                    <a:pt x="259" y="45"/>
                    <a:pt x="265" y="41"/>
                    <a:pt x="273" y="41"/>
                  </a:cubicBezTo>
                  <a:cubicBezTo>
                    <a:pt x="275" y="42"/>
                    <a:pt x="278" y="42"/>
                    <a:pt x="280" y="42"/>
                  </a:cubicBezTo>
                  <a:cubicBezTo>
                    <a:pt x="283" y="42"/>
                    <a:pt x="285" y="42"/>
                    <a:pt x="287" y="41"/>
                  </a:cubicBezTo>
                  <a:cubicBezTo>
                    <a:pt x="288" y="41"/>
                    <a:pt x="289" y="41"/>
                    <a:pt x="289" y="40"/>
                  </a:cubicBezTo>
                  <a:cubicBezTo>
                    <a:pt x="289" y="40"/>
                    <a:pt x="289" y="40"/>
                    <a:pt x="289" y="40"/>
                  </a:cubicBezTo>
                  <a:close/>
                  <a:moveTo>
                    <a:pt x="105" y="60"/>
                  </a:moveTo>
                  <a:cubicBezTo>
                    <a:pt x="104" y="60"/>
                    <a:pt x="103" y="61"/>
                    <a:pt x="100" y="61"/>
                  </a:cubicBezTo>
                  <a:cubicBezTo>
                    <a:pt x="98" y="62"/>
                    <a:pt x="96" y="62"/>
                    <a:pt x="94" y="61"/>
                  </a:cubicBezTo>
                  <a:cubicBezTo>
                    <a:pt x="92" y="60"/>
                    <a:pt x="90" y="59"/>
                    <a:pt x="89" y="57"/>
                  </a:cubicBezTo>
                  <a:cubicBezTo>
                    <a:pt x="89" y="57"/>
                    <a:pt x="88" y="56"/>
                    <a:pt x="88" y="56"/>
                  </a:cubicBezTo>
                  <a:cubicBezTo>
                    <a:pt x="88" y="55"/>
                    <a:pt x="87" y="54"/>
                    <a:pt x="87" y="54"/>
                  </a:cubicBezTo>
                  <a:cubicBezTo>
                    <a:pt x="86" y="53"/>
                    <a:pt x="85" y="53"/>
                    <a:pt x="85" y="54"/>
                  </a:cubicBezTo>
                  <a:cubicBezTo>
                    <a:pt x="82" y="54"/>
                    <a:pt x="78" y="54"/>
                    <a:pt x="76" y="51"/>
                  </a:cubicBezTo>
                  <a:cubicBezTo>
                    <a:pt x="76" y="51"/>
                    <a:pt x="76" y="51"/>
                    <a:pt x="76" y="51"/>
                  </a:cubicBezTo>
                  <a:cubicBezTo>
                    <a:pt x="75" y="50"/>
                    <a:pt x="74" y="49"/>
                    <a:pt x="74" y="48"/>
                  </a:cubicBezTo>
                  <a:cubicBezTo>
                    <a:pt x="74" y="46"/>
                    <a:pt x="75" y="45"/>
                    <a:pt x="76" y="43"/>
                  </a:cubicBezTo>
                  <a:cubicBezTo>
                    <a:pt x="78" y="42"/>
                    <a:pt x="81" y="41"/>
                    <a:pt x="83" y="43"/>
                  </a:cubicBezTo>
                  <a:cubicBezTo>
                    <a:pt x="84" y="43"/>
                    <a:pt x="84" y="44"/>
                    <a:pt x="84" y="45"/>
                  </a:cubicBezTo>
                  <a:cubicBezTo>
                    <a:pt x="84" y="45"/>
                    <a:pt x="84" y="46"/>
                    <a:pt x="84" y="47"/>
                  </a:cubicBezTo>
                  <a:cubicBezTo>
                    <a:pt x="83" y="47"/>
                    <a:pt x="82" y="47"/>
                    <a:pt x="81" y="47"/>
                  </a:cubicBezTo>
                  <a:cubicBezTo>
                    <a:pt x="81" y="47"/>
                    <a:pt x="81" y="47"/>
                    <a:pt x="81" y="46"/>
                  </a:cubicBezTo>
                  <a:cubicBezTo>
                    <a:pt x="81" y="45"/>
                    <a:pt x="80" y="43"/>
                    <a:pt x="78" y="43"/>
                  </a:cubicBezTo>
                  <a:cubicBezTo>
                    <a:pt x="76" y="43"/>
                    <a:pt x="74" y="47"/>
                    <a:pt x="76" y="49"/>
                  </a:cubicBezTo>
                  <a:cubicBezTo>
                    <a:pt x="76" y="49"/>
                    <a:pt x="77" y="50"/>
                    <a:pt x="78" y="50"/>
                  </a:cubicBezTo>
                  <a:cubicBezTo>
                    <a:pt x="80" y="52"/>
                    <a:pt x="84" y="51"/>
                    <a:pt x="86" y="49"/>
                  </a:cubicBezTo>
                  <a:cubicBezTo>
                    <a:pt x="87" y="48"/>
                    <a:pt x="88" y="46"/>
                    <a:pt x="87" y="44"/>
                  </a:cubicBezTo>
                  <a:cubicBezTo>
                    <a:pt x="87" y="42"/>
                    <a:pt x="86" y="41"/>
                    <a:pt x="85" y="40"/>
                  </a:cubicBezTo>
                  <a:cubicBezTo>
                    <a:pt x="82" y="38"/>
                    <a:pt x="77" y="38"/>
                    <a:pt x="74" y="41"/>
                  </a:cubicBezTo>
                  <a:cubicBezTo>
                    <a:pt x="73" y="42"/>
                    <a:pt x="72" y="44"/>
                    <a:pt x="71" y="46"/>
                  </a:cubicBezTo>
                  <a:cubicBezTo>
                    <a:pt x="71" y="46"/>
                    <a:pt x="70" y="45"/>
                    <a:pt x="69" y="45"/>
                  </a:cubicBezTo>
                  <a:cubicBezTo>
                    <a:pt x="69" y="45"/>
                    <a:pt x="68" y="44"/>
                    <a:pt x="68" y="44"/>
                  </a:cubicBezTo>
                  <a:cubicBezTo>
                    <a:pt x="66" y="44"/>
                    <a:pt x="65" y="44"/>
                    <a:pt x="64" y="43"/>
                  </a:cubicBezTo>
                  <a:cubicBezTo>
                    <a:pt x="61" y="43"/>
                    <a:pt x="59" y="43"/>
                    <a:pt x="56" y="44"/>
                  </a:cubicBezTo>
                  <a:cubicBezTo>
                    <a:pt x="54" y="45"/>
                    <a:pt x="52" y="46"/>
                    <a:pt x="50" y="48"/>
                  </a:cubicBezTo>
                  <a:cubicBezTo>
                    <a:pt x="43" y="54"/>
                    <a:pt x="35" y="55"/>
                    <a:pt x="26" y="52"/>
                  </a:cubicBezTo>
                  <a:cubicBezTo>
                    <a:pt x="24" y="51"/>
                    <a:pt x="24" y="51"/>
                    <a:pt x="24" y="51"/>
                  </a:cubicBezTo>
                  <a:cubicBezTo>
                    <a:pt x="20" y="50"/>
                    <a:pt x="14" y="49"/>
                    <a:pt x="11" y="49"/>
                  </a:cubicBezTo>
                  <a:cubicBezTo>
                    <a:pt x="10" y="49"/>
                    <a:pt x="9" y="49"/>
                    <a:pt x="8" y="48"/>
                  </a:cubicBezTo>
                  <a:cubicBezTo>
                    <a:pt x="11" y="47"/>
                    <a:pt x="13" y="46"/>
                    <a:pt x="15" y="44"/>
                  </a:cubicBezTo>
                  <a:cubicBezTo>
                    <a:pt x="17" y="43"/>
                    <a:pt x="19" y="44"/>
                    <a:pt x="20" y="44"/>
                  </a:cubicBezTo>
                  <a:cubicBezTo>
                    <a:pt x="23" y="44"/>
                    <a:pt x="25" y="45"/>
                    <a:pt x="27" y="45"/>
                  </a:cubicBezTo>
                  <a:cubicBezTo>
                    <a:pt x="29" y="45"/>
                    <a:pt x="31" y="44"/>
                    <a:pt x="34" y="43"/>
                  </a:cubicBezTo>
                  <a:cubicBezTo>
                    <a:pt x="36" y="41"/>
                    <a:pt x="39" y="39"/>
                    <a:pt x="41" y="37"/>
                  </a:cubicBezTo>
                  <a:cubicBezTo>
                    <a:pt x="41" y="36"/>
                    <a:pt x="42" y="35"/>
                    <a:pt x="42" y="35"/>
                  </a:cubicBezTo>
                  <a:cubicBezTo>
                    <a:pt x="44" y="33"/>
                    <a:pt x="45" y="31"/>
                    <a:pt x="47" y="29"/>
                  </a:cubicBezTo>
                  <a:cubicBezTo>
                    <a:pt x="55" y="21"/>
                    <a:pt x="67" y="25"/>
                    <a:pt x="76" y="31"/>
                  </a:cubicBezTo>
                  <a:cubicBezTo>
                    <a:pt x="76" y="32"/>
                    <a:pt x="77" y="32"/>
                    <a:pt x="78" y="33"/>
                  </a:cubicBezTo>
                  <a:cubicBezTo>
                    <a:pt x="78" y="33"/>
                    <a:pt x="79" y="33"/>
                    <a:pt x="79" y="32"/>
                  </a:cubicBezTo>
                  <a:cubicBezTo>
                    <a:pt x="80" y="31"/>
                    <a:pt x="80" y="31"/>
                    <a:pt x="80" y="30"/>
                  </a:cubicBezTo>
                  <a:cubicBezTo>
                    <a:pt x="80" y="30"/>
                    <a:pt x="81" y="29"/>
                    <a:pt x="81" y="29"/>
                  </a:cubicBezTo>
                  <a:cubicBezTo>
                    <a:pt x="81" y="28"/>
                    <a:pt x="82" y="27"/>
                    <a:pt x="83" y="26"/>
                  </a:cubicBezTo>
                  <a:cubicBezTo>
                    <a:pt x="83" y="25"/>
                    <a:pt x="84" y="24"/>
                    <a:pt x="85" y="23"/>
                  </a:cubicBezTo>
                  <a:cubicBezTo>
                    <a:pt x="86" y="22"/>
                    <a:pt x="87" y="21"/>
                    <a:pt x="88" y="21"/>
                  </a:cubicBezTo>
                  <a:cubicBezTo>
                    <a:pt x="89" y="20"/>
                    <a:pt x="90" y="19"/>
                    <a:pt x="91" y="19"/>
                  </a:cubicBezTo>
                  <a:cubicBezTo>
                    <a:pt x="92" y="19"/>
                    <a:pt x="92" y="19"/>
                    <a:pt x="92" y="19"/>
                  </a:cubicBezTo>
                  <a:cubicBezTo>
                    <a:pt x="99" y="16"/>
                    <a:pt x="109" y="19"/>
                    <a:pt x="115" y="24"/>
                  </a:cubicBezTo>
                  <a:cubicBezTo>
                    <a:pt x="115" y="24"/>
                    <a:pt x="115" y="24"/>
                    <a:pt x="115" y="25"/>
                  </a:cubicBezTo>
                  <a:cubicBezTo>
                    <a:pt x="112" y="25"/>
                    <a:pt x="108" y="26"/>
                    <a:pt x="106" y="29"/>
                  </a:cubicBezTo>
                  <a:cubicBezTo>
                    <a:pt x="103" y="32"/>
                    <a:pt x="103" y="36"/>
                    <a:pt x="105" y="40"/>
                  </a:cubicBezTo>
                  <a:cubicBezTo>
                    <a:pt x="106" y="42"/>
                    <a:pt x="107" y="43"/>
                    <a:pt x="109" y="44"/>
                  </a:cubicBezTo>
                  <a:cubicBezTo>
                    <a:pt x="109" y="44"/>
                    <a:pt x="109" y="44"/>
                    <a:pt x="108" y="44"/>
                  </a:cubicBezTo>
                  <a:cubicBezTo>
                    <a:pt x="106" y="46"/>
                    <a:pt x="105" y="49"/>
                    <a:pt x="105" y="52"/>
                  </a:cubicBezTo>
                  <a:cubicBezTo>
                    <a:pt x="105" y="54"/>
                    <a:pt x="106" y="56"/>
                    <a:pt x="107" y="58"/>
                  </a:cubicBezTo>
                  <a:cubicBezTo>
                    <a:pt x="107" y="59"/>
                    <a:pt x="106" y="59"/>
                    <a:pt x="105" y="60"/>
                  </a:cubicBezTo>
                  <a:close/>
                  <a:moveTo>
                    <a:pt x="153" y="63"/>
                  </a:moveTo>
                  <a:cubicBezTo>
                    <a:pt x="151" y="63"/>
                    <a:pt x="149" y="63"/>
                    <a:pt x="147" y="62"/>
                  </a:cubicBezTo>
                  <a:cubicBezTo>
                    <a:pt x="146" y="61"/>
                    <a:pt x="145" y="61"/>
                    <a:pt x="144" y="60"/>
                  </a:cubicBezTo>
                  <a:cubicBezTo>
                    <a:pt x="143" y="59"/>
                    <a:pt x="142" y="57"/>
                    <a:pt x="140" y="58"/>
                  </a:cubicBezTo>
                  <a:cubicBezTo>
                    <a:pt x="140" y="58"/>
                    <a:pt x="140" y="59"/>
                    <a:pt x="140" y="59"/>
                  </a:cubicBezTo>
                  <a:cubicBezTo>
                    <a:pt x="138" y="62"/>
                    <a:pt x="134" y="65"/>
                    <a:pt x="130" y="65"/>
                  </a:cubicBezTo>
                  <a:cubicBezTo>
                    <a:pt x="126" y="65"/>
                    <a:pt x="122" y="62"/>
                    <a:pt x="120" y="59"/>
                  </a:cubicBezTo>
                  <a:cubicBezTo>
                    <a:pt x="120" y="58"/>
                    <a:pt x="119" y="58"/>
                    <a:pt x="119" y="58"/>
                  </a:cubicBezTo>
                  <a:cubicBezTo>
                    <a:pt x="117" y="58"/>
                    <a:pt x="117" y="58"/>
                    <a:pt x="117" y="58"/>
                  </a:cubicBezTo>
                  <a:cubicBezTo>
                    <a:pt x="115" y="58"/>
                    <a:pt x="113" y="58"/>
                    <a:pt x="111" y="57"/>
                  </a:cubicBezTo>
                  <a:cubicBezTo>
                    <a:pt x="111" y="57"/>
                    <a:pt x="110" y="56"/>
                    <a:pt x="110" y="56"/>
                  </a:cubicBezTo>
                  <a:cubicBezTo>
                    <a:pt x="110" y="56"/>
                    <a:pt x="109" y="55"/>
                    <a:pt x="109" y="55"/>
                  </a:cubicBezTo>
                  <a:cubicBezTo>
                    <a:pt x="108" y="53"/>
                    <a:pt x="108" y="51"/>
                    <a:pt x="109" y="49"/>
                  </a:cubicBezTo>
                  <a:cubicBezTo>
                    <a:pt x="109" y="48"/>
                    <a:pt x="110" y="48"/>
                    <a:pt x="111" y="47"/>
                  </a:cubicBezTo>
                  <a:cubicBezTo>
                    <a:pt x="112" y="46"/>
                    <a:pt x="114" y="46"/>
                    <a:pt x="115" y="46"/>
                  </a:cubicBezTo>
                  <a:cubicBezTo>
                    <a:pt x="116" y="46"/>
                    <a:pt x="117" y="47"/>
                    <a:pt x="117" y="48"/>
                  </a:cubicBezTo>
                  <a:cubicBezTo>
                    <a:pt x="118" y="49"/>
                    <a:pt x="117" y="49"/>
                    <a:pt x="117" y="50"/>
                  </a:cubicBezTo>
                  <a:cubicBezTo>
                    <a:pt x="117" y="50"/>
                    <a:pt x="116" y="50"/>
                    <a:pt x="116" y="50"/>
                  </a:cubicBezTo>
                  <a:cubicBezTo>
                    <a:pt x="116" y="50"/>
                    <a:pt x="116" y="50"/>
                    <a:pt x="116" y="50"/>
                  </a:cubicBezTo>
                  <a:cubicBezTo>
                    <a:pt x="116" y="48"/>
                    <a:pt x="115" y="47"/>
                    <a:pt x="113" y="47"/>
                  </a:cubicBezTo>
                  <a:cubicBezTo>
                    <a:pt x="110" y="47"/>
                    <a:pt x="109" y="50"/>
                    <a:pt x="111" y="52"/>
                  </a:cubicBezTo>
                  <a:cubicBezTo>
                    <a:pt x="112" y="54"/>
                    <a:pt x="114" y="54"/>
                    <a:pt x="116" y="54"/>
                  </a:cubicBezTo>
                  <a:cubicBezTo>
                    <a:pt x="117" y="53"/>
                    <a:pt x="118" y="53"/>
                    <a:pt x="119" y="52"/>
                  </a:cubicBezTo>
                  <a:cubicBezTo>
                    <a:pt x="121" y="51"/>
                    <a:pt x="121" y="49"/>
                    <a:pt x="121" y="47"/>
                  </a:cubicBezTo>
                  <a:cubicBezTo>
                    <a:pt x="120" y="46"/>
                    <a:pt x="119" y="45"/>
                    <a:pt x="118" y="44"/>
                  </a:cubicBezTo>
                  <a:cubicBezTo>
                    <a:pt x="118" y="44"/>
                    <a:pt x="119" y="43"/>
                    <a:pt x="120" y="42"/>
                  </a:cubicBezTo>
                  <a:cubicBezTo>
                    <a:pt x="121" y="41"/>
                    <a:pt x="121" y="40"/>
                    <a:pt x="121" y="38"/>
                  </a:cubicBezTo>
                  <a:cubicBezTo>
                    <a:pt x="121" y="37"/>
                    <a:pt x="121" y="36"/>
                    <a:pt x="121" y="35"/>
                  </a:cubicBezTo>
                  <a:cubicBezTo>
                    <a:pt x="120" y="34"/>
                    <a:pt x="119" y="33"/>
                    <a:pt x="117" y="32"/>
                  </a:cubicBezTo>
                  <a:cubicBezTo>
                    <a:pt x="115" y="32"/>
                    <a:pt x="113" y="33"/>
                    <a:pt x="113" y="35"/>
                  </a:cubicBezTo>
                  <a:cubicBezTo>
                    <a:pt x="113" y="37"/>
                    <a:pt x="114" y="38"/>
                    <a:pt x="116" y="38"/>
                  </a:cubicBezTo>
                  <a:cubicBezTo>
                    <a:pt x="116" y="38"/>
                    <a:pt x="117" y="38"/>
                    <a:pt x="117" y="38"/>
                  </a:cubicBezTo>
                  <a:cubicBezTo>
                    <a:pt x="118" y="38"/>
                    <a:pt x="118" y="39"/>
                    <a:pt x="117" y="40"/>
                  </a:cubicBezTo>
                  <a:cubicBezTo>
                    <a:pt x="117" y="40"/>
                    <a:pt x="116" y="41"/>
                    <a:pt x="115" y="41"/>
                  </a:cubicBezTo>
                  <a:cubicBezTo>
                    <a:pt x="113" y="42"/>
                    <a:pt x="111" y="41"/>
                    <a:pt x="110" y="40"/>
                  </a:cubicBezTo>
                  <a:cubicBezTo>
                    <a:pt x="109" y="40"/>
                    <a:pt x="108" y="39"/>
                    <a:pt x="108" y="38"/>
                  </a:cubicBezTo>
                  <a:cubicBezTo>
                    <a:pt x="107" y="36"/>
                    <a:pt x="107" y="33"/>
                    <a:pt x="109" y="31"/>
                  </a:cubicBezTo>
                  <a:cubicBezTo>
                    <a:pt x="110" y="29"/>
                    <a:pt x="113" y="27"/>
                    <a:pt x="117" y="28"/>
                  </a:cubicBezTo>
                  <a:cubicBezTo>
                    <a:pt x="117" y="29"/>
                    <a:pt x="118" y="29"/>
                    <a:pt x="118" y="28"/>
                  </a:cubicBezTo>
                  <a:cubicBezTo>
                    <a:pt x="119" y="28"/>
                    <a:pt x="119" y="27"/>
                    <a:pt x="119" y="26"/>
                  </a:cubicBezTo>
                  <a:cubicBezTo>
                    <a:pt x="118" y="23"/>
                    <a:pt x="119" y="20"/>
                    <a:pt x="122" y="18"/>
                  </a:cubicBezTo>
                  <a:cubicBezTo>
                    <a:pt x="125" y="16"/>
                    <a:pt x="129" y="15"/>
                    <a:pt x="132" y="17"/>
                  </a:cubicBezTo>
                  <a:cubicBezTo>
                    <a:pt x="134" y="18"/>
                    <a:pt x="134" y="19"/>
                    <a:pt x="136" y="20"/>
                  </a:cubicBezTo>
                  <a:cubicBezTo>
                    <a:pt x="137" y="21"/>
                    <a:pt x="138" y="21"/>
                    <a:pt x="139" y="21"/>
                  </a:cubicBezTo>
                  <a:cubicBezTo>
                    <a:pt x="140" y="22"/>
                    <a:pt x="141" y="22"/>
                    <a:pt x="142" y="22"/>
                  </a:cubicBezTo>
                  <a:cubicBezTo>
                    <a:pt x="145" y="21"/>
                    <a:pt x="147" y="20"/>
                    <a:pt x="148" y="17"/>
                  </a:cubicBezTo>
                  <a:cubicBezTo>
                    <a:pt x="148" y="15"/>
                    <a:pt x="148" y="13"/>
                    <a:pt x="147" y="11"/>
                  </a:cubicBezTo>
                  <a:cubicBezTo>
                    <a:pt x="146" y="11"/>
                    <a:pt x="146" y="10"/>
                    <a:pt x="145" y="10"/>
                  </a:cubicBezTo>
                  <a:cubicBezTo>
                    <a:pt x="144" y="9"/>
                    <a:pt x="141" y="9"/>
                    <a:pt x="140" y="11"/>
                  </a:cubicBezTo>
                  <a:cubicBezTo>
                    <a:pt x="140" y="12"/>
                    <a:pt x="140" y="12"/>
                    <a:pt x="140" y="13"/>
                  </a:cubicBezTo>
                  <a:cubicBezTo>
                    <a:pt x="140" y="14"/>
                    <a:pt x="141" y="16"/>
                    <a:pt x="143" y="16"/>
                  </a:cubicBezTo>
                  <a:cubicBezTo>
                    <a:pt x="143" y="16"/>
                    <a:pt x="144" y="15"/>
                    <a:pt x="144" y="15"/>
                  </a:cubicBezTo>
                  <a:cubicBezTo>
                    <a:pt x="144" y="16"/>
                    <a:pt x="144" y="16"/>
                    <a:pt x="144" y="16"/>
                  </a:cubicBezTo>
                  <a:cubicBezTo>
                    <a:pt x="144" y="17"/>
                    <a:pt x="143" y="18"/>
                    <a:pt x="142" y="18"/>
                  </a:cubicBezTo>
                  <a:cubicBezTo>
                    <a:pt x="139" y="18"/>
                    <a:pt x="138" y="18"/>
                    <a:pt x="137" y="16"/>
                  </a:cubicBezTo>
                  <a:cubicBezTo>
                    <a:pt x="135" y="13"/>
                    <a:pt x="136" y="10"/>
                    <a:pt x="138" y="8"/>
                  </a:cubicBezTo>
                  <a:cubicBezTo>
                    <a:pt x="140" y="5"/>
                    <a:pt x="143" y="4"/>
                    <a:pt x="146" y="5"/>
                  </a:cubicBezTo>
                  <a:cubicBezTo>
                    <a:pt x="148" y="5"/>
                    <a:pt x="149" y="6"/>
                    <a:pt x="150" y="7"/>
                  </a:cubicBezTo>
                  <a:cubicBezTo>
                    <a:pt x="151" y="8"/>
                    <a:pt x="152" y="10"/>
                    <a:pt x="153" y="11"/>
                  </a:cubicBezTo>
                  <a:cubicBezTo>
                    <a:pt x="153" y="12"/>
                    <a:pt x="153" y="13"/>
                    <a:pt x="154" y="13"/>
                  </a:cubicBezTo>
                  <a:cubicBezTo>
                    <a:pt x="155" y="13"/>
                    <a:pt x="156" y="13"/>
                    <a:pt x="156" y="12"/>
                  </a:cubicBezTo>
                  <a:cubicBezTo>
                    <a:pt x="157" y="11"/>
                    <a:pt x="158" y="11"/>
                    <a:pt x="159" y="10"/>
                  </a:cubicBezTo>
                  <a:cubicBezTo>
                    <a:pt x="161" y="9"/>
                    <a:pt x="162" y="9"/>
                    <a:pt x="164" y="9"/>
                  </a:cubicBezTo>
                  <a:cubicBezTo>
                    <a:pt x="166" y="9"/>
                    <a:pt x="168" y="10"/>
                    <a:pt x="170" y="12"/>
                  </a:cubicBezTo>
                  <a:cubicBezTo>
                    <a:pt x="172" y="13"/>
                    <a:pt x="173" y="16"/>
                    <a:pt x="174" y="18"/>
                  </a:cubicBezTo>
                  <a:cubicBezTo>
                    <a:pt x="174" y="18"/>
                    <a:pt x="174" y="20"/>
                    <a:pt x="174" y="20"/>
                  </a:cubicBezTo>
                  <a:cubicBezTo>
                    <a:pt x="174" y="20"/>
                    <a:pt x="174" y="21"/>
                    <a:pt x="174" y="21"/>
                  </a:cubicBezTo>
                  <a:cubicBezTo>
                    <a:pt x="173" y="21"/>
                    <a:pt x="171" y="21"/>
                    <a:pt x="170" y="22"/>
                  </a:cubicBezTo>
                  <a:cubicBezTo>
                    <a:pt x="166" y="24"/>
                    <a:pt x="163" y="28"/>
                    <a:pt x="164" y="32"/>
                  </a:cubicBezTo>
                  <a:cubicBezTo>
                    <a:pt x="164" y="35"/>
                    <a:pt x="165" y="37"/>
                    <a:pt x="168" y="39"/>
                  </a:cubicBezTo>
                  <a:cubicBezTo>
                    <a:pt x="170" y="39"/>
                    <a:pt x="172" y="40"/>
                    <a:pt x="174" y="39"/>
                  </a:cubicBezTo>
                  <a:cubicBezTo>
                    <a:pt x="174" y="39"/>
                    <a:pt x="175" y="39"/>
                    <a:pt x="175" y="38"/>
                  </a:cubicBezTo>
                  <a:cubicBezTo>
                    <a:pt x="177" y="37"/>
                    <a:pt x="178" y="36"/>
                    <a:pt x="178" y="34"/>
                  </a:cubicBezTo>
                  <a:cubicBezTo>
                    <a:pt x="179" y="32"/>
                    <a:pt x="178" y="30"/>
                    <a:pt x="176" y="28"/>
                  </a:cubicBezTo>
                  <a:cubicBezTo>
                    <a:pt x="175" y="27"/>
                    <a:pt x="173" y="27"/>
                    <a:pt x="172" y="27"/>
                  </a:cubicBezTo>
                  <a:cubicBezTo>
                    <a:pt x="170" y="27"/>
                    <a:pt x="168" y="29"/>
                    <a:pt x="169" y="31"/>
                  </a:cubicBezTo>
                  <a:cubicBezTo>
                    <a:pt x="169" y="31"/>
                    <a:pt x="169" y="32"/>
                    <a:pt x="170" y="32"/>
                  </a:cubicBezTo>
                  <a:cubicBezTo>
                    <a:pt x="170" y="33"/>
                    <a:pt x="171" y="33"/>
                    <a:pt x="172" y="33"/>
                  </a:cubicBezTo>
                  <a:cubicBezTo>
                    <a:pt x="173" y="33"/>
                    <a:pt x="173" y="33"/>
                    <a:pt x="174" y="32"/>
                  </a:cubicBezTo>
                  <a:cubicBezTo>
                    <a:pt x="175" y="33"/>
                    <a:pt x="175" y="33"/>
                    <a:pt x="175" y="34"/>
                  </a:cubicBezTo>
                  <a:cubicBezTo>
                    <a:pt x="175" y="35"/>
                    <a:pt x="174" y="35"/>
                    <a:pt x="173" y="36"/>
                  </a:cubicBezTo>
                  <a:cubicBezTo>
                    <a:pt x="173" y="36"/>
                    <a:pt x="171" y="36"/>
                    <a:pt x="171" y="36"/>
                  </a:cubicBezTo>
                  <a:cubicBezTo>
                    <a:pt x="169" y="35"/>
                    <a:pt x="167" y="34"/>
                    <a:pt x="167" y="32"/>
                  </a:cubicBezTo>
                  <a:cubicBezTo>
                    <a:pt x="167" y="29"/>
                    <a:pt x="169" y="26"/>
                    <a:pt x="171" y="25"/>
                  </a:cubicBezTo>
                  <a:cubicBezTo>
                    <a:pt x="174" y="24"/>
                    <a:pt x="177" y="24"/>
                    <a:pt x="179" y="27"/>
                  </a:cubicBezTo>
                  <a:cubicBezTo>
                    <a:pt x="181" y="28"/>
                    <a:pt x="182" y="30"/>
                    <a:pt x="182" y="33"/>
                  </a:cubicBezTo>
                  <a:cubicBezTo>
                    <a:pt x="182" y="34"/>
                    <a:pt x="182" y="35"/>
                    <a:pt x="181" y="35"/>
                  </a:cubicBezTo>
                  <a:cubicBezTo>
                    <a:pt x="181" y="37"/>
                    <a:pt x="180" y="37"/>
                    <a:pt x="179" y="38"/>
                  </a:cubicBezTo>
                  <a:cubicBezTo>
                    <a:pt x="179" y="38"/>
                    <a:pt x="178" y="39"/>
                    <a:pt x="177" y="39"/>
                  </a:cubicBezTo>
                  <a:cubicBezTo>
                    <a:pt x="177" y="39"/>
                    <a:pt x="176" y="39"/>
                    <a:pt x="175" y="39"/>
                  </a:cubicBezTo>
                  <a:cubicBezTo>
                    <a:pt x="174" y="40"/>
                    <a:pt x="174" y="41"/>
                    <a:pt x="175" y="42"/>
                  </a:cubicBezTo>
                  <a:cubicBezTo>
                    <a:pt x="177" y="45"/>
                    <a:pt x="176" y="49"/>
                    <a:pt x="174" y="51"/>
                  </a:cubicBezTo>
                  <a:cubicBezTo>
                    <a:pt x="172" y="54"/>
                    <a:pt x="168" y="55"/>
                    <a:pt x="165" y="54"/>
                  </a:cubicBezTo>
                  <a:cubicBezTo>
                    <a:pt x="165" y="53"/>
                    <a:pt x="165" y="52"/>
                    <a:pt x="165" y="51"/>
                  </a:cubicBezTo>
                  <a:cubicBezTo>
                    <a:pt x="164" y="48"/>
                    <a:pt x="162" y="46"/>
                    <a:pt x="160" y="44"/>
                  </a:cubicBezTo>
                  <a:cubicBezTo>
                    <a:pt x="158" y="43"/>
                    <a:pt x="156" y="43"/>
                    <a:pt x="154" y="43"/>
                  </a:cubicBezTo>
                  <a:cubicBezTo>
                    <a:pt x="153" y="41"/>
                    <a:pt x="153" y="40"/>
                    <a:pt x="153" y="40"/>
                  </a:cubicBezTo>
                  <a:cubicBezTo>
                    <a:pt x="151" y="37"/>
                    <a:pt x="148" y="35"/>
                    <a:pt x="144" y="35"/>
                  </a:cubicBezTo>
                  <a:cubicBezTo>
                    <a:pt x="139" y="35"/>
                    <a:pt x="136" y="36"/>
                    <a:pt x="134" y="40"/>
                  </a:cubicBezTo>
                  <a:cubicBezTo>
                    <a:pt x="132" y="42"/>
                    <a:pt x="132" y="45"/>
                    <a:pt x="133" y="47"/>
                  </a:cubicBezTo>
                  <a:cubicBezTo>
                    <a:pt x="133" y="50"/>
                    <a:pt x="135" y="51"/>
                    <a:pt x="136" y="52"/>
                  </a:cubicBezTo>
                  <a:cubicBezTo>
                    <a:pt x="138" y="53"/>
                    <a:pt x="141" y="54"/>
                    <a:pt x="143" y="53"/>
                  </a:cubicBezTo>
                  <a:cubicBezTo>
                    <a:pt x="145" y="52"/>
                    <a:pt x="147" y="51"/>
                    <a:pt x="148" y="50"/>
                  </a:cubicBezTo>
                  <a:cubicBezTo>
                    <a:pt x="149" y="48"/>
                    <a:pt x="148" y="45"/>
                    <a:pt x="147" y="44"/>
                  </a:cubicBezTo>
                  <a:cubicBezTo>
                    <a:pt x="145" y="42"/>
                    <a:pt x="142" y="41"/>
                    <a:pt x="140" y="42"/>
                  </a:cubicBezTo>
                  <a:cubicBezTo>
                    <a:pt x="139" y="43"/>
                    <a:pt x="138" y="44"/>
                    <a:pt x="138" y="45"/>
                  </a:cubicBezTo>
                  <a:cubicBezTo>
                    <a:pt x="138" y="47"/>
                    <a:pt x="139" y="48"/>
                    <a:pt x="141" y="48"/>
                  </a:cubicBezTo>
                  <a:cubicBezTo>
                    <a:pt x="142" y="48"/>
                    <a:pt x="144" y="47"/>
                    <a:pt x="144" y="46"/>
                  </a:cubicBezTo>
                  <a:cubicBezTo>
                    <a:pt x="144" y="46"/>
                    <a:pt x="144" y="46"/>
                    <a:pt x="144" y="46"/>
                  </a:cubicBezTo>
                  <a:cubicBezTo>
                    <a:pt x="145" y="46"/>
                    <a:pt x="145" y="47"/>
                    <a:pt x="145" y="48"/>
                  </a:cubicBezTo>
                  <a:cubicBezTo>
                    <a:pt x="144" y="49"/>
                    <a:pt x="143" y="50"/>
                    <a:pt x="142" y="50"/>
                  </a:cubicBezTo>
                  <a:cubicBezTo>
                    <a:pt x="141" y="50"/>
                    <a:pt x="139" y="50"/>
                    <a:pt x="138" y="49"/>
                  </a:cubicBezTo>
                  <a:cubicBezTo>
                    <a:pt x="137" y="49"/>
                    <a:pt x="136" y="47"/>
                    <a:pt x="136" y="47"/>
                  </a:cubicBezTo>
                  <a:cubicBezTo>
                    <a:pt x="135" y="45"/>
                    <a:pt x="136" y="43"/>
                    <a:pt x="137" y="41"/>
                  </a:cubicBezTo>
                  <a:cubicBezTo>
                    <a:pt x="138" y="40"/>
                    <a:pt x="140" y="38"/>
                    <a:pt x="142" y="38"/>
                  </a:cubicBezTo>
                  <a:cubicBezTo>
                    <a:pt x="142" y="38"/>
                    <a:pt x="143" y="38"/>
                    <a:pt x="144" y="38"/>
                  </a:cubicBezTo>
                  <a:cubicBezTo>
                    <a:pt x="146" y="38"/>
                    <a:pt x="149" y="39"/>
                    <a:pt x="150" y="41"/>
                  </a:cubicBezTo>
                  <a:cubicBezTo>
                    <a:pt x="150" y="43"/>
                    <a:pt x="150" y="45"/>
                    <a:pt x="151" y="46"/>
                  </a:cubicBezTo>
                  <a:cubicBezTo>
                    <a:pt x="152" y="47"/>
                    <a:pt x="153" y="46"/>
                    <a:pt x="154" y="46"/>
                  </a:cubicBezTo>
                  <a:cubicBezTo>
                    <a:pt x="156" y="46"/>
                    <a:pt x="157" y="46"/>
                    <a:pt x="158" y="47"/>
                  </a:cubicBezTo>
                  <a:cubicBezTo>
                    <a:pt x="160" y="48"/>
                    <a:pt x="161" y="50"/>
                    <a:pt x="162" y="52"/>
                  </a:cubicBezTo>
                  <a:cubicBezTo>
                    <a:pt x="162" y="52"/>
                    <a:pt x="162" y="53"/>
                    <a:pt x="162" y="53"/>
                  </a:cubicBezTo>
                  <a:cubicBezTo>
                    <a:pt x="162" y="54"/>
                    <a:pt x="162" y="55"/>
                    <a:pt x="162" y="56"/>
                  </a:cubicBezTo>
                  <a:cubicBezTo>
                    <a:pt x="161" y="57"/>
                    <a:pt x="160" y="59"/>
                    <a:pt x="158" y="60"/>
                  </a:cubicBezTo>
                  <a:cubicBezTo>
                    <a:pt x="158" y="61"/>
                    <a:pt x="157" y="61"/>
                    <a:pt x="157" y="61"/>
                  </a:cubicBezTo>
                  <a:cubicBezTo>
                    <a:pt x="155" y="62"/>
                    <a:pt x="154" y="62"/>
                    <a:pt x="153" y="63"/>
                  </a:cubicBezTo>
                  <a:close/>
                  <a:moveTo>
                    <a:pt x="165" y="64"/>
                  </a:moveTo>
                  <a:cubicBezTo>
                    <a:pt x="163" y="64"/>
                    <a:pt x="161" y="64"/>
                    <a:pt x="159" y="64"/>
                  </a:cubicBezTo>
                  <a:cubicBezTo>
                    <a:pt x="160" y="63"/>
                    <a:pt x="160" y="63"/>
                    <a:pt x="160" y="63"/>
                  </a:cubicBezTo>
                  <a:cubicBezTo>
                    <a:pt x="162" y="61"/>
                    <a:pt x="164" y="59"/>
                    <a:pt x="165" y="57"/>
                  </a:cubicBezTo>
                  <a:cubicBezTo>
                    <a:pt x="166" y="58"/>
                    <a:pt x="168" y="58"/>
                    <a:pt x="169" y="58"/>
                  </a:cubicBezTo>
                  <a:cubicBezTo>
                    <a:pt x="169" y="60"/>
                    <a:pt x="167" y="63"/>
                    <a:pt x="165" y="64"/>
                  </a:cubicBezTo>
                  <a:close/>
                  <a:moveTo>
                    <a:pt x="280" y="39"/>
                  </a:moveTo>
                  <a:cubicBezTo>
                    <a:pt x="278" y="39"/>
                    <a:pt x="276" y="38"/>
                    <a:pt x="273" y="38"/>
                  </a:cubicBezTo>
                  <a:cubicBezTo>
                    <a:pt x="270" y="38"/>
                    <a:pt x="267" y="39"/>
                    <a:pt x="263" y="40"/>
                  </a:cubicBezTo>
                  <a:cubicBezTo>
                    <a:pt x="260" y="41"/>
                    <a:pt x="258" y="42"/>
                    <a:pt x="255" y="44"/>
                  </a:cubicBezTo>
                  <a:cubicBezTo>
                    <a:pt x="253" y="45"/>
                    <a:pt x="251" y="46"/>
                    <a:pt x="249" y="47"/>
                  </a:cubicBezTo>
                  <a:cubicBezTo>
                    <a:pt x="248" y="47"/>
                    <a:pt x="247" y="48"/>
                    <a:pt x="247" y="48"/>
                  </a:cubicBezTo>
                  <a:cubicBezTo>
                    <a:pt x="244" y="50"/>
                    <a:pt x="242" y="51"/>
                    <a:pt x="239" y="52"/>
                  </a:cubicBezTo>
                  <a:cubicBezTo>
                    <a:pt x="229" y="55"/>
                    <a:pt x="219" y="54"/>
                    <a:pt x="211" y="50"/>
                  </a:cubicBezTo>
                  <a:cubicBezTo>
                    <a:pt x="211" y="49"/>
                    <a:pt x="210" y="49"/>
                    <a:pt x="209" y="50"/>
                  </a:cubicBezTo>
                  <a:cubicBezTo>
                    <a:pt x="209" y="50"/>
                    <a:pt x="209" y="50"/>
                    <a:pt x="209" y="50"/>
                  </a:cubicBezTo>
                  <a:cubicBezTo>
                    <a:pt x="209" y="51"/>
                    <a:pt x="209" y="52"/>
                    <a:pt x="208" y="52"/>
                  </a:cubicBezTo>
                  <a:cubicBezTo>
                    <a:pt x="208" y="53"/>
                    <a:pt x="207" y="53"/>
                    <a:pt x="207" y="54"/>
                  </a:cubicBezTo>
                  <a:cubicBezTo>
                    <a:pt x="206" y="55"/>
                    <a:pt x="206" y="55"/>
                    <a:pt x="205" y="56"/>
                  </a:cubicBezTo>
                  <a:cubicBezTo>
                    <a:pt x="204" y="57"/>
                    <a:pt x="202" y="58"/>
                    <a:pt x="200" y="59"/>
                  </a:cubicBezTo>
                  <a:cubicBezTo>
                    <a:pt x="199" y="59"/>
                    <a:pt x="198" y="60"/>
                    <a:pt x="197" y="60"/>
                  </a:cubicBezTo>
                  <a:cubicBezTo>
                    <a:pt x="189" y="62"/>
                    <a:pt x="181" y="60"/>
                    <a:pt x="176" y="54"/>
                  </a:cubicBezTo>
                  <a:cubicBezTo>
                    <a:pt x="176" y="54"/>
                    <a:pt x="176" y="54"/>
                    <a:pt x="176" y="54"/>
                  </a:cubicBezTo>
                  <a:cubicBezTo>
                    <a:pt x="178" y="52"/>
                    <a:pt x="179" y="49"/>
                    <a:pt x="179" y="46"/>
                  </a:cubicBezTo>
                  <a:cubicBezTo>
                    <a:pt x="179" y="45"/>
                    <a:pt x="179" y="43"/>
                    <a:pt x="179" y="42"/>
                  </a:cubicBezTo>
                  <a:cubicBezTo>
                    <a:pt x="180" y="41"/>
                    <a:pt x="181" y="41"/>
                    <a:pt x="181" y="41"/>
                  </a:cubicBezTo>
                  <a:cubicBezTo>
                    <a:pt x="183" y="40"/>
                    <a:pt x="184" y="38"/>
                    <a:pt x="184" y="37"/>
                  </a:cubicBezTo>
                  <a:cubicBezTo>
                    <a:pt x="185" y="35"/>
                    <a:pt x="185" y="34"/>
                    <a:pt x="185" y="33"/>
                  </a:cubicBezTo>
                  <a:cubicBezTo>
                    <a:pt x="185" y="30"/>
                    <a:pt x="184" y="26"/>
                    <a:pt x="182" y="24"/>
                  </a:cubicBezTo>
                  <a:cubicBezTo>
                    <a:pt x="180" y="23"/>
                    <a:pt x="178" y="22"/>
                    <a:pt x="176" y="21"/>
                  </a:cubicBezTo>
                  <a:cubicBezTo>
                    <a:pt x="177" y="21"/>
                    <a:pt x="177" y="20"/>
                    <a:pt x="178" y="20"/>
                  </a:cubicBezTo>
                  <a:cubicBezTo>
                    <a:pt x="178" y="20"/>
                    <a:pt x="179" y="19"/>
                    <a:pt x="180" y="19"/>
                  </a:cubicBezTo>
                  <a:cubicBezTo>
                    <a:pt x="187" y="16"/>
                    <a:pt x="194" y="19"/>
                    <a:pt x="197" y="26"/>
                  </a:cubicBezTo>
                  <a:cubicBezTo>
                    <a:pt x="197" y="26"/>
                    <a:pt x="198" y="27"/>
                    <a:pt x="198" y="27"/>
                  </a:cubicBezTo>
                  <a:cubicBezTo>
                    <a:pt x="199" y="27"/>
                    <a:pt x="199" y="27"/>
                    <a:pt x="200" y="26"/>
                  </a:cubicBezTo>
                  <a:cubicBezTo>
                    <a:pt x="202" y="24"/>
                    <a:pt x="205" y="24"/>
                    <a:pt x="207" y="24"/>
                  </a:cubicBezTo>
                  <a:cubicBezTo>
                    <a:pt x="210" y="25"/>
                    <a:pt x="212" y="27"/>
                    <a:pt x="213" y="29"/>
                  </a:cubicBezTo>
                  <a:cubicBezTo>
                    <a:pt x="213" y="29"/>
                    <a:pt x="213" y="30"/>
                    <a:pt x="213" y="30"/>
                  </a:cubicBezTo>
                  <a:cubicBezTo>
                    <a:pt x="213" y="30"/>
                    <a:pt x="213" y="30"/>
                    <a:pt x="214" y="31"/>
                  </a:cubicBezTo>
                  <a:cubicBezTo>
                    <a:pt x="214" y="33"/>
                    <a:pt x="214" y="35"/>
                    <a:pt x="212" y="37"/>
                  </a:cubicBezTo>
                  <a:cubicBezTo>
                    <a:pt x="212" y="38"/>
                    <a:pt x="211" y="38"/>
                    <a:pt x="211" y="39"/>
                  </a:cubicBezTo>
                  <a:cubicBezTo>
                    <a:pt x="209" y="40"/>
                    <a:pt x="207" y="40"/>
                    <a:pt x="206" y="40"/>
                  </a:cubicBezTo>
                  <a:cubicBezTo>
                    <a:pt x="205" y="40"/>
                    <a:pt x="203" y="39"/>
                    <a:pt x="202" y="38"/>
                  </a:cubicBezTo>
                  <a:cubicBezTo>
                    <a:pt x="202" y="37"/>
                    <a:pt x="202" y="36"/>
                    <a:pt x="202" y="35"/>
                  </a:cubicBezTo>
                  <a:cubicBezTo>
                    <a:pt x="202" y="34"/>
                    <a:pt x="203" y="33"/>
                    <a:pt x="204" y="33"/>
                  </a:cubicBezTo>
                  <a:cubicBezTo>
                    <a:pt x="205" y="33"/>
                    <a:pt x="206" y="33"/>
                    <a:pt x="206" y="33"/>
                  </a:cubicBezTo>
                  <a:cubicBezTo>
                    <a:pt x="206" y="33"/>
                    <a:pt x="205" y="34"/>
                    <a:pt x="205" y="34"/>
                  </a:cubicBezTo>
                  <a:cubicBezTo>
                    <a:pt x="205" y="35"/>
                    <a:pt x="205" y="35"/>
                    <a:pt x="205" y="36"/>
                  </a:cubicBezTo>
                  <a:cubicBezTo>
                    <a:pt x="205" y="37"/>
                    <a:pt x="207" y="38"/>
                    <a:pt x="208" y="38"/>
                  </a:cubicBezTo>
                  <a:cubicBezTo>
                    <a:pt x="211" y="38"/>
                    <a:pt x="212" y="36"/>
                    <a:pt x="212" y="33"/>
                  </a:cubicBezTo>
                  <a:cubicBezTo>
                    <a:pt x="211" y="31"/>
                    <a:pt x="208" y="30"/>
                    <a:pt x="206" y="30"/>
                  </a:cubicBezTo>
                  <a:cubicBezTo>
                    <a:pt x="205" y="29"/>
                    <a:pt x="204" y="29"/>
                    <a:pt x="204" y="30"/>
                  </a:cubicBezTo>
                  <a:cubicBezTo>
                    <a:pt x="201" y="30"/>
                    <a:pt x="200" y="32"/>
                    <a:pt x="199" y="34"/>
                  </a:cubicBezTo>
                  <a:cubicBezTo>
                    <a:pt x="198" y="36"/>
                    <a:pt x="198" y="38"/>
                    <a:pt x="200" y="40"/>
                  </a:cubicBezTo>
                  <a:cubicBezTo>
                    <a:pt x="201" y="42"/>
                    <a:pt x="203" y="43"/>
                    <a:pt x="205" y="43"/>
                  </a:cubicBezTo>
                  <a:cubicBezTo>
                    <a:pt x="208" y="44"/>
                    <a:pt x="211" y="43"/>
                    <a:pt x="213" y="41"/>
                  </a:cubicBezTo>
                  <a:cubicBezTo>
                    <a:pt x="216" y="39"/>
                    <a:pt x="217" y="35"/>
                    <a:pt x="217" y="32"/>
                  </a:cubicBezTo>
                  <a:cubicBezTo>
                    <a:pt x="218" y="32"/>
                    <a:pt x="220" y="32"/>
                    <a:pt x="221" y="32"/>
                  </a:cubicBezTo>
                  <a:cubicBezTo>
                    <a:pt x="222" y="33"/>
                    <a:pt x="223" y="32"/>
                    <a:pt x="224" y="32"/>
                  </a:cubicBezTo>
                  <a:cubicBezTo>
                    <a:pt x="227" y="31"/>
                    <a:pt x="229" y="30"/>
                    <a:pt x="231" y="29"/>
                  </a:cubicBezTo>
                  <a:cubicBezTo>
                    <a:pt x="234" y="28"/>
                    <a:pt x="236" y="26"/>
                    <a:pt x="239" y="25"/>
                  </a:cubicBezTo>
                  <a:cubicBezTo>
                    <a:pt x="240" y="25"/>
                    <a:pt x="241" y="24"/>
                    <a:pt x="242" y="24"/>
                  </a:cubicBezTo>
                  <a:cubicBezTo>
                    <a:pt x="248" y="24"/>
                    <a:pt x="253" y="26"/>
                    <a:pt x="258" y="29"/>
                  </a:cubicBezTo>
                  <a:cubicBezTo>
                    <a:pt x="259" y="30"/>
                    <a:pt x="259" y="30"/>
                    <a:pt x="259" y="30"/>
                  </a:cubicBezTo>
                  <a:cubicBezTo>
                    <a:pt x="264" y="32"/>
                    <a:pt x="269" y="34"/>
                    <a:pt x="274" y="36"/>
                  </a:cubicBezTo>
                  <a:cubicBezTo>
                    <a:pt x="276" y="37"/>
                    <a:pt x="278" y="38"/>
                    <a:pt x="28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7" tIns="45708" rIns="91417" bIns="45708" numCol="1" anchor="t" anchorCtr="0" compatLnSpc="1"/>
            <a:lstStyle/>
            <a:p>
              <a:endParaRPr lang="zh-CN" altLang="en-US">
                <a:cs typeface="+mn-ea"/>
                <a:sym typeface="+mn-lt"/>
              </a:endParaRPr>
            </a:p>
          </p:txBody>
        </p:sp>
        <p:sp>
          <p:nvSpPr>
            <p:cNvPr id="27" name="Freeform 6"/>
            <p:cNvSpPr>
              <a:spLocks noEditPoints="1"/>
            </p:cNvSpPr>
            <p:nvPr/>
          </p:nvSpPr>
          <p:spPr bwMode="auto">
            <a:xfrm>
              <a:off x="5924610" y="2117514"/>
              <a:ext cx="152400" cy="146050"/>
            </a:xfrm>
            <a:custGeom>
              <a:gdLst>
                <a:gd name="T0" fmla="*/ 7 w 14"/>
                <a:gd name="T1" fmla="*/ 0 h 13"/>
                <a:gd name="T2" fmla="*/ 0 w 14"/>
                <a:gd name="T3" fmla="*/ 7 h 13"/>
                <a:gd name="T4" fmla="*/ 7 w 14"/>
                <a:gd name="T5" fmla="*/ 13 h 13"/>
                <a:gd name="T6" fmla="*/ 14 w 14"/>
                <a:gd name="T7" fmla="*/ 7 h 13"/>
                <a:gd name="T8" fmla="*/ 7 w 14"/>
                <a:gd name="T9" fmla="*/ 0 h 13"/>
                <a:gd name="T10" fmla="*/ 7 w 14"/>
                <a:gd name="T11" fmla="*/ 10 h 13"/>
                <a:gd name="T12" fmla="*/ 4 w 14"/>
                <a:gd name="T13" fmla="*/ 7 h 13"/>
                <a:gd name="T14" fmla="*/ 7 w 14"/>
                <a:gd name="T15" fmla="*/ 3 h 13"/>
                <a:gd name="T16" fmla="*/ 10 w 14"/>
                <a:gd name="T17" fmla="*/ 7 h 13"/>
                <a:gd name="T18" fmla="*/ 7 w 14"/>
                <a:gd name="T19" fmla="*/ 10 h 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3">
                  <a:moveTo>
                    <a:pt x="7" y="0"/>
                  </a:moveTo>
                  <a:cubicBezTo>
                    <a:pt x="3" y="0"/>
                    <a:pt x="0" y="3"/>
                    <a:pt x="0" y="7"/>
                  </a:cubicBezTo>
                  <a:cubicBezTo>
                    <a:pt x="0" y="10"/>
                    <a:pt x="3" y="13"/>
                    <a:pt x="7" y="13"/>
                  </a:cubicBezTo>
                  <a:cubicBezTo>
                    <a:pt x="11" y="13"/>
                    <a:pt x="14" y="10"/>
                    <a:pt x="14" y="7"/>
                  </a:cubicBezTo>
                  <a:cubicBezTo>
                    <a:pt x="14" y="3"/>
                    <a:pt x="11" y="0"/>
                    <a:pt x="7" y="0"/>
                  </a:cubicBezTo>
                  <a:close/>
                  <a:moveTo>
                    <a:pt x="7" y="10"/>
                  </a:moveTo>
                  <a:cubicBezTo>
                    <a:pt x="5" y="10"/>
                    <a:pt x="4" y="8"/>
                    <a:pt x="4" y="7"/>
                  </a:cubicBezTo>
                  <a:cubicBezTo>
                    <a:pt x="4" y="5"/>
                    <a:pt x="5" y="3"/>
                    <a:pt x="7" y="3"/>
                  </a:cubicBezTo>
                  <a:cubicBezTo>
                    <a:pt x="9" y="3"/>
                    <a:pt x="10" y="5"/>
                    <a:pt x="10" y="7"/>
                  </a:cubicBezTo>
                  <a:cubicBezTo>
                    <a:pt x="10" y="8"/>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7" tIns="45708" rIns="91417" bIns="45708" numCol="1" anchor="t" anchorCtr="0" compatLnSpc="1"/>
            <a:lstStyle/>
            <a:p>
              <a:endParaRPr lang="zh-CN" altLang="en-US">
                <a:cs typeface="+mn-ea"/>
                <a:sym typeface="+mn-lt"/>
              </a:endParaRPr>
            </a:p>
          </p:txBody>
        </p:sp>
        <p:sp>
          <p:nvSpPr>
            <p:cNvPr id="28" name="Freeform 7"/>
            <p:cNvSpPr>
              <a:spLocks noEditPoints="1"/>
            </p:cNvSpPr>
            <p:nvPr/>
          </p:nvSpPr>
          <p:spPr bwMode="auto">
            <a:xfrm>
              <a:off x="4807010" y="1411076"/>
              <a:ext cx="142875" cy="157162"/>
            </a:xfrm>
            <a:custGeom>
              <a:gdLst>
                <a:gd name="T0" fmla="*/ 6 w 13"/>
                <a:gd name="T1" fmla="*/ 14 h 14"/>
                <a:gd name="T2" fmla="*/ 13 w 13"/>
                <a:gd name="T3" fmla="*/ 7 h 14"/>
                <a:gd name="T4" fmla="*/ 6 w 13"/>
                <a:gd name="T5" fmla="*/ 0 h 14"/>
                <a:gd name="T6" fmla="*/ 0 w 13"/>
                <a:gd name="T7" fmla="*/ 7 h 14"/>
                <a:gd name="T8" fmla="*/ 6 w 13"/>
                <a:gd name="T9" fmla="*/ 14 h 14"/>
                <a:gd name="T10" fmla="*/ 6 w 13"/>
                <a:gd name="T11" fmla="*/ 4 h 14"/>
                <a:gd name="T12" fmla="*/ 10 w 13"/>
                <a:gd name="T13" fmla="*/ 7 h 14"/>
                <a:gd name="T14" fmla="*/ 6 w 13"/>
                <a:gd name="T15" fmla="*/ 10 h 14"/>
                <a:gd name="T16" fmla="*/ 3 w 13"/>
                <a:gd name="T17" fmla="*/ 7 h 14"/>
                <a:gd name="T18" fmla="*/ 6 w 13"/>
                <a:gd name="T19" fmla="*/ 4 h 1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4">
                  <a:moveTo>
                    <a:pt x="6" y="14"/>
                  </a:moveTo>
                  <a:cubicBezTo>
                    <a:pt x="10" y="14"/>
                    <a:pt x="13" y="11"/>
                    <a:pt x="13" y="7"/>
                  </a:cubicBezTo>
                  <a:cubicBezTo>
                    <a:pt x="13" y="3"/>
                    <a:pt x="10" y="0"/>
                    <a:pt x="6" y="0"/>
                  </a:cubicBezTo>
                  <a:cubicBezTo>
                    <a:pt x="3" y="0"/>
                    <a:pt x="0" y="3"/>
                    <a:pt x="0" y="7"/>
                  </a:cubicBezTo>
                  <a:cubicBezTo>
                    <a:pt x="0" y="11"/>
                    <a:pt x="3" y="14"/>
                    <a:pt x="6" y="14"/>
                  </a:cubicBezTo>
                  <a:close/>
                  <a:moveTo>
                    <a:pt x="6" y="4"/>
                  </a:moveTo>
                  <a:cubicBezTo>
                    <a:pt x="8" y="4"/>
                    <a:pt x="10" y="5"/>
                    <a:pt x="10" y="7"/>
                  </a:cubicBezTo>
                  <a:cubicBezTo>
                    <a:pt x="10" y="9"/>
                    <a:pt x="8" y="10"/>
                    <a:pt x="6" y="10"/>
                  </a:cubicBezTo>
                  <a:cubicBezTo>
                    <a:pt x="4" y="10"/>
                    <a:pt x="3" y="9"/>
                    <a:pt x="3" y="7"/>
                  </a:cubicBezTo>
                  <a:cubicBezTo>
                    <a:pt x="3" y="5"/>
                    <a:pt x="4" y="4"/>
                    <a:pt x="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7" tIns="45708" rIns="91417" bIns="45708" numCol="1" anchor="t" anchorCtr="0" compatLnSpc="1"/>
            <a:lstStyle/>
            <a:p>
              <a:endParaRPr lang="zh-CN" altLang="en-US">
                <a:cs typeface="+mn-ea"/>
                <a:sym typeface="+mn-lt"/>
              </a:endParaRPr>
            </a:p>
          </p:txBody>
        </p:sp>
        <p:sp>
          <p:nvSpPr>
            <p:cNvPr id="29" name="Oval 8"/>
            <p:cNvSpPr>
              <a:spLocks noChangeArrowheads="1"/>
            </p:cNvSpPr>
            <p:nvPr/>
          </p:nvSpPr>
          <p:spPr bwMode="auto">
            <a:xfrm>
              <a:off x="4862573" y="1479339"/>
              <a:ext cx="20637"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17" tIns="45708" rIns="91417" bIns="45708" numCol="1" anchor="t" anchorCtr="0" compatLnSpc="1"/>
            <a:lstStyle/>
            <a:p>
              <a:endParaRPr lang="zh-CN" altLang="en-US">
                <a:cs typeface="+mn-ea"/>
                <a:sym typeface="+mn-lt"/>
              </a:endParaRPr>
            </a:p>
          </p:txBody>
        </p:sp>
        <p:sp>
          <p:nvSpPr>
            <p:cNvPr id="30" name="Freeform 9"/>
            <p:cNvSpPr>
              <a:spLocks noEditPoints="1"/>
            </p:cNvSpPr>
            <p:nvPr/>
          </p:nvSpPr>
          <p:spPr bwMode="auto">
            <a:xfrm>
              <a:off x="4960998" y="1579351"/>
              <a:ext cx="601662" cy="582612"/>
            </a:xfrm>
            <a:custGeom>
              <a:gdLst>
                <a:gd name="T0" fmla="*/ 39 w 55"/>
                <a:gd name="T1" fmla="*/ 2 h 52"/>
                <a:gd name="T2" fmla="*/ 35 w 55"/>
                <a:gd name="T3" fmla="*/ 5 h 52"/>
                <a:gd name="T4" fmla="*/ 31 w 55"/>
                <a:gd name="T5" fmla="*/ 2 h 52"/>
                <a:gd name="T6" fmla="*/ 31 w 55"/>
                <a:gd name="T7" fmla="*/ 5 h 52"/>
                <a:gd name="T8" fmla="*/ 23 w 55"/>
                <a:gd name="T9" fmla="*/ 13 h 52"/>
                <a:gd name="T10" fmla="*/ 15 w 55"/>
                <a:gd name="T11" fmla="*/ 10 h 52"/>
                <a:gd name="T12" fmla="*/ 6 w 55"/>
                <a:gd name="T13" fmla="*/ 8 h 52"/>
                <a:gd name="T14" fmla="*/ 2 w 55"/>
                <a:gd name="T15" fmla="*/ 13 h 52"/>
                <a:gd name="T16" fmla="*/ 2 w 55"/>
                <a:gd name="T17" fmla="*/ 16 h 52"/>
                <a:gd name="T18" fmla="*/ 0 w 55"/>
                <a:gd name="T19" fmla="*/ 20 h 52"/>
                <a:gd name="T20" fmla="*/ 4 w 55"/>
                <a:gd name="T21" fmla="*/ 25 h 52"/>
                <a:gd name="T22" fmla="*/ 4 w 55"/>
                <a:gd name="T23" fmla="*/ 30 h 52"/>
                <a:gd name="T24" fmla="*/ 3 w 55"/>
                <a:gd name="T25" fmla="*/ 33 h 52"/>
                <a:gd name="T26" fmla="*/ 4 w 55"/>
                <a:gd name="T27" fmla="*/ 36 h 52"/>
                <a:gd name="T28" fmla="*/ 2 w 55"/>
                <a:gd name="T29" fmla="*/ 43 h 52"/>
                <a:gd name="T30" fmla="*/ 2 w 55"/>
                <a:gd name="T31" fmla="*/ 45 h 52"/>
                <a:gd name="T32" fmla="*/ 11 w 55"/>
                <a:gd name="T33" fmla="*/ 52 h 52"/>
                <a:gd name="T34" fmla="*/ 19 w 55"/>
                <a:gd name="T35" fmla="*/ 46 h 52"/>
                <a:gd name="T36" fmla="*/ 19 w 55"/>
                <a:gd name="T37" fmla="*/ 44 h 52"/>
                <a:gd name="T38" fmla="*/ 11 w 55"/>
                <a:gd name="T39" fmla="*/ 37 h 52"/>
                <a:gd name="T40" fmla="*/ 13 w 55"/>
                <a:gd name="T41" fmla="*/ 27 h 52"/>
                <a:gd name="T42" fmla="*/ 36 w 55"/>
                <a:gd name="T43" fmla="*/ 28 h 52"/>
                <a:gd name="T44" fmla="*/ 37 w 55"/>
                <a:gd name="T45" fmla="*/ 29 h 52"/>
                <a:gd name="T46" fmla="*/ 42 w 55"/>
                <a:gd name="T47" fmla="*/ 31 h 52"/>
                <a:gd name="T48" fmla="*/ 49 w 55"/>
                <a:gd name="T49" fmla="*/ 41 h 52"/>
                <a:gd name="T50" fmla="*/ 53 w 55"/>
                <a:gd name="T51" fmla="*/ 39 h 52"/>
                <a:gd name="T52" fmla="*/ 54 w 55"/>
                <a:gd name="T53" fmla="*/ 32 h 52"/>
                <a:gd name="T54" fmla="*/ 53 w 55"/>
                <a:gd name="T55" fmla="*/ 31 h 52"/>
                <a:gd name="T56" fmla="*/ 48 w 55"/>
                <a:gd name="T57" fmla="*/ 30 h 52"/>
                <a:gd name="T58" fmla="*/ 42 w 55"/>
                <a:gd name="T59" fmla="*/ 20 h 52"/>
                <a:gd name="T60" fmla="*/ 51 w 55"/>
                <a:gd name="T61" fmla="*/ 8 h 52"/>
                <a:gd name="T62" fmla="*/ 52 w 55"/>
                <a:gd name="T63" fmla="*/ 7 h 52"/>
                <a:gd name="T64" fmla="*/ 41 w 55"/>
                <a:gd name="T65" fmla="*/ 1 h 52"/>
                <a:gd name="T66" fmla="*/ 44 w 55"/>
                <a:gd name="T67" fmla="*/ 2 h 52"/>
                <a:gd name="T68" fmla="*/ 50 w 55"/>
                <a:gd name="T69" fmla="*/ 7 h 52"/>
                <a:gd name="T70" fmla="*/ 40 w 55"/>
                <a:gd name="T71" fmla="*/ 20 h 52"/>
                <a:gd name="T72" fmla="*/ 47 w 55"/>
                <a:gd name="T73" fmla="*/ 31 h 52"/>
                <a:gd name="T74" fmla="*/ 52 w 55"/>
                <a:gd name="T75" fmla="*/ 33 h 52"/>
                <a:gd name="T76" fmla="*/ 52 w 55"/>
                <a:gd name="T77" fmla="*/ 38 h 52"/>
                <a:gd name="T78" fmla="*/ 43 w 55"/>
                <a:gd name="T79" fmla="*/ 29 h 52"/>
                <a:gd name="T80" fmla="*/ 38 w 55"/>
                <a:gd name="T81" fmla="*/ 27 h 52"/>
                <a:gd name="T82" fmla="*/ 11 w 55"/>
                <a:gd name="T83" fmla="*/ 26 h 52"/>
                <a:gd name="T84" fmla="*/ 10 w 55"/>
                <a:gd name="T85" fmla="*/ 38 h 52"/>
                <a:gd name="T86" fmla="*/ 15 w 55"/>
                <a:gd name="T87" fmla="*/ 45 h 52"/>
                <a:gd name="T88" fmla="*/ 11 w 55"/>
                <a:gd name="T89" fmla="*/ 50 h 52"/>
                <a:gd name="T90" fmla="*/ 3 w 55"/>
                <a:gd name="T91" fmla="*/ 44 h 52"/>
                <a:gd name="T92" fmla="*/ 6 w 55"/>
                <a:gd name="T93" fmla="*/ 35 h 52"/>
                <a:gd name="T94" fmla="*/ 5 w 55"/>
                <a:gd name="T95" fmla="*/ 32 h 52"/>
                <a:gd name="T96" fmla="*/ 6 w 55"/>
                <a:gd name="T97" fmla="*/ 29 h 52"/>
                <a:gd name="T98" fmla="*/ 4 w 55"/>
                <a:gd name="T99" fmla="*/ 21 h 52"/>
                <a:gd name="T100" fmla="*/ 4 w 55"/>
                <a:gd name="T101" fmla="*/ 16 h 52"/>
                <a:gd name="T102" fmla="*/ 6 w 55"/>
                <a:gd name="T103" fmla="*/ 10 h 52"/>
                <a:gd name="T104" fmla="*/ 13 w 55"/>
                <a:gd name="T105" fmla="*/ 11 h 52"/>
                <a:gd name="T106" fmla="*/ 19 w 55"/>
                <a:gd name="T107" fmla="*/ 14 h 52"/>
                <a:gd name="T108" fmla="*/ 24 w 55"/>
                <a:gd name="T109" fmla="*/ 15 h 52"/>
                <a:gd name="T110" fmla="*/ 33 w 55"/>
                <a:gd name="T111" fmla="*/ 6 h 52"/>
                <a:gd name="T112" fmla="*/ 40 w 55"/>
                <a:gd name="T113" fmla="*/ 5 h 52"/>
                <a:gd name="T114" fmla="*/ 40 w 55"/>
                <a:gd name="T115" fmla="*/ 4 h 5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 h="52">
                  <a:moveTo>
                    <a:pt x="41" y="1"/>
                  </a:moveTo>
                  <a:cubicBezTo>
                    <a:pt x="40" y="2"/>
                    <a:pt x="40" y="2"/>
                    <a:pt x="39" y="2"/>
                  </a:cubicBezTo>
                  <a:cubicBezTo>
                    <a:pt x="39" y="3"/>
                    <a:pt x="39" y="3"/>
                    <a:pt x="38" y="4"/>
                  </a:cubicBezTo>
                  <a:cubicBezTo>
                    <a:pt x="37" y="4"/>
                    <a:pt x="36" y="5"/>
                    <a:pt x="35" y="5"/>
                  </a:cubicBezTo>
                  <a:cubicBezTo>
                    <a:pt x="34" y="5"/>
                    <a:pt x="33" y="4"/>
                    <a:pt x="33" y="4"/>
                  </a:cubicBezTo>
                  <a:cubicBezTo>
                    <a:pt x="31" y="2"/>
                    <a:pt x="31" y="2"/>
                    <a:pt x="31" y="2"/>
                  </a:cubicBezTo>
                  <a:cubicBezTo>
                    <a:pt x="31" y="2"/>
                    <a:pt x="31" y="3"/>
                    <a:pt x="31" y="4"/>
                  </a:cubicBezTo>
                  <a:cubicBezTo>
                    <a:pt x="31" y="4"/>
                    <a:pt x="31" y="4"/>
                    <a:pt x="31" y="5"/>
                  </a:cubicBezTo>
                  <a:cubicBezTo>
                    <a:pt x="31" y="5"/>
                    <a:pt x="31" y="6"/>
                    <a:pt x="31" y="7"/>
                  </a:cubicBezTo>
                  <a:cubicBezTo>
                    <a:pt x="30" y="10"/>
                    <a:pt x="27" y="13"/>
                    <a:pt x="23" y="13"/>
                  </a:cubicBezTo>
                  <a:cubicBezTo>
                    <a:pt x="23" y="13"/>
                    <a:pt x="23" y="13"/>
                    <a:pt x="23" y="13"/>
                  </a:cubicBezTo>
                  <a:cubicBezTo>
                    <a:pt x="20" y="13"/>
                    <a:pt x="17" y="13"/>
                    <a:pt x="15" y="10"/>
                  </a:cubicBezTo>
                  <a:cubicBezTo>
                    <a:pt x="13" y="9"/>
                    <a:pt x="13" y="8"/>
                    <a:pt x="11" y="8"/>
                  </a:cubicBezTo>
                  <a:cubicBezTo>
                    <a:pt x="9" y="7"/>
                    <a:pt x="8" y="7"/>
                    <a:pt x="6" y="8"/>
                  </a:cubicBezTo>
                  <a:cubicBezTo>
                    <a:pt x="6" y="8"/>
                    <a:pt x="5" y="8"/>
                    <a:pt x="5" y="9"/>
                  </a:cubicBezTo>
                  <a:cubicBezTo>
                    <a:pt x="3" y="10"/>
                    <a:pt x="2" y="11"/>
                    <a:pt x="2" y="13"/>
                  </a:cubicBezTo>
                  <a:cubicBezTo>
                    <a:pt x="2" y="15"/>
                    <a:pt x="2" y="15"/>
                    <a:pt x="2" y="15"/>
                  </a:cubicBezTo>
                  <a:cubicBezTo>
                    <a:pt x="2" y="16"/>
                    <a:pt x="2" y="16"/>
                    <a:pt x="2" y="16"/>
                  </a:cubicBezTo>
                  <a:cubicBezTo>
                    <a:pt x="2" y="17"/>
                    <a:pt x="2" y="18"/>
                    <a:pt x="1" y="19"/>
                  </a:cubicBezTo>
                  <a:cubicBezTo>
                    <a:pt x="1" y="19"/>
                    <a:pt x="0" y="20"/>
                    <a:pt x="0" y="20"/>
                  </a:cubicBezTo>
                  <a:cubicBezTo>
                    <a:pt x="0" y="20"/>
                    <a:pt x="1" y="20"/>
                    <a:pt x="1" y="21"/>
                  </a:cubicBezTo>
                  <a:cubicBezTo>
                    <a:pt x="2" y="22"/>
                    <a:pt x="3" y="23"/>
                    <a:pt x="4" y="25"/>
                  </a:cubicBezTo>
                  <a:cubicBezTo>
                    <a:pt x="4" y="26"/>
                    <a:pt x="4" y="27"/>
                    <a:pt x="4" y="28"/>
                  </a:cubicBezTo>
                  <a:cubicBezTo>
                    <a:pt x="4" y="30"/>
                    <a:pt x="4" y="30"/>
                    <a:pt x="4" y="30"/>
                  </a:cubicBezTo>
                  <a:cubicBezTo>
                    <a:pt x="4" y="31"/>
                    <a:pt x="4" y="32"/>
                    <a:pt x="3" y="32"/>
                  </a:cubicBezTo>
                  <a:cubicBezTo>
                    <a:pt x="3" y="33"/>
                    <a:pt x="3" y="33"/>
                    <a:pt x="3" y="33"/>
                  </a:cubicBezTo>
                  <a:cubicBezTo>
                    <a:pt x="3" y="33"/>
                    <a:pt x="3" y="33"/>
                    <a:pt x="3" y="33"/>
                  </a:cubicBezTo>
                  <a:cubicBezTo>
                    <a:pt x="4" y="34"/>
                    <a:pt x="4" y="35"/>
                    <a:pt x="4" y="36"/>
                  </a:cubicBezTo>
                  <a:cubicBezTo>
                    <a:pt x="4" y="36"/>
                    <a:pt x="4" y="37"/>
                    <a:pt x="4" y="38"/>
                  </a:cubicBezTo>
                  <a:cubicBezTo>
                    <a:pt x="4" y="40"/>
                    <a:pt x="3" y="42"/>
                    <a:pt x="2" y="43"/>
                  </a:cubicBezTo>
                  <a:cubicBezTo>
                    <a:pt x="2" y="43"/>
                    <a:pt x="0" y="44"/>
                    <a:pt x="0" y="44"/>
                  </a:cubicBezTo>
                  <a:cubicBezTo>
                    <a:pt x="2" y="45"/>
                    <a:pt x="2" y="45"/>
                    <a:pt x="2" y="45"/>
                  </a:cubicBezTo>
                  <a:cubicBezTo>
                    <a:pt x="3" y="45"/>
                    <a:pt x="3" y="46"/>
                    <a:pt x="4" y="46"/>
                  </a:cubicBezTo>
                  <a:cubicBezTo>
                    <a:pt x="5" y="49"/>
                    <a:pt x="8" y="52"/>
                    <a:pt x="11" y="52"/>
                  </a:cubicBezTo>
                  <a:cubicBezTo>
                    <a:pt x="14" y="52"/>
                    <a:pt x="16" y="50"/>
                    <a:pt x="17" y="48"/>
                  </a:cubicBezTo>
                  <a:cubicBezTo>
                    <a:pt x="18" y="47"/>
                    <a:pt x="18" y="47"/>
                    <a:pt x="19" y="46"/>
                  </a:cubicBezTo>
                  <a:cubicBezTo>
                    <a:pt x="20" y="45"/>
                    <a:pt x="20" y="45"/>
                    <a:pt x="20" y="45"/>
                  </a:cubicBezTo>
                  <a:cubicBezTo>
                    <a:pt x="19" y="44"/>
                    <a:pt x="19" y="44"/>
                    <a:pt x="19" y="44"/>
                  </a:cubicBezTo>
                  <a:cubicBezTo>
                    <a:pt x="18" y="44"/>
                    <a:pt x="17" y="44"/>
                    <a:pt x="16" y="44"/>
                  </a:cubicBezTo>
                  <a:cubicBezTo>
                    <a:pt x="14" y="42"/>
                    <a:pt x="12" y="40"/>
                    <a:pt x="11" y="37"/>
                  </a:cubicBezTo>
                  <a:cubicBezTo>
                    <a:pt x="11" y="36"/>
                    <a:pt x="11" y="35"/>
                    <a:pt x="11" y="34"/>
                  </a:cubicBezTo>
                  <a:cubicBezTo>
                    <a:pt x="11" y="32"/>
                    <a:pt x="11" y="29"/>
                    <a:pt x="13" y="27"/>
                  </a:cubicBezTo>
                  <a:cubicBezTo>
                    <a:pt x="15" y="23"/>
                    <a:pt x="20" y="21"/>
                    <a:pt x="25" y="21"/>
                  </a:cubicBezTo>
                  <a:cubicBezTo>
                    <a:pt x="30" y="21"/>
                    <a:pt x="34" y="24"/>
                    <a:pt x="36" y="28"/>
                  </a:cubicBezTo>
                  <a:cubicBezTo>
                    <a:pt x="36" y="28"/>
                    <a:pt x="36" y="29"/>
                    <a:pt x="36" y="29"/>
                  </a:cubicBezTo>
                  <a:cubicBezTo>
                    <a:pt x="37" y="29"/>
                    <a:pt x="37" y="29"/>
                    <a:pt x="37" y="29"/>
                  </a:cubicBezTo>
                  <a:cubicBezTo>
                    <a:pt x="37" y="29"/>
                    <a:pt x="37" y="29"/>
                    <a:pt x="37" y="29"/>
                  </a:cubicBezTo>
                  <a:cubicBezTo>
                    <a:pt x="39" y="30"/>
                    <a:pt x="41" y="30"/>
                    <a:pt x="42" y="31"/>
                  </a:cubicBezTo>
                  <a:cubicBezTo>
                    <a:pt x="47" y="33"/>
                    <a:pt x="48" y="40"/>
                    <a:pt x="48" y="40"/>
                  </a:cubicBezTo>
                  <a:cubicBezTo>
                    <a:pt x="49" y="41"/>
                    <a:pt x="49" y="41"/>
                    <a:pt x="49" y="41"/>
                  </a:cubicBezTo>
                  <a:cubicBezTo>
                    <a:pt x="50" y="41"/>
                    <a:pt x="50" y="41"/>
                    <a:pt x="50" y="41"/>
                  </a:cubicBezTo>
                  <a:cubicBezTo>
                    <a:pt x="52" y="40"/>
                    <a:pt x="53" y="39"/>
                    <a:pt x="53" y="39"/>
                  </a:cubicBezTo>
                  <a:cubicBezTo>
                    <a:pt x="53" y="38"/>
                    <a:pt x="55" y="37"/>
                    <a:pt x="55" y="35"/>
                  </a:cubicBezTo>
                  <a:cubicBezTo>
                    <a:pt x="55" y="34"/>
                    <a:pt x="54" y="33"/>
                    <a:pt x="54" y="32"/>
                  </a:cubicBezTo>
                  <a:cubicBezTo>
                    <a:pt x="54" y="32"/>
                    <a:pt x="53" y="32"/>
                    <a:pt x="53" y="32"/>
                  </a:cubicBezTo>
                  <a:cubicBezTo>
                    <a:pt x="53" y="31"/>
                    <a:pt x="53" y="31"/>
                    <a:pt x="53" y="31"/>
                  </a:cubicBezTo>
                  <a:cubicBezTo>
                    <a:pt x="52" y="31"/>
                    <a:pt x="52" y="31"/>
                    <a:pt x="52" y="31"/>
                  </a:cubicBezTo>
                  <a:cubicBezTo>
                    <a:pt x="51" y="31"/>
                    <a:pt x="49" y="31"/>
                    <a:pt x="48" y="30"/>
                  </a:cubicBezTo>
                  <a:cubicBezTo>
                    <a:pt x="45" y="28"/>
                    <a:pt x="42" y="25"/>
                    <a:pt x="42" y="21"/>
                  </a:cubicBezTo>
                  <a:cubicBezTo>
                    <a:pt x="42" y="21"/>
                    <a:pt x="42" y="20"/>
                    <a:pt x="42" y="20"/>
                  </a:cubicBezTo>
                  <a:cubicBezTo>
                    <a:pt x="42" y="16"/>
                    <a:pt x="45" y="11"/>
                    <a:pt x="50" y="9"/>
                  </a:cubicBezTo>
                  <a:cubicBezTo>
                    <a:pt x="51" y="8"/>
                    <a:pt x="51" y="8"/>
                    <a:pt x="51" y="8"/>
                  </a:cubicBezTo>
                  <a:cubicBezTo>
                    <a:pt x="52" y="8"/>
                    <a:pt x="52" y="8"/>
                    <a:pt x="52" y="8"/>
                  </a:cubicBezTo>
                  <a:cubicBezTo>
                    <a:pt x="52" y="7"/>
                    <a:pt x="52" y="7"/>
                    <a:pt x="52" y="7"/>
                  </a:cubicBezTo>
                  <a:cubicBezTo>
                    <a:pt x="52" y="5"/>
                    <a:pt x="51" y="4"/>
                    <a:pt x="50" y="3"/>
                  </a:cubicBezTo>
                  <a:cubicBezTo>
                    <a:pt x="47" y="1"/>
                    <a:pt x="44" y="0"/>
                    <a:pt x="41" y="1"/>
                  </a:cubicBezTo>
                  <a:close/>
                  <a:moveTo>
                    <a:pt x="42" y="3"/>
                  </a:moveTo>
                  <a:cubicBezTo>
                    <a:pt x="42" y="2"/>
                    <a:pt x="44" y="2"/>
                    <a:pt x="44" y="2"/>
                  </a:cubicBezTo>
                  <a:cubicBezTo>
                    <a:pt x="46" y="2"/>
                    <a:pt x="47" y="3"/>
                    <a:pt x="48" y="4"/>
                  </a:cubicBezTo>
                  <a:cubicBezTo>
                    <a:pt x="49" y="5"/>
                    <a:pt x="50" y="6"/>
                    <a:pt x="50" y="7"/>
                  </a:cubicBezTo>
                  <a:cubicBezTo>
                    <a:pt x="49" y="7"/>
                    <a:pt x="49" y="7"/>
                    <a:pt x="49" y="7"/>
                  </a:cubicBezTo>
                  <a:cubicBezTo>
                    <a:pt x="44" y="10"/>
                    <a:pt x="40" y="15"/>
                    <a:pt x="40" y="20"/>
                  </a:cubicBezTo>
                  <a:cubicBezTo>
                    <a:pt x="40" y="21"/>
                    <a:pt x="40" y="21"/>
                    <a:pt x="40" y="21"/>
                  </a:cubicBezTo>
                  <a:cubicBezTo>
                    <a:pt x="40" y="25"/>
                    <a:pt x="43" y="29"/>
                    <a:pt x="47" y="31"/>
                  </a:cubicBezTo>
                  <a:cubicBezTo>
                    <a:pt x="49" y="32"/>
                    <a:pt x="50" y="33"/>
                    <a:pt x="52" y="33"/>
                  </a:cubicBezTo>
                  <a:cubicBezTo>
                    <a:pt x="52" y="33"/>
                    <a:pt x="52" y="33"/>
                    <a:pt x="52" y="33"/>
                  </a:cubicBezTo>
                  <a:cubicBezTo>
                    <a:pt x="53" y="34"/>
                    <a:pt x="53" y="34"/>
                    <a:pt x="53" y="35"/>
                  </a:cubicBezTo>
                  <a:cubicBezTo>
                    <a:pt x="53" y="36"/>
                    <a:pt x="52" y="37"/>
                    <a:pt x="52" y="38"/>
                  </a:cubicBezTo>
                  <a:cubicBezTo>
                    <a:pt x="51" y="38"/>
                    <a:pt x="50" y="39"/>
                    <a:pt x="50" y="39"/>
                  </a:cubicBezTo>
                  <a:cubicBezTo>
                    <a:pt x="49" y="35"/>
                    <a:pt x="46" y="31"/>
                    <a:pt x="43" y="29"/>
                  </a:cubicBezTo>
                  <a:cubicBezTo>
                    <a:pt x="41" y="29"/>
                    <a:pt x="40" y="28"/>
                    <a:pt x="38" y="28"/>
                  </a:cubicBezTo>
                  <a:cubicBezTo>
                    <a:pt x="38" y="28"/>
                    <a:pt x="38" y="27"/>
                    <a:pt x="38" y="27"/>
                  </a:cubicBezTo>
                  <a:cubicBezTo>
                    <a:pt x="35" y="22"/>
                    <a:pt x="31" y="20"/>
                    <a:pt x="25" y="19"/>
                  </a:cubicBezTo>
                  <a:cubicBezTo>
                    <a:pt x="19" y="19"/>
                    <a:pt x="14" y="22"/>
                    <a:pt x="11" y="26"/>
                  </a:cubicBezTo>
                  <a:cubicBezTo>
                    <a:pt x="10" y="29"/>
                    <a:pt x="9" y="31"/>
                    <a:pt x="9" y="34"/>
                  </a:cubicBezTo>
                  <a:cubicBezTo>
                    <a:pt x="9" y="35"/>
                    <a:pt x="9" y="36"/>
                    <a:pt x="10" y="38"/>
                  </a:cubicBezTo>
                  <a:cubicBezTo>
                    <a:pt x="10" y="40"/>
                    <a:pt x="12" y="42"/>
                    <a:pt x="14" y="44"/>
                  </a:cubicBezTo>
                  <a:cubicBezTo>
                    <a:pt x="14" y="45"/>
                    <a:pt x="15" y="45"/>
                    <a:pt x="15" y="45"/>
                  </a:cubicBezTo>
                  <a:cubicBezTo>
                    <a:pt x="16" y="45"/>
                    <a:pt x="17" y="46"/>
                    <a:pt x="17" y="46"/>
                  </a:cubicBezTo>
                  <a:cubicBezTo>
                    <a:pt x="16" y="48"/>
                    <a:pt x="14" y="50"/>
                    <a:pt x="11" y="50"/>
                  </a:cubicBezTo>
                  <a:cubicBezTo>
                    <a:pt x="9" y="50"/>
                    <a:pt x="6" y="48"/>
                    <a:pt x="5" y="46"/>
                  </a:cubicBezTo>
                  <a:cubicBezTo>
                    <a:pt x="5" y="45"/>
                    <a:pt x="4" y="44"/>
                    <a:pt x="3" y="44"/>
                  </a:cubicBezTo>
                  <a:cubicBezTo>
                    <a:pt x="5" y="42"/>
                    <a:pt x="6" y="40"/>
                    <a:pt x="6" y="38"/>
                  </a:cubicBezTo>
                  <a:cubicBezTo>
                    <a:pt x="6" y="37"/>
                    <a:pt x="6" y="36"/>
                    <a:pt x="6" y="35"/>
                  </a:cubicBezTo>
                  <a:cubicBezTo>
                    <a:pt x="6" y="34"/>
                    <a:pt x="5" y="34"/>
                    <a:pt x="5" y="33"/>
                  </a:cubicBezTo>
                  <a:cubicBezTo>
                    <a:pt x="5" y="33"/>
                    <a:pt x="5" y="32"/>
                    <a:pt x="5" y="32"/>
                  </a:cubicBezTo>
                  <a:cubicBezTo>
                    <a:pt x="5" y="32"/>
                    <a:pt x="6" y="31"/>
                    <a:pt x="6" y="31"/>
                  </a:cubicBezTo>
                  <a:cubicBezTo>
                    <a:pt x="6" y="30"/>
                    <a:pt x="6" y="30"/>
                    <a:pt x="6" y="29"/>
                  </a:cubicBezTo>
                  <a:cubicBezTo>
                    <a:pt x="6" y="27"/>
                    <a:pt x="6" y="26"/>
                    <a:pt x="6" y="24"/>
                  </a:cubicBezTo>
                  <a:cubicBezTo>
                    <a:pt x="5" y="23"/>
                    <a:pt x="5" y="22"/>
                    <a:pt x="4" y="21"/>
                  </a:cubicBezTo>
                  <a:cubicBezTo>
                    <a:pt x="4" y="21"/>
                    <a:pt x="3" y="20"/>
                    <a:pt x="3" y="20"/>
                  </a:cubicBezTo>
                  <a:cubicBezTo>
                    <a:pt x="4" y="19"/>
                    <a:pt x="4" y="17"/>
                    <a:pt x="4" y="16"/>
                  </a:cubicBezTo>
                  <a:cubicBezTo>
                    <a:pt x="4" y="14"/>
                    <a:pt x="3" y="12"/>
                    <a:pt x="5" y="11"/>
                  </a:cubicBezTo>
                  <a:cubicBezTo>
                    <a:pt x="5" y="11"/>
                    <a:pt x="5" y="10"/>
                    <a:pt x="6" y="10"/>
                  </a:cubicBezTo>
                  <a:cubicBezTo>
                    <a:pt x="7" y="9"/>
                    <a:pt x="9" y="9"/>
                    <a:pt x="11" y="10"/>
                  </a:cubicBezTo>
                  <a:cubicBezTo>
                    <a:pt x="12" y="10"/>
                    <a:pt x="12" y="10"/>
                    <a:pt x="13" y="11"/>
                  </a:cubicBezTo>
                  <a:cubicBezTo>
                    <a:pt x="13" y="11"/>
                    <a:pt x="14" y="12"/>
                    <a:pt x="14" y="12"/>
                  </a:cubicBezTo>
                  <a:cubicBezTo>
                    <a:pt x="16" y="13"/>
                    <a:pt x="17" y="14"/>
                    <a:pt x="19" y="14"/>
                  </a:cubicBezTo>
                  <a:cubicBezTo>
                    <a:pt x="20" y="15"/>
                    <a:pt x="22" y="15"/>
                    <a:pt x="23" y="15"/>
                  </a:cubicBezTo>
                  <a:cubicBezTo>
                    <a:pt x="24" y="15"/>
                    <a:pt x="24" y="15"/>
                    <a:pt x="24" y="15"/>
                  </a:cubicBezTo>
                  <a:cubicBezTo>
                    <a:pt x="28" y="14"/>
                    <a:pt x="32" y="11"/>
                    <a:pt x="33" y="7"/>
                  </a:cubicBezTo>
                  <a:cubicBezTo>
                    <a:pt x="33" y="7"/>
                    <a:pt x="33" y="6"/>
                    <a:pt x="33" y="6"/>
                  </a:cubicBezTo>
                  <a:cubicBezTo>
                    <a:pt x="34" y="6"/>
                    <a:pt x="34" y="6"/>
                    <a:pt x="35" y="6"/>
                  </a:cubicBezTo>
                  <a:cubicBezTo>
                    <a:pt x="36" y="7"/>
                    <a:pt x="38" y="6"/>
                    <a:pt x="40" y="5"/>
                  </a:cubicBezTo>
                  <a:cubicBezTo>
                    <a:pt x="40" y="5"/>
                    <a:pt x="40" y="4"/>
                    <a:pt x="40" y="4"/>
                  </a:cubicBezTo>
                  <a:cubicBezTo>
                    <a:pt x="40" y="4"/>
                    <a:pt x="40" y="4"/>
                    <a:pt x="40" y="4"/>
                  </a:cubicBezTo>
                  <a:cubicBezTo>
                    <a:pt x="41" y="3"/>
                    <a:pt x="41" y="3"/>
                    <a:pt x="4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7" tIns="45708" rIns="91417" bIns="45708" numCol="1" anchor="t" anchorCtr="0" compatLnSpc="1"/>
            <a:lstStyle/>
            <a:p>
              <a:endParaRPr lang="zh-CN" altLang="en-US">
                <a:cs typeface="+mn-ea"/>
                <a:sym typeface="+mn-lt"/>
              </a:endParaRPr>
            </a:p>
          </p:txBody>
        </p:sp>
        <p:sp>
          <p:nvSpPr>
            <p:cNvPr id="31" name="Freeform 10"/>
            <p:cNvSpPr>
              <a:spLocks noEditPoints="1"/>
            </p:cNvSpPr>
            <p:nvPr/>
          </p:nvSpPr>
          <p:spPr bwMode="auto">
            <a:xfrm>
              <a:off x="5222935" y="2006389"/>
              <a:ext cx="187325" cy="122237"/>
            </a:xfrm>
            <a:custGeom>
              <a:gdLst>
                <a:gd name="T0" fmla="*/ 7 w 17"/>
                <a:gd name="T1" fmla="*/ 0 h 11"/>
                <a:gd name="T2" fmla="*/ 7 w 17"/>
                <a:gd name="T3" fmla="*/ 2 h 11"/>
                <a:gd name="T4" fmla="*/ 1 w 17"/>
                <a:gd name="T5" fmla="*/ 6 h 11"/>
                <a:gd name="T6" fmla="*/ 0 w 17"/>
                <a:gd name="T7" fmla="*/ 7 h 11"/>
                <a:gd name="T8" fmla="*/ 2 w 17"/>
                <a:gd name="T9" fmla="*/ 8 h 11"/>
                <a:gd name="T10" fmla="*/ 5 w 17"/>
                <a:gd name="T11" fmla="*/ 10 h 11"/>
                <a:gd name="T12" fmla="*/ 5 w 17"/>
                <a:gd name="T13" fmla="*/ 11 h 11"/>
                <a:gd name="T14" fmla="*/ 10 w 17"/>
                <a:gd name="T15" fmla="*/ 11 h 11"/>
                <a:gd name="T16" fmla="*/ 12 w 17"/>
                <a:gd name="T17" fmla="*/ 10 h 11"/>
                <a:gd name="T18" fmla="*/ 14 w 17"/>
                <a:gd name="T19" fmla="*/ 9 h 11"/>
                <a:gd name="T20" fmla="*/ 15 w 17"/>
                <a:gd name="T21" fmla="*/ 8 h 11"/>
                <a:gd name="T22" fmla="*/ 16 w 17"/>
                <a:gd name="T23" fmla="*/ 6 h 11"/>
                <a:gd name="T24" fmla="*/ 16 w 17"/>
                <a:gd name="T25" fmla="*/ 2 h 11"/>
                <a:gd name="T26" fmla="*/ 14 w 17"/>
                <a:gd name="T27" fmla="*/ 0 h 11"/>
                <a:gd name="T28" fmla="*/ 11 w 17"/>
                <a:gd name="T29" fmla="*/ 0 h 11"/>
                <a:gd name="T30" fmla="*/ 11 w 17"/>
                <a:gd name="T31" fmla="*/ 0 h 11"/>
                <a:gd name="T32" fmla="*/ 8 w 17"/>
                <a:gd name="T33" fmla="*/ 0 h 11"/>
                <a:gd name="T34" fmla="*/ 8 w 17"/>
                <a:gd name="T35" fmla="*/ 0 h 11"/>
                <a:gd name="T36" fmla="*/ 7 w 17"/>
                <a:gd name="T37" fmla="*/ 0 h 11"/>
                <a:gd name="T38" fmla="*/ 11 w 17"/>
                <a:gd name="T39" fmla="*/ 1 h 11"/>
                <a:gd name="T40" fmla="*/ 11 w 17"/>
                <a:gd name="T41" fmla="*/ 1 h 11"/>
                <a:gd name="T42" fmla="*/ 13 w 17"/>
                <a:gd name="T43" fmla="*/ 2 h 11"/>
                <a:gd name="T44" fmla="*/ 15 w 17"/>
                <a:gd name="T45" fmla="*/ 5 h 11"/>
                <a:gd name="T46" fmla="*/ 13 w 17"/>
                <a:gd name="T47" fmla="*/ 8 h 11"/>
                <a:gd name="T48" fmla="*/ 11 w 17"/>
                <a:gd name="T49" fmla="*/ 9 h 11"/>
                <a:gd name="T50" fmla="*/ 9 w 17"/>
                <a:gd name="T51" fmla="*/ 9 h 11"/>
                <a:gd name="T52" fmla="*/ 6 w 17"/>
                <a:gd name="T53" fmla="*/ 9 h 11"/>
                <a:gd name="T54" fmla="*/ 4 w 17"/>
                <a:gd name="T55" fmla="*/ 8 h 11"/>
                <a:gd name="T56" fmla="*/ 3 w 17"/>
                <a:gd name="T57" fmla="*/ 7 h 11"/>
                <a:gd name="T58" fmla="*/ 8 w 17"/>
                <a:gd name="T59" fmla="*/ 3 h 11"/>
                <a:gd name="T60" fmla="*/ 9 w 17"/>
                <a:gd name="T61" fmla="*/ 2 h 11"/>
                <a:gd name="T62" fmla="*/ 11 w 17"/>
                <a:gd name="T63" fmla="*/ 1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1">
                  <a:moveTo>
                    <a:pt x="7" y="0"/>
                  </a:moveTo>
                  <a:cubicBezTo>
                    <a:pt x="7" y="2"/>
                    <a:pt x="7" y="2"/>
                    <a:pt x="7" y="2"/>
                  </a:cubicBezTo>
                  <a:cubicBezTo>
                    <a:pt x="6" y="4"/>
                    <a:pt x="4" y="5"/>
                    <a:pt x="1" y="6"/>
                  </a:cubicBezTo>
                  <a:cubicBezTo>
                    <a:pt x="0" y="7"/>
                    <a:pt x="0" y="7"/>
                    <a:pt x="0" y="7"/>
                  </a:cubicBezTo>
                  <a:cubicBezTo>
                    <a:pt x="2" y="8"/>
                    <a:pt x="2" y="8"/>
                    <a:pt x="2" y="8"/>
                  </a:cubicBezTo>
                  <a:cubicBezTo>
                    <a:pt x="3" y="9"/>
                    <a:pt x="4" y="10"/>
                    <a:pt x="5" y="10"/>
                  </a:cubicBezTo>
                  <a:cubicBezTo>
                    <a:pt x="5" y="11"/>
                    <a:pt x="5" y="11"/>
                    <a:pt x="5" y="11"/>
                  </a:cubicBezTo>
                  <a:cubicBezTo>
                    <a:pt x="7" y="11"/>
                    <a:pt x="8" y="11"/>
                    <a:pt x="10" y="11"/>
                  </a:cubicBezTo>
                  <a:cubicBezTo>
                    <a:pt x="10" y="11"/>
                    <a:pt x="11" y="11"/>
                    <a:pt x="12" y="10"/>
                  </a:cubicBezTo>
                  <a:cubicBezTo>
                    <a:pt x="14" y="9"/>
                    <a:pt x="14" y="9"/>
                    <a:pt x="14" y="9"/>
                  </a:cubicBezTo>
                  <a:cubicBezTo>
                    <a:pt x="14" y="9"/>
                    <a:pt x="15" y="8"/>
                    <a:pt x="15" y="8"/>
                  </a:cubicBezTo>
                  <a:cubicBezTo>
                    <a:pt x="15" y="7"/>
                    <a:pt x="16" y="7"/>
                    <a:pt x="16" y="6"/>
                  </a:cubicBezTo>
                  <a:cubicBezTo>
                    <a:pt x="17" y="5"/>
                    <a:pt x="16" y="3"/>
                    <a:pt x="16" y="2"/>
                  </a:cubicBezTo>
                  <a:cubicBezTo>
                    <a:pt x="15" y="1"/>
                    <a:pt x="14" y="1"/>
                    <a:pt x="14" y="0"/>
                  </a:cubicBezTo>
                  <a:cubicBezTo>
                    <a:pt x="13" y="0"/>
                    <a:pt x="12" y="0"/>
                    <a:pt x="11" y="0"/>
                  </a:cubicBezTo>
                  <a:cubicBezTo>
                    <a:pt x="11" y="0"/>
                    <a:pt x="11" y="0"/>
                    <a:pt x="11" y="0"/>
                  </a:cubicBezTo>
                  <a:cubicBezTo>
                    <a:pt x="10" y="0"/>
                    <a:pt x="9" y="0"/>
                    <a:pt x="8" y="0"/>
                  </a:cubicBezTo>
                  <a:cubicBezTo>
                    <a:pt x="8" y="0"/>
                    <a:pt x="8" y="0"/>
                    <a:pt x="8" y="0"/>
                  </a:cubicBezTo>
                  <a:lnTo>
                    <a:pt x="7" y="0"/>
                  </a:lnTo>
                  <a:close/>
                  <a:moveTo>
                    <a:pt x="11" y="1"/>
                  </a:moveTo>
                  <a:cubicBezTo>
                    <a:pt x="11" y="1"/>
                    <a:pt x="11" y="1"/>
                    <a:pt x="11" y="1"/>
                  </a:cubicBezTo>
                  <a:cubicBezTo>
                    <a:pt x="12" y="1"/>
                    <a:pt x="12" y="1"/>
                    <a:pt x="13" y="2"/>
                  </a:cubicBezTo>
                  <a:cubicBezTo>
                    <a:pt x="14" y="2"/>
                    <a:pt x="15" y="3"/>
                    <a:pt x="15" y="5"/>
                  </a:cubicBezTo>
                  <a:cubicBezTo>
                    <a:pt x="14" y="6"/>
                    <a:pt x="14" y="7"/>
                    <a:pt x="13" y="8"/>
                  </a:cubicBezTo>
                  <a:cubicBezTo>
                    <a:pt x="11" y="9"/>
                    <a:pt x="11" y="9"/>
                    <a:pt x="11" y="9"/>
                  </a:cubicBezTo>
                  <a:cubicBezTo>
                    <a:pt x="11" y="9"/>
                    <a:pt x="10" y="9"/>
                    <a:pt x="9" y="9"/>
                  </a:cubicBezTo>
                  <a:cubicBezTo>
                    <a:pt x="8" y="10"/>
                    <a:pt x="7" y="9"/>
                    <a:pt x="6" y="9"/>
                  </a:cubicBezTo>
                  <a:cubicBezTo>
                    <a:pt x="6" y="9"/>
                    <a:pt x="4" y="8"/>
                    <a:pt x="4" y="8"/>
                  </a:cubicBezTo>
                  <a:cubicBezTo>
                    <a:pt x="4" y="8"/>
                    <a:pt x="3" y="7"/>
                    <a:pt x="3" y="7"/>
                  </a:cubicBezTo>
                  <a:cubicBezTo>
                    <a:pt x="6" y="6"/>
                    <a:pt x="7" y="5"/>
                    <a:pt x="8" y="3"/>
                  </a:cubicBezTo>
                  <a:cubicBezTo>
                    <a:pt x="8" y="3"/>
                    <a:pt x="9" y="2"/>
                    <a:pt x="9" y="2"/>
                  </a:cubicBezTo>
                  <a:cubicBezTo>
                    <a:pt x="10" y="2"/>
                    <a:pt x="10" y="2"/>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7" tIns="45708" rIns="91417" bIns="45708" numCol="1" anchor="t" anchorCtr="0" compatLnSpc="1"/>
            <a:lstStyle/>
            <a:p>
              <a:endParaRPr lang="zh-CN" altLang="en-US">
                <a:cs typeface="+mn-ea"/>
                <a:sym typeface="+mn-lt"/>
              </a:endParaRPr>
            </a:p>
          </p:txBody>
        </p:sp>
        <p:sp>
          <p:nvSpPr>
            <p:cNvPr id="32" name="Freeform 11"/>
            <p:cNvSpPr>
              <a:spLocks noEditPoints="1"/>
            </p:cNvSpPr>
            <p:nvPr/>
          </p:nvSpPr>
          <p:spPr bwMode="auto">
            <a:xfrm>
              <a:off x="3919598" y="1680951"/>
              <a:ext cx="942975" cy="436562"/>
            </a:xfrm>
            <a:custGeom>
              <a:gdLst>
                <a:gd name="T0" fmla="*/ 86 w 86"/>
                <a:gd name="T1" fmla="*/ 3 h 39"/>
                <a:gd name="T2" fmla="*/ 69 w 86"/>
                <a:gd name="T3" fmla="*/ 1 h 39"/>
                <a:gd name="T4" fmla="*/ 60 w 86"/>
                <a:gd name="T5" fmla="*/ 8 h 39"/>
                <a:gd name="T6" fmla="*/ 55 w 86"/>
                <a:gd name="T7" fmla="*/ 16 h 39"/>
                <a:gd name="T8" fmla="*/ 50 w 86"/>
                <a:gd name="T9" fmla="*/ 13 h 39"/>
                <a:gd name="T10" fmla="*/ 20 w 86"/>
                <a:gd name="T11" fmla="*/ 16 h 39"/>
                <a:gd name="T12" fmla="*/ 18 w 86"/>
                <a:gd name="T13" fmla="*/ 18 h 39"/>
                <a:gd name="T14" fmla="*/ 3 w 86"/>
                <a:gd name="T15" fmla="*/ 27 h 39"/>
                <a:gd name="T16" fmla="*/ 1 w 86"/>
                <a:gd name="T17" fmla="*/ 28 h 39"/>
                <a:gd name="T18" fmla="*/ 6 w 86"/>
                <a:gd name="T19" fmla="*/ 31 h 39"/>
                <a:gd name="T20" fmla="*/ 20 w 86"/>
                <a:gd name="T21" fmla="*/ 29 h 39"/>
                <a:gd name="T22" fmla="*/ 32 w 86"/>
                <a:gd name="T23" fmla="*/ 22 h 39"/>
                <a:gd name="T24" fmla="*/ 44 w 86"/>
                <a:gd name="T25" fmla="*/ 22 h 39"/>
                <a:gd name="T26" fmla="*/ 46 w 86"/>
                <a:gd name="T27" fmla="*/ 22 h 39"/>
                <a:gd name="T28" fmla="*/ 53 w 86"/>
                <a:gd name="T29" fmla="*/ 17 h 39"/>
                <a:gd name="T30" fmla="*/ 57 w 86"/>
                <a:gd name="T31" fmla="*/ 16 h 39"/>
                <a:gd name="T32" fmla="*/ 66 w 86"/>
                <a:gd name="T33" fmla="*/ 24 h 39"/>
                <a:gd name="T34" fmla="*/ 64 w 86"/>
                <a:gd name="T35" fmla="*/ 30 h 39"/>
                <a:gd name="T36" fmla="*/ 63 w 86"/>
                <a:gd name="T37" fmla="*/ 31 h 39"/>
                <a:gd name="T38" fmla="*/ 66 w 86"/>
                <a:gd name="T39" fmla="*/ 34 h 39"/>
                <a:gd name="T40" fmla="*/ 67 w 86"/>
                <a:gd name="T41" fmla="*/ 36 h 39"/>
                <a:gd name="T42" fmla="*/ 76 w 86"/>
                <a:gd name="T43" fmla="*/ 39 h 39"/>
                <a:gd name="T44" fmla="*/ 80 w 86"/>
                <a:gd name="T45" fmla="*/ 38 h 39"/>
                <a:gd name="T46" fmla="*/ 78 w 86"/>
                <a:gd name="T47" fmla="*/ 32 h 39"/>
                <a:gd name="T48" fmla="*/ 81 w 86"/>
                <a:gd name="T49" fmla="*/ 25 h 39"/>
                <a:gd name="T50" fmla="*/ 81 w 86"/>
                <a:gd name="T51" fmla="*/ 24 h 39"/>
                <a:gd name="T52" fmla="*/ 77 w 86"/>
                <a:gd name="T53" fmla="*/ 15 h 39"/>
                <a:gd name="T54" fmla="*/ 84 w 86"/>
                <a:gd name="T55" fmla="*/ 4 h 39"/>
                <a:gd name="T56" fmla="*/ 45 w 86"/>
                <a:gd name="T57" fmla="*/ 20 h 39"/>
                <a:gd name="T58" fmla="*/ 40 w 86"/>
                <a:gd name="T59" fmla="*/ 19 h 39"/>
                <a:gd name="T60" fmla="*/ 24 w 86"/>
                <a:gd name="T61" fmla="*/ 24 h 39"/>
                <a:gd name="T62" fmla="*/ 12 w 86"/>
                <a:gd name="T63" fmla="*/ 27 h 39"/>
                <a:gd name="T64" fmla="*/ 22 w 86"/>
                <a:gd name="T65" fmla="*/ 17 h 39"/>
                <a:gd name="T66" fmla="*/ 26 w 86"/>
                <a:gd name="T67" fmla="*/ 12 h 39"/>
                <a:gd name="T68" fmla="*/ 50 w 86"/>
                <a:gd name="T69" fmla="*/ 15 h 39"/>
                <a:gd name="T70" fmla="*/ 47 w 86"/>
                <a:gd name="T71" fmla="*/ 18 h 39"/>
                <a:gd name="T72" fmla="*/ 75 w 86"/>
                <a:gd name="T73" fmla="*/ 15 h 39"/>
                <a:gd name="T74" fmla="*/ 79 w 86"/>
                <a:gd name="T75" fmla="*/ 24 h 39"/>
                <a:gd name="T76" fmla="*/ 77 w 86"/>
                <a:gd name="T77" fmla="*/ 32 h 39"/>
                <a:gd name="T78" fmla="*/ 76 w 86"/>
                <a:gd name="T79" fmla="*/ 37 h 39"/>
                <a:gd name="T80" fmla="*/ 68 w 86"/>
                <a:gd name="T81" fmla="*/ 35 h 39"/>
                <a:gd name="T82" fmla="*/ 67 w 86"/>
                <a:gd name="T83" fmla="*/ 33 h 39"/>
                <a:gd name="T84" fmla="*/ 68 w 86"/>
                <a:gd name="T85" fmla="*/ 25 h 39"/>
                <a:gd name="T86" fmla="*/ 63 w 86"/>
                <a:gd name="T87" fmla="*/ 16 h 39"/>
                <a:gd name="T88" fmla="*/ 59 w 86"/>
                <a:gd name="T89" fmla="*/ 14 h 39"/>
                <a:gd name="T90" fmla="*/ 60 w 86"/>
                <a:gd name="T91" fmla="*/ 11 h 39"/>
                <a:gd name="T92" fmla="*/ 66 w 86"/>
                <a:gd name="T93" fmla="*/ 4 h 39"/>
                <a:gd name="T94" fmla="*/ 82 w 86"/>
                <a:gd name="T95" fmla="*/ 3 h 3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6" h="39">
                  <a:moveTo>
                    <a:pt x="84" y="4"/>
                  </a:moveTo>
                  <a:cubicBezTo>
                    <a:pt x="86" y="3"/>
                    <a:pt x="86" y="3"/>
                    <a:pt x="86" y="3"/>
                  </a:cubicBezTo>
                  <a:cubicBezTo>
                    <a:pt x="84" y="2"/>
                    <a:pt x="84" y="2"/>
                    <a:pt x="84" y="2"/>
                  </a:cubicBezTo>
                  <a:cubicBezTo>
                    <a:pt x="79" y="0"/>
                    <a:pt x="73" y="0"/>
                    <a:pt x="69" y="1"/>
                  </a:cubicBezTo>
                  <a:cubicBezTo>
                    <a:pt x="67" y="2"/>
                    <a:pt x="65" y="3"/>
                    <a:pt x="63" y="5"/>
                  </a:cubicBezTo>
                  <a:cubicBezTo>
                    <a:pt x="62" y="6"/>
                    <a:pt x="61" y="7"/>
                    <a:pt x="60" y="8"/>
                  </a:cubicBezTo>
                  <a:cubicBezTo>
                    <a:pt x="59" y="10"/>
                    <a:pt x="59" y="11"/>
                    <a:pt x="58" y="13"/>
                  </a:cubicBezTo>
                  <a:cubicBezTo>
                    <a:pt x="57" y="14"/>
                    <a:pt x="56" y="15"/>
                    <a:pt x="55" y="16"/>
                  </a:cubicBezTo>
                  <a:cubicBezTo>
                    <a:pt x="54" y="16"/>
                    <a:pt x="53" y="15"/>
                    <a:pt x="53" y="15"/>
                  </a:cubicBezTo>
                  <a:cubicBezTo>
                    <a:pt x="52" y="15"/>
                    <a:pt x="51" y="14"/>
                    <a:pt x="50" y="13"/>
                  </a:cubicBezTo>
                  <a:cubicBezTo>
                    <a:pt x="47" y="11"/>
                    <a:pt x="34" y="2"/>
                    <a:pt x="24" y="11"/>
                  </a:cubicBezTo>
                  <a:cubicBezTo>
                    <a:pt x="23" y="13"/>
                    <a:pt x="22" y="14"/>
                    <a:pt x="20" y="16"/>
                  </a:cubicBezTo>
                  <a:cubicBezTo>
                    <a:pt x="20" y="16"/>
                    <a:pt x="20" y="16"/>
                    <a:pt x="20" y="16"/>
                  </a:cubicBezTo>
                  <a:cubicBezTo>
                    <a:pt x="18" y="18"/>
                    <a:pt x="18" y="18"/>
                    <a:pt x="18" y="18"/>
                  </a:cubicBezTo>
                  <a:cubicBezTo>
                    <a:pt x="16" y="22"/>
                    <a:pt x="13" y="24"/>
                    <a:pt x="11" y="25"/>
                  </a:cubicBezTo>
                  <a:cubicBezTo>
                    <a:pt x="8" y="26"/>
                    <a:pt x="6" y="27"/>
                    <a:pt x="3" y="27"/>
                  </a:cubicBezTo>
                  <a:cubicBezTo>
                    <a:pt x="0" y="27"/>
                    <a:pt x="0" y="27"/>
                    <a:pt x="0" y="27"/>
                  </a:cubicBezTo>
                  <a:cubicBezTo>
                    <a:pt x="0" y="28"/>
                    <a:pt x="1" y="28"/>
                    <a:pt x="1" y="28"/>
                  </a:cubicBezTo>
                  <a:cubicBezTo>
                    <a:pt x="2" y="29"/>
                    <a:pt x="3" y="29"/>
                    <a:pt x="3" y="30"/>
                  </a:cubicBezTo>
                  <a:cubicBezTo>
                    <a:pt x="4" y="30"/>
                    <a:pt x="5" y="30"/>
                    <a:pt x="6" y="31"/>
                  </a:cubicBezTo>
                  <a:cubicBezTo>
                    <a:pt x="8" y="31"/>
                    <a:pt x="9" y="31"/>
                    <a:pt x="11" y="31"/>
                  </a:cubicBezTo>
                  <a:cubicBezTo>
                    <a:pt x="14" y="32"/>
                    <a:pt x="17" y="31"/>
                    <a:pt x="20" y="29"/>
                  </a:cubicBezTo>
                  <a:cubicBezTo>
                    <a:pt x="22" y="28"/>
                    <a:pt x="23" y="27"/>
                    <a:pt x="25" y="26"/>
                  </a:cubicBezTo>
                  <a:cubicBezTo>
                    <a:pt x="27" y="24"/>
                    <a:pt x="29" y="23"/>
                    <a:pt x="32" y="22"/>
                  </a:cubicBezTo>
                  <a:cubicBezTo>
                    <a:pt x="34" y="21"/>
                    <a:pt x="37" y="21"/>
                    <a:pt x="40" y="21"/>
                  </a:cubicBezTo>
                  <a:cubicBezTo>
                    <a:pt x="42" y="21"/>
                    <a:pt x="43" y="21"/>
                    <a:pt x="44" y="22"/>
                  </a:cubicBezTo>
                  <a:cubicBezTo>
                    <a:pt x="46" y="22"/>
                    <a:pt x="46" y="22"/>
                    <a:pt x="46" y="22"/>
                  </a:cubicBezTo>
                  <a:cubicBezTo>
                    <a:pt x="46" y="22"/>
                    <a:pt x="46" y="22"/>
                    <a:pt x="46" y="22"/>
                  </a:cubicBezTo>
                  <a:cubicBezTo>
                    <a:pt x="47" y="21"/>
                    <a:pt x="48" y="20"/>
                    <a:pt x="48" y="19"/>
                  </a:cubicBezTo>
                  <a:cubicBezTo>
                    <a:pt x="50" y="18"/>
                    <a:pt x="51" y="17"/>
                    <a:pt x="53" y="17"/>
                  </a:cubicBezTo>
                  <a:cubicBezTo>
                    <a:pt x="55" y="16"/>
                    <a:pt x="55" y="16"/>
                    <a:pt x="55" y="16"/>
                  </a:cubicBezTo>
                  <a:cubicBezTo>
                    <a:pt x="57" y="16"/>
                    <a:pt x="57" y="16"/>
                    <a:pt x="57" y="16"/>
                  </a:cubicBezTo>
                  <a:cubicBezTo>
                    <a:pt x="59" y="16"/>
                    <a:pt x="61" y="17"/>
                    <a:pt x="62" y="18"/>
                  </a:cubicBezTo>
                  <a:cubicBezTo>
                    <a:pt x="64" y="19"/>
                    <a:pt x="66" y="21"/>
                    <a:pt x="66" y="24"/>
                  </a:cubicBezTo>
                  <a:cubicBezTo>
                    <a:pt x="66" y="25"/>
                    <a:pt x="66" y="25"/>
                    <a:pt x="66" y="25"/>
                  </a:cubicBezTo>
                  <a:cubicBezTo>
                    <a:pt x="66" y="27"/>
                    <a:pt x="65" y="29"/>
                    <a:pt x="64" y="30"/>
                  </a:cubicBezTo>
                  <a:cubicBezTo>
                    <a:pt x="64" y="30"/>
                    <a:pt x="64" y="30"/>
                    <a:pt x="64" y="30"/>
                  </a:cubicBezTo>
                  <a:cubicBezTo>
                    <a:pt x="63" y="31"/>
                    <a:pt x="63" y="31"/>
                    <a:pt x="63" y="31"/>
                  </a:cubicBezTo>
                  <a:cubicBezTo>
                    <a:pt x="64" y="32"/>
                    <a:pt x="64" y="32"/>
                    <a:pt x="64" y="32"/>
                  </a:cubicBezTo>
                  <a:cubicBezTo>
                    <a:pt x="65" y="32"/>
                    <a:pt x="66" y="34"/>
                    <a:pt x="66" y="34"/>
                  </a:cubicBezTo>
                  <a:cubicBezTo>
                    <a:pt x="66" y="34"/>
                    <a:pt x="66" y="35"/>
                    <a:pt x="66" y="35"/>
                  </a:cubicBezTo>
                  <a:cubicBezTo>
                    <a:pt x="67" y="35"/>
                    <a:pt x="67" y="36"/>
                    <a:pt x="67" y="36"/>
                  </a:cubicBezTo>
                  <a:cubicBezTo>
                    <a:pt x="67" y="36"/>
                    <a:pt x="68" y="37"/>
                    <a:pt x="71" y="38"/>
                  </a:cubicBezTo>
                  <a:cubicBezTo>
                    <a:pt x="72" y="39"/>
                    <a:pt x="74" y="39"/>
                    <a:pt x="76" y="39"/>
                  </a:cubicBezTo>
                  <a:cubicBezTo>
                    <a:pt x="77" y="39"/>
                    <a:pt x="78" y="38"/>
                    <a:pt x="79" y="38"/>
                  </a:cubicBezTo>
                  <a:cubicBezTo>
                    <a:pt x="80" y="38"/>
                    <a:pt x="80" y="38"/>
                    <a:pt x="80" y="38"/>
                  </a:cubicBezTo>
                  <a:cubicBezTo>
                    <a:pt x="79" y="37"/>
                    <a:pt x="79" y="37"/>
                    <a:pt x="79" y="37"/>
                  </a:cubicBezTo>
                  <a:cubicBezTo>
                    <a:pt x="79" y="35"/>
                    <a:pt x="78" y="34"/>
                    <a:pt x="78" y="32"/>
                  </a:cubicBezTo>
                  <a:cubicBezTo>
                    <a:pt x="78" y="31"/>
                    <a:pt x="78" y="31"/>
                    <a:pt x="78" y="31"/>
                  </a:cubicBezTo>
                  <a:cubicBezTo>
                    <a:pt x="79" y="29"/>
                    <a:pt x="79" y="27"/>
                    <a:pt x="81" y="25"/>
                  </a:cubicBezTo>
                  <a:cubicBezTo>
                    <a:pt x="81" y="24"/>
                    <a:pt x="81" y="24"/>
                    <a:pt x="81" y="24"/>
                  </a:cubicBezTo>
                  <a:cubicBezTo>
                    <a:pt x="81" y="24"/>
                    <a:pt x="81" y="24"/>
                    <a:pt x="81" y="24"/>
                  </a:cubicBezTo>
                  <a:cubicBezTo>
                    <a:pt x="80" y="23"/>
                    <a:pt x="79" y="22"/>
                    <a:pt x="79" y="21"/>
                  </a:cubicBezTo>
                  <a:cubicBezTo>
                    <a:pt x="78" y="19"/>
                    <a:pt x="77" y="17"/>
                    <a:pt x="77" y="15"/>
                  </a:cubicBezTo>
                  <a:cubicBezTo>
                    <a:pt x="77" y="12"/>
                    <a:pt x="78" y="10"/>
                    <a:pt x="80" y="7"/>
                  </a:cubicBezTo>
                  <a:cubicBezTo>
                    <a:pt x="81" y="6"/>
                    <a:pt x="83" y="5"/>
                    <a:pt x="84" y="4"/>
                  </a:cubicBezTo>
                  <a:close/>
                  <a:moveTo>
                    <a:pt x="47" y="18"/>
                  </a:moveTo>
                  <a:cubicBezTo>
                    <a:pt x="46" y="18"/>
                    <a:pt x="46" y="19"/>
                    <a:pt x="45" y="20"/>
                  </a:cubicBezTo>
                  <a:cubicBezTo>
                    <a:pt x="45" y="20"/>
                    <a:pt x="45" y="20"/>
                    <a:pt x="45" y="20"/>
                  </a:cubicBezTo>
                  <a:cubicBezTo>
                    <a:pt x="44" y="20"/>
                    <a:pt x="42" y="19"/>
                    <a:pt x="40" y="19"/>
                  </a:cubicBezTo>
                  <a:cubicBezTo>
                    <a:pt x="37" y="19"/>
                    <a:pt x="34" y="19"/>
                    <a:pt x="31" y="20"/>
                  </a:cubicBezTo>
                  <a:cubicBezTo>
                    <a:pt x="28" y="21"/>
                    <a:pt x="26" y="23"/>
                    <a:pt x="24" y="24"/>
                  </a:cubicBezTo>
                  <a:cubicBezTo>
                    <a:pt x="17" y="30"/>
                    <a:pt x="12" y="31"/>
                    <a:pt x="6" y="28"/>
                  </a:cubicBezTo>
                  <a:cubicBezTo>
                    <a:pt x="8" y="28"/>
                    <a:pt x="10" y="28"/>
                    <a:pt x="12" y="27"/>
                  </a:cubicBezTo>
                  <a:cubicBezTo>
                    <a:pt x="15" y="25"/>
                    <a:pt x="17" y="23"/>
                    <a:pt x="20" y="20"/>
                  </a:cubicBezTo>
                  <a:cubicBezTo>
                    <a:pt x="22" y="17"/>
                    <a:pt x="22" y="17"/>
                    <a:pt x="22" y="17"/>
                  </a:cubicBezTo>
                  <a:cubicBezTo>
                    <a:pt x="22" y="17"/>
                    <a:pt x="22" y="17"/>
                    <a:pt x="22" y="17"/>
                  </a:cubicBezTo>
                  <a:cubicBezTo>
                    <a:pt x="23" y="15"/>
                    <a:pt x="24" y="14"/>
                    <a:pt x="26" y="12"/>
                  </a:cubicBezTo>
                  <a:cubicBezTo>
                    <a:pt x="34" y="5"/>
                    <a:pt x="46" y="12"/>
                    <a:pt x="49" y="15"/>
                  </a:cubicBezTo>
                  <a:cubicBezTo>
                    <a:pt x="50" y="15"/>
                    <a:pt x="50" y="15"/>
                    <a:pt x="50" y="15"/>
                  </a:cubicBezTo>
                  <a:cubicBezTo>
                    <a:pt x="50" y="15"/>
                    <a:pt x="50" y="15"/>
                    <a:pt x="50" y="16"/>
                  </a:cubicBezTo>
                  <a:cubicBezTo>
                    <a:pt x="49" y="16"/>
                    <a:pt x="48" y="17"/>
                    <a:pt x="47" y="18"/>
                  </a:cubicBezTo>
                  <a:close/>
                  <a:moveTo>
                    <a:pt x="79" y="6"/>
                  </a:moveTo>
                  <a:cubicBezTo>
                    <a:pt x="76" y="9"/>
                    <a:pt x="75" y="12"/>
                    <a:pt x="75" y="15"/>
                  </a:cubicBezTo>
                  <a:cubicBezTo>
                    <a:pt x="75" y="18"/>
                    <a:pt x="76" y="20"/>
                    <a:pt x="77" y="22"/>
                  </a:cubicBezTo>
                  <a:cubicBezTo>
                    <a:pt x="78" y="23"/>
                    <a:pt x="78" y="24"/>
                    <a:pt x="79" y="24"/>
                  </a:cubicBezTo>
                  <a:cubicBezTo>
                    <a:pt x="78" y="26"/>
                    <a:pt x="77" y="29"/>
                    <a:pt x="77" y="31"/>
                  </a:cubicBezTo>
                  <a:cubicBezTo>
                    <a:pt x="77" y="32"/>
                    <a:pt x="77" y="32"/>
                    <a:pt x="77" y="32"/>
                  </a:cubicBezTo>
                  <a:cubicBezTo>
                    <a:pt x="77" y="34"/>
                    <a:pt x="77" y="35"/>
                    <a:pt x="78" y="37"/>
                  </a:cubicBezTo>
                  <a:cubicBezTo>
                    <a:pt x="77" y="37"/>
                    <a:pt x="77" y="37"/>
                    <a:pt x="76" y="37"/>
                  </a:cubicBezTo>
                  <a:cubicBezTo>
                    <a:pt x="74" y="37"/>
                    <a:pt x="73" y="37"/>
                    <a:pt x="71" y="37"/>
                  </a:cubicBezTo>
                  <a:cubicBezTo>
                    <a:pt x="70" y="36"/>
                    <a:pt x="69" y="36"/>
                    <a:pt x="68" y="35"/>
                  </a:cubicBezTo>
                  <a:cubicBezTo>
                    <a:pt x="68" y="35"/>
                    <a:pt x="68" y="34"/>
                    <a:pt x="68" y="34"/>
                  </a:cubicBezTo>
                  <a:cubicBezTo>
                    <a:pt x="68" y="34"/>
                    <a:pt x="67" y="33"/>
                    <a:pt x="67" y="33"/>
                  </a:cubicBezTo>
                  <a:cubicBezTo>
                    <a:pt x="67" y="33"/>
                    <a:pt x="67" y="32"/>
                    <a:pt x="66" y="31"/>
                  </a:cubicBezTo>
                  <a:cubicBezTo>
                    <a:pt x="67" y="29"/>
                    <a:pt x="68" y="27"/>
                    <a:pt x="68" y="25"/>
                  </a:cubicBezTo>
                  <a:cubicBezTo>
                    <a:pt x="68" y="24"/>
                    <a:pt x="68" y="24"/>
                    <a:pt x="68" y="24"/>
                  </a:cubicBezTo>
                  <a:cubicBezTo>
                    <a:pt x="67" y="21"/>
                    <a:pt x="66" y="18"/>
                    <a:pt x="63" y="16"/>
                  </a:cubicBezTo>
                  <a:cubicBezTo>
                    <a:pt x="62" y="16"/>
                    <a:pt x="60" y="15"/>
                    <a:pt x="59" y="15"/>
                  </a:cubicBezTo>
                  <a:cubicBezTo>
                    <a:pt x="59" y="14"/>
                    <a:pt x="59" y="14"/>
                    <a:pt x="59" y="14"/>
                  </a:cubicBezTo>
                  <a:cubicBezTo>
                    <a:pt x="59" y="14"/>
                    <a:pt x="59" y="13"/>
                    <a:pt x="59" y="13"/>
                  </a:cubicBezTo>
                  <a:cubicBezTo>
                    <a:pt x="60" y="12"/>
                    <a:pt x="60" y="12"/>
                    <a:pt x="60" y="11"/>
                  </a:cubicBezTo>
                  <a:cubicBezTo>
                    <a:pt x="61" y="11"/>
                    <a:pt x="61" y="10"/>
                    <a:pt x="62" y="9"/>
                  </a:cubicBezTo>
                  <a:cubicBezTo>
                    <a:pt x="63" y="7"/>
                    <a:pt x="64" y="6"/>
                    <a:pt x="66" y="4"/>
                  </a:cubicBezTo>
                  <a:cubicBezTo>
                    <a:pt x="67" y="4"/>
                    <a:pt x="68" y="3"/>
                    <a:pt x="69" y="3"/>
                  </a:cubicBezTo>
                  <a:cubicBezTo>
                    <a:pt x="73" y="2"/>
                    <a:pt x="78" y="2"/>
                    <a:pt x="82" y="3"/>
                  </a:cubicBezTo>
                  <a:cubicBezTo>
                    <a:pt x="81" y="4"/>
                    <a:pt x="80" y="5"/>
                    <a:pt x="7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7" tIns="45708" rIns="91417" bIns="45708" numCol="1" anchor="t" anchorCtr="0" compatLnSpc="1"/>
            <a:lstStyle/>
            <a:p>
              <a:endParaRPr lang="zh-CN" altLang="en-US">
                <a:cs typeface="+mn-ea"/>
                <a:sym typeface="+mn-lt"/>
              </a:endParaRPr>
            </a:p>
          </p:txBody>
        </p:sp>
        <p:sp>
          <p:nvSpPr>
            <p:cNvPr id="33" name="Freeform 12"/>
            <p:cNvSpPr>
              <a:spLocks noEditPoints="1"/>
            </p:cNvSpPr>
            <p:nvPr/>
          </p:nvSpPr>
          <p:spPr bwMode="auto">
            <a:xfrm>
              <a:off x="5618223" y="1680951"/>
              <a:ext cx="963612" cy="436562"/>
            </a:xfrm>
            <a:custGeom>
              <a:gdLst>
                <a:gd name="T0" fmla="*/ 79 w 88"/>
                <a:gd name="T1" fmla="*/ 12 h 39"/>
                <a:gd name="T2" fmla="*/ 63 w 88"/>
                <a:gd name="T3" fmla="*/ 7 h 39"/>
                <a:gd name="T4" fmla="*/ 55 w 88"/>
                <a:gd name="T5" fmla="*/ 10 h 39"/>
                <a:gd name="T6" fmla="*/ 46 w 88"/>
                <a:gd name="T7" fmla="*/ 15 h 39"/>
                <a:gd name="T8" fmla="*/ 40 w 88"/>
                <a:gd name="T9" fmla="*/ 15 h 39"/>
                <a:gd name="T10" fmla="*/ 36 w 88"/>
                <a:gd name="T11" fmla="*/ 23 h 39"/>
                <a:gd name="T12" fmla="*/ 32 w 88"/>
                <a:gd name="T13" fmla="*/ 25 h 39"/>
                <a:gd name="T14" fmla="*/ 26 w 88"/>
                <a:gd name="T15" fmla="*/ 26 h 39"/>
                <a:gd name="T16" fmla="*/ 17 w 88"/>
                <a:gd name="T17" fmla="*/ 16 h 39"/>
                <a:gd name="T18" fmla="*/ 19 w 88"/>
                <a:gd name="T19" fmla="*/ 10 h 39"/>
                <a:gd name="T20" fmla="*/ 18 w 88"/>
                <a:gd name="T21" fmla="*/ 9 h 39"/>
                <a:gd name="T22" fmla="*/ 4 w 88"/>
                <a:gd name="T23" fmla="*/ 0 h 39"/>
                <a:gd name="T24" fmla="*/ 6 w 88"/>
                <a:gd name="T25" fmla="*/ 5 h 39"/>
                <a:gd name="T26" fmla="*/ 9 w 88"/>
                <a:gd name="T27" fmla="*/ 13 h 39"/>
                <a:gd name="T28" fmla="*/ 4 w 88"/>
                <a:gd name="T29" fmla="*/ 23 h 39"/>
                <a:gd name="T30" fmla="*/ 3 w 88"/>
                <a:gd name="T31" fmla="*/ 24 h 39"/>
                <a:gd name="T32" fmla="*/ 1 w 88"/>
                <a:gd name="T33" fmla="*/ 33 h 39"/>
                <a:gd name="T34" fmla="*/ 1 w 88"/>
                <a:gd name="T35" fmla="*/ 35 h 39"/>
                <a:gd name="T36" fmla="*/ 20 w 88"/>
                <a:gd name="T37" fmla="*/ 37 h 39"/>
                <a:gd name="T38" fmla="*/ 27 w 88"/>
                <a:gd name="T39" fmla="*/ 30 h 39"/>
                <a:gd name="T40" fmla="*/ 30 w 88"/>
                <a:gd name="T41" fmla="*/ 27 h 39"/>
                <a:gd name="T42" fmla="*/ 34 w 88"/>
                <a:gd name="T43" fmla="*/ 27 h 39"/>
                <a:gd name="T44" fmla="*/ 66 w 88"/>
                <a:gd name="T45" fmla="*/ 26 h 39"/>
                <a:gd name="T46" fmla="*/ 71 w 88"/>
                <a:gd name="T47" fmla="*/ 23 h 39"/>
                <a:gd name="T48" fmla="*/ 84 w 88"/>
                <a:gd name="T49" fmla="*/ 17 h 39"/>
                <a:gd name="T50" fmla="*/ 88 w 88"/>
                <a:gd name="T51" fmla="*/ 16 h 39"/>
                <a:gd name="T52" fmla="*/ 26 w 88"/>
                <a:gd name="T53" fmla="*/ 29 h 39"/>
                <a:gd name="T54" fmla="*/ 23 w 88"/>
                <a:gd name="T55" fmla="*/ 33 h 39"/>
                <a:gd name="T56" fmla="*/ 17 w 88"/>
                <a:gd name="T57" fmla="*/ 36 h 39"/>
                <a:gd name="T58" fmla="*/ 5 w 88"/>
                <a:gd name="T59" fmla="*/ 26 h 39"/>
                <a:gd name="T60" fmla="*/ 5 w 88"/>
                <a:gd name="T61" fmla="*/ 24 h 39"/>
                <a:gd name="T62" fmla="*/ 11 w 88"/>
                <a:gd name="T63" fmla="*/ 13 h 39"/>
                <a:gd name="T64" fmla="*/ 14 w 88"/>
                <a:gd name="T65" fmla="*/ 7 h 39"/>
                <a:gd name="T66" fmla="*/ 16 w 88"/>
                <a:gd name="T67" fmla="*/ 12 h 39"/>
                <a:gd name="T68" fmla="*/ 17 w 88"/>
                <a:gd name="T69" fmla="*/ 22 h 39"/>
                <a:gd name="T70" fmla="*/ 27 w 88"/>
                <a:gd name="T71" fmla="*/ 27 h 39"/>
                <a:gd name="T72" fmla="*/ 74 w 88"/>
                <a:gd name="T73" fmla="*/ 20 h 39"/>
                <a:gd name="T74" fmla="*/ 68 w 88"/>
                <a:gd name="T75" fmla="*/ 23 h 39"/>
                <a:gd name="T76" fmla="*/ 65 w 88"/>
                <a:gd name="T77" fmla="*/ 25 h 39"/>
                <a:gd name="T78" fmla="*/ 35 w 88"/>
                <a:gd name="T79" fmla="*/ 26 h 39"/>
                <a:gd name="T80" fmla="*/ 37 w 88"/>
                <a:gd name="T81" fmla="*/ 25 h 39"/>
                <a:gd name="T82" fmla="*/ 47 w 88"/>
                <a:gd name="T83" fmla="*/ 16 h 39"/>
                <a:gd name="T84" fmla="*/ 56 w 88"/>
                <a:gd name="T85" fmla="*/ 12 h 39"/>
                <a:gd name="T86" fmla="*/ 63 w 88"/>
                <a:gd name="T87" fmla="*/ 9 h 39"/>
                <a:gd name="T88" fmla="*/ 78 w 88"/>
                <a:gd name="T89" fmla="*/ 14 h 39"/>
                <a:gd name="T90" fmla="*/ 74 w 88"/>
                <a:gd name="T91" fmla="*/ 20 h 3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8" h="39">
                  <a:moveTo>
                    <a:pt x="86" y="15"/>
                  </a:moveTo>
                  <a:cubicBezTo>
                    <a:pt x="79" y="12"/>
                    <a:pt x="79" y="12"/>
                    <a:pt x="79" y="12"/>
                  </a:cubicBezTo>
                  <a:cubicBezTo>
                    <a:pt x="78" y="11"/>
                    <a:pt x="78" y="11"/>
                    <a:pt x="78" y="11"/>
                  </a:cubicBezTo>
                  <a:cubicBezTo>
                    <a:pt x="73" y="9"/>
                    <a:pt x="68" y="6"/>
                    <a:pt x="63" y="7"/>
                  </a:cubicBezTo>
                  <a:cubicBezTo>
                    <a:pt x="61" y="7"/>
                    <a:pt x="61" y="7"/>
                    <a:pt x="61" y="7"/>
                  </a:cubicBezTo>
                  <a:cubicBezTo>
                    <a:pt x="59" y="8"/>
                    <a:pt x="57" y="9"/>
                    <a:pt x="55" y="10"/>
                  </a:cubicBezTo>
                  <a:cubicBezTo>
                    <a:pt x="53" y="11"/>
                    <a:pt x="53" y="11"/>
                    <a:pt x="53" y="11"/>
                  </a:cubicBezTo>
                  <a:cubicBezTo>
                    <a:pt x="51" y="13"/>
                    <a:pt x="49" y="14"/>
                    <a:pt x="46" y="15"/>
                  </a:cubicBezTo>
                  <a:cubicBezTo>
                    <a:pt x="45" y="15"/>
                    <a:pt x="43" y="15"/>
                    <a:pt x="42" y="15"/>
                  </a:cubicBezTo>
                  <a:cubicBezTo>
                    <a:pt x="40" y="15"/>
                    <a:pt x="40" y="15"/>
                    <a:pt x="40" y="15"/>
                  </a:cubicBezTo>
                  <a:cubicBezTo>
                    <a:pt x="40" y="16"/>
                    <a:pt x="40" y="16"/>
                    <a:pt x="40" y="16"/>
                  </a:cubicBezTo>
                  <a:cubicBezTo>
                    <a:pt x="40" y="19"/>
                    <a:pt x="38" y="21"/>
                    <a:pt x="36" y="23"/>
                  </a:cubicBezTo>
                  <a:cubicBezTo>
                    <a:pt x="35" y="24"/>
                    <a:pt x="34" y="24"/>
                    <a:pt x="33" y="25"/>
                  </a:cubicBezTo>
                  <a:cubicBezTo>
                    <a:pt x="32" y="25"/>
                    <a:pt x="32" y="25"/>
                    <a:pt x="32" y="25"/>
                  </a:cubicBezTo>
                  <a:cubicBezTo>
                    <a:pt x="31" y="26"/>
                    <a:pt x="31" y="26"/>
                    <a:pt x="30" y="26"/>
                  </a:cubicBezTo>
                  <a:cubicBezTo>
                    <a:pt x="29" y="26"/>
                    <a:pt x="26" y="26"/>
                    <a:pt x="26" y="26"/>
                  </a:cubicBezTo>
                  <a:cubicBezTo>
                    <a:pt x="23" y="25"/>
                    <a:pt x="20" y="24"/>
                    <a:pt x="19" y="21"/>
                  </a:cubicBezTo>
                  <a:cubicBezTo>
                    <a:pt x="18" y="20"/>
                    <a:pt x="17" y="18"/>
                    <a:pt x="17" y="16"/>
                  </a:cubicBezTo>
                  <a:cubicBezTo>
                    <a:pt x="17" y="15"/>
                    <a:pt x="17" y="14"/>
                    <a:pt x="18" y="13"/>
                  </a:cubicBezTo>
                  <a:cubicBezTo>
                    <a:pt x="18" y="12"/>
                    <a:pt x="18" y="11"/>
                    <a:pt x="19" y="10"/>
                  </a:cubicBezTo>
                  <a:cubicBezTo>
                    <a:pt x="20" y="9"/>
                    <a:pt x="20" y="9"/>
                    <a:pt x="20" y="9"/>
                  </a:cubicBezTo>
                  <a:cubicBezTo>
                    <a:pt x="18" y="9"/>
                    <a:pt x="18" y="9"/>
                    <a:pt x="18" y="9"/>
                  </a:cubicBezTo>
                  <a:cubicBezTo>
                    <a:pt x="17" y="9"/>
                    <a:pt x="16" y="8"/>
                    <a:pt x="16" y="7"/>
                  </a:cubicBezTo>
                  <a:cubicBezTo>
                    <a:pt x="14" y="2"/>
                    <a:pt x="9" y="0"/>
                    <a:pt x="4" y="0"/>
                  </a:cubicBezTo>
                  <a:cubicBezTo>
                    <a:pt x="2" y="1"/>
                    <a:pt x="2" y="1"/>
                    <a:pt x="2" y="1"/>
                  </a:cubicBezTo>
                  <a:cubicBezTo>
                    <a:pt x="4" y="2"/>
                    <a:pt x="5" y="3"/>
                    <a:pt x="6" y="5"/>
                  </a:cubicBezTo>
                  <a:cubicBezTo>
                    <a:pt x="7" y="6"/>
                    <a:pt x="8" y="8"/>
                    <a:pt x="8" y="10"/>
                  </a:cubicBezTo>
                  <a:cubicBezTo>
                    <a:pt x="9" y="11"/>
                    <a:pt x="9" y="12"/>
                    <a:pt x="9" y="13"/>
                  </a:cubicBezTo>
                  <a:cubicBezTo>
                    <a:pt x="9" y="14"/>
                    <a:pt x="8" y="16"/>
                    <a:pt x="8" y="18"/>
                  </a:cubicBezTo>
                  <a:cubicBezTo>
                    <a:pt x="7" y="20"/>
                    <a:pt x="5" y="22"/>
                    <a:pt x="4" y="23"/>
                  </a:cubicBezTo>
                  <a:cubicBezTo>
                    <a:pt x="3" y="23"/>
                    <a:pt x="3" y="23"/>
                    <a:pt x="3" y="23"/>
                  </a:cubicBezTo>
                  <a:cubicBezTo>
                    <a:pt x="3" y="24"/>
                    <a:pt x="3" y="24"/>
                    <a:pt x="3" y="24"/>
                  </a:cubicBezTo>
                  <a:cubicBezTo>
                    <a:pt x="3" y="26"/>
                    <a:pt x="3" y="26"/>
                    <a:pt x="3" y="26"/>
                  </a:cubicBezTo>
                  <a:cubicBezTo>
                    <a:pt x="3" y="28"/>
                    <a:pt x="2" y="31"/>
                    <a:pt x="1" y="33"/>
                  </a:cubicBezTo>
                  <a:cubicBezTo>
                    <a:pt x="0" y="34"/>
                    <a:pt x="0" y="34"/>
                    <a:pt x="0" y="34"/>
                  </a:cubicBezTo>
                  <a:cubicBezTo>
                    <a:pt x="1" y="35"/>
                    <a:pt x="1" y="35"/>
                    <a:pt x="1" y="35"/>
                  </a:cubicBezTo>
                  <a:cubicBezTo>
                    <a:pt x="6" y="38"/>
                    <a:pt x="12" y="39"/>
                    <a:pt x="17" y="38"/>
                  </a:cubicBezTo>
                  <a:cubicBezTo>
                    <a:pt x="18" y="37"/>
                    <a:pt x="19" y="37"/>
                    <a:pt x="20" y="37"/>
                  </a:cubicBezTo>
                  <a:cubicBezTo>
                    <a:pt x="22" y="36"/>
                    <a:pt x="25" y="34"/>
                    <a:pt x="26" y="32"/>
                  </a:cubicBezTo>
                  <a:cubicBezTo>
                    <a:pt x="27" y="32"/>
                    <a:pt x="27" y="31"/>
                    <a:pt x="27" y="30"/>
                  </a:cubicBezTo>
                  <a:cubicBezTo>
                    <a:pt x="28" y="29"/>
                    <a:pt x="28" y="29"/>
                    <a:pt x="29" y="28"/>
                  </a:cubicBezTo>
                  <a:cubicBezTo>
                    <a:pt x="29" y="28"/>
                    <a:pt x="29" y="27"/>
                    <a:pt x="30" y="27"/>
                  </a:cubicBezTo>
                  <a:cubicBezTo>
                    <a:pt x="30" y="27"/>
                    <a:pt x="30" y="27"/>
                    <a:pt x="31" y="27"/>
                  </a:cubicBezTo>
                  <a:cubicBezTo>
                    <a:pt x="32" y="27"/>
                    <a:pt x="33" y="27"/>
                    <a:pt x="34" y="27"/>
                  </a:cubicBezTo>
                  <a:cubicBezTo>
                    <a:pt x="41" y="32"/>
                    <a:pt x="50" y="32"/>
                    <a:pt x="59" y="29"/>
                  </a:cubicBezTo>
                  <a:cubicBezTo>
                    <a:pt x="62" y="29"/>
                    <a:pt x="64" y="28"/>
                    <a:pt x="66" y="26"/>
                  </a:cubicBezTo>
                  <a:cubicBezTo>
                    <a:pt x="66" y="26"/>
                    <a:pt x="69" y="25"/>
                    <a:pt x="69" y="25"/>
                  </a:cubicBezTo>
                  <a:cubicBezTo>
                    <a:pt x="69" y="25"/>
                    <a:pt x="71" y="23"/>
                    <a:pt x="71" y="23"/>
                  </a:cubicBezTo>
                  <a:cubicBezTo>
                    <a:pt x="71" y="23"/>
                    <a:pt x="74" y="21"/>
                    <a:pt x="74" y="21"/>
                  </a:cubicBezTo>
                  <a:cubicBezTo>
                    <a:pt x="78" y="19"/>
                    <a:pt x="81" y="18"/>
                    <a:pt x="84" y="17"/>
                  </a:cubicBezTo>
                  <a:cubicBezTo>
                    <a:pt x="85" y="17"/>
                    <a:pt x="85" y="17"/>
                    <a:pt x="85" y="17"/>
                  </a:cubicBezTo>
                  <a:cubicBezTo>
                    <a:pt x="88" y="16"/>
                    <a:pt x="88" y="16"/>
                    <a:pt x="88" y="16"/>
                  </a:cubicBezTo>
                  <a:lnTo>
                    <a:pt x="86" y="15"/>
                  </a:lnTo>
                  <a:close/>
                  <a:moveTo>
                    <a:pt x="26" y="29"/>
                  </a:moveTo>
                  <a:cubicBezTo>
                    <a:pt x="26" y="30"/>
                    <a:pt x="25" y="31"/>
                    <a:pt x="25" y="31"/>
                  </a:cubicBezTo>
                  <a:cubicBezTo>
                    <a:pt x="23" y="33"/>
                    <a:pt x="23" y="33"/>
                    <a:pt x="23" y="33"/>
                  </a:cubicBezTo>
                  <a:cubicBezTo>
                    <a:pt x="22" y="34"/>
                    <a:pt x="21" y="34"/>
                    <a:pt x="19" y="35"/>
                  </a:cubicBezTo>
                  <a:cubicBezTo>
                    <a:pt x="18" y="35"/>
                    <a:pt x="18" y="36"/>
                    <a:pt x="17" y="36"/>
                  </a:cubicBezTo>
                  <a:cubicBezTo>
                    <a:pt x="12" y="37"/>
                    <a:pt x="7" y="36"/>
                    <a:pt x="3" y="34"/>
                  </a:cubicBezTo>
                  <a:cubicBezTo>
                    <a:pt x="4" y="31"/>
                    <a:pt x="5" y="28"/>
                    <a:pt x="5" y="26"/>
                  </a:cubicBezTo>
                  <a:cubicBezTo>
                    <a:pt x="5" y="26"/>
                    <a:pt x="5" y="25"/>
                    <a:pt x="5" y="24"/>
                  </a:cubicBezTo>
                  <a:cubicBezTo>
                    <a:pt x="5" y="24"/>
                    <a:pt x="5" y="24"/>
                    <a:pt x="5" y="24"/>
                  </a:cubicBezTo>
                  <a:cubicBezTo>
                    <a:pt x="7" y="23"/>
                    <a:pt x="8" y="21"/>
                    <a:pt x="9" y="18"/>
                  </a:cubicBezTo>
                  <a:cubicBezTo>
                    <a:pt x="10" y="17"/>
                    <a:pt x="11" y="15"/>
                    <a:pt x="11" y="13"/>
                  </a:cubicBezTo>
                  <a:cubicBezTo>
                    <a:pt x="11" y="9"/>
                    <a:pt x="9" y="5"/>
                    <a:pt x="6" y="2"/>
                  </a:cubicBezTo>
                  <a:cubicBezTo>
                    <a:pt x="10" y="2"/>
                    <a:pt x="13" y="4"/>
                    <a:pt x="14" y="7"/>
                  </a:cubicBezTo>
                  <a:cubicBezTo>
                    <a:pt x="15" y="9"/>
                    <a:pt x="16" y="10"/>
                    <a:pt x="17" y="10"/>
                  </a:cubicBezTo>
                  <a:cubicBezTo>
                    <a:pt x="17" y="11"/>
                    <a:pt x="16" y="11"/>
                    <a:pt x="16" y="12"/>
                  </a:cubicBezTo>
                  <a:cubicBezTo>
                    <a:pt x="15" y="13"/>
                    <a:pt x="15" y="15"/>
                    <a:pt x="15" y="16"/>
                  </a:cubicBezTo>
                  <a:cubicBezTo>
                    <a:pt x="15" y="18"/>
                    <a:pt x="16" y="20"/>
                    <a:pt x="17" y="22"/>
                  </a:cubicBezTo>
                  <a:cubicBezTo>
                    <a:pt x="19" y="25"/>
                    <a:pt x="22" y="27"/>
                    <a:pt x="25" y="27"/>
                  </a:cubicBezTo>
                  <a:cubicBezTo>
                    <a:pt x="26" y="27"/>
                    <a:pt x="26" y="27"/>
                    <a:pt x="27" y="27"/>
                  </a:cubicBezTo>
                  <a:cubicBezTo>
                    <a:pt x="26" y="28"/>
                    <a:pt x="26" y="29"/>
                    <a:pt x="26" y="29"/>
                  </a:cubicBezTo>
                  <a:close/>
                  <a:moveTo>
                    <a:pt x="74" y="20"/>
                  </a:moveTo>
                  <a:cubicBezTo>
                    <a:pt x="70" y="22"/>
                    <a:pt x="70" y="22"/>
                    <a:pt x="70" y="22"/>
                  </a:cubicBezTo>
                  <a:cubicBezTo>
                    <a:pt x="68" y="23"/>
                    <a:pt x="68" y="23"/>
                    <a:pt x="68" y="23"/>
                  </a:cubicBezTo>
                  <a:cubicBezTo>
                    <a:pt x="68" y="23"/>
                    <a:pt x="68" y="23"/>
                    <a:pt x="68" y="23"/>
                  </a:cubicBezTo>
                  <a:cubicBezTo>
                    <a:pt x="68" y="23"/>
                    <a:pt x="67" y="24"/>
                    <a:pt x="65" y="25"/>
                  </a:cubicBezTo>
                  <a:cubicBezTo>
                    <a:pt x="63" y="26"/>
                    <a:pt x="61" y="27"/>
                    <a:pt x="59" y="28"/>
                  </a:cubicBezTo>
                  <a:cubicBezTo>
                    <a:pt x="50" y="31"/>
                    <a:pt x="41" y="30"/>
                    <a:pt x="35" y="26"/>
                  </a:cubicBezTo>
                  <a:cubicBezTo>
                    <a:pt x="35" y="26"/>
                    <a:pt x="35" y="26"/>
                    <a:pt x="34" y="26"/>
                  </a:cubicBezTo>
                  <a:cubicBezTo>
                    <a:pt x="35" y="26"/>
                    <a:pt x="36" y="25"/>
                    <a:pt x="37" y="25"/>
                  </a:cubicBezTo>
                  <a:cubicBezTo>
                    <a:pt x="39" y="23"/>
                    <a:pt x="41" y="20"/>
                    <a:pt x="42" y="17"/>
                  </a:cubicBezTo>
                  <a:cubicBezTo>
                    <a:pt x="43" y="17"/>
                    <a:pt x="45" y="17"/>
                    <a:pt x="47" y="16"/>
                  </a:cubicBezTo>
                  <a:cubicBezTo>
                    <a:pt x="49" y="15"/>
                    <a:pt x="52" y="14"/>
                    <a:pt x="54" y="13"/>
                  </a:cubicBezTo>
                  <a:cubicBezTo>
                    <a:pt x="56" y="12"/>
                    <a:pt x="56" y="12"/>
                    <a:pt x="56" y="12"/>
                  </a:cubicBezTo>
                  <a:cubicBezTo>
                    <a:pt x="58" y="11"/>
                    <a:pt x="60" y="9"/>
                    <a:pt x="62" y="9"/>
                  </a:cubicBezTo>
                  <a:cubicBezTo>
                    <a:pt x="63" y="9"/>
                    <a:pt x="63" y="9"/>
                    <a:pt x="63" y="9"/>
                  </a:cubicBezTo>
                  <a:cubicBezTo>
                    <a:pt x="68" y="8"/>
                    <a:pt x="72" y="10"/>
                    <a:pt x="77" y="13"/>
                  </a:cubicBezTo>
                  <a:cubicBezTo>
                    <a:pt x="78" y="14"/>
                    <a:pt x="78" y="14"/>
                    <a:pt x="78" y="14"/>
                  </a:cubicBezTo>
                  <a:cubicBezTo>
                    <a:pt x="78" y="14"/>
                    <a:pt x="81" y="15"/>
                    <a:pt x="83" y="16"/>
                  </a:cubicBezTo>
                  <a:cubicBezTo>
                    <a:pt x="80" y="17"/>
                    <a:pt x="77" y="18"/>
                    <a:pt x="7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7" tIns="45708" rIns="91417" bIns="45708" numCol="1" anchor="t" anchorCtr="0" compatLnSpc="1"/>
            <a:lstStyle/>
            <a:p>
              <a:endParaRPr lang="zh-CN" altLang="en-US">
                <a:cs typeface="+mn-ea"/>
                <a:sym typeface="+mn-lt"/>
              </a:endParaRPr>
            </a:p>
          </p:txBody>
        </p:sp>
        <p:sp>
          <p:nvSpPr>
            <p:cNvPr id="34" name="Oval 13"/>
            <p:cNvSpPr>
              <a:spLocks noChangeArrowheads="1"/>
            </p:cNvSpPr>
            <p:nvPr/>
          </p:nvSpPr>
          <p:spPr bwMode="auto">
            <a:xfrm>
              <a:off x="5989698" y="2185776"/>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17" tIns="45708" rIns="91417" bIns="45708" numCol="1" anchor="t" anchorCtr="0" compatLnSpc="1"/>
            <a:lstStyle/>
            <a:p>
              <a:endParaRPr lang="zh-CN" altLang="en-US">
                <a:cs typeface="+mn-ea"/>
                <a:sym typeface="+mn-lt"/>
              </a:endParaRPr>
            </a:p>
          </p:txBody>
        </p:sp>
      </p:grpSp>
      <p:sp>
        <p:nvSpPr>
          <p:cNvPr id="35" name="PA_文本框 12"/>
          <p:cNvSpPr txBox="1"/>
          <p:nvPr>
            <p:custDataLst>
              <p:tags r:id="rId5"/>
            </p:custDataLst>
          </p:nvPr>
        </p:nvSpPr>
        <p:spPr>
          <a:xfrm>
            <a:off x="1041399" y="2199428"/>
            <a:ext cx="738664" cy="2347759"/>
          </a:xfrm>
          <a:prstGeom prst="rect">
            <a:avLst/>
          </a:prstGeom>
          <a:noFill/>
        </p:spPr>
        <p:txBody>
          <a:bodyPr vert="eaVert" wrap="none" rtlCol="0" anchor="b">
            <a:spAutoFit/>
          </a:bodyPr>
          <a:lstStyle/>
          <a:p>
            <a:r>
              <a:rPr lang="zh-CN" altLang="en-US" sz="3600">
                <a:solidFill>
                  <a:schemeClr val="bg1"/>
                </a:solidFill>
                <a:latin typeface="微软雅黑" panose="020b0503020204020204" pitchFamily="34" charset="-122"/>
                <a:ea typeface="微软雅黑" panose="020b0503020204020204" pitchFamily="34" charset="-122"/>
                <a:cs typeface="+mn-ea"/>
                <a:sym typeface="+mn-lt"/>
              </a:rPr>
              <a:t>学 习 目 标</a:t>
            </a:r>
            <a:endParaRPr lang="zh-CN" altLang="en-US" sz="3600">
              <a:solidFill>
                <a:schemeClr val="bg1"/>
              </a:solidFill>
              <a:latin typeface="微软雅黑" panose="020b0503020204020204" pitchFamily="34" charset="-122"/>
              <a:ea typeface="微软雅黑" panose="020b0503020204020204" pitchFamily="34" charset="-122"/>
              <a:cs typeface="+mn-ea"/>
              <a:sym typeface="+mn-lt"/>
            </a:endParaRPr>
          </a:p>
        </p:txBody>
      </p:sp>
      <p:grpSp>
        <p:nvGrpSpPr>
          <p:cNvPr id="49" name="组合 48"/>
          <p:cNvGrpSpPr/>
          <p:nvPr/>
        </p:nvGrpSpPr>
        <p:grpSpPr>
          <a:xfrm>
            <a:off x="3542066" y="1168213"/>
            <a:ext cx="511734" cy="505778"/>
            <a:chOff x="1473200" y="1259840"/>
            <a:chExt cx="619760" cy="619760"/>
          </a:xfrm>
        </p:grpSpPr>
        <p:sp>
          <p:nvSpPr>
            <p:cNvPr id="50" name="矩形 49"/>
            <p:cNvSpPr/>
            <p:nvPr/>
          </p:nvSpPr>
          <p:spPr>
            <a:xfrm>
              <a:off x="1508760" y="1295400"/>
              <a:ext cx="548640" cy="548640"/>
            </a:xfrm>
            <a:prstGeom prst="rect">
              <a:avLst/>
            </a:prstGeom>
            <a:solidFill>
              <a:srgbClr val="3B55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51" name="矩形 50"/>
            <p:cNvSpPr/>
            <p:nvPr/>
          </p:nvSpPr>
          <p:spPr>
            <a:xfrm>
              <a:off x="1473200" y="1259840"/>
              <a:ext cx="619760" cy="619760"/>
            </a:xfrm>
            <a:prstGeom prst="rect">
              <a:avLst/>
            </a:prstGeom>
            <a:noFill/>
            <a:ln>
              <a:solidFill>
                <a:srgbClr val="3B55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grpSp>
      <p:grpSp>
        <p:nvGrpSpPr>
          <p:cNvPr id="52" name="组合 51"/>
          <p:cNvGrpSpPr/>
          <p:nvPr/>
        </p:nvGrpSpPr>
        <p:grpSpPr>
          <a:xfrm>
            <a:off x="3529861" y="3038532"/>
            <a:ext cx="511734" cy="505778"/>
            <a:chOff x="1473200" y="1259840"/>
            <a:chExt cx="619760" cy="619760"/>
          </a:xfrm>
        </p:grpSpPr>
        <p:sp>
          <p:nvSpPr>
            <p:cNvPr id="53" name="矩形 52"/>
            <p:cNvSpPr/>
            <p:nvPr/>
          </p:nvSpPr>
          <p:spPr>
            <a:xfrm>
              <a:off x="1508760" y="1295400"/>
              <a:ext cx="548640" cy="548640"/>
            </a:xfrm>
            <a:prstGeom prst="rect">
              <a:avLst/>
            </a:prstGeom>
            <a:solidFill>
              <a:srgbClr val="3B55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54" name="矩形 53"/>
            <p:cNvSpPr/>
            <p:nvPr/>
          </p:nvSpPr>
          <p:spPr>
            <a:xfrm>
              <a:off x="1473200" y="1259840"/>
              <a:ext cx="619760" cy="619760"/>
            </a:xfrm>
            <a:prstGeom prst="rect">
              <a:avLst/>
            </a:prstGeom>
            <a:noFill/>
            <a:ln>
              <a:solidFill>
                <a:srgbClr val="3B55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grpSp>
      <p:sp>
        <p:nvSpPr>
          <p:cNvPr id="55" name="文本框 54"/>
          <p:cNvSpPr txBox="1"/>
          <p:nvPr/>
        </p:nvSpPr>
        <p:spPr>
          <a:xfrm>
            <a:off x="3577616" y="1205691"/>
            <a:ext cx="437628" cy="400110"/>
          </a:xfrm>
          <a:prstGeom prst="rect">
            <a:avLst/>
          </a:prstGeom>
          <a:noFill/>
        </p:spPr>
        <p:txBody>
          <a:bodyPr wrap="square" rtlCol="0">
            <a:spAutoFit/>
          </a:bodyPr>
          <a:lstStyle/>
          <a:p>
            <a:r>
              <a:rPr lang="zh-CN" altLang="en-US" sz="2000">
                <a:solidFill>
                  <a:schemeClr val="bg1"/>
                </a:solidFill>
                <a:cs typeface="+mn-ea"/>
                <a:sym typeface="+mn-lt"/>
              </a:rPr>
              <a:t>壹</a:t>
            </a:r>
            <a:endParaRPr lang="zh-CN" altLang="en-US" sz="2000">
              <a:solidFill>
                <a:schemeClr val="bg1"/>
              </a:solidFill>
              <a:cs typeface="+mn-ea"/>
              <a:sym typeface="+mn-lt"/>
            </a:endParaRPr>
          </a:p>
        </p:txBody>
      </p:sp>
      <p:sp>
        <p:nvSpPr>
          <p:cNvPr id="56" name="文本框 55"/>
          <p:cNvSpPr txBox="1"/>
          <p:nvPr/>
        </p:nvSpPr>
        <p:spPr>
          <a:xfrm>
            <a:off x="3565212" y="3082351"/>
            <a:ext cx="437628" cy="400110"/>
          </a:xfrm>
          <a:prstGeom prst="rect">
            <a:avLst/>
          </a:prstGeom>
          <a:noFill/>
        </p:spPr>
        <p:txBody>
          <a:bodyPr wrap="square" rtlCol="0">
            <a:spAutoFit/>
          </a:bodyPr>
          <a:lstStyle/>
          <a:p>
            <a:r>
              <a:rPr lang="zh-CN" altLang="en-US" sz="2000">
                <a:solidFill>
                  <a:schemeClr val="bg1"/>
                </a:solidFill>
                <a:cs typeface="+mn-ea"/>
                <a:sym typeface="+mn-lt"/>
              </a:rPr>
              <a:t>贰</a:t>
            </a:r>
            <a:endParaRPr lang="zh-CN" altLang="en-US" sz="2000">
              <a:solidFill>
                <a:schemeClr val="bg1"/>
              </a:solidFill>
              <a:cs typeface="+mn-ea"/>
              <a:sym typeface="+mn-lt"/>
            </a:endParaRPr>
          </a:p>
        </p:txBody>
      </p:sp>
      <p:sp>
        <p:nvSpPr>
          <p:cNvPr id="36" name="文本框 35"/>
          <p:cNvSpPr txBox="1"/>
          <p:nvPr/>
        </p:nvSpPr>
        <p:spPr>
          <a:xfrm>
            <a:off x="4469695" y="1156813"/>
            <a:ext cx="6849477" cy="4560607"/>
          </a:xfrm>
          <a:prstGeom prst="rect">
            <a:avLst/>
          </a:prstGeom>
          <a:noFill/>
        </p:spPr>
        <p:txBody>
          <a:bodyPr wrap="square">
            <a:spAutoFit/>
          </a:bodyPr>
          <a:lstStyle/>
          <a:p>
            <a:pPr algn="l">
              <a:lnSpc>
                <a:spcPct val="130000"/>
              </a:lnSpc>
              <a:spcAft>
                <a:spcPts val="1800"/>
              </a:spcAft>
            </a:pPr>
            <a:r>
              <a:rPr lang="en-US" altLang="zh-CN" sz="2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语言建构与运用</a:t>
            </a:r>
            <a:r>
              <a:rPr lang="en-US" altLang="zh-CN" sz="2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spcAft>
                <a:spcPts val="1800"/>
              </a:spcAft>
            </a:pP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落实文言基础知识，疏通文意，学习“以喻说理”的写法。</a:t>
            </a: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30000"/>
              </a:lnSpc>
              <a:spcAft>
                <a:spcPts val="1800"/>
              </a:spcAft>
            </a:pPr>
            <a:r>
              <a:rPr lang="en-US" altLang="zh-CN" sz="2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思维发展与提升</a:t>
            </a:r>
            <a:r>
              <a:rPr lang="en-US" altLang="zh-CN" sz="2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30000"/>
              </a:lnSpc>
              <a:spcAft>
                <a:spcPts val="1800"/>
              </a:spcAft>
            </a:pP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理解选文的思想内容，思考其现实意义。</a:t>
            </a:r>
            <a:endParaRPr lang="en-US" altLang="zh-CN" sz="2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30000"/>
              </a:lnSpc>
              <a:spcAft>
                <a:spcPts val="1800"/>
              </a:spcAft>
            </a:pPr>
            <a:r>
              <a:rPr lang="en-US" altLang="zh-CN" sz="2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文化传承与理解</a:t>
            </a:r>
            <a:r>
              <a:rPr lang="en-US" altLang="zh-CN" sz="2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30000"/>
              </a:lnSpc>
              <a:spcAft>
                <a:spcPts val="1800"/>
              </a:spcAft>
            </a:pP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了解老子及其作品</a:t>
            </a:r>
            <a:r>
              <a:rPr lang="en-US" altLang="zh-CN" sz="2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道德经</a:t>
            </a:r>
            <a:r>
              <a:rPr lang="en-US" altLang="zh-CN" sz="2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3" name="组合 22"/>
          <p:cNvGrpSpPr/>
          <p:nvPr/>
        </p:nvGrpSpPr>
        <p:grpSpPr>
          <a:xfrm>
            <a:off x="3529861" y="4474835"/>
            <a:ext cx="511734" cy="505778"/>
            <a:chOff x="1473200" y="1259840"/>
            <a:chExt cx="619760" cy="619760"/>
          </a:xfrm>
        </p:grpSpPr>
        <p:sp>
          <p:nvSpPr>
            <p:cNvPr id="24" name="矩形 23"/>
            <p:cNvSpPr/>
            <p:nvPr/>
          </p:nvSpPr>
          <p:spPr>
            <a:xfrm>
              <a:off x="1508760" y="1295400"/>
              <a:ext cx="548640" cy="548640"/>
            </a:xfrm>
            <a:prstGeom prst="rect">
              <a:avLst/>
            </a:prstGeom>
            <a:solidFill>
              <a:srgbClr val="3B55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25" name="矩形 24"/>
            <p:cNvSpPr/>
            <p:nvPr/>
          </p:nvSpPr>
          <p:spPr>
            <a:xfrm>
              <a:off x="1473200" y="1259840"/>
              <a:ext cx="619760" cy="619760"/>
            </a:xfrm>
            <a:prstGeom prst="rect">
              <a:avLst/>
            </a:prstGeom>
            <a:noFill/>
            <a:ln>
              <a:solidFill>
                <a:srgbClr val="3B55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grpSp>
      <p:sp>
        <p:nvSpPr>
          <p:cNvPr id="26" name="文本框 25"/>
          <p:cNvSpPr txBox="1"/>
          <p:nvPr/>
        </p:nvSpPr>
        <p:spPr>
          <a:xfrm>
            <a:off x="3565212" y="4518654"/>
            <a:ext cx="437628" cy="400110"/>
          </a:xfrm>
          <a:prstGeom prst="rect">
            <a:avLst/>
          </a:prstGeom>
          <a:noFill/>
        </p:spPr>
        <p:txBody>
          <a:bodyPr wrap="square" rtlCol="0">
            <a:spAutoFit/>
          </a:bodyPr>
          <a:lstStyle/>
          <a:p>
            <a:r>
              <a:rPr lang="zh-CN" altLang="en-US" sz="2000">
                <a:solidFill>
                  <a:schemeClr val="bg1"/>
                </a:solidFill>
                <a:cs typeface="+mn-ea"/>
                <a:sym typeface="+mn-lt"/>
              </a:rPr>
              <a:t>叁</a:t>
            </a:r>
            <a:endParaRPr lang="zh-CN" altLang="en-US" sz="2000">
              <a:solidFill>
                <a:schemeClr val="bg1"/>
              </a:solidFill>
              <a:cs typeface="+mn-ea"/>
              <a:sym typeface="+mn-lt"/>
            </a:endParaRPr>
          </a:p>
        </p:txBody>
      </p:sp>
    </p:spTree>
  </p:cSld>
  <p:clrMapOvr>
    <a:masterClrMapping/>
  </p:clrMapOvr>
  <p:transition spd="slow" advClick="0" advTm="3000">
    <p:randomBar dir="vert"/>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3"/>
          <a:stretch>
            <a:fillRect/>
          </a:stretch>
        </p:blipFill>
        <p:spPr>
          <a:xfrm>
            <a:off x="219570" y="1410077"/>
            <a:ext cx="1558110" cy="1898514"/>
          </a:xfrm>
          <a:prstGeom prst="rect">
            <a:avLst/>
          </a:prstGeom>
        </p:spPr>
      </p:pic>
      <p:sp>
        <p:nvSpPr>
          <p:cNvPr id="9" name="文本框 8"/>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深入品读，感悟赏析</a:t>
            </a:r>
            <a:endParaRPr lang="zh-CN" altLang="en-US" sz="2000">
              <a:latin typeface="微软雅黑" panose="020b0503020204020204" pitchFamily="34" charset="-122"/>
              <a:ea typeface="微软雅黑" panose="020b0503020204020204" pitchFamily="34" charset="-122"/>
            </a:endParaRPr>
          </a:p>
        </p:txBody>
      </p:sp>
      <p:sp>
        <p:nvSpPr>
          <p:cNvPr id="11" name="文本框 10"/>
          <p:cNvSpPr txBox="1"/>
          <p:nvPr/>
        </p:nvSpPr>
        <p:spPr>
          <a:xfrm>
            <a:off x="1777680" y="1281796"/>
            <a:ext cx="9552637" cy="1135054"/>
          </a:xfrm>
          <a:prstGeom prst="rect">
            <a:avLst/>
          </a:prstGeom>
          <a:solidFill>
            <a:schemeClr val="bg1">
              <a:lumMod val="85000"/>
            </a:schemeClr>
          </a:solidFill>
        </p:spPr>
        <p:txBody>
          <a:bodyPr wrap="square">
            <a:spAutoFit/>
          </a:bodyPr>
          <a:lstStyle/>
          <a:p>
            <a:pPr marL="285750" indent="-285750">
              <a:lnSpc>
                <a:spcPct val="150000"/>
              </a:lnSpc>
              <a:buFont typeface="Wingdings" panose="05000000000000000000" pitchFamily="2" charset="2"/>
              <a:buChar char="l"/>
            </a:pPr>
            <a:r>
              <a:rPr lang="zh-CN" altLang="en-US" sz="2400">
                <a:latin typeface="微软雅黑" panose="020b0503020204020204" pitchFamily="34" charset="-122"/>
                <a:ea typeface="微软雅黑" panose="020b0503020204020204" pitchFamily="34" charset="-122"/>
                <a:cs typeface="宋体" panose="02010600030101010101" pitchFamily="2" charset="-122"/>
              </a:rPr>
              <a:t>请由“其安易持，其未兆易谋，其脆易泮，其微易散。为之于未有治之于未乱。”概括归纳</a:t>
            </a:r>
            <a:r>
              <a:rPr lang="en-US" altLang="zh-CN" sz="24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a:effectLst/>
                <a:latin typeface="微软雅黑" panose="020b0503020204020204" pitchFamily="34" charset="-122"/>
                <a:ea typeface="微软雅黑" panose="020b0503020204020204" pitchFamily="34" charset="-122"/>
                <a:cs typeface="宋体" panose="02010600030101010101" pitchFamily="2" charset="-122"/>
              </a:rPr>
              <a:t>老子</a:t>
            </a:r>
            <a:r>
              <a:rPr lang="en-US" altLang="zh-CN" sz="24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a:effectLst/>
                <a:latin typeface="微软雅黑" panose="020b0503020204020204" pitchFamily="34" charset="-122"/>
                <a:ea typeface="微软雅黑" panose="020b0503020204020204" pitchFamily="34" charset="-122"/>
                <a:cs typeface="宋体" panose="02010600030101010101" pitchFamily="2" charset="-122"/>
              </a:rPr>
              <a:t>四章中本节的内容要点。</a:t>
            </a:r>
            <a:endParaRPr lang="zh-CN" altLang="en-US" sz="2400">
              <a:effectLst/>
              <a:latin typeface="微软雅黑" panose="020b0503020204020204" pitchFamily="34" charset="-122"/>
              <a:ea typeface="微软雅黑" panose="020b0503020204020204" pitchFamily="34" charset="-122"/>
              <a:cs typeface="宋体" panose="02010600030101010101" pitchFamily="2" charset="-122"/>
            </a:endParaRPr>
          </a:p>
        </p:txBody>
      </p:sp>
      <p:sp>
        <p:nvSpPr>
          <p:cNvPr id="13" name="文本框 12"/>
          <p:cNvSpPr txBox="1"/>
          <p:nvPr/>
        </p:nvSpPr>
        <p:spPr>
          <a:xfrm>
            <a:off x="2015154" y="3162534"/>
            <a:ext cx="9315163" cy="1754326"/>
          </a:xfrm>
          <a:prstGeom prst="rect">
            <a:avLst/>
          </a:prstGeom>
          <a:noFill/>
        </p:spPr>
        <p:txBody>
          <a:bodyPr wrap="square">
            <a:spAutoFit/>
          </a:bodyPr>
          <a:lstStyle/>
          <a:p>
            <a:pPr fontAlgn="ctr">
              <a:lnSpc>
                <a:spcPct val="150000"/>
              </a:lnSpc>
            </a:pPr>
            <a:r>
              <a:rPr lang="en-US" altLang="zh-CN" sz="2400" kern="100">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latin typeface="微软雅黑" panose="020b0503020204020204" pitchFamily="34" charset="-122"/>
                <a:ea typeface="微软雅黑" panose="020b0503020204020204" pitchFamily="34" charset="-122"/>
                <a:cs typeface="宋体" panose="02010600030101010101" pitchFamily="2" charset="-122"/>
              </a:rPr>
              <a:t>明确</a:t>
            </a:r>
            <a:r>
              <a:rPr lang="en-US" altLang="zh-CN" sz="2400" kern="100">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latin typeface="微软雅黑" panose="020b0503020204020204" pitchFamily="34" charset="-122"/>
                <a:ea typeface="微软雅黑" panose="020b0503020204020204" pitchFamily="34" charset="-122"/>
                <a:cs typeface="宋体" panose="02010600030101010101" pitchFamily="2" charset="-122"/>
              </a:rPr>
              <a:t>：作者首先连用“其安”“其未”“其脆”“其微”四句，形成排比，强调事物处于萌芽状态时容易解决问题。再以“为之于未有治之于未乱”作总结，强调防患于未然的重要性。</a:t>
            </a:r>
            <a:endParaRPr lang="zh-CN" altLang="en-US" sz="2400" kern="100">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3"/>
          <a:stretch>
            <a:fillRect/>
          </a:stretch>
        </p:blipFill>
        <p:spPr>
          <a:xfrm>
            <a:off x="219570" y="1410077"/>
            <a:ext cx="1558110" cy="1898514"/>
          </a:xfrm>
          <a:prstGeom prst="rect">
            <a:avLst/>
          </a:prstGeom>
        </p:spPr>
      </p:pic>
      <p:sp>
        <p:nvSpPr>
          <p:cNvPr id="9" name="文本框 8"/>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深入品读，感悟赏析</a:t>
            </a:r>
            <a:endParaRPr lang="zh-CN" altLang="en-US" sz="2000">
              <a:latin typeface="微软雅黑" panose="020b0503020204020204" pitchFamily="34" charset="-122"/>
              <a:ea typeface="微软雅黑" panose="020b0503020204020204" pitchFamily="34" charset="-122"/>
            </a:endParaRPr>
          </a:p>
        </p:txBody>
      </p:sp>
      <p:sp>
        <p:nvSpPr>
          <p:cNvPr id="11" name="文本框 10"/>
          <p:cNvSpPr txBox="1"/>
          <p:nvPr/>
        </p:nvSpPr>
        <p:spPr>
          <a:xfrm>
            <a:off x="1777680" y="1281796"/>
            <a:ext cx="9552637" cy="581057"/>
          </a:xfrm>
          <a:prstGeom prst="rect">
            <a:avLst/>
          </a:prstGeom>
          <a:solidFill>
            <a:schemeClr val="bg1">
              <a:lumMod val="85000"/>
            </a:schemeClr>
          </a:solidFill>
        </p:spPr>
        <p:txBody>
          <a:bodyPr wrap="square">
            <a:spAutoFit/>
          </a:bodyPr>
          <a:lstStyle/>
          <a:p>
            <a:pPr marL="285750" indent="-285750">
              <a:lnSpc>
                <a:spcPct val="150000"/>
              </a:lnSpc>
              <a:buFont typeface="Wingdings" panose="05000000000000000000" pitchFamily="2" charset="2"/>
              <a:buChar char="l"/>
            </a:pPr>
            <a:r>
              <a:rPr lang="zh-CN" altLang="en-US" sz="2400">
                <a:effectLst/>
                <a:latin typeface="微软雅黑" panose="020b0503020204020204" pitchFamily="34" charset="-122"/>
                <a:ea typeface="微软雅黑" panose="020b0503020204020204" pitchFamily="34" charset="-122"/>
                <a:cs typeface="宋体" panose="02010600030101010101" pitchFamily="2" charset="-122"/>
              </a:rPr>
              <a:t>老子认为圣人应该如何做？</a:t>
            </a:r>
            <a:endParaRPr lang="zh-CN" altLang="en-US" sz="2400">
              <a:effectLst/>
              <a:latin typeface="微软雅黑" panose="020b0503020204020204" pitchFamily="34" charset="-122"/>
              <a:ea typeface="微软雅黑" panose="020b0503020204020204" pitchFamily="34" charset="-122"/>
              <a:cs typeface="宋体" panose="02010600030101010101" pitchFamily="2" charset="-122"/>
            </a:endParaRPr>
          </a:p>
        </p:txBody>
      </p:sp>
      <p:sp>
        <p:nvSpPr>
          <p:cNvPr id="13" name="文本框 12"/>
          <p:cNvSpPr txBox="1"/>
          <p:nvPr/>
        </p:nvSpPr>
        <p:spPr>
          <a:xfrm>
            <a:off x="1896417" y="2188495"/>
            <a:ext cx="9315163" cy="4524315"/>
          </a:xfrm>
          <a:prstGeom prst="rect">
            <a:avLst/>
          </a:prstGeom>
          <a:noFill/>
        </p:spPr>
        <p:txBody>
          <a:bodyPr wrap="square">
            <a:spAutoFit/>
          </a:bodyPr>
          <a:lstStyle/>
          <a:p>
            <a:pPr fontAlgn="ctr">
              <a:lnSpc>
                <a:spcPct val="150000"/>
              </a:lnSpc>
            </a:pPr>
            <a:r>
              <a:rPr lang="en-US" altLang="zh-CN" sz="2400" kern="100">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latin typeface="微软雅黑" panose="020b0503020204020204" pitchFamily="34" charset="-122"/>
                <a:ea typeface="微软雅黑" panose="020b0503020204020204" pitchFamily="34" charset="-122"/>
                <a:cs typeface="宋体" panose="02010600030101010101" pitchFamily="2" charset="-122"/>
              </a:rPr>
              <a:t>明确</a:t>
            </a:r>
            <a:r>
              <a:rPr lang="en-US" altLang="zh-CN" sz="2400" kern="100">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latin typeface="微软雅黑" panose="020b0503020204020204" pitchFamily="34" charset="-122"/>
                <a:ea typeface="微软雅黑" panose="020b0503020204020204" pitchFamily="34" charset="-122"/>
                <a:cs typeface="宋体" panose="02010600030101010101" pitchFamily="2" charset="-122"/>
              </a:rPr>
              <a:t>：①圣人无为、无执，他虽有欲望但并不渴求，因此对难得的东西自然就不会特别强求。</a:t>
            </a:r>
            <a:endParaRPr lang="zh-CN" altLang="en-US" sz="2400" kern="100">
              <a:latin typeface="微软雅黑" panose="020b0503020204020204" pitchFamily="34" charset="-122"/>
              <a:ea typeface="微软雅黑" panose="020b0503020204020204" pitchFamily="34" charset="-122"/>
              <a:cs typeface="宋体" panose="02010600030101010101" pitchFamily="2" charset="-122"/>
            </a:endParaRPr>
          </a:p>
          <a:p>
            <a:pPr indent="457200" fontAlgn="ctr">
              <a:lnSpc>
                <a:spcPct val="150000"/>
              </a:lnSpc>
            </a:pPr>
            <a:r>
              <a:rPr lang="zh-CN" altLang="en-US" sz="2400" kern="100">
                <a:latin typeface="微软雅黑" panose="020b0503020204020204" pitchFamily="34" charset="-122"/>
                <a:ea typeface="微软雅黑" panose="020b0503020204020204" pitchFamily="34" charset="-122"/>
                <a:cs typeface="宋体" panose="02010600030101010101" pitchFamily="2" charset="-122"/>
              </a:rPr>
              <a:t>②圣人要慎始慎终，坚持始终如一。</a:t>
            </a:r>
            <a:endParaRPr lang="zh-CN" altLang="en-US" sz="2400" kern="100">
              <a:latin typeface="微软雅黑" panose="020b0503020204020204" pitchFamily="34" charset="-122"/>
              <a:ea typeface="微软雅黑" panose="020b0503020204020204" pitchFamily="34" charset="-122"/>
              <a:cs typeface="宋体" panose="02010600030101010101" pitchFamily="2" charset="-122"/>
            </a:endParaRPr>
          </a:p>
          <a:p>
            <a:pPr indent="457200" fontAlgn="ctr">
              <a:lnSpc>
                <a:spcPct val="150000"/>
              </a:lnSpc>
            </a:pPr>
            <a:r>
              <a:rPr lang="zh-CN" altLang="en-US" sz="2400" kern="100">
                <a:latin typeface="微软雅黑" panose="020b0503020204020204" pitchFamily="34" charset="-122"/>
                <a:ea typeface="微软雅黑" panose="020b0503020204020204" pitchFamily="34" charset="-122"/>
                <a:cs typeface="宋体" panose="02010600030101010101" pitchFamily="2" charset="-122"/>
              </a:rPr>
              <a:t>③圣人以不言之教来教化民众，但他从不教育人们必须执行哪些教条。</a:t>
            </a:r>
            <a:endParaRPr lang="zh-CN" altLang="en-US" sz="2400" kern="100">
              <a:latin typeface="微软雅黑" panose="020b0503020204020204" pitchFamily="34" charset="-122"/>
              <a:ea typeface="微软雅黑" panose="020b0503020204020204" pitchFamily="34" charset="-122"/>
              <a:cs typeface="宋体" panose="02010600030101010101" pitchFamily="2" charset="-122"/>
            </a:endParaRPr>
          </a:p>
          <a:p>
            <a:pPr indent="457200" fontAlgn="ctr">
              <a:lnSpc>
                <a:spcPct val="150000"/>
              </a:lnSpc>
            </a:pPr>
            <a:r>
              <a:rPr lang="zh-CN" altLang="en-US" sz="2400" kern="100">
                <a:latin typeface="微软雅黑" panose="020b0503020204020204" pitchFamily="34" charset="-122"/>
                <a:ea typeface="微软雅黑" panose="020b0503020204020204" pitchFamily="34" charset="-122"/>
                <a:cs typeface="宋体" panose="02010600030101010101" pitchFamily="2" charset="-122"/>
              </a:rPr>
              <a:t>④圣人只是默默地补救众人所犯的过错，他以实际行动来使人们幡然醒悟，并得以悔过自新。</a:t>
            </a:r>
            <a:endParaRPr lang="zh-CN" altLang="en-US" sz="2400" kern="100">
              <a:latin typeface="微软雅黑" panose="020b0503020204020204" pitchFamily="34" charset="-122"/>
              <a:ea typeface="微软雅黑" panose="020b0503020204020204" pitchFamily="34" charset="-122"/>
              <a:cs typeface="宋体" panose="02010600030101010101" pitchFamily="2" charset="-122"/>
            </a:endParaRPr>
          </a:p>
          <a:p>
            <a:pPr fontAlgn="ctr">
              <a:lnSpc>
                <a:spcPct val="150000"/>
              </a:lnSpc>
            </a:pPr>
            <a:endParaRPr lang="zh-CN" altLang="en-US" sz="2400" kern="100">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3"/>
          <a:stretch>
            <a:fillRect/>
          </a:stretch>
        </p:blipFill>
        <p:spPr>
          <a:xfrm>
            <a:off x="219570" y="1410077"/>
            <a:ext cx="1558110" cy="1898514"/>
          </a:xfrm>
          <a:prstGeom prst="rect">
            <a:avLst/>
          </a:prstGeom>
        </p:spPr>
      </p:pic>
      <p:sp>
        <p:nvSpPr>
          <p:cNvPr id="9" name="文本框 8"/>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深入品读，感悟赏析</a:t>
            </a:r>
            <a:endParaRPr lang="zh-CN" altLang="en-US" sz="2000">
              <a:latin typeface="微软雅黑" panose="020b0503020204020204" pitchFamily="34" charset="-122"/>
              <a:ea typeface="微软雅黑" panose="020b0503020204020204" pitchFamily="34" charset="-122"/>
            </a:endParaRPr>
          </a:p>
        </p:txBody>
      </p:sp>
      <p:sp>
        <p:nvSpPr>
          <p:cNvPr id="11" name="文本框 10"/>
          <p:cNvSpPr txBox="1"/>
          <p:nvPr/>
        </p:nvSpPr>
        <p:spPr>
          <a:xfrm>
            <a:off x="1777680" y="1281796"/>
            <a:ext cx="9552637" cy="1422954"/>
          </a:xfrm>
          <a:prstGeom prst="rect">
            <a:avLst/>
          </a:prstGeom>
          <a:solidFill>
            <a:schemeClr val="bg1">
              <a:lumMod val="85000"/>
            </a:schemeClr>
          </a:solidFill>
        </p:spPr>
        <p:txBody>
          <a:bodyPr wrap="square">
            <a:spAutoFit/>
          </a:bodyPr>
          <a:lstStyle/>
          <a:p>
            <a:pPr marL="285750" indent="-285750">
              <a:lnSpc>
                <a:spcPct val="150000"/>
              </a:lnSpc>
              <a:buFont typeface="Wingdings" panose="05000000000000000000" pitchFamily="2" charset="2"/>
              <a:buChar char="l"/>
            </a:pPr>
            <a:r>
              <a:rPr lang="en-US" altLang="zh-CN" sz="20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000">
                <a:effectLst/>
                <a:latin typeface="微软雅黑" panose="020b0503020204020204" pitchFamily="34" charset="-122"/>
                <a:ea typeface="微软雅黑" panose="020b0503020204020204" pitchFamily="34" charset="-122"/>
                <a:cs typeface="宋体" panose="02010600030101010101" pitchFamily="2" charset="-122"/>
              </a:rPr>
              <a:t>老子</a:t>
            </a:r>
            <a:r>
              <a:rPr lang="en-US" altLang="zh-CN" sz="20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000">
                <a:effectLst/>
                <a:latin typeface="微软雅黑" panose="020b0503020204020204" pitchFamily="34" charset="-122"/>
                <a:ea typeface="微软雅黑" panose="020b0503020204020204" pitchFamily="34" charset="-122"/>
                <a:cs typeface="宋体" panose="02010600030101010101" pitchFamily="2" charset="-122"/>
              </a:rPr>
              <a:t>第六十四章中提到“合抱之木，生于毫未；九层之台，起于累土；千里之行，始于足下”，荀子</a:t>
            </a:r>
            <a:r>
              <a:rPr lang="en-US" altLang="zh-CN" sz="20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000">
                <a:effectLst/>
                <a:latin typeface="微软雅黑" panose="020b0503020204020204" pitchFamily="34" charset="-122"/>
                <a:ea typeface="微软雅黑" panose="020b0503020204020204" pitchFamily="34" charset="-122"/>
                <a:cs typeface="宋体" panose="02010600030101010101" pitchFamily="2" charset="-122"/>
              </a:rPr>
              <a:t>劝学</a:t>
            </a:r>
            <a:r>
              <a:rPr lang="en-US" altLang="zh-CN" sz="20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000">
                <a:effectLst/>
                <a:latin typeface="微软雅黑" panose="020b0503020204020204" pitchFamily="34" charset="-122"/>
                <a:ea typeface="微软雅黑" panose="020b0503020204020204" pitchFamily="34" charset="-122"/>
                <a:cs typeface="宋体" panose="02010600030101010101" pitchFamily="2" charset="-122"/>
              </a:rPr>
              <a:t>中有“积土成山”“积水成渊”“故不积跬步，无以至千里；不积小流，无以成江海”。两者有什么不同？</a:t>
            </a:r>
            <a:endParaRPr lang="zh-CN" altLang="en-US" sz="2000">
              <a:effectLst/>
              <a:latin typeface="微软雅黑" panose="020b0503020204020204" pitchFamily="34" charset="-122"/>
              <a:ea typeface="微软雅黑" panose="020b0503020204020204" pitchFamily="34" charset="-122"/>
              <a:cs typeface="宋体" panose="02010600030101010101" pitchFamily="2" charset="-122"/>
            </a:endParaRPr>
          </a:p>
        </p:txBody>
      </p:sp>
      <p:sp>
        <p:nvSpPr>
          <p:cNvPr id="13" name="文本框 12"/>
          <p:cNvSpPr txBox="1"/>
          <p:nvPr/>
        </p:nvSpPr>
        <p:spPr>
          <a:xfrm>
            <a:off x="1896417" y="2944917"/>
            <a:ext cx="9315163" cy="3416320"/>
          </a:xfrm>
          <a:prstGeom prst="rect">
            <a:avLst/>
          </a:prstGeom>
          <a:noFill/>
        </p:spPr>
        <p:txBody>
          <a:bodyPr wrap="square">
            <a:spAutoFit/>
          </a:bodyPr>
          <a:lstStyle/>
          <a:p>
            <a:pPr fontAlgn="ctr">
              <a:lnSpc>
                <a:spcPct val="150000"/>
              </a:lnSpc>
            </a:pPr>
            <a:r>
              <a:rPr lang="en-US" altLang="zh-CN" sz="2000" kern="100">
                <a:latin typeface="微软雅黑" panose="020b0503020204020204" pitchFamily="34" charset="-122"/>
                <a:ea typeface="微软雅黑" panose="020b0503020204020204" pitchFamily="34" charset="-122"/>
                <a:cs typeface="宋体" panose="02010600030101010101" pitchFamily="2" charset="-122"/>
              </a:rPr>
              <a:t>【</a:t>
            </a:r>
            <a:r>
              <a:rPr lang="zh-CN" altLang="en-US" sz="2000" kern="100">
                <a:latin typeface="微软雅黑" panose="020b0503020204020204" pitchFamily="34" charset="-122"/>
                <a:ea typeface="微软雅黑" panose="020b0503020204020204" pitchFamily="34" charset="-122"/>
                <a:cs typeface="宋体" panose="02010600030101010101" pitchFamily="2" charset="-122"/>
              </a:rPr>
              <a:t>明确</a:t>
            </a:r>
            <a:r>
              <a:rPr lang="en-US" altLang="zh-CN" sz="2000" kern="100">
                <a:latin typeface="微软雅黑" panose="020b0503020204020204" pitchFamily="34" charset="-122"/>
                <a:ea typeface="微软雅黑" panose="020b0503020204020204" pitchFamily="34" charset="-122"/>
                <a:cs typeface="宋体" panose="02010600030101010101" pitchFamily="2" charset="-122"/>
              </a:rPr>
              <a:t>】</a:t>
            </a:r>
            <a:r>
              <a:rPr lang="zh-CN" altLang="en-US" sz="2000" kern="100">
                <a:latin typeface="微软雅黑" panose="020b0503020204020204" pitchFamily="34" charset="-122"/>
                <a:ea typeface="微软雅黑" panose="020b0503020204020204" pitchFamily="34" charset="-122"/>
                <a:cs typeface="宋体" panose="02010600030101010101" pitchFamily="2" charset="-122"/>
              </a:rPr>
              <a:t>：结论不同。</a:t>
            </a:r>
            <a:endParaRPr lang="zh-CN" altLang="en-US" sz="2000" kern="100">
              <a:latin typeface="微软雅黑" panose="020b0503020204020204" pitchFamily="34" charset="-122"/>
              <a:ea typeface="微软雅黑" panose="020b0503020204020204" pitchFamily="34" charset="-122"/>
              <a:cs typeface="宋体" panose="02010600030101010101" pitchFamily="2" charset="-122"/>
            </a:endParaRPr>
          </a:p>
          <a:p>
            <a:pPr fontAlgn="ctr">
              <a:lnSpc>
                <a:spcPct val="150000"/>
              </a:lnSpc>
            </a:pPr>
            <a:r>
              <a:rPr lang="zh-CN" altLang="en-US" sz="2000" kern="100">
                <a:latin typeface="微软雅黑" panose="020b0503020204020204" pitchFamily="34" charset="-122"/>
                <a:ea typeface="微软雅黑" panose="020b0503020204020204" pitchFamily="34" charset="-122"/>
                <a:cs typeface="宋体" panose="02010600030101010101" pitchFamily="2" charset="-122"/>
              </a:rPr>
              <a:t>      荀子说“锲而不舍，金石可镂”，人要像蚯蚓那样“用心一也”，虽然“无爪牙之利，筋骨之强”，也要“上食埃土，下饮黄泉”，提出了积极进取的主张。</a:t>
            </a:r>
            <a:endParaRPr lang="zh-CN" altLang="en-US" sz="2000" kern="100">
              <a:latin typeface="微软雅黑" panose="020b0503020204020204" pitchFamily="34" charset="-122"/>
              <a:ea typeface="微软雅黑" panose="020b0503020204020204" pitchFamily="34" charset="-122"/>
              <a:cs typeface="宋体" panose="02010600030101010101" pitchFamily="2" charset="-122"/>
            </a:endParaRPr>
          </a:p>
          <a:p>
            <a:pPr fontAlgn="ctr">
              <a:lnSpc>
                <a:spcPct val="150000"/>
              </a:lnSpc>
            </a:pPr>
            <a:r>
              <a:rPr lang="zh-CN" altLang="en-US" sz="2000" kern="100">
                <a:latin typeface="微软雅黑" panose="020b0503020204020204" pitchFamily="34" charset="-122"/>
                <a:ea typeface="微软雅黑" panose="020b0503020204020204" pitchFamily="34" charset="-122"/>
                <a:cs typeface="宋体" panose="02010600030101010101" pitchFamily="2" charset="-122"/>
              </a:rPr>
              <a:t>      老子则主张“无为”“无执”，实际上是让人们依照自然规律办事，树立必胜的信心和坚强的毅力，耐心地一点一滴去完成，稍有松懈，常会造成前功尽弃、功亏一篑的结局。</a:t>
            </a:r>
            <a:endParaRPr lang="zh-CN" altLang="en-US" sz="2000" kern="100">
              <a:latin typeface="微软雅黑" panose="020b0503020204020204" pitchFamily="34" charset="-122"/>
              <a:ea typeface="微软雅黑" panose="020b0503020204020204" pitchFamily="34" charset="-122"/>
              <a:cs typeface="宋体" panose="02010600030101010101" pitchFamily="2" charset="-122"/>
            </a:endParaRPr>
          </a:p>
          <a:p>
            <a:pPr fontAlgn="ctr">
              <a:lnSpc>
                <a:spcPct val="150000"/>
              </a:lnSpc>
            </a:pPr>
            <a:endParaRPr lang="zh-CN" altLang="en-US" sz="2400" kern="100">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3"/>
          <a:stretch>
            <a:fillRect/>
          </a:stretch>
        </p:blipFill>
        <p:spPr>
          <a:xfrm>
            <a:off x="219570" y="1410077"/>
            <a:ext cx="1558110" cy="1898514"/>
          </a:xfrm>
          <a:prstGeom prst="rect">
            <a:avLst/>
          </a:prstGeom>
        </p:spPr>
      </p:pic>
      <p:sp>
        <p:nvSpPr>
          <p:cNvPr id="9" name="文本框 8"/>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深入品读，感悟赏析</a:t>
            </a:r>
            <a:endParaRPr lang="zh-CN" altLang="en-US" sz="2000">
              <a:latin typeface="微软雅黑" panose="020b0503020204020204" pitchFamily="34" charset="-122"/>
              <a:ea typeface="微软雅黑" panose="020b0503020204020204" pitchFamily="34" charset="-122"/>
            </a:endParaRPr>
          </a:p>
        </p:txBody>
      </p:sp>
      <p:sp>
        <p:nvSpPr>
          <p:cNvPr id="11" name="文本框 10"/>
          <p:cNvSpPr txBox="1"/>
          <p:nvPr/>
        </p:nvSpPr>
        <p:spPr>
          <a:xfrm>
            <a:off x="1777680" y="1281796"/>
            <a:ext cx="9552637" cy="581057"/>
          </a:xfrm>
          <a:prstGeom prst="rect">
            <a:avLst/>
          </a:prstGeom>
          <a:solidFill>
            <a:schemeClr val="bg1">
              <a:lumMod val="85000"/>
            </a:schemeClr>
          </a:solidFill>
        </p:spPr>
        <p:txBody>
          <a:bodyPr wrap="square">
            <a:spAutoFit/>
          </a:bodyPr>
          <a:lstStyle/>
          <a:p>
            <a:pPr marL="285750" indent="-285750">
              <a:lnSpc>
                <a:spcPct val="150000"/>
              </a:lnSpc>
              <a:buFont typeface="Wingdings" panose="05000000000000000000" pitchFamily="2" charset="2"/>
              <a:buChar char="l"/>
            </a:pPr>
            <a:r>
              <a:rPr lang="zh-CN" altLang="en-US" sz="2400">
                <a:effectLst/>
                <a:latin typeface="微软雅黑" panose="020b0503020204020204" pitchFamily="34" charset="-122"/>
                <a:ea typeface="微软雅黑" panose="020b0503020204020204" pitchFamily="34" charset="-122"/>
                <a:cs typeface="宋体" panose="02010600030101010101" pitchFamily="2" charset="-122"/>
              </a:rPr>
              <a:t>分析</a:t>
            </a:r>
            <a:r>
              <a:rPr lang="en-US" altLang="zh-CN" sz="24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a:effectLst/>
                <a:latin typeface="微软雅黑" panose="020b0503020204020204" pitchFamily="34" charset="-122"/>
                <a:ea typeface="微软雅黑" panose="020b0503020204020204" pitchFamily="34" charset="-122"/>
                <a:cs typeface="宋体" panose="02010600030101010101" pitchFamily="2" charset="-122"/>
              </a:rPr>
              <a:t>老子</a:t>
            </a:r>
            <a:r>
              <a:rPr lang="en-US" altLang="zh-CN" sz="24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a:effectLst/>
                <a:latin typeface="微软雅黑" panose="020b0503020204020204" pitchFamily="34" charset="-122"/>
                <a:ea typeface="微软雅黑" panose="020b0503020204020204" pitchFamily="34" charset="-122"/>
                <a:cs typeface="宋体" panose="02010600030101010101" pitchFamily="2" charset="-122"/>
              </a:rPr>
              <a:t>在论述上的风格特点</a:t>
            </a:r>
            <a:r>
              <a:rPr lang="zh-CN" altLang="en-US" sz="2000">
                <a:effectLst/>
                <a:latin typeface="微软雅黑" panose="020b0503020204020204" pitchFamily="34" charset="-122"/>
                <a:ea typeface="微软雅黑" panose="020b0503020204020204" pitchFamily="34" charset="-122"/>
                <a:cs typeface="宋体" panose="02010600030101010101" pitchFamily="2" charset="-122"/>
              </a:rPr>
              <a:t>。</a:t>
            </a:r>
            <a:endParaRPr lang="zh-CN" altLang="en-US" sz="2000">
              <a:effectLst/>
              <a:latin typeface="微软雅黑" panose="020b0503020204020204" pitchFamily="34" charset="-122"/>
              <a:ea typeface="微软雅黑" panose="020b0503020204020204" pitchFamily="34" charset="-122"/>
              <a:cs typeface="宋体" panose="02010600030101010101" pitchFamily="2" charset="-122"/>
            </a:endParaRPr>
          </a:p>
        </p:txBody>
      </p:sp>
      <p:sp>
        <p:nvSpPr>
          <p:cNvPr id="13" name="文本框 12"/>
          <p:cNvSpPr txBox="1"/>
          <p:nvPr/>
        </p:nvSpPr>
        <p:spPr>
          <a:xfrm>
            <a:off x="1896417" y="2944917"/>
            <a:ext cx="9315163" cy="2862322"/>
          </a:xfrm>
          <a:prstGeom prst="rect">
            <a:avLst/>
          </a:prstGeom>
          <a:noFill/>
        </p:spPr>
        <p:txBody>
          <a:bodyPr wrap="square">
            <a:spAutoFit/>
          </a:bodyPr>
          <a:lstStyle/>
          <a:p>
            <a:pPr fontAlgn="ctr">
              <a:lnSpc>
                <a:spcPct val="150000"/>
              </a:lnSpc>
            </a:pPr>
            <a:r>
              <a:rPr lang="en-US" altLang="zh-CN" sz="2400" kern="100">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latin typeface="微软雅黑" panose="020b0503020204020204" pitchFamily="34" charset="-122"/>
                <a:ea typeface="微软雅黑" panose="020b0503020204020204" pitchFamily="34" charset="-122"/>
                <a:cs typeface="宋体" panose="02010600030101010101" pitchFamily="2" charset="-122"/>
              </a:rPr>
              <a:t>明确</a:t>
            </a:r>
            <a:r>
              <a:rPr lang="en-US" altLang="zh-CN" sz="2400" kern="100">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latin typeface="微软雅黑" panose="020b0503020204020204" pitchFamily="34" charset="-122"/>
                <a:ea typeface="微软雅黑" panose="020b0503020204020204" pitchFamily="34" charset="-122"/>
                <a:cs typeface="宋体" panose="02010600030101010101" pitchFamily="2" charset="-122"/>
              </a:rPr>
              <a:t>：①善于通过观察自然现象和社会现象，从具体事物中概括抽象的哲理。善用辩证对立的双方来说理。如课文节选部分，作者连举生活中的三个例子，用车毂、陶器和房屋说明世间万物无不存在“有”和“无”的对立统一。“有”与“无”相互依存相互作用。</a:t>
            </a:r>
            <a:endParaRPr lang="zh-CN" altLang="en-US" sz="2400" kern="100">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3"/>
          <a:stretch>
            <a:fillRect/>
          </a:stretch>
        </p:blipFill>
        <p:spPr>
          <a:xfrm>
            <a:off x="219570" y="1410077"/>
            <a:ext cx="1558110" cy="1898514"/>
          </a:xfrm>
          <a:prstGeom prst="rect">
            <a:avLst/>
          </a:prstGeom>
        </p:spPr>
      </p:pic>
      <p:sp>
        <p:nvSpPr>
          <p:cNvPr id="9" name="文本框 8"/>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深入品读，感悟赏析</a:t>
            </a:r>
            <a:endParaRPr lang="zh-CN" altLang="en-US" sz="2000">
              <a:latin typeface="微软雅黑" panose="020b0503020204020204" pitchFamily="34" charset="-122"/>
              <a:ea typeface="微软雅黑" panose="020b0503020204020204" pitchFamily="34" charset="-122"/>
            </a:endParaRPr>
          </a:p>
        </p:txBody>
      </p:sp>
      <p:sp>
        <p:nvSpPr>
          <p:cNvPr id="11" name="文本框 10"/>
          <p:cNvSpPr txBox="1"/>
          <p:nvPr/>
        </p:nvSpPr>
        <p:spPr>
          <a:xfrm>
            <a:off x="1777680" y="1281796"/>
            <a:ext cx="9552637" cy="581057"/>
          </a:xfrm>
          <a:prstGeom prst="rect">
            <a:avLst/>
          </a:prstGeom>
          <a:solidFill>
            <a:schemeClr val="bg1">
              <a:lumMod val="85000"/>
            </a:schemeClr>
          </a:solidFill>
        </p:spPr>
        <p:txBody>
          <a:bodyPr wrap="square">
            <a:spAutoFit/>
          </a:bodyPr>
          <a:lstStyle/>
          <a:p>
            <a:pPr marL="285750" indent="-285750">
              <a:lnSpc>
                <a:spcPct val="150000"/>
              </a:lnSpc>
              <a:buFont typeface="Wingdings" panose="05000000000000000000" pitchFamily="2" charset="2"/>
              <a:buChar char="l"/>
            </a:pPr>
            <a:r>
              <a:rPr lang="zh-CN" altLang="en-US" sz="2400">
                <a:effectLst/>
                <a:latin typeface="微软雅黑" panose="020b0503020204020204" pitchFamily="34" charset="-122"/>
                <a:ea typeface="微软雅黑" panose="020b0503020204020204" pitchFamily="34" charset="-122"/>
                <a:cs typeface="宋体" panose="02010600030101010101" pitchFamily="2" charset="-122"/>
              </a:rPr>
              <a:t>分析</a:t>
            </a:r>
            <a:r>
              <a:rPr lang="en-US" altLang="zh-CN" sz="24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a:effectLst/>
                <a:latin typeface="微软雅黑" panose="020b0503020204020204" pitchFamily="34" charset="-122"/>
                <a:ea typeface="微软雅黑" panose="020b0503020204020204" pitchFamily="34" charset="-122"/>
                <a:cs typeface="宋体" panose="02010600030101010101" pitchFamily="2" charset="-122"/>
              </a:rPr>
              <a:t>老子</a:t>
            </a:r>
            <a:r>
              <a:rPr lang="en-US" altLang="zh-CN" sz="24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a:effectLst/>
                <a:latin typeface="微软雅黑" panose="020b0503020204020204" pitchFamily="34" charset="-122"/>
                <a:ea typeface="微软雅黑" panose="020b0503020204020204" pitchFamily="34" charset="-122"/>
                <a:cs typeface="宋体" panose="02010600030101010101" pitchFamily="2" charset="-122"/>
              </a:rPr>
              <a:t>在论述上的风格特点</a:t>
            </a:r>
            <a:r>
              <a:rPr lang="zh-CN" altLang="en-US" sz="2000">
                <a:effectLst/>
                <a:latin typeface="微软雅黑" panose="020b0503020204020204" pitchFamily="34" charset="-122"/>
                <a:ea typeface="微软雅黑" panose="020b0503020204020204" pitchFamily="34" charset="-122"/>
                <a:cs typeface="宋体" panose="02010600030101010101" pitchFamily="2" charset="-122"/>
              </a:rPr>
              <a:t>。</a:t>
            </a:r>
            <a:endParaRPr lang="zh-CN" altLang="en-US" sz="2000">
              <a:effectLst/>
              <a:latin typeface="微软雅黑" panose="020b0503020204020204" pitchFamily="34" charset="-122"/>
              <a:ea typeface="微软雅黑" panose="020b0503020204020204" pitchFamily="34" charset="-122"/>
              <a:cs typeface="宋体" panose="02010600030101010101" pitchFamily="2" charset="-122"/>
            </a:endParaRPr>
          </a:p>
        </p:txBody>
      </p:sp>
      <p:sp>
        <p:nvSpPr>
          <p:cNvPr id="13" name="文本框 12"/>
          <p:cNvSpPr txBox="1"/>
          <p:nvPr/>
        </p:nvSpPr>
        <p:spPr>
          <a:xfrm>
            <a:off x="1896417" y="2944917"/>
            <a:ext cx="9315163" cy="1754326"/>
          </a:xfrm>
          <a:prstGeom prst="rect">
            <a:avLst/>
          </a:prstGeom>
          <a:noFill/>
        </p:spPr>
        <p:txBody>
          <a:bodyPr wrap="square">
            <a:spAutoFit/>
          </a:bodyPr>
          <a:lstStyle/>
          <a:p>
            <a:pPr fontAlgn="ctr">
              <a:lnSpc>
                <a:spcPct val="150000"/>
              </a:lnSpc>
            </a:pPr>
            <a:r>
              <a:rPr lang="zh-CN" altLang="en-US" sz="2400" kern="100">
                <a:latin typeface="微软雅黑" panose="020b0503020204020204" pitchFamily="34" charset="-122"/>
                <a:ea typeface="微软雅黑" panose="020b0503020204020204" pitchFamily="34" charset="-122"/>
                <a:cs typeface="宋体" panose="02010600030101010101" pitchFamily="2" charset="-122"/>
              </a:rPr>
              <a:t>②善用逆向思维，具有意想不到的开创性。这一特点是指善于从常人思维的反面提出问题从而达到正面领悟的效果。如老子所说的“千里之行，始于足下”，就是其逆向思维的体现。</a:t>
            </a:r>
            <a:endParaRPr lang="zh-CN" altLang="en-US" sz="2400" kern="100">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ransition spd="slow" advClick="0" advTm="3000">
    <p:randomBar dir="vert"/>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3"/>
          <a:stretch>
            <a:fillRect/>
          </a:stretch>
        </p:blipFill>
        <p:spPr>
          <a:xfrm>
            <a:off x="219570" y="1410077"/>
            <a:ext cx="1558110" cy="1898514"/>
          </a:xfrm>
          <a:prstGeom prst="rect">
            <a:avLst/>
          </a:prstGeom>
        </p:spPr>
      </p:pic>
      <p:sp>
        <p:nvSpPr>
          <p:cNvPr id="9" name="文本框 8"/>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深入品读，感悟赏析</a:t>
            </a:r>
            <a:endParaRPr lang="zh-CN" altLang="en-US" sz="2000">
              <a:latin typeface="微软雅黑" panose="020b0503020204020204" pitchFamily="34" charset="-122"/>
              <a:ea typeface="微软雅黑" panose="020b0503020204020204" pitchFamily="34" charset="-122"/>
            </a:endParaRPr>
          </a:p>
        </p:txBody>
      </p:sp>
      <p:sp>
        <p:nvSpPr>
          <p:cNvPr id="11" name="文本框 10"/>
          <p:cNvSpPr txBox="1"/>
          <p:nvPr/>
        </p:nvSpPr>
        <p:spPr>
          <a:xfrm>
            <a:off x="1777680" y="1281796"/>
            <a:ext cx="9552637" cy="581057"/>
          </a:xfrm>
          <a:prstGeom prst="rect">
            <a:avLst/>
          </a:prstGeom>
          <a:solidFill>
            <a:schemeClr val="bg1">
              <a:lumMod val="85000"/>
            </a:schemeClr>
          </a:solidFill>
        </p:spPr>
        <p:txBody>
          <a:bodyPr wrap="square">
            <a:spAutoFit/>
          </a:bodyPr>
          <a:lstStyle/>
          <a:p>
            <a:pPr marL="285750" indent="-285750">
              <a:lnSpc>
                <a:spcPct val="150000"/>
              </a:lnSpc>
              <a:buFont typeface="Wingdings" panose="05000000000000000000" pitchFamily="2" charset="2"/>
              <a:buChar char="l"/>
            </a:pPr>
            <a:r>
              <a:rPr lang="zh-CN" altLang="en-US" sz="2400">
                <a:effectLst/>
                <a:latin typeface="微软雅黑" panose="020b0503020204020204" pitchFamily="34" charset="-122"/>
                <a:ea typeface="微软雅黑" panose="020b0503020204020204" pitchFamily="34" charset="-122"/>
                <a:cs typeface="宋体" panose="02010600030101010101" pitchFamily="2" charset="-122"/>
              </a:rPr>
              <a:t>分析</a:t>
            </a:r>
            <a:r>
              <a:rPr lang="en-US" altLang="zh-CN" sz="24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a:effectLst/>
                <a:latin typeface="微软雅黑" panose="020b0503020204020204" pitchFamily="34" charset="-122"/>
                <a:ea typeface="微软雅黑" panose="020b0503020204020204" pitchFamily="34" charset="-122"/>
                <a:cs typeface="宋体" panose="02010600030101010101" pitchFamily="2" charset="-122"/>
              </a:rPr>
              <a:t>老子</a:t>
            </a:r>
            <a:r>
              <a:rPr lang="en-US" altLang="zh-CN" sz="24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a:effectLst/>
                <a:latin typeface="微软雅黑" panose="020b0503020204020204" pitchFamily="34" charset="-122"/>
                <a:ea typeface="微软雅黑" panose="020b0503020204020204" pitchFamily="34" charset="-122"/>
                <a:cs typeface="宋体" panose="02010600030101010101" pitchFamily="2" charset="-122"/>
              </a:rPr>
              <a:t>在论述上的风格特点</a:t>
            </a:r>
            <a:r>
              <a:rPr lang="zh-CN" altLang="en-US" sz="2000">
                <a:effectLst/>
                <a:latin typeface="微软雅黑" panose="020b0503020204020204" pitchFamily="34" charset="-122"/>
                <a:ea typeface="微软雅黑" panose="020b0503020204020204" pitchFamily="34" charset="-122"/>
                <a:cs typeface="宋体" panose="02010600030101010101" pitchFamily="2" charset="-122"/>
              </a:rPr>
              <a:t>。</a:t>
            </a:r>
            <a:endParaRPr lang="zh-CN" altLang="en-US" sz="2000">
              <a:effectLst/>
              <a:latin typeface="微软雅黑" panose="020b0503020204020204" pitchFamily="34" charset="-122"/>
              <a:ea typeface="微软雅黑" panose="020b0503020204020204" pitchFamily="34" charset="-122"/>
              <a:cs typeface="宋体" panose="02010600030101010101" pitchFamily="2" charset="-122"/>
            </a:endParaRPr>
          </a:p>
        </p:txBody>
      </p:sp>
      <p:sp>
        <p:nvSpPr>
          <p:cNvPr id="13" name="文本框 12"/>
          <p:cNvSpPr txBox="1"/>
          <p:nvPr/>
        </p:nvSpPr>
        <p:spPr>
          <a:xfrm>
            <a:off x="1896417" y="2944917"/>
            <a:ext cx="9315163" cy="2308324"/>
          </a:xfrm>
          <a:prstGeom prst="rect">
            <a:avLst/>
          </a:prstGeom>
          <a:noFill/>
        </p:spPr>
        <p:txBody>
          <a:bodyPr wrap="square">
            <a:spAutoFit/>
          </a:bodyPr>
          <a:lstStyle/>
          <a:p>
            <a:pPr fontAlgn="ctr">
              <a:lnSpc>
                <a:spcPct val="150000"/>
              </a:lnSpc>
            </a:pPr>
            <a:r>
              <a:rPr lang="zh-CN" altLang="en-US" sz="2400" kern="100">
                <a:latin typeface="微软雅黑" panose="020b0503020204020204" pitchFamily="34" charset="-122"/>
                <a:ea typeface="微软雅黑" panose="020b0503020204020204" pitchFamily="34" charset="-122"/>
                <a:cs typeface="宋体" panose="02010600030101010101" pitchFamily="2" charset="-122"/>
              </a:rPr>
              <a:t>③行文简洁凝练，句句精警，如歌如诗，显出独特的魅力。如“知人者智，自知者明”“合抱之木，生于毫末；九层之台，起于累土；千里之行，始于足下”等，寥寥数语，即从平凡的现象中反映出深刻的哲理。</a:t>
            </a:r>
            <a:endParaRPr lang="zh-CN" altLang="en-US" sz="2400" kern="100">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ransition spd="slow" advClick="0" advTm="3000">
    <p:randomBar dir="vert"/>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3A5451"/>
          </a:solidFill>
          <a:ln>
            <a:solidFill>
              <a:srgbClr val="485F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矩形 2"/>
          <p:cNvSpPr/>
          <p:nvPr/>
        </p:nvSpPr>
        <p:spPr>
          <a:xfrm>
            <a:off x="172570" y="168088"/>
            <a:ext cx="11846859" cy="6521823"/>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菱形 6"/>
          <p:cNvSpPr/>
          <p:nvPr/>
        </p:nvSpPr>
        <p:spPr>
          <a:xfrm>
            <a:off x="8253219" y="1884161"/>
            <a:ext cx="1913776" cy="1871214"/>
          </a:xfrm>
          <a:prstGeom prst="diamon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文本框 7"/>
          <p:cNvSpPr txBox="1"/>
          <p:nvPr/>
        </p:nvSpPr>
        <p:spPr>
          <a:xfrm>
            <a:off x="8734498" y="2253632"/>
            <a:ext cx="1562100" cy="1015663"/>
          </a:xfrm>
          <a:prstGeom prst="rect">
            <a:avLst/>
          </a:prstGeom>
          <a:noFill/>
        </p:spPr>
        <p:txBody>
          <a:bodyPr wrap="square" rtlCol="0">
            <a:spAutoFit/>
          </a:bodyPr>
          <a:lstStyle/>
          <a:p>
            <a:r>
              <a:rPr lang="zh-CN" altLang="en-US" sz="6000">
                <a:solidFill>
                  <a:srgbClr val="3A5451"/>
                </a:solidFill>
                <a:latin typeface="楷体" panose="02010609060101010101" charset="-122"/>
                <a:ea typeface="楷体" panose="02010609060101010101" charset="-122"/>
                <a:cs typeface="+mn-ea"/>
                <a:sym typeface="+mn-lt"/>
              </a:rPr>
              <a:t>贰</a:t>
            </a:r>
            <a:endParaRPr lang="zh-CN" altLang="en-US" sz="6000">
              <a:solidFill>
                <a:srgbClr val="3A5451"/>
              </a:solidFill>
              <a:latin typeface="楷体" panose="02010609060101010101" charset="-122"/>
              <a:ea typeface="楷体" panose="02010609060101010101" charset="-122"/>
              <a:cs typeface="+mn-ea"/>
              <a:sym typeface="+mn-lt"/>
            </a:endParaRPr>
          </a:p>
        </p:txBody>
      </p:sp>
      <p:sp>
        <p:nvSpPr>
          <p:cNvPr id="11" name="菱形 10"/>
          <p:cNvSpPr/>
          <p:nvPr/>
        </p:nvSpPr>
        <p:spPr>
          <a:xfrm>
            <a:off x="8414009" y="1778878"/>
            <a:ext cx="2128859" cy="2081782"/>
          </a:xfrm>
          <a:prstGeom prst="diamond">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框 3"/>
          <p:cNvSpPr txBox="1"/>
          <p:nvPr/>
        </p:nvSpPr>
        <p:spPr>
          <a:xfrm>
            <a:off x="2526001" y="2777167"/>
            <a:ext cx="5413547" cy="707886"/>
          </a:xfrm>
          <a:prstGeom prst="rect">
            <a:avLst/>
          </a:prstGeom>
          <a:noFill/>
          <a:effectLst>
            <a:reflection blurRad="6350" stA="50000" endA="300" endPos="55500" dist="101600" dir="5400000" sy="-100000" algn="bl" rotWithShape="0"/>
          </a:effectLst>
        </p:spPr>
        <p:txBody>
          <a:bodyPr vert="horz" wrap="square" rtlCol="0">
            <a:spAutoFit/>
          </a:bodyPr>
          <a:lstStyle/>
          <a:p>
            <a:r>
              <a:rPr lang="zh-CN" altLang="en-US" sz="4000">
                <a:solidFill>
                  <a:schemeClr val="bg1"/>
                </a:solidFill>
                <a:effectLst>
                  <a:outerShdw blurRad="38100" dist="38100" dir="2700000" algn="tl">
                    <a:srgbClr val="000000">
                      <a:alpha val="43137"/>
                    </a:srgbClr>
                  </a:outerShdw>
                </a:effectLst>
                <a:latin typeface="楷体" panose="02010609060101010101" charset="-122"/>
                <a:ea typeface="楷体" panose="02010609060101010101" charset="-122"/>
                <a:cs typeface="+mn-ea"/>
                <a:sym typeface="+mn-lt"/>
              </a:rPr>
              <a:t>课堂巩固</a:t>
            </a:r>
            <a:r>
              <a:rPr lang="zh-CN" altLang="en-US" sz="400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mn-ea"/>
                <a:sym typeface="+mn-lt"/>
              </a:rPr>
              <a:t>与提升</a:t>
            </a:r>
            <a:endParaRPr lang="zh-CN" altLang="en-US" sz="400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mn-ea"/>
              <a:sym typeface="+mn-lt"/>
            </a:endParaRPr>
          </a:p>
        </p:txBody>
      </p:sp>
      <p:pic>
        <p:nvPicPr>
          <p:cNvPr id="5" name="图片 4"/>
          <p:cNvPicPr>
            <a:picLocks noChangeAspect="1"/>
          </p:cNvPicPr>
          <p:nvPr/>
        </p:nvPicPr>
        <p:blipFill>
          <a:blip r:embed="rId3"/>
          <a:stretch>
            <a:fillRect/>
          </a:stretch>
        </p:blipFill>
        <p:spPr>
          <a:xfrm rot="2391297">
            <a:off x="8069595" y="2686713"/>
            <a:ext cx="2817685" cy="2515984"/>
          </a:xfrm>
          <a:prstGeom prst="rect">
            <a:avLst/>
          </a:prstGeom>
        </p:spPr>
      </p:pic>
    </p:spTree>
  </p:cSld>
  <p:clrMapOvr>
    <a:masterClrMapping/>
  </p:clrMapOvr>
  <p:transition spd="slow" advClick="0" advTm="3000">
    <p:randomBar dir="vert"/>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0" name="图片 49"/>
          <p:cNvPicPr>
            <a:picLocks noChangeAspect="1"/>
          </p:cNvPicPr>
          <p:nvPr/>
        </p:nvPicPr>
        <p:blipFill>
          <a:blip r:embed="rId3"/>
          <a:stretch>
            <a:fillRect/>
          </a:stretch>
        </p:blipFill>
        <p:spPr>
          <a:xfrm rot="20958126">
            <a:off x="8446770" y="207645"/>
            <a:ext cx="3673475" cy="2707005"/>
          </a:xfrm>
          <a:custGeom>
            <a:gdLst>
              <a:gd name="connsiteX0" fmla="*/ 4193724 w 4193724"/>
              <a:gd name="connsiteY0" fmla="*/ 0 h 3089706"/>
              <a:gd name="connsiteX1" fmla="*/ 3610035 w 4193724"/>
              <a:gd name="connsiteY1" fmla="*/ 3089706 h 3089706"/>
              <a:gd name="connsiteX2" fmla="*/ 609296 w 4193724"/>
              <a:gd name="connsiteY2" fmla="*/ 3089706 h 3089706"/>
              <a:gd name="connsiteX3" fmla="*/ 762000 w 4193724"/>
              <a:gd name="connsiteY3" fmla="*/ 2937002 h 3089706"/>
              <a:gd name="connsiteX4" fmla="*/ 762000 w 4193724"/>
              <a:gd name="connsiteY4" fmla="*/ 2326207 h 3089706"/>
              <a:gd name="connsiteX5" fmla="*/ 609296 w 4193724"/>
              <a:gd name="connsiteY5" fmla="*/ 2173503 h 3089706"/>
              <a:gd name="connsiteX6" fmla="*/ 0 w 4193724"/>
              <a:gd name="connsiteY6" fmla="*/ 2173503 h 3089706"/>
              <a:gd name="connsiteX7" fmla="*/ 0 w 4193724"/>
              <a:gd name="connsiteY7" fmla="*/ 0 h 308970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93724" h="3089706">
                <a:moveTo>
                  <a:pt x="4193724" y="0"/>
                </a:moveTo>
                <a:lnTo>
                  <a:pt x="3610035" y="3089706"/>
                </a:lnTo>
                <a:lnTo>
                  <a:pt x="609296" y="3089706"/>
                </a:lnTo>
                <a:cubicBezTo>
                  <a:pt x="693632" y="3089706"/>
                  <a:pt x="762000" y="3021338"/>
                  <a:pt x="762000" y="2937002"/>
                </a:cubicBezTo>
                <a:lnTo>
                  <a:pt x="762000" y="2326207"/>
                </a:lnTo>
                <a:cubicBezTo>
                  <a:pt x="762000" y="2241871"/>
                  <a:pt x="693632" y="2173503"/>
                  <a:pt x="609296" y="2173503"/>
                </a:cubicBezTo>
                <a:lnTo>
                  <a:pt x="0" y="2173503"/>
                </a:lnTo>
                <a:lnTo>
                  <a:pt x="0" y="0"/>
                </a:lnTo>
                <a:close/>
              </a:path>
            </a:pathLst>
          </a:custGeom>
        </p:spPr>
      </p:pic>
      <p:sp>
        <p:nvSpPr>
          <p:cNvPr id="11" name="文本框 10"/>
          <p:cNvSpPr txBox="1"/>
          <p:nvPr/>
        </p:nvSpPr>
        <p:spPr>
          <a:xfrm>
            <a:off x="885891" y="2171050"/>
            <a:ext cx="11143615" cy="3905043"/>
          </a:xfrm>
          <a:prstGeom prst="rect">
            <a:avLst/>
          </a:prstGeom>
          <a:noFill/>
        </p:spPr>
        <p:txBody>
          <a:bodyPr wrap="square" rtlCol="0" anchor="ctr">
            <a:spAutoFit/>
          </a:bodyPr>
          <a:lstStyle/>
          <a:p>
            <a:pPr algn="l" fontAlgn="ctr">
              <a:lnSpc>
                <a:spcPct val="150000"/>
              </a:lnSpc>
            </a:pPr>
            <a:r>
              <a:rPr lang="zh-CN" altLang="zh-CN" sz="2400" kern="100">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1</a:t>
            </a:r>
            <a:r>
              <a:rPr lang="zh-CN" altLang="zh-CN" sz="2400" kern="100">
                <a:effectLst/>
                <a:latin typeface="微软雅黑" panose="020b0503020204020204" pitchFamily="34" charset="-122"/>
                <a:ea typeface="微软雅黑" panose="020b0503020204020204" pitchFamily="34" charset="-122"/>
                <a:cs typeface="宋体" panose="02010600030101010101" pitchFamily="2" charset="-122"/>
              </a:rPr>
              <a:t>）《老子》第十一章中指出</a:t>
            </a: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a:effectLst/>
                <a:latin typeface="微软雅黑" panose="020b0503020204020204" pitchFamily="34" charset="-122"/>
                <a:ea typeface="微软雅黑" panose="020b0503020204020204" pitchFamily="34" charset="-122"/>
                <a:cs typeface="宋体" panose="02010600030101010101" pitchFamily="2" charset="-122"/>
              </a:rPr>
              <a:t>有</a:t>
            </a: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a:effectLst/>
                <a:latin typeface="微软雅黑" panose="020b0503020204020204" pitchFamily="34" charset="-122"/>
                <a:ea typeface="微软雅黑" panose="020b0503020204020204" pitchFamily="34" charset="-122"/>
                <a:cs typeface="宋体" panose="02010600030101010101" pitchFamily="2" charset="-122"/>
              </a:rPr>
              <a:t>给人便利，</a:t>
            </a: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a:effectLst/>
                <a:latin typeface="微软雅黑" panose="020b0503020204020204" pitchFamily="34" charset="-122"/>
                <a:ea typeface="微软雅黑" panose="020b0503020204020204" pitchFamily="34" charset="-122"/>
                <a:cs typeface="宋体" panose="02010600030101010101" pitchFamily="2" charset="-122"/>
              </a:rPr>
              <a:t>无</a:t>
            </a: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2400" kern="100">
                <a:effectLst/>
                <a:latin typeface="微软雅黑" panose="020b0503020204020204" pitchFamily="34" charset="-122"/>
                <a:ea typeface="微软雅黑" panose="020b0503020204020204" pitchFamily="34" charset="-122"/>
                <a:cs typeface="宋体" panose="02010600030101010101" pitchFamily="2" charset="-122"/>
              </a:rPr>
              <a:t>也发挥了作用的两句是：</a:t>
            </a:r>
            <a:r>
              <a:rPr lang="en-US" altLang="zh-CN" sz="2400" kern="100">
                <a:effectLst/>
                <a:latin typeface="微软雅黑" panose="020b0503020204020204" pitchFamily="34" charset="-122"/>
                <a:ea typeface="微软雅黑" panose="020b0503020204020204" pitchFamily="34" charset="-122"/>
              </a:rPr>
              <a:t>___________________</a:t>
            </a:r>
            <a:r>
              <a:rPr lang="zh-CN" altLang="zh-CN" sz="2400" kern="100">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2400" kern="100">
                <a:effectLst/>
                <a:latin typeface="微软雅黑" panose="020b0503020204020204" pitchFamily="34" charset="-122"/>
                <a:ea typeface="微软雅黑" panose="020b0503020204020204" pitchFamily="34" charset="-122"/>
              </a:rPr>
              <a:t>___________________</a:t>
            </a:r>
            <a:r>
              <a:rPr lang="zh-CN" altLang="zh-CN" sz="2400" kern="100">
                <a:effectLst/>
                <a:latin typeface="微软雅黑" panose="020b0503020204020204" pitchFamily="34" charset="-122"/>
                <a:ea typeface="微软雅黑" panose="020b0503020204020204" pitchFamily="34" charset="-122"/>
                <a:cs typeface="宋体" panose="02010600030101010101" pitchFamily="2" charset="-122"/>
              </a:rPr>
              <a:t>。</a:t>
            </a:r>
            <a:endParaRPr lang="zh-CN" altLang="zh-CN" sz="2400" kern="100">
              <a:effectLst/>
              <a:latin typeface="微软雅黑" panose="020b0503020204020204" pitchFamily="34" charset="-122"/>
              <a:ea typeface="微软雅黑" panose="020b0503020204020204" pitchFamily="34" charset="-122"/>
            </a:endParaRPr>
          </a:p>
          <a:p>
            <a:pPr algn="l" fontAlgn="ctr">
              <a:lnSpc>
                <a:spcPct val="150000"/>
              </a:lnSpc>
            </a:pPr>
            <a:r>
              <a:rPr lang="zh-CN" altLang="zh-CN" sz="2400" kern="100">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2</a:t>
            </a:r>
            <a:r>
              <a:rPr lang="zh-CN" altLang="zh-CN" sz="2400" kern="100">
                <a:effectLst/>
                <a:latin typeface="微软雅黑" panose="020b0503020204020204" pitchFamily="34" charset="-122"/>
                <a:ea typeface="微软雅黑" panose="020b0503020204020204" pitchFamily="34" charset="-122"/>
                <a:cs typeface="宋体" panose="02010600030101010101" pitchFamily="2" charset="-122"/>
              </a:rPr>
              <a:t>）《老子》第二十四章中指出自夸和自高自大的害处的两句是：</a:t>
            </a:r>
            <a:r>
              <a:rPr lang="en-US" altLang="zh-CN" sz="2400" kern="100">
                <a:effectLst/>
                <a:latin typeface="微软雅黑" panose="020b0503020204020204" pitchFamily="34" charset="-122"/>
                <a:ea typeface="微软雅黑" panose="020b0503020204020204" pitchFamily="34" charset="-122"/>
              </a:rPr>
              <a:t>___________________</a:t>
            </a:r>
            <a:r>
              <a:rPr lang="zh-CN" altLang="zh-CN" sz="2400" kern="100">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2400" kern="100">
                <a:effectLst/>
                <a:latin typeface="微软雅黑" panose="020b0503020204020204" pitchFamily="34" charset="-122"/>
                <a:ea typeface="微软雅黑" panose="020b0503020204020204" pitchFamily="34" charset="-122"/>
              </a:rPr>
              <a:t>___________________</a:t>
            </a:r>
            <a:r>
              <a:rPr lang="zh-CN" altLang="zh-CN" sz="2400" kern="100">
                <a:effectLst/>
                <a:latin typeface="微软雅黑" panose="020b0503020204020204" pitchFamily="34" charset="-122"/>
                <a:ea typeface="微软雅黑" panose="020b0503020204020204" pitchFamily="34" charset="-122"/>
                <a:cs typeface="宋体" panose="02010600030101010101" pitchFamily="2" charset="-122"/>
              </a:rPr>
              <a:t>。</a:t>
            </a:r>
            <a:endParaRPr lang="zh-CN" altLang="zh-CN" sz="2400" kern="100">
              <a:effectLst/>
              <a:latin typeface="微软雅黑" panose="020b0503020204020204" pitchFamily="34" charset="-122"/>
              <a:ea typeface="微软雅黑" panose="020b0503020204020204" pitchFamily="34" charset="-122"/>
            </a:endParaRPr>
          </a:p>
          <a:p>
            <a:pPr algn="l" fontAlgn="ctr">
              <a:lnSpc>
                <a:spcPct val="150000"/>
              </a:lnSpc>
            </a:pPr>
            <a:r>
              <a:rPr lang="zh-CN" altLang="zh-CN" sz="2400" kern="100">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3</a:t>
            </a:r>
            <a:r>
              <a:rPr lang="zh-CN" altLang="zh-CN" sz="2400" kern="100">
                <a:effectLst/>
                <a:latin typeface="微软雅黑" panose="020b0503020204020204" pitchFamily="34" charset="-122"/>
                <a:ea typeface="微软雅黑" panose="020b0503020204020204" pitchFamily="34" charset="-122"/>
                <a:cs typeface="宋体" panose="02010600030101010101" pitchFamily="2" charset="-122"/>
              </a:rPr>
              <a:t>）《老子》第三十三章中指出能了解、认识别人叫作智慧，能认识、了解自己才算聪明的两句是：</a:t>
            </a:r>
            <a:r>
              <a:rPr lang="en-US" altLang="zh-CN" sz="2400" kern="100">
                <a:effectLst/>
                <a:latin typeface="微软雅黑" panose="020b0503020204020204" pitchFamily="34" charset="-122"/>
                <a:ea typeface="微软雅黑" panose="020b0503020204020204" pitchFamily="34" charset="-122"/>
              </a:rPr>
              <a:t>___________________</a:t>
            </a:r>
            <a:r>
              <a:rPr lang="zh-CN" altLang="zh-CN" sz="2400" kern="100">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2400" kern="100">
                <a:effectLst/>
                <a:latin typeface="微软雅黑" panose="020b0503020204020204" pitchFamily="34" charset="-122"/>
                <a:ea typeface="微软雅黑" panose="020b0503020204020204" pitchFamily="34" charset="-122"/>
              </a:rPr>
              <a:t>___________________</a:t>
            </a:r>
            <a:r>
              <a:rPr lang="zh-CN" altLang="zh-CN" sz="2400" kern="100">
                <a:effectLst/>
                <a:latin typeface="微软雅黑" panose="020b0503020204020204" pitchFamily="34" charset="-122"/>
                <a:ea typeface="微软雅黑" panose="020b0503020204020204" pitchFamily="34" charset="-122"/>
                <a:cs typeface="宋体" panose="02010600030101010101" pitchFamily="2" charset="-122"/>
              </a:rPr>
              <a:t>。</a:t>
            </a:r>
            <a:endParaRPr lang="zh-CN" altLang="zh-CN" sz="2400" kern="100">
              <a:effectLst/>
              <a:latin typeface="微软雅黑" panose="020b0503020204020204" pitchFamily="34" charset="-122"/>
              <a:ea typeface="微软雅黑" panose="020b0503020204020204" pitchFamily="34" charset="-122"/>
            </a:endParaRPr>
          </a:p>
          <a:p>
            <a:pPr>
              <a:lnSpc>
                <a:spcPct val="150000"/>
              </a:lnSpc>
            </a:pP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cs typeface="楷体" panose="02010609060101010101" charset="-122"/>
            </a:endParaRPr>
          </a:p>
        </p:txBody>
      </p:sp>
      <p:sp>
        <p:nvSpPr>
          <p:cNvPr id="12" name="文本框 11"/>
          <p:cNvSpPr txBox="1"/>
          <p:nvPr/>
        </p:nvSpPr>
        <p:spPr>
          <a:xfrm>
            <a:off x="1843861" y="2836433"/>
            <a:ext cx="3627916" cy="497957"/>
          </a:xfrm>
          <a:prstGeom prst="rect">
            <a:avLst/>
          </a:prstGeom>
          <a:noFill/>
        </p:spPr>
        <p:txBody>
          <a:bodyPr wrap="none" rtlCol="0" anchor="ctr">
            <a:spAutoFit/>
          </a:bodyPr>
          <a:lstStyle/>
          <a:p>
            <a:pPr>
              <a:lnSpc>
                <a:spcPct val="120000"/>
              </a:lnSpc>
            </a:pPr>
            <a:r>
              <a:rPr lang="zh-CN" altLang="en-US"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有之以为利    无之以为用</a:t>
            </a:r>
            <a:endParaRPr lang="zh-CN" altLang="en-US"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3" name="文本框 12"/>
          <p:cNvSpPr txBox="1"/>
          <p:nvPr/>
        </p:nvSpPr>
        <p:spPr>
          <a:xfrm>
            <a:off x="1843861" y="3935378"/>
            <a:ext cx="3627916" cy="497957"/>
          </a:xfrm>
          <a:prstGeom prst="rect">
            <a:avLst/>
          </a:prstGeom>
          <a:noFill/>
        </p:spPr>
        <p:txBody>
          <a:bodyPr wrap="none" rtlCol="0" anchor="ctr">
            <a:spAutoFit/>
          </a:bodyPr>
          <a:lstStyle/>
          <a:p>
            <a:pPr>
              <a:lnSpc>
                <a:spcPct val="120000"/>
              </a:lnSpc>
            </a:pPr>
            <a:r>
              <a:rPr lang="zh-CN" altLang="en-US"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自伐者无功    自矜者不长</a:t>
            </a:r>
            <a:endParaRPr lang="zh-CN" altLang="en-US"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4" name="文本框 13"/>
          <p:cNvSpPr txBox="1"/>
          <p:nvPr/>
        </p:nvSpPr>
        <p:spPr>
          <a:xfrm>
            <a:off x="4830265" y="5037933"/>
            <a:ext cx="3103735" cy="497957"/>
          </a:xfrm>
          <a:prstGeom prst="rect">
            <a:avLst/>
          </a:prstGeom>
          <a:noFill/>
        </p:spPr>
        <p:txBody>
          <a:bodyPr wrap="none" rtlCol="0" anchor="ctr">
            <a:spAutoFit/>
          </a:bodyPr>
          <a:lstStyle/>
          <a:p>
            <a:pPr>
              <a:lnSpc>
                <a:spcPct val="120000"/>
              </a:lnSpc>
            </a:pPr>
            <a:r>
              <a:rPr lang="zh-CN" altLang="en-US"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 知人者智    自知者明</a:t>
            </a:r>
            <a:endParaRPr lang="zh-CN" altLang="en-US"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nvSpPr>
        <p:spPr>
          <a:xfrm>
            <a:off x="980782" y="488610"/>
            <a:ext cx="3849483"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课堂巩固：理解性默写</a:t>
            </a:r>
            <a:endParaRPr lang="zh-CN" altLang="en-US" sz="2000">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4"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 calcmode="lin" valueType="num">
                                      <p:cBhvr additive="base">
                                        <p:cTn id="7" dur="50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7" presetClass="entr" presetSubtype="4" fill="hold" nodeType="click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14" dur="50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3" presetClass="entr" presetSubtype="10" fill="hold" nodeType="clickEffect">
                                  <p:stCondLst>
                                    <p:cond delay="0"/>
                                  </p:stCondLst>
                                  <p:childTnLst>
                                    <p:set>
                                      <p:cBhvr>
                                        <p:cTn id="18" dur="1" fill="hold">
                                          <p:stCondLst>
                                            <p:cond delay="0"/>
                                          </p:stCondLst>
                                        </p:cTn>
                                        <p:tgtEl>
                                          <p:spTgt spid="14">
                                            <p:txEl>
                                              <p:pRg st="0" end="0"/>
                                            </p:txEl>
                                          </p:spTgt>
                                        </p:tgtEl>
                                        <p:attrNameLst>
                                          <p:attrName>style.visibility</p:attrName>
                                        </p:attrNameLst>
                                      </p:cBhvr>
                                      <p:to>
                                        <p:strVal val="visible"/>
                                      </p:to>
                                    </p:set>
                                    <p:animEffect transition="in" filter="blinds(horizontal)">
                                      <p:cBhvr>
                                        <p:cTn id="19"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0" name="图片 49"/>
          <p:cNvPicPr>
            <a:picLocks noChangeAspect="1"/>
          </p:cNvPicPr>
          <p:nvPr/>
        </p:nvPicPr>
        <p:blipFill>
          <a:blip r:embed="rId3"/>
          <a:stretch>
            <a:fillRect/>
          </a:stretch>
        </p:blipFill>
        <p:spPr>
          <a:xfrm rot="20958126">
            <a:off x="8446770" y="207645"/>
            <a:ext cx="3673475" cy="2707005"/>
          </a:xfrm>
          <a:custGeom>
            <a:gdLst>
              <a:gd name="connsiteX0" fmla="*/ 4193724 w 4193724"/>
              <a:gd name="connsiteY0" fmla="*/ 0 h 3089706"/>
              <a:gd name="connsiteX1" fmla="*/ 3610035 w 4193724"/>
              <a:gd name="connsiteY1" fmla="*/ 3089706 h 3089706"/>
              <a:gd name="connsiteX2" fmla="*/ 609296 w 4193724"/>
              <a:gd name="connsiteY2" fmla="*/ 3089706 h 3089706"/>
              <a:gd name="connsiteX3" fmla="*/ 762000 w 4193724"/>
              <a:gd name="connsiteY3" fmla="*/ 2937002 h 3089706"/>
              <a:gd name="connsiteX4" fmla="*/ 762000 w 4193724"/>
              <a:gd name="connsiteY4" fmla="*/ 2326207 h 3089706"/>
              <a:gd name="connsiteX5" fmla="*/ 609296 w 4193724"/>
              <a:gd name="connsiteY5" fmla="*/ 2173503 h 3089706"/>
              <a:gd name="connsiteX6" fmla="*/ 0 w 4193724"/>
              <a:gd name="connsiteY6" fmla="*/ 2173503 h 3089706"/>
              <a:gd name="connsiteX7" fmla="*/ 0 w 4193724"/>
              <a:gd name="connsiteY7" fmla="*/ 0 h 308970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93724" h="3089706">
                <a:moveTo>
                  <a:pt x="4193724" y="0"/>
                </a:moveTo>
                <a:lnTo>
                  <a:pt x="3610035" y="3089706"/>
                </a:lnTo>
                <a:lnTo>
                  <a:pt x="609296" y="3089706"/>
                </a:lnTo>
                <a:cubicBezTo>
                  <a:pt x="693632" y="3089706"/>
                  <a:pt x="762000" y="3021338"/>
                  <a:pt x="762000" y="2937002"/>
                </a:cubicBezTo>
                <a:lnTo>
                  <a:pt x="762000" y="2326207"/>
                </a:lnTo>
                <a:cubicBezTo>
                  <a:pt x="762000" y="2241871"/>
                  <a:pt x="693632" y="2173503"/>
                  <a:pt x="609296" y="2173503"/>
                </a:cubicBezTo>
                <a:lnTo>
                  <a:pt x="0" y="2173503"/>
                </a:lnTo>
                <a:lnTo>
                  <a:pt x="0" y="0"/>
                </a:lnTo>
                <a:close/>
              </a:path>
            </a:pathLst>
          </a:custGeom>
        </p:spPr>
      </p:pic>
      <p:sp>
        <p:nvSpPr>
          <p:cNvPr id="11" name="文本框 10"/>
          <p:cNvSpPr txBox="1"/>
          <p:nvPr/>
        </p:nvSpPr>
        <p:spPr>
          <a:xfrm>
            <a:off x="885891" y="2415411"/>
            <a:ext cx="11143615" cy="3416320"/>
          </a:xfrm>
          <a:prstGeom prst="rect">
            <a:avLst/>
          </a:prstGeom>
          <a:noFill/>
        </p:spPr>
        <p:txBody>
          <a:bodyPr wrap="square" rtlCol="0" anchor="ctr">
            <a:spAutoFit/>
          </a:bodyPr>
          <a:lstStyle/>
          <a:p>
            <a:pPr algn="l" fontAlgn="ctr">
              <a:lnSpc>
                <a:spcPct val="150000"/>
              </a:lnSpc>
            </a:pPr>
            <a:r>
              <a:rPr lang="zh-CN" altLang="en-US" sz="2400" kern="100">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4</a:t>
            </a:r>
            <a:r>
              <a:rPr lang="zh-CN" altLang="en-US" sz="2400" kern="100">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effectLst/>
                <a:latin typeface="微软雅黑" panose="020b0503020204020204" pitchFamily="34" charset="-122"/>
                <a:ea typeface="微软雅黑" panose="020b0503020204020204" pitchFamily="34" charset="-122"/>
                <a:cs typeface="宋体" panose="02010600030101010101" pitchFamily="2" charset="-122"/>
              </a:rPr>
              <a:t>老子</a:t>
            </a: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effectLst/>
                <a:latin typeface="微软雅黑" panose="020b0503020204020204" pitchFamily="34" charset="-122"/>
                <a:ea typeface="微软雅黑" panose="020b0503020204020204" pitchFamily="34" charset="-122"/>
                <a:cs typeface="宋体" panose="02010600030101010101" pitchFamily="2" charset="-122"/>
              </a:rPr>
              <a:t>第三十三章中指出能战胜别人和能克制自己的弱点的重要性的两句是：</a:t>
            </a: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___________________</a:t>
            </a:r>
            <a:r>
              <a:rPr lang="zh-CN" altLang="en-US" sz="2400" kern="100">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___________________</a:t>
            </a:r>
            <a:r>
              <a:rPr lang="zh-CN" altLang="en-US" sz="2400" kern="100">
                <a:effectLst/>
                <a:latin typeface="微软雅黑" panose="020b0503020204020204" pitchFamily="34" charset="-122"/>
                <a:ea typeface="微软雅黑" panose="020b0503020204020204" pitchFamily="34" charset="-122"/>
                <a:cs typeface="宋体" panose="02010600030101010101" pitchFamily="2" charset="-122"/>
              </a:rPr>
              <a:t>。</a:t>
            </a:r>
            <a:endParaRPr lang="zh-CN" altLang="en-US" sz="2400" kern="100">
              <a:effectLst/>
              <a:latin typeface="微软雅黑" panose="020b0503020204020204" pitchFamily="34" charset="-122"/>
              <a:ea typeface="微软雅黑" panose="020b0503020204020204" pitchFamily="34" charset="-122"/>
              <a:cs typeface="宋体" panose="02010600030101010101" pitchFamily="2" charset="-122"/>
            </a:endParaRPr>
          </a:p>
          <a:p>
            <a:pPr algn="l" fontAlgn="ctr">
              <a:lnSpc>
                <a:spcPct val="150000"/>
              </a:lnSpc>
            </a:pPr>
            <a:r>
              <a:rPr lang="zh-CN" altLang="en-US" sz="2400" kern="100">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5</a:t>
            </a:r>
            <a:r>
              <a:rPr lang="zh-CN" altLang="en-US" sz="2400" kern="100">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effectLst/>
                <a:latin typeface="微软雅黑" panose="020b0503020204020204" pitchFamily="34" charset="-122"/>
                <a:ea typeface="微软雅黑" panose="020b0503020204020204" pitchFamily="34" charset="-122"/>
                <a:cs typeface="宋体" panose="02010600030101010101" pitchFamily="2" charset="-122"/>
              </a:rPr>
              <a:t>老子</a:t>
            </a: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effectLst/>
                <a:latin typeface="微软雅黑" panose="020b0503020204020204" pitchFamily="34" charset="-122"/>
                <a:ea typeface="微软雅黑" panose="020b0503020204020204" pitchFamily="34" charset="-122"/>
                <a:cs typeface="宋体" panose="02010600030101010101" pitchFamily="2" charset="-122"/>
              </a:rPr>
              <a:t>第六十四章中以树为喻，指出强大的事物都是从微小开始萌发的两句是：</a:t>
            </a: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___________________</a:t>
            </a:r>
            <a:r>
              <a:rPr lang="zh-CN" altLang="en-US" sz="2400" kern="100">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___________________</a:t>
            </a:r>
            <a:r>
              <a:rPr lang="zh-CN" altLang="en-US" sz="2400" kern="100">
                <a:effectLst/>
                <a:latin typeface="微软雅黑" panose="020b0503020204020204" pitchFamily="34" charset="-122"/>
                <a:ea typeface="微软雅黑" panose="020b0503020204020204" pitchFamily="34" charset="-122"/>
                <a:cs typeface="宋体" panose="02010600030101010101" pitchFamily="2" charset="-122"/>
              </a:rPr>
              <a:t>。</a:t>
            </a:r>
            <a:endParaRPr lang="zh-CN" altLang="en-US" sz="2400" kern="100">
              <a:effectLst/>
              <a:latin typeface="微软雅黑" panose="020b0503020204020204" pitchFamily="34" charset="-122"/>
              <a:ea typeface="微软雅黑" panose="020b0503020204020204" pitchFamily="34" charset="-122"/>
              <a:cs typeface="宋体" panose="02010600030101010101" pitchFamily="2" charset="-122"/>
            </a:endParaRPr>
          </a:p>
          <a:p>
            <a:pPr algn="l" fontAlgn="ctr">
              <a:lnSpc>
                <a:spcPct val="150000"/>
              </a:lnSpc>
            </a:pPr>
            <a:r>
              <a:rPr lang="zh-CN" altLang="en-US" sz="2400" kern="100">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6</a:t>
            </a:r>
            <a:r>
              <a:rPr lang="zh-CN" altLang="en-US" sz="2400" kern="100">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effectLst/>
                <a:latin typeface="微软雅黑" panose="020b0503020204020204" pitchFamily="34" charset="-122"/>
                <a:ea typeface="微软雅黑" panose="020b0503020204020204" pitchFamily="34" charset="-122"/>
                <a:cs typeface="宋体" panose="02010600030101010101" pitchFamily="2" charset="-122"/>
              </a:rPr>
              <a:t>老子</a:t>
            </a: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400" kern="100">
                <a:effectLst/>
                <a:latin typeface="微软雅黑" panose="020b0503020204020204" pitchFamily="34" charset="-122"/>
                <a:ea typeface="微软雅黑" panose="020b0503020204020204" pitchFamily="34" charset="-122"/>
                <a:cs typeface="宋体" panose="02010600030101010101" pitchFamily="2" charset="-122"/>
              </a:rPr>
              <a:t>第六十四章中指出做事情坚持如一，就不会失败的情况的两句是：</a:t>
            </a: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___________________</a:t>
            </a:r>
            <a:r>
              <a:rPr lang="zh-CN" altLang="en-US" sz="2400" kern="100">
                <a:effectLst/>
                <a:latin typeface="微软雅黑" panose="020b0503020204020204" pitchFamily="34" charset="-122"/>
                <a:ea typeface="微软雅黑" panose="020b0503020204020204" pitchFamily="34" charset="-122"/>
                <a:cs typeface="宋体" panose="02010600030101010101" pitchFamily="2" charset="-122"/>
              </a:rPr>
              <a:t>，</a:t>
            </a:r>
            <a:r>
              <a:rPr lang="en-US" altLang="zh-CN" sz="2400" kern="100">
                <a:effectLst/>
                <a:latin typeface="微软雅黑" panose="020b0503020204020204" pitchFamily="34" charset="-122"/>
                <a:ea typeface="微软雅黑" panose="020b0503020204020204" pitchFamily="34" charset="-122"/>
                <a:cs typeface="宋体" panose="02010600030101010101" pitchFamily="2" charset="-122"/>
              </a:rPr>
              <a:t>___________________</a:t>
            </a:r>
            <a:r>
              <a:rPr lang="zh-CN" altLang="en-US" sz="2400" kern="100">
                <a:effectLst/>
                <a:latin typeface="微软雅黑" panose="020b0503020204020204" pitchFamily="34" charset="-122"/>
                <a:ea typeface="微软雅黑" panose="020b0503020204020204" pitchFamily="34" charset="-122"/>
                <a:cs typeface="宋体" panose="02010600030101010101" pitchFamily="2" charset="-122"/>
              </a:rPr>
              <a:t>。</a:t>
            </a:r>
            <a:endParaRPr lang="zh-CN" altLang="en-US" sz="2400" kern="100">
              <a:effectLst/>
              <a:latin typeface="微软雅黑" panose="020b0503020204020204" pitchFamily="34" charset="-122"/>
              <a:ea typeface="微软雅黑" panose="020b0503020204020204" pitchFamily="34" charset="-122"/>
              <a:cs typeface="宋体" panose="02010600030101010101" pitchFamily="2" charset="-122"/>
            </a:endParaRPr>
          </a:p>
        </p:txBody>
      </p:sp>
      <p:sp>
        <p:nvSpPr>
          <p:cNvPr id="12" name="文本框 11"/>
          <p:cNvSpPr txBox="1"/>
          <p:nvPr/>
        </p:nvSpPr>
        <p:spPr>
          <a:xfrm>
            <a:off x="2479841" y="3122036"/>
            <a:ext cx="3320140" cy="497957"/>
          </a:xfrm>
          <a:prstGeom prst="rect">
            <a:avLst/>
          </a:prstGeom>
          <a:noFill/>
        </p:spPr>
        <p:txBody>
          <a:bodyPr wrap="none" rtlCol="0" anchor="ctr">
            <a:spAutoFit/>
          </a:bodyPr>
          <a:lstStyle/>
          <a:p>
            <a:pPr>
              <a:lnSpc>
                <a:spcPct val="120000"/>
              </a:lnSpc>
            </a:pPr>
            <a:r>
              <a:rPr lang="zh-CN" altLang="en-US"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胜人者有力    自胜者强</a:t>
            </a:r>
            <a:endParaRPr lang="zh-CN" altLang="en-US"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3" name="文本框 12"/>
          <p:cNvSpPr txBox="1"/>
          <p:nvPr/>
        </p:nvSpPr>
        <p:spPr>
          <a:xfrm>
            <a:off x="3058063" y="4227904"/>
            <a:ext cx="3012363" cy="497957"/>
          </a:xfrm>
          <a:prstGeom prst="rect">
            <a:avLst/>
          </a:prstGeom>
          <a:noFill/>
        </p:spPr>
        <p:txBody>
          <a:bodyPr wrap="none" rtlCol="0" anchor="ctr">
            <a:spAutoFit/>
          </a:bodyPr>
          <a:lstStyle/>
          <a:p>
            <a:pPr>
              <a:lnSpc>
                <a:spcPct val="120000"/>
              </a:lnSpc>
            </a:pPr>
            <a:r>
              <a:rPr lang="zh-CN" altLang="en-US"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合抱之木    生于毫末</a:t>
            </a:r>
            <a:endParaRPr lang="zh-CN" altLang="en-US"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4" name="文本框 13"/>
          <p:cNvSpPr txBox="1"/>
          <p:nvPr/>
        </p:nvSpPr>
        <p:spPr>
          <a:xfrm>
            <a:off x="2249915" y="5333772"/>
            <a:ext cx="3012363" cy="497957"/>
          </a:xfrm>
          <a:prstGeom prst="rect">
            <a:avLst/>
          </a:prstGeom>
          <a:noFill/>
        </p:spPr>
        <p:txBody>
          <a:bodyPr wrap="none" rtlCol="0" anchor="ctr">
            <a:spAutoFit/>
          </a:bodyPr>
          <a:lstStyle/>
          <a:p>
            <a:pPr>
              <a:lnSpc>
                <a:spcPct val="120000"/>
              </a:lnSpc>
            </a:pPr>
            <a:r>
              <a:rPr lang="zh-CN" altLang="en-US"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慎终如始    则无败事</a:t>
            </a:r>
            <a:endParaRPr lang="zh-CN" altLang="en-US"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nvSpPr>
        <p:spPr>
          <a:xfrm>
            <a:off x="980782" y="488610"/>
            <a:ext cx="3849483"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课堂巩固：理解性默写</a:t>
            </a:r>
            <a:endParaRPr lang="zh-CN" altLang="en-US" sz="2000">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4"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 calcmode="lin" valueType="num">
                                      <p:cBhvr additive="base">
                                        <p:cTn id="7" dur="50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7" presetClass="entr" presetSubtype="4" fill="hold" nodeType="click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14" dur="50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3" presetClass="entr" presetSubtype="10" fill="hold" nodeType="clickEffect">
                                  <p:stCondLst>
                                    <p:cond delay="0"/>
                                  </p:stCondLst>
                                  <p:childTnLst>
                                    <p:set>
                                      <p:cBhvr>
                                        <p:cTn id="18" dur="1" fill="hold">
                                          <p:stCondLst>
                                            <p:cond delay="0"/>
                                          </p:stCondLst>
                                        </p:cTn>
                                        <p:tgtEl>
                                          <p:spTgt spid="14">
                                            <p:txEl>
                                              <p:pRg st="0" end="0"/>
                                            </p:txEl>
                                          </p:spTgt>
                                        </p:tgtEl>
                                        <p:attrNameLst>
                                          <p:attrName>style.visibility</p:attrName>
                                        </p:attrNameLst>
                                      </p:cBhvr>
                                      <p:to>
                                        <p:strVal val="visible"/>
                                      </p:to>
                                    </p:set>
                                    <p:animEffect transition="in" filter="blinds(horizontal)">
                                      <p:cBhvr>
                                        <p:cTn id="19"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0" name="图片 49"/>
          <p:cNvPicPr>
            <a:picLocks noChangeAspect="1"/>
          </p:cNvPicPr>
          <p:nvPr/>
        </p:nvPicPr>
        <p:blipFill>
          <a:blip r:embed="rId3"/>
          <a:stretch>
            <a:fillRect/>
          </a:stretch>
        </p:blipFill>
        <p:spPr>
          <a:xfrm rot="20958126">
            <a:off x="8446770" y="207645"/>
            <a:ext cx="3673475" cy="2707005"/>
          </a:xfrm>
          <a:custGeom>
            <a:gdLst>
              <a:gd name="connsiteX0" fmla="*/ 4193724 w 4193724"/>
              <a:gd name="connsiteY0" fmla="*/ 0 h 3089706"/>
              <a:gd name="connsiteX1" fmla="*/ 3610035 w 4193724"/>
              <a:gd name="connsiteY1" fmla="*/ 3089706 h 3089706"/>
              <a:gd name="connsiteX2" fmla="*/ 609296 w 4193724"/>
              <a:gd name="connsiteY2" fmla="*/ 3089706 h 3089706"/>
              <a:gd name="connsiteX3" fmla="*/ 762000 w 4193724"/>
              <a:gd name="connsiteY3" fmla="*/ 2937002 h 3089706"/>
              <a:gd name="connsiteX4" fmla="*/ 762000 w 4193724"/>
              <a:gd name="connsiteY4" fmla="*/ 2326207 h 3089706"/>
              <a:gd name="connsiteX5" fmla="*/ 609296 w 4193724"/>
              <a:gd name="connsiteY5" fmla="*/ 2173503 h 3089706"/>
              <a:gd name="connsiteX6" fmla="*/ 0 w 4193724"/>
              <a:gd name="connsiteY6" fmla="*/ 2173503 h 3089706"/>
              <a:gd name="connsiteX7" fmla="*/ 0 w 4193724"/>
              <a:gd name="connsiteY7" fmla="*/ 0 h 308970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93724" h="3089706">
                <a:moveTo>
                  <a:pt x="4193724" y="0"/>
                </a:moveTo>
                <a:lnTo>
                  <a:pt x="3610035" y="3089706"/>
                </a:lnTo>
                <a:lnTo>
                  <a:pt x="609296" y="3089706"/>
                </a:lnTo>
                <a:cubicBezTo>
                  <a:pt x="693632" y="3089706"/>
                  <a:pt x="762000" y="3021338"/>
                  <a:pt x="762000" y="2937002"/>
                </a:cubicBezTo>
                <a:lnTo>
                  <a:pt x="762000" y="2326207"/>
                </a:lnTo>
                <a:cubicBezTo>
                  <a:pt x="762000" y="2241871"/>
                  <a:pt x="693632" y="2173503"/>
                  <a:pt x="609296" y="2173503"/>
                </a:cubicBezTo>
                <a:lnTo>
                  <a:pt x="0" y="2173503"/>
                </a:lnTo>
                <a:lnTo>
                  <a:pt x="0" y="0"/>
                </a:lnTo>
                <a:close/>
              </a:path>
            </a:pathLst>
          </a:custGeom>
        </p:spPr>
      </p:pic>
      <p:sp>
        <p:nvSpPr>
          <p:cNvPr id="2" name="文本框 1"/>
          <p:cNvSpPr txBox="1"/>
          <p:nvPr/>
        </p:nvSpPr>
        <p:spPr>
          <a:xfrm>
            <a:off x="980782" y="488610"/>
            <a:ext cx="3849483"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课堂提升：文言文阅读</a:t>
            </a:r>
            <a:endParaRPr lang="zh-CN" altLang="en-US" sz="2000">
              <a:latin typeface="微软雅黑" panose="020b0503020204020204" pitchFamily="34" charset="-122"/>
              <a:ea typeface="微软雅黑" panose="020b0503020204020204" pitchFamily="34" charset="-122"/>
            </a:endParaRPr>
          </a:p>
        </p:txBody>
      </p:sp>
      <p:sp>
        <p:nvSpPr>
          <p:cNvPr id="11" name="文本框 10"/>
          <p:cNvSpPr txBox="1"/>
          <p:nvPr/>
        </p:nvSpPr>
        <p:spPr>
          <a:xfrm>
            <a:off x="980782" y="1751046"/>
            <a:ext cx="10250810" cy="4602991"/>
          </a:xfrm>
          <a:prstGeom prst="rect">
            <a:avLst/>
          </a:prstGeom>
          <a:noFill/>
        </p:spPr>
        <p:txBody>
          <a:bodyPr wrap="square">
            <a:spAutoFit/>
          </a:bodyPr>
          <a:lstStyle/>
          <a:p>
            <a:pPr algn="l">
              <a:lnSpc>
                <a:spcPct val="150000"/>
              </a:lnSpc>
            </a:pPr>
            <a:r>
              <a:rPr lang="zh-CN" altLang="en-US" sz="2200" kern="100">
                <a:effectLst/>
                <a:latin typeface="微软雅黑" panose="020b0503020204020204" pitchFamily="34" charset="-122"/>
                <a:ea typeface="微软雅黑" panose="020b0503020204020204" pitchFamily="34" charset="-122"/>
              </a:rPr>
              <a:t>阅读下面的材料，完成下列小题。</a:t>
            </a:r>
            <a:endParaRPr lang="zh-CN" altLang="en-US" sz="2200" kern="100">
              <a:effectLst/>
              <a:latin typeface="微软雅黑" panose="020b0503020204020204" pitchFamily="34" charset="-122"/>
              <a:ea typeface="微软雅黑" panose="020b0503020204020204" pitchFamily="34" charset="-122"/>
            </a:endParaRPr>
          </a:p>
          <a:p>
            <a:pPr indent="457200" algn="l">
              <a:lnSpc>
                <a:spcPct val="150000"/>
              </a:lnSpc>
            </a:pPr>
            <a:r>
              <a:rPr lang="zh-CN" altLang="en-US" sz="2200" kern="100">
                <a:effectLst/>
                <a:latin typeface="楷体" panose="02010609060101010101" charset="-122"/>
                <a:ea typeface="楷体" panose="02010609060101010101" charset="-122"/>
              </a:rPr>
              <a:t> ①子适卫，冉有仆。子曰：“庶矣哉</a:t>
            </a:r>
            <a:r>
              <a:rPr lang="en-US" altLang="zh-CN" sz="2200" kern="100">
                <a:effectLst/>
                <a:latin typeface="楷体" panose="02010609060101010101" charset="-122"/>
                <a:ea typeface="楷体" panose="02010609060101010101" charset="-122"/>
              </a:rPr>
              <a:t>!”</a:t>
            </a:r>
            <a:r>
              <a:rPr lang="zh-CN" altLang="en-US" sz="2200" kern="100">
                <a:effectLst/>
                <a:latin typeface="楷体" panose="02010609060101010101" charset="-122"/>
                <a:ea typeface="楷体" panose="02010609060101010101" charset="-122"/>
              </a:rPr>
              <a:t>冉有曰：“既庶矣，又何加焉</a:t>
            </a:r>
            <a:r>
              <a:rPr lang="en-US" altLang="zh-CN" sz="2200" kern="100">
                <a:effectLst/>
                <a:latin typeface="楷体" panose="02010609060101010101" charset="-122"/>
                <a:ea typeface="楷体" panose="02010609060101010101" charset="-122"/>
              </a:rPr>
              <a:t>?”</a:t>
            </a:r>
            <a:r>
              <a:rPr lang="zh-CN" altLang="en-US" sz="2200" kern="100">
                <a:effectLst/>
                <a:latin typeface="楷体" panose="02010609060101010101" charset="-122"/>
                <a:ea typeface="楷体" panose="02010609060101010101" charset="-122"/>
              </a:rPr>
              <a:t>曰：“富之。”曰：“既富矣。又何加焉</a:t>
            </a:r>
            <a:r>
              <a:rPr lang="en-US" altLang="zh-CN" sz="2200" kern="100">
                <a:effectLst/>
                <a:latin typeface="楷体" panose="02010609060101010101" charset="-122"/>
                <a:ea typeface="楷体" panose="02010609060101010101" charset="-122"/>
              </a:rPr>
              <a:t>?”</a:t>
            </a:r>
            <a:r>
              <a:rPr lang="zh-CN" altLang="en-US" sz="2200" kern="100">
                <a:effectLst/>
                <a:latin typeface="楷体" panose="02010609060101010101" charset="-122"/>
                <a:ea typeface="楷体" panose="02010609060101010101" charset="-122"/>
              </a:rPr>
              <a:t>曰：“教之。”                       </a:t>
            </a:r>
            <a:endParaRPr lang="zh-CN" altLang="en-US" sz="2200" kern="100">
              <a:effectLst/>
              <a:latin typeface="楷体" panose="02010609060101010101" charset="-122"/>
              <a:ea typeface="楷体" panose="02010609060101010101" charset="-122"/>
            </a:endParaRPr>
          </a:p>
          <a:p>
            <a:pPr indent="457200" algn="r">
              <a:lnSpc>
                <a:spcPct val="150000"/>
              </a:lnSpc>
            </a:pPr>
            <a:r>
              <a:rPr lang="en-US" altLang="zh-CN" sz="2200" kern="100">
                <a:effectLst/>
                <a:latin typeface="楷体" panose="02010609060101010101" charset="-122"/>
                <a:ea typeface="楷体" panose="02010609060101010101" charset="-122"/>
              </a:rPr>
              <a:t>(《</a:t>
            </a:r>
            <a:r>
              <a:rPr lang="zh-CN" altLang="en-US" sz="2200" kern="100">
                <a:effectLst/>
                <a:latin typeface="楷体" panose="02010609060101010101" charset="-122"/>
                <a:ea typeface="楷体" panose="02010609060101010101" charset="-122"/>
              </a:rPr>
              <a:t>论语</a:t>
            </a:r>
            <a:r>
              <a:rPr lang="en-US" altLang="zh-CN" sz="2200" kern="100">
                <a:effectLst/>
                <a:latin typeface="楷体" panose="02010609060101010101" charset="-122"/>
                <a:ea typeface="楷体" panose="02010609060101010101" charset="-122"/>
              </a:rPr>
              <a:t>·</a:t>
            </a:r>
            <a:r>
              <a:rPr lang="zh-CN" altLang="en-US" sz="2200" kern="100">
                <a:effectLst/>
                <a:latin typeface="楷体" panose="02010609060101010101" charset="-122"/>
                <a:ea typeface="楷体" panose="02010609060101010101" charset="-122"/>
              </a:rPr>
              <a:t>子路</a:t>
            </a:r>
            <a:r>
              <a:rPr lang="en-US" altLang="zh-CN" sz="2200" kern="100">
                <a:effectLst/>
                <a:latin typeface="楷体" panose="02010609060101010101" charset="-122"/>
                <a:ea typeface="楷体" panose="02010609060101010101" charset="-122"/>
              </a:rPr>
              <a:t>》)</a:t>
            </a:r>
            <a:endParaRPr lang="en-US" altLang="zh-CN" sz="2200" kern="100">
              <a:effectLst/>
              <a:latin typeface="楷体" panose="02010609060101010101" charset="-122"/>
              <a:ea typeface="楷体" panose="02010609060101010101" charset="-122"/>
            </a:endParaRPr>
          </a:p>
          <a:p>
            <a:pPr indent="457200" algn="l">
              <a:lnSpc>
                <a:spcPct val="150000"/>
              </a:lnSpc>
            </a:pPr>
            <a:r>
              <a:rPr lang="en-US" altLang="zh-CN" sz="2200" kern="100">
                <a:effectLst/>
                <a:latin typeface="楷体" panose="02010609060101010101" charset="-122"/>
                <a:ea typeface="楷体" panose="02010609060101010101" charset="-122"/>
              </a:rPr>
              <a:t>②</a:t>
            </a:r>
            <a:r>
              <a:rPr lang="zh-CN" altLang="en-US" sz="2200" kern="100">
                <a:effectLst/>
                <a:latin typeface="楷体" panose="02010609060101010101" charset="-122"/>
                <a:ea typeface="楷体" panose="02010609060101010101" charset="-122"/>
              </a:rPr>
              <a:t>是以圣人之治也，虚其心，实其腹，弱其志，强其骨，恒使民无知、无欲也。使夫知不敢、弗为而已，则无不治矣。                            </a:t>
            </a:r>
            <a:endParaRPr lang="zh-CN" altLang="en-US" sz="2200" kern="100">
              <a:effectLst/>
              <a:latin typeface="楷体" panose="02010609060101010101" charset="-122"/>
              <a:ea typeface="楷体" panose="02010609060101010101" charset="-122"/>
            </a:endParaRPr>
          </a:p>
          <a:p>
            <a:pPr indent="457200" algn="r">
              <a:lnSpc>
                <a:spcPct val="150000"/>
              </a:lnSpc>
            </a:pPr>
            <a:r>
              <a:rPr lang="en-US" altLang="zh-CN" sz="2200" kern="100">
                <a:effectLst/>
                <a:latin typeface="楷体" panose="02010609060101010101" charset="-122"/>
                <a:ea typeface="楷体" panose="02010609060101010101" charset="-122"/>
              </a:rPr>
              <a:t>(</a:t>
            </a:r>
            <a:r>
              <a:rPr lang="zh-CN" altLang="en-US" sz="2200" kern="100">
                <a:effectLst/>
                <a:latin typeface="楷体" panose="02010609060101010101" charset="-122"/>
                <a:ea typeface="楷体" panose="02010609060101010101" charset="-122"/>
              </a:rPr>
              <a:t>老子</a:t>
            </a:r>
            <a:r>
              <a:rPr lang="en-US" altLang="zh-CN" sz="2200" kern="100">
                <a:effectLst/>
                <a:latin typeface="楷体" panose="02010609060101010101" charset="-122"/>
                <a:ea typeface="楷体" panose="02010609060101010101" charset="-122"/>
              </a:rPr>
              <a:t>《</a:t>
            </a:r>
            <a:r>
              <a:rPr lang="zh-CN" altLang="en-US" sz="2200" kern="100">
                <a:effectLst/>
                <a:latin typeface="楷体" panose="02010609060101010101" charset="-122"/>
                <a:ea typeface="楷体" panose="02010609060101010101" charset="-122"/>
              </a:rPr>
              <a:t>道德经</a:t>
            </a:r>
            <a:r>
              <a:rPr lang="en-US" altLang="zh-CN" sz="2200" kern="100">
                <a:effectLst/>
                <a:latin typeface="楷体" panose="02010609060101010101" charset="-122"/>
                <a:ea typeface="楷体" panose="02010609060101010101" charset="-122"/>
              </a:rPr>
              <a:t>》)</a:t>
            </a:r>
            <a:endParaRPr lang="en-US" altLang="zh-CN" sz="2200" kern="100">
              <a:effectLst/>
              <a:latin typeface="楷体" panose="02010609060101010101" charset="-122"/>
              <a:ea typeface="楷体" panose="02010609060101010101" charset="-122"/>
            </a:endParaRPr>
          </a:p>
          <a:p>
            <a:pPr algn="l">
              <a:lnSpc>
                <a:spcPct val="150000"/>
              </a:lnSpc>
            </a:pPr>
            <a:r>
              <a:rPr lang="en-US" altLang="zh-CN" sz="2200" kern="100">
                <a:effectLst/>
                <a:latin typeface="微软雅黑" panose="020b0503020204020204" pitchFamily="34" charset="-122"/>
                <a:ea typeface="微软雅黑" panose="020b0503020204020204" pitchFamily="34" charset="-122"/>
              </a:rPr>
              <a:t>1</a:t>
            </a:r>
            <a:r>
              <a:rPr lang="zh-CN" altLang="en-US" sz="2200" kern="100">
                <a:effectLst/>
                <a:latin typeface="微软雅黑" panose="020b0503020204020204" pitchFamily="34" charset="-122"/>
                <a:ea typeface="微软雅黑" panose="020b0503020204020204" pitchFamily="34" charset="-122"/>
              </a:rPr>
              <a:t>．孔子和老子对待百姓的态度有什么不同</a:t>
            </a:r>
            <a:r>
              <a:rPr lang="en-US" altLang="zh-CN" sz="2200" kern="100">
                <a:effectLst/>
                <a:latin typeface="微软雅黑" panose="020b0503020204020204" pitchFamily="34" charset="-122"/>
                <a:ea typeface="微软雅黑" panose="020b0503020204020204" pitchFamily="34" charset="-122"/>
              </a:rPr>
              <a:t>?</a:t>
            </a:r>
            <a:endParaRPr lang="en-US" altLang="zh-CN" sz="2200" kern="100">
              <a:effectLst/>
              <a:latin typeface="微软雅黑" panose="020b0503020204020204" pitchFamily="34" charset="-122"/>
              <a:ea typeface="微软雅黑" panose="020b0503020204020204" pitchFamily="34" charset="-122"/>
            </a:endParaRPr>
          </a:p>
          <a:p>
            <a:pPr algn="l">
              <a:lnSpc>
                <a:spcPct val="150000"/>
              </a:lnSpc>
            </a:pPr>
            <a:r>
              <a:rPr lang="en-US" altLang="zh-CN" sz="2200" kern="100">
                <a:effectLst/>
                <a:latin typeface="微软雅黑" panose="020b0503020204020204" pitchFamily="34" charset="-122"/>
                <a:ea typeface="微软雅黑" panose="020b0503020204020204" pitchFamily="34" charset="-122"/>
              </a:rPr>
              <a:t>2</a:t>
            </a:r>
            <a:r>
              <a:rPr lang="zh-CN" altLang="en-US" sz="2200" kern="100">
                <a:effectLst/>
                <a:latin typeface="微软雅黑" panose="020b0503020204020204" pitchFamily="34" charset="-122"/>
                <a:ea typeface="微软雅黑" panose="020b0503020204020204" pitchFamily="34" charset="-122"/>
              </a:rPr>
              <a:t>．你更赞成谁的主张</a:t>
            </a:r>
            <a:r>
              <a:rPr lang="en-US" altLang="zh-CN" sz="2200" kern="100">
                <a:effectLst/>
                <a:latin typeface="微软雅黑" panose="020b0503020204020204" pitchFamily="34" charset="-122"/>
                <a:ea typeface="微软雅黑" panose="020b0503020204020204" pitchFamily="34" charset="-122"/>
              </a:rPr>
              <a:t>?</a:t>
            </a:r>
            <a:r>
              <a:rPr lang="zh-CN" altLang="en-US" sz="2200" kern="100">
                <a:effectLst/>
                <a:latin typeface="微软雅黑" panose="020b0503020204020204" pitchFamily="34" charset="-122"/>
                <a:ea typeface="微软雅黑" panose="020b0503020204020204" pitchFamily="34" charset="-122"/>
              </a:rPr>
              <a:t>请简述理由。</a:t>
            </a:r>
            <a:endParaRPr lang="zh-CN" altLang="en-US" sz="2200" kern="100">
              <a:effectLst/>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randomBar dir="vert"/>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rcRect t="22392"/>
          <a:stretch>
            <a:fillRect/>
          </a:stretch>
        </p:blipFill>
        <p:spPr>
          <a:xfrm>
            <a:off x="626313" y="1239518"/>
            <a:ext cx="3723894" cy="5322366"/>
          </a:xfrm>
          <a:prstGeom prst="rect">
            <a:avLst/>
          </a:prstGeom>
        </p:spPr>
      </p:pic>
      <p:sp>
        <p:nvSpPr>
          <p:cNvPr id="10" name="矩形 9"/>
          <p:cNvSpPr/>
          <p:nvPr/>
        </p:nvSpPr>
        <p:spPr>
          <a:xfrm>
            <a:off x="4209420" y="1713728"/>
            <a:ext cx="2610188" cy="600384"/>
          </a:xfrm>
          <a:prstGeom prst="rect">
            <a:avLst/>
          </a:prstGeom>
          <a:solidFill>
            <a:srgbClr val="3B55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p:cNvSpPr/>
          <p:nvPr/>
        </p:nvSpPr>
        <p:spPr>
          <a:xfrm>
            <a:off x="4809325" y="2352694"/>
            <a:ext cx="7022034" cy="4095160"/>
          </a:xfrm>
          <a:prstGeom prst="rect">
            <a:avLst/>
          </a:prstGeom>
        </p:spPr>
        <p:txBody>
          <a:bodyPr wrap="square">
            <a:spAutoFit/>
          </a:bodyPr>
          <a:lstStyle/>
          <a:p>
            <a:pPr indent="457200">
              <a:lnSpc>
                <a:spcPct val="150000"/>
              </a:lnSpc>
            </a:pPr>
            <a:r>
              <a:rPr lang="zh-CN" altLang="en-US" sz="2200">
                <a:latin typeface="微软雅黑" panose="020b0503020204020204" pitchFamily="34" charset="-122"/>
                <a:ea typeface="微软雅黑" panose="020b0503020204020204" pitchFamily="34" charset="-122"/>
                <a:cs typeface="楷体" panose="02010609060101010101" charset="-122"/>
              </a:rPr>
              <a:t>老子，姓李名耳，字聃，一字伯阳，或曰谥伯阳，春秋末期人。中国古代思想家、哲学家、文学家和史学家，道家学派创始人和主要代表人物，与庄子并称“老庄”。后被道教尊为始祖，称“太上老君”。曾被列为世界文化名人，世界百位历史名人之一。 </a:t>
            </a:r>
            <a:endParaRPr lang="zh-CN" altLang="en-US" sz="2200">
              <a:latin typeface="微软雅黑" panose="020b0503020204020204" pitchFamily="34" charset="-122"/>
              <a:ea typeface="微软雅黑" panose="020b0503020204020204" pitchFamily="34" charset="-122"/>
              <a:cs typeface="楷体" panose="02010609060101010101" charset="-122"/>
            </a:endParaRPr>
          </a:p>
          <a:p>
            <a:pPr indent="457200">
              <a:lnSpc>
                <a:spcPct val="150000"/>
              </a:lnSpc>
            </a:pPr>
            <a:r>
              <a:rPr lang="zh-CN" altLang="en-US" sz="2200">
                <a:latin typeface="微软雅黑" panose="020b0503020204020204" pitchFamily="34" charset="-122"/>
                <a:ea typeface="微软雅黑" panose="020b0503020204020204" pitchFamily="34" charset="-122"/>
                <a:cs typeface="楷体" panose="02010609060101010101" charset="-122"/>
              </a:rPr>
              <a:t>史载，曾任周王室史官，他博学多才，孔子周游列国时曾到洛阳向老子问礼。晚年见周王室日趋没落，便骑青牛而去，回故乡楚国过着隐居生活。</a:t>
            </a:r>
            <a:endParaRPr lang="zh-CN" altLang="en-US" sz="2200">
              <a:latin typeface="微软雅黑" panose="020b0503020204020204" pitchFamily="34" charset="-122"/>
              <a:ea typeface="微软雅黑" panose="020b0503020204020204" pitchFamily="34" charset="-122"/>
              <a:cs typeface="楷体" panose="02010609060101010101" charset="-122"/>
            </a:endParaRPr>
          </a:p>
        </p:txBody>
      </p:sp>
      <p:sp>
        <p:nvSpPr>
          <p:cNvPr id="14" name="文本框 13"/>
          <p:cNvSpPr txBox="1"/>
          <p:nvPr/>
        </p:nvSpPr>
        <p:spPr>
          <a:xfrm>
            <a:off x="4809325" y="1752310"/>
            <a:ext cx="3252751" cy="523220"/>
          </a:xfrm>
          <a:prstGeom prst="rect">
            <a:avLst/>
          </a:prstGeom>
          <a:noFill/>
        </p:spPr>
        <p:txBody>
          <a:bodyPr wrap="square" rtlCol="0">
            <a:spAutoFit/>
          </a:bodyPr>
          <a:lstStyle/>
          <a:p>
            <a:r>
              <a:rPr lang="zh-CN" altLang="en-US" sz="2800" b="1">
                <a:solidFill>
                  <a:schemeClr val="bg1"/>
                </a:solidFill>
                <a:cs typeface="+mn-ea"/>
                <a:sym typeface="+mn-lt"/>
              </a:rPr>
              <a:t>老   子</a:t>
            </a:r>
            <a:endParaRPr lang="zh-CN" altLang="en-US" sz="2800" b="1">
              <a:solidFill>
                <a:schemeClr val="bg1"/>
              </a:solidFill>
              <a:cs typeface="+mn-ea"/>
              <a:sym typeface="+mn-lt"/>
            </a:endParaRPr>
          </a:p>
        </p:txBody>
      </p:sp>
      <p:sp>
        <p:nvSpPr>
          <p:cNvPr id="2" name="文本框 1"/>
          <p:cNvSpPr txBox="1"/>
          <p:nvPr/>
        </p:nvSpPr>
        <p:spPr>
          <a:xfrm>
            <a:off x="1009904" y="491561"/>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资源与积累</a:t>
            </a:r>
            <a:endParaRPr lang="zh-CN" altLang="en-US" sz="2000">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nodeType="afterGroup">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par>
                          <p:cTn id="13" fill="hold" nodeType="afterGroup">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barn(inVertical)">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4"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0" name="图片 49"/>
          <p:cNvPicPr>
            <a:picLocks noChangeAspect="1"/>
          </p:cNvPicPr>
          <p:nvPr/>
        </p:nvPicPr>
        <p:blipFill>
          <a:blip r:embed="rId3"/>
          <a:stretch>
            <a:fillRect/>
          </a:stretch>
        </p:blipFill>
        <p:spPr>
          <a:xfrm rot="20958126">
            <a:off x="9063272" y="162847"/>
            <a:ext cx="3155032" cy="2324961"/>
          </a:xfrm>
          <a:custGeom>
            <a:gdLst>
              <a:gd name="connsiteX0" fmla="*/ 4193724 w 4193724"/>
              <a:gd name="connsiteY0" fmla="*/ 0 h 3089706"/>
              <a:gd name="connsiteX1" fmla="*/ 3610035 w 4193724"/>
              <a:gd name="connsiteY1" fmla="*/ 3089706 h 3089706"/>
              <a:gd name="connsiteX2" fmla="*/ 609296 w 4193724"/>
              <a:gd name="connsiteY2" fmla="*/ 3089706 h 3089706"/>
              <a:gd name="connsiteX3" fmla="*/ 762000 w 4193724"/>
              <a:gd name="connsiteY3" fmla="*/ 2937002 h 3089706"/>
              <a:gd name="connsiteX4" fmla="*/ 762000 w 4193724"/>
              <a:gd name="connsiteY4" fmla="*/ 2326207 h 3089706"/>
              <a:gd name="connsiteX5" fmla="*/ 609296 w 4193724"/>
              <a:gd name="connsiteY5" fmla="*/ 2173503 h 3089706"/>
              <a:gd name="connsiteX6" fmla="*/ 0 w 4193724"/>
              <a:gd name="connsiteY6" fmla="*/ 2173503 h 3089706"/>
              <a:gd name="connsiteX7" fmla="*/ 0 w 4193724"/>
              <a:gd name="connsiteY7" fmla="*/ 0 h 308970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93724" h="3089706">
                <a:moveTo>
                  <a:pt x="4193724" y="0"/>
                </a:moveTo>
                <a:lnTo>
                  <a:pt x="3610035" y="3089706"/>
                </a:lnTo>
                <a:lnTo>
                  <a:pt x="609296" y="3089706"/>
                </a:lnTo>
                <a:cubicBezTo>
                  <a:pt x="693632" y="3089706"/>
                  <a:pt x="762000" y="3021338"/>
                  <a:pt x="762000" y="2937002"/>
                </a:cubicBezTo>
                <a:lnTo>
                  <a:pt x="762000" y="2326207"/>
                </a:lnTo>
                <a:cubicBezTo>
                  <a:pt x="762000" y="2241871"/>
                  <a:pt x="693632" y="2173503"/>
                  <a:pt x="609296" y="2173503"/>
                </a:cubicBezTo>
                <a:lnTo>
                  <a:pt x="0" y="2173503"/>
                </a:lnTo>
                <a:lnTo>
                  <a:pt x="0" y="0"/>
                </a:lnTo>
                <a:close/>
              </a:path>
            </a:pathLst>
          </a:custGeom>
        </p:spPr>
      </p:pic>
      <p:sp>
        <p:nvSpPr>
          <p:cNvPr id="2" name="文本框 1"/>
          <p:cNvSpPr txBox="1"/>
          <p:nvPr/>
        </p:nvSpPr>
        <p:spPr>
          <a:xfrm>
            <a:off x="980782" y="488610"/>
            <a:ext cx="3849483"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课堂提升：文言文阅读</a:t>
            </a:r>
            <a:endParaRPr lang="zh-CN" altLang="en-US" sz="2000">
              <a:latin typeface="微软雅黑" panose="020b0503020204020204" pitchFamily="34" charset="-122"/>
              <a:ea typeface="微软雅黑" panose="020b0503020204020204" pitchFamily="34" charset="-122"/>
            </a:endParaRPr>
          </a:p>
        </p:txBody>
      </p:sp>
      <p:sp>
        <p:nvSpPr>
          <p:cNvPr id="11" name="文本框 10"/>
          <p:cNvSpPr txBox="1"/>
          <p:nvPr/>
        </p:nvSpPr>
        <p:spPr>
          <a:xfrm>
            <a:off x="1238013" y="1766399"/>
            <a:ext cx="9715973" cy="4602991"/>
          </a:xfrm>
          <a:prstGeom prst="rect">
            <a:avLst/>
          </a:prstGeom>
          <a:noFill/>
        </p:spPr>
        <p:txBody>
          <a:bodyPr wrap="square">
            <a:spAutoFit/>
          </a:bodyPr>
          <a:lstStyle/>
          <a:p>
            <a:pPr algn="l">
              <a:lnSpc>
                <a:spcPct val="150000"/>
              </a:lnSpc>
            </a:pPr>
            <a:r>
              <a:rPr lang="en-US" altLang="zh-CN" sz="2200" kern="100">
                <a:effectLst/>
                <a:latin typeface="微软雅黑" panose="020b0503020204020204" pitchFamily="34" charset="-122"/>
                <a:ea typeface="微软雅黑" panose="020b0503020204020204" pitchFamily="34" charset="-122"/>
              </a:rPr>
              <a:t>【</a:t>
            </a:r>
            <a:r>
              <a:rPr lang="zh-CN" altLang="en-US" sz="2200" kern="100">
                <a:effectLst/>
                <a:latin typeface="微软雅黑" panose="020b0503020204020204" pitchFamily="34" charset="-122"/>
                <a:ea typeface="微软雅黑" panose="020b0503020204020204" pitchFamily="34" charset="-122"/>
              </a:rPr>
              <a:t>明确</a:t>
            </a:r>
            <a:r>
              <a:rPr lang="en-US" altLang="zh-CN" sz="2200" kern="100">
                <a:effectLst/>
                <a:latin typeface="微软雅黑" panose="020b0503020204020204" pitchFamily="34" charset="-122"/>
                <a:ea typeface="微软雅黑" panose="020b0503020204020204" pitchFamily="34" charset="-122"/>
              </a:rPr>
              <a:t>】</a:t>
            </a:r>
            <a:r>
              <a:rPr lang="zh-CN" altLang="en-US" sz="2200" kern="100">
                <a:effectLst/>
                <a:latin typeface="微软雅黑" panose="020b0503020204020204" pitchFamily="34" charset="-122"/>
                <a:ea typeface="微软雅黑" panose="020b0503020204020204" pitchFamily="34" charset="-122"/>
              </a:rPr>
              <a:t>：</a:t>
            </a:r>
            <a:r>
              <a:rPr lang="en-US" altLang="zh-CN" sz="2200" kern="100">
                <a:effectLst/>
                <a:latin typeface="微软雅黑" panose="020b0503020204020204" pitchFamily="34" charset="-122"/>
                <a:ea typeface="微软雅黑" panose="020b0503020204020204" pitchFamily="34" charset="-122"/>
              </a:rPr>
              <a:t>1</a:t>
            </a:r>
            <a:r>
              <a:rPr lang="zh-CN" altLang="en-US" sz="2200" kern="100">
                <a:effectLst/>
                <a:latin typeface="微软雅黑" panose="020b0503020204020204" pitchFamily="34" charset="-122"/>
                <a:ea typeface="微软雅黑" panose="020b0503020204020204" pitchFamily="34" charset="-122"/>
              </a:rPr>
              <a:t>．对待百姓，孔子主张应先富后教，而老子则主张应让他们无知无欲。</a:t>
            </a:r>
            <a:endParaRPr lang="zh-CN" altLang="en-US" sz="2200" kern="100">
              <a:effectLst/>
              <a:latin typeface="微软雅黑" panose="020b0503020204020204" pitchFamily="34" charset="-122"/>
              <a:ea typeface="微软雅黑" panose="020b0503020204020204" pitchFamily="34" charset="-122"/>
            </a:endParaRPr>
          </a:p>
          <a:p>
            <a:pPr algn="l">
              <a:lnSpc>
                <a:spcPct val="150000"/>
              </a:lnSpc>
            </a:pPr>
            <a:r>
              <a:rPr lang="en-US" altLang="zh-CN" sz="2200" kern="100">
                <a:effectLst/>
                <a:latin typeface="微软雅黑" panose="020b0503020204020204" pitchFamily="34" charset="-122"/>
                <a:ea typeface="微软雅黑" panose="020b0503020204020204" pitchFamily="34" charset="-122"/>
              </a:rPr>
              <a:t>2</a:t>
            </a:r>
            <a:r>
              <a:rPr lang="zh-CN" altLang="en-US" sz="2200" kern="100">
                <a:effectLst/>
                <a:latin typeface="微软雅黑" panose="020b0503020204020204" pitchFamily="34" charset="-122"/>
                <a:ea typeface="微软雅黑" panose="020b0503020204020204" pitchFamily="34" charset="-122"/>
              </a:rPr>
              <a:t>．示例一①我更赞成孔子的观点。  在治理国家上，孔子把教育问题首先放在了民生问题之后，突出教化的重要性是为了让老百姓各安其分，社会和谐有序。</a:t>
            </a:r>
            <a:endParaRPr lang="zh-CN" altLang="en-US" sz="2200" kern="100">
              <a:effectLst/>
              <a:latin typeface="微软雅黑" panose="020b0503020204020204" pitchFamily="34" charset="-122"/>
              <a:ea typeface="微软雅黑" panose="020b0503020204020204" pitchFamily="34" charset="-122"/>
            </a:endParaRPr>
          </a:p>
          <a:p>
            <a:pPr algn="l">
              <a:lnSpc>
                <a:spcPct val="150000"/>
              </a:lnSpc>
            </a:pPr>
            <a:r>
              <a:rPr lang="zh-CN" altLang="en-US" sz="2200" kern="100">
                <a:effectLst/>
                <a:latin typeface="微软雅黑" panose="020b0503020204020204" pitchFamily="34" charset="-122"/>
                <a:ea typeface="微软雅黑" panose="020b0503020204020204" pitchFamily="34" charset="-122"/>
              </a:rPr>
              <a:t>示例二②我更赞成老子的观点。“无知”是“虚其心”、“弱其志”，使百姓们没有盗取利禄之心，没有争强好胜之志；“无欲”也不是要剥夺人们的生存权利，而是要尽可能地“实其腹”、“强其骨”，使老百姓的生活得到温饱，身体健壮可以自保自养。这样就能减轻或者避免社会矛盾，促进社会长治久安。</a:t>
            </a:r>
            <a:endParaRPr lang="zh-CN" altLang="en-US" sz="2200" kern="100">
              <a:effectLst/>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randomBar dir="vert"/>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3A5451"/>
          </a:solidFill>
          <a:ln>
            <a:solidFill>
              <a:srgbClr val="485F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矩形 2"/>
          <p:cNvSpPr/>
          <p:nvPr/>
        </p:nvSpPr>
        <p:spPr>
          <a:xfrm>
            <a:off x="172570" y="168088"/>
            <a:ext cx="11846859" cy="6521823"/>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菱形 6"/>
          <p:cNvSpPr/>
          <p:nvPr/>
        </p:nvSpPr>
        <p:spPr>
          <a:xfrm>
            <a:off x="8253219" y="1884161"/>
            <a:ext cx="1913776" cy="1871214"/>
          </a:xfrm>
          <a:prstGeom prst="diamon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文本框 7"/>
          <p:cNvSpPr txBox="1"/>
          <p:nvPr/>
        </p:nvSpPr>
        <p:spPr>
          <a:xfrm>
            <a:off x="8734498" y="2253632"/>
            <a:ext cx="1562100" cy="1015663"/>
          </a:xfrm>
          <a:prstGeom prst="rect">
            <a:avLst/>
          </a:prstGeom>
          <a:noFill/>
        </p:spPr>
        <p:txBody>
          <a:bodyPr wrap="square" rtlCol="0">
            <a:spAutoFit/>
          </a:bodyPr>
          <a:lstStyle/>
          <a:p>
            <a:r>
              <a:rPr lang="zh-CN" altLang="en-US" sz="6000">
                <a:solidFill>
                  <a:srgbClr val="3A5451"/>
                </a:solidFill>
                <a:latin typeface="楷体" panose="02010609060101010101" charset="-122"/>
                <a:ea typeface="楷体" panose="02010609060101010101" charset="-122"/>
                <a:cs typeface="+mn-ea"/>
                <a:sym typeface="+mn-lt"/>
              </a:rPr>
              <a:t>叁</a:t>
            </a:r>
            <a:endParaRPr lang="zh-CN" altLang="en-US" sz="6000">
              <a:solidFill>
                <a:srgbClr val="3A5451"/>
              </a:solidFill>
              <a:latin typeface="楷体" panose="02010609060101010101" charset="-122"/>
              <a:ea typeface="楷体" panose="02010609060101010101" charset="-122"/>
              <a:cs typeface="+mn-ea"/>
              <a:sym typeface="+mn-lt"/>
            </a:endParaRPr>
          </a:p>
        </p:txBody>
      </p:sp>
      <p:sp>
        <p:nvSpPr>
          <p:cNvPr id="11" name="菱形 10"/>
          <p:cNvSpPr/>
          <p:nvPr/>
        </p:nvSpPr>
        <p:spPr>
          <a:xfrm>
            <a:off x="8414009" y="1778878"/>
            <a:ext cx="2128859" cy="2081782"/>
          </a:xfrm>
          <a:prstGeom prst="diamond">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框 3"/>
          <p:cNvSpPr txBox="1"/>
          <p:nvPr/>
        </p:nvSpPr>
        <p:spPr>
          <a:xfrm>
            <a:off x="2526001" y="2777167"/>
            <a:ext cx="5413547" cy="707886"/>
          </a:xfrm>
          <a:prstGeom prst="rect">
            <a:avLst/>
          </a:prstGeom>
          <a:noFill/>
          <a:effectLst>
            <a:reflection blurRad="6350" stA="50000" endA="300" endPos="55500" dist="101600" dir="5400000" sy="-100000" algn="bl" rotWithShape="0"/>
          </a:effectLst>
        </p:spPr>
        <p:txBody>
          <a:bodyPr vert="horz" wrap="square" rtlCol="0">
            <a:spAutoFit/>
          </a:bodyPr>
          <a:lstStyle/>
          <a:p>
            <a:r>
              <a:rPr lang="zh-CN" altLang="en-US" sz="4000">
                <a:solidFill>
                  <a:schemeClr val="bg1"/>
                </a:solidFill>
                <a:effectLst>
                  <a:outerShdw blurRad="38100" dist="38100" dir="2700000" algn="tl">
                    <a:srgbClr val="000000">
                      <a:alpha val="43137"/>
                    </a:srgbClr>
                  </a:outerShdw>
                </a:effectLst>
                <a:latin typeface="楷体" panose="02010609060101010101" charset="-122"/>
                <a:ea typeface="楷体" panose="02010609060101010101" charset="-122"/>
                <a:cs typeface="+mn-ea"/>
                <a:sym typeface="+mn-lt"/>
              </a:rPr>
              <a:t>拓展阅读</a:t>
            </a:r>
            <a:r>
              <a:rPr lang="zh-CN" altLang="en-US" sz="400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mn-ea"/>
                <a:sym typeface="+mn-lt"/>
              </a:rPr>
              <a:t>与鉴赏</a:t>
            </a:r>
            <a:endParaRPr lang="zh-CN" altLang="en-US" sz="400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mn-ea"/>
              <a:sym typeface="+mn-lt"/>
            </a:endParaRPr>
          </a:p>
        </p:txBody>
      </p:sp>
      <p:pic>
        <p:nvPicPr>
          <p:cNvPr id="5" name="图片 4"/>
          <p:cNvPicPr>
            <a:picLocks noChangeAspect="1"/>
          </p:cNvPicPr>
          <p:nvPr/>
        </p:nvPicPr>
        <p:blipFill>
          <a:blip r:embed="rId3"/>
          <a:stretch>
            <a:fillRect/>
          </a:stretch>
        </p:blipFill>
        <p:spPr>
          <a:xfrm rot="2391297">
            <a:off x="8069596" y="2655311"/>
            <a:ext cx="2817685" cy="2515984"/>
          </a:xfrm>
          <a:prstGeom prst="rect">
            <a:avLst/>
          </a:prstGeom>
        </p:spPr>
      </p:pic>
    </p:spTree>
  </p:cSld>
  <p:clrMapOvr>
    <a:masterClrMapping/>
  </p:clrMapOvr>
  <p:transition spd="slow" advClick="0" advTm="3000">
    <p:randomBar dir="vert"/>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文本框 6"/>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拓展阅读与鉴赏</a:t>
            </a:r>
            <a:endParaRPr lang="zh-CN" altLang="en-US" sz="2000">
              <a:latin typeface="微软雅黑" panose="020b0503020204020204" pitchFamily="34" charset="-122"/>
              <a:ea typeface="微软雅黑" panose="020b0503020204020204" pitchFamily="34" charset="-122"/>
            </a:endParaRPr>
          </a:p>
        </p:txBody>
      </p:sp>
      <p:sp>
        <p:nvSpPr>
          <p:cNvPr id="2" name="矩形 1"/>
          <p:cNvSpPr/>
          <p:nvPr/>
        </p:nvSpPr>
        <p:spPr>
          <a:xfrm>
            <a:off x="223086" y="1730598"/>
            <a:ext cx="11745828" cy="4489815"/>
          </a:xfrm>
          <a:prstGeom prst="rect">
            <a:avLst/>
          </a:prstGeom>
        </p:spPr>
        <p:txBody>
          <a:bodyPr wrap="square" lIns="121917" tIns="60958" rIns="121917" bIns="60958">
            <a:spAutoFit/>
          </a:bodyPr>
          <a:lstStyle/>
          <a:p>
            <a:pPr algn="ctr">
              <a:lnSpc>
                <a:spcPct val="150000"/>
              </a:lnSpc>
              <a:spcAft>
                <a:spcPct val="0"/>
              </a:spcAft>
            </a:pPr>
            <a:r>
              <a:rPr lang="zh-CN" altLang="zh-CN" sz="2400" b="1" kern="100">
                <a:solidFill>
                  <a:srgbClr val="C00000"/>
                </a:solidFill>
                <a:latin typeface="微软雅黑" panose="020b0503020204020204" pitchFamily="34" charset="-122"/>
                <a:ea typeface="微软雅黑" panose="020b0503020204020204" pitchFamily="34" charset="-122"/>
                <a:cs typeface="Times New Roman" panose="02020603050405020304"/>
              </a:rPr>
              <a:t>颠倒的世界与哲学</a:t>
            </a:r>
            <a:endParaRPr lang="zh-CN" altLang="zh-CN" sz="2400" kern="100">
              <a:latin typeface="微软雅黑" panose="020b0503020204020204" pitchFamily="34" charset="-122"/>
              <a:ea typeface="微软雅黑" panose="020b0503020204020204" pitchFamily="34" charset="-122"/>
              <a:cs typeface="Courier New"/>
            </a:endParaRPr>
          </a:p>
          <a:p>
            <a:pPr algn="ctr">
              <a:lnSpc>
                <a:spcPct val="150000"/>
              </a:lnSpc>
              <a:spcAft>
                <a:spcPct val="0"/>
              </a:spcAft>
            </a:pPr>
            <a:r>
              <a:rPr lang="zh-CN" altLang="zh-CN" sz="2400" kern="100">
                <a:latin typeface="微软雅黑" panose="020b0503020204020204" pitchFamily="34" charset="-122"/>
                <a:ea typeface="微软雅黑" panose="020b0503020204020204" pitchFamily="34" charset="-122"/>
                <a:cs typeface="Times New Roman" panose="02020603050405020304"/>
              </a:rPr>
              <a:t>鲍鹏山</a:t>
            </a:r>
            <a:endParaRPr lang="zh-CN" altLang="zh-CN" sz="2400" kern="100">
              <a:latin typeface="微软雅黑" panose="020b0503020204020204" pitchFamily="34" charset="-122"/>
              <a:ea typeface="微软雅黑" panose="020b0503020204020204" pitchFamily="34" charset="-122"/>
              <a:cs typeface="Courier New" panose="02070309020205020404"/>
            </a:endParaRPr>
          </a:p>
          <a:p>
            <a:pPr indent="716280">
              <a:lnSpc>
                <a:spcPct val="150000"/>
              </a:lnSpc>
              <a:spcAft>
                <a:spcPct val="0"/>
              </a:spcAft>
            </a:pPr>
            <a:r>
              <a:rPr lang="zh-CN" altLang="zh-CN" sz="2400" kern="100">
                <a:latin typeface="微软雅黑" panose="020b0503020204020204" pitchFamily="34" charset="-122"/>
                <a:ea typeface="微软雅黑" panose="020b0503020204020204" pitchFamily="34" charset="-122"/>
                <a:cs typeface="Times New Roman" panose="02020603050405020304"/>
              </a:rPr>
              <a:t>老子是一位令人望而生敬的人，因为我们不知道他硕大的头颅内究竟包含着多少人生的智慧；他还是一位令人望而生畏的人，他额际密密的皱纹中不知隐藏着多少阴谋与陷阱；当然，他还是一位令人望而迷惘的人</a:t>
            </a:r>
            <a:r>
              <a:rPr lang="en-US" altLang="zh-CN" sz="2400" kern="100">
                <a:latin typeface="微软雅黑" panose="020b0503020204020204" pitchFamily="34" charset="-122"/>
                <a:ea typeface="微软雅黑" panose="020b0503020204020204" pitchFamily="34" charset="-122"/>
                <a:cs typeface="Courier New" panose="02070309020205020404"/>
              </a:rPr>
              <a:t>——</a:t>
            </a:r>
            <a:r>
              <a:rPr lang="zh-CN" altLang="zh-CN" sz="2400" kern="100">
                <a:latin typeface="微软雅黑" panose="020b0503020204020204" pitchFamily="34" charset="-122"/>
                <a:ea typeface="微软雅黑" panose="020b0503020204020204" pitchFamily="34" charset="-122"/>
                <a:cs typeface="Times New Roman" panose="02020603050405020304"/>
              </a:rPr>
              <a:t>他神奇般地出现在我们民族的孩童时代，大约是失望，或另有使命，又神奇般地消逝他方。在夕阳的余晖中，他晃动着远去的身影，弃我们如弃敝屣。他对我们竟没有一毫的留恋之意，让我们世世代代为此难堪自惭。</a:t>
            </a:r>
            <a:r>
              <a:rPr lang="en-US" altLang="zh-CN" sz="2400" kern="100">
                <a:latin typeface="微软雅黑" panose="020b0503020204020204" pitchFamily="34" charset="-122"/>
                <a:ea typeface="微软雅黑" panose="020b0503020204020204" pitchFamily="34" charset="-122"/>
                <a:cs typeface="Times New Roman" panose="02020603050405020304"/>
              </a:rPr>
              <a:t> </a:t>
            </a:r>
            <a:endParaRPr lang="zh-CN" altLang="zh-CN" sz="2400" kern="100">
              <a:effectLst/>
              <a:latin typeface="微软雅黑" panose="020b0503020204020204" pitchFamily="34" charset="-122"/>
              <a:ea typeface="微软雅黑" panose="020b0503020204020204" pitchFamily="34" charset="-122"/>
              <a:cs typeface="Courier New" panose="02070309020205020404"/>
            </a:endParaRPr>
          </a:p>
        </p:txBody>
      </p:sp>
    </p:spTree>
  </p:cSld>
  <p:clrMapOvr>
    <a:masterClrMapping/>
  </p:clrMapOvr>
  <p:transition spd="slow" advClick="0" advTm="3000">
    <p:randomBar dir="vert"/>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文本框 6"/>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拓展阅读与鉴赏</a:t>
            </a:r>
            <a:endParaRPr lang="zh-CN" altLang="en-US" sz="2000">
              <a:latin typeface="微软雅黑" panose="020b0503020204020204" pitchFamily="34" charset="-122"/>
              <a:ea typeface="微软雅黑" panose="020b0503020204020204" pitchFamily="34" charset="-122"/>
            </a:endParaRPr>
          </a:p>
        </p:txBody>
      </p:sp>
      <p:sp>
        <p:nvSpPr>
          <p:cNvPr id="3" name="矩形 2"/>
          <p:cNvSpPr/>
          <p:nvPr/>
        </p:nvSpPr>
        <p:spPr>
          <a:xfrm>
            <a:off x="231579" y="1975631"/>
            <a:ext cx="11629533" cy="3931008"/>
          </a:xfrm>
          <a:prstGeom prst="rect">
            <a:avLst/>
          </a:prstGeom>
        </p:spPr>
        <p:txBody>
          <a:bodyPr wrap="square" lIns="121917" tIns="60958" rIns="121917" bIns="60958">
            <a:spAutoFit/>
          </a:bodyPr>
          <a:lstStyle/>
          <a:p>
            <a:pPr algn="just">
              <a:lnSpc>
                <a:spcPct val="150000"/>
              </a:lnSpc>
              <a:spcAft>
                <a:spcPct val="0"/>
              </a:spcAft>
            </a:pPr>
            <a:r>
              <a:rPr lang="en-US" altLang="zh-CN" sz="2400" kern="100">
                <a:latin typeface="微软雅黑" panose="020b0503020204020204" pitchFamily="34" charset="-122"/>
                <a:ea typeface="微软雅黑" panose="020b0503020204020204" pitchFamily="34" charset="-122"/>
                <a:cs typeface="Times New Roman" panose="02020603050405020304"/>
              </a:rPr>
              <a:t>      </a:t>
            </a:r>
            <a:r>
              <a:rPr lang="zh-CN" altLang="zh-CN" sz="2400" kern="100">
                <a:latin typeface="微软雅黑" panose="020b0503020204020204" pitchFamily="34" charset="-122"/>
                <a:ea typeface="微软雅黑" panose="020b0503020204020204" pitchFamily="34" charset="-122"/>
                <a:cs typeface="Times New Roman" panose="02020603050405020304"/>
              </a:rPr>
              <a:t>老子出关而去是一件意义严重的事件，它表明，我们已经不配受哲学的引导；而我们自己由于迷醉与迷失于物质世界，也可耻地抛弃了哲学。一个聪明绝顶的哲人，不屑与他的同胞为伍，甚至不愿埋骨乡梓，这难道不使他的同胞的自信与自尊受挫吗？我写这篇文章时是真心感到了一种难以自掩的羞惭的。我的祖先怎么了？真的是堕落得万劫不复了吗？真的是不配有这样的一位哲人来教导吗？</a:t>
            </a:r>
            <a:endParaRPr lang="en-US" altLang="zh-CN" sz="2400" kern="100">
              <a:latin typeface="微软雅黑" panose="020b0503020204020204" pitchFamily="34" charset="-122"/>
              <a:ea typeface="微软雅黑" panose="020b0503020204020204" pitchFamily="34" charset="-122"/>
              <a:cs typeface="Courier New"/>
            </a:endParaRPr>
          </a:p>
          <a:p>
            <a:pPr indent="720090" algn="just">
              <a:lnSpc>
                <a:spcPct val="150000"/>
              </a:lnSpc>
              <a:spcAft>
                <a:spcPct val="0"/>
              </a:spcAft>
            </a:pPr>
            <a:r>
              <a:rPr lang="zh-CN" altLang="zh-CN" sz="2400" kern="100">
                <a:latin typeface="微软雅黑" panose="020b0503020204020204" pitchFamily="34" charset="-122"/>
                <a:ea typeface="微软雅黑" panose="020b0503020204020204" pitchFamily="34" charset="-122"/>
                <a:cs typeface="Times New Roman" panose="02020603050405020304"/>
              </a:rPr>
              <a:t>老子的行踪可以用神出鬼没来形容。令我们悚然。有人说他是神龙见首不见尾，在云端里半隐半显。</a:t>
            </a:r>
            <a:r>
              <a:rPr lang="en-US" altLang="zh-CN" sz="2400" kern="100">
                <a:latin typeface="微软雅黑" panose="020b0503020204020204" pitchFamily="34" charset="-122"/>
                <a:ea typeface="微软雅黑" panose="020b0503020204020204" pitchFamily="34" charset="-122"/>
                <a:cs typeface="Courier New" panose="02070309020205020404"/>
              </a:rPr>
              <a:t>——</a:t>
            </a:r>
            <a:r>
              <a:rPr lang="zh-CN" altLang="zh-CN" sz="2400" kern="100">
                <a:latin typeface="微软雅黑" panose="020b0503020204020204" pitchFamily="34" charset="-122"/>
                <a:ea typeface="微软雅黑" panose="020b0503020204020204" pitchFamily="34" charset="-122"/>
                <a:cs typeface="Times New Roman" panose="02020603050405020304"/>
              </a:rPr>
              <a:t>只是，他现在还在那里么？</a:t>
            </a:r>
            <a:endParaRPr lang="zh-CN" altLang="zh-CN" sz="2400" kern="100">
              <a:latin typeface="微软雅黑" panose="020b0503020204020204" pitchFamily="34" charset="-122"/>
              <a:ea typeface="微软雅黑" panose="020b0503020204020204" pitchFamily="34" charset="-122"/>
              <a:cs typeface="Courier New" panose="02070309020205020404"/>
            </a:endParaRPr>
          </a:p>
        </p:txBody>
      </p:sp>
    </p:spTree>
  </p:cSld>
  <p:clrMapOvr>
    <a:masterClrMapping/>
  </p:clrMapOvr>
  <p:transition spd="slow" advClick="0" advTm="3000">
    <p:randomBar dir="vert"/>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文本框 6"/>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拓展阅读与鉴赏</a:t>
            </a:r>
            <a:endParaRPr lang="zh-CN" altLang="en-US" sz="2000">
              <a:latin typeface="微软雅黑" panose="020b0503020204020204" pitchFamily="34" charset="-122"/>
              <a:ea typeface="微软雅黑" panose="020b0503020204020204" pitchFamily="34" charset="-122"/>
            </a:endParaRPr>
          </a:p>
        </p:txBody>
      </p:sp>
      <p:sp>
        <p:nvSpPr>
          <p:cNvPr id="3" name="矩形 2"/>
          <p:cNvSpPr/>
          <p:nvPr/>
        </p:nvSpPr>
        <p:spPr>
          <a:xfrm>
            <a:off x="231579" y="1975631"/>
            <a:ext cx="11629533" cy="2827821"/>
          </a:xfrm>
          <a:prstGeom prst="rect">
            <a:avLst/>
          </a:prstGeom>
        </p:spPr>
        <p:txBody>
          <a:bodyPr wrap="square" lIns="121917" tIns="60958" rIns="121917" bIns="60958">
            <a:spAutoFit/>
          </a:bodyPr>
          <a:lstStyle/>
          <a:p>
            <a:pPr indent="457200" algn="just">
              <a:lnSpc>
                <a:spcPct val="150000"/>
              </a:lnSpc>
              <a:spcAft>
                <a:spcPct val="0"/>
              </a:spcAft>
            </a:pPr>
            <a:r>
              <a:rPr lang="zh-CN" altLang="en-US" sz="2400" kern="100">
                <a:latin typeface="微软雅黑" panose="020b0503020204020204" pitchFamily="34" charset="-122"/>
                <a:ea typeface="微软雅黑" panose="020b0503020204020204" pitchFamily="34" charset="-122"/>
                <a:cs typeface="Times New Roman" panose="02020603050405020304"/>
              </a:rPr>
              <a:t>不过，就算他是飞鸿，偶然经过我们的时空，也还是留下了雪泥鸿爪，还是给我们留下了怜悯和慈悲。司马迁不知有何依据，断言他是楚苦县厉乡曲仁里人。苦县原属陈，陈又为楚所灭。所以又属楚了。当时南方北方的民风与学风已有较大不同，楚国也就以道家学派及由此而生成的文化传统，自豪地与齐鲁大地的儒家、三晋大地的法家比肩而立、鼎足而三。 </a:t>
            </a:r>
            <a:endParaRPr lang="zh-CN" altLang="en-US" sz="2400" kern="100">
              <a:latin typeface="微软雅黑" panose="020b0503020204020204" pitchFamily="34" charset="-122"/>
              <a:ea typeface="微软雅黑" panose="020b0503020204020204" pitchFamily="34" charset="-122"/>
              <a:cs typeface="Times New Roman"/>
            </a:endParaRPr>
          </a:p>
        </p:txBody>
      </p:sp>
    </p:spTree>
  </p:cSld>
  <p:clrMapOvr>
    <a:masterClrMapping/>
  </p:clrMapOvr>
  <p:transition spd="slow" advClick="0" advTm="3000">
    <p:randomBar dir="vert"/>
  </p:transition>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文本框 6"/>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拓展阅读与鉴赏</a:t>
            </a:r>
            <a:endParaRPr lang="zh-CN" altLang="en-US" sz="2000">
              <a:latin typeface="微软雅黑" panose="020b0503020204020204" pitchFamily="34" charset="-122"/>
              <a:ea typeface="微软雅黑" panose="020b0503020204020204" pitchFamily="34" charset="-122"/>
            </a:endParaRPr>
          </a:p>
        </p:txBody>
      </p:sp>
      <p:sp>
        <p:nvSpPr>
          <p:cNvPr id="3" name="矩形 2"/>
          <p:cNvSpPr/>
          <p:nvPr/>
        </p:nvSpPr>
        <p:spPr>
          <a:xfrm>
            <a:off x="231579" y="1975631"/>
            <a:ext cx="11629533" cy="2827821"/>
          </a:xfrm>
          <a:prstGeom prst="rect">
            <a:avLst/>
          </a:prstGeom>
        </p:spPr>
        <p:txBody>
          <a:bodyPr wrap="square" lIns="121917" tIns="60958" rIns="121917" bIns="60958">
            <a:spAutoFit/>
          </a:bodyPr>
          <a:lstStyle/>
          <a:p>
            <a:pPr indent="457200" algn="just">
              <a:lnSpc>
                <a:spcPct val="150000"/>
              </a:lnSpc>
              <a:spcAft>
                <a:spcPct val="0"/>
              </a:spcAft>
            </a:pPr>
            <a:r>
              <a:rPr lang="zh-CN" altLang="en-US" sz="2400" kern="100">
                <a:latin typeface="微软雅黑" panose="020b0503020204020204" pitchFamily="34" charset="-122"/>
                <a:ea typeface="微软雅黑" panose="020b0503020204020204" pitchFamily="34" charset="-122"/>
                <a:cs typeface="Times New Roman" panose="02020603050405020304"/>
              </a:rPr>
              <a:t>老子的著作是有名称的，这和其他诸子著作统以作者姓氏加“子”命名者不同。他著作的名称就叫“道德经”，或者根据</a:t>
            </a:r>
            <a:r>
              <a:rPr lang="en-US" altLang="zh-CN" sz="2400" kern="100">
                <a:latin typeface="微软雅黑" panose="020b0503020204020204" pitchFamily="34" charset="-122"/>
                <a:ea typeface="微软雅黑" panose="020b0503020204020204" pitchFamily="34" charset="-122"/>
                <a:cs typeface="Times New Roman" panose="02020603050405020304"/>
              </a:rPr>
              <a:t>《</a:t>
            </a:r>
            <a:r>
              <a:rPr lang="zh-CN" altLang="en-US" sz="2400" kern="100">
                <a:latin typeface="微软雅黑" panose="020b0503020204020204" pitchFamily="34" charset="-122"/>
                <a:ea typeface="微软雅黑" panose="020b0503020204020204" pitchFamily="34" charset="-122"/>
                <a:cs typeface="Times New Roman" panose="02020603050405020304"/>
              </a:rPr>
              <a:t>德经</a:t>
            </a:r>
            <a:r>
              <a:rPr lang="en-US" altLang="zh-CN" sz="2400" kern="100">
                <a:latin typeface="微软雅黑" panose="020b0503020204020204" pitchFamily="34" charset="-122"/>
                <a:ea typeface="微软雅黑" panose="020b0503020204020204" pitchFamily="34" charset="-122"/>
                <a:cs typeface="Times New Roman" panose="02020603050405020304"/>
              </a:rPr>
              <a:t>》《</a:t>
            </a:r>
            <a:r>
              <a:rPr lang="zh-CN" altLang="en-US" sz="2400" kern="100">
                <a:latin typeface="微软雅黑" panose="020b0503020204020204" pitchFamily="34" charset="-122"/>
                <a:ea typeface="微软雅黑" panose="020b0503020204020204" pitchFamily="34" charset="-122"/>
                <a:cs typeface="Times New Roman" panose="02020603050405020304"/>
              </a:rPr>
              <a:t>道经</a:t>
            </a:r>
            <a:r>
              <a:rPr lang="en-US" altLang="zh-CN" sz="2400" kern="100">
                <a:latin typeface="微软雅黑" panose="020b0503020204020204" pitchFamily="34" charset="-122"/>
                <a:ea typeface="微软雅黑" panose="020b0503020204020204" pitchFamily="34" charset="-122"/>
                <a:cs typeface="Times New Roman" panose="02020603050405020304"/>
              </a:rPr>
              <a:t>》</a:t>
            </a:r>
            <a:r>
              <a:rPr lang="zh-CN" altLang="en-US" sz="2400" kern="100">
                <a:latin typeface="微软雅黑" panose="020b0503020204020204" pitchFamily="34" charset="-122"/>
                <a:ea typeface="微软雅黑" panose="020b0503020204020204" pitchFamily="34" charset="-122"/>
                <a:cs typeface="Times New Roman" panose="02020603050405020304"/>
              </a:rPr>
              <a:t>之先后又叫作“德道经”。何谓德？一物之所以为一物谓之德，用今天的话说，就是事物的本质属性、特殊属性；何为道？万物运行之规律谓之道。所以，老子研究的、感兴趣的，是较为纯粹的哲学问题，是对客观具象事物的抽象。</a:t>
            </a:r>
            <a:endParaRPr lang="zh-CN" altLang="en-US" sz="2400" kern="100">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advClick="0" advTm="3000">
    <p:randomBar dir="vert"/>
  </p:transition>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文本框 6"/>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拓展阅读与鉴赏</a:t>
            </a:r>
            <a:endParaRPr lang="zh-CN" altLang="en-US" sz="2000">
              <a:latin typeface="微软雅黑" panose="020b0503020204020204" pitchFamily="34" charset="-122"/>
              <a:ea typeface="微软雅黑" panose="020b0503020204020204" pitchFamily="34" charset="-122"/>
            </a:endParaRPr>
          </a:p>
        </p:txBody>
      </p:sp>
      <p:sp>
        <p:nvSpPr>
          <p:cNvPr id="3" name="矩形 2"/>
          <p:cNvSpPr/>
          <p:nvPr/>
        </p:nvSpPr>
        <p:spPr>
          <a:xfrm>
            <a:off x="281233" y="1164748"/>
            <a:ext cx="11629533" cy="5043813"/>
          </a:xfrm>
          <a:prstGeom prst="rect">
            <a:avLst/>
          </a:prstGeom>
        </p:spPr>
        <p:txBody>
          <a:bodyPr wrap="square" lIns="121917" tIns="60958" rIns="121917" bIns="60958">
            <a:spAutoFit/>
          </a:bodyPr>
          <a:lstStyle/>
          <a:p>
            <a:pPr indent="457200" algn="just">
              <a:lnSpc>
                <a:spcPct val="150000"/>
              </a:lnSpc>
              <a:spcAft>
                <a:spcPct val="0"/>
              </a:spcAft>
            </a:pPr>
            <a:r>
              <a:rPr lang="zh-CN" altLang="en-US" sz="2400" kern="100">
                <a:latin typeface="微软雅黑" panose="020b0503020204020204" pitchFamily="34" charset="-122"/>
                <a:ea typeface="微软雅黑" panose="020b0503020204020204" pitchFamily="34" charset="-122"/>
                <a:cs typeface="Times New Roman" panose="02020603050405020304"/>
              </a:rPr>
              <a:t>他也是一位深谙历史的学者，司马迁说他是周守藏室之吏，就是周王朝政府档案馆的馆长。那时的政府档案馆中所保存的文献，不外乎是史官们记事记言的历史罢了。他整天关在阴冷的屋子里读这些东西，能不“一篇读罢头飞白”？难怪他“生而发白”。他生在那么多既有的历史之后，如历史的一个晦气重重的遗腹子般。是的，对于有些人来说，人类集体的经历和创痛往往就如同他个人的经历和创痛，人类已往的体验也就是他最个性的感性体验，老子正是这类超常人中的一个，面对着“上疆场，彼此弯弓月，流遍了，效原血”的历史血河，他怎能不由美少年变为鸡皮“老子”，并在他额头上深深浅浅密布的皱纹中，埋下与阴谋、与冷酷甚至与残忍难分难解的智慧？班固说，道家出于史官，是有感而发吧。</a:t>
            </a:r>
            <a:endParaRPr lang="zh-CN" altLang="en-US" sz="2400" kern="100">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advClick="0" advTm="3000">
    <p:randomBar dir="vert"/>
  </p:transition>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文本框 6"/>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拓展阅读与鉴赏</a:t>
            </a:r>
            <a:endParaRPr lang="zh-CN" altLang="en-US" sz="2000">
              <a:latin typeface="微软雅黑" panose="020b0503020204020204" pitchFamily="34" charset="-122"/>
              <a:ea typeface="微软雅黑" panose="020b0503020204020204" pitchFamily="34" charset="-122"/>
            </a:endParaRPr>
          </a:p>
        </p:txBody>
      </p:sp>
      <p:sp>
        <p:nvSpPr>
          <p:cNvPr id="3" name="矩形 2"/>
          <p:cNvSpPr/>
          <p:nvPr/>
        </p:nvSpPr>
        <p:spPr>
          <a:xfrm>
            <a:off x="281233" y="1164748"/>
            <a:ext cx="11629533" cy="4489815"/>
          </a:xfrm>
          <a:prstGeom prst="rect">
            <a:avLst/>
          </a:prstGeom>
        </p:spPr>
        <p:txBody>
          <a:bodyPr wrap="square" lIns="121917" tIns="60958" rIns="121917" bIns="60958">
            <a:spAutoFit/>
          </a:bodyPr>
          <a:lstStyle/>
          <a:p>
            <a:pPr indent="457200" algn="just">
              <a:lnSpc>
                <a:spcPct val="150000"/>
              </a:lnSpc>
              <a:spcAft>
                <a:spcPct val="0"/>
              </a:spcAft>
            </a:pPr>
            <a:r>
              <a:rPr lang="zh-CN" altLang="en-US" sz="2400" kern="100">
                <a:latin typeface="微软雅黑" panose="020b0503020204020204" pitchFamily="34" charset="-122"/>
                <a:ea typeface="微软雅黑" panose="020b0503020204020204" pitchFamily="34" charset="-122"/>
                <a:cs typeface="Times New Roman" panose="02020603050405020304"/>
              </a:rPr>
              <a:t>看多了罪恶，不是与世同浊，心肠随之冷酷，便是脱胎换骨，超凡入化，蜕化出一颗大慈大悲的心灵。综观老子的遗著，好像他这两者兼而有之，犹之乾坤始奠之前的混沌宇宙。不过我相信，当老子带着满头风霜、一脸慈悲走出守藏室时，他已洞穿人生的厚壁。在阳光下，他眯眼看人间，人间混乱而无道，正如一塌糊涂的历史。他心如止水。一切把戏他都已了如指掌，各色人物他也都似曾相识，周朝的大厦将倾，山河将崩，九州辐裂，小小的守藏室亦将面临一场浩劫，“金玉满堂，莫之能守”。那些厚重的典籍守不住也藏不住了。他抬头看看西天的晚云，去意满怀，是的，该走了。</a:t>
            </a:r>
            <a:endParaRPr lang="zh-CN" altLang="en-US" sz="2400" kern="100">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advClick="0" advTm="3000">
    <p:randomBar dir="vert"/>
  </p:transition>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文本框 6"/>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拓展阅读与鉴赏</a:t>
            </a:r>
            <a:endParaRPr lang="zh-CN" altLang="en-US" sz="2000">
              <a:latin typeface="微软雅黑" panose="020b0503020204020204" pitchFamily="34" charset="-122"/>
              <a:ea typeface="微软雅黑" panose="020b0503020204020204" pitchFamily="34" charset="-122"/>
            </a:endParaRPr>
          </a:p>
        </p:txBody>
      </p:sp>
      <p:sp>
        <p:nvSpPr>
          <p:cNvPr id="3" name="矩形 2"/>
          <p:cNvSpPr/>
          <p:nvPr/>
        </p:nvSpPr>
        <p:spPr>
          <a:xfrm>
            <a:off x="281233" y="1458046"/>
            <a:ext cx="11629533" cy="4489815"/>
          </a:xfrm>
          <a:prstGeom prst="rect">
            <a:avLst/>
          </a:prstGeom>
        </p:spPr>
        <p:txBody>
          <a:bodyPr wrap="square" lIns="121917" tIns="60958" rIns="121917" bIns="60958">
            <a:spAutoFit/>
          </a:bodyPr>
          <a:lstStyle/>
          <a:p>
            <a:pPr indent="457200" algn="just">
              <a:lnSpc>
                <a:spcPct val="150000"/>
              </a:lnSpc>
              <a:spcAft>
                <a:spcPct val="0"/>
              </a:spcAft>
            </a:pPr>
            <a:r>
              <a:rPr lang="zh-CN" altLang="en-US" sz="2400" kern="100">
                <a:latin typeface="微软雅黑" panose="020b0503020204020204" pitchFamily="34" charset="-122"/>
                <a:ea typeface="微软雅黑" panose="020b0503020204020204" pitchFamily="34" charset="-122"/>
                <a:cs typeface="Times New Roman" panose="02020603050405020304"/>
              </a:rPr>
              <a:t>不过，我们还算幸运。据司马迁的记载以及后来神仙家的推衍，当老子骑着青牛要出关而去时，被关令尹喜挡住了。这位尹喜对老子说：“子将隐矣，强为我著书。”</a:t>
            </a:r>
            <a:r>
              <a:rPr lang="en-US" altLang="zh-CN" sz="2400" kern="100">
                <a:latin typeface="微软雅黑" panose="020b0503020204020204" pitchFamily="34" charset="-122"/>
                <a:ea typeface="微软雅黑" panose="020b0503020204020204" pitchFamily="34" charset="-122"/>
                <a:cs typeface="Times New Roman" panose="02020603050405020304"/>
              </a:rPr>
              <a:t>——</a:t>
            </a:r>
            <a:r>
              <a:rPr lang="zh-CN" altLang="en-US" sz="2400" kern="100">
                <a:latin typeface="微软雅黑" panose="020b0503020204020204" pitchFamily="34" charset="-122"/>
                <a:ea typeface="微软雅黑" panose="020b0503020204020204" pitchFamily="34" charset="-122"/>
                <a:cs typeface="Times New Roman" panose="02020603050405020304"/>
              </a:rPr>
              <a:t>在你抛弃我们之前，为我们留下你的思想！</a:t>
            </a:r>
            <a:endParaRPr lang="zh-CN" altLang="en-US" sz="2400" kern="100">
              <a:latin typeface="微软雅黑" panose="020b0503020204020204" pitchFamily="34" charset="-122"/>
              <a:ea typeface="微软雅黑" panose="020b0503020204020204" pitchFamily="34" charset="-122"/>
              <a:cs typeface="Times New Roman" panose="02020603050405020304"/>
            </a:endParaRPr>
          </a:p>
          <a:p>
            <a:pPr indent="457200" algn="just">
              <a:lnSpc>
                <a:spcPct val="150000"/>
              </a:lnSpc>
              <a:spcAft>
                <a:spcPct val="0"/>
              </a:spcAft>
            </a:pPr>
            <a:r>
              <a:rPr lang="zh-CN" altLang="en-US" sz="2400" kern="100">
                <a:latin typeface="微软雅黑" panose="020b0503020204020204" pitchFamily="34" charset="-122"/>
                <a:ea typeface="微软雅黑" panose="020b0503020204020204" pitchFamily="34" charset="-122"/>
                <a:cs typeface="Times New Roman" panose="02020603050405020304"/>
              </a:rPr>
              <a:t>多年以前，我揣摩老子当时的心情，假托老子的口吻，写过一篇短短的</a:t>
            </a:r>
            <a:r>
              <a:rPr lang="en-US" altLang="zh-CN" sz="2400" kern="100">
                <a:latin typeface="微软雅黑" panose="020b0503020204020204" pitchFamily="34" charset="-122"/>
                <a:ea typeface="微软雅黑" panose="020b0503020204020204" pitchFamily="34" charset="-122"/>
                <a:cs typeface="Times New Roman" panose="02020603050405020304"/>
              </a:rPr>
              <a:t>《</a:t>
            </a:r>
            <a:r>
              <a:rPr lang="zh-CN" altLang="en-US" sz="2400" kern="100">
                <a:latin typeface="微软雅黑" panose="020b0503020204020204" pitchFamily="34" charset="-122"/>
                <a:ea typeface="微软雅黑" panose="020b0503020204020204" pitchFamily="34" charset="-122"/>
                <a:cs typeface="Times New Roman" panose="02020603050405020304"/>
              </a:rPr>
              <a:t>老子出关</a:t>
            </a:r>
            <a:r>
              <a:rPr lang="en-US" altLang="zh-CN" sz="2400" kern="100">
                <a:latin typeface="微软雅黑" panose="020b0503020204020204" pitchFamily="34" charset="-122"/>
                <a:ea typeface="微软雅黑" panose="020b0503020204020204" pitchFamily="34" charset="-122"/>
                <a:cs typeface="Times New Roman" panose="02020603050405020304"/>
              </a:rPr>
              <a:t>》</a:t>
            </a:r>
            <a:r>
              <a:rPr lang="zh-CN" altLang="en-US" sz="2400" kern="100">
                <a:latin typeface="微软雅黑" panose="020b0503020204020204" pitchFamily="34" charset="-122"/>
                <a:ea typeface="微软雅黑" panose="020b0503020204020204" pitchFamily="34" charset="-122"/>
                <a:cs typeface="Times New Roman" panose="02020603050405020304"/>
              </a:rPr>
              <a:t>：</a:t>
            </a:r>
            <a:endParaRPr lang="zh-CN" altLang="en-US" sz="2400" kern="100">
              <a:latin typeface="微软雅黑" panose="020b0503020204020204" pitchFamily="34" charset="-122"/>
              <a:ea typeface="微软雅黑" panose="020b0503020204020204" pitchFamily="34" charset="-122"/>
              <a:cs typeface="Times New Roman" panose="02020603050405020304"/>
            </a:endParaRPr>
          </a:p>
          <a:p>
            <a:pPr indent="457200" algn="just">
              <a:lnSpc>
                <a:spcPct val="150000"/>
              </a:lnSpc>
              <a:spcAft>
                <a:spcPct val="0"/>
              </a:spcAft>
            </a:pPr>
            <a:r>
              <a:rPr lang="zh-CN" altLang="en-US" sz="2400" kern="100">
                <a:latin typeface="微软雅黑" panose="020b0503020204020204" pitchFamily="34" charset="-122"/>
                <a:ea typeface="微软雅黑" panose="020b0503020204020204" pitchFamily="34" charset="-122"/>
                <a:cs typeface="Times New Roman" panose="02020603050405020304"/>
              </a:rPr>
              <a:t>我已经没有什么故事告诉你们了。</a:t>
            </a:r>
            <a:endParaRPr lang="zh-CN" altLang="en-US" sz="2400" kern="100">
              <a:latin typeface="微软雅黑" panose="020b0503020204020204" pitchFamily="34" charset="-122"/>
              <a:ea typeface="微软雅黑" panose="020b0503020204020204" pitchFamily="34" charset="-122"/>
              <a:cs typeface="Times New Roman" panose="02020603050405020304"/>
            </a:endParaRPr>
          </a:p>
          <a:p>
            <a:pPr indent="457200" algn="just">
              <a:lnSpc>
                <a:spcPct val="150000"/>
              </a:lnSpc>
              <a:spcAft>
                <a:spcPct val="0"/>
              </a:spcAft>
            </a:pPr>
            <a:r>
              <a:rPr lang="zh-CN" altLang="en-US" sz="2400" kern="100">
                <a:latin typeface="微软雅黑" panose="020b0503020204020204" pitchFamily="34" charset="-122"/>
                <a:ea typeface="微软雅黑" panose="020b0503020204020204" pitchFamily="34" charset="-122"/>
                <a:cs typeface="Times New Roman" panose="02020603050405020304"/>
              </a:rPr>
              <a:t>我曾预言过劫数的到来。我曾以薄薄的柳笛吹起晚岚。然而那时你们甜寐于未卜的岁月之梦，白白地错过了时光。</a:t>
            </a:r>
            <a:endParaRPr lang="zh-CN" altLang="en-US" sz="2400" kern="100">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advClick="0" advTm="3000">
    <p:randomBar dir="vert"/>
  </p:transition>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文本框 6"/>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拓展阅读与鉴赏</a:t>
            </a:r>
            <a:endParaRPr lang="zh-CN" altLang="en-US" sz="2000">
              <a:latin typeface="微软雅黑" panose="020b0503020204020204" pitchFamily="34" charset="-122"/>
              <a:ea typeface="微软雅黑" panose="020b0503020204020204" pitchFamily="34" charset="-122"/>
            </a:endParaRPr>
          </a:p>
        </p:txBody>
      </p:sp>
      <p:sp>
        <p:nvSpPr>
          <p:cNvPr id="3" name="矩形 2"/>
          <p:cNvSpPr/>
          <p:nvPr/>
        </p:nvSpPr>
        <p:spPr>
          <a:xfrm>
            <a:off x="281233" y="2798235"/>
            <a:ext cx="11629533" cy="1719826"/>
          </a:xfrm>
          <a:prstGeom prst="rect">
            <a:avLst/>
          </a:prstGeom>
        </p:spPr>
        <p:txBody>
          <a:bodyPr wrap="square" lIns="121917" tIns="60958" rIns="121917" bIns="60958">
            <a:spAutoFit/>
          </a:bodyPr>
          <a:lstStyle/>
          <a:p>
            <a:pPr indent="457200" algn="just">
              <a:lnSpc>
                <a:spcPct val="150000"/>
              </a:lnSpc>
              <a:spcAft>
                <a:spcPct val="0"/>
              </a:spcAft>
            </a:pPr>
            <a:r>
              <a:rPr lang="zh-CN" altLang="en-US" sz="2400" kern="100">
                <a:latin typeface="微软雅黑" panose="020b0503020204020204" pitchFamily="34" charset="-122"/>
                <a:ea typeface="微软雅黑" panose="020b0503020204020204" pitchFamily="34" charset="-122"/>
                <a:cs typeface="Times New Roman" panose="02020603050405020304"/>
              </a:rPr>
              <a:t>召唤已经传来，我将离去。在另一国度的土地上播撒幻梦之粒。在我走进血红的夕阳之前，我留下这五千言的零乱缄言，在世纪的废墟中如散落的弹珠，愿你们仔细收捡。当一切都已堕落，一切都已不可为，你们就去玩弹珠。</a:t>
            </a:r>
            <a:endParaRPr lang="zh-CN" altLang="en-US" sz="2400" kern="100">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advClick="0" advTm="3000">
    <p:randomBar dir="vert"/>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rcRect t="22392"/>
          <a:stretch>
            <a:fillRect/>
          </a:stretch>
        </p:blipFill>
        <p:spPr>
          <a:xfrm>
            <a:off x="626313" y="1239518"/>
            <a:ext cx="3723894" cy="5322366"/>
          </a:xfrm>
          <a:prstGeom prst="rect">
            <a:avLst/>
          </a:prstGeom>
        </p:spPr>
      </p:pic>
      <p:sp>
        <p:nvSpPr>
          <p:cNvPr id="10" name="矩形 9"/>
          <p:cNvSpPr/>
          <p:nvPr/>
        </p:nvSpPr>
        <p:spPr>
          <a:xfrm>
            <a:off x="4209420" y="1713728"/>
            <a:ext cx="2610188" cy="600384"/>
          </a:xfrm>
          <a:prstGeom prst="rect">
            <a:avLst/>
          </a:prstGeom>
          <a:solidFill>
            <a:srgbClr val="3B55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p:cNvSpPr/>
          <p:nvPr/>
        </p:nvSpPr>
        <p:spPr>
          <a:xfrm>
            <a:off x="4809325" y="2537476"/>
            <a:ext cx="7022034" cy="2797048"/>
          </a:xfrm>
          <a:prstGeom prst="rect">
            <a:avLst/>
          </a:prstGeom>
        </p:spPr>
        <p:txBody>
          <a:bodyPr wrap="square">
            <a:spAutoFit/>
          </a:bodyPr>
          <a:lstStyle/>
          <a:p>
            <a:pPr indent="457200">
              <a:lnSpc>
                <a:spcPct val="150000"/>
              </a:lnSpc>
            </a:pPr>
            <a:r>
              <a:rPr lang="zh-CN" altLang="en-US" sz="2400">
                <a:latin typeface="微软雅黑" panose="020b0503020204020204" pitchFamily="34" charset="-122"/>
                <a:ea typeface="微软雅黑" panose="020b0503020204020204" pitchFamily="34" charset="-122"/>
                <a:cs typeface="楷体" panose="02010609060101010101" charset="-122"/>
              </a:rPr>
              <a:t>老子的思想核心是“道”。“道”就是自然，路，道理，法则，规律。老子认为自然界和人类社会都是变动的，是运动的。天地间的事物都是互相对立统一的，对立面有不是一尘不变，而是向它们各自的对立面转换。</a:t>
            </a:r>
            <a:endParaRPr lang="zh-CN" altLang="en-US" sz="2400">
              <a:latin typeface="微软雅黑" panose="020b0503020204020204" pitchFamily="34" charset="-122"/>
              <a:ea typeface="微软雅黑" panose="020b0503020204020204" pitchFamily="34" charset="-122"/>
              <a:cs typeface="楷体" panose="02010609060101010101" charset="-122"/>
            </a:endParaRPr>
          </a:p>
        </p:txBody>
      </p:sp>
      <p:sp>
        <p:nvSpPr>
          <p:cNvPr id="14" name="文本框 13"/>
          <p:cNvSpPr txBox="1"/>
          <p:nvPr/>
        </p:nvSpPr>
        <p:spPr>
          <a:xfrm>
            <a:off x="4809325" y="1752310"/>
            <a:ext cx="3252751" cy="523220"/>
          </a:xfrm>
          <a:prstGeom prst="rect">
            <a:avLst/>
          </a:prstGeom>
          <a:noFill/>
        </p:spPr>
        <p:txBody>
          <a:bodyPr wrap="square" rtlCol="0">
            <a:spAutoFit/>
          </a:bodyPr>
          <a:lstStyle/>
          <a:p>
            <a:r>
              <a:rPr lang="zh-CN" altLang="en-US" sz="2800" b="1">
                <a:solidFill>
                  <a:schemeClr val="bg1"/>
                </a:solidFill>
                <a:cs typeface="+mn-ea"/>
                <a:sym typeface="+mn-lt"/>
              </a:rPr>
              <a:t>老   子</a:t>
            </a:r>
            <a:endParaRPr lang="zh-CN" altLang="en-US" sz="2800" b="1">
              <a:solidFill>
                <a:schemeClr val="bg1"/>
              </a:solidFill>
              <a:cs typeface="+mn-ea"/>
              <a:sym typeface="+mn-lt"/>
            </a:endParaRPr>
          </a:p>
        </p:txBody>
      </p:sp>
      <p:sp>
        <p:nvSpPr>
          <p:cNvPr id="2" name="文本框 1"/>
          <p:cNvSpPr txBox="1"/>
          <p:nvPr/>
        </p:nvSpPr>
        <p:spPr>
          <a:xfrm>
            <a:off x="1009904" y="491561"/>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资源与积累</a:t>
            </a:r>
            <a:endParaRPr lang="zh-CN" altLang="en-US" sz="2000">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randomBar dir="vert"/>
  </p:transition>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文本框 6"/>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拓展阅读与鉴赏</a:t>
            </a:r>
            <a:endParaRPr lang="zh-CN" altLang="en-US" sz="2000">
              <a:latin typeface="微软雅黑" panose="020b0503020204020204" pitchFamily="34" charset="-122"/>
              <a:ea typeface="微软雅黑" panose="020b0503020204020204" pitchFamily="34" charset="-122"/>
            </a:endParaRPr>
          </a:p>
        </p:txBody>
      </p:sp>
      <p:sp>
        <p:nvSpPr>
          <p:cNvPr id="3" name="矩形 2"/>
          <p:cNvSpPr/>
          <p:nvPr/>
        </p:nvSpPr>
        <p:spPr>
          <a:xfrm>
            <a:off x="281233" y="1913480"/>
            <a:ext cx="11629533" cy="3935817"/>
          </a:xfrm>
          <a:prstGeom prst="rect">
            <a:avLst/>
          </a:prstGeom>
        </p:spPr>
        <p:txBody>
          <a:bodyPr wrap="square" lIns="121917" tIns="60958" rIns="121917" bIns="60958">
            <a:spAutoFit/>
          </a:bodyPr>
          <a:lstStyle/>
          <a:p>
            <a:pPr indent="457200" algn="just">
              <a:lnSpc>
                <a:spcPct val="150000"/>
              </a:lnSpc>
              <a:spcAft>
                <a:spcPct val="0"/>
              </a:spcAft>
            </a:pPr>
            <a:r>
              <a:rPr lang="zh-CN" altLang="en-US" sz="2400" kern="100">
                <a:latin typeface="微软雅黑" panose="020b0503020204020204" pitchFamily="34" charset="-122"/>
                <a:ea typeface="微软雅黑" panose="020b0503020204020204" pitchFamily="34" charset="-122"/>
                <a:cs typeface="Times New Roman" panose="02020603050405020304"/>
              </a:rPr>
              <a:t>那时我正在翻捡老子的五千言</a:t>
            </a:r>
            <a:r>
              <a:rPr lang="en-US" altLang="zh-CN" sz="2400" kern="100">
                <a:latin typeface="微软雅黑" panose="020b0503020204020204" pitchFamily="34" charset="-122"/>
                <a:ea typeface="微软雅黑" panose="020b0503020204020204" pitchFamily="34" charset="-122"/>
                <a:cs typeface="Times New Roman" panose="02020603050405020304"/>
              </a:rPr>
              <a:t>《</a:t>
            </a:r>
            <a:r>
              <a:rPr lang="zh-CN" altLang="en-US" sz="2400" kern="100">
                <a:latin typeface="微软雅黑" panose="020b0503020204020204" pitchFamily="34" charset="-122"/>
                <a:ea typeface="微软雅黑" panose="020b0503020204020204" pitchFamily="34" charset="-122"/>
                <a:cs typeface="Times New Roman" panose="02020603050405020304"/>
              </a:rPr>
              <a:t>道德经</a:t>
            </a:r>
            <a:r>
              <a:rPr lang="en-US" altLang="zh-CN" sz="2400" kern="100">
                <a:latin typeface="微软雅黑" panose="020b0503020204020204" pitchFamily="34" charset="-122"/>
                <a:ea typeface="微软雅黑" panose="020b0503020204020204" pitchFamily="34" charset="-122"/>
                <a:cs typeface="Times New Roman" panose="02020603050405020304"/>
              </a:rPr>
              <a:t>》</a:t>
            </a:r>
            <a:r>
              <a:rPr lang="zh-CN" altLang="en-US" sz="2400" kern="100">
                <a:latin typeface="微软雅黑" panose="020b0503020204020204" pitchFamily="34" charset="-122"/>
                <a:ea typeface="微软雅黑" panose="020b0503020204020204" pitchFamily="34" charset="-122"/>
                <a:cs typeface="Times New Roman" panose="02020603050405020304"/>
              </a:rPr>
              <a:t>，我的感觉就如同下午阳光下马路边上玩弹珠的顽童。所不同者，玩弹珠的顽童兴致勃勃，而玩老子五千言汉字“弹珠”的我则有些百无聊赖。那时我的处境不妙，并且我的很多朋友都摇身一变成为商海健将，红光满面，挥斥方遒，雄姿英发，大有作为。所以我对自己落伍的行为感到很害羞，很寂寞。处盛世而无为，对自己也就很灰心。但灰心的人看老子，也算是一种精神寄托吧。渐渐的，除了我不大感兴趣的什么宇宙生成构成外，我把老子的五千言理出两条思路：一曰治国，二曰处世。 </a:t>
            </a:r>
            <a:endParaRPr lang="zh-CN" altLang="en-US" sz="2400" kern="100">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advClick="0" advTm="3000">
    <p:randomBar dir="vert"/>
  </p:transition>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文本框 6"/>
          <p:cNvSpPr txBox="1"/>
          <p:nvPr/>
        </p:nvSpPr>
        <p:spPr>
          <a:xfrm>
            <a:off x="947083" y="496763"/>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拓展阅读与鉴赏</a:t>
            </a:r>
            <a:endParaRPr lang="zh-CN" altLang="en-US" sz="2000">
              <a:latin typeface="微软雅黑" panose="020b0503020204020204" pitchFamily="34" charset="-122"/>
              <a:ea typeface="微软雅黑" panose="020b0503020204020204" pitchFamily="34" charset="-122"/>
            </a:endParaRPr>
          </a:p>
        </p:txBody>
      </p:sp>
      <p:sp>
        <p:nvSpPr>
          <p:cNvPr id="3" name="矩形 2"/>
          <p:cNvSpPr/>
          <p:nvPr/>
        </p:nvSpPr>
        <p:spPr>
          <a:xfrm>
            <a:off x="281233" y="1913480"/>
            <a:ext cx="11629533" cy="2827821"/>
          </a:xfrm>
          <a:prstGeom prst="rect">
            <a:avLst/>
          </a:prstGeom>
        </p:spPr>
        <p:txBody>
          <a:bodyPr wrap="square" lIns="121917" tIns="60958" rIns="121917" bIns="60958">
            <a:spAutoFit/>
          </a:bodyPr>
          <a:lstStyle/>
          <a:p>
            <a:pPr indent="457200" algn="just">
              <a:lnSpc>
                <a:spcPct val="150000"/>
              </a:lnSpc>
              <a:spcAft>
                <a:spcPct val="0"/>
              </a:spcAft>
            </a:pPr>
            <a:r>
              <a:rPr lang="zh-CN" altLang="en-US" sz="2400" b="1" kern="100">
                <a:solidFill>
                  <a:srgbClr val="C00000"/>
                </a:solidFill>
                <a:latin typeface="微软雅黑" panose="020b0503020204020204" pitchFamily="34" charset="-122"/>
                <a:ea typeface="微软雅黑" panose="020b0503020204020204" pitchFamily="34" charset="-122"/>
                <a:cs typeface="Times New Roman" panose="02020603050405020304"/>
              </a:rPr>
              <a:t>赏析　</a:t>
            </a:r>
            <a:r>
              <a:rPr lang="zh-CN" altLang="en-US" sz="2400" kern="100">
                <a:latin typeface="微软雅黑" panose="020b0503020204020204" pitchFamily="34" charset="-122"/>
                <a:ea typeface="微软雅黑" panose="020b0503020204020204" pitchFamily="34" charset="-122"/>
                <a:cs typeface="Times New Roman" panose="02020603050405020304"/>
              </a:rPr>
              <a:t>这篇文章从老子的“神秘莫测”写起，一步步引领我们理解老子本人。老子博学多才，是一位历史学家，深谙人类已往的历史和经验，想引领世人脱离苦海又感到没有价值，于是弃世而出关。作者读着</a:t>
            </a:r>
            <a:r>
              <a:rPr lang="en-US" altLang="zh-CN" sz="2400" kern="100">
                <a:latin typeface="微软雅黑" panose="020b0503020204020204" pitchFamily="34" charset="-122"/>
                <a:ea typeface="微软雅黑" panose="020b0503020204020204" pitchFamily="34" charset="-122"/>
                <a:cs typeface="Times New Roman" panose="02020603050405020304"/>
              </a:rPr>
              <a:t>《</a:t>
            </a:r>
            <a:r>
              <a:rPr lang="zh-CN" altLang="en-US" sz="2400" kern="100">
                <a:latin typeface="微软雅黑" panose="020b0503020204020204" pitchFamily="34" charset="-122"/>
                <a:ea typeface="微软雅黑" panose="020b0503020204020204" pitchFamily="34" charset="-122"/>
                <a:cs typeface="Times New Roman" panose="02020603050405020304"/>
              </a:rPr>
              <a:t>道德经</a:t>
            </a:r>
            <a:r>
              <a:rPr lang="en-US" altLang="zh-CN" sz="2400" kern="100">
                <a:latin typeface="微软雅黑" panose="020b0503020204020204" pitchFamily="34" charset="-122"/>
                <a:ea typeface="微软雅黑" panose="020b0503020204020204" pitchFamily="34" charset="-122"/>
                <a:cs typeface="Times New Roman" panose="02020603050405020304"/>
              </a:rPr>
              <a:t>》</a:t>
            </a:r>
            <a:r>
              <a:rPr lang="zh-CN" altLang="en-US" sz="2400" kern="100">
                <a:latin typeface="微软雅黑" panose="020b0503020204020204" pitchFamily="34" charset="-122"/>
                <a:ea typeface="微软雅黑" panose="020b0503020204020204" pitchFamily="34" charset="-122"/>
                <a:cs typeface="Times New Roman" panose="02020603050405020304"/>
              </a:rPr>
              <a:t>却在思考着人世，最终理清了老子的两条思路</a:t>
            </a:r>
            <a:r>
              <a:rPr lang="en-US" altLang="zh-CN" sz="2400" kern="100">
                <a:latin typeface="微软雅黑" panose="020b0503020204020204" pitchFamily="34" charset="-122"/>
                <a:ea typeface="微软雅黑" panose="020b0503020204020204" pitchFamily="34" charset="-122"/>
                <a:cs typeface="Times New Roman" panose="02020603050405020304"/>
              </a:rPr>
              <a:t>——</a:t>
            </a:r>
            <a:r>
              <a:rPr lang="zh-CN" altLang="en-US" sz="2400" kern="100">
                <a:latin typeface="微软雅黑" panose="020b0503020204020204" pitchFamily="34" charset="-122"/>
                <a:ea typeface="微软雅黑" panose="020b0503020204020204" pitchFamily="34" charset="-122"/>
                <a:cs typeface="Times New Roman" panose="02020603050405020304"/>
              </a:rPr>
              <a:t>治国与处世。本文想象奇幻，打乱时空顺序，语言老辣，愈读愈觉奇妙无穷。</a:t>
            </a:r>
            <a:endParaRPr lang="zh-CN" altLang="en-US" sz="2400" kern="100">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advClick="0" advTm="3000">
    <p:randomBar dir="vert"/>
  </p:transition>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699260" y="465455"/>
            <a:ext cx="2885440" cy="5896610"/>
          </a:xfrm>
          <a:prstGeom prst="rect">
            <a:avLst/>
          </a:prstGeom>
          <a:solidFill>
            <a:srgbClr val="3B55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8965"/>
            <a:endParaRPr lang="zh-CN" altLang="en-US" sz="2400">
              <a:solidFill>
                <a:prstClr val="white"/>
              </a:solidFill>
              <a:cs typeface="+mn-ea"/>
              <a:sym typeface="+mn-lt"/>
            </a:endParaRPr>
          </a:p>
        </p:txBody>
      </p:sp>
      <p:grpSp>
        <p:nvGrpSpPr>
          <p:cNvPr id="3" name="组合 2"/>
          <p:cNvGrpSpPr/>
          <p:nvPr/>
        </p:nvGrpSpPr>
        <p:grpSpPr>
          <a:xfrm>
            <a:off x="17534" y="109396"/>
            <a:ext cx="4567704" cy="4016079"/>
            <a:chOff x="-2471" y="705633"/>
            <a:chExt cx="6007545" cy="5282037"/>
          </a:xfrm>
        </p:grpSpPr>
        <p:pic>
          <p:nvPicPr>
            <p:cNvPr id="4" name="图片 3"/>
            <p:cNvPicPr>
              <a:picLocks noChangeAspect="1"/>
            </p:cNvPicPr>
            <p:nvPr/>
          </p:nvPicPr>
          <p:blipFill>
            <a:blip r:embed="rId3"/>
            <a:stretch>
              <a:fillRect/>
            </a:stretch>
          </p:blipFill>
          <p:spPr>
            <a:xfrm>
              <a:off x="-2471" y="1685923"/>
              <a:ext cx="5448300" cy="4301747"/>
            </a:xfrm>
            <a:prstGeom prst="rect">
              <a:avLst/>
            </a:prstGeom>
          </p:spPr>
        </p:pic>
        <p:pic>
          <p:nvPicPr>
            <p:cNvPr id="5" name="图片 4"/>
            <p:cNvPicPr>
              <a:picLocks noChangeAspect="1"/>
            </p:cNvPicPr>
            <p:nvPr/>
          </p:nvPicPr>
          <p:blipFill>
            <a:blip r:embed="rId4"/>
            <a:stretch>
              <a:fillRect/>
            </a:stretch>
          </p:blipFill>
          <p:spPr>
            <a:xfrm>
              <a:off x="3647083" y="705633"/>
              <a:ext cx="2357991" cy="3042453"/>
            </a:xfrm>
            <a:prstGeom prst="rect">
              <a:avLst/>
            </a:prstGeom>
          </p:spPr>
        </p:pic>
      </p:grpSp>
      <p:sp>
        <p:nvSpPr>
          <p:cNvPr id="6" name="文本框 45"/>
          <p:cNvSpPr txBox="1">
            <a:spLocks noChangeArrowheads="1"/>
          </p:cNvSpPr>
          <p:nvPr/>
        </p:nvSpPr>
        <p:spPr bwMode="auto">
          <a:xfrm>
            <a:off x="6266426" y="3065523"/>
            <a:ext cx="390330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800" b="1">
                <a:latin typeface="+mn-lt"/>
                <a:ea typeface="+mn-ea"/>
                <a:cs typeface="+mn-ea"/>
                <a:sym typeface="+mn-lt"/>
              </a:rPr>
              <a:t>本课结束</a:t>
            </a:r>
            <a:endParaRPr lang="zh-CN" altLang="zh-CN" sz="4800" b="1">
              <a:latin typeface="+mn-lt"/>
              <a:ea typeface="+mn-ea"/>
              <a:cs typeface="+mn-ea"/>
              <a:sym typeface="+mn-lt"/>
            </a:endParaRPr>
          </a:p>
        </p:txBody>
      </p:sp>
      <p:pic>
        <p:nvPicPr>
          <p:cNvPr id="7" name="New picture" hidden="1"/>
          <p:cNvPicPr/>
          <p:nvPr/>
        </p:nvPicPr>
        <p:blipFill>
          <a:blip r:embed="rId5"/>
          <a:stretch>
            <a:fillRect/>
          </a:stretch>
        </p:blipFill>
        <p:spPr>
          <a:xfrm>
            <a:off x="12420600" y="12420600"/>
            <a:ext cx="431800" cy="317500"/>
          </a:xfrm>
          <a:prstGeom prst="cube">
            <a:avLst/>
          </a:prstGeom>
        </p:spPr>
      </p:pic>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rcRect l="34684"/>
          <a:stretch>
            <a:fillRect/>
          </a:stretch>
        </p:blipFill>
        <p:spPr>
          <a:xfrm>
            <a:off x="514203" y="1286439"/>
            <a:ext cx="4147568" cy="5080000"/>
          </a:xfrm>
          <a:prstGeom prst="rect">
            <a:avLst/>
          </a:prstGeom>
        </p:spPr>
      </p:pic>
      <p:sp>
        <p:nvSpPr>
          <p:cNvPr id="10" name="矩形 9"/>
          <p:cNvSpPr/>
          <p:nvPr/>
        </p:nvSpPr>
        <p:spPr>
          <a:xfrm>
            <a:off x="4209420" y="1713728"/>
            <a:ext cx="2610188" cy="600384"/>
          </a:xfrm>
          <a:prstGeom prst="rect">
            <a:avLst/>
          </a:prstGeom>
          <a:solidFill>
            <a:srgbClr val="3B55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p:cNvSpPr/>
          <p:nvPr/>
        </p:nvSpPr>
        <p:spPr>
          <a:xfrm>
            <a:off x="4809325" y="2537476"/>
            <a:ext cx="7022034" cy="3905043"/>
          </a:xfrm>
          <a:prstGeom prst="rect">
            <a:avLst/>
          </a:prstGeom>
        </p:spPr>
        <p:txBody>
          <a:bodyPr wrap="square">
            <a:spAutoFit/>
          </a:bodyPr>
          <a:lstStyle/>
          <a:p>
            <a:pPr indent="457200">
              <a:lnSpc>
                <a:spcPct val="150000"/>
              </a:lnSpc>
            </a:pPr>
            <a:r>
              <a:rPr lang="en-US" altLang="zh-CN" sz="2400">
                <a:latin typeface="微软雅黑" panose="020b0503020204020204" pitchFamily="34" charset="-122"/>
                <a:ea typeface="微软雅黑" panose="020b0503020204020204" pitchFamily="34" charset="-122"/>
                <a:cs typeface="楷体" panose="02010609060101010101" charset="-122"/>
              </a:rPr>
              <a:t>《</a:t>
            </a:r>
            <a:r>
              <a:rPr lang="zh-CN" altLang="en-US" sz="2400">
                <a:latin typeface="微软雅黑" panose="020b0503020204020204" pitchFamily="34" charset="-122"/>
                <a:ea typeface="微软雅黑" panose="020b0503020204020204" pitchFamily="34" charset="-122"/>
                <a:cs typeface="楷体" panose="02010609060101010101" charset="-122"/>
              </a:rPr>
              <a:t>道德经</a:t>
            </a:r>
            <a:r>
              <a:rPr lang="en-US" altLang="zh-CN" sz="2400">
                <a:latin typeface="微软雅黑" panose="020b0503020204020204" pitchFamily="34" charset="-122"/>
                <a:ea typeface="微软雅黑" panose="020b0503020204020204" pitchFamily="34" charset="-122"/>
                <a:cs typeface="楷体" panose="02010609060101010101" charset="-122"/>
              </a:rPr>
              <a:t>》</a:t>
            </a:r>
            <a:r>
              <a:rPr lang="zh-CN" altLang="en-US" sz="2400">
                <a:latin typeface="微软雅黑" panose="020b0503020204020204" pitchFamily="34" charset="-122"/>
                <a:ea typeface="微软雅黑" panose="020b0503020204020204" pitchFamily="34" charset="-122"/>
                <a:cs typeface="楷体" panose="02010609060101010101" charset="-122"/>
              </a:rPr>
              <a:t>，春秋时期老子（李耳）的哲学作品，又称</a:t>
            </a:r>
            <a:r>
              <a:rPr lang="en-US" altLang="zh-CN" sz="2400">
                <a:latin typeface="微软雅黑" panose="020b0503020204020204" pitchFamily="34" charset="-122"/>
                <a:ea typeface="微软雅黑" panose="020b0503020204020204" pitchFamily="34" charset="-122"/>
                <a:cs typeface="楷体" panose="02010609060101010101" charset="-122"/>
              </a:rPr>
              <a:t>《</a:t>
            </a:r>
            <a:r>
              <a:rPr lang="zh-CN" altLang="en-US" sz="2400">
                <a:latin typeface="微软雅黑" panose="020b0503020204020204" pitchFamily="34" charset="-122"/>
                <a:ea typeface="微软雅黑" panose="020b0503020204020204" pitchFamily="34" charset="-122"/>
                <a:cs typeface="楷体" panose="02010609060101010101" charset="-122"/>
              </a:rPr>
              <a:t>道德真经</a:t>
            </a:r>
            <a:r>
              <a:rPr lang="en-US" altLang="zh-CN" sz="2400">
                <a:latin typeface="微软雅黑" panose="020b0503020204020204" pitchFamily="34" charset="-122"/>
                <a:ea typeface="微软雅黑" panose="020b0503020204020204" pitchFamily="34" charset="-122"/>
                <a:cs typeface="楷体" panose="02010609060101010101" charset="-122"/>
              </a:rPr>
              <a:t>》</a:t>
            </a:r>
            <a:r>
              <a:rPr lang="zh-CN" altLang="en-US" sz="2400">
                <a:latin typeface="微软雅黑" panose="020b0503020204020204" pitchFamily="34" charset="-122"/>
                <a:ea typeface="微软雅黑" panose="020b0503020204020204" pitchFamily="34" charset="-122"/>
                <a:cs typeface="楷体" panose="02010609060101010101" charset="-122"/>
              </a:rPr>
              <a:t>、</a:t>
            </a:r>
            <a:r>
              <a:rPr lang="en-US" altLang="zh-CN" sz="2400">
                <a:latin typeface="微软雅黑" panose="020b0503020204020204" pitchFamily="34" charset="-122"/>
                <a:ea typeface="微软雅黑" panose="020b0503020204020204" pitchFamily="34" charset="-122"/>
                <a:cs typeface="楷体" panose="02010609060101010101" charset="-122"/>
              </a:rPr>
              <a:t>《</a:t>
            </a:r>
            <a:r>
              <a:rPr lang="zh-CN" altLang="en-US" sz="2400">
                <a:latin typeface="微软雅黑" panose="020b0503020204020204" pitchFamily="34" charset="-122"/>
                <a:ea typeface="微软雅黑" panose="020b0503020204020204" pitchFamily="34" charset="-122"/>
                <a:cs typeface="楷体" panose="02010609060101010101" charset="-122"/>
              </a:rPr>
              <a:t>老子</a:t>
            </a:r>
            <a:r>
              <a:rPr lang="en-US" altLang="zh-CN" sz="2400">
                <a:latin typeface="微软雅黑" panose="020b0503020204020204" pitchFamily="34" charset="-122"/>
                <a:ea typeface="微软雅黑" panose="020b0503020204020204" pitchFamily="34" charset="-122"/>
                <a:cs typeface="楷体" panose="02010609060101010101" charset="-122"/>
              </a:rPr>
              <a:t>》</a:t>
            </a:r>
            <a:r>
              <a:rPr lang="zh-CN" altLang="en-US" sz="2400">
                <a:latin typeface="微软雅黑" panose="020b0503020204020204" pitchFamily="34" charset="-122"/>
                <a:ea typeface="微软雅黑" panose="020b0503020204020204" pitchFamily="34" charset="-122"/>
                <a:cs typeface="楷体" panose="02010609060101010101" charset="-122"/>
              </a:rPr>
              <a:t>、</a:t>
            </a:r>
            <a:r>
              <a:rPr lang="en-US" altLang="zh-CN" sz="2400">
                <a:latin typeface="微软雅黑" panose="020b0503020204020204" pitchFamily="34" charset="-122"/>
                <a:ea typeface="微软雅黑" panose="020b0503020204020204" pitchFamily="34" charset="-122"/>
                <a:cs typeface="楷体" panose="02010609060101010101" charset="-122"/>
              </a:rPr>
              <a:t>《</a:t>
            </a:r>
            <a:r>
              <a:rPr lang="zh-CN" altLang="en-US" sz="2400">
                <a:latin typeface="微软雅黑" panose="020b0503020204020204" pitchFamily="34" charset="-122"/>
                <a:ea typeface="微软雅黑" panose="020b0503020204020204" pitchFamily="34" charset="-122"/>
                <a:cs typeface="楷体" panose="02010609060101010101" charset="-122"/>
              </a:rPr>
              <a:t>五千言</a:t>
            </a:r>
            <a:r>
              <a:rPr lang="en-US" altLang="zh-CN" sz="2400">
                <a:latin typeface="微软雅黑" panose="020b0503020204020204" pitchFamily="34" charset="-122"/>
                <a:ea typeface="微软雅黑" panose="020b0503020204020204" pitchFamily="34" charset="-122"/>
                <a:cs typeface="楷体" panose="02010609060101010101" charset="-122"/>
              </a:rPr>
              <a:t>》</a:t>
            </a:r>
            <a:r>
              <a:rPr lang="zh-CN" altLang="en-US" sz="2400">
                <a:latin typeface="微软雅黑" panose="020b0503020204020204" pitchFamily="34" charset="-122"/>
                <a:ea typeface="微软雅黑" panose="020b0503020204020204" pitchFamily="34" charset="-122"/>
                <a:cs typeface="楷体" panose="02010609060101010101" charset="-122"/>
              </a:rPr>
              <a:t>、</a:t>
            </a:r>
            <a:r>
              <a:rPr lang="en-US" altLang="zh-CN" sz="2400">
                <a:latin typeface="微软雅黑" panose="020b0503020204020204" pitchFamily="34" charset="-122"/>
                <a:ea typeface="微软雅黑" panose="020b0503020204020204" pitchFamily="34" charset="-122"/>
                <a:cs typeface="楷体" panose="02010609060101010101" charset="-122"/>
              </a:rPr>
              <a:t>《</a:t>
            </a:r>
            <a:r>
              <a:rPr lang="zh-CN" altLang="en-US" sz="2400">
                <a:latin typeface="微软雅黑" panose="020b0503020204020204" pitchFamily="34" charset="-122"/>
                <a:ea typeface="微软雅黑" panose="020b0503020204020204" pitchFamily="34" charset="-122"/>
                <a:cs typeface="楷体" panose="02010609060101010101" charset="-122"/>
              </a:rPr>
              <a:t>老子五千文</a:t>
            </a:r>
            <a:r>
              <a:rPr lang="en-US" altLang="zh-CN" sz="2400">
                <a:latin typeface="微软雅黑" panose="020b0503020204020204" pitchFamily="34" charset="-122"/>
                <a:ea typeface="微软雅黑" panose="020b0503020204020204" pitchFamily="34" charset="-122"/>
                <a:cs typeface="楷体" panose="02010609060101010101" charset="-122"/>
              </a:rPr>
              <a:t>》</a:t>
            </a:r>
            <a:r>
              <a:rPr lang="zh-CN" altLang="en-US" sz="2400">
                <a:latin typeface="微软雅黑" panose="020b0503020204020204" pitchFamily="34" charset="-122"/>
                <a:ea typeface="微软雅黑" panose="020b0503020204020204" pitchFamily="34" charset="-122"/>
                <a:cs typeface="楷体" panose="02010609060101010101" charset="-122"/>
              </a:rPr>
              <a:t>，是中国古代先秦诸子分家前的一部著作，是道家哲学思想的重要来源。道德经分上下两篇，原文上篇</a:t>
            </a:r>
            <a:r>
              <a:rPr lang="en-US" altLang="zh-CN" sz="2400">
                <a:latin typeface="微软雅黑" panose="020b0503020204020204" pitchFamily="34" charset="-122"/>
                <a:ea typeface="微软雅黑" panose="020b0503020204020204" pitchFamily="34" charset="-122"/>
                <a:cs typeface="楷体" panose="02010609060101010101" charset="-122"/>
              </a:rPr>
              <a:t>《</a:t>
            </a:r>
            <a:r>
              <a:rPr lang="zh-CN" altLang="en-US" sz="2400">
                <a:latin typeface="微软雅黑" panose="020b0503020204020204" pitchFamily="34" charset="-122"/>
                <a:ea typeface="微软雅黑" panose="020b0503020204020204" pitchFamily="34" charset="-122"/>
                <a:cs typeface="楷体" panose="02010609060101010101" charset="-122"/>
              </a:rPr>
              <a:t>德经</a:t>
            </a:r>
            <a:r>
              <a:rPr lang="en-US" altLang="zh-CN" sz="2400">
                <a:latin typeface="微软雅黑" panose="020b0503020204020204" pitchFamily="34" charset="-122"/>
                <a:ea typeface="微软雅黑" panose="020b0503020204020204" pitchFamily="34" charset="-122"/>
                <a:cs typeface="楷体" panose="02010609060101010101" charset="-122"/>
              </a:rPr>
              <a:t>》</a:t>
            </a:r>
            <a:r>
              <a:rPr lang="zh-CN" altLang="en-US" sz="2400">
                <a:latin typeface="微软雅黑" panose="020b0503020204020204" pitchFamily="34" charset="-122"/>
                <a:ea typeface="微软雅黑" panose="020b0503020204020204" pitchFamily="34" charset="-122"/>
                <a:cs typeface="楷体" panose="02010609060101010101" charset="-122"/>
              </a:rPr>
              <a:t>、下篇</a:t>
            </a:r>
            <a:r>
              <a:rPr lang="en-US" altLang="zh-CN" sz="2400">
                <a:latin typeface="微软雅黑" panose="020b0503020204020204" pitchFamily="34" charset="-122"/>
                <a:ea typeface="微软雅黑" panose="020b0503020204020204" pitchFamily="34" charset="-122"/>
                <a:cs typeface="楷体" panose="02010609060101010101" charset="-122"/>
              </a:rPr>
              <a:t>《</a:t>
            </a:r>
            <a:r>
              <a:rPr lang="zh-CN" altLang="en-US" sz="2400">
                <a:latin typeface="微软雅黑" panose="020b0503020204020204" pitchFamily="34" charset="-122"/>
                <a:ea typeface="微软雅黑" panose="020b0503020204020204" pitchFamily="34" charset="-122"/>
                <a:cs typeface="楷体" panose="02010609060101010101" charset="-122"/>
              </a:rPr>
              <a:t>道经</a:t>
            </a:r>
            <a:r>
              <a:rPr lang="en-US" altLang="zh-CN" sz="2400">
                <a:latin typeface="微软雅黑" panose="020b0503020204020204" pitchFamily="34" charset="-122"/>
                <a:ea typeface="微软雅黑" panose="020b0503020204020204" pitchFamily="34" charset="-122"/>
                <a:cs typeface="楷体" panose="02010609060101010101" charset="-122"/>
              </a:rPr>
              <a:t>》</a:t>
            </a:r>
            <a:r>
              <a:rPr lang="zh-CN" altLang="en-US" sz="2400">
                <a:latin typeface="微软雅黑" panose="020b0503020204020204" pitchFamily="34" charset="-122"/>
                <a:ea typeface="微软雅黑" panose="020b0503020204020204" pitchFamily="34" charset="-122"/>
                <a:cs typeface="楷体" panose="02010609060101010101" charset="-122"/>
              </a:rPr>
              <a:t>，不分章，后改为</a:t>
            </a:r>
            <a:r>
              <a:rPr lang="en-US" altLang="zh-CN" sz="2400">
                <a:latin typeface="微软雅黑" panose="020b0503020204020204" pitchFamily="34" charset="-122"/>
                <a:ea typeface="微软雅黑" panose="020b0503020204020204" pitchFamily="34" charset="-122"/>
                <a:cs typeface="楷体" panose="02010609060101010101" charset="-122"/>
              </a:rPr>
              <a:t>《</a:t>
            </a:r>
            <a:r>
              <a:rPr lang="zh-CN" altLang="en-US" sz="2400">
                <a:latin typeface="微软雅黑" panose="020b0503020204020204" pitchFamily="34" charset="-122"/>
                <a:ea typeface="微软雅黑" panose="020b0503020204020204" pitchFamily="34" charset="-122"/>
                <a:cs typeface="楷体" panose="02010609060101010101" charset="-122"/>
              </a:rPr>
              <a:t>道经</a:t>
            </a:r>
            <a:r>
              <a:rPr lang="en-US" altLang="zh-CN" sz="2400">
                <a:latin typeface="微软雅黑" panose="020b0503020204020204" pitchFamily="34" charset="-122"/>
                <a:ea typeface="微软雅黑" panose="020b0503020204020204" pitchFamily="34" charset="-122"/>
                <a:cs typeface="楷体" panose="02010609060101010101" charset="-122"/>
              </a:rPr>
              <a:t>》37</a:t>
            </a:r>
            <a:r>
              <a:rPr lang="zh-CN" altLang="en-US" sz="2400">
                <a:latin typeface="微软雅黑" panose="020b0503020204020204" pitchFamily="34" charset="-122"/>
                <a:ea typeface="微软雅黑" panose="020b0503020204020204" pitchFamily="34" charset="-122"/>
                <a:cs typeface="楷体" panose="02010609060101010101" charset="-122"/>
              </a:rPr>
              <a:t>章在前，第</a:t>
            </a:r>
            <a:r>
              <a:rPr lang="en-US" altLang="zh-CN" sz="2400">
                <a:latin typeface="微软雅黑" panose="020b0503020204020204" pitchFamily="34" charset="-122"/>
                <a:ea typeface="微软雅黑" panose="020b0503020204020204" pitchFamily="34" charset="-122"/>
                <a:cs typeface="楷体" panose="02010609060101010101" charset="-122"/>
              </a:rPr>
              <a:t>38</a:t>
            </a:r>
            <a:r>
              <a:rPr lang="zh-CN" altLang="en-US" sz="2400">
                <a:latin typeface="微软雅黑" panose="020b0503020204020204" pitchFamily="34" charset="-122"/>
                <a:ea typeface="微软雅黑" panose="020b0503020204020204" pitchFamily="34" charset="-122"/>
                <a:cs typeface="楷体" panose="02010609060101010101" charset="-122"/>
              </a:rPr>
              <a:t>章之后为</a:t>
            </a:r>
            <a:r>
              <a:rPr lang="en-US" altLang="zh-CN" sz="2400">
                <a:latin typeface="微软雅黑" panose="020b0503020204020204" pitchFamily="34" charset="-122"/>
                <a:ea typeface="微软雅黑" panose="020b0503020204020204" pitchFamily="34" charset="-122"/>
                <a:cs typeface="楷体" panose="02010609060101010101" charset="-122"/>
              </a:rPr>
              <a:t>《</a:t>
            </a:r>
            <a:r>
              <a:rPr lang="zh-CN" altLang="en-US" sz="2400">
                <a:latin typeface="微软雅黑" panose="020b0503020204020204" pitchFamily="34" charset="-122"/>
                <a:ea typeface="微软雅黑" panose="020b0503020204020204" pitchFamily="34" charset="-122"/>
                <a:cs typeface="楷体" panose="02010609060101010101" charset="-122"/>
              </a:rPr>
              <a:t>德经</a:t>
            </a:r>
            <a:r>
              <a:rPr lang="en-US" altLang="zh-CN" sz="2400">
                <a:latin typeface="微软雅黑" panose="020b0503020204020204" pitchFamily="34" charset="-122"/>
                <a:ea typeface="微软雅黑" panose="020b0503020204020204" pitchFamily="34" charset="-122"/>
                <a:cs typeface="楷体" panose="02010609060101010101" charset="-122"/>
              </a:rPr>
              <a:t>》</a:t>
            </a:r>
            <a:r>
              <a:rPr lang="zh-CN" altLang="en-US" sz="2400">
                <a:latin typeface="微软雅黑" panose="020b0503020204020204" pitchFamily="34" charset="-122"/>
                <a:ea typeface="微软雅黑" panose="020b0503020204020204" pitchFamily="34" charset="-122"/>
                <a:cs typeface="楷体" panose="02010609060101010101" charset="-122"/>
              </a:rPr>
              <a:t>，并分为</a:t>
            </a:r>
            <a:r>
              <a:rPr lang="en-US" altLang="zh-CN" sz="2400">
                <a:latin typeface="微软雅黑" panose="020b0503020204020204" pitchFamily="34" charset="-122"/>
                <a:ea typeface="微软雅黑" panose="020b0503020204020204" pitchFamily="34" charset="-122"/>
                <a:cs typeface="楷体" panose="02010609060101010101" charset="-122"/>
              </a:rPr>
              <a:t>81</a:t>
            </a:r>
            <a:r>
              <a:rPr lang="zh-CN" altLang="en-US" sz="2400">
                <a:latin typeface="微软雅黑" panose="020b0503020204020204" pitchFamily="34" charset="-122"/>
                <a:ea typeface="微软雅黑" panose="020b0503020204020204" pitchFamily="34" charset="-122"/>
                <a:cs typeface="楷体" panose="02010609060101010101" charset="-122"/>
              </a:rPr>
              <a:t>章。</a:t>
            </a:r>
            <a:endParaRPr lang="zh-CN" altLang="en-US" sz="2400">
              <a:latin typeface="微软雅黑" panose="020b0503020204020204" pitchFamily="34" charset="-122"/>
              <a:ea typeface="微软雅黑" panose="020b0503020204020204" pitchFamily="34" charset="-122"/>
              <a:cs typeface="楷体" panose="02010609060101010101" charset="-122"/>
            </a:endParaRPr>
          </a:p>
        </p:txBody>
      </p:sp>
      <p:sp>
        <p:nvSpPr>
          <p:cNvPr id="14" name="文本框 13"/>
          <p:cNvSpPr txBox="1"/>
          <p:nvPr/>
        </p:nvSpPr>
        <p:spPr>
          <a:xfrm>
            <a:off x="4809325" y="1752310"/>
            <a:ext cx="3252751" cy="523220"/>
          </a:xfrm>
          <a:prstGeom prst="rect">
            <a:avLst/>
          </a:prstGeom>
          <a:noFill/>
        </p:spPr>
        <p:txBody>
          <a:bodyPr wrap="square" rtlCol="0">
            <a:spAutoFit/>
          </a:bodyPr>
          <a:lstStyle/>
          <a:p>
            <a:r>
              <a:rPr lang="en-US" altLang="zh-CN" sz="2800" b="1">
                <a:solidFill>
                  <a:schemeClr val="bg1"/>
                </a:solidFill>
                <a:cs typeface="+mn-ea"/>
                <a:sym typeface="+mn-lt"/>
              </a:rPr>
              <a:t>《</a:t>
            </a:r>
            <a:r>
              <a:rPr lang="zh-CN" altLang="en-US" sz="2800" b="1">
                <a:solidFill>
                  <a:schemeClr val="bg1"/>
                </a:solidFill>
                <a:cs typeface="+mn-ea"/>
                <a:sym typeface="+mn-lt"/>
              </a:rPr>
              <a:t>道德经</a:t>
            </a:r>
            <a:r>
              <a:rPr lang="en-US" altLang="zh-CN" sz="2800" b="1">
                <a:solidFill>
                  <a:schemeClr val="bg1"/>
                </a:solidFill>
                <a:cs typeface="+mn-ea"/>
                <a:sym typeface="+mn-lt"/>
              </a:rPr>
              <a:t>》</a:t>
            </a:r>
            <a:endParaRPr lang="zh-CN" altLang="en-US" sz="2800" b="1">
              <a:solidFill>
                <a:schemeClr val="bg1"/>
              </a:solidFill>
              <a:cs typeface="+mn-ea"/>
              <a:sym typeface="+mn-lt"/>
            </a:endParaRPr>
          </a:p>
        </p:txBody>
      </p:sp>
      <p:sp>
        <p:nvSpPr>
          <p:cNvPr id="2" name="文本框 1"/>
          <p:cNvSpPr txBox="1"/>
          <p:nvPr/>
        </p:nvSpPr>
        <p:spPr>
          <a:xfrm>
            <a:off x="1009904" y="491561"/>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资源与积累</a:t>
            </a:r>
            <a:endParaRPr lang="zh-CN" altLang="en-US" sz="2000">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nodeType="afterGroup">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par>
                          <p:cTn id="13" fill="hold" nodeType="afterGroup">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barn(inVertical)">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4"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rcRect l="34684"/>
          <a:stretch>
            <a:fillRect/>
          </a:stretch>
        </p:blipFill>
        <p:spPr>
          <a:xfrm>
            <a:off x="514203" y="1286439"/>
            <a:ext cx="4147568" cy="5080000"/>
          </a:xfrm>
          <a:prstGeom prst="rect">
            <a:avLst/>
          </a:prstGeom>
        </p:spPr>
      </p:pic>
      <p:sp>
        <p:nvSpPr>
          <p:cNvPr id="10" name="矩形 9"/>
          <p:cNvSpPr/>
          <p:nvPr/>
        </p:nvSpPr>
        <p:spPr>
          <a:xfrm>
            <a:off x="4209420" y="1713728"/>
            <a:ext cx="2610188" cy="600384"/>
          </a:xfrm>
          <a:prstGeom prst="rect">
            <a:avLst/>
          </a:prstGeom>
          <a:solidFill>
            <a:srgbClr val="3B55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p:cNvSpPr/>
          <p:nvPr/>
        </p:nvSpPr>
        <p:spPr>
          <a:xfrm>
            <a:off x="4745533" y="2327734"/>
            <a:ext cx="7022034" cy="4277133"/>
          </a:xfrm>
          <a:prstGeom prst="rect">
            <a:avLst/>
          </a:prstGeom>
        </p:spPr>
        <p:txBody>
          <a:bodyPr wrap="square">
            <a:spAutoFit/>
          </a:bodyPr>
          <a:lstStyle/>
          <a:p>
            <a:pPr indent="457200">
              <a:lnSpc>
                <a:spcPct val="150000"/>
              </a:lnSpc>
            </a:pPr>
            <a:r>
              <a:rPr lang="en-US" altLang="zh-CN" sz="2300">
                <a:latin typeface="微软雅黑" panose="020b0503020204020204" pitchFamily="34" charset="-122"/>
                <a:ea typeface="微软雅黑" panose="020b0503020204020204" pitchFamily="34" charset="-122"/>
                <a:cs typeface="楷体" panose="02010609060101010101" charset="-122"/>
              </a:rPr>
              <a:t>《</a:t>
            </a:r>
            <a:r>
              <a:rPr lang="zh-CN" altLang="en-US" sz="2300">
                <a:latin typeface="微软雅黑" panose="020b0503020204020204" pitchFamily="34" charset="-122"/>
                <a:ea typeface="微软雅黑" panose="020b0503020204020204" pitchFamily="34" charset="-122"/>
                <a:cs typeface="楷体" panose="02010609060101010101" charset="-122"/>
              </a:rPr>
              <a:t>道德经</a:t>
            </a:r>
            <a:r>
              <a:rPr lang="en-US" altLang="zh-CN" sz="2300">
                <a:latin typeface="微软雅黑" panose="020b0503020204020204" pitchFamily="34" charset="-122"/>
                <a:ea typeface="微软雅黑" panose="020b0503020204020204" pitchFamily="34" charset="-122"/>
                <a:cs typeface="楷体" panose="02010609060101010101" charset="-122"/>
              </a:rPr>
              <a:t>》</a:t>
            </a:r>
            <a:r>
              <a:rPr lang="zh-CN" altLang="en-US" sz="2300">
                <a:latin typeface="微软雅黑" panose="020b0503020204020204" pitchFamily="34" charset="-122"/>
                <a:ea typeface="微软雅黑" panose="020b0503020204020204" pitchFamily="34" charset="-122"/>
                <a:cs typeface="楷体" panose="02010609060101010101" charset="-122"/>
              </a:rPr>
              <a:t>文本以哲学意义之“道德”为纲宗，论述修身、治国、用兵、养生之道，而多以政治为旨归，乃所谓“内圣外王”之学，文意深奥，包涵广博，被誉为万经之王。</a:t>
            </a:r>
            <a:endParaRPr lang="en-US" altLang="zh-CN" sz="2300">
              <a:latin typeface="微软雅黑" panose="020b0503020204020204" pitchFamily="34" charset="-122"/>
              <a:ea typeface="微软雅黑" panose="020b0503020204020204" pitchFamily="34" charset="-122"/>
              <a:cs typeface="楷体" panose="02010609060101010101" charset="-122"/>
            </a:endParaRPr>
          </a:p>
          <a:p>
            <a:pPr indent="457200">
              <a:lnSpc>
                <a:spcPct val="150000"/>
              </a:lnSpc>
            </a:pPr>
            <a:r>
              <a:rPr lang="en-US" altLang="zh-CN" sz="2300">
                <a:latin typeface="微软雅黑" panose="020b0503020204020204" pitchFamily="34" charset="-122"/>
                <a:ea typeface="微软雅黑" panose="020b0503020204020204" pitchFamily="34" charset="-122"/>
                <a:cs typeface="楷体" panose="02010609060101010101" charset="-122"/>
              </a:rPr>
              <a:t>《</a:t>
            </a:r>
            <a:r>
              <a:rPr lang="zh-CN" altLang="en-US" sz="2300">
                <a:latin typeface="微软雅黑" panose="020b0503020204020204" pitchFamily="34" charset="-122"/>
                <a:ea typeface="微软雅黑" panose="020b0503020204020204" pitchFamily="34" charset="-122"/>
                <a:cs typeface="楷体" panose="02010609060101010101" charset="-122"/>
              </a:rPr>
              <a:t>道德经</a:t>
            </a:r>
            <a:r>
              <a:rPr lang="en-US" altLang="zh-CN" sz="2300">
                <a:latin typeface="微软雅黑" panose="020b0503020204020204" pitchFamily="34" charset="-122"/>
                <a:ea typeface="微软雅黑" panose="020b0503020204020204" pitchFamily="34" charset="-122"/>
                <a:cs typeface="楷体" panose="02010609060101010101" charset="-122"/>
              </a:rPr>
              <a:t>》</a:t>
            </a:r>
            <a:r>
              <a:rPr lang="zh-CN" altLang="en-US" sz="2300">
                <a:latin typeface="微软雅黑" panose="020b0503020204020204" pitchFamily="34" charset="-122"/>
                <a:ea typeface="微软雅黑" panose="020b0503020204020204" pitchFamily="34" charset="-122"/>
                <a:cs typeface="楷体" panose="02010609060101010101" charset="-122"/>
              </a:rPr>
              <a:t>是中国历史上最伟大的名著之一，对传统哲学、科学、政治、宗教等产生了深刻影响 。据联合国教科文组织统计，</a:t>
            </a:r>
            <a:r>
              <a:rPr lang="en-US" altLang="zh-CN" sz="2300">
                <a:latin typeface="微软雅黑" panose="020b0503020204020204" pitchFamily="34" charset="-122"/>
                <a:ea typeface="微软雅黑" panose="020b0503020204020204" pitchFamily="34" charset="-122"/>
                <a:cs typeface="楷体" panose="02010609060101010101" charset="-122"/>
              </a:rPr>
              <a:t>《</a:t>
            </a:r>
            <a:r>
              <a:rPr lang="zh-CN" altLang="en-US" sz="2300">
                <a:latin typeface="微软雅黑" panose="020b0503020204020204" pitchFamily="34" charset="-122"/>
                <a:ea typeface="微软雅黑" panose="020b0503020204020204" pitchFamily="34" charset="-122"/>
                <a:cs typeface="楷体" panose="02010609060101010101" charset="-122"/>
              </a:rPr>
              <a:t>道德经</a:t>
            </a:r>
            <a:r>
              <a:rPr lang="en-US" altLang="zh-CN" sz="2300">
                <a:latin typeface="微软雅黑" panose="020b0503020204020204" pitchFamily="34" charset="-122"/>
                <a:ea typeface="微软雅黑" panose="020b0503020204020204" pitchFamily="34" charset="-122"/>
                <a:cs typeface="楷体" panose="02010609060101010101" charset="-122"/>
              </a:rPr>
              <a:t>》</a:t>
            </a:r>
            <a:r>
              <a:rPr lang="zh-CN" altLang="en-US" sz="2300">
                <a:latin typeface="微软雅黑" panose="020b0503020204020204" pitchFamily="34" charset="-122"/>
                <a:ea typeface="微软雅黑" panose="020b0503020204020204" pitchFamily="34" charset="-122"/>
                <a:cs typeface="楷体" panose="02010609060101010101" charset="-122"/>
              </a:rPr>
              <a:t>是除了</a:t>
            </a:r>
            <a:r>
              <a:rPr lang="en-US" altLang="zh-CN" sz="2300">
                <a:latin typeface="微软雅黑" panose="020b0503020204020204" pitchFamily="34" charset="-122"/>
                <a:ea typeface="微软雅黑" panose="020b0503020204020204" pitchFamily="34" charset="-122"/>
                <a:cs typeface="楷体" panose="02010609060101010101" charset="-122"/>
              </a:rPr>
              <a:t>《</a:t>
            </a:r>
            <a:r>
              <a:rPr lang="zh-CN" altLang="en-US" sz="2300">
                <a:latin typeface="微软雅黑" panose="020b0503020204020204" pitchFamily="34" charset="-122"/>
                <a:ea typeface="微软雅黑" panose="020b0503020204020204" pitchFamily="34" charset="-122"/>
                <a:cs typeface="楷体" panose="02010609060101010101" charset="-122"/>
              </a:rPr>
              <a:t>圣经</a:t>
            </a:r>
            <a:r>
              <a:rPr lang="en-US" altLang="zh-CN" sz="2300">
                <a:latin typeface="微软雅黑" panose="020b0503020204020204" pitchFamily="34" charset="-122"/>
                <a:ea typeface="微软雅黑" panose="020b0503020204020204" pitchFamily="34" charset="-122"/>
                <a:cs typeface="楷体" panose="02010609060101010101" charset="-122"/>
              </a:rPr>
              <a:t>》</a:t>
            </a:r>
            <a:r>
              <a:rPr lang="zh-CN" altLang="en-US" sz="2300">
                <a:latin typeface="微软雅黑" panose="020b0503020204020204" pitchFamily="34" charset="-122"/>
                <a:ea typeface="微软雅黑" panose="020b0503020204020204" pitchFamily="34" charset="-122"/>
                <a:cs typeface="楷体" panose="02010609060101010101" charset="-122"/>
              </a:rPr>
              <a:t>以外被译成外国文字发布量最多的文化名著。</a:t>
            </a:r>
            <a:endParaRPr lang="zh-CN" altLang="en-US" sz="2300">
              <a:latin typeface="微软雅黑" panose="020b0503020204020204" pitchFamily="34" charset="-122"/>
              <a:ea typeface="微软雅黑" panose="020b0503020204020204" pitchFamily="34" charset="-122"/>
              <a:cs typeface="楷体" panose="02010609060101010101" charset="-122"/>
            </a:endParaRPr>
          </a:p>
        </p:txBody>
      </p:sp>
      <p:sp>
        <p:nvSpPr>
          <p:cNvPr id="14" name="文本框 13"/>
          <p:cNvSpPr txBox="1"/>
          <p:nvPr/>
        </p:nvSpPr>
        <p:spPr>
          <a:xfrm>
            <a:off x="4809325" y="1752310"/>
            <a:ext cx="3252751" cy="523220"/>
          </a:xfrm>
          <a:prstGeom prst="rect">
            <a:avLst/>
          </a:prstGeom>
          <a:noFill/>
        </p:spPr>
        <p:txBody>
          <a:bodyPr wrap="square" rtlCol="0">
            <a:spAutoFit/>
          </a:bodyPr>
          <a:lstStyle/>
          <a:p>
            <a:r>
              <a:rPr lang="en-US" altLang="zh-CN" sz="2800" b="1">
                <a:solidFill>
                  <a:schemeClr val="bg1"/>
                </a:solidFill>
                <a:cs typeface="+mn-ea"/>
                <a:sym typeface="+mn-lt"/>
              </a:rPr>
              <a:t>《</a:t>
            </a:r>
            <a:r>
              <a:rPr lang="zh-CN" altLang="en-US" sz="2800" b="1">
                <a:solidFill>
                  <a:schemeClr val="bg1"/>
                </a:solidFill>
                <a:cs typeface="+mn-ea"/>
                <a:sym typeface="+mn-lt"/>
              </a:rPr>
              <a:t>道德经</a:t>
            </a:r>
            <a:r>
              <a:rPr lang="en-US" altLang="zh-CN" sz="2800" b="1">
                <a:solidFill>
                  <a:schemeClr val="bg1"/>
                </a:solidFill>
                <a:cs typeface="+mn-ea"/>
                <a:sym typeface="+mn-lt"/>
              </a:rPr>
              <a:t>》</a:t>
            </a:r>
            <a:endParaRPr lang="zh-CN" altLang="en-US" sz="2800" b="1">
              <a:solidFill>
                <a:schemeClr val="bg1"/>
              </a:solidFill>
              <a:cs typeface="+mn-ea"/>
              <a:sym typeface="+mn-lt"/>
            </a:endParaRPr>
          </a:p>
        </p:txBody>
      </p:sp>
      <p:sp>
        <p:nvSpPr>
          <p:cNvPr id="2" name="文本框 1"/>
          <p:cNvSpPr txBox="1"/>
          <p:nvPr/>
        </p:nvSpPr>
        <p:spPr>
          <a:xfrm>
            <a:off x="1009904" y="491561"/>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资源与积累</a:t>
            </a:r>
            <a:endParaRPr lang="zh-CN" altLang="en-US" sz="2000">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nodeType="afterGroup">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par>
                          <p:cTn id="13" fill="hold" nodeType="afterGroup">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barn(inVertical)">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4"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矩形 21"/>
          <p:cNvSpPr/>
          <p:nvPr/>
        </p:nvSpPr>
        <p:spPr>
          <a:xfrm>
            <a:off x="557847" y="5807834"/>
            <a:ext cx="11076305" cy="570389"/>
          </a:xfrm>
          <a:prstGeom prst="rect">
            <a:avLst/>
          </a:prstGeom>
          <a:solidFill>
            <a:srgbClr val="3B55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矩形: 圆角 4"/>
          <p:cNvSpPr/>
          <p:nvPr/>
        </p:nvSpPr>
        <p:spPr>
          <a:xfrm>
            <a:off x="669925" y="1226343"/>
            <a:ext cx="1790700" cy="385763"/>
          </a:xfrm>
          <a:prstGeom prst="roundRect">
            <a:avLst>
              <a:gd name="adj" fmla="val 41358"/>
            </a:avLst>
          </a:prstGeom>
          <a:solidFill>
            <a:srgbClr val="3B55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a:solidFill>
                  <a:schemeClr val="bg1"/>
                </a:solidFill>
                <a:cs typeface="+mn-ea"/>
                <a:sym typeface="+mn-lt"/>
              </a:rPr>
              <a:t>    考 点 链 接</a:t>
            </a:r>
            <a:endParaRPr lang="zh-CN" altLang="en-US">
              <a:solidFill>
                <a:schemeClr val="bg1"/>
              </a:solidFill>
              <a:cs typeface="+mn-ea"/>
              <a:sym typeface="+mn-lt"/>
            </a:endParaRPr>
          </a:p>
        </p:txBody>
      </p:sp>
      <p:sp>
        <p:nvSpPr>
          <p:cNvPr id="24" name="矩形 23"/>
          <p:cNvSpPr/>
          <p:nvPr/>
        </p:nvSpPr>
        <p:spPr>
          <a:xfrm>
            <a:off x="956432" y="1612106"/>
            <a:ext cx="10677720" cy="4192943"/>
          </a:xfrm>
          <a:prstGeom prst="rect">
            <a:avLst/>
          </a:prstGeom>
        </p:spPr>
        <p:txBody>
          <a:bodyPr vert="horz" wrap="square">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1</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．下列表述，不正确的一项是（      ）</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A</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．老子，即老聃，相传姓李名耳，我国春秋时期的哲学家，道家学派的创始人，曾担任秦朝管理藏书的史官。</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B</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老子</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一书又称</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道德经</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，共有八十一章传世，尽管其作者是否为老子尚有争议，但基本能反映老子的思想。</a:t>
            </a:r>
            <a:endParaRPr lang="en-US" altLang="zh-CN" sz="20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C.</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 </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老子</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反映的是道家的思想。春秋时期老子在</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周易</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的基础上，进一步阐明“道”是天地万物的本源，而“道法自然”。因此老子主张一切顺其自然。</a:t>
            </a:r>
            <a:endParaRPr lang="en-US" altLang="zh-CN" sz="20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D.《</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老子</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一书的思想结构是道是德的“体”，德是道的“用”。政治上主张无为而治，权术上讲究物极必反，修身上力求性命双修。</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28" name="矩形 27"/>
          <p:cNvSpPr/>
          <p:nvPr/>
        </p:nvSpPr>
        <p:spPr>
          <a:xfrm>
            <a:off x="786995" y="5728553"/>
            <a:ext cx="10791316" cy="551048"/>
          </a:xfrm>
          <a:prstGeom prst="rect">
            <a:avLst/>
          </a:prstGeom>
        </p:spPr>
        <p:txBody>
          <a:bodyPr wrap="square">
            <a:spAutoFit/>
          </a:bodyPr>
          <a:lstStyle/>
          <a:p>
            <a:pPr marL="342900" indent="-342900">
              <a:lnSpc>
                <a:spcPct val="170000"/>
              </a:lnSpc>
              <a:buFont typeface="Wingdings" panose="05000000000000000000" pitchFamily="2" charset="2"/>
              <a:buChar char="ü"/>
            </a:pPr>
            <a:r>
              <a:rPr lang="en-US" altLang="zh-CN" sz="2000">
                <a:solidFill>
                  <a:schemeClr val="bg1"/>
                </a:solidFill>
                <a:cs typeface="+mn-ea"/>
                <a:sym typeface="+mn-lt"/>
              </a:rPr>
              <a:t>【</a:t>
            </a:r>
            <a:r>
              <a:rPr lang="zh-CN" altLang="en-US" sz="2000">
                <a:solidFill>
                  <a:schemeClr val="bg1"/>
                </a:solidFill>
                <a:cs typeface="+mn-ea"/>
                <a:sym typeface="+mn-lt"/>
              </a:rPr>
              <a:t>答案</a:t>
            </a:r>
            <a:r>
              <a:rPr lang="en-US" altLang="zh-CN" sz="2000">
                <a:solidFill>
                  <a:schemeClr val="bg1"/>
                </a:solidFill>
                <a:cs typeface="+mn-ea"/>
                <a:sym typeface="+mn-lt"/>
              </a:rPr>
              <a:t>】</a:t>
            </a:r>
            <a:r>
              <a:rPr lang="zh-CN" altLang="en-US" sz="2000">
                <a:solidFill>
                  <a:schemeClr val="bg1"/>
                </a:solidFill>
                <a:cs typeface="+mn-ea"/>
                <a:sym typeface="+mn-lt"/>
              </a:rPr>
              <a:t>：</a:t>
            </a:r>
            <a:r>
              <a:rPr lang="en-US" altLang="zh-CN" sz="2000">
                <a:solidFill>
                  <a:schemeClr val="bg1"/>
                </a:solidFill>
                <a:cs typeface="+mn-ea"/>
                <a:sym typeface="+mn-lt"/>
              </a:rPr>
              <a:t>A</a:t>
            </a:r>
            <a:r>
              <a:rPr lang="zh-CN" altLang="en-US" sz="2000">
                <a:solidFill>
                  <a:schemeClr val="bg1"/>
                </a:solidFill>
                <a:cs typeface="+mn-ea"/>
                <a:sym typeface="+mn-lt"/>
              </a:rPr>
              <a:t>项，老子“曾担任秦朝管理藏书的史官”错误，应该是周朝，而不是秦朝。</a:t>
            </a:r>
            <a:endParaRPr lang="en-US" altLang="zh-CN" sz="1200">
              <a:solidFill>
                <a:schemeClr val="tx1">
                  <a:lumMod val="65000"/>
                  <a:lumOff val="35000"/>
                </a:schemeClr>
              </a:solidFill>
              <a:cs typeface="+mn-ea"/>
              <a:sym typeface="+mn-lt"/>
            </a:endParaRPr>
          </a:p>
        </p:txBody>
      </p:sp>
      <p:sp>
        <p:nvSpPr>
          <p:cNvPr id="2" name="文本框 1"/>
          <p:cNvSpPr txBox="1"/>
          <p:nvPr/>
        </p:nvSpPr>
        <p:spPr>
          <a:xfrm>
            <a:off x="4796287" y="1652008"/>
            <a:ext cx="707760" cy="430887"/>
          </a:xfrm>
          <a:prstGeom prst="rect">
            <a:avLst/>
          </a:prstGeom>
          <a:noFill/>
        </p:spPr>
        <p:txBody>
          <a:bodyPr wrap="square" rtlCol="0">
            <a:spAutoFit/>
          </a:bodyPr>
          <a:lstStyle/>
          <a:p>
            <a:r>
              <a:rPr lang="en-US" altLang="zh-CN" sz="2200">
                <a:solidFill>
                  <a:srgbClr val="C00000"/>
                </a:solidFill>
                <a:latin typeface="微软雅黑" panose="020b0503020204020204" pitchFamily="34" charset="-122"/>
                <a:ea typeface="微软雅黑" panose="020b0503020204020204" pitchFamily="34" charset="-122"/>
              </a:rPr>
              <a:t>A</a:t>
            </a:r>
            <a:endParaRPr lang="zh-CN" altLang="en-US" sz="2200">
              <a:solidFill>
                <a:srgbClr val="C0000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009904" y="491561"/>
            <a:ext cx="3919655" cy="400110"/>
          </a:xfrm>
          <a:prstGeom prst="rect">
            <a:avLst/>
          </a:prstGeom>
          <a:noFill/>
        </p:spPr>
        <p:txBody>
          <a:bodyPr wrap="square" rtlCol="0">
            <a:spAutoFit/>
          </a:bodyPr>
          <a:lstStyle/>
          <a:p>
            <a:r>
              <a:rPr lang="zh-CN" altLang="en-US" sz="2000">
                <a:latin typeface="微软雅黑" panose="020b0503020204020204" pitchFamily="34" charset="-122"/>
                <a:ea typeface="微软雅黑" panose="020b0503020204020204" pitchFamily="34" charset="-122"/>
              </a:rPr>
              <a:t>资源与积累</a:t>
            </a:r>
            <a:endParaRPr lang="zh-CN" altLang="en-US" sz="2000">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3A5451"/>
          </a:solidFill>
          <a:ln>
            <a:solidFill>
              <a:srgbClr val="485F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矩形 2"/>
          <p:cNvSpPr/>
          <p:nvPr/>
        </p:nvSpPr>
        <p:spPr>
          <a:xfrm>
            <a:off x="172570" y="168088"/>
            <a:ext cx="11846859" cy="6521823"/>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菱形 6"/>
          <p:cNvSpPr/>
          <p:nvPr/>
        </p:nvSpPr>
        <p:spPr>
          <a:xfrm>
            <a:off x="8253219" y="1884161"/>
            <a:ext cx="1913776" cy="1871214"/>
          </a:xfrm>
          <a:prstGeom prst="diamon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文本框 7"/>
          <p:cNvSpPr txBox="1"/>
          <p:nvPr/>
        </p:nvSpPr>
        <p:spPr>
          <a:xfrm>
            <a:off x="8734498" y="2253632"/>
            <a:ext cx="1562100" cy="1015663"/>
          </a:xfrm>
          <a:prstGeom prst="rect">
            <a:avLst/>
          </a:prstGeom>
          <a:noFill/>
        </p:spPr>
        <p:txBody>
          <a:bodyPr wrap="square" rtlCol="0">
            <a:spAutoFit/>
          </a:bodyPr>
          <a:lstStyle/>
          <a:p>
            <a:r>
              <a:rPr lang="zh-CN" altLang="en-US" sz="6000">
                <a:solidFill>
                  <a:srgbClr val="3A5451"/>
                </a:solidFill>
                <a:latin typeface="楷体" panose="02010609060101010101" charset="-122"/>
                <a:ea typeface="楷体" panose="02010609060101010101" charset="-122"/>
                <a:cs typeface="+mn-ea"/>
                <a:sym typeface="+mn-lt"/>
              </a:rPr>
              <a:t>壹</a:t>
            </a:r>
            <a:endParaRPr lang="zh-CN" altLang="en-US" sz="6000">
              <a:solidFill>
                <a:srgbClr val="3A5451"/>
              </a:solidFill>
              <a:latin typeface="楷体" panose="02010609060101010101" charset="-122"/>
              <a:ea typeface="楷体" panose="02010609060101010101" charset="-122"/>
              <a:cs typeface="+mn-ea"/>
              <a:sym typeface="+mn-lt"/>
            </a:endParaRPr>
          </a:p>
        </p:txBody>
      </p:sp>
      <p:sp>
        <p:nvSpPr>
          <p:cNvPr id="11" name="菱形 10"/>
          <p:cNvSpPr/>
          <p:nvPr/>
        </p:nvSpPr>
        <p:spPr>
          <a:xfrm>
            <a:off x="8414009" y="1778878"/>
            <a:ext cx="2128859" cy="2081782"/>
          </a:xfrm>
          <a:prstGeom prst="diamond">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框 3"/>
          <p:cNvSpPr txBox="1"/>
          <p:nvPr/>
        </p:nvSpPr>
        <p:spPr>
          <a:xfrm>
            <a:off x="2526001" y="2777167"/>
            <a:ext cx="5413547" cy="707886"/>
          </a:xfrm>
          <a:prstGeom prst="rect">
            <a:avLst/>
          </a:prstGeom>
          <a:noFill/>
          <a:effectLst>
            <a:reflection blurRad="6350" stA="50000" endA="300" endPos="55500" dist="101600" dir="5400000" sy="-100000" algn="bl" rotWithShape="0"/>
          </a:effectLst>
        </p:spPr>
        <p:txBody>
          <a:bodyPr vert="horz" wrap="square" rtlCol="0">
            <a:spAutoFit/>
          </a:bodyPr>
          <a:lstStyle/>
          <a:p>
            <a:r>
              <a:rPr lang="zh-CN" altLang="en-US" sz="400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mn-ea"/>
                <a:sym typeface="+mn-lt"/>
              </a:rPr>
              <a:t>语言积累与探究</a:t>
            </a:r>
            <a:endParaRPr lang="zh-CN" altLang="en-US" sz="4000" noProof="0">
              <a:ln>
                <a:noFill/>
              </a:ln>
              <a:solidFill>
                <a:schemeClr val="bg1"/>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mn-ea"/>
              <a:sym typeface="+mn-lt"/>
            </a:endParaRPr>
          </a:p>
        </p:txBody>
      </p:sp>
      <p:pic>
        <p:nvPicPr>
          <p:cNvPr id="5" name="图片 4"/>
          <p:cNvPicPr>
            <a:picLocks noChangeAspect="1"/>
          </p:cNvPicPr>
          <p:nvPr/>
        </p:nvPicPr>
        <p:blipFill>
          <a:blip r:embed="rId3"/>
          <a:stretch>
            <a:fillRect/>
          </a:stretch>
        </p:blipFill>
        <p:spPr>
          <a:xfrm rot="2391297">
            <a:off x="7943951" y="2655311"/>
            <a:ext cx="2817685" cy="2515984"/>
          </a:xfrm>
          <a:prstGeom prst="rect">
            <a:avLst/>
          </a:prstGeom>
        </p:spPr>
      </p:pic>
    </p:spTree>
  </p:cSld>
  <p:clrMapOvr>
    <a:masterClrMapping/>
  </p:clrMapOvr>
  <p:transition spd="slow" advClick="0" advTm="3000">
    <p:randomBar dir="vert"/>
  </p:transition>
  <p:timing/>
</p:sld>
</file>

<file path=ppt/tags/tag1.xml><?xml version="1.0" encoding="utf-8"?>
<p:tagLst xmlns:p="http://schemas.openxmlformats.org/presentationml/2006/main">
  <p:tag name="KSO_WM_SLIDE_MODEL_TYPE" val="cover"/>
</p:tagLst>
</file>

<file path=ppt/tags/tag2.xml><?xml version="1.0" encoding="utf-8"?>
<p:tagLst xmlns:p="http://schemas.openxmlformats.org/presentationml/2006/main">
  <p:tag name="PA" val="v3.2.0"/>
</p:tagLst>
</file>

<file path=ppt/tags/tag3.xml><?xml version="1.0" encoding="utf-8"?>
<p:tagLst xmlns:p="http://schemas.openxmlformats.org/presentationml/2006/main">
  <p:tag name="PA" val="v3.2.0"/>
</p:tagLst>
</file>

<file path=ppt/tags/tag4.xml><?xml version="1.0" encoding="utf-8"?>
<p:tagLst xmlns:p="http://schemas.openxmlformats.org/presentationml/2006/main">
  <p:tag name="PA" val="v3.2.0"/>
</p:tagLst>
</file>

<file path=ppt/tags/tag5.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xj2ya3g">
      <a:majorFont>
        <a:latin typeface="字魂36号-正文宋楷"/>
        <a:ea typeface="字魂36号-正文宋楷"/>
        <a:cs typeface="Arial"/>
      </a:majorFont>
      <a:minorFont>
        <a:latin typeface="字魂36号-正文宋楷"/>
        <a:ea typeface="字魂36号-正文宋楷"/>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206</Paragraphs>
  <Slides>52</Slides>
  <Notes>52</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52</vt:i4>
      </vt:variant>
    </vt:vector>
  </HeadingPairs>
  <TitlesOfParts>
    <vt:vector baseType="lpstr" size="64">
      <vt:lpstr>Arial</vt:lpstr>
      <vt:lpstr>字魂36号-正文宋楷</vt:lpstr>
      <vt:lpstr>等线 Light</vt:lpstr>
      <vt:lpstr>等线</vt:lpstr>
      <vt:lpstr>微软雅黑</vt:lpstr>
      <vt:lpstr>Wingdings</vt:lpstr>
      <vt:lpstr>楷体</vt:lpstr>
      <vt:lpstr>宋体</vt:lpstr>
      <vt:lpstr>Times New Roman</vt:lpstr>
      <vt:lpstr>Courier New</vt:lpstr>
      <vt:lpstr>Calibri</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5</dc:title>
  <dc:creator>Administrator</dc:creator>
  <cp:lastModifiedBy>dell</cp:lastModifiedBy>
  <cp:revision>92</cp:revision>
  <dcterms:created xsi:type="dcterms:W3CDTF">2018-07-19T03:39:00Z</dcterms:created>
  <dcterms:modified xsi:type="dcterms:W3CDTF">2020-09-09T07:43:53Z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2052-11.1.0.9912</vt:lpwstr>
  </property>
</Properties>
</file>