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87" r:id="rId6"/>
    <p:sldId id="294" r:id="rId7"/>
    <p:sldId id="289" r:id="rId8"/>
    <p:sldId id="292" r:id="rId9"/>
    <p:sldId id="293" r:id="rId10"/>
    <p:sldId id="261" r:id="rId11"/>
    <p:sldId id="288" r:id="rId12"/>
    <p:sldId id="291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4876B349-2DE7-42CF-9FB8-3FA7F4C41F6F}">
          <p14:sldIdLst>
            <p14:sldId id="256"/>
            <p14:sldId id="257"/>
            <p14:sldId id="258"/>
            <p14:sldId id="259"/>
            <p14:sldId id="287"/>
            <p14:sldId id="294"/>
            <p14:sldId id="289"/>
            <p14:sldId id="292"/>
            <p14:sldId id="293"/>
            <p14:sldId id="261"/>
            <p14:sldId id="288"/>
            <p14:sldId id="29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7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67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806" y="72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ADA88-BB32-4D1F-B105-ED1DDF1A575F}" type="datetimeFigureOut">
              <a:rPr lang="zh-CN" altLang="en-US" smtClean="0"/>
              <a:t>2018/9/26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49F4-0D50-4516-8657-BAC063E47A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091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ADA88-BB32-4D1F-B105-ED1DDF1A575F}" type="datetimeFigureOut">
              <a:rPr lang="zh-CN" altLang="en-US" smtClean="0"/>
              <a:t>2018/9/26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49F4-0D50-4516-8657-BAC063E47A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008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ADA88-BB32-4D1F-B105-ED1DDF1A575F}" type="datetimeFigureOut">
              <a:rPr lang="zh-CN" altLang="en-US" smtClean="0"/>
              <a:t>2018/9/26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49F4-0D50-4516-8657-BAC063E47A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891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ADA88-BB32-4D1F-B105-ED1DDF1A575F}" type="datetimeFigureOut">
              <a:rPr lang="zh-CN" altLang="en-US" smtClean="0"/>
              <a:t>2018/9/26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49F4-0D50-4516-8657-BAC063E47A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169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ADA88-BB32-4D1F-B105-ED1DDF1A575F}" type="datetimeFigureOut">
              <a:rPr lang="zh-CN" altLang="en-US" smtClean="0"/>
              <a:t>2018/9/26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49F4-0D50-4516-8657-BAC063E47A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750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ADA88-BB32-4D1F-B105-ED1DDF1A575F}" type="datetimeFigureOut">
              <a:rPr lang="zh-CN" altLang="en-US" smtClean="0"/>
              <a:t>2018/9/26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49F4-0D50-4516-8657-BAC063E47A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430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ADA88-BB32-4D1F-B105-ED1DDF1A575F}" type="datetimeFigureOut">
              <a:rPr lang="zh-CN" altLang="en-US" smtClean="0"/>
              <a:t>2018/9/26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49F4-0D50-4516-8657-BAC063E47A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3202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ADA88-BB32-4D1F-B105-ED1DDF1A575F}" type="datetimeFigureOut">
              <a:rPr lang="zh-CN" altLang="en-US" smtClean="0"/>
              <a:t>2018/9/26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49F4-0D50-4516-8657-BAC063E47A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825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ADA88-BB32-4D1F-B105-ED1DDF1A575F}" type="datetimeFigureOut">
              <a:rPr lang="zh-CN" altLang="en-US" smtClean="0"/>
              <a:t>2018/9/26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49F4-0D50-4516-8657-BAC063E47A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03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ADA88-BB32-4D1F-B105-ED1DDF1A575F}" type="datetimeFigureOut">
              <a:rPr lang="zh-CN" altLang="en-US" smtClean="0"/>
              <a:t>2018/9/26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49F4-0D50-4516-8657-BAC063E47A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083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ADA88-BB32-4D1F-B105-ED1DDF1A575F}" type="datetimeFigureOut">
              <a:rPr lang="zh-CN" altLang="en-US" smtClean="0"/>
              <a:t>2018/9/26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B49F4-0D50-4516-8657-BAC063E47A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676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ADA88-BB32-4D1F-B105-ED1DDF1A575F}" type="datetimeFigureOut">
              <a:rPr lang="zh-CN" altLang="en-US" smtClean="0"/>
              <a:t>2018/9/26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0B49F4-0D50-4516-8657-BAC063E47A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36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BB406ED8-029F-4DD3-B92C-E97865C695BD}"/>
              </a:ext>
            </a:extLst>
          </p:cNvPr>
          <p:cNvSpPr/>
          <p:nvPr/>
        </p:nvSpPr>
        <p:spPr>
          <a:xfrm>
            <a:off x="0" y="-292860"/>
            <a:ext cx="12192000" cy="7150860"/>
          </a:xfrm>
          <a:prstGeom prst="rect">
            <a:avLst/>
          </a:prstGeom>
          <a:solidFill>
            <a:schemeClr val="tx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E537B5-6C12-4FBD-AD75-6E07E4DAE2E4}"/>
              </a:ext>
            </a:extLst>
          </p:cNvPr>
          <p:cNvSpPr txBox="1"/>
          <p:nvPr/>
        </p:nvSpPr>
        <p:spPr>
          <a:xfrm>
            <a:off x="4427905" y="1768175"/>
            <a:ext cx="33361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咏 雪</a:t>
            </a:r>
            <a:endParaRPr lang="en-US" altLang="zh-CN" sz="960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8A293A10-7A64-4436-A972-8D944F0D410C}"/>
              </a:ext>
            </a:extLst>
          </p:cNvPr>
          <p:cNvCxnSpPr/>
          <p:nvPr/>
        </p:nvCxnSpPr>
        <p:spPr>
          <a:xfrm>
            <a:off x="3331406" y="3429000"/>
            <a:ext cx="5368413" cy="0"/>
          </a:xfrm>
          <a:prstGeom prst="line">
            <a:avLst/>
          </a:prstGeom>
          <a:ln w="25400">
            <a:gradFill>
              <a:gsLst>
                <a:gs pos="0">
                  <a:schemeClr val="bg1">
                    <a:lumMod val="92000"/>
                    <a:lumOff val="8000"/>
                    <a:alpha val="0"/>
                  </a:schemeClr>
                </a:gs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6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3A7DD4B2-BD6B-4313-9EFA-91169E26BC09}"/>
              </a:ext>
            </a:extLst>
          </p:cNvPr>
          <p:cNvSpPr txBox="1"/>
          <p:nvPr/>
        </p:nvSpPr>
        <p:spPr>
          <a:xfrm>
            <a:off x="4050889" y="3861619"/>
            <a:ext cx="4090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主讲：叶小婷</a:t>
            </a:r>
          </a:p>
        </p:txBody>
      </p:sp>
    </p:spTree>
    <p:extLst>
      <p:ext uri="{BB962C8B-B14F-4D97-AF65-F5344CB8AC3E}">
        <p14:creationId xmlns:p14="http://schemas.microsoft.com/office/powerpoint/2010/main" val="3889649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4000" r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59B4BF1-00A0-400A-B4F1-0B2314C0CB2A}"/>
              </a:ext>
            </a:extLst>
          </p:cNvPr>
          <p:cNvSpPr/>
          <p:nvPr/>
        </p:nvSpPr>
        <p:spPr>
          <a:xfrm>
            <a:off x="-117987" y="-147484"/>
            <a:ext cx="12555793" cy="7108723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BD49B80-13FF-4676-8B38-242B7F4B2F17}"/>
              </a:ext>
            </a:extLst>
          </p:cNvPr>
          <p:cNvSpPr txBox="1"/>
          <p:nvPr/>
        </p:nvSpPr>
        <p:spPr>
          <a:xfrm>
            <a:off x="2225012" y="1251366"/>
            <a:ext cx="88710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</a:rPr>
              <a:t>思考：谢家的家庭聚会氛围怎么样？你是从哪里看出来的？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115967-A358-4D42-8C89-5F12738D8193}"/>
              </a:ext>
            </a:extLst>
          </p:cNvPr>
          <p:cNvSpPr txBox="1"/>
          <p:nvPr/>
        </p:nvSpPr>
        <p:spPr>
          <a:xfrm>
            <a:off x="2225012" y="3429000"/>
            <a:ext cx="8871004" cy="2232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>
                <a:solidFill>
                  <a:schemeClr val="bg1"/>
                </a:solidFill>
              </a:rPr>
              <a:t>融洽、愉快、轻松和谐且文化气息浓厚的家庭气氛。从“寒雪”、“內集”、“欣然”、“大笑乐”等词语可看出。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24D99C2-AFB6-4757-8D27-7B56397532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670" b="100000" l="19455" r="8781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8740" y="1851530"/>
            <a:ext cx="2342999" cy="1755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69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9000" b="-6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C0A6CF0-5B79-44FB-992F-7B668833EDCF}"/>
              </a:ext>
            </a:extLst>
          </p:cNvPr>
          <p:cNvSpPr txBox="1"/>
          <p:nvPr/>
        </p:nvSpPr>
        <p:spPr>
          <a:xfrm>
            <a:off x="1963152" y="2574756"/>
            <a:ext cx="8265695" cy="2171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/>
              <a:t>1.</a:t>
            </a:r>
            <a:r>
              <a:rPr lang="zh-CN" altLang="en-US" sz="3200"/>
              <a:t>熟读并背诵课文</a:t>
            </a:r>
            <a:endParaRPr lang="en-US" altLang="zh-CN" sz="3200"/>
          </a:p>
          <a:p>
            <a:pPr>
              <a:lnSpc>
                <a:spcPct val="200000"/>
              </a:lnSpc>
            </a:pPr>
            <a:endParaRPr lang="en-US" altLang="zh-CN" sz="800"/>
          </a:p>
          <a:p>
            <a:pPr>
              <a:lnSpc>
                <a:spcPct val="200000"/>
              </a:lnSpc>
            </a:pPr>
            <a:r>
              <a:rPr lang="en-US" altLang="zh-CN" sz="3200"/>
              <a:t>2.</a:t>
            </a:r>
            <a:r>
              <a:rPr lang="zh-CN" altLang="en-US" sz="3200"/>
              <a:t>揣摩两个咏雪的句子，体会一下谁的比较好。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0A7E39A-013A-446C-8727-30CBAA3D16ED}"/>
              </a:ext>
            </a:extLst>
          </p:cNvPr>
          <p:cNvSpPr txBox="1"/>
          <p:nvPr/>
        </p:nvSpPr>
        <p:spPr>
          <a:xfrm>
            <a:off x="914400" y="1407695"/>
            <a:ext cx="44155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作业：</a:t>
            </a:r>
          </a:p>
        </p:txBody>
      </p:sp>
    </p:spTree>
    <p:extLst>
      <p:ext uri="{BB962C8B-B14F-4D97-AF65-F5344CB8AC3E}">
        <p14:creationId xmlns:p14="http://schemas.microsoft.com/office/powerpoint/2010/main" val="22158646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005BB54-B2D7-4B6A-8D19-7069F8B631A4}"/>
              </a:ext>
            </a:extLst>
          </p:cNvPr>
          <p:cNvSpPr txBox="1"/>
          <p:nvPr/>
        </p:nvSpPr>
        <p:spPr>
          <a:xfrm>
            <a:off x="3765883" y="2454442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谢谢观看</a:t>
            </a:r>
          </a:p>
        </p:txBody>
      </p:sp>
    </p:spTree>
    <p:extLst>
      <p:ext uri="{BB962C8B-B14F-4D97-AF65-F5344CB8AC3E}">
        <p14:creationId xmlns:p14="http://schemas.microsoft.com/office/powerpoint/2010/main" val="15337766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17D5C883-8B27-45D0-9854-C65CB098D9C0}"/>
              </a:ext>
            </a:extLst>
          </p:cNvPr>
          <p:cNvSpPr txBox="1"/>
          <p:nvPr/>
        </p:nvSpPr>
        <p:spPr>
          <a:xfrm>
            <a:off x="278060" y="560193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>
                <a:latin typeface="+mj-ea"/>
                <a:ea typeface="+mj-ea"/>
              </a:rPr>
              <a:t>学习目标：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FACA382-41AF-4CA7-95B6-FCB81E79DF91}"/>
              </a:ext>
            </a:extLst>
          </p:cNvPr>
          <p:cNvSpPr txBox="1"/>
          <p:nvPr/>
        </p:nvSpPr>
        <p:spPr>
          <a:xfrm>
            <a:off x="1714439" y="1233694"/>
            <a:ext cx="8763122" cy="54093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latin typeface="+mj-ea"/>
                <a:ea typeface="+mj-ea"/>
              </a:rPr>
              <a:t>1.</a:t>
            </a:r>
            <a:r>
              <a:rPr lang="zh-CN" altLang="en-US" sz="3600">
                <a:latin typeface="+mj-ea"/>
                <a:ea typeface="+mj-ea"/>
              </a:rPr>
              <a:t>了解</a:t>
            </a:r>
            <a:r>
              <a:rPr lang="en-US" altLang="zh-CN" sz="3600">
                <a:latin typeface="+mj-ea"/>
                <a:ea typeface="+mj-ea"/>
              </a:rPr>
              <a:t>《</a:t>
            </a:r>
            <a:r>
              <a:rPr lang="zh-CN" altLang="en-US" sz="3600">
                <a:latin typeface="+mj-ea"/>
                <a:ea typeface="+mj-ea"/>
              </a:rPr>
              <a:t>世说新语</a:t>
            </a:r>
            <a:r>
              <a:rPr lang="en-US" altLang="zh-CN" sz="3600">
                <a:latin typeface="+mj-ea"/>
                <a:ea typeface="+mj-ea"/>
              </a:rPr>
              <a:t>》</a:t>
            </a:r>
            <a:r>
              <a:rPr lang="zh-CN" altLang="en-US" sz="3600">
                <a:latin typeface="+mj-ea"/>
                <a:ea typeface="+mj-ea"/>
              </a:rPr>
              <a:t>，积累常见文言字词。</a:t>
            </a:r>
            <a:endParaRPr lang="en-US" altLang="zh-CN" sz="360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zh-CN" sz="90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latin typeface="+mj-ea"/>
                <a:ea typeface="+mj-ea"/>
              </a:rPr>
              <a:t>2.</a:t>
            </a:r>
            <a:r>
              <a:rPr lang="zh-CN" altLang="en-US" sz="3600">
                <a:latin typeface="+mj-ea"/>
                <a:ea typeface="+mj-ea"/>
              </a:rPr>
              <a:t>正确、流利、有感情地朗读课文，结合注释和工具书疏通文意，理解基本内容，学习用比喻的修辞手法描写事物。</a:t>
            </a:r>
            <a:endParaRPr lang="en-US" altLang="zh-CN" sz="360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zh-CN" sz="90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latin typeface="+mj-ea"/>
                <a:ea typeface="+mj-ea"/>
              </a:rPr>
              <a:t>3.</a:t>
            </a:r>
            <a:r>
              <a:rPr lang="zh-CN" altLang="en-US" sz="3600">
                <a:latin typeface="+mj-ea"/>
                <a:ea typeface="+mj-ea"/>
              </a:rPr>
              <a:t>感受古代儿童的智慧，及文化家庭和乐融融的氛围。</a:t>
            </a:r>
          </a:p>
        </p:txBody>
      </p:sp>
    </p:spTree>
    <p:extLst>
      <p:ext uri="{BB962C8B-B14F-4D97-AF65-F5344CB8AC3E}">
        <p14:creationId xmlns:p14="http://schemas.microsoft.com/office/powerpoint/2010/main" val="3994745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lum/>
          </a:blip>
          <a:srcRect/>
          <a:stretch>
            <a:fillRect l="-34000" r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FACE643B-2EB3-4140-9345-1F560CA4F7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667" b="100000" l="10750" r="90500">
                        <a14:foregroundMark x1="41500" y1="97333" x2="64750" y2="9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570" r="7205"/>
          <a:stretch/>
        </p:blipFill>
        <p:spPr>
          <a:xfrm>
            <a:off x="-114747" y="725130"/>
            <a:ext cx="5629678" cy="507325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CC9FD28-158C-49DC-B79B-E14B7C05BC8F}"/>
              </a:ext>
            </a:extLst>
          </p:cNvPr>
          <p:cNvSpPr txBox="1"/>
          <p:nvPr/>
        </p:nvSpPr>
        <p:spPr>
          <a:xfrm>
            <a:off x="177113" y="5798386"/>
            <a:ext cx="4662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+mj-ea"/>
                <a:ea typeface="+mj-ea"/>
              </a:rPr>
              <a:t>刘义庆（公元</a:t>
            </a:r>
            <a:r>
              <a:rPr lang="en-US" altLang="zh-CN" sz="2400">
                <a:latin typeface="+mj-ea"/>
                <a:ea typeface="+mj-ea"/>
              </a:rPr>
              <a:t>403——</a:t>
            </a:r>
            <a:r>
              <a:rPr lang="zh-CN" altLang="en-US" sz="2400">
                <a:latin typeface="+mj-ea"/>
                <a:ea typeface="+mj-ea"/>
              </a:rPr>
              <a:t>公元</a:t>
            </a:r>
            <a:r>
              <a:rPr lang="en-US" altLang="zh-CN" sz="2400">
                <a:latin typeface="+mj-ea"/>
                <a:ea typeface="+mj-ea"/>
              </a:rPr>
              <a:t>444</a:t>
            </a:r>
            <a:r>
              <a:rPr lang="zh-CN" altLang="en-US" sz="2400">
                <a:latin typeface="+mj-ea"/>
                <a:ea typeface="+mj-ea"/>
              </a:rPr>
              <a:t>年）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CF9C54C-E0C4-462D-AF88-19EB7C26151B}"/>
              </a:ext>
            </a:extLst>
          </p:cNvPr>
          <p:cNvSpPr txBox="1"/>
          <p:nvPr/>
        </p:nvSpPr>
        <p:spPr>
          <a:xfrm>
            <a:off x="5436273" y="394692"/>
            <a:ext cx="6342772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+mj-ea"/>
                <a:ea typeface="+mj-ea"/>
              </a:rPr>
              <a:t>刘义庆，字季伯，汉族，原籍彭城（今江苏徐州），世居京口（今江苏镇江），南朝宋文学家。宋武帝刘裕之侄，自幼才华出众。</a:t>
            </a:r>
            <a:endParaRPr lang="en-US" altLang="zh-CN" sz="320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+mj-ea"/>
                <a:ea typeface="+mj-ea"/>
              </a:rPr>
              <a:t>他爱好文学，广招四方文学之士，聚于门下。著有</a:t>
            </a:r>
            <a:r>
              <a:rPr lang="en-US" altLang="zh-CN" sz="3200">
                <a:latin typeface="+mj-ea"/>
                <a:ea typeface="+mj-ea"/>
              </a:rPr>
              <a:t>《</a:t>
            </a:r>
            <a:r>
              <a:rPr lang="zh-CN" altLang="en-US" sz="3200">
                <a:latin typeface="+mj-ea"/>
                <a:ea typeface="+mj-ea"/>
              </a:rPr>
              <a:t>世说新语</a:t>
            </a:r>
            <a:r>
              <a:rPr lang="en-US" altLang="zh-CN" sz="3200">
                <a:latin typeface="+mj-ea"/>
                <a:ea typeface="+mj-ea"/>
              </a:rPr>
              <a:t>》</a:t>
            </a:r>
            <a:r>
              <a:rPr lang="zh-CN" altLang="en-US" sz="3200">
                <a:latin typeface="+mj-ea"/>
                <a:ea typeface="+mj-ea"/>
              </a:rPr>
              <a:t>，志怪小说</a:t>
            </a:r>
            <a:r>
              <a:rPr lang="en-US" altLang="zh-CN" sz="3200">
                <a:latin typeface="+mj-ea"/>
                <a:ea typeface="+mj-ea"/>
              </a:rPr>
              <a:t>《</a:t>
            </a:r>
            <a:r>
              <a:rPr lang="zh-CN" altLang="en-US" sz="3200">
                <a:latin typeface="+mj-ea"/>
                <a:ea typeface="+mj-ea"/>
              </a:rPr>
              <a:t>幽明录</a:t>
            </a:r>
            <a:r>
              <a:rPr lang="en-US" altLang="zh-CN" sz="3200">
                <a:latin typeface="+mj-ea"/>
                <a:ea typeface="+mj-ea"/>
              </a:rPr>
              <a:t>》</a:t>
            </a:r>
            <a:r>
              <a:rPr lang="zh-CN" altLang="en-US" sz="4000">
                <a:latin typeface="+mj-ea"/>
                <a:ea typeface="+mj-ea"/>
              </a:rPr>
              <a:t>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2450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lum/>
          </a:blip>
          <a:srcRect/>
          <a:stretch>
            <a:fillRect l="-34000" r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30077211-449D-4227-9D84-AD1E0582AF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673" y="794447"/>
            <a:ext cx="4220570" cy="5677897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9C800615-8AE8-4C8D-8557-1C77D6EC1252}"/>
              </a:ext>
            </a:extLst>
          </p:cNvPr>
          <p:cNvSpPr txBox="1"/>
          <p:nvPr/>
        </p:nvSpPr>
        <p:spPr>
          <a:xfrm>
            <a:off x="5155065" y="522563"/>
            <a:ext cx="6635262" cy="5812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>
                <a:latin typeface="+mj-ea"/>
                <a:ea typeface="+mj-ea"/>
              </a:rPr>
              <a:t>《</a:t>
            </a:r>
            <a:r>
              <a:rPr lang="zh-CN" altLang="en-US" sz="4000">
                <a:latin typeface="+mj-ea"/>
                <a:ea typeface="+mj-ea"/>
              </a:rPr>
              <a:t>世说新语</a:t>
            </a:r>
            <a:r>
              <a:rPr lang="en-US" altLang="zh-CN" sz="4000">
                <a:latin typeface="+mj-ea"/>
                <a:ea typeface="+mj-ea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+mj-ea"/>
                <a:ea typeface="+mj-ea"/>
              </a:rPr>
              <a:t>魏晋南北朝志人小说的代表作。是南朝宋刘义庆组织一批文人编写的，主要记载汉末到东晋士大夫的言谈、轶事，较多的反映了当时世族的思想和生活。鲁迅先生称之为“名士教科书”。</a:t>
            </a:r>
            <a:endParaRPr lang="en-US" altLang="zh-CN" sz="280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+mj-ea"/>
                <a:ea typeface="+mj-ea"/>
              </a:rPr>
              <a:t>全书按照内容分类记事，共分德行、言语、政事、文学、方正、雅量等</a:t>
            </a:r>
            <a:r>
              <a:rPr lang="en-US" altLang="zh-CN" sz="2800">
                <a:latin typeface="+mj-ea"/>
                <a:ea typeface="+mj-ea"/>
              </a:rPr>
              <a:t>36</a:t>
            </a:r>
            <a:r>
              <a:rPr lang="zh-CN" altLang="en-US" sz="2800">
                <a:latin typeface="+mj-ea"/>
                <a:ea typeface="+mj-ea"/>
              </a:rPr>
              <a:t>门。</a:t>
            </a:r>
            <a:r>
              <a:rPr lang="en-US" altLang="zh-CN" sz="2800">
                <a:latin typeface="+mj-ea"/>
                <a:ea typeface="+mj-ea"/>
              </a:rPr>
              <a:t>《</a:t>
            </a:r>
            <a:r>
              <a:rPr lang="zh-CN" altLang="en-US" sz="2800">
                <a:latin typeface="+mj-ea"/>
                <a:ea typeface="+mj-ea"/>
              </a:rPr>
              <a:t>咏雪</a:t>
            </a:r>
            <a:r>
              <a:rPr lang="en-US" altLang="zh-CN" sz="2800">
                <a:latin typeface="+mj-ea"/>
                <a:ea typeface="+mj-ea"/>
              </a:rPr>
              <a:t>》</a:t>
            </a:r>
            <a:r>
              <a:rPr lang="zh-CN" altLang="en-US" sz="2800">
                <a:latin typeface="+mj-ea"/>
                <a:ea typeface="+mj-ea"/>
              </a:rPr>
              <a:t>选自“言语”一门。</a:t>
            </a:r>
          </a:p>
        </p:txBody>
      </p:sp>
    </p:spTree>
    <p:extLst>
      <p:ext uri="{BB962C8B-B14F-4D97-AF65-F5344CB8AC3E}">
        <p14:creationId xmlns:p14="http://schemas.microsoft.com/office/powerpoint/2010/main" val="14881676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49A61CB-FC82-4812-938D-FA7A45B1BC36}"/>
              </a:ext>
            </a:extLst>
          </p:cNvPr>
          <p:cNvSpPr/>
          <p:nvPr/>
        </p:nvSpPr>
        <p:spPr>
          <a:xfrm>
            <a:off x="-379893" y="-115529"/>
            <a:ext cx="12951786" cy="7089058"/>
          </a:xfrm>
          <a:prstGeom prst="rect">
            <a:avLst/>
          </a:prstGeom>
          <a:solidFill>
            <a:schemeClr val="tx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106" name="文本框 47105"/>
          <p:cNvSpPr txBox="1"/>
          <p:nvPr/>
        </p:nvSpPr>
        <p:spPr>
          <a:xfrm>
            <a:off x="1786742" y="945357"/>
            <a:ext cx="9146729" cy="5509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        </a:t>
            </a: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</a:rPr>
              <a:t>谢太傅寒雪日内</a:t>
            </a: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集，</a:t>
            </a: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</a:rPr>
              <a:t>与儿女讲</a:t>
            </a: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论文</a:t>
            </a: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</a:rPr>
              <a:t>义。</a:t>
            </a:r>
            <a:endParaRPr lang="en-US" altLang="zh-CN" sz="3600" b="1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algn="just"/>
            <a:endParaRPr lang="en-US" altLang="zh-CN" sz="3600" b="1" u="sng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algn="just"/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</a:rPr>
              <a:t>俄而雪</a:t>
            </a:r>
            <a:r>
              <a:rPr lang="zh-CN" altLang="en-US" sz="3600" b="1" dirty="0">
                <a:latin typeface="宋体" panose="02010600030101010101" pitchFamily="2" charset="-122"/>
              </a:rPr>
              <a:t>骤</a:t>
            </a: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</a:rPr>
              <a:t>，公欣然</a:t>
            </a: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曰：“</a:t>
            </a: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</a:rPr>
              <a:t>白雪纷纷何</a:t>
            </a: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所</a:t>
            </a:r>
            <a:r>
              <a:rPr lang="zh-CN" altLang="en-US" sz="3600" b="1" dirty="0">
                <a:latin typeface="宋体" panose="02010600030101010101" pitchFamily="2" charset="-122"/>
              </a:rPr>
              <a:t>似</a:t>
            </a: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？”</a:t>
            </a:r>
          </a:p>
          <a:p>
            <a:pPr algn="just"/>
            <a:endParaRPr lang="zh-CN" altLang="en-US" sz="3600" b="1" dirty="0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algn="just"/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</a:rPr>
              <a:t>兄子胡儿曰</a:t>
            </a: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：“撒</a:t>
            </a: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</a:rPr>
              <a:t>盐空中</a:t>
            </a:r>
            <a:r>
              <a:rPr lang="zh-CN" altLang="en-US" sz="3600" b="1">
                <a:latin typeface="宋体" panose="02010600030101010101" pitchFamily="2" charset="-122"/>
              </a:rPr>
              <a:t>差</a:t>
            </a: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</a:rPr>
              <a:t>可</a:t>
            </a:r>
            <a:r>
              <a:rPr lang="zh-CN" altLang="en-US" sz="3600" b="1">
                <a:latin typeface="宋体" panose="02010600030101010101" pitchFamily="2" charset="-122"/>
              </a:rPr>
              <a:t>拟</a:t>
            </a: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。”兄女曰：</a:t>
            </a:r>
          </a:p>
          <a:p>
            <a:pPr algn="just"/>
            <a:endParaRPr lang="zh-CN" altLang="en-US" sz="3600" b="1" dirty="0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algn="just"/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</a:rPr>
              <a:t>未若柳</a:t>
            </a:r>
            <a:r>
              <a:rPr lang="zh-CN" altLang="en-US" sz="3600" b="1">
                <a:latin typeface="宋体" panose="02010600030101010101" pitchFamily="2" charset="-122"/>
              </a:rPr>
              <a:t>絮</a:t>
            </a: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</a:rPr>
              <a:t>因</a:t>
            </a: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风起。</a:t>
            </a: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</a:rPr>
              <a:t>”公大笑</a:t>
            </a:r>
            <a:r>
              <a:rPr lang="zh-CN" altLang="en-US" sz="3600" b="1">
                <a:latin typeface="宋体" panose="02010600030101010101" pitchFamily="2" charset="-122"/>
              </a:rPr>
              <a:t>乐</a:t>
            </a: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</a:rPr>
              <a:t>。即公大兄无</a:t>
            </a:r>
            <a:endParaRPr lang="zh-CN" altLang="en-US" sz="3600" b="1" dirty="0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algn="just"/>
            <a:endParaRPr lang="zh-CN" altLang="en-US" sz="3600" b="1" dirty="0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algn="just"/>
            <a:r>
              <a:rPr lang="zh-CN" altLang="en-US" sz="3600" b="1" dirty="0">
                <a:latin typeface="宋体" panose="02010600030101010101" pitchFamily="2" charset="-122"/>
              </a:rPr>
              <a:t>奕</a:t>
            </a: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女</a:t>
            </a: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</a:rPr>
              <a:t>，左将军王</a:t>
            </a:r>
            <a:r>
              <a:rPr lang="zh-CN" altLang="en-US" sz="3600" b="1">
                <a:latin typeface="宋体" panose="02010600030101010101" pitchFamily="2" charset="-122"/>
              </a:rPr>
              <a:t>凝</a:t>
            </a: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</a:rPr>
              <a:t>之妻</a:t>
            </a:r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</a:rPr>
              <a:t>也。</a:t>
            </a:r>
          </a:p>
          <a:p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7108" name="文本框 47107"/>
          <p:cNvSpPr txBox="1"/>
          <p:nvPr/>
        </p:nvSpPr>
        <p:spPr>
          <a:xfrm>
            <a:off x="5181600" y="762001"/>
            <a:ext cx="14478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10" name="文本框 47109"/>
          <p:cNvSpPr txBox="1"/>
          <p:nvPr/>
        </p:nvSpPr>
        <p:spPr>
          <a:xfrm>
            <a:off x="1905000" y="1905000"/>
            <a:ext cx="914400" cy="3693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endParaRPr dirty="0">
              <a:latin typeface="Times New Roman" panose="02020603050405020304" pitchFamily="18" charset="0"/>
            </a:endParaRPr>
          </a:p>
        </p:txBody>
      </p:sp>
      <p:pic>
        <p:nvPicPr>
          <p:cNvPr id="2" name="咏雪[《世说新语》朗诵">
            <a:hlinkClick r:id="" action="ppaction://media"/>
            <a:extLst>
              <a:ext uri="{FF2B5EF4-FFF2-40B4-BE49-F238E27FC236}">
                <a16:creationId xmlns:a16="http://schemas.microsoft.com/office/drawing/2014/main" id="{AFA6C097-88D0-4A60-B011-71ED2BEEEEB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65021" y="64135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941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63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710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49A61CB-FC82-4812-938D-FA7A45B1BC36}"/>
              </a:ext>
            </a:extLst>
          </p:cNvPr>
          <p:cNvSpPr/>
          <p:nvPr/>
        </p:nvSpPr>
        <p:spPr>
          <a:xfrm>
            <a:off x="-379893" y="-115529"/>
            <a:ext cx="12951786" cy="7089058"/>
          </a:xfrm>
          <a:prstGeom prst="rect">
            <a:avLst/>
          </a:prstGeom>
          <a:solidFill>
            <a:schemeClr val="tx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106" name="文本框 47105"/>
          <p:cNvSpPr txBox="1"/>
          <p:nvPr/>
        </p:nvSpPr>
        <p:spPr>
          <a:xfrm>
            <a:off x="1816239" y="1217176"/>
            <a:ext cx="9146729" cy="495520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        </a:t>
            </a: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谢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太傅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寒雪日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内集，与儿女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讲论文</a:t>
            </a: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义。</a:t>
            </a:r>
            <a:endParaRPr lang="en-US" altLang="zh-CN" sz="3200" b="1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algn="just"/>
            <a:endParaRPr lang="en-US" altLang="zh-CN" sz="3200" b="1" u="sng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algn="just"/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俄而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雪</a:t>
            </a:r>
            <a:r>
              <a:rPr lang="zh-CN" altLang="en-US" sz="3200" b="1" dirty="0">
                <a:latin typeface="宋体" panose="02010600030101010101" pitchFamily="2" charset="-122"/>
              </a:rPr>
              <a:t>骤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，公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欣然曰：“白雪纷纷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何所</a:t>
            </a:r>
            <a:r>
              <a:rPr lang="zh-CN" altLang="en-US" sz="3200" b="1" dirty="0">
                <a:latin typeface="宋体" panose="02010600030101010101" pitchFamily="2" charset="-122"/>
              </a:rPr>
              <a:t>似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？”</a:t>
            </a:r>
          </a:p>
          <a:p>
            <a:pPr algn="just"/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algn="just"/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兄子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胡儿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曰：“撒盐空中/</a:t>
            </a:r>
            <a:r>
              <a:rPr lang="zh-CN" altLang="en-US" sz="3200" b="1">
                <a:latin typeface="宋体" panose="02010600030101010101" pitchFamily="2" charset="-122"/>
              </a:rPr>
              <a:t>差</a:t>
            </a: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可</a:t>
            </a:r>
            <a:r>
              <a:rPr lang="zh-CN" altLang="en-US" sz="3200" b="1">
                <a:latin typeface="宋体" panose="02010600030101010101" pitchFamily="2" charset="-122"/>
              </a:rPr>
              <a:t>拟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。”兄女曰：</a:t>
            </a:r>
          </a:p>
          <a:p>
            <a:pPr algn="just"/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algn="just"/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“未若</a:t>
            </a: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/柳</a:t>
            </a:r>
            <a:r>
              <a:rPr lang="zh-CN" altLang="en-US" sz="3200" b="1">
                <a:latin typeface="宋体" panose="02010600030101010101" pitchFamily="2" charset="-122"/>
              </a:rPr>
              <a:t>絮</a:t>
            </a:r>
            <a:r>
              <a:rPr lang="en-US" altLang="zh-CN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因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风起。</a:t>
            </a: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”公</a:t>
            </a:r>
            <a:r>
              <a:rPr lang="en-US" altLang="zh-CN" sz="3200" b="1">
                <a:solidFill>
                  <a:schemeClr val="bg1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大笑</a:t>
            </a:r>
            <a:r>
              <a:rPr lang="zh-CN" altLang="en-US" sz="3200" b="1">
                <a:latin typeface="宋体" panose="02010600030101010101" pitchFamily="2" charset="-122"/>
              </a:rPr>
              <a:t>乐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。即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公大兄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无</a:t>
            </a:r>
          </a:p>
          <a:p>
            <a:pPr algn="just"/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algn="just"/>
            <a:r>
              <a:rPr lang="zh-CN" altLang="en-US" sz="3200" b="1" dirty="0">
                <a:latin typeface="宋体" panose="02010600030101010101" pitchFamily="2" charset="-122"/>
              </a:rPr>
              <a:t>奕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女，左将军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王</a:t>
            </a:r>
            <a:r>
              <a:rPr lang="zh-CN" altLang="en-US" sz="3200" b="1" dirty="0">
                <a:latin typeface="宋体" panose="02010600030101010101" pitchFamily="2" charset="-122"/>
              </a:rPr>
              <a:t>凝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之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妻也。</a:t>
            </a:r>
          </a:p>
          <a:p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7108" name="文本框 47107"/>
          <p:cNvSpPr txBox="1"/>
          <p:nvPr/>
        </p:nvSpPr>
        <p:spPr>
          <a:xfrm>
            <a:off x="5181600" y="762001"/>
            <a:ext cx="14478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10" name="文本框 47109"/>
          <p:cNvSpPr txBox="1"/>
          <p:nvPr/>
        </p:nvSpPr>
        <p:spPr>
          <a:xfrm>
            <a:off x="1905000" y="1905000"/>
            <a:ext cx="914400" cy="3693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endParaRPr dirty="0">
              <a:latin typeface="Times New Roman" panose="02020603050405020304" pitchFamily="18" charset="0"/>
            </a:endParaRPr>
          </a:p>
        </p:txBody>
      </p:sp>
      <p:sp>
        <p:nvSpPr>
          <p:cNvPr id="47113" name="文本框 47112"/>
          <p:cNvSpPr txBox="1"/>
          <p:nvPr/>
        </p:nvSpPr>
        <p:spPr>
          <a:xfrm>
            <a:off x="3108383" y="1902976"/>
            <a:ext cx="98996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err="1">
                <a:solidFill>
                  <a:schemeClr val="bg1"/>
                </a:solidFill>
                <a:latin typeface="Times New Roman" panose="02020603050405020304" pitchFamily="18" charset="0"/>
              </a:rPr>
              <a:t>Zhòu</a:t>
            </a:r>
          </a:p>
        </p:txBody>
      </p:sp>
      <p:sp>
        <p:nvSpPr>
          <p:cNvPr id="47117" name="文本框 47116"/>
          <p:cNvSpPr txBox="1"/>
          <p:nvPr/>
        </p:nvSpPr>
        <p:spPr>
          <a:xfrm>
            <a:off x="7328077" y="3851998"/>
            <a:ext cx="50863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Times New Roman" panose="02020603050405020304" pitchFamily="18" charset="0"/>
              </a:rPr>
              <a:t>lè</a:t>
            </a:r>
          </a:p>
        </p:txBody>
      </p:sp>
      <p:sp>
        <p:nvSpPr>
          <p:cNvPr id="47118" name="文本框 47117"/>
          <p:cNvSpPr txBox="1"/>
          <p:nvPr/>
        </p:nvSpPr>
        <p:spPr>
          <a:xfrm>
            <a:off x="9282814" y="1812667"/>
            <a:ext cx="44831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Times New Roman" panose="02020603050405020304" pitchFamily="18" charset="0"/>
              </a:rPr>
              <a:t>sì</a:t>
            </a:r>
          </a:p>
        </p:txBody>
      </p:sp>
      <p:sp>
        <p:nvSpPr>
          <p:cNvPr id="47119" name="文本框 47118"/>
          <p:cNvSpPr txBox="1"/>
          <p:nvPr/>
        </p:nvSpPr>
        <p:spPr>
          <a:xfrm>
            <a:off x="6539720" y="2839337"/>
            <a:ext cx="78950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400" err="1">
                <a:solidFill>
                  <a:schemeClr val="bg1"/>
                </a:solidFill>
                <a:latin typeface="Times New Roman" panose="02020603050405020304" pitchFamily="18" charset="0"/>
              </a:rPr>
              <a:t>  chā</a:t>
            </a:r>
          </a:p>
        </p:txBody>
      </p:sp>
      <p:sp>
        <p:nvSpPr>
          <p:cNvPr id="47122" name="文本框 47121"/>
          <p:cNvSpPr txBox="1"/>
          <p:nvPr/>
        </p:nvSpPr>
        <p:spPr>
          <a:xfrm>
            <a:off x="7582394" y="2820015"/>
            <a:ext cx="60610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Times New Roman" panose="02020603050405020304" pitchFamily="18" charset="0"/>
              </a:rPr>
              <a:t>nǐ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504203" y="3806844"/>
            <a:ext cx="5941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zh-CN" sz="2400" dirty="0">
                <a:solidFill>
                  <a:schemeClr val="bg1"/>
                </a:solidFill>
                <a:sym typeface="+mn-ea"/>
              </a:rPr>
              <a:t>xù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910715" y="4763139"/>
            <a:ext cx="451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zh-CN" sz="2400" b="1" dirty="0">
                <a:solidFill>
                  <a:schemeClr val="bg1"/>
                </a:solidFill>
                <a:sym typeface="+mn-ea"/>
              </a:rPr>
              <a:t>yì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D82009E-A8E2-4E2E-8266-56B455DFDD60}"/>
              </a:ext>
            </a:extLst>
          </p:cNvPr>
          <p:cNvSpPr txBox="1"/>
          <p:nvPr/>
        </p:nvSpPr>
        <p:spPr>
          <a:xfrm>
            <a:off x="4865897" y="4747801"/>
            <a:ext cx="8269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Times New Roman" panose="02020603050405020304" pitchFamily="18" charset="0"/>
              </a:rPr>
              <a:t>níng</a:t>
            </a:r>
            <a:endParaRPr lang="zh-CN" altLang="en-US" sz="240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31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  <p:bldP spid="47113" grpId="0"/>
      <p:bldP spid="47117" grpId="0"/>
      <p:bldP spid="47118" grpId="0"/>
      <p:bldP spid="47119" grpId="0"/>
      <p:bldP spid="47122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3000" b="-6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id="{0ECFC0F1-7E9D-4EE6-A4FD-FD24FA59952F}"/>
              </a:ext>
            </a:extLst>
          </p:cNvPr>
          <p:cNvSpPr/>
          <p:nvPr/>
        </p:nvSpPr>
        <p:spPr>
          <a:xfrm>
            <a:off x="-168442" y="-312821"/>
            <a:ext cx="12801600" cy="7615989"/>
          </a:xfrm>
          <a:prstGeom prst="rect">
            <a:avLst/>
          </a:prstGeom>
          <a:solidFill>
            <a:schemeClr val="tx1">
              <a:lumMod val="75000"/>
              <a:lumOff val="25000"/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106" name="文本框 47105"/>
          <p:cNvSpPr txBox="1"/>
          <p:nvPr/>
        </p:nvSpPr>
        <p:spPr>
          <a:xfrm>
            <a:off x="1790097" y="89624"/>
            <a:ext cx="9678606" cy="79098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谢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太傅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寒雪日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 b="1" u="sng" dirty="0">
                <a:solidFill>
                  <a:schemeClr val="bg1"/>
                </a:solidFill>
                <a:latin typeface="宋体" panose="02010600030101010101" pitchFamily="2" charset="-122"/>
              </a:rPr>
              <a:t>内集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，与</a:t>
            </a:r>
            <a:r>
              <a:rPr lang="zh-CN" altLang="en-US" sz="3200" b="1" u="sng" dirty="0">
                <a:solidFill>
                  <a:schemeClr val="bg1"/>
                </a:solidFill>
                <a:latin typeface="宋体" panose="02010600030101010101" pitchFamily="2" charset="-122"/>
              </a:rPr>
              <a:t>儿女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讲论</a:t>
            </a:r>
            <a:r>
              <a:rPr lang="zh-CN" altLang="en-US" sz="3200" b="1" u="sng" dirty="0">
                <a:solidFill>
                  <a:schemeClr val="bg1"/>
                </a:solidFill>
                <a:latin typeface="宋体" panose="02010600030101010101" pitchFamily="2" charset="-122"/>
              </a:rPr>
              <a:t>文</a:t>
            </a:r>
            <a:r>
              <a:rPr lang="zh-CN" altLang="en-US" sz="3200" b="1" u="sng">
                <a:solidFill>
                  <a:schemeClr val="bg1"/>
                </a:solidFill>
                <a:latin typeface="宋体" panose="02010600030101010101" pitchFamily="2" charset="-122"/>
              </a:rPr>
              <a:t>义</a:t>
            </a: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。</a:t>
            </a:r>
            <a:endParaRPr lang="en-US" altLang="zh-CN" sz="3200" b="1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3200" b="1" u="sng">
                <a:solidFill>
                  <a:schemeClr val="bg1"/>
                </a:solidFill>
                <a:latin typeface="宋体" panose="02010600030101010101" pitchFamily="2" charset="-122"/>
              </a:rPr>
              <a:t>俄而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雪</a:t>
            </a:r>
            <a:r>
              <a:rPr lang="zh-CN" altLang="en-US" sz="3200" b="1" u="sng" dirty="0">
                <a:solidFill>
                  <a:schemeClr val="bg1"/>
                </a:solidFill>
                <a:latin typeface="宋体" panose="02010600030101010101" pitchFamily="2" charset="-122"/>
              </a:rPr>
              <a:t>骤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，公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 b="1" u="sng" dirty="0">
                <a:solidFill>
                  <a:schemeClr val="bg1"/>
                </a:solidFill>
                <a:latin typeface="宋体" panose="02010600030101010101" pitchFamily="2" charset="-122"/>
              </a:rPr>
              <a:t>欣然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曰：“白雪纷纷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 b="1" u="sng" dirty="0">
                <a:solidFill>
                  <a:schemeClr val="bg1"/>
                </a:solidFill>
                <a:latin typeface="宋体" panose="02010600030101010101" pitchFamily="2" charset="-122"/>
              </a:rPr>
              <a:t>何所似</a:t>
            </a: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？”</a:t>
            </a:r>
            <a:endParaRPr lang="en-US" altLang="zh-CN" sz="3200" b="1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兄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子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胡儿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曰：“撒盐空中/</a:t>
            </a:r>
            <a:r>
              <a:rPr lang="zh-CN" altLang="en-US" sz="3200" b="1" u="sng">
                <a:solidFill>
                  <a:schemeClr val="bg1"/>
                </a:solidFill>
                <a:latin typeface="宋体" panose="02010600030101010101" pitchFamily="2" charset="-122"/>
              </a:rPr>
              <a:t>差可拟</a:t>
            </a: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。”</a:t>
            </a:r>
            <a:endParaRPr lang="en-US" altLang="zh-CN" sz="3200" b="1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兄女曰：“</a:t>
            </a:r>
            <a:r>
              <a:rPr lang="zh-CN" altLang="en-US" sz="3200" b="1" u="sng">
                <a:solidFill>
                  <a:schemeClr val="bg1"/>
                </a:solidFill>
                <a:latin typeface="宋体" panose="02010600030101010101" pitchFamily="2" charset="-122"/>
              </a:rPr>
              <a:t>未若</a:t>
            </a:r>
            <a:r>
              <a:rPr lang="en-US" altLang="zh-CN" sz="3200" b="1">
                <a:solidFill>
                  <a:schemeClr val="bg1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柳絮</a:t>
            </a:r>
            <a:r>
              <a:rPr lang="en-US" altLang="zh-CN" sz="3200" b="1">
                <a:solidFill>
                  <a:schemeClr val="bg1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3200" b="1" u="sng">
                <a:solidFill>
                  <a:schemeClr val="bg1"/>
                </a:solidFill>
                <a:latin typeface="宋体" panose="02010600030101010101" pitchFamily="2" charset="-122"/>
              </a:rPr>
              <a:t>因风</a:t>
            </a: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起。”公</a:t>
            </a:r>
            <a:r>
              <a:rPr lang="en-US" altLang="zh-CN" sz="3200" b="1">
                <a:solidFill>
                  <a:schemeClr val="bg1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大笑乐。</a:t>
            </a:r>
          </a:p>
          <a:p>
            <a:pPr>
              <a:lnSpc>
                <a:spcPct val="250000"/>
              </a:lnSpc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即</a:t>
            </a:r>
            <a:r>
              <a:rPr lang="en-US" altLang="zh-CN" sz="3200" b="1">
                <a:solidFill>
                  <a:schemeClr val="bg1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公大兄</a:t>
            </a:r>
            <a:r>
              <a:rPr lang="en-US" altLang="zh-CN" sz="3200" b="1">
                <a:solidFill>
                  <a:schemeClr val="bg1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无奕女，左将军</a:t>
            </a:r>
            <a:r>
              <a:rPr lang="en-US" altLang="zh-CN" sz="3200" b="1">
                <a:solidFill>
                  <a:schemeClr val="bg1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王凝之</a:t>
            </a:r>
            <a:r>
              <a:rPr lang="en-US" altLang="zh-CN" sz="3200" b="1">
                <a:solidFill>
                  <a:schemeClr val="bg1"/>
                </a:solidFill>
                <a:latin typeface="宋体" panose="02010600030101010101" pitchFamily="2" charset="-122"/>
              </a:rPr>
              <a:t>/</a:t>
            </a: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妻也。</a:t>
            </a:r>
          </a:p>
          <a:p>
            <a:pPr>
              <a:lnSpc>
                <a:spcPct val="250000"/>
              </a:lnSpc>
            </a:pPr>
            <a:endParaRPr lang="en-US" altLang="zh-CN" sz="3200" b="1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62B7491-3FF8-4804-9B6A-576FEEB55D74}"/>
              </a:ext>
            </a:extLst>
          </p:cNvPr>
          <p:cNvSpPr txBox="1"/>
          <p:nvPr/>
        </p:nvSpPr>
        <p:spPr>
          <a:xfrm>
            <a:off x="4608095" y="2486345"/>
            <a:ext cx="23220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高兴的样子</a:t>
            </a:r>
          </a:p>
        </p:txBody>
      </p:sp>
    </p:spTree>
    <p:extLst>
      <p:ext uri="{BB962C8B-B14F-4D97-AF65-F5344CB8AC3E}">
        <p14:creationId xmlns:p14="http://schemas.microsoft.com/office/powerpoint/2010/main" val="10309492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5FC1E88-F7BA-4401-B846-13ABC1735AE0}"/>
              </a:ext>
            </a:extLst>
          </p:cNvPr>
          <p:cNvSpPr txBox="1"/>
          <p:nvPr/>
        </p:nvSpPr>
        <p:spPr>
          <a:xfrm>
            <a:off x="1095292" y="1072036"/>
            <a:ext cx="10370803" cy="4449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+mj-ea"/>
                <a:ea typeface="+mj-ea"/>
              </a:rPr>
              <a:t>翻译：谢太傅在寒冷的雪天举行家庭聚会，和他子侄辈的人讲解诗文。不久，雪下得大了，太傅高兴地说：“这纷纷扬扬的白雪像什么呢</a:t>
            </a:r>
            <a:r>
              <a:rPr lang="en-US" altLang="zh-CN" sz="3200">
                <a:latin typeface="+mj-ea"/>
                <a:ea typeface="+mj-ea"/>
              </a:rPr>
              <a:t>?”</a:t>
            </a:r>
            <a:r>
              <a:rPr lang="zh-CN" altLang="en-US" sz="3200">
                <a:latin typeface="+mj-ea"/>
                <a:ea typeface="+mj-ea"/>
              </a:rPr>
              <a:t>他哥哥的长子谢朗说：“在空中撒盐差不多可以相比。”谢安大哥的女儿说：“不如比作柳絮凭借着风飞舞。”太傅大笑起来。她就是谢安大哥谢无奕的女儿谢道韫，左将军王凝之的妻子。</a:t>
            </a:r>
          </a:p>
        </p:txBody>
      </p:sp>
    </p:spTree>
    <p:extLst>
      <p:ext uri="{BB962C8B-B14F-4D97-AF65-F5344CB8AC3E}">
        <p14:creationId xmlns:p14="http://schemas.microsoft.com/office/powerpoint/2010/main" val="7254523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C5D1250-B19E-453F-ACE3-A6386A8BC6BB}"/>
              </a:ext>
            </a:extLst>
          </p:cNvPr>
          <p:cNvSpPr txBox="1"/>
          <p:nvPr/>
        </p:nvSpPr>
        <p:spPr>
          <a:xfrm>
            <a:off x="4778024" y="561740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>
                <a:latin typeface="+mj-ea"/>
                <a:ea typeface="+mj-ea"/>
              </a:rPr>
              <a:t>概括课文内容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D25898E-7F14-475C-A794-5885BD6DD827}"/>
              </a:ext>
            </a:extLst>
          </p:cNvPr>
          <p:cNvSpPr txBox="1"/>
          <p:nvPr/>
        </p:nvSpPr>
        <p:spPr>
          <a:xfrm>
            <a:off x="3501188" y="1751890"/>
            <a:ext cx="8157411" cy="4051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>
                <a:latin typeface="+mj-ea"/>
                <a:ea typeface="+mj-ea"/>
              </a:rPr>
              <a:t>时间：寒雪日</a:t>
            </a:r>
            <a:endParaRPr lang="en-US" altLang="zh-CN" sz="440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4400">
                <a:latin typeface="+mj-ea"/>
                <a:ea typeface="+mj-ea"/>
              </a:rPr>
              <a:t>地点：家里</a:t>
            </a:r>
            <a:endParaRPr lang="en-US" altLang="zh-CN" sz="440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4400">
                <a:latin typeface="+mj-ea"/>
                <a:ea typeface="+mj-ea"/>
              </a:rPr>
              <a:t>人物：谢太傅、儿女们</a:t>
            </a:r>
            <a:endParaRPr lang="en-US" altLang="zh-CN" sz="440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4400">
                <a:latin typeface="+mj-ea"/>
                <a:ea typeface="+mj-ea"/>
              </a:rPr>
              <a:t>主要事件：与儿女们讲论文义</a:t>
            </a:r>
            <a:endParaRPr lang="zh-CN" altLang="en-US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04019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382</TotalTime>
  <Words>714</Words>
  <Application>Microsoft Office PowerPoint</Application>
  <PresentationFormat>宽屏</PresentationFormat>
  <Paragraphs>59</Paragraphs>
  <Slides>12</Slides>
  <Notes>0</Notes>
  <HiddenSlides>2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等线</vt:lpstr>
      <vt:lpstr>等线 Light</vt:lpstr>
      <vt:lpstr>黑体</vt:lpstr>
      <vt:lpstr>华文行楷</vt:lpstr>
      <vt:lpstr>隶书</vt:lpstr>
      <vt:lpstr>宋体</vt:lpstr>
      <vt:lpstr>Arial</vt:lpstr>
      <vt:lpstr>Calibri</vt:lpstr>
      <vt:lpstr>Calibri Light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小白龙</dc:creator>
  <cp:lastModifiedBy>小白龙</cp:lastModifiedBy>
  <cp:revision>36</cp:revision>
  <dcterms:created xsi:type="dcterms:W3CDTF">2018-09-24T09:54:12Z</dcterms:created>
  <dcterms:modified xsi:type="dcterms:W3CDTF">2018-09-26T04:13:23Z</dcterms:modified>
</cp:coreProperties>
</file>