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407" r:id="rId5"/>
    <p:sldId id="408" r:id="rId6"/>
    <p:sldId id="264" r:id="rId7"/>
    <p:sldId id="379" r:id="rId8"/>
    <p:sldId id="260" r:id="rId9"/>
    <p:sldId id="348" r:id="rId10"/>
    <p:sldId id="410" r:id="rId11"/>
    <p:sldId id="411" r:id="rId12"/>
    <p:sldId id="412" r:id="rId13"/>
    <p:sldId id="413" r:id="rId14"/>
    <p:sldId id="414" r:id="rId15"/>
    <p:sldId id="417" r:id="rId16"/>
    <p:sldId id="416" r:id="rId17"/>
    <p:sldId id="418" r:id="rId18"/>
    <p:sldId id="406" r:id="rId19"/>
    <p:sldId id="419" r:id="rId20"/>
    <p:sldId id="350" r:id="rId21"/>
    <p:sldId id="421" r:id="rId22"/>
    <p:sldId id="424" r:id="rId23"/>
    <p:sldId id="420" r:id="rId24"/>
    <p:sldId id="352" r:id="rId25"/>
    <p:sldId id="425" r:id="rId26"/>
    <p:sldId id="426" r:id="rId27"/>
    <p:sldId id="427" r:id="rId28"/>
    <p:sldId id="428" r:id="rId29"/>
    <p:sldId id="301"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1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778" autoAdjust="0"/>
    <p:restoredTop sz="94660"/>
  </p:normalViewPr>
  <p:slideViewPr>
    <p:cSldViewPr snapToGrid="0">
      <p:cViewPr varScale="1">
        <p:scale>
          <a:sx n="75" d="100"/>
          <a:sy n="75" d="100"/>
        </p:scale>
        <p:origin x="72" y="126"/>
      </p:cViewPr>
      <p:guideLst>
        <p:guide orient="horz" pos="2160"/>
        <p:guide pos="381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tags" Target="tags/tag256.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337915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extLst>
      <p:ext uri="{BB962C8B-B14F-4D97-AF65-F5344CB8AC3E}">
        <p14:creationId xmlns:p14="http://schemas.microsoft.com/office/powerpoint/2010/main" val="38024002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jpe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2021/10/9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2021/10/9</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2021/10/9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2021/10/9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2021/10/9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2021/10/9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png" /><Relationship Id="rId3" Type="http://schemas.openxmlformats.org/officeDocument/2006/relationships/tags" Target="../tags/tag23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tags" Target="../tags/tag24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png" /><Relationship Id="rId3" Type="http://schemas.openxmlformats.org/officeDocument/2006/relationships/tags" Target="../tags/tag24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png" /><Relationship Id="rId3" Type="http://schemas.openxmlformats.org/officeDocument/2006/relationships/image" Target="../media/image12.png" /><Relationship Id="rId4" Type="http://schemas.openxmlformats.org/officeDocument/2006/relationships/tags" Target="../tags/tag24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png" /><Relationship Id="rId3" Type="http://schemas.openxmlformats.org/officeDocument/2006/relationships/tags" Target="../tags/tag24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4.png" /><Relationship Id="rId3" Type="http://schemas.openxmlformats.org/officeDocument/2006/relationships/tags" Target="../tags/tag24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5.png" /><Relationship Id="rId3" Type="http://schemas.openxmlformats.org/officeDocument/2006/relationships/tags" Target="../tags/tag24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6.png" /><Relationship Id="rId3" Type="http://schemas.openxmlformats.org/officeDocument/2006/relationships/tags" Target="../tags/tag24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7.png" /><Relationship Id="rId3" Type="http://schemas.openxmlformats.org/officeDocument/2006/relationships/tags" Target="../tags/tag24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8.png" /><Relationship Id="rId3" Type="http://schemas.openxmlformats.org/officeDocument/2006/relationships/tags" Target="../tags/tag24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9.png" /><Relationship Id="rId3" Type="http://schemas.openxmlformats.org/officeDocument/2006/relationships/tags" Target="../tags/tag24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0.png" /><Relationship Id="rId3" Type="http://schemas.openxmlformats.org/officeDocument/2006/relationships/tags" Target="../tags/tag25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1.png" /><Relationship Id="rId3" Type="http://schemas.openxmlformats.org/officeDocument/2006/relationships/tags" Target="../tags/tag25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image" Target="../media/image22.png" /><Relationship Id="rId6" Type="http://schemas.openxmlformats.org/officeDocument/2006/relationships/tags" Target="../tags/tag25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image" Target="../media/image5.png" /><Relationship Id="rId7" Type="http://schemas.openxmlformats.org/officeDocument/2006/relationships/tags" Target="../tags/tag23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6.png" /><Relationship Id="rId3" Type="http://schemas.openxmlformats.org/officeDocument/2006/relationships/tags" Target="../tags/tag23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7.png" /><Relationship Id="rId3" Type="http://schemas.openxmlformats.org/officeDocument/2006/relationships/tags" Target="../tags/tag23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32385"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655570"/>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p>
          <a:p>
            <a:pPr algn="ctr">
              <a:lnSpc>
                <a:spcPct val="150000"/>
              </a:lnSpc>
            </a:pPr>
            <a:r>
              <a:rPr lang="zh-CN" altLang="en-US" sz="5400" b="1">
                <a:solidFill>
                  <a:schemeClr val="tx1"/>
                </a:solidFill>
                <a:latin typeface="楷体" panose="02010609060101010101" charset="-122"/>
                <a:ea typeface="楷体" panose="02010609060101010101" charset="-122"/>
                <a:sym typeface="+mn-ea"/>
              </a:rPr>
              <a:t>第4讲</a:t>
            </a:r>
            <a:r>
              <a:rPr lang="en-US" altLang="zh-CN" sz="4800" b="1">
                <a:solidFill>
                  <a:srgbClr val="002060"/>
                </a:solidFill>
                <a:sym typeface="+mn-ea"/>
              </a:rPr>
              <a:t>  </a:t>
            </a:r>
            <a:r>
              <a:rPr lang="zh-CN" altLang="en-US" sz="5400" b="1">
                <a:solidFill>
                  <a:schemeClr val="tx1"/>
                </a:solidFill>
                <a:latin typeface="楷体" panose="02010609060101010101" charset="-122"/>
                <a:ea typeface="楷体" panose="02010609060101010101" charset="-122"/>
              </a:rPr>
              <a:t>如何进行举例论证？</a:t>
            </a:r>
          </a:p>
        </p:txBody>
      </p:sp>
      <p:sp>
        <p:nvSpPr>
          <p:cNvPr id="9" name="矩形 8"/>
          <p:cNvSpPr/>
          <p:nvPr/>
        </p:nvSpPr>
        <p:spPr>
          <a:xfrm>
            <a:off x="9730740" y="4952365"/>
            <a:ext cx="1652270" cy="583565"/>
          </a:xfrm>
          <a:prstGeom prst="rect">
            <a:avLst/>
          </a:prstGeom>
          <a:noFill/>
          <a:ln>
            <a:noFill/>
          </a:ln>
        </p:spPr>
        <p:txBody>
          <a:bodyPr wrap="none" rtlCol="0" anchor="t">
            <a:spAutoFit/>
            <a:scene3d>
              <a:camera prst="orthographicFront"/>
              <a:lightRig rig="threePt" dir="t"/>
            </a:scene3d>
          </a:bodyPr>
          <a:lstStyle/>
          <a:p>
            <a:pPr algn="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2021.10</a:t>
            </a: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290" y="593725"/>
            <a:ext cx="10852150" cy="852805"/>
          </a:xfrm>
        </p:spPr>
        <p:style>
          <a:lnRef idx="1">
            <a:schemeClr val="accent6"/>
          </a:lnRef>
          <a:fillRef idx="2">
            <a:schemeClr val="accent6"/>
          </a:fillRef>
          <a:effectRef idx="1">
            <a:schemeClr val="accent6"/>
          </a:effectRef>
          <a:fontRef idx="minor">
            <a:schemeClr val="dk1"/>
          </a:fontRef>
        </p:style>
        <p:txBody>
          <a:bodyPr>
            <a:noAutofit/>
          </a:bodyPr>
          <a:lstStyle/>
          <a:p>
            <a:pPr algn="ctr"/>
            <a:r>
              <a:rPr sz="4000" spc="15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枚举个别事例</a:t>
            </a:r>
            <a:r>
              <a:rPr lang="en-US" altLang="zh-CN" sz="4000" spc="15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1</a:t>
            </a:r>
            <a:endParaRPr lang="en-US" altLang="zh-CN" sz="4000" spc="150">
              <a:solidFill>
                <a:schemeClr val="tx1"/>
              </a:solidFill>
              <a:effectLst>
                <a:outerShdw blurRad="38100" dist="19050" dir="2700000" algn="tl" rotWithShape="0">
                  <a:schemeClr val="dk1">
                    <a:alpha val="40000"/>
                  </a:schemeClr>
                </a:outerShdw>
              </a:effectLst>
              <a:latin typeface="+mn-ea"/>
              <a:cs typeface="微软雅黑" panose="020b0503020204020204" pitchFamily="34" charset="-122"/>
              <a:sym typeface="+mn-ea"/>
            </a:endParaRPr>
          </a:p>
        </p:txBody>
      </p:sp>
      <p:sp>
        <p:nvSpPr>
          <p:cNvPr id="4" name="内容占位符 3"/>
          <p:cNvSpPr>
            <a:spLocks noGrp="1"/>
          </p:cNvSpPr>
          <p:nvPr>
            <p:ph idx="1"/>
          </p:nvPr>
        </p:nvSpPr>
        <p:spPr>
          <a:xfrm>
            <a:off x="669290" y="1447165"/>
            <a:ext cx="10852785" cy="5179695"/>
          </a:xfrm>
        </p:spPr>
        <p:txBody>
          <a:bodyPr>
            <a:normAutofit fontScale="90000"/>
          </a:bodyPr>
          <a:lstStyle/>
          <a:p>
            <a:pPr marL="0" indent="0" algn="l">
              <a:buNone/>
            </a:pPr>
            <a:r>
              <a:rPr sz="22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观点：</a:t>
            </a:r>
            <a:r>
              <a:rPr sz="2200" b="1">
                <a:solidFill>
                  <a:srgbClr val="002060"/>
                </a:solidFill>
                <a:latin typeface="仿宋" panose="02010609060101010101" charset="-122"/>
                <a:ea typeface="仿宋" panose="02010609060101010101" charset="-122"/>
                <a:cs typeface="仿宋" panose="02010609060101010101" charset="-122"/>
                <a:sym typeface="+mn-ea"/>
              </a:rPr>
              <a:t>在各个历史时期，广大劳模以高度的主人翁责任感、卓越的劳动创造、忘我的拼搏奉献，谱写出一曲曲可歌可泣的动人赞歌，为全国各族人民树立了光辉的学习榜样。</a:t>
            </a:r>
          </a:p>
          <a:p>
            <a:pPr marL="0" indent="0" algn="l">
              <a:buNone/>
            </a:pPr>
            <a:r>
              <a:rPr sz="22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举例：</a:t>
            </a:r>
            <a:r>
              <a:rPr sz="2400" b="1">
                <a:latin typeface="楷体" panose="02010609060101010101" charset="-122"/>
                <a:ea typeface="楷体" panose="02010609060101010101" charset="-122"/>
                <a:cs typeface="楷体" panose="02010609060101010101" charset="-122"/>
                <a:sym typeface="+mn-ea"/>
              </a:rPr>
              <a:t>①在革命战争年代，“边区工人一面旗帜”</a:t>
            </a:r>
            <a:r>
              <a:rPr sz="2400" b="1">
                <a:solidFill>
                  <a:srgbClr val="C00000"/>
                </a:solidFill>
                <a:latin typeface="楷体" panose="02010609060101010101" charset="-122"/>
                <a:ea typeface="楷体" panose="02010609060101010101" charset="-122"/>
                <a:cs typeface="楷体" panose="02010609060101010101" charset="-122"/>
                <a:sym typeface="+mn-ea"/>
              </a:rPr>
              <a:t>赵占魁</a:t>
            </a:r>
            <a:r>
              <a:rPr sz="2400" b="1">
                <a:latin typeface="楷体" panose="02010609060101010101" charset="-122"/>
                <a:ea typeface="楷体" panose="02010609060101010101" charset="-122"/>
                <a:cs typeface="楷体" panose="02010609060101010101" charset="-122"/>
                <a:sym typeface="+mn-ea"/>
              </a:rPr>
              <a:t>、“兵工事业开拓者”</a:t>
            </a:r>
            <a:r>
              <a:rPr sz="2400" b="1">
                <a:solidFill>
                  <a:srgbClr val="C00000"/>
                </a:solidFill>
                <a:latin typeface="楷体" panose="02010609060101010101" charset="-122"/>
                <a:ea typeface="楷体" panose="02010609060101010101" charset="-122"/>
                <a:cs typeface="楷体" panose="02010609060101010101" charset="-122"/>
                <a:sym typeface="+mn-ea"/>
              </a:rPr>
              <a:t>吴运铎</a:t>
            </a:r>
            <a:r>
              <a:rPr sz="2400" b="1">
                <a:latin typeface="楷体" panose="02010609060101010101" charset="-122"/>
                <a:ea typeface="楷体" panose="02010609060101010101" charset="-122"/>
                <a:cs typeface="楷体" panose="02010609060101010101" charset="-122"/>
                <a:sym typeface="+mn-ea"/>
              </a:rPr>
              <a:t>、“新劳动运动旗手”</a:t>
            </a:r>
            <a:r>
              <a:rPr sz="2400" b="1">
                <a:solidFill>
                  <a:srgbClr val="C00000"/>
                </a:solidFill>
                <a:latin typeface="楷体" panose="02010609060101010101" charset="-122"/>
                <a:ea typeface="楷体" panose="02010609060101010101" charset="-122"/>
                <a:cs typeface="楷体" panose="02010609060101010101" charset="-122"/>
                <a:sym typeface="+mn-ea"/>
              </a:rPr>
              <a:t>甄荣典</a:t>
            </a:r>
            <a:r>
              <a:rPr sz="2400" b="1">
                <a:latin typeface="楷体" panose="02010609060101010101" charset="-122"/>
                <a:ea typeface="楷体" panose="02010609060101010101" charset="-122"/>
                <a:cs typeface="楷体" panose="02010609060101010101" charset="-122"/>
                <a:sym typeface="+mn-ea"/>
              </a:rPr>
              <a:t>等劳动模范，以“新的劳动态度对待新的劳动”，积极参加义务劳动，全力支援前线斗争，带动群众投身中国共产党领导的人民解放事业。</a:t>
            </a:r>
          </a:p>
          <a:p>
            <a:pPr marL="0" indent="0" algn="l">
              <a:buNone/>
            </a:pPr>
            <a:r>
              <a:rPr sz="2400" b="1">
                <a:latin typeface="楷体" panose="02010609060101010101" charset="-122"/>
                <a:ea typeface="楷体" panose="02010609060101010101" charset="-122"/>
                <a:cs typeface="楷体" panose="02010609060101010101" charset="-122"/>
                <a:sym typeface="+mn-ea"/>
              </a:rPr>
              <a:t>②新中国成立后，“高炉卫士”</a:t>
            </a:r>
            <a:r>
              <a:rPr sz="2400" b="1">
                <a:solidFill>
                  <a:srgbClr val="C00000"/>
                </a:solidFill>
                <a:latin typeface="楷体" panose="02010609060101010101" charset="-122"/>
                <a:ea typeface="楷体" panose="02010609060101010101" charset="-122"/>
                <a:cs typeface="楷体" panose="02010609060101010101" charset="-122"/>
                <a:sym typeface="+mn-ea"/>
              </a:rPr>
              <a:t>孟泰</a:t>
            </a:r>
            <a:r>
              <a:rPr sz="2400" b="1">
                <a:latin typeface="楷体" panose="02010609060101010101" charset="-122"/>
                <a:ea typeface="楷体" panose="02010609060101010101" charset="-122"/>
                <a:cs typeface="楷体" panose="02010609060101010101" charset="-122"/>
                <a:sym typeface="+mn-ea"/>
              </a:rPr>
              <a:t>、“铁人”</a:t>
            </a:r>
            <a:r>
              <a:rPr sz="2400" b="1">
                <a:solidFill>
                  <a:srgbClr val="C00000"/>
                </a:solidFill>
                <a:latin typeface="楷体" panose="02010609060101010101" charset="-122"/>
                <a:ea typeface="楷体" panose="02010609060101010101" charset="-122"/>
                <a:cs typeface="楷体" panose="02010609060101010101" charset="-122"/>
                <a:sym typeface="+mn-ea"/>
              </a:rPr>
              <a:t>王进喜</a:t>
            </a:r>
            <a:r>
              <a:rPr sz="2400" b="1">
                <a:latin typeface="楷体" panose="02010609060101010101" charset="-122"/>
                <a:ea typeface="楷体" panose="02010609060101010101" charset="-122"/>
                <a:cs typeface="楷体" panose="02010609060101010101" charset="-122"/>
                <a:sym typeface="+mn-ea"/>
              </a:rPr>
              <a:t>、“两弹元勋”</a:t>
            </a:r>
            <a:r>
              <a:rPr sz="2400" b="1">
                <a:solidFill>
                  <a:srgbClr val="C00000"/>
                </a:solidFill>
                <a:latin typeface="楷体" panose="02010609060101010101" charset="-122"/>
                <a:ea typeface="楷体" panose="02010609060101010101" charset="-122"/>
                <a:cs typeface="楷体" panose="02010609060101010101" charset="-122"/>
                <a:sym typeface="+mn-ea"/>
              </a:rPr>
              <a:t>邓稼先</a:t>
            </a:r>
            <a:r>
              <a:rPr sz="2400" b="1">
                <a:latin typeface="楷体" panose="02010609060101010101" charset="-122"/>
                <a:ea typeface="楷体" panose="02010609060101010101" charset="-122"/>
                <a:cs typeface="楷体" panose="02010609060101010101" charset="-122"/>
                <a:sym typeface="+mn-ea"/>
              </a:rPr>
              <a:t>、“知识分子的杰出代表”</a:t>
            </a:r>
            <a:r>
              <a:rPr sz="2400" b="1">
                <a:solidFill>
                  <a:srgbClr val="C00000"/>
                </a:solidFill>
                <a:latin typeface="楷体" panose="02010609060101010101" charset="-122"/>
                <a:ea typeface="楷体" panose="02010609060101010101" charset="-122"/>
                <a:cs typeface="楷体" panose="02010609060101010101" charset="-122"/>
                <a:sym typeface="+mn-ea"/>
              </a:rPr>
              <a:t>蒋筑英</a:t>
            </a:r>
            <a:r>
              <a:rPr sz="2400" b="1">
                <a:latin typeface="楷体" panose="02010609060101010101" charset="-122"/>
                <a:ea typeface="楷体" panose="02010609060101010101" charset="-122"/>
                <a:cs typeface="楷体" panose="02010609060101010101" charset="-122"/>
                <a:sym typeface="+mn-ea"/>
              </a:rPr>
              <a:t>、“宁肯一人脏、换来万人净”的</a:t>
            </a:r>
            <a:r>
              <a:rPr sz="2400" b="1">
                <a:solidFill>
                  <a:srgbClr val="C00000"/>
                </a:solidFill>
                <a:latin typeface="楷体" panose="02010609060101010101" charset="-122"/>
                <a:ea typeface="楷体" panose="02010609060101010101" charset="-122"/>
                <a:cs typeface="楷体" panose="02010609060101010101" charset="-122"/>
                <a:sym typeface="+mn-ea"/>
              </a:rPr>
              <a:t>时传祥</a:t>
            </a:r>
            <a:r>
              <a:rPr sz="2400" b="1">
                <a:latin typeface="楷体" panose="02010609060101010101" charset="-122"/>
                <a:ea typeface="楷体" panose="02010609060101010101" charset="-122"/>
                <a:cs typeface="楷体" panose="02010609060101010101" charset="-122"/>
                <a:sym typeface="+mn-ea"/>
              </a:rPr>
              <a:t>等一大批先进模范，响应党的号召，带动广大群众自力更生、奋发图强。</a:t>
            </a:r>
          </a:p>
          <a:p>
            <a:pPr marL="0" indent="0" algn="r">
              <a:buNone/>
            </a:pPr>
            <a:r>
              <a:rPr lang="en-US" altLang="zh-CN" sz="2400">
                <a:solidFill>
                  <a:schemeClr val="tx1"/>
                </a:solidFill>
                <a:effectLst>
                  <a:outerShdw blurRad="38100" dist="19050" dir="2700000" algn="tl" rotWithShape="0">
                    <a:schemeClr val="dk1">
                      <a:alpha val="40000"/>
                    </a:schemeClr>
                  </a:outerShdw>
                </a:effectLst>
                <a:latin typeface="+mn-ea"/>
                <a:sym typeface="+mn-ea"/>
              </a:rPr>
              <a:t>——</a:t>
            </a:r>
            <a:r>
              <a:rPr sz="2400">
                <a:solidFill>
                  <a:schemeClr val="tx1"/>
                </a:solidFill>
                <a:effectLst>
                  <a:outerShdw blurRad="38100" dist="19050" dir="2700000" algn="tl" rotWithShape="0">
                    <a:schemeClr val="dk1">
                      <a:alpha val="40000"/>
                    </a:schemeClr>
                  </a:outerShdw>
                </a:effectLst>
                <a:latin typeface="+mn-ea"/>
                <a:sym typeface="+mn-ea"/>
              </a:rPr>
              <a:t>《必须大力弘扬劳模精神、发挥劳模作用》（</a:t>
            </a:r>
            <a:r>
              <a:rPr sz="24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2021年09月22日）</a:t>
            </a:r>
            <a:endParaRPr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a:p>
            <a:pPr marL="0" indent="0" algn="l">
              <a:buNone/>
            </a:pPr>
            <a:endParaRPr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570230" y="305435"/>
            <a:ext cx="11108690" cy="6436360"/>
          </a:xfrm>
        </p:spPr>
        <p:txBody>
          <a:bodyPr>
            <a:noAutofit/>
          </a:bodyPr>
          <a:lstStyle/>
          <a:p>
            <a:pPr marL="0" indent="0" algn="l">
              <a:buNone/>
            </a:pPr>
            <a:r>
              <a:rPr sz="2000" b="1">
                <a:latin typeface="宋体" panose="02010600030101010101" pitchFamily="2" charset="-122"/>
                <a:ea typeface="宋体" panose="02010600030101010101" pitchFamily="2" charset="-122"/>
                <a:cs typeface="楷体" panose="02010609060101010101" charset="-122"/>
                <a:sym typeface="+mn-ea"/>
              </a:rPr>
              <a:t>③</a:t>
            </a:r>
            <a:r>
              <a:rPr sz="2000" b="1">
                <a:latin typeface="楷体" panose="02010609060101010101" charset="-122"/>
                <a:ea typeface="楷体" panose="02010609060101010101" charset="-122"/>
                <a:cs typeface="楷体" panose="02010609060101010101" charset="-122"/>
                <a:sym typeface="+mn-ea"/>
              </a:rPr>
              <a:t>在改革开放历史新时期，“蓝领专家”</a:t>
            </a:r>
            <a:r>
              <a:rPr sz="2000" b="1">
                <a:solidFill>
                  <a:srgbClr val="C00000"/>
                </a:solidFill>
                <a:latin typeface="楷体" panose="02010609060101010101" charset="-122"/>
                <a:ea typeface="楷体" panose="02010609060101010101" charset="-122"/>
                <a:cs typeface="楷体" panose="02010609060101010101" charset="-122"/>
                <a:sym typeface="+mn-ea"/>
              </a:rPr>
              <a:t>孔祥瑞</a:t>
            </a:r>
            <a:r>
              <a:rPr sz="2000" b="1">
                <a:latin typeface="楷体" panose="02010609060101010101" charset="-122"/>
                <a:ea typeface="楷体" panose="02010609060101010101" charset="-122"/>
                <a:cs typeface="楷体" panose="02010609060101010101" charset="-122"/>
                <a:sym typeface="+mn-ea"/>
              </a:rPr>
              <a:t>、“金牌工人”</a:t>
            </a:r>
            <a:r>
              <a:rPr sz="2000" b="1">
                <a:solidFill>
                  <a:srgbClr val="C00000"/>
                </a:solidFill>
                <a:latin typeface="楷体" panose="02010609060101010101" charset="-122"/>
                <a:ea typeface="楷体" panose="02010609060101010101" charset="-122"/>
                <a:cs typeface="楷体" panose="02010609060101010101" charset="-122"/>
                <a:sym typeface="+mn-ea"/>
              </a:rPr>
              <a:t>窦铁成</a:t>
            </a:r>
            <a:r>
              <a:rPr sz="2000" b="1">
                <a:latin typeface="楷体" panose="02010609060101010101" charset="-122"/>
                <a:ea typeface="楷体" panose="02010609060101010101" charset="-122"/>
                <a:cs typeface="楷体" panose="02010609060101010101" charset="-122"/>
                <a:sym typeface="+mn-ea"/>
              </a:rPr>
              <a:t>、“新时期铁人”</a:t>
            </a:r>
            <a:r>
              <a:rPr sz="2000" b="1">
                <a:solidFill>
                  <a:srgbClr val="C00000"/>
                </a:solidFill>
                <a:latin typeface="楷体" panose="02010609060101010101" charset="-122"/>
                <a:ea typeface="楷体" panose="02010609060101010101" charset="-122"/>
                <a:cs typeface="楷体" panose="02010609060101010101" charset="-122"/>
                <a:sym typeface="+mn-ea"/>
              </a:rPr>
              <a:t>王启明</a:t>
            </a:r>
            <a:r>
              <a:rPr sz="2000" b="1">
                <a:latin typeface="楷体" panose="02010609060101010101" charset="-122"/>
                <a:ea typeface="楷体" panose="02010609060101010101" charset="-122"/>
                <a:cs typeface="楷体" panose="02010609060101010101" charset="-122"/>
                <a:sym typeface="+mn-ea"/>
              </a:rPr>
              <a:t>、“新时代雷锋”</a:t>
            </a:r>
            <a:r>
              <a:rPr sz="2000" b="1">
                <a:solidFill>
                  <a:srgbClr val="C00000"/>
                </a:solidFill>
                <a:latin typeface="楷体" panose="02010609060101010101" charset="-122"/>
                <a:ea typeface="楷体" panose="02010609060101010101" charset="-122"/>
                <a:cs typeface="楷体" panose="02010609060101010101" charset="-122"/>
                <a:sym typeface="+mn-ea"/>
              </a:rPr>
              <a:t>徐虎</a:t>
            </a:r>
            <a:r>
              <a:rPr sz="2000" b="1">
                <a:latin typeface="楷体" panose="02010609060101010101" charset="-122"/>
                <a:ea typeface="楷体" panose="02010609060101010101" charset="-122"/>
                <a:cs typeface="楷体" panose="02010609060101010101" charset="-122"/>
                <a:sym typeface="+mn-ea"/>
              </a:rPr>
              <a:t>、“知识工人”</a:t>
            </a:r>
            <a:r>
              <a:rPr sz="2000" b="1">
                <a:solidFill>
                  <a:srgbClr val="C00000"/>
                </a:solidFill>
                <a:latin typeface="楷体" panose="02010609060101010101" charset="-122"/>
                <a:ea typeface="楷体" panose="02010609060101010101" charset="-122"/>
                <a:cs typeface="楷体" panose="02010609060101010101" charset="-122"/>
                <a:sym typeface="+mn-ea"/>
              </a:rPr>
              <a:t>邓建军</a:t>
            </a:r>
            <a:r>
              <a:rPr sz="2000" b="1">
                <a:latin typeface="楷体" panose="02010609060101010101" charset="-122"/>
                <a:ea typeface="楷体" panose="02010609060101010101" charset="-122"/>
                <a:cs typeface="楷体" panose="02010609060101010101" charset="-122"/>
                <a:sym typeface="+mn-ea"/>
              </a:rPr>
              <a:t>、“马班邮路”</a:t>
            </a:r>
            <a:r>
              <a:rPr sz="2000" b="1">
                <a:solidFill>
                  <a:srgbClr val="C00000"/>
                </a:solidFill>
                <a:latin typeface="楷体" panose="02010609060101010101" charset="-122"/>
                <a:ea typeface="楷体" panose="02010609060101010101" charset="-122"/>
                <a:cs typeface="楷体" panose="02010609060101010101" charset="-122"/>
                <a:sym typeface="+mn-ea"/>
              </a:rPr>
              <a:t>王顺友</a:t>
            </a:r>
            <a:r>
              <a:rPr sz="2000" b="1">
                <a:latin typeface="楷体" panose="02010609060101010101" charset="-122"/>
                <a:ea typeface="楷体" panose="02010609060101010101" charset="-122"/>
                <a:cs typeface="楷体" panose="02010609060101010101" charset="-122"/>
                <a:sym typeface="+mn-ea"/>
              </a:rPr>
              <a:t>、“白衣圣人”</a:t>
            </a:r>
            <a:r>
              <a:rPr sz="2000" b="1">
                <a:solidFill>
                  <a:srgbClr val="C00000"/>
                </a:solidFill>
                <a:latin typeface="楷体" panose="02010609060101010101" charset="-122"/>
                <a:ea typeface="楷体" panose="02010609060101010101" charset="-122"/>
                <a:cs typeface="楷体" panose="02010609060101010101" charset="-122"/>
                <a:sym typeface="+mn-ea"/>
              </a:rPr>
              <a:t>吴登云</a:t>
            </a:r>
            <a:r>
              <a:rPr sz="2000" b="1">
                <a:latin typeface="楷体" panose="02010609060101010101" charset="-122"/>
                <a:ea typeface="楷体" panose="02010609060101010101" charset="-122"/>
                <a:cs typeface="楷体" panose="02010609060101010101" charset="-122"/>
                <a:sym typeface="+mn-ea"/>
              </a:rPr>
              <a:t>、“中国航空发动机之父”</a:t>
            </a:r>
            <a:r>
              <a:rPr sz="2000" b="1">
                <a:solidFill>
                  <a:srgbClr val="C00000"/>
                </a:solidFill>
                <a:latin typeface="楷体" panose="02010609060101010101" charset="-122"/>
                <a:ea typeface="楷体" panose="02010609060101010101" charset="-122"/>
                <a:cs typeface="楷体" panose="02010609060101010101" charset="-122"/>
                <a:sym typeface="+mn-ea"/>
              </a:rPr>
              <a:t>吴大观</a:t>
            </a:r>
            <a:r>
              <a:rPr sz="2000" b="1">
                <a:latin typeface="楷体" panose="02010609060101010101" charset="-122"/>
                <a:ea typeface="楷体" panose="02010609060101010101" charset="-122"/>
                <a:cs typeface="楷体" panose="02010609060101010101" charset="-122"/>
                <a:sym typeface="+mn-ea"/>
              </a:rPr>
              <a:t>等一大批劳动模范和先进工作者，干一行、爱一行，专一行、精一行，带动群众锐意进取、积极投身改革开放和社会主义现代化建设，为国家和人民建立了杰出功勋。</a:t>
            </a:r>
          </a:p>
          <a:p>
            <a:pPr marL="0" indent="0" algn="l">
              <a:buNone/>
            </a:pPr>
            <a:r>
              <a:rPr sz="2000" b="1">
                <a:latin typeface="微软雅黑" panose="020b0503020204020204" pitchFamily="34" charset="-122"/>
                <a:cs typeface="楷体" panose="02010609060101010101" charset="-122"/>
                <a:sym typeface="+mn-ea"/>
              </a:rPr>
              <a:t>④</a:t>
            </a:r>
            <a:r>
              <a:rPr sz="2000" b="1">
                <a:latin typeface="楷体" panose="02010609060101010101" charset="-122"/>
                <a:ea typeface="楷体" panose="02010609060101010101" charset="-122"/>
                <a:cs typeface="楷体" panose="02010609060101010101" charset="-122"/>
                <a:sym typeface="+mn-ea"/>
              </a:rPr>
              <a:t>进入新时代以来，“铁路小巨人”</a:t>
            </a:r>
            <a:r>
              <a:rPr sz="2000" b="1">
                <a:solidFill>
                  <a:srgbClr val="C00000"/>
                </a:solidFill>
                <a:latin typeface="楷体" panose="02010609060101010101" charset="-122"/>
                <a:ea typeface="楷体" panose="02010609060101010101" charset="-122"/>
                <a:cs typeface="楷体" panose="02010609060101010101" charset="-122"/>
                <a:sym typeface="+mn-ea"/>
              </a:rPr>
              <a:t>巨晓林</a:t>
            </a:r>
            <a:r>
              <a:rPr sz="2000" b="1">
                <a:latin typeface="楷体" panose="02010609060101010101" charset="-122"/>
                <a:ea typeface="楷体" panose="02010609060101010101" charset="-122"/>
                <a:cs typeface="楷体" panose="02010609060101010101" charset="-122"/>
                <a:sym typeface="+mn-ea"/>
              </a:rPr>
              <a:t>、“桥吊状元”</a:t>
            </a:r>
            <a:r>
              <a:rPr sz="2000" b="1">
                <a:solidFill>
                  <a:srgbClr val="C00000"/>
                </a:solidFill>
                <a:latin typeface="楷体" panose="02010609060101010101" charset="-122"/>
                <a:ea typeface="楷体" panose="02010609060101010101" charset="-122"/>
                <a:cs typeface="楷体" panose="02010609060101010101" charset="-122"/>
                <a:sym typeface="+mn-ea"/>
              </a:rPr>
              <a:t>竺士杰</a:t>
            </a:r>
            <a:r>
              <a:rPr sz="2000" b="1">
                <a:latin typeface="楷体" panose="02010609060101010101" charset="-122"/>
                <a:ea typeface="楷体" panose="02010609060101010101" charset="-122"/>
                <a:cs typeface="楷体" panose="02010609060101010101" charset="-122"/>
                <a:sym typeface="+mn-ea"/>
              </a:rPr>
              <a:t>、“金牌焊工”</a:t>
            </a:r>
            <a:r>
              <a:rPr sz="2000" b="1">
                <a:solidFill>
                  <a:srgbClr val="C00000"/>
                </a:solidFill>
                <a:latin typeface="楷体" panose="02010609060101010101" charset="-122"/>
                <a:ea typeface="楷体" panose="02010609060101010101" charset="-122"/>
                <a:cs typeface="楷体" panose="02010609060101010101" charset="-122"/>
                <a:sym typeface="+mn-ea"/>
              </a:rPr>
              <a:t>高凤林</a:t>
            </a:r>
            <a:r>
              <a:rPr sz="2000" b="1">
                <a:latin typeface="楷体" panose="02010609060101010101" charset="-122"/>
                <a:ea typeface="楷体" panose="02010609060101010101" charset="-122"/>
                <a:cs typeface="楷体" panose="02010609060101010101" charset="-122"/>
                <a:sym typeface="+mn-ea"/>
              </a:rPr>
              <a:t>、“禁区勇士”</a:t>
            </a:r>
            <a:r>
              <a:rPr sz="2000" b="1">
                <a:solidFill>
                  <a:srgbClr val="C00000"/>
                </a:solidFill>
                <a:latin typeface="楷体" panose="02010609060101010101" charset="-122"/>
                <a:ea typeface="楷体" panose="02010609060101010101" charset="-122"/>
                <a:cs typeface="楷体" panose="02010609060101010101" charset="-122"/>
                <a:sym typeface="+mn-ea"/>
              </a:rPr>
              <a:t>胡洪炜</a:t>
            </a:r>
            <a:r>
              <a:rPr sz="2000" b="1">
                <a:latin typeface="楷体" panose="02010609060101010101" charset="-122"/>
                <a:ea typeface="楷体" panose="02010609060101010101" charset="-122"/>
                <a:cs typeface="楷体" panose="02010609060101010101" charset="-122"/>
                <a:sym typeface="+mn-ea"/>
              </a:rPr>
              <a:t>、“当代愚公”</a:t>
            </a:r>
            <a:r>
              <a:rPr sz="2000" b="1">
                <a:solidFill>
                  <a:srgbClr val="C00000"/>
                </a:solidFill>
                <a:latin typeface="楷体" panose="02010609060101010101" charset="-122"/>
                <a:ea typeface="楷体" panose="02010609060101010101" charset="-122"/>
                <a:cs typeface="楷体" panose="02010609060101010101" charset="-122"/>
                <a:sym typeface="+mn-ea"/>
              </a:rPr>
              <a:t>黄大发</a:t>
            </a:r>
            <a:r>
              <a:rPr sz="2000" b="1">
                <a:latin typeface="楷体" panose="02010609060101010101" charset="-122"/>
                <a:ea typeface="楷体" panose="02010609060101010101" charset="-122"/>
                <a:cs typeface="楷体" panose="02010609060101010101" charset="-122"/>
                <a:sym typeface="+mn-ea"/>
              </a:rPr>
              <a:t>、“深海钳工第一人”</a:t>
            </a:r>
            <a:r>
              <a:rPr sz="2000" b="1">
                <a:solidFill>
                  <a:srgbClr val="C00000"/>
                </a:solidFill>
                <a:latin typeface="楷体" panose="02010609060101010101" charset="-122"/>
                <a:ea typeface="楷体" panose="02010609060101010101" charset="-122"/>
                <a:cs typeface="楷体" panose="02010609060101010101" charset="-122"/>
                <a:sym typeface="+mn-ea"/>
              </a:rPr>
              <a:t>管延安</a:t>
            </a:r>
            <a:r>
              <a:rPr sz="2000" b="1">
                <a:latin typeface="楷体" panose="02010609060101010101" charset="-122"/>
                <a:ea typeface="楷体" panose="02010609060101010101" charset="-122"/>
                <a:cs typeface="楷体" panose="02010609060101010101" charset="-122"/>
                <a:sym typeface="+mn-ea"/>
              </a:rPr>
              <a:t>、“大眼睛天使”</a:t>
            </a:r>
            <a:r>
              <a:rPr sz="2000" b="1">
                <a:solidFill>
                  <a:srgbClr val="C00000"/>
                </a:solidFill>
                <a:latin typeface="楷体" panose="02010609060101010101" charset="-122"/>
                <a:ea typeface="楷体" panose="02010609060101010101" charset="-122"/>
                <a:cs typeface="楷体" panose="02010609060101010101" charset="-122"/>
                <a:sym typeface="+mn-ea"/>
              </a:rPr>
              <a:t>陈贞</a:t>
            </a:r>
            <a:r>
              <a:rPr sz="2000" b="1">
                <a:latin typeface="楷体" panose="02010609060101010101" charset="-122"/>
                <a:ea typeface="楷体" panose="02010609060101010101" charset="-122"/>
                <a:cs typeface="楷体" panose="02010609060101010101" charset="-122"/>
                <a:sym typeface="+mn-ea"/>
              </a:rPr>
              <a:t>、“贫困群众的亲闺女”</a:t>
            </a:r>
            <a:r>
              <a:rPr sz="2000" b="1">
                <a:solidFill>
                  <a:srgbClr val="C00000"/>
                </a:solidFill>
                <a:latin typeface="楷体" panose="02010609060101010101" charset="-122"/>
                <a:ea typeface="楷体" panose="02010609060101010101" charset="-122"/>
                <a:cs typeface="楷体" panose="02010609060101010101" charset="-122"/>
                <a:sym typeface="+mn-ea"/>
              </a:rPr>
              <a:t>刘双燕</a:t>
            </a:r>
            <a:r>
              <a:rPr sz="2000" b="1">
                <a:latin typeface="楷体" panose="02010609060101010101" charset="-122"/>
                <a:ea typeface="楷体" panose="02010609060101010101" charset="-122"/>
                <a:cs typeface="楷体" panose="02010609060101010101" charset="-122"/>
                <a:sym typeface="+mn-ea"/>
              </a:rPr>
              <a:t>、“九天揽星人”</a:t>
            </a:r>
            <a:r>
              <a:rPr sz="2000" b="1">
                <a:solidFill>
                  <a:srgbClr val="C00000"/>
                </a:solidFill>
                <a:latin typeface="楷体" panose="02010609060101010101" charset="-122"/>
                <a:ea typeface="楷体" panose="02010609060101010101" charset="-122"/>
                <a:cs typeface="楷体" panose="02010609060101010101" charset="-122"/>
                <a:sym typeface="+mn-ea"/>
              </a:rPr>
              <a:t>孙泽洲</a:t>
            </a:r>
            <a:r>
              <a:rPr sz="2000" b="1">
                <a:latin typeface="楷体" panose="02010609060101010101" charset="-122"/>
                <a:ea typeface="楷体" panose="02010609060101010101" charset="-122"/>
                <a:cs typeface="楷体" panose="02010609060101010101" charset="-122"/>
                <a:sym typeface="+mn-ea"/>
              </a:rPr>
              <a:t>等一大批先进模范人物，爱岗敬业、锐意创新、勇于担当、无私奉献，在平凡的岗位上创造了不平凡的业绩，用干劲、闯劲、钻劲鼓舞更多的人，激励广大劳动群众争做新时代的奋斗者。</a:t>
            </a:r>
            <a:endParaRPr sz="2400" b="1">
              <a:latin typeface="楷体" panose="02010609060101010101" charset="-122"/>
              <a:ea typeface="楷体" panose="02010609060101010101" charset="-122"/>
              <a:cs typeface="楷体" panose="02010609060101010101" charset="-122"/>
              <a:sym typeface="+mn-ea"/>
            </a:endParaRPr>
          </a:p>
          <a:p>
            <a:pPr marL="0" indent="0" algn="l">
              <a:buNone/>
            </a:pPr>
            <a:r>
              <a:rPr sz="20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观点：</a:t>
            </a:r>
            <a:r>
              <a:rPr sz="2000" b="1">
                <a:solidFill>
                  <a:srgbClr val="002060"/>
                </a:solidFill>
                <a:latin typeface="仿宋" panose="02010609060101010101" charset="-122"/>
                <a:ea typeface="仿宋" panose="02010609060101010101" charset="-122"/>
                <a:cs typeface="仿宋" panose="02010609060101010101" charset="-122"/>
                <a:sym typeface="+mn-ea"/>
              </a:rPr>
              <a:t>广大劳模铸就的劳模精神，生动诠释了中国人民具有的伟大创造精神、伟大奋斗精神、伟大团结精神、伟大梦想精神，充分彰显了以爱国主义为核心的民族精神和以改革创新为核心的时代精神，是中国共产党人精神谱系的重要组成部分。</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607695"/>
            <a:ext cx="10852150" cy="910590"/>
          </a:xfrm>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threePt" dir="t"/>
            </a:scene3d>
          </a:bodyPr>
          <a:lstStyle/>
          <a:p>
            <a:pPr algn="ctr"/>
            <a:r>
              <a:rPr sz="4000" spc="15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枚举个别事例</a:t>
            </a:r>
            <a:r>
              <a:rPr lang="en-US" altLang="zh-CN" sz="4000" spc="15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2</a:t>
            </a:r>
            <a:endParaRPr lang="en-US" altLang="zh-CN" sz="4000" spc="150">
              <a:solidFill>
                <a:schemeClr val="tx1"/>
              </a:solidFill>
              <a:effectLst>
                <a:outerShdw blurRad="38100" dist="19050" dir="2700000" algn="tl" rotWithShape="0">
                  <a:schemeClr val="dk1">
                    <a:alpha val="40000"/>
                  </a:schemeClr>
                </a:outerShdw>
              </a:effectLst>
              <a:latin typeface="+mn-ea"/>
              <a:cs typeface="微软雅黑" panose="020b0503020204020204" pitchFamily="34" charset="-122"/>
              <a:sym typeface="+mn-ea"/>
            </a:endParaRPr>
          </a:p>
        </p:txBody>
      </p:sp>
      <p:sp>
        <p:nvSpPr>
          <p:cNvPr id="4" name="内容占位符 3"/>
          <p:cNvSpPr>
            <a:spLocks noGrp="1"/>
          </p:cNvSpPr>
          <p:nvPr>
            <p:ph idx="1"/>
          </p:nvPr>
        </p:nvSpPr>
        <p:spPr>
          <a:xfrm>
            <a:off x="669290" y="1518285"/>
            <a:ext cx="10852785" cy="5108575"/>
          </a:xfrm>
        </p:spPr>
        <p:txBody>
          <a:bodyPr>
            <a:normAutofit fontScale="90000"/>
          </a:bodyPr>
          <a:lstStyle/>
          <a:p>
            <a:pPr marL="0" indent="0" algn="l">
              <a:buNone/>
            </a:pPr>
            <a:r>
              <a:rPr sz="22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观点：</a:t>
            </a:r>
            <a:r>
              <a:rPr sz="2200" b="1">
                <a:solidFill>
                  <a:srgbClr val="002060"/>
                </a:solidFill>
                <a:latin typeface="仿宋" panose="02010609060101010101" charset="-122"/>
                <a:ea typeface="仿宋" panose="02010609060101010101" charset="-122"/>
                <a:cs typeface="仿宋" panose="02010609060101010101" charset="-122"/>
                <a:sym typeface="+mn-ea"/>
              </a:rPr>
              <a:t>伟大事业需要伟大精神，伟大精神成就伟大事业。</a:t>
            </a:r>
          </a:p>
          <a:p>
            <a:pPr marL="0" indent="0" algn="l">
              <a:buNone/>
            </a:pPr>
            <a:r>
              <a:rPr sz="22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举例：</a:t>
            </a:r>
            <a:r>
              <a:rPr sz="2400" b="1">
                <a:latin typeface="楷体" panose="02010609060101010101" charset="-122"/>
                <a:ea typeface="楷体" panose="02010609060101010101" charset="-122"/>
                <a:cs typeface="楷体" panose="02010609060101010101" charset="-122"/>
                <a:sym typeface="+mn-ea"/>
              </a:rPr>
              <a:t>从心底燃起来的中国力量”帮助游泳运动员</a:t>
            </a:r>
            <a:r>
              <a:rPr sz="2700" b="1">
                <a:solidFill>
                  <a:srgbClr val="C00000"/>
                </a:solidFill>
                <a:latin typeface="楷体" panose="02010609060101010101" charset="-122"/>
                <a:ea typeface="楷体" panose="02010609060101010101" charset="-122"/>
                <a:cs typeface="楷体" panose="02010609060101010101" charset="-122"/>
                <a:sym typeface="+mn-ea"/>
              </a:rPr>
              <a:t>张雨霏</a:t>
            </a:r>
            <a:r>
              <a:rPr sz="2400" b="1">
                <a:latin typeface="楷体" panose="02010609060101010101" charset="-122"/>
                <a:ea typeface="楷体" panose="02010609060101010101" charset="-122"/>
                <a:cs typeface="楷体" panose="02010609060101010101" charset="-122"/>
                <a:sym typeface="+mn-ea"/>
              </a:rPr>
              <a:t>接连夺金、打破纪录；以“不问终点，全力以赴”的态度激励自己的乒乓球运动员</a:t>
            </a:r>
            <a:r>
              <a:rPr sz="2700" b="1">
                <a:solidFill>
                  <a:srgbClr val="C00000"/>
                </a:solidFill>
                <a:latin typeface="楷体" panose="02010609060101010101" charset="-122"/>
                <a:ea typeface="楷体" panose="02010609060101010101" charset="-122"/>
                <a:cs typeface="楷体" panose="02010609060101010101" charset="-122"/>
                <a:sym typeface="+mn-ea"/>
              </a:rPr>
              <a:t>马龙</a:t>
            </a:r>
            <a:r>
              <a:rPr sz="2400" b="1">
                <a:latin typeface="楷体" panose="02010609060101010101" charset="-122"/>
                <a:ea typeface="楷体" panose="02010609060101010101" charset="-122"/>
                <a:cs typeface="楷体" panose="02010609060101010101" charset="-122"/>
                <a:sym typeface="+mn-ea"/>
              </a:rPr>
              <a:t>，实现了“双圈大满贯”；体操选手</a:t>
            </a:r>
            <a:r>
              <a:rPr sz="2700" b="1">
                <a:solidFill>
                  <a:srgbClr val="C00000"/>
                </a:solidFill>
                <a:latin typeface="楷体" panose="02010609060101010101" charset="-122"/>
                <a:ea typeface="楷体" panose="02010609060101010101" charset="-122"/>
                <a:cs typeface="楷体" panose="02010609060101010101" charset="-122"/>
                <a:sym typeface="+mn-ea"/>
              </a:rPr>
              <a:t>肖若腾</a:t>
            </a:r>
            <a:r>
              <a:rPr sz="2400" b="1">
                <a:latin typeface="楷体" panose="02010609060101010101" charset="-122"/>
                <a:ea typeface="楷体" panose="02010609060101010101" charset="-122"/>
                <a:cs typeface="楷体" panose="02010609060101010101" charset="-122"/>
                <a:sym typeface="+mn-ea"/>
              </a:rPr>
              <a:t>用超群的技艺和不服输的精神赢得了人们赞誉；“赛场飞人”</a:t>
            </a:r>
            <a:r>
              <a:rPr sz="2700" b="1">
                <a:solidFill>
                  <a:srgbClr val="C00000"/>
                </a:solidFill>
                <a:latin typeface="楷体" panose="02010609060101010101" charset="-122"/>
                <a:ea typeface="楷体" panose="02010609060101010101" charset="-122"/>
                <a:cs typeface="楷体" panose="02010609060101010101" charset="-122"/>
                <a:sym typeface="+mn-ea"/>
              </a:rPr>
              <a:t>苏炳添</a:t>
            </a:r>
            <a:r>
              <a:rPr sz="2400" b="1">
                <a:latin typeface="楷体" panose="02010609060101010101" charset="-122"/>
                <a:ea typeface="楷体" panose="02010609060101010101" charset="-122"/>
                <a:cs typeface="楷体" panose="02010609060101010101" charset="-122"/>
                <a:sym typeface="+mn-ea"/>
              </a:rPr>
              <a:t>成为首个闯入奥运会男子百米决赛的中国选手……</a:t>
            </a:r>
          </a:p>
          <a:p>
            <a:pPr marL="0" indent="0" algn="l">
              <a:buNone/>
            </a:pPr>
            <a:r>
              <a:rPr sz="22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观点：</a:t>
            </a:r>
            <a:r>
              <a:rPr sz="2200" b="1">
                <a:solidFill>
                  <a:srgbClr val="002060"/>
                </a:solidFill>
                <a:latin typeface="仿宋" panose="02010609060101010101" charset="-122"/>
                <a:ea typeface="仿宋" panose="02010609060101010101" charset="-122"/>
                <a:cs typeface="仿宋" panose="02010609060101010101" charset="-122"/>
                <a:sym typeface="+mn-ea"/>
              </a:rPr>
              <a:t>我国体育健儿的出色表现，展示了强大正能量，展示了“人生能有几回搏”的拼搏精神。实现第二个百年奋斗目标、实现中华民族伟大复兴的中国梦，就需要这样的精神。我们要在全社会大力弘扬我国体育健儿展现的</a:t>
            </a:r>
            <a:r>
              <a:rPr sz="3100" b="1">
                <a:solidFill>
                  <a:srgbClr val="FF0000"/>
                </a:solidFill>
                <a:latin typeface="仿宋" panose="02010609060101010101" charset="-122"/>
                <a:ea typeface="仿宋" panose="02010609060101010101" charset="-122"/>
                <a:cs typeface="仿宋" panose="02010609060101010101" charset="-122"/>
                <a:sym typeface="+mn-ea"/>
              </a:rPr>
              <a:t>拼搏精神</a:t>
            </a:r>
            <a:r>
              <a:rPr sz="2200" b="1">
                <a:solidFill>
                  <a:srgbClr val="002060"/>
                </a:solidFill>
                <a:latin typeface="仿宋" panose="02010609060101010101" charset="-122"/>
                <a:ea typeface="仿宋" panose="02010609060101010101" charset="-122"/>
                <a:cs typeface="仿宋" panose="02010609060101010101" charset="-122"/>
                <a:sym typeface="+mn-ea"/>
              </a:rPr>
              <a:t>，使之化为全国各族人民团结奋斗的强大精神力量。</a:t>
            </a:r>
          </a:p>
          <a:p>
            <a:pPr marL="0" indent="0" algn="r">
              <a:buNone/>
            </a:pPr>
            <a:r>
              <a:rPr lang="en-US" altLang="zh-CN" sz="22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a:t>
            </a:r>
            <a:r>
              <a:rPr sz="2200">
                <a:solidFill>
                  <a:schemeClr val="tx1"/>
                </a:solidFill>
                <a:effectLst>
                  <a:outerShdw blurRad="38100" dist="19050" dir="2700000" algn="tl" rotWithShape="0">
                    <a:schemeClr val="dk1">
                      <a:alpha val="40000"/>
                    </a:schemeClr>
                  </a:outerShdw>
                </a:effectLst>
                <a:latin typeface="+mn-ea"/>
                <a:sym typeface="+mn-ea"/>
              </a:rPr>
              <a:t>《书写奥运华章 创造新的辉煌（社论）》（</a:t>
            </a:r>
            <a:r>
              <a:rPr lang="en-US" altLang="zh-CN" sz="2200">
                <a:solidFill>
                  <a:schemeClr val="tx1"/>
                </a:solidFill>
                <a:effectLst>
                  <a:outerShdw blurRad="38100" dist="19050" dir="2700000" algn="tl" rotWithShape="0">
                    <a:schemeClr val="dk1">
                      <a:alpha val="40000"/>
                    </a:schemeClr>
                  </a:outerShdw>
                </a:effectLst>
                <a:latin typeface="+mn-ea"/>
                <a:sym typeface="+mn-ea"/>
              </a:rPr>
              <a:t>2021.8.9</a:t>
            </a:r>
            <a:r>
              <a:rPr sz="2200">
                <a:solidFill>
                  <a:schemeClr val="tx1"/>
                </a:solidFill>
                <a:effectLst>
                  <a:outerShdw blurRad="38100" dist="19050" dir="2700000" algn="tl" rotWithShape="0">
                    <a:schemeClr val="dk1">
                      <a:alpha val="40000"/>
                    </a:schemeClr>
                  </a:outerShdw>
                </a:effectLst>
                <a:latin typeface="+mn-ea"/>
                <a:sym typeface="+mn-ea"/>
              </a:rPr>
              <a:t>）</a:t>
            </a:r>
            <a:endParaRPr sz="2200" b="1">
              <a:solidFill>
                <a:schemeClr val="tx1"/>
              </a:solidFill>
              <a:effectLst>
                <a:outerShdw blurRad="38100" dist="19050" dir="2700000" algn="tl" rotWithShape="0">
                  <a:schemeClr val="dk1">
                    <a:alpha val="40000"/>
                  </a:schemeClr>
                </a:outerShdw>
              </a:effectLst>
              <a:latin typeface="+mn-ea"/>
              <a:ea typeface="仿宋" panose="02010609060101010101" charset="-122"/>
              <a:cs typeface="仿宋" panose="02010609060101010101" charset="-122"/>
              <a:sym typeface="+mn-ea"/>
            </a:endParaRP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621665"/>
            <a:ext cx="10852150" cy="953770"/>
          </a:xfrm>
        </p:spPr>
        <p:style>
          <a:lnRef idx="1">
            <a:schemeClr val="accent6"/>
          </a:lnRef>
          <a:fillRef idx="2">
            <a:schemeClr val="accent6"/>
          </a:fillRef>
          <a:effectRef idx="1">
            <a:schemeClr val="accent6"/>
          </a:effectRef>
          <a:fontRef idx="minor">
            <a:schemeClr val="dk1"/>
          </a:fontRef>
        </p:style>
        <p:txBody>
          <a:bodyPr>
            <a:noAutofit/>
          </a:bodyPr>
          <a:lstStyle/>
          <a:p>
            <a:pPr algn="ctr"/>
            <a:r>
              <a:rPr sz="4000" spc="15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枚举个别事例</a:t>
            </a:r>
            <a:r>
              <a:rPr lang="en-US" altLang="zh-CN" sz="4000" spc="15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3</a:t>
            </a:r>
            <a:endParaRPr lang="en-US" altLang="zh-CN" sz="4000" spc="150">
              <a:solidFill>
                <a:schemeClr val="tx1"/>
              </a:solidFill>
              <a:effectLst>
                <a:outerShdw blurRad="38100" dist="19050" dir="2700000" algn="tl" rotWithShape="0">
                  <a:schemeClr val="dk1">
                    <a:alpha val="40000"/>
                  </a:schemeClr>
                </a:outerShdw>
              </a:effectLst>
              <a:latin typeface="+mn-ea"/>
              <a:cs typeface="微软雅黑" panose="020b0503020204020204" pitchFamily="34" charset="-122"/>
              <a:sym typeface="+mn-ea"/>
            </a:endParaRPr>
          </a:p>
        </p:txBody>
      </p:sp>
      <p:sp>
        <p:nvSpPr>
          <p:cNvPr id="4" name="内容占位符 3"/>
          <p:cNvSpPr>
            <a:spLocks noGrp="1"/>
          </p:cNvSpPr>
          <p:nvPr>
            <p:ph idx="1"/>
          </p:nvPr>
        </p:nvSpPr>
        <p:spPr>
          <a:xfrm>
            <a:off x="669925" y="1833245"/>
            <a:ext cx="7560310" cy="4792980"/>
          </a:xfrm>
        </p:spPr>
        <p:txBody>
          <a:bodyPr>
            <a:normAutofit/>
          </a:bodyPr>
          <a:lstStyle/>
          <a:p>
            <a:pPr marL="0" indent="0" algn="l">
              <a:buNone/>
            </a:pPr>
            <a:r>
              <a:rPr sz="22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【观点】</a:t>
            </a:r>
            <a:r>
              <a:rPr sz="2400" b="1">
                <a:solidFill>
                  <a:srgbClr val="002060"/>
                </a:solidFill>
                <a:latin typeface="仿宋" panose="02010609060101010101" charset="-122"/>
                <a:ea typeface="仿宋" panose="02010609060101010101" charset="-122"/>
                <a:cs typeface="仿宋" panose="02010609060101010101" charset="-122"/>
                <a:sym typeface="+mn-ea"/>
              </a:rPr>
              <a:t>百年来，在不同的时期涌现了一批又一批“大先生”。</a:t>
            </a:r>
          </a:p>
          <a:p>
            <a:pPr marL="0" indent="0" algn="l">
              <a:buNone/>
            </a:pPr>
            <a:r>
              <a:rPr sz="22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【举例】</a:t>
            </a:r>
            <a:r>
              <a:rPr sz="2400" b="1">
                <a:solidFill>
                  <a:srgbClr val="FF0000"/>
                </a:solidFill>
                <a:latin typeface="楷体" panose="02010609060101010101" charset="-122"/>
                <a:ea typeface="楷体" panose="02010609060101010101" charset="-122"/>
                <a:cs typeface="楷体" panose="02010609060101010101" charset="-122"/>
                <a:sym typeface="+mn-ea"/>
              </a:rPr>
              <a:t>陈独秀、李大钊</a:t>
            </a:r>
            <a:r>
              <a:rPr sz="2400" b="1">
                <a:latin typeface="楷体" panose="02010609060101010101" charset="-122"/>
                <a:ea typeface="楷体" panose="02010609060101010101" charset="-122"/>
                <a:cs typeface="楷体" panose="02010609060101010101" charset="-122"/>
                <a:sym typeface="+mn-ea"/>
              </a:rPr>
              <a:t>等，为“国家蒙辱、人民蒙难、文明蒙尘”的旧中国带来救亡之道；</a:t>
            </a:r>
            <a:r>
              <a:rPr sz="2400" b="1">
                <a:solidFill>
                  <a:srgbClr val="FF0000"/>
                </a:solidFill>
                <a:latin typeface="楷体" panose="02010609060101010101" charset="-122"/>
                <a:ea typeface="楷体" panose="02010609060101010101" charset="-122"/>
                <a:cs typeface="楷体" panose="02010609060101010101" charset="-122"/>
                <a:sym typeface="+mn-ea"/>
              </a:rPr>
              <a:t>徐特立、成仿吾</a:t>
            </a:r>
            <a:r>
              <a:rPr sz="2400" b="1">
                <a:latin typeface="楷体" panose="02010609060101010101" charset="-122"/>
                <a:ea typeface="楷体" panose="02010609060101010101" charset="-122"/>
                <a:cs typeface="楷体" panose="02010609060101010101" charset="-122"/>
                <a:sym typeface="+mn-ea"/>
              </a:rPr>
              <a:t>等红色教育家为革命、建设培养有用人才；</a:t>
            </a:r>
            <a:r>
              <a:rPr sz="2400" b="1">
                <a:solidFill>
                  <a:srgbClr val="FF0000"/>
                </a:solidFill>
                <a:latin typeface="楷体" panose="02010609060101010101" charset="-122"/>
                <a:ea typeface="楷体" panose="02010609060101010101" charset="-122"/>
                <a:cs typeface="楷体" panose="02010609060101010101" charset="-122"/>
                <a:sym typeface="+mn-ea"/>
              </a:rPr>
              <a:t>袁隆平、黄大年、潘建伟</a:t>
            </a:r>
            <a:r>
              <a:rPr sz="2400" b="1">
                <a:latin typeface="楷体" panose="02010609060101010101" charset="-122"/>
                <a:ea typeface="楷体" panose="02010609060101010101" charset="-122"/>
                <a:cs typeface="楷体" panose="02010609060101010101" charset="-122"/>
                <a:sym typeface="+mn-ea"/>
              </a:rPr>
              <a:t>等科学家，心有大我、至诚报国；</a:t>
            </a:r>
            <a:r>
              <a:rPr sz="2400" b="1">
                <a:solidFill>
                  <a:srgbClr val="FF0000"/>
                </a:solidFill>
                <a:latin typeface="楷体" panose="02010609060101010101" charset="-122"/>
                <a:ea typeface="楷体" panose="02010609060101010101" charset="-122"/>
                <a:cs typeface="楷体" panose="02010609060101010101" charset="-122"/>
                <a:sym typeface="+mn-ea"/>
              </a:rPr>
              <a:t>张桂梅、陈立群</a:t>
            </a:r>
            <a:r>
              <a:rPr sz="2400" b="1">
                <a:latin typeface="楷体" panose="02010609060101010101" charset="-122"/>
                <a:ea typeface="楷体" panose="02010609060101010101" charset="-122"/>
                <a:cs typeface="楷体" panose="02010609060101010101" charset="-122"/>
                <a:sym typeface="+mn-ea"/>
              </a:rPr>
              <a:t>等教师扎根基础教育一线，用爱与责任呵护贫困学子的求学梦。</a:t>
            </a:r>
          </a:p>
          <a:p>
            <a:pPr marL="0" indent="0" algn="r">
              <a:buNone/>
            </a:pPr>
            <a:r>
              <a:rPr lang="en-US" altLang="zh-CN" sz="20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000">
                <a:solidFill>
                  <a:schemeClr val="tx1"/>
                </a:solidFill>
                <a:effectLst>
                  <a:outerShdw blurRad="38100" dist="19050" dir="2700000" algn="tl" rotWithShape="0">
                    <a:schemeClr val="dk1">
                      <a:alpha val="40000"/>
                    </a:schemeClr>
                  </a:outerShdw>
                </a:effectLst>
                <a:latin typeface="+mn-ea"/>
                <a:sym typeface="+mn-ea"/>
              </a:rPr>
              <a:t>《做心怀“国之大者”的大先生》</a:t>
            </a:r>
            <a:r>
              <a:rPr sz="20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2021年09月10日</a:t>
            </a:r>
            <a:endParaRPr lang="en-US" altLang="zh-CN" sz="2400" b="1">
              <a:solidFill>
                <a:srgbClr val="002060"/>
              </a:solidFill>
              <a:latin typeface="楷体" panose="02010609060101010101" charset="-122"/>
              <a:ea typeface="楷体" panose="02010609060101010101" charset="-122"/>
              <a:cs typeface="楷体" panose="02010609060101010101" charset="-122"/>
              <a:sym typeface="+mn-ea"/>
            </a:endParaRPr>
          </a:p>
        </p:txBody>
      </p:sp>
      <p:pic>
        <p:nvPicPr>
          <p:cNvPr id="3" name="图片 2"/>
          <p:cNvPicPr>
            <a:picLocks noChangeAspect="1"/>
          </p:cNvPicPr>
          <p:nvPr/>
        </p:nvPicPr>
        <p:blipFill>
          <a:blip r:embed="rId2"/>
          <a:stretch>
            <a:fillRect/>
          </a:stretch>
        </p:blipFill>
        <p:spPr>
          <a:xfrm>
            <a:off x="8230235" y="1833245"/>
            <a:ext cx="3315335" cy="4538345"/>
          </a:xfrm>
          <a:prstGeom prst="rect">
            <a:avLst/>
          </a:prstGeom>
        </p:spPr>
      </p:pic>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1361440"/>
            <a:ext cx="6128385" cy="4869180"/>
          </a:xfrm>
          <a:solidFill>
            <a:schemeClr val="accent1">
              <a:lumMod val="20000"/>
              <a:lumOff val="80000"/>
            </a:schemeClr>
          </a:solidFill>
        </p:spPr>
        <p:txBody>
          <a:bodyPr>
            <a:noAutofit/>
          </a:bodyPr>
          <a:lstStyle/>
          <a:p>
            <a:pPr marL="0" indent="0">
              <a:lnSpc>
                <a:spcPct val="150000"/>
              </a:lnSpc>
              <a:buNone/>
            </a:pPr>
            <a:r>
              <a:rPr sz="2400" b="1">
                <a:latin typeface="楷体" panose="02010609060101010101" charset="-122"/>
                <a:ea typeface="楷体" panose="02010609060101010101" charset="-122"/>
                <a:cs typeface="楷体" panose="02010609060101010101" charset="-122"/>
              </a:rPr>
              <a:t>贵州毕节市黔西县新仁苗族乡发展特色苗绣产业，既可以弘扬传统文化，又能推动脱贫攻坚和乡村振兴；《中国诗词大会》《唐宫夜宴》《端午奇妙游》等传统文化节目叫好又叫座，丰富了群众文化生活；非遗技艺传承人借助短视频等新媒体手段，让传统技艺大放异彩……</a:t>
            </a:r>
            <a:r>
              <a:rPr b="1"/>
              <a:t>这些事实都证明，在新的时代条件下，“找到传统文化和现代生活的连接点”是推动中华优秀传统文化创造性转化、创新性发展的必由之路。</a:t>
            </a:r>
          </a:p>
        </p:txBody>
      </p:sp>
      <p:pic>
        <p:nvPicPr>
          <p:cNvPr id="2" name="图片 1"/>
          <p:cNvPicPr>
            <a:picLocks noChangeAspect="1"/>
          </p:cNvPicPr>
          <p:nvPr/>
        </p:nvPicPr>
        <p:blipFill>
          <a:blip r:embed="rId2"/>
          <a:stretch>
            <a:fillRect/>
          </a:stretch>
        </p:blipFill>
        <p:spPr>
          <a:xfrm>
            <a:off x="6798310" y="2106295"/>
            <a:ext cx="4740275" cy="2646045"/>
          </a:xfrm>
          <a:prstGeom prst="rect">
            <a:avLst/>
          </a:prstGeom>
        </p:spPr>
      </p:pic>
      <p:sp>
        <p:nvSpPr>
          <p:cNvPr id="4" name="标题 3"/>
          <p:cNvSpPr>
            <a:spLocks noGrp="1"/>
          </p:cNvSpPr>
          <p:nvPr>
            <p:ph type="title"/>
          </p:nvPr>
        </p:nvSpPr>
        <p:spPr>
          <a:xfrm>
            <a:off x="669925" y="621665"/>
            <a:ext cx="10852150" cy="739775"/>
          </a:xfrm>
        </p:spPr>
        <p:style>
          <a:lnRef idx="1">
            <a:schemeClr val="accent6"/>
          </a:lnRef>
          <a:fillRef idx="2">
            <a:schemeClr val="accent6"/>
          </a:fillRef>
          <a:effectRef idx="1">
            <a:schemeClr val="accent6"/>
          </a:effectRef>
          <a:fontRef idx="minor">
            <a:schemeClr val="dk1"/>
          </a:fontRef>
        </p:style>
        <p:txBody>
          <a:bodyPr>
            <a:noAutofit/>
          </a:bodyPr>
          <a:lstStyle/>
          <a:p>
            <a:pPr algn="ctr"/>
            <a:r>
              <a:rPr sz="4000" spc="15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枚举个别事例</a:t>
            </a:r>
            <a:r>
              <a:rPr lang="en-US" altLang="zh-CN" sz="4000" spc="15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4</a:t>
            </a:r>
            <a:endParaRPr lang="en-US" altLang="zh-CN" sz="4000" spc="150">
              <a:solidFill>
                <a:schemeClr val="tx1"/>
              </a:solidFill>
              <a:effectLst>
                <a:outerShdw blurRad="38100" dist="19050" dir="2700000" algn="tl" rotWithShape="0">
                  <a:schemeClr val="dk1">
                    <a:alpha val="40000"/>
                  </a:schemeClr>
                </a:outerShdw>
              </a:effectLst>
              <a:latin typeface="+mn-ea"/>
              <a:cs typeface="微软雅黑" panose="020b0503020204020204" pitchFamily="34" charset="-122"/>
              <a:sym typeface="+mn-ea"/>
            </a:endParaRPr>
          </a:p>
        </p:txBody>
      </p:sp>
      <p:sp>
        <p:nvSpPr>
          <p:cNvPr id="5" name="标题 1"/>
          <p:cNvSpPr>
            <a:spLocks noGrp="1"/>
          </p:cNvSpPr>
          <p:nvPr/>
        </p:nvSpPr>
        <p:spPr>
          <a:xfrm>
            <a:off x="6798310" y="5160010"/>
            <a:ext cx="5053965" cy="953770"/>
          </a:xfrm>
          <a:prstGeom prst="rect">
            <a:avLst/>
          </a:prstGeom>
        </p:spPr>
        <p:style>
          <a:lnRef idx="1">
            <a:schemeClr val="accent6"/>
          </a:lnRef>
          <a:fillRef idx="2">
            <a:schemeClr val="accent6"/>
          </a:fillRef>
          <a:effectRef idx="1">
            <a:schemeClr val="accent6"/>
          </a:effectRef>
          <a:fontRef idx="minor">
            <a:schemeClr val="dk1"/>
          </a:fontRef>
        </p:style>
        <p:txBody>
          <a:bodyPr vert="horz" wrap="square" lIns="90170" tIns="46990" rIns="90170" bIns="46990" rtlCol="0" anchor="ctr"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dk1"/>
                </a:solidFill>
                <a:uFillTx/>
                <a:latin typeface="Arial" panose="020b0604020202020204" pitchFamily="34" charset="0"/>
                <a:ea typeface="微软雅黑" panose="020b0503020204020204" pitchFamily="34" charset="-122"/>
                <a:cs typeface="+mj-cs"/>
                <a:sym typeface="+mn-ea"/>
              </a:defRPr>
            </a:lvl1pPr>
          </a:lstStyle>
          <a:p>
            <a:pPr algn="ctr"/>
            <a:r>
              <a:rPr sz="1600" spc="150">
                <a:solidFill>
                  <a:schemeClr val="tx1"/>
                </a:solidFill>
                <a:effectLst>
                  <a:outerShdw blurRad="38100" dist="19050" dir="2700000" algn="tl" rotWithShape="0">
                    <a:schemeClr val="dk1">
                      <a:alpha val="40000"/>
                    </a:schemeClr>
                  </a:outerShdw>
                </a:effectLst>
                <a:latin typeface="+mn-ea"/>
                <a:cs typeface="微软雅黑" panose="020b0503020204020204" pitchFamily="34" charset="-122"/>
                <a:sym typeface="+mn-ea"/>
              </a:rPr>
              <a:t>《</a:t>
            </a:r>
            <a:r>
              <a:rPr lang="en-US" altLang="zh-CN" sz="1600" spc="150">
                <a:solidFill>
                  <a:schemeClr val="tx1"/>
                </a:solidFill>
                <a:effectLst>
                  <a:outerShdw blurRad="38100" dist="19050" dir="2700000" algn="tl" rotWithShape="0">
                    <a:schemeClr val="dk1">
                      <a:alpha val="40000"/>
                    </a:schemeClr>
                  </a:outerShdw>
                </a:effectLst>
                <a:latin typeface="+mn-ea"/>
                <a:cs typeface="微软雅黑" panose="020b0503020204020204" pitchFamily="34" charset="-122"/>
                <a:sym typeface="+mn-ea"/>
              </a:rPr>
              <a:t>找到传统文化和现代生活的连接点</a:t>
            </a:r>
            <a:r>
              <a:rPr sz="1600" spc="150">
                <a:solidFill>
                  <a:schemeClr val="tx1"/>
                </a:solidFill>
                <a:effectLst>
                  <a:outerShdw blurRad="38100" dist="19050" dir="2700000" algn="tl" rotWithShape="0">
                    <a:schemeClr val="dk1">
                      <a:alpha val="40000"/>
                    </a:schemeClr>
                  </a:outerShdw>
                </a:effectLst>
                <a:latin typeface="+mn-ea"/>
                <a:cs typeface="微软雅黑" panose="020b0503020204020204" pitchFamily="34" charset="-122"/>
                <a:sym typeface="+mn-ea"/>
              </a:rPr>
              <a:t>》</a:t>
            </a:r>
            <a:r>
              <a:rPr lang="en-US" altLang="zh-CN" sz="1600" spc="150">
                <a:solidFill>
                  <a:schemeClr val="tx1"/>
                </a:solidFill>
                <a:effectLst>
                  <a:outerShdw blurRad="38100" dist="19050" dir="2700000" algn="tl" rotWithShape="0">
                    <a:schemeClr val="dk1">
                      <a:alpha val="40000"/>
                    </a:schemeClr>
                  </a:outerShdw>
                </a:effectLst>
                <a:latin typeface="+mn-ea"/>
                <a:cs typeface="微软雅黑" panose="020b0503020204020204" pitchFamily="34" charset="-122"/>
                <a:sym typeface="+mn-ea"/>
              </a:rPr>
              <a:t>沈若冲2021年09月16日| 来源：人民网-观点频道</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43535" y="458470"/>
            <a:ext cx="11351260" cy="911860"/>
          </a:xfrm>
          <a:solidFill>
            <a:schemeClr val="tx2">
              <a:lumMod val="40000"/>
              <a:lumOff val="60000"/>
            </a:schemeClr>
          </a:solidFill>
        </p:spPr>
        <p:txBody>
          <a:bodyPr>
            <a:noAutofit/>
          </a:bodyPr>
          <a:lstStyle/>
          <a:p>
            <a:pPr algn="ctr"/>
            <a:r>
              <a:rPr lang="zh-CN" altLang="en-US" sz="4800" b="0">
                <a:solidFill>
                  <a:srgbClr val="7030A0"/>
                </a:solidFill>
              </a:rPr>
              <a:t>用数据说话</a:t>
            </a:r>
          </a:p>
        </p:txBody>
      </p:sp>
      <p:sp>
        <p:nvSpPr>
          <p:cNvPr id="3" name="内容占位符 2"/>
          <p:cNvSpPr>
            <a:spLocks noGrp="1"/>
          </p:cNvSpPr>
          <p:nvPr>
            <p:ph idx="1"/>
          </p:nvPr>
        </p:nvSpPr>
        <p:spPr>
          <a:xfrm>
            <a:off x="719455" y="1557655"/>
            <a:ext cx="5040630" cy="4783455"/>
          </a:xfrm>
          <a:solidFill>
            <a:schemeClr val="accent1">
              <a:lumMod val="20000"/>
              <a:lumOff val="80000"/>
            </a:schemeClr>
          </a:solidFill>
        </p:spPr>
        <p:txBody>
          <a:bodyPr>
            <a:noAutofit/>
          </a:bodyPr>
          <a:lstStyle/>
          <a:p>
            <a:pPr algn="l">
              <a:lnSpc>
                <a:spcPct val="130000"/>
              </a:lnSpc>
              <a:buFont typeface="Wingdings" panose="05000000000000000000" charset="0"/>
              <a:buChar char="u"/>
            </a:pPr>
            <a:r>
              <a:rPr sz="4000">
                <a:solidFill>
                  <a:srgbClr val="002060"/>
                </a:solidFill>
                <a:latin typeface="+mn-ea"/>
                <a:ea typeface="+mn-ea"/>
                <a:cs typeface="华文中宋" panose="02010600040101010101" charset="-122"/>
                <a:sym typeface="+mn-ea"/>
              </a:rPr>
              <a:t>使用的数据要有可靠的信源，数据确凿才能增强文章的权威性和说服力。</a:t>
            </a:r>
            <a:endParaRPr sz="4000" b="1">
              <a:solidFill>
                <a:srgbClr val="002060"/>
              </a:solidFill>
              <a:latin typeface="+mn-ea"/>
              <a:ea typeface="+mn-ea"/>
              <a:cs typeface="华文中宋" panose="02010600040101010101" charset="-122"/>
              <a:sym typeface="+mn-ea"/>
            </a:endParaRPr>
          </a:p>
        </p:txBody>
      </p:sp>
      <p:pic>
        <p:nvPicPr>
          <p:cNvPr id="5" name="图片 4"/>
          <p:cNvPicPr>
            <a:picLocks noChangeAspect="1"/>
          </p:cNvPicPr>
          <p:nvPr/>
        </p:nvPicPr>
        <p:blipFill>
          <a:blip r:embed="rId2"/>
          <a:stretch>
            <a:fillRect/>
          </a:stretch>
        </p:blipFill>
        <p:spPr>
          <a:xfrm>
            <a:off x="6158865" y="2360295"/>
            <a:ext cx="5535930" cy="354330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83895" y="528955"/>
            <a:ext cx="6830060" cy="5800090"/>
          </a:xfrm>
          <a:solidFill>
            <a:schemeClr val="bg1">
              <a:lumMod val="95000"/>
            </a:schemeClr>
          </a:solidFill>
        </p:spPr>
        <p:txBody>
          <a:bodyPr>
            <a:normAutofit fontScale="90000"/>
          </a:bodyPr>
          <a:lstStyle/>
          <a:p>
            <a:pPr marL="0" indent="0">
              <a:buNone/>
            </a:pPr>
            <a:r>
              <a:rPr sz="2800" b="1">
                <a:solidFill>
                  <a:srgbClr val="C00000"/>
                </a:solidFill>
                <a:latin typeface="微软雅黑" panose="020b0503020204020204" pitchFamily="34" charset="-122"/>
                <a:cs typeface="微软雅黑" panose="020b0503020204020204" pitchFamily="34" charset="-122"/>
                <a:sym typeface="+mn-ea"/>
              </a:rPr>
              <a:t>精彩语段</a:t>
            </a:r>
            <a:r>
              <a:rPr lang="en-US" altLang="zh-CN" sz="2800" b="1">
                <a:solidFill>
                  <a:srgbClr val="C00000"/>
                </a:solidFill>
                <a:latin typeface="微软雅黑" panose="020b0503020204020204" pitchFamily="34" charset="-122"/>
                <a:cs typeface="微软雅黑" panose="020b0503020204020204" pitchFamily="34" charset="-122"/>
                <a:sym typeface="+mn-ea"/>
              </a:rPr>
              <a:t>1</a:t>
            </a:r>
            <a:r>
              <a:rPr sz="2800" b="1">
                <a:solidFill>
                  <a:srgbClr val="C00000"/>
                </a:solidFill>
                <a:latin typeface="微软雅黑" panose="020b0503020204020204" pitchFamily="34" charset="-122"/>
                <a:cs typeface="微软雅黑" panose="020b0503020204020204" pitchFamily="34" charset="-122"/>
                <a:sym typeface="+mn-ea"/>
              </a:rPr>
              <a:t>：</a:t>
            </a:r>
          </a:p>
          <a:p>
            <a:pPr marL="0" indent="0">
              <a:buNone/>
            </a:pPr>
            <a:r>
              <a:rPr sz="2800">
                <a:latin typeface="楷体" panose="02010609060101010101" charset="-122"/>
                <a:ea typeface="楷体" panose="02010609060101010101" charset="-122"/>
                <a:cs typeface="楷体" panose="02010609060101010101" charset="-122"/>
                <a:sym typeface="+mn-ea"/>
              </a:rPr>
              <a:t>学习英雄，要以英雄之风范滋养浩然正气。在中国，有一种胸襟，叫</a:t>
            </a:r>
            <a:r>
              <a:rPr sz="2800" b="1" u="sng">
                <a:solidFill>
                  <a:srgbClr val="C00000"/>
                </a:solidFill>
                <a:latin typeface="楷体" panose="02010609060101010101" charset="-122"/>
                <a:ea typeface="楷体" panose="02010609060101010101" charset="-122"/>
                <a:cs typeface="楷体" panose="02010609060101010101" charset="-122"/>
                <a:sym typeface="+mn-ea"/>
              </a:rPr>
              <a:t>袁隆平</a:t>
            </a:r>
            <a:r>
              <a:rPr sz="2800">
                <a:latin typeface="楷体" panose="02010609060101010101" charset="-122"/>
                <a:ea typeface="楷体" panose="02010609060101010101" charset="-122"/>
                <a:cs typeface="楷体" panose="02010609060101010101" charset="-122"/>
                <a:sym typeface="+mn-ea"/>
              </a:rPr>
              <a:t>。</a:t>
            </a:r>
            <a:r>
              <a:rPr sz="2800" b="1">
                <a:solidFill>
                  <a:srgbClr val="002060"/>
                </a:solidFill>
                <a:latin typeface="楷体" panose="02010609060101010101" charset="-122"/>
                <a:ea typeface="楷体" panose="02010609060101010101" charset="-122"/>
                <a:cs typeface="楷体" panose="02010609060101010101" charset="-122"/>
                <a:sym typeface="+mn-ea"/>
              </a:rPr>
              <a:t>他用一粒种子，帮助亿万中国人远离饥饿。</a:t>
            </a:r>
            <a:r>
              <a:rPr sz="2800">
                <a:latin typeface="楷体" panose="02010609060101010101" charset="-122"/>
                <a:ea typeface="楷体" panose="02010609060101010101" charset="-122"/>
                <a:cs typeface="楷体" panose="02010609060101010101" charset="-122"/>
                <a:sym typeface="+mn-ea"/>
              </a:rPr>
              <a:t>在中国，有一种担当，叫</a:t>
            </a:r>
            <a:r>
              <a:rPr sz="2800" b="1" u="sng">
                <a:solidFill>
                  <a:srgbClr val="C00000"/>
                </a:solidFill>
                <a:latin typeface="楷体" panose="02010609060101010101" charset="-122"/>
                <a:ea typeface="楷体" panose="02010609060101010101" charset="-122"/>
                <a:cs typeface="楷体" panose="02010609060101010101" charset="-122"/>
                <a:sym typeface="+mn-ea"/>
              </a:rPr>
              <a:t>吴孟超</a:t>
            </a:r>
            <a:r>
              <a:rPr sz="2800">
                <a:latin typeface="楷体" panose="02010609060101010101" charset="-122"/>
                <a:ea typeface="楷体" panose="02010609060101010101" charset="-122"/>
                <a:cs typeface="楷体" panose="02010609060101010101" charset="-122"/>
                <a:sym typeface="+mn-ea"/>
              </a:rPr>
              <a:t>。</a:t>
            </a:r>
            <a:r>
              <a:rPr sz="2800" b="1">
                <a:solidFill>
                  <a:srgbClr val="002060"/>
                </a:solidFill>
                <a:latin typeface="楷体" panose="02010609060101010101" charset="-122"/>
                <a:ea typeface="楷体" panose="02010609060101010101" charset="-122"/>
                <a:cs typeface="楷体" panose="02010609060101010101" charset="-122"/>
                <a:sym typeface="+mn-ea"/>
              </a:rPr>
              <a:t>他用双手，让16000多名肝胆疾病患者恢复了健康。</a:t>
            </a:r>
            <a:r>
              <a:rPr sz="2800">
                <a:latin typeface="楷体" panose="02010609060101010101" charset="-122"/>
                <a:ea typeface="楷体" panose="02010609060101010101" charset="-122"/>
                <a:cs typeface="楷体" panose="02010609060101010101" charset="-122"/>
                <a:sym typeface="+mn-ea"/>
              </a:rPr>
              <a:t>他们耗尽毕生精力，只为让人民体味到“医食无忧”的感受。国士已去，风范长存。如今，时代中的年轻人在</a:t>
            </a:r>
            <a:r>
              <a:rPr sz="2800" b="1">
                <a:solidFill>
                  <a:srgbClr val="C00000"/>
                </a:solidFill>
                <a:latin typeface="楷体" panose="02010609060101010101" charset="-122"/>
                <a:ea typeface="楷体" panose="02010609060101010101" charset="-122"/>
                <a:cs typeface="楷体" panose="02010609060101010101" charset="-122"/>
                <a:sym typeface="+mn-ea"/>
              </a:rPr>
              <a:t>大师精神、国士风范</a:t>
            </a:r>
            <a:r>
              <a:rPr sz="2800">
                <a:latin typeface="楷体" panose="02010609060101010101" charset="-122"/>
                <a:ea typeface="楷体" panose="02010609060101010101" charset="-122"/>
                <a:cs typeface="楷体" panose="02010609060101010101" charset="-122"/>
                <a:sym typeface="+mn-ea"/>
              </a:rPr>
              <a:t>的影响下，苦练本领、磨练意志，努力把自己锻造成能够造福人类、改变世界的精兵强将。</a:t>
            </a:r>
          </a:p>
        </p:txBody>
      </p:sp>
      <p:pic>
        <p:nvPicPr>
          <p:cNvPr id="5" name="图片 4"/>
          <p:cNvPicPr>
            <a:picLocks noChangeAspect="1"/>
          </p:cNvPicPr>
          <p:nvPr/>
        </p:nvPicPr>
        <p:blipFill>
          <a:blip r:embed="rId2"/>
          <a:srcRect l="12121"/>
          <a:stretch>
            <a:fillRect/>
          </a:stretch>
        </p:blipFill>
        <p:spPr>
          <a:xfrm>
            <a:off x="7670800" y="339725"/>
            <a:ext cx="3218180" cy="2670810"/>
          </a:xfrm>
          <a:prstGeom prst="rect">
            <a:avLst/>
          </a:prstGeom>
        </p:spPr>
      </p:pic>
      <p:pic>
        <p:nvPicPr>
          <p:cNvPr id="6" name="图片 5"/>
          <p:cNvPicPr>
            <a:picLocks noChangeAspect="1"/>
          </p:cNvPicPr>
          <p:nvPr/>
        </p:nvPicPr>
        <p:blipFill>
          <a:blip r:embed="rId3"/>
          <a:stretch>
            <a:fillRect/>
          </a:stretch>
        </p:blipFill>
        <p:spPr>
          <a:xfrm>
            <a:off x="7670165" y="3010535"/>
            <a:ext cx="3218815" cy="3522345"/>
          </a:xfrm>
          <a:prstGeom prst="rect">
            <a:avLst/>
          </a:prstGeom>
        </p:spPr>
      </p:pic>
    </p:spTree>
    <p:custDataLst>
      <p:tags r:id="rId4"/>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97865" y="658495"/>
            <a:ext cx="11024870" cy="4387850"/>
          </a:xfrm>
          <a:solidFill>
            <a:schemeClr val="bg1">
              <a:lumMod val="95000"/>
            </a:schemeClr>
          </a:solidFill>
        </p:spPr>
        <p:txBody>
          <a:bodyPr>
            <a:noAutofit/>
          </a:bodyPr>
          <a:lstStyle/>
          <a:p>
            <a:pPr marL="0" indent="0">
              <a:buNone/>
            </a:pPr>
            <a:r>
              <a:rPr sz="2400" b="1">
                <a:solidFill>
                  <a:srgbClr val="C00000"/>
                </a:solidFill>
                <a:latin typeface="微软雅黑" panose="020b0503020204020204" pitchFamily="34" charset="-122"/>
                <a:cs typeface="微软雅黑" panose="020b0503020204020204" pitchFamily="34" charset="-122"/>
                <a:sym typeface="+mn-ea"/>
              </a:rPr>
              <a:t>精彩语段</a:t>
            </a:r>
            <a:r>
              <a:rPr lang="en-US" altLang="zh-CN" sz="2400" b="1">
                <a:solidFill>
                  <a:srgbClr val="C00000"/>
                </a:solidFill>
                <a:latin typeface="微软雅黑" panose="020b0503020204020204" pitchFamily="34" charset="-122"/>
                <a:cs typeface="微软雅黑" panose="020b0503020204020204" pitchFamily="34" charset="-122"/>
                <a:sym typeface="+mn-ea"/>
              </a:rPr>
              <a:t>2</a:t>
            </a:r>
            <a:r>
              <a:rPr sz="2400" b="1">
                <a:solidFill>
                  <a:srgbClr val="C00000"/>
                </a:solidFill>
                <a:latin typeface="微软雅黑" panose="020b0503020204020204" pitchFamily="34" charset="-122"/>
                <a:cs typeface="微软雅黑" panose="020b0503020204020204" pitchFamily="34" charset="-122"/>
                <a:sym typeface="+mn-ea"/>
              </a:rPr>
              <a:t>：</a:t>
            </a:r>
            <a:r>
              <a:rPr sz="2400" b="1">
                <a:solidFill>
                  <a:schemeClr val="tx1"/>
                </a:solidFill>
                <a:effectLst>
                  <a:outerShdw blurRad="38100" dist="19050" dir="2700000" algn="tl" rotWithShape="0">
                    <a:schemeClr val="dk1">
                      <a:alpha val="40000"/>
                    </a:schemeClr>
                  </a:outerShdw>
                </a:effectLst>
                <a:latin typeface="微软雅黑" panose="020b0503020204020204" pitchFamily="34" charset="-122"/>
                <a:cs typeface="楷体" panose="02010609060101010101" charset="-122"/>
                <a:sym typeface="+mn-ea"/>
              </a:rPr>
              <a:t>中国的发展属于全世界。</a:t>
            </a:r>
            <a:r>
              <a:rPr sz="2400">
                <a:latin typeface="楷体" panose="02010609060101010101" charset="-122"/>
                <a:ea typeface="楷体" panose="02010609060101010101" charset="-122"/>
                <a:cs typeface="楷体" panose="02010609060101010101" charset="-122"/>
                <a:sym typeface="+mn-ea"/>
              </a:rPr>
              <a:t>近年来，我国在服务贸易领域交出亮眼的“成绩单”。</a:t>
            </a:r>
            <a:r>
              <a:rPr sz="2800" b="1">
                <a:solidFill>
                  <a:srgbClr val="002060"/>
                </a:solidFill>
                <a:latin typeface="楷体" panose="02010609060101010101" charset="-122"/>
                <a:ea typeface="楷体" panose="02010609060101010101" charset="-122"/>
                <a:cs typeface="楷体" panose="02010609060101010101" charset="-122"/>
                <a:sym typeface="+mn-ea"/>
              </a:rPr>
              <a:t>“十三五”时期，我国服务进出口累计达到了3.6万亿美元，同比增长29.7%；2021年上半年我国服务业增加值占国内生产总值比重提升到55.7%。</a:t>
            </a:r>
            <a:r>
              <a:rPr sz="2400">
                <a:latin typeface="楷体" panose="02010609060101010101" charset="-122"/>
                <a:ea typeface="楷体" panose="02010609060101010101" charset="-122"/>
                <a:cs typeface="楷体" panose="02010609060101010101" charset="-122"/>
                <a:sym typeface="+mn-ea"/>
              </a:rPr>
              <a:t>一组组数字，映照出我国经济现代化和经济国际化水平的稳步提高。一方面，中国发展本身就是对世界的重大贡献。另一方面，正如一位外国友人所说，</a:t>
            </a:r>
            <a:r>
              <a:rPr sz="2400">
                <a:solidFill>
                  <a:srgbClr val="FF0000"/>
                </a:solidFill>
                <a:latin typeface="楷体" panose="02010609060101010101" charset="-122"/>
                <a:ea typeface="楷体" panose="02010609060101010101" charset="-122"/>
                <a:cs typeface="楷体" panose="02010609060101010101" charset="-122"/>
                <a:sym typeface="+mn-ea"/>
              </a:rPr>
              <a:t>服贸会是了解中国在各个领域进展的绝佳机会。</a:t>
            </a:r>
            <a:r>
              <a:rPr sz="2400">
                <a:latin typeface="楷体" panose="02010609060101010101" charset="-122"/>
                <a:ea typeface="楷体" panose="02010609060101010101" charset="-122"/>
                <a:cs typeface="楷体" panose="02010609060101010101" charset="-122"/>
                <a:sym typeface="+mn-ea"/>
              </a:rPr>
              <a:t>借力服贸会，分享中国市场红利，搭乘中国发展“顺风车”，成为很多国家发展经济、互利共赢的主动选择。</a:t>
            </a:r>
          </a:p>
        </p:txBody>
      </p:sp>
      <p:pic>
        <p:nvPicPr>
          <p:cNvPr id="100" name="图片 99"/>
          <p:cNvPicPr/>
          <p:nvPr/>
        </p:nvPicPr>
        <p:blipFill>
          <a:blip r:embed="rId2"/>
          <a:stretch>
            <a:fillRect/>
          </a:stretch>
        </p:blipFill>
        <p:spPr>
          <a:xfrm>
            <a:off x="7152005" y="4531360"/>
            <a:ext cx="4570730" cy="2113280"/>
          </a:xfrm>
          <a:prstGeom prst="rect">
            <a:avLst/>
          </a:prstGeom>
          <a:noFill/>
          <a:ln w="9525">
            <a:noFill/>
          </a:ln>
        </p:spPr>
      </p:pic>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50875" y="501015"/>
            <a:ext cx="10890885" cy="4152265"/>
          </a:xfrm>
        </p:spPr>
        <p:txBody>
          <a:bodyPr>
            <a:normAutofit lnSpcReduction="20000"/>
          </a:bodyPr>
          <a:lstStyle/>
          <a:p>
            <a:pPr marL="0" indent="0">
              <a:buNone/>
            </a:pPr>
            <a:r>
              <a:rPr sz="2800" b="1">
                <a:solidFill>
                  <a:srgbClr val="C00000"/>
                </a:solidFill>
                <a:latin typeface="微软雅黑" panose="020b0503020204020204" pitchFamily="34" charset="-122"/>
                <a:cs typeface="微软雅黑" panose="020b0503020204020204" pitchFamily="34" charset="-122"/>
              </a:rPr>
              <a:t>精彩语段3：</a:t>
            </a:r>
          </a:p>
          <a:p>
            <a:pPr marL="0" indent="0">
              <a:buNone/>
            </a:pPr>
            <a:r>
              <a:rPr sz="2800" b="1">
                <a:solidFill>
                  <a:srgbClr val="C00000"/>
                </a:solidFill>
                <a:latin typeface="微软雅黑" panose="020b0503020204020204" pitchFamily="34" charset="-122"/>
                <a:cs typeface="微软雅黑" panose="020b0503020204020204" pitchFamily="34" charset="-122"/>
              </a:rPr>
              <a:t> </a:t>
            </a:r>
            <a:r>
              <a:rPr lang="en-US" altLang="zh-CN" sz="2800" b="1">
                <a:solidFill>
                  <a:srgbClr val="C00000"/>
                </a:solidFill>
                <a:latin typeface="微软雅黑" panose="020b0503020204020204" pitchFamily="34" charset="-122"/>
                <a:cs typeface="微软雅黑" panose="020b0503020204020204" pitchFamily="34" charset="-122"/>
              </a:rPr>
              <a:t>  </a:t>
            </a:r>
            <a:r>
              <a:rPr sz="2400">
                <a:effectLst/>
                <a:latin typeface="楷体" panose="02010609060101010101" charset="-122"/>
                <a:ea typeface="楷体" panose="02010609060101010101" charset="-122"/>
                <a:cs typeface="楷体" panose="02010609060101010101" charset="-122"/>
              </a:rPr>
              <a:t>中非始终是共同发展道路上携手同行的好伙伴，经贸合作不断深化已成为中非命运与共的生动写照。</a:t>
            </a:r>
            <a:r>
              <a:rPr sz="2700" b="1">
                <a:solidFill>
                  <a:srgbClr val="002060"/>
                </a:solidFill>
                <a:effectLst/>
                <a:latin typeface="楷体" panose="02010609060101010101" charset="-122"/>
                <a:ea typeface="楷体" panose="02010609060101010101" charset="-122"/>
                <a:cs typeface="楷体" panose="02010609060101010101" charset="-122"/>
              </a:rPr>
              <a:t>中国已连续12年蝉联非洲最大贸易伙伴国。今年1至7月，中非贸易额1391亿美元，增长40.5%，达到历史同期最高位。</a:t>
            </a:r>
            <a:r>
              <a:rPr sz="2400">
                <a:effectLst/>
                <a:latin typeface="楷体" panose="02010609060101010101" charset="-122"/>
                <a:ea typeface="楷体" panose="02010609060101010101" charset="-122"/>
                <a:cs typeface="楷体" panose="02010609060101010101" charset="-122"/>
              </a:rPr>
              <a:t>独行快，众行远。这句谚语深刻诠释了合作共赢的真谛。加强中非友好合作，这是中国外交坚定不移的选择。</a:t>
            </a:r>
            <a:r>
              <a:rPr sz="2700" b="1">
                <a:solidFill>
                  <a:srgbClr val="002060"/>
                </a:solidFill>
                <a:effectLst/>
                <a:latin typeface="楷体" panose="02010609060101010101" charset="-122"/>
                <a:ea typeface="楷体" panose="02010609060101010101" charset="-122"/>
                <a:cs typeface="楷体" panose="02010609060101010101" charset="-122"/>
              </a:rPr>
              <a:t>汇聚27亿中非人民的磅礴力量，</a:t>
            </a:r>
            <a:r>
              <a:rPr sz="2400">
                <a:effectLst/>
                <a:latin typeface="楷体" panose="02010609060101010101" charset="-122"/>
                <a:ea typeface="楷体" panose="02010609060101010101" charset="-122"/>
                <a:cs typeface="楷体" panose="02010609060101010101" charset="-122"/>
              </a:rPr>
              <a:t>将为维护共同利益提供最有力保障，铸就更加紧密的中非命运共同体。</a:t>
            </a:r>
          </a:p>
        </p:txBody>
      </p:sp>
      <p:pic>
        <p:nvPicPr>
          <p:cNvPr id="6" name="图片 5"/>
          <p:cNvPicPr>
            <a:picLocks noChangeAspect="1"/>
          </p:cNvPicPr>
          <p:nvPr/>
        </p:nvPicPr>
        <p:blipFill>
          <a:blip r:embed="rId2"/>
          <a:stretch>
            <a:fillRect/>
          </a:stretch>
        </p:blipFill>
        <p:spPr>
          <a:xfrm>
            <a:off x="5870575" y="4041140"/>
            <a:ext cx="5302885" cy="2545715"/>
          </a:xfrm>
          <a:prstGeom prst="rect">
            <a:avLst/>
          </a:prstGeom>
        </p:spPr>
      </p:pic>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701040"/>
            <a:ext cx="7861935" cy="5640070"/>
          </a:xfrm>
          <a:solidFill>
            <a:schemeClr val="bg1">
              <a:lumMod val="95000"/>
            </a:schemeClr>
          </a:solidFill>
        </p:spPr>
        <p:txBody>
          <a:bodyPr>
            <a:normAutofit fontScale="90000" lnSpcReduction="20000"/>
          </a:bodyPr>
          <a:lstStyle/>
          <a:p>
            <a:pPr marL="0" indent="0">
              <a:buNone/>
            </a:pPr>
            <a:r>
              <a:rPr sz="2800" b="1">
                <a:solidFill>
                  <a:srgbClr val="C00000"/>
                </a:solidFill>
                <a:latin typeface="微软雅黑" panose="020b0503020204020204" pitchFamily="34" charset="-122"/>
                <a:cs typeface="微软雅黑" panose="020b0503020204020204" pitchFamily="34" charset="-122"/>
              </a:rPr>
              <a:t>精彩语段</a:t>
            </a:r>
            <a:r>
              <a:rPr lang="en-US" altLang="zh-CN" sz="2800" b="1">
                <a:solidFill>
                  <a:srgbClr val="C00000"/>
                </a:solidFill>
                <a:latin typeface="微软雅黑" panose="020b0503020204020204" pitchFamily="34" charset="-122"/>
                <a:cs typeface="微软雅黑" panose="020b0503020204020204" pitchFamily="34" charset="-122"/>
              </a:rPr>
              <a:t>4</a:t>
            </a:r>
            <a:r>
              <a:rPr sz="2800" b="1">
                <a:solidFill>
                  <a:srgbClr val="C00000"/>
                </a:solidFill>
                <a:latin typeface="微软雅黑" panose="020b0503020204020204" pitchFamily="34" charset="-122"/>
                <a:cs typeface="微软雅黑" panose="020b0503020204020204" pitchFamily="34" charset="-122"/>
              </a:rPr>
              <a:t>：</a:t>
            </a:r>
          </a:p>
          <a:p>
            <a:pPr marL="0" indent="0">
              <a:buNone/>
            </a:pPr>
            <a:r>
              <a:rPr lang="en-US" altLang="zh-CN" sz="2400" b="1">
                <a:solidFill>
                  <a:srgbClr val="002060"/>
                </a:solidFill>
                <a:effectLst/>
                <a:latin typeface="楷体" panose="02010609060101010101" charset="-122"/>
                <a:ea typeface="楷体" panose="02010609060101010101" charset="-122"/>
                <a:cs typeface="楷体" panose="02010609060101010101" charset="-122"/>
              </a:rPr>
              <a:t>    </a:t>
            </a:r>
            <a:r>
              <a:rPr sz="2400">
                <a:effectLst/>
                <a:latin typeface="楷体" panose="02010609060101010101" charset="-122"/>
                <a:ea typeface="楷体" panose="02010609060101010101" charset="-122"/>
                <a:cs typeface="楷体" panose="02010609060101010101" charset="-122"/>
              </a:rPr>
              <a:t>随着全面建成小康社会目标的实现，中国人民享有的权利更加广泛、更加充分。</a:t>
            </a:r>
            <a:r>
              <a:rPr sz="2400" b="1">
                <a:solidFill>
                  <a:srgbClr val="002060"/>
                </a:solidFill>
                <a:effectLst/>
                <a:latin typeface="楷体" panose="02010609060101010101" charset="-122"/>
                <a:ea typeface="楷体" panose="02010609060101010101" charset="-122"/>
                <a:cs typeface="楷体" panose="02010609060101010101" charset="-122"/>
              </a:rPr>
              <a:t>自党的十八大以来，我国现行标准下9899万农村贫困人口全部脱贫；人均预期寿命从1981年的67.8岁增长到2019年的77.3岁；人均国内生产总值从1978年的385元增至2020年的72000元；2020年，九年义务教育巩固率达到95.2%，基本医疗保险参保总人数超过13.6亿人；截至2021年6月，参加城镇职工基本养老保险人数46709万人，参加城乡居民基本养老保险人数54735万</a:t>
            </a:r>
            <a:r>
              <a:rPr sz="2400">
                <a:effectLst/>
                <a:latin typeface="楷体" panose="02010609060101010101" charset="-122"/>
                <a:ea typeface="楷体" panose="02010609060101010101" charset="-122"/>
                <a:cs typeface="楷体" panose="02010609060101010101" charset="-122"/>
              </a:rPr>
              <a:t>人……全面建成小康社会的伟大壮举，夯实了人权基础，丰富了人权内涵，拓宽了人权视野，意味着人权的全面发展和全民共享，谱写了中国人权事业的新篇章，创造了人类尊重和保障人权的奇迹，是世界人权事业发展史上的重要里程碑。</a:t>
            </a:r>
          </a:p>
        </p:txBody>
      </p:sp>
      <p:pic>
        <p:nvPicPr>
          <p:cNvPr id="2" name="图片 1"/>
          <p:cNvPicPr>
            <a:picLocks noChangeAspect="1"/>
          </p:cNvPicPr>
          <p:nvPr/>
        </p:nvPicPr>
        <p:blipFill>
          <a:blip r:embed="rId2"/>
          <a:stretch>
            <a:fillRect/>
          </a:stretch>
        </p:blipFill>
        <p:spPr>
          <a:xfrm>
            <a:off x="8618220" y="1059180"/>
            <a:ext cx="2857500" cy="2447925"/>
          </a:xfrm>
          <a:prstGeom prst="rect">
            <a:avLst/>
          </a:prstGeom>
        </p:spPr>
      </p:pic>
      <p:pic>
        <p:nvPicPr>
          <p:cNvPr id="4" name="图片 3"/>
          <p:cNvPicPr>
            <a:picLocks noChangeAspect="1"/>
          </p:cNvPicPr>
          <p:nvPr/>
        </p:nvPicPr>
        <p:blipFill>
          <a:blip r:embed="rId2">
            <a:alphaModFix amt="20000"/>
          </a:blip>
          <a:stretch>
            <a:fillRect/>
          </a:stretch>
        </p:blipFill>
        <p:spPr>
          <a:xfrm>
            <a:off x="8618220" y="3507105"/>
            <a:ext cx="2857500" cy="2447925"/>
          </a:xfrm>
          <a:prstGeom prst="rect">
            <a:avLst/>
          </a:prstGeom>
        </p:spPr>
      </p:pic>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43535" y="458470"/>
            <a:ext cx="11178540" cy="1051560"/>
          </a:xfrm>
          <a:solidFill>
            <a:schemeClr val="tx2">
              <a:lumMod val="40000"/>
              <a:lumOff val="60000"/>
            </a:schemeClr>
          </a:solidFill>
        </p:spPr>
        <p:txBody>
          <a:bodyPr>
            <a:noAutofit/>
          </a:bodyPr>
          <a:lstStyle/>
          <a:p>
            <a:pPr algn="ctr"/>
            <a:r>
              <a:rPr lang="zh-CN" altLang="en-US" sz="6000">
                <a:solidFill>
                  <a:srgbClr val="7030A0"/>
                </a:solidFill>
              </a:rPr>
              <a:t>论证与论证方法</a:t>
            </a:r>
          </a:p>
        </p:txBody>
      </p:sp>
      <p:sp>
        <p:nvSpPr>
          <p:cNvPr id="3" name="内容占位符 2"/>
          <p:cNvSpPr>
            <a:spLocks noGrp="1"/>
          </p:cNvSpPr>
          <p:nvPr>
            <p:ph idx="1"/>
          </p:nvPr>
        </p:nvSpPr>
        <p:spPr>
          <a:xfrm>
            <a:off x="674370" y="1753235"/>
            <a:ext cx="10842625" cy="4430395"/>
          </a:xfrm>
          <a:solidFill>
            <a:schemeClr val="accent1">
              <a:lumMod val="20000"/>
              <a:lumOff val="80000"/>
            </a:schemeClr>
          </a:solidFill>
        </p:spPr>
        <p:txBody>
          <a:bodyPr>
            <a:normAutofit lnSpcReduction="20000"/>
          </a:bodyPr>
          <a:lstStyle/>
          <a:p>
            <a:pPr marL="0" indent="0">
              <a:lnSpc>
                <a:spcPct val="150000"/>
              </a:lnSpc>
              <a:buNone/>
            </a:pPr>
            <a:r>
              <a:rPr sz="4000">
                <a:solidFill>
                  <a:srgbClr val="FF0000"/>
                </a:solidFill>
                <a:latin typeface="+mn-ea"/>
                <a:ea typeface="+mn-ea"/>
                <a:cs typeface="华文中宋" panose="02010600040101010101" charset="-122"/>
                <a:sym typeface="+mn-ea"/>
              </a:rPr>
              <a:t>论证</a:t>
            </a:r>
            <a:r>
              <a:rPr sz="4000">
                <a:latin typeface="+mn-ea"/>
                <a:ea typeface="+mn-ea"/>
                <a:cs typeface="华文中宋" panose="02010600040101010101" charset="-122"/>
                <a:sym typeface="+mn-ea"/>
              </a:rPr>
              <a:t>是指阐述自己的观点后，对其加以证明，使自己的观点有了一个证实。</a:t>
            </a:r>
          </a:p>
          <a:p>
            <a:pPr marL="0" indent="0">
              <a:lnSpc>
                <a:spcPct val="150000"/>
              </a:lnSpc>
              <a:buNone/>
            </a:pPr>
            <a:r>
              <a:rPr sz="4000">
                <a:latin typeface="+mn-ea"/>
                <a:ea typeface="+mn-ea"/>
                <a:cs typeface="华文中宋" panose="02010600040101010101" charset="-122"/>
                <a:sym typeface="+mn-ea"/>
              </a:rPr>
              <a:t>常见的</a:t>
            </a:r>
            <a:r>
              <a:rPr sz="4000">
                <a:solidFill>
                  <a:srgbClr val="FF0000"/>
                </a:solidFill>
                <a:latin typeface="+mn-ea"/>
                <a:ea typeface="+mn-ea"/>
                <a:cs typeface="华文中宋" panose="02010600040101010101" charset="-122"/>
                <a:sym typeface="+mn-ea"/>
              </a:rPr>
              <a:t>论证方法</a:t>
            </a:r>
            <a:r>
              <a:rPr sz="4000">
                <a:latin typeface="+mn-ea"/>
                <a:ea typeface="+mn-ea"/>
                <a:cs typeface="华文中宋" panose="02010600040101010101" charset="-122"/>
                <a:sym typeface="+mn-ea"/>
              </a:rPr>
              <a:t>：举例论证、引用论证、对比论证和比喻论证等。</a:t>
            </a:r>
          </a:p>
          <a:p>
            <a:pPr marL="0" indent="0" algn="ctr">
              <a:lnSpc>
                <a:spcPct val="150000"/>
              </a:lnSpc>
              <a:buNone/>
            </a:pPr>
            <a:r>
              <a:rPr lang="zh-CN" altLang="en-US" sz="4000">
                <a:latin typeface="+mn-ea"/>
                <a:ea typeface="+mn-ea"/>
                <a:cs typeface="华文中宋" panose="02010600040101010101" charset="-122"/>
                <a:sym typeface="+mn-ea"/>
              </a:rPr>
              <a:t>    </a:t>
            </a:r>
            <a:r>
              <a:rPr lang="zh-CN" altLang="en-US" sz="4000">
                <a:solidFill>
                  <a:srgbClr val="7030A0"/>
                </a:solidFill>
                <a:effectLst>
                  <a:outerShdw blurRad="38100" dist="25400" dir="5400000" algn="ctr" rotWithShape="0">
                    <a:srgbClr val="6E747A">
                      <a:alpha val="43000"/>
                    </a:srgbClr>
                  </a:outerShdw>
                </a:effectLst>
                <a:latin typeface="+mn-ea"/>
                <a:ea typeface="+mn-ea"/>
                <a:cs typeface="华文中宋" panose="02010600040101010101" charset="-122"/>
                <a:sym typeface="+mn-ea"/>
              </a:rPr>
              <a:t> </a:t>
            </a:r>
            <a:r>
              <a:rPr lang="zh-CN" altLang="en-US" sz="4000" b="1">
                <a:solidFill>
                  <a:srgbClr val="7030A0"/>
                </a:solidFill>
                <a:effectLst>
                  <a:outerShdw blurRad="38100" dist="25400" dir="5400000" algn="ctr" rotWithShape="0">
                    <a:srgbClr val="6E747A">
                      <a:alpha val="43000"/>
                    </a:srgbClr>
                  </a:outerShdw>
                </a:effectLst>
                <a:latin typeface="+mn-ea"/>
                <a:ea typeface="+mn-ea"/>
                <a:cs typeface="华文中宋" panose="02010600040101010101" charset="-122"/>
                <a:sym typeface="+mn-ea"/>
              </a:rPr>
              <a:t>观点</a:t>
            </a:r>
            <a:r>
              <a:rPr lang="zh-CN" altLang="en-US" sz="4000">
                <a:solidFill>
                  <a:srgbClr val="7030A0"/>
                </a:solidFill>
                <a:effectLst>
                  <a:outerShdw blurRad="38100" dist="25400" dir="5400000" algn="ctr" rotWithShape="0">
                    <a:srgbClr val="6E747A">
                      <a:alpha val="43000"/>
                    </a:srgbClr>
                  </a:outerShdw>
                </a:effectLst>
                <a:latin typeface="+mn-ea"/>
                <a:ea typeface="+mn-ea"/>
                <a:cs typeface="华文中宋" panose="02010600040101010101" charset="-122"/>
                <a:sym typeface="+mn-ea"/>
              </a:rPr>
              <a:t>                                     </a:t>
            </a:r>
            <a:r>
              <a:rPr lang="zh-CN" altLang="en-US" sz="4000">
                <a:solidFill>
                  <a:srgbClr val="FF0000"/>
                </a:solidFill>
                <a:effectLst>
                  <a:outerShdw blurRad="38100" dist="25400" dir="5400000" algn="ctr" rotWithShape="0">
                    <a:srgbClr val="6E747A">
                      <a:alpha val="43000"/>
                    </a:srgbClr>
                  </a:outerShdw>
                </a:effectLst>
                <a:latin typeface="+mn-ea"/>
                <a:ea typeface="+mn-ea"/>
                <a:cs typeface="华文中宋" panose="02010600040101010101" charset="-122"/>
                <a:sym typeface="+mn-ea"/>
              </a:rPr>
              <a:t>事实</a:t>
            </a:r>
            <a:endParaRPr lang="zh-CN" altLang="en-US" sz="4000" b="1">
              <a:solidFill>
                <a:srgbClr val="FF0000"/>
              </a:solidFill>
              <a:effectLst>
                <a:outerShdw blurRad="38100" dist="25400" dir="5400000" algn="ctr" rotWithShape="0">
                  <a:srgbClr val="6E747A">
                    <a:alpha val="43000"/>
                  </a:srgbClr>
                </a:outerShdw>
              </a:effectLst>
              <a:latin typeface="+mn-ea"/>
              <a:ea typeface="+mn-ea"/>
              <a:cs typeface="华文中宋" panose="02010600040101010101" charset="-122"/>
              <a:sym typeface="+mn-ea"/>
            </a:endParaRPr>
          </a:p>
        </p:txBody>
      </p:sp>
      <p:sp>
        <p:nvSpPr>
          <p:cNvPr id="4" name="右箭头 3"/>
          <p:cNvSpPr/>
          <p:nvPr/>
        </p:nvSpPr>
        <p:spPr>
          <a:xfrm rot="10800000">
            <a:off x="4081145" y="5365115"/>
            <a:ext cx="4509135" cy="718820"/>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601653" y="5253990"/>
            <a:ext cx="1838325" cy="829945"/>
          </a:xfrm>
          <a:prstGeom prst="rect">
            <a:avLst/>
          </a:prstGeom>
          <a:solidFill>
            <a:srgbClr val="7030A0"/>
          </a:solidFill>
          <a:ln>
            <a:noFill/>
          </a:ln>
        </p:spPr>
        <p:txBody>
          <a:bodyPr wrap="none" rtlCol="0" anchor="t">
            <a:spAutoFit/>
          </a:bodyPr>
          <a:lstStyle/>
          <a:p>
            <a:pPr algn="ctr"/>
            <a:r>
              <a:rPr lang="en-US" altLang="zh-CN"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n-ea"/>
                <a:ea typeface="+mn-ea"/>
                <a:cs typeface="华文中宋" panose="02010600040101010101" charset="-122"/>
                <a:sym typeface="+mn-ea"/>
              </a:rPr>
              <a:t>HOW</a:t>
            </a: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337820"/>
            <a:ext cx="10852150" cy="6003290"/>
          </a:xfrm>
        </p:spPr>
        <p:txBody>
          <a:bodyPr/>
          <a:lstStyle/>
          <a:p>
            <a:pPr marL="0" indent="0">
              <a:buNone/>
            </a:pPr>
            <a:r>
              <a:rPr sz="2800" b="1">
                <a:solidFill>
                  <a:srgbClr val="C00000"/>
                </a:solidFill>
                <a:latin typeface="微软雅黑" panose="020b0503020204020204" pitchFamily="34" charset="-122"/>
                <a:cs typeface="微软雅黑" panose="020b0503020204020204" pitchFamily="34" charset="-122"/>
                <a:sym typeface="+mn-ea"/>
              </a:rPr>
              <a:t>精彩语段</a:t>
            </a:r>
            <a:r>
              <a:rPr lang="en-US" altLang="zh-CN" sz="2800" b="1">
                <a:solidFill>
                  <a:srgbClr val="C00000"/>
                </a:solidFill>
                <a:latin typeface="微软雅黑" panose="020b0503020204020204" pitchFamily="34" charset="-122"/>
                <a:cs typeface="微软雅黑" panose="020b0503020204020204" pitchFamily="34" charset="-122"/>
                <a:sym typeface="+mn-ea"/>
              </a:rPr>
              <a:t>5</a:t>
            </a:r>
            <a:r>
              <a:rPr sz="2800" b="1">
                <a:solidFill>
                  <a:srgbClr val="C00000"/>
                </a:solidFill>
                <a:latin typeface="微软雅黑" panose="020b0503020204020204" pitchFamily="34" charset="-122"/>
                <a:cs typeface="微软雅黑" panose="020b0503020204020204" pitchFamily="34" charset="-122"/>
                <a:sym typeface="+mn-ea"/>
              </a:rPr>
              <a:t>：</a:t>
            </a:r>
            <a:endParaRPr sz="2800" b="1">
              <a:solidFill>
                <a:srgbClr val="C00000"/>
              </a:solidFill>
              <a:latin typeface="微软雅黑" panose="020b0503020204020204" pitchFamily="34" charset="-122"/>
              <a:cs typeface="微软雅黑" panose="020b0503020204020204" pitchFamily="34" charset="-122"/>
            </a:endParaRPr>
          </a:p>
          <a:p>
            <a:pPr marL="0" indent="0">
              <a:buNone/>
            </a:pPr>
            <a:r>
              <a:rPr lang="en-US" altLang="zh-CN" sz="2800"/>
              <a:t>     </a:t>
            </a:r>
            <a:r>
              <a:rPr lang="zh-CN" altLang="en-US" sz="2800"/>
              <a:t>数据为证。2020年全国地级及以上城市空气质量优良天数比例达87%，全国地表水优良水体比例由2015年的66%提高到了2020年的83.4%，全国受污染耕地安全利用率和污染地块安全利用率双双超过90%，全国森林覆盖率达到23.04%……翔实的数据铸就了亮眼的</a:t>
            </a:r>
            <a:r>
              <a:rPr lang="zh-CN" altLang="en-US" sz="3200">
                <a:solidFill>
                  <a:srgbClr val="FF0000"/>
                </a:solidFill>
              </a:rPr>
              <a:t>生态成绩单</a:t>
            </a:r>
            <a:r>
              <a:rPr lang="zh-CN" altLang="en-US" sz="2800"/>
              <a:t>。</a:t>
            </a:r>
          </a:p>
        </p:txBody>
      </p:sp>
      <p:pic>
        <p:nvPicPr>
          <p:cNvPr id="2" name="图片 1"/>
          <p:cNvPicPr>
            <a:picLocks noChangeAspect="1"/>
          </p:cNvPicPr>
          <p:nvPr/>
        </p:nvPicPr>
        <p:blipFill>
          <a:blip r:embed="rId2"/>
          <a:stretch>
            <a:fillRect/>
          </a:stretch>
        </p:blipFill>
        <p:spPr>
          <a:xfrm>
            <a:off x="6086475" y="3445510"/>
            <a:ext cx="4486275" cy="2895600"/>
          </a:xfrm>
          <a:prstGeom prst="rect">
            <a:avLst/>
          </a:prstGeom>
        </p:spPr>
      </p:pic>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19455" y="1461770"/>
            <a:ext cx="6786880" cy="911860"/>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zh-CN" altLang="en-US" sz="4800" b="0">
                <a:solidFill>
                  <a:srgbClr val="7030A0"/>
                </a:solidFill>
              </a:rPr>
              <a:t>用史实说话</a:t>
            </a:r>
          </a:p>
        </p:txBody>
      </p:sp>
      <p:sp>
        <p:nvSpPr>
          <p:cNvPr id="3" name="内容占位符 2"/>
          <p:cNvSpPr>
            <a:spLocks noGrp="1"/>
          </p:cNvSpPr>
          <p:nvPr>
            <p:ph idx="1"/>
          </p:nvPr>
        </p:nvSpPr>
        <p:spPr>
          <a:xfrm>
            <a:off x="719455" y="2373630"/>
            <a:ext cx="6786880" cy="3122930"/>
          </a:xfrm>
          <a:solidFill>
            <a:schemeClr val="accent1">
              <a:lumMod val="20000"/>
              <a:lumOff val="80000"/>
            </a:schemeClr>
          </a:solidFill>
        </p:spPr>
        <p:txBody>
          <a:bodyPr>
            <a:noAutofit/>
          </a:bodyPr>
          <a:lstStyle/>
          <a:p>
            <a:pPr algn="l">
              <a:lnSpc>
                <a:spcPct val="130000"/>
              </a:lnSpc>
              <a:buFont typeface="Wingdings" panose="05000000000000000000" charset="0"/>
              <a:buChar char="u"/>
            </a:pPr>
            <a:r>
              <a:rPr sz="4000">
                <a:solidFill>
                  <a:srgbClr val="002060"/>
                </a:solidFill>
                <a:latin typeface="+mn-ea"/>
                <a:ea typeface="+mn-ea"/>
                <a:cs typeface="华文中宋" panose="02010600040101010101" charset="-122"/>
                <a:sym typeface="+mn-ea"/>
              </a:rPr>
              <a:t>使用的史实论据也要典型，不仅可以充分地论证观点，还可以增强文章的文化底蕴。</a:t>
            </a:r>
            <a:endParaRPr sz="4000" b="1">
              <a:solidFill>
                <a:srgbClr val="002060"/>
              </a:solidFill>
              <a:latin typeface="+mn-ea"/>
              <a:ea typeface="+mn-ea"/>
              <a:cs typeface="华文中宋" panose="02010600040101010101" charset="-122"/>
              <a:sym typeface="+mn-ea"/>
            </a:endParaRPr>
          </a:p>
        </p:txBody>
      </p:sp>
      <p:pic>
        <p:nvPicPr>
          <p:cNvPr id="4" name="图片 3"/>
          <p:cNvPicPr>
            <a:picLocks noChangeAspect="1"/>
          </p:cNvPicPr>
          <p:nvPr/>
        </p:nvPicPr>
        <p:blipFill>
          <a:blip r:embed="rId2">
            <a:alphaModFix amt="60000"/>
          </a:blip>
          <a:stretch>
            <a:fillRect/>
          </a:stretch>
        </p:blipFill>
        <p:spPr>
          <a:xfrm>
            <a:off x="7722870" y="946150"/>
            <a:ext cx="3300095" cy="477964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37210"/>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ctr"/>
            <a:r>
              <a:rPr sz="3400" spc="15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微软雅黑" panose="020b0503020204020204" pitchFamily="34" charset="-122"/>
              </a:rPr>
              <a:t>①</a:t>
            </a:r>
            <a:r>
              <a:rPr sz="3400" spc="150">
                <a:effectLst>
                  <a:outerShdw blurRad="38100" dist="19050" dir="2700000" algn="tl" rotWithShape="0">
                    <a:schemeClr val="dk1">
                      <a:alpha val="40000"/>
                    </a:schemeClr>
                  </a:outerShdw>
                </a:effectLst>
                <a:cs typeface="微软雅黑" panose="020b0503020204020204" pitchFamily="34" charset="-122"/>
              </a:rPr>
              <a:t>历史人物</a:t>
            </a:r>
          </a:p>
        </p:txBody>
      </p:sp>
      <p:sp>
        <p:nvSpPr>
          <p:cNvPr id="3" name="内容占位符 2"/>
          <p:cNvSpPr>
            <a:spLocks noGrp="1"/>
          </p:cNvSpPr>
          <p:nvPr>
            <p:ph idx="1"/>
          </p:nvPr>
        </p:nvSpPr>
        <p:spPr>
          <a:xfrm>
            <a:off x="669925" y="980440"/>
            <a:ext cx="7402195" cy="5360670"/>
          </a:xfrm>
        </p:spPr>
        <p:txBody>
          <a:bodyPr>
            <a:normAutofit lnSpcReduction="10000"/>
          </a:bodyPr>
          <a:lstStyle/>
          <a:p>
            <a:pPr marL="0" algn="l">
              <a:buClrTx/>
              <a:buSzTx/>
              <a:buNone/>
            </a:pPr>
            <a:r>
              <a:rPr sz="2800" b="1">
                <a:solidFill>
                  <a:srgbClr val="C00000"/>
                </a:solidFill>
                <a:latin typeface="微软雅黑" panose="020b0503020204020204" pitchFamily="34" charset="-122"/>
                <a:cs typeface="微软雅黑" panose="020b0503020204020204" pitchFamily="34" charset="-122"/>
                <a:sym typeface="+mn-ea"/>
              </a:rPr>
              <a:t>精彩语段</a:t>
            </a:r>
            <a:r>
              <a:rPr lang="en-US" altLang="zh-CN" sz="2800" b="1">
                <a:solidFill>
                  <a:srgbClr val="C00000"/>
                </a:solidFill>
                <a:latin typeface="微软雅黑" panose="020b0503020204020204" pitchFamily="34" charset="-122"/>
                <a:cs typeface="微软雅黑" panose="020b0503020204020204" pitchFamily="34" charset="-122"/>
                <a:sym typeface="+mn-ea"/>
              </a:rPr>
              <a:t>1</a:t>
            </a:r>
            <a:r>
              <a:rPr sz="2800" b="1">
                <a:solidFill>
                  <a:srgbClr val="C00000"/>
                </a:solidFill>
                <a:latin typeface="微软雅黑" panose="020b0503020204020204" pitchFamily="34" charset="-122"/>
                <a:cs typeface="微软雅黑" panose="020b0503020204020204" pitchFamily="34" charset="-122"/>
                <a:sym typeface="+mn-ea"/>
              </a:rPr>
              <a:t>：</a:t>
            </a:r>
          </a:p>
          <a:p>
            <a:pPr marL="0" indent="0">
              <a:buNone/>
            </a:pPr>
            <a:r>
              <a:rPr sz="2400" b="1">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lang="en-US" altLang="zh-CN" sz="24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4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家国、家国，家国同体是华夏民族独有的命运共同体意识。</a:t>
            </a:r>
            <a:r>
              <a:rPr sz="2800" b="1">
                <a:solidFill>
                  <a:srgbClr val="FF0000"/>
                </a:solidFill>
                <a:latin typeface="楷体" panose="02010609060101010101" charset="-122"/>
                <a:ea typeface="楷体" panose="02010609060101010101" charset="-122"/>
                <a:cs typeface="楷体" panose="02010609060101010101" charset="-122"/>
                <a:sym typeface="+mn-ea"/>
              </a:rPr>
              <a:t>林则徐</a:t>
            </a:r>
            <a:r>
              <a:rPr sz="2800">
                <a:solidFill>
                  <a:srgbClr val="002060"/>
                </a:solidFill>
                <a:latin typeface="楷体" panose="02010609060101010101" charset="-122"/>
                <a:ea typeface="楷体" panose="02010609060101010101" charset="-122"/>
                <a:cs typeface="楷体" panose="02010609060101010101" charset="-122"/>
                <a:sym typeface="+mn-ea"/>
              </a:rPr>
              <a:t>吟出著名诗句“苟利国家生死以，岂因祸福避趋之”，是在“戏和山妻说故事”的生离死别中；</a:t>
            </a:r>
            <a:r>
              <a:rPr sz="2800" b="1">
                <a:solidFill>
                  <a:srgbClr val="FF0000"/>
                </a:solidFill>
                <a:latin typeface="楷体" panose="02010609060101010101" charset="-122"/>
                <a:ea typeface="楷体" panose="02010609060101010101" charset="-122"/>
                <a:cs typeface="楷体" panose="02010609060101010101" charset="-122"/>
                <a:sym typeface="+mn-ea"/>
              </a:rPr>
              <a:t>岳飞</a:t>
            </a:r>
            <a:r>
              <a:rPr sz="2800">
                <a:solidFill>
                  <a:srgbClr val="002060"/>
                </a:solidFill>
                <a:latin typeface="楷体" panose="02010609060101010101" charset="-122"/>
                <a:ea typeface="楷体" panose="02010609060101010101" charset="-122"/>
                <a:cs typeface="楷体" panose="02010609060101010101" charset="-122"/>
                <a:sym typeface="+mn-ea"/>
              </a:rPr>
              <a:t>“精忠报国”的一生追求和国亡家破的深痛，是从小被妈妈刺在背上、刻进骨血的；</a:t>
            </a:r>
            <a:r>
              <a:rPr sz="2800" b="1">
                <a:solidFill>
                  <a:srgbClr val="FF0000"/>
                </a:solidFill>
                <a:latin typeface="楷体" panose="02010609060101010101" charset="-122"/>
                <a:ea typeface="楷体" panose="02010609060101010101" charset="-122"/>
                <a:cs typeface="楷体" panose="02010609060101010101" charset="-122"/>
                <a:sym typeface="+mn-ea"/>
              </a:rPr>
              <a:t>杜甫</a:t>
            </a:r>
            <a:r>
              <a:rPr sz="2800">
                <a:solidFill>
                  <a:srgbClr val="002060"/>
                </a:solidFill>
                <a:latin typeface="楷体" panose="02010609060101010101" charset="-122"/>
                <a:ea typeface="楷体" panose="02010609060101010101" charset="-122"/>
                <a:cs typeface="楷体" panose="02010609060101010101" charset="-122"/>
                <a:sym typeface="+mn-ea"/>
              </a:rPr>
              <a:t>获悉山河收复，是和妻儿一同“漫卷诗书喜欲狂”……</a:t>
            </a:r>
            <a:r>
              <a:rPr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家是最小国，国是千万家。这一次骤来的新冠疫情，给了我们再一次从危机中洞察家国关系的机缘。</a:t>
            </a:r>
          </a:p>
        </p:txBody>
      </p:sp>
      <p:pic>
        <p:nvPicPr>
          <p:cNvPr id="5" name="图片 4"/>
          <p:cNvPicPr>
            <a:picLocks noChangeAspect="1"/>
          </p:cNvPicPr>
          <p:nvPr/>
        </p:nvPicPr>
        <p:blipFill>
          <a:blip r:embed="rId2"/>
          <a:stretch>
            <a:fillRect/>
          </a:stretch>
        </p:blipFill>
        <p:spPr>
          <a:xfrm>
            <a:off x="8477885" y="980440"/>
            <a:ext cx="3044190" cy="4449445"/>
          </a:xfrm>
          <a:prstGeom prst="rect">
            <a:avLst/>
          </a:prstGeom>
        </p:spPr>
      </p:pic>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636905"/>
          </a:xfrm>
        </p:spPr>
        <p:style>
          <a:lnRef idx="1">
            <a:schemeClr val="accent6"/>
          </a:lnRef>
          <a:fillRef idx="2">
            <a:schemeClr val="accent6"/>
          </a:fillRef>
          <a:effectRef idx="1">
            <a:schemeClr val="accent6"/>
          </a:effectRef>
          <a:fontRef idx="minor">
            <a:schemeClr val="dk1"/>
          </a:fontRef>
        </p:style>
        <p:txBody>
          <a:bodyPr>
            <a:noAutofit/>
          </a:bodyPr>
          <a:lstStyle/>
          <a:p>
            <a:r>
              <a:rPr sz="2800"/>
              <a:t>以</a:t>
            </a:r>
            <a:r>
              <a:rPr lang="en-US" altLang="zh-CN" sz="2800"/>
              <a:t>2021</a:t>
            </a:r>
            <a:r>
              <a:rPr sz="2800"/>
              <a:t>年上海卷高考作文为例，列举可用的例证。</a:t>
            </a:r>
          </a:p>
        </p:txBody>
      </p:sp>
      <p:sp>
        <p:nvSpPr>
          <p:cNvPr id="3" name="内容占位符 2"/>
          <p:cNvSpPr>
            <a:spLocks noGrp="1"/>
          </p:cNvSpPr>
          <p:nvPr>
            <p:ph idx="1"/>
          </p:nvPr>
        </p:nvSpPr>
        <p:spPr>
          <a:xfrm>
            <a:off x="669925" y="1080135"/>
            <a:ext cx="10852150" cy="2484120"/>
          </a:xfrm>
        </p:spPr>
        <p:style>
          <a:lnRef idx="1">
            <a:schemeClr val="accent3"/>
          </a:lnRef>
          <a:fillRef idx="2">
            <a:schemeClr val="accent3"/>
          </a:fillRef>
          <a:effectRef idx="1">
            <a:schemeClr val="accent3"/>
          </a:effectRef>
          <a:fontRef idx="minor">
            <a:schemeClr val="dk1"/>
          </a:fontRef>
        </p:style>
        <p:txBody>
          <a:bodyPr/>
          <a:lstStyle/>
          <a:p>
            <a:pPr marL="0" indent="0">
              <a:buNone/>
            </a:pPr>
            <a:r>
              <a:rPr lang="zh-CN" altLang="en-US" sz="2400"/>
              <a:t>阅读下面的材料，根据要求写作。</a:t>
            </a:r>
          </a:p>
          <a:p>
            <a:pPr marL="0" indent="0">
              <a:buNone/>
            </a:pPr>
            <a:r>
              <a:rPr lang="en-US" altLang="zh-CN" sz="2400">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有人说，经过时间的沉淀，事物的价值才能被人们认识；也有人认为不尽如此。你怎么看？请写一篇文章，谈谈你的思考</a:t>
            </a:r>
            <a:r>
              <a:rPr lang="zh-CN" altLang="en-US" sz="2800" b="1"/>
              <a:t>。</a:t>
            </a:r>
          </a:p>
          <a:p>
            <a:pPr marL="0" indent="0">
              <a:buNone/>
            </a:pPr>
            <a:r>
              <a:rPr lang="zh-CN" altLang="en-US" sz="2400"/>
              <a:t>要求：（1）自拟题目；（2）不少于800字。</a:t>
            </a:r>
          </a:p>
        </p:txBody>
      </p:sp>
      <p:pic>
        <p:nvPicPr>
          <p:cNvPr id="4" name="图片 3"/>
          <p:cNvPicPr>
            <a:picLocks noChangeAspect="1"/>
          </p:cNvPicPr>
          <p:nvPr/>
        </p:nvPicPr>
        <p:blipFill>
          <a:blip r:embed="rId2">
            <a:alphaModFix amt="60000"/>
          </a:blip>
          <a:stretch>
            <a:fillRect/>
          </a:stretch>
        </p:blipFill>
        <p:spPr>
          <a:xfrm>
            <a:off x="2329180" y="3649980"/>
            <a:ext cx="6775450" cy="2888615"/>
          </a:xfrm>
          <a:prstGeom prst="rect">
            <a:avLst/>
          </a:prstGeom>
        </p:spPr>
      </p:pic>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09905"/>
          </a:xfrm>
        </p:spPr>
        <p:style>
          <a:lnRef idx="1">
            <a:schemeClr val="accent6"/>
          </a:lnRef>
          <a:fillRef idx="2">
            <a:schemeClr val="accent6"/>
          </a:fillRef>
          <a:effectRef idx="1">
            <a:schemeClr val="accent6"/>
          </a:effectRef>
          <a:fontRef idx="minor">
            <a:schemeClr val="dk1"/>
          </a:fontRef>
        </p:style>
        <p:txBody>
          <a:bodyPr>
            <a:noAutofit/>
          </a:bodyPr>
          <a:lstStyle/>
          <a:p>
            <a:pPr algn="ctr"/>
            <a:r>
              <a:rPr sz="3200">
                <a:latin typeface="楷体" panose="02010609060101010101" charset="-122"/>
                <a:ea typeface="楷体" panose="02010609060101010101" charset="-122"/>
                <a:sym typeface="+mn-ea"/>
              </a:rPr>
              <a:t>无例证的考场作文是无趣的、干瘪的，会令人倍感乏味。</a:t>
            </a:r>
          </a:p>
        </p:txBody>
      </p:sp>
      <p:sp>
        <p:nvSpPr>
          <p:cNvPr id="3" name="内容占位符 2"/>
          <p:cNvSpPr>
            <a:spLocks noGrp="1"/>
          </p:cNvSpPr>
          <p:nvPr>
            <p:ph idx="1"/>
          </p:nvPr>
        </p:nvSpPr>
        <p:spPr>
          <a:xfrm>
            <a:off x="669925" y="952500"/>
            <a:ext cx="11115675" cy="5574665"/>
          </a:xfrm>
          <a:solidFill>
            <a:schemeClr val="tx2">
              <a:lumMod val="90000"/>
            </a:schemeClr>
          </a:solidFill>
        </p:spPr>
        <p:txBody>
          <a:bodyPr/>
          <a:lstStyle/>
          <a:p>
            <a:pPr marL="0" indent="0">
              <a:buNone/>
            </a:pPr>
            <a:r>
              <a:rPr lang="en-US" altLang="zh-CN" sz="3200" b="1"/>
              <a:t>1</a:t>
            </a:r>
            <a:r>
              <a:rPr sz="3200" b="1"/>
              <a:t>、</a:t>
            </a:r>
            <a:r>
              <a:rPr lang="zh-CN" altLang="en-US" sz="3200" b="1"/>
              <a:t>政治领域可以论述社会主义制度的优越性。</a:t>
            </a:r>
          </a:p>
          <a:p>
            <a:r>
              <a:rPr lang="zh-CN" altLang="en-US" sz="2400">
                <a:latin typeface="楷体" panose="02010609060101010101" charset="-122"/>
                <a:ea typeface="楷体" panose="02010609060101010101" charset="-122"/>
                <a:cs typeface="楷体" panose="02010609060101010101" charset="-122"/>
              </a:rPr>
              <a:t>社会主义制度在中国的建立和完善，给国家和社会发展带来了根本性、决定性的优势。新中国成立70多年来的发展进步，特别是改革开放40多年来的迅速发展，充分彰显了社会主义制度的优越性。习近平总书记指出，全国疫情防控阻击战取得重大战略成果，彰显了中国共产党领导和我国社会主义制度的显著政治优势。在防控疫情过程中，这一制度优势明确了正确处理社会整体、群体、个体之间利益关系的基本准则，同时也强化了社会成员的集体意识、国家观念。</a:t>
            </a:r>
          </a:p>
        </p:txBody>
      </p:sp>
      <p:pic>
        <p:nvPicPr>
          <p:cNvPr id="4" name="图片 3"/>
          <p:cNvPicPr>
            <a:picLocks noChangeAspect="1"/>
          </p:cNvPicPr>
          <p:nvPr/>
        </p:nvPicPr>
        <p:blipFill>
          <a:blip r:embed="rId2"/>
          <a:stretch>
            <a:fillRect/>
          </a:stretch>
        </p:blipFill>
        <p:spPr>
          <a:xfrm>
            <a:off x="4959350" y="4650740"/>
            <a:ext cx="3733800" cy="1876425"/>
          </a:xfrm>
          <a:prstGeom prst="rect">
            <a:avLst/>
          </a:prstGeom>
        </p:spPr>
      </p:pic>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84200" y="741045"/>
            <a:ext cx="11167745" cy="3157220"/>
          </a:xfrm>
          <a:solidFill>
            <a:schemeClr val="tx2">
              <a:lumMod val="90000"/>
            </a:schemeClr>
          </a:solidFill>
        </p:spPr>
        <p:txBody>
          <a:bodyPr>
            <a:normAutofit lnSpcReduction="10000"/>
          </a:bodyPr>
          <a:lstStyle/>
          <a:p>
            <a:pPr marL="0" indent="0">
              <a:buNone/>
            </a:pPr>
            <a:r>
              <a:rPr lang="en-US" altLang="zh-CN" sz="3200" b="1"/>
              <a:t>2</a:t>
            </a:r>
            <a:r>
              <a:rPr sz="3200" b="1"/>
              <a:t>、</a:t>
            </a:r>
            <a:r>
              <a:rPr lang="zh-CN" altLang="en-US" sz="3200" b="1"/>
              <a:t>经济领域可以论述“中华老字号”的非凡价值。</a:t>
            </a:r>
          </a:p>
          <a:p>
            <a:pPr marL="0" indent="0">
              <a:buNone/>
            </a:pPr>
            <a:r>
              <a:rPr lang="zh-CN" altLang="en-US" sz="2400">
                <a:latin typeface="楷体" panose="02010609060101010101" charset="-122"/>
                <a:ea typeface="楷体" panose="02010609060101010101" charset="-122"/>
                <a:cs typeface="楷体" panose="02010609060101010101" charset="-122"/>
              </a:rPr>
              <a:t>中华老字号这样的名头可以说是品质的保障，一个品牌能够经得住时间的考验绝非易事，不论是产品的硬件实力还是品牌的形象都需要的大量的精力，本文就为大家带来了十大中国百年老字号，其中包括：茅台、云南白药、同仁堂、青岛啤酒、恒源祥、海天等等，这些至今还在的中华老字号品牌相信大家都耳熟能详。</a:t>
            </a:r>
          </a:p>
        </p:txBody>
      </p:sp>
      <p:pic>
        <p:nvPicPr>
          <p:cNvPr id="5" name="图片 4"/>
          <p:cNvPicPr>
            <a:picLocks noChangeAspect="1"/>
          </p:cNvPicPr>
          <p:nvPr/>
        </p:nvPicPr>
        <p:blipFill>
          <a:blip r:embed="rId2"/>
          <a:stretch>
            <a:fillRect/>
          </a:stretch>
        </p:blipFill>
        <p:spPr>
          <a:xfrm>
            <a:off x="3329940" y="3898265"/>
            <a:ext cx="6162675" cy="2914650"/>
          </a:xfrm>
          <a:prstGeom prst="rect">
            <a:avLst/>
          </a:prstGeom>
        </p:spPr>
      </p:pic>
    </p:spTree>
    <p:custDataLst>
      <p:tags r:id="rId3"/>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666750"/>
            <a:ext cx="10852150" cy="5674360"/>
          </a:xfrm>
          <a:solidFill>
            <a:schemeClr val="tx2">
              <a:lumMod val="90000"/>
            </a:schemeClr>
          </a:solidFill>
        </p:spPr>
        <p:txBody>
          <a:bodyPr>
            <a:normAutofit fontScale="90000" lnSpcReduction="10000"/>
          </a:bodyPr>
          <a:lstStyle/>
          <a:p>
            <a:pPr marL="0" indent="0">
              <a:buNone/>
            </a:pPr>
            <a:r>
              <a:rPr lang="en-US" altLang="zh-CN" sz="3100" b="1"/>
              <a:t>3</a:t>
            </a:r>
            <a:r>
              <a:rPr sz="3100" b="1"/>
              <a:t>、</a:t>
            </a:r>
            <a:r>
              <a:rPr lang="zh-CN" altLang="en-US" sz="3100" b="1"/>
              <a:t>文化领域可以论述古今中外的经典。</a:t>
            </a:r>
          </a:p>
          <a:p>
            <a:pPr marL="0" indent="0">
              <a:buNone/>
            </a:pPr>
            <a:r>
              <a:rPr lang="zh-CN" altLang="en-US" sz="2400"/>
              <a:t>在歌曲、舞曲方面的经典，中国古代的一些乐曲也堪称经典，如《高山流水》《广陵散》《十面埋伏》《汉宫秋月》《梅花三弄》《二泉映月》等。欧美的一些经典歌曲（也被称为金曲），如麦当娜当年那一曲《阿根廷，别为我哭泣！》，为世人广为传唱；迈克尔杰克逊的一些老歌；还有一些美国乡村歌曲等等。</a:t>
            </a:r>
          </a:p>
          <a:p>
            <a:pPr marL="0" indent="0">
              <a:buNone/>
            </a:pPr>
            <a:r>
              <a:rPr lang="zh-CN" altLang="en-US" sz="2400"/>
              <a:t>在美术方面的经典，如西方近现代的毕加索《亚威农的少女》，达·芬奇《蒙娜丽莎》，梵高《向日葵》，中国近现代的齐白石《虾》，徐悲鸿《奔马图》，张大千《黄山松》，吴冠中《北国风光》等。</a:t>
            </a:r>
          </a:p>
          <a:p>
            <a:pPr marL="0" indent="0">
              <a:buNone/>
            </a:pPr>
            <a:r>
              <a:rPr lang="zh-CN" altLang="en-US" sz="2400"/>
              <a:t>在文学方面的经典，中国古代的《诗经》《楚辞》、唐诗宋词元曲，以及四大名著《西游记》《水浒传》《三国演义》《红楼梦》等，俄国列夫·托尔斯泰的《安娜·卡列尼娜》《复活》，西班牙塞万提斯的《堂吉诃德》，法国雨果的《悲惨世界》，海明威的《老人与海》等等。</a:t>
            </a: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a:xfrm>
            <a:off x="2227580" y="3422015"/>
            <a:ext cx="7793990" cy="574675"/>
          </a:xfrm>
        </p:spPr>
        <p:txBody>
          <a:bodyPr>
            <a:normAutofit/>
          </a:bodyPr>
          <a:lstStyle/>
          <a:p>
            <a:r>
              <a:rPr lang="zh-CN" altLang="en-US" b="1">
                <a:solidFill>
                  <a:schemeClr val="tx1"/>
                </a:solidFill>
                <a:latin typeface="楷体" panose="02010609060101010101" charset="-122"/>
                <a:ea typeface="楷体" panose="02010609060101010101" charset="-122"/>
                <a:sym typeface="+mn-ea"/>
              </a:rPr>
              <a:t>第4讲</a:t>
            </a:r>
            <a:r>
              <a:rPr lang="en-US" altLang="zh-CN" b="1">
                <a:solidFill>
                  <a:srgbClr val="002060"/>
                </a:solidFill>
                <a:sym typeface="+mn-ea"/>
              </a:rPr>
              <a:t>  </a:t>
            </a:r>
            <a:r>
              <a:rPr lang="zh-CN" altLang="en-US" b="1">
                <a:solidFill>
                  <a:schemeClr val="tx1"/>
                </a:solidFill>
                <a:latin typeface="楷体" panose="02010609060101010101" charset="-122"/>
                <a:ea typeface="楷体" panose="02010609060101010101" charset="-122"/>
                <a:sym typeface="+mn-ea"/>
              </a:rPr>
              <a:t>如何进行举例论证？</a:t>
            </a:r>
            <a:r>
              <a:rPr lang="en-US" altLang="zh-CN" b="1">
                <a:solidFill>
                  <a:schemeClr val="tx1"/>
                </a:solidFill>
                <a:latin typeface="楷体" panose="02010609060101010101" charset="-122"/>
                <a:ea typeface="楷体" panose="02010609060101010101" charset="-122"/>
                <a:sym typeface="+mn-ea"/>
              </a:rPr>
              <a:t>   </a:t>
            </a:r>
            <a:r>
              <a:rPr lang="en-US" altLang="zh-CN"/>
              <a:t>2021.10</a:t>
            </a:r>
          </a:p>
        </p:txBody>
      </p:sp>
      <p:sp>
        <p:nvSpPr>
          <p:cNvPr id="2" name="标题 1"/>
          <p:cNvSpPr>
            <a:spLocks noGrp="1"/>
          </p:cNvSpPr>
          <p:nvPr>
            <p:ph type="title" idx="13"/>
            <p:custDataLst>
              <p:tags r:id="rId4"/>
            </p:custDataLst>
          </p:nvPr>
        </p:nvSpPr>
        <p:spPr/>
        <p:txBody>
          <a:bodyPr/>
          <a:lstStyle/>
          <a:p>
            <a:r>
              <a:rPr lang="en-US" altLang="zh-CN"/>
              <a:t>THANKS</a:t>
            </a:r>
          </a:p>
        </p:txBody>
      </p:sp>
      <p:pic>
        <p:nvPicPr>
          <p:cNvPr id="4" name="New picture"/>
          <p:cNvPicPr/>
          <p:nvPr/>
        </p:nvPicPr>
        <p:blipFill>
          <a:blip r:embed="rId5"/>
          <a:stretch>
            <a:fillRect/>
          </a:stretch>
        </p:blipFill>
        <p:spPr>
          <a:xfrm>
            <a:off x="11074400" y="12319000"/>
            <a:ext cx="317500" cy="228600"/>
          </a:xfrm>
          <a:prstGeom prst="cube">
            <a:avLst/>
          </a:prstGeom>
        </p:spPr>
      </p:pic>
    </p:spTree>
    <p:custDataLst>
      <p:tags r:id="rId6"/>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43535" y="458470"/>
            <a:ext cx="11178540" cy="911860"/>
          </a:xfrm>
          <a:solidFill>
            <a:schemeClr val="tx2">
              <a:lumMod val="40000"/>
              <a:lumOff val="60000"/>
            </a:schemeClr>
          </a:solidFill>
        </p:spPr>
        <p:txBody>
          <a:bodyPr>
            <a:noAutofit/>
          </a:bodyPr>
          <a:lstStyle/>
          <a:p>
            <a:pPr algn="ctr"/>
            <a:r>
              <a:rPr lang="zh-CN" altLang="en-US" sz="4800" b="0">
                <a:solidFill>
                  <a:srgbClr val="7030A0"/>
                </a:solidFill>
              </a:rPr>
              <a:t>用事实说话</a:t>
            </a:r>
          </a:p>
        </p:txBody>
      </p:sp>
      <p:sp>
        <p:nvSpPr>
          <p:cNvPr id="3" name="内容占位符 2"/>
          <p:cNvSpPr>
            <a:spLocks noGrp="1"/>
          </p:cNvSpPr>
          <p:nvPr>
            <p:ph idx="1"/>
          </p:nvPr>
        </p:nvSpPr>
        <p:spPr>
          <a:xfrm>
            <a:off x="748030" y="1557655"/>
            <a:ext cx="10338435" cy="4783455"/>
          </a:xfrm>
          <a:solidFill>
            <a:schemeClr val="accent1">
              <a:lumMod val="20000"/>
              <a:lumOff val="80000"/>
            </a:schemeClr>
          </a:solidFill>
        </p:spPr>
        <p:txBody>
          <a:bodyPr>
            <a:normAutofit fontScale="92500"/>
          </a:bodyPr>
          <a:lstStyle/>
          <a:p>
            <a:pPr marL="0" indent="0">
              <a:lnSpc>
                <a:spcPct val="150000"/>
              </a:lnSpc>
              <a:buNone/>
            </a:pPr>
            <a:r>
              <a:rPr sz="4445" b="1">
                <a:solidFill>
                  <a:srgbClr val="C00000"/>
                </a:solidFill>
                <a:latin typeface="+mn-ea"/>
                <a:ea typeface="+mn-ea"/>
                <a:cs typeface="华文中宋" panose="02010600040101010101" charset="-122"/>
                <a:sym typeface="+mn-ea"/>
              </a:rPr>
              <a:t>举例论证</a:t>
            </a:r>
            <a:r>
              <a:rPr sz="4445">
                <a:latin typeface="+mn-ea"/>
                <a:ea typeface="+mn-ea"/>
                <a:cs typeface="华文中宋" panose="02010600040101010101" charset="-122"/>
                <a:sym typeface="+mn-ea"/>
              </a:rPr>
              <a:t>，指的是运用真实可靠的、有代表性的事例（包括确凿的数据或史实）来证明论点的论证方法。</a:t>
            </a:r>
          </a:p>
          <a:p>
            <a:pPr marL="0" indent="0">
              <a:lnSpc>
                <a:spcPct val="150000"/>
              </a:lnSpc>
              <a:buNone/>
            </a:pPr>
            <a:r>
              <a:rPr sz="4445">
                <a:latin typeface="+mn-ea"/>
                <a:ea typeface="+mn-ea"/>
                <a:cs typeface="华文中宋" panose="02010600040101010101" charset="-122"/>
                <a:sym typeface="+mn-ea"/>
              </a:rPr>
              <a:t>效果：增强文章说服力、趣味性和权威性，让文章浅显易懂。也叫</a:t>
            </a:r>
            <a:r>
              <a:rPr sz="4445" b="1">
                <a:solidFill>
                  <a:srgbClr val="C00000"/>
                </a:solidFill>
                <a:latin typeface="+mn-ea"/>
                <a:ea typeface="+mn-ea"/>
                <a:cs typeface="华文中宋" panose="02010600040101010101" charset="-122"/>
                <a:sym typeface="+mn-ea"/>
              </a:rPr>
              <a:t>事实论证</a:t>
            </a:r>
            <a:r>
              <a:rPr sz="4445">
                <a:latin typeface="+mn-ea"/>
                <a:ea typeface="+mn-ea"/>
                <a:cs typeface="华文中宋" panose="02010600040101010101" charset="-122"/>
                <a:sym typeface="+mn-ea"/>
              </a:rPr>
              <a:t>。</a:t>
            </a:r>
            <a:endParaRPr sz="4445">
              <a:latin typeface="+mn-ea"/>
              <a:ea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3" name="文本框 2"/>
          <p:cNvSpPr txBox="1"/>
          <p:nvPr>
            <p:custDataLst>
              <p:tags r:id="rId5"/>
            </p:custDataLst>
          </p:nvPr>
        </p:nvSpPr>
        <p:spPr>
          <a:xfrm>
            <a:off x="554355" y="675005"/>
            <a:ext cx="10567035" cy="5507355"/>
          </a:xfrm>
          <a:prstGeom prst="rect">
            <a:avLst/>
          </a:prstGeom>
          <a:solidFill>
            <a:schemeClr val="accent1">
              <a:lumMod val="20000"/>
              <a:lumOff val="80000"/>
            </a:schemeClr>
          </a:solidFill>
        </p:spPr>
        <p:txBody>
          <a:bodyPr wrap="square" lIns="91440" tIns="45720" rIns="91440" bIns="45720" rtlCol="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indent="0">
              <a:lnSpc>
                <a:spcPct val="150000"/>
              </a:lnSpc>
              <a:buNone/>
            </a:pPr>
            <a:r>
              <a:rPr lang="zh-CN" sz="3100" spc="150">
                <a:solidFill>
                  <a:srgbClr val="FF0000"/>
                </a:solidFill>
                <a:effectLst>
                  <a:outerShdw blurRad="38100" dist="19050" dir="2700000" algn="tl" rotWithShape="0">
                    <a:schemeClr val="dk1">
                      <a:alpha val="40000"/>
                    </a:schemeClr>
                  </a:outerShdw>
                </a:effectLst>
                <a:cs typeface="微软雅黑" panose="020b0503020204020204" pitchFamily="34" charset="-122"/>
                <a:sym typeface="+mn-ea"/>
              </a:rPr>
              <a:t>思维逻辑层面：</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举例论证是一种</a:t>
            </a:r>
            <a:r>
              <a:rPr lang="zh-CN" sz="2700" b="1" spc="150">
                <a:solidFill>
                  <a:srgbClr val="002060"/>
                </a:solidFill>
                <a:effectLst/>
                <a:cs typeface="微软雅黑" panose="020b0503020204020204" pitchFamily="34" charset="-122"/>
                <a:sym typeface="+mn-ea"/>
              </a:rPr>
              <a:t>从材料到观点，从个别到一般</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的论证方法，是从对许多个别事物的分析和研究中</a:t>
            </a:r>
            <a:r>
              <a:rPr lang="zh-CN" sz="3600" b="1" spc="150">
                <a:solidFill>
                  <a:srgbClr val="002060"/>
                </a:solidFill>
                <a:effectLst>
                  <a:outerShdw blurRad="38100" dist="19050" dir="2700000" algn="tl" rotWithShape="0">
                    <a:schemeClr val="dk1">
                      <a:alpha val="40000"/>
                    </a:schemeClr>
                  </a:outerShdw>
                </a:effectLst>
                <a:cs typeface="微软雅黑" panose="020b0503020204020204" pitchFamily="34" charset="-122"/>
                <a:sym typeface="+mn-ea"/>
              </a:rPr>
              <a:t>归纳</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出一个共同的结论的推理形式。</a:t>
            </a:r>
          </a:p>
          <a:p>
            <a:pPr marL="118745" indent="0">
              <a:lnSpc>
                <a:spcPct val="150000"/>
              </a:lnSpc>
              <a:buNone/>
            </a:pPr>
            <a:r>
              <a:rPr lang="zh-CN" sz="3100" spc="150">
                <a:solidFill>
                  <a:srgbClr val="FF0000"/>
                </a:solidFill>
                <a:effectLst>
                  <a:outerShdw blurRad="38100" dist="19050" dir="2700000" algn="tl" rotWithShape="0">
                    <a:schemeClr val="dk1">
                      <a:alpha val="40000"/>
                    </a:schemeClr>
                  </a:outerShdw>
                </a:effectLst>
                <a:cs typeface="微软雅黑" panose="020b0503020204020204" pitchFamily="34" charset="-122"/>
                <a:sym typeface="+mn-ea"/>
              </a:rPr>
              <a:t>运用形式层面：</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运用举例论证进行论证时列举的事实可以有两种形式，即概括总体性事实和枚举个别事实。</a:t>
            </a:r>
          </a:p>
          <a:p>
            <a:pPr marL="575945" indent="-457200">
              <a:lnSpc>
                <a:spcPct val="150000"/>
              </a:lnSpc>
              <a:buFont typeface="Wingdings" panose="05000000000000000000" charset="0"/>
              <a:buChar char="u"/>
            </a:pPr>
            <a:r>
              <a:rPr lang="zh-CN" sz="3100" b="1" spc="150">
                <a:solidFill>
                  <a:srgbClr val="FF0000"/>
                </a:solidFill>
                <a:effectLst>
                  <a:outerShdw blurRad="38100" dist="19050" dir="2700000" algn="tl" rotWithShape="0">
                    <a:schemeClr val="dk1">
                      <a:alpha val="40000"/>
                    </a:schemeClr>
                  </a:outerShdw>
                </a:effectLst>
                <a:cs typeface="微软雅黑" panose="020b0503020204020204" pitchFamily="34" charset="-122"/>
                <a:sym typeface="+mn-ea"/>
              </a:rPr>
              <a:t>概括总体性事实</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的说服力在于事实所体现的普遍性，它是对事实的总体或全局的全面性统计或概括。</a:t>
            </a:r>
          </a:p>
          <a:p>
            <a:pPr marL="575945" indent="-457200">
              <a:lnSpc>
                <a:spcPct val="150000"/>
              </a:lnSpc>
              <a:buFont typeface="Wingdings" panose="05000000000000000000" charset="0"/>
              <a:buChar char="u"/>
            </a:pPr>
            <a:r>
              <a:rPr lang="zh-CN" sz="3100" b="1" spc="150">
                <a:solidFill>
                  <a:srgbClr val="FF0000"/>
                </a:solidFill>
                <a:effectLst>
                  <a:outerShdw blurRad="38100" dist="19050" dir="2700000" algn="tl" rotWithShape="0">
                    <a:schemeClr val="dk1">
                      <a:alpha val="40000"/>
                    </a:schemeClr>
                  </a:outerShdw>
                </a:effectLst>
                <a:cs typeface="微软雅黑" panose="020b0503020204020204" pitchFamily="34" charset="-122"/>
                <a:sym typeface="+mn-ea"/>
              </a:rPr>
              <a:t>枚举个别事例</a:t>
            </a:r>
            <a:r>
              <a:rPr lang="zh-CN" sz="2400" spc="150">
                <a:effectLst>
                  <a:outerShdw blurRad="38100" dist="19050" dir="2700000" algn="tl" rotWithShape="0">
                    <a:schemeClr val="dk1">
                      <a:alpha val="40000"/>
                    </a:schemeClr>
                  </a:outerShdw>
                </a:effectLst>
                <a:cs typeface="微软雅黑" panose="020b0503020204020204" pitchFamily="34" charset="-122"/>
                <a:sym typeface="+mn-ea"/>
              </a:rPr>
              <a:t>要有一定的典型性，不要求全面周到，尽可能避免同类重复。</a:t>
            </a:r>
          </a:p>
        </p:txBody>
      </p:sp>
    </p:spTree>
    <p:custDataLst>
      <p:tags r:id="rId6"/>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3" name="文本框 2"/>
          <p:cNvSpPr txBox="1"/>
          <p:nvPr>
            <p:custDataLst>
              <p:tags r:id="rId5"/>
            </p:custDataLst>
          </p:nvPr>
        </p:nvSpPr>
        <p:spPr>
          <a:xfrm>
            <a:off x="726440" y="876300"/>
            <a:ext cx="5540375" cy="4505325"/>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indent="0" algn="ctr">
              <a:lnSpc>
                <a:spcPct val="150000"/>
              </a:lnSpc>
              <a:buNone/>
            </a:pPr>
            <a:r>
              <a:rPr lang="zh-CN" sz="6000" b="1" spc="150">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cs typeface="微软雅黑" panose="020b0503020204020204" pitchFamily="34" charset="-122"/>
                <a:sym typeface="+mn-ea"/>
              </a:rPr>
              <a:t>例证法</a:t>
            </a:r>
          </a:p>
          <a:p>
            <a:pPr marL="118745" indent="0" algn="ctr">
              <a:lnSpc>
                <a:spcPct val="150000"/>
              </a:lnSpc>
              <a:buNone/>
            </a:pPr>
            <a:r>
              <a:rPr lang="zh-CN" sz="4800" b="1" spc="15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微软雅黑" panose="020b0503020204020204" pitchFamily="34" charset="-122"/>
                <a:sym typeface="+mn-ea"/>
              </a:rPr>
              <a:t>是考场议论文中最常用的论证方法。</a:t>
            </a:r>
          </a:p>
        </p:txBody>
      </p:sp>
      <p:pic>
        <p:nvPicPr>
          <p:cNvPr id="2" name="图片 1"/>
          <p:cNvPicPr>
            <a:picLocks noChangeAspect="1"/>
          </p:cNvPicPr>
          <p:nvPr/>
        </p:nvPicPr>
        <p:blipFill>
          <a:blip r:embed="rId6"/>
          <a:stretch>
            <a:fillRect/>
          </a:stretch>
        </p:blipFill>
        <p:spPr>
          <a:xfrm>
            <a:off x="6266815" y="1491615"/>
            <a:ext cx="5094605" cy="3890010"/>
          </a:xfrm>
          <a:prstGeom prst="rect">
            <a:avLst/>
          </a:prstGeom>
        </p:spPr>
      </p:pic>
    </p:spTree>
    <p:custDataLst>
      <p:tags r:id="rId7"/>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21640"/>
            <a:ext cx="10852150" cy="781685"/>
          </a:xfrm>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threePt" dir="t"/>
            </a:scene3d>
          </a:bodyPr>
          <a:lstStyle/>
          <a:p>
            <a:pPr algn="ctr"/>
            <a:r>
              <a:rPr sz="4000">
                <a:solidFill>
                  <a:schemeClr val="tx1"/>
                </a:solidFill>
                <a:effectLst>
                  <a:outerShdw blurRad="38100" dist="19050" dir="2700000" algn="tl" rotWithShape="0">
                    <a:schemeClr val="dk1">
                      <a:alpha val="40000"/>
                    </a:schemeClr>
                  </a:outerShdw>
                </a:effectLst>
                <a:latin typeface="+mn-ea"/>
                <a:sym typeface="+mn-ea"/>
              </a:rPr>
              <a:t>概括总体性事实</a:t>
            </a:r>
          </a:p>
        </p:txBody>
      </p:sp>
      <p:sp>
        <p:nvSpPr>
          <p:cNvPr id="4" name="内容占位符 3"/>
          <p:cNvSpPr>
            <a:spLocks noGrp="1"/>
          </p:cNvSpPr>
          <p:nvPr>
            <p:ph idx="1"/>
          </p:nvPr>
        </p:nvSpPr>
        <p:spPr>
          <a:xfrm>
            <a:off x="669290" y="1346835"/>
            <a:ext cx="10852785" cy="5280025"/>
          </a:xfrm>
        </p:spPr>
        <p:txBody>
          <a:bodyPr>
            <a:normAutofit fontScale="90000" lnSpcReduction="20000"/>
          </a:bodyPr>
          <a:lstStyle/>
          <a:p>
            <a:pPr marL="0" indent="0" algn="l">
              <a:buNone/>
            </a:pP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精彩时评</a:t>
            </a:r>
            <a:r>
              <a:rPr lang="en-US" altLang="zh-CN"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1</a:t>
            </a:r>
            <a:endPar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endParaRPr>
          </a:p>
          <a:p>
            <a:pPr marL="0" indent="0" algn="l">
              <a:buNone/>
            </a:pP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开篇：</a:t>
            </a:r>
            <a:r>
              <a:rPr sz="2400" b="1">
                <a:solidFill>
                  <a:srgbClr val="002060"/>
                </a:solidFill>
                <a:latin typeface="仿宋" panose="02010609060101010101" charset="-122"/>
                <a:ea typeface="仿宋" panose="02010609060101010101" charset="-122"/>
                <a:cs typeface="仿宋" panose="02010609060101010101" charset="-122"/>
                <a:sym typeface="+mn-ea"/>
              </a:rPr>
              <a:t>历史长河，能留住几寸光阴？能铭记几个瞬间？“九一八”便是其一，深刻在中华民族的时间柱上，永远不会磨掉。</a:t>
            </a:r>
          </a:p>
          <a:p>
            <a:pPr marL="0" indent="0" algn="l">
              <a:buNone/>
            </a:pPr>
            <a:r>
              <a:rPr lang="en-US" altLang="zh-CN" sz="2400" b="1">
                <a:solidFill>
                  <a:srgbClr val="002060"/>
                </a:solidFill>
                <a:latin typeface="仿宋" panose="02010609060101010101" charset="-122"/>
                <a:ea typeface="仿宋" panose="02010609060101010101" charset="-122"/>
                <a:cs typeface="仿宋" panose="02010609060101010101" charset="-122"/>
                <a:sym typeface="+mn-ea"/>
              </a:rPr>
              <a:t>    </a:t>
            </a:r>
            <a:r>
              <a:rPr sz="2800" b="1">
                <a:solidFill>
                  <a:schemeClr val="tx1"/>
                </a:solidFill>
                <a:latin typeface="楷体" panose="02010609060101010101" charset="-122"/>
                <a:ea typeface="楷体" panose="02010609060101010101" charset="-122"/>
                <a:cs typeface="楷体" panose="02010609060101010101" charset="-122"/>
                <a:sym typeface="+mn-ea"/>
              </a:rPr>
              <a:t>90年前，日本关东军炸毁沈阳柳条湖附近的南满铁路路轨，反诬中国军队所为，随即炮轰东北军北大营，进而攻击沈阳城。这是日本军国主义蓄意制造的、震惊中外的“九一八事变”。随后4个多月时间，128万平方公里的东三省沦陷，3000多万东北同胞开始了14年的亡国奴生活。民族的伤痛加剧撕裂，国民的伤痕持续加深，屈辱苦难深扎在那片我们热爱的土地，久久难以愈合。</a:t>
            </a:r>
            <a:r>
              <a:rPr sz="2400" b="1">
                <a:solidFill>
                  <a:srgbClr val="C00000"/>
                </a:solidFill>
                <a:latin typeface="仿宋" panose="02010609060101010101" charset="-122"/>
                <a:ea typeface="仿宋" panose="02010609060101010101" charset="-122"/>
                <a:cs typeface="仿宋" panose="02010609060101010101" charset="-122"/>
                <a:sym typeface="+mn-ea"/>
              </a:rPr>
              <a:t>【</a:t>
            </a: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对事实的全面性统计或概括】</a:t>
            </a:r>
          </a:p>
          <a:p>
            <a:pPr marL="0" indent="0" algn="l">
              <a:buNone/>
            </a:pPr>
            <a:r>
              <a:rPr lang="en-US" altLang="zh-CN"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a:t>
            </a:r>
            <a:r>
              <a:rPr sz="2400">
                <a:solidFill>
                  <a:srgbClr val="002060"/>
                </a:solidFill>
                <a:effectLst/>
                <a:latin typeface="+mn-ea"/>
                <a:sym typeface="+mn-ea"/>
              </a:rPr>
              <a:t>《铭记“九一八”，谁都阻挡不了我们踏浪奋进》（</a:t>
            </a:r>
            <a:r>
              <a:rPr sz="2400" b="1">
                <a:solidFill>
                  <a:srgbClr val="002060"/>
                </a:solidFill>
                <a:latin typeface="仿宋" panose="02010609060101010101" charset="-122"/>
                <a:ea typeface="仿宋" panose="02010609060101010101" charset="-122"/>
                <a:cs typeface="仿宋" panose="02010609060101010101" charset="-122"/>
                <a:sym typeface="+mn-ea"/>
              </a:rPr>
              <a:t>2021年09月18日08:00 | 来源：人民网-观点频道）</a:t>
            </a:r>
            <a:endPar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endParaRPr>
          </a:p>
          <a:p>
            <a:pPr marL="0" indent="0" algn="l">
              <a:buNone/>
            </a:pPr>
            <a:endParaRPr lang="zh-CN" sz="2400" b="1" spc="150">
              <a:solidFill>
                <a:srgbClr val="C0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微软雅黑" panose="020b0503020204020204" pitchFamily="34" charset="-122"/>
              <a:sym typeface="+mn-ea"/>
            </a:endParaRP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69925" y="534035"/>
            <a:ext cx="10322560" cy="5449570"/>
          </a:xfrm>
        </p:spPr>
        <p:txBody>
          <a:bodyPr>
            <a:normAutofit/>
          </a:bodyPr>
          <a:lstStyle/>
          <a:p>
            <a:pPr marL="0" indent="0" algn="l">
              <a:buNone/>
            </a:pP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三个分观点：</a:t>
            </a:r>
          </a:p>
          <a:p>
            <a:pPr marL="0" indent="0" algn="l">
              <a:buNone/>
            </a:pPr>
            <a:r>
              <a:rPr sz="2800" b="1">
                <a:solidFill>
                  <a:srgbClr val="002060"/>
                </a:solidFill>
                <a:latin typeface="仿宋" panose="02010609060101010101" charset="-122"/>
                <a:ea typeface="仿宋" panose="02010609060101010101" charset="-122"/>
                <a:cs typeface="仿宋" panose="02010609060101010101" charset="-122"/>
                <a:sym typeface="+mn-ea"/>
              </a:rPr>
              <a:t>①铭记国耻，就要牢记历史教训。</a:t>
            </a:r>
          </a:p>
          <a:p>
            <a:pPr marL="0" indent="0" algn="l">
              <a:buNone/>
            </a:pPr>
            <a:r>
              <a:rPr sz="2800" b="1">
                <a:solidFill>
                  <a:srgbClr val="002060"/>
                </a:solidFill>
                <a:latin typeface="仿宋" panose="02010609060101010101" charset="-122"/>
                <a:ea typeface="仿宋" panose="02010609060101010101" charset="-122"/>
                <a:cs typeface="仿宋" panose="02010609060101010101" charset="-122"/>
                <a:sym typeface="+mn-ea"/>
              </a:rPr>
              <a:t>②不忘战争，就是为了维护和平。</a:t>
            </a:r>
          </a:p>
          <a:p>
            <a:pPr marL="0" indent="0" algn="l">
              <a:buNone/>
            </a:pPr>
            <a:r>
              <a:rPr sz="2800" b="1">
                <a:solidFill>
                  <a:srgbClr val="002060"/>
                </a:solidFill>
                <a:latin typeface="仿宋" panose="02010609060101010101" charset="-122"/>
                <a:ea typeface="仿宋" panose="02010609060101010101" charset="-122"/>
                <a:cs typeface="仿宋" panose="02010609060101010101" charset="-122"/>
                <a:sym typeface="+mn-ea"/>
              </a:rPr>
              <a:t>③牢记历史，就是为了开创未来。</a:t>
            </a:r>
            <a:endParaRPr sz="28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endParaRPr>
          </a:p>
          <a:p>
            <a:pPr marL="0" algn="l">
              <a:buClrTx/>
              <a:buSzTx/>
              <a:buNone/>
            </a:pP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结尾：</a:t>
            </a:r>
          </a:p>
          <a:p>
            <a:pPr marL="0" algn="l">
              <a:buClrTx/>
              <a:buSzTx/>
              <a:buNone/>
            </a:pP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 </a:t>
            </a:r>
            <a:r>
              <a:rPr lang="en-US" altLang="zh-CN"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  </a:t>
            </a:r>
            <a:r>
              <a:rPr lang="en-US" altLang="zh-CN" sz="2400" b="1">
                <a:solidFill>
                  <a:srgbClr val="FF0000"/>
                </a:solidFill>
                <a:effectLst>
                  <a:outerShdw blurRad="38100" dist="19050" dir="2700000" algn="tl" rotWithShape="0">
                    <a:schemeClr val="dk1">
                      <a:alpha val="40000"/>
                    </a:schemeClr>
                  </a:outerShdw>
                </a:effectLst>
                <a:cs typeface="微软雅黑" panose="020b0503020204020204" pitchFamily="34" charset="-122"/>
                <a:sym typeface="+mn-ea"/>
              </a:rPr>
              <a:t>  </a:t>
            </a:r>
            <a:r>
              <a:rPr sz="2800" b="1">
                <a:solidFill>
                  <a:srgbClr val="FF0000"/>
                </a:solidFill>
                <a:latin typeface="仿宋" panose="02010609060101010101" charset="-122"/>
                <a:ea typeface="仿宋" panose="02010609060101010101" charset="-122"/>
                <a:cs typeface="仿宋" panose="02010609060101010101" charset="-122"/>
                <a:sym typeface="+mn-ea"/>
              </a:rPr>
              <a:t>请相信，</a:t>
            </a:r>
            <a:r>
              <a:rPr sz="2800" b="1">
                <a:solidFill>
                  <a:srgbClr val="002060"/>
                </a:solidFill>
                <a:latin typeface="仿宋" panose="02010609060101010101" charset="-122"/>
                <a:ea typeface="仿宋" panose="02010609060101010101" charset="-122"/>
                <a:cs typeface="仿宋" panose="02010609060101010101" charset="-122"/>
                <a:sym typeface="+mn-ea"/>
              </a:rPr>
              <a:t>我们始终有压倒一切困难而不为困难所压倒的决心和勇气，带着历史的使命与担当，锲而不舍地向前奔跑，直到取得最后的胜利。</a:t>
            </a:r>
          </a:p>
        </p:txBody>
      </p:sp>
      <p:pic>
        <p:nvPicPr>
          <p:cNvPr id="3" name="图片 2"/>
          <p:cNvPicPr>
            <a:picLocks noChangeAspect="1"/>
          </p:cNvPicPr>
          <p:nvPr/>
        </p:nvPicPr>
        <p:blipFill>
          <a:blip r:embed="rId2"/>
          <a:stretch>
            <a:fillRect/>
          </a:stretch>
        </p:blipFill>
        <p:spPr>
          <a:xfrm>
            <a:off x="6589395" y="1121410"/>
            <a:ext cx="5155565" cy="2252980"/>
          </a:xfrm>
          <a:prstGeom prst="rect">
            <a:avLst/>
          </a:prstGeom>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07670"/>
            <a:ext cx="10852150" cy="824865"/>
          </a:xfrm>
        </p:spPr>
        <p:style>
          <a:lnRef idx="1">
            <a:schemeClr val="accent6"/>
          </a:lnRef>
          <a:fillRef idx="2">
            <a:schemeClr val="accent6"/>
          </a:fillRef>
          <a:effectRef idx="1">
            <a:schemeClr val="accent6"/>
          </a:effectRef>
          <a:fontRef idx="minor">
            <a:schemeClr val="dk1"/>
          </a:fontRef>
        </p:style>
        <p:txBody>
          <a:bodyPr>
            <a:noAutofit/>
          </a:bodyPr>
          <a:lstStyle/>
          <a:p>
            <a:pPr algn="ctr"/>
            <a:r>
              <a:rPr sz="3600">
                <a:solidFill>
                  <a:schemeClr val="tx1"/>
                </a:solidFill>
                <a:effectLst>
                  <a:outerShdw blurRad="38100" dist="19050" dir="2700000" algn="tl" rotWithShape="0">
                    <a:schemeClr val="dk1">
                      <a:alpha val="40000"/>
                    </a:schemeClr>
                  </a:outerShdw>
                </a:effectLst>
                <a:latin typeface="+mn-ea"/>
                <a:sym typeface="+mn-ea"/>
              </a:rPr>
              <a:t>概括总体性事实</a:t>
            </a:r>
          </a:p>
        </p:txBody>
      </p:sp>
      <p:sp>
        <p:nvSpPr>
          <p:cNvPr id="4" name="内容占位符 3"/>
          <p:cNvSpPr>
            <a:spLocks noGrp="1"/>
          </p:cNvSpPr>
          <p:nvPr>
            <p:ph idx="1"/>
          </p:nvPr>
        </p:nvSpPr>
        <p:spPr>
          <a:xfrm>
            <a:off x="669290" y="1233170"/>
            <a:ext cx="10852785" cy="5393690"/>
          </a:xfrm>
        </p:spPr>
        <p:txBody>
          <a:bodyPr>
            <a:normAutofit fontScale="90000"/>
          </a:bodyPr>
          <a:lstStyle/>
          <a:p>
            <a:pPr marL="0" indent="0" algn="l">
              <a:buNone/>
            </a:pP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精彩时评</a:t>
            </a:r>
            <a:r>
              <a:rPr lang="en-US" altLang="zh-CN"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2</a:t>
            </a: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a:t>
            </a:r>
            <a:r>
              <a:rPr lang="en-US" altLang="zh-CN" sz="2500" b="1">
                <a:solidFill>
                  <a:srgbClr val="002060"/>
                </a:solidFill>
                <a:latin typeface="仿宋" panose="02010609060101010101" charset="-122"/>
                <a:ea typeface="仿宋" panose="02010609060101010101" charset="-122"/>
                <a:cs typeface="仿宋" panose="02010609060101010101" charset="-122"/>
                <a:sym typeface="+mn-ea"/>
              </a:rPr>
              <a:t>    </a:t>
            </a:r>
          </a:p>
          <a:p>
            <a:pPr marL="0" indent="0" algn="l">
              <a:buNone/>
            </a:pPr>
            <a:r>
              <a:rPr lang="en-US" altLang="zh-CN" sz="2500" b="1">
                <a:solidFill>
                  <a:srgbClr val="002060"/>
                </a:solidFill>
                <a:latin typeface="仿宋" panose="02010609060101010101" charset="-122"/>
                <a:ea typeface="仿宋" panose="02010609060101010101" charset="-122"/>
                <a:cs typeface="仿宋" panose="02010609060101010101" charset="-122"/>
                <a:sym typeface="+mn-ea"/>
              </a:rPr>
              <a:t>  </a:t>
            </a:r>
            <a:r>
              <a:rPr sz="2500" b="1">
                <a:solidFill>
                  <a:srgbClr val="002060"/>
                </a:solidFill>
                <a:latin typeface="仿宋" panose="02010609060101010101" charset="-122"/>
                <a:ea typeface="仿宋" panose="02010609060101010101" charset="-122"/>
                <a:cs typeface="仿宋" panose="02010609060101010101" charset="-122"/>
                <a:sym typeface="+mn-ea"/>
              </a:rPr>
              <a:t>相约金秋、再聚乌镇。今天，2021年世界互联网大会在浙江乌镇开幕，世界目光再次聚焦中国。</a:t>
            </a:r>
            <a:r>
              <a:rPr sz="2800" b="1">
                <a:solidFill>
                  <a:schemeClr val="tx1"/>
                </a:solidFill>
                <a:latin typeface="楷体" panose="02010609060101010101" charset="-122"/>
                <a:ea typeface="楷体" panose="02010609060101010101" charset="-122"/>
                <a:cs typeface="楷体" panose="02010609060101010101" charset="-122"/>
                <a:sym typeface="+mn-ea"/>
              </a:rPr>
              <a:t>本次互联网大会以“迈向数字文明新时代——携手构建网络空间命运共同体”为主题，聚焦5G、人工智能、开源生态、下一代互联网、数据与算法等网络技术新趋势、新热点设置议题，将有15项左右顶级互联网科技成果亮相，300余家中外企业展示互联网领域最新技术产品。既着眼长远、共话文明未来，又聚焦前沿、观照现实热点，更强化成果、促进务实合作，本次互联网大会亮点纷呈，必将为构建网络空间命运共同体注入澎湃动能。</a:t>
            </a:r>
            <a:r>
              <a:rPr sz="2400" b="1">
                <a:solidFill>
                  <a:srgbClr val="C00000"/>
                </a:solidFill>
                <a:latin typeface="仿宋" panose="02010609060101010101" charset="-122"/>
                <a:ea typeface="仿宋" panose="02010609060101010101" charset="-122"/>
                <a:cs typeface="仿宋" panose="02010609060101010101" charset="-122"/>
                <a:sym typeface="+mn-ea"/>
              </a:rPr>
              <a:t>【</a:t>
            </a: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对事实的全面性统计或概括】</a:t>
            </a:r>
          </a:p>
          <a:p>
            <a:pPr marL="0" indent="0" algn="r">
              <a:buNone/>
            </a:pPr>
            <a:r>
              <a:rPr lang="en-US" altLang="zh-CN" sz="2200" b="1">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a:t>
            </a:r>
            <a:r>
              <a:rPr sz="2200">
                <a:solidFill>
                  <a:schemeClr val="tx1"/>
                </a:solidFill>
                <a:effectLst>
                  <a:outerShdw blurRad="38100" dist="19050" dir="2700000" algn="tl" rotWithShape="0">
                    <a:schemeClr val="dk1">
                      <a:alpha val="40000"/>
                    </a:schemeClr>
                  </a:outerShdw>
                </a:effectLst>
                <a:latin typeface="+mn-ea"/>
                <a:sym typeface="+mn-ea"/>
              </a:rPr>
              <a:t>《携手共建网络空间命运共同体》（</a:t>
            </a:r>
            <a:r>
              <a:rPr sz="22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2021年09月26日</a:t>
            </a:r>
            <a:r>
              <a:rPr lang="en-US" altLang="zh-CN" sz="22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  </a:t>
            </a:r>
            <a:r>
              <a:rPr sz="22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来源：人民网-观点频道）</a:t>
            </a:r>
            <a:endParaRPr lang="zh-CN" sz="2200" b="1" spc="15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69925" y="534035"/>
            <a:ext cx="7259320" cy="5807075"/>
          </a:xfrm>
        </p:spPr>
        <p:txBody>
          <a:bodyPr>
            <a:normAutofit lnSpcReduction="20000"/>
          </a:bodyPr>
          <a:lstStyle/>
          <a:p>
            <a:pPr marL="0" indent="0" algn="l">
              <a:buNone/>
            </a:pP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三个分观点：</a:t>
            </a:r>
          </a:p>
          <a:p>
            <a:pPr marL="0" indent="0" algn="l">
              <a:buNone/>
            </a:pPr>
            <a:r>
              <a:rPr sz="2400" b="1">
                <a:solidFill>
                  <a:srgbClr val="002060"/>
                </a:solidFill>
                <a:latin typeface="仿宋" panose="02010609060101010101" charset="-122"/>
                <a:ea typeface="仿宋" panose="02010609060101010101" charset="-122"/>
                <a:cs typeface="仿宋" panose="02010609060101010101" charset="-122"/>
                <a:sym typeface="+mn-ea"/>
              </a:rPr>
              <a:t>①携手共建网络空间命运共同体，这是共创人类美好明天的必然要求。</a:t>
            </a:r>
          </a:p>
          <a:p>
            <a:pPr marL="0" indent="0" algn="l">
              <a:buNone/>
            </a:pPr>
            <a:r>
              <a:rPr sz="2400" b="1">
                <a:solidFill>
                  <a:srgbClr val="002060"/>
                </a:solidFill>
                <a:latin typeface="仿宋" panose="02010609060101010101" charset="-122"/>
                <a:ea typeface="仿宋" panose="02010609060101010101" charset="-122"/>
                <a:cs typeface="仿宋" panose="02010609060101010101" charset="-122"/>
                <a:sym typeface="+mn-ea"/>
              </a:rPr>
              <a:t>②携手共建网络空间命运共同体，这是共创数字合作新局面的现实需要。</a:t>
            </a:r>
          </a:p>
          <a:p>
            <a:pPr marL="0" indent="0" algn="l">
              <a:buNone/>
            </a:pPr>
            <a:r>
              <a:rPr sz="2400" b="1">
                <a:solidFill>
                  <a:srgbClr val="002060"/>
                </a:solidFill>
                <a:latin typeface="仿宋" panose="02010609060101010101" charset="-122"/>
                <a:ea typeface="仿宋" panose="02010609060101010101" charset="-122"/>
                <a:cs typeface="仿宋" panose="02010609060101010101" charset="-122"/>
                <a:sym typeface="+mn-ea"/>
              </a:rPr>
              <a:t>③携手共建网络空间命运共同体，这是共创繁荣美好未来的中国担当。</a:t>
            </a:r>
          </a:p>
          <a:p>
            <a:pPr marL="0" indent="0" algn="l">
              <a:buNone/>
            </a:pP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结尾：</a:t>
            </a:r>
          </a:p>
          <a:p>
            <a:pPr marL="0" algn="l">
              <a:buClrTx/>
              <a:buSzTx/>
              <a:buNone/>
            </a:pP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 </a:t>
            </a:r>
            <a:r>
              <a:rPr lang="en-US" altLang="zh-CN"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    </a:t>
            </a:r>
            <a:r>
              <a:rPr sz="2400" b="1">
                <a:solidFill>
                  <a:srgbClr val="002060"/>
                </a:solidFill>
                <a:latin typeface="仿宋" panose="02010609060101010101" charset="-122"/>
                <a:ea typeface="仿宋" panose="02010609060101010101" charset="-122"/>
                <a:cs typeface="仿宋" panose="02010609060101010101" charset="-122"/>
                <a:sym typeface="+mn-ea"/>
              </a:rPr>
              <a:t>在这个丰收的季节，</a:t>
            </a:r>
            <a:r>
              <a:rPr sz="2400" b="1">
                <a:solidFill>
                  <a:srgbClr val="FF0000"/>
                </a:solidFill>
                <a:latin typeface="仿宋" panose="02010609060101010101" charset="-122"/>
                <a:ea typeface="仿宋" panose="02010609060101010101" charset="-122"/>
                <a:cs typeface="仿宋" panose="02010609060101010101" charset="-122"/>
                <a:sym typeface="+mn-ea"/>
              </a:rPr>
              <a:t>我们期待</a:t>
            </a:r>
            <a:r>
              <a:rPr sz="2400" b="1">
                <a:solidFill>
                  <a:srgbClr val="002060"/>
                </a:solidFill>
                <a:latin typeface="仿宋" panose="02010609060101010101" charset="-122"/>
                <a:ea typeface="仿宋" panose="02010609060101010101" charset="-122"/>
                <a:cs typeface="仿宋" panose="02010609060101010101" charset="-122"/>
                <a:sym typeface="+mn-ea"/>
              </a:rPr>
              <a:t>这场互联网盛会能够碰撞出更多思想的火花、结出更多合作的硕果，</a:t>
            </a:r>
            <a:r>
              <a:rPr sz="2400" b="1">
                <a:solidFill>
                  <a:srgbClr val="FF0000"/>
                </a:solidFill>
                <a:latin typeface="仿宋" panose="02010609060101010101" charset="-122"/>
                <a:ea typeface="仿宋" panose="02010609060101010101" charset="-122"/>
                <a:cs typeface="仿宋" panose="02010609060101010101" charset="-122"/>
                <a:sym typeface="+mn-ea"/>
              </a:rPr>
              <a:t>也期待</a:t>
            </a:r>
            <a:r>
              <a:rPr sz="2400" b="1">
                <a:solidFill>
                  <a:srgbClr val="002060"/>
                </a:solidFill>
                <a:latin typeface="仿宋" panose="02010609060101010101" charset="-122"/>
                <a:ea typeface="仿宋" panose="02010609060101010101" charset="-122"/>
                <a:cs typeface="仿宋" panose="02010609060101010101" charset="-122"/>
                <a:sym typeface="+mn-ea"/>
              </a:rPr>
              <a:t>“互联网之光”能够照亮世界经济复苏和繁荣的道路、点亮更多人的生活。</a:t>
            </a:r>
          </a:p>
        </p:txBody>
      </p:sp>
      <p:pic>
        <p:nvPicPr>
          <p:cNvPr id="2" name="图片 1"/>
          <p:cNvPicPr>
            <a:picLocks noChangeAspect="1"/>
          </p:cNvPicPr>
          <p:nvPr/>
        </p:nvPicPr>
        <p:blipFill>
          <a:blip r:embed="rId2"/>
          <a:stretch>
            <a:fillRect/>
          </a:stretch>
        </p:blipFill>
        <p:spPr>
          <a:xfrm>
            <a:off x="7929245" y="1780540"/>
            <a:ext cx="3862705" cy="3314700"/>
          </a:xfrm>
          <a:prstGeom prst="rect">
            <a:avLst/>
          </a:prstGeom>
        </p:spPr>
      </p:pic>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TEMPLATE_CATEGORY" val="custom"/>
  <p:tag name="KSO_WM_TEMPLATE_INDEX" val="20200990"/>
</p:tagLst>
</file>

<file path=ppt/tags/tag223.xml><?xml version="1.0" encoding="utf-8"?>
<p:tagLst xmlns:p="http://schemas.openxmlformats.org/presentationml/2006/main">
  <p:tag name="KSO_WM_BEAUTIFY_FLAG" val="#wm#"/>
  <p:tag name="KSO_WM_TEMPLATE_CATEGORY" val="custom"/>
  <p:tag name="KSO_WM_TEMPLATE_INDEX" val="20200990"/>
</p:tagLst>
</file>

<file path=ppt/tags/tag224.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25.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26.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27.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8.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29.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1.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2.xml><?xml version="1.0" encoding="utf-8"?>
<p:tagLst xmlns:p="http://schemas.openxmlformats.org/presentationml/2006/main">
  <p:tag name="KSO_WM_BEAUTIFY_FLAG" val="#wm#"/>
  <p:tag name="KSO_WM_TEMPLATE_CATEGORY" val="custom"/>
  <p:tag name="KSO_WM_TEMPLATE_INDEX" val="20205375"/>
</p:tagLst>
</file>

<file path=ppt/tags/tag233.xml><?xml version="1.0" encoding="utf-8"?>
<p:tagLst xmlns:p="http://schemas.openxmlformats.org/presentationml/2006/main">
  <p:tag name="KSO_WM_BEAUTIFY_FLAG" val="#wm#"/>
  <p:tag name="KSO_WM_TEMPLATE_CATEGORY" val="custom"/>
  <p:tag name="KSO_WM_TEMPLATE_INDEX" val="20205375"/>
</p:tagLst>
</file>

<file path=ppt/tags/tag234.xml><?xml version="1.0" encoding="utf-8"?>
<p:tagLst xmlns:p="http://schemas.openxmlformats.org/presentationml/2006/main">
  <p:tag name="KSO_WM_BEAUTIFY_FLAG" val="#wm#"/>
  <p:tag name="KSO_WM_TEMPLATE_CATEGORY" val="custom"/>
  <p:tag name="KSO_WM_TEMPLATE_INDEX" val="20205375"/>
</p:tagLst>
</file>

<file path=ppt/tags/tag235.xml><?xml version="1.0" encoding="utf-8"?>
<p:tagLst xmlns:p="http://schemas.openxmlformats.org/presentationml/2006/main">
  <p:tag name="KSO_WM_BEAUTIFY_FLAG" val="#wm#"/>
  <p:tag name="KSO_WM_TEMPLATE_CATEGORY" val="custom"/>
  <p:tag name="KSO_WM_TEMPLATE_INDEX" val="20205375"/>
</p:tagLst>
</file>

<file path=ppt/tags/tag236.xml><?xml version="1.0" encoding="utf-8"?>
<p:tagLst xmlns:p="http://schemas.openxmlformats.org/presentationml/2006/main">
  <p:tag name="KSO_WM_BEAUTIFY_FLAG" val="#wm#"/>
  <p:tag name="KSO_WM_TEMPLATE_CATEGORY" val="custom"/>
  <p:tag name="KSO_WM_TEMPLATE_INDEX" val="20205375"/>
</p:tagLst>
</file>

<file path=ppt/tags/tag237.xml><?xml version="1.0" encoding="utf-8"?>
<p:tagLst xmlns:p="http://schemas.openxmlformats.org/presentationml/2006/main">
  <p:tag name="KSO_WM_BEAUTIFY_FLAG" val="#wm#"/>
  <p:tag name="KSO_WM_TEMPLATE_CATEGORY" val="custom"/>
  <p:tag name="KSO_WM_TEMPLATE_INDEX" val="20205375"/>
</p:tagLst>
</file>

<file path=ppt/tags/tag238.xml><?xml version="1.0" encoding="utf-8"?>
<p:tagLst xmlns:p="http://schemas.openxmlformats.org/presentationml/2006/main">
  <p:tag name="KSO_WM_BEAUTIFY_FLAG" val="#wm#"/>
  <p:tag name="KSO_WM_TEMPLATE_CATEGORY" val="custom"/>
  <p:tag name="KSO_WM_TEMPLATE_INDEX" val="20205375"/>
</p:tagLst>
</file>

<file path=ppt/tags/tag239.xml><?xml version="1.0" encoding="utf-8"?>
<p:tagLst xmlns:p="http://schemas.openxmlformats.org/presentationml/2006/main">
  <p:tag name="KSO_WM_BEAUTIFY_FLAG" val="#wm#"/>
  <p:tag name="KSO_WM_TEMPLATE_CATEGORY" val="custom"/>
  <p:tag name="KSO_WM_TEMPLATE_INDEX" val="20205375"/>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EMPLATE_CATEGORY" val="custom"/>
  <p:tag name="KSO_WM_TEMPLATE_INDEX" val="20200990"/>
</p:tagLst>
</file>

<file path=ppt/tags/tag241.xml><?xml version="1.0" encoding="utf-8"?>
<p:tagLst xmlns:p="http://schemas.openxmlformats.org/presentationml/2006/main">
  <p:tag name="KSO_WM_BEAUTIFY_FLAG" val="#wm#"/>
  <p:tag name="KSO_WM_TEMPLATE_CATEGORY" val="custom"/>
  <p:tag name="KSO_WM_TEMPLATE_INDEX" val="20200990"/>
</p:tagLst>
</file>

<file path=ppt/tags/tag242.xml><?xml version="1.0" encoding="utf-8"?>
<p:tagLst xmlns:p="http://schemas.openxmlformats.org/presentationml/2006/main">
  <p:tag name="KSO_WM_BEAUTIFY_FLAG" val="#wm#"/>
  <p:tag name="KSO_WM_TEMPLATE_CATEGORY" val="custom"/>
  <p:tag name="KSO_WM_TEMPLATE_INDEX" val="20205375"/>
</p:tagLst>
</file>

<file path=ppt/tags/tag243.xml><?xml version="1.0" encoding="utf-8"?>
<p:tagLst xmlns:p="http://schemas.openxmlformats.org/presentationml/2006/main">
  <p:tag name="KSO_WM_BEAUTIFY_FLAG" val="#wm#"/>
  <p:tag name="KSO_WM_TEMPLATE_CATEGORY" val="custom"/>
  <p:tag name="KSO_WM_TEMPLATE_INDEX" val="20205375"/>
</p:tagLst>
</file>

<file path=ppt/tags/tag244.xml><?xml version="1.0" encoding="utf-8"?>
<p:tagLst xmlns:p="http://schemas.openxmlformats.org/presentationml/2006/main">
  <p:tag name="KSO_WM_BEAUTIFY_FLAG" val="#wm#"/>
  <p:tag name="KSO_WM_TEMPLATE_CATEGORY" val="custom"/>
  <p:tag name="KSO_WM_TEMPLATE_INDEX" val="20205375"/>
</p:tagLst>
</file>

<file path=ppt/tags/tag245.xml><?xml version="1.0" encoding="utf-8"?>
<p:tagLst xmlns:p="http://schemas.openxmlformats.org/presentationml/2006/main">
  <p:tag name="KSO_WM_BEAUTIFY_FLAG" val="#wm#"/>
  <p:tag name="KSO_WM_TEMPLATE_CATEGORY" val="custom"/>
  <p:tag name="KSO_WM_TEMPLATE_INDEX" val="20205375"/>
</p:tagLst>
</file>

<file path=ppt/tags/tag246.xml><?xml version="1.0" encoding="utf-8"?>
<p:tagLst xmlns:p="http://schemas.openxmlformats.org/presentationml/2006/main">
  <p:tag name="KSO_WM_BEAUTIFY_FLAG" val="#wm#"/>
  <p:tag name="KSO_WM_TEMPLATE_CATEGORY" val="custom"/>
  <p:tag name="KSO_WM_TEMPLATE_INDEX" val="20205375"/>
</p:tagLst>
</file>

<file path=ppt/tags/tag247.xml><?xml version="1.0" encoding="utf-8"?>
<p:tagLst xmlns:p="http://schemas.openxmlformats.org/presentationml/2006/main">
  <p:tag name="KSO_WM_BEAUTIFY_FLAG" val="#wm#"/>
  <p:tag name="KSO_WM_TEMPLATE_CATEGORY" val="custom"/>
  <p:tag name="KSO_WM_TEMPLATE_INDEX" val="20200990"/>
</p:tagLst>
</file>

<file path=ppt/tags/tag248.xml><?xml version="1.0" encoding="utf-8"?>
<p:tagLst xmlns:p="http://schemas.openxmlformats.org/presentationml/2006/main">
  <p:tag name="KSO_WM_BEAUTIFY_FLAG" val="#wm#"/>
  <p:tag name="KSO_WM_TEMPLATE_CATEGORY" val="custom"/>
  <p:tag name="KSO_WM_TEMPLATE_INDEX" val="20205375"/>
</p:tagLst>
</file>

<file path=ppt/tags/tag249.xml><?xml version="1.0" encoding="utf-8"?>
<p:tagLst xmlns:p="http://schemas.openxmlformats.org/presentationml/2006/main">
  <p:tag name="KSO_WM_BEAUTIFY_FLAG" val="#wm#"/>
  <p:tag name="KSO_WM_TEMPLATE_CATEGORY" val="custom"/>
  <p:tag name="KSO_WM_TEMPLATE_INDEX" val="20205375"/>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EMPLATE_CATEGORY" val="custom"/>
  <p:tag name="KSO_WM_TEMPLATE_INDEX" val="20205375"/>
</p:tagLst>
</file>

<file path=ppt/tags/tag251.xml><?xml version="1.0" encoding="utf-8"?>
<p:tagLst xmlns:p="http://schemas.openxmlformats.org/presentationml/2006/main">
  <p:tag name="KSO_WM_BEAUTIFY_FLAG" val="#wm#"/>
  <p:tag name="KSO_WM_TEMPLATE_CATEGORY" val="custom"/>
  <p:tag name="KSO_WM_TEMPLATE_INDEX" val="20205375"/>
</p:tagLst>
</file>

<file path=ppt/tags/tag252.xml><?xml version="1.0" encoding="utf-8"?>
<p:tagLst xmlns:p="http://schemas.openxmlformats.org/presentationml/2006/main">
  <p:tag name="KSO_WM_BEAUTIFY_FLAG" val="#wm#"/>
  <p:tag name="KSO_WM_TEMPLATE_CATEGORY" val="custom"/>
  <p:tag name="KSO_WM_TEMPLATE_INDEX" val="20205375"/>
</p:tagLst>
</file>

<file path=ppt/tags/tag253.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54.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55.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56.xml><?xml version="1.0" encoding="utf-8"?>
<p:tagLst xmlns:p="http://schemas.openxmlformats.org/presentationml/2006/main">
  <p:tag name="AS_OS" val="Unix 3.10 unknown"/>
  <p:tag name="AS_RELEASE_DATE" val="2020.11.30"/>
  <p:tag name="AS_TITLE" val="Aspose.Slides for Java"/>
  <p:tag name="AS_VERSION" val="20.1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89</Paragraphs>
  <Slides>27</Slides>
  <Notes>1</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27</vt:i4>
      </vt:variant>
    </vt:vector>
  </HeadingPairs>
  <TitlesOfParts>
    <vt:vector baseType="lpstr" size="39">
      <vt:lpstr>Arial</vt:lpstr>
      <vt:lpstr>微软雅黑</vt:lpstr>
      <vt:lpstr>Wingdings</vt:lpstr>
      <vt:lpstr>汉仪旗黑-85S</vt:lpstr>
      <vt:lpstr>Calibri Light</vt:lpstr>
      <vt:lpstr>Calibri</vt:lpstr>
      <vt:lpstr>楷体</vt:lpstr>
      <vt:lpstr>华文中宋</vt:lpstr>
      <vt:lpstr>隶书</vt:lpstr>
      <vt:lpstr>仿宋</vt:lpstr>
      <vt:lpstr>宋体</vt:lpstr>
      <vt:lpstr>Office 主题​​</vt:lpstr>
      <vt:lpstr>PowerPoint Presentation</vt:lpstr>
      <vt:lpstr>论证与论证方法</vt:lpstr>
      <vt:lpstr>用事实说话</vt:lpstr>
      <vt:lpstr>PowerPoint Presentation</vt:lpstr>
      <vt:lpstr>PowerPoint Presentation</vt:lpstr>
      <vt:lpstr>概括总体性事实</vt:lpstr>
      <vt:lpstr>PowerPoint Presentation</vt:lpstr>
      <vt:lpstr>概括总体性事实</vt:lpstr>
      <vt:lpstr>PowerPoint Presentation</vt:lpstr>
      <vt:lpstr>枚举个别事例1</vt:lpstr>
      <vt:lpstr>PowerPoint Presentation</vt:lpstr>
      <vt:lpstr>枚举个别事例2</vt:lpstr>
      <vt:lpstr>枚举个别事例3</vt:lpstr>
      <vt:lpstr>枚举个别事例4</vt:lpstr>
      <vt:lpstr>用数据说话</vt:lpstr>
      <vt:lpstr>PowerPoint Presentation</vt:lpstr>
      <vt:lpstr>PowerPoint Presentation</vt:lpstr>
      <vt:lpstr>PowerPoint Presentation</vt:lpstr>
      <vt:lpstr>PowerPoint Presentation</vt:lpstr>
      <vt:lpstr>PowerPoint Presentation</vt:lpstr>
      <vt:lpstr>用史实说话</vt:lpstr>
      <vt:lpstr>①历史人物</vt:lpstr>
      <vt:lpstr>以2021年上海卷高考作文为例，列举可用的例证。</vt:lpstr>
      <vt:lpstr>无例证的考场作文是无趣的、干瘪的，会令人倍感乏味。</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2021-10-09T10:05:48.472</cp:lastPrinted>
  <dcterms:created xsi:type="dcterms:W3CDTF">2021-10-09T10:05:48Z</dcterms:created>
  <dcterms:modified xsi:type="dcterms:W3CDTF">2021-10-09T02:05:50Z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