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46" r:id="rId3"/>
    <p:sldId id="476" r:id="rId5"/>
    <p:sldId id="477" r:id="rId6"/>
    <p:sldId id="415" r:id="rId7"/>
    <p:sldId id="438" r:id="rId8"/>
    <p:sldId id="478" r:id="rId9"/>
    <p:sldId id="480" r:id="rId10"/>
    <p:sldId id="481" r:id="rId11"/>
    <p:sldId id="484" r:id="rId12"/>
    <p:sldId id="483" r:id="rId13"/>
    <p:sldId id="487" r:id="rId14"/>
    <p:sldId id="489" r:id="rId15"/>
    <p:sldId id="490" r:id="rId16"/>
    <p:sldId id="482" r:id="rId17"/>
    <p:sldId id="494" r:id="rId18"/>
    <p:sldId id="450" r:id="rId19"/>
    <p:sldId id="503" r:id="rId20"/>
    <p:sldId id="491" r:id="rId21"/>
    <p:sldId id="497" r:id="rId22"/>
    <p:sldId id="495" r:id="rId23"/>
    <p:sldId id="499" r:id="rId24"/>
    <p:sldId id="455" r:id="rId25"/>
    <p:sldId id="413" r:id="rId26"/>
    <p:sldId id="500" r:id="rId27"/>
    <p:sldId id="501" r:id="rId28"/>
    <p:sldId id="502" r:id="rId29"/>
    <p:sldId id="434" r:id="rId30"/>
  </p:sldIdLst>
  <p:sldSz cx="9144000" cy="5143500" type="screen16x9"/>
  <p:notesSz cx="6814820" cy="9942195"/>
  <p:custShowLst>
    <p:custShow name="自定义放映 1" id="0">
      <p:sldLst>
        <p:sld r:id="rId3"/>
        <p:sld r:id="rId7"/>
        <p:sld r:id="rId26"/>
      </p:sldLst>
    </p:custShow>
  </p:custShow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0000"/>
    <a:srgbClr val="99FF33"/>
    <a:srgbClr val="FF6600"/>
    <a:srgbClr val="810505"/>
    <a:srgbClr val="911D84"/>
    <a:srgbClr val="460E76"/>
    <a:srgbClr val="942BD7"/>
    <a:srgbClr val="3F21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88" autoAdjust="0"/>
    <p:restoredTop sz="94660"/>
  </p:normalViewPr>
  <p:slideViewPr>
    <p:cSldViewPr snapToObjects="1">
      <p:cViewPr>
        <p:scale>
          <a:sx n="75" d="100"/>
          <a:sy n="75" d="100"/>
        </p:scale>
        <p:origin x="-1070" y="-638"/>
      </p:cViewPr>
      <p:guideLst>
        <p:guide orient="horz" pos="1348"/>
        <p:guide pos="29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33350" y="819150"/>
            <a:ext cx="6365875" cy="3581400"/>
          </a:xfrm>
          <a:prstGeom prst="rect">
            <a:avLst/>
          </a:prstGeom>
          <a:noFill/>
          <a:ln w="9525">
            <a:noFill/>
            <a:miter lim="800000"/>
          </a:ln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3400" y="4770438"/>
            <a:ext cx="5745163" cy="429736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noProof="0" smtClean="0"/>
              <a:t>单击此处编辑母版文本样式</a:t>
            </a:r>
            <a:endParaRPr lang="zh-CN" noProof="0" smtClean="0"/>
          </a:p>
          <a:p>
            <a:pPr lvl="1"/>
            <a:r>
              <a:rPr lang="zh-CN" noProof="0" smtClean="0"/>
              <a:t>第二级</a:t>
            </a:r>
            <a:endParaRPr lang="zh-CN" noProof="0" smtClean="0"/>
          </a:p>
          <a:p>
            <a:pPr lvl="2"/>
            <a:r>
              <a:rPr lang="zh-CN" noProof="0" smtClean="0"/>
              <a:t>第三级</a:t>
            </a:r>
            <a:endParaRPr lang="zh-CN" noProof="0" smtClean="0"/>
          </a:p>
          <a:p>
            <a:pPr lvl="3"/>
            <a:r>
              <a:rPr lang="zh-CN" noProof="0" smtClean="0"/>
              <a:t>第四级</a:t>
            </a:r>
            <a:endParaRPr lang="zh-CN" noProof="0" smtClean="0"/>
          </a:p>
          <a:p>
            <a:pPr lvl="4"/>
            <a:r>
              <a:rPr lang="zh-CN" noProof="0" smtClean="0"/>
              <a:t>第五级</a:t>
            </a:r>
            <a:endParaRPr lang="zh-CN" noProof="0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5925" cy="49688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 i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59213" y="0"/>
            <a:ext cx="2955925" cy="49688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 i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5625"/>
            <a:ext cx="2955925" cy="49688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 i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9213" y="9445625"/>
            <a:ext cx="2955925" cy="49688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 i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605B74BB-88D6-452D-AB2A-109E5E171FF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pPr>
              <a:buFontTx/>
              <a:buNone/>
            </a:pPr>
            <a:fld id="{772681C9-CF1D-42D9-8334-0C3AA0423C6D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3794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5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887C5235-2BBD-4DF3-852B-44895EC262B5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5842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3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5831B67F-0DA9-455D-91A6-C9031D63C22B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7890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1" name="灯片编号占位符 3"/>
          <p:cNvSpPr txBox="1">
            <a:spLocks noGrp="1"/>
          </p:cNvSpPr>
          <p:nvPr/>
        </p:nvSpPr>
        <p:spPr bwMode="auto">
          <a:xfrm>
            <a:off x="3859213" y="9445625"/>
            <a:ext cx="2955925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>
              <a:buFont typeface="Arial" panose="020B0604020202020204" pitchFamily="34" charset="0"/>
              <a:buNone/>
            </a:pPr>
            <a:fld id="{8171911F-D218-4024-B2B8-99BB3F1E91ED}" type="slidenum">
              <a:rPr lang="zh-CN" altLang="en-US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9938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39" name="灯片编号占位符 3"/>
          <p:cNvSpPr txBox="1">
            <a:spLocks noGrp="1"/>
          </p:cNvSpPr>
          <p:nvPr/>
        </p:nvSpPr>
        <p:spPr bwMode="auto">
          <a:xfrm>
            <a:off x="3859213" y="9445625"/>
            <a:ext cx="2955925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>
              <a:buFont typeface="Arial" panose="020B0604020202020204" pitchFamily="34" charset="0"/>
              <a:buNone/>
            </a:pPr>
            <a:fld id="{57FCB7BD-9EBE-49B0-9582-113D9983B31C}" type="slidenum">
              <a:rPr lang="zh-CN" altLang="en-US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1986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87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7C9C2420-D814-41ED-A007-62650C2C4DDE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4034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35" name="灯片编号占位符 3"/>
          <p:cNvSpPr txBox="1">
            <a:spLocks noGrp="1"/>
          </p:cNvSpPr>
          <p:nvPr/>
        </p:nvSpPr>
        <p:spPr bwMode="auto">
          <a:xfrm>
            <a:off x="3859213" y="9445625"/>
            <a:ext cx="2955925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>
              <a:buFont typeface="Arial" panose="020B0604020202020204" pitchFamily="34" charset="0"/>
              <a:buNone/>
            </a:pPr>
            <a:fld id="{ECA566DB-997E-4F86-85C0-4B42E2722AF6}" type="slidenum">
              <a:rPr lang="zh-CN" altLang="en-US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6082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083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1A7D8FAA-9053-4307-8B90-68828AD3BEA3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4274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275" name="灯片编号占位符 3"/>
          <p:cNvSpPr txBox="1">
            <a:spLocks noGrp="1"/>
          </p:cNvSpPr>
          <p:nvPr/>
        </p:nvSpPr>
        <p:spPr bwMode="auto">
          <a:xfrm>
            <a:off x="3859213" y="9445625"/>
            <a:ext cx="2955925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>
              <a:buFont typeface="Arial" panose="020B0604020202020204" pitchFamily="34" charset="0"/>
              <a:buNone/>
            </a:pPr>
            <a:fld id="{959971CC-E0D6-4DF0-87AD-3A767DF6C88F}" type="slidenum">
              <a:rPr lang="zh-CN" altLang="en-US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2226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27" name="灯片编号占位符 3"/>
          <p:cNvSpPr txBox="1">
            <a:spLocks noGrp="1"/>
          </p:cNvSpPr>
          <p:nvPr/>
        </p:nvSpPr>
        <p:spPr bwMode="auto">
          <a:xfrm>
            <a:off x="3859213" y="9445625"/>
            <a:ext cx="2955925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>
              <a:buFont typeface="Arial" panose="020B0604020202020204" pitchFamily="34" charset="0"/>
              <a:buNone/>
            </a:pPr>
            <a:fld id="{0E51A291-4502-4722-B15F-DF8E3B7C91A6}" type="slidenum">
              <a:rPr lang="zh-CN" altLang="en-US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0178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0179" name="灯片编号占位符 3"/>
          <p:cNvSpPr txBox="1">
            <a:spLocks noGrp="1"/>
          </p:cNvSpPr>
          <p:nvPr/>
        </p:nvSpPr>
        <p:spPr bwMode="auto">
          <a:xfrm>
            <a:off x="3859213" y="9445625"/>
            <a:ext cx="2955925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>
              <a:buFont typeface="Arial" panose="020B0604020202020204" pitchFamily="34" charset="0"/>
              <a:buNone/>
            </a:pPr>
            <a:fld id="{557C2FBD-C034-419D-B1CF-7C4D0C6E86CA}" type="slidenum">
              <a:rPr lang="zh-CN" altLang="en-US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7410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1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1FFCAA33-29C6-479F-8309-F0137EDD8386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8130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1" name="灯片编号占位符 3"/>
          <p:cNvSpPr txBox="1">
            <a:spLocks noGrp="1"/>
          </p:cNvSpPr>
          <p:nvPr/>
        </p:nvSpPr>
        <p:spPr bwMode="auto">
          <a:xfrm>
            <a:off x="3859213" y="9445625"/>
            <a:ext cx="2955925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>
              <a:buFont typeface="Arial" panose="020B0604020202020204" pitchFamily="34" charset="0"/>
              <a:buNone/>
            </a:pPr>
            <a:fld id="{61486C24-F5B9-46D4-AB7C-875E6D67F9FE}" type="slidenum">
              <a:rPr lang="zh-CN" altLang="en-US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6322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323" name="灯片编号占位符 3"/>
          <p:cNvSpPr txBox="1">
            <a:spLocks noGrp="1"/>
          </p:cNvSpPr>
          <p:nvPr/>
        </p:nvSpPr>
        <p:spPr bwMode="auto">
          <a:xfrm>
            <a:off x="3859213" y="9445625"/>
            <a:ext cx="2955925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648AA45A-6672-4653-88FA-F2A33AB017AE}" type="slidenum">
              <a:rPr lang="zh-CN" altLang="en-US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8370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8371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6EF1A886-3A9D-4E93-8652-D62790656FD3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0418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19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pPr>
              <a:buFontTx/>
              <a:buNone/>
            </a:pPr>
            <a:fld id="{A5890E42-D089-4170-A298-277FFF58D91B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2466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467" name="灯片编号占位符 3"/>
          <p:cNvSpPr txBox="1">
            <a:spLocks noGrp="1"/>
          </p:cNvSpPr>
          <p:nvPr/>
        </p:nvSpPr>
        <p:spPr bwMode="auto">
          <a:xfrm>
            <a:off x="3859213" y="9445625"/>
            <a:ext cx="2955925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4F5E3E02-A256-41EA-8C24-B11D63158E10}" type="slidenum">
              <a:rPr lang="zh-CN" altLang="en-US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4514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4515" name="灯片编号占位符 3"/>
          <p:cNvSpPr txBox="1">
            <a:spLocks noGrp="1"/>
          </p:cNvSpPr>
          <p:nvPr/>
        </p:nvSpPr>
        <p:spPr bwMode="auto">
          <a:xfrm>
            <a:off x="3859213" y="9445625"/>
            <a:ext cx="2955925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>
              <a:buFont typeface="Arial" panose="020B0604020202020204" pitchFamily="34" charset="0"/>
              <a:buNone/>
            </a:pPr>
            <a:fld id="{3AA0B081-F5E8-4612-B3F6-E94C818BE0C0}" type="slidenum">
              <a:rPr lang="zh-CN" altLang="en-US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2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563" name="灯片编号占位符 3"/>
          <p:cNvSpPr txBox="1">
            <a:spLocks noGrp="1"/>
          </p:cNvSpPr>
          <p:nvPr/>
        </p:nvSpPr>
        <p:spPr bwMode="auto">
          <a:xfrm>
            <a:off x="3859213" y="9445625"/>
            <a:ext cx="2955925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>
              <a:buFont typeface="Arial" panose="020B0604020202020204" pitchFamily="34" charset="0"/>
              <a:buNone/>
            </a:pPr>
            <a:fld id="{362395D2-E2E4-4479-9812-0942DD4D066B}" type="slidenum">
              <a:rPr lang="zh-CN" altLang="en-US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8610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611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pPr>
              <a:buFontTx/>
              <a:buNone/>
            </a:pPr>
            <a:fld id="{BDC92254-F658-4447-888A-B193677CCA82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9458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pPr>
              <a:buFontTx/>
              <a:buNone/>
            </a:pPr>
            <a:fld id="{41131E80-2DD0-4EEA-8205-9FB94F528356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1506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7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pPr>
              <a:buFontTx/>
              <a:buNone/>
            </a:pPr>
            <a:fld id="{A24B7C17-F916-4C8D-981A-C906E5821444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3554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5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39231F62-B5B1-47C6-8C76-A8F2425BF310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5602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3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FE73222D-EE49-461A-90CB-090AC13DDB1E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7650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1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694B3939-BC9B-435A-9D43-1EFC3FD3DFC0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9698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699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pPr>
              <a:buFontTx/>
              <a:buNone/>
            </a:pPr>
            <a:fld id="{90946A3A-C904-4A4B-BD86-5C3BB3E85B4C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1746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47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A5BE9DA9-678A-4872-A6E3-53CE322E37B9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343"/>
            <a:ext cx="7772400" cy="110299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 spd="slow" advTm="4000">
    <p:comb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740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71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 advTm="4000">
    <p:comb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740"/>
            <a:ext cx="2057400" cy="438912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740"/>
            <a:ext cx="6019800" cy="438912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 advTm="4000">
    <p:comb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740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71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 advTm="4000">
    <p:comb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4699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273"/>
            <a:ext cx="7772400" cy="112442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 spd="slow" advTm="4000">
    <p:comb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740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71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71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 advTm="4000">
    <p:comb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740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573"/>
            <a:ext cx="4040188" cy="48006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634"/>
            <a:ext cx="4040188" cy="296322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573"/>
            <a:ext cx="4041775" cy="48006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634"/>
            <a:ext cx="4041775" cy="296322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 advTm="4000">
    <p:comb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740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 advTm="4000">
    <p:comb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4000">
    <p:comb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313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312"/>
            <a:ext cx="5111750" cy="439054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5850"/>
            <a:ext cx="3008313" cy="351901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 spd="slow" advTm="4000">
    <p:comb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76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058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6219"/>
            <a:ext cx="5486400" cy="6029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 spd="slow" advTm="4000">
    <p:comb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  <a:ea typeface="微软雅黑" panose="020B0503020204020204" pitchFamily="34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  <a:ea typeface="微软雅黑" panose="020B0503020204020204" pitchFamily="34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  <a:ea typeface="微软雅黑" panose="020B0503020204020204" pitchFamily="34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  <a:ea typeface="微软雅黑" panose="020B0503020204020204" pitchFamily="34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50000"/>
        <a:buChar char="•"/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50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50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3" Type="http://schemas.openxmlformats.org/officeDocument/2006/relationships/notesSlide" Target="../notesSlides/notesSlide1.xml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19.png"/><Relationship Id="rId1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19.png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1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5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9.png"/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1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1625" y="3200400"/>
            <a:ext cx="2913063" cy="2325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图片 4"/>
          <p:cNvPicPr>
            <a:picLocks noChangeAspect="1"/>
          </p:cNvPicPr>
          <p:nvPr/>
        </p:nvPicPr>
        <p:blipFill>
          <a:blip r:embed="rId3" cstate="print"/>
          <a:srcRect l="2512" t="-9306" r="-2512" b="50464"/>
          <a:stretch>
            <a:fillRect/>
          </a:stretch>
        </p:blipFill>
        <p:spPr bwMode="auto">
          <a:xfrm>
            <a:off x="120650" y="-615950"/>
            <a:ext cx="5307013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3" descr="I:\我的模板\中国风模板\中国风模板05\宽版\树叶\树叶0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3913" y="-163513"/>
            <a:ext cx="142875" cy="219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4" descr="I:\我的模板\中国风模板\中国风模板05\宽版\树叶\树叶0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-296863"/>
            <a:ext cx="241300" cy="26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5" descr="I:\我的模板\中国风模板\中国风模板05\宽版\树叶\树叶03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219075" y="58738"/>
            <a:ext cx="171450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6" descr="I:\我的模板\中国风模板\中国风模板05\宽版\树叶\树叶04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339725" y="-163513"/>
            <a:ext cx="2921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6" descr="I:\我的模板\中国风模板\中国风模板05\宽版\树叶\树叶04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-7186150">
            <a:off x="-307975" y="476250"/>
            <a:ext cx="2921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6" descr="I:\我的模板\中国风模板\中国风模板05\宽版\树叶\树叶04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5828100" flipV="1">
            <a:off x="7741444" y="-294482"/>
            <a:ext cx="254000" cy="14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6" name="Picture 6" descr="I:\我的模板\中国风模板\中国风模板05\宽版\树叶\树叶04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-3535098">
            <a:off x="5278438" y="-225425"/>
            <a:ext cx="231775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7" name="Picture 4" descr="I:\我的模板\中国风模板\中国风模板05\宽版\树叶\树叶0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15213" y="-319088"/>
            <a:ext cx="241300" cy="26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8" name="Picture 5" descr="I:\我的模板\中国风模板\中国风模板05\宽版\树叶\树叶03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778625" y="-381000"/>
            <a:ext cx="171450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9" name="图片 15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20650" y="3286125"/>
            <a:ext cx="3581400" cy="174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50" name="矩形 26"/>
          <p:cNvSpPr>
            <a:spLocks noChangeArrowheads="1"/>
          </p:cNvSpPr>
          <p:nvPr/>
        </p:nvSpPr>
        <p:spPr bwMode="auto">
          <a:xfrm>
            <a:off x="1957388" y="1109663"/>
            <a:ext cx="6340475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4000" b="1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运用逻辑思维提高立意水平</a:t>
            </a:r>
            <a:endParaRPr lang="zh-CN" altLang="en-US" sz="4000"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  <p:sp>
        <p:nvSpPr>
          <p:cNvPr id="14351" name="矩形 27"/>
          <p:cNvSpPr>
            <a:spLocks noChangeArrowheads="1"/>
          </p:cNvSpPr>
          <p:nvPr/>
        </p:nvSpPr>
        <p:spPr bwMode="auto">
          <a:xfrm>
            <a:off x="3851275" y="1941513"/>
            <a:ext cx="4572000" cy="954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——</a:t>
            </a:r>
            <a:r>
              <a:rPr lang="zh-CN" altLang="zh-CN" sz="2800" b="1">
                <a:latin typeface="宋体" panose="02010600030101010101" pitchFamily="2" charset="-122"/>
              </a:rPr>
              <a:t>写作支架教学系列课</a:t>
            </a:r>
            <a:br>
              <a:rPr lang="zh-CN" altLang="zh-CN" sz="2800" b="1">
                <a:latin typeface="宋体" panose="02010600030101010101" pitchFamily="2" charset="-122"/>
              </a:rPr>
            </a:br>
            <a:endParaRPr lang="zh-CN" altLang="en-US" sz="2800" b="1"/>
          </a:p>
        </p:txBody>
      </p:sp>
      <p:sp>
        <p:nvSpPr>
          <p:cNvPr id="14353" name="文本框 1"/>
          <p:cNvSpPr txBox="1">
            <a:spLocks noChangeArrowheads="1"/>
          </p:cNvSpPr>
          <p:nvPr/>
        </p:nvSpPr>
        <p:spPr bwMode="auto">
          <a:xfrm>
            <a:off x="1365250" y="236538"/>
            <a:ext cx="592138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14354" name="矩形 17"/>
          <p:cNvSpPr>
            <a:spLocks noChangeArrowheads="1"/>
          </p:cNvSpPr>
          <p:nvPr/>
        </p:nvSpPr>
        <p:spPr bwMode="auto">
          <a:xfrm>
            <a:off x="966788" y="93663"/>
            <a:ext cx="309880" cy="3962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 sz="2000" b="1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69" name="组合 36"/>
          <p:cNvGrpSpPr/>
          <p:nvPr/>
        </p:nvGrpSpPr>
        <p:grpSpPr bwMode="auto">
          <a:xfrm>
            <a:off x="2154238" y="1851025"/>
            <a:ext cx="4391025" cy="377825"/>
            <a:chOff x="2227579" y="2336572"/>
            <a:chExt cx="4392301" cy="376760"/>
          </a:xfrm>
        </p:grpSpPr>
        <p:cxnSp>
          <p:nvCxnSpPr>
            <p:cNvPr id="32795" name="AutoShape 18"/>
            <p:cNvCxnSpPr>
              <a:cxnSpLocks noChangeShapeType="1"/>
            </p:cNvCxnSpPr>
            <p:nvPr/>
          </p:nvCxnSpPr>
          <p:spPr bwMode="auto">
            <a:xfrm>
              <a:off x="4423380" y="2336572"/>
              <a:ext cx="0" cy="375974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</a:ln>
          </p:spPr>
        </p:cxnSp>
        <p:cxnSp>
          <p:nvCxnSpPr>
            <p:cNvPr id="32796" name="AutoShape 19"/>
            <p:cNvCxnSpPr>
              <a:cxnSpLocks noChangeShapeType="1"/>
            </p:cNvCxnSpPr>
            <p:nvPr/>
          </p:nvCxnSpPr>
          <p:spPr bwMode="auto">
            <a:xfrm rot="5400000">
              <a:off x="3137493" y="1426658"/>
              <a:ext cx="375974" cy="2195801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000000"/>
              </a:solidFill>
              <a:miter lim="800000"/>
              <a:tailEnd type="triangle" w="med" len="med"/>
            </a:ln>
          </p:spPr>
        </p:cxnSp>
        <p:cxnSp>
          <p:nvCxnSpPr>
            <p:cNvPr id="32797" name="AutoShape 19"/>
            <p:cNvCxnSpPr>
              <a:cxnSpLocks noChangeShapeType="1"/>
            </p:cNvCxnSpPr>
            <p:nvPr/>
          </p:nvCxnSpPr>
          <p:spPr bwMode="auto">
            <a:xfrm rot="16200000" flipH="1">
              <a:off x="5333993" y="1427444"/>
              <a:ext cx="375974" cy="2195801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000000"/>
              </a:solidFill>
              <a:miter lim="800000"/>
              <a:tailEnd type="triangle" w="med" len="med"/>
            </a:ln>
          </p:spPr>
        </p:cxnSp>
      </p:grpSp>
      <p:pic>
        <p:nvPicPr>
          <p:cNvPr id="32770" name="Picture 2" descr="C:\Users\Thinkpad\Desktop\PNG\1_0004_图层-10.png"/>
          <p:cNvPicPr>
            <a:picLocks noChangeAspect="1" noChangeArrowheads="1"/>
          </p:cNvPicPr>
          <p:nvPr/>
        </p:nvPicPr>
        <p:blipFill>
          <a:blip r:embed="rId1" cstate="print"/>
          <a:srcRect l="3636" r="5289" b="6992"/>
          <a:stretch>
            <a:fillRect/>
          </a:stretch>
        </p:blipFill>
        <p:spPr bwMode="auto">
          <a:xfrm>
            <a:off x="3306763" y="123825"/>
            <a:ext cx="1817687" cy="167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Picture 2" descr="C:\Users\Thinkpad\Desktop\PNG\1_0004_图层-10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71550" y="2178050"/>
            <a:ext cx="1944688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2" name="TextBox 42"/>
          <p:cNvSpPr txBox="1">
            <a:spLocks noChangeArrowheads="1"/>
          </p:cNvSpPr>
          <p:nvPr/>
        </p:nvSpPr>
        <p:spPr bwMode="auto">
          <a:xfrm>
            <a:off x="3563938" y="204788"/>
            <a:ext cx="1395412" cy="1384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460E76"/>
                </a:solidFill>
                <a:latin typeface="Times New Roman" panose="02020603050405020304" pitchFamily="18" charset="0"/>
              </a:rPr>
              <a:t>中国</a:t>
            </a:r>
            <a:endParaRPr lang="zh-CN" altLang="en-US" sz="2800" b="1">
              <a:solidFill>
                <a:srgbClr val="460E76"/>
              </a:solidFill>
              <a:latin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460E76"/>
                </a:solidFill>
                <a:latin typeface="Times New Roman" panose="02020603050405020304" pitchFamily="18" charset="0"/>
              </a:rPr>
              <a:t>关键词</a:t>
            </a:r>
            <a:endParaRPr lang="zh-CN" altLang="en-US" sz="2800" b="1">
              <a:solidFill>
                <a:srgbClr val="460E76"/>
              </a:solidFill>
              <a:latin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460E76"/>
                </a:solidFill>
                <a:latin typeface="Times New Roman" panose="02020603050405020304" pitchFamily="18" charset="0"/>
              </a:rPr>
              <a:t>12</a:t>
            </a:r>
            <a:endParaRPr lang="zh-CN" altLang="en-US" sz="2800" i="1">
              <a:solidFill>
                <a:srgbClr val="460E76"/>
              </a:solidFill>
              <a:latin typeface="方正宋黑简体"/>
              <a:ea typeface="方正宋黑简体"/>
              <a:cs typeface="方正宋黑简体"/>
            </a:endParaRPr>
          </a:p>
        </p:txBody>
      </p:sp>
      <p:pic>
        <p:nvPicPr>
          <p:cNvPr id="32773" name="Picture 2" descr="C:\Users\Thinkpad\Desktop\PNG\1_0004_图层-10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651500" y="2178050"/>
            <a:ext cx="2187575" cy="166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" name="TextBox 50"/>
          <p:cNvSpPr txBox="1"/>
          <p:nvPr/>
        </p:nvSpPr>
        <p:spPr>
          <a:xfrm>
            <a:off x="5995988" y="3386138"/>
            <a:ext cx="1306512" cy="373062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400" b="1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pPr>
              <a:buFont typeface="Arial" panose="020B0604020202020204" pitchFamily="34" charset="0"/>
              <a:buNone/>
              <a:defRPr/>
            </a:pPr>
            <a:endParaRPr lang="en-US" altLang="zh-CN" i="1" dirty="0"/>
          </a:p>
        </p:txBody>
      </p:sp>
      <p:sp>
        <p:nvSpPr>
          <p:cNvPr id="32775" name="TextBox 51"/>
          <p:cNvSpPr txBox="1">
            <a:spLocks noChangeArrowheads="1"/>
          </p:cNvSpPr>
          <p:nvPr/>
        </p:nvSpPr>
        <p:spPr bwMode="auto">
          <a:xfrm>
            <a:off x="5867400" y="2517775"/>
            <a:ext cx="1765300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460E76"/>
                </a:solidFill>
                <a:latin typeface="Times New Roman" panose="02020603050405020304" pitchFamily="18" charset="0"/>
              </a:rPr>
              <a:t>现代中国</a:t>
            </a:r>
            <a:endParaRPr lang="zh-CN" altLang="en-US" sz="2800" b="1">
              <a:solidFill>
                <a:srgbClr val="460E76"/>
              </a:solidFill>
              <a:latin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460E76"/>
                </a:solidFill>
                <a:latin typeface="Times New Roman" panose="02020603050405020304" pitchFamily="18" charset="0"/>
              </a:rPr>
              <a:t>8</a:t>
            </a:r>
            <a:endParaRPr lang="en-US" altLang="zh-CN" sz="2800" b="1">
              <a:solidFill>
                <a:srgbClr val="460E76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2776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75325" y="204788"/>
            <a:ext cx="3368675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0" y="0"/>
            <a:ext cx="4572000" cy="1077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Franklin Gothic Book" panose="020B0503020102020204"/>
                <a:ea typeface="黑体" panose="0201060906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zh-CN" sz="3200" b="1">
                <a:solidFill>
                  <a:srgbClr val="FF0000"/>
                </a:solidFill>
                <a:latin typeface="Franklin Gothic Book" panose="020B0503020102020204"/>
                <a:ea typeface="黑体" panose="02010609060101010101" pitchFamily="2" charset="-122"/>
                <a:cs typeface="宋体" panose="02010600030101010101" pitchFamily="2" charset="-122"/>
              </a:rPr>
              <a:t>注意点</a:t>
            </a:r>
            <a:r>
              <a:rPr lang="zh-CN" altLang="en-US" sz="3200" b="1">
                <a:solidFill>
                  <a:srgbClr val="FF0000"/>
                </a:solidFill>
                <a:latin typeface="Franklin Gothic Book" panose="020B0503020102020204"/>
                <a:ea typeface="黑体" panose="02010609060101010101" pitchFamily="2" charset="-122"/>
                <a:cs typeface="宋体" panose="02010600030101010101" pitchFamily="2" charset="-122"/>
              </a:rPr>
              <a:t>二</a:t>
            </a:r>
            <a:r>
              <a:rPr lang="zh-CN" altLang="zh-CN" sz="3200" b="1">
                <a:solidFill>
                  <a:srgbClr val="FF0000"/>
                </a:solidFill>
                <a:latin typeface="Franklin Gothic Book" panose="020B0503020102020204"/>
                <a:ea typeface="黑体" panose="02010609060101010101" pitchFamily="2" charset="-122"/>
                <a:cs typeface="宋体" panose="02010600030101010101" pitchFamily="2" charset="-122"/>
              </a:rPr>
              <a:t>：</a:t>
            </a:r>
            <a:endParaRPr lang="zh-CN" altLang="en-US" sz="3200" b="1">
              <a:solidFill>
                <a:srgbClr val="FF0000"/>
              </a:solidFill>
              <a:latin typeface="Franklin Gothic Book" panose="020B0503020102020204"/>
              <a:ea typeface="黑体" panose="02010609060101010101" pitchFamily="2" charset="-122"/>
              <a:cs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latin typeface="Franklin Gothic Book" panose="020B0503020102020204"/>
                <a:ea typeface="黑体" panose="02010609060101010101" pitchFamily="2" charset="-122"/>
                <a:cs typeface="宋体" panose="02010600030101010101" pitchFamily="2" charset="-122"/>
              </a:rPr>
              <a:t>  </a:t>
            </a:r>
            <a:r>
              <a:rPr lang="zh-CN" altLang="zh-CN" sz="3200" b="1">
                <a:latin typeface="Franklin Gothic Book" panose="020B0503020102020204"/>
                <a:ea typeface="黑体" panose="02010609060101010101" pitchFamily="2" charset="-122"/>
                <a:cs typeface="宋体" panose="02010600030101010101" pitchFamily="2" charset="-122"/>
              </a:rPr>
              <a:t>归类</a:t>
            </a:r>
            <a:r>
              <a:rPr lang="zh-CN" altLang="en-US" sz="3200" b="1">
                <a:latin typeface="Franklin Gothic Book" panose="020B0503020102020204"/>
                <a:ea typeface="黑体" panose="02010609060101010101" pitchFamily="2" charset="-122"/>
                <a:cs typeface="宋体" panose="02010600030101010101" pitchFamily="2" charset="-122"/>
              </a:rPr>
              <a:t>可以</a:t>
            </a:r>
            <a:r>
              <a:rPr lang="zh-CN" altLang="en-US" sz="3200" b="1">
                <a:solidFill>
                  <a:srgbClr val="FF0000"/>
                </a:solidFill>
                <a:latin typeface="Franklin Gothic Book" panose="020B0503020102020204"/>
                <a:ea typeface="黑体" panose="02010609060101010101" pitchFamily="2" charset="-122"/>
                <a:cs typeface="宋体" panose="02010600030101010101" pitchFamily="2" charset="-122"/>
              </a:rPr>
              <a:t>逐层</a:t>
            </a:r>
            <a:r>
              <a:rPr lang="zh-CN" altLang="en-US" sz="3200" b="1">
                <a:latin typeface="Franklin Gothic Book" panose="020B0503020102020204"/>
                <a:ea typeface="黑体" panose="02010609060101010101" pitchFamily="2" charset="-122"/>
                <a:cs typeface="宋体" panose="02010600030101010101" pitchFamily="2" charset="-122"/>
              </a:rPr>
              <a:t>分类。</a:t>
            </a:r>
            <a:endParaRPr lang="zh-CN" altLang="en-US" sz="3200" b="1">
              <a:latin typeface="Franklin Gothic Book" panose="020B0503020102020204"/>
              <a:ea typeface="黑体" panose="0201060906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778" name="TextBox 45"/>
          <p:cNvSpPr txBox="1">
            <a:spLocks noChangeArrowheads="1"/>
          </p:cNvSpPr>
          <p:nvPr/>
        </p:nvSpPr>
        <p:spPr bwMode="auto">
          <a:xfrm>
            <a:off x="971550" y="2517775"/>
            <a:ext cx="1728788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460E76"/>
                </a:solidFill>
                <a:latin typeface="Times New Roman" panose="02020603050405020304" pitchFamily="18" charset="0"/>
              </a:rPr>
              <a:t>传统中国</a:t>
            </a:r>
            <a:endParaRPr lang="zh-CN" altLang="en-US" sz="2800" b="1">
              <a:solidFill>
                <a:srgbClr val="460E76"/>
              </a:solidFill>
              <a:latin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460E76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i="1">
              <a:solidFill>
                <a:srgbClr val="460E76"/>
              </a:solidFill>
              <a:latin typeface="方正宋黑简体"/>
              <a:ea typeface="方正宋黑简体"/>
              <a:cs typeface="方正宋黑简体"/>
            </a:endParaRPr>
          </a:p>
        </p:txBody>
      </p:sp>
      <p:grpSp>
        <p:nvGrpSpPr>
          <p:cNvPr id="32779" name="组合 36"/>
          <p:cNvGrpSpPr/>
          <p:nvPr/>
        </p:nvGrpSpPr>
        <p:grpSpPr bwMode="auto">
          <a:xfrm>
            <a:off x="755650" y="3651250"/>
            <a:ext cx="2303463" cy="376238"/>
            <a:chOff x="2227579" y="2336572"/>
            <a:chExt cx="4392301" cy="376760"/>
          </a:xfrm>
        </p:grpSpPr>
        <p:cxnSp>
          <p:nvCxnSpPr>
            <p:cNvPr id="32792" name="AutoShape 18"/>
            <p:cNvCxnSpPr>
              <a:cxnSpLocks noChangeShapeType="1"/>
            </p:cNvCxnSpPr>
            <p:nvPr/>
          </p:nvCxnSpPr>
          <p:spPr bwMode="auto">
            <a:xfrm>
              <a:off x="4423380" y="2336572"/>
              <a:ext cx="0" cy="375974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</a:ln>
          </p:spPr>
        </p:cxnSp>
        <p:cxnSp>
          <p:nvCxnSpPr>
            <p:cNvPr id="32793" name="AutoShape 19"/>
            <p:cNvCxnSpPr>
              <a:cxnSpLocks noChangeShapeType="1"/>
            </p:cNvCxnSpPr>
            <p:nvPr/>
          </p:nvCxnSpPr>
          <p:spPr bwMode="auto">
            <a:xfrm rot="5400000">
              <a:off x="3137493" y="1426658"/>
              <a:ext cx="375974" cy="2195801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000000"/>
              </a:solidFill>
              <a:miter lim="800000"/>
              <a:tailEnd type="triangle" w="med" len="med"/>
            </a:ln>
          </p:spPr>
        </p:cxnSp>
        <p:cxnSp>
          <p:nvCxnSpPr>
            <p:cNvPr id="32794" name="AutoShape 19"/>
            <p:cNvCxnSpPr>
              <a:cxnSpLocks noChangeShapeType="1"/>
            </p:cNvCxnSpPr>
            <p:nvPr/>
          </p:nvCxnSpPr>
          <p:spPr bwMode="auto">
            <a:xfrm rot="16200000" flipH="1">
              <a:off x="5333993" y="1427444"/>
              <a:ext cx="375974" cy="2195801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000000"/>
              </a:solidFill>
              <a:miter lim="800000"/>
              <a:tailEnd type="triangle" w="med" len="med"/>
            </a:ln>
          </p:spPr>
        </p:cxnSp>
      </p:grpSp>
      <p:grpSp>
        <p:nvGrpSpPr>
          <p:cNvPr id="32780" name="组合 36"/>
          <p:cNvGrpSpPr/>
          <p:nvPr/>
        </p:nvGrpSpPr>
        <p:grpSpPr bwMode="auto">
          <a:xfrm>
            <a:off x="5292725" y="3471863"/>
            <a:ext cx="2787650" cy="376237"/>
            <a:chOff x="2227579" y="2336572"/>
            <a:chExt cx="4392301" cy="376760"/>
          </a:xfrm>
        </p:grpSpPr>
        <p:cxnSp>
          <p:nvCxnSpPr>
            <p:cNvPr id="32789" name="AutoShape 18"/>
            <p:cNvCxnSpPr>
              <a:cxnSpLocks noChangeShapeType="1"/>
            </p:cNvCxnSpPr>
            <p:nvPr/>
          </p:nvCxnSpPr>
          <p:spPr bwMode="auto">
            <a:xfrm>
              <a:off x="4423380" y="2336572"/>
              <a:ext cx="0" cy="375974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</a:ln>
          </p:spPr>
        </p:cxnSp>
        <p:cxnSp>
          <p:nvCxnSpPr>
            <p:cNvPr id="32790" name="AutoShape 19"/>
            <p:cNvCxnSpPr>
              <a:cxnSpLocks noChangeShapeType="1"/>
            </p:cNvCxnSpPr>
            <p:nvPr/>
          </p:nvCxnSpPr>
          <p:spPr bwMode="auto">
            <a:xfrm rot="5400000">
              <a:off x="3137493" y="1426658"/>
              <a:ext cx="375974" cy="2195801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000000"/>
              </a:solidFill>
              <a:miter lim="800000"/>
              <a:tailEnd type="triangle" w="med" len="med"/>
            </a:ln>
          </p:spPr>
        </p:cxnSp>
        <p:cxnSp>
          <p:nvCxnSpPr>
            <p:cNvPr id="32791" name="AutoShape 19"/>
            <p:cNvCxnSpPr>
              <a:cxnSpLocks noChangeShapeType="1"/>
            </p:cNvCxnSpPr>
            <p:nvPr/>
          </p:nvCxnSpPr>
          <p:spPr bwMode="auto">
            <a:xfrm rot="16200000" flipH="1">
              <a:off x="5333993" y="1427444"/>
              <a:ext cx="375974" cy="2195801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000000"/>
              </a:solidFill>
              <a:miter lim="800000"/>
              <a:tailEnd type="triangle" w="med" len="med"/>
            </a:ln>
          </p:spPr>
        </p:cxnSp>
      </p:grpSp>
      <p:pic>
        <p:nvPicPr>
          <p:cNvPr id="32781" name="Picture 2" descr="C:\Users\Thinkpad\Desktop\PNG\1_0004_图层-1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840163"/>
            <a:ext cx="1763713" cy="146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2" name="Picture 2" descr="C:\Users\Thinkpad\Desktop\PNG\1_0004_图层-1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8538" y="3840163"/>
            <a:ext cx="1763712" cy="146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3" name="Picture 2" descr="C:\Users\Thinkpad\Desktop\PNG\1_0004_图层-1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49750" y="3840163"/>
            <a:ext cx="1765300" cy="146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4" name="Picture 2" descr="C:\Users\Thinkpad\Desktop\PNG\1_0004_图层-1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7400" y="3848100"/>
            <a:ext cx="17653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5" name="Picture 2" descr="C:\Users\Thinkpad\Desktop\PNG\1_0004_图层-1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51725" y="3717925"/>
            <a:ext cx="17653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86" name="Text Box 28"/>
          <p:cNvSpPr txBox="1">
            <a:spLocks noChangeArrowheads="1"/>
          </p:cNvSpPr>
          <p:nvPr/>
        </p:nvSpPr>
        <p:spPr bwMode="auto">
          <a:xfrm>
            <a:off x="1044575" y="3670300"/>
            <a:ext cx="18716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3300"/>
                </a:solidFill>
              </a:rPr>
              <a:t>文明类别</a:t>
            </a:r>
            <a:endParaRPr lang="zh-CN" altLang="en-US" sz="2800" b="1">
              <a:solidFill>
                <a:srgbClr val="FF3300"/>
              </a:solidFill>
            </a:endParaRPr>
          </a:p>
        </p:txBody>
      </p:sp>
      <p:sp>
        <p:nvSpPr>
          <p:cNvPr id="32787" name="Text Box 28"/>
          <p:cNvSpPr txBox="1">
            <a:spLocks noChangeArrowheads="1"/>
          </p:cNvSpPr>
          <p:nvPr/>
        </p:nvSpPr>
        <p:spPr bwMode="auto">
          <a:xfrm>
            <a:off x="5967413" y="3560763"/>
            <a:ext cx="187166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3300"/>
                </a:solidFill>
              </a:rPr>
              <a:t>文明类别</a:t>
            </a:r>
            <a:endParaRPr lang="zh-CN" altLang="en-US" sz="2800" b="1">
              <a:solidFill>
                <a:srgbClr val="FF3300"/>
              </a:solidFill>
            </a:endParaRPr>
          </a:p>
        </p:txBody>
      </p:sp>
      <p:sp>
        <p:nvSpPr>
          <p:cNvPr id="32788" name="TextBox 41"/>
          <p:cNvSpPr txBox="1">
            <a:spLocks noChangeArrowheads="1"/>
          </p:cNvSpPr>
          <p:nvPr/>
        </p:nvSpPr>
        <p:spPr bwMode="auto">
          <a:xfrm>
            <a:off x="4025900" y="1704975"/>
            <a:ext cx="10922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时间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7" name="组合 36"/>
          <p:cNvGrpSpPr/>
          <p:nvPr/>
        </p:nvGrpSpPr>
        <p:grpSpPr bwMode="auto">
          <a:xfrm>
            <a:off x="2154238" y="1851025"/>
            <a:ext cx="4391025" cy="377825"/>
            <a:chOff x="2227579" y="2336572"/>
            <a:chExt cx="4392301" cy="376760"/>
          </a:xfrm>
        </p:grpSpPr>
        <p:cxnSp>
          <p:nvCxnSpPr>
            <p:cNvPr id="34848" name="AutoShape 18"/>
            <p:cNvCxnSpPr>
              <a:cxnSpLocks noChangeShapeType="1"/>
            </p:cNvCxnSpPr>
            <p:nvPr/>
          </p:nvCxnSpPr>
          <p:spPr bwMode="auto">
            <a:xfrm>
              <a:off x="4423380" y="2336572"/>
              <a:ext cx="0" cy="375974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</a:ln>
          </p:spPr>
        </p:cxnSp>
        <p:cxnSp>
          <p:nvCxnSpPr>
            <p:cNvPr id="34849" name="AutoShape 19"/>
            <p:cNvCxnSpPr>
              <a:cxnSpLocks noChangeShapeType="1"/>
            </p:cNvCxnSpPr>
            <p:nvPr/>
          </p:nvCxnSpPr>
          <p:spPr bwMode="auto">
            <a:xfrm rot="5400000">
              <a:off x="3137493" y="1426658"/>
              <a:ext cx="375974" cy="2195801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000000"/>
              </a:solidFill>
              <a:miter lim="800000"/>
              <a:tailEnd type="triangle" w="med" len="med"/>
            </a:ln>
          </p:spPr>
        </p:cxnSp>
        <p:cxnSp>
          <p:nvCxnSpPr>
            <p:cNvPr id="34850" name="AutoShape 19"/>
            <p:cNvCxnSpPr>
              <a:cxnSpLocks noChangeShapeType="1"/>
            </p:cNvCxnSpPr>
            <p:nvPr/>
          </p:nvCxnSpPr>
          <p:spPr bwMode="auto">
            <a:xfrm rot="16200000" flipH="1">
              <a:off x="5333993" y="1427444"/>
              <a:ext cx="375974" cy="2195801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000000"/>
              </a:solidFill>
              <a:miter lim="800000"/>
              <a:tailEnd type="triangle" w="med" len="med"/>
            </a:ln>
          </p:spPr>
        </p:cxnSp>
      </p:grpSp>
      <p:pic>
        <p:nvPicPr>
          <p:cNvPr id="34818" name="Picture 2" descr="C:\Users\Thinkpad\Desktop\PNG\1_0004_图层-10.png"/>
          <p:cNvPicPr>
            <a:picLocks noChangeAspect="1" noChangeArrowheads="1"/>
          </p:cNvPicPr>
          <p:nvPr/>
        </p:nvPicPr>
        <p:blipFill>
          <a:blip r:embed="rId1" cstate="print"/>
          <a:srcRect l="3636" r="5289" b="6992"/>
          <a:stretch>
            <a:fillRect/>
          </a:stretch>
        </p:blipFill>
        <p:spPr bwMode="auto">
          <a:xfrm>
            <a:off x="3440113" y="123825"/>
            <a:ext cx="1817687" cy="167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2" descr="C:\Users\Thinkpad\Desktop\PNG\1_0004_图层-10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71550" y="2178050"/>
            <a:ext cx="1944688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TextBox 42"/>
          <p:cNvSpPr txBox="1">
            <a:spLocks noChangeArrowheads="1"/>
          </p:cNvSpPr>
          <p:nvPr/>
        </p:nvSpPr>
        <p:spPr bwMode="auto">
          <a:xfrm>
            <a:off x="3668713" y="271463"/>
            <a:ext cx="1395412" cy="1384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460E76"/>
                </a:solidFill>
                <a:latin typeface="Times New Roman" panose="02020603050405020304" pitchFamily="18" charset="0"/>
              </a:rPr>
              <a:t>中国</a:t>
            </a:r>
            <a:endParaRPr lang="zh-CN" altLang="en-US" sz="2800" b="1">
              <a:solidFill>
                <a:srgbClr val="460E76"/>
              </a:solidFill>
              <a:latin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460E76"/>
                </a:solidFill>
                <a:latin typeface="Times New Roman" panose="02020603050405020304" pitchFamily="18" charset="0"/>
              </a:rPr>
              <a:t>关键词</a:t>
            </a:r>
            <a:endParaRPr lang="zh-CN" altLang="en-US" sz="2800" b="1">
              <a:solidFill>
                <a:srgbClr val="460E76"/>
              </a:solidFill>
              <a:latin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460E76"/>
                </a:solidFill>
                <a:latin typeface="Times New Roman" panose="02020603050405020304" pitchFamily="18" charset="0"/>
              </a:rPr>
              <a:t>12</a:t>
            </a:r>
            <a:endParaRPr lang="zh-CN" altLang="en-US" sz="2800" i="1">
              <a:solidFill>
                <a:srgbClr val="460E76"/>
              </a:solidFill>
              <a:latin typeface="方正宋黑简体"/>
              <a:ea typeface="方正宋黑简体"/>
              <a:cs typeface="方正宋黑简体"/>
            </a:endParaRPr>
          </a:p>
        </p:txBody>
      </p:sp>
      <p:pic>
        <p:nvPicPr>
          <p:cNvPr id="34821" name="Picture 2" descr="C:\Users\Thinkpad\Desktop\PNG\1_0004_图层-10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651500" y="2178050"/>
            <a:ext cx="2187575" cy="166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" name="TextBox 50"/>
          <p:cNvSpPr txBox="1"/>
          <p:nvPr/>
        </p:nvSpPr>
        <p:spPr>
          <a:xfrm>
            <a:off x="5995988" y="3386138"/>
            <a:ext cx="1306512" cy="373062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400" b="1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pPr>
              <a:buFont typeface="Arial" panose="020B0604020202020204" pitchFamily="34" charset="0"/>
              <a:buNone/>
              <a:defRPr/>
            </a:pPr>
            <a:endParaRPr lang="en-US" altLang="zh-CN" i="1" dirty="0"/>
          </a:p>
        </p:txBody>
      </p:sp>
      <p:sp>
        <p:nvSpPr>
          <p:cNvPr id="34823" name="TextBox 51"/>
          <p:cNvSpPr txBox="1">
            <a:spLocks noChangeArrowheads="1"/>
          </p:cNvSpPr>
          <p:nvPr/>
        </p:nvSpPr>
        <p:spPr bwMode="auto">
          <a:xfrm>
            <a:off x="5867400" y="2517775"/>
            <a:ext cx="1765300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460E76"/>
                </a:solidFill>
                <a:latin typeface="Times New Roman" panose="02020603050405020304" pitchFamily="18" charset="0"/>
              </a:rPr>
              <a:t>现代中国</a:t>
            </a:r>
            <a:endParaRPr lang="zh-CN" altLang="en-US" sz="2800" b="1">
              <a:solidFill>
                <a:srgbClr val="460E76"/>
              </a:solidFill>
              <a:latin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460E76"/>
                </a:solidFill>
                <a:latin typeface="Times New Roman" panose="02020603050405020304" pitchFamily="18" charset="0"/>
              </a:rPr>
              <a:t>8</a:t>
            </a:r>
            <a:endParaRPr lang="en-US" altLang="zh-CN" sz="2800" b="1">
              <a:solidFill>
                <a:srgbClr val="460E76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4824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75325" y="204788"/>
            <a:ext cx="3368675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0" y="0"/>
            <a:ext cx="4572000" cy="1077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Franklin Gothic Book" panose="020B0503020102020204"/>
                <a:ea typeface="黑体" panose="0201060906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zh-CN" sz="3200" b="1">
                <a:solidFill>
                  <a:srgbClr val="FF0000"/>
                </a:solidFill>
                <a:latin typeface="Franklin Gothic Book" panose="020B0503020102020204"/>
                <a:ea typeface="黑体" panose="02010609060101010101" pitchFamily="2" charset="-122"/>
                <a:cs typeface="宋体" panose="02010600030101010101" pitchFamily="2" charset="-122"/>
              </a:rPr>
              <a:t>注意点</a:t>
            </a:r>
            <a:r>
              <a:rPr lang="zh-CN" altLang="en-US" sz="3200" b="1">
                <a:solidFill>
                  <a:srgbClr val="FF0000"/>
                </a:solidFill>
                <a:latin typeface="Franklin Gothic Book" panose="020B0503020102020204"/>
                <a:ea typeface="黑体" panose="02010609060101010101" pitchFamily="2" charset="-122"/>
                <a:cs typeface="宋体" panose="02010600030101010101" pitchFamily="2" charset="-122"/>
              </a:rPr>
              <a:t>二</a:t>
            </a:r>
            <a:r>
              <a:rPr lang="zh-CN" altLang="zh-CN" sz="3200" b="1">
                <a:solidFill>
                  <a:srgbClr val="FF0000"/>
                </a:solidFill>
                <a:latin typeface="Franklin Gothic Book" panose="020B0503020102020204"/>
                <a:ea typeface="黑体" panose="02010609060101010101" pitchFamily="2" charset="-122"/>
                <a:cs typeface="宋体" panose="02010600030101010101" pitchFamily="2" charset="-122"/>
              </a:rPr>
              <a:t>：</a:t>
            </a:r>
            <a:endParaRPr lang="zh-CN" altLang="en-US" sz="3200" b="1">
              <a:solidFill>
                <a:srgbClr val="FF0000"/>
              </a:solidFill>
              <a:latin typeface="Franklin Gothic Book" panose="020B0503020102020204"/>
              <a:ea typeface="黑体" panose="02010609060101010101" pitchFamily="2" charset="-122"/>
              <a:cs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latin typeface="Franklin Gothic Book" panose="020B0503020102020204"/>
                <a:ea typeface="黑体" panose="02010609060101010101" pitchFamily="2" charset="-122"/>
                <a:cs typeface="宋体" panose="02010600030101010101" pitchFamily="2" charset="-122"/>
              </a:rPr>
              <a:t>  </a:t>
            </a:r>
            <a:r>
              <a:rPr lang="zh-CN" altLang="zh-CN" sz="3200" b="1">
                <a:latin typeface="Franklin Gothic Book" panose="020B0503020102020204"/>
                <a:ea typeface="黑体" panose="02010609060101010101" pitchFamily="2" charset="-122"/>
                <a:cs typeface="宋体" panose="02010600030101010101" pitchFamily="2" charset="-122"/>
              </a:rPr>
              <a:t>归类</a:t>
            </a:r>
            <a:r>
              <a:rPr lang="zh-CN" altLang="en-US" sz="3200" b="1">
                <a:latin typeface="Franklin Gothic Book" panose="020B0503020102020204"/>
                <a:ea typeface="黑体" panose="02010609060101010101" pitchFamily="2" charset="-122"/>
                <a:cs typeface="宋体" panose="02010600030101010101" pitchFamily="2" charset="-122"/>
              </a:rPr>
              <a:t>可以</a:t>
            </a:r>
            <a:r>
              <a:rPr lang="zh-CN" altLang="en-US" sz="3200" b="1">
                <a:solidFill>
                  <a:srgbClr val="FF0000"/>
                </a:solidFill>
                <a:latin typeface="Franklin Gothic Book" panose="020B0503020102020204"/>
                <a:ea typeface="黑体" panose="02010609060101010101" pitchFamily="2" charset="-122"/>
                <a:cs typeface="宋体" panose="02010600030101010101" pitchFamily="2" charset="-122"/>
              </a:rPr>
              <a:t>逐层</a:t>
            </a:r>
            <a:r>
              <a:rPr lang="zh-CN" altLang="en-US" sz="3200" b="1">
                <a:latin typeface="Franklin Gothic Book" panose="020B0503020102020204"/>
                <a:ea typeface="黑体" panose="02010609060101010101" pitchFamily="2" charset="-122"/>
                <a:cs typeface="宋体" panose="02010600030101010101" pitchFamily="2" charset="-122"/>
              </a:rPr>
              <a:t>分类。</a:t>
            </a:r>
            <a:endParaRPr lang="zh-CN" altLang="en-US" sz="3200" b="1">
              <a:latin typeface="Franklin Gothic Book" panose="020B0503020102020204"/>
              <a:ea typeface="黑体" panose="0201060906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4826" name="TextBox 45"/>
          <p:cNvSpPr txBox="1">
            <a:spLocks noChangeArrowheads="1"/>
          </p:cNvSpPr>
          <p:nvPr/>
        </p:nvSpPr>
        <p:spPr bwMode="auto">
          <a:xfrm>
            <a:off x="971550" y="2517775"/>
            <a:ext cx="1728788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460E76"/>
                </a:solidFill>
                <a:latin typeface="Times New Roman" panose="02020603050405020304" pitchFamily="18" charset="0"/>
              </a:rPr>
              <a:t>传统中国</a:t>
            </a:r>
            <a:endParaRPr lang="zh-CN" altLang="en-US" sz="2800" b="1">
              <a:solidFill>
                <a:srgbClr val="460E76"/>
              </a:solidFill>
              <a:latin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460E76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i="1">
              <a:solidFill>
                <a:srgbClr val="460E76"/>
              </a:solidFill>
              <a:latin typeface="方正宋黑简体"/>
              <a:ea typeface="方正宋黑简体"/>
              <a:cs typeface="方正宋黑简体"/>
            </a:endParaRPr>
          </a:p>
        </p:txBody>
      </p:sp>
      <p:grpSp>
        <p:nvGrpSpPr>
          <p:cNvPr id="34827" name="组合 36"/>
          <p:cNvGrpSpPr/>
          <p:nvPr/>
        </p:nvGrpSpPr>
        <p:grpSpPr bwMode="auto">
          <a:xfrm>
            <a:off x="755650" y="3651250"/>
            <a:ext cx="2303463" cy="376238"/>
            <a:chOff x="2227579" y="2336572"/>
            <a:chExt cx="4392301" cy="376760"/>
          </a:xfrm>
        </p:grpSpPr>
        <p:cxnSp>
          <p:nvCxnSpPr>
            <p:cNvPr id="34845" name="AutoShape 18"/>
            <p:cNvCxnSpPr>
              <a:cxnSpLocks noChangeShapeType="1"/>
            </p:cNvCxnSpPr>
            <p:nvPr/>
          </p:nvCxnSpPr>
          <p:spPr bwMode="auto">
            <a:xfrm>
              <a:off x="4423380" y="2336572"/>
              <a:ext cx="0" cy="375974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</a:ln>
          </p:spPr>
        </p:cxnSp>
        <p:cxnSp>
          <p:nvCxnSpPr>
            <p:cNvPr id="34846" name="AutoShape 19"/>
            <p:cNvCxnSpPr>
              <a:cxnSpLocks noChangeShapeType="1"/>
            </p:cNvCxnSpPr>
            <p:nvPr/>
          </p:nvCxnSpPr>
          <p:spPr bwMode="auto">
            <a:xfrm rot="5400000">
              <a:off x="3137493" y="1426658"/>
              <a:ext cx="375974" cy="2195801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000000"/>
              </a:solidFill>
              <a:miter lim="800000"/>
              <a:tailEnd type="triangle" w="med" len="med"/>
            </a:ln>
          </p:spPr>
        </p:cxnSp>
        <p:cxnSp>
          <p:nvCxnSpPr>
            <p:cNvPr id="34847" name="AutoShape 19"/>
            <p:cNvCxnSpPr>
              <a:cxnSpLocks noChangeShapeType="1"/>
            </p:cNvCxnSpPr>
            <p:nvPr/>
          </p:nvCxnSpPr>
          <p:spPr bwMode="auto">
            <a:xfrm rot="16200000" flipH="1">
              <a:off x="5333993" y="1427444"/>
              <a:ext cx="375974" cy="2195801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000000"/>
              </a:solidFill>
              <a:miter lim="800000"/>
              <a:tailEnd type="triangle" w="med" len="med"/>
            </a:ln>
          </p:spPr>
        </p:cxnSp>
      </p:grpSp>
      <p:grpSp>
        <p:nvGrpSpPr>
          <p:cNvPr id="34828" name="组合 36"/>
          <p:cNvGrpSpPr/>
          <p:nvPr/>
        </p:nvGrpSpPr>
        <p:grpSpPr bwMode="auto">
          <a:xfrm>
            <a:off x="5292725" y="3471863"/>
            <a:ext cx="2787650" cy="376237"/>
            <a:chOff x="2227579" y="2336572"/>
            <a:chExt cx="4392301" cy="376760"/>
          </a:xfrm>
        </p:grpSpPr>
        <p:cxnSp>
          <p:nvCxnSpPr>
            <p:cNvPr id="34842" name="AutoShape 18"/>
            <p:cNvCxnSpPr>
              <a:cxnSpLocks noChangeShapeType="1"/>
            </p:cNvCxnSpPr>
            <p:nvPr/>
          </p:nvCxnSpPr>
          <p:spPr bwMode="auto">
            <a:xfrm>
              <a:off x="4423380" y="2336572"/>
              <a:ext cx="0" cy="375974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</a:ln>
          </p:spPr>
        </p:cxnSp>
        <p:cxnSp>
          <p:nvCxnSpPr>
            <p:cNvPr id="34843" name="AutoShape 19"/>
            <p:cNvCxnSpPr>
              <a:cxnSpLocks noChangeShapeType="1"/>
            </p:cNvCxnSpPr>
            <p:nvPr/>
          </p:nvCxnSpPr>
          <p:spPr bwMode="auto">
            <a:xfrm rot="5400000">
              <a:off x="3137493" y="1426658"/>
              <a:ext cx="375974" cy="2195801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000000"/>
              </a:solidFill>
              <a:miter lim="800000"/>
              <a:tailEnd type="triangle" w="med" len="med"/>
            </a:ln>
          </p:spPr>
        </p:cxnSp>
        <p:cxnSp>
          <p:nvCxnSpPr>
            <p:cNvPr id="34844" name="AutoShape 19"/>
            <p:cNvCxnSpPr>
              <a:cxnSpLocks noChangeShapeType="1"/>
            </p:cNvCxnSpPr>
            <p:nvPr/>
          </p:nvCxnSpPr>
          <p:spPr bwMode="auto">
            <a:xfrm rot="16200000" flipH="1">
              <a:off x="5333993" y="1427444"/>
              <a:ext cx="375974" cy="2195801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000000"/>
              </a:solidFill>
              <a:miter lim="800000"/>
              <a:tailEnd type="triangle" w="med" len="med"/>
            </a:ln>
          </p:spPr>
        </p:cxnSp>
      </p:grpSp>
      <p:pic>
        <p:nvPicPr>
          <p:cNvPr id="34829" name="Picture 2" descr="C:\Users\Thinkpad\Desktop\PNG\1_0004_图层-10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3840163"/>
            <a:ext cx="2039938" cy="146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30" name="Picture 2" descr="C:\Users\Thinkpad\Desktop\PNG\1_0004_图层-10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039938" y="3848100"/>
            <a:ext cx="1985962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31" name="Picture 2" descr="C:\Users\Thinkpad\Desktop\PNG\1_0004_图层-1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9750" y="3840163"/>
            <a:ext cx="1765300" cy="146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32" name="Picture 2" descr="C:\Users\Thinkpad\Desktop\PNG\1_0004_图层-1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7400" y="3848100"/>
            <a:ext cx="17653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33" name="Picture 2" descr="C:\Users\Thinkpad\Desktop\PNG\1_0004_图层-1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51725" y="3717925"/>
            <a:ext cx="17653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34" name="Text Box 28"/>
          <p:cNvSpPr txBox="1">
            <a:spLocks noChangeArrowheads="1"/>
          </p:cNvSpPr>
          <p:nvPr/>
        </p:nvSpPr>
        <p:spPr bwMode="auto">
          <a:xfrm>
            <a:off x="1187450" y="3587750"/>
            <a:ext cx="18716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3300"/>
                </a:solidFill>
              </a:rPr>
              <a:t>文明类别</a:t>
            </a:r>
            <a:endParaRPr lang="zh-CN" altLang="en-US" sz="2800" b="1">
              <a:solidFill>
                <a:srgbClr val="FF3300"/>
              </a:solidFill>
            </a:endParaRPr>
          </a:p>
        </p:txBody>
      </p:sp>
      <p:sp>
        <p:nvSpPr>
          <p:cNvPr id="34835" name="Text Box 28"/>
          <p:cNvSpPr txBox="1">
            <a:spLocks noChangeArrowheads="1"/>
          </p:cNvSpPr>
          <p:nvPr/>
        </p:nvSpPr>
        <p:spPr bwMode="auto">
          <a:xfrm>
            <a:off x="5967413" y="3560763"/>
            <a:ext cx="187166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3300"/>
                </a:solidFill>
              </a:rPr>
              <a:t>文明类别</a:t>
            </a:r>
            <a:endParaRPr lang="zh-CN" altLang="en-US" sz="2800" b="1">
              <a:solidFill>
                <a:srgbClr val="FF3300"/>
              </a:solidFill>
            </a:endParaRPr>
          </a:p>
        </p:txBody>
      </p:sp>
      <p:sp>
        <p:nvSpPr>
          <p:cNvPr id="34836" name="TextBox 41"/>
          <p:cNvSpPr txBox="1">
            <a:spLocks noChangeArrowheads="1"/>
          </p:cNvSpPr>
          <p:nvPr/>
        </p:nvSpPr>
        <p:spPr bwMode="auto">
          <a:xfrm>
            <a:off x="3914775" y="1655763"/>
            <a:ext cx="10922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时间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34837" name="矩形 44"/>
          <p:cNvSpPr>
            <a:spLocks noChangeArrowheads="1"/>
          </p:cNvSpPr>
          <p:nvPr/>
        </p:nvSpPr>
        <p:spPr bwMode="auto">
          <a:xfrm>
            <a:off x="152400" y="4027488"/>
            <a:ext cx="1638300" cy="954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460E76"/>
                </a:solidFill>
                <a:latin typeface="Times New Roman" panose="02020603050405020304" pitchFamily="18" charset="0"/>
              </a:rPr>
              <a:t>物质文明</a:t>
            </a:r>
            <a:endParaRPr lang="zh-CN" altLang="en-US" sz="2800" b="1">
              <a:solidFill>
                <a:srgbClr val="460E76"/>
              </a:solidFill>
              <a:latin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460E76"/>
                </a:solidFill>
                <a:latin typeface="Times New Roman" panose="02020603050405020304" pitchFamily="18" charset="0"/>
              </a:rPr>
              <a:t>2</a:t>
            </a:r>
            <a:endParaRPr lang="en-US" altLang="zh-CN" sz="2800" b="1">
              <a:solidFill>
                <a:srgbClr val="460E76"/>
              </a:solidFill>
              <a:latin typeface="Times New Roman" panose="02020603050405020304" pitchFamily="18" charset="0"/>
            </a:endParaRPr>
          </a:p>
        </p:txBody>
      </p:sp>
      <p:sp>
        <p:nvSpPr>
          <p:cNvPr id="34838" name="矩形 46"/>
          <p:cNvSpPr>
            <a:spLocks noChangeArrowheads="1"/>
          </p:cNvSpPr>
          <p:nvPr/>
        </p:nvSpPr>
        <p:spPr bwMode="auto">
          <a:xfrm>
            <a:off x="2205038" y="4083050"/>
            <a:ext cx="1709737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460E76"/>
                </a:solidFill>
                <a:latin typeface="Times New Roman" panose="02020603050405020304" pitchFamily="18" charset="0"/>
              </a:rPr>
              <a:t>精神文明</a:t>
            </a:r>
            <a:endParaRPr lang="zh-CN" altLang="en-US" sz="2800" b="1">
              <a:solidFill>
                <a:srgbClr val="460E76"/>
              </a:solidFill>
              <a:latin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460E76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b="1">
              <a:solidFill>
                <a:srgbClr val="460E76"/>
              </a:solidFill>
              <a:latin typeface="Times New Roman" panose="02020603050405020304" pitchFamily="18" charset="0"/>
            </a:endParaRPr>
          </a:p>
        </p:txBody>
      </p:sp>
      <p:sp>
        <p:nvSpPr>
          <p:cNvPr id="34839" name="矩形 47"/>
          <p:cNvSpPr>
            <a:spLocks noChangeArrowheads="1"/>
          </p:cNvSpPr>
          <p:nvPr/>
        </p:nvSpPr>
        <p:spPr bwMode="auto">
          <a:xfrm>
            <a:off x="7451725" y="4027488"/>
            <a:ext cx="1898650" cy="954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460E76"/>
                </a:solidFill>
                <a:latin typeface="Times New Roman" panose="02020603050405020304" pitchFamily="18" charset="0"/>
              </a:rPr>
              <a:t>生态文明</a:t>
            </a:r>
            <a:endParaRPr lang="zh-CN" altLang="en-US" sz="2800" b="1">
              <a:solidFill>
                <a:srgbClr val="460E76"/>
              </a:solidFill>
              <a:latin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460E76"/>
                </a:solidFill>
                <a:latin typeface="Times New Roman" panose="02020603050405020304" pitchFamily="18" charset="0"/>
              </a:rPr>
              <a:t>1</a:t>
            </a:r>
            <a:endParaRPr lang="en-US" altLang="zh-CN" sz="2800" b="1">
              <a:solidFill>
                <a:srgbClr val="460E76"/>
              </a:solidFill>
              <a:latin typeface="Times New Roman" panose="02020603050405020304" pitchFamily="18" charset="0"/>
            </a:endParaRPr>
          </a:p>
        </p:txBody>
      </p:sp>
      <p:sp>
        <p:nvSpPr>
          <p:cNvPr id="34840" name="矩形 48"/>
          <p:cNvSpPr>
            <a:spLocks noChangeArrowheads="1"/>
          </p:cNvSpPr>
          <p:nvPr/>
        </p:nvSpPr>
        <p:spPr bwMode="auto">
          <a:xfrm>
            <a:off x="5867400" y="4027488"/>
            <a:ext cx="1800225" cy="954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460E76"/>
                </a:solidFill>
                <a:latin typeface="Times New Roman" panose="02020603050405020304" pitchFamily="18" charset="0"/>
              </a:rPr>
              <a:t>精神文明</a:t>
            </a:r>
            <a:endParaRPr lang="zh-CN" altLang="en-US" sz="2800" b="1">
              <a:solidFill>
                <a:srgbClr val="460E76"/>
              </a:solidFill>
              <a:latin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460E76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 i="1">
              <a:solidFill>
                <a:srgbClr val="460E76"/>
              </a:solidFill>
            </a:endParaRPr>
          </a:p>
        </p:txBody>
      </p:sp>
      <p:sp>
        <p:nvSpPr>
          <p:cNvPr id="34841" name="矩形 52"/>
          <p:cNvSpPr>
            <a:spLocks noChangeArrowheads="1"/>
          </p:cNvSpPr>
          <p:nvPr/>
        </p:nvSpPr>
        <p:spPr bwMode="auto">
          <a:xfrm>
            <a:off x="4365625" y="4083050"/>
            <a:ext cx="1749425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460E76"/>
                </a:solidFill>
                <a:latin typeface="Times New Roman" panose="02020603050405020304" pitchFamily="18" charset="0"/>
              </a:rPr>
              <a:t>物质文明</a:t>
            </a:r>
            <a:endParaRPr lang="zh-CN" altLang="en-US" sz="2800" b="1">
              <a:solidFill>
                <a:srgbClr val="460E76"/>
              </a:solidFill>
              <a:latin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460E76"/>
                </a:solidFill>
                <a:latin typeface="Times New Roman" panose="02020603050405020304" pitchFamily="18" charset="0"/>
              </a:rPr>
              <a:t>6</a:t>
            </a:r>
            <a:endParaRPr lang="en-US" altLang="zh-CN" sz="2800" b="1">
              <a:solidFill>
                <a:srgbClr val="460E76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5" name="组合 36"/>
          <p:cNvGrpSpPr/>
          <p:nvPr/>
        </p:nvGrpSpPr>
        <p:grpSpPr bwMode="auto">
          <a:xfrm>
            <a:off x="2205038" y="1466850"/>
            <a:ext cx="4391025" cy="377825"/>
            <a:chOff x="2227579" y="2336572"/>
            <a:chExt cx="4392301" cy="376760"/>
          </a:xfrm>
        </p:grpSpPr>
        <p:cxnSp>
          <p:nvCxnSpPr>
            <p:cNvPr id="36904" name="AutoShape 18"/>
            <p:cNvCxnSpPr>
              <a:cxnSpLocks noChangeShapeType="1"/>
            </p:cNvCxnSpPr>
            <p:nvPr/>
          </p:nvCxnSpPr>
          <p:spPr bwMode="auto">
            <a:xfrm>
              <a:off x="4423380" y="2336572"/>
              <a:ext cx="0" cy="375974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</a:ln>
          </p:spPr>
        </p:cxnSp>
        <p:cxnSp>
          <p:nvCxnSpPr>
            <p:cNvPr id="36905" name="AutoShape 19"/>
            <p:cNvCxnSpPr>
              <a:cxnSpLocks noChangeShapeType="1"/>
            </p:cNvCxnSpPr>
            <p:nvPr/>
          </p:nvCxnSpPr>
          <p:spPr bwMode="auto">
            <a:xfrm rot="5400000">
              <a:off x="3137493" y="1426658"/>
              <a:ext cx="375974" cy="2195801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000000"/>
              </a:solidFill>
              <a:miter lim="800000"/>
              <a:tailEnd type="triangle" w="med" len="med"/>
            </a:ln>
          </p:spPr>
        </p:cxnSp>
        <p:cxnSp>
          <p:nvCxnSpPr>
            <p:cNvPr id="36906" name="AutoShape 19"/>
            <p:cNvCxnSpPr>
              <a:cxnSpLocks noChangeShapeType="1"/>
            </p:cNvCxnSpPr>
            <p:nvPr/>
          </p:nvCxnSpPr>
          <p:spPr bwMode="auto">
            <a:xfrm rot="16200000" flipH="1">
              <a:off x="5333993" y="1427444"/>
              <a:ext cx="375974" cy="2195801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000000"/>
              </a:solidFill>
              <a:miter lim="800000"/>
              <a:tailEnd type="triangle" w="med" len="med"/>
            </a:ln>
          </p:spPr>
        </p:cxnSp>
      </p:grpSp>
      <p:pic>
        <p:nvPicPr>
          <p:cNvPr id="36866" name="Picture 2" descr="C:\Users\Thinkpad\Desktop\PNG\1_0004_图层-10.png"/>
          <p:cNvPicPr>
            <a:picLocks noChangeAspect="1" noChangeArrowheads="1"/>
          </p:cNvPicPr>
          <p:nvPr/>
        </p:nvPicPr>
        <p:blipFill>
          <a:blip r:embed="rId1" cstate="print"/>
          <a:srcRect l="3636" r="5289" b="6992"/>
          <a:stretch>
            <a:fillRect/>
          </a:stretch>
        </p:blipFill>
        <p:spPr bwMode="auto">
          <a:xfrm>
            <a:off x="3306763" y="123825"/>
            <a:ext cx="2333625" cy="167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2" descr="C:\Users\Thinkpad\Desktop\PNG\1_0004_图层-10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42988" y="1212850"/>
            <a:ext cx="1944687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TextBox 42"/>
          <p:cNvSpPr txBox="1">
            <a:spLocks noChangeArrowheads="1"/>
          </p:cNvSpPr>
          <p:nvPr/>
        </p:nvSpPr>
        <p:spPr bwMode="auto">
          <a:xfrm>
            <a:off x="3708400" y="123825"/>
            <a:ext cx="1584325" cy="1384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460E76"/>
                </a:solidFill>
                <a:latin typeface="Times New Roman" panose="02020603050405020304" pitchFamily="18" charset="0"/>
              </a:rPr>
              <a:t>中国</a:t>
            </a:r>
            <a:endParaRPr lang="zh-CN" altLang="en-US" sz="2800" b="1">
              <a:solidFill>
                <a:srgbClr val="460E76"/>
              </a:solidFill>
              <a:latin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460E76"/>
                </a:solidFill>
                <a:latin typeface="Times New Roman" panose="02020603050405020304" pitchFamily="18" charset="0"/>
              </a:rPr>
              <a:t>关键词</a:t>
            </a:r>
            <a:endParaRPr lang="zh-CN" altLang="en-US" sz="2800" b="1">
              <a:solidFill>
                <a:srgbClr val="460E76"/>
              </a:solidFill>
              <a:latin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460E76"/>
                </a:solidFill>
                <a:latin typeface="Times New Roman" panose="02020603050405020304" pitchFamily="18" charset="0"/>
              </a:rPr>
              <a:t>12</a:t>
            </a:r>
            <a:endParaRPr lang="zh-CN" altLang="en-US" sz="2800" i="1">
              <a:solidFill>
                <a:srgbClr val="460E76"/>
              </a:solidFill>
              <a:latin typeface="方正宋黑简体"/>
              <a:ea typeface="方正宋黑简体"/>
              <a:cs typeface="方正宋黑简体"/>
            </a:endParaRPr>
          </a:p>
        </p:txBody>
      </p:sp>
      <p:pic>
        <p:nvPicPr>
          <p:cNvPr id="36869" name="Picture 2" descr="C:\Users\Thinkpad\Desktop\PNG\1_0004_图层-10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640388" y="1077913"/>
            <a:ext cx="2187575" cy="166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" name="TextBox 50"/>
          <p:cNvSpPr txBox="1"/>
          <p:nvPr/>
        </p:nvSpPr>
        <p:spPr>
          <a:xfrm>
            <a:off x="5995988" y="3386138"/>
            <a:ext cx="1306512" cy="373062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400" b="1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pPr>
              <a:buFont typeface="Arial" panose="020B0604020202020204" pitchFamily="34" charset="0"/>
              <a:buNone/>
              <a:defRPr/>
            </a:pPr>
            <a:endParaRPr lang="en-US" altLang="zh-CN" i="1" dirty="0"/>
          </a:p>
        </p:txBody>
      </p:sp>
      <p:sp>
        <p:nvSpPr>
          <p:cNvPr id="36871" name="TextBox 51"/>
          <p:cNvSpPr txBox="1">
            <a:spLocks noChangeArrowheads="1"/>
          </p:cNvSpPr>
          <p:nvPr/>
        </p:nvSpPr>
        <p:spPr bwMode="auto">
          <a:xfrm>
            <a:off x="5803900" y="1466850"/>
            <a:ext cx="1765300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460E76"/>
                </a:solidFill>
                <a:latin typeface="Times New Roman" panose="02020603050405020304" pitchFamily="18" charset="0"/>
              </a:rPr>
              <a:t>现代中国</a:t>
            </a:r>
            <a:endParaRPr lang="zh-CN" altLang="en-US" sz="2800" b="1">
              <a:solidFill>
                <a:srgbClr val="460E76"/>
              </a:solidFill>
              <a:latin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460E76"/>
                </a:solidFill>
                <a:latin typeface="Times New Roman" panose="02020603050405020304" pitchFamily="18" charset="0"/>
              </a:rPr>
              <a:t>8</a:t>
            </a:r>
            <a:endParaRPr lang="en-US" altLang="zh-CN" sz="2800" b="1">
              <a:solidFill>
                <a:srgbClr val="460E76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6872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75325" y="0"/>
            <a:ext cx="3368675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0" y="0"/>
            <a:ext cx="4572000" cy="1077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Franklin Gothic Book" panose="020B0503020102020204"/>
                <a:ea typeface="黑体" panose="0201060906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zh-CN" sz="3200" b="1">
                <a:solidFill>
                  <a:srgbClr val="FF0000"/>
                </a:solidFill>
                <a:latin typeface="Franklin Gothic Book" panose="020B0503020102020204"/>
                <a:ea typeface="黑体" panose="02010609060101010101" pitchFamily="2" charset="-122"/>
                <a:cs typeface="宋体" panose="02010600030101010101" pitchFamily="2" charset="-122"/>
              </a:rPr>
              <a:t>注意点</a:t>
            </a:r>
            <a:r>
              <a:rPr lang="zh-CN" altLang="en-US" sz="3200" b="1">
                <a:solidFill>
                  <a:srgbClr val="FF0000"/>
                </a:solidFill>
                <a:latin typeface="Franklin Gothic Book" panose="020B0503020102020204"/>
                <a:ea typeface="黑体" panose="02010609060101010101" pitchFamily="2" charset="-122"/>
                <a:cs typeface="宋体" panose="02010600030101010101" pitchFamily="2" charset="-122"/>
              </a:rPr>
              <a:t>二</a:t>
            </a:r>
            <a:r>
              <a:rPr lang="zh-CN" altLang="zh-CN" sz="3200" b="1">
                <a:solidFill>
                  <a:srgbClr val="FF0000"/>
                </a:solidFill>
                <a:latin typeface="Franklin Gothic Book" panose="020B0503020102020204"/>
                <a:ea typeface="黑体" panose="02010609060101010101" pitchFamily="2" charset="-122"/>
                <a:cs typeface="宋体" panose="02010600030101010101" pitchFamily="2" charset="-122"/>
              </a:rPr>
              <a:t>：</a:t>
            </a:r>
            <a:endParaRPr lang="zh-CN" altLang="en-US" sz="3200" b="1">
              <a:solidFill>
                <a:srgbClr val="FF0000"/>
              </a:solidFill>
              <a:latin typeface="Franklin Gothic Book" panose="020B0503020102020204"/>
              <a:ea typeface="黑体" panose="02010609060101010101" pitchFamily="2" charset="-122"/>
              <a:cs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latin typeface="Franklin Gothic Book" panose="020B0503020102020204"/>
                <a:ea typeface="黑体" panose="0201060906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zh-CN" sz="3200" b="1">
                <a:latin typeface="Franklin Gothic Book" panose="020B0503020102020204"/>
                <a:ea typeface="黑体" panose="02010609060101010101" pitchFamily="2" charset="-122"/>
                <a:cs typeface="宋体" panose="02010600030101010101" pitchFamily="2" charset="-122"/>
              </a:rPr>
              <a:t>归类</a:t>
            </a:r>
            <a:r>
              <a:rPr lang="zh-CN" altLang="en-US" sz="3200" b="1">
                <a:latin typeface="Franklin Gothic Book" panose="020B0503020102020204"/>
                <a:ea typeface="黑体" panose="02010609060101010101" pitchFamily="2" charset="-122"/>
                <a:cs typeface="宋体" panose="02010600030101010101" pitchFamily="2" charset="-122"/>
              </a:rPr>
              <a:t>可以</a:t>
            </a:r>
            <a:r>
              <a:rPr lang="zh-CN" altLang="en-US" sz="3200" b="1">
                <a:solidFill>
                  <a:srgbClr val="FF0000"/>
                </a:solidFill>
                <a:latin typeface="Franklin Gothic Book" panose="020B0503020102020204"/>
                <a:ea typeface="黑体" panose="02010609060101010101" pitchFamily="2" charset="-122"/>
                <a:cs typeface="宋体" panose="02010600030101010101" pitchFamily="2" charset="-122"/>
              </a:rPr>
              <a:t>逐层</a:t>
            </a:r>
            <a:r>
              <a:rPr lang="zh-CN" altLang="en-US" sz="3200" b="1">
                <a:latin typeface="Franklin Gothic Book" panose="020B0503020102020204"/>
                <a:ea typeface="黑体" panose="02010609060101010101" pitchFamily="2" charset="-122"/>
                <a:cs typeface="宋体" panose="02010600030101010101" pitchFamily="2" charset="-122"/>
              </a:rPr>
              <a:t>分类。</a:t>
            </a:r>
            <a:endParaRPr lang="zh-CN" altLang="en-US" sz="3200" b="1">
              <a:latin typeface="Franklin Gothic Book" panose="020B0503020102020204"/>
              <a:ea typeface="黑体" panose="0201060906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6874" name="TextBox 45"/>
          <p:cNvSpPr txBox="1">
            <a:spLocks noChangeArrowheads="1"/>
          </p:cNvSpPr>
          <p:nvPr/>
        </p:nvSpPr>
        <p:spPr bwMode="auto">
          <a:xfrm>
            <a:off x="1042988" y="1497013"/>
            <a:ext cx="1728787" cy="954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460E76"/>
                </a:solidFill>
                <a:latin typeface="Times New Roman" panose="02020603050405020304" pitchFamily="18" charset="0"/>
              </a:rPr>
              <a:t>传统中国</a:t>
            </a:r>
            <a:endParaRPr lang="zh-CN" altLang="en-US" sz="2800" b="1">
              <a:solidFill>
                <a:srgbClr val="460E76"/>
              </a:solidFill>
              <a:latin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460E76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i="1">
              <a:solidFill>
                <a:srgbClr val="460E76"/>
              </a:solidFill>
              <a:latin typeface="方正宋黑简体"/>
              <a:ea typeface="方正宋黑简体"/>
              <a:cs typeface="方正宋黑简体"/>
            </a:endParaRPr>
          </a:p>
        </p:txBody>
      </p:sp>
      <p:grpSp>
        <p:nvGrpSpPr>
          <p:cNvPr id="36875" name="组合 36"/>
          <p:cNvGrpSpPr/>
          <p:nvPr/>
        </p:nvGrpSpPr>
        <p:grpSpPr bwMode="auto">
          <a:xfrm>
            <a:off x="865188" y="3009900"/>
            <a:ext cx="2303462" cy="376238"/>
            <a:chOff x="2227579" y="2336572"/>
            <a:chExt cx="4392301" cy="376760"/>
          </a:xfrm>
        </p:grpSpPr>
        <p:cxnSp>
          <p:nvCxnSpPr>
            <p:cNvPr id="36901" name="AutoShape 18"/>
            <p:cNvCxnSpPr>
              <a:cxnSpLocks noChangeShapeType="1"/>
            </p:cNvCxnSpPr>
            <p:nvPr/>
          </p:nvCxnSpPr>
          <p:spPr bwMode="auto">
            <a:xfrm>
              <a:off x="4423380" y="2336572"/>
              <a:ext cx="0" cy="375974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</a:ln>
          </p:spPr>
        </p:cxnSp>
        <p:cxnSp>
          <p:nvCxnSpPr>
            <p:cNvPr id="36902" name="AutoShape 19"/>
            <p:cNvCxnSpPr>
              <a:cxnSpLocks noChangeShapeType="1"/>
            </p:cNvCxnSpPr>
            <p:nvPr/>
          </p:nvCxnSpPr>
          <p:spPr bwMode="auto">
            <a:xfrm rot="5400000">
              <a:off x="3137493" y="1426658"/>
              <a:ext cx="375974" cy="2195801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000000"/>
              </a:solidFill>
              <a:miter lim="800000"/>
              <a:tailEnd type="triangle" w="med" len="med"/>
            </a:ln>
          </p:spPr>
        </p:cxnSp>
        <p:cxnSp>
          <p:nvCxnSpPr>
            <p:cNvPr id="36903" name="AutoShape 19"/>
            <p:cNvCxnSpPr>
              <a:cxnSpLocks noChangeShapeType="1"/>
            </p:cNvCxnSpPr>
            <p:nvPr/>
          </p:nvCxnSpPr>
          <p:spPr bwMode="auto">
            <a:xfrm rot="16200000" flipH="1">
              <a:off x="5333993" y="1427444"/>
              <a:ext cx="375974" cy="2195801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000000"/>
              </a:solidFill>
              <a:miter lim="800000"/>
              <a:tailEnd type="triangle" w="med" len="med"/>
            </a:ln>
          </p:spPr>
        </p:cxnSp>
      </p:grpSp>
      <p:grpSp>
        <p:nvGrpSpPr>
          <p:cNvPr id="36876" name="组合 36"/>
          <p:cNvGrpSpPr/>
          <p:nvPr/>
        </p:nvGrpSpPr>
        <p:grpSpPr bwMode="auto">
          <a:xfrm>
            <a:off x="5292725" y="2436813"/>
            <a:ext cx="2787650" cy="376237"/>
            <a:chOff x="2227579" y="2336572"/>
            <a:chExt cx="4392301" cy="376760"/>
          </a:xfrm>
        </p:grpSpPr>
        <p:cxnSp>
          <p:nvCxnSpPr>
            <p:cNvPr id="36898" name="AutoShape 18"/>
            <p:cNvCxnSpPr>
              <a:cxnSpLocks noChangeShapeType="1"/>
            </p:cNvCxnSpPr>
            <p:nvPr/>
          </p:nvCxnSpPr>
          <p:spPr bwMode="auto">
            <a:xfrm>
              <a:off x="4423380" y="2336572"/>
              <a:ext cx="0" cy="375974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</a:ln>
          </p:spPr>
        </p:cxnSp>
        <p:cxnSp>
          <p:nvCxnSpPr>
            <p:cNvPr id="36899" name="AutoShape 19"/>
            <p:cNvCxnSpPr>
              <a:cxnSpLocks noChangeShapeType="1"/>
            </p:cNvCxnSpPr>
            <p:nvPr/>
          </p:nvCxnSpPr>
          <p:spPr bwMode="auto">
            <a:xfrm rot="5400000">
              <a:off x="3137493" y="1426658"/>
              <a:ext cx="375974" cy="2195801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000000"/>
              </a:solidFill>
              <a:miter lim="800000"/>
              <a:tailEnd type="triangle" w="med" len="med"/>
            </a:ln>
          </p:spPr>
        </p:cxnSp>
        <p:cxnSp>
          <p:nvCxnSpPr>
            <p:cNvPr id="36900" name="AutoShape 19"/>
            <p:cNvCxnSpPr>
              <a:cxnSpLocks noChangeShapeType="1"/>
            </p:cNvCxnSpPr>
            <p:nvPr/>
          </p:nvCxnSpPr>
          <p:spPr bwMode="auto">
            <a:xfrm rot="16200000" flipH="1">
              <a:off x="5333993" y="1427444"/>
              <a:ext cx="375974" cy="2195801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000000"/>
              </a:solidFill>
              <a:miter lim="800000"/>
              <a:tailEnd type="triangle" w="med" len="med"/>
            </a:ln>
          </p:spPr>
        </p:cxnSp>
      </p:grpSp>
      <p:pic>
        <p:nvPicPr>
          <p:cNvPr id="36877" name="Picture 2" descr="C:\Users\Thinkpad\Desktop\PNG\1_0004_图层-10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23813" y="3200400"/>
            <a:ext cx="2039938" cy="146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8" name="Picture 2" descr="C:\Users\Thinkpad\Desktop\PNG\1_0004_图层-10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668463" y="3248025"/>
            <a:ext cx="1985962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9" name="Picture 2" descr="C:\Users\Thinkpad\Desktop\PNG\1_0004_图层-10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708400" y="2713038"/>
            <a:ext cx="1946275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80" name="Picture 2" descr="C:\Users\Thinkpad\Desktop\PNG\1_0004_图层-1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6288" y="2713038"/>
            <a:ext cx="17653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81" name="Picture 2" descr="C:\Users\Thinkpad\Desktop\PNG\1_0004_图层-1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78700" y="2740025"/>
            <a:ext cx="17653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82" name="Text Box 28"/>
          <p:cNvSpPr txBox="1">
            <a:spLocks noChangeArrowheads="1"/>
          </p:cNvSpPr>
          <p:nvPr/>
        </p:nvSpPr>
        <p:spPr bwMode="auto">
          <a:xfrm>
            <a:off x="1187450" y="2843213"/>
            <a:ext cx="18716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3300"/>
                </a:solidFill>
              </a:rPr>
              <a:t>文明类别</a:t>
            </a:r>
            <a:endParaRPr lang="zh-CN" altLang="en-US" sz="2800" b="1">
              <a:solidFill>
                <a:srgbClr val="FF3300"/>
              </a:solidFill>
            </a:endParaRPr>
          </a:p>
        </p:txBody>
      </p:sp>
      <p:sp>
        <p:nvSpPr>
          <p:cNvPr id="36883" name="Text Box 28"/>
          <p:cNvSpPr txBox="1">
            <a:spLocks noChangeArrowheads="1"/>
          </p:cNvSpPr>
          <p:nvPr/>
        </p:nvSpPr>
        <p:spPr bwMode="auto">
          <a:xfrm>
            <a:off x="5856288" y="2293938"/>
            <a:ext cx="187166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3300"/>
                </a:solidFill>
              </a:rPr>
              <a:t>文明类别</a:t>
            </a:r>
            <a:endParaRPr lang="zh-CN" altLang="en-US" sz="2800" b="1">
              <a:solidFill>
                <a:srgbClr val="FF3300"/>
              </a:solidFill>
            </a:endParaRPr>
          </a:p>
        </p:txBody>
      </p:sp>
      <p:sp>
        <p:nvSpPr>
          <p:cNvPr id="36884" name="TextBox 41"/>
          <p:cNvSpPr txBox="1">
            <a:spLocks noChangeArrowheads="1"/>
          </p:cNvSpPr>
          <p:nvPr/>
        </p:nvSpPr>
        <p:spPr bwMode="auto">
          <a:xfrm>
            <a:off x="3914775" y="1655763"/>
            <a:ext cx="10922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时间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36885" name="矩形 44"/>
          <p:cNvSpPr>
            <a:spLocks noChangeArrowheads="1"/>
          </p:cNvSpPr>
          <p:nvPr/>
        </p:nvSpPr>
        <p:spPr bwMode="auto">
          <a:xfrm>
            <a:off x="239713" y="3248025"/>
            <a:ext cx="1250950" cy="1384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460E76"/>
                </a:solidFill>
                <a:latin typeface="Times New Roman" panose="02020603050405020304" pitchFamily="18" charset="0"/>
              </a:rPr>
              <a:t>物质文明</a:t>
            </a:r>
            <a:endParaRPr lang="zh-CN" altLang="en-US" sz="2800" b="1">
              <a:solidFill>
                <a:srgbClr val="460E76"/>
              </a:solidFill>
              <a:latin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460E76"/>
                </a:solidFill>
                <a:latin typeface="Times New Roman" panose="02020603050405020304" pitchFamily="18" charset="0"/>
              </a:rPr>
              <a:t>2</a:t>
            </a:r>
            <a:endParaRPr lang="en-US" altLang="zh-CN" sz="2800" b="1">
              <a:solidFill>
                <a:srgbClr val="460E76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886" name="矩形 46"/>
          <p:cNvSpPr>
            <a:spLocks noChangeArrowheads="1"/>
          </p:cNvSpPr>
          <p:nvPr/>
        </p:nvSpPr>
        <p:spPr bwMode="auto">
          <a:xfrm>
            <a:off x="2066925" y="3200400"/>
            <a:ext cx="1101725" cy="1384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460E76"/>
                </a:solidFill>
                <a:latin typeface="Times New Roman" panose="02020603050405020304" pitchFamily="18" charset="0"/>
              </a:rPr>
              <a:t>精神文明</a:t>
            </a:r>
            <a:endParaRPr lang="zh-CN" altLang="en-US" sz="2800" b="1">
              <a:solidFill>
                <a:srgbClr val="460E76"/>
              </a:solidFill>
              <a:latin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460E76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b="1">
              <a:solidFill>
                <a:srgbClr val="460E76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887" name="矩形 47"/>
          <p:cNvSpPr>
            <a:spLocks noChangeArrowheads="1"/>
          </p:cNvSpPr>
          <p:nvPr/>
        </p:nvSpPr>
        <p:spPr bwMode="auto">
          <a:xfrm>
            <a:off x="7378700" y="2913063"/>
            <a:ext cx="1898650" cy="954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460E76"/>
                </a:solidFill>
                <a:latin typeface="Times New Roman" panose="02020603050405020304" pitchFamily="18" charset="0"/>
              </a:rPr>
              <a:t>生态文明</a:t>
            </a:r>
            <a:endParaRPr lang="zh-CN" altLang="en-US" sz="2800" b="1">
              <a:solidFill>
                <a:srgbClr val="460E76"/>
              </a:solidFill>
              <a:latin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1</a:t>
            </a:r>
            <a:endParaRPr lang="en-US" altLang="zh-CN" sz="2800" b="1">
              <a:latin typeface="Times New Roman" panose="02020603050405020304" pitchFamily="18" charset="0"/>
            </a:endParaRPr>
          </a:p>
        </p:txBody>
      </p:sp>
      <p:sp>
        <p:nvSpPr>
          <p:cNvPr id="36888" name="矩形 48"/>
          <p:cNvSpPr>
            <a:spLocks noChangeArrowheads="1"/>
          </p:cNvSpPr>
          <p:nvPr/>
        </p:nvSpPr>
        <p:spPr bwMode="auto">
          <a:xfrm>
            <a:off x="5856288" y="2843213"/>
            <a:ext cx="1800225" cy="954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460E76"/>
                </a:solidFill>
                <a:latin typeface="Times New Roman" panose="02020603050405020304" pitchFamily="18" charset="0"/>
              </a:rPr>
              <a:t>精神文明</a:t>
            </a:r>
            <a:endParaRPr lang="zh-CN" altLang="en-US" sz="2800" b="1">
              <a:solidFill>
                <a:srgbClr val="460E76"/>
              </a:solidFill>
              <a:latin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1</a:t>
            </a:r>
            <a:endParaRPr lang="zh-CN" altLang="en-US" sz="2800" i="1"/>
          </a:p>
        </p:txBody>
      </p:sp>
      <p:sp>
        <p:nvSpPr>
          <p:cNvPr id="36889" name="矩形 52"/>
          <p:cNvSpPr>
            <a:spLocks noChangeArrowheads="1"/>
          </p:cNvSpPr>
          <p:nvPr/>
        </p:nvSpPr>
        <p:spPr bwMode="auto">
          <a:xfrm>
            <a:off x="3890963" y="2843213"/>
            <a:ext cx="1749425" cy="954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460E76"/>
                </a:solidFill>
                <a:latin typeface="Times New Roman" panose="02020603050405020304" pitchFamily="18" charset="0"/>
              </a:rPr>
              <a:t>物质文明</a:t>
            </a:r>
            <a:endParaRPr lang="zh-CN" altLang="en-US" sz="2800" b="1">
              <a:solidFill>
                <a:srgbClr val="460E76"/>
              </a:solidFill>
              <a:latin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6</a:t>
            </a:r>
            <a:endParaRPr lang="en-US" altLang="zh-CN" sz="2800" b="1">
              <a:latin typeface="Times New Roman" panose="02020603050405020304" pitchFamily="18" charset="0"/>
            </a:endParaRPr>
          </a:p>
        </p:txBody>
      </p:sp>
      <p:pic>
        <p:nvPicPr>
          <p:cNvPr id="36890" name="Picture 2" descr="C:\Users\Thinkpad\Desktop\PNG\1_0004_图层-1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0288" y="4114800"/>
            <a:ext cx="1435100" cy="119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6891" name="组合 36"/>
          <p:cNvGrpSpPr/>
          <p:nvPr/>
        </p:nvGrpSpPr>
        <p:grpSpPr bwMode="auto">
          <a:xfrm>
            <a:off x="4371975" y="4027488"/>
            <a:ext cx="1268413" cy="377825"/>
            <a:chOff x="2227579" y="2336572"/>
            <a:chExt cx="4392301" cy="376760"/>
          </a:xfrm>
        </p:grpSpPr>
        <p:cxnSp>
          <p:nvCxnSpPr>
            <p:cNvPr id="36895" name="AutoShape 18"/>
            <p:cNvCxnSpPr>
              <a:cxnSpLocks noChangeShapeType="1"/>
            </p:cNvCxnSpPr>
            <p:nvPr/>
          </p:nvCxnSpPr>
          <p:spPr bwMode="auto">
            <a:xfrm>
              <a:off x="4423380" y="2336572"/>
              <a:ext cx="0" cy="375974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</a:ln>
          </p:spPr>
        </p:cxnSp>
        <p:cxnSp>
          <p:nvCxnSpPr>
            <p:cNvPr id="36896" name="AutoShape 19"/>
            <p:cNvCxnSpPr>
              <a:cxnSpLocks noChangeShapeType="1"/>
            </p:cNvCxnSpPr>
            <p:nvPr/>
          </p:nvCxnSpPr>
          <p:spPr bwMode="auto">
            <a:xfrm rot="5400000">
              <a:off x="3137493" y="1426658"/>
              <a:ext cx="375974" cy="2195801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000000"/>
              </a:solidFill>
              <a:miter lim="800000"/>
              <a:tailEnd type="triangle" w="med" len="med"/>
            </a:ln>
          </p:spPr>
        </p:cxnSp>
        <p:cxnSp>
          <p:nvCxnSpPr>
            <p:cNvPr id="36897" name="AutoShape 19"/>
            <p:cNvCxnSpPr>
              <a:cxnSpLocks noChangeShapeType="1"/>
            </p:cNvCxnSpPr>
            <p:nvPr/>
          </p:nvCxnSpPr>
          <p:spPr bwMode="auto">
            <a:xfrm rot="16200000" flipH="1">
              <a:off x="5333993" y="1427444"/>
              <a:ext cx="375974" cy="2195801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000000"/>
              </a:solidFill>
              <a:miter lim="800000"/>
              <a:tailEnd type="triangle" w="med" len="med"/>
            </a:ln>
          </p:spPr>
        </p:cxnSp>
      </p:grpSp>
      <p:pic>
        <p:nvPicPr>
          <p:cNvPr id="36892" name="Picture 2" descr="C:\Users\Thinkpad\Desktop\PNG\1_0004_图层-1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78438" y="4114800"/>
            <a:ext cx="1435100" cy="119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93" name="Rectangle 43"/>
          <p:cNvSpPr>
            <a:spLocks noChangeArrowheads="1"/>
          </p:cNvSpPr>
          <p:nvPr/>
        </p:nvSpPr>
        <p:spPr bwMode="auto">
          <a:xfrm>
            <a:off x="3570288" y="4210050"/>
            <a:ext cx="1562100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rgbClr val="460E76"/>
                </a:solidFill>
              </a:rPr>
              <a:t>国家战略</a:t>
            </a:r>
            <a:endParaRPr lang="zh-CN" altLang="en-US" sz="2400" b="1">
              <a:solidFill>
                <a:srgbClr val="460E76"/>
              </a:solidFill>
            </a:endParaRPr>
          </a:p>
          <a:p>
            <a:pPr algn="ctr"/>
            <a:r>
              <a:rPr lang="en-US" altLang="zh-CN" sz="2400" b="1">
                <a:solidFill>
                  <a:srgbClr val="460E76"/>
                </a:solidFill>
              </a:rPr>
              <a:t>3</a:t>
            </a:r>
            <a:endParaRPr lang="en-US" altLang="zh-CN" sz="2400" b="1">
              <a:solidFill>
                <a:srgbClr val="460E76"/>
              </a:solidFill>
            </a:endParaRPr>
          </a:p>
        </p:txBody>
      </p:sp>
      <p:sp>
        <p:nvSpPr>
          <p:cNvPr id="36894" name="Rectangle 44"/>
          <p:cNvSpPr>
            <a:spLocks noChangeArrowheads="1"/>
          </p:cNvSpPr>
          <p:nvPr/>
        </p:nvSpPr>
        <p:spPr bwMode="auto">
          <a:xfrm>
            <a:off x="5292725" y="4210050"/>
            <a:ext cx="1422400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rgbClr val="460E76"/>
                </a:solidFill>
              </a:rPr>
              <a:t>具体手段</a:t>
            </a:r>
            <a:endParaRPr lang="zh-CN" altLang="en-US" sz="2400" b="1">
              <a:solidFill>
                <a:srgbClr val="460E76"/>
              </a:solidFill>
            </a:endParaRPr>
          </a:p>
          <a:p>
            <a:pPr algn="ctr"/>
            <a:r>
              <a:rPr lang="en-US" altLang="zh-CN" sz="2400" b="1">
                <a:solidFill>
                  <a:srgbClr val="460E76"/>
                </a:solidFill>
              </a:rPr>
              <a:t>3</a:t>
            </a:r>
            <a:endParaRPr lang="en-US" altLang="zh-CN" sz="2400" b="1">
              <a:solidFill>
                <a:srgbClr val="460E76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Text Box 34"/>
          <p:cNvSpPr txBox="1">
            <a:spLocks noChangeArrowheads="1"/>
          </p:cNvSpPr>
          <p:nvPr/>
        </p:nvSpPr>
        <p:spPr bwMode="auto">
          <a:xfrm>
            <a:off x="323850" y="123825"/>
            <a:ext cx="6264275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3600" b="1"/>
              <a:t>（二）</a:t>
            </a:r>
            <a:r>
              <a:rPr lang="zh-CN" altLang="zh-CN" sz="3600" b="1">
                <a:solidFill>
                  <a:srgbClr val="FF0000"/>
                </a:solidFill>
              </a:rPr>
              <a:t>联结</a:t>
            </a:r>
            <a:endParaRPr lang="en-US" altLang="zh-CN" sz="3600" b="1">
              <a:solidFill>
                <a:srgbClr val="FF0000"/>
              </a:solidFill>
            </a:endParaRPr>
          </a:p>
          <a:p>
            <a:r>
              <a:rPr lang="en-US" altLang="zh-CN" sz="3600" b="1"/>
              <a:t>      </a:t>
            </a:r>
            <a:r>
              <a:rPr lang="zh-CN" altLang="zh-CN" sz="3600" b="1"/>
              <a:t>建立信息间的</a:t>
            </a:r>
            <a:r>
              <a:rPr lang="zh-CN" altLang="zh-CN" sz="3600" b="1">
                <a:solidFill>
                  <a:srgbClr val="FF3300"/>
                </a:solidFill>
              </a:rPr>
              <a:t>对应关系</a:t>
            </a:r>
            <a:r>
              <a:rPr lang="zh-CN" altLang="en-US" sz="3600" b="1"/>
              <a:t>。</a:t>
            </a:r>
            <a:endParaRPr lang="zh-CN" altLang="en-US" sz="3600" b="1"/>
          </a:p>
        </p:txBody>
      </p:sp>
      <p:pic>
        <p:nvPicPr>
          <p:cNvPr id="38914" name="Picture 5" descr="C:\Users\Thinkpad\Desktop\植物\-_0047_图层-38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148513" y="2833688"/>
            <a:ext cx="1706562" cy="223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1" name="组合 36"/>
          <p:cNvGrpSpPr/>
          <p:nvPr/>
        </p:nvGrpSpPr>
        <p:grpSpPr bwMode="auto">
          <a:xfrm>
            <a:off x="2152650" y="2590800"/>
            <a:ext cx="4392613" cy="376238"/>
            <a:chOff x="2227579" y="2336572"/>
            <a:chExt cx="4392301" cy="376760"/>
          </a:xfrm>
        </p:grpSpPr>
        <p:cxnSp>
          <p:nvCxnSpPr>
            <p:cNvPr id="40969" name="AutoShape 18"/>
            <p:cNvCxnSpPr>
              <a:cxnSpLocks noChangeShapeType="1"/>
            </p:cNvCxnSpPr>
            <p:nvPr/>
          </p:nvCxnSpPr>
          <p:spPr bwMode="auto">
            <a:xfrm>
              <a:off x="4423380" y="2336572"/>
              <a:ext cx="0" cy="375974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</a:ln>
          </p:spPr>
        </p:cxnSp>
        <p:cxnSp>
          <p:nvCxnSpPr>
            <p:cNvPr id="40970" name="AutoShape 19"/>
            <p:cNvCxnSpPr>
              <a:cxnSpLocks noChangeShapeType="1"/>
            </p:cNvCxnSpPr>
            <p:nvPr/>
          </p:nvCxnSpPr>
          <p:spPr bwMode="auto">
            <a:xfrm rot="5400000">
              <a:off x="3137493" y="1426658"/>
              <a:ext cx="375974" cy="2195801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000000"/>
              </a:solidFill>
              <a:miter lim="800000"/>
              <a:tailEnd type="triangle" w="med" len="med"/>
            </a:ln>
          </p:spPr>
        </p:cxnSp>
        <p:cxnSp>
          <p:nvCxnSpPr>
            <p:cNvPr id="40971" name="AutoShape 19"/>
            <p:cNvCxnSpPr>
              <a:cxnSpLocks noChangeShapeType="1"/>
            </p:cNvCxnSpPr>
            <p:nvPr/>
          </p:nvCxnSpPr>
          <p:spPr bwMode="auto">
            <a:xfrm rot="16200000" flipH="1">
              <a:off x="5333993" y="1427444"/>
              <a:ext cx="375974" cy="2195801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000000"/>
              </a:solidFill>
              <a:miter lim="800000"/>
              <a:tailEnd type="triangle" w="med" len="med"/>
            </a:ln>
          </p:spPr>
        </p:cxnSp>
      </p:grpSp>
      <p:pic>
        <p:nvPicPr>
          <p:cNvPr id="40962" name="Picture 2" descr="C:\Users\Thinkpad\Desktop\PNG\1_0004_图层-10.png"/>
          <p:cNvPicPr>
            <a:picLocks noChangeAspect="1" noChangeArrowheads="1"/>
          </p:cNvPicPr>
          <p:nvPr/>
        </p:nvPicPr>
        <p:blipFill>
          <a:blip r:embed="rId1" cstate="print"/>
          <a:srcRect l="3636" r="5289" b="6992"/>
          <a:stretch>
            <a:fillRect/>
          </a:stretch>
        </p:blipFill>
        <p:spPr bwMode="auto">
          <a:xfrm>
            <a:off x="2813050" y="247650"/>
            <a:ext cx="3073400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3" name="TextBox 41"/>
          <p:cNvSpPr txBox="1">
            <a:spLocks noChangeArrowheads="1"/>
          </p:cNvSpPr>
          <p:nvPr/>
        </p:nvSpPr>
        <p:spPr bwMode="auto">
          <a:xfrm>
            <a:off x="3679825" y="657225"/>
            <a:ext cx="1335088" cy="892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460E7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同向</a:t>
            </a:r>
            <a:endParaRPr lang="en-US" altLang="zh-CN" sz="4000" b="1">
              <a:solidFill>
                <a:srgbClr val="460E76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0964" name="Picture 2" descr="C:\Users\Thinkpad\Desktop\PNG\1_0004_图层-10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27088" y="2938463"/>
            <a:ext cx="2665412" cy="214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5" name="TextBox 44"/>
          <p:cNvSpPr txBox="1">
            <a:spLocks noChangeArrowheads="1"/>
          </p:cNvSpPr>
          <p:nvPr/>
        </p:nvSpPr>
        <p:spPr bwMode="auto">
          <a:xfrm>
            <a:off x="1500188" y="3394075"/>
            <a:ext cx="1304925" cy="779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000" b="1">
                <a:solidFill>
                  <a:srgbClr val="460E7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并列</a:t>
            </a:r>
            <a:endParaRPr lang="en-US" altLang="zh-CN" sz="4000" b="1">
              <a:solidFill>
                <a:srgbClr val="460E76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0966" name="Picture 2" descr="C:\Users\Thinkpad\Desktop\PNG\1_0004_图层-10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292725" y="3054350"/>
            <a:ext cx="2371725" cy="213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7" name="TextBox 51"/>
          <p:cNvSpPr txBox="1">
            <a:spLocks noChangeArrowheads="1"/>
          </p:cNvSpPr>
          <p:nvPr/>
        </p:nvSpPr>
        <p:spPr bwMode="auto">
          <a:xfrm>
            <a:off x="5292725" y="3394075"/>
            <a:ext cx="2571750" cy="779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000" b="1">
                <a:solidFill>
                  <a:srgbClr val="460E7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相辅相成</a:t>
            </a:r>
            <a:endParaRPr lang="zh-CN" altLang="en-US" sz="4000" b="1">
              <a:solidFill>
                <a:srgbClr val="460E76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0968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75325" y="204788"/>
            <a:ext cx="3368675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09" name="组合 36"/>
          <p:cNvGrpSpPr/>
          <p:nvPr/>
        </p:nvGrpSpPr>
        <p:grpSpPr bwMode="auto">
          <a:xfrm>
            <a:off x="2152650" y="2590800"/>
            <a:ext cx="4392613" cy="376238"/>
            <a:chOff x="2227579" y="2336572"/>
            <a:chExt cx="4392301" cy="376760"/>
          </a:xfrm>
        </p:grpSpPr>
        <p:cxnSp>
          <p:nvCxnSpPr>
            <p:cNvPr id="43017" name="AutoShape 18"/>
            <p:cNvCxnSpPr>
              <a:cxnSpLocks noChangeShapeType="1"/>
            </p:cNvCxnSpPr>
            <p:nvPr/>
          </p:nvCxnSpPr>
          <p:spPr bwMode="auto">
            <a:xfrm>
              <a:off x="4423380" y="2336572"/>
              <a:ext cx="0" cy="375974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</a:ln>
          </p:spPr>
        </p:cxnSp>
        <p:cxnSp>
          <p:nvCxnSpPr>
            <p:cNvPr id="43018" name="AutoShape 19"/>
            <p:cNvCxnSpPr>
              <a:cxnSpLocks noChangeShapeType="1"/>
            </p:cNvCxnSpPr>
            <p:nvPr/>
          </p:nvCxnSpPr>
          <p:spPr bwMode="auto">
            <a:xfrm rot="5400000">
              <a:off x="3137493" y="1426658"/>
              <a:ext cx="375974" cy="2195801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000000"/>
              </a:solidFill>
              <a:miter lim="800000"/>
              <a:tailEnd type="triangle" w="med" len="med"/>
            </a:ln>
          </p:spPr>
        </p:cxnSp>
        <p:cxnSp>
          <p:nvCxnSpPr>
            <p:cNvPr id="43019" name="AutoShape 19"/>
            <p:cNvCxnSpPr>
              <a:cxnSpLocks noChangeShapeType="1"/>
            </p:cNvCxnSpPr>
            <p:nvPr/>
          </p:nvCxnSpPr>
          <p:spPr bwMode="auto">
            <a:xfrm rot="16200000" flipH="1">
              <a:off x="5333993" y="1427444"/>
              <a:ext cx="375974" cy="2195801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000000"/>
              </a:solidFill>
              <a:miter lim="800000"/>
              <a:tailEnd type="triangle" w="med" len="med"/>
            </a:ln>
          </p:spPr>
        </p:cxnSp>
      </p:grpSp>
      <p:pic>
        <p:nvPicPr>
          <p:cNvPr id="43010" name="Picture 2" descr="C:\Users\Thinkpad\Desktop\PNG\1_0004_图层-10.png"/>
          <p:cNvPicPr>
            <a:picLocks noChangeAspect="1" noChangeArrowheads="1"/>
          </p:cNvPicPr>
          <p:nvPr/>
        </p:nvPicPr>
        <p:blipFill>
          <a:blip r:embed="rId1" cstate="print"/>
          <a:srcRect l="3636" r="5289" b="6992"/>
          <a:stretch>
            <a:fillRect/>
          </a:stretch>
        </p:blipFill>
        <p:spPr bwMode="auto">
          <a:xfrm>
            <a:off x="2813050" y="247650"/>
            <a:ext cx="3073400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1" name="TextBox 41"/>
          <p:cNvSpPr txBox="1">
            <a:spLocks noChangeArrowheads="1"/>
          </p:cNvSpPr>
          <p:nvPr/>
        </p:nvSpPr>
        <p:spPr bwMode="auto">
          <a:xfrm>
            <a:off x="3679825" y="657225"/>
            <a:ext cx="1335088" cy="892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460E7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反向</a:t>
            </a:r>
            <a:endParaRPr lang="en-US" altLang="zh-CN" sz="4000" b="1">
              <a:solidFill>
                <a:srgbClr val="460E76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3012" name="Picture 2" descr="C:\Users\Thinkpad\Desktop\PNG\1_0004_图层-10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4213" y="3054350"/>
            <a:ext cx="2995612" cy="202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3" name="TextBox 44"/>
          <p:cNvSpPr txBox="1">
            <a:spLocks noChangeArrowheads="1"/>
          </p:cNvSpPr>
          <p:nvPr/>
        </p:nvSpPr>
        <p:spPr bwMode="auto">
          <a:xfrm>
            <a:off x="1500188" y="3394075"/>
            <a:ext cx="1304925" cy="892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460E7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并列</a:t>
            </a:r>
            <a:endParaRPr lang="en-US" altLang="zh-CN" sz="4000" b="1">
              <a:solidFill>
                <a:srgbClr val="460E76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3014" name="Picture 2" descr="C:\Users\Thinkpad\Desktop\PNG\1_0004_图层-10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35600" y="3054350"/>
            <a:ext cx="2808288" cy="213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5" name="TextBox 51"/>
          <p:cNvSpPr txBox="1">
            <a:spLocks noChangeArrowheads="1"/>
          </p:cNvSpPr>
          <p:nvPr/>
        </p:nvSpPr>
        <p:spPr bwMode="auto">
          <a:xfrm>
            <a:off x="5222875" y="3424238"/>
            <a:ext cx="2725738" cy="779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000" b="1">
                <a:solidFill>
                  <a:srgbClr val="460E7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对立统一</a:t>
            </a:r>
            <a:endParaRPr lang="zh-CN" altLang="en-US" sz="4000" b="1">
              <a:solidFill>
                <a:srgbClr val="460E76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3016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75325" y="204788"/>
            <a:ext cx="3368675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ext Box 34"/>
          <p:cNvSpPr txBox="1">
            <a:spLocks noChangeArrowheads="1"/>
          </p:cNvSpPr>
          <p:nvPr/>
        </p:nvSpPr>
        <p:spPr bwMode="auto">
          <a:xfrm>
            <a:off x="323850" y="123825"/>
            <a:ext cx="8496300" cy="31702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</a:rPr>
              <a:t>他山之石可以攻玉</a:t>
            </a:r>
            <a:endParaRPr lang="zh-CN" altLang="en-US" sz="3600" b="1" dirty="0">
              <a:solidFill>
                <a:srgbClr val="FF0000"/>
              </a:solidFill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3600" dirty="0">
              <a:solidFill>
                <a:srgbClr val="FF0000"/>
              </a:solidFill>
            </a:endParaRPr>
          </a:p>
          <a:p>
            <a:r>
              <a:rPr lang="zh-CN" altLang="en-US" sz="3200" b="1" dirty="0"/>
              <a:t>    阅读节选文，</a:t>
            </a:r>
            <a:r>
              <a:rPr lang="zh-CN" altLang="en-US" sz="3200" b="1" u="sng" dirty="0">
                <a:solidFill>
                  <a:srgbClr val="FF0000"/>
                </a:solidFill>
              </a:rPr>
              <a:t>划关键词</a:t>
            </a:r>
            <a:r>
              <a:rPr lang="zh-CN" altLang="en-US" sz="3200" b="1" dirty="0"/>
              <a:t>和</a:t>
            </a:r>
            <a:r>
              <a:rPr lang="zh-CN" altLang="en-US" sz="3200" b="1" u="sng" dirty="0">
                <a:solidFill>
                  <a:srgbClr val="FF0000"/>
                </a:solidFill>
              </a:rPr>
              <a:t>阐述关键词之间关系的句子</a:t>
            </a:r>
            <a:r>
              <a:rPr lang="zh-CN" altLang="en-US" sz="3200" b="1" dirty="0"/>
              <a:t>。</a:t>
            </a:r>
            <a:endParaRPr lang="en-US" altLang="zh-CN" sz="3200" b="1" dirty="0"/>
          </a:p>
          <a:p>
            <a:r>
              <a:rPr lang="zh-CN" altLang="en-US" sz="3200" b="1" dirty="0"/>
              <a:t>    </a:t>
            </a:r>
            <a:r>
              <a:rPr lang="zh-CN" altLang="en-US" sz="3200" b="1" dirty="0" smtClean="0"/>
              <a:t>思考作者建立关键词</a:t>
            </a:r>
            <a:r>
              <a:rPr lang="zh-CN" altLang="en-US" sz="3200" b="1" dirty="0"/>
              <a:t>之间的</a:t>
            </a:r>
            <a:r>
              <a:rPr lang="zh-CN" altLang="en-US" sz="3200" b="1" u="sng" dirty="0">
                <a:solidFill>
                  <a:srgbClr val="FF0000"/>
                </a:solidFill>
              </a:rPr>
              <a:t>有机关联</a:t>
            </a:r>
            <a:r>
              <a:rPr lang="zh-CN" altLang="en-US" sz="3200" b="1" dirty="0"/>
              <a:t>是什么。</a:t>
            </a:r>
            <a:endParaRPr lang="zh-CN" altLang="en-US" sz="3200" b="1" dirty="0"/>
          </a:p>
          <a:p>
            <a:pPr>
              <a:buFont typeface="Arial" panose="020B0604020202020204" pitchFamily="34" charset="0"/>
              <a:buNone/>
            </a:pPr>
            <a:endParaRPr lang="zh-CN" altLang="en-US" sz="3200" b="1" dirty="0">
              <a:latin typeface="方正大标宋简体"/>
              <a:ea typeface="方正大标宋简体"/>
              <a:cs typeface="方正大标宋简体"/>
            </a:endParaRPr>
          </a:p>
        </p:txBody>
      </p:sp>
      <p:pic>
        <p:nvPicPr>
          <p:cNvPr id="45058" name="Picture 4" descr="F:\360安全浏览器下载\水墨\1402\05.png"/>
          <p:cNvPicPr>
            <a:picLocks noChangeAspect="1" noChangeArrowheads="1"/>
          </p:cNvPicPr>
          <p:nvPr/>
        </p:nvPicPr>
        <p:blipFill>
          <a:blip r:embed="rId1" cstate="print"/>
          <a:srcRect l="7202" t="16589" r="17439" b="22437"/>
          <a:stretch>
            <a:fillRect/>
          </a:stretch>
        </p:blipFill>
        <p:spPr bwMode="auto">
          <a:xfrm>
            <a:off x="2987675" y="3248025"/>
            <a:ext cx="3032125" cy="153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9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9450" y="2620963"/>
            <a:ext cx="3646488" cy="290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ext Box 34"/>
          <p:cNvSpPr txBox="1">
            <a:spLocks noChangeArrowheads="1"/>
          </p:cNvSpPr>
          <p:nvPr/>
        </p:nvSpPr>
        <p:spPr bwMode="auto">
          <a:xfrm>
            <a:off x="179388" y="123825"/>
            <a:ext cx="8785225" cy="455453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zh-CN" sz="2400" b="1" dirty="0" smtClean="0">
                <a:solidFill>
                  <a:srgbClr val="FF0000"/>
                </a:solidFill>
              </a:rPr>
              <a:t>节选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一</a:t>
            </a:r>
            <a:endParaRPr lang="zh-CN" altLang="zh-CN" sz="2400" b="1" dirty="0">
              <a:solidFill>
                <a:srgbClr val="FF0000"/>
              </a:solidFill>
            </a:endParaRPr>
          </a:p>
          <a:p>
            <a:r>
              <a:rPr lang="en-US" altLang="zh-CN" sz="2400" b="1" dirty="0"/>
              <a:t>       </a:t>
            </a:r>
            <a:r>
              <a:rPr lang="zh-CN" altLang="zh-CN" sz="2200" b="1" dirty="0"/>
              <a:t>中华美食文化源远流长，千百年来一句“民以食为天”竟令无数文人骚客、权贵宠臣、普通百姓竟折腰，不妨夹起一双木筷，从胃开始，读懂中华。……元旦吃饺子，元宵吃汤圆，端午吃粽子……食物们的名称由于谐音也被用来传递美好愿景——年年有“鱼”，汤“圆”团圆……这些都体现了先人们卓越的智慧以及虔诚的美好祝愿。</a:t>
            </a:r>
            <a:endParaRPr lang="zh-CN" altLang="zh-CN" sz="2200" b="1" dirty="0"/>
          </a:p>
          <a:p>
            <a:r>
              <a:rPr lang="en-US" altLang="zh-CN" sz="2200" b="1" dirty="0"/>
              <a:t>       </a:t>
            </a:r>
            <a:r>
              <a:rPr lang="zh-CN" altLang="zh-CN" sz="2200" b="1" dirty="0"/>
              <a:t>然而，正如《月亮的六便士》所言</a:t>
            </a:r>
            <a:r>
              <a:rPr lang="en-US" altLang="zh-CN" sz="2200" b="1" dirty="0"/>
              <a:t>: </a:t>
            </a:r>
            <a:r>
              <a:rPr lang="zh-CN" altLang="zh-CN" sz="2200" b="1" dirty="0"/>
              <a:t>“任何硬币都有正反面。”在食品行业迅速发展的今天，</a:t>
            </a:r>
            <a:r>
              <a:rPr lang="zh-CN" altLang="en-US" sz="2200" b="1" dirty="0"/>
              <a:t>食品安全领域</a:t>
            </a:r>
            <a:r>
              <a:rPr lang="zh-CN" altLang="zh-CN" sz="2200" b="1" dirty="0"/>
              <a:t>透露出的一些弊端也引发了人们的恐慌。不知从何时起，三鹿奶粉开始代替了三聚氰胺，红心鸭蛋成为了苏丹红浆液的代名词，虾不只是虾，而是注胶虾……渐渐地，人们谈“食”色变，浮云蔽目，食物难辨好恶，这正折射出今日中国个别商家眼里唯利是图，罔顾他人安全，实在是“利欲催人万火牛”，悲哉！</a:t>
            </a:r>
            <a:r>
              <a:rPr lang="en-US" altLang="zh-CN" sz="2200" b="1" dirty="0"/>
              <a:t>                                             </a:t>
            </a:r>
            <a:r>
              <a:rPr lang="en-US" altLang="zh-CN" sz="2200" b="1" dirty="0" smtClean="0"/>
              <a:t>                  </a:t>
            </a:r>
            <a:r>
              <a:rPr lang="zh-CN" altLang="zh-CN" sz="2200" b="1" dirty="0" smtClean="0"/>
              <a:t>《</a:t>
            </a:r>
            <a:r>
              <a:rPr lang="zh-CN" altLang="zh-CN" sz="2200" b="1" dirty="0"/>
              <a:t>一碗一筷诠中华</a:t>
            </a:r>
            <a:r>
              <a:rPr lang="en-US" altLang="zh-CN" sz="2200" b="1" dirty="0"/>
              <a:t>  </a:t>
            </a:r>
            <a:r>
              <a:rPr lang="zh-CN" altLang="zh-CN" sz="2200" b="1" dirty="0"/>
              <a:t>》</a:t>
            </a:r>
            <a:r>
              <a:rPr lang="en-US" altLang="zh-CN" sz="2200" b="1" dirty="0"/>
              <a:t> </a:t>
            </a:r>
            <a:endParaRPr lang="en-US" altLang="zh-CN" sz="2200" b="1" dirty="0"/>
          </a:p>
        </p:txBody>
      </p:sp>
      <p:pic>
        <p:nvPicPr>
          <p:cNvPr id="53250" name="图片 1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624638" y="-71438"/>
            <a:ext cx="2843212" cy="183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700338" y="123825"/>
            <a:ext cx="15113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反向并列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cxnSp>
        <p:nvCxnSpPr>
          <p:cNvPr id="6" name="直接连接符 5"/>
          <p:cNvCxnSpPr>
            <a:cxnSpLocks noChangeShapeType="1"/>
          </p:cNvCxnSpPr>
          <p:nvPr/>
        </p:nvCxnSpPr>
        <p:spPr bwMode="auto">
          <a:xfrm>
            <a:off x="900113" y="915988"/>
            <a:ext cx="1150937" cy="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</a:ln>
        </p:spPr>
      </p:cxnSp>
      <p:cxnSp>
        <p:nvCxnSpPr>
          <p:cNvPr id="8" name="直接连接符 7"/>
          <p:cNvCxnSpPr>
            <a:cxnSpLocks noChangeShapeType="1"/>
          </p:cNvCxnSpPr>
          <p:nvPr/>
        </p:nvCxnSpPr>
        <p:spPr bwMode="auto">
          <a:xfrm>
            <a:off x="3743325" y="2931790"/>
            <a:ext cx="936625" cy="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</a:ln>
        </p:spPr>
      </p:cxnSp>
      <p:cxnSp>
        <p:nvCxnSpPr>
          <p:cNvPr id="11" name="直接连接符 10"/>
          <p:cNvCxnSpPr>
            <a:cxnSpLocks noChangeShapeType="1"/>
          </p:cNvCxnSpPr>
          <p:nvPr/>
        </p:nvCxnSpPr>
        <p:spPr bwMode="auto">
          <a:xfrm>
            <a:off x="1511300" y="2284413"/>
            <a:ext cx="6408738" cy="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</a:ln>
        </p:spPr>
      </p:cxnSp>
      <p:cxnSp>
        <p:nvCxnSpPr>
          <p:cNvPr id="15" name="直接连接符 14"/>
          <p:cNvCxnSpPr>
            <a:cxnSpLocks noChangeShapeType="1"/>
          </p:cNvCxnSpPr>
          <p:nvPr/>
        </p:nvCxnSpPr>
        <p:spPr bwMode="auto">
          <a:xfrm>
            <a:off x="5508625" y="2571750"/>
            <a:ext cx="2411413" cy="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</a:ln>
        </p:spPr>
      </p:cxnSp>
      <p:cxnSp>
        <p:nvCxnSpPr>
          <p:cNvPr id="17" name="直接连接符 16"/>
          <p:cNvCxnSpPr>
            <a:cxnSpLocks noChangeShapeType="1"/>
          </p:cNvCxnSpPr>
          <p:nvPr/>
        </p:nvCxnSpPr>
        <p:spPr bwMode="auto">
          <a:xfrm>
            <a:off x="6300788" y="3940175"/>
            <a:ext cx="2374900" cy="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</a:ln>
        </p:spPr>
      </p:cxnSp>
      <p:cxnSp>
        <p:nvCxnSpPr>
          <p:cNvPr id="19" name="直接连接符 18"/>
          <p:cNvCxnSpPr>
            <a:cxnSpLocks noChangeShapeType="1"/>
          </p:cNvCxnSpPr>
          <p:nvPr/>
        </p:nvCxnSpPr>
        <p:spPr bwMode="auto">
          <a:xfrm>
            <a:off x="323850" y="4300538"/>
            <a:ext cx="8351838" cy="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</a:ln>
        </p:spPr>
      </p:cxnSp>
      <p:cxnSp>
        <p:nvCxnSpPr>
          <p:cNvPr id="21" name="直接连接符 20"/>
          <p:cNvCxnSpPr/>
          <p:nvPr/>
        </p:nvCxnSpPr>
        <p:spPr bwMode="auto">
          <a:xfrm>
            <a:off x="323850" y="4587875"/>
            <a:ext cx="576263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</p:spPr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5" descr="C:\Users\Thinkpad\Desktop\植物\-_0047_图层-38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148513" y="2833688"/>
            <a:ext cx="1706562" cy="223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2" name="Rectangle 23"/>
          <p:cNvSpPr>
            <a:spLocks noChangeArrowheads="1"/>
          </p:cNvSpPr>
          <p:nvPr/>
        </p:nvSpPr>
        <p:spPr bwMode="auto">
          <a:xfrm>
            <a:off x="179388" y="0"/>
            <a:ext cx="8675687" cy="523220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zh-CN" sz="2400" b="1" dirty="0" smtClean="0">
                <a:solidFill>
                  <a:srgbClr val="FF0000"/>
                </a:solidFill>
              </a:rPr>
              <a:t>节选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二</a:t>
            </a:r>
            <a:endParaRPr lang="zh-CN" altLang="zh-CN" sz="2400" b="1" dirty="0">
              <a:solidFill>
                <a:srgbClr val="FF0000"/>
              </a:solidFill>
            </a:endParaRPr>
          </a:p>
          <a:p>
            <a:r>
              <a:rPr lang="en-US" altLang="zh-CN" sz="2400" b="1" dirty="0"/>
              <a:t>        </a:t>
            </a:r>
            <a:r>
              <a:rPr lang="zh-CN" altLang="zh-CN" sz="2200" b="1" dirty="0"/>
              <a:t>一带一路，是中国</a:t>
            </a:r>
            <a:r>
              <a:rPr lang="en-US" altLang="zh-CN" sz="2200" b="1" dirty="0"/>
              <a:t>21</a:t>
            </a:r>
            <a:r>
              <a:rPr lang="zh-CN" altLang="zh-CN" sz="2200" b="1" dirty="0"/>
              <a:t>世纪战略中的重要一步，我们背负着“复兴中华”这一沉重却坚定的理想，在国家棋局上走出“新丝路”这至关重要的一子，这体现了中国作为有责任有担当大国的和平崛起，更是对“永不扩张”诺言的庄严履行。一带一路，惠及的不仅仅是中国，更多发展中国家从中获益。发展本国</a:t>
            </a:r>
            <a:r>
              <a:rPr lang="zh-CN" altLang="en-US" sz="2200" b="1" dirty="0"/>
              <a:t>，</a:t>
            </a:r>
            <a:r>
              <a:rPr lang="zh-CN" altLang="zh-CN" sz="2200" b="1" dirty="0"/>
              <a:t>兼顾他国，这是我所认识的中国。</a:t>
            </a:r>
            <a:endParaRPr lang="zh-CN" altLang="zh-CN" sz="2200" b="1" dirty="0"/>
          </a:p>
          <a:p>
            <a:r>
              <a:rPr lang="en-US" altLang="zh-CN" sz="2200" b="1" dirty="0"/>
              <a:t>      </a:t>
            </a:r>
            <a:r>
              <a:rPr lang="zh-CN" altLang="zh-CN" sz="2200" b="1" dirty="0"/>
              <a:t>正因为有了一带一路这一战略，中国高铁发展也步入了快车道。中国高铁，是“中国创造”技术“走出去”的世界名片。极高的速度、可靠的安全性、尖端的高新技术，都彰显了中国不再受困于“国际流水线”的决心，以及为国攀登“微笑曲线”上游的斗志。一带一路的基本办法是通过扶持周边及沿线国家，大力兴办基础设施来促进各发展中国家的发展，而高铁正是兴办基础设施的不二之选</a:t>
            </a:r>
            <a:r>
              <a:rPr lang="zh-CN" altLang="zh-CN" sz="2200" b="1" dirty="0" smtClean="0"/>
              <a:t>！</a:t>
            </a:r>
            <a:r>
              <a:rPr lang="zh-CN" altLang="en-US" sz="2200" b="1" dirty="0" smtClean="0"/>
              <a:t>有了</a:t>
            </a:r>
            <a:r>
              <a:rPr lang="zh-CN" altLang="zh-CN" sz="2200" b="1" dirty="0" smtClean="0"/>
              <a:t>一带一路</a:t>
            </a:r>
            <a:r>
              <a:rPr lang="zh-CN" altLang="en-US" sz="2200" b="1" dirty="0" smtClean="0"/>
              <a:t>，高铁</a:t>
            </a:r>
            <a:r>
              <a:rPr lang="en-US" altLang="zh-CN" sz="2200" b="1" dirty="0" smtClean="0"/>
              <a:t>——</a:t>
            </a:r>
            <a:r>
              <a:rPr lang="zh-CN" altLang="en-US" sz="2200" b="1" dirty="0" smtClean="0"/>
              <a:t>兴；有了高铁，一带一路</a:t>
            </a:r>
            <a:r>
              <a:rPr lang="en-US" altLang="zh-CN" sz="2200" b="1" dirty="0" smtClean="0"/>
              <a:t>——</a:t>
            </a:r>
            <a:r>
              <a:rPr lang="zh-CN" altLang="en-US" sz="2200" b="1" dirty="0" smtClean="0"/>
              <a:t>旺。</a:t>
            </a:r>
            <a:endParaRPr lang="en-US" altLang="zh-CN" sz="2200" b="1" dirty="0"/>
          </a:p>
          <a:p>
            <a:r>
              <a:rPr lang="en-US" altLang="zh-CN" sz="2200" b="1" dirty="0"/>
              <a:t>                                                              </a:t>
            </a:r>
            <a:r>
              <a:rPr lang="zh-CN" altLang="zh-CN" sz="2200" b="1" dirty="0"/>
              <a:t>《丝路驼铃 驶向和平》</a:t>
            </a:r>
            <a:r>
              <a:rPr lang="en-US" altLang="zh-CN" sz="2200" b="1" i="1" dirty="0"/>
              <a:t>  </a:t>
            </a:r>
            <a:endParaRPr lang="zh-CN" altLang="zh-CN" sz="2200" b="1" i="1" dirty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771775" y="11113"/>
            <a:ext cx="27368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同向相辅相成关系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cxnSp>
        <p:nvCxnSpPr>
          <p:cNvPr id="6" name="直接连接符 5"/>
          <p:cNvCxnSpPr>
            <a:cxnSpLocks noChangeShapeType="1"/>
          </p:cNvCxnSpPr>
          <p:nvPr/>
        </p:nvCxnSpPr>
        <p:spPr bwMode="auto">
          <a:xfrm>
            <a:off x="900113" y="771525"/>
            <a:ext cx="1150937" cy="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</a:ln>
        </p:spPr>
      </p:cxnSp>
      <p:cxnSp>
        <p:nvCxnSpPr>
          <p:cNvPr id="8" name="直接连接符 7"/>
          <p:cNvCxnSpPr>
            <a:cxnSpLocks noChangeShapeType="1"/>
          </p:cNvCxnSpPr>
          <p:nvPr/>
        </p:nvCxnSpPr>
        <p:spPr bwMode="auto">
          <a:xfrm>
            <a:off x="4787900" y="2833688"/>
            <a:ext cx="1079500" cy="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</a:ln>
        </p:spPr>
      </p:cxnSp>
      <p:cxnSp>
        <p:nvCxnSpPr>
          <p:cNvPr id="10" name="直接连接符 9"/>
          <p:cNvCxnSpPr/>
          <p:nvPr/>
        </p:nvCxnSpPr>
        <p:spPr bwMode="auto">
          <a:xfrm>
            <a:off x="868362" y="2833688"/>
            <a:ext cx="7704138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</p:spPr>
      </p:cxnSp>
      <p:cxnSp>
        <p:nvCxnSpPr>
          <p:cNvPr id="13" name="直接连接符 12"/>
          <p:cNvCxnSpPr/>
          <p:nvPr/>
        </p:nvCxnSpPr>
        <p:spPr bwMode="auto">
          <a:xfrm>
            <a:off x="7380312" y="4515966"/>
            <a:ext cx="1474763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直接连接符 16"/>
          <p:cNvCxnSpPr/>
          <p:nvPr/>
        </p:nvCxnSpPr>
        <p:spPr bwMode="auto">
          <a:xfrm>
            <a:off x="395536" y="4803998"/>
            <a:ext cx="5471864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5" descr="C:\Users\Thinkpad\Desktop\植物\-_0047_图层-38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148513" y="2833688"/>
            <a:ext cx="1706562" cy="223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4" name="Rectangle 3"/>
          <p:cNvSpPr>
            <a:spLocks noChangeArrowheads="1"/>
          </p:cNvSpPr>
          <p:nvPr/>
        </p:nvSpPr>
        <p:spPr bwMode="auto">
          <a:xfrm>
            <a:off x="323850" y="0"/>
            <a:ext cx="8531225" cy="3540125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</a:rPr>
              <a:t>节选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三</a:t>
            </a:r>
            <a:endParaRPr lang="zh-CN" altLang="zh-CN" sz="2800" b="1" dirty="0">
              <a:solidFill>
                <a:srgbClr val="FF0000"/>
              </a:solidFill>
            </a:endParaRPr>
          </a:p>
          <a:p>
            <a:r>
              <a:rPr lang="en-US" altLang="zh-CN" sz="2800" b="1" dirty="0"/>
              <a:t>       </a:t>
            </a:r>
            <a:r>
              <a:rPr lang="zh-CN" altLang="zh-CN" sz="2800" b="1" dirty="0"/>
              <a:t>长城和</a:t>
            </a:r>
            <a:r>
              <a:rPr lang="zh-CN" altLang="zh-CN" sz="2800" b="1" dirty="0" smtClean="0"/>
              <a:t>京剧</a:t>
            </a:r>
            <a:r>
              <a:rPr lang="zh-CN" altLang="en-US" sz="2800" b="1" dirty="0" smtClean="0"/>
              <a:t>是我国的国宝</a:t>
            </a:r>
            <a:r>
              <a:rPr lang="zh-CN" altLang="zh-CN" sz="2800" b="1" dirty="0" smtClean="0"/>
              <a:t>，</a:t>
            </a:r>
            <a:r>
              <a:rPr lang="zh-CN" altLang="zh-CN" sz="2800" b="1" dirty="0"/>
              <a:t>前者是中国建筑艺术的仙葩，后者是中国音乐艺术的金玉，它们都是中国文化的伟大分脉，但其最本质的联系却是：长城构成了中国文化的刚毅和长久，京剧凝聚了中国文化的</a:t>
            </a:r>
            <a:r>
              <a:rPr lang="zh-CN" altLang="zh-CN" sz="2800" b="1" dirty="0" smtClean="0"/>
              <a:t>柔</a:t>
            </a:r>
            <a:r>
              <a:rPr lang="zh-CN" altLang="en-US" sz="2800" b="1" dirty="0" smtClean="0"/>
              <a:t>和与</a:t>
            </a:r>
            <a:r>
              <a:rPr lang="zh-CN" altLang="zh-CN" sz="2800" b="1" dirty="0" smtClean="0"/>
              <a:t>安定</a:t>
            </a:r>
            <a:r>
              <a:rPr lang="zh-CN" altLang="zh-CN" sz="2800" b="1" dirty="0"/>
              <a:t>。它们互补，同时相互融合，这是中国人性格的两面，也是中国文化的两种表现形式。</a:t>
            </a:r>
            <a:r>
              <a:rPr lang="zh-CN" altLang="en-US" sz="2800" b="1" dirty="0"/>
              <a:t>       </a:t>
            </a:r>
            <a:endParaRPr lang="en-US" altLang="zh-CN" sz="2800" b="1" dirty="0" smtClean="0"/>
          </a:p>
          <a:p>
            <a:r>
              <a:rPr lang="en-US" altLang="zh-CN" sz="2800" b="1" dirty="0" smtClean="0"/>
              <a:t>                               </a:t>
            </a:r>
            <a:r>
              <a:rPr lang="zh-CN" altLang="zh-CN" sz="2800" b="1" dirty="0" smtClean="0"/>
              <a:t>《外修文化之城</a:t>
            </a:r>
            <a:r>
              <a:rPr lang="en-US" altLang="zh-CN" sz="2800" b="1" dirty="0" smtClean="0"/>
              <a:t>  </a:t>
            </a:r>
            <a:r>
              <a:rPr lang="zh-CN" altLang="zh-CN" sz="2800" b="1" dirty="0" smtClean="0"/>
              <a:t> 内养精神之剧》</a:t>
            </a:r>
            <a:endParaRPr lang="en-US" altLang="zh-CN" sz="2800" b="1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843213" y="0"/>
            <a:ext cx="331311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反向对立统一关系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cxnSp>
        <p:nvCxnSpPr>
          <p:cNvPr id="7" name="直接连接符 6"/>
          <p:cNvCxnSpPr>
            <a:cxnSpLocks noChangeShapeType="1"/>
          </p:cNvCxnSpPr>
          <p:nvPr/>
        </p:nvCxnSpPr>
        <p:spPr bwMode="auto">
          <a:xfrm>
            <a:off x="1116013" y="915988"/>
            <a:ext cx="647700" cy="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</a:ln>
        </p:spPr>
      </p:cxnSp>
      <p:cxnSp>
        <p:nvCxnSpPr>
          <p:cNvPr id="9" name="直接连接符 8"/>
          <p:cNvCxnSpPr>
            <a:cxnSpLocks noChangeShapeType="1"/>
          </p:cNvCxnSpPr>
          <p:nvPr/>
        </p:nvCxnSpPr>
        <p:spPr bwMode="auto">
          <a:xfrm>
            <a:off x="2339975" y="915988"/>
            <a:ext cx="503238" cy="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</a:ln>
        </p:spPr>
      </p:cxnSp>
      <p:cxnSp>
        <p:nvCxnSpPr>
          <p:cNvPr id="11" name="直接连接符 10"/>
          <p:cNvCxnSpPr>
            <a:cxnSpLocks noChangeShapeType="1"/>
          </p:cNvCxnSpPr>
          <p:nvPr/>
        </p:nvCxnSpPr>
        <p:spPr bwMode="auto">
          <a:xfrm>
            <a:off x="7667625" y="1779588"/>
            <a:ext cx="936625" cy="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</a:ln>
        </p:spPr>
      </p:cxnSp>
      <p:cxnSp>
        <p:nvCxnSpPr>
          <p:cNvPr id="13" name="直接连接符 12"/>
          <p:cNvCxnSpPr>
            <a:cxnSpLocks noChangeShapeType="1"/>
          </p:cNvCxnSpPr>
          <p:nvPr/>
        </p:nvCxnSpPr>
        <p:spPr bwMode="auto">
          <a:xfrm>
            <a:off x="539750" y="2211388"/>
            <a:ext cx="8064500" cy="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</a:ln>
        </p:spPr>
      </p:cxnSp>
      <p:cxnSp>
        <p:nvCxnSpPr>
          <p:cNvPr id="15" name="直接连接符 14"/>
          <p:cNvCxnSpPr>
            <a:cxnSpLocks noChangeShapeType="1"/>
          </p:cNvCxnSpPr>
          <p:nvPr/>
        </p:nvCxnSpPr>
        <p:spPr bwMode="auto">
          <a:xfrm>
            <a:off x="539750" y="2643188"/>
            <a:ext cx="5616575" cy="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</a:ln>
        </p:spPr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34"/>
          <p:cNvSpPr txBox="1">
            <a:spLocks noChangeArrowheads="1"/>
          </p:cNvSpPr>
          <p:nvPr/>
        </p:nvSpPr>
        <p:spPr bwMode="auto">
          <a:xfrm>
            <a:off x="360363" y="123825"/>
            <a:ext cx="4321175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atinLnBrk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</a:rPr>
              <a:t>2017</a:t>
            </a:r>
            <a:r>
              <a:rPr lang="zh-CN" altLang="zh-CN" sz="2800" b="1">
                <a:solidFill>
                  <a:srgbClr val="FF0000"/>
                </a:solidFill>
              </a:rPr>
              <a:t>年全国</a:t>
            </a:r>
            <a:r>
              <a:rPr lang="en-US" altLang="zh-CN" sz="2800" b="1">
                <a:solidFill>
                  <a:srgbClr val="FF0000"/>
                </a:solidFill>
              </a:rPr>
              <a:t>I</a:t>
            </a:r>
            <a:r>
              <a:rPr lang="zh-CN" altLang="zh-CN" sz="2800" b="1">
                <a:solidFill>
                  <a:srgbClr val="FF0000"/>
                </a:solidFill>
              </a:rPr>
              <a:t>卷高考作文题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pic>
        <p:nvPicPr>
          <p:cNvPr id="16386" name="Picture 5" descr="C:\Users\Thinkpad\Desktop\植物\-_0047_图层-38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148513" y="2833688"/>
            <a:ext cx="1706562" cy="223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矩形 17"/>
          <p:cNvSpPr>
            <a:spLocks noChangeArrowheads="1"/>
          </p:cNvSpPr>
          <p:nvPr/>
        </p:nvSpPr>
        <p:spPr bwMode="auto">
          <a:xfrm>
            <a:off x="360363" y="654050"/>
            <a:ext cx="7921625" cy="435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atinLnBrk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zh-CN" sz="2800" b="1"/>
              <a:t>阅读下面的材料，根据要求写作。（</a:t>
            </a:r>
            <a:r>
              <a:rPr lang="en-US" altLang="zh-CN" sz="2800" b="1"/>
              <a:t>60</a:t>
            </a:r>
            <a:r>
              <a:rPr lang="zh-CN" altLang="zh-CN" sz="2800" b="1"/>
              <a:t>分） </a:t>
            </a:r>
            <a:r>
              <a:rPr lang="en-US" altLang="zh-CN" sz="2800"/>
              <a:t>   </a:t>
            </a:r>
            <a:endParaRPr lang="zh-CN" altLang="zh-CN" sz="2800"/>
          </a:p>
          <a:p>
            <a:pPr latinLnBrk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2800"/>
              <a:t>        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据近期一项对来华留学生的调查，他们较为关注的“中国关键词”有：一带一路、大熊猫、广场舞、中华美食、长城、共享单车、京剧、空气污染、美丽乡村、食品安全、高铁、移动支付。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  </a:t>
            </a:r>
            <a:endParaRPr lang="zh-CN" altLang="zh-CN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atinLnBrk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2800"/>
              <a:t>        </a:t>
            </a:r>
            <a:r>
              <a:rPr lang="zh-CN" altLang="zh-CN" sz="2800" b="1"/>
              <a:t>请从中选择两三个关键词来呈现你所认识的中国，写一篇文章帮助外国青年读懂中国。</a:t>
            </a:r>
            <a:r>
              <a:rPr lang="en-US" altLang="zh-CN" sz="2800" b="1"/>
              <a:t> </a:t>
            </a:r>
            <a:endParaRPr lang="zh-CN" altLang="zh-CN" sz="2800" b="1"/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2060"/>
                </a:solidFill>
              </a:rPr>
              <a:t>        </a:t>
            </a:r>
            <a:r>
              <a:rPr lang="zh-CN" altLang="zh-CN" sz="2800" b="1">
                <a:solidFill>
                  <a:srgbClr val="002060"/>
                </a:solidFill>
              </a:rPr>
              <a:t>要求：选好关键词，使之形成有机的关联；选好角度，明确文体，自拟标题；不要套作，不得抄袭；不少于</a:t>
            </a:r>
            <a:r>
              <a:rPr lang="en-US" altLang="zh-CN" sz="2800" b="1">
                <a:solidFill>
                  <a:srgbClr val="002060"/>
                </a:solidFill>
              </a:rPr>
              <a:t>800</a:t>
            </a:r>
            <a:r>
              <a:rPr lang="zh-CN" altLang="zh-CN" sz="2800" b="1">
                <a:solidFill>
                  <a:srgbClr val="002060"/>
                </a:solidFill>
              </a:rPr>
              <a:t>字。</a:t>
            </a:r>
            <a:endParaRPr lang="zh-CN" altLang="en-US" sz="2800" b="1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ext Box 34"/>
          <p:cNvSpPr txBox="1">
            <a:spLocks noChangeArrowheads="1"/>
          </p:cNvSpPr>
          <p:nvPr/>
        </p:nvSpPr>
        <p:spPr bwMode="auto">
          <a:xfrm>
            <a:off x="179388" y="0"/>
            <a:ext cx="8713787" cy="48323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zh-CN" sz="2200" b="1" dirty="0" smtClean="0">
                <a:solidFill>
                  <a:srgbClr val="FF0000"/>
                </a:solidFill>
              </a:rPr>
              <a:t>节选</a:t>
            </a:r>
            <a:r>
              <a:rPr lang="zh-CN" altLang="en-US" sz="2200" b="1" dirty="0" smtClean="0">
                <a:solidFill>
                  <a:srgbClr val="FF0000"/>
                </a:solidFill>
              </a:rPr>
              <a:t>四</a:t>
            </a:r>
            <a:endParaRPr lang="zh-CN" altLang="zh-CN" sz="2200" b="1" dirty="0">
              <a:solidFill>
                <a:srgbClr val="FF0000"/>
              </a:solidFill>
            </a:endParaRPr>
          </a:p>
          <a:p>
            <a:r>
              <a:rPr lang="en-US" altLang="zh-CN" sz="2200" b="1" dirty="0"/>
              <a:t>       </a:t>
            </a:r>
            <a:r>
              <a:rPr lang="zh-CN" altLang="zh-CN" sz="2200" b="1" dirty="0"/>
              <a:t>科技之光带来的“大速度”，是飞驰的高铁。高铁，对世界，对中国而言都是新面孔。然而在中国，你看到的是世界上最多最发达的高铁网。你们也许无法想象，早在一百多年前的中国，铁路上慢如马拉火车的场景，而一百多年后的今大，高铁所展现的“中国速度”让世界眼前一亮……</a:t>
            </a:r>
            <a:endParaRPr lang="zh-CN" altLang="zh-CN" sz="2200" b="1" dirty="0"/>
          </a:p>
          <a:p>
            <a:r>
              <a:rPr lang="en-US" altLang="zh-CN" sz="2200" b="1" dirty="0"/>
              <a:t>      </a:t>
            </a:r>
            <a:r>
              <a:rPr lang="zh-CN" altLang="zh-CN" sz="2200" b="1" dirty="0"/>
              <a:t>科技之光带来的“小速度”，是街道上整齐摆放的共享单车。正如你们所见，口号为“实现出行最后一公里”的共享单车公司们，正逐步实现他们的目标。橙色的摩拜、黄色的</a:t>
            </a:r>
            <a:r>
              <a:rPr lang="en-US" altLang="zh-CN" sz="2200" b="1" dirty="0"/>
              <a:t>OFO</a:t>
            </a:r>
            <a:r>
              <a:rPr lang="zh-CN" altLang="zh-CN" sz="2200" b="1" dirty="0"/>
              <a:t>、小蓝单车……一列又一列，构成了“最后一公里”中彩虹般绚烂的风景线。我们在“高速”快速发展的同时，也能在“最后一公里”慢下来，筑建“生态中国”。这些共享单车不仅方便了人们的生活，更代表了中国对减轻碳排放的承诺：中国是高速的</a:t>
            </a:r>
            <a:r>
              <a:rPr lang="zh-CN" altLang="zh-CN" sz="2200" b="1" dirty="0" smtClean="0"/>
              <a:t>，</a:t>
            </a:r>
            <a:r>
              <a:rPr lang="zh-CN" altLang="en-US" sz="2200" b="1" dirty="0" smtClean="0"/>
              <a:t>也</a:t>
            </a:r>
            <a:r>
              <a:rPr lang="zh-CN" altLang="zh-CN" sz="2200" b="1" dirty="0" smtClean="0"/>
              <a:t>是</a:t>
            </a:r>
            <a:r>
              <a:rPr lang="zh-CN" altLang="zh-CN" sz="2200" b="1" dirty="0"/>
              <a:t>绿色的！</a:t>
            </a:r>
            <a:endParaRPr lang="zh-CN" altLang="zh-CN" sz="2200" b="1" dirty="0"/>
          </a:p>
          <a:p>
            <a:pPr algn="r"/>
            <a:r>
              <a:rPr lang="zh-CN" altLang="zh-CN" sz="2200" b="1" dirty="0"/>
              <a:t>《科技之光 照耀九州》</a:t>
            </a:r>
            <a:endParaRPr lang="zh-CN" altLang="en-US" sz="2200" b="1" dirty="0"/>
          </a:p>
        </p:txBody>
      </p:sp>
      <p:pic>
        <p:nvPicPr>
          <p:cNvPr id="47106" name="图片 1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624638" y="-71438"/>
            <a:ext cx="2843212" cy="183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7" name="Text Box 30"/>
          <p:cNvSpPr txBox="1">
            <a:spLocks noChangeArrowheads="1"/>
          </p:cNvSpPr>
          <p:nvPr/>
        </p:nvSpPr>
        <p:spPr bwMode="auto">
          <a:xfrm>
            <a:off x="5435600" y="0"/>
            <a:ext cx="184150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 i="1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916238" y="0"/>
            <a:ext cx="33115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同向并列关系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cxnSp>
        <p:nvCxnSpPr>
          <p:cNvPr id="10" name="直接连接符 9"/>
          <p:cNvCxnSpPr>
            <a:cxnSpLocks noChangeShapeType="1"/>
          </p:cNvCxnSpPr>
          <p:nvPr/>
        </p:nvCxnSpPr>
        <p:spPr bwMode="auto">
          <a:xfrm>
            <a:off x="5619750" y="768350"/>
            <a:ext cx="608013" cy="0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</a:ln>
        </p:spPr>
      </p:cxnSp>
      <p:cxnSp>
        <p:nvCxnSpPr>
          <p:cNvPr id="8" name="直接连接符 7"/>
          <p:cNvCxnSpPr>
            <a:cxnSpLocks noChangeShapeType="1"/>
          </p:cNvCxnSpPr>
          <p:nvPr/>
        </p:nvCxnSpPr>
        <p:spPr bwMode="auto">
          <a:xfrm>
            <a:off x="7020272" y="2427288"/>
            <a:ext cx="1081087" cy="0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</a:ln>
        </p:spPr>
      </p:cxnSp>
      <p:cxnSp>
        <p:nvCxnSpPr>
          <p:cNvPr id="11" name="直接连接符 10"/>
          <p:cNvCxnSpPr>
            <a:cxnSpLocks noChangeShapeType="1"/>
          </p:cNvCxnSpPr>
          <p:nvPr/>
        </p:nvCxnSpPr>
        <p:spPr bwMode="auto">
          <a:xfrm>
            <a:off x="827088" y="771525"/>
            <a:ext cx="3313112" cy="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</a:ln>
        </p:spPr>
      </p:cxnSp>
      <p:cxnSp>
        <p:nvCxnSpPr>
          <p:cNvPr id="13" name="直接连接符 12"/>
          <p:cNvCxnSpPr>
            <a:cxnSpLocks noChangeShapeType="1"/>
          </p:cNvCxnSpPr>
          <p:nvPr/>
        </p:nvCxnSpPr>
        <p:spPr bwMode="auto">
          <a:xfrm>
            <a:off x="827088" y="2427288"/>
            <a:ext cx="3097212" cy="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</a:ln>
        </p:spPr>
      </p:cxnSp>
      <p:cxnSp>
        <p:nvCxnSpPr>
          <p:cNvPr id="15" name="直接连接符 14"/>
          <p:cNvCxnSpPr>
            <a:cxnSpLocks noChangeShapeType="1"/>
          </p:cNvCxnSpPr>
          <p:nvPr/>
        </p:nvCxnSpPr>
        <p:spPr bwMode="auto">
          <a:xfrm>
            <a:off x="1979712" y="4443413"/>
            <a:ext cx="3311525" cy="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</a:ln>
        </p:spPr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Picture 12" descr="4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779838" y="2032000"/>
            <a:ext cx="3775075" cy="262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298" name="Text Box 13"/>
          <p:cNvSpPr txBox="1">
            <a:spLocks noChangeArrowheads="1"/>
          </p:cNvSpPr>
          <p:nvPr/>
        </p:nvSpPr>
        <p:spPr bwMode="auto">
          <a:xfrm>
            <a:off x="5230813" y="1711325"/>
            <a:ext cx="1219200" cy="358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81640" tIns="40820" rIns="81640" bIns="40820">
            <a:spAutoFit/>
          </a:bodyPr>
          <a:lstStyle/>
          <a:p>
            <a:pPr defTabSz="815975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b="1" i="1">
              <a:solidFill>
                <a:srgbClr val="FFFFFF"/>
              </a:solidFill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5299" name="Text Box 14"/>
          <p:cNvSpPr txBox="1">
            <a:spLocks noChangeArrowheads="1"/>
          </p:cNvSpPr>
          <p:nvPr/>
        </p:nvSpPr>
        <p:spPr bwMode="auto">
          <a:xfrm>
            <a:off x="3059113" y="3551238"/>
            <a:ext cx="2101850" cy="6365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81640" tIns="40820" rIns="81640" bIns="40820">
            <a:spAutoFit/>
          </a:bodyPr>
          <a:lstStyle/>
          <a:p>
            <a:pPr defTabSz="815975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sz="3600" b="1" u="sng"/>
              <a:t>新的系统</a:t>
            </a:r>
            <a:endParaRPr lang="zh-CN" altLang="en-US" sz="3600" b="1" i="1"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55300" name="Picture 8" descr="4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3384192">
            <a:off x="3836194" y="2324894"/>
            <a:ext cx="1171575" cy="84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1" name="Picture 8" descr="4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607313">
            <a:off x="5118100" y="3640138"/>
            <a:ext cx="1303338" cy="76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2" name="Picture 8" descr="4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740783">
            <a:off x="6557963" y="2436813"/>
            <a:ext cx="1076325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03" name="Text Box 34"/>
          <p:cNvSpPr txBox="1">
            <a:spLocks noChangeArrowheads="1"/>
          </p:cNvSpPr>
          <p:nvPr/>
        </p:nvSpPr>
        <p:spPr bwMode="auto">
          <a:xfrm>
            <a:off x="395288" y="195263"/>
            <a:ext cx="410527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en-US" sz="3600" b="1">
                <a:solidFill>
                  <a:srgbClr val="FF0000"/>
                </a:solidFill>
                <a:latin typeface="方正大标宋简体"/>
                <a:ea typeface="方正大标宋简体"/>
                <a:cs typeface="方正大标宋简体"/>
              </a:rPr>
              <a:t>特别提醒</a:t>
            </a:r>
            <a:endParaRPr lang="zh-CN" altLang="en-US" sz="3600" b="1">
              <a:solidFill>
                <a:srgbClr val="FF0000"/>
              </a:solidFill>
              <a:latin typeface="方正大标宋简体"/>
              <a:ea typeface="方正大标宋简体"/>
              <a:cs typeface="方正大标宋简体"/>
            </a:endParaRPr>
          </a:p>
        </p:txBody>
      </p:sp>
      <p:pic>
        <p:nvPicPr>
          <p:cNvPr id="55304" name="图片 2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6213" y="987425"/>
            <a:ext cx="2882900" cy="432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05" name="Rectangle 15"/>
          <p:cNvSpPr>
            <a:spLocks noChangeArrowheads="1"/>
          </p:cNvSpPr>
          <p:nvPr/>
        </p:nvSpPr>
        <p:spPr bwMode="auto">
          <a:xfrm>
            <a:off x="4887913" y="1390650"/>
            <a:ext cx="203835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3600" b="1" u="sng"/>
              <a:t>逻辑</a:t>
            </a:r>
            <a:r>
              <a:rPr lang="zh-CN" altLang="en-US" sz="3600" b="1" u="sng"/>
              <a:t>顺</a:t>
            </a:r>
            <a:r>
              <a:rPr lang="zh-CN" altLang="zh-CN" sz="3600" b="1" u="sng"/>
              <a:t>序</a:t>
            </a:r>
            <a:endParaRPr lang="zh-CN" altLang="en-US" sz="3600" b="1" u="sng"/>
          </a:p>
        </p:txBody>
      </p:sp>
      <p:sp>
        <p:nvSpPr>
          <p:cNvPr id="55306" name="Rectangle 16"/>
          <p:cNvSpPr>
            <a:spLocks noChangeArrowheads="1"/>
          </p:cNvSpPr>
          <p:nvPr/>
        </p:nvSpPr>
        <p:spPr bwMode="auto">
          <a:xfrm>
            <a:off x="6450013" y="3579813"/>
            <a:ext cx="203835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3600" b="1" u="sng"/>
              <a:t>影响作用</a:t>
            </a:r>
            <a:endParaRPr lang="zh-CN" altLang="en-US" sz="3600" b="1" u="sng"/>
          </a:p>
        </p:txBody>
      </p:sp>
      <p:sp>
        <p:nvSpPr>
          <p:cNvPr id="55307" name="Rectangle 17"/>
          <p:cNvSpPr>
            <a:spLocks noChangeArrowheads="1"/>
          </p:cNvSpPr>
          <p:nvPr/>
        </p:nvSpPr>
        <p:spPr bwMode="auto">
          <a:xfrm>
            <a:off x="4716463" y="2825750"/>
            <a:ext cx="203835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FF0000"/>
                </a:solidFill>
              </a:rPr>
              <a:t>有机</a:t>
            </a:r>
            <a:r>
              <a:rPr lang="zh-CN" altLang="en-US" sz="3600" b="1">
                <a:solidFill>
                  <a:srgbClr val="FF0000"/>
                </a:solidFill>
              </a:rPr>
              <a:t>关</a:t>
            </a:r>
            <a:r>
              <a:rPr lang="zh-CN" altLang="zh-CN" sz="3600" b="1">
                <a:solidFill>
                  <a:srgbClr val="FF0000"/>
                </a:solidFill>
              </a:rPr>
              <a:t>联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Text Box 34"/>
          <p:cNvSpPr txBox="1">
            <a:spLocks noChangeArrowheads="1"/>
          </p:cNvSpPr>
          <p:nvPr/>
        </p:nvSpPr>
        <p:spPr bwMode="auto">
          <a:xfrm>
            <a:off x="323850" y="123825"/>
            <a:ext cx="8569325" cy="2947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3600" b="1">
                <a:solidFill>
                  <a:srgbClr val="FF0000"/>
                </a:solidFill>
              </a:rPr>
              <a:t>课堂练写</a:t>
            </a:r>
            <a:endParaRPr lang="en-US" altLang="zh-CN" sz="3600" b="1">
              <a:solidFill>
                <a:srgbClr val="FF0000"/>
              </a:solidFill>
            </a:endParaRPr>
          </a:p>
          <a:p>
            <a:r>
              <a:rPr lang="en-US" altLang="zh-CN" sz="3600"/>
              <a:t>1.</a:t>
            </a:r>
            <a:r>
              <a:rPr lang="zh-CN" altLang="zh-CN" sz="3600" b="1"/>
              <a:t>根据</a:t>
            </a:r>
            <a:r>
              <a:rPr lang="zh-CN" altLang="en-US" sz="3600" b="1"/>
              <a:t>所学</a:t>
            </a:r>
            <a:r>
              <a:rPr lang="zh-CN" altLang="zh-CN" sz="3600" b="1"/>
              <a:t>的</a:t>
            </a:r>
            <a:r>
              <a:rPr lang="zh-CN" altLang="en-US" sz="3600" b="1"/>
              <a:t>知识</a:t>
            </a:r>
            <a:r>
              <a:rPr lang="zh-CN" altLang="zh-CN" sz="3600" b="1"/>
              <a:t>，请以</a:t>
            </a:r>
            <a:r>
              <a:rPr lang="zh-CN" altLang="zh-CN" sz="3600" b="1">
                <a:solidFill>
                  <a:srgbClr val="FF0000"/>
                </a:solidFill>
              </a:rPr>
              <a:t>“长城”</a:t>
            </a:r>
            <a:r>
              <a:rPr lang="en-US" altLang="zh-CN" sz="3600" b="1">
                <a:solidFill>
                  <a:srgbClr val="FF0000"/>
                </a:solidFill>
              </a:rPr>
              <a:t> + </a:t>
            </a:r>
            <a:r>
              <a:rPr lang="zh-CN" altLang="zh-CN" sz="3600" b="1" u="sng">
                <a:solidFill>
                  <a:srgbClr val="FF0000"/>
                </a:solidFill>
              </a:rPr>
              <a:t>“</a:t>
            </a:r>
            <a:r>
              <a:rPr lang="en-US" altLang="zh-CN" sz="3600" b="1" u="sng">
                <a:solidFill>
                  <a:srgbClr val="FF0000"/>
                </a:solidFill>
              </a:rPr>
              <a:t>          </a:t>
            </a:r>
            <a:r>
              <a:rPr lang="zh-CN" altLang="zh-CN" sz="3600" b="1" u="sng">
                <a:solidFill>
                  <a:srgbClr val="FF0000"/>
                </a:solidFill>
              </a:rPr>
              <a:t>”</a:t>
            </a:r>
            <a:r>
              <a:rPr lang="zh-CN" altLang="en-US" sz="3600" b="1"/>
              <a:t>为</a:t>
            </a:r>
            <a:r>
              <a:rPr lang="zh-CN" altLang="zh-CN" sz="3600" b="1"/>
              <a:t>关键词，建立有机</a:t>
            </a:r>
            <a:r>
              <a:rPr lang="zh-CN" altLang="en-US" sz="3600" b="1"/>
              <a:t>关联</a:t>
            </a:r>
            <a:r>
              <a:rPr lang="zh-CN" altLang="zh-CN" sz="3600" b="1"/>
              <a:t>，并</a:t>
            </a:r>
            <a:r>
              <a:rPr lang="zh-CN" altLang="en-US" sz="3600" b="1"/>
              <a:t>阐述两者的关联</a:t>
            </a:r>
            <a:r>
              <a:rPr lang="zh-CN" altLang="zh-CN" sz="3600" b="1"/>
              <a:t>。</a:t>
            </a:r>
            <a:endParaRPr lang="zh-CN" altLang="en-US" sz="3600" b="1"/>
          </a:p>
          <a:p>
            <a:pPr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</a:pPr>
            <a:endParaRPr lang="zh-CN" altLang="zh-CN" sz="3600" b="1">
              <a:latin typeface="Franklin Gothic Book" panose="020B0503020102020204"/>
              <a:ea typeface="黑体" panose="02010609060101010101" pitchFamily="2" charset="-122"/>
            </a:endParaRPr>
          </a:p>
        </p:txBody>
      </p:sp>
      <p:pic>
        <p:nvPicPr>
          <p:cNvPr id="57346" name="图片 1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238875" y="2366963"/>
            <a:ext cx="2905125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图片 5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795963" y="57150"/>
            <a:ext cx="3348037" cy="172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4" name="Text Box 34"/>
          <p:cNvSpPr txBox="1">
            <a:spLocks noChangeArrowheads="1"/>
          </p:cNvSpPr>
          <p:nvPr/>
        </p:nvSpPr>
        <p:spPr bwMode="auto">
          <a:xfrm>
            <a:off x="250825" y="0"/>
            <a:ext cx="8497888" cy="5016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</a:rPr>
              <a:t>范例</a:t>
            </a:r>
            <a:endParaRPr lang="zh-CN" altLang="zh-CN" sz="3200" b="1" dirty="0">
              <a:solidFill>
                <a:srgbClr val="FF0000"/>
              </a:solidFill>
            </a:endParaRPr>
          </a:p>
          <a:p>
            <a:r>
              <a:rPr lang="zh-CN" altLang="zh-CN" sz="3200" b="1" dirty="0">
                <a:solidFill>
                  <a:srgbClr val="FF0000"/>
                </a:solidFill>
              </a:rPr>
              <a:t>正向</a:t>
            </a:r>
            <a:endParaRPr lang="zh-CN" altLang="zh-CN" sz="3200" b="1" dirty="0">
              <a:solidFill>
                <a:srgbClr val="FF0000"/>
              </a:solidFill>
            </a:endParaRPr>
          </a:p>
          <a:p>
            <a:r>
              <a:rPr lang="zh-CN" altLang="zh-CN" sz="3200" b="1" dirty="0"/>
              <a:t>示例一</a:t>
            </a:r>
            <a:endParaRPr lang="zh-CN" altLang="zh-CN" sz="3200" b="1" dirty="0"/>
          </a:p>
          <a:p>
            <a:r>
              <a:rPr lang="zh-CN" altLang="en-US" sz="3200" b="1" dirty="0"/>
              <a:t>    </a:t>
            </a:r>
            <a:r>
              <a:rPr lang="zh-CN" altLang="zh-CN" sz="3200" b="1" dirty="0"/>
              <a:t>关键词 </a:t>
            </a:r>
            <a:r>
              <a:rPr lang="zh-CN" altLang="zh-CN" sz="3200" b="1" dirty="0">
                <a:solidFill>
                  <a:srgbClr val="FF0000"/>
                </a:solidFill>
              </a:rPr>
              <a:t>“长城” </a:t>
            </a:r>
            <a:r>
              <a:rPr lang="en-US" altLang="zh-CN" sz="3200" b="1" dirty="0">
                <a:solidFill>
                  <a:srgbClr val="FF0000"/>
                </a:solidFill>
              </a:rPr>
              <a:t>+ </a:t>
            </a:r>
            <a:r>
              <a:rPr lang="zh-CN" altLang="zh-CN" sz="3200" b="1" dirty="0">
                <a:solidFill>
                  <a:srgbClr val="FF0000"/>
                </a:solidFill>
              </a:rPr>
              <a:t>“一带一路”</a:t>
            </a:r>
            <a:r>
              <a:rPr lang="zh-CN" altLang="zh-CN" sz="3200" b="1" dirty="0"/>
              <a:t>，</a:t>
            </a:r>
            <a:r>
              <a:rPr lang="zh-CN" altLang="zh-CN" sz="3200" b="1" dirty="0">
                <a:solidFill>
                  <a:srgbClr val="FF0000"/>
                </a:solidFill>
              </a:rPr>
              <a:t>同向并列关系</a:t>
            </a:r>
            <a:r>
              <a:rPr lang="zh-CN" altLang="zh-CN" sz="3200" b="1" dirty="0" smtClean="0">
                <a:solidFill>
                  <a:srgbClr val="FF0000"/>
                </a:solidFill>
              </a:rPr>
              <a:t>。</a:t>
            </a:r>
            <a:r>
              <a:rPr lang="zh-CN" altLang="en-US" sz="3200" b="1" dirty="0" smtClean="0"/>
              <a:t>阐述</a:t>
            </a:r>
            <a:r>
              <a:rPr lang="zh-CN" altLang="zh-CN" sz="3200" b="1" dirty="0" smtClean="0"/>
              <a:t>：</a:t>
            </a:r>
            <a:r>
              <a:rPr lang="zh-CN" altLang="zh-CN" sz="3200" b="1" dirty="0"/>
              <a:t>中国形象是谋求合作与发展的美好形象。在中国两千年的封建史中，长城早就扮演起了</a:t>
            </a:r>
            <a:r>
              <a:rPr lang="zh-CN" altLang="zh-CN" sz="3200" b="1" dirty="0">
                <a:solidFill>
                  <a:srgbClr val="FF0000"/>
                </a:solidFill>
              </a:rPr>
              <a:t>“贸易站”</a:t>
            </a:r>
            <a:r>
              <a:rPr lang="zh-CN" altLang="zh-CN" sz="3200" b="1" dirty="0"/>
              <a:t>的角色，作为中国谋求合作与发展的见证，当今中国“一带一路”战略所体现出的也</a:t>
            </a:r>
            <a:r>
              <a:rPr lang="zh-CN" altLang="zh-CN" sz="3200" b="1" dirty="0">
                <a:solidFill>
                  <a:srgbClr val="FF0000"/>
                </a:solidFill>
              </a:rPr>
              <a:t>谋求合作与发展</a:t>
            </a:r>
            <a:r>
              <a:rPr lang="zh-CN" altLang="zh-CN" sz="3200" b="1" dirty="0"/>
              <a:t>的大国智慧。</a:t>
            </a:r>
            <a:r>
              <a:rPr lang="en-US" altLang="zh-CN" sz="3200" b="1" dirty="0"/>
              <a:t>                   </a:t>
            </a:r>
            <a:endParaRPr lang="en-US" altLang="zh-CN" sz="3200" b="1" dirty="0"/>
          </a:p>
          <a:p>
            <a:r>
              <a:rPr lang="en-US" altLang="zh-CN" sz="3200" b="1" dirty="0"/>
              <a:t>                                 </a:t>
            </a:r>
            <a:r>
              <a:rPr lang="zh-CN" altLang="zh-CN" sz="3200" b="1" dirty="0"/>
              <a:t>《给外国友人的一封信》</a:t>
            </a:r>
            <a:endParaRPr lang="zh-CN" altLang="zh-CN" sz="3200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图片 5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795963" y="57150"/>
            <a:ext cx="3348037" cy="172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2" name="Text Box 34"/>
          <p:cNvSpPr txBox="1">
            <a:spLocks noChangeArrowheads="1"/>
          </p:cNvSpPr>
          <p:nvPr/>
        </p:nvSpPr>
        <p:spPr bwMode="auto">
          <a:xfrm>
            <a:off x="323850" y="0"/>
            <a:ext cx="8496300" cy="5016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</a:rPr>
              <a:t>反向</a:t>
            </a:r>
            <a:endParaRPr lang="zh-CN" altLang="zh-CN" sz="3200" b="1" dirty="0">
              <a:solidFill>
                <a:srgbClr val="FF0000"/>
              </a:solidFill>
            </a:endParaRPr>
          </a:p>
          <a:p>
            <a:endParaRPr lang="zh-CN" altLang="en-US" sz="3200" b="1" dirty="0"/>
          </a:p>
          <a:p>
            <a:r>
              <a:rPr lang="zh-CN" altLang="zh-CN" sz="3200" b="1" dirty="0"/>
              <a:t>示例</a:t>
            </a:r>
            <a:r>
              <a:rPr lang="zh-CN" altLang="en-US" sz="3200" b="1" dirty="0"/>
              <a:t>二</a:t>
            </a:r>
            <a:endParaRPr lang="zh-CN" altLang="zh-CN" sz="3200" b="1" dirty="0"/>
          </a:p>
          <a:p>
            <a:r>
              <a:rPr lang="zh-CN" altLang="en-US" sz="3200" b="1" dirty="0">
                <a:solidFill>
                  <a:srgbClr val="FF0000"/>
                </a:solidFill>
              </a:rPr>
              <a:t>    </a:t>
            </a:r>
            <a:r>
              <a:rPr lang="zh-CN" altLang="zh-CN" sz="3200" b="1" dirty="0">
                <a:solidFill>
                  <a:srgbClr val="FF0000"/>
                </a:solidFill>
              </a:rPr>
              <a:t>关键词“长城”</a:t>
            </a:r>
            <a:r>
              <a:rPr lang="en-US" altLang="zh-CN" sz="3200" b="1" dirty="0">
                <a:solidFill>
                  <a:srgbClr val="FF0000"/>
                </a:solidFill>
              </a:rPr>
              <a:t>+</a:t>
            </a:r>
            <a:r>
              <a:rPr lang="zh-CN" altLang="zh-CN" sz="3200" b="1" dirty="0">
                <a:solidFill>
                  <a:srgbClr val="FF0000"/>
                </a:solidFill>
              </a:rPr>
              <a:t>“一带一路”</a:t>
            </a:r>
            <a:r>
              <a:rPr lang="zh-CN" altLang="zh-CN" sz="3200" b="1" dirty="0"/>
              <a:t>，</a:t>
            </a:r>
            <a:r>
              <a:rPr lang="zh-CN" altLang="zh-CN" sz="3200" b="1" dirty="0">
                <a:solidFill>
                  <a:srgbClr val="FF0000"/>
                </a:solidFill>
              </a:rPr>
              <a:t>反向并列关系</a:t>
            </a:r>
            <a:r>
              <a:rPr lang="zh-CN" altLang="zh-CN" sz="3200" b="1" dirty="0" smtClean="0"/>
              <a:t>。</a:t>
            </a:r>
            <a:r>
              <a:rPr lang="zh-CN" altLang="en-US" sz="3200" b="1" dirty="0" smtClean="0"/>
              <a:t>阐述</a:t>
            </a:r>
            <a:r>
              <a:rPr lang="zh-CN" altLang="zh-CN" sz="3200" b="1" dirty="0" smtClean="0"/>
              <a:t>：</a:t>
            </a:r>
            <a:r>
              <a:rPr lang="zh-CN" altLang="zh-CN" sz="3200" b="1" dirty="0"/>
              <a:t>“长城”在使中原繁荣稳定的同时，也几乎</a:t>
            </a:r>
            <a:r>
              <a:rPr lang="zh-CN" altLang="zh-CN" sz="3200" b="1" dirty="0">
                <a:solidFill>
                  <a:srgbClr val="FF0000"/>
                </a:solidFill>
              </a:rPr>
              <a:t>割断</a:t>
            </a:r>
            <a:r>
              <a:rPr lang="zh-CN" altLang="zh-CN" sz="3200" b="1" dirty="0"/>
              <a:t>了中原和外民族的碰撞和交流。而“一带一路”跨过了历史的云烟，在今天重焕生机。道路所过之地，将中原的文明</a:t>
            </a:r>
            <a:r>
              <a:rPr lang="zh-CN" altLang="zh-CN" sz="3200" b="1" dirty="0">
                <a:solidFill>
                  <a:srgbClr val="FF0000"/>
                </a:solidFill>
              </a:rPr>
              <a:t>远播</a:t>
            </a:r>
            <a:r>
              <a:rPr lang="zh-CN" altLang="zh-CN" sz="3200" b="1" dirty="0"/>
              <a:t>，也给古老的华夏带来异国他乡的</a:t>
            </a:r>
            <a:r>
              <a:rPr lang="zh-CN" altLang="zh-CN" sz="3200" b="1" dirty="0">
                <a:solidFill>
                  <a:srgbClr val="FF0000"/>
                </a:solidFill>
              </a:rPr>
              <a:t>风情和生机</a:t>
            </a:r>
            <a:r>
              <a:rPr lang="zh-CN" altLang="zh-CN" sz="3200" b="1" dirty="0"/>
              <a:t>。</a:t>
            </a:r>
            <a:r>
              <a:rPr lang="en-US" altLang="zh-CN" sz="3200" b="1" dirty="0"/>
              <a:t>   </a:t>
            </a:r>
            <a:endParaRPr lang="en-US" altLang="zh-CN" sz="3200" b="1" dirty="0"/>
          </a:p>
          <a:p>
            <a:r>
              <a:rPr lang="en-US" altLang="zh-CN" sz="3200" b="1" dirty="0"/>
              <a:t>                                        </a:t>
            </a:r>
            <a:r>
              <a:rPr lang="zh-CN" altLang="zh-CN" sz="3200" b="1" dirty="0"/>
              <a:t>《从标志走向标志》</a:t>
            </a:r>
            <a:endParaRPr lang="zh-CN" altLang="zh-CN" sz="3200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图片 1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154363" y="-452438"/>
            <a:ext cx="9144000" cy="582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0" name="图片 24" descr="D_042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38213" y="1276350"/>
            <a:ext cx="65087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1" name="图片 31" descr="D_042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36625" y="2033588"/>
            <a:ext cx="652463" cy="62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2" name="图片 35" descr="D_042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36625" y="2790825"/>
            <a:ext cx="652463" cy="62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3" name="图片 39" descr="D_042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36625" y="3617913"/>
            <a:ext cx="652463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矩形 39"/>
          <p:cNvSpPr/>
          <p:nvPr/>
        </p:nvSpPr>
        <p:spPr bwMode="auto">
          <a:xfrm>
            <a:off x="855663" y="1138238"/>
            <a:ext cx="825500" cy="8270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400" i="1" dirty="0">
                <a:solidFill>
                  <a:schemeClr val="tx1"/>
                </a:solidFill>
                <a:latin typeface="方正华隶简体" pitchFamily="65" charset="-122"/>
                <a:ea typeface="方正华隶简体" pitchFamily="65" charset="-122"/>
              </a:rPr>
              <a:t>1</a:t>
            </a:r>
            <a:endParaRPr lang="zh-CN" altLang="en-US" sz="2400" i="1" dirty="0">
              <a:solidFill>
                <a:schemeClr val="tx1"/>
              </a:solidFill>
              <a:latin typeface="方正华隶简体" pitchFamily="65" charset="-122"/>
              <a:ea typeface="方正华隶简体" pitchFamily="65" charset="-122"/>
            </a:endParaRPr>
          </a:p>
        </p:txBody>
      </p:sp>
      <p:grpSp>
        <p:nvGrpSpPr>
          <p:cNvPr id="63495" name="组合 40"/>
          <p:cNvGrpSpPr/>
          <p:nvPr/>
        </p:nvGrpSpPr>
        <p:grpSpPr bwMode="auto">
          <a:xfrm>
            <a:off x="1350963" y="1277938"/>
            <a:ext cx="4889500" cy="617537"/>
            <a:chOff x="2533733" y="1343047"/>
            <a:chExt cx="4889544" cy="618939"/>
          </a:xfrm>
        </p:grpSpPr>
        <p:sp>
          <p:nvSpPr>
            <p:cNvPr id="42" name="矩形 41"/>
            <p:cNvSpPr/>
            <p:nvPr/>
          </p:nvSpPr>
          <p:spPr bwMode="auto">
            <a:xfrm>
              <a:off x="2809960" y="1343047"/>
              <a:ext cx="4613317" cy="54893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zh-CN" sz="3200" b="1" dirty="0">
                  <a:solidFill>
                    <a:schemeClr val="tx1"/>
                  </a:solidFill>
                  <a:ea typeface="楷体" panose="02010609060101010101" charset="-122"/>
                  <a:cs typeface="楷体" panose="02010609060101010101" charset="-122"/>
                </a:rPr>
                <a:t>独立思考能力</a:t>
              </a:r>
              <a:endParaRPr lang="zh-CN" altLang="en-US" sz="3200" b="1" dirty="0">
                <a:solidFill>
                  <a:schemeClr val="tx1"/>
                </a:solidFill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63511" name="图片 28" descr="C_108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533733" y="1824332"/>
              <a:ext cx="4497271" cy="1376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3496" name="组合 43"/>
          <p:cNvGrpSpPr/>
          <p:nvPr/>
        </p:nvGrpSpPr>
        <p:grpSpPr bwMode="auto">
          <a:xfrm>
            <a:off x="1350963" y="2033588"/>
            <a:ext cx="4889500" cy="620712"/>
            <a:chOff x="2533295" y="2099134"/>
            <a:chExt cx="4889983" cy="620963"/>
          </a:xfrm>
        </p:grpSpPr>
        <p:sp>
          <p:nvSpPr>
            <p:cNvPr id="45" name="矩形 44"/>
            <p:cNvSpPr/>
            <p:nvPr/>
          </p:nvSpPr>
          <p:spPr bwMode="auto">
            <a:xfrm>
              <a:off x="2809547" y="2099134"/>
              <a:ext cx="4613731" cy="55267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sz="3200" b="1" dirty="0">
                  <a:solidFill>
                    <a:schemeClr val="tx1"/>
                  </a:solidFill>
                  <a:ea typeface="楷体" panose="02010609060101010101" charset="-122"/>
                  <a:cs typeface="楷体" panose="02010609060101010101" charset="-122"/>
                </a:rPr>
                <a:t>批判性思维能力</a:t>
              </a:r>
              <a:r>
                <a:rPr lang="zh-CN" altLang="en-US" sz="3200" b="1" i="1" dirty="0">
                  <a:solidFill>
                    <a:schemeClr val="tx1"/>
                  </a:solidFill>
                  <a:ea typeface="楷体" panose="02010609060101010101" charset="-122"/>
                  <a:cs typeface="楷体" panose="02010609060101010101" charset="-122"/>
                </a:rPr>
                <a:t> </a:t>
              </a:r>
              <a:endParaRPr lang="zh-CN" altLang="en-US" sz="3200" b="1" i="1" dirty="0">
                <a:solidFill>
                  <a:schemeClr val="tx1"/>
                </a:solidFill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63509" name="图片 33" descr="C_108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533295" y="2582105"/>
              <a:ext cx="4497709" cy="1379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3497" name="组合 46"/>
          <p:cNvGrpSpPr/>
          <p:nvPr/>
        </p:nvGrpSpPr>
        <p:grpSpPr bwMode="auto">
          <a:xfrm>
            <a:off x="1350963" y="2790825"/>
            <a:ext cx="4889500" cy="620713"/>
            <a:chOff x="2533295" y="2856740"/>
            <a:chExt cx="4889983" cy="620962"/>
          </a:xfrm>
        </p:grpSpPr>
        <p:sp>
          <p:nvSpPr>
            <p:cNvPr id="48" name="矩形 47"/>
            <p:cNvSpPr/>
            <p:nvPr/>
          </p:nvSpPr>
          <p:spPr bwMode="auto">
            <a:xfrm>
              <a:off x="2809547" y="2856740"/>
              <a:ext cx="4613731" cy="55267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sz="3200" b="1">
                  <a:solidFill>
                    <a:schemeClr val="tx1"/>
                  </a:solidFill>
                  <a:ea typeface="楷体" panose="02010609060101010101" charset="-122"/>
                  <a:cs typeface="楷体" panose="02010609060101010101" charset="-122"/>
                </a:rPr>
                <a:t>创新思维能力</a:t>
              </a:r>
              <a:endParaRPr lang="zh-CN" altLang="en-US" sz="3200" b="1">
                <a:solidFill>
                  <a:schemeClr val="tx1"/>
                </a:solidFill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63507" name="图片 37" descr="C_108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533295" y="3339710"/>
              <a:ext cx="4497709" cy="1379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3498" name="组合 49"/>
          <p:cNvGrpSpPr/>
          <p:nvPr/>
        </p:nvGrpSpPr>
        <p:grpSpPr bwMode="auto">
          <a:xfrm>
            <a:off x="1350963" y="3617913"/>
            <a:ext cx="4889500" cy="619125"/>
            <a:chOff x="2533295" y="3684184"/>
            <a:chExt cx="4889983" cy="619445"/>
          </a:xfrm>
        </p:grpSpPr>
        <p:sp>
          <p:nvSpPr>
            <p:cNvPr id="51" name="矩形 50"/>
            <p:cNvSpPr/>
            <p:nvPr/>
          </p:nvSpPr>
          <p:spPr bwMode="auto">
            <a:xfrm>
              <a:off x="2809547" y="3684184"/>
              <a:ext cx="4613731" cy="55114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sz="3200" b="1">
                  <a:solidFill>
                    <a:srgbClr val="FF0000"/>
                  </a:solidFill>
                  <a:ea typeface="楷体" panose="02010609060101010101" charset="-122"/>
                  <a:cs typeface="楷体" panose="02010609060101010101" charset="-122"/>
                </a:rPr>
                <a:t>逻辑思维能力</a:t>
              </a:r>
              <a:endParaRPr lang="zh-CN" altLang="en-US" sz="3200" b="1">
                <a:solidFill>
                  <a:srgbClr val="FF0000"/>
                </a:solidFill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63505" name="图片 41" descr="C_108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533295" y="4165975"/>
              <a:ext cx="4497709" cy="1376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3" name="矩形 52"/>
          <p:cNvSpPr/>
          <p:nvPr/>
        </p:nvSpPr>
        <p:spPr>
          <a:xfrm>
            <a:off x="855663" y="1897063"/>
            <a:ext cx="825500" cy="825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400" i="1" dirty="0">
                <a:solidFill>
                  <a:schemeClr val="tx1"/>
                </a:solidFill>
                <a:latin typeface="方正华隶简体" pitchFamily="65" charset="-122"/>
                <a:ea typeface="方正华隶简体" pitchFamily="65" charset="-122"/>
              </a:rPr>
              <a:t>2</a:t>
            </a:r>
            <a:endParaRPr lang="zh-CN" altLang="en-US" sz="2400" i="1" dirty="0">
              <a:solidFill>
                <a:schemeClr val="tx1"/>
              </a:solidFill>
              <a:latin typeface="方正华隶简体" pitchFamily="65" charset="-122"/>
              <a:ea typeface="方正华隶简体" pitchFamily="65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855663" y="2654300"/>
            <a:ext cx="825500" cy="825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400" i="1" dirty="0">
                <a:solidFill>
                  <a:schemeClr val="tx1"/>
                </a:solidFill>
                <a:latin typeface="方正华隶简体" pitchFamily="65" charset="-122"/>
                <a:ea typeface="方正华隶简体" pitchFamily="65" charset="-122"/>
              </a:rPr>
              <a:t>3</a:t>
            </a:r>
            <a:endParaRPr lang="zh-CN" altLang="en-US" sz="2400" i="1" dirty="0">
              <a:solidFill>
                <a:schemeClr val="tx1"/>
              </a:solidFill>
              <a:latin typeface="方正华隶简体" pitchFamily="65" charset="-122"/>
              <a:ea typeface="方正华隶简体" pitchFamily="65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938213" y="3479800"/>
            <a:ext cx="825500" cy="825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400" i="1" dirty="0">
                <a:solidFill>
                  <a:schemeClr val="tx1"/>
                </a:solidFill>
                <a:latin typeface="方正华隶简体" pitchFamily="65" charset="-122"/>
                <a:ea typeface="方正华隶简体" pitchFamily="65" charset="-122"/>
              </a:rPr>
              <a:t>4</a:t>
            </a:r>
            <a:endParaRPr lang="zh-CN" altLang="en-US" sz="2400" i="1" dirty="0">
              <a:solidFill>
                <a:schemeClr val="tx1"/>
              </a:solidFill>
              <a:latin typeface="方正华隶简体" pitchFamily="65" charset="-122"/>
              <a:ea typeface="方正华隶简体" pitchFamily="65" charset="-122"/>
            </a:endParaRPr>
          </a:p>
        </p:txBody>
      </p:sp>
      <p:pic>
        <p:nvPicPr>
          <p:cNvPr id="63502" name="Picture 6" descr="F:\360安全浏览器下载\水墨\1402\0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48163" y="2870200"/>
            <a:ext cx="2139950" cy="227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503" name="Rectangle 24"/>
          <p:cNvSpPr>
            <a:spLocks noChangeArrowheads="1"/>
          </p:cNvSpPr>
          <p:nvPr/>
        </p:nvSpPr>
        <p:spPr bwMode="auto">
          <a:xfrm>
            <a:off x="706438" y="104775"/>
            <a:ext cx="111125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FF0000"/>
                </a:solidFill>
              </a:rPr>
              <a:t>总结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Text Box 34"/>
          <p:cNvSpPr txBox="1">
            <a:spLocks noChangeArrowheads="1"/>
          </p:cNvSpPr>
          <p:nvPr/>
        </p:nvSpPr>
        <p:spPr bwMode="auto">
          <a:xfrm>
            <a:off x="179388" y="0"/>
            <a:ext cx="8713787" cy="35394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作业</a:t>
            </a:r>
            <a:endParaRPr lang="en-US" altLang="zh-CN" sz="3200" b="1" dirty="0">
              <a:solidFill>
                <a:srgbClr val="FF0000"/>
              </a:solidFill>
            </a:endParaRPr>
          </a:p>
          <a:p>
            <a:r>
              <a:rPr lang="zh-CN" altLang="en-US" sz="3200" b="1" dirty="0">
                <a:solidFill>
                  <a:srgbClr val="FF0000"/>
                </a:solidFill>
              </a:rPr>
              <a:t>课后练写</a:t>
            </a:r>
            <a:endParaRPr lang="en-US" altLang="zh-CN" sz="3200" b="1" dirty="0">
              <a:solidFill>
                <a:srgbClr val="FF0000"/>
              </a:solidFill>
            </a:endParaRPr>
          </a:p>
          <a:p>
            <a:r>
              <a:rPr lang="en-US" altLang="zh-CN" sz="3200" b="1" dirty="0">
                <a:solidFill>
                  <a:srgbClr val="FF0000"/>
                </a:solidFill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</a:rPr>
              <a:t>、</a:t>
            </a:r>
            <a:r>
              <a:rPr lang="zh-CN" altLang="zh-CN" sz="3200" b="1" dirty="0"/>
              <a:t>请以</a:t>
            </a:r>
            <a:r>
              <a:rPr lang="zh-CN" altLang="zh-CN" sz="3200" b="1" dirty="0">
                <a:solidFill>
                  <a:srgbClr val="FF0000"/>
                </a:solidFill>
              </a:rPr>
              <a:t>“长城”</a:t>
            </a:r>
            <a:r>
              <a:rPr lang="en-US" altLang="zh-CN" sz="3200" b="1" dirty="0">
                <a:solidFill>
                  <a:srgbClr val="FF0000"/>
                </a:solidFill>
              </a:rPr>
              <a:t> + </a:t>
            </a:r>
            <a:r>
              <a:rPr lang="zh-CN" altLang="zh-CN" sz="3200" b="1" dirty="0">
                <a:solidFill>
                  <a:srgbClr val="FF0000"/>
                </a:solidFill>
              </a:rPr>
              <a:t>“</a:t>
            </a:r>
            <a:r>
              <a:rPr lang="en-US" altLang="zh-CN" sz="3200" b="1" u="sng" dirty="0">
                <a:solidFill>
                  <a:srgbClr val="FF0000"/>
                </a:solidFill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</a:rPr>
              <a:t>”</a:t>
            </a:r>
            <a:r>
              <a:rPr lang="en-US" altLang="zh-CN" sz="3200" b="1" u="sng" dirty="0">
                <a:solidFill>
                  <a:srgbClr val="FF0000"/>
                </a:solidFill>
              </a:rPr>
              <a:t>+</a:t>
            </a:r>
            <a:r>
              <a:rPr lang="zh-CN" altLang="zh-CN" sz="3200" b="1" u="sng" dirty="0">
                <a:solidFill>
                  <a:srgbClr val="FF0000"/>
                </a:solidFill>
              </a:rPr>
              <a:t> “</a:t>
            </a:r>
            <a:r>
              <a:rPr lang="en-US" altLang="zh-CN" sz="3200" b="1" u="sng" dirty="0">
                <a:solidFill>
                  <a:srgbClr val="FF0000"/>
                </a:solidFill>
              </a:rPr>
              <a:t>          </a:t>
            </a:r>
            <a:r>
              <a:rPr lang="zh-CN" altLang="zh-CN" sz="3200" b="1" dirty="0">
                <a:solidFill>
                  <a:srgbClr val="FF0000"/>
                </a:solidFill>
              </a:rPr>
              <a:t>”</a:t>
            </a:r>
            <a:r>
              <a:rPr lang="zh-CN" altLang="en-US" sz="3200" b="1" dirty="0"/>
              <a:t>为关键词，</a:t>
            </a:r>
            <a:r>
              <a:rPr lang="zh-CN" altLang="zh-CN" sz="3200" b="1" dirty="0"/>
              <a:t>建立有机</a:t>
            </a:r>
            <a:r>
              <a:rPr lang="zh-CN" altLang="en-US" sz="3200" b="1" dirty="0"/>
              <a:t>关</a:t>
            </a:r>
            <a:r>
              <a:rPr lang="zh-CN" altLang="zh-CN" sz="3200" b="1" dirty="0"/>
              <a:t>联，</a:t>
            </a:r>
            <a:r>
              <a:rPr lang="zh-CN" altLang="en-US" sz="3200" b="1" dirty="0"/>
              <a:t>并立意。</a:t>
            </a:r>
            <a:endParaRPr lang="en-US" altLang="zh-CN" sz="3200" b="1" dirty="0"/>
          </a:p>
          <a:p>
            <a:endParaRPr lang="en-US" altLang="zh-CN" sz="3200" b="1" dirty="0">
              <a:solidFill>
                <a:srgbClr val="FF0000"/>
              </a:solidFill>
            </a:endParaRPr>
          </a:p>
          <a:p>
            <a:r>
              <a:rPr lang="en-US" altLang="zh-CN" sz="3200" b="1" dirty="0">
                <a:solidFill>
                  <a:srgbClr val="FF0000"/>
                </a:solidFill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</a:rPr>
              <a:t>、</a:t>
            </a:r>
            <a:r>
              <a:rPr lang="zh-CN" altLang="zh-CN" sz="3200" b="1" dirty="0"/>
              <a:t>请以</a:t>
            </a:r>
            <a:r>
              <a:rPr lang="zh-CN" altLang="zh-CN" sz="3200" b="1" dirty="0">
                <a:solidFill>
                  <a:srgbClr val="FF0000"/>
                </a:solidFill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</a:rPr>
              <a:t>大熊猫</a:t>
            </a:r>
            <a:r>
              <a:rPr lang="zh-CN" altLang="zh-CN" sz="3200" b="1" dirty="0">
                <a:solidFill>
                  <a:srgbClr val="FF0000"/>
                </a:solidFill>
              </a:rPr>
              <a:t>”</a:t>
            </a:r>
            <a:r>
              <a:rPr lang="en-US" altLang="zh-CN" sz="3200" b="1" dirty="0">
                <a:solidFill>
                  <a:srgbClr val="FF0000"/>
                </a:solidFill>
              </a:rPr>
              <a:t> + </a:t>
            </a:r>
            <a:r>
              <a:rPr lang="zh-CN" altLang="zh-CN" sz="3200" b="1" dirty="0">
                <a:solidFill>
                  <a:srgbClr val="FF0000"/>
                </a:solidFill>
              </a:rPr>
              <a:t>“</a:t>
            </a:r>
            <a:r>
              <a:rPr lang="en-US" altLang="zh-CN" sz="3200" b="1" u="sng" dirty="0">
                <a:solidFill>
                  <a:srgbClr val="FF0000"/>
                </a:solidFill>
              </a:rPr>
              <a:t>          </a:t>
            </a:r>
            <a:r>
              <a:rPr lang="zh-CN" altLang="zh-CN" sz="3200" b="1" dirty="0">
                <a:solidFill>
                  <a:srgbClr val="FF0000"/>
                </a:solidFill>
              </a:rPr>
              <a:t>”</a:t>
            </a:r>
            <a:r>
              <a:rPr lang="en-US" altLang="zh-CN" sz="3200" b="1" dirty="0">
                <a:solidFill>
                  <a:srgbClr val="FF0000"/>
                </a:solidFill>
              </a:rPr>
              <a:t> </a:t>
            </a:r>
            <a:r>
              <a:rPr lang="zh-CN" altLang="en-US" sz="3200" b="1" dirty="0"/>
              <a:t>为关键词，</a:t>
            </a:r>
            <a:r>
              <a:rPr lang="zh-CN" altLang="zh-CN" sz="3200" b="1" dirty="0"/>
              <a:t>建立有机</a:t>
            </a:r>
            <a:r>
              <a:rPr lang="zh-CN" altLang="en-US" sz="3200" b="1" dirty="0"/>
              <a:t>关</a:t>
            </a:r>
            <a:r>
              <a:rPr lang="zh-CN" altLang="zh-CN" sz="3200" b="1" dirty="0"/>
              <a:t>联，</a:t>
            </a:r>
            <a:r>
              <a:rPr lang="zh-CN" altLang="en-US" sz="3200" b="1" dirty="0"/>
              <a:t>并立意。</a:t>
            </a:r>
            <a:endParaRPr lang="en-US" altLang="zh-CN" sz="3200" b="1" dirty="0"/>
          </a:p>
        </p:txBody>
      </p:sp>
      <p:pic>
        <p:nvPicPr>
          <p:cNvPr id="65538" name="图片 1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83225" y="3286125"/>
            <a:ext cx="3189288" cy="163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Picture 40" descr="08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88" y="3284538"/>
            <a:ext cx="9145587" cy="186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6" name="Picture 39" descr="09"/>
          <p:cNvPicPr>
            <a:picLocks noChangeAspect="1" noChangeArrowheads="1"/>
          </p:cNvPicPr>
          <p:nvPr/>
        </p:nvPicPr>
        <p:blipFill>
          <a:blip r:embed="rId2" cstate="print">
            <a:lum bright="-14000" contrast="14000"/>
          </a:blip>
          <a:srcRect/>
          <a:stretch>
            <a:fillRect/>
          </a:stretch>
        </p:blipFill>
        <p:spPr bwMode="auto">
          <a:xfrm>
            <a:off x="1476375" y="3078163"/>
            <a:ext cx="3444875" cy="184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7" name="Picture 46" descr="4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0175" y="1249363"/>
            <a:ext cx="3978275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88" name="Text Box 34"/>
          <p:cNvSpPr txBox="1">
            <a:spLocks noChangeArrowheads="1"/>
          </p:cNvSpPr>
          <p:nvPr/>
        </p:nvSpPr>
        <p:spPr bwMode="auto">
          <a:xfrm>
            <a:off x="4108450" y="1263650"/>
            <a:ext cx="4525963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latin typeface="方正大标宋简体"/>
                <a:ea typeface="方正大标宋简体"/>
                <a:cs typeface="方正大标宋简体"/>
              </a:rPr>
              <a:t>祝大家金榜题名！</a:t>
            </a:r>
            <a:endParaRPr lang="zh-CN" altLang="en-US" sz="4000" b="1">
              <a:solidFill>
                <a:srgbClr val="FF0000"/>
              </a:solidFill>
              <a:latin typeface="方正大标宋简体"/>
              <a:ea typeface="方正大标宋简体"/>
              <a:cs typeface="方正大标宋简体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3" descr="I:\我的模板\中国风模板\中国风模板05\宽版\页面2\切片\竹子.png"/>
          <p:cNvPicPr>
            <a:picLocks noChangeAspect="1" noChangeArrowheads="1"/>
          </p:cNvPicPr>
          <p:nvPr/>
        </p:nvPicPr>
        <p:blipFill>
          <a:blip r:embed="rId1" cstate="print"/>
          <a:srcRect b="32237"/>
          <a:stretch>
            <a:fillRect/>
          </a:stretch>
        </p:blipFill>
        <p:spPr bwMode="auto">
          <a:xfrm>
            <a:off x="0" y="1341438"/>
            <a:ext cx="3070225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2" descr="C:\Users\zjd\Desktop\Nipic_3589564_20100909174801000827.png"/>
          <p:cNvPicPr>
            <a:picLocks noChangeAspect="1" noChangeArrowheads="1"/>
          </p:cNvPicPr>
          <p:nvPr/>
        </p:nvPicPr>
        <p:blipFill>
          <a:blip r:embed="rId2" cstate="print"/>
          <a:srcRect l="3355" t="423" r="33105" b="51987"/>
          <a:stretch>
            <a:fillRect/>
          </a:stretch>
        </p:blipFill>
        <p:spPr bwMode="auto">
          <a:xfrm>
            <a:off x="6227763" y="3368675"/>
            <a:ext cx="2755900" cy="150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extBox 20"/>
          <p:cNvSpPr txBox="1">
            <a:spLocks noChangeArrowheads="1"/>
          </p:cNvSpPr>
          <p:nvPr/>
        </p:nvSpPr>
        <p:spPr bwMode="auto">
          <a:xfrm>
            <a:off x="796925" y="0"/>
            <a:ext cx="2273300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4000" b="1">
                <a:solidFill>
                  <a:srgbClr val="FF0000"/>
                </a:solidFill>
              </a:rPr>
              <a:t>有机关联</a:t>
            </a:r>
            <a:endParaRPr lang="en-US" altLang="zh-CN" sz="40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8436" name="TextBox 52"/>
          <p:cNvSpPr txBox="1">
            <a:spLocks noChangeArrowheads="1"/>
          </p:cNvSpPr>
          <p:nvPr/>
        </p:nvSpPr>
        <p:spPr bwMode="auto">
          <a:xfrm>
            <a:off x="395288" y="842963"/>
            <a:ext cx="8424862" cy="2554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/>
              <a:t>      </a:t>
            </a:r>
            <a:r>
              <a:rPr lang="zh-CN" altLang="zh-CN" sz="3200" b="1"/>
              <a:t>事物诸要素或者事物之间按照一定的</a:t>
            </a:r>
            <a:r>
              <a:rPr lang="zh-CN" altLang="zh-CN" sz="3200" b="1" u="sng">
                <a:solidFill>
                  <a:srgbClr val="FF0000"/>
                </a:solidFill>
              </a:rPr>
              <a:t>逻辑</a:t>
            </a:r>
            <a:r>
              <a:rPr lang="zh-CN" altLang="en-US" sz="3200" b="1" u="sng">
                <a:solidFill>
                  <a:srgbClr val="FF0000"/>
                </a:solidFill>
              </a:rPr>
              <a:t>顺</a:t>
            </a:r>
            <a:r>
              <a:rPr lang="zh-CN" altLang="zh-CN" sz="3200" b="1" u="sng">
                <a:solidFill>
                  <a:srgbClr val="FF0000"/>
                </a:solidFill>
              </a:rPr>
              <a:t>序</a:t>
            </a:r>
            <a:r>
              <a:rPr lang="zh-CN" altLang="zh-CN" sz="3200" b="1"/>
              <a:t>结合在一起，形成一个</a:t>
            </a:r>
            <a:r>
              <a:rPr lang="zh-CN" altLang="zh-CN" sz="3200" b="1" u="sng">
                <a:solidFill>
                  <a:srgbClr val="FF0000"/>
                </a:solidFill>
              </a:rPr>
              <a:t>新的系统</a:t>
            </a:r>
            <a:r>
              <a:rPr lang="zh-CN" altLang="zh-CN" sz="3200" b="1">
                <a:solidFill>
                  <a:srgbClr val="FF0000"/>
                </a:solidFill>
              </a:rPr>
              <a:t>或者新的</a:t>
            </a:r>
            <a:r>
              <a:rPr lang="zh-CN" altLang="zh-CN" sz="3200" b="1" u="sng">
                <a:solidFill>
                  <a:srgbClr val="FF0000"/>
                </a:solidFill>
              </a:rPr>
              <a:t>整体</a:t>
            </a:r>
            <a:r>
              <a:rPr lang="zh-CN" altLang="zh-CN" sz="3200" b="1"/>
              <a:t>，在系统内部或新的体系内部要素之间和事物之间的这种</a:t>
            </a:r>
            <a:r>
              <a:rPr lang="zh-CN" altLang="zh-CN" sz="3200" b="1" u="sng">
                <a:solidFill>
                  <a:srgbClr val="FF0000"/>
                </a:solidFill>
              </a:rPr>
              <a:t>相互影响相互作用</a:t>
            </a:r>
            <a:r>
              <a:rPr lang="zh-CN" altLang="zh-CN" sz="3200" b="1"/>
              <a:t>的关系我们称之为</a:t>
            </a:r>
            <a:r>
              <a:rPr lang="zh-CN" altLang="zh-CN" sz="3200" b="1">
                <a:solidFill>
                  <a:srgbClr val="FF0000"/>
                </a:solidFill>
              </a:rPr>
              <a:t>有机</a:t>
            </a:r>
            <a:r>
              <a:rPr lang="zh-CN" altLang="en-US" sz="3200" b="1">
                <a:solidFill>
                  <a:srgbClr val="FF0000"/>
                </a:solidFill>
              </a:rPr>
              <a:t>关</a:t>
            </a:r>
            <a:r>
              <a:rPr lang="zh-CN" altLang="zh-CN" sz="3200" b="1">
                <a:solidFill>
                  <a:srgbClr val="FF0000"/>
                </a:solidFill>
              </a:rPr>
              <a:t>联。</a:t>
            </a:r>
            <a:endParaRPr lang="zh-CN" altLang="en-US" sz="3200">
              <a:solidFill>
                <a:srgbClr val="000000"/>
              </a:solidFill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72" descr="28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01625" y="-257175"/>
            <a:ext cx="1579563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图片 7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08375"/>
            <a:ext cx="35972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图片 8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50" y="2684463"/>
            <a:ext cx="2254250" cy="201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矩形 19"/>
          <p:cNvSpPr>
            <a:spLocks noChangeArrowheads="1"/>
          </p:cNvSpPr>
          <p:nvPr/>
        </p:nvSpPr>
        <p:spPr bwMode="auto">
          <a:xfrm>
            <a:off x="1169988" y="165100"/>
            <a:ext cx="1422400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4800" b="1">
                <a:solidFill>
                  <a:srgbClr val="FF0000"/>
                </a:solidFill>
              </a:rPr>
              <a:t>立意</a:t>
            </a:r>
            <a:endParaRPr lang="en-US" altLang="zh-CN" sz="4800" b="1"/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301625" y="950913"/>
            <a:ext cx="8524875" cy="2062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b="1">
                <a:solidFill>
                  <a:srgbClr val="FF0000"/>
                </a:solidFill>
              </a:rPr>
              <a:t>“意”</a:t>
            </a:r>
            <a:r>
              <a:rPr lang="en-US" altLang="zh-CN" sz="3200" b="1"/>
              <a:t>——</a:t>
            </a:r>
            <a:r>
              <a:rPr lang="zh-CN" altLang="zh-CN" sz="3200" b="1"/>
              <a:t> 中心思想，也叫主题；</a:t>
            </a:r>
            <a:endParaRPr lang="en-US" altLang="zh-CN" sz="3200" b="1"/>
          </a:p>
          <a:p>
            <a:pPr>
              <a:buFont typeface="Arial" panose="020B0604020202020204" pitchFamily="34" charset="0"/>
              <a:buNone/>
            </a:pPr>
            <a:r>
              <a:rPr lang="zh-CN" altLang="zh-CN" sz="3200" b="1">
                <a:solidFill>
                  <a:srgbClr val="FF0000"/>
                </a:solidFill>
              </a:rPr>
              <a:t>“立”</a:t>
            </a:r>
            <a:r>
              <a:rPr lang="en-US" altLang="zh-CN" sz="3200" b="1"/>
              <a:t>——</a:t>
            </a:r>
            <a:r>
              <a:rPr lang="zh-CN" altLang="zh-CN" sz="3200" b="1"/>
              <a:t>确立。</a:t>
            </a:r>
            <a:endParaRPr lang="en-US" altLang="zh-CN" sz="3200" b="1">
              <a:solidFill>
                <a:srgbClr val="FF0000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zh-CN" sz="3200" b="1">
                <a:solidFill>
                  <a:srgbClr val="FF0000"/>
                </a:solidFill>
              </a:rPr>
              <a:t>立意</a:t>
            </a:r>
            <a:r>
              <a:rPr lang="en-US" altLang="zh-CN" sz="3200" b="1">
                <a:solidFill>
                  <a:srgbClr val="FF0000"/>
                </a:solidFill>
              </a:rPr>
              <a:t>——</a:t>
            </a:r>
            <a:r>
              <a:rPr lang="zh-CN" altLang="zh-CN" sz="3200" b="1"/>
              <a:t>确定</a:t>
            </a:r>
            <a:r>
              <a:rPr lang="zh-CN" altLang="zh-CN" sz="3200" b="1">
                <a:solidFill>
                  <a:srgbClr val="FF0000"/>
                </a:solidFill>
              </a:rPr>
              <a:t>中心思想</a:t>
            </a:r>
            <a:r>
              <a:rPr lang="zh-CN" altLang="en-US" sz="3200" b="1">
                <a:solidFill>
                  <a:srgbClr val="FF0000"/>
                </a:solidFill>
              </a:rPr>
              <a:t>。</a:t>
            </a:r>
            <a:r>
              <a:rPr lang="zh-CN" altLang="zh-CN" sz="3200" b="1"/>
              <a:t>作文前关于</a:t>
            </a:r>
            <a:r>
              <a:rPr lang="zh-CN" altLang="zh-CN" sz="3200" b="1">
                <a:solidFill>
                  <a:srgbClr val="FF0000"/>
                </a:solidFill>
              </a:rPr>
              <a:t>写什么和为什么写</a:t>
            </a:r>
            <a:r>
              <a:rPr lang="zh-CN" altLang="zh-CN" sz="3200" b="1"/>
              <a:t>的一种思考。</a:t>
            </a:r>
            <a:endParaRPr lang="en-US" altLang="zh-CN" sz="3200" b="1"/>
          </a:p>
        </p:txBody>
      </p:sp>
      <p:sp>
        <p:nvSpPr>
          <p:cNvPr id="20486" name="矩形 21"/>
          <p:cNvSpPr>
            <a:spLocks noChangeArrowheads="1"/>
          </p:cNvSpPr>
          <p:nvPr/>
        </p:nvSpPr>
        <p:spPr bwMode="auto">
          <a:xfrm>
            <a:off x="2484438" y="3081338"/>
            <a:ext cx="4572000" cy="2062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b="1">
                <a:solidFill>
                  <a:srgbClr val="FF0000"/>
                </a:solidFill>
              </a:rPr>
              <a:t>注意</a:t>
            </a:r>
            <a:endParaRPr lang="zh-CN" altLang="zh-CN" sz="3200" b="1">
              <a:solidFill>
                <a:srgbClr val="FF0000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zh-CN" sz="3200" b="1"/>
              <a:t>（一）意在笔</a:t>
            </a:r>
            <a:r>
              <a:rPr lang="zh-CN" altLang="zh-CN" sz="3200" b="1">
                <a:solidFill>
                  <a:srgbClr val="FF0000"/>
                </a:solidFill>
              </a:rPr>
              <a:t>先</a:t>
            </a:r>
            <a:endParaRPr lang="zh-CN" altLang="zh-CN" sz="3200" b="1">
              <a:solidFill>
                <a:srgbClr val="FF0000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zh-CN" sz="3200" b="1"/>
              <a:t>（二）意需</a:t>
            </a:r>
            <a:r>
              <a:rPr lang="zh-CN" altLang="zh-CN" sz="3200" b="1">
                <a:solidFill>
                  <a:srgbClr val="FF0000"/>
                </a:solidFill>
              </a:rPr>
              <a:t>深</a:t>
            </a:r>
            <a:r>
              <a:rPr lang="zh-CN" altLang="zh-CN" sz="3200" b="1"/>
              <a:t>掘</a:t>
            </a:r>
            <a:endParaRPr lang="zh-CN" altLang="zh-CN" sz="3200" b="1"/>
          </a:p>
          <a:p>
            <a:pPr>
              <a:buFont typeface="Arial" panose="020B0604020202020204" pitchFamily="34" charset="0"/>
              <a:buNone/>
            </a:pPr>
            <a:r>
              <a:rPr lang="zh-CN" altLang="zh-CN" sz="3200" b="1"/>
              <a:t>（三）意贵创</a:t>
            </a:r>
            <a:r>
              <a:rPr lang="zh-CN" altLang="zh-CN" sz="3200" b="1">
                <a:solidFill>
                  <a:srgbClr val="FF0000"/>
                </a:solidFill>
              </a:rPr>
              <a:t>新</a:t>
            </a:r>
            <a:endParaRPr lang="zh-CN" altLang="zh-CN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04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04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4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 Box 34"/>
          <p:cNvSpPr txBox="1">
            <a:spLocks noChangeArrowheads="1"/>
          </p:cNvSpPr>
          <p:nvPr/>
        </p:nvSpPr>
        <p:spPr bwMode="auto">
          <a:xfrm>
            <a:off x="555625" y="0"/>
            <a:ext cx="69484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b="1"/>
              <a:t>再次阅读样文《中华文化 </a:t>
            </a:r>
            <a:r>
              <a:rPr lang="zh-CN" altLang="en-US" sz="3200" b="1"/>
              <a:t> </a:t>
            </a:r>
            <a:r>
              <a:rPr lang="zh-CN" altLang="zh-CN" sz="3200" b="1"/>
              <a:t>绚丽如花》</a:t>
            </a:r>
            <a:endParaRPr lang="en-US" altLang="zh-CN" sz="3200" b="1"/>
          </a:p>
        </p:txBody>
      </p:sp>
      <p:sp>
        <p:nvSpPr>
          <p:cNvPr id="22530" name="矩形 19"/>
          <p:cNvSpPr>
            <a:spLocks noChangeArrowheads="1"/>
          </p:cNvSpPr>
          <p:nvPr/>
        </p:nvSpPr>
        <p:spPr bwMode="auto">
          <a:xfrm>
            <a:off x="323850" y="584200"/>
            <a:ext cx="111125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思考</a:t>
            </a:r>
            <a:endParaRPr lang="en-US" altLang="zh-CN" sz="3600" b="1">
              <a:solidFill>
                <a:srgbClr val="FF0000"/>
              </a:solidFill>
            </a:endParaRPr>
          </a:p>
        </p:txBody>
      </p:sp>
      <p:sp>
        <p:nvSpPr>
          <p:cNvPr id="22531" name="矩形 20"/>
          <p:cNvSpPr>
            <a:spLocks noChangeArrowheads="1"/>
          </p:cNvSpPr>
          <p:nvPr/>
        </p:nvSpPr>
        <p:spPr bwMode="auto">
          <a:xfrm>
            <a:off x="323850" y="1347788"/>
            <a:ext cx="6065838" cy="15700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/>
              <a:t>样文选取</a:t>
            </a:r>
            <a:r>
              <a:rPr lang="zh-CN" altLang="en-US" sz="3200" b="1">
                <a:solidFill>
                  <a:srgbClr val="FF0000"/>
                </a:solidFill>
              </a:rPr>
              <a:t>哪几个关键词</a:t>
            </a:r>
            <a:r>
              <a:rPr lang="zh-CN" altLang="en-US" sz="3200" b="1"/>
              <a:t>？</a:t>
            </a:r>
            <a:endParaRPr lang="zh-CN" altLang="en-US" sz="3200" b="1"/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/>
              <a:t>关键词间的</a:t>
            </a:r>
            <a:r>
              <a:rPr lang="zh-CN" altLang="en-US" sz="3200" b="1">
                <a:solidFill>
                  <a:srgbClr val="FF0000"/>
                </a:solidFill>
              </a:rPr>
              <a:t>有机关联</a:t>
            </a:r>
            <a:r>
              <a:rPr lang="zh-CN" altLang="en-US" sz="3200" b="1"/>
              <a:t>是什么？</a:t>
            </a:r>
            <a:endParaRPr lang="zh-CN" altLang="en-US" sz="3200" b="1"/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/>
              <a:t>如何评价</a:t>
            </a:r>
            <a:r>
              <a:rPr lang="zh-CN" altLang="en-US" sz="3200" b="1">
                <a:solidFill>
                  <a:srgbClr val="FF0000"/>
                </a:solidFill>
              </a:rPr>
              <a:t>文章的立意</a:t>
            </a:r>
            <a:r>
              <a:rPr lang="zh-CN" altLang="en-US" sz="3200" b="1"/>
              <a:t>？</a:t>
            </a:r>
            <a:endParaRPr lang="zh-CN" altLang="en-US" sz="3200" b="1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1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775325" y="204788"/>
            <a:ext cx="3368675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矩形 19"/>
          <p:cNvSpPr>
            <a:spLocks noChangeArrowheads="1"/>
          </p:cNvSpPr>
          <p:nvPr/>
        </p:nvSpPr>
        <p:spPr bwMode="auto">
          <a:xfrm>
            <a:off x="0" y="1995488"/>
            <a:ext cx="8675688" cy="12620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b="1">
                <a:solidFill>
                  <a:srgbClr val="FF0000"/>
                </a:solidFill>
              </a:rPr>
              <a:t>“一带一路”</a:t>
            </a:r>
            <a:r>
              <a:rPr lang="en-US" altLang="zh-CN" sz="3200" b="1">
                <a:solidFill>
                  <a:srgbClr val="FF0000"/>
                </a:solidFill>
              </a:rPr>
              <a:t>+</a:t>
            </a:r>
            <a:r>
              <a:rPr lang="zh-CN" altLang="zh-CN" sz="3200" b="1">
                <a:solidFill>
                  <a:srgbClr val="FF0000"/>
                </a:solidFill>
              </a:rPr>
              <a:t>“ 共享单车”</a:t>
            </a:r>
            <a:r>
              <a:rPr lang="en-US" altLang="zh-CN" sz="3200" b="1">
                <a:solidFill>
                  <a:srgbClr val="FF0000"/>
                </a:solidFill>
              </a:rPr>
              <a:t>+</a:t>
            </a:r>
            <a:r>
              <a:rPr lang="zh-CN" altLang="zh-CN" sz="3200" b="1">
                <a:solidFill>
                  <a:srgbClr val="FF0000"/>
                </a:solidFill>
              </a:rPr>
              <a:t>“ 中华美食”</a:t>
            </a:r>
            <a:endParaRPr lang="en-US" altLang="zh-CN" sz="3200" b="1">
              <a:solidFill>
                <a:srgbClr val="FF0000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                  </a:t>
            </a:r>
            <a:r>
              <a:rPr lang="en-US" altLang="zh-CN" sz="4400" b="1">
                <a:solidFill>
                  <a:schemeClr val="accent2"/>
                </a:solidFill>
              </a:rPr>
              <a:t>=</a:t>
            </a:r>
            <a:r>
              <a:rPr lang="zh-CN" altLang="en-US" sz="3200" b="1">
                <a:solidFill>
                  <a:srgbClr val="FF0000"/>
                </a:solidFill>
              </a:rPr>
              <a:t>“绚丽多彩的大中华”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sp>
        <p:nvSpPr>
          <p:cNvPr id="24579" name="矩形 20"/>
          <p:cNvSpPr>
            <a:spLocks noChangeArrowheads="1"/>
          </p:cNvSpPr>
          <p:nvPr/>
        </p:nvSpPr>
        <p:spPr bwMode="auto">
          <a:xfrm>
            <a:off x="3924300" y="3292475"/>
            <a:ext cx="879475" cy="922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5400" b="1">
                <a:solidFill>
                  <a:srgbClr val="FF0000"/>
                </a:solidFill>
              </a:rPr>
              <a:t>？</a:t>
            </a:r>
            <a:endParaRPr lang="en-US" altLang="zh-CN" sz="5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41" descr="C_108.jp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79638" y="4208463"/>
            <a:ext cx="5345112" cy="16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0650"/>
            <a:ext cx="3335338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矩形 8"/>
          <p:cNvSpPr>
            <a:spLocks noChangeArrowheads="1"/>
          </p:cNvSpPr>
          <p:nvPr/>
        </p:nvSpPr>
        <p:spPr bwMode="auto">
          <a:xfrm>
            <a:off x="1042988" y="1347788"/>
            <a:ext cx="7705725" cy="2862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>
                <a:latin typeface="宋体" panose="02010600030101010101" pitchFamily="2" charset="-122"/>
              </a:rPr>
              <a:t>    </a:t>
            </a:r>
            <a:r>
              <a:rPr lang="zh-CN" altLang="zh-CN" sz="3600" b="1">
                <a:latin typeface="宋体" panose="02010600030101010101" pitchFamily="2" charset="-122"/>
              </a:rPr>
              <a:t>题目要求我们从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十二个</a:t>
            </a:r>
            <a:r>
              <a:rPr lang="zh-CN" altLang="zh-CN" sz="3600" b="1">
                <a:latin typeface="宋体" panose="02010600030101010101" pitchFamily="2" charset="-122"/>
              </a:rPr>
              <a:t>“中国关键词”中</a:t>
            </a:r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选择</a:t>
            </a:r>
            <a:r>
              <a:rPr lang="zh-CN" altLang="zh-CN" sz="3600" b="1">
                <a:latin typeface="宋体" panose="02010600030101010101" pitchFamily="2" charset="-122"/>
              </a:rPr>
              <a:t>“</a:t>
            </a:r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两三个</a:t>
            </a:r>
            <a:r>
              <a:rPr lang="zh-CN" altLang="zh-CN" sz="3600" b="1">
                <a:solidFill>
                  <a:srgbClr val="FF0000"/>
                </a:solidFill>
              </a:rPr>
              <a:t>（具有有机</a:t>
            </a:r>
            <a:r>
              <a:rPr lang="zh-CN" altLang="en-US" sz="3600" b="1">
                <a:solidFill>
                  <a:srgbClr val="FF0000"/>
                </a:solidFill>
              </a:rPr>
              <a:t>的关联</a:t>
            </a:r>
            <a:r>
              <a:rPr lang="zh-CN" altLang="zh-CN" sz="3600" b="1">
                <a:solidFill>
                  <a:srgbClr val="FF0000"/>
                </a:solidFill>
              </a:rPr>
              <a:t>）</a:t>
            </a:r>
            <a:r>
              <a:rPr lang="zh-CN" altLang="en-US" sz="3600" b="1"/>
              <a:t>的</a:t>
            </a:r>
            <a:r>
              <a:rPr lang="zh-CN" altLang="zh-CN" sz="3600" b="1">
                <a:latin typeface="宋体" panose="02010600030101010101" pitchFamily="2" charset="-122"/>
              </a:rPr>
              <a:t>关键词来呈现你所认识的中国”</a:t>
            </a:r>
            <a:endParaRPr lang="en-US" altLang="zh-CN" sz="3600" b="1"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600" b="1">
                <a:latin typeface="宋体" panose="02010600030101010101" pitchFamily="2" charset="-122"/>
              </a:rPr>
              <a:t>    </a:t>
            </a:r>
            <a:r>
              <a:rPr lang="zh-CN" altLang="zh-CN" sz="3600" b="1">
                <a:latin typeface="宋体" panose="02010600030101010101" pitchFamily="2" charset="-122"/>
              </a:rPr>
              <a:t>选择的标准</a:t>
            </a:r>
            <a:r>
              <a:rPr lang="en-US" altLang="zh-CN" sz="3600" b="1">
                <a:latin typeface="宋体" panose="02010600030101010101" pitchFamily="2" charset="-122"/>
              </a:rPr>
              <a:t>——</a:t>
            </a:r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逻辑学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知识</a:t>
            </a:r>
            <a:endParaRPr lang="zh-CN" altLang="zh-CN" sz="36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3"/>
          <p:cNvPicPr>
            <a:picLocks noChangeAspect="1"/>
          </p:cNvPicPr>
          <p:nvPr/>
        </p:nvPicPr>
        <p:blipFill>
          <a:blip r:embed="rId1" cstate="print"/>
          <a:srcRect t="48599"/>
          <a:stretch>
            <a:fillRect/>
          </a:stretch>
        </p:blipFill>
        <p:spPr bwMode="auto">
          <a:xfrm>
            <a:off x="3609975" y="3211195"/>
            <a:ext cx="5384800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矩形 21"/>
          <p:cNvSpPr>
            <a:spLocks noChangeArrowheads="1"/>
          </p:cNvSpPr>
          <p:nvPr/>
        </p:nvSpPr>
        <p:spPr bwMode="auto">
          <a:xfrm>
            <a:off x="250825" y="0"/>
            <a:ext cx="8205788" cy="2062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b="1">
                <a:solidFill>
                  <a:srgbClr val="FF0000"/>
                </a:solidFill>
              </a:rPr>
              <a:t>（一）归类</a:t>
            </a:r>
            <a:endParaRPr lang="en-US" altLang="zh-CN" sz="3200" b="1">
              <a:solidFill>
                <a:srgbClr val="FF0000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200" b="1"/>
              <a:t>        </a:t>
            </a:r>
            <a:r>
              <a:rPr lang="zh-CN" altLang="zh-CN" sz="3200" b="1"/>
              <a:t>按照</a:t>
            </a:r>
            <a:r>
              <a:rPr lang="zh-CN" altLang="zh-CN" sz="3200" b="1">
                <a:solidFill>
                  <a:srgbClr val="FF0000"/>
                </a:solidFill>
              </a:rPr>
              <a:t>种类、等级或性质</a:t>
            </a:r>
            <a:r>
              <a:rPr lang="zh-CN" altLang="zh-CN" sz="3200" b="1"/>
              <a:t>等标准对信息做精确、全面、有组织的分类。</a:t>
            </a:r>
            <a:endParaRPr lang="en-US" altLang="zh-CN" sz="3200" b="1"/>
          </a:p>
          <a:p>
            <a:pPr>
              <a:buFont typeface="Arial" panose="020B0604020202020204" pitchFamily="34" charset="0"/>
              <a:buNone/>
            </a:pPr>
            <a:r>
              <a:rPr lang="zh-CN" altLang="zh-CN" sz="3200" b="1"/>
              <a:t>作用：</a:t>
            </a:r>
            <a:r>
              <a:rPr lang="zh-CN" altLang="zh-CN" sz="3200" b="1">
                <a:solidFill>
                  <a:srgbClr val="FF0000"/>
                </a:solidFill>
              </a:rPr>
              <a:t>聚合</a:t>
            </a:r>
            <a:r>
              <a:rPr lang="en-US" altLang="zh-CN" sz="3200" b="1">
                <a:solidFill>
                  <a:srgbClr val="FF0000"/>
                </a:solidFill>
              </a:rPr>
              <a:t>   </a:t>
            </a:r>
            <a:r>
              <a:rPr lang="zh-CN" altLang="zh-CN" sz="3200" b="1">
                <a:solidFill>
                  <a:srgbClr val="FF0000"/>
                </a:solidFill>
              </a:rPr>
              <a:t>排他</a:t>
            </a:r>
            <a:endParaRPr lang="zh-CN" altLang="zh-CN" sz="3200">
              <a:solidFill>
                <a:srgbClr val="FF0000"/>
              </a:solidFill>
            </a:endParaRPr>
          </a:p>
        </p:txBody>
      </p:sp>
      <p:sp>
        <p:nvSpPr>
          <p:cNvPr id="28675" name="矩形 22"/>
          <p:cNvSpPr>
            <a:spLocks noChangeArrowheads="1"/>
          </p:cNvSpPr>
          <p:nvPr/>
        </p:nvSpPr>
        <p:spPr bwMode="auto">
          <a:xfrm>
            <a:off x="250825" y="2932113"/>
            <a:ext cx="4859338" cy="2062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b="1"/>
              <a:t>时间：</a:t>
            </a:r>
            <a:endParaRPr lang="zh-CN" altLang="en-US" sz="3200" b="1"/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/>
              <a:t>文明类别：</a:t>
            </a:r>
            <a:endParaRPr lang="zh-CN" altLang="en-US" sz="3200" b="1"/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/>
              <a:t>宏观微观：</a:t>
            </a:r>
            <a:endParaRPr lang="zh-CN" altLang="en-US" sz="3200" b="1"/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/>
              <a:t>正面负面： </a:t>
            </a:r>
            <a:endParaRPr lang="zh-CN" altLang="en-US" sz="3200" b="1"/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-53975" y="2201863"/>
            <a:ext cx="85105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        </a:t>
            </a:r>
            <a:r>
              <a:rPr lang="zh-CN" altLang="zh-CN" sz="3200" b="1">
                <a:solidFill>
                  <a:srgbClr val="FF0000"/>
                </a:solidFill>
              </a:rPr>
              <a:t>注意点</a:t>
            </a:r>
            <a:r>
              <a:rPr lang="zh-CN" altLang="en-US" sz="3200" b="1">
                <a:solidFill>
                  <a:srgbClr val="FF0000"/>
                </a:solidFill>
              </a:rPr>
              <a:t>一</a:t>
            </a:r>
            <a:r>
              <a:rPr lang="zh-CN" altLang="zh-CN" sz="3200" b="1">
                <a:solidFill>
                  <a:srgbClr val="FF0000"/>
                </a:solidFill>
              </a:rPr>
              <a:t>：</a:t>
            </a:r>
            <a:r>
              <a:rPr lang="zh-CN" altLang="zh-CN" sz="3200" b="1"/>
              <a:t>每次归类必须依照</a:t>
            </a:r>
            <a:r>
              <a:rPr lang="zh-CN" altLang="zh-CN" sz="3200" b="1">
                <a:solidFill>
                  <a:srgbClr val="FF0000"/>
                </a:solidFill>
              </a:rPr>
              <a:t>同一根据</a:t>
            </a:r>
            <a:r>
              <a:rPr lang="zh-CN" altLang="zh-CN" sz="3200" b="1"/>
              <a:t>。</a:t>
            </a:r>
            <a:endParaRPr lang="en-US" altLang="zh-CN" sz="3200" b="1"/>
          </a:p>
        </p:txBody>
      </p:sp>
      <p:sp>
        <p:nvSpPr>
          <p:cNvPr id="26" name="Text Box 8"/>
          <p:cNvSpPr txBox="1">
            <a:spLocks noChangeArrowheads="1"/>
          </p:cNvSpPr>
          <p:nvPr/>
        </p:nvSpPr>
        <p:spPr bwMode="auto">
          <a:xfrm>
            <a:off x="2268538" y="2951163"/>
            <a:ext cx="403225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/>
              <a:t>传统中国   现代中国</a:t>
            </a:r>
            <a:endParaRPr lang="zh-CN" altLang="en-US" sz="2800" b="1"/>
          </a:p>
        </p:txBody>
      </p:sp>
      <p:sp>
        <p:nvSpPr>
          <p:cNvPr id="27" name="Rectangle 9"/>
          <p:cNvSpPr>
            <a:spLocks noChangeArrowheads="1"/>
          </p:cNvSpPr>
          <p:nvPr/>
        </p:nvSpPr>
        <p:spPr bwMode="auto">
          <a:xfrm>
            <a:off x="2124075" y="3475038"/>
            <a:ext cx="6942138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None/>
            </a:pPr>
            <a:r>
              <a:rPr lang="zh-CN" altLang="en-US" sz="2000" b="1">
                <a:solidFill>
                  <a:srgbClr val="002060"/>
                </a:solidFill>
              </a:rPr>
              <a:t>物质文明中国  精神文明中国   政治文明中国  生态文明中国 </a:t>
            </a:r>
            <a:endParaRPr lang="zh-CN" altLang="en-US" sz="2000" b="1">
              <a:solidFill>
                <a:srgbClr val="002060"/>
              </a:solidFill>
            </a:endParaRPr>
          </a:p>
        </p:txBody>
      </p:sp>
      <p:sp>
        <p:nvSpPr>
          <p:cNvPr id="28" name="Rectangle 9"/>
          <p:cNvSpPr>
            <a:spLocks noChangeArrowheads="1"/>
          </p:cNvSpPr>
          <p:nvPr/>
        </p:nvSpPr>
        <p:spPr bwMode="auto">
          <a:xfrm>
            <a:off x="2124075" y="3875088"/>
            <a:ext cx="36671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/>
              <a:t>    宏大中国  微观中国</a:t>
            </a:r>
            <a:endParaRPr lang="zh-CN" altLang="en-US" sz="2800" b="1"/>
          </a:p>
        </p:txBody>
      </p:sp>
      <p:sp>
        <p:nvSpPr>
          <p:cNvPr id="29" name="Rectangle 10"/>
          <p:cNvSpPr>
            <a:spLocks noChangeArrowheads="1"/>
          </p:cNvSpPr>
          <p:nvPr/>
        </p:nvSpPr>
        <p:spPr bwMode="auto">
          <a:xfrm>
            <a:off x="2520950" y="4398963"/>
            <a:ext cx="3270250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/>
              <a:t>成就中国  问题中国</a:t>
            </a:r>
            <a:endParaRPr lang="zh-CN" altLang="en-US" sz="2800" b="1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24" grpId="0"/>
      <p:bldP spid="26" grpId="0"/>
      <p:bldP spid="27" grpId="0"/>
      <p:bldP spid="28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1" name="组合 36"/>
          <p:cNvGrpSpPr/>
          <p:nvPr/>
        </p:nvGrpSpPr>
        <p:grpSpPr bwMode="auto">
          <a:xfrm>
            <a:off x="2152650" y="2590800"/>
            <a:ext cx="4392613" cy="376238"/>
            <a:chOff x="2227579" y="2336572"/>
            <a:chExt cx="4392301" cy="376760"/>
          </a:xfrm>
        </p:grpSpPr>
        <p:cxnSp>
          <p:nvCxnSpPr>
            <p:cNvPr id="30732" name="AutoShape 18"/>
            <p:cNvCxnSpPr>
              <a:cxnSpLocks noChangeShapeType="1"/>
            </p:cNvCxnSpPr>
            <p:nvPr/>
          </p:nvCxnSpPr>
          <p:spPr bwMode="auto">
            <a:xfrm>
              <a:off x="4423380" y="2336572"/>
              <a:ext cx="0" cy="375974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</a:ln>
          </p:spPr>
        </p:cxnSp>
        <p:cxnSp>
          <p:nvCxnSpPr>
            <p:cNvPr id="30733" name="AutoShape 19"/>
            <p:cNvCxnSpPr>
              <a:cxnSpLocks noChangeShapeType="1"/>
            </p:cNvCxnSpPr>
            <p:nvPr/>
          </p:nvCxnSpPr>
          <p:spPr bwMode="auto">
            <a:xfrm rot="5400000">
              <a:off x="3137493" y="1426658"/>
              <a:ext cx="375974" cy="2195801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000000"/>
              </a:solidFill>
              <a:miter lim="800000"/>
              <a:tailEnd type="triangle" w="med" len="med"/>
            </a:ln>
          </p:spPr>
        </p:cxnSp>
        <p:cxnSp>
          <p:nvCxnSpPr>
            <p:cNvPr id="30734" name="AutoShape 19"/>
            <p:cNvCxnSpPr>
              <a:cxnSpLocks noChangeShapeType="1"/>
            </p:cNvCxnSpPr>
            <p:nvPr/>
          </p:nvCxnSpPr>
          <p:spPr bwMode="auto">
            <a:xfrm rot="16200000" flipH="1">
              <a:off x="5333993" y="1427444"/>
              <a:ext cx="375974" cy="2195801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000000"/>
              </a:solidFill>
              <a:miter lim="800000"/>
              <a:tailEnd type="triangle" w="med" len="med"/>
            </a:ln>
          </p:spPr>
        </p:cxnSp>
      </p:grpSp>
      <p:pic>
        <p:nvPicPr>
          <p:cNvPr id="30722" name="Picture 2" descr="C:\Users\Thinkpad\Desktop\PNG\1_0004_图层-10.png"/>
          <p:cNvPicPr>
            <a:picLocks noChangeAspect="1" noChangeArrowheads="1"/>
          </p:cNvPicPr>
          <p:nvPr/>
        </p:nvPicPr>
        <p:blipFill>
          <a:blip r:embed="rId1" cstate="print"/>
          <a:srcRect l="3636" r="5289" b="6992"/>
          <a:stretch>
            <a:fillRect/>
          </a:stretch>
        </p:blipFill>
        <p:spPr bwMode="auto">
          <a:xfrm>
            <a:off x="3306763" y="555625"/>
            <a:ext cx="2160587" cy="198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TextBox 42"/>
          <p:cNvSpPr txBox="1">
            <a:spLocks noChangeArrowheads="1"/>
          </p:cNvSpPr>
          <p:nvPr/>
        </p:nvSpPr>
        <p:spPr bwMode="auto">
          <a:xfrm>
            <a:off x="3306763" y="723900"/>
            <a:ext cx="2273300" cy="1570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460E76"/>
                </a:solidFill>
                <a:latin typeface="Times New Roman" panose="02020603050405020304" pitchFamily="18" charset="0"/>
              </a:rPr>
              <a:t>中国</a:t>
            </a:r>
            <a:endParaRPr lang="zh-CN" altLang="en-US" sz="3200" b="1">
              <a:solidFill>
                <a:srgbClr val="460E76"/>
              </a:solidFill>
              <a:latin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460E76"/>
                </a:solidFill>
                <a:latin typeface="Times New Roman" panose="02020603050405020304" pitchFamily="18" charset="0"/>
              </a:rPr>
              <a:t>关键词</a:t>
            </a:r>
            <a:endParaRPr lang="zh-CN" altLang="en-US" sz="3200" b="1">
              <a:solidFill>
                <a:srgbClr val="460E76"/>
              </a:solidFill>
              <a:latin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460E76"/>
                </a:solidFill>
                <a:latin typeface="Times New Roman" panose="02020603050405020304" pitchFamily="18" charset="0"/>
              </a:rPr>
              <a:t>12</a:t>
            </a:r>
            <a:endParaRPr lang="zh-CN" altLang="en-US" sz="3200" i="1">
              <a:solidFill>
                <a:srgbClr val="460E76"/>
              </a:solidFill>
              <a:latin typeface="方正宋黑简体"/>
              <a:ea typeface="方正宋黑简体"/>
              <a:cs typeface="方正宋黑简体"/>
            </a:endParaRPr>
          </a:p>
        </p:txBody>
      </p:sp>
      <p:pic>
        <p:nvPicPr>
          <p:cNvPr id="30724" name="Picture 2" descr="C:\Users\Thinkpad\Desktop\PNG\1_0004_图层-10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31850" y="3070225"/>
            <a:ext cx="2660650" cy="207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TextBox 45"/>
          <p:cNvSpPr txBox="1">
            <a:spLocks noChangeArrowheads="1"/>
          </p:cNvSpPr>
          <p:nvPr/>
        </p:nvSpPr>
        <p:spPr bwMode="auto">
          <a:xfrm>
            <a:off x="1187450" y="3471863"/>
            <a:ext cx="1944688" cy="1077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460E76"/>
                </a:solidFill>
                <a:latin typeface="Times New Roman" panose="02020603050405020304" pitchFamily="18" charset="0"/>
              </a:rPr>
              <a:t>传统中国</a:t>
            </a:r>
            <a:endParaRPr lang="zh-CN" altLang="en-US" sz="3200" b="1">
              <a:solidFill>
                <a:srgbClr val="460E76"/>
              </a:solidFill>
              <a:latin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460E76"/>
                </a:solidFill>
                <a:latin typeface="Times New Roman" panose="02020603050405020304" pitchFamily="18" charset="0"/>
              </a:rPr>
              <a:t>4</a:t>
            </a:r>
            <a:endParaRPr lang="zh-CN" altLang="en-US" sz="3200" i="1">
              <a:solidFill>
                <a:srgbClr val="460E76"/>
              </a:solidFill>
              <a:latin typeface="方正宋黑简体"/>
              <a:ea typeface="方正宋黑简体"/>
              <a:cs typeface="方正宋黑简体"/>
            </a:endParaRPr>
          </a:p>
        </p:txBody>
      </p:sp>
      <p:pic>
        <p:nvPicPr>
          <p:cNvPr id="30726" name="Picture 2" descr="C:\Users\Thinkpad\Desktop\PNG\1_0004_图层-10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64163" y="3054350"/>
            <a:ext cx="2952750" cy="201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" name="TextBox 50"/>
          <p:cNvSpPr txBox="1"/>
          <p:nvPr/>
        </p:nvSpPr>
        <p:spPr>
          <a:xfrm>
            <a:off x="5995988" y="3386138"/>
            <a:ext cx="1306512" cy="373062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400" b="1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pPr>
              <a:buFont typeface="Arial" panose="020B0604020202020204" pitchFamily="34" charset="0"/>
              <a:buNone/>
              <a:defRPr/>
            </a:pPr>
            <a:endParaRPr lang="en-US" altLang="zh-CN" i="1" dirty="0"/>
          </a:p>
        </p:txBody>
      </p:sp>
      <p:sp>
        <p:nvSpPr>
          <p:cNvPr id="30728" name="TextBox 51"/>
          <p:cNvSpPr txBox="1">
            <a:spLocks noChangeArrowheads="1"/>
          </p:cNvSpPr>
          <p:nvPr/>
        </p:nvSpPr>
        <p:spPr bwMode="auto">
          <a:xfrm>
            <a:off x="5775325" y="3471863"/>
            <a:ext cx="1903413" cy="1077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460E76"/>
                </a:solidFill>
                <a:latin typeface="Times New Roman" panose="02020603050405020304" pitchFamily="18" charset="0"/>
              </a:rPr>
              <a:t>现代中国</a:t>
            </a:r>
            <a:endParaRPr lang="zh-CN" altLang="en-US" sz="3200" b="1">
              <a:solidFill>
                <a:srgbClr val="460E76"/>
              </a:solidFill>
              <a:latin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460E76"/>
                </a:solidFill>
                <a:latin typeface="Times New Roman" panose="02020603050405020304" pitchFamily="18" charset="0"/>
              </a:rPr>
              <a:t>8</a:t>
            </a:r>
            <a:endParaRPr lang="en-US" altLang="zh-CN" sz="3200" b="1">
              <a:solidFill>
                <a:srgbClr val="460E76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0729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75325" y="204788"/>
            <a:ext cx="3368675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0" y="17463"/>
            <a:ext cx="4572000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Franklin Gothic Book" panose="020B0503020102020204"/>
                <a:ea typeface="黑体" panose="0201060906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zh-CN" sz="3200" b="1">
                <a:solidFill>
                  <a:srgbClr val="FF0000"/>
                </a:solidFill>
                <a:latin typeface="Franklin Gothic Book" panose="020B0503020102020204"/>
                <a:ea typeface="黑体" panose="02010609060101010101" pitchFamily="2" charset="-122"/>
                <a:cs typeface="宋体" panose="02010600030101010101" pitchFamily="2" charset="-122"/>
              </a:rPr>
              <a:t>注意点</a:t>
            </a:r>
            <a:r>
              <a:rPr lang="zh-CN" altLang="en-US" sz="3200" b="1">
                <a:solidFill>
                  <a:srgbClr val="FF0000"/>
                </a:solidFill>
                <a:latin typeface="Franklin Gothic Book" panose="020B0503020102020204"/>
                <a:ea typeface="黑体" panose="02010609060101010101" pitchFamily="2" charset="-122"/>
                <a:cs typeface="宋体" panose="02010600030101010101" pitchFamily="2" charset="-122"/>
              </a:rPr>
              <a:t>二</a:t>
            </a:r>
            <a:r>
              <a:rPr lang="zh-CN" altLang="zh-CN" sz="3200" b="1">
                <a:solidFill>
                  <a:srgbClr val="FF0000"/>
                </a:solidFill>
                <a:latin typeface="Franklin Gothic Book" panose="020B0503020102020204"/>
                <a:ea typeface="黑体" panose="02010609060101010101" pitchFamily="2" charset="-122"/>
                <a:cs typeface="宋体" panose="02010600030101010101" pitchFamily="2" charset="-122"/>
              </a:rPr>
              <a:t>：</a:t>
            </a:r>
            <a:endParaRPr lang="zh-CN" altLang="en-US" sz="3200" b="1">
              <a:solidFill>
                <a:srgbClr val="FF0000"/>
              </a:solidFill>
              <a:latin typeface="Franklin Gothic Book" panose="020B0503020102020204"/>
              <a:ea typeface="黑体" panose="02010609060101010101" pitchFamily="2" charset="-122"/>
              <a:cs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latin typeface="Franklin Gothic Book" panose="020B0503020102020204"/>
                <a:ea typeface="黑体" panose="0201060906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zh-CN" sz="3200" b="1">
                <a:latin typeface="Franklin Gothic Book" panose="020B0503020102020204"/>
                <a:ea typeface="黑体" panose="02010609060101010101" pitchFamily="2" charset="-122"/>
                <a:cs typeface="宋体" panose="02010600030101010101" pitchFamily="2" charset="-122"/>
              </a:rPr>
              <a:t>归类</a:t>
            </a:r>
            <a:r>
              <a:rPr lang="zh-CN" altLang="en-US" sz="3200" b="1">
                <a:latin typeface="Franklin Gothic Book" panose="020B0503020102020204"/>
                <a:ea typeface="黑体" panose="02010609060101010101" pitchFamily="2" charset="-122"/>
                <a:cs typeface="宋体" panose="02010600030101010101" pitchFamily="2" charset="-122"/>
              </a:rPr>
              <a:t>可以</a:t>
            </a:r>
            <a:r>
              <a:rPr lang="zh-CN" altLang="en-US" sz="3200" b="1">
                <a:solidFill>
                  <a:srgbClr val="FF0000"/>
                </a:solidFill>
                <a:latin typeface="Franklin Gothic Book" panose="020B0503020102020204"/>
                <a:ea typeface="黑体" panose="02010609060101010101" pitchFamily="2" charset="-122"/>
                <a:cs typeface="宋体" panose="02010600030101010101" pitchFamily="2" charset="-122"/>
              </a:rPr>
              <a:t>逐层</a:t>
            </a:r>
            <a:r>
              <a:rPr lang="zh-CN" altLang="en-US" sz="3200" b="1">
                <a:latin typeface="Franklin Gothic Book" panose="020B0503020102020204"/>
                <a:ea typeface="黑体" panose="02010609060101010101" pitchFamily="2" charset="-122"/>
                <a:cs typeface="宋体" panose="02010600030101010101" pitchFamily="2" charset="-122"/>
              </a:rPr>
              <a:t>分类。</a:t>
            </a:r>
            <a:endParaRPr lang="zh-CN" altLang="en-US" sz="3200" b="1">
              <a:latin typeface="Franklin Gothic Book" panose="020B0503020102020204"/>
              <a:ea typeface="黑体" panose="0201060906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0731" name="TextBox 14"/>
          <p:cNvSpPr txBox="1">
            <a:spLocks noChangeArrowheads="1"/>
          </p:cNvSpPr>
          <p:nvPr/>
        </p:nvSpPr>
        <p:spPr bwMode="auto">
          <a:xfrm>
            <a:off x="3924300" y="2444750"/>
            <a:ext cx="10922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时间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紫色科技演示模板">
  <a:themeElements>
    <a:clrScheme name="紫色科技演示模板 1">
      <a:dk1>
        <a:srgbClr val="000000"/>
      </a:dk1>
      <a:lt1>
        <a:srgbClr val="FFFFFF"/>
      </a:lt1>
      <a:dk2>
        <a:srgbClr val="000066"/>
      </a:dk2>
      <a:lt2>
        <a:srgbClr val="969696"/>
      </a:lt2>
      <a:accent1>
        <a:srgbClr val="33CCCC"/>
      </a:accent1>
      <a:accent2>
        <a:srgbClr val="5B94E1"/>
      </a:accent2>
      <a:accent3>
        <a:srgbClr val="FFFFFF"/>
      </a:accent3>
      <a:accent4>
        <a:srgbClr val="000000"/>
      </a:accent4>
      <a:accent5>
        <a:srgbClr val="ADE2E2"/>
      </a:accent5>
      <a:accent6>
        <a:srgbClr val="5286CC"/>
      </a:accent6>
      <a:hlink>
        <a:srgbClr val="CCCCFF"/>
      </a:hlink>
      <a:folHlink>
        <a:srgbClr val="CCECFF"/>
      </a:folHlink>
    </a:clrScheme>
    <a:fontScheme name="紫色科技演示模板">
      <a:majorFont>
        <a:latin typeface="Verdana"/>
        <a:ea typeface="微软雅黑"/>
        <a:cs typeface=""/>
      </a:majorFont>
      <a:minorFont>
        <a:latin typeface="Verdana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紫色科技演示模板 1">
        <a:dk1>
          <a:srgbClr val="000000"/>
        </a:dk1>
        <a:lt1>
          <a:srgbClr val="FFFFFF"/>
        </a:lt1>
        <a:dk2>
          <a:srgbClr val="000066"/>
        </a:dk2>
        <a:lt2>
          <a:srgbClr val="969696"/>
        </a:lt2>
        <a:accent1>
          <a:srgbClr val="33CCCC"/>
        </a:accent1>
        <a:accent2>
          <a:srgbClr val="5B94E1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5286CC"/>
        </a:accent6>
        <a:hlink>
          <a:srgbClr val="CCCCFF"/>
        </a:hlink>
        <a:folHlink>
          <a:srgbClr val="CCE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紫色科技演示模板 2">
        <a:dk1>
          <a:srgbClr val="000000"/>
        </a:dk1>
        <a:lt1>
          <a:srgbClr val="FFFFFF"/>
        </a:lt1>
        <a:dk2>
          <a:srgbClr val="004644"/>
        </a:dk2>
        <a:lt2>
          <a:srgbClr val="969696"/>
        </a:lt2>
        <a:accent1>
          <a:srgbClr val="CCCC00"/>
        </a:accent1>
        <a:accent2>
          <a:srgbClr val="4B9191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438383"/>
        </a:accent6>
        <a:hlink>
          <a:srgbClr val="B1C9C9"/>
        </a:hlink>
        <a:folHlink>
          <a:srgbClr val="CC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紫色科技演示模板 3">
        <a:dk1>
          <a:srgbClr val="000000"/>
        </a:dk1>
        <a:lt1>
          <a:srgbClr val="FFFFFF"/>
        </a:lt1>
        <a:dk2>
          <a:srgbClr val="32147E"/>
        </a:dk2>
        <a:lt2>
          <a:srgbClr val="969696"/>
        </a:lt2>
        <a:accent1>
          <a:srgbClr val="99CC00"/>
        </a:accent1>
        <a:accent2>
          <a:srgbClr val="836CF8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7661E1"/>
        </a:accent6>
        <a:hlink>
          <a:srgbClr val="99CCFF"/>
        </a:hlink>
        <a:folHlink>
          <a:srgbClr val="CC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66"/>
      </a:dk2>
      <a:lt2>
        <a:srgbClr val="969696"/>
      </a:lt2>
      <a:accent1>
        <a:srgbClr val="33CCCC"/>
      </a:accent1>
      <a:accent2>
        <a:srgbClr val="5B94E1"/>
      </a:accent2>
      <a:accent3>
        <a:srgbClr val="FFFFFF"/>
      </a:accent3>
      <a:accent4>
        <a:srgbClr val="000000"/>
      </a:accent4>
      <a:accent5>
        <a:srgbClr val="ADE2E2"/>
      </a:accent5>
      <a:accent6>
        <a:srgbClr val="5286CC"/>
      </a:accent6>
      <a:hlink>
        <a:srgbClr val="CCCCFF"/>
      </a:hlink>
      <a:folHlink>
        <a:srgbClr val="CCEC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3148</Words>
  <Application>WPS 演示</Application>
  <PresentationFormat>全屏显示(16:9)</PresentationFormat>
  <Paragraphs>268</Paragraphs>
  <Slides>27</Slides>
  <Notes>27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  <vt:variant>
        <vt:lpstr>自定义放映</vt:lpstr>
      </vt:variant>
      <vt:variant>
        <vt:i4>1</vt:i4>
      </vt:variant>
    </vt:vector>
  </HeadingPairs>
  <TitlesOfParts>
    <vt:vector size="46" baseType="lpstr">
      <vt:lpstr>Arial</vt:lpstr>
      <vt:lpstr>宋体</vt:lpstr>
      <vt:lpstr>Wingdings</vt:lpstr>
      <vt:lpstr>Verdana</vt:lpstr>
      <vt:lpstr>微软雅黑</vt:lpstr>
      <vt:lpstr>华文隶书</vt:lpstr>
      <vt:lpstr>楷体</vt:lpstr>
      <vt:lpstr>Calibri</vt:lpstr>
      <vt:lpstr>Wingdings 2</vt:lpstr>
      <vt:lpstr>Times New Roman</vt:lpstr>
      <vt:lpstr>方正宋黑简体</vt:lpstr>
      <vt:lpstr>Franklin Gothic Book</vt:lpstr>
      <vt:lpstr>黑体</vt:lpstr>
      <vt:lpstr>Arial Unicode MS</vt:lpstr>
      <vt:lpstr>方正大标宋简体</vt:lpstr>
      <vt:lpstr>方正华隶简体</vt:lpstr>
      <vt:lpstr>隶书</vt:lpstr>
      <vt:lpstr>紫色科技演示模板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自定义放映 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604</dc:title>
  <dc:creator>wangjunwei</dc:creator>
  <cp:lastModifiedBy>dell</cp:lastModifiedBy>
  <cp:revision>350</cp:revision>
  <dcterms:created xsi:type="dcterms:W3CDTF">2012-07-31T01:40:00Z</dcterms:created>
  <dcterms:modified xsi:type="dcterms:W3CDTF">2020-05-18T02:17:37Z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