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9"/>
    <p:sldId id="312" r:id="rId6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notesMaster" Target="notesMasters/notesMaster1.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96078E6-24B0-4C32-962D-7EBABEDE7F9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endParaRPr dirty="0"/>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endParaRPr dirty="0"/>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endParaRPr dirty="0"/>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endParaRPr dirty="0"/>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endParaRPr dirty="0"/>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80825" y="2636558"/>
            <a:ext cx="5422106" cy="10261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Aft>
                <a:spcPts val="0"/>
              </a:spcAft>
            </a:pP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考点</a:t>
            </a:r>
            <a:r>
              <a:rPr lang="zh-CN" altLang="en-US" sz="40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十二 名著</a:t>
            </a: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阅读</a:t>
            </a:r>
            <a:endParaRPr lang="zh-CN" altLang="zh-CN"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3219" y="1493947"/>
            <a:ext cx="8641080"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请根据原著内容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分别概括出两个选段接下来的一个主要情节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每个情节不超过</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祥</a:t>
            </a:r>
            <a:r>
              <a:rPr lang="zh-CN" altLang="en-US" sz="2100" dirty="0">
                <a:solidFill>
                  <a:srgbClr val="FF0000"/>
                </a:solidFill>
                <a:latin typeface="Times New Roman" panose="02020603050405020304" pitchFamily="18" charset="0"/>
                <a:ea typeface="微软雅黑" panose="020B0503020204020204" pitchFamily="34" charset="-122"/>
              </a:rPr>
              <a:t>子卖骆驼</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虎妞难产身亡</a:t>
            </a:r>
            <a:r>
              <a:rPr lang="en-US" altLang="zh-CN" sz="2100" dirty="0">
                <a:solidFill>
                  <a:srgbClr val="FF0000"/>
                </a:solidFill>
                <a:latin typeface="Times New Roman" panose="02020603050405020304" pitchFamily="18" charset="0"/>
                <a:ea typeface="微软雅黑" panose="020B0503020204020204" pitchFamily="34" charset="-122"/>
              </a:rPr>
              <a:t>｡</a:t>
            </a:r>
            <a:endParaRPr lang="zh-CN" altLang="zh-CN" sz="2100" dirty="0">
              <a:solidFill>
                <a:srgbClr val="FF0000"/>
              </a:solidFill>
              <a:latin typeface="Times New Roman" panose="02020603050405020304" pitchFamily="18" charset="0"/>
              <a:ea typeface="微软雅黑" panose="020B0503020204020204" pitchFamily="34" charset="-122"/>
            </a:endParaRPr>
          </a:p>
        </p:txBody>
      </p:sp>
      <p:sp>
        <p:nvSpPr>
          <p:cNvPr id="3" name="矩形 2"/>
          <p:cNvSpPr/>
          <p:nvPr/>
        </p:nvSpPr>
        <p:spPr>
          <a:xfrm>
            <a:off x="253705" y="2960166"/>
            <a:ext cx="8625131" cy="106045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剖析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本题考查概括故事情节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作答时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可以根据材料所提供的故事背景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回忆原著内容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概括出接下来的故事情节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同时注意题干对字数的限制</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3768" y="1563521"/>
            <a:ext cx="8630531"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(2017•</a:t>
            </a:r>
            <a:r>
              <a:rPr lang="zh-CN" altLang="en-US" sz="2100" dirty="0">
                <a:latin typeface="Times New Roman" panose="02020603050405020304" pitchFamily="18" charset="0"/>
                <a:ea typeface="微软雅黑" panose="020B0503020204020204" pitchFamily="34" charset="-122"/>
              </a:rPr>
              <a:t>泸州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阅读下列文段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回答问题</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保尔</a:t>
            </a:r>
            <a:r>
              <a:rPr lang="zh-CN" altLang="en-US" sz="2100" dirty="0">
                <a:latin typeface="Times New Roman" panose="02020603050405020304" pitchFamily="18" charset="0"/>
                <a:ea typeface="微软雅黑" panose="020B0503020204020204" pitchFamily="34" charset="-122"/>
              </a:rPr>
              <a:t>顿时惊喜得屏住了呼吸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他的内心斗争了片刻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但还是胆大包天地跳进房间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抓住枪套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从里面拔出那只崭新乌亮的手枪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又匆忙回到花园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他警惕地看看四周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把手枪塞进口袋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又穿过花园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爬上了樱桃树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保尔像猴子一样灵活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飞快地爬上棚顶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又回头张望一下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只见勤务兵正若无其事地与马夫聊天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花园里静悄悄的</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319" y="1563521"/>
            <a:ext cx="8647247" cy="930910"/>
          </a:xfrm>
          <a:prstGeom prst="rect">
            <a:avLst/>
          </a:prstGeom>
        </p:spPr>
        <p:txBody>
          <a:bodyPr wrap="square">
            <a:spAutoFit/>
          </a:bodyPr>
          <a:lstStyle/>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这段文字选自小说</a:t>
            </a:r>
            <a:r>
              <a:rPr lang="en-US" altLang="zh-CN" sz="2100" u="sng" dirty="0" smtClean="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主要用</a:t>
            </a:r>
            <a:r>
              <a:rPr lang="zh-CN" altLang="en-US" sz="2100" dirty="0" smtClean="0">
                <a:latin typeface="Times New Roman" panose="02020603050405020304" pitchFamily="18" charset="0"/>
                <a:ea typeface="微软雅黑" panose="020B0503020204020204" pitchFamily="34" charset="-122"/>
              </a:rPr>
              <a:t>了</a:t>
            </a:r>
            <a:r>
              <a:rPr lang="en-US" altLang="zh-CN" sz="2100" u="sng"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描写</a:t>
            </a:r>
            <a:r>
              <a:rPr lang="zh-CN" altLang="en-US" sz="2100" dirty="0">
                <a:latin typeface="Times New Roman" panose="02020603050405020304" pitchFamily="18" charset="0"/>
                <a:ea typeface="微软雅黑" panose="020B0503020204020204" pitchFamily="34" charset="-122"/>
              </a:rPr>
              <a:t>来刻画主人公保尔</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2882899" y="1563521"/>
            <a:ext cx="2297528" cy="737235"/>
          </a:xfrm>
          <a:prstGeom prst="rect">
            <a:avLst/>
          </a:prstGeom>
        </p:spPr>
        <p:txBody>
          <a:bodyPr wrap="square">
            <a:spAutoFit/>
          </a:bodyPr>
          <a:lstStyle/>
          <a:p>
            <a:r>
              <a:rPr lang="zh-CN" altLang="en-US" sz="2100" dirty="0">
                <a:solidFill>
                  <a:srgbClr val="FF0000"/>
                </a:solidFill>
                <a:latin typeface="Times New Roman" panose="02020603050405020304" pitchFamily="18" charset="0"/>
                <a:ea typeface="微软雅黑" panose="020B0503020204020204" pitchFamily="34" charset="-122"/>
              </a:rPr>
              <a:t>钢铁是怎样炼成的</a:t>
            </a:r>
            <a:endParaRPr lang="zh-CN" altLang="en-US" sz="2100" dirty="0">
              <a:solidFill>
                <a:srgbClr val="FF0000"/>
              </a:solidFill>
            </a:endParaRPr>
          </a:p>
        </p:txBody>
      </p:sp>
      <p:sp>
        <p:nvSpPr>
          <p:cNvPr id="4" name="矩形 3"/>
          <p:cNvSpPr/>
          <p:nvPr/>
        </p:nvSpPr>
        <p:spPr>
          <a:xfrm>
            <a:off x="6547709" y="1593564"/>
            <a:ext cx="1523628" cy="414020"/>
          </a:xfrm>
          <a:prstGeom prst="rect">
            <a:avLst/>
          </a:prstGeom>
        </p:spPr>
        <p:txBody>
          <a:bodyPr wrap="square">
            <a:spAutoFit/>
          </a:bodyPr>
          <a:lstStyle/>
          <a:p>
            <a:r>
              <a:rPr lang="zh-CN" altLang="en-US" sz="2100" dirty="0">
                <a:solidFill>
                  <a:srgbClr val="FF0000"/>
                </a:solidFill>
                <a:latin typeface="Times New Roman" panose="02020603050405020304" pitchFamily="18" charset="0"/>
                <a:ea typeface="微软雅黑" panose="020B0503020204020204" pitchFamily="34" charset="-122"/>
              </a:rPr>
              <a:t>动作</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细节</a:t>
            </a:r>
            <a:r>
              <a:rPr lang="en-US" altLang="zh-CN" sz="2100" dirty="0">
                <a:solidFill>
                  <a:srgbClr val="FF0000"/>
                </a:solidFill>
                <a:latin typeface="Times New Roman" panose="02020603050405020304" pitchFamily="18" charset="0"/>
                <a:ea typeface="微软雅黑" panose="020B0503020204020204" pitchFamily="34" charset="-122"/>
              </a:rPr>
              <a:t>)</a:t>
            </a:r>
            <a:endParaRPr lang="zh-CN" altLang="en-US" sz="2100" dirty="0">
              <a:solidFill>
                <a:srgbClr val="FF0000"/>
              </a:solidFill>
            </a:endParaRPr>
          </a:p>
        </p:txBody>
      </p:sp>
      <p:sp>
        <p:nvSpPr>
          <p:cNvPr id="6" name="矩形 5"/>
          <p:cNvSpPr/>
          <p:nvPr/>
        </p:nvSpPr>
        <p:spPr>
          <a:xfrm>
            <a:off x="268984" y="2473001"/>
            <a:ext cx="8614764"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剖析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本题考查名著名称和人物描写方法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保尔”可知这段文字选自小说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钢铁是怎样炼成的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由文中的语句可知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主要运用了动作描写来刻画保尔</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3770" y="1493947"/>
            <a:ext cx="8630529"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小说紧接着写了与“枪”有关的哪两个情节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请简要概括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每个情节不超过</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保尔</a:t>
            </a:r>
            <a:r>
              <a:rPr lang="zh-CN" altLang="en-US" sz="2100" dirty="0">
                <a:solidFill>
                  <a:srgbClr val="FF0000"/>
                </a:solidFill>
                <a:latin typeface="Times New Roman" panose="02020603050405020304" pitchFamily="18" charset="0"/>
                <a:ea typeface="微软雅黑" panose="020B0503020204020204" pitchFamily="34" charset="-122"/>
              </a:rPr>
              <a:t>在砖瓦厂藏枪</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埋枪</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中尉</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勤务兵</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找枪</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寻枪</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搜枪</a:t>
            </a:r>
            <a:r>
              <a:rPr lang="en-US" altLang="zh-CN" sz="2100" dirty="0">
                <a:solidFill>
                  <a:srgbClr val="FF0000"/>
                </a:solidFill>
                <a:latin typeface="Times New Roman" panose="02020603050405020304" pitchFamily="18" charset="0"/>
                <a:ea typeface="微软雅黑" panose="020B0503020204020204" pitchFamily="34" charset="-122"/>
              </a:rPr>
              <a:t>)｡</a:t>
            </a:r>
            <a:endParaRPr lang="zh-CN" altLang="zh-CN" sz="2100" dirty="0">
              <a:solidFill>
                <a:srgbClr val="FF0000"/>
              </a:solidFill>
              <a:latin typeface="Times New Roman" panose="02020603050405020304" pitchFamily="18" charset="0"/>
              <a:ea typeface="微软雅黑" panose="020B0503020204020204" pitchFamily="34" charset="-122"/>
            </a:endParaRPr>
          </a:p>
        </p:txBody>
      </p:sp>
      <p:sp>
        <p:nvSpPr>
          <p:cNvPr id="3" name="矩形 2"/>
          <p:cNvSpPr/>
          <p:nvPr/>
        </p:nvSpPr>
        <p:spPr>
          <a:xfrm>
            <a:off x="264236" y="2960166"/>
            <a:ext cx="8614600"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剖析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本题考查概括故事情节的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钢铁是怎样炼成的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是前苏联作家尼古拉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奥斯特洛夫斯基所著的一部长篇小说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这段文字描写了主人公保尔砖瓦厂藏枪的情景</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39255" y="1574399"/>
            <a:ext cx="2326481" cy="610076"/>
            <a:chOff x="608" y="1180"/>
            <a:chExt cx="4885" cy="1281"/>
          </a:xfrm>
        </p:grpSpPr>
        <p:sp>
          <p:nvSpPr>
            <p:cNvPr id="5" name="矩形 4"/>
            <p:cNvSpPr/>
            <p:nvPr/>
          </p:nvSpPr>
          <p:spPr>
            <a:xfrm>
              <a:off x="608" y="1180"/>
              <a:ext cx="4885" cy="1281"/>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考向研析</a:t>
              </a:r>
              <a:endPar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Group 7157"/>
            <p:cNvGrpSpPr/>
            <p:nvPr/>
          </p:nvGrpSpPr>
          <p:grpSpPr>
            <a:xfrm>
              <a:off x="608" y="1406"/>
              <a:ext cx="981" cy="894"/>
              <a:chOff x="0" y="0"/>
              <a:chExt cx="797914" cy="650026"/>
            </a:xfrm>
          </p:grpSpPr>
          <p:sp>
            <p:nvSpPr>
              <p:cNvPr id="7"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8"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9"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p>
            </p:txBody>
          </p:sp>
          <p:sp>
            <p:nvSpPr>
              <p:cNvPr id="10"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p>
            </p:txBody>
          </p:sp>
          <p:sp>
            <p:nvSpPr>
              <p:cNvPr id="11"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2"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13"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sp>
            <p:nvSpPr>
              <p:cNvPr id="14"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5"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grpSp>
      </p:grpSp>
      <p:pic>
        <p:nvPicPr>
          <p:cNvPr id="3" name="图片 2"/>
          <p:cNvPicPr>
            <a:picLocks noChangeAspect="1"/>
          </p:cNvPicPr>
          <p:nvPr/>
        </p:nvPicPr>
        <p:blipFill>
          <a:blip r:embed="rId1"/>
          <a:stretch>
            <a:fillRect/>
          </a:stretch>
        </p:blipFill>
        <p:spPr>
          <a:xfrm>
            <a:off x="248822" y="2199898"/>
            <a:ext cx="8641758" cy="280057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3219" y="1563521"/>
            <a:ext cx="8630529" cy="4291330"/>
          </a:xfrm>
          <a:prstGeom prst="rect">
            <a:avLst/>
          </a:prstGeom>
        </p:spPr>
        <p:txBody>
          <a:bodyPr wrap="square">
            <a:spAutoFit/>
          </a:bodyPr>
          <a:lstStyle/>
          <a:p>
            <a:pPr indent="720090" algn="just">
              <a:lnSpc>
                <a:spcPct val="140000"/>
              </a:lnSpc>
            </a:pPr>
            <a:r>
              <a:rPr lang="zh-CN" altLang="en-US" sz="1950" dirty="0">
                <a:latin typeface="Times New Roman" panose="02020603050405020304" pitchFamily="18" charset="0"/>
                <a:ea typeface="微软雅黑" panose="020B0503020204020204" pitchFamily="34" charset="-122"/>
              </a:rPr>
              <a:t>从近五年泸州中考的情况看</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名著阅读主要有以下特点</a:t>
            </a:r>
            <a:r>
              <a:rPr lang="en-US" altLang="zh-CN"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indent="720090" algn="just">
              <a:lnSpc>
                <a:spcPct val="140000"/>
              </a:lnSpc>
            </a:pPr>
            <a:r>
              <a:rPr lang="en-US" altLang="zh-CN" sz="1950" dirty="0" smtClean="0">
                <a:latin typeface="Times New Roman" panose="02020603050405020304" pitchFamily="18" charset="0"/>
                <a:ea typeface="微软雅黑" panose="020B0503020204020204" pitchFamily="34" charset="-122"/>
              </a:rPr>
              <a:t>1</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考查作品名称及作者</a:t>
            </a:r>
            <a:r>
              <a:rPr lang="en-US" altLang="zh-CN"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indent="720090" algn="just">
              <a:lnSpc>
                <a:spcPct val="140000"/>
              </a:lnSpc>
            </a:pPr>
            <a:r>
              <a:rPr lang="en-US" altLang="zh-CN" sz="1950" dirty="0" smtClean="0">
                <a:latin typeface="Times New Roman" panose="02020603050405020304" pitchFamily="18" charset="0"/>
                <a:ea typeface="微软雅黑" panose="020B0503020204020204" pitchFamily="34" charset="-122"/>
              </a:rPr>
              <a:t>2</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考查对作品中的故事情节的了解及人物形象的评价</a:t>
            </a:r>
            <a:r>
              <a:rPr lang="en-US" altLang="zh-CN"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indent="720090" algn="just">
              <a:lnSpc>
                <a:spcPct val="140000"/>
              </a:lnSpc>
            </a:pPr>
            <a:r>
              <a:rPr lang="en-US" altLang="zh-CN" sz="1950" dirty="0" smtClean="0">
                <a:latin typeface="Times New Roman" panose="02020603050405020304" pitchFamily="18" charset="0"/>
                <a:ea typeface="微软雅黑" panose="020B0503020204020204" pitchFamily="34" charset="-122"/>
              </a:rPr>
              <a:t>3</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侧重考查对名著文段的理解</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分析和表达</a:t>
            </a:r>
            <a:r>
              <a:rPr lang="en-US" altLang="zh-CN"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indent="720090" algn="just">
              <a:lnSpc>
                <a:spcPct val="140000"/>
              </a:lnSpc>
            </a:pPr>
            <a:r>
              <a:rPr lang="zh-CN" altLang="en-US" sz="1950" dirty="0" smtClean="0">
                <a:latin typeface="Times New Roman" panose="02020603050405020304" pitchFamily="18" charset="0"/>
                <a:ea typeface="微软雅黑" panose="020B0503020204020204" pitchFamily="34" charset="-122"/>
              </a:rPr>
              <a:t>纵观</a:t>
            </a:r>
            <a:r>
              <a:rPr lang="zh-CN" altLang="en-US" sz="1950" dirty="0">
                <a:latin typeface="Times New Roman" panose="02020603050405020304" pitchFamily="18" charset="0"/>
                <a:ea typeface="微软雅黑" panose="020B0503020204020204" pitchFamily="34" charset="-122"/>
              </a:rPr>
              <a:t>近年来的中考题</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名著阅读考查的难度在逐渐加大</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由考查学生对一些特别重要的作品“读过没有”的层次</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逐渐加深到对名著文段的理解</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识记</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分析和表达的考查</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就名著阅读而言</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命题者在今后考查的广度与深度方面会适当提高要求</a:t>
            </a:r>
            <a:r>
              <a:rPr lang="en-US" altLang="zh-CN" sz="1950" dirty="0">
                <a:latin typeface="Times New Roman" panose="02020603050405020304" pitchFamily="18" charset="0"/>
                <a:ea typeface="微软雅黑" panose="020B0503020204020204" pitchFamily="34" charset="-122"/>
              </a:rPr>
              <a:t>｡2020</a:t>
            </a:r>
            <a:r>
              <a:rPr lang="zh-CN" altLang="en-US" sz="1950" dirty="0">
                <a:latin typeface="Times New Roman" panose="02020603050405020304" pitchFamily="18" charset="0"/>
                <a:ea typeface="微软雅黑" panose="020B0503020204020204" pitchFamily="34" charset="-122"/>
              </a:rPr>
              <a:t>年泸州中考将重点考查学生对名著阅读的积累</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这就要求我们在阅读时多做摘抄</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使自己对名篇名作内容印象更加深刻</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特别是对名著主题</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故事情节</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人物性格等做出正确的判断</a:t>
            </a:r>
            <a:r>
              <a:rPr lang="en-US" altLang="zh-CN" sz="1950" dirty="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44720" y="2522023"/>
            <a:ext cx="5143501" cy="1650365"/>
          </a:xfrm>
          <a:prstGeom prst="rect">
            <a:avLst/>
          </a:prstGeom>
        </p:spPr>
        <p:txBody>
          <a:bodyPr wrap="square">
            <a:spAutoFit/>
          </a:bodyPr>
          <a:lstStyle/>
          <a:p>
            <a:pPr algn="ctr">
              <a:lnSpc>
                <a:spcPct val="150000"/>
              </a:lnSpc>
            </a:pPr>
            <a:r>
              <a:rPr lang="zh-CN" altLang="en-US" sz="3375" b="1" dirty="0">
                <a:solidFill>
                  <a:srgbClr val="70C0B1"/>
                </a:solidFill>
                <a:latin typeface="Times New Roman" panose="02020603050405020304" pitchFamily="18" charset="0"/>
                <a:ea typeface="微软雅黑" panose="020B0503020204020204" pitchFamily="34" charset="-122"/>
              </a:rPr>
              <a:t>课时</a:t>
            </a:r>
            <a:r>
              <a:rPr lang="zh-CN" altLang="en-US" sz="3375" b="1" dirty="0" smtClean="0">
                <a:solidFill>
                  <a:srgbClr val="70C0B1"/>
                </a:solidFill>
                <a:latin typeface="Times New Roman" panose="02020603050405020304" pitchFamily="18" charset="0"/>
                <a:ea typeface="微软雅黑" panose="020B0503020204020204" pitchFamily="34" charset="-122"/>
              </a:rPr>
              <a:t>一 部</a:t>
            </a:r>
            <a:r>
              <a:rPr lang="zh-CN" altLang="en-US" sz="3375" b="1" dirty="0">
                <a:solidFill>
                  <a:srgbClr val="70C0B1"/>
                </a:solidFill>
                <a:latin typeface="Times New Roman" panose="02020603050405020304" pitchFamily="18" charset="0"/>
                <a:ea typeface="微软雅黑" panose="020B0503020204020204" pitchFamily="34" charset="-122"/>
              </a:rPr>
              <a:t>编版</a:t>
            </a:r>
            <a:r>
              <a:rPr lang="zh-CN" altLang="en-US" sz="3375" b="1" dirty="0" smtClean="0">
                <a:solidFill>
                  <a:srgbClr val="70C0B1"/>
                </a:solidFill>
                <a:latin typeface="Times New Roman" panose="02020603050405020304" pitchFamily="18" charset="0"/>
                <a:ea typeface="微软雅黑" panose="020B0503020204020204" pitchFamily="34" charset="-122"/>
              </a:rPr>
              <a:t>教材</a:t>
            </a:r>
            <a:endParaRPr lang="en-US" altLang="zh-CN" sz="3375" b="1" dirty="0" smtClean="0">
              <a:solidFill>
                <a:srgbClr val="70C0B1"/>
              </a:solidFill>
              <a:latin typeface="Times New Roman" panose="02020603050405020304" pitchFamily="18" charset="0"/>
              <a:ea typeface="微软雅黑" panose="020B0503020204020204" pitchFamily="34" charset="-122"/>
            </a:endParaRPr>
          </a:p>
          <a:p>
            <a:pPr algn="ctr">
              <a:lnSpc>
                <a:spcPct val="150000"/>
              </a:lnSpc>
            </a:pPr>
            <a:r>
              <a:rPr lang="zh-CN" altLang="en-US" sz="3375" b="1" dirty="0" smtClean="0">
                <a:solidFill>
                  <a:srgbClr val="70C0B1"/>
                </a:solidFill>
                <a:latin typeface="Times New Roman" panose="02020603050405020304" pitchFamily="18" charset="0"/>
                <a:ea typeface="微软雅黑" panose="020B0503020204020204" pitchFamily="34" charset="-122"/>
              </a:rPr>
              <a:t>七</a:t>
            </a:r>
            <a:r>
              <a:rPr lang="zh-CN" altLang="en-US" sz="3375" b="1" dirty="0">
                <a:solidFill>
                  <a:srgbClr val="70C0B1"/>
                </a:solidFill>
                <a:latin typeface="Times New Roman" panose="02020603050405020304" pitchFamily="18" charset="0"/>
                <a:ea typeface="微软雅黑" panose="020B0503020204020204" pitchFamily="34" charset="-122"/>
              </a:rPr>
              <a:t>年级名著阅读</a:t>
            </a:r>
            <a:endParaRPr lang="zh-CN" altLang="zh-CN" sz="3375" b="1" dirty="0">
              <a:solidFill>
                <a:srgbClr val="70C0B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16523" y="2156758"/>
          <a:ext cx="8554720" cy="3208655"/>
        </p:xfrm>
        <a:graphic>
          <a:graphicData uri="http://schemas.openxmlformats.org/drawingml/2006/table">
            <a:tbl>
              <a:tblPr firstRow="1" bandRow="1">
                <a:tableStyleId>{5DA37D80-6434-44D0-A028-1B22A696006F}</a:tableStyleId>
              </a:tblPr>
              <a:tblGrid>
                <a:gridCol w="1216025"/>
                <a:gridCol w="7338695"/>
              </a:tblGrid>
              <a:tr h="158178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作者简介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鲁迅</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原名</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周树人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字豫山</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豫亭</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后改为豫才</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｡20</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世纪中国无产阶级文学家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思想家和革命家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代表作有</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呐喊</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彷徨</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故事新编</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狂人日记</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朝花夕拾</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62687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朝花夕拾</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原名</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旧事重提</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是鲁迅的</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散文集</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收录了鲁迅于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1926</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年创作的</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10</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篇回忆性散文</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
        <p:nvSpPr>
          <p:cNvPr id="3" name="矩形 2"/>
          <p:cNvSpPr/>
          <p:nvPr/>
        </p:nvSpPr>
        <p:spPr>
          <a:xfrm>
            <a:off x="239931" y="1562136"/>
            <a:ext cx="8631688" cy="575945"/>
          </a:xfrm>
          <a:prstGeom prst="rect">
            <a:avLst/>
          </a:prstGeom>
        </p:spPr>
        <p:txBody>
          <a:bodyPr wrap="square">
            <a:spAutoFit/>
          </a:bodyPr>
          <a:lstStyle/>
          <a:p>
            <a:pPr algn="ctr">
              <a:lnSpc>
                <a:spcPct val="150000"/>
              </a:lnSpc>
            </a:pP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（一</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）朝花夕拾</a:t>
            </a:r>
            <a:endPar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496987"/>
          <a:ext cx="8721090" cy="4438015"/>
        </p:xfrm>
        <a:graphic>
          <a:graphicData uri="http://schemas.openxmlformats.org/drawingml/2006/table">
            <a:tbl>
              <a:tblPr firstRow="1" bandRow="1">
                <a:tableStyleId>{5DA37D80-6434-44D0-A028-1B22A696006F}</a:tableStyleId>
              </a:tblPr>
              <a:tblGrid>
                <a:gridCol w="758825"/>
                <a:gridCol w="7962265"/>
              </a:tblGrid>
              <a:tr h="145796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作品点评</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散文集比较完整地记录了鲁迅从幼年到青年时期的生活道路和经历</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生动地描绘了清末民初的生活画面</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是研究鲁迅早期思想和生活以及当时社会的重要艺术文献</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这些篇章</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文笔深沉隽永</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是中国现代散文中的经典作品</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98005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作品主题</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个方面</a:t>
                      </a:r>
                      <a:r>
                        <a:rPr lang="en-US" altLang="zh-CN"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具有强烈的反封建思想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具有对封建教育</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封建道德</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封建顽固派的批判意识</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表达对亲友和师长的崇敬</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怀念之情</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批判封建思想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封建制度对青少年的毒害思想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揭露思想文化战线上资产阶级文人的本质</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作者以炽烈的感情和浓重的笔墨</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揭示了一个时代的各个侧面</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4359910"/>
        </p:xfrm>
        <a:graphic>
          <a:graphicData uri="http://schemas.openxmlformats.org/drawingml/2006/table">
            <a:tbl>
              <a:tblPr firstRow="1" bandRow="1">
                <a:tableStyleId>{5DA37D80-6434-44D0-A028-1B22A696006F}</a:tableStyleId>
              </a:tblPr>
              <a:tblGrid>
                <a:gridCol w="1210945"/>
                <a:gridCol w="7412355"/>
              </a:tblGrid>
              <a:tr h="51625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作品分类</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作品及特点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2621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第一类</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二十四孝图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以议论为中心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将散文和杂文的特点融合在一起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穿插童年时的生活经历和感受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主要目的是讽刺和批判旧道德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96393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第二类</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阿长与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山海经</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&gt;》《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藤野先生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范爱农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主要挖掘普通人身上朴实善良的高尚情操</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5351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第三类</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五猖会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无常</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从百草园到三味书屋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父亲的病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琐记</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主要记叙作者童年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少年时期的生活经历与片段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夹叙夹议</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表达了作者对旧日美好生活的眷恋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10166" y="2901852"/>
            <a:ext cx="3819843" cy="870585"/>
          </a:xfrm>
          <a:prstGeom prst="rect">
            <a:avLst/>
          </a:prstGeom>
        </p:spPr>
        <p:txBody>
          <a:bodyPr wrap="square">
            <a:spAutoFit/>
          </a:bodyPr>
          <a:lstStyle/>
          <a:p>
            <a:pPr algn="ctr">
              <a:lnSpc>
                <a:spcPct val="150000"/>
              </a:lnSpc>
            </a:pPr>
            <a:r>
              <a:rPr lang="zh-CN" altLang="en-US" sz="3375" b="1" dirty="0" smtClean="0">
                <a:solidFill>
                  <a:srgbClr val="D7726C"/>
                </a:solidFill>
                <a:latin typeface="Times New Roman" panose="02020603050405020304" pitchFamily="18" charset="0"/>
                <a:ea typeface="微软雅黑" panose="020B0503020204020204" pitchFamily="34" charset="-122"/>
              </a:rPr>
              <a:t>泸州考什么</a:t>
            </a:r>
            <a:endParaRPr lang="zh-CN" altLang="zh-CN" sz="3375" b="1" dirty="0">
              <a:solidFill>
                <a:srgbClr val="D7726C"/>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4"/>
          <a:ext cx="8623300" cy="4332605"/>
        </p:xfrm>
        <a:graphic>
          <a:graphicData uri="http://schemas.openxmlformats.org/drawingml/2006/table">
            <a:tbl>
              <a:tblPr firstRow="1" bandRow="1">
                <a:tableStyleId>{5DA37D80-6434-44D0-A028-1B22A696006F}</a:tableStyleId>
              </a:tblPr>
              <a:tblGrid>
                <a:gridCol w="1922780"/>
                <a:gridCol w="6700520"/>
              </a:tblGrid>
              <a:tr h="51625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内容及主题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96393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狗</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猫</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鼠</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追忆童年时救养的一只可爱的隐鼠遭到摧残的经历和感受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表现了对弱小者的同情和对暴虐者的憎恨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2621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二十四孝图</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着重分析了“卧冰求鲤”“老莱娱亲”“郭巨埋儿”等孝道故事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以幽默的笔法对封建卫道士的虚伪进行讽刺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揭示了封建孝道的虚伪与残酷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2621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五猖会</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记述儿时盼望观看迎神赛会急切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兴奋的心情和被父亲强迫背诵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鉴略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扫兴而痛苦的感受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揭示了强制的封建教育对儿童天性的压制和摧残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4504055"/>
        </p:xfrm>
        <a:graphic>
          <a:graphicData uri="http://schemas.openxmlformats.org/drawingml/2006/table">
            <a:tbl>
              <a:tblPr firstRow="1" bandRow="1">
                <a:tableStyleId>{5DA37D80-6434-44D0-A028-1B22A696006F}</a:tableStyleId>
              </a:tblPr>
              <a:tblGrid>
                <a:gridCol w="2804160"/>
                <a:gridCol w="5819140"/>
              </a:tblGrid>
              <a:tr h="78549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内容及主题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85928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无常</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通过描述儿时的乡间迎神会和戏剧舞台上所见的“无常”（爽直而公正）的形象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借众鬼嘲弄众生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用阴间讽刺人间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对打着“公理”“正义”旗号的“正人君子”予以辛辣的讽刺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85928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从百草园到三味书屋</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描述了儿时在家中百草园得到的乐趣和在三味书屋读书的乏味生活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揭示儿童广泛的生活趣味与束缚儿童天性的封建私塾教育的尖锐矛盾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表达了应让儿童健康活泼地成长的合理要求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4504055"/>
        </p:xfrm>
        <a:graphic>
          <a:graphicData uri="http://schemas.openxmlformats.org/drawingml/2006/table">
            <a:tbl>
              <a:tblPr firstRow="1" bandRow="1">
                <a:tableStyleId>{5DA37D80-6434-44D0-A028-1B22A696006F}</a:tableStyleId>
              </a:tblPr>
              <a:tblGrid>
                <a:gridCol w="1922780"/>
                <a:gridCol w="6700520"/>
              </a:tblGrid>
              <a:tr h="78549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内容及主题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85928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阿长与</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山海经</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&gt;》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通过记叙“我”儿时与长妈妈相处的八件事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刻画了一位虽然没有文化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粗俗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好事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但心地善良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乐于助人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对生活有着美好希望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热心帮助孩子解决疑难的普通保姆形象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表达了作者对长妈妈的尊敬</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感激和怀念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祝愿之情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85928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藤野先生</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记录作者在日本留学时期的学习生活和决定弃医从文的经过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突出地记述了日本老师藤野先生的严谨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正直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热情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没有民族偏见的高尚品格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表达了对藤野先生深切的怀念与敬佩之情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4504055"/>
        </p:xfrm>
        <a:graphic>
          <a:graphicData uri="http://schemas.openxmlformats.org/drawingml/2006/table">
            <a:tbl>
              <a:tblPr firstRow="1" bandRow="1">
                <a:tableStyleId>{5DA37D80-6434-44D0-A028-1B22A696006F}</a:tableStyleId>
              </a:tblPr>
              <a:tblGrid>
                <a:gridCol w="1834515"/>
                <a:gridCol w="6788785"/>
              </a:tblGrid>
              <a:tr h="78549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内容及主题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85928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范爱农</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追叙作者在日本留学时和回国后与范爱农接触的几个生活片段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描述了范爱农在辛亥革命前不满黑暗社会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追求革命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辛亥革命后又备受打击迫害的遭遇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表现了对旧民主主义革命的失望和对这位正直倔强的爱国者的同情和悼念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85928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琐记</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主要回忆了“我”离开绍兴去南京求学的过程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作品描述了当时的江南水师学堂和矿务铁路学堂的种种弊端和求知的艰难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批评了洋务派办学的“乌烟瘴气”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歌颂了“不满现状”的革命青年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表现出探求真理的强烈欲望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3205480"/>
        </p:xfrm>
        <a:graphic>
          <a:graphicData uri="http://schemas.openxmlformats.org/drawingml/2006/table">
            <a:tbl>
              <a:tblPr firstRow="1" bandRow="1">
                <a:tableStyleId>{5DA37D80-6434-44D0-A028-1B22A696006F}</a:tableStyleId>
              </a:tblPr>
              <a:tblGrid>
                <a:gridCol w="1922780"/>
                <a:gridCol w="6700520"/>
              </a:tblGrid>
              <a:tr h="7366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内容及主题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46888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父亲的病</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揭露庸医害人和对封建孝道的不认同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作者用讽刺的笔调写了庸医误人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以两个“名医”的药引一个比一个独特</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表现了某些中医的故作高深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通过他们的相继借故辞去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表现父亲的病一步步恶化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通过家庭的变故表达了对庸医误人的深切痛恨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在感叹中让人体会人生的悲凉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0168" y="1563550"/>
          <a:ext cx="8625840" cy="3707130"/>
        </p:xfrm>
        <a:graphic>
          <a:graphicData uri="http://schemas.openxmlformats.org/drawingml/2006/table">
            <a:tbl>
              <a:tblPr firstRow="1" bandRow="1">
                <a:tableStyleId>{5DA37D80-6434-44D0-A028-1B22A696006F}</a:tableStyleId>
              </a:tblPr>
              <a:tblGrid>
                <a:gridCol w="1229360"/>
                <a:gridCol w="1332230"/>
                <a:gridCol w="1273810"/>
                <a:gridCol w="2537460"/>
                <a:gridCol w="2252980"/>
              </a:tblGrid>
              <a:tr h="75819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人物辨识</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94894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长妈妈</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阿长与</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&lt;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山海经</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&gt;》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保姆</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黄胖而矮</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①睡觉在床上摆“大”字</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元旦</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除夕吃福橘</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人死了要说老掉</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给“我”买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山海经</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虽然迷信</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唠叨</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满肚子是麻烦的礼节”</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但她善良</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朴实</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是旧中国劳动妇女的典型代表</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0168" y="1563550"/>
          <a:ext cx="8625840" cy="3707130"/>
        </p:xfrm>
        <a:graphic>
          <a:graphicData uri="http://schemas.openxmlformats.org/drawingml/2006/table">
            <a:tbl>
              <a:tblPr firstRow="1" bandRow="1">
                <a:tableStyleId>{5DA37D80-6434-44D0-A028-1B22A696006F}</a:tableStyleId>
              </a:tblPr>
              <a:tblGrid>
                <a:gridCol w="1249045"/>
                <a:gridCol w="1234440"/>
                <a:gridCol w="1253490"/>
                <a:gridCol w="2958465"/>
                <a:gridCol w="1930400"/>
              </a:tblGrid>
              <a:tr h="75819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人物辨识</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94894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藤野先生</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藤野先生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老师</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黑瘦的先生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八字须</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戴着眼镜</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①不打领结</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修改</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补全“我”的讲义</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订正“我”的解剖图</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问中国女人裹脚的事情</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不拘小节</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没有民族偏见</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严谨认真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平等待人</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和蔼可亲</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0168" y="1563550"/>
          <a:ext cx="8625840" cy="2538730"/>
        </p:xfrm>
        <a:graphic>
          <a:graphicData uri="http://schemas.openxmlformats.org/drawingml/2006/table">
            <a:tbl>
              <a:tblPr firstRow="1" bandRow="1">
                <a:tableStyleId>{5DA37D80-6434-44D0-A028-1B22A696006F}</a:tableStyleId>
              </a:tblPr>
              <a:tblGrid>
                <a:gridCol w="1307465"/>
                <a:gridCol w="1254125"/>
                <a:gridCol w="2223770"/>
                <a:gridCol w="1744345"/>
                <a:gridCol w="2096135"/>
              </a:tblGrid>
              <a:tr h="54991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人物辨识</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98882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范爱农</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范爱农</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学生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学监</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高大身材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长头发</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眼球白多黑少</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看人总像在藐视</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声音钝滞</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①拍发电报</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看光复的绍兴</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有着倔强耿直的性格</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愤世嫉俗</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是一个负责任的人</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0168" y="1563550"/>
          <a:ext cx="8625840" cy="3946525"/>
        </p:xfrm>
        <a:graphic>
          <a:graphicData uri="http://schemas.openxmlformats.org/drawingml/2006/table">
            <a:tbl>
              <a:tblPr firstRow="1" bandRow="1">
                <a:tableStyleId>{5DA37D80-6434-44D0-A028-1B22A696006F}</a:tableStyleId>
              </a:tblPr>
              <a:tblGrid>
                <a:gridCol w="1307465"/>
                <a:gridCol w="1254125"/>
                <a:gridCol w="1479550"/>
                <a:gridCol w="2880360"/>
                <a:gridCol w="1704340"/>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人物辨识</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69862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衍太太</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琐记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二太太</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子传太太</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吃冰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首饰</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①鼓励孩子吃冰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挑唆“我”偷母亲的珠子卖钱并散布流言</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自私自利</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多嘴多舌</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喜欢使坏</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69926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陈莲河</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父亲的病</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医生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药引</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蟋蟀一对</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①出诊费</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100</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元</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开滑稽的药方</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四处招摇撞骗</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狡猾</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道貌岸然</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贪婪</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谨小慎微</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39341" y="1965270"/>
          <a:ext cx="8208010" cy="4048760"/>
        </p:xfrm>
        <a:graphic>
          <a:graphicData uri="http://schemas.openxmlformats.org/drawingml/2006/table">
            <a:tbl>
              <a:tblPr firstRow="1" bandRow="1">
                <a:tableStyleId>{5DA37D80-6434-44D0-A028-1B22A696006F}</a:tableStyleId>
              </a:tblPr>
              <a:tblGrid>
                <a:gridCol w="1339215"/>
                <a:gridCol w="6868795"/>
              </a:tblGrid>
              <a:tr h="109982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作者简介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吴承恩</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字汝忠</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号射阳山人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明代</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著名小说家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94894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西游记</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是中国古代第一部</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浪漫主义章回体长篇神魔小说</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这部小说以“唐僧取经”这一历史事件为蓝本</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通过作者的艺术加工</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深刻地描绘了当时的社会现实</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全书主要描写了孙悟空出世及大闹天宫后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遇见唐僧</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猪八戒</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沙僧和白龙马</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西行取经</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一路降妖伏魔</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经历了九九八十一难</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终于到达西天见到如来佛祖</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最终五圣成真的故事</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
        <p:nvSpPr>
          <p:cNvPr id="3" name="矩形 2"/>
          <p:cNvSpPr/>
          <p:nvPr/>
        </p:nvSpPr>
        <p:spPr>
          <a:xfrm>
            <a:off x="261362" y="1540707"/>
            <a:ext cx="8631688" cy="414020"/>
          </a:xfrm>
          <a:prstGeom prst="rect">
            <a:avLst/>
          </a:prstGeom>
        </p:spPr>
        <p:txBody>
          <a:bodyPr wrap="square">
            <a:spAutoFit/>
          </a:bodyPr>
          <a:lstStyle/>
          <a:p>
            <a:pPr algn="ct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（二</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）西游记</a:t>
            </a:r>
            <a:endPar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3219" y="1999110"/>
            <a:ext cx="8641080"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泸州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阅读下列三则材料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回答问题</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甲</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灵通本讳号金蝉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只为无心听佛讲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转托尘凡苦受磨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降生世俗遭罗网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投胎落地就逢凶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未出之前临恶党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父是海州陈状元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外公总管当朝长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出身命犯落江星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顺水随波逐浪泱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海岛金山有大缘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迁安和尚将他养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节选自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西游记</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3255" y="1543050"/>
            <a:ext cx="8517845" cy="541020"/>
            <a:chOff x="340995" y="914400"/>
            <a:chExt cx="11354435" cy="721360"/>
          </a:xfrm>
        </p:grpSpPr>
        <p:sp>
          <p:nvSpPr>
            <p:cNvPr id="5" name="矩形 4"/>
            <p:cNvSpPr/>
            <p:nvPr/>
          </p:nvSpPr>
          <p:spPr>
            <a:xfrm>
              <a:off x="340995" y="914400"/>
              <a:ext cx="11354435" cy="721360"/>
            </a:xfrm>
            <a:prstGeom prst="rect">
              <a:avLst/>
            </a:prstGeom>
          </p:spPr>
          <p:txBody>
            <a:bodyPr wrap="square">
              <a:spAutoFit/>
            </a:bodyPr>
            <a:lstStyle/>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2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70"/>
            <p:cNvSpPr/>
            <p:nvPr/>
          </p:nvSpPr>
          <p:spPr>
            <a:xfrm>
              <a:off x="340995" y="1036275"/>
              <a:ext cx="510379" cy="447764"/>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gn="just">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25066" y="1555771"/>
          <a:ext cx="8100695" cy="3429000"/>
        </p:xfrm>
        <a:graphic>
          <a:graphicData uri="http://schemas.openxmlformats.org/drawingml/2006/table">
            <a:tbl>
              <a:tblPr firstRow="1" bandRow="1">
                <a:tableStyleId>{5DA37D80-6434-44D0-A028-1B22A696006F}</a:tableStyleId>
              </a:tblPr>
              <a:tblGrid>
                <a:gridCol w="1296035"/>
                <a:gridCol w="6804660"/>
              </a:tblGrid>
              <a:tr h="34290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①通过孙悟空的大闹天宫以及保护唐僧西天取经的故事以及孙悟空的种种行为和斗争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以幻化的形式曲折反映现实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从而歌颂劳动人民反对强权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反对暴力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蔑视统治阶级的权威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坚决与统治阶级作斗争的反抗精神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揭露和批判了统治阶级的丑恶本质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表现了劳动人民在斗争中克服困难的坚定信心和征服大自然的伟大气魄</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985" cy="2954655"/>
        </p:xfrm>
        <a:graphic>
          <a:graphicData uri="http://schemas.openxmlformats.org/drawingml/2006/table">
            <a:tbl>
              <a:tblPr firstRow="1" bandRow="1">
                <a:tableStyleId>{5DA37D80-6434-44D0-A028-1B22A696006F}</a:tableStyleId>
              </a:tblPr>
              <a:tblGrid>
                <a:gridCol w="1393190"/>
                <a:gridCol w="3311525"/>
                <a:gridCol w="3938270"/>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28700">
                <a:tc rowSpan="2">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唐僧（旃檀功德佛）武器</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禅杖</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四圣试禅心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取经女儿国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夜阻通天水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路阻火焰山</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崇信佛法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严守戒律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目标明确</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立场坚定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勇往直前的精神坚不可摧</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377315">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三打白骨精</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贤愚不分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好坏不辨</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985" cy="4024630"/>
        </p:xfrm>
        <a:graphic>
          <a:graphicData uri="http://schemas.openxmlformats.org/drawingml/2006/table">
            <a:tbl>
              <a:tblPr firstRow="1" bandRow="1">
                <a:tableStyleId>{5DA37D80-6434-44D0-A028-1B22A696006F}</a:tableStyleId>
              </a:tblPr>
              <a:tblGrid>
                <a:gridCol w="1871345"/>
                <a:gridCol w="3499485"/>
                <a:gridCol w="3272155"/>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28700">
                <a:tc rowSpan="3">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（斗战胜佛）</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武器</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金箍棒</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大闹天宫</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桀骜不驯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敢作敢当</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敢于反抗压迫</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355090">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计收猪八戒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智取红孩儿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三借芭蕉扇</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勇敢机智</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92200">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大闹黑风山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三打白骨精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真假美猴王</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爱憎分明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嫉恶如仇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正直无私</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3" y="1547149"/>
          <a:ext cx="8642985" cy="4029075"/>
        </p:xfrm>
        <a:graphic>
          <a:graphicData uri="http://schemas.openxmlformats.org/drawingml/2006/table">
            <a:tbl>
              <a:tblPr firstRow="1" bandRow="1">
                <a:tableStyleId>{5DA37D80-6434-44D0-A028-1B22A696006F}</a:tableStyleId>
              </a:tblPr>
              <a:tblGrid>
                <a:gridCol w="1530350"/>
                <a:gridCol w="4251960"/>
                <a:gridCol w="2860675"/>
              </a:tblGrid>
              <a:tr h="51435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657225">
                <a:tc rowSpan="5">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猪八戒</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（净坛使者）</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武器</a:t>
                      </a:r>
                      <a:r>
                        <a:rPr lang="en-US" altLang="zh-CN"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九齿钉耙</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高老庄招亲</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吃苦耐劳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憨厚率真</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824230">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大战云栈桥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大战流沙河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助力败魔王</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忠勇善良</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664845">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醉酒戏嫦娥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濯垢泉忘形</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贪恋女色</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730250">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平顶山扯谎耍小聪明</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说谎偷吃人参果</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贪吃</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638175">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义激美猴王</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勇敢机智</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985" cy="2597785"/>
        </p:xfrm>
        <a:graphic>
          <a:graphicData uri="http://schemas.openxmlformats.org/drawingml/2006/table">
            <a:tbl>
              <a:tblPr firstRow="1" bandRow="1">
                <a:tableStyleId>{5DA37D80-6434-44D0-A028-1B22A696006F}</a:tableStyleId>
              </a:tblPr>
              <a:tblGrid>
                <a:gridCol w="2118360"/>
                <a:gridCol w="4418330"/>
                <a:gridCol w="2106295"/>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799465">
                <a:tc rowSpan="2">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沙僧（金身罗汉）武器</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降魔宝杖</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怒打假悟净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大战青龙山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计闹豹头山</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勇猛无畏</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249680">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四圣试禅心</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谨守戒律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老实忠厚</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3909060"/>
        </p:xfrm>
        <a:graphic>
          <a:graphicData uri="http://schemas.openxmlformats.org/drawingml/2006/table">
            <a:tbl>
              <a:tblPr firstRow="1" bandRow="1">
                <a:tableStyleId>{5DA37D80-6434-44D0-A028-1B22A696006F}</a:tableStyleId>
              </a:tblPr>
              <a:tblGrid>
                <a:gridCol w="1383665"/>
                <a:gridCol w="7249795"/>
              </a:tblGrid>
              <a:tr h="39090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大闹天宫</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七回）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玉皇大帝把孙悟空召入天界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授他做弼马温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悟空嫌官小</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回花果山自称“齐天大圣”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玉帝派天兵天将捉拿孙悟空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没有成功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便请其管理蟠桃园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孙悟空偷吃蟠桃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搅了王母娘娘的蟠桃宴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又盗食了太上老君的金丹后逃离天宫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玉帝再派李天王率天兵捉拿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观音菩萨举荐二郎真君助战</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太上老君在旁使暗器帮助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最后悟空被擒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悟空被刀砍斧剁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火烧雷击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甚至置于丹炉炼烧四十九日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依然毫发无损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炼成了“火眼金睛”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把天宫打得一片狼藉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4210050"/>
        </p:xfrm>
        <a:graphic>
          <a:graphicData uri="http://schemas.openxmlformats.org/drawingml/2006/table">
            <a:tbl>
              <a:tblPr firstRow="1" bandRow="1">
                <a:tableStyleId>{5DA37D80-6434-44D0-A028-1B22A696006F}</a:tableStyleId>
              </a:tblPr>
              <a:tblGrid>
                <a:gridCol w="1334770"/>
                <a:gridCol w="7298690"/>
              </a:tblGrid>
              <a:tr h="1851660">
                <a:tc rowSpan="2">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大战流沙河</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（第二十二回）</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师徒四人路遇流沙河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八戒执九齿钉耙与河妖三次相斗</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均不能取胜</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悟空虽智计百出</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却也江郎才尽</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后得观音菩萨相助方得渡河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后经菩萨点化</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那河妖才认唐僧为师</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共取西经</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此人正是沙和尚</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358390">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四圣试禅心</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（第二十三回）</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为试探师徒的禅心是否坚定</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四位菩萨（黎山老母</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观音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普贤</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文殊）化身母女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假意要招他们为夫婿</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唐僧不为所动</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悟空识破真相</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沙僧一心跟随师父</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八戒却动了凡心</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四圣用“撞天婚”戏弄八戒</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最后八戒被四圣设计用珍珠嵌汗衫捆住</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吊在树上</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2948940"/>
        </p:xfrm>
        <a:graphic>
          <a:graphicData uri="http://schemas.openxmlformats.org/drawingml/2006/table">
            <a:tbl>
              <a:tblPr firstRow="1" bandRow="1">
                <a:tableStyleId>{5DA37D80-6434-44D0-A028-1B22A696006F}</a:tableStyleId>
              </a:tblPr>
              <a:tblGrid>
                <a:gridCol w="1253490"/>
                <a:gridCol w="7379970"/>
              </a:tblGrid>
              <a:tr h="29489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三打白骨精</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（第二十七回）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唐僧师徒取经路上经过一座高山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山中的妖精白骨夫人想吃唐僧肉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又惧怕唐僧身边的徒弟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因此她先后三次分别变成村姑</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寻找女儿的老婆婆及老公公来欺骗唐僧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伺机下手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可每次都被火眼金睛的孙悟空识破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孙悟空三次棒打白骨精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前两次被她逃脱了真身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第三次在土地山神的帮助下终于杀了这个妖怪</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让她现出了原形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3909060"/>
        </p:xfrm>
        <a:graphic>
          <a:graphicData uri="http://schemas.openxmlformats.org/drawingml/2006/table">
            <a:tbl>
              <a:tblPr firstRow="1" bandRow="1">
                <a:tableStyleId>{5DA37D80-6434-44D0-A028-1B22A696006F}</a:tableStyleId>
              </a:tblPr>
              <a:tblGrid>
                <a:gridCol w="1315085"/>
                <a:gridCol w="7318375"/>
              </a:tblGrid>
              <a:tr h="39090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义激美猴王</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（第三十一回）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师徒三人去到宝象国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国王思念女儿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恳请八戒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沙僧上山降妖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二人不是妖怪对手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沙僧被擒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八戒逃回馆驿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黄袍怪变作俊俏郎君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去国中拜见岳父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并施展妖法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将唐僧变作老虎囚禁于笼中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白龙马为救师父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变作宫女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伺机刺杀黄袍怪</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后受伤潜入水中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八戒来到花果山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用激将法请回孙悟空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悟空与八戒双战黄袍怪</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原来黄袍怪是二十八星宿之一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奎木狼星下界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悟空请二十七星宿将他召回天廷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悟空破除妖法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帮师父恢复原形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师徒重归于好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2948940"/>
        </p:xfrm>
        <a:graphic>
          <a:graphicData uri="http://schemas.openxmlformats.org/drawingml/2006/table">
            <a:tbl>
              <a:tblPr firstRow="1" bandRow="1">
                <a:tableStyleId>{5DA37D80-6434-44D0-A028-1B22A696006F}</a:tableStyleId>
              </a:tblPr>
              <a:tblGrid>
                <a:gridCol w="1253490"/>
                <a:gridCol w="7379970"/>
              </a:tblGrid>
              <a:tr h="29489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斗金角大王</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银角大王</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（第三十二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三十五回）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孙悟空通过变化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骗得了金角大王和银角大王的三件宝贝</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但因不会使用反被吸进葫芦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孙悟空谎称被化成了脓水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趁机逃脱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后又化作小妖再次偷得葫芦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把银角大王吸进葫芦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和金角大王打斗时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孙悟空用一根毫毛变作假身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真身到洞里偷得玉净瓶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把金角大王吸进玉净瓶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746" y="1503224"/>
            <a:ext cx="8639033" cy="396938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巨口獠牙神力大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玉皇升我天蓬帅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掌管天河八万兵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天宫快乐多自在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只因酒醉戏宫娥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那时就把英雄卖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一嘴拱倒斗牛宫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吃了王母灵芝菜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玉皇亲打二千锤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把吾贬下三天界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教吾立志养元神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下方却又为妖怪</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节选自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西游记</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r">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丙</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只见松树背后雷鸣也似一声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那条铁禅杖飞将来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把这水火棍一隔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丢去九霄云外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跳出一个胖大和尚来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喝到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洒家在林子里听你多时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两个公人看那和尚时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穿一领皂布直裰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跨一口戒刀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提起禅杖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轮起来打两个公人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节选自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水浒传</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4080510"/>
        </p:xfrm>
        <a:graphic>
          <a:graphicData uri="http://schemas.openxmlformats.org/drawingml/2006/table">
            <a:tbl>
              <a:tblPr firstRow="1" bandRow="1">
                <a:tableStyleId>{5DA37D80-6434-44D0-A028-1B22A696006F}</a:tableStyleId>
              </a:tblPr>
              <a:tblGrid>
                <a:gridCol w="1253490"/>
                <a:gridCol w="7379970"/>
              </a:tblGrid>
              <a:tr h="408051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车迟国斗法</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（第四十五回）</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唐僧师徒四人来到车迟国</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因佛道之争和前夜宿怨争执</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恰逢众百姓来求国师祈雨</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国王就命唐僧和国师赌祈雨</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在悟空的帮助下</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唐僧祈雨即来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而虎力大仙不能亦不服</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羊力大仙又从中作梗</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要与唐僧赌隔板猜物</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又被悟空暗中捉弄而失败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国师又要和唐僧比高台坐禅</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悟空化彩云使唐僧登高台</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又捉去鹿力大仙暗害唐僧的臭虫</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然后化为一条蜈蚣</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使鹿力大仙从高台上摔下来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虎力大仙恼羞成怒</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与悟空赌利刀砍头</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鹿力大仙赌剖腹剜心</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羊力大仙赌赤身下油锅</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但一一被悟空所破</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三国师都死于非命</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现身才知是虎</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鹿和羊</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国王见状</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心悦诚服</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换关文送唐僧师徒西行登程</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3429000"/>
        </p:xfrm>
        <a:graphic>
          <a:graphicData uri="http://schemas.openxmlformats.org/drawingml/2006/table">
            <a:tbl>
              <a:tblPr firstRow="1" bandRow="1">
                <a:tableStyleId>{5DA37D80-6434-44D0-A028-1B22A696006F}</a:tableStyleId>
              </a:tblPr>
              <a:tblGrid>
                <a:gridCol w="1253490"/>
                <a:gridCol w="7379970"/>
              </a:tblGrid>
              <a:tr h="34290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计脱女儿国</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（第五十四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五十五回）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唐僧师徒来到西梁女国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八戒误食子母河的水而怀孕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为救师弟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悟空与掌握去胎井水的蝎子精展开斗争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而西梁女王又看中了唐僧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要以身相许</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让出王位</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唐僧师徒无可奈何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悟空设计逃出西梁女国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琵琶洞的蝎子女妖又乘机抢去唐僧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女王为救唐僧被蝎子精毁容</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八戒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沙僧与蝎子精展开殊死搏斗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沙僧以水克火击败蝎子精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救出唐僧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悟空用法使女王恢复容貌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3429000"/>
        </p:xfrm>
        <a:graphic>
          <a:graphicData uri="http://schemas.openxmlformats.org/drawingml/2006/table">
            <a:tbl>
              <a:tblPr firstRow="1" bandRow="1">
                <a:tableStyleId>{5DA37D80-6434-44D0-A028-1B22A696006F}</a:tableStyleId>
              </a:tblPr>
              <a:tblGrid>
                <a:gridCol w="1253490"/>
                <a:gridCol w="7379970"/>
              </a:tblGrid>
              <a:tr h="34290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三借芭蕉扇</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（第五十九</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六十一回）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唐僧师徒来到火焰山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无法经过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孙悟空第一次去找铁扇公主借芭蕉扇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却被铁扇公主扇飞了十万八千里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第二次他借来定风珠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铁扇公主虽然没把他扇走</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却紧闭大门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万般无奈时他只好去找牛魔王想办法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可牛魔王恼恨孙悟空把红孩儿送到观音身旁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不肯帮他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无奈他只好假扮牛魔王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虽然骗得了芭蕉扇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却又被牛魔王变成的猪八戒反骗回去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第三次他只好去找观音帮忙</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方借来芭蕉扇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3909060"/>
        </p:xfrm>
        <a:graphic>
          <a:graphicData uri="http://schemas.openxmlformats.org/drawingml/2006/table">
            <a:tbl>
              <a:tblPr firstRow="1" bandRow="1">
                <a:tableStyleId>{5DA37D80-6434-44D0-A028-1B22A696006F}</a:tableStyleId>
              </a:tblPr>
              <a:tblGrid>
                <a:gridCol w="1253490"/>
                <a:gridCol w="7379970"/>
              </a:tblGrid>
              <a:tr h="39090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艺术特色</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①塑造的人物既有个性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又有共性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既有魔气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又有人气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仙气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巧妙结合故事情节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在尖锐的矛盾冲突中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充分显示人物复杂的内心世界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突出人物性格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使其有血有肉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栩栩如生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斗争越复杂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人物内心展现就越充分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用幽默</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讽刺的手法来抨击现实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增添了故事情趣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用生动贴切的对话</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来突出人物性格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小说虽然是长篇巨作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但却是由许许多多的短篇小故事连缀而成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32058" y="2195298"/>
          <a:ext cx="8111490" cy="1953895"/>
        </p:xfrm>
        <a:graphic>
          <a:graphicData uri="http://schemas.openxmlformats.org/drawingml/2006/table">
            <a:tbl>
              <a:tblPr firstRow="1" bandRow="1">
                <a:tableStyleId>{5DA37D80-6434-44D0-A028-1B22A696006F}</a:tableStyleId>
              </a:tblPr>
              <a:tblGrid>
                <a:gridCol w="1364615"/>
                <a:gridCol w="6746875"/>
              </a:tblGrid>
              <a:tr h="195389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作者简介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老舍</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原名</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舒庆春</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字</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舍予</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中国现代著名</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文学家</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小说家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被誉为“人民艺术家”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代表作有</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骆驼祥子</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四世同堂</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茶馆</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
        <p:nvSpPr>
          <p:cNvPr id="3" name="矩形 2"/>
          <p:cNvSpPr/>
          <p:nvPr/>
        </p:nvSpPr>
        <p:spPr>
          <a:xfrm>
            <a:off x="239931" y="1583569"/>
            <a:ext cx="8631688" cy="575945"/>
          </a:xfrm>
          <a:prstGeom prst="rect">
            <a:avLst/>
          </a:prstGeom>
        </p:spPr>
        <p:txBody>
          <a:bodyPr wrap="square">
            <a:spAutoFit/>
          </a:bodyPr>
          <a:lstStyle/>
          <a:p>
            <a:pPr algn="ctr">
              <a:lnSpc>
                <a:spcPct val="150000"/>
              </a:lnSpc>
            </a:pP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（三）</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骆驼祥子</a:t>
            </a:r>
            <a:endPar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1362" y="1557872"/>
          <a:ext cx="8631555" cy="4100830"/>
        </p:xfrm>
        <a:graphic>
          <a:graphicData uri="http://schemas.openxmlformats.org/drawingml/2006/table">
            <a:tbl>
              <a:tblPr firstRow="1" bandRow="1">
                <a:tableStyleId>{5DA37D80-6434-44D0-A028-1B22A696006F}</a:tableStyleId>
              </a:tblPr>
              <a:tblGrid>
                <a:gridCol w="1227455"/>
                <a:gridCol w="7404100"/>
              </a:tblGrid>
              <a:tr h="4100830">
                <a:tc>
                  <a:txBody>
                    <a:bodyPr/>
                    <a:lstStyle/>
                    <a:p>
                      <a:pPr algn="ctr">
                        <a:lnSpc>
                          <a:spcPct val="140000"/>
                        </a:lnSpc>
                      </a:pPr>
                      <a:r>
                        <a:rPr lang="zh-CN" altLang="en-US" sz="2100" b="1"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4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本书讲述了一个普通的人力车夫祥子为实现拥有一辆自己的车的梦想</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经历了三起三落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最终失去了生活的信心</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自暴自弃</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堕落沉沦的故事</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祥子的命运三部曲是“积极向上</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不甘失败</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自甘堕落”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一起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来到北平当人力车夫</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苦干三年</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凑足一百块钱</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买了辆新车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一落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连人带车被宪兵抓去当壮丁</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理想第一次破灭</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二起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卖骆驼</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拼命拉车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省吃俭用攒钱准备买新车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二落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干包月时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祥子辛苦攒的钱被孙侦探搜去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理想第二次破灭</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三起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虎妞以低价给祥子买了邻居二强子的车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祥子又有车了</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三落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为了置办虎妞的丧事</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祥子又卖掉了车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1362" y="1557872"/>
          <a:ext cx="8631555" cy="2948940"/>
        </p:xfrm>
        <a:graphic>
          <a:graphicData uri="http://schemas.openxmlformats.org/drawingml/2006/table">
            <a:tbl>
              <a:tblPr firstRow="1" bandRow="1">
                <a:tableStyleId>{5DA37D80-6434-44D0-A028-1B22A696006F}</a:tableStyleId>
              </a:tblPr>
              <a:tblGrid>
                <a:gridCol w="1227455"/>
                <a:gridCol w="7404100"/>
              </a:tblGrid>
              <a:tr h="294894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作品主题</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社会层面</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通常认为这部小说反映了旧中国新城市底层人的苦难生活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祥子的悲剧主要体现了社会批判</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包括国民性批判的内涵</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文明与人类关系的层面</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一个淳朴的农民与现代城市文明相对立所产生的道德堕落与心灵腐蚀的故事</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含有对城市文明与人性关系的思考</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3768090"/>
        </p:xfrm>
        <a:graphic>
          <a:graphicData uri="http://schemas.openxmlformats.org/drawingml/2006/table">
            <a:tbl>
              <a:tblPr firstRow="1" bandRow="1">
                <a:tableStyleId>{5DA37D80-6434-44D0-A028-1B22A696006F}</a:tableStyleId>
              </a:tblPr>
              <a:tblGrid>
                <a:gridCol w="1210945"/>
                <a:gridCol w="7412355"/>
              </a:tblGrid>
              <a:tr h="75057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5087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勤劳正直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诚实善良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纯洁憨厚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坚强健壮的车夫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狭隘孤立的个人奋斗思想和残酷腐朽的黑暗社会使他堕落成吃喝嫖赌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懒惰狡猾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自私麻木的行尸走肉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5087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虎妞</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具有两重性格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一是有自己追求幸福的愿望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对祥子有真诚的一面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二是剥削者的意识已渗透到她的灵魂之中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她想控制祥子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成为家中的占有者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支配者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3957955"/>
        </p:xfrm>
        <a:graphic>
          <a:graphicData uri="http://schemas.openxmlformats.org/drawingml/2006/table">
            <a:tbl>
              <a:tblPr firstRow="1" bandRow="1">
                <a:tableStyleId>{5DA37D80-6434-44D0-A028-1B22A696006F}</a:tableStyleId>
              </a:tblPr>
              <a:tblGrid>
                <a:gridCol w="1210945"/>
                <a:gridCol w="7412355"/>
              </a:tblGrid>
              <a:tr h="63182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6324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小福子</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被侮辱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被损害的弱女子形象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美丽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年轻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要强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勤俭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18491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刘四爷</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人和车行的老板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为人苛刻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是祥子的雇主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旧社会的袍哥人物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改良办起了车场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为人耿直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性格刚强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从不肯在外场失面子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5087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老马</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心眼好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热心肠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却一直被当时腐败的社会折磨着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他处于社会的最底层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不敢对生活抱有太大希望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只能任命运摆布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贫苦地过完悲惨的一生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3121025"/>
        </p:xfrm>
        <a:graphic>
          <a:graphicData uri="http://schemas.openxmlformats.org/drawingml/2006/table">
            <a:tbl>
              <a:tblPr firstRow="1" bandRow="1">
                <a:tableStyleId>{5DA37D80-6434-44D0-A028-1B22A696006F}</a:tableStyleId>
              </a:tblPr>
              <a:tblGrid>
                <a:gridCol w="1210945"/>
                <a:gridCol w="7412355"/>
              </a:tblGrid>
              <a:tr h="65214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46888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高妈</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心地善良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为人要强的老妈子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乐于助人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经历了不幸</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学会了在旧社会最底层生活的方法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有自己的想法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常常开导祥子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是一个祥子很佩服的人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她保留了大多数劳动人民的善良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质朴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生活教会了她在社会上为自己找到生路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做事也仔细有心眼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是适应了旧社会的为数不多的劳动人民</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8072" y="1503224"/>
            <a:ext cx="8595125"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上面三则材料各写到了名著中的一个经典人物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他们是</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甲</a:t>
            </a:r>
            <a:r>
              <a:rPr lang="en-US" altLang="zh-CN" sz="2100" u="sng" dirty="0" smtClean="0">
                <a:latin typeface="Times New Roman" panose="02020603050405020304" pitchFamily="18" charset="0"/>
                <a:ea typeface="微软雅黑" panose="020B0503020204020204" pitchFamily="34" charset="-122"/>
              </a:rPr>
              <a:t>		</a:t>
            </a:r>
            <a:r>
              <a:rPr lang="en-US" altLang="zh-CN" sz="2100" u="sng" dirty="0">
                <a:latin typeface="Times New Roman" panose="02020603050405020304" pitchFamily="18" charset="0"/>
                <a:ea typeface="微软雅黑" panose="020B0503020204020204" pitchFamily="34" charset="-122"/>
              </a:rPr>
              <a:t>	</a:t>
            </a:r>
            <a:r>
              <a:rPr lang="en-US" altLang="zh-CN" sz="2100" u="sng" dirty="0" smtClean="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乙</a:t>
            </a:r>
            <a:r>
              <a:rPr lang="en-US" altLang="zh-CN" sz="2100" u="sng" dirty="0" smtClean="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丙</a:t>
            </a:r>
            <a:r>
              <a:rPr lang="en-US" altLang="zh-CN" sz="2100" u="sng" dirty="0" smtClean="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7391483" y="1555979"/>
            <a:ext cx="716280" cy="414020"/>
          </a:xfrm>
          <a:prstGeom prst="rect">
            <a:avLst/>
          </a:prstGeom>
        </p:spPr>
        <p:txBody>
          <a:bodyPr wrap="none">
            <a:spAutoFit/>
          </a:bodyPr>
          <a:lstStyle/>
          <a:p>
            <a:r>
              <a:rPr lang="zh-CN" altLang="en-US" sz="2100" dirty="0" smtClean="0">
                <a:solidFill>
                  <a:srgbClr val="FF0000"/>
                </a:solidFill>
                <a:latin typeface="Times New Roman" panose="02020603050405020304" pitchFamily="18" charset="0"/>
                <a:ea typeface="微软雅黑" panose="020B0503020204020204" pitchFamily="34" charset="-122"/>
              </a:rPr>
              <a:t>唐僧</a:t>
            </a:r>
            <a:endParaRPr lang="zh-CN" altLang="en-US" sz="2100" dirty="0">
              <a:solidFill>
                <a:srgbClr val="FF0000"/>
              </a:solidFill>
            </a:endParaRPr>
          </a:p>
        </p:txBody>
      </p:sp>
      <p:sp>
        <p:nvSpPr>
          <p:cNvPr id="4" name="矩形 3"/>
          <p:cNvSpPr/>
          <p:nvPr/>
        </p:nvSpPr>
        <p:spPr>
          <a:xfrm>
            <a:off x="274321" y="2026559"/>
            <a:ext cx="2094230" cy="414020"/>
          </a:xfrm>
          <a:prstGeom prst="rect">
            <a:avLst/>
          </a:prstGeom>
        </p:spPr>
        <p:txBody>
          <a:bodyPr wrap="none">
            <a:spAutoFit/>
          </a:bodyPr>
          <a:lstStyle/>
          <a:p>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唐三藏</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唐玄奘</a:t>
            </a:r>
            <a:r>
              <a:rPr lang="en-US" altLang="zh-CN" sz="2100" dirty="0">
                <a:solidFill>
                  <a:srgbClr val="FF0000"/>
                </a:solidFill>
                <a:latin typeface="Times New Roman" panose="02020603050405020304" pitchFamily="18" charset="0"/>
                <a:ea typeface="微软雅黑" panose="020B0503020204020204" pitchFamily="34" charset="-122"/>
              </a:rPr>
              <a:t>)</a:t>
            </a:r>
            <a:endParaRPr lang="zh-CN" altLang="en-US" sz="2100" dirty="0">
              <a:solidFill>
                <a:srgbClr val="FF0000"/>
              </a:solidFill>
            </a:endParaRPr>
          </a:p>
        </p:txBody>
      </p:sp>
      <p:sp>
        <p:nvSpPr>
          <p:cNvPr id="5" name="矩形 4"/>
          <p:cNvSpPr/>
          <p:nvPr/>
        </p:nvSpPr>
        <p:spPr>
          <a:xfrm>
            <a:off x="2733433" y="2026559"/>
            <a:ext cx="1960880"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rPr>
              <a:t>猪八戒</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a:solidFill>
                  <a:srgbClr val="FF0000"/>
                </a:solidFill>
                <a:latin typeface="Times New Roman" panose="02020603050405020304" pitchFamily="18" charset="0"/>
                <a:ea typeface="微软雅黑" panose="020B0503020204020204" pitchFamily="34" charset="-122"/>
              </a:rPr>
              <a:t>猪悟能</a:t>
            </a:r>
            <a:r>
              <a:rPr lang="en-US" altLang="zh-CN" sz="2100" dirty="0">
                <a:solidFill>
                  <a:srgbClr val="FF0000"/>
                </a:solidFill>
                <a:latin typeface="Times New Roman" panose="02020603050405020304" pitchFamily="18" charset="0"/>
                <a:ea typeface="微软雅黑" panose="020B0503020204020204" pitchFamily="34" charset="-122"/>
              </a:rPr>
              <a:t>)</a:t>
            </a:r>
            <a:endParaRPr lang="zh-CN" altLang="en-US" sz="2100" dirty="0">
              <a:solidFill>
                <a:srgbClr val="FF0000"/>
              </a:solidFill>
            </a:endParaRPr>
          </a:p>
        </p:txBody>
      </p:sp>
      <p:sp>
        <p:nvSpPr>
          <p:cNvPr id="6" name="矩形 5"/>
          <p:cNvSpPr/>
          <p:nvPr/>
        </p:nvSpPr>
        <p:spPr>
          <a:xfrm>
            <a:off x="4927285" y="2043353"/>
            <a:ext cx="3448050" cy="403225"/>
          </a:xfrm>
          <a:prstGeom prst="rect">
            <a:avLst/>
          </a:prstGeom>
        </p:spPr>
        <p:txBody>
          <a:bodyPr wrap="none">
            <a:spAutoFit/>
          </a:bodyPr>
          <a:lstStyle/>
          <a:p>
            <a:r>
              <a:rPr lang="zh-CN" altLang="en-US" sz="2025" dirty="0">
                <a:solidFill>
                  <a:srgbClr val="FF0000"/>
                </a:solidFill>
                <a:latin typeface="Times New Roman" panose="02020603050405020304" pitchFamily="18" charset="0"/>
                <a:ea typeface="微软雅黑" panose="020B0503020204020204" pitchFamily="34" charset="-122"/>
              </a:rPr>
              <a:t>鲁智深</a:t>
            </a:r>
            <a:r>
              <a:rPr lang="en-US" altLang="zh-CN" sz="2025" dirty="0">
                <a:solidFill>
                  <a:srgbClr val="FF0000"/>
                </a:solidFill>
                <a:latin typeface="Times New Roman" panose="02020603050405020304" pitchFamily="18" charset="0"/>
                <a:ea typeface="微软雅黑" panose="020B0503020204020204" pitchFamily="34" charset="-122"/>
              </a:rPr>
              <a:t>(</a:t>
            </a:r>
            <a:r>
              <a:rPr lang="zh-CN" altLang="en-US" sz="2025" dirty="0">
                <a:solidFill>
                  <a:srgbClr val="FF0000"/>
                </a:solidFill>
                <a:latin typeface="Times New Roman" panose="02020603050405020304" pitchFamily="18" charset="0"/>
                <a:ea typeface="微软雅黑" panose="020B0503020204020204" pitchFamily="34" charset="-122"/>
              </a:rPr>
              <a:t>鲁达</a:t>
            </a:r>
            <a:r>
              <a:rPr lang="en-US" altLang="zh-CN" sz="2025" dirty="0">
                <a:solidFill>
                  <a:srgbClr val="FF0000"/>
                </a:solidFill>
                <a:latin typeface="Times New Roman" panose="02020603050405020304" pitchFamily="18" charset="0"/>
                <a:ea typeface="微软雅黑" panose="020B0503020204020204" pitchFamily="34" charset="-122"/>
              </a:rPr>
              <a:t>､</a:t>
            </a:r>
            <a:r>
              <a:rPr lang="zh-CN" altLang="en-US" sz="2025" dirty="0">
                <a:solidFill>
                  <a:srgbClr val="FF0000"/>
                </a:solidFill>
                <a:latin typeface="Times New Roman" panose="02020603050405020304" pitchFamily="18" charset="0"/>
                <a:ea typeface="微软雅黑" panose="020B0503020204020204" pitchFamily="34" charset="-122"/>
              </a:rPr>
              <a:t>鲁提辖</a:t>
            </a:r>
            <a:r>
              <a:rPr lang="en-US" altLang="zh-CN" sz="2025" dirty="0">
                <a:solidFill>
                  <a:srgbClr val="FF0000"/>
                </a:solidFill>
                <a:latin typeface="Times New Roman" panose="02020603050405020304" pitchFamily="18" charset="0"/>
                <a:ea typeface="微软雅黑" panose="020B0503020204020204" pitchFamily="34" charset="-122"/>
              </a:rPr>
              <a:t>､</a:t>
            </a:r>
            <a:r>
              <a:rPr lang="zh-CN" altLang="en-US" sz="2025" dirty="0">
                <a:solidFill>
                  <a:srgbClr val="FF0000"/>
                </a:solidFill>
                <a:latin typeface="Times New Roman" panose="02020603050405020304" pitchFamily="18" charset="0"/>
                <a:ea typeface="微软雅黑" panose="020B0503020204020204" pitchFamily="34" charset="-122"/>
              </a:rPr>
              <a:t>花和尚</a:t>
            </a:r>
            <a:r>
              <a:rPr lang="en-US" altLang="zh-CN" sz="2025" dirty="0">
                <a:solidFill>
                  <a:srgbClr val="FF0000"/>
                </a:solidFill>
                <a:latin typeface="Times New Roman" panose="02020603050405020304" pitchFamily="18" charset="0"/>
                <a:ea typeface="微软雅黑" panose="020B0503020204020204" pitchFamily="34" charset="-122"/>
              </a:rPr>
              <a:t>)</a:t>
            </a:r>
            <a:endParaRPr lang="zh-CN" altLang="en-US" sz="2025" dirty="0">
              <a:solidFill>
                <a:srgbClr val="FF0000"/>
              </a:solidFill>
            </a:endParaRPr>
          </a:p>
        </p:txBody>
      </p:sp>
      <p:sp>
        <p:nvSpPr>
          <p:cNvPr id="7" name="矩形 6"/>
          <p:cNvSpPr/>
          <p:nvPr/>
        </p:nvSpPr>
        <p:spPr>
          <a:xfrm>
            <a:off x="274321" y="2513933"/>
            <a:ext cx="8598876" cy="203009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剖析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本题考查名著中的人物形象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结合自己的阅读积累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分析材料中的关键词句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如甲文的“海岛金山有大缘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迁安和尚将他养”及其出身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乙文中的“天蓬帅”及其经历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丙文中的“胖大和尚”及其事迹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可知甲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丙三位分别是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西游记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中的唐僧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猪八戒和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水浒传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中的鲁智深</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1" y="1560583"/>
          <a:ext cx="8770620" cy="4028440"/>
        </p:xfrm>
        <a:graphic>
          <a:graphicData uri="http://schemas.openxmlformats.org/drawingml/2006/table">
            <a:tbl>
              <a:tblPr firstRow="1" bandRow="1">
                <a:tableStyleId>{5DA37D80-6434-44D0-A028-1B22A696006F}</a:tableStyleId>
              </a:tblPr>
              <a:tblGrid>
                <a:gridCol w="1231900"/>
                <a:gridCol w="7538720"/>
              </a:tblGrid>
              <a:tr h="40284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重要情节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绰号来历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祥子趁匪兵退却时逃了出来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并牵回了三匹骆驼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他在路上把骆驼卖了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换回了三十五元钱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祥子生了一场大病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在一家小店里躺了三天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恐怕就是在这三天里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他与三匹骆驼的关系由梦话或胡话被人家听了去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一清醒过来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他已经是“骆驼祥子”了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怒辞杨宅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为了赚钱再买辆车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祥子为杨宅拉起了包月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但他不堪忍受侮辱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愤怒地将钱摔在杨太太的脸上</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这段精彩的描写</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突出了祥子善良坚忍的外表下还蕴藏着反抗的一面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丰富了人物性格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4100830"/>
        </p:xfrm>
        <a:graphic>
          <a:graphicData uri="http://schemas.openxmlformats.org/drawingml/2006/table">
            <a:tbl>
              <a:tblPr firstRow="1" bandRow="1">
                <a:tableStyleId>{5DA37D80-6434-44D0-A028-1B22A696006F}</a:tableStyleId>
              </a:tblPr>
              <a:tblGrid>
                <a:gridCol w="1210945"/>
                <a:gridCol w="7412355"/>
              </a:tblGrid>
              <a:tr h="410083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重要情节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曹家遇险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祥子为曹先生拉包月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眼看就要凑足买车的钱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却被孙侦探敲诈一空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祥子困惑地喊</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我招惹谁了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此情节描绘波澜迭起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人物心理通过细微动作暴露无遗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充分表现了不解灾难根源的祥子的绝望心情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初识老马</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一天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天气寒冷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祥子拉曹先生看夜场电影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祥子以及一些拉包月的车夫在一家茶馆喝茶聊天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碰见了饿晕倒地的车夫老马</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祥子为老马买了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10</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个羊肉包子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老马只拿了两个</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其他全给了自己的孙子小马</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老马和他的孙子小马拥有自己的车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命运却这样悲惨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祥子异常悲观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似乎看到了自己的将来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3652520"/>
        </p:xfrm>
        <a:graphic>
          <a:graphicData uri="http://schemas.openxmlformats.org/drawingml/2006/table">
            <a:tbl>
              <a:tblPr firstRow="1" bandRow="1">
                <a:tableStyleId>{5DA37D80-6434-44D0-A028-1B22A696006F}</a:tableStyleId>
              </a:tblPr>
              <a:tblGrid>
                <a:gridCol w="1210945"/>
                <a:gridCol w="7412355"/>
              </a:tblGrid>
              <a:tr h="365252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艺术特色</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①艺术结构</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在结构上的一个突出特点是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以写人为中心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围绕人物的命运来展开情节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塑造了许多个性鲜明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栩栩如生的人物形象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语言成就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借鉴了说唱艺术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带有“京腔”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清脆快当</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俏皮生动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漂亮活泼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地方特色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突出特点是讲求“俗”和“白”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所谓“俗”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指的是描写普通的市井生活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写风俗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民俗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所谓“白”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是指语言的朴实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特别重视北平市民群众的口语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1362" y="1933122"/>
          <a:ext cx="8631555" cy="4006215"/>
        </p:xfrm>
        <a:graphic>
          <a:graphicData uri="http://schemas.openxmlformats.org/drawingml/2006/table">
            <a:tbl>
              <a:tblPr firstRow="1" bandRow="1">
                <a:tableStyleId>{5DA37D80-6434-44D0-A028-1B22A696006F}</a:tableStyleId>
              </a:tblPr>
              <a:tblGrid>
                <a:gridCol w="1227455"/>
                <a:gridCol w="7404100"/>
              </a:tblGrid>
              <a:tr h="102870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作者简介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儒勒</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凡尔纳</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,19</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世纪</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法国</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著名的科幻和探险小说家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被誉为</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“科学时代的预言家”</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和</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“现代科学幻想小说之父”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97751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主要讲述了生物学家彼埃尔</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阿龙纳斯及其仆人康塞尔和捕鲸手尼德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兰一起随“鹦鹉螺号”（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Nautilus</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音译为“诺第留斯号”）潜水艇船长尼摩周游海底的故事</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书中主人公尼摩是个不明国籍身份的神秘人物</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这艘潜艇异常坚固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利用海洋提供能源</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阿龙纳斯了解到尼摩仍与大陆保持联系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用海底沉船里的千百万金银来支援陆地上人们的正义斗争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
        <p:nvSpPr>
          <p:cNvPr id="3" name="矩形 2"/>
          <p:cNvSpPr/>
          <p:nvPr/>
        </p:nvSpPr>
        <p:spPr>
          <a:xfrm>
            <a:off x="261362" y="1540707"/>
            <a:ext cx="8631688" cy="414020"/>
          </a:xfrm>
          <a:prstGeom prst="rect">
            <a:avLst/>
          </a:prstGeom>
        </p:spPr>
        <p:txBody>
          <a:bodyPr wrap="square">
            <a:spAutoFit/>
          </a:bodyPr>
          <a:lstStyle/>
          <a:p>
            <a:pPr algn="ct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（四）</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海底两万里</a:t>
            </a:r>
            <a:endPar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2370455"/>
        </p:xfrm>
        <a:graphic>
          <a:graphicData uri="http://schemas.openxmlformats.org/drawingml/2006/table">
            <a:tbl>
              <a:tblPr firstRow="1" bandRow="1">
                <a:tableStyleId>{5DA37D80-6434-44D0-A028-1B22A696006F}</a:tableStyleId>
              </a:tblPr>
              <a:tblGrid>
                <a:gridCol w="1210945"/>
                <a:gridCol w="7412355"/>
              </a:tblGrid>
              <a:tr h="134175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儒勒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凡尔纳对海洋的幻想发挥到了极致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表现了人类认识和驾驭海洋的信心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展示了人类意志的坚韧和勇敢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287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航行路线</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太平洋→印度洋→红海→地中海→大西洋→南极海域→大西洋→北冰洋</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4053205"/>
        </p:xfrm>
        <a:graphic>
          <a:graphicData uri="http://schemas.openxmlformats.org/drawingml/2006/table">
            <a:tbl>
              <a:tblPr firstRow="1" bandRow="1">
                <a:tableStyleId>{5DA37D80-6434-44D0-A028-1B22A696006F}</a:tableStyleId>
              </a:tblPr>
              <a:tblGrid>
                <a:gridCol w="1040765"/>
                <a:gridCol w="2752725"/>
                <a:gridCol w="4848860"/>
              </a:tblGrid>
              <a:tr h="62420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人物形象及性格特点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4290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尼摩（船长）</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遇事头脑冷静</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沉着而机智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执着不屈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极富正义感和奉献精神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反抗殖民主义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他是有勇有谋的工程师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海洋的“隐者”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勇斗黑鲨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将死去的同伴葬在珊瑚坟地</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在锡兰采珠场救了一个穷苦的采珠人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并送他一袋珍珠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搜集海底金银财宝</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支援被压迫民族的正义斗争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祖国沦为殖民地后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他带领少数志同道合的人潜入海底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用反抗的行动和不满的言论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支持和唤醒被压迫民族进行反抗殖民统治的斗争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3376930"/>
        </p:xfrm>
        <a:graphic>
          <a:graphicData uri="http://schemas.openxmlformats.org/drawingml/2006/table">
            <a:tbl>
              <a:tblPr firstRow="1" bandRow="1">
                <a:tableStyleId>{5DA37D80-6434-44D0-A028-1B22A696006F}</a:tableStyleId>
              </a:tblPr>
              <a:tblGrid>
                <a:gridCol w="1344295"/>
                <a:gridCol w="3462020"/>
                <a:gridCol w="3836035"/>
              </a:tblGrid>
              <a:tr h="64960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人物形象及性格特点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21856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阿龙纳斯</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（教授）</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热爱海洋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知识渊博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头脑清晰</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与船长在海底森林狩猎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与船长一起参观亚特兰蒂斯遗址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5087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尼德</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（鱼叉王）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优秀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野性十足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性情火爆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多次企图逃出“鹦鹉螺号”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在船长救采珠人受到鲨鱼攻击时杀死鲨鱼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救了船长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4387850"/>
        </p:xfrm>
        <a:graphic>
          <a:graphicData uri="http://schemas.openxmlformats.org/drawingml/2006/table">
            <a:tbl>
              <a:tblPr firstRow="1" bandRow="1">
                <a:tableStyleId>{5DA37D80-6434-44D0-A028-1B22A696006F}</a:tableStyleId>
              </a:tblPr>
              <a:tblGrid>
                <a:gridCol w="1334135"/>
                <a:gridCol w="3537585"/>
                <a:gridCol w="3770630"/>
              </a:tblGrid>
              <a:tr h="6223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人物形象及性格特点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5087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康塞尔</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（仆人）</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生性沉稳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随和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精通分类理论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做事一丝不苟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是阿龙纳斯教授的得力助手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在缺乏氧气时将氧气让给教授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在海底观察到许多动物并给它们分类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25679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艺术特色</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gridSpan="2">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①构思巧妙</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情节惊险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小说中情节设置古怪离奇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生动形象地描绘了充满神秘色彩的海底世界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语言生动有趣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既是艺术的语言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又是科学的语言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对各种海底事物的说明入木三分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惟妙惟肖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hMerge="1">
                  <a:tcPr anchor="ct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3219" y="1493947"/>
            <a:ext cx="8630529" cy="4291330"/>
          </a:xfrm>
          <a:prstGeom prst="rect">
            <a:avLst/>
          </a:prstGeom>
        </p:spPr>
        <p:txBody>
          <a:bodyPr wrap="square">
            <a:spAutoFit/>
          </a:bodyPr>
          <a:lstStyle/>
          <a:p>
            <a:pPr algn="just">
              <a:lnSpc>
                <a:spcPct val="140000"/>
              </a:lnSpc>
            </a:pPr>
            <a:r>
              <a:rPr lang="en-US" altLang="zh-CN" sz="1950" dirty="0">
                <a:latin typeface="Times New Roman" panose="02020603050405020304" pitchFamily="18" charset="0"/>
                <a:ea typeface="微软雅黑" panose="020B0503020204020204" pitchFamily="34" charset="-122"/>
              </a:rPr>
              <a:t>2.</a:t>
            </a:r>
            <a:r>
              <a:rPr lang="zh-CN" altLang="en-US" sz="1950" dirty="0">
                <a:latin typeface="Times New Roman" panose="02020603050405020304" pitchFamily="18" charset="0"/>
                <a:ea typeface="微软雅黑" panose="020B0503020204020204" pitchFamily="34" charset="-122"/>
              </a:rPr>
              <a:t>班级准备举办以“阅读经典</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品味形象”为主题的交流活动</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请你从上面材料写到的三个经典人物中任选一个</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以“我认为是一个的人”为开头写一段话</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向同学们介绍这位人物</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要求</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所写内容必须符合人物身份</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至少使用一种修辞手法</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不少于</a:t>
            </a:r>
            <a:r>
              <a:rPr lang="en-US" altLang="zh-CN" sz="1950" dirty="0">
                <a:latin typeface="Times New Roman" panose="02020603050405020304" pitchFamily="18" charset="0"/>
                <a:ea typeface="微软雅黑" panose="020B0503020204020204" pitchFamily="34" charset="-122"/>
              </a:rPr>
              <a:t>50</a:t>
            </a:r>
            <a:r>
              <a:rPr lang="zh-CN" altLang="en-US" sz="1950" dirty="0" smtClean="0">
                <a:latin typeface="Times New Roman" panose="02020603050405020304" pitchFamily="18" charset="0"/>
                <a:ea typeface="微软雅黑" panose="020B0503020204020204" pitchFamily="34" charset="-122"/>
              </a:rPr>
              <a:t>字。</a:t>
            </a:r>
            <a:endParaRPr lang="en-US" altLang="zh-CN" sz="1950" dirty="0" smtClean="0">
              <a:latin typeface="Times New Roman" panose="02020603050405020304" pitchFamily="18" charset="0"/>
              <a:ea typeface="微软雅黑" panose="020B0503020204020204" pitchFamily="34" charset="-122"/>
            </a:endParaRPr>
          </a:p>
          <a:p>
            <a:pPr algn="just">
              <a:lnSpc>
                <a:spcPct val="140000"/>
              </a:lnSpc>
            </a:pPr>
            <a:r>
              <a:rPr lang="zh-CN" altLang="en-US" sz="1950" b="1" dirty="0" smtClean="0">
                <a:solidFill>
                  <a:srgbClr val="FF0000"/>
                </a:solidFill>
                <a:latin typeface="Times New Roman" panose="02020603050405020304" pitchFamily="18" charset="0"/>
                <a:ea typeface="微软雅黑" panose="020B0503020204020204" pitchFamily="34" charset="-122"/>
              </a:rPr>
              <a:t>示例</a:t>
            </a:r>
            <a:r>
              <a:rPr lang="zh-CN" altLang="en-US" sz="1950" b="1" dirty="0">
                <a:solidFill>
                  <a:srgbClr val="FF0000"/>
                </a:solidFill>
                <a:latin typeface="Times New Roman" panose="02020603050405020304" pitchFamily="18" charset="0"/>
                <a:ea typeface="微软雅黑" panose="020B0503020204020204" pitchFamily="34" charset="-122"/>
              </a:rPr>
              <a:t>一</a:t>
            </a:r>
            <a:r>
              <a:rPr lang="en-US" altLang="zh-CN" sz="1950" b="1"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我认为唐僧是一个意志坚定的人</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不为美色所迷</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不为富贵所动</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不为困难所阻</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手持禅杖栉风沐雨</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身披袈裟拜佛取经</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西游故事咏流传</a:t>
            </a:r>
            <a:r>
              <a:rPr lang="en-US" altLang="zh-CN" sz="1950" dirty="0" smtClean="0">
                <a:solidFill>
                  <a:srgbClr val="FF0000"/>
                </a:solidFill>
                <a:latin typeface="Times New Roman" panose="02020603050405020304" pitchFamily="18" charset="0"/>
                <a:ea typeface="微软雅黑" panose="020B0503020204020204" pitchFamily="34" charset="-122"/>
              </a:rPr>
              <a:t>｡</a:t>
            </a:r>
            <a:endParaRPr lang="en-US" altLang="zh-CN" sz="1950" dirty="0" smtClean="0">
              <a:solidFill>
                <a:srgbClr val="FF0000"/>
              </a:solidFill>
              <a:latin typeface="Times New Roman" panose="02020603050405020304" pitchFamily="18" charset="0"/>
              <a:ea typeface="微软雅黑" panose="020B0503020204020204" pitchFamily="34" charset="-122"/>
            </a:endParaRPr>
          </a:p>
          <a:p>
            <a:pPr algn="just">
              <a:lnSpc>
                <a:spcPct val="140000"/>
              </a:lnSpc>
            </a:pPr>
            <a:r>
              <a:rPr lang="zh-CN" altLang="en-US" sz="1950" b="1" dirty="0" smtClean="0">
                <a:solidFill>
                  <a:srgbClr val="FF0000"/>
                </a:solidFill>
                <a:latin typeface="Times New Roman" panose="02020603050405020304" pitchFamily="18" charset="0"/>
                <a:ea typeface="微软雅黑" panose="020B0503020204020204" pitchFamily="34" charset="-122"/>
              </a:rPr>
              <a:t>示例</a:t>
            </a:r>
            <a:r>
              <a:rPr lang="zh-CN" altLang="en-US" sz="1950" b="1" dirty="0">
                <a:solidFill>
                  <a:srgbClr val="FF0000"/>
                </a:solidFill>
                <a:latin typeface="Times New Roman" panose="02020603050405020304" pitchFamily="18" charset="0"/>
                <a:ea typeface="微软雅黑" panose="020B0503020204020204" pitchFamily="34" charset="-122"/>
              </a:rPr>
              <a:t>二</a:t>
            </a:r>
            <a:r>
              <a:rPr lang="en-US" altLang="zh-CN" sz="1950" b="1"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我认为猪八戒是一个勤劳勇敢的人</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高老庄他搬砖运瓦</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耕田耙地</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创家立业</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勤苦劳作</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黄风岭勇除虎怪</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火焰山力斗魔王</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是悟空的得力助手</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其勇可嘉</a:t>
            </a:r>
            <a:r>
              <a:rPr lang="en-US" altLang="zh-CN" sz="1950" dirty="0" smtClean="0">
                <a:solidFill>
                  <a:srgbClr val="FF0000"/>
                </a:solidFill>
                <a:latin typeface="Times New Roman" panose="02020603050405020304" pitchFamily="18" charset="0"/>
                <a:ea typeface="微软雅黑" panose="020B0503020204020204" pitchFamily="34" charset="-122"/>
              </a:rPr>
              <a:t>｡</a:t>
            </a:r>
            <a:endParaRPr lang="en-US" altLang="zh-CN" sz="1950" dirty="0" smtClean="0">
              <a:solidFill>
                <a:srgbClr val="FF0000"/>
              </a:solidFill>
              <a:latin typeface="Times New Roman" panose="02020603050405020304" pitchFamily="18" charset="0"/>
              <a:ea typeface="微软雅黑" panose="020B0503020204020204" pitchFamily="34" charset="-122"/>
            </a:endParaRPr>
          </a:p>
          <a:p>
            <a:pPr algn="just">
              <a:lnSpc>
                <a:spcPct val="140000"/>
              </a:lnSpc>
            </a:pPr>
            <a:r>
              <a:rPr lang="zh-CN" altLang="en-US" sz="1950" b="1" dirty="0" smtClean="0">
                <a:solidFill>
                  <a:srgbClr val="FF0000"/>
                </a:solidFill>
                <a:latin typeface="Times New Roman" panose="02020603050405020304" pitchFamily="18" charset="0"/>
                <a:ea typeface="微软雅黑" panose="020B0503020204020204" pitchFamily="34" charset="-122"/>
              </a:rPr>
              <a:t>示例</a:t>
            </a:r>
            <a:r>
              <a:rPr lang="zh-CN" altLang="en-US" sz="1950" b="1" dirty="0">
                <a:solidFill>
                  <a:srgbClr val="FF0000"/>
                </a:solidFill>
                <a:latin typeface="Times New Roman" panose="02020603050405020304" pitchFamily="18" charset="0"/>
                <a:ea typeface="微软雅黑" panose="020B0503020204020204" pitchFamily="34" charset="-122"/>
              </a:rPr>
              <a:t>三</a:t>
            </a:r>
            <a:r>
              <a:rPr lang="en-US" altLang="zh-CN" sz="1950" b="1"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我认为鲁智深是一个有侠肝义胆的人</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金氏父女受辱时拳打镇关西</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僧人有难时勇斗恶僧</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林教头将被害时大闹野猪林</a:t>
            </a:r>
            <a:r>
              <a:rPr lang="en-US" altLang="zh-CN" sz="1950" dirty="0">
                <a:solidFill>
                  <a:srgbClr val="FF0000"/>
                </a:solidFill>
                <a:latin typeface="Times New Roman" panose="02020603050405020304" pitchFamily="18" charset="0"/>
                <a:ea typeface="微软雅黑" panose="020B0503020204020204" pitchFamily="34" charset="-122"/>
              </a:rPr>
              <a:t>,</a:t>
            </a:r>
            <a:r>
              <a:rPr lang="zh-CN" altLang="en-US" sz="1950" dirty="0">
                <a:solidFill>
                  <a:srgbClr val="FF0000"/>
                </a:solidFill>
                <a:latin typeface="Times New Roman" panose="02020603050405020304" pitchFamily="18" charset="0"/>
                <a:ea typeface="微软雅黑" panose="020B0503020204020204" pitchFamily="34" charset="-122"/>
              </a:rPr>
              <a:t>侠义精神尽显</a:t>
            </a:r>
            <a:r>
              <a:rPr lang="en-US" altLang="zh-CN" sz="1950" dirty="0">
                <a:solidFill>
                  <a:srgbClr val="FF0000"/>
                </a:solidFill>
                <a:latin typeface="Times New Roman" panose="02020603050405020304" pitchFamily="18" charset="0"/>
                <a:ea typeface="微软雅黑" panose="020B0503020204020204" pitchFamily="34" charset="-122"/>
              </a:rPr>
              <a:t>｡</a:t>
            </a:r>
            <a:endParaRPr lang="zh-CN" altLang="zh-CN" sz="195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4872" y="1563521"/>
            <a:ext cx="8598876" cy="203009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剖析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本题考查分析名著中的人物形象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从三人中任选一位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先用“我认为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的人”开头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概括其主要性格特征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然后联系相关故事情节讲述理由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如可结合鲁智深拳打镇关西等情节分析其侠肝义胆的性格特点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要注意字数限制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可采用比喻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排比等修辞手法</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3769" y="1563521"/>
            <a:ext cx="8630530"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(2018•</a:t>
            </a:r>
            <a:r>
              <a:rPr lang="zh-CN" altLang="en-US" sz="2100" dirty="0">
                <a:latin typeface="Times New Roman" panose="02020603050405020304" pitchFamily="18" charset="0"/>
                <a:ea typeface="微软雅黑" panose="020B0503020204020204" pitchFamily="34" charset="-122"/>
              </a:rPr>
              <a:t>泸州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阅读下列两个文段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回答问题</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他把军衣脱下来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一把将领子扯掉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那对还肯负责任的铜钮也被揪下来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掷在黑暗中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连个响声也没发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他把这件无领无钮的单衣斜搭在身上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把两条袖子在胸前结成个结子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像背包袱那样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他以为可以减少些败兵的嫌疑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裤子也挽高起来一块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他知道这还不十分像拉骆驼的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可是至少也不完全像个逃兵了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的岁数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这又是头胎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平日缺乏运动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而胎又很大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因为孕期里贪吃油腻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这几项合起来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打算顺顺当当的生产是希望不到的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况且一向没经过医生检查过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胎的部位并没有矫正过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收生婆没有这份手术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可是会说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就怕是横生逆产呀</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8496" y="1563521"/>
            <a:ext cx="8694845" cy="930910"/>
          </a:xfrm>
          <a:prstGeom prst="rect">
            <a:avLst/>
          </a:prstGeom>
        </p:spPr>
        <p:txBody>
          <a:bodyPr wrap="square">
            <a:spAutoFit/>
          </a:bodyPr>
          <a:lstStyle/>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两段文字均选自小说</a:t>
            </a:r>
            <a:r>
              <a:rPr lang="en-US" altLang="zh-CN" sz="2100" u="sng" dirty="0" smtClean="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文段中的男女主人公分</a:t>
            </a:r>
            <a:r>
              <a:rPr lang="zh-CN" altLang="en-US" sz="2100" dirty="0" smtClean="0">
                <a:latin typeface="Times New Roman" panose="02020603050405020304" pitchFamily="18" charset="0"/>
                <a:ea typeface="微软雅黑" panose="020B0503020204020204" pitchFamily="34" charset="-122"/>
              </a:rPr>
              <a:t>别是</a:t>
            </a:r>
            <a:r>
              <a:rPr lang="en-US" altLang="zh-CN" sz="2100" u="sng"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和</a:t>
            </a:r>
            <a:r>
              <a:rPr lang="en-US" altLang="zh-CN" sz="2100" u="sng" dirty="0" smtClean="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3278554" y="1583992"/>
            <a:ext cx="1305756" cy="414020"/>
          </a:xfrm>
          <a:prstGeom prst="rect">
            <a:avLst/>
          </a:prstGeom>
        </p:spPr>
        <p:txBody>
          <a:bodyPr wrap="square">
            <a:spAutoFit/>
          </a:bodyPr>
          <a:lstStyle/>
          <a:p>
            <a:r>
              <a:rPr lang="zh-CN" altLang="en-US" sz="2100" dirty="0">
                <a:solidFill>
                  <a:srgbClr val="FF0000"/>
                </a:solidFill>
                <a:latin typeface="Times New Roman" panose="02020603050405020304" pitchFamily="18" charset="0"/>
                <a:ea typeface="微软雅黑" panose="020B0503020204020204" pitchFamily="34" charset="-122"/>
              </a:rPr>
              <a:t>骆驼祥子</a:t>
            </a:r>
            <a:endParaRPr lang="zh-CN" altLang="en-US" sz="2100" dirty="0">
              <a:solidFill>
                <a:srgbClr val="FF0000"/>
              </a:solidFill>
            </a:endParaRPr>
          </a:p>
        </p:txBody>
      </p:sp>
      <p:sp>
        <p:nvSpPr>
          <p:cNvPr id="4" name="矩形 3"/>
          <p:cNvSpPr/>
          <p:nvPr/>
        </p:nvSpPr>
        <p:spPr>
          <a:xfrm>
            <a:off x="7940412" y="1563948"/>
            <a:ext cx="703577" cy="737235"/>
          </a:xfrm>
          <a:prstGeom prst="rect">
            <a:avLst/>
          </a:prstGeom>
        </p:spPr>
        <p:txBody>
          <a:bodyPr wrap="square">
            <a:spAutoFit/>
          </a:bodyPr>
          <a:lstStyle/>
          <a:p>
            <a:r>
              <a:rPr lang="zh-CN" altLang="en-US" sz="2100" dirty="0">
                <a:solidFill>
                  <a:srgbClr val="FF0000"/>
                </a:solidFill>
                <a:latin typeface="Times New Roman" panose="02020603050405020304" pitchFamily="18" charset="0"/>
                <a:ea typeface="微软雅黑" panose="020B0503020204020204" pitchFamily="34" charset="-122"/>
              </a:rPr>
              <a:t>祥子</a:t>
            </a:r>
            <a:endParaRPr lang="zh-CN" altLang="en-US" sz="2100" dirty="0">
              <a:solidFill>
                <a:srgbClr val="FF0000"/>
              </a:solidFill>
            </a:endParaRPr>
          </a:p>
        </p:txBody>
      </p:sp>
      <p:sp>
        <p:nvSpPr>
          <p:cNvPr id="5" name="矩形 4"/>
          <p:cNvSpPr/>
          <p:nvPr/>
        </p:nvSpPr>
        <p:spPr>
          <a:xfrm>
            <a:off x="466265" y="1996843"/>
            <a:ext cx="820929" cy="414020"/>
          </a:xfrm>
          <a:prstGeom prst="rect">
            <a:avLst/>
          </a:prstGeom>
        </p:spPr>
        <p:txBody>
          <a:bodyPr wrap="square">
            <a:spAutoFit/>
          </a:bodyPr>
          <a:lstStyle/>
          <a:p>
            <a:r>
              <a:rPr lang="zh-CN" altLang="en-US" sz="2100" dirty="0">
                <a:solidFill>
                  <a:srgbClr val="FF0000"/>
                </a:solidFill>
                <a:latin typeface="Times New Roman" panose="02020603050405020304" pitchFamily="18" charset="0"/>
                <a:ea typeface="微软雅黑" panose="020B0503020204020204" pitchFamily="34" charset="-122"/>
              </a:rPr>
              <a:t>虎妞</a:t>
            </a:r>
            <a:endParaRPr lang="zh-CN" altLang="en-US" sz="2100" dirty="0">
              <a:solidFill>
                <a:srgbClr val="FF0000"/>
              </a:solidFill>
            </a:endParaRPr>
          </a:p>
        </p:txBody>
      </p:sp>
      <p:sp>
        <p:nvSpPr>
          <p:cNvPr id="6" name="矩形 5"/>
          <p:cNvSpPr/>
          <p:nvPr/>
        </p:nvSpPr>
        <p:spPr>
          <a:xfrm>
            <a:off x="253219" y="2473001"/>
            <a:ext cx="8662182"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剖析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本题考查了解名著内容以及主要人物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作答时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可以根据阅读材料的内容判断名著的名称以及主要人物的名字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如材料中“骆驼”“逃兵”“贪吃油腻”等</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bldLvl="0" animBg="1"/>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9370</Words>
  <Application>WPS 演示</Application>
  <PresentationFormat>在屏幕上显示</PresentationFormat>
  <Paragraphs>593</Paragraphs>
  <Slides>57</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57</vt:i4>
      </vt:variant>
    </vt:vector>
  </HeadingPairs>
  <TitlesOfParts>
    <vt:vector size="64"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2020-02-24T03:59:41Z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